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98" r:id="rId2"/>
    <p:sldId id="428" r:id="rId3"/>
    <p:sldId id="461" r:id="rId4"/>
    <p:sldId id="477" r:id="rId5"/>
    <p:sldId id="476" r:id="rId6"/>
    <p:sldId id="478" r:id="rId7"/>
    <p:sldId id="480" r:id="rId8"/>
    <p:sldId id="417" r:id="rId9"/>
    <p:sldId id="481" r:id="rId10"/>
    <p:sldId id="479" r:id="rId11"/>
    <p:sldId id="482" r:id="rId12"/>
    <p:sldId id="483" r:id="rId13"/>
    <p:sldId id="484" r:id="rId14"/>
    <p:sldId id="485" r:id="rId15"/>
    <p:sldId id="486" r:id="rId16"/>
    <p:sldId id="487" r:id="rId17"/>
    <p:sldId id="422" r:id="rId18"/>
  </p:sldIdLst>
  <p:sldSz cx="12192000" cy="6858000"/>
  <p:notesSz cx="10234613" cy="70993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7"/>
    <a:srgbClr val="E69676"/>
    <a:srgbClr val="00B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7" autoAdjust="0"/>
    <p:restoredTop sz="77930" autoAdjust="0"/>
  </p:normalViewPr>
  <p:slideViewPr>
    <p:cSldViewPr snapToGrid="0">
      <p:cViewPr varScale="1">
        <p:scale>
          <a:sx n="88" d="100"/>
          <a:sy n="88" d="100"/>
        </p:scale>
        <p:origin x="128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23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619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247" y="1"/>
            <a:ext cx="4434999" cy="35619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76F7FA3B-DB09-453F-ABCC-28D9CFB186FA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619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619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AD9D49B-FDBA-4357-BD1F-01D78CF31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906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619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247" y="1"/>
            <a:ext cx="4434999" cy="35619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1A97EA0B-ED74-4219-A0E2-B14213CC7ED2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462" y="3416538"/>
            <a:ext cx="8187690" cy="2795350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434999" cy="35619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247" y="6743104"/>
            <a:ext cx="4434999" cy="35619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61B2C58-A4AB-47B6-9D2D-24F35B2EF1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6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Good afternoon everyone! Grad to have this chance to introduce our 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work is mainly done by </a:t>
            </a:r>
            <a:r>
              <a:rPr lang="en-US" altLang="zh-CN" dirty="0" err="1"/>
              <a:t>Zining</a:t>
            </a:r>
            <a:r>
              <a:rPr lang="en-US" altLang="zh-CN" dirty="0"/>
              <a:t> Ren. He is now a graduated student of our group. </a:t>
            </a:r>
          </a:p>
          <a:p>
            <a:r>
              <a:rPr lang="en-US" altLang="zh-CN" dirty="0"/>
              <a:t>Because of the visa problem, he cannot be here. So I help him to give this talk.</a:t>
            </a:r>
          </a:p>
          <a:p>
            <a:r>
              <a:rPr lang="en-US" altLang="zh-CN" dirty="0"/>
              <a:t>I’m Yulei Wang from Nanjing University of China.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7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 the PTE method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questions.</a:t>
            </a:r>
          </a:p>
          <a:p>
            <a:pPr defTabSz="947593">
              <a:defRPr/>
            </a:pP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The PTE is a </a:t>
            </a:r>
            <a:r>
              <a:rPr lang="en-US" altLang="zh-CN" dirty="0" err="1"/>
              <a:t>Forkker</a:t>
            </a:r>
            <a:r>
              <a:rPr lang="en-US" altLang="zh-CN" dirty="0"/>
              <a:t>-Plank type equation which can be effectively solved by the SDE. </a:t>
            </a:r>
          </a:p>
          <a:p>
            <a:pPr defTabSz="947593">
              <a:defRPr/>
            </a:pPr>
            <a:r>
              <a:rPr lang="en-US" altLang="zh-CN" dirty="0"/>
              <a:t>The evolution of SDEs is controlled by the background velocity and magnetic fields of MHD simulation.</a:t>
            </a:r>
          </a:p>
          <a:p>
            <a:pPr defTabSz="947593">
              <a:defRPr/>
            </a:pPr>
            <a:r>
              <a:rPr lang="en-US" altLang="zh-CN" dirty="0"/>
              <a:t>The code we use is developed by XC Li. This is the </a:t>
            </a:r>
            <a:r>
              <a:rPr lang="en-US" altLang="zh-CN" dirty="0" err="1"/>
              <a:t>github</a:t>
            </a:r>
            <a:r>
              <a:rPr lang="en-US" altLang="zh-CN" dirty="0"/>
              <a:t> link. It has been used in many publications. 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13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This slide shows our key configurations.</a:t>
            </a:r>
          </a:p>
          <a:p>
            <a:pPr defTabSz="947593">
              <a:defRPr/>
            </a:pPr>
            <a:r>
              <a:rPr lang="en-US" altLang="zh-CN" dirty="0"/>
              <a:t>We inject particles in this region.</a:t>
            </a:r>
            <a:r>
              <a:rPr lang="en-US" altLang="zh-CN" baseline="0" dirty="0"/>
              <a:t> Their initial energy is set to single energy for simplifying discussion.</a:t>
            </a:r>
          </a:p>
          <a:p>
            <a:pPr defTabSz="947593">
              <a:defRPr/>
            </a:pPr>
            <a:r>
              <a:rPr lang="en-US" altLang="zh-CN" dirty="0"/>
              <a:t>They are injected with a constant rate. The boundaries</a:t>
            </a:r>
            <a:r>
              <a:rPr lang="en-US" altLang="zh-CN" baseline="0" dirty="0"/>
              <a:t> on the guide-field direction are periodic for particle. And the rest are open particle boundaries.</a:t>
            </a: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For the diffusion coefficient, the key parameter</a:t>
            </a:r>
            <a:r>
              <a:rPr lang="en-US" altLang="zh-CN" baseline="0" dirty="0"/>
              <a:t>s include the turbulence correlation length and the strength of turbulence.</a:t>
            </a: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The perp kappa is set to be 1% of para kappa 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previous works.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64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In this case, we start to inject at the rising phase of the fast reconnection. the MHD background also evolves with time.</a:t>
            </a:r>
          </a:p>
          <a:p>
            <a:pPr defTabSz="947593">
              <a:defRPr/>
            </a:pPr>
            <a:r>
              <a:rPr lang="en-US" altLang="zh-CN" dirty="0"/>
              <a:t>The result shows that xxx.</a:t>
            </a:r>
          </a:p>
          <a:p>
            <a:pPr defTabSz="947593">
              <a:defRPr/>
            </a:pPr>
            <a:endParaRPr lang="en-US" altLang="zh-CN" dirty="0"/>
          </a:p>
          <a:p>
            <a:pPr marL="0" marR="0" lvl="0" indent="0" algn="l" defTabSz="947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So next we set several simple tests to figure out the detailed acceleration effects.</a:t>
            </a:r>
            <a:endParaRPr lang="en-US" altLang="zh-CN" dirty="0"/>
          </a:p>
          <a:p>
            <a:pPr defTabSz="947593"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0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In this case, we study</a:t>
            </a:r>
            <a:r>
              <a:rPr lang="en-US" altLang="zh-CN" baseline="0" dirty="0"/>
              <a:t> the acceleration in only the current sheet.</a:t>
            </a:r>
          </a:p>
          <a:p>
            <a:pPr defTabSz="947593">
              <a:defRPr/>
            </a:pPr>
            <a:r>
              <a:rPr lang="en-US" altLang="zh-CN" baseline="0" dirty="0"/>
              <a:t>We let the MHD field be fixed at the moment t=7.5. We also remove the loop top region to get rid of the effects of TS. We let the system evolve for 2 </a:t>
            </a:r>
            <a:r>
              <a:rPr lang="en-US" altLang="zh-CN" baseline="0" dirty="0" err="1"/>
              <a:t>Alvfenic</a:t>
            </a:r>
            <a:r>
              <a:rPr lang="en-US" altLang="zh-CN" baseline="0" dirty="0"/>
              <a:t> time.</a:t>
            </a:r>
          </a:p>
          <a:p>
            <a:pPr defTabSz="947593">
              <a:defRPr/>
            </a:pPr>
            <a:r>
              <a:rPr lang="en-US" altLang="zh-CN" baseline="0" dirty="0"/>
              <a:t>It is shown that the particle can still be accelerated to form a power-law spectrum. This is because in the CS, there are many small-scale shocks.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039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To compare, we run</a:t>
            </a:r>
            <a:r>
              <a:rPr lang="en-US" altLang="zh-CN" baseline="0" dirty="0"/>
              <a:t> a similar case using the MHD data at t=8.2. At this moment, the turbulence in CS is well developed.</a:t>
            </a:r>
          </a:p>
          <a:p>
            <a:pPr defTabSz="947593">
              <a:defRPr/>
            </a:pPr>
            <a:r>
              <a:rPr lang="en-US" altLang="zh-CN" baseline="0" dirty="0"/>
              <a:t>It’s shown that the particle can still be accelerated, but is not that good compared with t=7.5.</a:t>
            </a:r>
          </a:p>
          <a:p>
            <a:pPr marL="0" marR="0" lvl="0" indent="0" algn="l" defTabSz="947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reason is that at the 8.2 </a:t>
            </a:r>
            <a:r>
              <a:rPr lang="en-US" altLang="zh-CN" sz="1200" dirty="0">
                <a:solidFill>
                  <a:schemeClr val="bg1"/>
                </a:solidFill>
              </a:rPr>
              <a:t>Guide field gets weak and the magnetic field becomes vertical, causing a fast loss of particles at upper and down open boundaries.</a:t>
            </a:r>
          </a:p>
          <a:p>
            <a:pPr defTabSz="947593"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455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In the last test, we add the loop top region</a:t>
            </a:r>
            <a:r>
              <a:rPr lang="en-US" altLang="zh-CN" baseline="0" dirty="0"/>
              <a:t> and the other settings are the same.</a:t>
            </a:r>
          </a:p>
          <a:p>
            <a:pPr defTabSz="947593">
              <a:defRPr/>
            </a:pPr>
            <a:r>
              <a:rPr lang="en-US" altLang="zh-CN" baseline="0" dirty="0"/>
              <a:t>This slide shows the result at t=7.5; as shown by this figure, the </a:t>
            </a:r>
            <a:r>
              <a:rPr lang="en-US" altLang="zh-CN" baseline="0" dirty="0" err="1"/>
              <a:t>xxxxxx</a:t>
            </a:r>
            <a:r>
              <a:rPr lang="en-US" altLang="zh-CN" baseline="0" dirty="0"/>
              <a:t> .</a:t>
            </a:r>
          </a:p>
          <a:p>
            <a:pPr defTabSz="947593">
              <a:defRPr/>
            </a:pPr>
            <a:endParaRPr lang="en-US" altLang="zh-CN" baseline="0" dirty="0"/>
          </a:p>
          <a:p>
            <a:pPr defTabSz="947593">
              <a:defRPr/>
            </a:pPr>
            <a:r>
              <a:rPr lang="en-US" altLang="zh-CN" baseline="0" dirty="0"/>
              <a:t>It’s shown that the particles are effectively accelerated at the loop top, which is consistent with 2D results.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03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Here</a:t>
            </a:r>
            <a:r>
              <a:rPr lang="en-US" altLang="zh-CN" baseline="0" dirty="0"/>
              <a:t> we use the moment at 8.2 when the TS gets highly fragmented.</a:t>
            </a:r>
          </a:p>
          <a:p>
            <a:pPr defTabSz="947593">
              <a:defRPr/>
            </a:pPr>
            <a:r>
              <a:rPr lang="en-US" altLang="zh-CN" baseline="0" dirty="0"/>
              <a:t>The results show that :</a:t>
            </a:r>
            <a:r>
              <a:rPr lang="en-US" altLang="zh-CN" baseline="0" dirty="0" err="1"/>
              <a:t>xxxxx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768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To conclude,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1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There are four part of this talk.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9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Solar flares and CMEs are the most energetic events in the solar system.</a:t>
            </a:r>
          </a:p>
          <a:p>
            <a:pPr defTabSz="947593">
              <a:defRPr/>
            </a:pPr>
            <a:r>
              <a:rPr lang="en-US" altLang="zh-CN" dirty="0"/>
              <a:t>According to standard flare model, the main mechanism driving the eruption is believed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magnetic reconnection</a:t>
            </a:r>
            <a:r>
              <a:rPr lang="zh-CN" altLang="en-US" dirty="0"/>
              <a:t> </a:t>
            </a:r>
            <a:r>
              <a:rPr lang="en-US" altLang="zh-CN" dirty="0"/>
              <a:t>taking</a:t>
            </a:r>
            <a:r>
              <a:rPr lang="zh-CN" altLang="en-US" dirty="0"/>
              <a:t> </a:t>
            </a:r>
            <a:r>
              <a:rPr lang="en-US" altLang="zh-CN" dirty="0"/>
              <a:t>place in the current sheet.</a:t>
            </a:r>
          </a:p>
          <a:p>
            <a:pPr defTabSz="947593">
              <a:defRPr/>
            </a:pPr>
            <a:r>
              <a:rPr lang="en-US" altLang="zh-CN" dirty="0"/>
              <a:t>Massive magnetic energies are rapidly released to heat plasmas and accelerate charged particles.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1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Accelerated</a:t>
            </a:r>
            <a:r>
              <a:rPr lang="zh-CN" altLang="en-US" dirty="0"/>
              <a:t> </a:t>
            </a:r>
            <a:r>
              <a:rPr lang="en-US" altLang="zh-CN" dirty="0"/>
              <a:t>electrons</a:t>
            </a:r>
            <a:r>
              <a:rPr lang="zh-CN" altLang="en-US" dirty="0"/>
              <a:t> </a:t>
            </a:r>
            <a:r>
              <a:rPr lang="en-US" altLang="zh-CN" dirty="0"/>
              <a:t>can produce</a:t>
            </a:r>
            <a:r>
              <a:rPr lang="zh-CN" altLang="en-US" dirty="0"/>
              <a:t> </a:t>
            </a:r>
            <a:r>
              <a:rPr lang="en-US" altLang="zh-CN" dirty="0"/>
              <a:t>HXR and Microwave emissions</a:t>
            </a:r>
            <a:r>
              <a:rPr lang="zh-CN" altLang="en-US" dirty="0"/>
              <a:t> </a:t>
            </a:r>
            <a:r>
              <a:rPr lang="en-US" altLang="zh-CN" dirty="0"/>
              <a:t>as frequently observed at the top of the flare loops.</a:t>
            </a:r>
          </a:p>
          <a:p>
            <a:pPr marL="0" marR="0" lvl="0" indent="0" algn="l" defTabSz="947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spectrum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electrons has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law.</a:t>
            </a:r>
          </a:p>
          <a:p>
            <a:pPr defTabSz="947593">
              <a:defRPr/>
            </a:pPr>
            <a:endParaRPr lang="en-US" altLang="zh-CN" dirty="0"/>
          </a:p>
          <a:p>
            <a:pPr marL="0" marR="0" lvl="0" indent="0" algn="l" defTabSz="947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Besides the loop top, the microwave emissions have also been observed in the CS above the loop top.</a:t>
            </a:r>
          </a:p>
          <a:p>
            <a:pPr defTabSz="947593">
              <a:defRPr/>
            </a:pPr>
            <a:r>
              <a:rPr lang="en-US" altLang="zh-CN" dirty="0"/>
              <a:t>However, how</a:t>
            </a:r>
            <a:r>
              <a:rPr lang="zh-CN" altLang="en-US" dirty="0"/>
              <a:t> </a:t>
            </a:r>
            <a:r>
              <a:rPr lang="en-US" altLang="zh-CN" dirty="0"/>
              <a:t>these high-energy</a:t>
            </a:r>
            <a:r>
              <a:rPr lang="zh-CN" altLang="en-US" dirty="0"/>
              <a:t> </a:t>
            </a:r>
            <a:r>
              <a:rPr lang="en-US" altLang="zh-CN" dirty="0"/>
              <a:t>electrons are accelerated during flares</a:t>
            </a:r>
            <a:r>
              <a:rPr lang="zh-CN" altLang="en-US" dirty="0"/>
              <a:t> </a:t>
            </a:r>
            <a:r>
              <a:rPr lang="en-US" altLang="zh-CN" dirty="0"/>
              <a:t>is still unclear.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27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Theoretically, there are three mainstream acceleration mechanisms, including the xxx, the xxx, and the xxx.</a:t>
            </a:r>
          </a:p>
          <a:p>
            <a:pPr defTabSz="947593">
              <a:defRPr/>
            </a:pP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In flare CS and Loop</a:t>
            </a:r>
            <a:r>
              <a:rPr lang="en-US" altLang="zh-CN" baseline="0" dirty="0"/>
              <a:t> top, the physical condition is very complex and all of them processes might happen but have different importance.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07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Previous studies have showed that at flare loop top, the TS is</a:t>
            </a:r>
            <a:r>
              <a:rPr lang="zh-CN" altLang="en-US" dirty="0"/>
              <a:t> </a:t>
            </a:r>
            <a:r>
              <a:rPr lang="en-US" altLang="zh-CN" dirty="0"/>
              <a:t>the key to accelerate electrons. </a:t>
            </a:r>
          </a:p>
          <a:p>
            <a:pPr defTabSz="947593">
              <a:defRPr/>
            </a:pP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MHD</a:t>
            </a:r>
            <a:r>
              <a:rPr lang="zh-CN" altLang="en-US" dirty="0"/>
              <a:t> </a:t>
            </a:r>
            <a:r>
              <a:rPr lang="en-US" altLang="zh-CN" dirty="0"/>
              <a:t>simulations, Kong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done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analyses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proposed that</a:t>
            </a:r>
            <a:r>
              <a:rPr lang="zh-CN" altLang="en-US" dirty="0"/>
              <a:t> </a:t>
            </a:r>
            <a:r>
              <a:rPr lang="en-US" altLang="zh-CN" dirty="0"/>
              <a:t>particles 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trapped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 magnetic bottle at the down stream side of the TS where particles are repeatedly accelerated by TS.</a:t>
            </a:r>
          </a:p>
          <a:p>
            <a:pPr defTabSz="947593">
              <a:defRPr/>
            </a:pP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However, 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hand,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not been</a:t>
            </a:r>
            <a:r>
              <a:rPr lang="zh-CN" altLang="en-US" dirty="0"/>
              <a:t> </a:t>
            </a:r>
            <a:r>
              <a:rPr lang="en-US" altLang="zh-CN" dirty="0"/>
              <a:t>confirmed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observations;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hand,</a:t>
            </a:r>
            <a:r>
              <a:rPr lang="zh-CN" altLang="en-US" dirty="0"/>
              <a:t> </a:t>
            </a:r>
            <a:r>
              <a:rPr lang="en-US" altLang="zh-CN" dirty="0"/>
              <a:t>as shown by this movie,</a:t>
            </a:r>
            <a:r>
              <a:rPr lang="zh-CN" altLang="en-US" dirty="0"/>
              <a:t> </a:t>
            </a:r>
            <a:r>
              <a:rPr lang="en-US" altLang="zh-CN" dirty="0"/>
              <a:t>a real flare is a 3D</a:t>
            </a:r>
            <a:r>
              <a:rPr lang="zh-CN" altLang="en-US" dirty="0"/>
              <a:t> </a:t>
            </a:r>
            <a:r>
              <a:rPr lang="en-US" altLang="zh-CN" dirty="0"/>
              <a:t>process, the CS and loop top might be highly turbulent. How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turbulence influence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TS</a:t>
            </a:r>
            <a:r>
              <a:rPr lang="zh-CN" altLang="en-US" dirty="0"/>
              <a:t> </a:t>
            </a:r>
            <a:r>
              <a:rPr lang="en-US" altLang="zh-CN" dirty="0"/>
              <a:t>and acceleration is</a:t>
            </a:r>
            <a:r>
              <a:rPr lang="zh-CN" altLang="en-US" dirty="0"/>
              <a:t> </a:t>
            </a:r>
            <a:r>
              <a:rPr lang="en-US" altLang="zh-CN" dirty="0"/>
              <a:t>less discussed.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5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Recently, we conducted a 3D high-resolution MHD simulation, which includes necessary coronal effects.</a:t>
            </a:r>
          </a:p>
          <a:p>
            <a:r>
              <a:rPr lang="en-US" altLang="zh-CN" dirty="0"/>
              <a:t>To get accurate results, we use a uniform high-resolution mesh in the CS and loop top.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6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 </a:t>
            </a:r>
            <a:r>
              <a:rPr lang="en-US" altLang="zh-CN" baseline="0" dirty="0" err="1"/>
              <a:t>systhesized</a:t>
            </a:r>
            <a:r>
              <a:rPr lang="en-US" altLang="zh-CN" baseline="0" dirty="0"/>
              <a:t> images of our simulation data capture the key observations of flare systems from different view points.</a:t>
            </a:r>
          </a:p>
          <a:p>
            <a:r>
              <a:rPr lang="en-US" altLang="zh-CN" dirty="0"/>
              <a:t>Both the CS and the loop top region reach well developed turbulent states as verified by the power-law inertial region of turbulent magnetic energy spectra.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Because of the limited time, I cannot tell all the details. If you are interested in this work, please come to my poster today and tomorrow.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93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r>
              <a:rPr lang="en-US" altLang="zh-CN" dirty="0"/>
              <a:t>But here, I want to emphasize that, at different stages of the reconnection, the patterns of TS changes significantly.</a:t>
            </a:r>
          </a:p>
          <a:p>
            <a:pPr defTabSz="947593">
              <a:defRPr/>
            </a:pPr>
            <a:r>
              <a:rPr lang="en-US" altLang="zh-CN" dirty="0"/>
              <a:t>To be specific, at t=7.5, the TS forms</a:t>
            </a:r>
            <a:r>
              <a:rPr lang="en-US" altLang="zh-CN" baseline="0" dirty="0"/>
              <a:t> and extend a long distance on the direction of guide field. At this moment , it’s similar with 2D model.</a:t>
            </a:r>
          </a:p>
          <a:p>
            <a:pPr defTabSz="947593">
              <a:defRPr/>
            </a:pPr>
            <a:r>
              <a:rPr lang="en-US" altLang="zh-CN" baseline="0" dirty="0"/>
              <a:t>But later, as the development of LT turbulence, the TS </a:t>
            </a:r>
            <a:r>
              <a:rPr lang="en-US" altLang="zh-CN" dirty="0"/>
              <a:t>becomes</a:t>
            </a:r>
            <a:r>
              <a:rPr lang="en-US" altLang="zh-CN" baseline="0" dirty="0"/>
              <a:t> highly fragmented in space, which is</a:t>
            </a:r>
            <a:r>
              <a:rPr lang="en-US" altLang="zh-CN" dirty="0"/>
              <a:t> quite different from 2D models.</a:t>
            </a:r>
          </a:p>
          <a:p>
            <a:pPr defTabSz="947593">
              <a:defRPr/>
            </a:pPr>
            <a:endParaRPr lang="en-US" altLang="zh-CN" dirty="0"/>
          </a:p>
          <a:p>
            <a:pPr defTabSz="947593">
              <a:defRPr/>
            </a:pPr>
            <a:r>
              <a:rPr lang="en-US" altLang="zh-CN" dirty="0"/>
              <a:t>So these features of turbulent reconnection inspire us to (click) analyze xxx;</a:t>
            </a:r>
          </a:p>
          <a:p>
            <a:pPr defTabSz="947593">
              <a:defRPr/>
            </a:pPr>
            <a:r>
              <a:rPr lang="en-US" altLang="zh-CN" dirty="0"/>
              <a:t>The main questions we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solve</a:t>
            </a:r>
            <a:r>
              <a:rPr lang="zh-CN" altLang="en-US" dirty="0"/>
              <a:t> </a:t>
            </a:r>
            <a:r>
              <a:rPr lang="en-US" altLang="zh-CN" dirty="0"/>
              <a:t>are: xxx.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2C58-A4AB-47B6-9D2D-24F35B2EF1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5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E8C5-89AD-4D24-8A43-92CBFEBC3FB3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F5EAB-091E-4268-B07C-D1DE3F8B90ED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87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C288-8C68-497F-AC4A-0292B6537FA6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8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09926"/>
            <a:ext cx="10515600" cy="742222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2373E-3DE7-45E4-AD8C-22CE478941EF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CF95514-CDA3-4A95-B76B-902BE4BDF82C}"/>
              </a:ext>
            </a:extLst>
          </p:cNvPr>
          <p:cNvCxnSpPr/>
          <p:nvPr userDrawn="1"/>
        </p:nvCxnSpPr>
        <p:spPr>
          <a:xfrm>
            <a:off x="0" y="989901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37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D36A-2818-474A-B231-8B8A4B2D2769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73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56CF5-809E-404B-AC40-462C981A77E7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14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7C0D-2E79-4438-AE92-7FB174C73FA6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6645-A7B3-4C67-AD5B-695A3CB2712F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1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01EFC-DDF9-4FC8-9975-C76C0107BE03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1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DE5D-1819-45F8-A820-884E0155E41F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26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5BF7-6DA7-4A8D-95E0-87DF8DF81CED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7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48800" y="6482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49682-D517-490B-A46C-94BA654D2154}" type="datetime1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779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1E0D-05AD-4A37-AED9-1AE61E2A407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0" y="-4207"/>
            <a:ext cx="12192000" cy="276999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50000"/>
                  <a:lumOff val="50000"/>
                </a:schemeClr>
              </a:gs>
              <a:gs pos="0">
                <a:schemeClr val="tx1"/>
              </a:gs>
              <a:gs pos="100000">
                <a:schemeClr val="tx1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ESPM-17, Turin, Sep. 9, 2024</a:t>
            </a:r>
            <a:endParaRPr lang="zh-CN" altLang="en-US" sz="1200" b="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1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3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2" y="152930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ea typeface="Microsoft YaHei" panose="020B0503020204020204" pitchFamily="34" charset="-122"/>
              </a:rPr>
              <a:t>Simulation of </a:t>
            </a:r>
            <a:r>
              <a:rPr lang="en-US" altLang="zh-CN" sz="3600" b="1" dirty="0">
                <a:solidFill>
                  <a:srgbClr val="FF0000"/>
                </a:solidFill>
                <a:latin typeface="Helvetica" pitchFamily="2" charset="0"/>
                <a:ea typeface="Microsoft YaHei" panose="020B0503020204020204" pitchFamily="34" charset="-122"/>
              </a:rPr>
              <a:t>Particle Acceleration and Transport</a:t>
            </a:r>
          </a:p>
          <a:p>
            <a:pPr algn="ctr"/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ea typeface="Microsoft YaHei" panose="020B0503020204020204" pitchFamily="34" charset="-122"/>
              </a:rPr>
              <a:t>in 3D Turbulent Reconnection Regions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5210" y="3692160"/>
            <a:ext cx="10821577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Zining</a:t>
            </a:r>
            <a:r>
              <a:rPr lang="en-US" altLang="zh-CN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 Ren</a:t>
            </a:r>
            <a:r>
              <a:rPr lang="en-US" altLang="zh-CN" sz="32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1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pPr>
              <a:lnSpc>
                <a:spcPct val="160000"/>
              </a:lnSpc>
            </a:pPr>
            <a:r>
              <a:rPr lang="en-US" altLang="zh-CN" sz="2400" dirty="0">
                <a:solidFill>
                  <a:srgbClr val="FFFF00"/>
                </a:solidFill>
                <a:ea typeface="华文楷体" panose="02010600040101010101" pitchFamily="2" charset="-122"/>
              </a:rPr>
              <a:t>                  </a:t>
            </a:r>
          </a:p>
          <a:p>
            <a:pPr>
              <a:lnSpc>
                <a:spcPct val="160000"/>
              </a:lnSpc>
            </a:pPr>
            <a:r>
              <a:rPr lang="en-US" altLang="zh-CN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                 Contributors</a:t>
            </a:r>
            <a:r>
              <a:rPr lang="zh-CN" alt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：</a:t>
            </a:r>
            <a:r>
              <a:rPr lang="en-US" altLang="zh-CN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Xin Cheng</a:t>
            </a:r>
            <a:r>
              <a:rPr lang="en-US" altLang="zh-CN" sz="2400" b="1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,</a:t>
            </a:r>
            <a:r>
              <a:rPr lang="zh-CN" alt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 </a:t>
            </a:r>
            <a:r>
              <a:rPr lang="en-US" altLang="zh-CN" sz="2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Yulei Wang</a:t>
            </a:r>
            <a:r>
              <a:rPr lang="en-US" altLang="zh-CN" sz="2400" b="1" u="sng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1</a:t>
            </a:r>
            <a:r>
              <a:rPr lang="en-US" altLang="zh-CN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, and </a:t>
            </a:r>
            <a:r>
              <a:rPr lang="en-US" altLang="zh-CN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Xiaocan</a:t>
            </a:r>
            <a:r>
              <a:rPr lang="en-US" altLang="zh-CN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 Li</a:t>
            </a:r>
            <a:r>
              <a:rPr lang="en-US" altLang="zh-CN" sz="2400" b="1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2</a:t>
            </a:r>
          </a:p>
          <a:p>
            <a:pPr algn="ctr">
              <a:lnSpc>
                <a:spcPct val="160000"/>
              </a:lnSpc>
            </a:pPr>
            <a:endParaRPr lang="en-US" altLang="zh-CN" dirty="0">
              <a:solidFill>
                <a:schemeClr val="bg1"/>
              </a:solidFill>
              <a:ea typeface="华文楷体" panose="02010600040101010101" pitchFamily="2" charset="-122"/>
            </a:endParaRPr>
          </a:p>
          <a:p>
            <a:pPr algn="ctr">
              <a:lnSpc>
                <a:spcPct val="160000"/>
              </a:lnSpc>
            </a:pPr>
            <a:r>
              <a:rPr lang="en-US" altLang="zh-CN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 pitchFamily="2" charset="0"/>
                <a:ea typeface="华文楷体" panose="02010600040101010101" pitchFamily="2" charset="-122"/>
              </a:rPr>
              <a:t>1, Nanjing University, China; 2, Dartmouth College, USA</a:t>
            </a:r>
            <a:endParaRPr lang="zh-CN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Helvetica" pitchFamily="2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62D797-5875-471B-B9A9-D4C5086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9B57FC-0D96-442C-8AE3-540E9289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44" y="3018938"/>
            <a:ext cx="1667622" cy="16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"/>
    </mc:Choice>
    <mc:Fallback xmlns="">
      <p:transition spd="slow" advTm="52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MHD model and method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277C2A0-E179-4045-8B6D-5D050B8C9DBE}"/>
              </a:ext>
            </a:extLst>
          </p:cNvPr>
          <p:cNvGrpSpPr/>
          <p:nvPr/>
        </p:nvGrpSpPr>
        <p:grpSpPr>
          <a:xfrm>
            <a:off x="838200" y="2809749"/>
            <a:ext cx="7400111" cy="541047"/>
            <a:chOff x="838200" y="2834868"/>
            <a:chExt cx="7400111" cy="54104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DEFDD45-C22F-4162-BA9A-C7B7A6EE867A}"/>
                </a:ext>
              </a:extLst>
            </p:cNvPr>
            <p:cNvSpPr txBox="1"/>
            <p:nvPr/>
          </p:nvSpPr>
          <p:spPr>
            <a:xfrm>
              <a:off x="838200" y="2834868"/>
              <a:ext cx="1504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</a:rPr>
                <a:t>Advection &amp; drift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4B9419B-5703-422B-9B71-98FB26CEDF46}"/>
                </a:ext>
              </a:extLst>
            </p:cNvPr>
            <p:cNvSpPr txBox="1"/>
            <p:nvPr/>
          </p:nvSpPr>
          <p:spPr>
            <a:xfrm>
              <a:off x="4849834" y="2834868"/>
              <a:ext cx="129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</a:rPr>
                <a:t>Diffusion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8052C07-1FD7-40EB-831C-B1C10D88EC3C}"/>
                </a:ext>
              </a:extLst>
            </p:cNvPr>
            <p:cNvSpPr txBox="1"/>
            <p:nvPr/>
          </p:nvSpPr>
          <p:spPr>
            <a:xfrm>
              <a:off x="6276888" y="2841098"/>
              <a:ext cx="1961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</a:rPr>
                <a:t>Source term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FEB6C62-F49C-4314-9B98-C04321677FEC}"/>
                </a:ext>
              </a:extLst>
            </p:cNvPr>
            <p:cNvSpPr txBox="1"/>
            <p:nvPr/>
          </p:nvSpPr>
          <p:spPr>
            <a:xfrm>
              <a:off x="2743199" y="2852695"/>
              <a:ext cx="2008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</a:rPr>
                <a:t>Momentum increase due to compression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3AAFD2B-EA73-40A9-BB06-F9EB78871C1E}"/>
              </a:ext>
            </a:extLst>
          </p:cNvPr>
          <p:cNvSpPr txBox="1"/>
          <p:nvPr/>
        </p:nvSpPr>
        <p:spPr>
          <a:xfrm>
            <a:off x="556851" y="1215160"/>
            <a:ext cx="67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Parker transport equation (PTE)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6E0367F-62B6-49A6-84BC-19E37FE491A1}"/>
              </a:ext>
            </a:extLst>
          </p:cNvPr>
          <p:cNvSpPr txBox="1"/>
          <p:nvPr/>
        </p:nvSpPr>
        <p:spPr>
          <a:xfrm>
            <a:off x="603853" y="3629481"/>
            <a:ext cx="1135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Solve PTE by the stochastic differential equation (SDE) method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E0C7D4A-C2D1-4100-BFE5-74123F08575E}"/>
              </a:ext>
            </a:extLst>
          </p:cNvPr>
          <p:cNvGrpSpPr/>
          <p:nvPr/>
        </p:nvGrpSpPr>
        <p:grpSpPr>
          <a:xfrm>
            <a:off x="324850" y="1932802"/>
            <a:ext cx="6292800" cy="707887"/>
            <a:chOff x="1108800" y="1791706"/>
            <a:chExt cx="6292800" cy="70788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81BC04E-A5CB-4927-9268-B0BDDE30F392}"/>
                </a:ext>
              </a:extLst>
            </p:cNvPr>
            <p:cNvSpPr/>
            <p:nvPr/>
          </p:nvSpPr>
          <p:spPr>
            <a:xfrm>
              <a:off x="3651101" y="1791706"/>
              <a:ext cx="1504100" cy="7078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D2154DBD-C5E6-44DD-9562-AA675C78FEAF}"/>
                    </a:ext>
                  </a:extLst>
                </p:cNvPr>
                <p:cNvSpPr txBox="1"/>
                <p:nvPr/>
              </p:nvSpPr>
              <p:spPr>
                <a:xfrm>
                  <a:off x="1108800" y="1799866"/>
                  <a:ext cx="6292800" cy="665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𝐕</m:t>
                            </m:r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0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𝐕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b="1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func>
                              <m:funcPr>
                                <m:ctrlPr>
                                  <a:rPr lang="en-US" altLang="zh-CN" b="0" i="1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func>
                          </m:den>
                        </m:f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𝜿</m:t>
                            </m:r>
                            <m:r>
                              <a:rPr lang="en-US" altLang="zh-CN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D2154DBD-C5E6-44DD-9562-AA675C78FE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00" y="1799866"/>
                  <a:ext cx="6292800" cy="6656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136C475-D280-482D-B16A-236AFED79CDB}"/>
              </a:ext>
            </a:extLst>
          </p:cNvPr>
          <p:cNvCxnSpPr>
            <a:cxnSpLocks/>
          </p:cNvCxnSpPr>
          <p:nvPr/>
        </p:nvCxnSpPr>
        <p:spPr>
          <a:xfrm flipH="1">
            <a:off x="1779209" y="2482419"/>
            <a:ext cx="427443" cy="3273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23CE36D-D93B-4F5B-BA39-30E71EB9B55A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684972" y="2648849"/>
            <a:ext cx="62682" cy="1787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87DB861-D673-42FD-ABC9-2B649EFDCCF7}"/>
              </a:ext>
            </a:extLst>
          </p:cNvPr>
          <p:cNvCxnSpPr>
            <a:cxnSpLocks/>
          </p:cNvCxnSpPr>
          <p:nvPr/>
        </p:nvCxnSpPr>
        <p:spPr>
          <a:xfrm>
            <a:off x="5090172" y="2447520"/>
            <a:ext cx="195260" cy="380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E1C82AED-5250-4D40-94C9-B81B0EA7FB6E}"/>
              </a:ext>
            </a:extLst>
          </p:cNvPr>
          <p:cNvCxnSpPr>
            <a:cxnSpLocks/>
          </p:cNvCxnSpPr>
          <p:nvPr/>
        </p:nvCxnSpPr>
        <p:spPr>
          <a:xfrm>
            <a:off x="5954482" y="2425172"/>
            <a:ext cx="820718" cy="4650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35983B23-E3F5-4563-A975-FA18634BEA1B}"/>
              </a:ext>
            </a:extLst>
          </p:cNvPr>
          <p:cNvSpPr txBox="1"/>
          <p:nvPr/>
        </p:nvSpPr>
        <p:spPr>
          <a:xfrm>
            <a:off x="8332095" y="1757211"/>
            <a:ext cx="3246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Approximations: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Isotropic momentum distribution;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Strong turbulence.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BAF671F-CF6D-4DBB-BC9C-A5027EE929B0}"/>
                  </a:ext>
                </a:extLst>
              </p:cNvPr>
              <p:cNvSpPr txBox="1"/>
              <p:nvPr/>
            </p:nvSpPr>
            <p:spPr>
              <a:xfrm>
                <a:off x="603853" y="4077704"/>
                <a:ext cx="4524984" cy="1238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1" i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b="1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𝜿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1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altLang="zh-CN" b="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zh-CN" alt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BAF671F-CF6D-4DBB-BC9C-A5027EE92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3" y="4077704"/>
                <a:ext cx="4524984" cy="12388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400BA516-8FDB-48E4-95BA-B8E595CFC370}"/>
              </a:ext>
            </a:extLst>
          </p:cNvPr>
          <p:cNvSpPr txBox="1"/>
          <p:nvPr/>
        </p:nvSpPr>
        <p:spPr>
          <a:xfrm>
            <a:off x="959965" y="5501487"/>
            <a:ext cx="6439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altLang="zh-CN" b="1" dirty="0"/>
              <a:t>The Global Particle Acceleration and Transport (GPAT) Model: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Developed by </a:t>
            </a:r>
            <a:r>
              <a:rPr lang="en-US" altLang="zh-CN" dirty="0" err="1">
                <a:solidFill>
                  <a:schemeClr val="bg1">
                    <a:lumMod val="95000"/>
                  </a:schemeClr>
                </a:solidFill>
              </a:rPr>
              <a:t>Xiaocan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 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github.com/</a:t>
            </a:r>
            <a:r>
              <a:rPr lang="en-US" altLang="zh-CN" dirty="0" err="1">
                <a:solidFill>
                  <a:schemeClr val="bg1">
                    <a:lumMod val="95000"/>
                  </a:schemeClr>
                </a:solidFill>
              </a:rPr>
              <a:t>xiaocanli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/stochastic-parker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16E4E49-723D-49B6-B4B7-6AEE21BCE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082" y="3784715"/>
            <a:ext cx="1109328" cy="2332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7947EE2-1007-47CA-8563-C5DC0261E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864" y="3784715"/>
            <a:ext cx="1109328" cy="2332295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A265513-31F0-4FEC-AC87-2155DB8A2CD6}"/>
              </a:ext>
            </a:extLst>
          </p:cNvPr>
          <p:cNvSpPr txBox="1"/>
          <p:nvPr/>
        </p:nvSpPr>
        <p:spPr>
          <a:xfrm>
            <a:off x="8632371" y="6271075"/>
            <a:ext cx="355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Li + 2018, 2019, 2023, Kong 2019, 2020, 2022, Yu 2022, …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984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MHD model and method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9244A0B-46C8-424C-80EB-DFB9E781CE50}"/>
              </a:ext>
            </a:extLst>
          </p:cNvPr>
          <p:cNvSpPr txBox="1"/>
          <p:nvPr/>
        </p:nvSpPr>
        <p:spPr>
          <a:xfrm>
            <a:off x="556851" y="1215160"/>
            <a:ext cx="67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Key configurations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26EEFA9-FCB8-4CD2-8765-B5F7BCEDE05B}"/>
              </a:ext>
            </a:extLst>
          </p:cNvPr>
          <p:cNvGrpSpPr/>
          <p:nvPr/>
        </p:nvGrpSpPr>
        <p:grpSpPr>
          <a:xfrm>
            <a:off x="1029813" y="1978337"/>
            <a:ext cx="1704909" cy="4151470"/>
            <a:chOff x="3507890" y="1978338"/>
            <a:chExt cx="1704909" cy="415147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7FAA13D-3548-4CCB-957D-2B5C3FE5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7890" y="1978338"/>
              <a:ext cx="1704909" cy="4151470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B2A24AB-C563-43A8-A679-0E78811D3267}"/>
                </a:ext>
              </a:extLst>
            </p:cNvPr>
            <p:cNvSpPr/>
            <p:nvPr/>
          </p:nvSpPr>
          <p:spPr>
            <a:xfrm>
              <a:off x="4219200" y="2044800"/>
              <a:ext cx="331200" cy="1987200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7EDF053D-DE47-4810-A7F9-C0F44AB889BC}"/>
                  </a:ext>
                </a:extLst>
              </p:cNvPr>
              <p:cNvSpPr txBox="1"/>
              <p:nvPr/>
            </p:nvSpPr>
            <p:spPr>
              <a:xfrm>
                <a:off x="3230811" y="1991353"/>
                <a:ext cx="3501911" cy="424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Particle injection: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Injection region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Around the principal reconnection point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14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d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1400" i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</a:rPr>
                  <a:t>;</a:t>
                </a:r>
                <a:endParaRPr lang="en-US" altLang="zh-CN" sz="1400" b="0" i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−0.01,0.01</m:t>
                        </m:r>
                      </m:e>
                    </m:d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0.65,1.0</m:t>
                        </m:r>
                      </m:e>
                    </m:d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∈(−0.15,0.15)</m:t>
                    </m:r>
                  </m:oMath>
                </a14:m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</a:p>
              <a:p>
                <a:endParaRPr lang="en-US" altLang="zh-CN" sz="1600" b="1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Initial energy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5 keV;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Single energy for simplification.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Injection rate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Constant rate.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Particle Boundaries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Periodic on guide-field direction;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Open on other directions</a:t>
                </a: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7EDF053D-DE47-4810-A7F9-C0F44AB8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811" y="1991353"/>
                <a:ext cx="3501911" cy="4242380"/>
              </a:xfrm>
              <a:prstGeom prst="rect">
                <a:avLst/>
              </a:prstGeom>
              <a:blipFill>
                <a:blip r:embed="rId4"/>
                <a:stretch>
                  <a:fillRect l="-1449" t="-595" b="-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F85A61-9E9A-420F-AB0A-FE9B9827E1DB}"/>
                  </a:ext>
                </a:extLst>
              </p:cNvPr>
              <p:cNvSpPr txBox="1"/>
              <p:nvPr/>
            </p:nvSpPr>
            <p:spPr>
              <a:xfrm>
                <a:off x="7012986" y="1978337"/>
                <a:ext cx="4340814" cy="2215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Diffusion coefficient:</a:t>
                </a:r>
              </a:p>
              <a:p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Turbulence correlation length: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0" i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lit/>
                      </m:rP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~100</m:t>
                    </m:r>
                  </m:oMath>
                </a14:m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 (start scale of inertial region)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14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altLang="zh-CN" sz="14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altLang="zh-CN" sz="1400" dirty="0">
                    <a:solidFill>
                      <a:schemeClr val="bg1">
                        <a:lumMod val="95000"/>
                      </a:schemeClr>
                    </a:solidFill>
                  </a:rPr>
                  <a:t>: strong turbulence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=1.62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lit/>
                          </m:r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Sup>
                      <m:sSub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lit/>
                          </m:r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Sup>
                      <m:sSub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lit/>
                          </m:r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m:rPr>
                        <m:lit/>
                      </m:rP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=0.01</m:t>
                    </m:r>
                    <m:sSub>
                      <m:sSub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en-US" altLang="zh-CN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F85A61-9E9A-420F-AB0A-FE9B9827E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86" y="1978337"/>
                <a:ext cx="4340814" cy="2215350"/>
              </a:xfrm>
              <a:prstGeom prst="rect">
                <a:avLst/>
              </a:prstGeom>
              <a:blipFill>
                <a:blip r:embed="rId5"/>
                <a:stretch>
                  <a:fillRect l="-1166" t="-1714" b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40EAF0E9-6105-4465-9A13-6F52BD8FC86D}"/>
              </a:ext>
            </a:extLst>
          </p:cNvPr>
          <p:cNvSpPr txBox="1"/>
          <p:nvPr/>
        </p:nvSpPr>
        <p:spPr bwMode="auto">
          <a:xfrm>
            <a:off x="9025884" y="4717082"/>
            <a:ext cx="686916" cy="335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/>
              <a:t>CS</a:t>
            </a:r>
            <a:endParaRPr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6684DB23-F1DC-4E0B-9528-011F1F7CA738}"/>
              </a:ext>
            </a:extLst>
          </p:cNvPr>
          <p:cNvGrpSpPr/>
          <p:nvPr/>
        </p:nvGrpSpPr>
        <p:grpSpPr>
          <a:xfrm>
            <a:off x="8631145" y="3847082"/>
            <a:ext cx="2722655" cy="2545587"/>
            <a:chOff x="7562662" y="4158824"/>
            <a:chExt cx="2337337" cy="233405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4CC515C7-48C5-47A1-B68B-DEA69E4F1E5D}"/>
                </a:ext>
              </a:extLst>
            </p:cNvPr>
            <p:cNvGrpSpPr/>
            <p:nvPr/>
          </p:nvGrpSpPr>
          <p:grpSpPr>
            <a:xfrm>
              <a:off x="7562662" y="4158824"/>
              <a:ext cx="2337337" cy="2334050"/>
              <a:chOff x="7569862" y="4056181"/>
              <a:chExt cx="2337337" cy="2334050"/>
            </a:xfrm>
          </p:grpSpPr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7679FF9A-873E-407F-A4DD-BC3D4C0AB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9862" y="4056181"/>
                <a:ext cx="2337337" cy="2334050"/>
              </a:xfrm>
              <a:prstGeom prst="rect">
                <a:avLst/>
              </a:prstGeom>
            </p:spPr>
          </p:pic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3B31883-20A1-4C84-AE58-AA402CE0E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2034" y="4132800"/>
                <a:ext cx="0" cy="19944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433C941C-D5A0-40C9-8F0A-5CF97A126AA2}"/>
                    </a:ext>
                  </a:extLst>
                </p:cNvPr>
                <p:cNvSpPr txBox="1"/>
                <p:nvPr/>
              </p:nvSpPr>
              <p:spPr>
                <a:xfrm>
                  <a:off x="8548757" y="5325849"/>
                  <a:ext cx="3651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altLang="zh-CN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433C941C-D5A0-40C9-8F0A-5CF97A126A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8757" y="5325849"/>
                  <a:ext cx="36514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0898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Results: Global Evolution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16" name="Sf Single Real 1X1">
            <a:hlinkClick r:id="" action="ppaction://media"/>
            <a:extLst>
              <a:ext uri="{FF2B5EF4-FFF2-40B4-BE49-F238E27FC236}">
                <a16:creationId xmlns:a16="http://schemas.microsoft.com/office/drawing/2014/main" id="{9E4F530F-4064-496C-96D1-0A6A26AD9F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09" y="3429000"/>
            <a:ext cx="4801996" cy="2818562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F7F08E6-2DA0-45F1-B8E5-0B83D2454F1F}"/>
              </a:ext>
            </a:extLst>
          </p:cNvPr>
          <p:cNvGrpSpPr/>
          <p:nvPr/>
        </p:nvGrpSpPr>
        <p:grpSpPr>
          <a:xfrm>
            <a:off x="6955606" y="1400819"/>
            <a:ext cx="3933333" cy="3037655"/>
            <a:chOff x="0" y="1000640"/>
            <a:chExt cx="5420852" cy="410998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34A659-F248-44DE-8A75-B709E75D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000640"/>
              <a:ext cx="5420852" cy="4109984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C27CE02-6FBE-4E61-B713-794F636901BA}"/>
                </a:ext>
              </a:extLst>
            </p:cNvPr>
            <p:cNvSpPr txBox="1"/>
            <p:nvPr/>
          </p:nvSpPr>
          <p:spPr>
            <a:xfrm>
              <a:off x="526471" y="1373255"/>
              <a:ext cx="4186620" cy="49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Spectrum in global region</a:t>
              </a:r>
              <a:endParaRPr lang="zh-CN" altLang="en-US" b="1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E2C1330-5A6D-426F-B3C2-A0480F68104E}"/>
              </a:ext>
            </a:extLst>
          </p:cNvPr>
          <p:cNvGrpSpPr/>
          <p:nvPr/>
        </p:nvGrpSpPr>
        <p:grpSpPr>
          <a:xfrm>
            <a:off x="920709" y="1400819"/>
            <a:ext cx="4801996" cy="1909119"/>
            <a:chOff x="920709" y="1400819"/>
            <a:chExt cx="4801996" cy="190911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A6C81C9-E7DB-45BD-9D81-5F59627A257E}"/>
                </a:ext>
              </a:extLst>
            </p:cNvPr>
            <p:cNvGrpSpPr/>
            <p:nvPr/>
          </p:nvGrpSpPr>
          <p:grpSpPr>
            <a:xfrm>
              <a:off x="920709" y="1400819"/>
              <a:ext cx="4801996" cy="1909119"/>
              <a:chOff x="920709" y="1400819"/>
              <a:chExt cx="4801996" cy="190911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D719AA47-433E-46AA-855F-241FEBB24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0709" y="1400819"/>
                <a:ext cx="4801996" cy="1909119"/>
              </a:xfrm>
              <a:prstGeom prst="rect">
                <a:avLst/>
              </a:prstGeom>
            </p:spPr>
          </p:pic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6838DC10-0CCB-4C18-9B96-93DF90C18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5262" y="1520575"/>
                <a:ext cx="0" cy="150911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9AFAF19-8599-438E-B54C-965D2F15BE6C}"/>
                </a:ext>
              </a:extLst>
            </p:cNvPr>
            <p:cNvSpPr txBox="1"/>
            <p:nvPr/>
          </p:nvSpPr>
          <p:spPr>
            <a:xfrm>
              <a:off x="1767056" y="1860882"/>
              <a:ext cx="1679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Start injection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053D716-3F06-44F0-87CE-C9070C4D2319}"/>
              </a:ext>
            </a:extLst>
          </p:cNvPr>
          <p:cNvGrpSpPr/>
          <p:nvPr/>
        </p:nvGrpSpPr>
        <p:grpSpPr>
          <a:xfrm>
            <a:off x="1203895" y="6261984"/>
            <a:ext cx="4646588" cy="286090"/>
            <a:chOff x="1202076" y="3401361"/>
            <a:chExt cx="4646588" cy="28609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E25F383-95A2-490C-89AE-78EC1BF1B906}"/>
                </a:ext>
              </a:extLst>
            </p:cNvPr>
            <p:cNvSpPr txBox="1"/>
            <p:nvPr/>
          </p:nvSpPr>
          <p:spPr>
            <a:xfrm>
              <a:off x="1202076" y="340176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2-5 keV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0C0EC1D-3FAC-409D-B105-1D8B110B2349}"/>
                </a:ext>
              </a:extLst>
            </p:cNvPr>
            <p:cNvSpPr txBox="1"/>
            <p:nvPr/>
          </p:nvSpPr>
          <p:spPr>
            <a:xfrm>
              <a:off x="2095928" y="3401361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5-16 keV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7DD84FA-2A6C-48EB-9F04-5D170D022147}"/>
                </a:ext>
              </a:extLst>
            </p:cNvPr>
            <p:cNvSpPr txBox="1"/>
            <p:nvPr/>
          </p:nvSpPr>
          <p:spPr>
            <a:xfrm>
              <a:off x="2992934" y="340215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16-48 keV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10543D-075D-41FF-A355-5BC62ECADCD7}"/>
                </a:ext>
              </a:extLst>
            </p:cNvPr>
            <p:cNvSpPr txBox="1"/>
            <p:nvPr/>
          </p:nvSpPr>
          <p:spPr>
            <a:xfrm>
              <a:off x="3851511" y="3408452"/>
              <a:ext cx="9876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48-140 keV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AC1031A-F69F-472C-8A40-4C744C6EFB78}"/>
                </a:ext>
              </a:extLst>
            </p:cNvPr>
            <p:cNvSpPr txBox="1"/>
            <p:nvPr/>
          </p:nvSpPr>
          <p:spPr>
            <a:xfrm>
              <a:off x="4681052" y="3410452"/>
              <a:ext cx="1167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140-369 keV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2B283FA-C206-4244-B6FB-2125F42A6D6B}"/>
                  </a:ext>
                </a:extLst>
              </p:cNvPr>
              <p:cNvSpPr txBox="1"/>
              <p:nvPr/>
            </p:nvSpPr>
            <p:spPr>
              <a:xfrm>
                <a:off x="6822042" y="4918572"/>
                <a:ext cx="48019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FFC000"/>
                    </a:solidFill>
                  </a:rPr>
                  <a:t>Energetic electrons first appear in the CS and are further accelerated at loop top;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FFC000"/>
                    </a:solidFill>
                  </a:rPr>
                  <a:t>Some can be accelerated to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16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en-US" altLang="zh-CN" sz="16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altLang="zh-CN" sz="1600" b="1" dirty="0">
                    <a:solidFill>
                      <a:srgbClr val="FFC000"/>
                    </a:solidFill>
                  </a:rPr>
                  <a:t>keV;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FFC000"/>
                    </a:solidFill>
                  </a:rPr>
                  <a:t>A spectrum with a power-law region.</a:t>
                </a: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2B283FA-C206-4244-B6FB-2125F42A6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042" y="4918572"/>
                <a:ext cx="4801996" cy="1077218"/>
              </a:xfrm>
              <a:prstGeom prst="rect">
                <a:avLst/>
              </a:prstGeom>
              <a:blipFill>
                <a:blip r:embed="rId8"/>
                <a:stretch>
                  <a:fillRect l="-508" t="-1695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0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Results: Acceleration in Current Sheet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9" name="Sf Single Test3 1X1">
            <a:hlinkClick r:id="" action="ppaction://media"/>
            <a:extLst>
              <a:ext uri="{FF2B5EF4-FFF2-40B4-BE49-F238E27FC236}">
                <a16:creationId xmlns:a16="http://schemas.microsoft.com/office/drawing/2014/main" id="{8F6F8D7E-5C5A-4B44-BAF7-B8DA81E1B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519" y="3475643"/>
            <a:ext cx="4801996" cy="308237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B9E0D50-5658-45FA-B736-9E245EB3EFDF}"/>
              </a:ext>
            </a:extLst>
          </p:cNvPr>
          <p:cNvGrpSpPr/>
          <p:nvPr/>
        </p:nvGrpSpPr>
        <p:grpSpPr>
          <a:xfrm>
            <a:off x="654559" y="6571910"/>
            <a:ext cx="4646588" cy="286090"/>
            <a:chOff x="1202076" y="3401361"/>
            <a:chExt cx="4646588" cy="28609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E66139-C639-4E61-A04C-DD56027E6540}"/>
                </a:ext>
              </a:extLst>
            </p:cNvPr>
            <p:cNvSpPr txBox="1"/>
            <p:nvPr/>
          </p:nvSpPr>
          <p:spPr>
            <a:xfrm>
              <a:off x="1202076" y="340176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2-5 keV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CB6C82D-3BE4-4FAF-9BFD-16A37968AEB5}"/>
                </a:ext>
              </a:extLst>
            </p:cNvPr>
            <p:cNvSpPr txBox="1"/>
            <p:nvPr/>
          </p:nvSpPr>
          <p:spPr>
            <a:xfrm>
              <a:off x="2095928" y="3401361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5-16 keV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D5939B4-1691-471C-8D51-DD62006C6250}"/>
                </a:ext>
              </a:extLst>
            </p:cNvPr>
            <p:cNvSpPr txBox="1"/>
            <p:nvPr/>
          </p:nvSpPr>
          <p:spPr>
            <a:xfrm>
              <a:off x="2992934" y="340215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16-48 keV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20DE5E5-203C-4A60-BC04-FCB06CEBE42B}"/>
                </a:ext>
              </a:extLst>
            </p:cNvPr>
            <p:cNvSpPr txBox="1"/>
            <p:nvPr/>
          </p:nvSpPr>
          <p:spPr>
            <a:xfrm>
              <a:off x="3851511" y="3408452"/>
              <a:ext cx="9876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48-140 keV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8B6396B-2C27-41C1-B4D2-41BC3B0A12D6}"/>
                </a:ext>
              </a:extLst>
            </p:cNvPr>
            <p:cNvSpPr txBox="1"/>
            <p:nvPr/>
          </p:nvSpPr>
          <p:spPr>
            <a:xfrm>
              <a:off x="4681052" y="3410452"/>
              <a:ext cx="1167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140-369 keV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BAE338-AE68-4EAC-9C44-1140070C468C}"/>
                  </a:ext>
                </a:extLst>
              </p:cNvPr>
              <p:cNvSpPr txBox="1"/>
              <p:nvPr/>
            </p:nvSpPr>
            <p:spPr>
              <a:xfrm>
                <a:off x="546577" y="1215781"/>
                <a:ext cx="1067157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Configuration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>
                        <a:lumMod val="95000"/>
                      </a:schemeClr>
                    </a:solidFill>
                  </a:rPr>
                  <a:t>Fixed MHD background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2000" dirty="0">
                    <a:solidFill>
                      <a:schemeClr val="bg1">
                        <a:lumMod val="95000"/>
                      </a:schemeClr>
                    </a:solidFill>
                  </a:rPr>
                  <a:t>;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Remove the loop top region. </a:t>
                </a:r>
              </a:p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Key message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, tearing-mode instability has shattered the CS into pieces. Many local reconnection flows form various small-scale shocks (with large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), which can accelerate electrons.</a:t>
                </a:r>
                <a:endParaRPr lang="en-US" altLang="zh-CN" sz="20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BAE338-AE68-4EAC-9C44-1140070C4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77" y="1215781"/>
                <a:ext cx="10671571" cy="2246769"/>
              </a:xfrm>
              <a:prstGeom prst="rect">
                <a:avLst/>
              </a:prstGeom>
              <a:blipFill>
                <a:blip r:embed="rId6"/>
                <a:stretch>
                  <a:fillRect l="-713" t="-1124" b="-39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913A1E3E-8FAB-4BE8-8386-BE75FA5309C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302884" y="3459927"/>
            <a:ext cx="4801996" cy="311907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A4D7E73-667E-475A-9DC0-2403A4AC4D60}"/>
              </a:ext>
            </a:extLst>
          </p:cNvPr>
          <p:cNvGrpSpPr/>
          <p:nvPr/>
        </p:nvGrpSpPr>
        <p:grpSpPr>
          <a:xfrm>
            <a:off x="5477231" y="3475643"/>
            <a:ext cx="1685898" cy="3082377"/>
            <a:chOff x="5477231" y="3475643"/>
            <a:chExt cx="1685898" cy="301723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6BF431B-D648-4C58-AA20-4E657983F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7231" y="3475643"/>
              <a:ext cx="1546143" cy="30172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5E6B719-20F0-4BAE-8D10-C2C7968EC1F6}"/>
                    </a:ext>
                  </a:extLst>
                </p:cNvPr>
                <p:cNvSpPr txBox="1"/>
                <p:nvPr/>
              </p:nvSpPr>
              <p:spPr>
                <a:xfrm>
                  <a:off x="5995517" y="3487683"/>
                  <a:ext cx="1167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oMath>
                    </m:oMathPara>
                  </a14:m>
                  <a:endParaRPr lang="en-US" altLang="zh-CN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5E6B719-20F0-4BAE-8D10-C2C7968EC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5517" y="3487683"/>
                  <a:ext cx="116761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927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Results: Acceleration in Current Sheet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BAE338-AE68-4EAC-9C44-1140070C468C}"/>
                  </a:ext>
                </a:extLst>
              </p:cNvPr>
              <p:cNvSpPr txBox="1"/>
              <p:nvPr/>
            </p:nvSpPr>
            <p:spPr>
              <a:xfrm>
                <a:off x="546577" y="1215781"/>
                <a:ext cx="1125843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C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altLang="zh-CN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altLang="zh-CN" sz="2000" b="1" dirty="0">
                  <a:solidFill>
                    <a:srgbClr val="FFC00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Turbulence in CS is well developed;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Electrons can also be accelerated but with a softer power-law index compared with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C000"/>
                    </a:solidFill>
                  </a:rPr>
                  <a:t>Reason: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Guide field gets weak and the magnetic field becomes vertical, causing a fast loss of particles at upper and down open boundaries.</a:t>
                </a: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BAE338-AE68-4EAC-9C44-1140070C4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77" y="1215781"/>
                <a:ext cx="11258430" cy="1938992"/>
              </a:xfrm>
              <a:prstGeom prst="rect">
                <a:avLst/>
              </a:prstGeom>
              <a:blipFill>
                <a:blip r:embed="rId3"/>
                <a:stretch>
                  <a:fillRect l="-487" t="-1254" b="-4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AA36988E-486D-48DB-A307-4514F9430DD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19633" y="3160233"/>
            <a:ext cx="5480376" cy="334033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1657E5E-C9DD-410C-BCE7-306085604585}"/>
              </a:ext>
            </a:extLst>
          </p:cNvPr>
          <p:cNvGrpSpPr/>
          <p:nvPr/>
        </p:nvGrpSpPr>
        <p:grpSpPr>
          <a:xfrm>
            <a:off x="-44341" y="3213501"/>
            <a:ext cx="4127303" cy="3506023"/>
            <a:chOff x="238278" y="3064768"/>
            <a:chExt cx="4127303" cy="350602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CC76B72-CE51-45B2-B7C8-3F0FDE6AD2B2}"/>
                </a:ext>
              </a:extLst>
            </p:cNvPr>
            <p:cNvGrpSpPr/>
            <p:nvPr/>
          </p:nvGrpSpPr>
          <p:grpSpPr>
            <a:xfrm>
              <a:off x="238278" y="3064768"/>
              <a:ext cx="4127303" cy="3121446"/>
              <a:chOff x="238278" y="3064768"/>
              <a:chExt cx="4127303" cy="312144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D4833FF3-B260-44BA-88BE-D2EDFF3AE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0819" y="3064768"/>
                <a:ext cx="3244762" cy="312144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7FB9494A-DD11-4A8D-AF09-F2408EAD43CA}"/>
                      </a:ext>
                    </a:extLst>
                  </p:cNvPr>
                  <p:cNvSpPr txBox="1"/>
                  <p:nvPr/>
                </p:nvSpPr>
                <p:spPr>
                  <a:xfrm>
                    <a:off x="238278" y="3854451"/>
                    <a:ext cx="1167612" cy="3773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  <m:r>
                            <a:rPr lang="en-US" altLang="zh-CN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oMath>
                      </m:oMathPara>
                    </a14:m>
                    <a:endParaRPr lang="en-US" altLang="zh-CN" b="1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7FB9494A-DD11-4A8D-AF09-F2408EAD43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278" y="3854451"/>
                    <a:ext cx="1167612" cy="37730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5FD5F3D-7155-4EF0-B53D-9B5C92E6EE35}"/>
                    </a:ext>
                  </a:extLst>
                </p:cNvPr>
                <p:cNvSpPr txBox="1"/>
                <p:nvPr/>
              </p:nvSpPr>
              <p:spPr>
                <a:xfrm>
                  <a:off x="1371600" y="6201459"/>
                  <a:ext cx="1167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en-US" altLang="zh-CN" b="1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5FD5F3D-7155-4EF0-B53D-9B5C92E6E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0" y="6201459"/>
                  <a:ext cx="116761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CF7A1FA-E03E-4FF9-8F6E-38349BA81F6F}"/>
                    </a:ext>
                  </a:extLst>
                </p:cNvPr>
                <p:cNvSpPr txBox="1"/>
                <p:nvPr/>
              </p:nvSpPr>
              <p:spPr>
                <a:xfrm>
                  <a:off x="2947188" y="6201459"/>
                  <a:ext cx="1167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altLang="zh-CN" b="1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CF7A1FA-E03E-4FF9-8F6E-38349BA81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188" y="6201459"/>
                  <a:ext cx="116761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26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Results: Acceleration of Loop-top Shocks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15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9CE2F10-EA92-474B-999A-82BB715E7340}"/>
                  </a:ext>
                </a:extLst>
              </p:cNvPr>
              <p:cNvSpPr txBox="1"/>
              <p:nvPr/>
            </p:nvSpPr>
            <p:spPr>
              <a:xfrm>
                <a:off x="546577" y="1215781"/>
                <a:ext cx="1067157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Configuration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>
                        <a:lumMod val="95000"/>
                      </a:schemeClr>
                    </a:solidFill>
                  </a:rPr>
                  <a:t>Fixed MHD background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2000" dirty="0">
                    <a:solidFill>
                      <a:schemeClr val="bg1">
                        <a:lumMod val="95000"/>
                      </a:schemeClr>
                    </a:solidFill>
                  </a:rPr>
                  <a:t>;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Include the loop top region. </a:t>
                </a:r>
              </a:p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Key message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The addition of a stable loop top TS significantly improves the acceleration;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Similar with 2D models.</a:t>
                </a:r>
                <a:endParaRPr lang="en-US" altLang="zh-CN" sz="200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9CE2F10-EA92-474B-999A-82BB715E7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77" y="1215781"/>
                <a:ext cx="10671571" cy="1938992"/>
              </a:xfrm>
              <a:prstGeom prst="rect">
                <a:avLst/>
              </a:prstGeom>
              <a:blipFill>
                <a:blip r:embed="rId5"/>
                <a:stretch>
                  <a:fillRect l="-629" t="-1254" b="-4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f Single Test1 1X1">
            <a:hlinkClick r:id="" action="ppaction://media"/>
            <a:extLst>
              <a:ext uri="{FF2B5EF4-FFF2-40B4-BE49-F238E27FC236}">
                <a16:creationId xmlns:a16="http://schemas.microsoft.com/office/drawing/2014/main" id="{C0D8B5F4-BC3E-40E2-B562-01CAF455EF8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52" t="-75" r="161" b="-429"/>
          <a:stretch/>
        </p:blipFill>
        <p:spPr>
          <a:xfrm>
            <a:off x="4102693" y="3144909"/>
            <a:ext cx="4801996" cy="3050053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C228A8E-3457-49F1-89F4-98B735F6043F}"/>
              </a:ext>
            </a:extLst>
          </p:cNvPr>
          <p:cNvGrpSpPr/>
          <p:nvPr/>
        </p:nvGrpSpPr>
        <p:grpSpPr>
          <a:xfrm>
            <a:off x="4381915" y="6215716"/>
            <a:ext cx="4646588" cy="286090"/>
            <a:chOff x="1202076" y="3401361"/>
            <a:chExt cx="4646588" cy="28609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BBD4104-636C-4915-B1BC-DEE91A8D1A41}"/>
                </a:ext>
              </a:extLst>
            </p:cNvPr>
            <p:cNvSpPr txBox="1"/>
            <p:nvPr/>
          </p:nvSpPr>
          <p:spPr>
            <a:xfrm>
              <a:off x="1202076" y="340176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2-5 keV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6441819-DF01-44AD-BBC0-3D6A60374A53}"/>
                </a:ext>
              </a:extLst>
            </p:cNvPr>
            <p:cNvSpPr txBox="1"/>
            <p:nvPr/>
          </p:nvSpPr>
          <p:spPr>
            <a:xfrm>
              <a:off x="2095928" y="3401361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5-16 keV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26CCBBC-EDF7-4A74-9AF2-15CD14EF6B24}"/>
                </a:ext>
              </a:extLst>
            </p:cNvPr>
            <p:cNvSpPr txBox="1"/>
            <p:nvPr/>
          </p:nvSpPr>
          <p:spPr>
            <a:xfrm>
              <a:off x="2992934" y="3402158"/>
              <a:ext cx="9041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16-48 keV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F5DBAE9-0D78-4A9E-8E57-55AE1ABA9A0C}"/>
                </a:ext>
              </a:extLst>
            </p:cNvPr>
            <p:cNvSpPr txBox="1"/>
            <p:nvPr/>
          </p:nvSpPr>
          <p:spPr>
            <a:xfrm>
              <a:off x="3851511" y="3408452"/>
              <a:ext cx="9876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48-140 keV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A1CCD42-B570-48E5-896C-D395BE1A0A97}"/>
                </a:ext>
              </a:extLst>
            </p:cNvPr>
            <p:cNvSpPr txBox="1"/>
            <p:nvPr/>
          </p:nvSpPr>
          <p:spPr>
            <a:xfrm>
              <a:off x="4681052" y="3410452"/>
              <a:ext cx="1167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140-369 keV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4B81DC0-8EF6-4712-A71E-DF0945C1A35E}"/>
              </a:ext>
            </a:extLst>
          </p:cNvPr>
          <p:cNvGrpSpPr/>
          <p:nvPr/>
        </p:nvGrpSpPr>
        <p:grpSpPr>
          <a:xfrm>
            <a:off x="709300" y="3166513"/>
            <a:ext cx="3357214" cy="3116067"/>
            <a:chOff x="5663497" y="3298550"/>
            <a:chExt cx="3357214" cy="311606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ED0950D1-C7CA-4EB2-9FB6-30615914A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1704" y="3298550"/>
              <a:ext cx="2738061" cy="184728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0E5B178-4EBE-49C8-AA10-187F7C279AA6}"/>
                </a:ext>
              </a:extLst>
            </p:cNvPr>
            <p:cNvSpPr txBox="1"/>
            <p:nvPr/>
          </p:nvSpPr>
          <p:spPr>
            <a:xfrm>
              <a:off x="5663497" y="5337399"/>
              <a:ext cx="33572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The termination shock extends a large distance and relatively stable in time.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Similar with 2D models. </a:t>
              </a: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74386CC-752F-4B51-8942-72D5500FE328}"/>
              </a:ext>
            </a:extLst>
          </p:cNvPr>
          <p:cNvSpPr/>
          <p:nvPr/>
        </p:nvSpPr>
        <p:spPr>
          <a:xfrm>
            <a:off x="7096397" y="5205362"/>
            <a:ext cx="922571" cy="4318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DA8D727-D61D-447E-8844-737C7B9F053F}"/>
              </a:ext>
            </a:extLst>
          </p:cNvPr>
          <p:cNvGrpSpPr/>
          <p:nvPr/>
        </p:nvGrpSpPr>
        <p:grpSpPr>
          <a:xfrm>
            <a:off x="9371814" y="3114954"/>
            <a:ext cx="2627287" cy="3370923"/>
            <a:chOff x="9371814" y="3114954"/>
            <a:chExt cx="2627287" cy="337092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8511DBF-4DCA-4A89-8662-DA74F7154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71814" y="3114954"/>
              <a:ext cx="2627287" cy="3109962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72F15CE-0C9A-4834-A2B0-213A6667A863}"/>
                </a:ext>
              </a:extLst>
            </p:cNvPr>
            <p:cNvSpPr txBox="1"/>
            <p:nvPr/>
          </p:nvSpPr>
          <p:spPr>
            <a:xfrm>
              <a:off x="9392568" y="6208878"/>
              <a:ext cx="2585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Kong et al. 2019</a:t>
              </a:r>
              <a:endParaRPr lang="zh-CN" altLang="en-US" dirty="0"/>
            </a:p>
          </p:txBody>
        </p:sp>
      </p:grpSp>
      <p:sp>
        <p:nvSpPr>
          <p:cNvPr id="34" name="箭头: 右 33">
            <a:extLst>
              <a:ext uri="{FF2B5EF4-FFF2-40B4-BE49-F238E27FC236}">
                <a16:creationId xmlns:a16="http://schemas.microsoft.com/office/drawing/2014/main" id="{4DA1CC83-4282-467D-AD78-40ACAEC241C3}"/>
              </a:ext>
            </a:extLst>
          </p:cNvPr>
          <p:cNvSpPr/>
          <p:nvPr/>
        </p:nvSpPr>
        <p:spPr>
          <a:xfrm rot="20429009">
            <a:off x="8039294" y="4919972"/>
            <a:ext cx="2254393" cy="1712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latin typeface="Helvetica" pitchFamily="2" charset="0"/>
              </a:rPr>
              <a:t>Results: Acceleration of Termination Shocks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0E5B178-4EBE-49C8-AA10-187F7C279AA6}"/>
              </a:ext>
            </a:extLst>
          </p:cNvPr>
          <p:cNvSpPr txBox="1"/>
          <p:nvPr/>
        </p:nvSpPr>
        <p:spPr>
          <a:xfrm>
            <a:off x="734791" y="5565822"/>
            <a:ext cx="239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Highly shattered termination shock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4468372-C253-4A6B-BB22-39A8329CAC42}"/>
                  </a:ext>
                </a:extLst>
              </p:cNvPr>
              <p:cNvSpPr txBox="1"/>
              <p:nvPr/>
            </p:nvSpPr>
            <p:spPr>
              <a:xfrm>
                <a:off x="546577" y="1215781"/>
                <a:ext cx="1125843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altLang="zh-CN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altLang="zh-CN" sz="2000" b="1" dirty="0">
                  <a:solidFill>
                    <a:srgbClr val="FFC00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Loop-top termination shock breaks into small pieces;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Highly turbulent loop top.</a:t>
                </a:r>
              </a:p>
              <a:p>
                <a:r>
                  <a:rPr lang="en-US" altLang="zh-CN" sz="2000" b="1" dirty="0">
                    <a:solidFill>
                      <a:srgbClr val="FFC000"/>
                    </a:solidFill>
                  </a:rPr>
                  <a:t>-</a:t>
                </a:r>
                <a:r>
                  <a:rPr lang="zh-CN" altLang="en-US" sz="20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C000"/>
                    </a:solidFill>
                  </a:rPr>
                  <a:t>Key message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The power-law index is similar as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;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</a:rPr>
                  <a:t>Electrons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are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still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be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well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accelerated at the loop top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>
                    <a:solidFill>
                      <a:schemeClr val="bg1"/>
                    </a:solidFill>
                  </a:rPr>
                  <a:t>even without a 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termination shock.</a:t>
                </a:r>
                <a:endParaRPr lang="en-US" altLang="zh-CN" sz="200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4468372-C253-4A6B-BB22-39A8329CA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77" y="1215781"/>
                <a:ext cx="11258430" cy="1938992"/>
              </a:xfrm>
              <a:prstGeom prst="rect">
                <a:avLst/>
              </a:prstGeom>
              <a:blipFill>
                <a:blip r:embed="rId5"/>
                <a:stretch>
                  <a:fillRect l="-596" t="-1254" b="-4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8B5FF8ED-6334-43F2-9D4D-D223F01D6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77" y="3299080"/>
            <a:ext cx="2738060" cy="192446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ED319D5-85F5-4CD9-BA25-B02B8641F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921" y="3299080"/>
            <a:ext cx="4064323" cy="2527035"/>
          </a:xfrm>
          <a:prstGeom prst="rect">
            <a:avLst/>
          </a:prstGeom>
        </p:spPr>
      </p:pic>
      <p:pic>
        <p:nvPicPr>
          <p:cNvPr id="2" name="Lt">
            <a:hlinkClick r:id="" action="ppaction://media"/>
            <a:extLst>
              <a:ext uri="{FF2B5EF4-FFF2-40B4-BE49-F238E27FC236}">
                <a16:creationId xmlns:a16="http://schemas.microsoft.com/office/drawing/2014/main" id="{92A57A61-6A7A-3C6E-038B-6C776324FC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50928" t="1100" b="51343"/>
          <a:stretch/>
        </p:blipFill>
        <p:spPr>
          <a:xfrm>
            <a:off x="3523714" y="3318406"/>
            <a:ext cx="4100185" cy="25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</a:rPr>
              <a:t>Conclusions</a:t>
            </a:r>
            <a:endParaRPr lang="zh-CN" altLang="en-US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8132C-62AF-42A2-80A7-F7C0F6D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55FEF9B-03DE-42FC-866E-7194517C80BF}"/>
              </a:ext>
            </a:extLst>
          </p:cNvPr>
          <p:cNvSpPr txBox="1"/>
          <p:nvPr/>
        </p:nvSpPr>
        <p:spPr>
          <a:xfrm>
            <a:off x="466785" y="1867268"/>
            <a:ext cx="1125843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With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time-evolved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flare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MHD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model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of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3D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turbulent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reconnection,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we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show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that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electrons can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be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accelerated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to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&gt;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100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KeV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and power-law spectrum;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For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flare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with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stable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3D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TS, the acceleration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is highly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efficient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,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consistent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with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what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found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by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previous 2D models;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Besides at TS, electron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acceleration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also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works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at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the turbulent CS,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although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slightly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efficient,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well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explaining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the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CS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MW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emissions;</a:t>
            </a:r>
            <a:endParaRPr lang="en-US" altLang="zh-CN" sz="2000" b="1" dirty="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The loop-top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TS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may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be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not</a:t>
            </a:r>
            <a:r>
              <a:rPr lang="zh-CN" altLang="en-US" sz="2000" b="1" dirty="0">
                <a:solidFill>
                  <a:srgbClr val="FF0047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FF0047"/>
                </a:solidFill>
                <a:latin typeface="Helvetica" pitchFamily="2" charset="0"/>
              </a:rPr>
              <a:t>necessary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because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the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electrons can be accelerated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to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the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same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outcome even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though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it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is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totally</a:t>
            </a:r>
            <a:r>
              <a:rPr lang="zh-CN" alt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itchFamily="2" charset="0"/>
              </a:rPr>
              <a:t>fragmented.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44AD424-8EB2-C8AC-3935-D27DF979A6B0}"/>
              </a:ext>
            </a:extLst>
          </p:cNvPr>
          <p:cNvSpPr txBox="1">
            <a:spLocks/>
          </p:cNvSpPr>
          <p:nvPr/>
        </p:nvSpPr>
        <p:spPr>
          <a:xfrm>
            <a:off x="729048" y="4703527"/>
            <a:ext cx="40283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Questions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Comments!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Outline</a:t>
            </a:r>
            <a:endParaRPr lang="zh-CN" altLang="en-US" b="1" dirty="0">
              <a:latin typeface="Helvetica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145110" cy="44805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buFont typeface="Wingdings" pitchFamily="2" charset="2"/>
              <a:buChar char="l"/>
            </a:pP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Motivation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Wingdings" pitchFamily="2" charset="2"/>
              <a:buChar char="l"/>
            </a:pP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MHD model</a:t>
            </a: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and</a:t>
            </a: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method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Wingdings" pitchFamily="2" charset="2"/>
              <a:buChar char="l"/>
            </a:pP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Results</a:t>
            </a:r>
          </a:p>
          <a:p>
            <a:pPr>
              <a:lnSpc>
                <a:spcPct val="150000"/>
              </a:lnSpc>
              <a:spcBef>
                <a:spcPts val="400"/>
              </a:spcBef>
              <a:buFont typeface="Wingdings" pitchFamily="2" charset="2"/>
              <a:buChar char="l"/>
            </a:pPr>
            <a:r>
              <a:rPr lang="zh-CN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Conclusions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006ADA-4DC5-44E4-936D-ACDFEED8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68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16194" y="2815692"/>
            <a:ext cx="4186765" cy="3542085"/>
            <a:chOff x="7571613" y="2363541"/>
            <a:chExt cx="4186765" cy="354208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1613" y="2363541"/>
              <a:ext cx="4186765" cy="3121493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8184538" y="5628627"/>
              <a:ext cx="2960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Lin &amp; Forbes, 2000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97859" y="2815695"/>
            <a:ext cx="2460090" cy="3542085"/>
            <a:chOff x="4637902" y="2363541"/>
            <a:chExt cx="2460090" cy="3542085"/>
          </a:xfrm>
        </p:grpSpPr>
        <p:sp>
          <p:nvSpPr>
            <p:cNvPr id="33" name="文本框 32"/>
            <p:cNvSpPr txBox="1"/>
            <p:nvPr/>
          </p:nvSpPr>
          <p:spPr>
            <a:xfrm>
              <a:off x="4837095" y="5628627"/>
              <a:ext cx="2061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Shibata, 1995</a:t>
              </a:r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902" y="2363541"/>
              <a:ext cx="2460090" cy="3115441"/>
            </a:xfrm>
            <a:prstGeom prst="rect">
              <a:avLst/>
            </a:prstGeom>
          </p:spPr>
        </p:pic>
      </p:grpSp>
      <p:pic>
        <p:nvPicPr>
          <p:cNvPr id="28" name="2017_09_10_15_30_43_2017_09_10_16_29_31_AIA_131-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689944" y="2687518"/>
            <a:ext cx="3121492" cy="3377847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219838" y="6080778"/>
            <a:ext cx="206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helioviewer.org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82781" y="2189902"/>
            <a:ext cx="2960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C000"/>
                </a:solidFill>
              </a:rPr>
              <a:t>Solar flare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29119" y="2189902"/>
            <a:ext cx="2960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C000"/>
                </a:solidFill>
              </a:rPr>
              <a:t>Lin-Forbes Model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47446" y="2189902"/>
            <a:ext cx="2960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C000"/>
                </a:solidFill>
              </a:rPr>
              <a:t>Standard Flare Model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Motivation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7AA3DA4-6553-4A40-BEE8-24D6592A94DB}"/>
              </a:ext>
            </a:extLst>
          </p:cNvPr>
          <p:cNvSpPr txBox="1"/>
          <p:nvPr/>
        </p:nvSpPr>
        <p:spPr>
          <a:xfrm>
            <a:off x="556851" y="1215160"/>
            <a:ext cx="1067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The current sheet (CS) and flare loops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Motivation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FA716B-95B6-45C0-B478-2FC4B56A1405}"/>
              </a:ext>
            </a:extLst>
          </p:cNvPr>
          <p:cNvSpPr txBox="1"/>
          <p:nvPr/>
        </p:nvSpPr>
        <p:spPr>
          <a:xfrm>
            <a:off x="556851" y="1215160"/>
            <a:ext cx="1067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Observations of energetic electrons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4BF99AB-3C87-4B28-AC73-2BA8B3897A43}"/>
              </a:ext>
            </a:extLst>
          </p:cNvPr>
          <p:cNvGrpSpPr/>
          <p:nvPr/>
        </p:nvGrpSpPr>
        <p:grpSpPr>
          <a:xfrm>
            <a:off x="838200" y="1824628"/>
            <a:ext cx="2171231" cy="3988762"/>
            <a:chOff x="947728" y="2225321"/>
            <a:chExt cx="2171231" cy="39887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EE53145-40EC-423F-B3A7-2C8EA4AA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728" y="2225321"/>
              <a:ext cx="2171231" cy="3705312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BEF1E1B-DF08-4F81-AFE6-550CBC88F4D6}"/>
                </a:ext>
              </a:extLst>
            </p:cNvPr>
            <p:cNvSpPr txBox="1"/>
            <p:nvPr/>
          </p:nvSpPr>
          <p:spPr>
            <a:xfrm>
              <a:off x="988592" y="5937084"/>
              <a:ext cx="2061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Chen + 2015, 2020</a:t>
              </a:r>
              <a:endParaRPr lang="zh-CN" altLang="en-US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04606B8-2D84-4C85-B48A-E211EA7B09BE}"/>
              </a:ext>
            </a:extLst>
          </p:cNvPr>
          <p:cNvGrpSpPr/>
          <p:nvPr/>
        </p:nvGrpSpPr>
        <p:grpSpPr>
          <a:xfrm>
            <a:off x="3663200" y="1824628"/>
            <a:ext cx="2061703" cy="3988762"/>
            <a:chOff x="3775081" y="2225321"/>
            <a:chExt cx="2061703" cy="398876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2E45502-6471-4F8F-8845-A04F17CCE3DB}"/>
                </a:ext>
              </a:extLst>
            </p:cNvPr>
            <p:cNvGrpSpPr/>
            <p:nvPr/>
          </p:nvGrpSpPr>
          <p:grpSpPr>
            <a:xfrm>
              <a:off x="3884809" y="2225321"/>
              <a:ext cx="1943913" cy="3711763"/>
              <a:chOff x="3734547" y="2179546"/>
              <a:chExt cx="2307216" cy="371176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2CBCEFED-00DD-4F8F-A31D-B5A1BC7EB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34547" y="2179546"/>
                <a:ext cx="2307216" cy="181768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8087FA27-6F4A-4058-866B-44EC39838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547" y="3997266"/>
                <a:ext cx="2306163" cy="1894043"/>
              </a:xfrm>
              <a:prstGeom prst="rect">
                <a:avLst/>
              </a:prstGeom>
            </p:spPr>
          </p:pic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F70E2CF-2E66-4AD9-99B0-DA44FE68AFE9}"/>
                </a:ext>
              </a:extLst>
            </p:cNvPr>
            <p:cNvSpPr txBox="1"/>
            <p:nvPr/>
          </p:nvSpPr>
          <p:spPr>
            <a:xfrm>
              <a:off x="3775081" y="5937084"/>
              <a:ext cx="2061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Fleishman + 2022</a:t>
              </a:r>
              <a:endParaRPr lang="zh-CN" altLang="en-US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CD5EF22-8394-4F6E-A5E4-DCBCBF47E998}"/>
              </a:ext>
            </a:extLst>
          </p:cNvPr>
          <p:cNvGrpSpPr/>
          <p:nvPr/>
        </p:nvGrpSpPr>
        <p:grpSpPr>
          <a:xfrm>
            <a:off x="6505915" y="1824628"/>
            <a:ext cx="2061703" cy="3988762"/>
            <a:chOff x="6490166" y="2225321"/>
            <a:chExt cx="2061703" cy="3988762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DA35250A-9AF4-4DBF-BE7A-3F6BD4F4D8AB}"/>
                </a:ext>
              </a:extLst>
            </p:cNvPr>
            <p:cNvGrpSpPr/>
            <p:nvPr/>
          </p:nvGrpSpPr>
          <p:grpSpPr>
            <a:xfrm>
              <a:off x="6549505" y="2225321"/>
              <a:ext cx="1944863" cy="3705312"/>
              <a:chOff x="6090572" y="2218870"/>
              <a:chExt cx="1944863" cy="3705312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3F8D346E-9C50-45BC-9A8C-5EE879394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0572" y="2218870"/>
                <a:ext cx="1943026" cy="1817688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A265844-46D7-47B8-B5E5-219EDEE53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0573" y="4036558"/>
                <a:ext cx="1944862" cy="1887624"/>
              </a:xfrm>
              <a:prstGeom prst="rect">
                <a:avLst/>
              </a:prstGeom>
            </p:spPr>
          </p:pic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EEA55B1-755D-42BA-BBA1-A35F6E20E2D2}"/>
                </a:ext>
              </a:extLst>
            </p:cNvPr>
            <p:cNvSpPr txBox="1"/>
            <p:nvPr/>
          </p:nvSpPr>
          <p:spPr>
            <a:xfrm>
              <a:off x="6490166" y="5937084"/>
              <a:ext cx="2061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 err="1"/>
                <a:t>Kontar</a:t>
              </a:r>
              <a:r>
                <a:rPr lang="en-US" altLang="zh-CN" dirty="0"/>
                <a:t> + 2023</a:t>
              </a:r>
              <a:endParaRPr lang="zh-CN" altLang="en-US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C56B37B-7E73-4059-B0D5-219C572BD3DD}"/>
              </a:ext>
            </a:extLst>
          </p:cNvPr>
          <p:cNvGrpSpPr/>
          <p:nvPr/>
        </p:nvGrpSpPr>
        <p:grpSpPr>
          <a:xfrm>
            <a:off x="9280727" y="1831079"/>
            <a:ext cx="2472051" cy="3982311"/>
            <a:chOff x="9233819" y="2225321"/>
            <a:chExt cx="2472051" cy="398231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4AB5C97-E719-4632-B5D7-EA23AFB6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33819" y="2225321"/>
              <a:ext cx="2472051" cy="3705312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3EB3C9A-5DC6-4067-A654-7178470E7E91}"/>
                </a:ext>
              </a:extLst>
            </p:cNvPr>
            <p:cNvSpPr txBox="1"/>
            <p:nvPr/>
          </p:nvSpPr>
          <p:spPr>
            <a:xfrm>
              <a:off x="9438992" y="5930633"/>
              <a:ext cx="2061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Kou + 2022</a:t>
              </a:r>
              <a:endParaRPr lang="zh-CN" altLang="en-US" dirty="0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3728B92-61F3-40B0-9426-C1294A43F342}"/>
              </a:ext>
            </a:extLst>
          </p:cNvPr>
          <p:cNvSpPr txBox="1"/>
          <p:nvPr/>
        </p:nvSpPr>
        <p:spPr>
          <a:xfrm>
            <a:off x="838199" y="5901647"/>
            <a:ext cx="217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Termination shock</a:t>
            </a:r>
          </a:p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acceleration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53FFA62-AA00-4C76-A5B7-67D4DB65F9C4}"/>
              </a:ext>
            </a:extLst>
          </p:cNvPr>
          <p:cNvSpPr txBox="1"/>
          <p:nvPr/>
        </p:nvSpPr>
        <p:spPr>
          <a:xfrm>
            <a:off x="3608435" y="5897462"/>
            <a:ext cx="217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EOVSA</a:t>
            </a:r>
          </a:p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Microwave band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1023678-FFEF-4209-80D5-15C52AC2D2C5}"/>
              </a:ext>
            </a:extLst>
          </p:cNvPr>
          <p:cNvSpPr txBox="1"/>
          <p:nvPr/>
        </p:nvSpPr>
        <p:spPr>
          <a:xfrm>
            <a:off x="6378671" y="5897462"/>
            <a:ext cx="217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RHESSI</a:t>
            </a:r>
          </a:p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HXR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498F2C3-50CA-41F8-822C-22B9C61F668B}"/>
              </a:ext>
            </a:extLst>
          </p:cNvPr>
          <p:cNvSpPr txBox="1"/>
          <p:nvPr/>
        </p:nvSpPr>
        <p:spPr>
          <a:xfrm>
            <a:off x="9431135" y="5897462"/>
            <a:ext cx="217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Acceleration in CS and loop top</a:t>
            </a:r>
          </a:p>
        </p:txBody>
      </p:sp>
    </p:spTree>
    <p:extLst>
      <p:ext uri="{BB962C8B-B14F-4D97-AF65-F5344CB8AC3E}">
        <p14:creationId xmlns:p14="http://schemas.microsoft.com/office/powerpoint/2010/main" val="412715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Motivation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ED73D0A-5FEE-4B23-9A33-514F16C9D77B}"/>
              </a:ext>
            </a:extLst>
          </p:cNvPr>
          <p:cNvSpPr txBox="1"/>
          <p:nvPr/>
        </p:nvSpPr>
        <p:spPr>
          <a:xfrm>
            <a:off x="838200" y="4744719"/>
            <a:ext cx="7155094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Direct acceleration of reconnection electric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First-order Fermi acceleration (Diffusive shock acceleration)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Second-order Fermi acceleration (Stochastic acceleration)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31060D4-E1FE-4050-A14C-568B5EFBD984}"/>
              </a:ext>
            </a:extLst>
          </p:cNvPr>
          <p:cNvSpPr txBox="1"/>
          <p:nvPr/>
        </p:nvSpPr>
        <p:spPr>
          <a:xfrm>
            <a:off x="556851" y="1215160"/>
            <a:ext cx="1067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Main particle acceleration mechanisms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B5DDAD5-4741-4C7D-AF2D-F5932CBC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5" y="2115221"/>
            <a:ext cx="3158126" cy="230166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80A0FB6-A90B-417D-A3B1-F91A64A02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94" y="2131055"/>
            <a:ext cx="2924949" cy="228583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9A42CEE-1654-495A-B85D-2B9CD66DD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46" y="2120532"/>
            <a:ext cx="2692088" cy="229385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F6659B-E799-44D6-AE6A-B9C5B9CB92CB}"/>
              </a:ext>
            </a:extLst>
          </p:cNvPr>
          <p:cNvGrpSpPr/>
          <p:nvPr/>
        </p:nvGrpSpPr>
        <p:grpSpPr>
          <a:xfrm>
            <a:off x="8612549" y="1446583"/>
            <a:ext cx="3242480" cy="4644720"/>
            <a:chOff x="8584801" y="1520835"/>
            <a:chExt cx="3242480" cy="464472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09590B7-E816-4618-B888-C8C40159D4B9}"/>
                </a:ext>
              </a:extLst>
            </p:cNvPr>
            <p:cNvGrpSpPr/>
            <p:nvPr/>
          </p:nvGrpSpPr>
          <p:grpSpPr>
            <a:xfrm>
              <a:off x="8584802" y="2109764"/>
              <a:ext cx="3242479" cy="4055791"/>
              <a:chOff x="879064" y="1860098"/>
              <a:chExt cx="3242479" cy="4055791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BB429056-032E-460C-AF18-26E9AC89A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9064" y="1860098"/>
                <a:ext cx="3242479" cy="3778792"/>
              </a:xfrm>
              <a:prstGeom prst="rect">
                <a:avLst/>
              </a:prstGeom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B499983-6B4E-4322-AF77-898493958EBA}"/>
                  </a:ext>
                </a:extLst>
              </p:cNvPr>
              <p:cNvSpPr txBox="1"/>
              <p:nvPr/>
            </p:nvSpPr>
            <p:spPr>
              <a:xfrm>
                <a:off x="879064" y="5638890"/>
                <a:ext cx="32424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Petrosian + 2016</a:t>
                </a:r>
                <a:endParaRPr lang="zh-CN" altLang="en-US" dirty="0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D7D2657-F45A-4DCE-9DDE-47D20024E910}"/>
                </a:ext>
              </a:extLst>
            </p:cNvPr>
            <p:cNvSpPr txBox="1"/>
            <p:nvPr/>
          </p:nvSpPr>
          <p:spPr>
            <a:xfrm>
              <a:off x="8584801" y="1520835"/>
              <a:ext cx="3242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Acceleration mechanism in flare CS and loop top?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Motivation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577A4A-5FD8-44A5-912D-AEBD7A99709E}"/>
              </a:ext>
            </a:extLst>
          </p:cNvPr>
          <p:cNvSpPr txBox="1"/>
          <p:nvPr/>
        </p:nvSpPr>
        <p:spPr>
          <a:xfrm>
            <a:off x="952282" y="5901647"/>
            <a:ext cx="5503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Particles are trapped in the loop-top magnetic bottle;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Repeatedly accelerated by termination shock. 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243DF3-D115-4EC7-BF49-0F8BC605A4C7}"/>
              </a:ext>
            </a:extLst>
          </p:cNvPr>
          <p:cNvGrpSpPr/>
          <p:nvPr/>
        </p:nvGrpSpPr>
        <p:grpSpPr>
          <a:xfrm>
            <a:off x="945025" y="2221165"/>
            <a:ext cx="5510538" cy="3612475"/>
            <a:chOff x="945025" y="2221165"/>
            <a:chExt cx="5510538" cy="3612475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3809D5D-D154-4FF7-8897-5FE9B5E1799C}"/>
                </a:ext>
              </a:extLst>
            </p:cNvPr>
            <p:cNvGrpSpPr/>
            <p:nvPr/>
          </p:nvGrpSpPr>
          <p:grpSpPr>
            <a:xfrm>
              <a:off x="945025" y="2221165"/>
              <a:ext cx="5510538" cy="3612475"/>
              <a:chOff x="916225" y="2244525"/>
              <a:chExt cx="5510538" cy="3612475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7C428FC8-D57A-49A9-A100-3948364A1044}"/>
                  </a:ext>
                </a:extLst>
              </p:cNvPr>
              <p:cNvGrpSpPr/>
              <p:nvPr/>
            </p:nvGrpSpPr>
            <p:grpSpPr>
              <a:xfrm>
                <a:off x="916225" y="2244525"/>
                <a:ext cx="5510538" cy="3335481"/>
                <a:chOff x="916225" y="2244525"/>
                <a:chExt cx="5510538" cy="3335481"/>
              </a:xfrm>
            </p:grpSpPr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D6AF6B33-C031-4E62-8531-68CD91EC3926}"/>
                    </a:ext>
                  </a:extLst>
                </p:cNvPr>
                <p:cNvGrpSpPr/>
                <p:nvPr/>
              </p:nvGrpSpPr>
              <p:grpSpPr>
                <a:xfrm>
                  <a:off x="916225" y="2244525"/>
                  <a:ext cx="1687018" cy="3335481"/>
                  <a:chOff x="1508823" y="2021325"/>
                  <a:chExt cx="2077619" cy="4107756"/>
                </a:xfrm>
              </p:grpSpPr>
              <p:pic>
                <p:nvPicPr>
                  <p:cNvPr id="4" name="图片 3">
                    <a:extLst>
                      <a:ext uri="{FF2B5EF4-FFF2-40B4-BE49-F238E27FC236}">
                        <a16:creationId xmlns:a16="http://schemas.microsoft.com/office/drawing/2014/main" id="{5B4AFF03-1283-4CF5-B58C-9952539709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17761" y="2021325"/>
                    <a:ext cx="2059743" cy="2053878"/>
                  </a:xfrm>
                  <a:prstGeom prst="rect">
                    <a:avLst/>
                  </a:prstGeom>
                </p:spPr>
              </p:pic>
              <p:pic>
                <p:nvPicPr>
                  <p:cNvPr id="6" name="图片 5">
                    <a:extLst>
                      <a:ext uri="{FF2B5EF4-FFF2-40B4-BE49-F238E27FC236}">
                        <a16:creationId xmlns:a16="http://schemas.microsoft.com/office/drawing/2014/main" id="{038E6A07-CB78-4EE1-8CD7-0222488F08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508823" y="4075203"/>
                    <a:ext cx="2077619" cy="20538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AD616845-F470-4A8F-AFAB-277333762FF1}"/>
                    </a:ext>
                  </a:extLst>
                </p:cNvPr>
                <p:cNvGrpSpPr/>
                <p:nvPr/>
              </p:nvGrpSpPr>
              <p:grpSpPr>
                <a:xfrm>
                  <a:off x="2632101" y="2244525"/>
                  <a:ext cx="3794662" cy="3335476"/>
                  <a:chOff x="2743200" y="2244525"/>
                  <a:chExt cx="3794662" cy="3335476"/>
                </a:xfrm>
              </p:grpSpPr>
              <p:grpSp>
                <p:nvGrpSpPr>
                  <p:cNvPr id="23" name="组合 22">
                    <a:extLst>
                      <a:ext uri="{FF2B5EF4-FFF2-40B4-BE49-F238E27FC236}">
                        <a16:creationId xmlns:a16="http://schemas.microsoft.com/office/drawing/2014/main" id="{3564B361-BE8F-44A7-BC61-44907E0643F6}"/>
                      </a:ext>
                    </a:extLst>
                  </p:cNvPr>
                  <p:cNvGrpSpPr/>
                  <p:nvPr/>
                </p:nvGrpSpPr>
                <p:grpSpPr>
                  <a:xfrm>
                    <a:off x="2743200" y="2244525"/>
                    <a:ext cx="3794662" cy="3335476"/>
                    <a:chOff x="2743200" y="2244525"/>
                    <a:chExt cx="3794662" cy="3335476"/>
                  </a:xfrm>
                </p:grpSpPr>
                <p:grpSp>
                  <p:nvGrpSpPr>
                    <p:cNvPr id="20" name="组合 19">
                      <a:extLst>
                        <a:ext uri="{FF2B5EF4-FFF2-40B4-BE49-F238E27FC236}">
                          <a16:creationId xmlns:a16="http://schemas.microsoft.com/office/drawing/2014/main" id="{EE01F34A-0A0E-4B9E-99E4-514B8D0B88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43200" y="2244525"/>
                      <a:ext cx="3794662" cy="3335476"/>
                      <a:chOff x="2743200" y="2244525"/>
                      <a:chExt cx="3794662" cy="3335476"/>
                    </a:xfrm>
                  </p:grpSpPr>
                  <p:pic>
                    <p:nvPicPr>
                      <p:cNvPr id="15" name="图片 14">
                        <a:extLst>
                          <a:ext uri="{FF2B5EF4-FFF2-40B4-BE49-F238E27FC236}">
                            <a16:creationId xmlns:a16="http://schemas.microsoft.com/office/drawing/2014/main" id="{44DBE0C3-B887-4E02-AC8F-6491AD50FD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3200" y="2244525"/>
                        <a:ext cx="3794662" cy="33354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9" name="图片 18">
                        <a:extLst>
                          <a:ext uri="{FF2B5EF4-FFF2-40B4-BE49-F238E27FC236}">
                            <a16:creationId xmlns:a16="http://schemas.microsoft.com/office/drawing/2014/main" id="{F5326DED-6CB9-4359-A0BF-6FBBF67208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9062" y="3799185"/>
                        <a:ext cx="208800" cy="338474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2" name="图片 21">
                      <a:extLst>
                        <a:ext uri="{FF2B5EF4-FFF2-40B4-BE49-F238E27FC236}">
                          <a16:creationId xmlns:a16="http://schemas.microsoft.com/office/drawing/2014/main" id="{78E565DF-4654-4A8B-B628-BC89EFD3D1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096000" y="4665652"/>
                      <a:ext cx="441862" cy="48234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4" name="图片 23">
                    <a:extLst>
                      <a:ext uri="{FF2B5EF4-FFF2-40B4-BE49-F238E27FC236}">
                        <a16:creationId xmlns:a16="http://schemas.microsoft.com/office/drawing/2014/main" id="{B8E88D38-0C6E-49AE-8962-FF66B983EF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429600" y="4137659"/>
                    <a:ext cx="108262" cy="33847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F3EC243-01DD-470B-9D93-F4EDC31C4CC7}"/>
                  </a:ext>
                </a:extLst>
              </p:cNvPr>
              <p:cNvSpPr txBox="1"/>
              <p:nvPr/>
            </p:nvSpPr>
            <p:spPr>
              <a:xfrm>
                <a:off x="916225" y="5580001"/>
                <a:ext cx="55105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Kong + 2019, 2020, 2022</a:t>
                </a:r>
                <a:endParaRPr lang="zh-CN" altLang="en-US" dirty="0"/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8F3F866-3D29-47A2-9247-73295D8DF45A}"/>
                </a:ext>
              </a:extLst>
            </p:cNvPr>
            <p:cNvSpPr txBox="1"/>
            <p:nvPr/>
          </p:nvSpPr>
          <p:spPr>
            <a:xfrm>
              <a:off x="952283" y="5110365"/>
              <a:ext cx="1679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50-100 keV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C9E1ABF7-FFF5-4D03-9357-47EB3656CA20}"/>
              </a:ext>
            </a:extLst>
          </p:cNvPr>
          <p:cNvSpPr txBox="1"/>
          <p:nvPr/>
        </p:nvSpPr>
        <p:spPr>
          <a:xfrm>
            <a:off x="952282" y="1845293"/>
            <a:ext cx="55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2D model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CC8D6E-1BDF-4B94-83E1-5C8061EB45E0}"/>
              </a:ext>
            </a:extLst>
          </p:cNvPr>
          <p:cNvSpPr txBox="1"/>
          <p:nvPr/>
        </p:nvSpPr>
        <p:spPr>
          <a:xfrm>
            <a:off x="7722236" y="1851692"/>
            <a:ext cx="333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3D reality?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7A40C45-55CC-4221-90CA-6E6C303A957B}"/>
              </a:ext>
            </a:extLst>
          </p:cNvPr>
          <p:cNvSpPr txBox="1"/>
          <p:nvPr/>
        </p:nvSpPr>
        <p:spPr>
          <a:xfrm>
            <a:off x="556851" y="1215160"/>
            <a:ext cx="1067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Termination shock acceleration at flare loop top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pic>
        <p:nvPicPr>
          <p:cNvPr id="35" name="JHV_2020-12-01_01-07-46_0.mp4" descr="JHV_2020-12-01_01-07-46_0.mp4">
            <a:extLst>
              <a:ext uri="{FF2B5EF4-FFF2-40B4-BE49-F238E27FC236}">
                <a16:creationId xmlns:a16="http://schemas.microsoft.com/office/drawing/2014/main" id="{E1D84A1D-5DCF-4E78-8C9B-3BF84EA13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2236" y="2221165"/>
            <a:ext cx="3337539" cy="3345802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A55779BC-9143-4526-A316-05F9034D40B7}"/>
              </a:ext>
            </a:extLst>
          </p:cNvPr>
          <p:cNvSpPr txBox="1"/>
          <p:nvPr/>
        </p:nvSpPr>
        <p:spPr>
          <a:xfrm>
            <a:off x="7040512" y="5778535"/>
            <a:ext cx="5052171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Finite length and nonuniform on the third direction;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Long and stable termination shock?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</a:rPr>
              <a:t>Effects of turbulence? </a:t>
            </a:r>
          </a:p>
        </p:txBody>
      </p:sp>
      <p:sp>
        <p:nvSpPr>
          <p:cNvPr id="37" name="Sui &amp; Holman 2003">
            <a:extLst>
              <a:ext uri="{FF2B5EF4-FFF2-40B4-BE49-F238E27FC236}">
                <a16:creationId xmlns:a16="http://schemas.microsoft.com/office/drawing/2014/main" id="{F4E7F6B0-1080-4B99-A60C-6B7A193B0174}"/>
              </a:ext>
            </a:extLst>
          </p:cNvPr>
          <p:cNvSpPr txBox="1"/>
          <p:nvPr/>
        </p:nvSpPr>
        <p:spPr>
          <a:xfrm>
            <a:off x="9691245" y="5214677"/>
            <a:ext cx="1368530" cy="341964"/>
          </a:xfrm>
          <a:prstGeom prst="rect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altLang="zh-CN" sz="1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Credit:</a:t>
            </a:r>
            <a:r>
              <a:rPr lang="zh-CN" altLang="en-US" sz="1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400" b="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Sijie</a:t>
            </a:r>
            <a:r>
              <a:rPr lang="zh-CN" altLang="en-US" sz="1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Yu</a:t>
            </a:r>
            <a:endParaRPr sz="1400" b="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7FF52FD-1116-4D3C-BDA0-620E8DEC3439}"/>
              </a:ext>
            </a:extLst>
          </p:cNvPr>
          <p:cNvSpPr txBox="1"/>
          <p:nvPr/>
        </p:nvSpPr>
        <p:spPr>
          <a:xfrm>
            <a:off x="945025" y="1553916"/>
            <a:ext cx="4787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i="0" u="none" strike="noStrike" baseline="0" dirty="0" err="1">
                <a:solidFill>
                  <a:schemeClr val="bg1"/>
                </a:solidFill>
                <a:latin typeface="SFRM1200"/>
              </a:rPr>
              <a:t>Tsuneta</a:t>
            </a:r>
            <a:r>
              <a:rPr lang="en-US" altLang="zh-CN" sz="1200" b="0" i="0" u="none" strike="noStrike" baseline="0" dirty="0">
                <a:solidFill>
                  <a:schemeClr val="bg1"/>
                </a:solidFill>
                <a:latin typeface="SFRM1200"/>
              </a:rPr>
              <a:t> + 1998</a:t>
            </a:r>
            <a:r>
              <a:rPr lang="en-US" altLang="zh-CN" sz="1200" dirty="0">
                <a:solidFill>
                  <a:schemeClr val="bg1"/>
                </a:solidFill>
                <a:latin typeface="SFRM1200"/>
              </a:rPr>
              <a:t>, </a:t>
            </a:r>
            <a:r>
              <a:rPr lang="en-US" altLang="zh-CN" sz="1200" dirty="0" err="1">
                <a:solidFill>
                  <a:schemeClr val="bg1"/>
                </a:solidFill>
                <a:latin typeface="SFRM1200"/>
              </a:rPr>
              <a:t>Aurass</a:t>
            </a:r>
            <a:r>
              <a:rPr lang="en-US" altLang="zh-CN" sz="1200" dirty="0">
                <a:solidFill>
                  <a:schemeClr val="bg1"/>
                </a:solidFill>
                <a:latin typeface="SFRM1200"/>
              </a:rPr>
              <a:t> + 2002, Mann + 2006, Chen 2015, Shen + 2018, …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MHD model and method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7" name="mov_DTJV">
            <a:hlinkClick r:id="" action="ppaction://media"/>
            <a:extLst>
              <a:ext uri="{FF2B5EF4-FFF2-40B4-BE49-F238E27FC236}">
                <a16:creationId xmlns:a16="http://schemas.microsoft.com/office/drawing/2014/main" id="{2BB568A4-30F3-48C1-9AB5-932E90FF3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10" y="1346791"/>
            <a:ext cx="6540063" cy="4615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13BCB14-0AD0-4886-908F-5274DB98AFB5}"/>
                  </a:ext>
                </a:extLst>
              </p:cNvPr>
              <p:cNvSpPr txBox="1"/>
              <p:nvPr/>
            </p:nvSpPr>
            <p:spPr>
              <a:xfrm>
                <a:off x="7413279" y="4268218"/>
                <a:ext cx="428561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</a:rPr>
                  <a:t>MHD Eq. with coronal effects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</a:rPr>
                  <a:t>Solved by Athena++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C000"/>
                    </a:solidFill>
                  </a:rPr>
                  <a:t>Simulation time: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8.2  (15.7 min)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C000"/>
                    </a:solidFill>
                  </a:rPr>
                  <a:t>Total grids: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endParaRPr lang="en-US" altLang="zh-CN" dirty="0">
                  <a:solidFill>
                    <a:schemeClr val="bg1"/>
                  </a:solidFill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C000"/>
                    </a:solidFill>
                  </a:rPr>
                  <a:t>Core-hour: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&gt;4M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C000"/>
                    </a:solidFill>
                  </a:rPr>
                  <a:t>Data-size per moment: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60GB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C000"/>
                    </a:solidFill>
                  </a:rPr>
                  <a:t>Lundquist number: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altLang="zh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13BCB14-0AD0-4886-908F-5274DB98A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279" y="4268218"/>
                <a:ext cx="4285611" cy="2031325"/>
              </a:xfrm>
              <a:prstGeom prst="rect">
                <a:avLst/>
              </a:prstGeom>
              <a:blipFill>
                <a:blip r:embed="rId6"/>
                <a:stretch>
                  <a:fillRect l="-853" t="-1502" b="-4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组合 38">
            <a:extLst>
              <a:ext uri="{FF2B5EF4-FFF2-40B4-BE49-F238E27FC236}">
                <a16:creationId xmlns:a16="http://schemas.microsoft.com/office/drawing/2014/main" id="{80247923-43EE-4063-B679-1B5A0374975C}"/>
              </a:ext>
            </a:extLst>
          </p:cNvPr>
          <p:cNvGrpSpPr/>
          <p:nvPr/>
        </p:nvGrpSpPr>
        <p:grpSpPr>
          <a:xfrm>
            <a:off x="838200" y="5962551"/>
            <a:ext cx="6359732" cy="646331"/>
            <a:chOff x="1168954" y="6188586"/>
            <a:chExt cx="6359732" cy="646331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1693EDC-C378-4202-98A4-3945AE19E28C}"/>
                </a:ext>
              </a:extLst>
            </p:cNvPr>
            <p:cNvSpPr txBox="1"/>
            <p:nvPr/>
          </p:nvSpPr>
          <p:spPr>
            <a:xfrm>
              <a:off x="1168954" y="6327085"/>
              <a:ext cx="1427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/>
                <a:t>Density</a:t>
              </a:r>
              <a:endParaRPr lang="zh-CN" altLang="en-US" sz="1800" b="1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E58B723-57BA-45B0-A331-DD84FF6F1FFE}"/>
                </a:ext>
              </a:extLst>
            </p:cNvPr>
            <p:cNvSpPr txBox="1"/>
            <p:nvPr/>
          </p:nvSpPr>
          <p:spPr>
            <a:xfrm>
              <a:off x="2676193" y="6327085"/>
              <a:ext cx="1608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/>
                <a:t>Temperature</a:t>
              </a:r>
              <a:endParaRPr lang="zh-CN" altLang="en-US" sz="1800" b="1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E2294DF-8D09-4AEA-A44F-6B2477BBAF32}"/>
                </a:ext>
              </a:extLst>
            </p:cNvPr>
            <p:cNvSpPr txBox="1"/>
            <p:nvPr/>
          </p:nvSpPr>
          <p:spPr>
            <a:xfrm>
              <a:off x="4364414" y="6188586"/>
              <a:ext cx="1608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/>
                <a:t>z-direction</a:t>
              </a:r>
            </a:p>
            <a:p>
              <a:r>
                <a:rPr lang="en-US" altLang="zh-CN" sz="1800" b="1" dirty="0"/>
                <a:t>current</a:t>
              </a:r>
              <a:endParaRPr lang="zh-CN" altLang="en-US" sz="1800" b="1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02ADC43-04C2-4972-8C3E-159FE2269856}"/>
                </a:ext>
              </a:extLst>
            </p:cNvPr>
            <p:cNvSpPr txBox="1"/>
            <p:nvPr/>
          </p:nvSpPr>
          <p:spPr>
            <a:xfrm>
              <a:off x="5920603" y="6188586"/>
              <a:ext cx="1608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/>
                <a:t>y-direction</a:t>
              </a:r>
            </a:p>
            <a:p>
              <a:r>
                <a:rPr lang="en-US" altLang="zh-CN" sz="1800" b="1" dirty="0"/>
                <a:t>velocity</a:t>
              </a:r>
              <a:endParaRPr lang="zh-CN" altLang="en-US" sz="1800" b="1" dirty="0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6AAEFDD-7DA1-46BB-98E1-FC0E63F8A7E1}"/>
              </a:ext>
            </a:extLst>
          </p:cNvPr>
          <p:cNvGrpSpPr/>
          <p:nvPr/>
        </p:nvGrpSpPr>
        <p:grpSpPr>
          <a:xfrm>
            <a:off x="7373898" y="1017218"/>
            <a:ext cx="4918840" cy="3026130"/>
            <a:chOff x="7488617" y="2170681"/>
            <a:chExt cx="4918840" cy="3026130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6BEC198A-7EEE-4DA7-9B80-FD3D1D9B87DC}"/>
                </a:ext>
              </a:extLst>
            </p:cNvPr>
            <p:cNvGrpSpPr/>
            <p:nvPr/>
          </p:nvGrpSpPr>
          <p:grpSpPr>
            <a:xfrm>
              <a:off x="7488617" y="2518432"/>
              <a:ext cx="3811489" cy="2678379"/>
              <a:chOff x="6457118" y="1010752"/>
              <a:chExt cx="4810302" cy="3616958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63976D41-DCF6-406D-9201-08C3891D8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1264" y="1010752"/>
                <a:ext cx="2126156" cy="3616958"/>
              </a:xfrm>
              <a:prstGeom prst="rect">
                <a:avLst/>
              </a:prstGeom>
            </p:spPr>
          </p:pic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AF57C3B9-DA0A-4236-A240-DBE62F270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57118" y="1010752"/>
                <a:ext cx="2692474" cy="3616958"/>
              </a:xfrm>
              <a:prstGeom prst="rect">
                <a:avLst/>
              </a:prstGeom>
            </p:spPr>
          </p:pic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5B206EE-94F4-4D84-8B64-53A070451862}"/>
                </a:ext>
              </a:extLst>
            </p:cNvPr>
            <p:cNvGrpSpPr/>
            <p:nvPr/>
          </p:nvGrpSpPr>
          <p:grpSpPr>
            <a:xfrm>
              <a:off x="11311760" y="2527152"/>
              <a:ext cx="315310" cy="2660937"/>
              <a:chOff x="11456278" y="2535874"/>
              <a:chExt cx="315310" cy="2660937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7362D5E5-38B9-4F1F-A87A-F2B7543BAA18}"/>
                  </a:ext>
                </a:extLst>
              </p:cNvPr>
              <p:cNvCxnSpPr/>
              <p:nvPr/>
            </p:nvCxnSpPr>
            <p:spPr>
              <a:xfrm>
                <a:off x="11456278" y="2535874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4013CD3-3236-4CA6-9C02-5CCE35649471}"/>
                  </a:ext>
                </a:extLst>
              </p:cNvPr>
              <p:cNvCxnSpPr/>
              <p:nvPr/>
            </p:nvCxnSpPr>
            <p:spPr>
              <a:xfrm>
                <a:off x="11466788" y="5196811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E6973742-0313-4E35-80E6-2C9E40503AA5}"/>
                  </a:ext>
                </a:extLst>
              </p:cNvPr>
              <p:cNvCxnSpPr/>
              <p:nvPr/>
            </p:nvCxnSpPr>
            <p:spPr>
              <a:xfrm>
                <a:off x="11608678" y="2535874"/>
                <a:ext cx="0" cy="266093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5B2F4F6-6110-45D8-A7B0-7EF82961F25B}"/>
                </a:ext>
              </a:extLst>
            </p:cNvPr>
            <p:cNvSpPr txBox="1"/>
            <p:nvPr/>
          </p:nvSpPr>
          <p:spPr>
            <a:xfrm>
              <a:off x="11343290" y="3621507"/>
              <a:ext cx="106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>
                  <a:solidFill>
                    <a:srgbClr val="FFC000"/>
                  </a:solidFill>
                </a:rPr>
                <a:t>100Mm</a:t>
              </a:r>
              <a:endParaRPr lang="zh-CN" altLang="en-US" sz="18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EC351A1F-C6C9-417E-9BA1-9B13FE90A7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3852" y="2500254"/>
              <a:ext cx="354148" cy="3750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0F82F66B-9797-4FF7-9B01-0B2DA269BF2D}"/>
                </a:ext>
              </a:extLst>
            </p:cNvPr>
            <p:cNvSpPr txBox="1"/>
            <p:nvPr/>
          </p:nvSpPr>
          <p:spPr>
            <a:xfrm>
              <a:off x="10018987" y="2170681"/>
              <a:ext cx="1608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sz="1800" b="1" dirty="0">
                  <a:solidFill>
                    <a:srgbClr val="FFC000"/>
                  </a:solidFill>
                </a:rPr>
                <a:t>26km</a:t>
              </a:r>
              <a:endParaRPr lang="zh-CN" altLang="en-US" sz="18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33ECB2FE-0DA6-4FA5-90F5-A61CFDBE6423}"/>
              </a:ext>
            </a:extLst>
          </p:cNvPr>
          <p:cNvSpPr txBox="1"/>
          <p:nvPr/>
        </p:nvSpPr>
        <p:spPr>
          <a:xfrm>
            <a:off x="9833318" y="6581001"/>
            <a:ext cx="235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b="1" dirty="0"/>
              <a:t>Wang et al. 2023, </a:t>
            </a:r>
            <a:r>
              <a:rPr lang="en-US" altLang="zh-CN" b="1" dirty="0" err="1"/>
              <a:t>ApJL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505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v_JparaRot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719" y="1667609"/>
            <a:ext cx="2072023" cy="3836749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6091308" y="3350672"/>
            <a:ext cx="452795" cy="4706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68614" y="5512654"/>
            <a:ext cx="6383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</a:rPr>
              <a:t>The simulation reproduces key observations on different view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Edge-on view: </a:t>
            </a:r>
            <a:r>
              <a:rPr lang="en-US" altLang="zh-CN" sz="1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Petscheck</a:t>
            </a:r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-type close to standard model;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Face-on view: Finger-like bright-dark structures.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833318" y="6581001"/>
            <a:ext cx="2358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b="1" dirty="0"/>
              <a:t>Wang et al. 2023, </a:t>
            </a:r>
            <a:r>
              <a:rPr lang="en-US" altLang="zh-CN" b="1" dirty="0" err="1"/>
              <a:t>ApJL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F90BFF-2E4E-40C4-A167-CD2C5170E95D}"/>
              </a:ext>
            </a:extLst>
          </p:cNvPr>
          <p:cNvSpPr txBox="1"/>
          <p:nvPr/>
        </p:nvSpPr>
        <p:spPr>
          <a:xfrm>
            <a:off x="740498" y="1354531"/>
            <a:ext cx="2486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C000"/>
                </a:solidFill>
              </a:rPr>
              <a:t>Observations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1DBC7F9-AD82-4C51-90A2-9BE7087F7925}"/>
              </a:ext>
            </a:extLst>
          </p:cNvPr>
          <p:cNvSpPr txBox="1"/>
          <p:nvPr/>
        </p:nvSpPr>
        <p:spPr>
          <a:xfrm>
            <a:off x="3918503" y="1370876"/>
            <a:ext cx="2486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C000"/>
                </a:solidFill>
              </a:rPr>
              <a:t>Synthesized XRT images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4D719B-1155-4115-A995-D91983429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68" y="1668053"/>
            <a:ext cx="2843041" cy="38473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A2591A6-FF43-48FA-9D12-8B0BE56E1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905" y="1683716"/>
            <a:ext cx="2879273" cy="384734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99F12D2-ED92-4209-9692-FC770735A137}"/>
              </a:ext>
            </a:extLst>
          </p:cNvPr>
          <p:cNvSpPr txBox="1"/>
          <p:nvPr/>
        </p:nvSpPr>
        <p:spPr>
          <a:xfrm>
            <a:off x="6994719" y="1354531"/>
            <a:ext cx="2072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C000"/>
                </a:solidFill>
              </a:rPr>
              <a:t>Fragmented CSs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11A180F-5D36-4684-9C6C-EC558B2CD183}"/>
              </a:ext>
            </a:extLst>
          </p:cNvPr>
          <p:cNvSpPr txBox="1"/>
          <p:nvPr/>
        </p:nvSpPr>
        <p:spPr>
          <a:xfrm>
            <a:off x="9454283" y="1200299"/>
            <a:ext cx="20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C000"/>
                </a:solidFill>
              </a:rPr>
              <a:t>Turbulent magnetic energy spectrum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4F167B-903E-4225-A1AA-2AF1CB9F7C11}"/>
              </a:ext>
            </a:extLst>
          </p:cNvPr>
          <p:cNvGrpSpPr/>
          <p:nvPr/>
        </p:nvGrpSpPr>
        <p:grpSpPr>
          <a:xfrm>
            <a:off x="9454283" y="1662308"/>
            <a:ext cx="1972341" cy="3847349"/>
            <a:chOff x="9551985" y="2133104"/>
            <a:chExt cx="1972341" cy="3847349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6194198-0ABC-4543-9DF1-3C247068C8AC}"/>
                </a:ext>
              </a:extLst>
            </p:cNvPr>
            <p:cNvGrpSpPr/>
            <p:nvPr/>
          </p:nvGrpSpPr>
          <p:grpSpPr>
            <a:xfrm>
              <a:off x="9551985" y="2133104"/>
              <a:ext cx="1924810" cy="3847349"/>
              <a:chOff x="9458214" y="2234946"/>
              <a:chExt cx="1895247" cy="3821611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12B0308B-50FE-473F-AFEB-AA17771FC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58215" y="2234946"/>
                <a:ext cx="1895246" cy="190510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0F5F7FB0-0CFF-4885-8D57-542D893EF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58214" y="4161310"/>
                <a:ext cx="1895247" cy="1895247"/>
              </a:xfrm>
              <a:prstGeom prst="rect">
                <a:avLst/>
              </a:prstGeom>
            </p:spPr>
          </p:pic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50CE132-1C67-4B61-91BE-AC5D4B2337DD}"/>
                </a:ext>
              </a:extLst>
            </p:cNvPr>
            <p:cNvSpPr txBox="1"/>
            <p:nvPr/>
          </p:nvSpPr>
          <p:spPr>
            <a:xfrm>
              <a:off x="10873620" y="2419899"/>
              <a:ext cx="603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/>
                <a:t>CS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E203EC2-37F6-4889-A7AC-409DFFB6067E}"/>
                </a:ext>
              </a:extLst>
            </p:cNvPr>
            <p:cNvSpPr txBox="1"/>
            <p:nvPr/>
          </p:nvSpPr>
          <p:spPr>
            <a:xfrm>
              <a:off x="10539583" y="4276619"/>
              <a:ext cx="984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/>
                <a:t>Loop top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A0BC559-C8F8-42DF-8937-987E78C2257F}"/>
                  </a:ext>
                </a:extLst>
              </p:cNvPr>
              <p:cNvSpPr txBox="1"/>
              <p:nvPr/>
            </p:nvSpPr>
            <p:spPr>
              <a:xfrm>
                <a:off x="6896685" y="5512654"/>
                <a:ext cx="50633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C000"/>
                    </a:solidFill>
                  </a:rPr>
                  <a:t>Fragmented reconnection region with turbulent spectrum: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Chaotic CS and loop top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Inertial region spanning more than one magnitude of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A0BC559-C8F8-42DF-8937-987E78C22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685" y="5512654"/>
                <a:ext cx="5063307" cy="738664"/>
              </a:xfrm>
              <a:prstGeom prst="rect">
                <a:avLst/>
              </a:prstGeom>
              <a:blipFill>
                <a:blip r:embed="rId10"/>
                <a:stretch>
                  <a:fillRect l="-361" t="-826" r="-481" b="-8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箭头: 右 37">
            <a:extLst>
              <a:ext uri="{FF2B5EF4-FFF2-40B4-BE49-F238E27FC236}">
                <a16:creationId xmlns:a16="http://schemas.microsoft.com/office/drawing/2014/main" id="{78B810F9-6458-49BA-8892-66B7EA8AEC0C}"/>
              </a:ext>
            </a:extLst>
          </p:cNvPr>
          <p:cNvSpPr/>
          <p:nvPr/>
        </p:nvSpPr>
        <p:spPr>
          <a:xfrm>
            <a:off x="3356409" y="3255496"/>
            <a:ext cx="387541" cy="5232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42DD8B4F-2F6E-4E73-BE51-4AC55FBE9204}"/>
              </a:ext>
            </a:extLst>
          </p:cNvPr>
          <p:cNvSpPr/>
          <p:nvPr/>
        </p:nvSpPr>
        <p:spPr>
          <a:xfrm>
            <a:off x="6607177" y="3255496"/>
            <a:ext cx="387541" cy="5232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A9FC19BB-BEAE-4501-823C-AD7366604DFA}"/>
              </a:ext>
            </a:extLst>
          </p:cNvPr>
          <p:cNvSpPr/>
          <p:nvPr/>
        </p:nvSpPr>
        <p:spPr>
          <a:xfrm>
            <a:off x="9079467" y="3255496"/>
            <a:ext cx="387541" cy="52322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标题 41">
            <a:extLst>
              <a:ext uri="{FF2B5EF4-FFF2-40B4-BE49-F238E27FC236}">
                <a16:creationId xmlns:a16="http://schemas.microsoft.com/office/drawing/2014/main" id="{A2DD7FCF-E8D2-44D6-85A8-477A0E34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MHD model and method</a:t>
            </a:r>
            <a:endParaRPr lang="zh-CN" altLang="en-US" dirty="0"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7EB362-93B7-4885-A810-ED20179C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1F5C061-081C-4F31-8B63-3E5A4ED99D62}"/>
              </a:ext>
            </a:extLst>
          </p:cNvPr>
          <p:cNvGrpSpPr/>
          <p:nvPr/>
        </p:nvGrpSpPr>
        <p:grpSpPr>
          <a:xfrm>
            <a:off x="4548974" y="1215295"/>
            <a:ext cx="3796267" cy="5365706"/>
            <a:chOff x="4548974" y="1215295"/>
            <a:chExt cx="3796267" cy="536570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76BED2D-CC18-48BD-A025-F3A2F08B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48974" y="1215295"/>
              <a:ext cx="3796267" cy="5365706"/>
            </a:xfrm>
            <a:prstGeom prst="rect">
              <a:avLst/>
            </a:prstGeom>
          </p:spPr>
        </p:pic>
        <p:sp>
          <p:nvSpPr>
            <p:cNvPr id="26" name="圆角矩形 14">
              <a:extLst>
                <a:ext uri="{FF2B5EF4-FFF2-40B4-BE49-F238E27FC236}">
                  <a16:creationId xmlns:a16="http://schemas.microsoft.com/office/drawing/2014/main" id="{A0C07483-F215-4FED-959F-80DBF6A826B2}"/>
                </a:ext>
              </a:extLst>
            </p:cNvPr>
            <p:cNvSpPr/>
            <p:nvPr/>
          </p:nvSpPr>
          <p:spPr>
            <a:xfrm>
              <a:off x="5029311" y="3892430"/>
              <a:ext cx="3029583" cy="166280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FFC000"/>
                  </a:solidFill>
                </a:rPr>
                <a:t>Topic 2</a:t>
              </a:r>
            </a:p>
            <a:p>
              <a:pPr algn="ctr"/>
              <a:r>
                <a:rPr lang="en-US" altLang="zh-CN" sz="3600" b="1" dirty="0">
                  <a:solidFill>
                    <a:srgbClr val="FFC000"/>
                  </a:solidFill>
                </a:rPr>
                <a:t>10B: #198</a:t>
              </a:r>
              <a:endParaRPr lang="en-US" altLang="zh-CN" sz="3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4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fig2">
            <a:hlinkClick r:id="" action="ppaction://media"/>
            <a:extLst>
              <a:ext uri="{FF2B5EF4-FFF2-40B4-BE49-F238E27FC236}">
                <a16:creationId xmlns:a16="http://schemas.microsoft.com/office/drawing/2014/main" id="{9655E51E-627B-4B59-8615-1055F0B43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672050" y="2312964"/>
            <a:ext cx="3425679" cy="3255728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F509C3B-2912-4553-95AC-3E1C163B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Helvetica" pitchFamily="2" charset="0"/>
              </a:rPr>
              <a:t>MHD model and method</a:t>
            </a:r>
            <a:endParaRPr lang="zh-CN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D87D76-ABC0-43E8-B94C-7B8FFB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1E0D-05AD-4A37-AED9-1AE61E2A4079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7A40C45-55CC-4221-90CA-6E6C303A957B}"/>
              </a:ext>
            </a:extLst>
          </p:cNvPr>
          <p:cNvSpPr txBox="1"/>
          <p:nvPr/>
        </p:nvSpPr>
        <p:spPr>
          <a:xfrm>
            <a:off x="556851" y="1215160"/>
            <a:ext cx="1067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-</a:t>
            </a:r>
            <a:r>
              <a:rPr lang="zh-CN" altLang="en-US" sz="2000" b="1" dirty="0">
                <a:solidFill>
                  <a:srgbClr val="FFC000"/>
                </a:solidFill>
              </a:rPr>
              <a:t> </a:t>
            </a:r>
            <a:r>
              <a:rPr lang="en-US" altLang="zh-CN" sz="2000" b="1" dirty="0">
                <a:solidFill>
                  <a:srgbClr val="FFC000"/>
                </a:solidFill>
              </a:rPr>
              <a:t>Evolutions of turbulence and termination shocks within CS and loop top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82BBCD-B2ED-4900-A1D1-3F6B57B5A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34" y="2312964"/>
            <a:ext cx="3186532" cy="32557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67239B-606B-42DD-A527-644677476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80" y="2312964"/>
            <a:ext cx="3186532" cy="3255728"/>
          </a:xfrm>
          <a:prstGeom prst="rect">
            <a:avLst/>
          </a:prstGeom>
        </p:spPr>
      </p:pic>
      <p:sp>
        <p:nvSpPr>
          <p:cNvPr id="38" name="箭头: 右 37">
            <a:extLst>
              <a:ext uri="{FF2B5EF4-FFF2-40B4-BE49-F238E27FC236}">
                <a16:creationId xmlns:a16="http://schemas.microsoft.com/office/drawing/2014/main" id="{883CC84E-341F-4B16-8E4D-4DE2D9483298}"/>
              </a:ext>
            </a:extLst>
          </p:cNvPr>
          <p:cNvSpPr/>
          <p:nvPr/>
        </p:nvSpPr>
        <p:spPr>
          <a:xfrm rot="4291913">
            <a:off x="3167403" y="5343241"/>
            <a:ext cx="471053" cy="692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1BCE37C-76B2-4BDD-8987-FEC79029ABF3}"/>
              </a:ext>
            </a:extLst>
          </p:cNvPr>
          <p:cNvSpPr txBox="1"/>
          <p:nvPr/>
        </p:nvSpPr>
        <p:spPr>
          <a:xfrm>
            <a:off x="2743200" y="5642840"/>
            <a:ext cx="1651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C000"/>
                </a:solidFill>
              </a:rPr>
              <a:t>Termination shock</a:t>
            </a:r>
            <a:endParaRPr lang="zh-CN" altLang="en-US" sz="1100" dirty="0">
              <a:solidFill>
                <a:srgbClr val="FFC000"/>
              </a:solidFill>
            </a:endParaRPr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967E38AA-C833-4557-8990-FD2ACED98CE9}"/>
              </a:ext>
            </a:extLst>
          </p:cNvPr>
          <p:cNvSpPr/>
          <p:nvPr/>
        </p:nvSpPr>
        <p:spPr>
          <a:xfrm rot="18458054">
            <a:off x="3262239" y="2278328"/>
            <a:ext cx="471053" cy="692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27AFFAF-E9AD-4883-869D-1C344391BB41}"/>
              </a:ext>
            </a:extLst>
          </p:cNvPr>
          <p:cNvSpPr txBox="1"/>
          <p:nvPr/>
        </p:nvSpPr>
        <p:spPr>
          <a:xfrm>
            <a:off x="2789600" y="1918153"/>
            <a:ext cx="1416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C000"/>
                </a:solidFill>
              </a:rPr>
              <a:t>Temperature slices</a:t>
            </a:r>
            <a:endParaRPr lang="zh-CN" altLang="en-US" sz="1100" dirty="0">
              <a:solidFill>
                <a:srgbClr val="FFC000"/>
              </a:solidFill>
            </a:endParaRPr>
          </a:p>
        </p:txBody>
      </p:sp>
      <p:sp>
        <p:nvSpPr>
          <p:cNvPr id="42" name="箭头: 右 41">
            <a:extLst>
              <a:ext uri="{FF2B5EF4-FFF2-40B4-BE49-F238E27FC236}">
                <a16:creationId xmlns:a16="http://schemas.microsoft.com/office/drawing/2014/main" id="{4FD9DB5B-0DF4-4FF8-ABD7-4F921BFADF39}"/>
              </a:ext>
            </a:extLst>
          </p:cNvPr>
          <p:cNvSpPr/>
          <p:nvPr/>
        </p:nvSpPr>
        <p:spPr>
          <a:xfrm rot="11418691">
            <a:off x="610164" y="2955860"/>
            <a:ext cx="471053" cy="692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1A1228C-FDF4-401A-83B4-571E989E0CB2}"/>
              </a:ext>
            </a:extLst>
          </p:cNvPr>
          <p:cNvSpPr txBox="1"/>
          <p:nvPr/>
        </p:nvSpPr>
        <p:spPr>
          <a:xfrm>
            <a:off x="0" y="2698818"/>
            <a:ext cx="732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C000"/>
                </a:solidFill>
              </a:rPr>
              <a:t>Parallel</a:t>
            </a:r>
          </a:p>
          <a:p>
            <a:r>
              <a:rPr lang="en-US" altLang="zh-CN" sz="1100" dirty="0">
                <a:solidFill>
                  <a:srgbClr val="FFC000"/>
                </a:solidFill>
              </a:rPr>
              <a:t>current</a:t>
            </a:r>
            <a:endParaRPr lang="zh-CN" altLang="en-US" sz="11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B99BB56-8D8C-4570-8C09-4C840E5942F6}"/>
                  </a:ext>
                </a:extLst>
              </p:cNvPr>
              <p:cNvSpPr txBox="1"/>
              <p:nvPr/>
            </p:nvSpPr>
            <p:spPr>
              <a:xfrm>
                <a:off x="4997189" y="1987406"/>
                <a:ext cx="3302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=7.5</m:t>
                    </m:r>
                  </m:oMath>
                </a14:m>
                <a:r>
                  <a:rPr lang="en-US" altLang="zh-CN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: close to 2D pattern</a:t>
                </a: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B99BB56-8D8C-4570-8C09-4C840E594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189" y="1987406"/>
                <a:ext cx="3302584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82338FD7-B70C-4570-AD5B-25A2545A8F4C}"/>
                  </a:ext>
                </a:extLst>
              </p:cNvPr>
              <p:cNvSpPr txBox="1"/>
              <p:nvPr/>
            </p:nvSpPr>
            <p:spPr>
              <a:xfrm>
                <a:off x="8485480" y="1975901"/>
                <a:ext cx="35385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=8.2</m:t>
                    </m:r>
                  </m:oMath>
                </a14:m>
                <a:r>
                  <a:rPr lang="en-US" altLang="zh-CN" sz="1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: 3D pattern with strong turbulence</a:t>
                </a: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82338FD7-B70C-4570-AD5B-25A2545A8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480" y="1975901"/>
                <a:ext cx="3538520" cy="307777"/>
              </a:xfrm>
              <a:prstGeom prst="rect">
                <a:avLst/>
              </a:prstGeom>
              <a:blipFill>
                <a:blip r:embed="rId9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9AF681F4-1A6C-4660-819A-58FAEADAB1A2}"/>
              </a:ext>
            </a:extLst>
          </p:cNvPr>
          <p:cNvGrpSpPr/>
          <p:nvPr/>
        </p:nvGrpSpPr>
        <p:grpSpPr>
          <a:xfrm>
            <a:off x="7363130" y="5447844"/>
            <a:ext cx="3830975" cy="1045030"/>
            <a:chOff x="7363130" y="5447844"/>
            <a:chExt cx="3830975" cy="1045030"/>
          </a:xfrm>
        </p:grpSpPr>
        <p:sp>
          <p:nvSpPr>
            <p:cNvPr id="10" name="箭头: V 形 9">
              <a:extLst>
                <a:ext uri="{FF2B5EF4-FFF2-40B4-BE49-F238E27FC236}">
                  <a16:creationId xmlns:a16="http://schemas.microsoft.com/office/drawing/2014/main" id="{8CF500BF-EC29-4524-922E-EAD4EF7139C6}"/>
                </a:ext>
              </a:extLst>
            </p:cNvPr>
            <p:cNvSpPr/>
            <p:nvPr/>
          </p:nvSpPr>
          <p:spPr>
            <a:xfrm rot="5400000">
              <a:off x="8901919" y="4055283"/>
              <a:ext cx="753398" cy="3538520"/>
            </a:xfrm>
            <a:prstGeom prst="chevron">
              <a:avLst>
                <a:gd name="adj" fmla="val 81004"/>
              </a:avLst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7D633F6-8B4B-4951-B535-EF9C553E2B9D}"/>
                </a:ext>
              </a:extLst>
            </p:cNvPr>
            <p:cNvSpPr txBox="1"/>
            <p:nvPr/>
          </p:nvSpPr>
          <p:spPr>
            <a:xfrm>
              <a:off x="7363130" y="6185097"/>
              <a:ext cx="3830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fragmented termination shock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F16B0370-0561-4C8E-A060-9ECB3F2F74E0}"/>
              </a:ext>
            </a:extLst>
          </p:cNvPr>
          <p:cNvSpPr txBox="1"/>
          <p:nvPr/>
        </p:nvSpPr>
        <p:spPr>
          <a:xfrm>
            <a:off x="672050" y="6074609"/>
            <a:ext cx="5827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current sheet consisting</a:t>
            </a:r>
            <a:r>
              <a:rPr lang="zh-CN" alt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of multi-scale patches due</a:t>
            </a:r>
            <a:r>
              <a:rPr lang="zh-CN" alt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</a:t>
            </a:r>
            <a:r>
              <a:rPr lang="zh-CN" alt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turbulence.</a:t>
            </a:r>
          </a:p>
        </p:txBody>
      </p:sp>
      <p:sp>
        <p:nvSpPr>
          <p:cNvPr id="48" name="圆角矩形 14">
            <a:extLst>
              <a:ext uri="{FF2B5EF4-FFF2-40B4-BE49-F238E27FC236}">
                <a16:creationId xmlns:a16="http://schemas.microsoft.com/office/drawing/2014/main" id="{12FC5E7E-F4A5-4BA9-9FE3-44B574D58B24}"/>
              </a:ext>
            </a:extLst>
          </p:cNvPr>
          <p:cNvSpPr/>
          <p:nvPr/>
        </p:nvSpPr>
        <p:spPr>
          <a:xfrm>
            <a:off x="1147895" y="2512287"/>
            <a:ext cx="10153760" cy="230737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FFC000"/>
                </a:solidFill>
              </a:rPr>
              <a:t>Our target: </a:t>
            </a:r>
            <a:r>
              <a:rPr lang="en-US" altLang="zh-CN" sz="2400" b="1" dirty="0">
                <a:solidFill>
                  <a:srgbClr val="E69676"/>
                </a:solidFill>
              </a:rPr>
              <a:t>to</a:t>
            </a:r>
            <a:r>
              <a:rPr lang="zh-CN" altLang="en-US" sz="2400" b="1" dirty="0">
                <a:solidFill>
                  <a:srgbClr val="E69676"/>
                </a:solidFill>
              </a:rPr>
              <a:t> </a:t>
            </a:r>
            <a:r>
              <a:rPr lang="en-US" altLang="zh-CN" sz="2400" b="1" dirty="0">
                <a:solidFill>
                  <a:srgbClr val="E69676"/>
                </a:solidFill>
              </a:rPr>
              <a:t>study</a:t>
            </a:r>
            <a:r>
              <a:rPr lang="zh-CN" altLang="en-US" sz="2400" b="1" dirty="0">
                <a:solidFill>
                  <a:srgbClr val="E69676"/>
                </a:solidFill>
              </a:rPr>
              <a:t> </a:t>
            </a:r>
            <a:r>
              <a:rPr lang="en-US" altLang="zh-CN" sz="2400" b="1" dirty="0">
                <a:solidFill>
                  <a:srgbClr val="E69676"/>
                </a:solidFill>
              </a:rPr>
              <a:t>particle</a:t>
            </a:r>
            <a:r>
              <a:rPr lang="zh-CN" altLang="en-US" sz="2400" b="1" dirty="0">
                <a:solidFill>
                  <a:srgbClr val="E69676"/>
                </a:solidFill>
              </a:rPr>
              <a:t> </a:t>
            </a:r>
            <a:r>
              <a:rPr lang="en-US" altLang="zh-CN" sz="2400" b="1" dirty="0">
                <a:solidFill>
                  <a:srgbClr val="E69676"/>
                </a:solidFill>
              </a:rPr>
              <a:t>acceleration in turbulent reconnection!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FFC000"/>
              </a:solidFill>
            </a:endParaRPr>
          </a:p>
          <a:p>
            <a:pPr marL="0" lvl="1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Can electrons still be efficiently accelerated?</a:t>
            </a:r>
          </a:p>
          <a:p>
            <a:pPr marL="0" lvl="1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What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difference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acceleration at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the CS and loop top?</a:t>
            </a:r>
          </a:p>
          <a:p>
            <a:pPr marL="0" lvl="1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Can termination shocks accelerate electrons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if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being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fragmented?</a:t>
            </a:r>
          </a:p>
        </p:txBody>
      </p:sp>
    </p:spTree>
    <p:extLst>
      <p:ext uri="{BB962C8B-B14F-4D97-AF65-F5344CB8AC3E}">
        <p14:creationId xmlns:p14="http://schemas.microsoft.com/office/powerpoint/2010/main" val="12874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44139</TotalTime>
  <Words>2178</Words>
  <Application>Microsoft Office PowerPoint</Application>
  <PresentationFormat>宽屏</PresentationFormat>
  <Paragraphs>301</Paragraphs>
  <Slides>17</Slides>
  <Notes>17</Notes>
  <HiddenSlides>0</HiddenSlides>
  <MMClips>9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SFRM1200</vt:lpstr>
      <vt:lpstr>等线</vt:lpstr>
      <vt:lpstr>Arial</vt:lpstr>
      <vt:lpstr>Cambria Math</vt:lpstr>
      <vt:lpstr>Helvetica</vt:lpstr>
      <vt:lpstr>Times New Roman</vt:lpstr>
      <vt:lpstr>Wingdings</vt:lpstr>
      <vt:lpstr>Office 主题​​</vt:lpstr>
      <vt:lpstr>PowerPoint 演示文稿</vt:lpstr>
      <vt:lpstr>Outline</vt:lpstr>
      <vt:lpstr>Motivation</vt:lpstr>
      <vt:lpstr>Motivation</vt:lpstr>
      <vt:lpstr>Motivation</vt:lpstr>
      <vt:lpstr>Motivation</vt:lpstr>
      <vt:lpstr>MHD model and method</vt:lpstr>
      <vt:lpstr>MHD model and method</vt:lpstr>
      <vt:lpstr>MHD model and method</vt:lpstr>
      <vt:lpstr>MHD model and method</vt:lpstr>
      <vt:lpstr>MHD model and method</vt:lpstr>
      <vt:lpstr>Results: Global Evolution</vt:lpstr>
      <vt:lpstr>Results: Acceleration in Current Sheet</vt:lpstr>
      <vt:lpstr>Results: Acceleration in Current Sheet</vt:lpstr>
      <vt:lpstr>Results: Acceleration of Loop-top Shocks</vt:lpstr>
      <vt:lpstr>Results: Acceleration of Termination Shocks</vt:lpstr>
      <vt:lpstr>Conclusions</vt:lpstr>
    </vt:vector>
  </TitlesOfParts>
  <Company>Nanjing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Vortex Flows on Magnetic Reconnections in Coronal Environment</dc:title>
  <dc:creator>王雨雷</dc:creator>
  <cp:lastModifiedBy>Yulei Wang</cp:lastModifiedBy>
  <cp:revision>1144</cp:revision>
  <cp:lastPrinted>2024-09-07T14:49:17Z</cp:lastPrinted>
  <dcterms:created xsi:type="dcterms:W3CDTF">2020-11-25T12:48:10Z</dcterms:created>
  <dcterms:modified xsi:type="dcterms:W3CDTF">2024-09-09T06:04:03Z</dcterms:modified>
</cp:coreProperties>
</file>