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22" r:id="rId1"/>
  </p:sldMasterIdLst>
  <p:notesMasterIdLst>
    <p:notesMasterId r:id="rId29"/>
  </p:notesMasterIdLst>
  <p:sldIdLst>
    <p:sldId id="282" r:id="rId2"/>
    <p:sldId id="264" r:id="rId3"/>
    <p:sldId id="297" r:id="rId4"/>
    <p:sldId id="284" r:id="rId5"/>
    <p:sldId id="384" r:id="rId6"/>
    <p:sldId id="298" r:id="rId7"/>
    <p:sldId id="386" r:id="rId8"/>
    <p:sldId id="377" r:id="rId9"/>
    <p:sldId id="309" r:id="rId10"/>
    <p:sldId id="387" r:id="rId11"/>
    <p:sldId id="388" r:id="rId12"/>
    <p:sldId id="390" r:id="rId13"/>
    <p:sldId id="389" r:id="rId14"/>
    <p:sldId id="300" r:id="rId15"/>
    <p:sldId id="274" r:id="rId16"/>
    <p:sldId id="289" r:id="rId17"/>
    <p:sldId id="381" r:id="rId18"/>
    <p:sldId id="256" r:id="rId19"/>
    <p:sldId id="257" r:id="rId20"/>
    <p:sldId id="393" r:id="rId21"/>
    <p:sldId id="392" r:id="rId22"/>
    <p:sldId id="340" r:id="rId23"/>
    <p:sldId id="310" r:id="rId24"/>
    <p:sldId id="383" r:id="rId25"/>
    <p:sldId id="391" r:id="rId26"/>
    <p:sldId id="291" r:id="rId27"/>
    <p:sldId id="376" r:id="rId28"/>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DAC1D2"/>
    <a:srgbClr val="EA36ED"/>
    <a:srgbClr val="DAABC9"/>
    <a:srgbClr val="E08007"/>
    <a:srgbClr val="E0950F"/>
    <a:srgbClr val="E424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79" autoAdjust="0"/>
    <p:restoredTop sz="87219" autoAdjust="0"/>
  </p:normalViewPr>
  <p:slideViewPr>
    <p:cSldViewPr snapToGrid="0" snapToObjects="1">
      <p:cViewPr varScale="1">
        <p:scale>
          <a:sx n="114" d="100"/>
          <a:sy n="114" d="100"/>
        </p:scale>
        <p:origin x="296" y="17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B38E87-AEC9-0541-B15E-6D0A192B7BD4}" type="datetimeFigureOut">
              <a:rPr lang="en-GB" smtClean="0"/>
              <a:t>26/11/2023</a:t>
            </a:fld>
            <a:endParaRPr lang="en-GB"/>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2FF4C9-8040-1544-A584-F38B51136071}" type="slidenum">
              <a:rPr lang="en-GB" smtClean="0"/>
              <a:t>‹N›</a:t>
            </a:fld>
            <a:endParaRPr lang="en-GB"/>
          </a:p>
        </p:txBody>
      </p:sp>
    </p:spTree>
    <p:extLst>
      <p:ext uri="{BB962C8B-B14F-4D97-AF65-F5344CB8AC3E}">
        <p14:creationId xmlns:p14="http://schemas.microsoft.com/office/powerpoint/2010/main" val="1371407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6EDA8920-5692-EB41-B96A-754FC110A6C5}" type="slidenum">
              <a:rPr lang="en-FR" smtClean="0"/>
              <a:t>2</a:t>
            </a:fld>
            <a:endParaRPr lang="en-FR"/>
          </a:p>
        </p:txBody>
      </p:sp>
    </p:spTree>
    <p:extLst>
      <p:ext uri="{BB962C8B-B14F-4D97-AF65-F5344CB8AC3E}">
        <p14:creationId xmlns:p14="http://schemas.microsoft.com/office/powerpoint/2010/main" val="2157445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9e0ac82786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9e0ac82786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30000"/>
              </a:lnSpc>
              <a:spcBef>
                <a:spcPts val="0"/>
              </a:spcBef>
              <a:spcAft>
                <a:spcPts val="1200"/>
              </a:spcAft>
              <a:buNone/>
            </a:pPr>
            <a:endParaRPr sz="1120" dirty="0">
              <a:solidFill>
                <a:schemeClr val="dk1"/>
              </a:solidFill>
              <a:latin typeface="Courier New"/>
              <a:ea typeface="Courier New"/>
              <a:cs typeface="Courier New"/>
              <a:sym typeface="Courier New"/>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9e0ac82786_0_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9e0ac82786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30000"/>
              </a:lnSpc>
              <a:spcBef>
                <a:spcPts val="0"/>
              </a:spcBef>
              <a:spcAft>
                <a:spcPts val="1200"/>
              </a:spcAft>
              <a:buNone/>
            </a:pPr>
            <a:endParaRPr sz="1120">
              <a:solidFill>
                <a:schemeClr val="dk1"/>
              </a:solidFill>
              <a:latin typeface="Courier New"/>
              <a:ea typeface="Courier New"/>
              <a:cs typeface="Courier New"/>
              <a:sym typeface="Courier New"/>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9e0ac82786_0_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9e0ac82786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it-IT" sz="1600" dirty="0">
                <a:effectLst/>
                <a:latin typeface="arial" panose="020B0604020202020204" pitchFamily="34" charset="0"/>
              </a:rPr>
              <a:t>Commento: stiamo partecipando al lavoro di definizione di use </a:t>
            </a:r>
            <a:r>
              <a:rPr lang="it-IT" sz="1600" dirty="0" err="1">
                <a:effectLst/>
                <a:latin typeface="arial" panose="020B0604020202020204" pitchFamily="34" charset="0"/>
              </a:rPr>
              <a:t>cases</a:t>
            </a:r>
            <a:r>
              <a:rPr lang="it-IT" sz="1600" dirty="0">
                <a:effectLst/>
                <a:latin typeface="arial" panose="020B0604020202020204" pitchFamily="34" charset="0"/>
              </a:rPr>
              <a:t>, requisiti e soluzioni per realizzare delle API  che mettano l'utente SKA in grado di utilizzare diverse infrastrutture di computing (cloud, cluster HPC ed HTC, piccole risorse per il calcolo locale) in maniera trasparente. In particolare partecipiamo ad un gruppo di lavoro che discute il caso dei cluster per HPC che hanno delle peculiarità nelle policy di accesso di cui bisogna tenere conto in fase di progettazione e sviluppo.</a:t>
            </a:r>
          </a:p>
          <a:p>
            <a:pPr marL="0" lvl="0" indent="0" algn="just" rtl="0">
              <a:lnSpc>
                <a:spcPct val="130000"/>
              </a:lnSpc>
              <a:spcBef>
                <a:spcPts val="0"/>
              </a:spcBef>
              <a:spcAft>
                <a:spcPts val="1200"/>
              </a:spcAft>
              <a:buNone/>
            </a:pPr>
            <a:endParaRPr sz="1120" dirty="0">
              <a:solidFill>
                <a:schemeClr val="dk1"/>
              </a:solidFill>
              <a:latin typeface="Courier New"/>
              <a:ea typeface="Courier New"/>
              <a:cs typeface="Courier New"/>
              <a:sym typeface="Courier New"/>
            </a:endParaRPr>
          </a:p>
        </p:txBody>
      </p:sp>
    </p:spTree>
    <p:extLst>
      <p:ext uri="{BB962C8B-B14F-4D97-AF65-F5344CB8AC3E}">
        <p14:creationId xmlns:p14="http://schemas.microsoft.com/office/powerpoint/2010/main" val="2283563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b="1" dirty="0"/>
              <a:t>What is an Epic?</a:t>
            </a:r>
          </a:p>
          <a:p>
            <a:r>
              <a:rPr lang="en-GB" dirty="0"/>
              <a:t>In agile development, an epic represents a series of user stories that share a broader strategic objective. When several epics themselves share a common goal, they are grouped together under a still-broader business objective, called a theme.</a:t>
            </a:r>
          </a:p>
          <a:p>
            <a:r>
              <a:rPr lang="en-GB" dirty="0"/>
              <a:t>Another important distinction is that a user story can be completed within the timeframe of an agile sprint. An epic will typically require development work covering several sprints.</a:t>
            </a:r>
          </a:p>
          <a:p>
            <a:endParaRPr lang="it-IT" dirty="0"/>
          </a:p>
        </p:txBody>
      </p:sp>
      <p:sp>
        <p:nvSpPr>
          <p:cNvPr id="4" name="Segnaposto numero diapositiva 3"/>
          <p:cNvSpPr>
            <a:spLocks noGrp="1"/>
          </p:cNvSpPr>
          <p:nvPr>
            <p:ph type="sldNum" sz="quarter" idx="5"/>
          </p:nvPr>
        </p:nvSpPr>
        <p:spPr/>
        <p:txBody>
          <a:bodyPr/>
          <a:lstStyle/>
          <a:p>
            <a:fld id="{652FF4C9-8040-1544-A584-F38B51136071}" type="slidenum">
              <a:rPr lang="en-GB" smtClean="0"/>
              <a:t>21</a:t>
            </a:fld>
            <a:endParaRPr lang="en-GB"/>
          </a:p>
        </p:txBody>
      </p:sp>
    </p:spTree>
    <p:extLst>
      <p:ext uri="{BB962C8B-B14F-4D97-AF65-F5344CB8AC3E}">
        <p14:creationId xmlns:p14="http://schemas.microsoft.com/office/powerpoint/2010/main" val="1033819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52FF4C9-8040-1544-A584-F38B51136071}" type="slidenum">
              <a:rPr lang="en-GB" smtClean="0"/>
              <a:t>25</a:t>
            </a:fld>
            <a:endParaRPr lang="en-GB"/>
          </a:p>
        </p:txBody>
      </p:sp>
    </p:spTree>
    <p:extLst>
      <p:ext uri="{BB962C8B-B14F-4D97-AF65-F5344CB8AC3E}">
        <p14:creationId xmlns:p14="http://schemas.microsoft.com/office/powerpoint/2010/main" val="12851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52FF4C9-8040-1544-A584-F38B51136071}" type="slidenum">
              <a:rPr lang="en-GB" smtClean="0"/>
              <a:t>27</a:t>
            </a:fld>
            <a:endParaRPr lang="en-GB"/>
          </a:p>
        </p:txBody>
      </p:sp>
    </p:spTree>
    <p:extLst>
      <p:ext uri="{BB962C8B-B14F-4D97-AF65-F5344CB8AC3E}">
        <p14:creationId xmlns:p14="http://schemas.microsoft.com/office/powerpoint/2010/main" val="2372712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9" name="Titolo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a:t>Fare clic per modificare stile</a:t>
            </a:r>
            <a:endParaRPr kumimoji="0" lang="en-US"/>
          </a:p>
        </p:txBody>
      </p:sp>
      <p:sp>
        <p:nvSpPr>
          <p:cNvPr id="17" name="Sottotitolo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a:t>Fare clic per modificare lo stile del sottotitolo dello schema</a:t>
            </a:r>
            <a:endParaRPr kumimoji="0" lang="en-US"/>
          </a:p>
        </p:txBody>
      </p:sp>
      <p:sp>
        <p:nvSpPr>
          <p:cNvPr id="30" name="Segnaposto data 29"/>
          <p:cNvSpPr>
            <a:spLocks noGrp="1"/>
          </p:cNvSpPr>
          <p:nvPr>
            <p:ph type="dt" sz="half" idx="10"/>
          </p:nvPr>
        </p:nvSpPr>
        <p:spPr/>
        <p:txBody>
          <a:bodyPr/>
          <a:lstStyle/>
          <a:p>
            <a:fld id="{01C9DE83-99CC-2847-B5B1-24EC45BCA3C2}" type="datetimeFigureOut">
              <a:rPr lang="it-IT" smtClean="0"/>
              <a:pPr/>
              <a:t>26/11/23</a:t>
            </a:fld>
            <a:endParaRPr lang="en-US"/>
          </a:p>
        </p:txBody>
      </p:sp>
      <p:sp>
        <p:nvSpPr>
          <p:cNvPr id="19" name="Segnaposto piè di pagina 18"/>
          <p:cNvSpPr>
            <a:spLocks noGrp="1"/>
          </p:cNvSpPr>
          <p:nvPr>
            <p:ph type="ftr" sz="quarter" idx="11"/>
          </p:nvPr>
        </p:nvSpPr>
        <p:spPr/>
        <p:txBody>
          <a:bodyPr/>
          <a:lstStyle/>
          <a:p>
            <a:endParaRPr lang="en-US"/>
          </a:p>
        </p:txBody>
      </p:sp>
      <p:sp>
        <p:nvSpPr>
          <p:cNvPr id="27" name="Segnaposto numero diapositiva 26"/>
          <p:cNvSpPr>
            <a:spLocks noGrp="1"/>
          </p:cNvSpPr>
          <p:nvPr>
            <p:ph type="sldNum" sz="quarter" idx="12"/>
          </p:nvPr>
        </p:nvSpPr>
        <p:spPr/>
        <p:txBody>
          <a:bodyPr/>
          <a:lstStyle/>
          <a:p>
            <a:fld id="{B4919127-FDA3-EA4B-845B-DE3F974B7DD8}" type="slidenum">
              <a:rPr lang="en-US" smtClean="0"/>
              <a:pPr/>
              <a:t>‹N›</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stile</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a:t>Fare clic per modificare gli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01C9DE83-99CC-2847-B5B1-24EC45BCA3C2}" type="datetimeFigureOut">
              <a:rPr lang="it-IT" smtClean="0"/>
              <a:pPr/>
              <a:t>26/11/23</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B4919127-FDA3-EA4B-845B-DE3F974B7DD8}"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914401"/>
            <a:ext cx="2057400" cy="5211763"/>
          </a:xfrm>
        </p:spPr>
        <p:txBody>
          <a:bodyPr vert="eaVert"/>
          <a:lstStyle/>
          <a:p>
            <a:r>
              <a:rPr kumimoji="0" lang="it-IT"/>
              <a:t>Fare clic per modificare stile</a:t>
            </a:r>
            <a:endParaRPr kumimoji="0" lang="en-US"/>
          </a:p>
        </p:txBody>
      </p:sp>
      <p:sp>
        <p:nvSpPr>
          <p:cNvPr id="3" name="Segnaposto testo verticale 2"/>
          <p:cNvSpPr>
            <a:spLocks noGrp="1"/>
          </p:cNvSpPr>
          <p:nvPr>
            <p:ph type="body" orient="vert" idx="1"/>
          </p:nvPr>
        </p:nvSpPr>
        <p:spPr>
          <a:xfrm>
            <a:off x="457200" y="914401"/>
            <a:ext cx="6019800" cy="5211763"/>
          </a:xfrm>
        </p:spPr>
        <p:txBody>
          <a:bodyPr vert="eaVert"/>
          <a:lstStyle/>
          <a:p>
            <a:pPr lvl="0" eaLnBrk="1" latinLnBrk="0" hangingPunct="1"/>
            <a:r>
              <a:rPr lang="it-IT"/>
              <a:t>Fare clic per modificare gli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01C9DE83-99CC-2847-B5B1-24EC45BCA3C2}" type="datetimeFigureOut">
              <a:rPr lang="it-IT" smtClean="0"/>
              <a:pPr/>
              <a:t>26/11/23</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B4919127-FDA3-EA4B-845B-DE3F974B7DD8}" type="slidenum">
              <a:rPr lang="en-US" smtClean="0"/>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1274074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stile</a:t>
            </a:r>
            <a:endParaRPr kumimoji="0" lang="en-US"/>
          </a:p>
        </p:txBody>
      </p:sp>
      <p:sp>
        <p:nvSpPr>
          <p:cNvPr id="3" name="Segnaposto contenuto 2"/>
          <p:cNvSpPr>
            <a:spLocks noGrp="1"/>
          </p:cNvSpPr>
          <p:nvPr>
            <p:ph idx="1"/>
          </p:nvPr>
        </p:nvSpPr>
        <p:spPr/>
        <p:txBody>
          <a:bodyPr/>
          <a:lstStyle/>
          <a:p>
            <a:pPr lvl="0" eaLnBrk="1" latinLnBrk="0" hangingPunct="1"/>
            <a:r>
              <a:rPr lang="it-IT"/>
              <a:t>Fare clic per modificare gli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01C9DE83-99CC-2847-B5B1-24EC45BCA3C2}" type="datetimeFigureOut">
              <a:rPr lang="it-IT" smtClean="0"/>
              <a:pPr/>
              <a:t>26/11/23</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B4919127-FDA3-EA4B-845B-DE3F974B7DD8}"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a:t>Fare clic per modificare stile</a:t>
            </a:r>
            <a:endParaRPr kumimoji="0" lang="en-US"/>
          </a:p>
        </p:txBody>
      </p:sp>
      <p:sp>
        <p:nvSpPr>
          <p:cNvPr id="3" name="Segnaposto testo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a:t>Fare clic per modificare gli stili del testo dello schema</a:t>
            </a:r>
          </a:p>
        </p:txBody>
      </p:sp>
      <p:sp>
        <p:nvSpPr>
          <p:cNvPr id="4" name="Segnaposto data 3"/>
          <p:cNvSpPr>
            <a:spLocks noGrp="1"/>
          </p:cNvSpPr>
          <p:nvPr>
            <p:ph type="dt" sz="half" idx="10"/>
          </p:nvPr>
        </p:nvSpPr>
        <p:spPr/>
        <p:txBody>
          <a:bodyPr/>
          <a:lstStyle/>
          <a:p>
            <a:fld id="{01C9DE83-99CC-2847-B5B1-24EC45BCA3C2}" type="datetimeFigureOut">
              <a:rPr lang="it-IT" smtClean="0"/>
              <a:pPr/>
              <a:t>26/11/23</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B4919127-FDA3-EA4B-845B-DE3F974B7DD8}" type="slidenum">
              <a:rPr lang="en-US" smtClean="0"/>
              <a:pPr/>
              <a:t>‹N›</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a:lstStyle/>
          <a:p>
            <a:r>
              <a:rPr kumimoji="0" lang="it-IT"/>
              <a:t>Fare clic per modificare stile</a:t>
            </a:r>
            <a:endParaRPr kumimoji="0" lang="en-US"/>
          </a:p>
        </p:txBody>
      </p:sp>
      <p:sp>
        <p:nvSpPr>
          <p:cNvPr id="3" name="Segnaposto contenuto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it-IT"/>
              <a:t>Fare clic per modificare gli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contenuto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it-IT"/>
              <a:t>Fare clic per modificare gli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Segnaposto data 4"/>
          <p:cNvSpPr>
            <a:spLocks noGrp="1"/>
          </p:cNvSpPr>
          <p:nvPr>
            <p:ph type="dt" sz="half" idx="10"/>
          </p:nvPr>
        </p:nvSpPr>
        <p:spPr/>
        <p:txBody>
          <a:bodyPr/>
          <a:lstStyle/>
          <a:p>
            <a:fld id="{01C9DE83-99CC-2847-B5B1-24EC45BCA3C2}" type="datetimeFigureOut">
              <a:rPr lang="it-IT" smtClean="0"/>
              <a:pPr/>
              <a:t>26/11/23</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B4919127-FDA3-EA4B-845B-DE3F974B7DD8}"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tIns="45720" anchor="b"/>
          <a:lstStyle>
            <a:lvl1pPr>
              <a:defRPr/>
            </a:lvl1pPr>
          </a:lstStyle>
          <a:p>
            <a:r>
              <a:rPr kumimoji="0" lang="it-IT"/>
              <a:t>Fare clic per modificare stile</a:t>
            </a:r>
            <a:endParaRPr kumimoji="0" lang="en-US"/>
          </a:p>
        </p:txBody>
      </p:sp>
      <p:sp>
        <p:nvSpPr>
          <p:cNvPr id="3" name="Segnaposto testo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gli stili del testo dello schema</a:t>
            </a:r>
          </a:p>
        </p:txBody>
      </p:sp>
      <p:sp>
        <p:nvSpPr>
          <p:cNvPr id="4" name="Segnaposto testo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gli stili del testo dello schema</a:t>
            </a:r>
          </a:p>
        </p:txBody>
      </p:sp>
      <p:sp>
        <p:nvSpPr>
          <p:cNvPr id="5" name="Segnaposto contenuto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it-IT"/>
              <a:t>Fare clic per modificare gli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6" name="Segnaposto contenuto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it-IT"/>
              <a:t>Fare clic per modificare gli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7" name="Segnaposto data 6"/>
          <p:cNvSpPr>
            <a:spLocks noGrp="1"/>
          </p:cNvSpPr>
          <p:nvPr>
            <p:ph type="dt" sz="half" idx="10"/>
          </p:nvPr>
        </p:nvSpPr>
        <p:spPr/>
        <p:txBody>
          <a:bodyPr/>
          <a:lstStyle/>
          <a:p>
            <a:fld id="{01C9DE83-99CC-2847-B5B1-24EC45BCA3C2}" type="datetimeFigureOut">
              <a:rPr lang="it-IT" smtClean="0"/>
              <a:pPr/>
              <a:t>26/11/23</a:t>
            </a:fld>
            <a:endParaRPr lang="en-US"/>
          </a:p>
        </p:txBody>
      </p:sp>
      <p:sp>
        <p:nvSpPr>
          <p:cNvPr id="8" name="Segnaposto piè di pagina 7"/>
          <p:cNvSpPr>
            <a:spLocks noGrp="1"/>
          </p:cNvSpPr>
          <p:nvPr>
            <p:ph type="ftr" sz="quarter" idx="11"/>
          </p:nvPr>
        </p:nvSpPr>
        <p:spPr/>
        <p:txBody>
          <a:bodyPr/>
          <a:lstStyle/>
          <a:p>
            <a:endParaRPr lang="en-US"/>
          </a:p>
        </p:txBody>
      </p:sp>
      <p:sp>
        <p:nvSpPr>
          <p:cNvPr id="9" name="Segnaposto numero diapositiva 8"/>
          <p:cNvSpPr>
            <a:spLocks noGrp="1"/>
          </p:cNvSpPr>
          <p:nvPr>
            <p:ph type="sldNum" sz="quarter" idx="12"/>
          </p:nvPr>
        </p:nvSpPr>
        <p:spPr/>
        <p:txBody>
          <a:bodyPr/>
          <a:lstStyle/>
          <a:p>
            <a:fld id="{B4919127-FDA3-EA4B-845B-DE3F974B7DD8}"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it-IT"/>
              <a:t>Fare clic per modificare stile</a:t>
            </a:r>
            <a:endParaRPr kumimoji="0" lang="en-US"/>
          </a:p>
        </p:txBody>
      </p:sp>
      <p:sp>
        <p:nvSpPr>
          <p:cNvPr id="3" name="Segnaposto data 2"/>
          <p:cNvSpPr>
            <a:spLocks noGrp="1"/>
          </p:cNvSpPr>
          <p:nvPr>
            <p:ph type="dt" sz="half" idx="10"/>
          </p:nvPr>
        </p:nvSpPr>
        <p:spPr/>
        <p:txBody>
          <a:bodyPr/>
          <a:lstStyle/>
          <a:p>
            <a:fld id="{01C9DE83-99CC-2847-B5B1-24EC45BCA3C2}" type="datetimeFigureOut">
              <a:rPr lang="it-IT" smtClean="0"/>
              <a:pPr/>
              <a:t>26/11/23</a:t>
            </a:fld>
            <a:endParaRPr lang="en-US"/>
          </a:p>
        </p:txBody>
      </p:sp>
      <p:sp>
        <p:nvSpPr>
          <p:cNvPr id="4" name="Segnaposto piè di pagina 3"/>
          <p:cNvSpPr>
            <a:spLocks noGrp="1"/>
          </p:cNvSpPr>
          <p:nvPr>
            <p:ph type="ftr" sz="quarter" idx="11"/>
          </p:nvPr>
        </p:nvSpPr>
        <p:spPr/>
        <p:txBody>
          <a:bodyPr/>
          <a:lstStyle/>
          <a:p>
            <a:endParaRPr lang="en-US"/>
          </a:p>
        </p:txBody>
      </p:sp>
      <p:sp>
        <p:nvSpPr>
          <p:cNvPr id="5" name="Segnaposto numero diapositiva 4"/>
          <p:cNvSpPr>
            <a:spLocks noGrp="1"/>
          </p:cNvSpPr>
          <p:nvPr>
            <p:ph type="sldNum" sz="quarter" idx="12"/>
          </p:nvPr>
        </p:nvSpPr>
        <p:spPr/>
        <p:txBody>
          <a:bodyPr/>
          <a:lstStyle/>
          <a:p>
            <a:fld id="{B4919127-FDA3-EA4B-845B-DE3F974B7DD8}"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1C9DE83-99CC-2847-B5B1-24EC45BCA3C2}" type="datetimeFigureOut">
              <a:rPr lang="it-IT" smtClean="0"/>
              <a:pPr/>
              <a:t>26/11/23</a:t>
            </a:fld>
            <a:endParaRPr lang="en-US"/>
          </a:p>
        </p:txBody>
      </p:sp>
      <p:sp>
        <p:nvSpPr>
          <p:cNvPr id="3" name="Segnaposto piè di pagina 2"/>
          <p:cNvSpPr>
            <a:spLocks noGrp="1"/>
          </p:cNvSpPr>
          <p:nvPr>
            <p:ph type="ftr" sz="quarter" idx="11"/>
          </p:nvPr>
        </p:nvSpPr>
        <p:spPr/>
        <p:txBody>
          <a:bodyPr/>
          <a:lstStyle/>
          <a:p>
            <a:endParaRPr lang="en-US"/>
          </a:p>
        </p:txBody>
      </p:sp>
      <p:sp>
        <p:nvSpPr>
          <p:cNvPr id="4" name="Segnaposto numero diapositiva 3"/>
          <p:cNvSpPr>
            <a:spLocks noGrp="1"/>
          </p:cNvSpPr>
          <p:nvPr>
            <p:ph type="sldNum" sz="quarter" idx="12"/>
          </p:nvPr>
        </p:nvSpPr>
        <p:spPr/>
        <p:txBody>
          <a:bodyPr/>
          <a:lstStyle/>
          <a:p>
            <a:fld id="{B4919127-FDA3-EA4B-845B-DE3F974B7DD8}"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it-IT"/>
              <a:t>Fare clic per modificare stile</a:t>
            </a:r>
            <a:endParaRPr kumimoji="0" lang="en-US"/>
          </a:p>
        </p:txBody>
      </p:sp>
      <p:sp>
        <p:nvSpPr>
          <p:cNvPr id="3" name="Segnaposto testo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it-IT"/>
              <a:t>Fare clic per modificare gli stili del testo dello schema</a:t>
            </a:r>
          </a:p>
        </p:txBody>
      </p:sp>
      <p:sp>
        <p:nvSpPr>
          <p:cNvPr id="4" name="Segnaposto contenuto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it-IT"/>
              <a:t>Fare clic per modificare gli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Segnaposto data 4"/>
          <p:cNvSpPr>
            <a:spLocks noGrp="1"/>
          </p:cNvSpPr>
          <p:nvPr>
            <p:ph type="dt" sz="half" idx="10"/>
          </p:nvPr>
        </p:nvSpPr>
        <p:spPr/>
        <p:txBody>
          <a:bodyPr/>
          <a:lstStyle/>
          <a:p>
            <a:fld id="{01C9DE83-99CC-2847-B5B1-24EC45BCA3C2}" type="datetimeFigureOut">
              <a:rPr lang="it-IT" smtClean="0"/>
              <a:pPr/>
              <a:t>26/11/23</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B4919127-FDA3-EA4B-845B-DE3F974B7DD8}"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9" name="Ritaglia e arrotonda singolo angolo rettangolo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Triangolo rettangolo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olo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it-IT"/>
              <a:t>Fare clic per modificare stile</a:t>
            </a:r>
            <a:endParaRPr kumimoji="0" lang="en-US"/>
          </a:p>
        </p:txBody>
      </p:sp>
      <p:sp>
        <p:nvSpPr>
          <p:cNvPr id="4" name="Segnaposto testo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it-IT"/>
              <a:t>Fare clic per modificare gli stili del testo dello schema</a:t>
            </a:r>
          </a:p>
        </p:txBody>
      </p:sp>
      <p:sp>
        <p:nvSpPr>
          <p:cNvPr id="5" name="Segnaposto data 4"/>
          <p:cNvSpPr>
            <a:spLocks noGrp="1"/>
          </p:cNvSpPr>
          <p:nvPr>
            <p:ph type="dt" sz="half" idx="10"/>
          </p:nvPr>
        </p:nvSpPr>
        <p:spPr/>
        <p:txBody>
          <a:bodyPr/>
          <a:lstStyle/>
          <a:p>
            <a:fld id="{01C9DE83-99CC-2847-B5B1-24EC45BCA3C2}" type="datetimeFigureOut">
              <a:rPr lang="it-IT" smtClean="0"/>
              <a:pPr/>
              <a:t>26/11/23</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a:xfrm>
            <a:off x="8077200" y="6356350"/>
            <a:ext cx="609600" cy="365125"/>
          </a:xfrm>
        </p:spPr>
        <p:txBody>
          <a:bodyPr/>
          <a:lstStyle/>
          <a:p>
            <a:fld id="{B4919127-FDA3-EA4B-845B-DE3F974B7DD8}" type="slidenum">
              <a:rPr lang="en-US" smtClean="0"/>
              <a:pPr/>
              <a:t>‹N›</a:t>
            </a:fld>
            <a:endParaRPr lang="en-US"/>
          </a:p>
        </p:txBody>
      </p:sp>
      <p:sp>
        <p:nvSpPr>
          <p:cNvPr id="3" name="Segnaposto immagin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it-IT"/>
              <a:t>Fare clic sull'icona per inserire un'immagine</a:t>
            </a:r>
            <a:endParaRPr kumimoji="0" lang="en-US" dirty="0"/>
          </a:p>
        </p:txBody>
      </p:sp>
      <p:sp>
        <p:nvSpPr>
          <p:cNvPr id="10" name="Figura a mano libera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igura a mano libera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24000"/>
              </a:schemeClr>
            </a:gs>
            <a:gs pos="85000">
              <a:schemeClr val="accent1">
                <a:lumMod val="45000"/>
                <a:lumOff val="55000"/>
              </a:schemeClr>
            </a:gs>
            <a:gs pos="9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Figura a mano libera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igura a mano libera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Segnaposto titolo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it-IT"/>
              <a:t>Fare clic per modificare stile</a:t>
            </a:r>
            <a:endParaRPr kumimoji="0" lang="en-US"/>
          </a:p>
        </p:txBody>
      </p:sp>
      <p:sp>
        <p:nvSpPr>
          <p:cNvPr id="30" name="Segnaposto testo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it-IT"/>
              <a:t>Fare clic per modificare gli stili del testo dello schema</a:t>
            </a:r>
          </a:p>
          <a:p>
            <a:pPr lvl="1" eaLnBrk="1" latinLnBrk="0" hangingPunct="1"/>
            <a:r>
              <a:rPr kumimoji="0" lang="it-IT"/>
              <a:t>Secondo livello</a:t>
            </a:r>
          </a:p>
          <a:p>
            <a:pPr lvl="2" eaLnBrk="1" latinLnBrk="0" hangingPunct="1"/>
            <a:r>
              <a:rPr kumimoji="0" lang="it-IT"/>
              <a:t>Terzo livello</a:t>
            </a:r>
          </a:p>
          <a:p>
            <a:pPr lvl="3" eaLnBrk="1" latinLnBrk="0" hangingPunct="1"/>
            <a:r>
              <a:rPr kumimoji="0" lang="it-IT"/>
              <a:t>Quarto livello</a:t>
            </a:r>
          </a:p>
          <a:p>
            <a:pPr lvl="4" eaLnBrk="1" latinLnBrk="0" hangingPunct="1"/>
            <a:r>
              <a:rPr kumimoji="0" lang="it-IT"/>
              <a:t>Quinto livello</a:t>
            </a:r>
            <a:endParaRPr kumimoji="0" lang="en-US"/>
          </a:p>
        </p:txBody>
      </p:sp>
      <p:sp>
        <p:nvSpPr>
          <p:cNvPr id="10" name="Segnaposto data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1C9DE83-99CC-2847-B5B1-24EC45BCA3C2}" type="datetimeFigureOut">
              <a:rPr lang="it-IT" smtClean="0"/>
              <a:pPr/>
              <a:t>26/11/23</a:t>
            </a:fld>
            <a:endParaRPr lang="en-US"/>
          </a:p>
        </p:txBody>
      </p:sp>
      <p:sp>
        <p:nvSpPr>
          <p:cNvPr id="22" name="Segnaposto piè di pagina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egnaposto numero diapositiva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4919127-FDA3-EA4B-845B-DE3F974B7DD8}" type="slidenum">
              <a:rPr lang="en-US" smtClean="0"/>
              <a:pPr/>
              <a:t>‹N›</a:t>
            </a:fld>
            <a:endParaRPr lang="en-US"/>
          </a:p>
        </p:txBody>
      </p:sp>
      <p:grpSp>
        <p:nvGrpSpPr>
          <p:cNvPr id="2" name="Gruppo 1"/>
          <p:cNvGrpSpPr/>
          <p:nvPr/>
        </p:nvGrpSpPr>
        <p:grpSpPr>
          <a:xfrm>
            <a:off x="-19017" y="202408"/>
            <a:ext cx="9180548" cy="649224"/>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emf"/><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hdphoto" Target="../media/hdphoto2.wdp"/><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6.png"/><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7">
            <a:extLst>
              <a:ext uri="{FF2B5EF4-FFF2-40B4-BE49-F238E27FC236}">
                <a16:creationId xmlns:a16="http://schemas.microsoft.com/office/drawing/2014/main" id="{5FC88B1B-A35D-FD44-82E0-65EAC970CDD3}"/>
              </a:ext>
            </a:extLst>
          </p:cNvPr>
          <p:cNvSpPr txBox="1">
            <a:spLocks/>
          </p:cNvSpPr>
          <p:nvPr/>
        </p:nvSpPr>
        <p:spPr>
          <a:xfrm>
            <a:off x="917778" y="3399882"/>
            <a:ext cx="7548205" cy="1222153"/>
          </a:xfrm>
          <a:prstGeom prst="rect">
            <a:avLst/>
          </a:prstGeom>
        </p:spPr>
        <p:txBody>
          <a:bodyPr vert="horz" lIns="0" tIns="45720" rIns="0" bIns="0" anchor="b">
            <a:noAutofit/>
            <a:scene3d>
              <a:camera prst="orthographicFront"/>
              <a:lightRig rig="freezing" dir="t">
                <a:rot lat="0" lon="0" rev="5640000"/>
              </a:lightRig>
            </a:scene3d>
            <a:sp3d prstMaterial="flat">
              <a:contourClr>
                <a:schemeClr val="tx2"/>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4400" b="1" noProof="0" dirty="0">
                <a:solidFill>
                  <a:srgbClr val="FFFF00"/>
                </a:solidFill>
                <a:ea typeface="+mj-ea"/>
                <a:cs typeface="+mj-cs"/>
              </a:rPr>
              <a:t>SKA Regional Centres (SRC):</a:t>
            </a:r>
          </a:p>
          <a:p>
            <a:pPr marL="0" marR="0" lvl="0" indent="0" algn="ctr" defTabSz="914400" rtl="0" eaLnBrk="1" fontAlgn="auto" latinLnBrk="0" hangingPunct="1">
              <a:lnSpc>
                <a:spcPct val="100000"/>
              </a:lnSpc>
              <a:spcBef>
                <a:spcPct val="0"/>
              </a:spcBef>
              <a:spcAft>
                <a:spcPts val="0"/>
              </a:spcAft>
              <a:buClrTx/>
              <a:buSzTx/>
              <a:buFontTx/>
              <a:buNone/>
              <a:tabLst/>
              <a:defRPr/>
            </a:pPr>
            <a:r>
              <a:rPr lang="en-GB" sz="4400" b="1" dirty="0">
                <a:solidFill>
                  <a:srgbClr val="FFFF00"/>
                </a:solidFill>
                <a:ea typeface="+mj-ea"/>
                <a:cs typeface="+mj-cs"/>
              </a:rPr>
              <a:t>t</a:t>
            </a:r>
            <a:r>
              <a:rPr kumimoji="0" lang="en-GB" sz="4400" b="1" i="0" u="none" strike="noStrike" kern="1200" cap="none" spc="0" normalizeH="0" baseline="0" dirty="0">
                <a:ln>
                  <a:noFill/>
                </a:ln>
                <a:solidFill>
                  <a:srgbClr val="FFFF00"/>
                </a:solidFill>
                <a:effectLst/>
                <a:uLnTx/>
                <a:uFillTx/>
                <a:ea typeface="+mj-ea"/>
                <a:cs typeface="+mj-cs"/>
              </a:rPr>
              <a:t>he </a:t>
            </a:r>
            <a:r>
              <a:rPr lang="en-GB" sz="4400" b="1" dirty="0">
                <a:solidFill>
                  <a:srgbClr val="FFFF00"/>
                </a:solidFill>
                <a:ea typeface="+mj-ea"/>
                <a:cs typeface="+mj-cs"/>
              </a:rPr>
              <a:t>development plan</a:t>
            </a:r>
            <a:endParaRPr kumimoji="0" lang="en-GB" sz="6000" b="1" i="0" u="none" strike="noStrike" kern="1200" cap="none" spc="0" normalizeH="0" baseline="0" noProof="0" dirty="0">
              <a:ln>
                <a:noFill/>
              </a:ln>
              <a:solidFill>
                <a:srgbClr val="FFFF00"/>
              </a:solidFill>
              <a:effectLst/>
              <a:uLnTx/>
              <a:uFillTx/>
              <a:ea typeface="+mj-ea"/>
              <a:cs typeface="+mj-cs"/>
            </a:endParaRPr>
          </a:p>
        </p:txBody>
      </p:sp>
      <p:sp>
        <p:nvSpPr>
          <p:cNvPr id="4" name="Title 17">
            <a:extLst>
              <a:ext uri="{FF2B5EF4-FFF2-40B4-BE49-F238E27FC236}">
                <a16:creationId xmlns:a16="http://schemas.microsoft.com/office/drawing/2014/main" id="{5FC88B1B-A35D-FD44-82E0-65EAC970CDD3}"/>
              </a:ext>
            </a:extLst>
          </p:cNvPr>
          <p:cNvSpPr txBox="1">
            <a:spLocks/>
          </p:cNvSpPr>
          <p:nvPr/>
        </p:nvSpPr>
        <p:spPr>
          <a:xfrm>
            <a:off x="0" y="2400606"/>
            <a:ext cx="9144000" cy="483237"/>
          </a:xfrm>
          <a:prstGeom prst="rect">
            <a:avLst/>
          </a:prstGeom>
        </p:spPr>
        <p:txBody>
          <a:bodyPr vert="horz" lIns="0" tIns="45720" rIns="0" bIns="0" anchor="b">
            <a:noAutofit/>
            <a:scene3d>
              <a:camera prst="orthographicFront"/>
              <a:lightRig rig="freezing" dir="t">
                <a:rot lat="0" lon="0" rev="5640000"/>
              </a:lightRig>
            </a:scene3d>
            <a:sp3d prstMaterial="flat">
              <a:contourClr>
                <a:schemeClr val="tx2"/>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b="1" i="0" u="none" strike="noStrike" kern="1200" cap="small" spc="0" noProof="0" dirty="0">
                <a:ln>
                  <a:noFill/>
                </a:ln>
                <a:solidFill>
                  <a:schemeClr val="accent3">
                    <a:lumMod val="60000"/>
                    <a:lumOff val="40000"/>
                  </a:schemeClr>
                </a:solidFill>
                <a:effectLst/>
                <a:uLnTx/>
                <a:uFillTx/>
                <a:ea typeface="+mj-ea"/>
                <a:cs typeface="+mj-cs"/>
              </a:rPr>
              <a:t>26 November 2023 – </a:t>
            </a:r>
            <a:r>
              <a:rPr kumimoji="0" lang="en-GB" sz="2000" b="1" i="0" u="none" strike="noStrike" kern="1200" cap="small" spc="0" noProof="0" dirty="0" err="1">
                <a:ln>
                  <a:noFill/>
                </a:ln>
                <a:solidFill>
                  <a:schemeClr val="accent3">
                    <a:lumMod val="60000"/>
                    <a:lumOff val="40000"/>
                  </a:schemeClr>
                </a:solidFill>
                <a:effectLst/>
                <a:uLnTx/>
                <a:uFillTx/>
                <a:ea typeface="+mj-ea"/>
                <a:cs typeface="+mj-cs"/>
              </a:rPr>
              <a:t>Università</a:t>
            </a:r>
            <a:r>
              <a:rPr kumimoji="0" lang="en-GB" sz="2000" b="1" i="0" u="none" strike="noStrike" kern="1200" cap="small" spc="0" noProof="0" dirty="0">
                <a:ln>
                  <a:noFill/>
                </a:ln>
                <a:solidFill>
                  <a:schemeClr val="accent3">
                    <a:lumMod val="60000"/>
                    <a:lumOff val="40000"/>
                  </a:schemeClr>
                </a:solidFill>
                <a:effectLst/>
                <a:uLnTx/>
                <a:uFillTx/>
                <a:ea typeface="+mj-ea"/>
                <a:cs typeface="+mj-cs"/>
              </a:rPr>
              <a:t> di Catania – Dip di </a:t>
            </a:r>
            <a:r>
              <a:rPr kumimoji="0" lang="en-GB" sz="2000" b="1" i="0" u="none" strike="noStrike" kern="1200" cap="small" spc="0" noProof="0" dirty="0" err="1">
                <a:ln>
                  <a:noFill/>
                </a:ln>
                <a:solidFill>
                  <a:schemeClr val="accent3">
                    <a:lumMod val="60000"/>
                    <a:lumOff val="40000"/>
                  </a:schemeClr>
                </a:solidFill>
                <a:effectLst/>
                <a:uLnTx/>
                <a:uFillTx/>
                <a:ea typeface="+mj-ea"/>
                <a:cs typeface="+mj-cs"/>
              </a:rPr>
              <a:t>Fisica</a:t>
            </a:r>
            <a:endParaRPr kumimoji="0" lang="en-GB" sz="2000" b="1" i="0" u="none" strike="noStrike" kern="1200" cap="small" spc="0" noProof="0" dirty="0">
              <a:ln>
                <a:noFill/>
              </a:ln>
              <a:solidFill>
                <a:schemeClr val="accent3">
                  <a:lumMod val="60000"/>
                  <a:lumOff val="40000"/>
                </a:schemeClr>
              </a:solidFill>
              <a:effectLst/>
              <a:uLnTx/>
              <a:uFillTx/>
              <a:ea typeface="+mj-ea"/>
              <a:cs typeface="+mj-cs"/>
            </a:endParaRPr>
          </a:p>
        </p:txBody>
      </p:sp>
      <p:sp>
        <p:nvSpPr>
          <p:cNvPr id="5" name="Titolo 1"/>
          <p:cNvSpPr txBox="1">
            <a:spLocks/>
          </p:cNvSpPr>
          <p:nvPr/>
        </p:nvSpPr>
        <p:spPr>
          <a:xfrm>
            <a:off x="2263266" y="4622035"/>
            <a:ext cx="3211106" cy="1325563"/>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2800" cap="small" dirty="0">
                <a:solidFill>
                  <a:srgbClr val="000090"/>
                </a:solidFill>
                <a:ea typeface="+mj-ea"/>
                <a:cs typeface="+mj-cs"/>
              </a:rPr>
              <a:t>Andrea </a:t>
            </a:r>
            <a:r>
              <a:rPr lang="en-US" sz="2800" cap="small" dirty="0" err="1">
                <a:solidFill>
                  <a:srgbClr val="000090"/>
                </a:solidFill>
                <a:ea typeface="+mj-ea"/>
                <a:cs typeface="+mj-cs"/>
              </a:rPr>
              <a:t>Possenti</a:t>
            </a:r>
            <a:r>
              <a:rPr lang="en-US" sz="2800" cap="small" dirty="0">
                <a:solidFill>
                  <a:srgbClr val="000090"/>
                </a:solidFill>
                <a:ea typeface="+mj-ea"/>
                <a:cs typeface="+mj-cs"/>
              </a:rPr>
              <a:t> </a:t>
            </a:r>
            <a:endParaRPr kumimoji="0" lang="en-US" sz="2800" b="0" i="0" u="none" strike="noStrike" kern="1200" cap="small" spc="0" normalizeH="0" baseline="0" noProof="0" dirty="0">
              <a:ln>
                <a:noFill/>
              </a:ln>
              <a:solidFill>
                <a:srgbClr val="000090"/>
              </a:solidFill>
              <a:effectLst/>
              <a:uLnTx/>
              <a:uFillTx/>
              <a:ea typeface="+mj-ea"/>
              <a:cs typeface="+mj-cs"/>
            </a:endParaRPr>
          </a:p>
        </p:txBody>
      </p:sp>
      <p:grpSp>
        <p:nvGrpSpPr>
          <p:cNvPr id="10" name="Gruppo 9">
            <a:extLst>
              <a:ext uri="{FF2B5EF4-FFF2-40B4-BE49-F238E27FC236}">
                <a16:creationId xmlns:a16="http://schemas.microsoft.com/office/drawing/2014/main" id="{74040D03-CF3B-7742-978B-1BAD5AA58B45}"/>
              </a:ext>
            </a:extLst>
          </p:cNvPr>
          <p:cNvGrpSpPr/>
          <p:nvPr/>
        </p:nvGrpSpPr>
        <p:grpSpPr>
          <a:xfrm>
            <a:off x="5300273" y="5119815"/>
            <a:ext cx="1540562" cy="330002"/>
            <a:chOff x="3522785" y="5791788"/>
            <a:chExt cx="1601746" cy="321201"/>
          </a:xfrm>
        </p:grpSpPr>
        <p:pic>
          <p:nvPicPr>
            <p:cNvPr id="11" name="Immagine 10">
              <a:extLst>
                <a:ext uri="{FF2B5EF4-FFF2-40B4-BE49-F238E27FC236}">
                  <a16:creationId xmlns:a16="http://schemas.microsoft.com/office/drawing/2014/main" id="{F38250F2-DDD7-6547-B958-D2D8DFCBA30B}"/>
                </a:ext>
              </a:extLst>
            </p:cNvPr>
            <p:cNvPicPr>
              <a:picLocks noChangeAspect="1"/>
            </p:cNvPicPr>
            <p:nvPr/>
          </p:nvPicPr>
          <p:blipFill>
            <a:blip r:embed="rId2"/>
            <a:stretch>
              <a:fillRect/>
            </a:stretch>
          </p:blipFill>
          <p:spPr>
            <a:xfrm>
              <a:off x="3522785" y="5791788"/>
              <a:ext cx="655320" cy="319330"/>
            </a:xfrm>
            <a:prstGeom prst="rect">
              <a:avLst/>
            </a:prstGeom>
          </p:spPr>
        </p:pic>
        <p:pic>
          <p:nvPicPr>
            <p:cNvPr id="12" name="Immagine 11">
              <a:extLst>
                <a:ext uri="{FF2B5EF4-FFF2-40B4-BE49-F238E27FC236}">
                  <a16:creationId xmlns:a16="http://schemas.microsoft.com/office/drawing/2014/main" id="{1E8189AB-4920-AA40-9D2C-BB6BC029374D}"/>
                </a:ext>
              </a:extLst>
            </p:cNvPr>
            <p:cNvPicPr>
              <a:picLocks noChangeAspect="1"/>
            </p:cNvPicPr>
            <p:nvPr/>
          </p:nvPicPr>
          <p:blipFill>
            <a:blip r:embed="rId3"/>
            <a:stretch>
              <a:fillRect/>
            </a:stretch>
          </p:blipFill>
          <p:spPr>
            <a:xfrm>
              <a:off x="4178105" y="5791788"/>
              <a:ext cx="946426" cy="321201"/>
            </a:xfrm>
            <a:prstGeom prst="rect">
              <a:avLst/>
            </a:prstGeom>
            <a:solidFill>
              <a:schemeClr val="tx1"/>
            </a:solidFill>
          </p:spPr>
        </p:pic>
      </p:grpSp>
      <p:pic>
        <p:nvPicPr>
          <p:cNvPr id="6" name="Immagine 5">
            <a:extLst>
              <a:ext uri="{FF2B5EF4-FFF2-40B4-BE49-F238E27FC236}">
                <a16:creationId xmlns:a16="http://schemas.microsoft.com/office/drawing/2014/main" id="{FE7C9D71-4049-9AB3-E1B8-E7E19601BE05}"/>
              </a:ext>
            </a:extLst>
          </p:cNvPr>
          <p:cNvPicPr>
            <a:picLocks noChangeAspect="1"/>
          </p:cNvPicPr>
          <p:nvPr/>
        </p:nvPicPr>
        <p:blipFill>
          <a:blip r:embed="rId4"/>
          <a:stretch>
            <a:fillRect/>
          </a:stretch>
        </p:blipFill>
        <p:spPr>
          <a:xfrm>
            <a:off x="0" y="0"/>
            <a:ext cx="9144000" cy="1224193"/>
          </a:xfrm>
          <a:prstGeom prst="rect">
            <a:avLst/>
          </a:prstGeom>
        </p:spPr>
      </p:pic>
      <p:pic>
        <p:nvPicPr>
          <p:cNvPr id="9" name="Immagine 8">
            <a:extLst>
              <a:ext uri="{FF2B5EF4-FFF2-40B4-BE49-F238E27FC236}">
                <a16:creationId xmlns:a16="http://schemas.microsoft.com/office/drawing/2014/main" id="{F44405E8-4306-C2E3-F333-E184D7E778FC}"/>
              </a:ext>
            </a:extLst>
          </p:cNvPr>
          <p:cNvPicPr>
            <a:picLocks noChangeAspect="1"/>
          </p:cNvPicPr>
          <p:nvPr/>
        </p:nvPicPr>
        <p:blipFill>
          <a:blip r:embed="rId5"/>
          <a:stretch>
            <a:fillRect/>
          </a:stretch>
        </p:blipFill>
        <p:spPr>
          <a:xfrm>
            <a:off x="11482" y="1224193"/>
            <a:ext cx="9132518" cy="263918"/>
          </a:xfrm>
          <a:prstGeom prst="rect">
            <a:avLst/>
          </a:prstGeom>
        </p:spPr>
      </p:pic>
      <p:pic>
        <p:nvPicPr>
          <p:cNvPr id="14" name="Immagine 13">
            <a:extLst>
              <a:ext uri="{FF2B5EF4-FFF2-40B4-BE49-F238E27FC236}">
                <a16:creationId xmlns:a16="http://schemas.microsoft.com/office/drawing/2014/main" id="{271CE92F-D5FF-A99E-9EE1-681AFBFE6EC2}"/>
              </a:ext>
            </a:extLst>
          </p:cNvPr>
          <p:cNvPicPr>
            <a:picLocks noChangeAspect="1"/>
          </p:cNvPicPr>
          <p:nvPr/>
        </p:nvPicPr>
        <p:blipFill>
          <a:blip r:embed="rId6"/>
          <a:stretch>
            <a:fillRect/>
          </a:stretch>
        </p:blipFill>
        <p:spPr>
          <a:xfrm>
            <a:off x="8207298" y="5773296"/>
            <a:ext cx="740820" cy="747652"/>
          </a:xfrm>
          <a:prstGeom prst="rect">
            <a:avLst/>
          </a:prstGeom>
        </p:spPr>
      </p:pic>
      <p:pic>
        <p:nvPicPr>
          <p:cNvPr id="8" name="Immagine 7">
            <a:extLst>
              <a:ext uri="{FF2B5EF4-FFF2-40B4-BE49-F238E27FC236}">
                <a16:creationId xmlns:a16="http://schemas.microsoft.com/office/drawing/2014/main" id="{850E349B-431C-6A82-B471-495FA217CD94}"/>
              </a:ext>
            </a:extLst>
          </p:cNvPr>
          <p:cNvPicPr>
            <a:picLocks noChangeAspect="1"/>
          </p:cNvPicPr>
          <p:nvPr/>
        </p:nvPicPr>
        <p:blipFill>
          <a:blip r:embed="rId7"/>
          <a:stretch>
            <a:fillRect/>
          </a:stretch>
        </p:blipFill>
        <p:spPr>
          <a:xfrm>
            <a:off x="239566" y="5842266"/>
            <a:ext cx="1356422" cy="683983"/>
          </a:xfrm>
          <a:prstGeom prst="rect">
            <a:avLst/>
          </a:prstGeom>
        </p:spPr>
      </p:pic>
      <p:grpSp>
        <p:nvGrpSpPr>
          <p:cNvPr id="40" name="Gruppo 39">
            <a:extLst>
              <a:ext uri="{FF2B5EF4-FFF2-40B4-BE49-F238E27FC236}">
                <a16:creationId xmlns:a16="http://schemas.microsoft.com/office/drawing/2014/main" id="{D5493080-2A74-28BE-6A7F-D74DE3465BA5}"/>
              </a:ext>
            </a:extLst>
          </p:cNvPr>
          <p:cNvGrpSpPr/>
          <p:nvPr/>
        </p:nvGrpSpPr>
        <p:grpSpPr>
          <a:xfrm>
            <a:off x="2072718" y="5953893"/>
            <a:ext cx="5657850" cy="567055"/>
            <a:chOff x="5954359" y="3917962"/>
            <a:chExt cx="5657850" cy="567055"/>
          </a:xfrm>
        </p:grpSpPr>
        <p:sp>
          <p:nvSpPr>
            <p:cNvPr id="41" name="Rettangolo 40">
              <a:extLst>
                <a:ext uri="{FF2B5EF4-FFF2-40B4-BE49-F238E27FC236}">
                  <a16:creationId xmlns:a16="http://schemas.microsoft.com/office/drawing/2014/main" id="{19C8D4C1-8FC0-D314-6614-6A202A009203}"/>
                </a:ext>
              </a:extLst>
            </p:cNvPr>
            <p:cNvSpPr/>
            <p:nvPr/>
          </p:nvSpPr>
          <p:spPr>
            <a:xfrm>
              <a:off x="5954359" y="3917962"/>
              <a:ext cx="5657850" cy="567055"/>
            </a:xfrm>
            <a:prstGeom prst="rect">
              <a:avLst/>
            </a:prstGeom>
            <a:solidFill>
              <a:srgbClr val="092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2" name="Picture 6" descr="CS - PNRR, MUR: SELEZIONATI I 14 PARTENARIATI PER ATTIVITÀ DI RICERCA">
              <a:extLst>
                <a:ext uri="{FF2B5EF4-FFF2-40B4-BE49-F238E27FC236}">
                  <a16:creationId xmlns:a16="http://schemas.microsoft.com/office/drawing/2014/main" id="{31B45F93-5B51-F991-5875-9BAA55FD71B7}"/>
                </a:ext>
              </a:extLst>
            </p:cNvPr>
            <p:cNvPicPr>
              <a:picLocks noChangeAspect="1" noChangeArrowheads="1"/>
            </p:cNvPicPr>
            <p:nvPr/>
          </p:nvPicPr>
          <p:blipFill>
            <a:blip r:embed="rId8">
              <a:duotone>
                <a:schemeClr val="bg2">
                  <a:shade val="45000"/>
                  <a:satMod val="135000"/>
                </a:schemeClr>
                <a:prstClr val="white"/>
              </a:duotone>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234411" y="4037911"/>
              <a:ext cx="1026332" cy="30870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PNRR: “Italia Domani” fa tappa a Firenze - Next Generation Eu - EuroPA  Comune">
              <a:extLst>
                <a:ext uri="{FF2B5EF4-FFF2-40B4-BE49-F238E27FC236}">
                  <a16:creationId xmlns:a16="http://schemas.microsoft.com/office/drawing/2014/main" id="{5C7100F8-B689-42B4-4F25-2BA2094D8EBB}"/>
                </a:ext>
              </a:extLst>
            </p:cNvPr>
            <p:cNvPicPr>
              <a:picLocks noChangeAspect="1" noChangeArrowheads="1"/>
            </p:cNvPicPr>
            <p:nvPr/>
          </p:nvPicPr>
          <p:blipFill rotWithShape="1">
            <a:blip r:embed="rId10">
              <a:duotone>
                <a:schemeClr val="bg2">
                  <a:shade val="45000"/>
                  <a:satMod val="135000"/>
                </a:schemeClr>
                <a:prstClr val="white"/>
              </a:duotone>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l="1" r="-3356"/>
            <a:stretch/>
          </p:blipFill>
          <p:spPr bwMode="auto">
            <a:xfrm>
              <a:off x="10145401" y="3987508"/>
              <a:ext cx="1336558" cy="380125"/>
            </a:xfrm>
            <a:prstGeom prst="rect">
              <a:avLst/>
            </a:prstGeom>
            <a:noFill/>
            <a:extLst>
              <a:ext uri="{909E8E84-426E-40DD-AFC4-6F175D3DCCD1}">
                <a14:hiddenFill xmlns:a14="http://schemas.microsoft.com/office/drawing/2010/main">
                  <a:solidFill>
                    <a:srgbClr val="FFFFFF"/>
                  </a:solidFill>
                </a14:hiddenFill>
              </a:ext>
            </a:extLst>
          </p:spPr>
        </p:pic>
        <p:pic>
          <p:nvPicPr>
            <p:cNvPr id="44" name="Immagine 43" descr="Immagine che contiene testo, Carattere, schermata, Elementi grafici&#10;&#10;Descrizione generata automaticamente">
              <a:extLst>
                <a:ext uri="{FF2B5EF4-FFF2-40B4-BE49-F238E27FC236}">
                  <a16:creationId xmlns:a16="http://schemas.microsoft.com/office/drawing/2014/main" id="{C80D7F55-9506-F0D7-9C17-438386356F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41081" y="4014327"/>
              <a:ext cx="1496008" cy="353306"/>
            </a:xfrm>
            <a:prstGeom prst="rect">
              <a:avLst/>
            </a:prstGeom>
          </p:spPr>
        </p:pic>
        <p:cxnSp>
          <p:nvCxnSpPr>
            <p:cNvPr id="45" name="Connettore diritto 33">
              <a:extLst>
                <a:ext uri="{FF2B5EF4-FFF2-40B4-BE49-F238E27FC236}">
                  <a16:creationId xmlns:a16="http://schemas.microsoft.com/office/drawing/2014/main" id="{FF20C3CB-3174-D6EC-FCCC-7BDCE5907544}"/>
                </a:ext>
              </a:extLst>
            </p:cNvPr>
            <p:cNvCxnSpPr>
              <a:cxnSpLocks/>
            </p:cNvCxnSpPr>
            <p:nvPr/>
          </p:nvCxnSpPr>
          <p:spPr>
            <a:xfrm>
              <a:off x="7750460" y="3955416"/>
              <a:ext cx="0" cy="432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Connettore diritto 34">
              <a:extLst>
                <a:ext uri="{FF2B5EF4-FFF2-40B4-BE49-F238E27FC236}">
                  <a16:creationId xmlns:a16="http://schemas.microsoft.com/office/drawing/2014/main" id="{E5256FE7-856B-CEC4-B225-3BAC127003AF}"/>
                </a:ext>
              </a:extLst>
            </p:cNvPr>
            <p:cNvCxnSpPr>
              <a:cxnSpLocks/>
            </p:cNvCxnSpPr>
            <p:nvPr/>
          </p:nvCxnSpPr>
          <p:spPr>
            <a:xfrm>
              <a:off x="9751980" y="3955416"/>
              <a:ext cx="0" cy="432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9D1D955-3F32-DB40-99DB-E0083EC4458F}"/>
              </a:ext>
            </a:extLst>
          </p:cNvPr>
          <p:cNvSpPr txBox="1"/>
          <p:nvPr/>
        </p:nvSpPr>
        <p:spPr>
          <a:xfrm>
            <a:off x="0" y="0"/>
            <a:ext cx="9144000" cy="646331"/>
          </a:xfrm>
          <a:prstGeom prst="rect">
            <a:avLst/>
          </a:prstGeom>
          <a:noFill/>
        </p:spPr>
        <p:txBody>
          <a:bodyPr wrap="square" rtlCol="0">
            <a:spAutoFit/>
          </a:bodyPr>
          <a:lstStyle/>
          <a:p>
            <a:pPr algn="ctr"/>
            <a:r>
              <a:rPr lang="en-US" sz="3600" dirty="0"/>
              <a:t>The Roadmap of the </a:t>
            </a:r>
            <a:r>
              <a:rPr lang="en-US" sz="3600" dirty="0" err="1"/>
              <a:t>SRCnet</a:t>
            </a:r>
            <a:r>
              <a:rPr lang="en-US" sz="3600" dirty="0"/>
              <a:t> </a:t>
            </a:r>
          </a:p>
        </p:txBody>
      </p:sp>
      <p:grpSp>
        <p:nvGrpSpPr>
          <p:cNvPr id="7" name="Gruppo 6">
            <a:extLst>
              <a:ext uri="{FF2B5EF4-FFF2-40B4-BE49-F238E27FC236}">
                <a16:creationId xmlns:a16="http://schemas.microsoft.com/office/drawing/2014/main" id="{8E35C685-74E6-BB47-CDEA-7657DF488030}"/>
              </a:ext>
            </a:extLst>
          </p:cNvPr>
          <p:cNvGrpSpPr/>
          <p:nvPr/>
        </p:nvGrpSpPr>
        <p:grpSpPr>
          <a:xfrm>
            <a:off x="138076" y="843297"/>
            <a:ext cx="8890310" cy="3394572"/>
            <a:chOff x="138076" y="853807"/>
            <a:chExt cx="8890310" cy="3394572"/>
          </a:xfrm>
        </p:grpSpPr>
        <p:pic>
          <p:nvPicPr>
            <p:cNvPr id="4" name="Immagine 3">
              <a:extLst>
                <a:ext uri="{FF2B5EF4-FFF2-40B4-BE49-F238E27FC236}">
                  <a16:creationId xmlns:a16="http://schemas.microsoft.com/office/drawing/2014/main" id="{61D5F6B2-C2D7-9A05-70D4-3412E9C58633}"/>
                </a:ext>
              </a:extLst>
            </p:cNvPr>
            <p:cNvPicPr>
              <a:picLocks noChangeAspect="1"/>
            </p:cNvPicPr>
            <p:nvPr/>
          </p:nvPicPr>
          <p:blipFill>
            <a:blip r:embed="rId2"/>
            <a:stretch>
              <a:fillRect/>
            </a:stretch>
          </p:blipFill>
          <p:spPr>
            <a:xfrm>
              <a:off x="138076" y="853807"/>
              <a:ext cx="8890310" cy="2575193"/>
            </a:xfrm>
            <a:prstGeom prst="rect">
              <a:avLst/>
            </a:prstGeom>
          </p:spPr>
        </p:pic>
        <p:pic>
          <p:nvPicPr>
            <p:cNvPr id="6" name="Immagine 5">
              <a:extLst>
                <a:ext uri="{FF2B5EF4-FFF2-40B4-BE49-F238E27FC236}">
                  <a16:creationId xmlns:a16="http://schemas.microsoft.com/office/drawing/2014/main" id="{595E6BAA-85D2-0D8B-28C2-E18F14B4EC7B}"/>
                </a:ext>
              </a:extLst>
            </p:cNvPr>
            <p:cNvPicPr>
              <a:picLocks noChangeAspect="1"/>
            </p:cNvPicPr>
            <p:nvPr/>
          </p:nvPicPr>
          <p:blipFill>
            <a:blip r:embed="rId3"/>
            <a:stretch>
              <a:fillRect/>
            </a:stretch>
          </p:blipFill>
          <p:spPr>
            <a:xfrm>
              <a:off x="138076" y="3429000"/>
              <a:ext cx="8890310" cy="819379"/>
            </a:xfrm>
            <a:prstGeom prst="rect">
              <a:avLst/>
            </a:prstGeom>
          </p:spPr>
        </p:pic>
      </p:grpSp>
      <p:grpSp>
        <p:nvGrpSpPr>
          <p:cNvPr id="13" name="Gruppo 12">
            <a:extLst>
              <a:ext uri="{FF2B5EF4-FFF2-40B4-BE49-F238E27FC236}">
                <a16:creationId xmlns:a16="http://schemas.microsoft.com/office/drawing/2014/main" id="{8FB88E69-B61B-53EB-D453-A1C31CC3D7A3}"/>
              </a:ext>
            </a:extLst>
          </p:cNvPr>
          <p:cNvGrpSpPr/>
          <p:nvPr/>
        </p:nvGrpSpPr>
        <p:grpSpPr>
          <a:xfrm>
            <a:off x="5768320" y="939548"/>
            <a:ext cx="276999" cy="5886562"/>
            <a:chOff x="5768320" y="939548"/>
            <a:chExt cx="276999" cy="5886562"/>
          </a:xfrm>
        </p:grpSpPr>
        <p:sp>
          <p:nvSpPr>
            <p:cNvPr id="8" name="CasellaDiTesto 7">
              <a:extLst>
                <a:ext uri="{FF2B5EF4-FFF2-40B4-BE49-F238E27FC236}">
                  <a16:creationId xmlns:a16="http://schemas.microsoft.com/office/drawing/2014/main" id="{899D7411-EC44-9AA9-FCAA-E983CC276830}"/>
                </a:ext>
              </a:extLst>
            </p:cNvPr>
            <p:cNvSpPr txBox="1"/>
            <p:nvPr/>
          </p:nvSpPr>
          <p:spPr>
            <a:xfrm rot="16200000">
              <a:off x="4660825" y="5441616"/>
              <a:ext cx="2491989" cy="276999"/>
            </a:xfrm>
            <a:prstGeom prst="rect">
              <a:avLst/>
            </a:prstGeom>
            <a:noFill/>
            <a:ln>
              <a:solidFill>
                <a:schemeClr val="bg1"/>
              </a:solidFill>
            </a:ln>
          </p:spPr>
          <p:txBody>
            <a:bodyPr wrap="square" rtlCol="0">
              <a:spAutoFit/>
            </a:bodyPr>
            <a:lstStyle/>
            <a:p>
              <a:r>
                <a:rPr lang="it-IT" sz="1200" b="1" dirty="0" err="1">
                  <a:solidFill>
                    <a:schemeClr val="bg1"/>
                  </a:solidFill>
                </a:rPr>
                <a:t>SRCnet</a:t>
              </a:r>
              <a:r>
                <a:rPr lang="it-IT" sz="1200" b="1" dirty="0">
                  <a:solidFill>
                    <a:schemeClr val="bg1"/>
                  </a:solidFill>
                </a:rPr>
                <a:t> </a:t>
              </a:r>
              <a:r>
                <a:rPr lang="it-IT" sz="1200" b="1" dirty="0" err="1">
                  <a:solidFill>
                    <a:schemeClr val="bg1"/>
                  </a:solidFill>
                </a:rPr>
                <a:t>available</a:t>
              </a:r>
              <a:r>
                <a:rPr lang="it-IT" sz="1200" b="1" dirty="0">
                  <a:solidFill>
                    <a:schemeClr val="bg1"/>
                  </a:solidFill>
                </a:rPr>
                <a:t> to support AA2</a:t>
              </a:r>
            </a:p>
          </p:txBody>
        </p:sp>
        <p:cxnSp>
          <p:nvCxnSpPr>
            <p:cNvPr id="10" name="Connettore 1 9">
              <a:extLst>
                <a:ext uri="{FF2B5EF4-FFF2-40B4-BE49-F238E27FC236}">
                  <a16:creationId xmlns:a16="http://schemas.microsoft.com/office/drawing/2014/main" id="{437BD183-A070-C938-AC5B-62103339410B}"/>
                </a:ext>
              </a:extLst>
            </p:cNvPr>
            <p:cNvCxnSpPr>
              <a:cxnSpLocks/>
              <a:stCxn id="8" idx="3"/>
            </p:cNvCxnSpPr>
            <p:nvPr/>
          </p:nvCxnSpPr>
          <p:spPr>
            <a:xfrm flipV="1">
              <a:off x="5906820" y="939548"/>
              <a:ext cx="0" cy="3394573"/>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grpSp>
      <p:grpSp>
        <p:nvGrpSpPr>
          <p:cNvPr id="15" name="Gruppo 14">
            <a:extLst>
              <a:ext uri="{FF2B5EF4-FFF2-40B4-BE49-F238E27FC236}">
                <a16:creationId xmlns:a16="http://schemas.microsoft.com/office/drawing/2014/main" id="{8666FD5F-7BAD-B3F6-1D48-51DC1754F692}"/>
              </a:ext>
            </a:extLst>
          </p:cNvPr>
          <p:cNvGrpSpPr/>
          <p:nvPr/>
        </p:nvGrpSpPr>
        <p:grpSpPr>
          <a:xfrm>
            <a:off x="7027622" y="947570"/>
            <a:ext cx="276999" cy="5886562"/>
            <a:chOff x="5768320" y="939548"/>
            <a:chExt cx="276999" cy="5886562"/>
          </a:xfrm>
        </p:grpSpPr>
        <p:sp>
          <p:nvSpPr>
            <p:cNvPr id="16" name="CasellaDiTesto 15">
              <a:extLst>
                <a:ext uri="{FF2B5EF4-FFF2-40B4-BE49-F238E27FC236}">
                  <a16:creationId xmlns:a16="http://schemas.microsoft.com/office/drawing/2014/main" id="{292627B0-C72A-8FE1-A211-0317673EBE2A}"/>
                </a:ext>
              </a:extLst>
            </p:cNvPr>
            <p:cNvSpPr txBox="1"/>
            <p:nvPr/>
          </p:nvSpPr>
          <p:spPr>
            <a:xfrm rot="16200000">
              <a:off x="4660825" y="5441616"/>
              <a:ext cx="2491989" cy="276999"/>
            </a:xfrm>
            <a:prstGeom prst="rect">
              <a:avLst/>
            </a:prstGeom>
            <a:noFill/>
            <a:ln>
              <a:solidFill>
                <a:schemeClr val="bg1"/>
              </a:solidFill>
            </a:ln>
          </p:spPr>
          <p:txBody>
            <a:bodyPr wrap="square" rtlCol="0">
              <a:spAutoFit/>
            </a:bodyPr>
            <a:lstStyle/>
            <a:p>
              <a:r>
                <a:rPr lang="it-IT" sz="1200" b="1" dirty="0" err="1">
                  <a:solidFill>
                    <a:schemeClr val="bg1"/>
                  </a:solidFill>
                </a:rPr>
                <a:t>SRCnet</a:t>
              </a:r>
              <a:r>
                <a:rPr lang="it-IT" sz="1200" b="1" dirty="0">
                  <a:solidFill>
                    <a:schemeClr val="bg1"/>
                  </a:solidFill>
                </a:rPr>
                <a:t> v</a:t>
              </a:r>
              <a:r>
                <a:rPr lang="it-IT" sz="1200" b="1" dirty="0">
                  <a:solidFill>
                    <a:schemeClr val="bg1"/>
                  </a:solidFill>
                  <a:latin typeface="+mj-lt"/>
                </a:rPr>
                <a:t>1.0</a:t>
              </a:r>
              <a:r>
                <a:rPr lang="it-IT" sz="1200" b="1" dirty="0">
                  <a:solidFill>
                    <a:schemeClr val="bg1"/>
                  </a:solidFill>
                </a:rPr>
                <a:t> to support </a:t>
              </a:r>
              <a:r>
                <a:rPr lang="it-IT" sz="1200" b="1" dirty="0" err="1">
                  <a:solidFill>
                    <a:schemeClr val="bg1"/>
                  </a:solidFill>
                </a:rPr>
                <a:t>Cycle</a:t>
              </a:r>
              <a:r>
                <a:rPr lang="it-IT" sz="1200" b="1" dirty="0">
                  <a:solidFill>
                    <a:schemeClr val="bg1"/>
                  </a:solidFill>
                </a:rPr>
                <a:t>  </a:t>
              </a:r>
              <a:r>
                <a:rPr lang="it-IT" sz="1200" b="1" dirty="0">
                  <a:solidFill>
                    <a:schemeClr val="bg1"/>
                  </a:solidFill>
                  <a:latin typeface="+mj-lt"/>
                </a:rPr>
                <a:t>0</a:t>
              </a:r>
            </a:p>
          </p:txBody>
        </p:sp>
        <p:cxnSp>
          <p:nvCxnSpPr>
            <p:cNvPr id="17" name="Connettore 1 16">
              <a:extLst>
                <a:ext uri="{FF2B5EF4-FFF2-40B4-BE49-F238E27FC236}">
                  <a16:creationId xmlns:a16="http://schemas.microsoft.com/office/drawing/2014/main" id="{3CB3C17F-2F6C-229E-42C2-9CF9003B5B69}"/>
                </a:ext>
              </a:extLst>
            </p:cNvPr>
            <p:cNvCxnSpPr>
              <a:cxnSpLocks/>
              <a:stCxn id="16" idx="3"/>
            </p:cNvCxnSpPr>
            <p:nvPr/>
          </p:nvCxnSpPr>
          <p:spPr>
            <a:xfrm flipV="1">
              <a:off x="5906820" y="939548"/>
              <a:ext cx="0" cy="3394573"/>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grpSp>
      <p:grpSp>
        <p:nvGrpSpPr>
          <p:cNvPr id="18" name="Gruppo 17">
            <a:extLst>
              <a:ext uri="{FF2B5EF4-FFF2-40B4-BE49-F238E27FC236}">
                <a16:creationId xmlns:a16="http://schemas.microsoft.com/office/drawing/2014/main" id="{742CAA1F-54D2-8B3D-05B3-1B2E70316C38}"/>
              </a:ext>
            </a:extLst>
          </p:cNvPr>
          <p:cNvGrpSpPr/>
          <p:nvPr/>
        </p:nvGrpSpPr>
        <p:grpSpPr>
          <a:xfrm>
            <a:off x="7761966" y="933024"/>
            <a:ext cx="276999" cy="5886561"/>
            <a:chOff x="5768320" y="939548"/>
            <a:chExt cx="276999" cy="5886561"/>
          </a:xfrm>
        </p:grpSpPr>
        <p:sp>
          <p:nvSpPr>
            <p:cNvPr id="19" name="CasellaDiTesto 18">
              <a:extLst>
                <a:ext uri="{FF2B5EF4-FFF2-40B4-BE49-F238E27FC236}">
                  <a16:creationId xmlns:a16="http://schemas.microsoft.com/office/drawing/2014/main" id="{409A5719-6248-3E3F-5FF0-19C6B8E1C108}"/>
                </a:ext>
              </a:extLst>
            </p:cNvPr>
            <p:cNvSpPr txBox="1"/>
            <p:nvPr/>
          </p:nvSpPr>
          <p:spPr>
            <a:xfrm rot="16200000">
              <a:off x="4526353" y="5307143"/>
              <a:ext cx="2760933" cy="276999"/>
            </a:xfrm>
            <a:prstGeom prst="rect">
              <a:avLst/>
            </a:prstGeom>
            <a:noFill/>
            <a:ln>
              <a:solidFill>
                <a:schemeClr val="bg1"/>
              </a:solidFill>
            </a:ln>
          </p:spPr>
          <p:txBody>
            <a:bodyPr wrap="square" rtlCol="0">
              <a:spAutoFit/>
            </a:bodyPr>
            <a:lstStyle/>
            <a:p>
              <a:r>
                <a:rPr lang="it-IT" sz="1200" b="1" dirty="0" err="1">
                  <a:solidFill>
                    <a:schemeClr val="bg1"/>
                  </a:solidFill>
                </a:rPr>
                <a:t>SRCnet</a:t>
              </a:r>
              <a:r>
                <a:rPr lang="it-IT" sz="1200" b="1" dirty="0">
                  <a:solidFill>
                    <a:schemeClr val="bg1"/>
                  </a:solidFill>
                </a:rPr>
                <a:t> v</a:t>
              </a:r>
              <a:r>
                <a:rPr lang="it-IT" sz="1200" b="1" dirty="0">
                  <a:solidFill>
                    <a:schemeClr val="bg1"/>
                  </a:solidFill>
                  <a:latin typeface="+mj-lt"/>
                </a:rPr>
                <a:t>2.0</a:t>
              </a:r>
              <a:r>
                <a:rPr lang="it-IT" sz="1200" b="1" dirty="0">
                  <a:solidFill>
                    <a:schemeClr val="bg1"/>
                  </a:solidFill>
                </a:rPr>
                <a:t> </a:t>
              </a:r>
              <a:r>
                <a:rPr lang="it-IT" sz="1200" b="1" dirty="0" err="1">
                  <a:solidFill>
                    <a:schemeClr val="bg1"/>
                  </a:solidFill>
                </a:rPr>
                <a:t>at</a:t>
              </a:r>
              <a:r>
                <a:rPr lang="it-IT" sz="1200" b="1" dirty="0">
                  <a:solidFill>
                    <a:schemeClr val="bg1"/>
                  </a:solidFill>
                </a:rPr>
                <a:t> end of </a:t>
              </a:r>
              <a:r>
                <a:rPr lang="it-IT" sz="1200" b="1" dirty="0" err="1">
                  <a:solidFill>
                    <a:schemeClr val="bg1"/>
                  </a:solidFill>
                </a:rPr>
                <a:t>construction</a:t>
              </a:r>
              <a:endParaRPr lang="it-IT" sz="1200" b="1" dirty="0">
                <a:solidFill>
                  <a:schemeClr val="bg1"/>
                </a:solidFill>
                <a:latin typeface="+mj-lt"/>
              </a:endParaRPr>
            </a:p>
          </p:txBody>
        </p:sp>
        <p:cxnSp>
          <p:nvCxnSpPr>
            <p:cNvPr id="20" name="Connettore 1 19">
              <a:extLst>
                <a:ext uri="{FF2B5EF4-FFF2-40B4-BE49-F238E27FC236}">
                  <a16:creationId xmlns:a16="http://schemas.microsoft.com/office/drawing/2014/main" id="{63C8BCC4-08B1-AB9D-6242-1F8BD1E63AAD}"/>
                </a:ext>
              </a:extLst>
            </p:cNvPr>
            <p:cNvCxnSpPr>
              <a:cxnSpLocks/>
              <a:stCxn id="19" idx="3"/>
            </p:cNvCxnSpPr>
            <p:nvPr/>
          </p:nvCxnSpPr>
          <p:spPr>
            <a:xfrm flipV="1">
              <a:off x="5906820" y="939548"/>
              <a:ext cx="0" cy="3125628"/>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grpSp>
      <p:sp>
        <p:nvSpPr>
          <p:cNvPr id="22" name="CasellaDiTesto 21">
            <a:extLst>
              <a:ext uri="{FF2B5EF4-FFF2-40B4-BE49-F238E27FC236}">
                <a16:creationId xmlns:a16="http://schemas.microsoft.com/office/drawing/2014/main" id="{7E1646F2-CDD7-D6E5-0B03-1EFD21BD0A20}"/>
              </a:ext>
            </a:extLst>
          </p:cNvPr>
          <p:cNvSpPr txBox="1"/>
          <p:nvPr/>
        </p:nvSpPr>
        <p:spPr>
          <a:xfrm rot="19526907">
            <a:off x="700435" y="5239063"/>
            <a:ext cx="2277888" cy="400110"/>
          </a:xfrm>
          <a:prstGeom prst="rect">
            <a:avLst/>
          </a:prstGeom>
          <a:solidFill>
            <a:schemeClr val="bg2">
              <a:lumMod val="60000"/>
              <a:lumOff val="40000"/>
              <a:alpha val="60000"/>
            </a:schemeClr>
          </a:solidFill>
        </p:spPr>
        <p:txBody>
          <a:bodyPr wrap="square" rtlCol="0">
            <a:spAutoFit/>
          </a:bodyPr>
          <a:lstStyle/>
          <a:p>
            <a:r>
              <a:rPr lang="it-IT" sz="2000" b="1" dirty="0">
                <a:solidFill>
                  <a:schemeClr val="accent5">
                    <a:lumMod val="40000"/>
                    <a:lumOff val="60000"/>
                  </a:schemeClr>
                </a:solidFill>
              </a:rPr>
              <a:t>Preliminary Plan</a:t>
            </a:r>
          </a:p>
        </p:txBody>
      </p:sp>
      <p:pic>
        <p:nvPicPr>
          <p:cNvPr id="3" name="Immagine 2">
            <a:extLst>
              <a:ext uri="{FF2B5EF4-FFF2-40B4-BE49-F238E27FC236}">
                <a16:creationId xmlns:a16="http://schemas.microsoft.com/office/drawing/2014/main" id="{4FE61EB6-478D-A530-E1B3-591001C70AF9}"/>
              </a:ext>
            </a:extLst>
          </p:cNvPr>
          <p:cNvPicPr>
            <a:picLocks noChangeAspect="1"/>
          </p:cNvPicPr>
          <p:nvPr/>
        </p:nvPicPr>
        <p:blipFill>
          <a:blip r:embed="rId4"/>
          <a:stretch>
            <a:fillRect/>
          </a:stretch>
        </p:blipFill>
        <p:spPr>
          <a:xfrm>
            <a:off x="138076" y="6343041"/>
            <a:ext cx="754169" cy="380294"/>
          </a:xfrm>
          <a:prstGeom prst="rect">
            <a:avLst/>
          </a:prstGeom>
        </p:spPr>
      </p:pic>
    </p:spTree>
    <p:extLst>
      <p:ext uri="{BB962C8B-B14F-4D97-AF65-F5344CB8AC3E}">
        <p14:creationId xmlns:p14="http://schemas.microsoft.com/office/powerpoint/2010/main" val="68772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45"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2000"/>
                                        <p:tgtEl>
                                          <p:spTgt spid="22"/>
                                        </p:tgtEl>
                                      </p:cBhvr>
                                    </p:animEffect>
                                    <p:anim calcmode="lin" valueType="num">
                                      <p:cBhvr>
                                        <p:cTn id="14" dur="2000" fill="hold"/>
                                        <p:tgtEl>
                                          <p:spTgt spid="22"/>
                                        </p:tgtEl>
                                        <p:attrNameLst>
                                          <p:attrName>ppt_w</p:attrName>
                                        </p:attrNameLst>
                                      </p:cBhvr>
                                      <p:tavLst>
                                        <p:tav tm="0" fmla="#ppt_w*sin(2.5*pi*$)">
                                          <p:val>
                                            <p:fltVal val="0"/>
                                          </p:val>
                                        </p:tav>
                                        <p:tav tm="100000">
                                          <p:val>
                                            <p:fltVal val="1"/>
                                          </p:val>
                                        </p:tav>
                                      </p:tavLst>
                                    </p:anim>
                                    <p:anim calcmode="lin" valueType="num">
                                      <p:cBhvr>
                                        <p:cTn id="15" dur="2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2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20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9D1D955-3F32-DB40-99DB-E0083EC4458F}"/>
              </a:ext>
            </a:extLst>
          </p:cNvPr>
          <p:cNvSpPr txBox="1"/>
          <p:nvPr/>
        </p:nvSpPr>
        <p:spPr>
          <a:xfrm>
            <a:off x="0" y="0"/>
            <a:ext cx="9144000" cy="646331"/>
          </a:xfrm>
          <a:prstGeom prst="rect">
            <a:avLst/>
          </a:prstGeom>
          <a:noFill/>
        </p:spPr>
        <p:txBody>
          <a:bodyPr wrap="square" rtlCol="0">
            <a:spAutoFit/>
          </a:bodyPr>
          <a:lstStyle/>
          <a:p>
            <a:pPr algn="ctr"/>
            <a:r>
              <a:rPr lang="en-US" sz="3600" dirty="0"/>
              <a:t>The Roadmap of the </a:t>
            </a:r>
            <a:r>
              <a:rPr lang="en-US" sz="3600" dirty="0" err="1"/>
              <a:t>SRCnet</a:t>
            </a:r>
            <a:r>
              <a:rPr lang="en-US" sz="3600" dirty="0"/>
              <a:t> </a:t>
            </a:r>
          </a:p>
        </p:txBody>
      </p:sp>
      <p:pic>
        <p:nvPicPr>
          <p:cNvPr id="6" name="Immagine 5">
            <a:extLst>
              <a:ext uri="{FF2B5EF4-FFF2-40B4-BE49-F238E27FC236}">
                <a16:creationId xmlns:a16="http://schemas.microsoft.com/office/drawing/2014/main" id="{595E6BAA-85D2-0D8B-28C2-E18F14B4EC7B}"/>
              </a:ext>
            </a:extLst>
          </p:cNvPr>
          <p:cNvPicPr>
            <a:picLocks noChangeAspect="1"/>
          </p:cNvPicPr>
          <p:nvPr/>
        </p:nvPicPr>
        <p:blipFill>
          <a:blip r:embed="rId2"/>
          <a:stretch>
            <a:fillRect/>
          </a:stretch>
        </p:blipFill>
        <p:spPr>
          <a:xfrm>
            <a:off x="138076" y="3418490"/>
            <a:ext cx="8890310" cy="819379"/>
          </a:xfrm>
          <a:prstGeom prst="rect">
            <a:avLst/>
          </a:prstGeom>
        </p:spPr>
      </p:pic>
      <p:pic>
        <p:nvPicPr>
          <p:cNvPr id="5" name="Immagine 4">
            <a:extLst>
              <a:ext uri="{FF2B5EF4-FFF2-40B4-BE49-F238E27FC236}">
                <a16:creationId xmlns:a16="http://schemas.microsoft.com/office/drawing/2014/main" id="{6A265489-F0EE-5080-C263-83E67CFE2C6E}"/>
              </a:ext>
            </a:extLst>
          </p:cNvPr>
          <p:cNvPicPr>
            <a:picLocks noChangeAspect="1"/>
          </p:cNvPicPr>
          <p:nvPr/>
        </p:nvPicPr>
        <p:blipFill>
          <a:blip r:embed="rId3"/>
          <a:stretch>
            <a:fillRect/>
          </a:stretch>
        </p:blipFill>
        <p:spPr>
          <a:xfrm>
            <a:off x="138076" y="4237869"/>
            <a:ext cx="8890310" cy="1474883"/>
          </a:xfrm>
          <a:prstGeom prst="rect">
            <a:avLst/>
          </a:prstGeom>
        </p:spPr>
      </p:pic>
      <p:grpSp>
        <p:nvGrpSpPr>
          <p:cNvPr id="8" name="Gruppo 7">
            <a:extLst>
              <a:ext uri="{FF2B5EF4-FFF2-40B4-BE49-F238E27FC236}">
                <a16:creationId xmlns:a16="http://schemas.microsoft.com/office/drawing/2014/main" id="{524C985A-C777-2EE3-EF84-73B9A4B540F5}"/>
              </a:ext>
            </a:extLst>
          </p:cNvPr>
          <p:cNvGrpSpPr/>
          <p:nvPr/>
        </p:nvGrpSpPr>
        <p:grpSpPr>
          <a:xfrm>
            <a:off x="5723128" y="885391"/>
            <a:ext cx="276999" cy="4827361"/>
            <a:chOff x="5723128" y="885391"/>
            <a:chExt cx="276999" cy="4827361"/>
          </a:xfrm>
        </p:grpSpPr>
        <p:sp>
          <p:nvSpPr>
            <p:cNvPr id="9" name="CasellaDiTesto 8">
              <a:extLst>
                <a:ext uri="{FF2B5EF4-FFF2-40B4-BE49-F238E27FC236}">
                  <a16:creationId xmlns:a16="http://schemas.microsoft.com/office/drawing/2014/main" id="{B8AD01B0-0B26-E239-81EE-05F3F889C312}"/>
                </a:ext>
              </a:extLst>
            </p:cNvPr>
            <p:cNvSpPr txBox="1"/>
            <p:nvPr/>
          </p:nvSpPr>
          <p:spPr>
            <a:xfrm rot="16200000">
              <a:off x="4615633" y="1992886"/>
              <a:ext cx="2491989" cy="276999"/>
            </a:xfrm>
            <a:prstGeom prst="rect">
              <a:avLst/>
            </a:prstGeom>
            <a:noFill/>
            <a:ln>
              <a:solidFill>
                <a:schemeClr val="bg1"/>
              </a:solidFill>
            </a:ln>
          </p:spPr>
          <p:txBody>
            <a:bodyPr wrap="square" rtlCol="0">
              <a:spAutoFit/>
            </a:bodyPr>
            <a:lstStyle/>
            <a:p>
              <a:r>
                <a:rPr lang="it-IT" sz="1200" b="1" dirty="0" err="1">
                  <a:solidFill>
                    <a:srgbClr val="FFFF00"/>
                  </a:solidFill>
                </a:rPr>
                <a:t>SRCnet</a:t>
              </a:r>
              <a:r>
                <a:rPr lang="it-IT" sz="1200" b="1" dirty="0">
                  <a:solidFill>
                    <a:srgbClr val="FFFF00"/>
                  </a:solidFill>
                </a:rPr>
                <a:t> </a:t>
              </a:r>
              <a:r>
                <a:rPr lang="it-IT" sz="1200" b="1" dirty="0" err="1">
                  <a:solidFill>
                    <a:srgbClr val="FFFF00"/>
                  </a:solidFill>
                </a:rPr>
                <a:t>available</a:t>
              </a:r>
              <a:r>
                <a:rPr lang="it-IT" sz="1200" b="1" dirty="0">
                  <a:solidFill>
                    <a:srgbClr val="FFFF00"/>
                  </a:solidFill>
                </a:rPr>
                <a:t> to support AA2</a:t>
              </a:r>
            </a:p>
          </p:txBody>
        </p:sp>
        <p:cxnSp>
          <p:nvCxnSpPr>
            <p:cNvPr id="10" name="Connettore 1 9">
              <a:extLst>
                <a:ext uri="{FF2B5EF4-FFF2-40B4-BE49-F238E27FC236}">
                  <a16:creationId xmlns:a16="http://schemas.microsoft.com/office/drawing/2014/main" id="{12B35A87-912B-1CE3-EDBB-BEE06871F447}"/>
                </a:ext>
              </a:extLst>
            </p:cNvPr>
            <p:cNvCxnSpPr>
              <a:cxnSpLocks/>
            </p:cNvCxnSpPr>
            <p:nvPr/>
          </p:nvCxnSpPr>
          <p:spPr>
            <a:xfrm flipV="1">
              <a:off x="5887833" y="3377380"/>
              <a:ext cx="0" cy="2335372"/>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grpSp>
      <p:grpSp>
        <p:nvGrpSpPr>
          <p:cNvPr id="12" name="Gruppo 11">
            <a:extLst>
              <a:ext uri="{FF2B5EF4-FFF2-40B4-BE49-F238E27FC236}">
                <a16:creationId xmlns:a16="http://schemas.microsoft.com/office/drawing/2014/main" id="{6D773334-7B1E-EFED-8E9B-552D6C9770D3}"/>
              </a:ext>
            </a:extLst>
          </p:cNvPr>
          <p:cNvGrpSpPr/>
          <p:nvPr/>
        </p:nvGrpSpPr>
        <p:grpSpPr>
          <a:xfrm>
            <a:off x="6934307" y="885391"/>
            <a:ext cx="276999" cy="4827361"/>
            <a:chOff x="5723128" y="885391"/>
            <a:chExt cx="276999" cy="4827361"/>
          </a:xfrm>
        </p:grpSpPr>
        <p:sp>
          <p:nvSpPr>
            <p:cNvPr id="13" name="CasellaDiTesto 12">
              <a:extLst>
                <a:ext uri="{FF2B5EF4-FFF2-40B4-BE49-F238E27FC236}">
                  <a16:creationId xmlns:a16="http://schemas.microsoft.com/office/drawing/2014/main" id="{2A7CC347-97ED-C893-08A2-1702ECE37E5A}"/>
                </a:ext>
              </a:extLst>
            </p:cNvPr>
            <p:cNvSpPr txBox="1"/>
            <p:nvPr/>
          </p:nvSpPr>
          <p:spPr>
            <a:xfrm rot="16200000">
              <a:off x="4615633" y="1992886"/>
              <a:ext cx="2491989" cy="276999"/>
            </a:xfrm>
            <a:prstGeom prst="rect">
              <a:avLst/>
            </a:prstGeom>
            <a:noFill/>
            <a:ln>
              <a:solidFill>
                <a:schemeClr val="bg1"/>
              </a:solidFill>
            </a:ln>
          </p:spPr>
          <p:txBody>
            <a:bodyPr wrap="square" rtlCol="0">
              <a:spAutoFit/>
            </a:bodyPr>
            <a:lstStyle/>
            <a:p>
              <a:r>
                <a:rPr lang="it-IT" sz="1200" b="1" dirty="0" err="1">
                  <a:solidFill>
                    <a:srgbClr val="FFFF00"/>
                  </a:solidFill>
                </a:rPr>
                <a:t>SRCnet</a:t>
              </a:r>
              <a:r>
                <a:rPr lang="it-IT" sz="1200" b="1" dirty="0">
                  <a:solidFill>
                    <a:srgbClr val="FFFF00"/>
                  </a:solidFill>
                </a:rPr>
                <a:t> v </a:t>
              </a:r>
              <a:r>
                <a:rPr lang="it-IT" sz="1200" b="1" dirty="0">
                  <a:solidFill>
                    <a:srgbClr val="FFFF00"/>
                  </a:solidFill>
                  <a:latin typeface="+mj-lt"/>
                </a:rPr>
                <a:t>1.</a:t>
              </a:r>
              <a:r>
                <a:rPr lang="it-IT" sz="1200" b="1" dirty="0">
                  <a:solidFill>
                    <a:srgbClr val="FFFF00"/>
                  </a:solidFill>
                </a:rPr>
                <a:t>0 to support </a:t>
              </a:r>
              <a:r>
                <a:rPr lang="it-IT" sz="1200" b="1" dirty="0" err="1">
                  <a:solidFill>
                    <a:srgbClr val="FFFF00"/>
                  </a:solidFill>
                </a:rPr>
                <a:t>cycle</a:t>
              </a:r>
              <a:r>
                <a:rPr lang="it-IT" sz="1200" b="1" dirty="0">
                  <a:solidFill>
                    <a:srgbClr val="FFFF00"/>
                  </a:solidFill>
                </a:rPr>
                <a:t> </a:t>
              </a:r>
              <a:r>
                <a:rPr lang="it-IT" sz="1200" b="1" dirty="0">
                  <a:solidFill>
                    <a:srgbClr val="FFFF00"/>
                  </a:solidFill>
                  <a:latin typeface="+mj-lt"/>
                </a:rPr>
                <a:t>0</a:t>
              </a:r>
            </a:p>
          </p:txBody>
        </p:sp>
        <p:cxnSp>
          <p:nvCxnSpPr>
            <p:cNvPr id="15" name="Connettore 1 14">
              <a:extLst>
                <a:ext uri="{FF2B5EF4-FFF2-40B4-BE49-F238E27FC236}">
                  <a16:creationId xmlns:a16="http://schemas.microsoft.com/office/drawing/2014/main" id="{2F351C3E-B62C-8C09-EB9F-B56CC4F9CDA5}"/>
                </a:ext>
              </a:extLst>
            </p:cNvPr>
            <p:cNvCxnSpPr>
              <a:cxnSpLocks/>
            </p:cNvCxnSpPr>
            <p:nvPr/>
          </p:nvCxnSpPr>
          <p:spPr>
            <a:xfrm flipV="1">
              <a:off x="5887833" y="3377380"/>
              <a:ext cx="0" cy="2335372"/>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grpSp>
      <p:grpSp>
        <p:nvGrpSpPr>
          <p:cNvPr id="16" name="Gruppo 15">
            <a:extLst>
              <a:ext uri="{FF2B5EF4-FFF2-40B4-BE49-F238E27FC236}">
                <a16:creationId xmlns:a16="http://schemas.microsoft.com/office/drawing/2014/main" id="{8879F5C4-661E-87C7-1761-04B962DD211C}"/>
              </a:ext>
            </a:extLst>
          </p:cNvPr>
          <p:cNvGrpSpPr/>
          <p:nvPr/>
        </p:nvGrpSpPr>
        <p:grpSpPr>
          <a:xfrm>
            <a:off x="7744431" y="646330"/>
            <a:ext cx="276999" cy="5058402"/>
            <a:chOff x="5723128" y="654350"/>
            <a:chExt cx="276999" cy="5058402"/>
          </a:xfrm>
        </p:grpSpPr>
        <p:sp>
          <p:nvSpPr>
            <p:cNvPr id="17" name="CasellaDiTesto 16">
              <a:extLst>
                <a:ext uri="{FF2B5EF4-FFF2-40B4-BE49-F238E27FC236}">
                  <a16:creationId xmlns:a16="http://schemas.microsoft.com/office/drawing/2014/main" id="{86C46E56-E989-0F02-D754-1A9F6BDD7F51}"/>
                </a:ext>
              </a:extLst>
            </p:cNvPr>
            <p:cNvSpPr txBox="1"/>
            <p:nvPr/>
          </p:nvSpPr>
          <p:spPr>
            <a:xfrm rot="16200000">
              <a:off x="4500113" y="1877365"/>
              <a:ext cx="2723029" cy="276999"/>
            </a:xfrm>
            <a:prstGeom prst="rect">
              <a:avLst/>
            </a:prstGeom>
            <a:noFill/>
            <a:ln>
              <a:solidFill>
                <a:schemeClr val="bg1"/>
              </a:solidFill>
            </a:ln>
          </p:spPr>
          <p:txBody>
            <a:bodyPr wrap="square" rtlCol="0">
              <a:spAutoFit/>
            </a:bodyPr>
            <a:lstStyle/>
            <a:p>
              <a:r>
                <a:rPr lang="it-IT" sz="1200" b="1" dirty="0" err="1">
                  <a:solidFill>
                    <a:srgbClr val="FFFF00"/>
                  </a:solidFill>
                </a:rPr>
                <a:t>SRCnet</a:t>
              </a:r>
              <a:r>
                <a:rPr lang="it-IT" sz="1200" b="1" dirty="0">
                  <a:solidFill>
                    <a:srgbClr val="FFFF00"/>
                  </a:solidFill>
                </a:rPr>
                <a:t> v </a:t>
              </a:r>
              <a:r>
                <a:rPr lang="it-IT" sz="1200" b="1" dirty="0">
                  <a:solidFill>
                    <a:srgbClr val="FFFF00"/>
                  </a:solidFill>
                  <a:latin typeface="+mj-lt"/>
                </a:rPr>
                <a:t>2.0 </a:t>
              </a:r>
              <a:r>
                <a:rPr lang="it-IT" sz="1200" b="1" dirty="0">
                  <a:solidFill>
                    <a:srgbClr val="FFFF00"/>
                  </a:solidFill>
                </a:rPr>
                <a:t> </a:t>
              </a:r>
              <a:r>
                <a:rPr lang="it-IT" sz="1200" b="1" dirty="0" err="1">
                  <a:solidFill>
                    <a:srgbClr val="FFFF00"/>
                  </a:solidFill>
                </a:rPr>
                <a:t>at</a:t>
              </a:r>
              <a:r>
                <a:rPr lang="it-IT" sz="1200" b="1" dirty="0">
                  <a:solidFill>
                    <a:srgbClr val="FFFF00"/>
                  </a:solidFill>
                </a:rPr>
                <a:t> end of </a:t>
              </a:r>
              <a:r>
                <a:rPr lang="it-IT" sz="1200" b="1" dirty="0" err="1">
                  <a:solidFill>
                    <a:srgbClr val="FFFF00"/>
                  </a:solidFill>
                </a:rPr>
                <a:t>construction</a:t>
              </a:r>
              <a:endParaRPr lang="it-IT" sz="1200" b="1" dirty="0">
                <a:solidFill>
                  <a:srgbClr val="FFFF00"/>
                </a:solidFill>
                <a:latin typeface="+mj-lt"/>
              </a:endParaRPr>
            </a:p>
          </p:txBody>
        </p:sp>
        <p:cxnSp>
          <p:nvCxnSpPr>
            <p:cNvPr id="18" name="Connettore 1 17">
              <a:extLst>
                <a:ext uri="{FF2B5EF4-FFF2-40B4-BE49-F238E27FC236}">
                  <a16:creationId xmlns:a16="http://schemas.microsoft.com/office/drawing/2014/main" id="{8C6C0C38-FAA2-79F9-1E71-06A0A2E6F968}"/>
                </a:ext>
              </a:extLst>
            </p:cNvPr>
            <p:cNvCxnSpPr>
              <a:cxnSpLocks/>
            </p:cNvCxnSpPr>
            <p:nvPr/>
          </p:nvCxnSpPr>
          <p:spPr>
            <a:xfrm flipV="1">
              <a:off x="5887833" y="3377380"/>
              <a:ext cx="0" cy="2335372"/>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grpSp>
      <p:sp>
        <p:nvSpPr>
          <p:cNvPr id="19" name="CasellaDiTesto 18">
            <a:extLst>
              <a:ext uri="{FF2B5EF4-FFF2-40B4-BE49-F238E27FC236}">
                <a16:creationId xmlns:a16="http://schemas.microsoft.com/office/drawing/2014/main" id="{5FD5D7BB-2898-CA36-C0F2-191935615D4A}"/>
              </a:ext>
            </a:extLst>
          </p:cNvPr>
          <p:cNvSpPr txBox="1"/>
          <p:nvPr/>
        </p:nvSpPr>
        <p:spPr>
          <a:xfrm rot="19526907">
            <a:off x="658854" y="1788147"/>
            <a:ext cx="2277888" cy="400110"/>
          </a:xfrm>
          <a:prstGeom prst="rect">
            <a:avLst/>
          </a:prstGeom>
          <a:solidFill>
            <a:schemeClr val="bg2">
              <a:lumMod val="60000"/>
              <a:lumOff val="40000"/>
              <a:alpha val="60000"/>
            </a:schemeClr>
          </a:solidFill>
        </p:spPr>
        <p:txBody>
          <a:bodyPr wrap="square" rtlCol="0">
            <a:spAutoFit/>
          </a:bodyPr>
          <a:lstStyle/>
          <a:p>
            <a:r>
              <a:rPr lang="it-IT" sz="2000" b="1" dirty="0">
                <a:solidFill>
                  <a:schemeClr val="accent5">
                    <a:lumMod val="40000"/>
                    <a:lumOff val="60000"/>
                  </a:schemeClr>
                </a:solidFill>
              </a:rPr>
              <a:t>Preliminary Plan</a:t>
            </a:r>
          </a:p>
        </p:txBody>
      </p:sp>
      <p:pic>
        <p:nvPicPr>
          <p:cNvPr id="3" name="Immagine 2">
            <a:extLst>
              <a:ext uri="{FF2B5EF4-FFF2-40B4-BE49-F238E27FC236}">
                <a16:creationId xmlns:a16="http://schemas.microsoft.com/office/drawing/2014/main" id="{1D460CB4-23A6-CC82-E7FC-E0DA7808A21E}"/>
              </a:ext>
            </a:extLst>
          </p:cNvPr>
          <p:cNvPicPr>
            <a:picLocks noChangeAspect="1"/>
          </p:cNvPicPr>
          <p:nvPr/>
        </p:nvPicPr>
        <p:blipFill>
          <a:blip r:embed="rId4"/>
          <a:stretch>
            <a:fillRect/>
          </a:stretch>
        </p:blipFill>
        <p:spPr>
          <a:xfrm>
            <a:off x="8184995" y="6321462"/>
            <a:ext cx="754169" cy="380294"/>
          </a:xfrm>
          <a:prstGeom prst="rect">
            <a:avLst/>
          </a:prstGeom>
        </p:spPr>
      </p:pic>
    </p:spTree>
    <p:extLst>
      <p:ext uri="{BB962C8B-B14F-4D97-AF65-F5344CB8AC3E}">
        <p14:creationId xmlns:p14="http://schemas.microsoft.com/office/powerpoint/2010/main" val="302541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45"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2000"/>
                                        <p:tgtEl>
                                          <p:spTgt spid="19"/>
                                        </p:tgtEl>
                                      </p:cBhvr>
                                    </p:animEffect>
                                    <p:anim calcmode="lin" valueType="num">
                                      <p:cBhvr>
                                        <p:cTn id="14" dur="2000" fill="hold"/>
                                        <p:tgtEl>
                                          <p:spTgt spid="19"/>
                                        </p:tgtEl>
                                        <p:attrNameLst>
                                          <p:attrName>ppt_w</p:attrName>
                                        </p:attrNameLst>
                                      </p:cBhvr>
                                      <p:tavLst>
                                        <p:tav tm="0" fmla="#ppt_w*sin(2.5*pi*$)">
                                          <p:val>
                                            <p:fltVal val="0"/>
                                          </p:val>
                                        </p:tav>
                                        <p:tav tm="100000">
                                          <p:val>
                                            <p:fltVal val="1"/>
                                          </p:val>
                                        </p:tav>
                                      </p:tavLst>
                                    </p:anim>
                                    <p:anim calcmode="lin" valueType="num">
                                      <p:cBhvr>
                                        <p:cTn id="15" dur="2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2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0"/>
            <a:ext cx="9144000" cy="646331"/>
          </a:xfrm>
          <a:prstGeom prst="rect">
            <a:avLst/>
          </a:prstGeom>
          <a:noFill/>
        </p:spPr>
        <p:txBody>
          <a:bodyPr wrap="square" rtlCol="0">
            <a:spAutoFit/>
          </a:bodyPr>
          <a:lstStyle/>
          <a:p>
            <a:pPr algn="ctr"/>
            <a:r>
              <a:rPr lang="en-US" sz="3600" dirty="0"/>
              <a:t>Hardware resources growth</a:t>
            </a:r>
          </a:p>
        </p:txBody>
      </p:sp>
      <p:pic>
        <p:nvPicPr>
          <p:cNvPr id="9" name="Immagine 8">
            <a:extLst>
              <a:ext uri="{FF2B5EF4-FFF2-40B4-BE49-F238E27FC236}">
                <a16:creationId xmlns:a16="http://schemas.microsoft.com/office/drawing/2014/main" id="{11C7C0B1-2D5E-05C8-BD1E-6A9A82F32EA6}"/>
              </a:ext>
            </a:extLst>
          </p:cNvPr>
          <p:cNvPicPr>
            <a:picLocks noChangeAspect="1"/>
          </p:cNvPicPr>
          <p:nvPr/>
        </p:nvPicPr>
        <p:blipFill>
          <a:blip r:embed="rId2"/>
          <a:stretch>
            <a:fillRect/>
          </a:stretch>
        </p:blipFill>
        <p:spPr>
          <a:xfrm>
            <a:off x="732053" y="1944414"/>
            <a:ext cx="7895436" cy="4025461"/>
          </a:xfrm>
          <a:prstGeom prst="rect">
            <a:avLst/>
          </a:prstGeom>
        </p:spPr>
      </p:pic>
      <p:sp>
        <p:nvSpPr>
          <p:cNvPr id="10" name="CasellaDiTesto 9">
            <a:extLst>
              <a:ext uri="{FF2B5EF4-FFF2-40B4-BE49-F238E27FC236}">
                <a16:creationId xmlns:a16="http://schemas.microsoft.com/office/drawing/2014/main" id="{35345C0C-9E90-E125-21A8-12C2FD4A7068}"/>
              </a:ext>
            </a:extLst>
          </p:cNvPr>
          <p:cNvSpPr txBox="1"/>
          <p:nvPr/>
        </p:nvSpPr>
        <p:spPr>
          <a:xfrm rot="19526907">
            <a:off x="322523" y="1676457"/>
            <a:ext cx="2277888" cy="400110"/>
          </a:xfrm>
          <a:prstGeom prst="rect">
            <a:avLst/>
          </a:prstGeom>
          <a:solidFill>
            <a:schemeClr val="bg2">
              <a:lumMod val="60000"/>
              <a:lumOff val="40000"/>
              <a:alpha val="60000"/>
            </a:schemeClr>
          </a:solidFill>
        </p:spPr>
        <p:txBody>
          <a:bodyPr wrap="square" rtlCol="0">
            <a:spAutoFit/>
          </a:bodyPr>
          <a:lstStyle/>
          <a:p>
            <a:r>
              <a:rPr lang="it-IT" sz="2000" b="1" dirty="0">
                <a:solidFill>
                  <a:schemeClr val="accent5">
                    <a:lumMod val="40000"/>
                    <a:lumOff val="60000"/>
                  </a:schemeClr>
                </a:solidFill>
              </a:rPr>
              <a:t>Preliminary Plan</a:t>
            </a:r>
          </a:p>
        </p:txBody>
      </p:sp>
      <p:pic>
        <p:nvPicPr>
          <p:cNvPr id="2" name="Immagine 1">
            <a:extLst>
              <a:ext uri="{FF2B5EF4-FFF2-40B4-BE49-F238E27FC236}">
                <a16:creationId xmlns:a16="http://schemas.microsoft.com/office/drawing/2014/main" id="{5B5EE3BA-0EF0-ED26-2CA9-7CAA2E70B0D1}"/>
              </a:ext>
            </a:extLst>
          </p:cNvPr>
          <p:cNvPicPr>
            <a:picLocks noChangeAspect="1"/>
          </p:cNvPicPr>
          <p:nvPr/>
        </p:nvPicPr>
        <p:blipFill>
          <a:blip r:embed="rId3"/>
          <a:stretch>
            <a:fillRect/>
          </a:stretch>
        </p:blipFill>
        <p:spPr>
          <a:xfrm>
            <a:off x="8184995" y="6321462"/>
            <a:ext cx="754169" cy="380294"/>
          </a:xfrm>
          <a:prstGeom prst="rect">
            <a:avLst/>
          </a:prstGeom>
        </p:spPr>
      </p:pic>
    </p:spTree>
    <p:extLst>
      <p:ext uri="{BB962C8B-B14F-4D97-AF65-F5344CB8AC3E}">
        <p14:creationId xmlns:p14="http://schemas.microsoft.com/office/powerpoint/2010/main" val="404330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45"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anim calcmode="lin" valueType="num">
                                      <p:cBhvr>
                                        <p:cTn id="14" dur="2000" fill="hold"/>
                                        <p:tgtEl>
                                          <p:spTgt spid="10"/>
                                        </p:tgtEl>
                                        <p:attrNameLst>
                                          <p:attrName>ppt_w</p:attrName>
                                        </p:attrNameLst>
                                      </p:cBhvr>
                                      <p:tavLst>
                                        <p:tav tm="0" fmla="#ppt_w*sin(2.5*pi*$)">
                                          <p:val>
                                            <p:fltVal val="0"/>
                                          </p:val>
                                        </p:tav>
                                        <p:tav tm="100000">
                                          <p:val>
                                            <p:fltVal val="1"/>
                                          </p:val>
                                        </p:tav>
                                      </p:tavLst>
                                    </p:anim>
                                    <p:anim calcmode="lin" valueType="num">
                                      <p:cBhvr>
                                        <p:cTn id="15"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0"/>
            <a:ext cx="9144000" cy="646331"/>
          </a:xfrm>
          <a:prstGeom prst="rect">
            <a:avLst/>
          </a:prstGeom>
          <a:noFill/>
        </p:spPr>
        <p:txBody>
          <a:bodyPr wrap="square" rtlCol="0">
            <a:spAutoFit/>
          </a:bodyPr>
          <a:lstStyle/>
          <a:p>
            <a:pPr algn="ctr"/>
            <a:r>
              <a:rPr lang="en-US" sz="3600" dirty="0"/>
              <a:t>Some early estimates </a:t>
            </a:r>
          </a:p>
        </p:txBody>
      </p:sp>
      <p:pic>
        <p:nvPicPr>
          <p:cNvPr id="3" name="Immagine 2">
            <a:extLst>
              <a:ext uri="{FF2B5EF4-FFF2-40B4-BE49-F238E27FC236}">
                <a16:creationId xmlns:a16="http://schemas.microsoft.com/office/drawing/2014/main" id="{A25FF691-344A-A4A7-9987-2B94554EAAE0}"/>
              </a:ext>
            </a:extLst>
          </p:cNvPr>
          <p:cNvPicPr>
            <a:picLocks noChangeAspect="1"/>
          </p:cNvPicPr>
          <p:nvPr/>
        </p:nvPicPr>
        <p:blipFill>
          <a:blip r:embed="rId2"/>
          <a:stretch>
            <a:fillRect/>
          </a:stretch>
        </p:blipFill>
        <p:spPr>
          <a:xfrm>
            <a:off x="1008993" y="1223206"/>
            <a:ext cx="7772400" cy="2463383"/>
          </a:xfrm>
          <a:prstGeom prst="rect">
            <a:avLst/>
          </a:prstGeom>
        </p:spPr>
      </p:pic>
      <p:pic>
        <p:nvPicPr>
          <p:cNvPr id="8" name="Immagine 7">
            <a:extLst>
              <a:ext uri="{FF2B5EF4-FFF2-40B4-BE49-F238E27FC236}">
                <a16:creationId xmlns:a16="http://schemas.microsoft.com/office/drawing/2014/main" id="{6A5E63DE-7BB1-801F-7A21-E8BC69035856}"/>
              </a:ext>
            </a:extLst>
          </p:cNvPr>
          <p:cNvPicPr>
            <a:picLocks noChangeAspect="1"/>
          </p:cNvPicPr>
          <p:nvPr/>
        </p:nvPicPr>
        <p:blipFill>
          <a:blip r:embed="rId3"/>
          <a:stretch>
            <a:fillRect/>
          </a:stretch>
        </p:blipFill>
        <p:spPr>
          <a:xfrm>
            <a:off x="262807" y="3869019"/>
            <a:ext cx="7772400" cy="2298115"/>
          </a:xfrm>
          <a:prstGeom prst="rect">
            <a:avLst/>
          </a:prstGeom>
        </p:spPr>
      </p:pic>
      <p:sp>
        <p:nvSpPr>
          <p:cNvPr id="10" name="CasellaDiTesto 9">
            <a:extLst>
              <a:ext uri="{FF2B5EF4-FFF2-40B4-BE49-F238E27FC236}">
                <a16:creationId xmlns:a16="http://schemas.microsoft.com/office/drawing/2014/main" id="{35345C0C-9E90-E125-21A8-12C2FD4A7068}"/>
              </a:ext>
            </a:extLst>
          </p:cNvPr>
          <p:cNvSpPr txBox="1"/>
          <p:nvPr/>
        </p:nvSpPr>
        <p:spPr>
          <a:xfrm rot="19526907">
            <a:off x="175377" y="1256995"/>
            <a:ext cx="2277888" cy="400110"/>
          </a:xfrm>
          <a:prstGeom prst="rect">
            <a:avLst/>
          </a:prstGeom>
          <a:solidFill>
            <a:schemeClr val="bg2">
              <a:lumMod val="60000"/>
              <a:lumOff val="40000"/>
              <a:alpha val="60000"/>
            </a:schemeClr>
          </a:solidFill>
        </p:spPr>
        <p:txBody>
          <a:bodyPr wrap="square" rtlCol="0">
            <a:spAutoFit/>
          </a:bodyPr>
          <a:lstStyle/>
          <a:p>
            <a:r>
              <a:rPr lang="it-IT" sz="2000" b="1" dirty="0">
                <a:solidFill>
                  <a:schemeClr val="accent5">
                    <a:lumMod val="40000"/>
                    <a:lumOff val="60000"/>
                  </a:schemeClr>
                </a:solidFill>
              </a:rPr>
              <a:t>Preliminary Plan</a:t>
            </a:r>
          </a:p>
        </p:txBody>
      </p:sp>
      <p:pic>
        <p:nvPicPr>
          <p:cNvPr id="2" name="Immagine 1">
            <a:extLst>
              <a:ext uri="{FF2B5EF4-FFF2-40B4-BE49-F238E27FC236}">
                <a16:creationId xmlns:a16="http://schemas.microsoft.com/office/drawing/2014/main" id="{44B8A25D-89F5-0BAD-37EA-62EF2C405985}"/>
              </a:ext>
            </a:extLst>
          </p:cNvPr>
          <p:cNvPicPr>
            <a:picLocks noChangeAspect="1"/>
          </p:cNvPicPr>
          <p:nvPr/>
        </p:nvPicPr>
        <p:blipFill>
          <a:blip r:embed="rId4"/>
          <a:stretch>
            <a:fillRect/>
          </a:stretch>
        </p:blipFill>
        <p:spPr>
          <a:xfrm>
            <a:off x="8184995" y="6321462"/>
            <a:ext cx="754169" cy="380294"/>
          </a:xfrm>
          <a:prstGeom prst="rect">
            <a:avLst/>
          </a:prstGeom>
        </p:spPr>
      </p:pic>
    </p:spTree>
    <p:extLst>
      <p:ext uri="{BB962C8B-B14F-4D97-AF65-F5344CB8AC3E}">
        <p14:creationId xmlns:p14="http://schemas.microsoft.com/office/powerpoint/2010/main" val="100767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strVal val="#ppt_w*0.70"/>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0"/>
            <a:ext cx="9144000" cy="646331"/>
          </a:xfrm>
          <a:prstGeom prst="rect">
            <a:avLst/>
          </a:prstGeom>
          <a:noFill/>
        </p:spPr>
        <p:txBody>
          <a:bodyPr wrap="square" rtlCol="0">
            <a:spAutoFit/>
          </a:bodyPr>
          <a:lstStyle/>
          <a:p>
            <a:pPr algn="ctr"/>
            <a:r>
              <a:rPr lang="en-US" sz="3600" dirty="0"/>
              <a:t>Human resources growth</a:t>
            </a:r>
          </a:p>
        </p:txBody>
      </p:sp>
      <p:pic>
        <p:nvPicPr>
          <p:cNvPr id="7" name="Immagine 6">
            <a:extLst>
              <a:ext uri="{FF2B5EF4-FFF2-40B4-BE49-F238E27FC236}">
                <a16:creationId xmlns:a16="http://schemas.microsoft.com/office/drawing/2014/main" id="{3141E8BA-9DE3-26D4-1296-81A82EB7E402}"/>
              </a:ext>
            </a:extLst>
          </p:cNvPr>
          <p:cNvPicPr>
            <a:picLocks noChangeAspect="1"/>
          </p:cNvPicPr>
          <p:nvPr/>
        </p:nvPicPr>
        <p:blipFill>
          <a:blip r:embed="rId2"/>
          <a:stretch>
            <a:fillRect/>
          </a:stretch>
        </p:blipFill>
        <p:spPr>
          <a:xfrm>
            <a:off x="960465" y="879350"/>
            <a:ext cx="7233796" cy="4585018"/>
          </a:xfrm>
          <a:prstGeom prst="rect">
            <a:avLst/>
          </a:prstGeom>
        </p:spPr>
      </p:pic>
      <p:sp>
        <p:nvSpPr>
          <p:cNvPr id="10" name="CasellaDiTesto 9">
            <a:extLst>
              <a:ext uri="{FF2B5EF4-FFF2-40B4-BE49-F238E27FC236}">
                <a16:creationId xmlns:a16="http://schemas.microsoft.com/office/drawing/2014/main" id="{35345C0C-9E90-E125-21A8-12C2FD4A7068}"/>
              </a:ext>
            </a:extLst>
          </p:cNvPr>
          <p:cNvSpPr txBox="1"/>
          <p:nvPr/>
        </p:nvSpPr>
        <p:spPr>
          <a:xfrm rot="791674">
            <a:off x="395543" y="5252164"/>
            <a:ext cx="2277888" cy="400110"/>
          </a:xfrm>
          <a:prstGeom prst="rect">
            <a:avLst/>
          </a:prstGeom>
          <a:solidFill>
            <a:schemeClr val="bg2">
              <a:lumMod val="60000"/>
              <a:lumOff val="40000"/>
              <a:alpha val="60000"/>
            </a:schemeClr>
          </a:solidFill>
        </p:spPr>
        <p:txBody>
          <a:bodyPr wrap="square" rtlCol="0">
            <a:spAutoFit/>
          </a:bodyPr>
          <a:lstStyle/>
          <a:p>
            <a:r>
              <a:rPr lang="it-IT" sz="2000" b="1" dirty="0">
                <a:solidFill>
                  <a:schemeClr val="accent5">
                    <a:lumMod val="40000"/>
                    <a:lumOff val="60000"/>
                  </a:schemeClr>
                </a:solidFill>
              </a:rPr>
              <a:t>Preliminary Plan</a:t>
            </a:r>
          </a:p>
        </p:txBody>
      </p:sp>
      <p:pic>
        <p:nvPicPr>
          <p:cNvPr id="2" name="Immagine 1">
            <a:extLst>
              <a:ext uri="{FF2B5EF4-FFF2-40B4-BE49-F238E27FC236}">
                <a16:creationId xmlns:a16="http://schemas.microsoft.com/office/drawing/2014/main" id="{8F0ED85A-B2BC-D2F5-C7A3-7F2006EDD5BB}"/>
              </a:ext>
            </a:extLst>
          </p:cNvPr>
          <p:cNvPicPr>
            <a:picLocks noChangeAspect="1"/>
          </p:cNvPicPr>
          <p:nvPr/>
        </p:nvPicPr>
        <p:blipFill>
          <a:blip r:embed="rId3"/>
          <a:stretch>
            <a:fillRect/>
          </a:stretch>
        </p:blipFill>
        <p:spPr>
          <a:xfrm>
            <a:off x="8196146" y="6321462"/>
            <a:ext cx="754169" cy="380294"/>
          </a:xfrm>
          <a:prstGeom prst="rect">
            <a:avLst/>
          </a:prstGeom>
        </p:spPr>
      </p:pic>
    </p:spTree>
    <p:extLst>
      <p:ext uri="{BB962C8B-B14F-4D97-AF65-F5344CB8AC3E}">
        <p14:creationId xmlns:p14="http://schemas.microsoft.com/office/powerpoint/2010/main" val="125135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45"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anim calcmode="lin" valueType="num">
                                      <p:cBhvr>
                                        <p:cTn id="14" dur="2000" fill="hold"/>
                                        <p:tgtEl>
                                          <p:spTgt spid="10"/>
                                        </p:tgtEl>
                                        <p:attrNameLst>
                                          <p:attrName>ppt_w</p:attrName>
                                        </p:attrNameLst>
                                      </p:cBhvr>
                                      <p:tavLst>
                                        <p:tav tm="0" fmla="#ppt_w*sin(2.5*pi*$)">
                                          <p:val>
                                            <p:fltVal val="0"/>
                                          </p:val>
                                        </p:tav>
                                        <p:tav tm="100000">
                                          <p:val>
                                            <p:fltVal val="1"/>
                                          </p:val>
                                        </p:tav>
                                      </p:tavLst>
                                    </p:anim>
                                    <p:anim calcmode="lin" valueType="num">
                                      <p:cBhvr>
                                        <p:cTn id="15"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034980" y="282415"/>
            <a:ext cx="6883121" cy="1200329"/>
          </a:xfrm>
          <a:prstGeom prst="rect">
            <a:avLst/>
          </a:prstGeom>
          <a:noFill/>
        </p:spPr>
        <p:txBody>
          <a:bodyPr wrap="square" rtlCol="0">
            <a:spAutoFit/>
          </a:bodyPr>
          <a:lstStyle/>
          <a:p>
            <a:pPr algn="ctr"/>
            <a:r>
              <a:rPr lang="en-US" sz="3600" dirty="0"/>
              <a:t>Italian expected outcome of the SRC network foundation                   </a:t>
            </a:r>
          </a:p>
        </p:txBody>
      </p:sp>
      <p:sp>
        <p:nvSpPr>
          <p:cNvPr id="6" name="CasellaDiTesto 5"/>
          <p:cNvSpPr txBox="1"/>
          <p:nvPr/>
        </p:nvSpPr>
        <p:spPr>
          <a:xfrm>
            <a:off x="544255" y="1973946"/>
            <a:ext cx="8487449" cy="1015663"/>
          </a:xfrm>
          <a:prstGeom prst="rect">
            <a:avLst/>
          </a:prstGeom>
          <a:noFill/>
        </p:spPr>
        <p:txBody>
          <a:bodyPr wrap="square" rtlCol="0">
            <a:spAutoFit/>
          </a:bodyPr>
          <a:lstStyle/>
          <a:p>
            <a:pPr>
              <a:buClr>
                <a:srgbClr val="FF6600"/>
              </a:buClr>
              <a:buSzPct val="120000"/>
              <a:buFont typeface="Wingdings" charset="2"/>
              <a:buChar char="ü"/>
            </a:pPr>
            <a:r>
              <a:rPr lang="en-US" sz="2000" b="1" dirty="0">
                <a:solidFill>
                  <a:srgbClr val="FFFF00"/>
                </a:solidFill>
              </a:rPr>
              <a:t> 1. The identification of a kernel of “</a:t>
            </a:r>
            <a:r>
              <a:rPr lang="en-US" sz="2000" b="1" dirty="0" err="1">
                <a:solidFill>
                  <a:srgbClr val="FFFF00"/>
                </a:solidFill>
              </a:rPr>
              <a:t>modi</a:t>
            </a:r>
            <a:r>
              <a:rPr lang="en-US" sz="2000" b="1" dirty="0">
                <a:solidFill>
                  <a:srgbClr val="FFFF00"/>
                </a:solidFill>
              </a:rPr>
              <a:t> operandi” in the interactions among the various actors to secure an efficient, </a:t>
            </a:r>
            <a:r>
              <a:rPr lang="en-US" sz="2000" b="1" dirty="0" err="1">
                <a:solidFill>
                  <a:srgbClr val="FFFF00"/>
                </a:solidFill>
              </a:rPr>
              <a:t>persistante</a:t>
            </a:r>
            <a:r>
              <a:rPr lang="en-US" sz="2000" b="1" dirty="0">
                <a:solidFill>
                  <a:srgbClr val="FFFF00"/>
                </a:solidFill>
              </a:rPr>
              <a:t>, and always developable </a:t>
            </a:r>
            <a:r>
              <a:rPr lang="en-US" sz="2000" b="1" dirty="0"/>
              <a:t>science-needs driven system</a:t>
            </a:r>
          </a:p>
        </p:txBody>
      </p:sp>
      <p:sp>
        <p:nvSpPr>
          <p:cNvPr id="4" name="CasellaDiTesto 3">
            <a:extLst>
              <a:ext uri="{FF2B5EF4-FFF2-40B4-BE49-F238E27FC236}">
                <a16:creationId xmlns:a16="http://schemas.microsoft.com/office/drawing/2014/main" id="{B86C3269-447C-4449-9F27-7BA2CD8D2D5C}"/>
              </a:ext>
            </a:extLst>
          </p:cNvPr>
          <p:cNvSpPr txBox="1"/>
          <p:nvPr/>
        </p:nvSpPr>
        <p:spPr>
          <a:xfrm>
            <a:off x="544256" y="4516429"/>
            <a:ext cx="8224308" cy="1323439"/>
          </a:xfrm>
          <a:prstGeom prst="rect">
            <a:avLst/>
          </a:prstGeom>
          <a:noFill/>
        </p:spPr>
        <p:txBody>
          <a:bodyPr wrap="square" rtlCol="0">
            <a:spAutoFit/>
          </a:bodyPr>
          <a:lstStyle/>
          <a:p>
            <a:pPr>
              <a:buClr>
                <a:srgbClr val="FF6600"/>
              </a:buClr>
              <a:buSzPct val="120000"/>
            </a:pPr>
            <a:endParaRPr lang="en-US" sz="2000" b="1" dirty="0">
              <a:solidFill>
                <a:srgbClr val="FFFF00"/>
              </a:solidFill>
            </a:endParaRPr>
          </a:p>
          <a:p>
            <a:pPr>
              <a:buClr>
                <a:srgbClr val="FF6600"/>
              </a:buClr>
              <a:buSzPct val="120000"/>
              <a:buFont typeface="Wingdings" charset="2"/>
              <a:buChar char="ü"/>
            </a:pPr>
            <a:r>
              <a:rPr lang="en-US" sz="2000" b="1" dirty="0">
                <a:solidFill>
                  <a:srgbClr val="FFFF00"/>
                </a:solidFill>
              </a:rPr>
              <a:t> 3. The </a:t>
            </a:r>
            <a:r>
              <a:rPr lang="en-US" sz="2000" b="1" dirty="0"/>
              <a:t>recognition</a:t>
            </a:r>
            <a:r>
              <a:rPr lang="en-US" sz="2000" b="1" dirty="0">
                <a:solidFill>
                  <a:srgbClr val="FFFF00"/>
                </a:solidFill>
              </a:rPr>
              <a:t> of </a:t>
            </a:r>
            <a:r>
              <a:rPr lang="en-US" sz="2000" b="1" dirty="0"/>
              <a:t>the local investments </a:t>
            </a:r>
            <a:r>
              <a:rPr lang="en-US" sz="2000" b="1" dirty="0">
                <a:solidFill>
                  <a:srgbClr val="FFFF00"/>
                </a:solidFill>
              </a:rPr>
              <a:t>in both hardware and human expertise, and its conversion into </a:t>
            </a:r>
            <a:r>
              <a:rPr lang="en-US" sz="2000" b="1" dirty="0"/>
              <a:t>incentives </a:t>
            </a:r>
            <a:r>
              <a:rPr lang="en-US" sz="2000" b="1" dirty="0">
                <a:solidFill>
                  <a:srgbClr val="FFFF00"/>
                </a:solidFill>
              </a:rPr>
              <a:t>as soon as possible  </a:t>
            </a:r>
          </a:p>
        </p:txBody>
      </p:sp>
      <p:sp>
        <p:nvSpPr>
          <p:cNvPr id="7" name="CasellaDiTesto 6">
            <a:extLst>
              <a:ext uri="{FF2B5EF4-FFF2-40B4-BE49-F238E27FC236}">
                <a16:creationId xmlns:a16="http://schemas.microsoft.com/office/drawing/2014/main" id="{F7F5F000-CD0A-4640-B24C-C2430FEF3114}"/>
              </a:ext>
            </a:extLst>
          </p:cNvPr>
          <p:cNvSpPr txBox="1"/>
          <p:nvPr/>
        </p:nvSpPr>
        <p:spPr>
          <a:xfrm>
            <a:off x="459846" y="3189752"/>
            <a:ext cx="8224308" cy="1631216"/>
          </a:xfrm>
          <a:prstGeom prst="rect">
            <a:avLst/>
          </a:prstGeom>
          <a:noFill/>
        </p:spPr>
        <p:txBody>
          <a:bodyPr wrap="square" rtlCol="0">
            <a:spAutoFit/>
          </a:bodyPr>
          <a:lstStyle/>
          <a:p>
            <a:pPr>
              <a:buClr>
                <a:srgbClr val="FF6600"/>
              </a:buClr>
              <a:buSzPct val="120000"/>
            </a:pPr>
            <a:endParaRPr lang="en-US" sz="2000" b="1" dirty="0">
              <a:solidFill>
                <a:srgbClr val="FFFF00"/>
              </a:solidFill>
            </a:endParaRPr>
          </a:p>
          <a:p>
            <a:pPr>
              <a:buClr>
                <a:srgbClr val="FF6600"/>
              </a:buClr>
              <a:buSzPct val="120000"/>
              <a:buFont typeface="Wingdings" charset="2"/>
              <a:buChar char="ü"/>
            </a:pPr>
            <a:r>
              <a:rPr lang="en-US" sz="2000" b="1" dirty="0">
                <a:solidFill>
                  <a:srgbClr val="FFFF00"/>
                </a:solidFill>
              </a:rPr>
              <a:t> 2. The establishment of a SRC network with a </a:t>
            </a:r>
            <a:r>
              <a:rPr lang="en-US" sz="2000" b="1" dirty="0"/>
              <a:t>significant node located in Italy</a:t>
            </a:r>
          </a:p>
          <a:p>
            <a:pPr>
              <a:buClr>
                <a:srgbClr val="FF6600"/>
              </a:buClr>
              <a:buSzPct val="120000"/>
              <a:buFont typeface="Wingdings" charset="2"/>
              <a:buChar char="ü"/>
            </a:pPr>
            <a:endParaRPr lang="en-US" sz="2000" b="1" dirty="0">
              <a:solidFill>
                <a:srgbClr val="FFFF00"/>
              </a:solidFill>
            </a:endParaRPr>
          </a:p>
          <a:p>
            <a:pPr>
              <a:buClr>
                <a:srgbClr val="FF6600"/>
              </a:buClr>
              <a:buSzPct val="120000"/>
            </a:pPr>
            <a:endParaRPr lang="en-US" sz="2000" b="1" dirty="0">
              <a:solidFill>
                <a:srgbClr val="FFFF00"/>
              </a:solidFill>
            </a:endParaRPr>
          </a:p>
        </p:txBody>
      </p:sp>
      <p:pic>
        <p:nvPicPr>
          <p:cNvPr id="8" name="Immagine 7">
            <a:extLst>
              <a:ext uri="{FF2B5EF4-FFF2-40B4-BE49-F238E27FC236}">
                <a16:creationId xmlns:a16="http://schemas.microsoft.com/office/drawing/2014/main" id="{BCBEAF68-E9F9-6C41-B7F4-D6A2B7B77DA2}"/>
              </a:ext>
            </a:extLst>
          </p:cNvPr>
          <p:cNvPicPr>
            <a:picLocks noChangeAspect="1"/>
          </p:cNvPicPr>
          <p:nvPr/>
        </p:nvPicPr>
        <p:blipFill>
          <a:blip r:embed="rId2"/>
          <a:stretch>
            <a:fillRect/>
          </a:stretch>
        </p:blipFill>
        <p:spPr>
          <a:xfrm rot="1054288">
            <a:off x="7410468" y="1141004"/>
            <a:ext cx="891275" cy="499984"/>
          </a:xfrm>
          <a:prstGeom prst="rect">
            <a:avLst/>
          </a:prstGeom>
        </p:spPr>
      </p:pic>
      <p:pic>
        <p:nvPicPr>
          <p:cNvPr id="9" name="Immagine 8">
            <a:extLst>
              <a:ext uri="{FF2B5EF4-FFF2-40B4-BE49-F238E27FC236}">
                <a16:creationId xmlns:a16="http://schemas.microsoft.com/office/drawing/2014/main" id="{8EB05A28-917B-0E48-87D3-CAACFBC6C51C}"/>
              </a:ext>
            </a:extLst>
          </p:cNvPr>
          <p:cNvPicPr>
            <a:picLocks noChangeAspect="1"/>
          </p:cNvPicPr>
          <p:nvPr/>
        </p:nvPicPr>
        <p:blipFill>
          <a:blip r:embed="rId3"/>
          <a:stretch>
            <a:fillRect/>
          </a:stretch>
        </p:blipFill>
        <p:spPr>
          <a:xfrm rot="20221187">
            <a:off x="585291" y="1202246"/>
            <a:ext cx="887414" cy="482163"/>
          </a:xfrm>
          <a:prstGeom prst="rect">
            <a:avLst/>
          </a:prstGeom>
        </p:spPr>
      </p:pic>
      <p:pic>
        <p:nvPicPr>
          <p:cNvPr id="2" name="Immagine 1">
            <a:extLst>
              <a:ext uri="{FF2B5EF4-FFF2-40B4-BE49-F238E27FC236}">
                <a16:creationId xmlns:a16="http://schemas.microsoft.com/office/drawing/2014/main" id="{F5CB18F0-A593-8900-0A48-30276180A8CD}"/>
              </a:ext>
            </a:extLst>
          </p:cNvPr>
          <p:cNvPicPr>
            <a:picLocks noChangeAspect="1"/>
          </p:cNvPicPr>
          <p:nvPr/>
        </p:nvPicPr>
        <p:blipFill>
          <a:blip r:embed="rId4"/>
          <a:stretch>
            <a:fillRect/>
          </a:stretch>
        </p:blipFill>
        <p:spPr>
          <a:xfrm>
            <a:off x="8184995" y="6321462"/>
            <a:ext cx="754169" cy="3802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strVal val="#ppt_w*0.70"/>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Effect transition="in" filter="fade">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0" y="8859"/>
            <a:ext cx="9144000" cy="1077218"/>
          </a:xfrm>
          <a:prstGeom prst="rect">
            <a:avLst/>
          </a:prstGeom>
          <a:noFill/>
        </p:spPr>
        <p:txBody>
          <a:bodyPr wrap="square" rtlCol="0">
            <a:spAutoFit/>
          </a:bodyPr>
          <a:lstStyle/>
          <a:p>
            <a:pPr algn="ctr"/>
            <a:r>
              <a:rPr lang="en-US" sz="3600" dirty="0"/>
              <a:t>The Italian contribution to the </a:t>
            </a:r>
            <a:r>
              <a:rPr lang="en-US" sz="3600" dirty="0">
                <a:solidFill>
                  <a:schemeClr val="accent3">
                    <a:lumMod val="40000"/>
                    <a:lumOff val="60000"/>
                  </a:schemeClr>
                </a:solidFill>
              </a:rPr>
              <a:t>global</a:t>
            </a:r>
            <a:r>
              <a:rPr lang="en-US" sz="3600" dirty="0"/>
              <a:t> effort</a:t>
            </a:r>
          </a:p>
          <a:p>
            <a:pPr algn="ctr"/>
            <a:r>
              <a:rPr lang="en-US" sz="2800" u="sng" dirty="0"/>
              <a:t>science</a:t>
            </a:r>
            <a:endParaRPr lang="en-US" sz="3600" u="sng" dirty="0"/>
          </a:p>
        </p:txBody>
      </p:sp>
      <p:sp>
        <p:nvSpPr>
          <p:cNvPr id="6" name="CasellaDiTesto 5"/>
          <p:cNvSpPr txBox="1"/>
          <p:nvPr/>
        </p:nvSpPr>
        <p:spPr>
          <a:xfrm>
            <a:off x="721896" y="1490894"/>
            <a:ext cx="7489051" cy="1077218"/>
          </a:xfrm>
          <a:prstGeom prst="rect">
            <a:avLst/>
          </a:prstGeom>
          <a:solidFill>
            <a:schemeClr val="tx1">
              <a:lumMod val="65000"/>
              <a:alpha val="80000"/>
            </a:schemeClr>
          </a:solidFill>
        </p:spPr>
        <p:txBody>
          <a:bodyPr wrap="square" rtlCol="0">
            <a:spAutoFit/>
          </a:bodyPr>
          <a:lstStyle/>
          <a:p>
            <a:pPr algn="ctr">
              <a:buClr>
                <a:srgbClr val="FF6600"/>
              </a:buClr>
              <a:buSzPct val="120000"/>
            </a:pPr>
            <a:r>
              <a:rPr lang="en-US" sz="2800" b="1" dirty="0">
                <a:solidFill>
                  <a:srgbClr val="FF0000"/>
                </a:solidFill>
              </a:rPr>
              <a:t>≈ </a:t>
            </a:r>
            <a:r>
              <a:rPr lang="en-US" sz="3600" b="1" dirty="0">
                <a:solidFill>
                  <a:srgbClr val="FF0000"/>
                </a:solidFill>
              </a:rPr>
              <a:t>100</a:t>
            </a:r>
            <a:r>
              <a:rPr lang="en-US" sz="2800" b="1" dirty="0">
                <a:solidFill>
                  <a:schemeClr val="accent4">
                    <a:lumMod val="60000"/>
                    <a:lumOff val="40000"/>
                  </a:schemeClr>
                </a:solidFill>
              </a:rPr>
              <a:t> Italian </a:t>
            </a:r>
            <a:r>
              <a:rPr lang="en-US" sz="2800" b="1" dirty="0" err="1">
                <a:solidFill>
                  <a:schemeClr val="accent4">
                    <a:lumMod val="60000"/>
                    <a:lumOff val="40000"/>
                  </a:schemeClr>
                </a:solidFill>
              </a:rPr>
              <a:t>astro</a:t>
            </a:r>
            <a:r>
              <a:rPr lang="en-US" sz="2800" b="1" dirty="0">
                <a:solidFill>
                  <a:schemeClr val="accent4">
                    <a:lumMod val="60000"/>
                    <a:lumOff val="40000"/>
                  </a:schemeClr>
                </a:solidFill>
              </a:rPr>
              <a:t>-scientists are members of the SKA Science Working Groups!</a:t>
            </a:r>
          </a:p>
        </p:txBody>
      </p:sp>
      <p:sp>
        <p:nvSpPr>
          <p:cNvPr id="7" name="CasellaDiTesto 6"/>
          <p:cNvSpPr txBox="1"/>
          <p:nvPr/>
        </p:nvSpPr>
        <p:spPr>
          <a:xfrm>
            <a:off x="233050" y="2720676"/>
            <a:ext cx="3001469" cy="4016484"/>
          </a:xfrm>
          <a:prstGeom prst="rect">
            <a:avLst/>
          </a:prstGeom>
          <a:noFill/>
        </p:spPr>
        <p:txBody>
          <a:bodyPr wrap="square" rtlCol="0">
            <a:spAutoFit/>
          </a:bodyPr>
          <a:lstStyle/>
          <a:p>
            <a:pPr algn="ctr">
              <a:buClr>
                <a:srgbClr val="FF6600"/>
              </a:buClr>
              <a:buSzPct val="120000"/>
            </a:pPr>
            <a:r>
              <a:rPr lang="en-US" sz="1700" b="1" dirty="0">
                <a:solidFill>
                  <a:srgbClr val="FFFF00"/>
                </a:solidFill>
              </a:rPr>
              <a:t>Develop requests and </a:t>
            </a:r>
            <a:r>
              <a:rPr lang="en-US" sz="1700" b="1" dirty="0"/>
              <a:t>imagine solutions </a:t>
            </a:r>
            <a:r>
              <a:rPr lang="en-US" sz="1700" b="1" dirty="0">
                <a:solidFill>
                  <a:srgbClr val="FFFF00"/>
                </a:solidFill>
              </a:rPr>
              <a:t>to the </a:t>
            </a:r>
            <a:r>
              <a:rPr lang="en-US" sz="1700" b="1" dirty="0"/>
              <a:t>USE CASES </a:t>
            </a:r>
            <a:r>
              <a:rPr lang="en-US" sz="1700" b="1" dirty="0">
                <a:solidFill>
                  <a:srgbClr val="FFFF00"/>
                </a:solidFill>
              </a:rPr>
              <a:t>for the SRC network</a:t>
            </a:r>
          </a:p>
          <a:p>
            <a:pPr algn="ctr">
              <a:buClr>
                <a:srgbClr val="FF6600"/>
              </a:buClr>
              <a:buSzPct val="120000"/>
            </a:pPr>
            <a:r>
              <a:rPr lang="en-US" sz="1700" b="1" dirty="0">
                <a:solidFill>
                  <a:srgbClr val="FFFF00"/>
                </a:solidFill>
              </a:rPr>
              <a:t>+</a:t>
            </a:r>
          </a:p>
          <a:p>
            <a:pPr algn="ctr">
              <a:buClr>
                <a:srgbClr val="FF6600"/>
              </a:buClr>
              <a:buSzPct val="120000"/>
            </a:pPr>
            <a:r>
              <a:rPr lang="en-US" sz="1700" b="1" dirty="0"/>
              <a:t>Staying at the frontline in ADAPTING </a:t>
            </a:r>
            <a:r>
              <a:rPr lang="en-US" sz="1700" b="1" dirty="0">
                <a:solidFill>
                  <a:srgbClr val="FFFF00"/>
                </a:solidFill>
              </a:rPr>
              <a:t>to the new way for doing data reduction and computation in the SKA era</a:t>
            </a:r>
          </a:p>
          <a:p>
            <a:pPr algn="ctr">
              <a:buClr>
                <a:srgbClr val="FF6600"/>
              </a:buClr>
              <a:buSzPct val="120000"/>
            </a:pPr>
            <a:r>
              <a:rPr lang="en-US" sz="1700" b="1" dirty="0">
                <a:solidFill>
                  <a:srgbClr val="FFFF00"/>
                </a:solidFill>
              </a:rPr>
              <a:t>+</a:t>
            </a:r>
          </a:p>
          <a:p>
            <a:pPr algn="ctr">
              <a:buClr>
                <a:srgbClr val="FF6600"/>
              </a:buClr>
              <a:buSzPct val="120000"/>
            </a:pPr>
            <a:r>
              <a:rPr lang="en-US" sz="1700" b="1" dirty="0"/>
              <a:t>Exploit experience in precursors &amp; pathfinders </a:t>
            </a:r>
            <a:r>
              <a:rPr lang="en-US" sz="1700" b="1" dirty="0">
                <a:solidFill>
                  <a:srgbClr val="FFFF00"/>
                </a:solidFill>
              </a:rPr>
              <a:t>to provide suggestions and solutions</a:t>
            </a:r>
          </a:p>
        </p:txBody>
      </p:sp>
      <p:grpSp>
        <p:nvGrpSpPr>
          <p:cNvPr id="2" name="Gruppo 1">
            <a:extLst>
              <a:ext uri="{FF2B5EF4-FFF2-40B4-BE49-F238E27FC236}">
                <a16:creationId xmlns:a16="http://schemas.microsoft.com/office/drawing/2014/main" id="{E78C18CD-7364-0D40-BF26-D076B0CDB173}"/>
              </a:ext>
            </a:extLst>
          </p:cNvPr>
          <p:cNvGrpSpPr/>
          <p:nvPr/>
        </p:nvGrpSpPr>
        <p:grpSpPr>
          <a:xfrm>
            <a:off x="3330053" y="3245885"/>
            <a:ext cx="5500048" cy="3024013"/>
            <a:chOff x="3330053" y="3245885"/>
            <a:chExt cx="5500048" cy="3024013"/>
          </a:xfrm>
        </p:grpSpPr>
        <p:pic>
          <p:nvPicPr>
            <p:cNvPr id="3" name="Immagine 2">
              <a:extLst>
                <a:ext uri="{FF2B5EF4-FFF2-40B4-BE49-F238E27FC236}">
                  <a16:creationId xmlns:a16="http://schemas.microsoft.com/office/drawing/2014/main" id="{AE9B7D79-CF40-824F-8DD3-4F5007F8D4E4}"/>
                </a:ext>
              </a:extLst>
            </p:cNvPr>
            <p:cNvPicPr>
              <a:picLocks noChangeAspect="1"/>
            </p:cNvPicPr>
            <p:nvPr/>
          </p:nvPicPr>
          <p:blipFill>
            <a:blip r:embed="rId2"/>
            <a:stretch>
              <a:fillRect/>
            </a:stretch>
          </p:blipFill>
          <p:spPr>
            <a:xfrm>
              <a:off x="3330053" y="3245885"/>
              <a:ext cx="5500048" cy="2702881"/>
            </a:xfrm>
            <a:prstGeom prst="rect">
              <a:avLst/>
            </a:prstGeom>
          </p:spPr>
        </p:pic>
        <p:sp>
          <p:nvSpPr>
            <p:cNvPr id="4" name="CasellaDiTesto 3">
              <a:extLst>
                <a:ext uri="{FF2B5EF4-FFF2-40B4-BE49-F238E27FC236}">
                  <a16:creationId xmlns:a16="http://schemas.microsoft.com/office/drawing/2014/main" id="{CC409650-B1D0-A34F-8395-1CD080E18F28}"/>
                </a:ext>
              </a:extLst>
            </p:cNvPr>
            <p:cNvSpPr txBox="1"/>
            <p:nvPr/>
          </p:nvSpPr>
          <p:spPr>
            <a:xfrm>
              <a:off x="3330053" y="5931344"/>
              <a:ext cx="5500048" cy="338554"/>
            </a:xfrm>
            <a:prstGeom prst="rect">
              <a:avLst/>
            </a:prstGeom>
            <a:noFill/>
          </p:spPr>
          <p:txBody>
            <a:bodyPr wrap="square" rtlCol="0">
              <a:spAutoFit/>
            </a:bodyPr>
            <a:lstStyle/>
            <a:p>
              <a:pPr algn="ctr"/>
              <a:r>
                <a:rPr lang="en-GB" sz="1600" b="1" dirty="0">
                  <a:solidFill>
                    <a:schemeClr val="bg1">
                      <a:lumMod val="95000"/>
                      <a:lumOff val="5000"/>
                    </a:schemeClr>
                  </a:solidFill>
                </a:rPr>
                <a:t>The Questionnaire for the SWGs:</a:t>
              </a:r>
              <a:r>
                <a:rPr lang="en-GB" sz="1600" b="1" dirty="0">
                  <a:solidFill>
                    <a:srgbClr val="FF0000"/>
                  </a:solidFill>
                </a:rPr>
                <a:t> 174 questions</a:t>
              </a:r>
              <a:r>
                <a:rPr lang="en-GB" sz="1600" b="1" dirty="0">
                  <a:solidFill>
                    <a:schemeClr val="bg1">
                      <a:lumMod val="95000"/>
                      <a:lumOff val="5000"/>
                    </a:schemeClr>
                  </a:solidFill>
                </a:rPr>
                <a:t>!</a:t>
              </a:r>
            </a:p>
          </p:txBody>
        </p:sp>
      </p:grpSp>
      <p:pic>
        <p:nvPicPr>
          <p:cNvPr id="9" name="Immagine 8">
            <a:extLst>
              <a:ext uri="{FF2B5EF4-FFF2-40B4-BE49-F238E27FC236}">
                <a16:creationId xmlns:a16="http://schemas.microsoft.com/office/drawing/2014/main" id="{366163F8-3E24-1541-AF8B-387E5FD831DD}"/>
              </a:ext>
            </a:extLst>
          </p:cNvPr>
          <p:cNvPicPr>
            <a:picLocks noChangeAspect="1"/>
          </p:cNvPicPr>
          <p:nvPr/>
        </p:nvPicPr>
        <p:blipFill>
          <a:blip r:embed="rId3"/>
          <a:stretch>
            <a:fillRect/>
          </a:stretch>
        </p:blipFill>
        <p:spPr>
          <a:xfrm rot="1054288">
            <a:off x="7410468" y="1141004"/>
            <a:ext cx="891275" cy="499984"/>
          </a:xfrm>
          <a:prstGeom prst="rect">
            <a:avLst/>
          </a:prstGeom>
        </p:spPr>
      </p:pic>
      <p:pic>
        <p:nvPicPr>
          <p:cNvPr id="10" name="Immagine 9">
            <a:extLst>
              <a:ext uri="{FF2B5EF4-FFF2-40B4-BE49-F238E27FC236}">
                <a16:creationId xmlns:a16="http://schemas.microsoft.com/office/drawing/2014/main" id="{0085FDA6-A795-444B-A2BD-5DCA02612CFA}"/>
              </a:ext>
            </a:extLst>
          </p:cNvPr>
          <p:cNvPicPr>
            <a:picLocks noChangeAspect="1"/>
          </p:cNvPicPr>
          <p:nvPr/>
        </p:nvPicPr>
        <p:blipFill>
          <a:blip r:embed="rId4"/>
          <a:stretch>
            <a:fillRect/>
          </a:stretch>
        </p:blipFill>
        <p:spPr>
          <a:xfrm rot="20221187">
            <a:off x="585291" y="1202246"/>
            <a:ext cx="887414" cy="482163"/>
          </a:xfrm>
          <a:prstGeom prst="rect">
            <a:avLst/>
          </a:prstGeom>
        </p:spPr>
      </p:pic>
      <p:pic>
        <p:nvPicPr>
          <p:cNvPr id="8" name="Immagine 7">
            <a:extLst>
              <a:ext uri="{FF2B5EF4-FFF2-40B4-BE49-F238E27FC236}">
                <a16:creationId xmlns:a16="http://schemas.microsoft.com/office/drawing/2014/main" id="{B6CE5A02-4119-A42D-C6D6-1B5715F67075}"/>
              </a:ext>
            </a:extLst>
          </p:cNvPr>
          <p:cNvPicPr>
            <a:picLocks noChangeAspect="1"/>
          </p:cNvPicPr>
          <p:nvPr/>
        </p:nvPicPr>
        <p:blipFill>
          <a:blip r:embed="rId5"/>
          <a:stretch>
            <a:fillRect/>
          </a:stretch>
        </p:blipFill>
        <p:spPr>
          <a:xfrm>
            <a:off x="8184995" y="6321462"/>
            <a:ext cx="754169" cy="3802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0"/>
                                        <p:tgtEl>
                                          <p:spTgt spid="7"/>
                                        </p:tgtEl>
                                      </p:cBhvr>
                                    </p:animEffect>
                                  </p:childTnLst>
                                </p:cTn>
                              </p:par>
                            </p:childTnLst>
                          </p:cTn>
                        </p:par>
                        <p:par>
                          <p:cTn id="15" fill="hold">
                            <p:stCondLst>
                              <p:cond delay="5000"/>
                            </p:stCondLst>
                            <p:childTnLst>
                              <p:par>
                                <p:cTn id="16" presetID="55"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strVal val="#ppt_w*0.70"/>
                                          </p:val>
                                        </p:tav>
                                        <p:tav tm="100000">
                                          <p:val>
                                            <p:strVal val="#ppt_w"/>
                                          </p:val>
                                        </p:tav>
                                      </p:tavLst>
                                    </p:anim>
                                    <p:anim calcmode="lin" valueType="num">
                                      <p:cBhvr>
                                        <p:cTn id="19" dur="1000" fill="hold"/>
                                        <p:tgtEl>
                                          <p:spTgt spid="2"/>
                                        </p:tgtEl>
                                        <p:attrNameLst>
                                          <p:attrName>ppt_h</p:attrName>
                                        </p:attrNameLst>
                                      </p:cBhvr>
                                      <p:tavLst>
                                        <p:tav tm="0">
                                          <p:val>
                                            <p:strVal val="#ppt_h"/>
                                          </p:val>
                                        </p:tav>
                                        <p:tav tm="100000">
                                          <p:val>
                                            <p:strVal val="#ppt_h"/>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3C91611-45CC-2428-2015-4780EC666C54}"/>
              </a:ext>
            </a:extLst>
          </p:cNvPr>
          <p:cNvSpPr txBox="1"/>
          <p:nvPr/>
        </p:nvSpPr>
        <p:spPr>
          <a:xfrm>
            <a:off x="71120" y="111593"/>
            <a:ext cx="8910320" cy="954107"/>
          </a:xfrm>
          <a:prstGeom prst="rect">
            <a:avLst/>
          </a:prstGeom>
          <a:noFill/>
        </p:spPr>
        <p:txBody>
          <a:bodyPr wrap="square" rtlCol="0">
            <a:spAutoFit/>
          </a:bodyPr>
          <a:lstStyle/>
          <a:p>
            <a:pPr algn="ctr"/>
            <a:r>
              <a:rPr lang="en-US" sz="3600" dirty="0"/>
              <a:t>The Italian contribution to the </a:t>
            </a:r>
            <a:r>
              <a:rPr lang="en-US" sz="3600" dirty="0">
                <a:solidFill>
                  <a:schemeClr val="accent3">
                    <a:lumMod val="40000"/>
                    <a:lumOff val="60000"/>
                  </a:schemeClr>
                </a:solidFill>
              </a:rPr>
              <a:t>global</a:t>
            </a:r>
            <a:r>
              <a:rPr lang="en-US" sz="3600" dirty="0"/>
              <a:t> effort</a:t>
            </a:r>
          </a:p>
          <a:p>
            <a:pPr algn="ctr"/>
            <a:r>
              <a:rPr lang="en-US" sz="2000" u="sng" dirty="0"/>
              <a:t>expertise  </a:t>
            </a:r>
          </a:p>
        </p:txBody>
      </p:sp>
      <p:pic>
        <p:nvPicPr>
          <p:cNvPr id="4" name="Immagine 3">
            <a:extLst>
              <a:ext uri="{FF2B5EF4-FFF2-40B4-BE49-F238E27FC236}">
                <a16:creationId xmlns:a16="http://schemas.microsoft.com/office/drawing/2014/main" id="{3C8D21E7-838C-D30B-7C81-41938CBA9CA2}"/>
              </a:ext>
            </a:extLst>
          </p:cNvPr>
          <p:cNvPicPr>
            <a:picLocks noChangeAspect="1"/>
          </p:cNvPicPr>
          <p:nvPr/>
        </p:nvPicPr>
        <p:blipFill>
          <a:blip r:embed="rId2"/>
          <a:stretch>
            <a:fillRect/>
          </a:stretch>
        </p:blipFill>
        <p:spPr>
          <a:xfrm>
            <a:off x="6115850" y="1442587"/>
            <a:ext cx="2865590" cy="4530090"/>
          </a:xfrm>
          <a:prstGeom prst="rect">
            <a:avLst/>
          </a:prstGeom>
        </p:spPr>
      </p:pic>
      <p:pic>
        <p:nvPicPr>
          <p:cNvPr id="5" name="Immagine 4">
            <a:extLst>
              <a:ext uri="{FF2B5EF4-FFF2-40B4-BE49-F238E27FC236}">
                <a16:creationId xmlns:a16="http://schemas.microsoft.com/office/drawing/2014/main" id="{1153AF74-B6E7-3B0E-214B-34841EB39E5C}"/>
              </a:ext>
            </a:extLst>
          </p:cNvPr>
          <p:cNvPicPr>
            <a:picLocks noChangeAspect="1"/>
          </p:cNvPicPr>
          <p:nvPr/>
        </p:nvPicPr>
        <p:blipFill>
          <a:blip r:embed="rId3"/>
          <a:stretch>
            <a:fillRect/>
          </a:stretch>
        </p:blipFill>
        <p:spPr>
          <a:xfrm>
            <a:off x="162560" y="1442588"/>
            <a:ext cx="5900165" cy="4530089"/>
          </a:xfrm>
          <a:prstGeom prst="rect">
            <a:avLst/>
          </a:prstGeom>
        </p:spPr>
      </p:pic>
      <p:pic>
        <p:nvPicPr>
          <p:cNvPr id="3" name="Immagine 2">
            <a:extLst>
              <a:ext uri="{FF2B5EF4-FFF2-40B4-BE49-F238E27FC236}">
                <a16:creationId xmlns:a16="http://schemas.microsoft.com/office/drawing/2014/main" id="{16C74AFE-A40E-D05F-04BA-7966AB1E5670}"/>
              </a:ext>
            </a:extLst>
          </p:cNvPr>
          <p:cNvPicPr>
            <a:picLocks noChangeAspect="1"/>
          </p:cNvPicPr>
          <p:nvPr/>
        </p:nvPicPr>
        <p:blipFill>
          <a:blip r:embed="rId4"/>
          <a:stretch>
            <a:fillRect/>
          </a:stretch>
        </p:blipFill>
        <p:spPr>
          <a:xfrm>
            <a:off x="8184995" y="6321462"/>
            <a:ext cx="754169" cy="380294"/>
          </a:xfrm>
          <a:prstGeom prst="rect">
            <a:avLst/>
          </a:prstGeom>
        </p:spPr>
      </p:pic>
    </p:spTree>
    <p:extLst>
      <p:ext uri="{BB962C8B-B14F-4D97-AF65-F5344CB8AC3E}">
        <p14:creationId xmlns:p14="http://schemas.microsoft.com/office/powerpoint/2010/main" val="237407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a:spLocks noGrp="1"/>
          </p:cNvSpPr>
          <p:nvPr>
            <p:ph type="body" idx="1"/>
          </p:nvPr>
        </p:nvSpPr>
        <p:spPr>
          <a:xfrm>
            <a:off x="364500" y="924447"/>
            <a:ext cx="8467800" cy="962644"/>
          </a:xfrm>
          <a:prstGeom prst="rect">
            <a:avLst/>
          </a:prstGeom>
        </p:spPr>
        <p:txBody>
          <a:bodyPr spcFirstLastPara="1" vert="horz" wrap="square" lIns="91425" tIns="91425" rIns="91425" bIns="91425" anchor="t" anchorCtr="0">
            <a:noAutofit/>
          </a:bodyPr>
          <a:lstStyle/>
          <a:p>
            <a:pPr marL="0" indent="0" algn="ctr">
              <a:spcBef>
                <a:spcPts val="800"/>
              </a:spcBef>
              <a:buClr>
                <a:schemeClr val="dk2"/>
              </a:buClr>
              <a:buSzPts val="1100"/>
              <a:buNone/>
            </a:pPr>
            <a:r>
              <a:rPr lang="it" sz="2400" dirty="0">
                <a:solidFill>
                  <a:srgbClr val="FFFF00"/>
                </a:solidFill>
                <a:ea typeface="Courier New"/>
                <a:cs typeface="Courier New"/>
                <a:sym typeface="Courier New"/>
              </a:rPr>
              <a:t>Started with working on Prototype 4: Visualization in PI15 (June 2022)</a:t>
            </a:r>
            <a:endParaRPr sz="2400" dirty="0">
              <a:solidFill>
                <a:srgbClr val="FFFF00"/>
              </a:solidFill>
              <a:ea typeface="Courier New"/>
              <a:cs typeface="Courier New"/>
              <a:sym typeface="Courier New"/>
            </a:endParaRPr>
          </a:p>
        </p:txBody>
      </p:sp>
      <p:sp>
        <p:nvSpPr>
          <p:cNvPr id="56" name="Google Shape;56;p13"/>
          <p:cNvSpPr txBox="1">
            <a:spLocks noGrp="1"/>
          </p:cNvSpPr>
          <p:nvPr>
            <p:ph type="body" idx="1"/>
          </p:nvPr>
        </p:nvSpPr>
        <p:spPr>
          <a:xfrm>
            <a:off x="143534" y="1887091"/>
            <a:ext cx="8790259" cy="1717958"/>
          </a:xfrm>
          <a:prstGeom prst="rect">
            <a:avLst/>
          </a:prstGeom>
        </p:spPr>
        <p:txBody>
          <a:bodyPr spcFirstLastPara="1" vert="horz" wrap="square" lIns="91425" tIns="91425" rIns="91425" bIns="91425" anchor="t" anchorCtr="0">
            <a:noAutofit/>
          </a:bodyPr>
          <a:lstStyle/>
          <a:p>
            <a:pPr indent="-306705" algn="just">
              <a:lnSpc>
                <a:spcPct val="130000"/>
              </a:lnSpc>
              <a:buClr>
                <a:schemeClr val="dk1"/>
              </a:buClr>
              <a:buSzPts val="1230"/>
              <a:buFont typeface="Courier New"/>
              <a:buChar char="●"/>
            </a:pPr>
            <a:r>
              <a:rPr lang="it-IT" sz="1600" dirty="0" err="1">
                <a:solidFill>
                  <a:schemeClr val="bg1"/>
                </a:solidFill>
                <a:ea typeface="Courier New"/>
                <a:cs typeface="Courier New"/>
                <a:sym typeface="Courier New"/>
              </a:rPr>
              <a:t>Contributing</a:t>
            </a:r>
            <a:r>
              <a:rPr lang="it-IT" sz="1600" dirty="0">
                <a:solidFill>
                  <a:schemeClr val="bg1"/>
                </a:solidFill>
                <a:ea typeface="Courier New"/>
                <a:cs typeface="Courier New"/>
                <a:sym typeface="Courier New"/>
              </a:rPr>
              <a:t> to the </a:t>
            </a:r>
            <a:r>
              <a:rPr lang="it-IT" sz="1600" b="1" dirty="0" err="1">
                <a:solidFill>
                  <a:schemeClr val="accent3">
                    <a:lumMod val="40000"/>
                    <a:lumOff val="60000"/>
                  </a:schemeClr>
                </a:solidFill>
                <a:ea typeface="Courier New"/>
                <a:cs typeface="Courier New"/>
                <a:sym typeface="Courier New"/>
              </a:rPr>
              <a:t>definition</a:t>
            </a:r>
            <a:r>
              <a:rPr lang="it-IT" sz="1600" dirty="0">
                <a:solidFill>
                  <a:schemeClr val="accent3">
                    <a:lumMod val="40000"/>
                    <a:lumOff val="60000"/>
                  </a:schemeClr>
                </a:solidFill>
                <a:ea typeface="Courier New"/>
                <a:cs typeface="Courier New"/>
                <a:sym typeface="Courier New"/>
              </a:rPr>
              <a:t> </a:t>
            </a:r>
            <a:r>
              <a:rPr lang="it-IT" sz="1600" dirty="0">
                <a:solidFill>
                  <a:schemeClr val="bg1"/>
                </a:solidFill>
                <a:ea typeface="Courier New"/>
                <a:cs typeface="Courier New"/>
                <a:sym typeface="Courier New"/>
              </a:rPr>
              <a:t>of </a:t>
            </a:r>
            <a:r>
              <a:rPr lang="it-IT" sz="1600" dirty="0" err="1">
                <a:solidFill>
                  <a:schemeClr val="bg1"/>
                </a:solidFill>
                <a:ea typeface="Courier New"/>
                <a:cs typeface="Courier New"/>
                <a:sym typeface="Courier New"/>
              </a:rPr>
              <a:t>visualization</a:t>
            </a:r>
            <a:r>
              <a:rPr lang="it-IT" sz="1600" dirty="0">
                <a:solidFill>
                  <a:schemeClr val="bg1"/>
                </a:solidFill>
                <a:ea typeface="Courier New"/>
                <a:cs typeface="Courier New"/>
                <a:sym typeface="Courier New"/>
              </a:rPr>
              <a:t> </a:t>
            </a:r>
            <a:r>
              <a:rPr lang="it-IT" sz="1600" b="1" dirty="0">
                <a:solidFill>
                  <a:schemeClr val="accent3">
                    <a:lumMod val="40000"/>
                    <a:lumOff val="60000"/>
                  </a:schemeClr>
                </a:solidFill>
                <a:ea typeface="Courier New"/>
                <a:cs typeface="Courier New"/>
                <a:sym typeface="Courier New"/>
              </a:rPr>
              <a:t>use </a:t>
            </a:r>
            <a:r>
              <a:rPr lang="it-IT" sz="1600" b="1" dirty="0" err="1">
                <a:solidFill>
                  <a:schemeClr val="accent3">
                    <a:lumMod val="40000"/>
                    <a:lumOff val="60000"/>
                  </a:schemeClr>
                </a:solidFill>
                <a:ea typeface="Courier New"/>
                <a:cs typeface="Courier New"/>
                <a:sym typeface="Courier New"/>
              </a:rPr>
              <a:t>cases</a:t>
            </a:r>
            <a:r>
              <a:rPr lang="it-IT" sz="1600" dirty="0">
                <a:solidFill>
                  <a:schemeClr val="accent3">
                    <a:lumMod val="40000"/>
                    <a:lumOff val="60000"/>
                  </a:schemeClr>
                </a:solidFill>
                <a:ea typeface="Courier New"/>
                <a:cs typeface="Courier New"/>
                <a:sym typeface="Courier New"/>
              </a:rPr>
              <a:t> </a:t>
            </a:r>
            <a:r>
              <a:rPr lang="it-IT" sz="1600" dirty="0">
                <a:solidFill>
                  <a:schemeClr val="bg1"/>
                </a:solidFill>
                <a:ea typeface="Courier New"/>
                <a:cs typeface="Courier New"/>
                <a:sym typeface="Courier New"/>
              </a:rPr>
              <a:t>for </a:t>
            </a:r>
            <a:r>
              <a:rPr lang="it-IT" sz="1600" dirty="0" err="1">
                <a:solidFill>
                  <a:schemeClr val="bg1"/>
                </a:solidFill>
                <a:ea typeface="Courier New"/>
                <a:cs typeface="Courier New"/>
                <a:sym typeface="Courier New"/>
              </a:rPr>
              <a:t>SRCNet</a:t>
            </a:r>
            <a:endParaRPr lang="it-IT" sz="1600" dirty="0">
              <a:solidFill>
                <a:schemeClr val="bg1"/>
              </a:solidFill>
              <a:ea typeface="Courier New"/>
              <a:cs typeface="Courier New"/>
              <a:sym typeface="Courier New"/>
            </a:endParaRPr>
          </a:p>
          <a:p>
            <a:pPr indent="-306070" algn="just">
              <a:lnSpc>
                <a:spcPct val="130000"/>
              </a:lnSpc>
              <a:buClr>
                <a:schemeClr val="dk1"/>
              </a:buClr>
              <a:buSzPts val="1220"/>
              <a:buFont typeface="Courier New"/>
              <a:buChar char="●"/>
            </a:pPr>
            <a:r>
              <a:rPr lang="it-IT" sz="1600" b="1" dirty="0" err="1">
                <a:solidFill>
                  <a:schemeClr val="accent3">
                    <a:lumMod val="40000"/>
                    <a:lumOff val="60000"/>
                  </a:schemeClr>
                </a:solidFill>
                <a:ea typeface="Courier New"/>
                <a:cs typeface="Courier New"/>
                <a:sym typeface="Courier New"/>
              </a:rPr>
              <a:t>Visualization</a:t>
            </a:r>
            <a:r>
              <a:rPr lang="it-IT" sz="1600" b="1" dirty="0">
                <a:solidFill>
                  <a:schemeClr val="accent3">
                    <a:lumMod val="40000"/>
                    <a:lumOff val="60000"/>
                  </a:schemeClr>
                </a:solidFill>
                <a:ea typeface="Courier New"/>
                <a:cs typeface="Courier New"/>
                <a:sym typeface="Courier New"/>
              </a:rPr>
              <a:t> Tools review</a:t>
            </a:r>
            <a:r>
              <a:rPr lang="it-IT" sz="1600" dirty="0">
                <a:solidFill>
                  <a:schemeClr val="accent3">
                    <a:lumMod val="40000"/>
                    <a:lumOff val="60000"/>
                  </a:schemeClr>
                </a:solidFill>
                <a:ea typeface="Courier New"/>
                <a:cs typeface="Courier New"/>
                <a:sym typeface="Courier New"/>
              </a:rPr>
              <a:t> </a:t>
            </a:r>
            <a:r>
              <a:rPr lang="it-IT" sz="1600" dirty="0">
                <a:solidFill>
                  <a:schemeClr val="bg1"/>
                </a:solidFill>
                <a:ea typeface="Courier New"/>
                <a:cs typeface="Courier New"/>
                <a:sym typeface="Courier New"/>
              </a:rPr>
              <a:t>(</a:t>
            </a:r>
            <a:r>
              <a:rPr lang="it-IT" sz="1600" dirty="0" err="1">
                <a:solidFill>
                  <a:schemeClr val="bg1"/>
                </a:solidFill>
                <a:ea typeface="Courier New"/>
                <a:cs typeface="Courier New"/>
                <a:sym typeface="Courier New"/>
              </a:rPr>
              <a:t>dependencies</a:t>
            </a:r>
            <a:r>
              <a:rPr lang="it-IT" sz="1600" dirty="0">
                <a:solidFill>
                  <a:schemeClr val="bg1"/>
                </a:solidFill>
                <a:ea typeface="Courier New"/>
                <a:cs typeface="Courier New"/>
                <a:sym typeface="Courier New"/>
              </a:rPr>
              <a:t>, </a:t>
            </a:r>
            <a:r>
              <a:rPr lang="it-IT" sz="1600" dirty="0" err="1">
                <a:solidFill>
                  <a:schemeClr val="bg1"/>
                </a:solidFill>
                <a:ea typeface="Courier New"/>
                <a:cs typeface="Courier New"/>
                <a:sym typeface="Courier New"/>
              </a:rPr>
              <a:t>interfaces</a:t>
            </a:r>
            <a:r>
              <a:rPr lang="it-IT" sz="1600" dirty="0">
                <a:solidFill>
                  <a:schemeClr val="bg1"/>
                </a:solidFill>
                <a:ea typeface="Courier New"/>
                <a:cs typeface="Courier New"/>
                <a:sym typeface="Courier New"/>
              </a:rPr>
              <a:t>, workshop)</a:t>
            </a:r>
          </a:p>
          <a:p>
            <a:pPr indent="-306705" algn="just">
              <a:lnSpc>
                <a:spcPct val="130000"/>
              </a:lnSpc>
              <a:buClr>
                <a:schemeClr val="dk1"/>
              </a:buClr>
              <a:buSzPts val="1230"/>
              <a:buFont typeface="Courier New"/>
              <a:buChar char="●"/>
            </a:pPr>
            <a:r>
              <a:rPr lang="it-IT" sz="1600" b="1" dirty="0">
                <a:solidFill>
                  <a:schemeClr val="accent3">
                    <a:lumMod val="40000"/>
                    <a:lumOff val="60000"/>
                  </a:schemeClr>
                </a:solidFill>
                <a:ea typeface="Courier New"/>
                <a:cs typeface="Courier New"/>
                <a:sym typeface="Courier New"/>
              </a:rPr>
              <a:t>Collection of data products</a:t>
            </a:r>
            <a:r>
              <a:rPr lang="it-IT" sz="1600" dirty="0">
                <a:solidFill>
                  <a:schemeClr val="accent3">
                    <a:lumMod val="40000"/>
                    <a:lumOff val="60000"/>
                  </a:schemeClr>
                </a:solidFill>
                <a:ea typeface="Courier New"/>
                <a:cs typeface="Courier New"/>
                <a:sym typeface="Courier New"/>
              </a:rPr>
              <a:t> </a:t>
            </a:r>
            <a:r>
              <a:rPr lang="it-IT" sz="1600" dirty="0">
                <a:solidFill>
                  <a:schemeClr val="bg1"/>
                </a:solidFill>
                <a:ea typeface="Courier New"/>
                <a:cs typeface="Courier New"/>
                <a:sym typeface="Courier New"/>
              </a:rPr>
              <a:t>and data formats from </a:t>
            </a:r>
            <a:r>
              <a:rPr lang="it-IT" sz="1600" b="1" dirty="0" err="1">
                <a:solidFill>
                  <a:schemeClr val="accent3">
                    <a:lumMod val="40000"/>
                    <a:lumOff val="60000"/>
                  </a:schemeClr>
                </a:solidFill>
                <a:ea typeface="Courier New"/>
                <a:cs typeface="Courier New"/>
                <a:sym typeface="Courier New"/>
              </a:rPr>
              <a:t>precursors</a:t>
            </a:r>
            <a:r>
              <a:rPr lang="it-IT" sz="1600" b="1" dirty="0">
                <a:solidFill>
                  <a:schemeClr val="accent3">
                    <a:lumMod val="40000"/>
                    <a:lumOff val="60000"/>
                  </a:schemeClr>
                </a:solidFill>
                <a:ea typeface="Courier New"/>
                <a:cs typeface="Courier New"/>
                <a:sym typeface="Courier New"/>
              </a:rPr>
              <a:t> and </a:t>
            </a:r>
            <a:r>
              <a:rPr lang="it-IT" sz="1600" b="1" dirty="0" err="1">
                <a:solidFill>
                  <a:schemeClr val="accent3">
                    <a:lumMod val="40000"/>
                    <a:lumOff val="60000"/>
                  </a:schemeClr>
                </a:solidFill>
                <a:ea typeface="Courier New"/>
                <a:cs typeface="Courier New"/>
                <a:sym typeface="Courier New"/>
              </a:rPr>
              <a:t>pathfinders</a:t>
            </a:r>
            <a:endParaRPr lang="it-IT" sz="1600" b="1" dirty="0">
              <a:solidFill>
                <a:schemeClr val="accent3">
                  <a:lumMod val="40000"/>
                  <a:lumOff val="60000"/>
                </a:schemeClr>
              </a:solidFill>
              <a:ea typeface="Courier New"/>
              <a:cs typeface="Courier New"/>
              <a:sym typeface="Courier New"/>
            </a:endParaRPr>
          </a:p>
          <a:p>
            <a:pPr indent="-306705" algn="just">
              <a:lnSpc>
                <a:spcPct val="130000"/>
              </a:lnSpc>
              <a:buClr>
                <a:schemeClr val="dk1"/>
              </a:buClr>
              <a:buSzPts val="1230"/>
              <a:buFont typeface="Courier New"/>
              <a:buChar char="●"/>
            </a:pPr>
            <a:r>
              <a:rPr lang="it-IT" sz="1600" b="1" dirty="0" err="1">
                <a:solidFill>
                  <a:schemeClr val="accent3">
                    <a:lumMod val="40000"/>
                    <a:lumOff val="60000"/>
                  </a:schemeClr>
                </a:solidFill>
                <a:ea typeface="Courier New"/>
                <a:cs typeface="Courier New"/>
                <a:sym typeface="Courier New"/>
              </a:rPr>
              <a:t>Adapting</a:t>
            </a:r>
            <a:r>
              <a:rPr lang="it-IT" sz="1600" b="1" dirty="0">
                <a:solidFill>
                  <a:schemeClr val="accent3">
                    <a:lumMod val="40000"/>
                    <a:lumOff val="60000"/>
                  </a:schemeClr>
                </a:solidFill>
                <a:ea typeface="Courier New"/>
                <a:cs typeface="Courier New"/>
                <a:sym typeface="Courier New"/>
              </a:rPr>
              <a:t> </a:t>
            </a:r>
            <a:r>
              <a:rPr lang="it-IT" sz="1600" b="1" dirty="0" err="1">
                <a:solidFill>
                  <a:schemeClr val="bg1"/>
                </a:solidFill>
                <a:ea typeface="Courier New"/>
                <a:cs typeface="Courier New"/>
                <a:sym typeface="Courier New"/>
              </a:rPr>
              <a:t>Visualization</a:t>
            </a:r>
            <a:r>
              <a:rPr lang="it-IT" sz="1600" b="1" dirty="0">
                <a:solidFill>
                  <a:schemeClr val="bg1"/>
                </a:solidFill>
                <a:ea typeface="Courier New"/>
                <a:cs typeface="Courier New"/>
                <a:sym typeface="Courier New"/>
              </a:rPr>
              <a:t> Tools to </a:t>
            </a:r>
            <a:r>
              <a:rPr lang="it-IT" sz="1600" b="1" dirty="0" err="1">
                <a:solidFill>
                  <a:schemeClr val="bg1"/>
                </a:solidFill>
                <a:ea typeface="Courier New"/>
                <a:cs typeface="Courier New"/>
                <a:sym typeface="Courier New"/>
              </a:rPr>
              <a:t>address</a:t>
            </a:r>
            <a:r>
              <a:rPr lang="it-IT" sz="1600" b="1" dirty="0">
                <a:solidFill>
                  <a:schemeClr val="bg1"/>
                </a:solidFill>
                <a:ea typeface="Courier New"/>
                <a:cs typeface="Courier New"/>
                <a:sym typeface="Courier New"/>
              </a:rPr>
              <a:t> use </a:t>
            </a:r>
            <a:r>
              <a:rPr lang="it-IT" sz="1600" b="1" dirty="0" err="1">
                <a:solidFill>
                  <a:schemeClr val="bg1"/>
                </a:solidFill>
                <a:ea typeface="Courier New"/>
                <a:cs typeface="Courier New"/>
                <a:sym typeface="Courier New"/>
              </a:rPr>
              <a:t>cases</a:t>
            </a:r>
            <a:r>
              <a:rPr lang="it-IT" sz="1600" dirty="0">
                <a:solidFill>
                  <a:schemeClr val="bg1"/>
                </a:solidFill>
                <a:ea typeface="Courier New"/>
                <a:cs typeface="Courier New"/>
                <a:sym typeface="Courier New"/>
              </a:rPr>
              <a:t> and work with SRC </a:t>
            </a:r>
            <a:r>
              <a:rPr lang="it-IT" sz="1600" dirty="0" err="1">
                <a:solidFill>
                  <a:schemeClr val="bg1"/>
                </a:solidFill>
                <a:ea typeface="Courier New"/>
                <a:cs typeface="Courier New"/>
                <a:sym typeface="Courier New"/>
              </a:rPr>
              <a:t>architecture</a:t>
            </a:r>
            <a:r>
              <a:rPr lang="it-IT" sz="1600" dirty="0">
                <a:solidFill>
                  <a:schemeClr val="bg1"/>
                </a:solidFill>
                <a:ea typeface="Courier New"/>
                <a:cs typeface="Courier New"/>
                <a:sym typeface="Courier New"/>
              </a:rPr>
              <a:t> and </a:t>
            </a:r>
            <a:r>
              <a:rPr lang="it-IT" sz="1600" dirty="0" err="1">
                <a:solidFill>
                  <a:schemeClr val="bg1"/>
                </a:solidFill>
                <a:ea typeface="Courier New"/>
                <a:cs typeface="Courier New"/>
                <a:sym typeface="Courier New"/>
              </a:rPr>
              <a:t>its</a:t>
            </a:r>
            <a:r>
              <a:rPr lang="it-IT" sz="1600" dirty="0">
                <a:solidFill>
                  <a:schemeClr val="bg1"/>
                </a:solidFill>
                <a:ea typeface="Courier New"/>
                <a:cs typeface="Courier New"/>
                <a:sym typeface="Courier New"/>
              </a:rPr>
              <a:t> data </a:t>
            </a:r>
            <a:r>
              <a:rPr lang="it-IT" sz="1600" dirty="0" err="1">
                <a:solidFill>
                  <a:schemeClr val="bg1"/>
                </a:solidFill>
                <a:ea typeface="Courier New"/>
                <a:cs typeface="Courier New"/>
                <a:sym typeface="Courier New"/>
              </a:rPr>
              <a:t>lake</a:t>
            </a:r>
            <a:endParaRPr lang="it-IT" sz="1600" dirty="0">
              <a:solidFill>
                <a:schemeClr val="bg1"/>
              </a:solidFill>
              <a:ea typeface="Courier New"/>
              <a:cs typeface="Courier New"/>
              <a:sym typeface="Courier New"/>
            </a:endParaRPr>
          </a:p>
          <a:p>
            <a:pPr indent="-306705" algn="just">
              <a:lnSpc>
                <a:spcPct val="130000"/>
              </a:lnSpc>
              <a:buClr>
                <a:schemeClr val="dk1"/>
              </a:buClr>
              <a:buSzPts val="1230"/>
              <a:buFont typeface="Courier New"/>
              <a:buChar char="●"/>
            </a:pPr>
            <a:endParaRPr lang="it-IT" sz="1600" b="1" dirty="0">
              <a:solidFill>
                <a:schemeClr val="accent3">
                  <a:lumMod val="40000"/>
                  <a:lumOff val="60000"/>
                </a:schemeClr>
              </a:solidFill>
              <a:ea typeface="Courier New"/>
              <a:cs typeface="Courier New"/>
              <a:sym typeface="Courier New"/>
            </a:endParaRPr>
          </a:p>
          <a:p>
            <a:pPr marL="0" indent="0" algn="just">
              <a:lnSpc>
                <a:spcPct val="130000"/>
              </a:lnSpc>
              <a:spcBef>
                <a:spcPts val="1200"/>
              </a:spcBef>
              <a:spcAft>
                <a:spcPts val="1200"/>
              </a:spcAft>
              <a:buNone/>
            </a:pPr>
            <a:endParaRPr sz="1600" dirty="0">
              <a:solidFill>
                <a:schemeClr val="bg1"/>
              </a:solidFill>
              <a:ea typeface="Courier New"/>
              <a:cs typeface="Courier New"/>
              <a:sym typeface="Courier New"/>
            </a:endParaRPr>
          </a:p>
        </p:txBody>
      </p:sp>
      <p:sp>
        <p:nvSpPr>
          <p:cNvPr id="4" name="CasellaDiTesto 3">
            <a:extLst>
              <a:ext uri="{FF2B5EF4-FFF2-40B4-BE49-F238E27FC236}">
                <a16:creationId xmlns:a16="http://schemas.microsoft.com/office/drawing/2014/main" id="{0146B303-F998-4C00-3962-F693B22B73E0}"/>
              </a:ext>
            </a:extLst>
          </p:cNvPr>
          <p:cNvSpPr txBox="1"/>
          <p:nvPr/>
        </p:nvSpPr>
        <p:spPr>
          <a:xfrm>
            <a:off x="854110" y="111593"/>
            <a:ext cx="7465925" cy="646331"/>
          </a:xfrm>
          <a:prstGeom prst="rect">
            <a:avLst/>
          </a:prstGeom>
          <a:noFill/>
        </p:spPr>
        <p:txBody>
          <a:bodyPr wrap="square" rtlCol="0">
            <a:spAutoFit/>
          </a:bodyPr>
          <a:lstStyle/>
          <a:p>
            <a:pPr algn="ctr"/>
            <a:r>
              <a:rPr lang="en-US" sz="3600" dirty="0">
                <a:solidFill>
                  <a:schemeClr val="bg1"/>
                </a:solidFill>
              </a:rPr>
              <a:t>The work of the </a:t>
            </a:r>
            <a:r>
              <a:rPr lang="en-US" sz="3600" b="1" dirty="0">
                <a:solidFill>
                  <a:srgbClr val="E0950F"/>
                </a:solidFill>
              </a:rPr>
              <a:t>Orange</a:t>
            </a:r>
            <a:r>
              <a:rPr lang="en-US" sz="3600" dirty="0">
                <a:solidFill>
                  <a:schemeClr val="bg1"/>
                </a:solidFill>
              </a:rPr>
              <a:t> Team </a:t>
            </a:r>
          </a:p>
        </p:txBody>
      </p:sp>
      <p:sp>
        <p:nvSpPr>
          <p:cNvPr id="5" name="Google Shape;56;p13">
            <a:extLst>
              <a:ext uri="{FF2B5EF4-FFF2-40B4-BE49-F238E27FC236}">
                <a16:creationId xmlns:a16="http://schemas.microsoft.com/office/drawing/2014/main" id="{068A03B1-CB43-BD07-D305-1C42619CB905}"/>
              </a:ext>
            </a:extLst>
          </p:cNvPr>
          <p:cNvSpPr txBox="1">
            <a:spLocks/>
          </p:cNvSpPr>
          <p:nvPr/>
        </p:nvSpPr>
        <p:spPr>
          <a:xfrm>
            <a:off x="120707" y="3468419"/>
            <a:ext cx="4428466" cy="3224699"/>
          </a:xfrm>
          <a:prstGeom prst="rect">
            <a:avLst/>
          </a:prstGeom>
        </p:spPr>
        <p:txBody>
          <a:bodyPr spcFirstLastPara="1" vert="horz" wrap="square" lIns="91425" tIns="91425" rIns="91425" bIns="91425" anchor="t" anchorCtr="0">
            <a:noAutofit/>
          </a:bodyPr>
          <a:lstStyle>
            <a:lvl1pPr marL="457200" lvl="0" indent="-342900" algn="l" rtl="0" eaLnBrk="1" latinLnBrk="0" hangingPunct="1">
              <a:spcBef>
                <a:spcPts val="0"/>
              </a:spcBef>
              <a:spcAft>
                <a:spcPts val="0"/>
              </a:spcAft>
              <a:buClr>
                <a:schemeClr val="accent3"/>
              </a:buClr>
              <a:buSzPts val="1800"/>
              <a:buFont typeface="Wingdings 2"/>
              <a:buChar char="●"/>
              <a:defRPr kumimoji="0" sz="2600" kern="1200">
                <a:solidFill>
                  <a:schemeClr val="tx1"/>
                </a:solidFill>
                <a:latin typeface="+mn-lt"/>
                <a:ea typeface="+mn-ea"/>
                <a:cs typeface="+mn-cs"/>
              </a:defRPr>
            </a:lvl1pPr>
            <a:lvl2pPr marL="914400" lvl="1" indent="-317500" algn="l" rtl="0" eaLnBrk="1" latinLnBrk="0" hangingPunct="1">
              <a:spcBef>
                <a:spcPts val="0"/>
              </a:spcBef>
              <a:spcAft>
                <a:spcPts val="0"/>
              </a:spcAft>
              <a:buClr>
                <a:schemeClr val="accent1"/>
              </a:buClr>
              <a:buSzPts val="1400"/>
              <a:buFont typeface="Wingdings 2"/>
              <a:buChar char="○"/>
              <a:defRPr kumimoji="0" sz="2400" kern="1200">
                <a:solidFill>
                  <a:schemeClr val="tx1"/>
                </a:solidFill>
                <a:latin typeface="+mn-lt"/>
                <a:ea typeface="+mn-ea"/>
                <a:cs typeface="+mn-cs"/>
              </a:defRPr>
            </a:lvl2pPr>
            <a:lvl3pPr marL="1371600" lvl="2" indent="-317500" algn="l" rtl="0" eaLnBrk="1" latinLnBrk="0" hangingPunct="1">
              <a:spcBef>
                <a:spcPts val="0"/>
              </a:spcBef>
              <a:spcAft>
                <a:spcPts val="0"/>
              </a:spcAft>
              <a:buClr>
                <a:schemeClr val="accent2"/>
              </a:buClr>
              <a:buSzPts val="1400"/>
              <a:buFont typeface="Wingdings 2"/>
              <a:buChar char="■"/>
              <a:defRPr kumimoji="0" sz="2100" kern="1200">
                <a:solidFill>
                  <a:schemeClr val="tx1"/>
                </a:solidFill>
                <a:latin typeface="+mn-lt"/>
                <a:ea typeface="+mn-ea"/>
                <a:cs typeface="+mn-cs"/>
              </a:defRPr>
            </a:lvl3pPr>
            <a:lvl4pPr marL="1828800" lvl="3" indent="-317500" algn="l" rtl="0" eaLnBrk="1" latinLnBrk="0" hangingPunct="1">
              <a:spcBef>
                <a:spcPts val="0"/>
              </a:spcBef>
              <a:spcAft>
                <a:spcPts val="0"/>
              </a:spcAft>
              <a:buClr>
                <a:schemeClr val="accent3"/>
              </a:buClr>
              <a:buSzPts val="1400"/>
              <a:buFont typeface="Wingdings 2"/>
              <a:buChar char="●"/>
              <a:defRPr kumimoji="0" sz="2000" kern="1200">
                <a:solidFill>
                  <a:schemeClr val="tx1"/>
                </a:solidFill>
                <a:latin typeface="+mn-lt"/>
                <a:ea typeface="+mn-ea"/>
                <a:cs typeface="+mn-cs"/>
              </a:defRPr>
            </a:lvl4pPr>
            <a:lvl5pPr marL="2286000" lvl="4" indent="-317500" algn="l" rtl="0" eaLnBrk="1" latinLnBrk="0" hangingPunct="1">
              <a:spcBef>
                <a:spcPts val="0"/>
              </a:spcBef>
              <a:spcAft>
                <a:spcPts val="0"/>
              </a:spcAft>
              <a:buClr>
                <a:schemeClr val="accent4"/>
              </a:buClr>
              <a:buSzPts val="1400"/>
              <a:buFont typeface="Wingdings 2"/>
              <a:buChar char="○"/>
              <a:defRPr kumimoji="0" sz="2000" kern="1200">
                <a:solidFill>
                  <a:schemeClr val="tx1"/>
                </a:solidFill>
                <a:latin typeface="+mn-lt"/>
                <a:ea typeface="+mn-ea"/>
                <a:cs typeface="+mn-cs"/>
              </a:defRPr>
            </a:lvl5pPr>
            <a:lvl6pPr marL="2743200" lvl="5" indent="-317500" algn="l" rtl="0" eaLnBrk="1" latinLnBrk="0" hangingPunct="1">
              <a:spcBef>
                <a:spcPts val="0"/>
              </a:spcBef>
              <a:spcAft>
                <a:spcPts val="0"/>
              </a:spcAft>
              <a:buClr>
                <a:schemeClr val="accent5"/>
              </a:buClr>
              <a:buSzPts val="1400"/>
              <a:buFont typeface="Wingdings 2"/>
              <a:buChar char="■"/>
              <a:defRPr kumimoji="0" sz="1800" kern="1200">
                <a:solidFill>
                  <a:schemeClr val="tx1"/>
                </a:solidFill>
                <a:latin typeface="+mn-lt"/>
                <a:ea typeface="+mn-ea"/>
                <a:cs typeface="+mn-cs"/>
              </a:defRPr>
            </a:lvl6pPr>
            <a:lvl7pPr marL="3200400" lvl="6" indent="-317500" algn="l" rtl="0" eaLnBrk="1" latinLnBrk="0" hangingPunct="1">
              <a:spcBef>
                <a:spcPts val="0"/>
              </a:spcBef>
              <a:spcAft>
                <a:spcPts val="0"/>
              </a:spcAft>
              <a:buClr>
                <a:schemeClr val="accent6"/>
              </a:buClr>
              <a:buSzPts val="1400"/>
              <a:buFont typeface="Wingdings 2"/>
              <a:buChar char="●"/>
              <a:defRPr kumimoji="0" sz="1600" kern="1200" baseline="0">
                <a:solidFill>
                  <a:schemeClr val="tx1"/>
                </a:solidFill>
                <a:latin typeface="+mn-lt"/>
                <a:ea typeface="+mn-ea"/>
                <a:cs typeface="+mn-cs"/>
              </a:defRPr>
            </a:lvl7pPr>
            <a:lvl8pPr marL="3657600" lvl="7" indent="-317500" algn="l" rtl="0" eaLnBrk="1" latinLnBrk="0" hangingPunct="1">
              <a:spcBef>
                <a:spcPts val="0"/>
              </a:spcBef>
              <a:spcAft>
                <a:spcPts val="0"/>
              </a:spcAft>
              <a:buClr>
                <a:schemeClr val="tx2"/>
              </a:buClr>
              <a:buSzPts val="1400"/>
              <a:buChar char="○"/>
              <a:defRPr kumimoji="0" sz="1600" kern="1200">
                <a:solidFill>
                  <a:schemeClr val="tx1"/>
                </a:solidFill>
                <a:latin typeface="+mn-lt"/>
                <a:ea typeface="+mn-ea"/>
                <a:cs typeface="+mn-cs"/>
              </a:defRPr>
            </a:lvl8pPr>
            <a:lvl9pPr marL="4114800" lvl="8" indent="-317500" algn="l" rtl="0" eaLnBrk="1" latinLnBrk="0" hangingPunct="1">
              <a:spcBef>
                <a:spcPts val="0"/>
              </a:spcBef>
              <a:spcAft>
                <a:spcPts val="0"/>
              </a:spcAft>
              <a:buClr>
                <a:schemeClr val="tx2"/>
              </a:buClr>
              <a:buSzPts val="1400"/>
              <a:buFontTx/>
              <a:buChar char="■"/>
              <a:defRPr kumimoji="0" sz="1400" kern="1200" baseline="0">
                <a:solidFill>
                  <a:schemeClr val="tx1"/>
                </a:solidFill>
                <a:latin typeface="+mn-lt"/>
                <a:ea typeface="+mn-ea"/>
                <a:cs typeface="+mn-cs"/>
              </a:defRPr>
            </a:lvl9pPr>
          </a:lstStyle>
          <a:p>
            <a:pPr indent="-306070" algn="just" defTabSz="914400">
              <a:lnSpc>
                <a:spcPct val="130000"/>
              </a:lnSpc>
              <a:buClr>
                <a:schemeClr val="dk1"/>
              </a:buClr>
              <a:buSzPts val="1220"/>
              <a:buFont typeface="Courier New"/>
              <a:buChar char="●"/>
            </a:pPr>
            <a:r>
              <a:rPr lang="it-IT" sz="1600" dirty="0">
                <a:solidFill>
                  <a:schemeClr val="bg1"/>
                </a:solidFill>
                <a:ea typeface="Courier New"/>
                <a:cs typeface="Courier New"/>
                <a:sym typeface="Courier New"/>
              </a:rPr>
              <a:t>Development, testing and deployment of </a:t>
            </a:r>
            <a:r>
              <a:rPr lang="it-IT" sz="1600" b="1" dirty="0">
                <a:solidFill>
                  <a:schemeClr val="bg1"/>
                </a:solidFill>
                <a:ea typeface="Courier New"/>
                <a:cs typeface="Courier New"/>
                <a:sym typeface="Courier New"/>
              </a:rPr>
              <a:t>SODA</a:t>
            </a:r>
            <a:r>
              <a:rPr lang="it-IT" sz="1600" dirty="0">
                <a:solidFill>
                  <a:schemeClr val="bg1"/>
                </a:solidFill>
                <a:ea typeface="Courier New"/>
                <a:cs typeface="Courier New"/>
                <a:sym typeface="Courier New"/>
              </a:rPr>
              <a:t> (Server-side Operations for Data Access) </a:t>
            </a:r>
            <a:r>
              <a:rPr lang="it-IT" sz="1600" dirty="0" err="1">
                <a:solidFill>
                  <a:schemeClr val="bg1"/>
                </a:solidFill>
                <a:ea typeface="Courier New"/>
                <a:cs typeface="Courier New"/>
                <a:sym typeface="Courier New"/>
              </a:rPr>
              <a:t>into</a:t>
            </a:r>
            <a:r>
              <a:rPr lang="it-IT" sz="1600" dirty="0">
                <a:solidFill>
                  <a:schemeClr val="bg1"/>
                </a:solidFill>
                <a:ea typeface="Courier New"/>
                <a:cs typeface="Courier New"/>
                <a:sym typeface="Courier New"/>
              </a:rPr>
              <a:t> </a:t>
            </a:r>
            <a:r>
              <a:rPr lang="it-IT" sz="1600" dirty="0" err="1">
                <a:solidFill>
                  <a:schemeClr val="bg1"/>
                </a:solidFill>
                <a:ea typeface="Courier New"/>
                <a:cs typeface="Courier New"/>
                <a:sym typeface="Courier New"/>
              </a:rPr>
              <a:t>SRCNet</a:t>
            </a:r>
            <a:r>
              <a:rPr lang="it-IT" sz="1600" dirty="0">
                <a:solidFill>
                  <a:schemeClr val="bg1"/>
                </a:solidFill>
                <a:ea typeface="Courier New"/>
                <a:cs typeface="Courier New"/>
                <a:sym typeface="Courier New"/>
              </a:rPr>
              <a:t>, </a:t>
            </a:r>
            <a:r>
              <a:rPr lang="it-IT" sz="1600" dirty="0" err="1">
                <a:solidFill>
                  <a:schemeClr val="bg1"/>
                </a:solidFill>
                <a:ea typeface="Courier New"/>
                <a:cs typeface="Courier New"/>
                <a:sym typeface="Courier New"/>
              </a:rPr>
              <a:t>integrated</a:t>
            </a:r>
            <a:r>
              <a:rPr lang="it-IT" sz="1600" dirty="0">
                <a:solidFill>
                  <a:schemeClr val="bg1"/>
                </a:solidFill>
                <a:ea typeface="Courier New"/>
                <a:cs typeface="Courier New"/>
                <a:sym typeface="Courier New"/>
              </a:rPr>
              <a:t> with </a:t>
            </a:r>
            <a:r>
              <a:rPr lang="it-IT" sz="1600" b="1" dirty="0" err="1">
                <a:solidFill>
                  <a:schemeClr val="accent3">
                    <a:lumMod val="40000"/>
                    <a:lumOff val="60000"/>
                  </a:schemeClr>
                </a:solidFill>
                <a:ea typeface="Courier New"/>
                <a:cs typeface="Courier New"/>
                <a:sym typeface="Courier New"/>
              </a:rPr>
              <a:t>Rucio</a:t>
            </a:r>
            <a:r>
              <a:rPr lang="it-IT" sz="1600" b="1" dirty="0">
                <a:solidFill>
                  <a:schemeClr val="accent3">
                    <a:lumMod val="40000"/>
                    <a:lumOff val="60000"/>
                  </a:schemeClr>
                </a:solidFill>
                <a:ea typeface="Courier New"/>
                <a:cs typeface="Courier New"/>
                <a:sym typeface="Courier New"/>
              </a:rPr>
              <a:t> Data Lake</a:t>
            </a:r>
            <a:r>
              <a:rPr lang="it-IT" sz="1600" dirty="0">
                <a:solidFill>
                  <a:schemeClr val="accent3">
                    <a:lumMod val="40000"/>
                    <a:lumOff val="60000"/>
                  </a:schemeClr>
                </a:solidFill>
                <a:ea typeface="Courier New"/>
                <a:cs typeface="Courier New"/>
                <a:sym typeface="Courier New"/>
              </a:rPr>
              <a:t> </a:t>
            </a:r>
            <a:r>
              <a:rPr lang="it-IT" sz="1600" dirty="0">
                <a:solidFill>
                  <a:schemeClr val="bg1"/>
                </a:solidFill>
                <a:ea typeface="Courier New"/>
                <a:cs typeface="Courier New"/>
                <a:sym typeface="Courier New"/>
              </a:rPr>
              <a:t>and </a:t>
            </a:r>
            <a:r>
              <a:rPr lang="it-IT" sz="1600" b="1" dirty="0">
                <a:solidFill>
                  <a:schemeClr val="accent3">
                    <a:lumMod val="40000"/>
                    <a:lumOff val="60000"/>
                  </a:schemeClr>
                </a:solidFill>
                <a:ea typeface="Courier New"/>
                <a:cs typeface="Courier New"/>
                <a:sym typeface="Courier New"/>
              </a:rPr>
              <a:t>Discovery services</a:t>
            </a:r>
          </a:p>
          <a:p>
            <a:pPr indent="-306070" algn="just" defTabSz="914400">
              <a:lnSpc>
                <a:spcPct val="130000"/>
              </a:lnSpc>
              <a:buClr>
                <a:schemeClr val="dk1"/>
              </a:buClr>
              <a:buSzPts val="1220"/>
              <a:buFont typeface="Courier New"/>
              <a:buChar char="●"/>
            </a:pPr>
            <a:r>
              <a:rPr lang="it-IT" sz="1600" dirty="0">
                <a:solidFill>
                  <a:schemeClr val="bg1"/>
                </a:solidFill>
                <a:ea typeface="Courier New"/>
                <a:cs typeface="Courier New"/>
                <a:sym typeface="Courier New"/>
              </a:rPr>
              <a:t>Review of Solutions and Technologies for the </a:t>
            </a:r>
            <a:r>
              <a:rPr lang="it-IT" sz="1600" b="1" dirty="0">
                <a:solidFill>
                  <a:schemeClr val="accent3">
                    <a:lumMod val="40000"/>
                    <a:lumOff val="60000"/>
                  </a:schemeClr>
                </a:solidFill>
                <a:ea typeface="Courier New"/>
                <a:cs typeface="Courier New"/>
                <a:sym typeface="Courier New"/>
              </a:rPr>
              <a:t>Computing Services API</a:t>
            </a:r>
          </a:p>
          <a:p>
            <a:pPr indent="-306705" algn="just" defTabSz="914400">
              <a:lnSpc>
                <a:spcPct val="130000"/>
              </a:lnSpc>
              <a:buClr>
                <a:schemeClr val="dk1"/>
              </a:buClr>
              <a:buSzPts val="1230"/>
              <a:buFont typeface="Courier New"/>
              <a:buChar char="●"/>
            </a:pPr>
            <a:r>
              <a:rPr lang="it-IT" sz="1600" dirty="0">
                <a:solidFill>
                  <a:schemeClr val="bg1"/>
                </a:solidFill>
                <a:ea typeface="Courier New"/>
                <a:cs typeface="Courier New"/>
                <a:sym typeface="Courier New"/>
              </a:rPr>
              <a:t>Testing and </a:t>
            </a:r>
            <a:r>
              <a:rPr lang="it-IT" sz="1600" b="1" dirty="0">
                <a:solidFill>
                  <a:schemeClr val="accent3">
                    <a:lumMod val="40000"/>
                    <a:lumOff val="60000"/>
                  </a:schemeClr>
                </a:solidFill>
                <a:ea typeface="Courier New"/>
                <a:cs typeface="Courier New"/>
                <a:sym typeface="Courier New"/>
              </a:rPr>
              <a:t>deployment</a:t>
            </a:r>
            <a:r>
              <a:rPr lang="it-IT" sz="1600" dirty="0">
                <a:solidFill>
                  <a:schemeClr val="bg1"/>
                </a:solidFill>
                <a:ea typeface="Courier New"/>
                <a:cs typeface="Courier New"/>
                <a:sym typeface="Courier New"/>
              </a:rPr>
              <a:t> of </a:t>
            </a:r>
            <a:r>
              <a:rPr lang="it-IT" sz="1600" dirty="0" err="1">
                <a:solidFill>
                  <a:schemeClr val="bg1"/>
                </a:solidFill>
                <a:ea typeface="Courier New"/>
                <a:cs typeface="Courier New"/>
                <a:sym typeface="Courier New"/>
              </a:rPr>
              <a:t>visualization</a:t>
            </a:r>
            <a:r>
              <a:rPr lang="it-IT" sz="1600" dirty="0">
                <a:solidFill>
                  <a:schemeClr val="bg1"/>
                </a:solidFill>
                <a:ea typeface="Courier New"/>
                <a:cs typeface="Courier New"/>
                <a:sym typeface="Courier New"/>
              </a:rPr>
              <a:t> tools and data access services </a:t>
            </a:r>
            <a:r>
              <a:rPr lang="it-IT" sz="1600" b="1" dirty="0" err="1">
                <a:solidFill>
                  <a:schemeClr val="accent3">
                    <a:lumMod val="40000"/>
                    <a:lumOff val="60000"/>
                  </a:schemeClr>
                </a:solidFill>
                <a:ea typeface="Courier New"/>
                <a:cs typeface="Courier New"/>
                <a:sym typeface="Courier New"/>
              </a:rPr>
              <a:t>into</a:t>
            </a:r>
            <a:r>
              <a:rPr lang="it-IT" sz="1600" b="1" dirty="0">
                <a:solidFill>
                  <a:schemeClr val="accent3">
                    <a:lumMod val="40000"/>
                    <a:lumOff val="60000"/>
                  </a:schemeClr>
                </a:solidFill>
                <a:ea typeface="Courier New"/>
                <a:cs typeface="Courier New"/>
                <a:sym typeface="Courier New"/>
              </a:rPr>
              <a:t> SRC </a:t>
            </a:r>
            <a:r>
              <a:rPr lang="it-IT" sz="1600" b="1" dirty="0" err="1">
                <a:solidFill>
                  <a:schemeClr val="accent3">
                    <a:lumMod val="40000"/>
                    <a:lumOff val="60000"/>
                  </a:schemeClr>
                </a:solidFill>
                <a:ea typeface="Courier New"/>
                <a:cs typeface="Courier New"/>
                <a:sym typeface="Courier New"/>
              </a:rPr>
              <a:t>nodes</a:t>
            </a:r>
            <a:endParaRPr lang="it-IT" sz="1600" b="1" dirty="0">
              <a:solidFill>
                <a:schemeClr val="accent3">
                  <a:lumMod val="40000"/>
                  <a:lumOff val="60000"/>
                </a:schemeClr>
              </a:solidFill>
              <a:ea typeface="Courier New"/>
              <a:cs typeface="Courier New"/>
              <a:sym typeface="Courier New"/>
            </a:endParaRPr>
          </a:p>
          <a:p>
            <a:pPr marL="0" indent="0" algn="just" defTabSz="914400">
              <a:lnSpc>
                <a:spcPct val="130000"/>
              </a:lnSpc>
              <a:spcBef>
                <a:spcPts val="1200"/>
              </a:spcBef>
              <a:spcAft>
                <a:spcPts val="1200"/>
              </a:spcAft>
              <a:buFont typeface="Wingdings 2"/>
              <a:buNone/>
            </a:pPr>
            <a:endParaRPr lang="it-IT" sz="1600" dirty="0">
              <a:solidFill>
                <a:schemeClr val="bg1"/>
              </a:solidFill>
              <a:ea typeface="Courier New"/>
              <a:cs typeface="Courier New"/>
              <a:sym typeface="Courier New"/>
            </a:endParaRPr>
          </a:p>
        </p:txBody>
      </p:sp>
      <p:pic>
        <p:nvPicPr>
          <p:cNvPr id="6" name="Google Shape;58;p13">
            <a:extLst>
              <a:ext uri="{FF2B5EF4-FFF2-40B4-BE49-F238E27FC236}">
                <a16:creationId xmlns:a16="http://schemas.microsoft.com/office/drawing/2014/main" id="{53145D9D-959F-EA9C-A20B-E224D31A825B}"/>
              </a:ext>
            </a:extLst>
          </p:cNvPr>
          <p:cNvPicPr preferRelativeResize="0"/>
          <p:nvPr/>
        </p:nvPicPr>
        <p:blipFill rotWithShape="1">
          <a:blip r:embed="rId3">
            <a:alphaModFix/>
          </a:blip>
          <a:srcRect l="2719" t="7691" r="3189" b="4903"/>
          <a:stretch/>
        </p:blipFill>
        <p:spPr>
          <a:xfrm>
            <a:off x="4601883" y="3605049"/>
            <a:ext cx="4279199" cy="2583093"/>
          </a:xfrm>
          <a:prstGeom prst="rect">
            <a:avLst/>
          </a:prstGeom>
          <a:noFill/>
          <a:ln>
            <a:noFill/>
          </a:ln>
        </p:spPr>
      </p:pic>
      <p:sp>
        <p:nvSpPr>
          <p:cNvPr id="3" name="CasellaDiTesto 2">
            <a:extLst>
              <a:ext uri="{FF2B5EF4-FFF2-40B4-BE49-F238E27FC236}">
                <a16:creationId xmlns:a16="http://schemas.microsoft.com/office/drawing/2014/main" id="{1572C9A4-2D6C-1176-D4FE-0E47FBF613B5}"/>
              </a:ext>
            </a:extLst>
          </p:cNvPr>
          <p:cNvSpPr txBox="1"/>
          <p:nvPr/>
        </p:nvSpPr>
        <p:spPr>
          <a:xfrm>
            <a:off x="227206" y="6438630"/>
            <a:ext cx="2233240" cy="307777"/>
          </a:xfrm>
          <a:prstGeom prst="rect">
            <a:avLst/>
          </a:prstGeom>
          <a:noFill/>
        </p:spPr>
        <p:txBody>
          <a:bodyPr wrap="none" rtlCol="0">
            <a:spAutoFit/>
          </a:bodyPr>
          <a:lstStyle/>
          <a:p>
            <a:r>
              <a:rPr lang="it-IT" sz="1400" dirty="0" err="1">
                <a:solidFill>
                  <a:schemeClr val="bg1">
                    <a:lumMod val="50000"/>
                  </a:schemeClr>
                </a:solidFill>
              </a:rPr>
              <a:t>Courtesy</a:t>
            </a:r>
            <a:r>
              <a:rPr lang="it-IT" sz="1400" dirty="0">
                <a:solidFill>
                  <a:schemeClr val="bg1">
                    <a:lumMod val="50000"/>
                  </a:schemeClr>
                </a:solidFill>
              </a:rPr>
              <a:t> Tudisco &amp; Vitello</a:t>
            </a:r>
          </a:p>
        </p:txBody>
      </p:sp>
      <p:pic>
        <p:nvPicPr>
          <p:cNvPr id="2" name="Immagine 1">
            <a:extLst>
              <a:ext uri="{FF2B5EF4-FFF2-40B4-BE49-F238E27FC236}">
                <a16:creationId xmlns:a16="http://schemas.microsoft.com/office/drawing/2014/main" id="{2069322E-4307-A89B-E0B6-FD55458399F4}"/>
              </a:ext>
            </a:extLst>
          </p:cNvPr>
          <p:cNvPicPr>
            <a:picLocks noChangeAspect="1"/>
          </p:cNvPicPr>
          <p:nvPr/>
        </p:nvPicPr>
        <p:blipFill>
          <a:blip r:embed="rId4"/>
          <a:stretch>
            <a:fillRect/>
          </a:stretch>
        </p:blipFill>
        <p:spPr>
          <a:xfrm>
            <a:off x="8184995" y="6321462"/>
            <a:ext cx="754169" cy="3802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animEffect transition="in" filter="randombar(horizontal)">
                                      <p:cBhvr>
                                        <p:cTn id="7" dur="500"/>
                                        <p:tgtEl>
                                          <p:spTgt spid="55">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6">
                                            <p:txEl>
                                              <p:pRg st="0" end="0"/>
                                            </p:txEl>
                                          </p:spTgt>
                                        </p:tgtEl>
                                        <p:attrNameLst>
                                          <p:attrName>style.visibility</p:attrName>
                                        </p:attrNameLst>
                                      </p:cBhvr>
                                      <p:to>
                                        <p:strVal val="visible"/>
                                      </p:to>
                                    </p:set>
                                    <p:animEffect transition="in" filter="wipe(up)">
                                      <p:cBhvr>
                                        <p:cTn id="11" dur="500"/>
                                        <p:tgtEl>
                                          <p:spTgt spid="56">
                                            <p:txEl>
                                              <p:pRg st="0" end="0"/>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56">
                                            <p:txEl>
                                              <p:pRg st="1" end="1"/>
                                            </p:txEl>
                                          </p:spTgt>
                                        </p:tgtEl>
                                        <p:attrNameLst>
                                          <p:attrName>style.visibility</p:attrName>
                                        </p:attrNameLst>
                                      </p:cBhvr>
                                      <p:to>
                                        <p:strVal val="visible"/>
                                      </p:to>
                                    </p:set>
                                    <p:animEffect transition="in" filter="wipe(up)">
                                      <p:cBhvr>
                                        <p:cTn id="15" dur="500"/>
                                        <p:tgtEl>
                                          <p:spTgt spid="56">
                                            <p:txEl>
                                              <p:pRg st="1" end="1"/>
                                            </p:txEl>
                                          </p:spTgt>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56">
                                            <p:txEl>
                                              <p:pRg st="2" end="2"/>
                                            </p:txEl>
                                          </p:spTgt>
                                        </p:tgtEl>
                                        <p:attrNameLst>
                                          <p:attrName>style.visibility</p:attrName>
                                        </p:attrNameLst>
                                      </p:cBhvr>
                                      <p:to>
                                        <p:strVal val="visible"/>
                                      </p:to>
                                    </p:set>
                                    <p:animEffect transition="in" filter="wipe(up)">
                                      <p:cBhvr>
                                        <p:cTn id="19" dur="500"/>
                                        <p:tgtEl>
                                          <p:spTgt spid="56">
                                            <p:txEl>
                                              <p:pRg st="2" end="2"/>
                                            </p:txEl>
                                          </p:spTgt>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56">
                                            <p:txEl>
                                              <p:pRg st="3" end="3"/>
                                            </p:txEl>
                                          </p:spTgt>
                                        </p:tgtEl>
                                        <p:attrNameLst>
                                          <p:attrName>style.visibility</p:attrName>
                                        </p:attrNameLst>
                                      </p:cBhvr>
                                      <p:to>
                                        <p:strVal val="visible"/>
                                      </p:to>
                                    </p:set>
                                    <p:animEffect transition="in" filter="wipe(up)">
                                      <p:cBhvr>
                                        <p:cTn id="23" dur="500"/>
                                        <p:tgtEl>
                                          <p:spTgt spid="56">
                                            <p:txEl>
                                              <p:pRg st="3" end="3"/>
                                            </p:txEl>
                                          </p:spTgt>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3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up)">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uild="p"/>
      <p:bldP spid="56" grpId="0" build="p"/>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2" name="Google Shape;62;p14"/>
          <p:cNvSpPr txBox="1">
            <a:spLocks noGrp="1"/>
          </p:cNvSpPr>
          <p:nvPr>
            <p:ph type="body" idx="1"/>
          </p:nvPr>
        </p:nvSpPr>
        <p:spPr>
          <a:xfrm>
            <a:off x="-52550" y="3726856"/>
            <a:ext cx="3787335" cy="2747516"/>
          </a:xfrm>
          <a:prstGeom prst="rect">
            <a:avLst/>
          </a:prstGeom>
        </p:spPr>
        <p:txBody>
          <a:bodyPr spcFirstLastPara="1" vert="horz" wrap="square" lIns="91425" tIns="91425" rIns="91425" bIns="91425" anchor="t" anchorCtr="0">
            <a:noAutofit/>
          </a:bodyPr>
          <a:lstStyle/>
          <a:p>
            <a:pPr indent="-304800" algn="just">
              <a:lnSpc>
                <a:spcPts val="2220"/>
              </a:lnSpc>
              <a:buClr>
                <a:schemeClr val="dk1"/>
              </a:buClr>
              <a:buSzPts val="1200"/>
              <a:buFont typeface="Courier New"/>
              <a:buChar char="●"/>
            </a:pPr>
            <a:r>
              <a:rPr lang="it" sz="1600" b="1" dirty="0">
                <a:solidFill>
                  <a:schemeClr val="accent3">
                    <a:lumMod val="60000"/>
                    <a:lumOff val="40000"/>
                  </a:schemeClr>
                </a:solidFill>
                <a:ea typeface="Courier New"/>
                <a:cs typeface="Courier New"/>
                <a:sym typeface="Courier New"/>
              </a:rPr>
              <a:t>Computing API</a:t>
            </a:r>
            <a:endParaRPr sz="1600" b="1" dirty="0">
              <a:solidFill>
                <a:schemeClr val="accent3">
                  <a:lumMod val="60000"/>
                  <a:lumOff val="40000"/>
                </a:schemeClr>
              </a:solidFill>
              <a:ea typeface="Courier New"/>
              <a:cs typeface="Courier New"/>
              <a:sym typeface="Courier New"/>
            </a:endParaRPr>
          </a:p>
          <a:p>
            <a:pPr indent="-304800" algn="just">
              <a:lnSpc>
                <a:spcPts val="2220"/>
              </a:lnSpc>
              <a:buClr>
                <a:schemeClr val="dk1"/>
              </a:buClr>
              <a:buSzPts val="1200"/>
              <a:buFont typeface="Courier New" panose="02070309020205020404" pitchFamily="49" charset="0"/>
              <a:buChar char="o"/>
            </a:pPr>
            <a:r>
              <a:rPr lang="it" sz="1800" dirty="0">
                <a:solidFill>
                  <a:schemeClr val="bg1"/>
                </a:solidFill>
                <a:ea typeface="Courier New"/>
                <a:cs typeface="Courier New"/>
                <a:sym typeface="Courier New"/>
              </a:rPr>
              <a:t>Adapt SODA so that it can process requests through the Computing API (Application Programming Interface)</a:t>
            </a:r>
            <a:endParaRPr sz="1800" dirty="0">
              <a:solidFill>
                <a:schemeClr val="bg1"/>
              </a:solidFill>
              <a:ea typeface="Courier New"/>
              <a:cs typeface="Courier New"/>
              <a:sym typeface="Courier New"/>
            </a:endParaRPr>
          </a:p>
          <a:p>
            <a:pPr indent="-304800" algn="just">
              <a:lnSpc>
                <a:spcPts val="2220"/>
              </a:lnSpc>
              <a:buClr>
                <a:schemeClr val="dk1"/>
              </a:buClr>
              <a:buSzPts val="1200"/>
              <a:buFont typeface="Courier New" panose="02070309020205020404" pitchFamily="49" charset="0"/>
              <a:buChar char="o"/>
            </a:pPr>
            <a:r>
              <a:rPr lang="it" sz="1800" dirty="0">
                <a:solidFill>
                  <a:schemeClr val="bg1"/>
                </a:solidFill>
                <a:ea typeface="Courier New"/>
                <a:cs typeface="Courier New"/>
                <a:sym typeface="Courier New"/>
              </a:rPr>
              <a:t>Adapt VisIVO to invoke cutout and visualize data through the Computing API </a:t>
            </a:r>
            <a:r>
              <a:rPr lang="it-IT" sz="1800" dirty="0">
                <a:solidFill>
                  <a:schemeClr val="bg1"/>
                </a:solidFill>
                <a:ea typeface="Courier New"/>
                <a:cs typeface="Courier New"/>
                <a:sym typeface="Courier New"/>
              </a:rPr>
              <a:t>(Application Programming Interface)</a:t>
            </a:r>
          </a:p>
          <a:p>
            <a:pPr lvl="1" indent="-304800" algn="just">
              <a:lnSpc>
                <a:spcPts val="2220"/>
              </a:lnSpc>
              <a:buClr>
                <a:schemeClr val="dk1"/>
              </a:buClr>
              <a:buSzPts val="1200"/>
              <a:buFont typeface="Courier New"/>
              <a:buChar char="○"/>
            </a:pPr>
            <a:endParaRPr sz="1600" dirty="0">
              <a:solidFill>
                <a:schemeClr val="bg1"/>
              </a:solidFill>
              <a:ea typeface="Courier New"/>
              <a:cs typeface="Courier New"/>
              <a:sym typeface="Courier New"/>
            </a:endParaRPr>
          </a:p>
        </p:txBody>
      </p:sp>
      <p:sp>
        <p:nvSpPr>
          <p:cNvPr id="4" name="CasellaDiTesto 3">
            <a:extLst>
              <a:ext uri="{FF2B5EF4-FFF2-40B4-BE49-F238E27FC236}">
                <a16:creationId xmlns:a16="http://schemas.microsoft.com/office/drawing/2014/main" id="{4510E98F-7773-B261-D6D3-1F7F042FC08F}"/>
              </a:ext>
            </a:extLst>
          </p:cNvPr>
          <p:cNvSpPr txBox="1"/>
          <p:nvPr/>
        </p:nvSpPr>
        <p:spPr>
          <a:xfrm>
            <a:off x="854110" y="111593"/>
            <a:ext cx="7465925" cy="954107"/>
          </a:xfrm>
          <a:prstGeom prst="rect">
            <a:avLst/>
          </a:prstGeom>
          <a:noFill/>
        </p:spPr>
        <p:txBody>
          <a:bodyPr wrap="square" rtlCol="0">
            <a:spAutoFit/>
          </a:bodyPr>
          <a:lstStyle/>
          <a:p>
            <a:pPr algn="ctr"/>
            <a:r>
              <a:rPr lang="en-US" sz="3600" dirty="0">
                <a:solidFill>
                  <a:schemeClr val="bg1"/>
                </a:solidFill>
              </a:rPr>
              <a:t>The work of the </a:t>
            </a:r>
            <a:r>
              <a:rPr lang="en-US" sz="3600" b="1" dirty="0">
                <a:solidFill>
                  <a:srgbClr val="E0950F"/>
                </a:solidFill>
              </a:rPr>
              <a:t>Orange</a:t>
            </a:r>
            <a:r>
              <a:rPr lang="en-US" sz="3600" dirty="0">
                <a:solidFill>
                  <a:schemeClr val="bg1"/>
                </a:solidFill>
              </a:rPr>
              <a:t> Team</a:t>
            </a:r>
          </a:p>
          <a:p>
            <a:pPr algn="ctr"/>
            <a:r>
              <a:rPr lang="en-US" sz="2000" u="sng" dirty="0">
                <a:solidFill>
                  <a:schemeClr val="bg1"/>
                </a:solidFill>
              </a:rPr>
              <a:t>the next steps </a:t>
            </a:r>
          </a:p>
        </p:txBody>
      </p:sp>
      <p:sp>
        <p:nvSpPr>
          <p:cNvPr id="6" name="CasellaDiTesto 5">
            <a:extLst>
              <a:ext uri="{FF2B5EF4-FFF2-40B4-BE49-F238E27FC236}">
                <a16:creationId xmlns:a16="http://schemas.microsoft.com/office/drawing/2014/main" id="{B7F2C7BE-D709-169C-69E9-442A905D878B}"/>
              </a:ext>
            </a:extLst>
          </p:cNvPr>
          <p:cNvSpPr txBox="1"/>
          <p:nvPr/>
        </p:nvSpPr>
        <p:spPr>
          <a:xfrm>
            <a:off x="1349886" y="1219557"/>
            <a:ext cx="6474372" cy="461665"/>
          </a:xfrm>
          <a:prstGeom prst="rect">
            <a:avLst/>
          </a:prstGeom>
          <a:noFill/>
        </p:spPr>
        <p:txBody>
          <a:bodyPr wrap="square">
            <a:spAutoFit/>
          </a:bodyPr>
          <a:lstStyle/>
          <a:p>
            <a:pPr marL="0" indent="0" algn="just">
              <a:spcBef>
                <a:spcPts val="800"/>
              </a:spcBef>
              <a:buNone/>
            </a:pPr>
            <a:r>
              <a:rPr lang="it" sz="2400" dirty="0">
                <a:solidFill>
                  <a:srgbClr val="FFFF00"/>
                </a:solidFill>
                <a:ea typeface="Courier New"/>
                <a:cs typeface="Courier New"/>
                <a:sym typeface="Courier New"/>
              </a:rPr>
              <a:t>Contributions on the following SRCNet </a:t>
            </a:r>
            <a:r>
              <a:rPr lang="it" sz="2400" b="1" dirty="0">
                <a:solidFill>
                  <a:srgbClr val="FFFF00"/>
                </a:solidFill>
                <a:ea typeface="Courier New"/>
                <a:cs typeface="Courier New"/>
                <a:sym typeface="Courier New"/>
              </a:rPr>
              <a:t>Epics</a:t>
            </a:r>
          </a:p>
        </p:txBody>
      </p:sp>
      <p:grpSp>
        <p:nvGrpSpPr>
          <p:cNvPr id="7" name="Google Shape;65;p14">
            <a:extLst>
              <a:ext uri="{FF2B5EF4-FFF2-40B4-BE49-F238E27FC236}">
                <a16:creationId xmlns:a16="http://schemas.microsoft.com/office/drawing/2014/main" id="{0AB13FC4-4361-294C-5441-3C505AA9F63E}"/>
              </a:ext>
            </a:extLst>
          </p:cNvPr>
          <p:cNvGrpSpPr/>
          <p:nvPr/>
        </p:nvGrpSpPr>
        <p:grpSpPr>
          <a:xfrm>
            <a:off x="3815255" y="3871610"/>
            <a:ext cx="5202621" cy="2296400"/>
            <a:chOff x="4279900" y="1727500"/>
            <a:chExt cx="4533499" cy="2296400"/>
          </a:xfrm>
        </p:grpSpPr>
        <p:pic>
          <p:nvPicPr>
            <p:cNvPr id="8" name="Google Shape;66;p14">
              <a:extLst>
                <a:ext uri="{FF2B5EF4-FFF2-40B4-BE49-F238E27FC236}">
                  <a16:creationId xmlns:a16="http://schemas.microsoft.com/office/drawing/2014/main" id="{592B4EC0-CD0D-0414-14CE-83690E98E709}"/>
                </a:ext>
              </a:extLst>
            </p:cNvPr>
            <p:cNvPicPr preferRelativeResize="0"/>
            <p:nvPr/>
          </p:nvPicPr>
          <p:blipFill rotWithShape="1">
            <a:blip r:embed="rId3">
              <a:alphaModFix/>
            </a:blip>
            <a:srcRect t="9082"/>
            <a:stretch/>
          </p:blipFill>
          <p:spPr>
            <a:xfrm>
              <a:off x="4279900" y="1727500"/>
              <a:ext cx="4533499" cy="2053575"/>
            </a:xfrm>
            <a:prstGeom prst="rect">
              <a:avLst/>
            </a:prstGeom>
            <a:noFill/>
            <a:ln>
              <a:noFill/>
            </a:ln>
          </p:spPr>
        </p:pic>
        <p:sp>
          <p:nvSpPr>
            <p:cNvPr id="9" name="Google Shape;67;p14">
              <a:extLst>
                <a:ext uri="{FF2B5EF4-FFF2-40B4-BE49-F238E27FC236}">
                  <a16:creationId xmlns:a16="http://schemas.microsoft.com/office/drawing/2014/main" id="{1CEF3240-8DC5-667F-DFA8-800D9CE926DB}"/>
                </a:ext>
              </a:extLst>
            </p:cNvPr>
            <p:cNvSpPr txBox="1"/>
            <p:nvPr/>
          </p:nvSpPr>
          <p:spPr>
            <a:xfrm>
              <a:off x="4279900" y="3801900"/>
              <a:ext cx="4454700" cy="22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900" b="1" dirty="0">
                  <a:latin typeface="Courier New"/>
                  <a:ea typeface="Courier New"/>
                  <a:cs typeface="Courier New"/>
                  <a:sym typeface="Courier New"/>
                </a:rPr>
                <a:t>image credits:Jesús Salgado - SKA Regional Centre Architect</a:t>
              </a:r>
              <a:endParaRPr sz="900" b="1" dirty="0">
                <a:latin typeface="Courier New"/>
                <a:ea typeface="Courier New"/>
                <a:cs typeface="Courier New"/>
                <a:sym typeface="Courier New"/>
              </a:endParaRPr>
            </a:p>
            <a:p>
              <a:pPr marL="0" lvl="0" indent="0" algn="l" rtl="0">
                <a:spcBef>
                  <a:spcPts val="0"/>
                </a:spcBef>
                <a:spcAft>
                  <a:spcPts val="0"/>
                </a:spcAft>
                <a:buNone/>
              </a:pPr>
              <a:endParaRPr sz="900" b="1" dirty="0">
                <a:latin typeface="Courier New"/>
                <a:ea typeface="Courier New"/>
                <a:cs typeface="Courier New"/>
                <a:sym typeface="Courier New"/>
              </a:endParaRPr>
            </a:p>
          </p:txBody>
        </p:sp>
      </p:grpSp>
      <p:sp>
        <p:nvSpPr>
          <p:cNvPr id="13" name="CasellaDiTesto 12">
            <a:extLst>
              <a:ext uri="{FF2B5EF4-FFF2-40B4-BE49-F238E27FC236}">
                <a16:creationId xmlns:a16="http://schemas.microsoft.com/office/drawing/2014/main" id="{3312980D-4F73-639F-1553-056CF319AAD6}"/>
              </a:ext>
            </a:extLst>
          </p:cNvPr>
          <p:cNvSpPr txBox="1"/>
          <p:nvPr/>
        </p:nvSpPr>
        <p:spPr>
          <a:xfrm>
            <a:off x="103363" y="2044862"/>
            <a:ext cx="8723586" cy="1768754"/>
          </a:xfrm>
          <a:prstGeom prst="rect">
            <a:avLst/>
          </a:prstGeom>
          <a:noFill/>
        </p:spPr>
        <p:txBody>
          <a:bodyPr wrap="square">
            <a:spAutoFit/>
          </a:bodyPr>
          <a:lstStyle/>
          <a:p>
            <a:pPr indent="-304800" algn="just">
              <a:lnSpc>
                <a:spcPts val="2220"/>
              </a:lnSpc>
              <a:spcBef>
                <a:spcPts val="800"/>
              </a:spcBef>
              <a:buClr>
                <a:schemeClr val="dk1"/>
              </a:buClr>
              <a:buSzPts val="1200"/>
              <a:buFont typeface="Courier New"/>
              <a:buChar char="●"/>
            </a:pPr>
            <a:r>
              <a:rPr lang="it-IT" sz="1600" b="1" dirty="0">
                <a:solidFill>
                  <a:schemeClr val="accent3">
                    <a:lumMod val="60000"/>
                    <a:lumOff val="40000"/>
                  </a:schemeClr>
                </a:solidFill>
                <a:ea typeface="Courier New"/>
                <a:cs typeface="Courier New"/>
                <a:sym typeface="Courier New"/>
              </a:rPr>
              <a:t>Mini </a:t>
            </a:r>
            <a:r>
              <a:rPr lang="it-IT" sz="1600" b="1" dirty="0" err="1">
                <a:solidFill>
                  <a:schemeClr val="accent3">
                    <a:lumMod val="60000"/>
                    <a:lumOff val="40000"/>
                  </a:schemeClr>
                </a:solidFill>
                <a:ea typeface="Courier New"/>
                <a:cs typeface="Courier New"/>
                <a:sym typeface="Courier New"/>
              </a:rPr>
              <a:t>SRCNet</a:t>
            </a:r>
            <a:r>
              <a:rPr lang="it-IT" sz="1600" b="1" dirty="0">
                <a:solidFill>
                  <a:schemeClr val="accent3">
                    <a:lumMod val="60000"/>
                    <a:lumOff val="40000"/>
                  </a:schemeClr>
                </a:solidFill>
                <a:ea typeface="Courier New"/>
                <a:cs typeface="Courier New"/>
                <a:sym typeface="Courier New"/>
              </a:rPr>
              <a:t> </a:t>
            </a:r>
            <a:r>
              <a:rPr lang="it-IT" sz="1600" b="1" dirty="0" err="1">
                <a:solidFill>
                  <a:schemeClr val="accent3">
                    <a:lumMod val="60000"/>
                    <a:lumOff val="40000"/>
                  </a:schemeClr>
                </a:solidFill>
                <a:ea typeface="Courier New"/>
                <a:cs typeface="Courier New"/>
                <a:sym typeface="Courier New"/>
              </a:rPr>
              <a:t>Demonstrator</a:t>
            </a:r>
            <a:endParaRPr lang="it-IT" sz="1600" b="1" dirty="0">
              <a:solidFill>
                <a:schemeClr val="accent3">
                  <a:lumMod val="60000"/>
                  <a:lumOff val="40000"/>
                </a:schemeClr>
              </a:solidFill>
              <a:ea typeface="Courier New"/>
              <a:cs typeface="Courier New"/>
              <a:sym typeface="Courier New"/>
            </a:endParaRPr>
          </a:p>
          <a:p>
            <a:pPr lvl="1" indent="-304800" algn="just">
              <a:lnSpc>
                <a:spcPts val="2220"/>
              </a:lnSpc>
              <a:buClr>
                <a:schemeClr val="dk1"/>
              </a:buClr>
              <a:buSzPts val="1200"/>
              <a:buFont typeface="Courier New"/>
              <a:buChar char="○"/>
            </a:pPr>
            <a:r>
              <a:rPr lang="it-IT" sz="1600" dirty="0">
                <a:solidFill>
                  <a:schemeClr val="bg1"/>
                </a:solidFill>
                <a:ea typeface="Courier New"/>
                <a:cs typeface="Courier New"/>
                <a:sym typeface="Courier New"/>
              </a:rPr>
              <a:t>Benchmark and </a:t>
            </a:r>
            <a:r>
              <a:rPr lang="it-IT" sz="1600" dirty="0" err="1">
                <a:solidFill>
                  <a:schemeClr val="bg1"/>
                </a:solidFill>
                <a:ea typeface="Courier New"/>
                <a:cs typeface="Courier New"/>
                <a:sym typeface="Courier New"/>
              </a:rPr>
              <a:t>Optimization</a:t>
            </a:r>
            <a:r>
              <a:rPr lang="it-IT" sz="1600" dirty="0">
                <a:solidFill>
                  <a:schemeClr val="bg1"/>
                </a:solidFill>
                <a:ea typeface="Courier New"/>
                <a:cs typeface="Courier New"/>
                <a:sym typeface="Courier New"/>
              </a:rPr>
              <a:t> of SODA performances</a:t>
            </a:r>
          </a:p>
          <a:p>
            <a:pPr indent="-304800" algn="just">
              <a:lnSpc>
                <a:spcPts val="2220"/>
              </a:lnSpc>
              <a:buClr>
                <a:schemeClr val="dk1"/>
              </a:buClr>
              <a:buSzPts val="1200"/>
              <a:buFont typeface="Courier New"/>
              <a:buChar char="●"/>
            </a:pPr>
            <a:r>
              <a:rPr lang="it-IT" sz="1600" b="1" dirty="0">
                <a:solidFill>
                  <a:schemeClr val="accent3">
                    <a:lumMod val="60000"/>
                    <a:lumOff val="40000"/>
                  </a:schemeClr>
                </a:solidFill>
                <a:ea typeface="Courier New"/>
                <a:cs typeface="Courier New"/>
                <a:sym typeface="Courier New"/>
              </a:rPr>
              <a:t>Data Lake Integration</a:t>
            </a:r>
          </a:p>
          <a:p>
            <a:pPr lvl="1" indent="-304800" algn="just">
              <a:lnSpc>
                <a:spcPts val="2220"/>
              </a:lnSpc>
              <a:buClr>
                <a:schemeClr val="dk1"/>
              </a:buClr>
              <a:buSzPts val="1200"/>
              <a:buFont typeface="Courier New"/>
              <a:buChar char="○"/>
            </a:pPr>
            <a:r>
              <a:rPr lang="it-IT" sz="1600" dirty="0" err="1">
                <a:solidFill>
                  <a:schemeClr val="bg1"/>
                </a:solidFill>
                <a:ea typeface="Courier New"/>
                <a:cs typeface="Courier New"/>
                <a:sym typeface="Courier New"/>
              </a:rPr>
              <a:t>Adapt</a:t>
            </a:r>
            <a:r>
              <a:rPr lang="it-IT" sz="1600" dirty="0">
                <a:solidFill>
                  <a:schemeClr val="bg1"/>
                </a:solidFill>
                <a:ea typeface="Courier New"/>
                <a:cs typeface="Courier New"/>
                <a:sym typeface="Courier New"/>
              </a:rPr>
              <a:t> SODA to work with storage manager service (SRM)</a:t>
            </a:r>
          </a:p>
          <a:p>
            <a:pPr lvl="1" indent="-304800" algn="just">
              <a:lnSpc>
                <a:spcPts val="2220"/>
              </a:lnSpc>
              <a:buClr>
                <a:schemeClr val="dk1"/>
              </a:buClr>
              <a:buSzPts val="1200"/>
              <a:buFont typeface="Courier New"/>
              <a:buChar char="○"/>
            </a:pPr>
            <a:r>
              <a:rPr lang="it-IT" sz="1600" dirty="0">
                <a:solidFill>
                  <a:schemeClr val="bg1"/>
                </a:solidFill>
                <a:ea typeface="Courier New"/>
                <a:cs typeface="Courier New"/>
                <a:sym typeface="Courier New"/>
              </a:rPr>
              <a:t>Collection and </a:t>
            </a:r>
            <a:r>
              <a:rPr lang="it-IT" sz="1600" dirty="0" err="1">
                <a:solidFill>
                  <a:schemeClr val="bg1"/>
                </a:solidFill>
                <a:ea typeface="Courier New"/>
                <a:cs typeface="Courier New"/>
                <a:sym typeface="Courier New"/>
              </a:rPr>
              <a:t>classification</a:t>
            </a:r>
            <a:r>
              <a:rPr lang="it-IT" sz="1600" dirty="0">
                <a:solidFill>
                  <a:schemeClr val="bg1"/>
                </a:solidFill>
                <a:ea typeface="Courier New"/>
                <a:cs typeface="Courier New"/>
                <a:sym typeface="Courier New"/>
              </a:rPr>
              <a:t> of </a:t>
            </a:r>
            <a:r>
              <a:rPr lang="it-IT" sz="1600" dirty="0" err="1">
                <a:solidFill>
                  <a:schemeClr val="bg1"/>
                </a:solidFill>
                <a:ea typeface="Courier New"/>
                <a:cs typeface="Courier New"/>
                <a:sym typeface="Courier New"/>
              </a:rPr>
              <a:t>heterogeneous</a:t>
            </a:r>
            <a:r>
              <a:rPr lang="it-IT" sz="1600" dirty="0">
                <a:solidFill>
                  <a:schemeClr val="bg1"/>
                </a:solidFill>
                <a:ea typeface="Courier New"/>
                <a:cs typeface="Courier New"/>
                <a:sym typeface="Courier New"/>
              </a:rPr>
              <a:t> datasets from </a:t>
            </a:r>
            <a:r>
              <a:rPr lang="it-IT" sz="1600" dirty="0" err="1">
                <a:solidFill>
                  <a:schemeClr val="bg1"/>
                </a:solidFill>
                <a:ea typeface="Courier New"/>
                <a:cs typeface="Courier New"/>
                <a:sym typeface="Courier New"/>
              </a:rPr>
              <a:t>precursors</a:t>
            </a:r>
            <a:r>
              <a:rPr lang="it-IT" sz="1600" dirty="0">
                <a:solidFill>
                  <a:schemeClr val="bg1"/>
                </a:solidFill>
                <a:ea typeface="Courier New"/>
                <a:cs typeface="Courier New"/>
                <a:sym typeface="Courier New"/>
              </a:rPr>
              <a:t> and </a:t>
            </a:r>
            <a:r>
              <a:rPr lang="it-IT" sz="1600" dirty="0" err="1">
                <a:solidFill>
                  <a:schemeClr val="bg1"/>
                </a:solidFill>
                <a:ea typeface="Courier New"/>
                <a:cs typeface="Courier New"/>
                <a:sym typeface="Courier New"/>
              </a:rPr>
              <a:t>pathfinders</a:t>
            </a:r>
            <a:r>
              <a:rPr lang="it-IT" sz="1600" dirty="0">
                <a:solidFill>
                  <a:schemeClr val="bg1"/>
                </a:solidFill>
                <a:ea typeface="Courier New"/>
                <a:cs typeface="Courier New"/>
                <a:sym typeface="Courier New"/>
              </a:rPr>
              <a:t> for testing services and tools</a:t>
            </a:r>
          </a:p>
        </p:txBody>
      </p:sp>
      <p:sp>
        <p:nvSpPr>
          <p:cNvPr id="3" name="CasellaDiTesto 2">
            <a:extLst>
              <a:ext uri="{FF2B5EF4-FFF2-40B4-BE49-F238E27FC236}">
                <a16:creationId xmlns:a16="http://schemas.microsoft.com/office/drawing/2014/main" id="{85747C6D-7D08-5A83-1B83-1F98688FA991}"/>
              </a:ext>
            </a:extLst>
          </p:cNvPr>
          <p:cNvSpPr txBox="1"/>
          <p:nvPr/>
        </p:nvSpPr>
        <p:spPr>
          <a:xfrm>
            <a:off x="227206" y="6438630"/>
            <a:ext cx="2233240" cy="307777"/>
          </a:xfrm>
          <a:prstGeom prst="rect">
            <a:avLst/>
          </a:prstGeom>
          <a:noFill/>
        </p:spPr>
        <p:txBody>
          <a:bodyPr wrap="none" rtlCol="0">
            <a:spAutoFit/>
          </a:bodyPr>
          <a:lstStyle/>
          <a:p>
            <a:r>
              <a:rPr lang="it-IT" sz="1400" dirty="0" err="1">
                <a:solidFill>
                  <a:schemeClr val="bg1">
                    <a:lumMod val="50000"/>
                  </a:schemeClr>
                </a:solidFill>
              </a:rPr>
              <a:t>Courtesy</a:t>
            </a:r>
            <a:r>
              <a:rPr lang="it-IT" sz="1400" dirty="0">
                <a:solidFill>
                  <a:schemeClr val="bg1">
                    <a:lumMod val="50000"/>
                  </a:schemeClr>
                </a:solidFill>
              </a:rPr>
              <a:t> Tudisco &amp; Vitello</a:t>
            </a:r>
          </a:p>
        </p:txBody>
      </p:sp>
      <p:pic>
        <p:nvPicPr>
          <p:cNvPr id="2" name="Immagine 1">
            <a:extLst>
              <a:ext uri="{FF2B5EF4-FFF2-40B4-BE49-F238E27FC236}">
                <a16:creationId xmlns:a16="http://schemas.microsoft.com/office/drawing/2014/main" id="{EC16C52B-404E-7786-DBE3-A3F71D551CED}"/>
              </a:ext>
            </a:extLst>
          </p:cNvPr>
          <p:cNvPicPr>
            <a:picLocks noChangeAspect="1"/>
          </p:cNvPicPr>
          <p:nvPr/>
        </p:nvPicPr>
        <p:blipFill>
          <a:blip r:embed="rId4"/>
          <a:stretch>
            <a:fillRect/>
          </a:stretch>
        </p:blipFill>
        <p:spPr>
          <a:xfrm>
            <a:off x="8184995" y="6321462"/>
            <a:ext cx="754169" cy="3802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wipe(up)">
                                      <p:cBhvr>
                                        <p:cTn id="21" dur="2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9A883E7-7165-5443-8DB9-33A972A0C84F}"/>
              </a:ext>
            </a:extLst>
          </p:cNvPr>
          <p:cNvGrpSpPr/>
          <p:nvPr/>
        </p:nvGrpSpPr>
        <p:grpSpPr>
          <a:xfrm>
            <a:off x="154233" y="1583317"/>
            <a:ext cx="8912012" cy="5314089"/>
            <a:chOff x="958916" y="1815431"/>
            <a:chExt cx="10166083" cy="5724908"/>
          </a:xfrm>
        </p:grpSpPr>
        <p:pic>
          <p:nvPicPr>
            <p:cNvPr id="4" name="Google Shape;131;p30" descr="A circuit board&#10;&#10;Description automatically generated">
              <a:extLst>
                <a:ext uri="{FF2B5EF4-FFF2-40B4-BE49-F238E27FC236}">
                  <a16:creationId xmlns:a16="http://schemas.microsoft.com/office/drawing/2014/main" id="{5D2B91AD-D385-1C44-A798-3B1EB7D87368}"/>
                </a:ext>
              </a:extLst>
            </p:cNvPr>
            <p:cNvPicPr preferRelativeResize="0">
              <a:picLocks/>
            </p:cNvPicPr>
            <p:nvPr/>
          </p:nvPicPr>
          <p:blipFill rotWithShape="1">
            <a:blip r:embed="rId3">
              <a:alphaModFix/>
            </a:blip>
            <a:srcRect/>
            <a:stretch/>
          </p:blipFill>
          <p:spPr>
            <a:xfrm>
              <a:off x="1328410" y="2153986"/>
              <a:ext cx="2203440" cy="1652580"/>
            </a:xfrm>
            <a:prstGeom prst="rect">
              <a:avLst/>
            </a:prstGeom>
            <a:noFill/>
            <a:ln>
              <a:noFill/>
            </a:ln>
          </p:spPr>
        </p:pic>
        <p:sp>
          <p:nvSpPr>
            <p:cNvPr id="5" name="Google Shape;133;p30">
              <a:extLst>
                <a:ext uri="{FF2B5EF4-FFF2-40B4-BE49-F238E27FC236}">
                  <a16:creationId xmlns:a16="http://schemas.microsoft.com/office/drawing/2014/main" id="{5770D68A-D090-B547-A8ED-9637A87FE0D1}"/>
                </a:ext>
              </a:extLst>
            </p:cNvPr>
            <p:cNvSpPr/>
            <p:nvPr/>
          </p:nvSpPr>
          <p:spPr>
            <a:xfrm>
              <a:off x="1081001" y="1815431"/>
              <a:ext cx="2841812" cy="338554"/>
            </a:xfrm>
            <a:prstGeom prst="rect">
              <a:avLst/>
            </a:prstGeom>
            <a:noFill/>
            <a:ln>
              <a:noFill/>
            </a:ln>
          </p:spPr>
          <p:txBody>
            <a:bodyPr spcFirstLastPara="1" wrap="square" lIns="68569" tIns="34275" rIns="68569" bIns="34275" anchor="t" anchorCtr="0">
              <a:noAutofit/>
            </a:bodyPr>
            <a:lstStyle/>
            <a:p>
              <a:r>
                <a:rPr lang="en" sz="1400" b="1" dirty="0">
                  <a:solidFill>
                    <a:srgbClr val="FFC000"/>
                  </a:solidFill>
                  <a:ea typeface="Calibri"/>
                  <a:cs typeface="Calibri"/>
                  <a:sym typeface="Calibri"/>
                </a:rPr>
                <a:t>CSP: </a:t>
              </a:r>
              <a:r>
                <a:rPr lang="en" sz="1400" dirty="0">
                  <a:solidFill>
                    <a:srgbClr val="FFC000"/>
                  </a:solidFill>
                  <a:ea typeface="Calibri"/>
                  <a:cs typeface="Calibri"/>
                  <a:sym typeface="Calibri"/>
                </a:rPr>
                <a:t>Central Signal Processor</a:t>
              </a:r>
              <a:endParaRPr sz="1400" dirty="0">
                <a:solidFill>
                  <a:srgbClr val="FFC000"/>
                </a:solidFill>
              </a:endParaRPr>
            </a:p>
          </p:txBody>
        </p:sp>
        <p:sp>
          <p:nvSpPr>
            <p:cNvPr id="6" name="Google Shape;134;p30">
              <a:extLst>
                <a:ext uri="{FF2B5EF4-FFF2-40B4-BE49-F238E27FC236}">
                  <a16:creationId xmlns:a16="http://schemas.microsoft.com/office/drawing/2014/main" id="{0D603D85-EDF1-2C42-89AA-30411C0FA36E}"/>
                </a:ext>
              </a:extLst>
            </p:cNvPr>
            <p:cNvSpPr txBox="1"/>
            <p:nvPr/>
          </p:nvSpPr>
          <p:spPr>
            <a:xfrm>
              <a:off x="1279675" y="3835068"/>
              <a:ext cx="2260946" cy="229625"/>
            </a:xfrm>
            <a:prstGeom prst="rect">
              <a:avLst/>
            </a:prstGeom>
            <a:noFill/>
            <a:ln>
              <a:noFill/>
            </a:ln>
          </p:spPr>
          <p:txBody>
            <a:bodyPr spcFirstLastPara="1" wrap="square" lIns="68569" tIns="34275" rIns="68569" bIns="34275" anchor="t" anchorCtr="0">
              <a:spAutoFit/>
            </a:bodyPr>
            <a:lstStyle/>
            <a:p>
              <a:pPr algn="ctr"/>
              <a:r>
                <a:rPr lang="en" sz="900" dirty="0">
                  <a:solidFill>
                    <a:srgbClr val="FFFF00"/>
                  </a:solidFill>
                  <a:ea typeface="Calibri"/>
                  <a:cs typeface="Calibri"/>
                  <a:sym typeface="Calibri"/>
                </a:rPr>
                <a:t>e.g. FPGAs in the ASKAP correlator</a:t>
              </a:r>
              <a:endParaRPr sz="1100" dirty="0">
                <a:solidFill>
                  <a:srgbClr val="FFFF00"/>
                </a:solidFill>
              </a:endParaRPr>
            </a:p>
          </p:txBody>
        </p:sp>
        <p:pic>
          <p:nvPicPr>
            <p:cNvPr id="7" name="Google Shape;135;p30" descr="A circuit board&#10;&#10;Description automatically generated">
              <a:extLst>
                <a:ext uri="{FF2B5EF4-FFF2-40B4-BE49-F238E27FC236}">
                  <a16:creationId xmlns:a16="http://schemas.microsoft.com/office/drawing/2014/main" id="{FBEA1AFF-30F6-0B47-9778-B23DBC10C60C}"/>
                </a:ext>
              </a:extLst>
            </p:cNvPr>
            <p:cNvPicPr preferRelativeResize="0"/>
            <p:nvPr/>
          </p:nvPicPr>
          <p:blipFill rotWithShape="1">
            <a:blip r:embed="rId4">
              <a:alphaModFix/>
            </a:blip>
            <a:srcRect/>
            <a:stretch/>
          </p:blipFill>
          <p:spPr>
            <a:xfrm>
              <a:off x="3770729" y="2961456"/>
              <a:ext cx="2344640" cy="1508555"/>
            </a:xfrm>
            <a:prstGeom prst="rect">
              <a:avLst/>
            </a:prstGeom>
            <a:noFill/>
            <a:ln>
              <a:noFill/>
            </a:ln>
          </p:spPr>
        </p:pic>
        <p:sp>
          <p:nvSpPr>
            <p:cNvPr id="8" name="Google Shape;136;p30">
              <a:extLst>
                <a:ext uri="{FF2B5EF4-FFF2-40B4-BE49-F238E27FC236}">
                  <a16:creationId xmlns:a16="http://schemas.microsoft.com/office/drawing/2014/main" id="{2376066C-969B-2942-A4AF-8332AAFE8F1E}"/>
                </a:ext>
              </a:extLst>
            </p:cNvPr>
            <p:cNvSpPr/>
            <p:nvPr/>
          </p:nvSpPr>
          <p:spPr>
            <a:xfrm>
              <a:off x="3621275" y="2622902"/>
              <a:ext cx="2757793" cy="338554"/>
            </a:xfrm>
            <a:prstGeom prst="rect">
              <a:avLst/>
            </a:prstGeom>
            <a:noFill/>
            <a:ln>
              <a:noFill/>
            </a:ln>
          </p:spPr>
          <p:txBody>
            <a:bodyPr spcFirstLastPara="1" wrap="square" lIns="68569" tIns="34275" rIns="68569" bIns="34275" anchor="t" anchorCtr="0">
              <a:noAutofit/>
            </a:bodyPr>
            <a:lstStyle/>
            <a:p>
              <a:r>
                <a:rPr lang="en" sz="1400" b="1" dirty="0">
                  <a:solidFill>
                    <a:srgbClr val="FFC000"/>
                  </a:solidFill>
                  <a:ea typeface="Calibri"/>
                  <a:cs typeface="Calibri"/>
                  <a:sym typeface="Calibri"/>
                </a:rPr>
                <a:t>SDP: </a:t>
              </a:r>
              <a:r>
                <a:rPr lang="en" sz="1400" dirty="0">
                  <a:solidFill>
                    <a:srgbClr val="FFC000"/>
                  </a:solidFill>
                  <a:ea typeface="Calibri"/>
                  <a:cs typeface="Calibri"/>
                  <a:sym typeface="Calibri"/>
                </a:rPr>
                <a:t>Science Data Processor</a:t>
              </a:r>
              <a:endParaRPr sz="1400" dirty="0">
                <a:solidFill>
                  <a:srgbClr val="FFC000"/>
                </a:solidFill>
              </a:endParaRPr>
            </a:p>
          </p:txBody>
        </p:sp>
        <p:sp>
          <p:nvSpPr>
            <p:cNvPr id="9" name="Google Shape;137;p30">
              <a:extLst>
                <a:ext uri="{FF2B5EF4-FFF2-40B4-BE49-F238E27FC236}">
                  <a16:creationId xmlns:a16="http://schemas.microsoft.com/office/drawing/2014/main" id="{4DAACA51-8085-DE4E-AD4C-A23D042B0A34}"/>
                </a:ext>
              </a:extLst>
            </p:cNvPr>
            <p:cNvSpPr txBox="1"/>
            <p:nvPr/>
          </p:nvSpPr>
          <p:spPr>
            <a:xfrm>
              <a:off x="3855506" y="4516477"/>
              <a:ext cx="2334370" cy="223777"/>
            </a:xfrm>
            <a:prstGeom prst="rect">
              <a:avLst/>
            </a:prstGeom>
            <a:noFill/>
            <a:ln>
              <a:noFill/>
            </a:ln>
          </p:spPr>
          <p:txBody>
            <a:bodyPr spcFirstLastPara="1" wrap="square" lIns="68569" tIns="34275" rIns="68569" bIns="34275" anchor="t" anchorCtr="0">
              <a:spAutoFit/>
            </a:bodyPr>
            <a:lstStyle/>
            <a:p>
              <a:pPr algn="ctr"/>
              <a:r>
                <a:rPr lang="en" sz="900" dirty="0">
                  <a:solidFill>
                    <a:srgbClr val="FFFF00"/>
                  </a:solidFill>
                  <a:ea typeface="Calibri"/>
                  <a:cs typeface="Calibri"/>
                  <a:sym typeface="Calibri"/>
                </a:rPr>
                <a:t>e.g. SDP prototype, Cambridge</a:t>
              </a:r>
              <a:endParaRPr sz="1100" dirty="0">
                <a:solidFill>
                  <a:srgbClr val="FFFF00"/>
                </a:solidFill>
              </a:endParaRPr>
            </a:p>
          </p:txBody>
        </p:sp>
        <p:sp>
          <p:nvSpPr>
            <p:cNvPr id="10" name="Google Shape;138;p30">
              <a:extLst>
                <a:ext uri="{FF2B5EF4-FFF2-40B4-BE49-F238E27FC236}">
                  <a16:creationId xmlns:a16="http://schemas.microsoft.com/office/drawing/2014/main" id="{F40F7F73-BEF2-6846-A00F-45ECC7F532E5}"/>
                </a:ext>
              </a:extLst>
            </p:cNvPr>
            <p:cNvSpPr/>
            <p:nvPr/>
          </p:nvSpPr>
          <p:spPr>
            <a:xfrm>
              <a:off x="6316010" y="3858376"/>
              <a:ext cx="1393906" cy="206317"/>
            </a:xfrm>
            <a:prstGeom prst="roundRect">
              <a:avLst>
                <a:gd name="adj" fmla="val 16667"/>
              </a:avLst>
            </a:prstGeom>
            <a:solidFill>
              <a:srgbClr val="F069B6"/>
            </a:solidFill>
            <a:ln w="12700" cap="flat" cmpd="sng">
              <a:solidFill>
                <a:srgbClr val="7030A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350">
                  <a:solidFill>
                    <a:srgbClr val="FFFF00"/>
                  </a:solidFill>
                  <a:latin typeface="Calibri"/>
                  <a:ea typeface="Calibri"/>
                  <a:cs typeface="Calibri"/>
                  <a:sym typeface="Calibri"/>
                </a:rPr>
                <a:t>SRC</a:t>
              </a:r>
              <a:endParaRPr sz="1350">
                <a:solidFill>
                  <a:srgbClr val="FFFF00"/>
                </a:solidFill>
              </a:endParaRPr>
            </a:p>
          </p:txBody>
        </p:sp>
        <p:sp>
          <p:nvSpPr>
            <p:cNvPr id="11" name="Google Shape;139;p30">
              <a:extLst>
                <a:ext uri="{FF2B5EF4-FFF2-40B4-BE49-F238E27FC236}">
                  <a16:creationId xmlns:a16="http://schemas.microsoft.com/office/drawing/2014/main" id="{B8433771-D671-CE40-A1F3-0FF9AF7CE3DA}"/>
                </a:ext>
              </a:extLst>
            </p:cNvPr>
            <p:cNvSpPr/>
            <p:nvPr/>
          </p:nvSpPr>
          <p:spPr>
            <a:xfrm>
              <a:off x="6316010" y="4212792"/>
              <a:ext cx="1393906" cy="206317"/>
            </a:xfrm>
            <a:prstGeom prst="roundRect">
              <a:avLst>
                <a:gd name="adj" fmla="val 16667"/>
              </a:avLst>
            </a:prstGeom>
            <a:solidFill>
              <a:srgbClr val="F069B6"/>
            </a:solidFill>
            <a:ln w="12700" cap="flat" cmpd="sng">
              <a:solidFill>
                <a:srgbClr val="7030A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350">
                  <a:solidFill>
                    <a:srgbClr val="FFFF00"/>
                  </a:solidFill>
                  <a:latin typeface="Calibri"/>
                  <a:ea typeface="Calibri"/>
                  <a:cs typeface="Calibri"/>
                  <a:sym typeface="Calibri"/>
                </a:rPr>
                <a:t>SRC</a:t>
              </a:r>
              <a:endParaRPr sz="1350">
                <a:solidFill>
                  <a:srgbClr val="FFFF00"/>
                </a:solidFill>
              </a:endParaRPr>
            </a:p>
          </p:txBody>
        </p:sp>
        <p:sp>
          <p:nvSpPr>
            <p:cNvPr id="12" name="Google Shape;140;p30">
              <a:extLst>
                <a:ext uri="{FF2B5EF4-FFF2-40B4-BE49-F238E27FC236}">
                  <a16:creationId xmlns:a16="http://schemas.microsoft.com/office/drawing/2014/main" id="{A27BED54-430B-8345-A537-E12B68EB037F}"/>
                </a:ext>
              </a:extLst>
            </p:cNvPr>
            <p:cNvSpPr/>
            <p:nvPr/>
          </p:nvSpPr>
          <p:spPr>
            <a:xfrm>
              <a:off x="6316010" y="4567208"/>
              <a:ext cx="1393906" cy="206317"/>
            </a:xfrm>
            <a:prstGeom prst="roundRect">
              <a:avLst>
                <a:gd name="adj" fmla="val 16667"/>
              </a:avLst>
            </a:prstGeom>
            <a:solidFill>
              <a:srgbClr val="F069B6"/>
            </a:solidFill>
            <a:ln w="12700" cap="flat" cmpd="sng">
              <a:solidFill>
                <a:srgbClr val="7030A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350">
                  <a:solidFill>
                    <a:srgbClr val="FFFF00"/>
                  </a:solidFill>
                  <a:latin typeface="Calibri"/>
                  <a:ea typeface="Calibri"/>
                  <a:cs typeface="Calibri"/>
                  <a:sym typeface="Calibri"/>
                </a:rPr>
                <a:t>SRC</a:t>
              </a:r>
              <a:endParaRPr sz="1350">
                <a:solidFill>
                  <a:srgbClr val="FFFF00"/>
                </a:solidFill>
              </a:endParaRPr>
            </a:p>
          </p:txBody>
        </p:sp>
        <p:sp>
          <p:nvSpPr>
            <p:cNvPr id="13" name="Google Shape;141;p30">
              <a:extLst>
                <a:ext uri="{FF2B5EF4-FFF2-40B4-BE49-F238E27FC236}">
                  <a16:creationId xmlns:a16="http://schemas.microsoft.com/office/drawing/2014/main" id="{3819602B-394D-0F48-BB70-4C5EF07A461B}"/>
                </a:ext>
              </a:extLst>
            </p:cNvPr>
            <p:cNvSpPr/>
            <p:nvPr/>
          </p:nvSpPr>
          <p:spPr>
            <a:xfrm>
              <a:off x="6316010" y="4921624"/>
              <a:ext cx="1393906" cy="206317"/>
            </a:xfrm>
            <a:prstGeom prst="roundRect">
              <a:avLst>
                <a:gd name="adj" fmla="val 16667"/>
              </a:avLst>
            </a:prstGeom>
            <a:solidFill>
              <a:srgbClr val="F069B6"/>
            </a:solidFill>
            <a:ln w="12700" cap="flat" cmpd="sng">
              <a:solidFill>
                <a:srgbClr val="7030A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350">
                  <a:solidFill>
                    <a:srgbClr val="FFFF00"/>
                  </a:solidFill>
                  <a:latin typeface="Calibri"/>
                  <a:ea typeface="Calibri"/>
                  <a:cs typeface="Calibri"/>
                  <a:sym typeface="Calibri"/>
                </a:rPr>
                <a:t>SRC</a:t>
              </a:r>
              <a:endParaRPr sz="1350">
                <a:solidFill>
                  <a:srgbClr val="FFFF00"/>
                </a:solidFill>
              </a:endParaRPr>
            </a:p>
          </p:txBody>
        </p:sp>
        <p:sp>
          <p:nvSpPr>
            <p:cNvPr id="14" name="Google Shape;142;p30">
              <a:extLst>
                <a:ext uri="{FF2B5EF4-FFF2-40B4-BE49-F238E27FC236}">
                  <a16:creationId xmlns:a16="http://schemas.microsoft.com/office/drawing/2014/main" id="{D1C82FFF-59AA-B343-A40B-984496A1B31B}"/>
                </a:ext>
              </a:extLst>
            </p:cNvPr>
            <p:cNvSpPr/>
            <p:nvPr/>
          </p:nvSpPr>
          <p:spPr>
            <a:xfrm>
              <a:off x="6316010" y="5276041"/>
              <a:ext cx="1393906" cy="206317"/>
            </a:xfrm>
            <a:prstGeom prst="roundRect">
              <a:avLst>
                <a:gd name="adj" fmla="val 16667"/>
              </a:avLst>
            </a:prstGeom>
            <a:solidFill>
              <a:srgbClr val="F069B6"/>
            </a:solidFill>
            <a:ln w="12700" cap="flat" cmpd="sng">
              <a:solidFill>
                <a:srgbClr val="7030A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350">
                  <a:solidFill>
                    <a:srgbClr val="FFFF00"/>
                  </a:solidFill>
                  <a:latin typeface="Calibri"/>
                  <a:ea typeface="Calibri"/>
                  <a:cs typeface="Calibri"/>
                  <a:sym typeface="Calibri"/>
                </a:rPr>
                <a:t>SRC</a:t>
              </a:r>
              <a:endParaRPr sz="1350">
                <a:solidFill>
                  <a:srgbClr val="FFFF00"/>
                </a:solidFill>
              </a:endParaRPr>
            </a:p>
          </p:txBody>
        </p:sp>
        <p:sp>
          <p:nvSpPr>
            <p:cNvPr id="15" name="Google Shape;143;p30">
              <a:extLst>
                <a:ext uri="{FF2B5EF4-FFF2-40B4-BE49-F238E27FC236}">
                  <a16:creationId xmlns:a16="http://schemas.microsoft.com/office/drawing/2014/main" id="{F6CD48C3-A1C8-3442-95E7-8ABD85F1B838}"/>
                </a:ext>
              </a:extLst>
            </p:cNvPr>
            <p:cNvSpPr/>
            <p:nvPr/>
          </p:nvSpPr>
          <p:spPr>
            <a:xfrm rot="5400000">
              <a:off x="7544970" y="4491607"/>
              <a:ext cx="1485185" cy="330883"/>
            </a:xfrm>
            <a:prstGeom prst="roundRect">
              <a:avLst>
                <a:gd name="adj" fmla="val 16667"/>
              </a:avLst>
            </a:prstGeom>
            <a:solidFill>
              <a:srgbClr val="F069B6"/>
            </a:solidFill>
            <a:ln w="12700" cap="flat" cmpd="sng">
              <a:solidFill>
                <a:srgbClr val="7030A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350">
                  <a:solidFill>
                    <a:srgbClr val="FFFF00"/>
                  </a:solidFill>
                  <a:latin typeface="Calibri"/>
                  <a:ea typeface="Calibri"/>
                  <a:cs typeface="Calibri"/>
                  <a:sym typeface="Calibri"/>
                </a:rPr>
                <a:t>SKA portal</a:t>
              </a:r>
              <a:endParaRPr sz="1350">
                <a:solidFill>
                  <a:srgbClr val="FFFF00"/>
                </a:solidFill>
              </a:endParaRPr>
            </a:p>
          </p:txBody>
        </p:sp>
        <p:cxnSp>
          <p:nvCxnSpPr>
            <p:cNvPr id="16" name="Google Shape;144;p30">
              <a:extLst>
                <a:ext uri="{FF2B5EF4-FFF2-40B4-BE49-F238E27FC236}">
                  <a16:creationId xmlns:a16="http://schemas.microsoft.com/office/drawing/2014/main" id="{AD08E174-B64B-6D40-8D34-88EFD35242DC}"/>
                </a:ext>
              </a:extLst>
            </p:cNvPr>
            <p:cNvCxnSpPr/>
            <p:nvPr/>
          </p:nvCxnSpPr>
          <p:spPr>
            <a:xfrm>
              <a:off x="7752752" y="4528600"/>
              <a:ext cx="253218" cy="0"/>
            </a:xfrm>
            <a:prstGeom prst="straightConnector1">
              <a:avLst/>
            </a:prstGeom>
            <a:noFill/>
            <a:ln w="9525" cap="flat" cmpd="sng">
              <a:solidFill>
                <a:schemeClr val="accent1"/>
              </a:solidFill>
              <a:prstDash val="solid"/>
              <a:miter lim="800000"/>
              <a:headEnd type="none" w="sm" len="sm"/>
              <a:tailEnd type="triangle" w="med" len="med"/>
            </a:ln>
          </p:spPr>
        </p:cxnSp>
        <p:cxnSp>
          <p:nvCxnSpPr>
            <p:cNvPr id="17" name="Google Shape;145;p30">
              <a:extLst>
                <a:ext uri="{FF2B5EF4-FFF2-40B4-BE49-F238E27FC236}">
                  <a16:creationId xmlns:a16="http://schemas.microsoft.com/office/drawing/2014/main" id="{1DB830A5-380C-EC42-9651-5988F290F9F0}"/>
                </a:ext>
              </a:extLst>
            </p:cNvPr>
            <p:cNvCxnSpPr/>
            <p:nvPr/>
          </p:nvCxnSpPr>
          <p:spPr>
            <a:xfrm>
              <a:off x="7752752" y="4812133"/>
              <a:ext cx="253218" cy="0"/>
            </a:xfrm>
            <a:prstGeom prst="straightConnector1">
              <a:avLst/>
            </a:prstGeom>
            <a:noFill/>
            <a:ln w="9525" cap="flat" cmpd="sng">
              <a:solidFill>
                <a:schemeClr val="accent1"/>
              </a:solidFill>
              <a:prstDash val="solid"/>
              <a:miter lim="800000"/>
              <a:headEnd type="none" w="sm" len="sm"/>
              <a:tailEnd type="triangle" w="med" len="med"/>
            </a:ln>
          </p:spPr>
        </p:cxnSp>
        <p:cxnSp>
          <p:nvCxnSpPr>
            <p:cNvPr id="18" name="Google Shape;146;p30">
              <a:extLst>
                <a:ext uri="{FF2B5EF4-FFF2-40B4-BE49-F238E27FC236}">
                  <a16:creationId xmlns:a16="http://schemas.microsoft.com/office/drawing/2014/main" id="{AB10ED0D-6319-224E-9E28-CB8359DF63B1}"/>
                </a:ext>
              </a:extLst>
            </p:cNvPr>
            <p:cNvCxnSpPr/>
            <p:nvPr/>
          </p:nvCxnSpPr>
          <p:spPr>
            <a:xfrm>
              <a:off x="7752752" y="5095666"/>
              <a:ext cx="253218" cy="0"/>
            </a:xfrm>
            <a:prstGeom prst="straightConnector1">
              <a:avLst/>
            </a:prstGeom>
            <a:noFill/>
            <a:ln w="9525" cap="flat" cmpd="sng">
              <a:solidFill>
                <a:schemeClr val="accent1"/>
              </a:solidFill>
              <a:prstDash val="solid"/>
              <a:miter lim="800000"/>
              <a:headEnd type="none" w="sm" len="sm"/>
              <a:tailEnd type="triangle" w="med" len="med"/>
            </a:ln>
          </p:spPr>
        </p:cxnSp>
        <p:cxnSp>
          <p:nvCxnSpPr>
            <p:cNvPr id="19" name="Google Shape;147;p30">
              <a:extLst>
                <a:ext uri="{FF2B5EF4-FFF2-40B4-BE49-F238E27FC236}">
                  <a16:creationId xmlns:a16="http://schemas.microsoft.com/office/drawing/2014/main" id="{D95B23E8-F18B-F84D-989E-A26534692EEC}"/>
                </a:ext>
              </a:extLst>
            </p:cNvPr>
            <p:cNvCxnSpPr/>
            <p:nvPr/>
          </p:nvCxnSpPr>
          <p:spPr>
            <a:xfrm>
              <a:off x="7752752" y="5379199"/>
              <a:ext cx="253218" cy="0"/>
            </a:xfrm>
            <a:prstGeom prst="straightConnector1">
              <a:avLst/>
            </a:prstGeom>
            <a:noFill/>
            <a:ln w="9525" cap="flat" cmpd="sng">
              <a:solidFill>
                <a:schemeClr val="accent1"/>
              </a:solidFill>
              <a:prstDash val="solid"/>
              <a:miter lim="800000"/>
              <a:headEnd type="none" w="sm" len="sm"/>
              <a:tailEnd type="triangle" w="med" len="med"/>
            </a:ln>
          </p:spPr>
        </p:cxnSp>
        <p:cxnSp>
          <p:nvCxnSpPr>
            <p:cNvPr id="20" name="Google Shape;148;p30">
              <a:extLst>
                <a:ext uri="{FF2B5EF4-FFF2-40B4-BE49-F238E27FC236}">
                  <a16:creationId xmlns:a16="http://schemas.microsoft.com/office/drawing/2014/main" id="{657EC111-C3D1-E546-AE54-13A0D7ADAAE6}"/>
                </a:ext>
              </a:extLst>
            </p:cNvPr>
            <p:cNvCxnSpPr/>
            <p:nvPr/>
          </p:nvCxnSpPr>
          <p:spPr>
            <a:xfrm>
              <a:off x="7737451" y="3961534"/>
              <a:ext cx="253218" cy="0"/>
            </a:xfrm>
            <a:prstGeom prst="straightConnector1">
              <a:avLst/>
            </a:prstGeom>
            <a:noFill/>
            <a:ln w="9525" cap="flat" cmpd="sng">
              <a:solidFill>
                <a:schemeClr val="accent1"/>
              </a:solidFill>
              <a:prstDash val="solid"/>
              <a:miter lim="800000"/>
              <a:headEnd type="none" w="sm" len="sm"/>
              <a:tailEnd type="triangle" w="med" len="med"/>
            </a:ln>
          </p:spPr>
        </p:cxnSp>
        <p:cxnSp>
          <p:nvCxnSpPr>
            <p:cNvPr id="21" name="Google Shape;149;p30">
              <a:extLst>
                <a:ext uri="{FF2B5EF4-FFF2-40B4-BE49-F238E27FC236}">
                  <a16:creationId xmlns:a16="http://schemas.microsoft.com/office/drawing/2014/main" id="{491BA80A-A081-624B-9436-2743405FBA71}"/>
                </a:ext>
              </a:extLst>
            </p:cNvPr>
            <p:cNvCxnSpPr/>
            <p:nvPr/>
          </p:nvCxnSpPr>
          <p:spPr>
            <a:xfrm>
              <a:off x="7752752" y="4245067"/>
              <a:ext cx="253218" cy="0"/>
            </a:xfrm>
            <a:prstGeom prst="straightConnector1">
              <a:avLst/>
            </a:prstGeom>
            <a:noFill/>
            <a:ln w="9525" cap="flat" cmpd="sng">
              <a:solidFill>
                <a:schemeClr val="accent1"/>
              </a:solidFill>
              <a:prstDash val="solid"/>
              <a:miter lim="800000"/>
              <a:headEnd type="none" w="sm" len="sm"/>
              <a:tailEnd type="triangle" w="med" len="med"/>
            </a:ln>
          </p:spPr>
        </p:cxnSp>
        <p:sp>
          <p:nvSpPr>
            <p:cNvPr id="22" name="Google Shape;150;p30">
              <a:extLst>
                <a:ext uri="{FF2B5EF4-FFF2-40B4-BE49-F238E27FC236}">
                  <a16:creationId xmlns:a16="http://schemas.microsoft.com/office/drawing/2014/main" id="{3E4927A4-9EF8-3C44-8066-FEF7ABB6A45B}"/>
                </a:ext>
              </a:extLst>
            </p:cNvPr>
            <p:cNvSpPr/>
            <p:nvPr/>
          </p:nvSpPr>
          <p:spPr>
            <a:xfrm>
              <a:off x="6264745" y="3315281"/>
              <a:ext cx="2188259" cy="338554"/>
            </a:xfrm>
            <a:prstGeom prst="rect">
              <a:avLst/>
            </a:prstGeom>
            <a:noFill/>
            <a:ln>
              <a:noFill/>
            </a:ln>
          </p:spPr>
          <p:txBody>
            <a:bodyPr spcFirstLastPara="1" wrap="square" lIns="68569" tIns="34275" rIns="68569" bIns="34275" anchor="t" anchorCtr="0">
              <a:noAutofit/>
            </a:bodyPr>
            <a:lstStyle/>
            <a:p>
              <a:pPr algn="ctr"/>
              <a:r>
                <a:rPr lang="en" sz="1400" b="1" dirty="0">
                  <a:solidFill>
                    <a:srgbClr val="FFC000"/>
                  </a:solidFill>
                  <a:ea typeface="Calibri"/>
                  <a:cs typeface="Calibri"/>
                  <a:sym typeface="Calibri"/>
                </a:rPr>
                <a:t>SRC</a:t>
              </a:r>
              <a:r>
                <a:rPr lang="en" sz="1400" dirty="0">
                  <a:solidFill>
                    <a:srgbClr val="FFC000"/>
                  </a:solidFill>
                  <a:ea typeface="Calibri"/>
                  <a:cs typeface="Calibri"/>
                  <a:sym typeface="Calibri"/>
                </a:rPr>
                <a:t>: SKA Regional Centre </a:t>
              </a:r>
              <a:r>
                <a:rPr lang="en" sz="1400" dirty="0">
                  <a:solidFill>
                    <a:srgbClr val="FFC000"/>
                  </a:solidFill>
                  <a:cs typeface="Calibri"/>
                  <a:sym typeface="Calibri"/>
                </a:rPr>
                <a:t>network</a:t>
              </a:r>
              <a:endParaRPr sz="1400" dirty="0">
                <a:solidFill>
                  <a:srgbClr val="FFC000"/>
                </a:solidFill>
              </a:endParaRPr>
            </a:p>
          </p:txBody>
        </p:sp>
        <p:sp>
          <p:nvSpPr>
            <p:cNvPr id="23" name="Google Shape;151;p30">
              <a:extLst>
                <a:ext uri="{FF2B5EF4-FFF2-40B4-BE49-F238E27FC236}">
                  <a16:creationId xmlns:a16="http://schemas.microsoft.com/office/drawing/2014/main" id="{7B61D7DD-B434-3E4E-A8D5-EF9D0E7973A5}"/>
                </a:ext>
              </a:extLst>
            </p:cNvPr>
            <p:cNvSpPr txBox="1"/>
            <p:nvPr/>
          </p:nvSpPr>
          <p:spPr>
            <a:xfrm>
              <a:off x="6639843" y="5506910"/>
              <a:ext cx="1643976" cy="248645"/>
            </a:xfrm>
            <a:prstGeom prst="rect">
              <a:avLst/>
            </a:prstGeom>
            <a:noFill/>
            <a:ln>
              <a:noFill/>
            </a:ln>
          </p:spPr>
          <p:txBody>
            <a:bodyPr spcFirstLastPara="1" wrap="square" lIns="68569" tIns="34275" rIns="68569" bIns="34275" anchor="t" anchorCtr="0">
              <a:spAutoFit/>
            </a:bodyPr>
            <a:lstStyle/>
            <a:p>
              <a:r>
                <a:rPr lang="en" sz="1050" dirty="0">
                  <a:solidFill>
                    <a:schemeClr val="accent3">
                      <a:lumMod val="60000"/>
                      <a:lumOff val="40000"/>
                    </a:schemeClr>
                  </a:solidFill>
                  <a:ea typeface="Calibri"/>
                  <a:cs typeface="Calibri"/>
                  <a:sym typeface="Calibri"/>
                </a:rPr>
                <a:t>Distributed facilities</a:t>
              </a:r>
              <a:endParaRPr sz="1350" dirty="0">
                <a:solidFill>
                  <a:schemeClr val="accent3">
                    <a:lumMod val="60000"/>
                    <a:lumOff val="40000"/>
                  </a:schemeClr>
                </a:solidFill>
              </a:endParaRPr>
            </a:p>
          </p:txBody>
        </p:sp>
        <p:pic>
          <p:nvPicPr>
            <p:cNvPr id="24" name="Google Shape;152;p30" descr="Icon&#10;&#10;Description automatically generated">
              <a:extLst>
                <a:ext uri="{FF2B5EF4-FFF2-40B4-BE49-F238E27FC236}">
                  <a16:creationId xmlns:a16="http://schemas.microsoft.com/office/drawing/2014/main" id="{F1FEF001-7B47-B14A-8962-C7D32A19638F}"/>
                </a:ext>
              </a:extLst>
            </p:cNvPr>
            <p:cNvPicPr preferRelativeResize="0"/>
            <p:nvPr/>
          </p:nvPicPr>
          <p:blipFill rotWithShape="1">
            <a:blip r:embed="rId5">
              <a:alphaModFix/>
            </a:blip>
            <a:srcRect t="12467" b="11279"/>
            <a:stretch/>
          </p:blipFill>
          <p:spPr>
            <a:xfrm>
              <a:off x="8990713" y="5095666"/>
              <a:ext cx="1738333" cy="1325563"/>
            </a:xfrm>
            <a:prstGeom prst="rect">
              <a:avLst/>
            </a:prstGeom>
            <a:noFill/>
            <a:ln>
              <a:noFill/>
            </a:ln>
          </p:spPr>
        </p:pic>
        <p:sp>
          <p:nvSpPr>
            <p:cNvPr id="25" name="Google Shape;153;p30">
              <a:extLst>
                <a:ext uri="{FF2B5EF4-FFF2-40B4-BE49-F238E27FC236}">
                  <a16:creationId xmlns:a16="http://schemas.microsoft.com/office/drawing/2014/main" id="{9996F9FC-2198-0740-8F52-499AAAF8DC49}"/>
                </a:ext>
              </a:extLst>
            </p:cNvPr>
            <p:cNvSpPr txBox="1"/>
            <p:nvPr/>
          </p:nvSpPr>
          <p:spPr>
            <a:xfrm>
              <a:off x="8950610" y="4829567"/>
              <a:ext cx="1434639" cy="298381"/>
            </a:xfrm>
            <a:prstGeom prst="rect">
              <a:avLst/>
            </a:prstGeom>
            <a:noFill/>
            <a:ln>
              <a:noFill/>
            </a:ln>
          </p:spPr>
          <p:txBody>
            <a:bodyPr spcFirstLastPara="1" wrap="square" lIns="68569" tIns="34275" rIns="68569" bIns="34275" anchor="t" anchorCtr="0">
              <a:spAutoFit/>
            </a:bodyPr>
            <a:lstStyle/>
            <a:p>
              <a:endParaRPr sz="1350" dirty="0">
                <a:solidFill>
                  <a:srgbClr val="FFFF00"/>
                </a:solidFill>
              </a:endParaRPr>
            </a:p>
          </p:txBody>
        </p:sp>
        <p:sp>
          <p:nvSpPr>
            <p:cNvPr id="29" name="Google Shape;157;p30">
              <a:extLst>
                <a:ext uri="{FF2B5EF4-FFF2-40B4-BE49-F238E27FC236}">
                  <a16:creationId xmlns:a16="http://schemas.microsoft.com/office/drawing/2014/main" id="{9501A5DC-1FC1-C14F-9744-73F8B3137AB5}"/>
                </a:ext>
              </a:extLst>
            </p:cNvPr>
            <p:cNvSpPr txBox="1"/>
            <p:nvPr/>
          </p:nvSpPr>
          <p:spPr>
            <a:xfrm>
              <a:off x="4882251" y="5477764"/>
              <a:ext cx="1382494" cy="422719"/>
            </a:xfrm>
            <a:prstGeom prst="rect">
              <a:avLst/>
            </a:prstGeom>
            <a:noFill/>
            <a:ln>
              <a:noFill/>
            </a:ln>
          </p:spPr>
          <p:txBody>
            <a:bodyPr spcFirstLastPara="1" wrap="square" lIns="68569" tIns="34275" rIns="68569" bIns="34275" anchor="t" anchorCtr="0">
              <a:spAutoFit/>
            </a:bodyPr>
            <a:lstStyle/>
            <a:p>
              <a:r>
                <a:rPr lang="en" sz="1050" b="1" dirty="0">
                  <a:solidFill>
                    <a:schemeClr val="bg1"/>
                  </a:solidFill>
                  <a:ea typeface="Calibri"/>
                  <a:cs typeface="Calibri"/>
                  <a:sym typeface="Calibri"/>
                </a:rPr>
                <a:t>600 PB/</a:t>
              </a:r>
              <a:r>
                <a:rPr lang="en" sz="1050" b="1" dirty="0" err="1">
                  <a:solidFill>
                    <a:schemeClr val="bg1"/>
                  </a:solidFill>
                  <a:ea typeface="Calibri"/>
                  <a:cs typeface="Calibri"/>
                  <a:sym typeface="Calibri"/>
                </a:rPr>
                <a:t>yr</a:t>
              </a:r>
              <a:endParaRPr sz="1050" b="1" dirty="0">
                <a:solidFill>
                  <a:schemeClr val="bg1"/>
                </a:solidFill>
                <a:ea typeface="Calibri"/>
                <a:cs typeface="Calibri"/>
                <a:sym typeface="Calibri"/>
              </a:endParaRPr>
            </a:p>
            <a:p>
              <a:r>
                <a:rPr lang="en" sz="1050" b="1" dirty="0">
                  <a:solidFill>
                    <a:schemeClr val="bg1"/>
                  </a:solidFill>
                  <a:ea typeface="Calibri"/>
                  <a:cs typeface="Calibri"/>
                  <a:sym typeface="Calibri"/>
                </a:rPr>
                <a:t>data persistence</a:t>
              </a:r>
              <a:endParaRPr sz="1350" b="1" dirty="0">
                <a:solidFill>
                  <a:schemeClr val="bg1"/>
                </a:solidFill>
              </a:endParaRPr>
            </a:p>
          </p:txBody>
        </p:sp>
        <p:sp>
          <p:nvSpPr>
            <p:cNvPr id="30" name="Google Shape;158;p30">
              <a:extLst>
                <a:ext uri="{FF2B5EF4-FFF2-40B4-BE49-F238E27FC236}">
                  <a16:creationId xmlns:a16="http://schemas.microsoft.com/office/drawing/2014/main" id="{AA0511FD-A4FE-1845-A7C8-B46248C9B833}"/>
                </a:ext>
              </a:extLst>
            </p:cNvPr>
            <p:cNvSpPr txBox="1"/>
            <p:nvPr/>
          </p:nvSpPr>
          <p:spPr>
            <a:xfrm>
              <a:off x="4943049" y="2126140"/>
              <a:ext cx="1811201" cy="422719"/>
            </a:xfrm>
            <a:prstGeom prst="rect">
              <a:avLst/>
            </a:prstGeom>
            <a:noFill/>
            <a:ln>
              <a:noFill/>
            </a:ln>
          </p:spPr>
          <p:txBody>
            <a:bodyPr spcFirstLastPara="1" wrap="square" lIns="68569" tIns="34275" rIns="68569" bIns="34275" anchor="t" anchorCtr="0">
              <a:spAutoFit/>
            </a:bodyPr>
            <a:lstStyle/>
            <a:p>
              <a:r>
                <a:rPr lang="en" sz="1050" b="1" dirty="0">
                  <a:solidFill>
                    <a:schemeClr val="bg1"/>
                  </a:solidFill>
                  <a:ea typeface="Calibri"/>
                  <a:cs typeface="Calibri"/>
                  <a:sym typeface="Calibri"/>
                </a:rPr>
                <a:t>5 Tb/s</a:t>
              </a:r>
              <a:endParaRPr sz="1350" b="1" dirty="0">
                <a:solidFill>
                  <a:schemeClr val="bg1"/>
                </a:solidFill>
              </a:endParaRPr>
            </a:p>
            <a:p>
              <a:r>
                <a:rPr lang="en" sz="1050" b="1" dirty="0">
                  <a:solidFill>
                    <a:schemeClr val="bg1"/>
                  </a:solidFill>
                  <a:ea typeface="Calibri"/>
                  <a:cs typeface="Calibri"/>
                  <a:sym typeface="Calibri"/>
                </a:rPr>
                <a:t>data buffer of 2 weeks</a:t>
              </a:r>
              <a:endParaRPr sz="1350" b="1" dirty="0">
                <a:solidFill>
                  <a:schemeClr val="bg1"/>
                </a:solidFill>
              </a:endParaRPr>
            </a:p>
          </p:txBody>
        </p:sp>
        <p:sp>
          <p:nvSpPr>
            <p:cNvPr id="32" name="Google Shape;160;p30">
              <a:extLst>
                <a:ext uri="{FF2B5EF4-FFF2-40B4-BE49-F238E27FC236}">
                  <a16:creationId xmlns:a16="http://schemas.microsoft.com/office/drawing/2014/main" id="{7785E4C8-A308-AC4C-B90F-9270703D12DF}"/>
                </a:ext>
              </a:extLst>
            </p:cNvPr>
            <p:cNvSpPr txBox="1"/>
            <p:nvPr/>
          </p:nvSpPr>
          <p:spPr>
            <a:xfrm>
              <a:off x="1042091" y="4343838"/>
              <a:ext cx="881171" cy="770867"/>
            </a:xfrm>
            <a:prstGeom prst="rect">
              <a:avLst/>
            </a:prstGeom>
            <a:noFill/>
            <a:ln>
              <a:noFill/>
            </a:ln>
          </p:spPr>
          <p:txBody>
            <a:bodyPr spcFirstLastPara="1" wrap="square" lIns="68569" tIns="34275" rIns="68569" bIns="34275" anchor="t" anchorCtr="0">
              <a:spAutoFit/>
            </a:bodyPr>
            <a:lstStyle/>
            <a:p>
              <a:r>
                <a:rPr lang="en" sz="1050" b="1" dirty="0">
                  <a:solidFill>
                    <a:schemeClr val="bg1"/>
                  </a:solidFill>
                  <a:ea typeface="Calibri"/>
                  <a:cs typeface="Calibri"/>
                  <a:sym typeface="Calibri"/>
                </a:rPr>
                <a:t>5 + 9 Tb/s</a:t>
              </a:r>
              <a:endParaRPr sz="1350" b="1" dirty="0">
                <a:solidFill>
                  <a:schemeClr val="bg1"/>
                </a:solidFill>
              </a:endParaRPr>
            </a:p>
            <a:p>
              <a:r>
                <a:rPr lang="en" sz="1050" b="1" dirty="0">
                  <a:solidFill>
                    <a:schemeClr val="bg1"/>
                  </a:solidFill>
                  <a:ea typeface="Calibri"/>
                  <a:cs typeface="Calibri"/>
                  <a:sym typeface="Calibri"/>
                </a:rPr>
                <a:t>data buffer of 2 minutes</a:t>
              </a:r>
              <a:endParaRPr sz="1350" b="1" dirty="0">
                <a:solidFill>
                  <a:schemeClr val="bg1"/>
                </a:solidFill>
              </a:endParaRPr>
            </a:p>
          </p:txBody>
        </p:sp>
        <p:sp>
          <p:nvSpPr>
            <p:cNvPr id="48" name="Google Shape;133;p30">
              <a:extLst>
                <a:ext uri="{FF2B5EF4-FFF2-40B4-BE49-F238E27FC236}">
                  <a16:creationId xmlns:a16="http://schemas.microsoft.com/office/drawing/2014/main" id="{27327B81-9640-4042-9CA3-DFA7DFCBFF53}"/>
                </a:ext>
              </a:extLst>
            </p:cNvPr>
            <p:cNvSpPr/>
            <p:nvPr/>
          </p:nvSpPr>
          <p:spPr>
            <a:xfrm>
              <a:off x="958916" y="7201785"/>
              <a:ext cx="2841812" cy="338554"/>
            </a:xfrm>
            <a:prstGeom prst="rect">
              <a:avLst/>
            </a:prstGeom>
            <a:noFill/>
            <a:ln>
              <a:noFill/>
            </a:ln>
          </p:spPr>
          <p:txBody>
            <a:bodyPr spcFirstLastPara="1" wrap="square" lIns="68569" tIns="34275" rIns="68569" bIns="34275" anchor="t" anchorCtr="0">
              <a:noAutofit/>
            </a:bodyPr>
            <a:lstStyle/>
            <a:p>
              <a:endParaRPr sz="1400" dirty="0">
                <a:solidFill>
                  <a:srgbClr val="FFC000"/>
                </a:solidFill>
              </a:endParaRPr>
            </a:p>
          </p:txBody>
        </p:sp>
        <p:sp>
          <p:nvSpPr>
            <p:cNvPr id="41" name="Google Shape;150;p30">
              <a:extLst>
                <a:ext uri="{FF2B5EF4-FFF2-40B4-BE49-F238E27FC236}">
                  <a16:creationId xmlns:a16="http://schemas.microsoft.com/office/drawing/2014/main" id="{8BF0B6ED-91EF-1042-BB22-14AF7DA67863}"/>
                </a:ext>
              </a:extLst>
            </p:cNvPr>
            <p:cNvSpPr/>
            <p:nvPr/>
          </p:nvSpPr>
          <p:spPr>
            <a:xfrm>
              <a:off x="8936740" y="6402978"/>
              <a:ext cx="2188259" cy="338554"/>
            </a:xfrm>
            <a:prstGeom prst="rect">
              <a:avLst/>
            </a:prstGeom>
            <a:noFill/>
            <a:ln>
              <a:noFill/>
            </a:ln>
          </p:spPr>
          <p:txBody>
            <a:bodyPr spcFirstLastPara="1" wrap="square" lIns="68569" tIns="34275" rIns="68569" bIns="34275" anchor="t" anchorCtr="0">
              <a:noAutofit/>
            </a:bodyPr>
            <a:lstStyle/>
            <a:p>
              <a:pPr algn="ctr"/>
              <a:r>
                <a:rPr lang="en" sz="1400" b="1" dirty="0">
                  <a:solidFill>
                    <a:schemeClr val="accent3">
                      <a:lumMod val="60000"/>
                      <a:lumOff val="40000"/>
                    </a:schemeClr>
                  </a:solidFill>
                  <a:cs typeface="Calibri"/>
                  <a:sym typeface="Calibri"/>
                </a:rPr>
                <a:t>USERS</a:t>
              </a:r>
              <a:endParaRPr sz="1400" dirty="0">
                <a:solidFill>
                  <a:schemeClr val="accent3">
                    <a:lumMod val="60000"/>
                    <a:lumOff val="40000"/>
                  </a:schemeClr>
                </a:solidFill>
              </a:endParaRPr>
            </a:p>
          </p:txBody>
        </p:sp>
      </p:grpSp>
      <p:sp>
        <p:nvSpPr>
          <p:cNvPr id="35" name="TextBox 34">
            <a:extLst>
              <a:ext uri="{FF2B5EF4-FFF2-40B4-BE49-F238E27FC236}">
                <a16:creationId xmlns:a16="http://schemas.microsoft.com/office/drawing/2014/main" id="{C2C17A1D-7FEB-3B4C-BFD4-774D9544262C}"/>
              </a:ext>
            </a:extLst>
          </p:cNvPr>
          <p:cNvSpPr txBox="1"/>
          <p:nvPr/>
        </p:nvSpPr>
        <p:spPr>
          <a:xfrm>
            <a:off x="-24456" y="6591358"/>
            <a:ext cx="2776965" cy="276999"/>
          </a:xfrm>
          <a:prstGeom prst="rect">
            <a:avLst/>
          </a:prstGeom>
          <a:noFill/>
        </p:spPr>
        <p:txBody>
          <a:bodyPr wrap="square" rtlCol="0">
            <a:spAutoFit/>
          </a:bodyPr>
          <a:lstStyle/>
          <a:p>
            <a:pPr algn="r"/>
            <a:r>
              <a:rPr lang="it-IT" sz="1200" dirty="0" err="1"/>
              <a:t>Adapted</a:t>
            </a:r>
            <a:r>
              <a:rPr lang="it-IT" sz="1200" dirty="0"/>
              <a:t> from</a:t>
            </a:r>
            <a:r>
              <a:rPr lang="en-FR" sz="1200"/>
              <a:t> </a:t>
            </a:r>
            <a:r>
              <a:rPr lang="en-GB" sz="1200" dirty="0"/>
              <a:t>Philippa Hartley (SKAO)</a:t>
            </a:r>
          </a:p>
        </p:txBody>
      </p:sp>
      <p:sp>
        <p:nvSpPr>
          <p:cNvPr id="37" name="CasellaDiTesto 36">
            <a:extLst>
              <a:ext uri="{FF2B5EF4-FFF2-40B4-BE49-F238E27FC236}">
                <a16:creationId xmlns:a16="http://schemas.microsoft.com/office/drawing/2014/main" id="{5069F774-6414-044A-9674-DBA89EB950BF}"/>
              </a:ext>
            </a:extLst>
          </p:cNvPr>
          <p:cNvSpPr txBox="1"/>
          <p:nvPr/>
        </p:nvSpPr>
        <p:spPr>
          <a:xfrm>
            <a:off x="0" y="0"/>
            <a:ext cx="9144000" cy="707886"/>
          </a:xfrm>
          <a:prstGeom prst="rect">
            <a:avLst/>
          </a:prstGeom>
          <a:noFill/>
        </p:spPr>
        <p:txBody>
          <a:bodyPr wrap="square" rtlCol="0">
            <a:spAutoFit/>
          </a:bodyPr>
          <a:lstStyle/>
          <a:p>
            <a:pPr algn="ctr"/>
            <a:r>
              <a:rPr lang="en-US" sz="4000" dirty="0">
                <a:solidFill>
                  <a:schemeClr val="bg1"/>
                </a:solidFill>
              </a:rPr>
              <a:t>The SKAO data flow</a:t>
            </a:r>
          </a:p>
        </p:txBody>
      </p:sp>
      <p:sp>
        <p:nvSpPr>
          <p:cNvPr id="38" name="Freccia curva 37">
            <a:extLst>
              <a:ext uri="{FF2B5EF4-FFF2-40B4-BE49-F238E27FC236}">
                <a16:creationId xmlns:a16="http://schemas.microsoft.com/office/drawing/2014/main" id="{6C6D0735-D5B5-BC4D-AAFF-EF7DCD6DD62F}"/>
              </a:ext>
            </a:extLst>
          </p:cNvPr>
          <p:cNvSpPr/>
          <p:nvPr/>
        </p:nvSpPr>
        <p:spPr>
          <a:xfrm rot="5400000">
            <a:off x="6949559" y="3770931"/>
            <a:ext cx="902284" cy="819597"/>
          </a:xfrm>
          <a:prstGeom prst="bentArrow">
            <a:avLst>
              <a:gd name="adj1" fmla="val 11718"/>
              <a:gd name="adj2" fmla="val 25000"/>
              <a:gd name="adj3" fmla="val 25000"/>
              <a:gd name="adj4" fmla="val 4375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39" name="Freccia curva 38">
            <a:extLst>
              <a:ext uri="{FF2B5EF4-FFF2-40B4-BE49-F238E27FC236}">
                <a16:creationId xmlns:a16="http://schemas.microsoft.com/office/drawing/2014/main" id="{FFB2E91A-C289-EF4E-B82B-B36135625C6E}"/>
              </a:ext>
            </a:extLst>
          </p:cNvPr>
          <p:cNvSpPr/>
          <p:nvPr/>
        </p:nvSpPr>
        <p:spPr>
          <a:xfrm rot="10800000" flipH="1">
            <a:off x="3681484" y="4382562"/>
            <a:ext cx="977441" cy="562949"/>
          </a:xfrm>
          <a:prstGeom prst="bentArrow">
            <a:avLst>
              <a:gd name="adj1" fmla="val 19453"/>
              <a:gd name="adj2" fmla="val 24033"/>
              <a:gd name="adj3" fmla="val 25000"/>
              <a:gd name="adj4" fmla="val 4375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40" name="Freccia curva 39">
            <a:extLst>
              <a:ext uri="{FF2B5EF4-FFF2-40B4-BE49-F238E27FC236}">
                <a16:creationId xmlns:a16="http://schemas.microsoft.com/office/drawing/2014/main" id="{8C456AFB-38CB-D648-948D-2BBEC7CBE8E7}"/>
              </a:ext>
            </a:extLst>
          </p:cNvPr>
          <p:cNvSpPr/>
          <p:nvPr/>
        </p:nvSpPr>
        <p:spPr>
          <a:xfrm rot="5400000">
            <a:off x="3154034" y="1855156"/>
            <a:ext cx="447888" cy="607009"/>
          </a:xfrm>
          <a:prstGeom prst="bentArrow">
            <a:avLst>
              <a:gd name="adj1" fmla="val 21440"/>
              <a:gd name="adj2" fmla="val 25000"/>
              <a:gd name="adj3" fmla="val 25000"/>
              <a:gd name="adj4" fmla="val 4375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pic>
        <p:nvPicPr>
          <p:cNvPr id="43" name="Immagine 42">
            <a:extLst>
              <a:ext uri="{FF2B5EF4-FFF2-40B4-BE49-F238E27FC236}">
                <a16:creationId xmlns:a16="http://schemas.microsoft.com/office/drawing/2014/main" id="{CBBDECA6-DA13-4F4D-8E76-DF55360119F6}"/>
              </a:ext>
            </a:extLst>
          </p:cNvPr>
          <p:cNvPicPr>
            <a:picLocks noChangeAspect="1"/>
          </p:cNvPicPr>
          <p:nvPr/>
        </p:nvPicPr>
        <p:blipFill>
          <a:blip r:embed="rId6"/>
          <a:stretch>
            <a:fillRect/>
          </a:stretch>
        </p:blipFill>
        <p:spPr>
          <a:xfrm flipH="1">
            <a:off x="712390" y="5105040"/>
            <a:ext cx="983010" cy="1449861"/>
          </a:xfrm>
          <a:prstGeom prst="rect">
            <a:avLst/>
          </a:prstGeom>
        </p:spPr>
      </p:pic>
      <p:pic>
        <p:nvPicPr>
          <p:cNvPr id="45" name="Immagine 44">
            <a:extLst>
              <a:ext uri="{FF2B5EF4-FFF2-40B4-BE49-F238E27FC236}">
                <a16:creationId xmlns:a16="http://schemas.microsoft.com/office/drawing/2014/main" id="{6D71FF0E-1A49-524F-AABC-B2D566BE2BA3}"/>
              </a:ext>
            </a:extLst>
          </p:cNvPr>
          <p:cNvPicPr>
            <a:picLocks noChangeAspect="1"/>
          </p:cNvPicPr>
          <p:nvPr/>
        </p:nvPicPr>
        <p:blipFill>
          <a:blip r:embed="rId7"/>
          <a:stretch>
            <a:fillRect/>
          </a:stretch>
        </p:blipFill>
        <p:spPr>
          <a:xfrm>
            <a:off x="1825326" y="5105040"/>
            <a:ext cx="998436" cy="1473244"/>
          </a:xfrm>
          <a:prstGeom prst="rect">
            <a:avLst/>
          </a:prstGeom>
        </p:spPr>
      </p:pic>
      <p:sp>
        <p:nvSpPr>
          <p:cNvPr id="46" name="Freccia destra 45">
            <a:extLst>
              <a:ext uri="{FF2B5EF4-FFF2-40B4-BE49-F238E27FC236}">
                <a16:creationId xmlns:a16="http://schemas.microsoft.com/office/drawing/2014/main" id="{7C1FFA70-D38D-3444-B934-0FE19BE918ED}"/>
              </a:ext>
            </a:extLst>
          </p:cNvPr>
          <p:cNvSpPr/>
          <p:nvPr/>
        </p:nvSpPr>
        <p:spPr>
          <a:xfrm rot="16200000">
            <a:off x="1511519" y="4272512"/>
            <a:ext cx="1186814" cy="256240"/>
          </a:xfrm>
          <a:prstGeom prst="rightArrow">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7" name="Freccia destra 46">
            <a:extLst>
              <a:ext uri="{FF2B5EF4-FFF2-40B4-BE49-F238E27FC236}">
                <a16:creationId xmlns:a16="http://schemas.microsoft.com/office/drawing/2014/main" id="{E03992E3-C225-C941-BE1D-7B6BAFB72A34}"/>
              </a:ext>
            </a:extLst>
          </p:cNvPr>
          <p:cNvSpPr/>
          <p:nvPr/>
        </p:nvSpPr>
        <p:spPr>
          <a:xfrm rot="16200000">
            <a:off x="599128" y="4303889"/>
            <a:ext cx="1186814" cy="256240"/>
          </a:xfrm>
          <a:prstGeom prst="rightArrow">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 name="Immagine 1">
            <a:extLst>
              <a:ext uri="{FF2B5EF4-FFF2-40B4-BE49-F238E27FC236}">
                <a16:creationId xmlns:a16="http://schemas.microsoft.com/office/drawing/2014/main" id="{147936C8-DBEA-AE54-139C-D4709E228FEE}"/>
              </a:ext>
            </a:extLst>
          </p:cNvPr>
          <p:cNvPicPr>
            <a:picLocks noChangeAspect="1"/>
          </p:cNvPicPr>
          <p:nvPr/>
        </p:nvPicPr>
        <p:blipFill>
          <a:blip r:embed="rId8"/>
          <a:stretch>
            <a:fillRect/>
          </a:stretch>
        </p:blipFill>
        <p:spPr>
          <a:xfrm>
            <a:off x="8184995" y="6321462"/>
            <a:ext cx="754169" cy="380294"/>
          </a:xfrm>
          <a:prstGeom prst="rect">
            <a:avLst/>
          </a:prstGeom>
        </p:spPr>
      </p:pic>
    </p:spTree>
    <p:extLst>
      <p:ext uri="{BB962C8B-B14F-4D97-AF65-F5344CB8AC3E}">
        <p14:creationId xmlns:p14="http://schemas.microsoft.com/office/powerpoint/2010/main" val="3932045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4" name="CasellaDiTesto 3">
            <a:extLst>
              <a:ext uri="{FF2B5EF4-FFF2-40B4-BE49-F238E27FC236}">
                <a16:creationId xmlns:a16="http://schemas.microsoft.com/office/drawing/2014/main" id="{4510E98F-7773-B261-D6D3-1F7F042FC08F}"/>
              </a:ext>
            </a:extLst>
          </p:cNvPr>
          <p:cNvSpPr txBox="1"/>
          <p:nvPr/>
        </p:nvSpPr>
        <p:spPr>
          <a:xfrm>
            <a:off x="854110" y="111593"/>
            <a:ext cx="7465925" cy="954107"/>
          </a:xfrm>
          <a:prstGeom prst="rect">
            <a:avLst/>
          </a:prstGeom>
          <a:noFill/>
        </p:spPr>
        <p:txBody>
          <a:bodyPr wrap="square" rtlCol="0">
            <a:spAutoFit/>
          </a:bodyPr>
          <a:lstStyle/>
          <a:p>
            <a:pPr algn="ctr"/>
            <a:r>
              <a:rPr lang="en-US" sz="3600" dirty="0">
                <a:solidFill>
                  <a:schemeClr val="bg1"/>
                </a:solidFill>
              </a:rPr>
              <a:t>The work of the </a:t>
            </a:r>
            <a:r>
              <a:rPr lang="en-US" sz="3600" b="1" dirty="0">
                <a:solidFill>
                  <a:schemeClr val="accent6"/>
                </a:solidFill>
              </a:rPr>
              <a:t>Olive</a:t>
            </a:r>
            <a:r>
              <a:rPr lang="en-US" sz="3600" dirty="0">
                <a:solidFill>
                  <a:schemeClr val="bg1"/>
                </a:solidFill>
              </a:rPr>
              <a:t> Team</a:t>
            </a:r>
          </a:p>
          <a:p>
            <a:pPr algn="ctr"/>
            <a:r>
              <a:rPr lang="en-US" sz="2000" u="sng" dirty="0">
                <a:solidFill>
                  <a:schemeClr val="bg1"/>
                </a:solidFill>
              </a:rPr>
              <a:t> </a:t>
            </a:r>
          </a:p>
        </p:txBody>
      </p:sp>
      <p:sp>
        <p:nvSpPr>
          <p:cNvPr id="6" name="CasellaDiTesto 5">
            <a:extLst>
              <a:ext uri="{FF2B5EF4-FFF2-40B4-BE49-F238E27FC236}">
                <a16:creationId xmlns:a16="http://schemas.microsoft.com/office/drawing/2014/main" id="{B7F2C7BE-D709-169C-69E9-442A905D878B}"/>
              </a:ext>
            </a:extLst>
          </p:cNvPr>
          <p:cNvSpPr txBox="1"/>
          <p:nvPr/>
        </p:nvSpPr>
        <p:spPr>
          <a:xfrm>
            <a:off x="1867867" y="830674"/>
            <a:ext cx="5408266" cy="830997"/>
          </a:xfrm>
          <a:prstGeom prst="rect">
            <a:avLst/>
          </a:prstGeom>
          <a:noFill/>
        </p:spPr>
        <p:txBody>
          <a:bodyPr wrap="square">
            <a:spAutoFit/>
          </a:bodyPr>
          <a:lstStyle/>
          <a:p>
            <a:pPr marL="0" indent="0" algn="just">
              <a:spcBef>
                <a:spcPts val="800"/>
              </a:spcBef>
              <a:buNone/>
            </a:pPr>
            <a:r>
              <a:rPr lang="it" sz="2400" dirty="0">
                <a:solidFill>
                  <a:srgbClr val="FFFF00"/>
                </a:solidFill>
                <a:ea typeface="Courier New"/>
                <a:cs typeface="Courier New"/>
                <a:sym typeface="Courier New"/>
              </a:rPr>
              <a:t>Contributions on Computing API (Application Programming Interface)</a:t>
            </a:r>
            <a:endParaRPr lang="it" sz="2400" b="1" dirty="0">
              <a:solidFill>
                <a:srgbClr val="FFFF00"/>
              </a:solidFill>
              <a:ea typeface="Courier New"/>
              <a:cs typeface="Courier New"/>
              <a:sym typeface="Courier New"/>
            </a:endParaRPr>
          </a:p>
        </p:txBody>
      </p:sp>
      <p:sp>
        <p:nvSpPr>
          <p:cNvPr id="2" name="CustomShape 2">
            <a:extLst>
              <a:ext uri="{FF2B5EF4-FFF2-40B4-BE49-F238E27FC236}">
                <a16:creationId xmlns:a16="http://schemas.microsoft.com/office/drawing/2014/main" id="{7EC3CC1D-F390-6F98-32EB-EEB4F43661D7}"/>
              </a:ext>
            </a:extLst>
          </p:cNvPr>
          <p:cNvSpPr/>
          <p:nvPr/>
        </p:nvSpPr>
        <p:spPr>
          <a:xfrm>
            <a:off x="561841" y="2035371"/>
            <a:ext cx="2980268" cy="4674493"/>
          </a:xfrm>
          <a:prstGeom prst="rect">
            <a:avLst/>
          </a:prstGeom>
          <a:noFill/>
          <a:ln w="12600">
            <a:noFill/>
          </a:ln>
        </p:spPr>
        <p:style>
          <a:lnRef idx="0">
            <a:scrgbClr r="0" g="0" b="0"/>
          </a:lnRef>
          <a:fillRef idx="0">
            <a:scrgbClr r="0" g="0" b="0"/>
          </a:fillRef>
          <a:effectRef idx="0">
            <a:scrgbClr r="0" g="0" b="0"/>
          </a:effectRef>
          <a:fontRef idx="minor"/>
        </p:style>
        <p:txBody>
          <a:bodyPr lIns="19035" tIns="19035" rIns="19035" bIns="19035">
            <a:noAutofit/>
          </a:bodyPr>
          <a:lstStyle/>
          <a:p>
            <a:pPr>
              <a:spcBef>
                <a:spcPts val="1500"/>
              </a:spcBef>
            </a:pPr>
            <a:r>
              <a:rPr lang="en-GB" sz="2025" dirty="0">
                <a:solidFill>
                  <a:schemeClr val="bg1"/>
                </a:solidFill>
                <a:ea typeface="Verdana"/>
              </a:rPr>
              <a:t>Discussion</a:t>
            </a:r>
            <a:endParaRPr lang="en-US" sz="2025" dirty="0">
              <a:solidFill>
                <a:schemeClr val="bg1"/>
              </a:solidFill>
            </a:endParaRPr>
          </a:p>
          <a:p>
            <a:pPr marL="380970" indent="-190080">
              <a:spcBef>
                <a:spcPts val="1500"/>
              </a:spcBef>
              <a:buClr>
                <a:srgbClr val="E40769"/>
              </a:buClr>
              <a:buFont typeface="Symbol"/>
              <a:buChar char=""/>
            </a:pPr>
            <a:r>
              <a:rPr lang="en-GB" sz="2025" dirty="0">
                <a:solidFill>
                  <a:schemeClr val="bg1"/>
                </a:solidFill>
                <a:ea typeface="Verdana"/>
              </a:rPr>
              <a:t>Use cases</a:t>
            </a:r>
            <a:endParaRPr lang="en-US" sz="2025" dirty="0">
              <a:solidFill>
                <a:schemeClr val="bg1"/>
              </a:solidFill>
            </a:endParaRPr>
          </a:p>
          <a:p>
            <a:pPr marL="380970" indent="-190080">
              <a:spcBef>
                <a:spcPts val="1350"/>
              </a:spcBef>
              <a:buClr>
                <a:srgbClr val="E40769"/>
              </a:buClr>
              <a:buFont typeface="Symbol"/>
              <a:buChar char=""/>
            </a:pPr>
            <a:r>
              <a:rPr lang="en-GB" sz="2025" dirty="0">
                <a:solidFill>
                  <a:schemeClr val="bg1"/>
                </a:solidFill>
                <a:ea typeface="Verdana"/>
              </a:rPr>
              <a:t>Requirements</a:t>
            </a:r>
            <a:endParaRPr lang="en-US" sz="2025" dirty="0">
              <a:solidFill>
                <a:schemeClr val="bg1"/>
              </a:solidFill>
            </a:endParaRPr>
          </a:p>
          <a:p>
            <a:pPr marL="380970" indent="-190080">
              <a:spcBef>
                <a:spcPts val="1350"/>
              </a:spcBef>
              <a:buClr>
                <a:srgbClr val="E40769"/>
              </a:buClr>
              <a:buFont typeface="Symbol"/>
              <a:buChar char=""/>
            </a:pPr>
            <a:r>
              <a:rPr lang="en-GB" sz="2025" dirty="0">
                <a:solidFill>
                  <a:schemeClr val="bg1"/>
                </a:solidFill>
                <a:ea typeface="Verdana"/>
              </a:rPr>
              <a:t>Authentication and Authorization</a:t>
            </a:r>
            <a:endParaRPr lang="en-US" sz="2025" dirty="0">
              <a:solidFill>
                <a:schemeClr val="bg1"/>
              </a:solidFill>
            </a:endParaRPr>
          </a:p>
          <a:p>
            <a:pPr marL="380970" indent="-190080">
              <a:spcBef>
                <a:spcPts val="1350"/>
              </a:spcBef>
              <a:buClr>
                <a:srgbClr val="E40769"/>
              </a:buClr>
              <a:buFont typeface="Symbol"/>
              <a:buChar char=""/>
            </a:pPr>
            <a:r>
              <a:rPr lang="en-GB" sz="2025" dirty="0">
                <a:solidFill>
                  <a:schemeClr val="bg1"/>
                </a:solidFill>
                <a:ea typeface="Verdana"/>
              </a:rPr>
              <a:t>Solutions</a:t>
            </a:r>
            <a:endParaRPr lang="en-US" sz="2025" dirty="0">
              <a:solidFill>
                <a:schemeClr val="bg1"/>
              </a:solidFill>
            </a:endParaRPr>
          </a:p>
          <a:p>
            <a:pPr marL="571455" lvl="1" indent="-190080">
              <a:spcBef>
                <a:spcPts val="1350"/>
              </a:spcBef>
              <a:buClr>
                <a:srgbClr val="E40769"/>
              </a:buClr>
              <a:buFont typeface="Symbol"/>
              <a:buChar char=""/>
            </a:pPr>
            <a:r>
              <a:rPr lang="en-GB" sz="2025" dirty="0" err="1">
                <a:solidFill>
                  <a:schemeClr val="bg1"/>
                </a:solidFill>
                <a:ea typeface="Verdana"/>
              </a:rPr>
              <a:t>ExecutionPlanner</a:t>
            </a:r>
            <a:r>
              <a:rPr lang="en-GB" sz="2025" dirty="0">
                <a:solidFill>
                  <a:schemeClr val="bg1"/>
                </a:solidFill>
                <a:ea typeface="Verdana"/>
              </a:rPr>
              <a:t> ?</a:t>
            </a:r>
            <a:endParaRPr lang="en-US" sz="2025" dirty="0">
              <a:solidFill>
                <a:schemeClr val="bg1"/>
              </a:solidFill>
            </a:endParaRPr>
          </a:p>
          <a:p>
            <a:pPr marL="571455" lvl="1" indent="-190080">
              <a:spcBef>
                <a:spcPts val="1500"/>
              </a:spcBef>
              <a:buClr>
                <a:srgbClr val="E40769"/>
              </a:buClr>
              <a:buFont typeface="Symbol"/>
              <a:buChar char=""/>
            </a:pPr>
            <a:r>
              <a:rPr lang="en-GB" sz="2025" dirty="0">
                <a:solidFill>
                  <a:schemeClr val="bg1"/>
                </a:solidFill>
                <a:ea typeface="Verdana"/>
              </a:rPr>
              <a:t>Dirac ?</a:t>
            </a:r>
            <a:endParaRPr lang="en-US" sz="2025" dirty="0">
              <a:solidFill>
                <a:schemeClr val="bg1"/>
              </a:solidFill>
            </a:endParaRPr>
          </a:p>
          <a:p>
            <a:pPr marL="571455" lvl="1" indent="-190080">
              <a:spcBef>
                <a:spcPts val="1500"/>
              </a:spcBef>
              <a:buClr>
                <a:srgbClr val="E40769"/>
              </a:buClr>
              <a:buFont typeface="Symbol"/>
              <a:buChar char=""/>
            </a:pPr>
            <a:r>
              <a:rPr lang="en-GB" sz="2025" dirty="0">
                <a:solidFill>
                  <a:schemeClr val="bg1"/>
                </a:solidFill>
                <a:ea typeface="Verdana"/>
              </a:rPr>
              <a:t>Others ?</a:t>
            </a:r>
            <a:endParaRPr lang="en-US" sz="2025" dirty="0">
              <a:solidFill>
                <a:schemeClr val="bg1"/>
              </a:solidFill>
            </a:endParaRPr>
          </a:p>
        </p:txBody>
      </p:sp>
      <p:grpSp>
        <p:nvGrpSpPr>
          <p:cNvPr id="3" name="Gruppo 2">
            <a:extLst>
              <a:ext uri="{FF2B5EF4-FFF2-40B4-BE49-F238E27FC236}">
                <a16:creationId xmlns:a16="http://schemas.microsoft.com/office/drawing/2014/main" id="{9BE93DE2-DCF3-939D-E18E-C0E6A974EE40}"/>
              </a:ext>
            </a:extLst>
          </p:cNvPr>
          <p:cNvGrpSpPr/>
          <p:nvPr/>
        </p:nvGrpSpPr>
        <p:grpSpPr>
          <a:xfrm>
            <a:off x="3586199" y="2127155"/>
            <a:ext cx="5359635" cy="4444741"/>
            <a:chOff x="3490965" y="1023570"/>
            <a:chExt cx="5359635" cy="4444741"/>
          </a:xfrm>
        </p:grpSpPr>
        <p:pic>
          <p:nvPicPr>
            <p:cNvPr id="5" name="Immagine 4">
              <a:extLst>
                <a:ext uri="{FF2B5EF4-FFF2-40B4-BE49-F238E27FC236}">
                  <a16:creationId xmlns:a16="http://schemas.microsoft.com/office/drawing/2014/main" id="{0939D7D4-988B-063F-61E9-5B20D4AEDEDA}"/>
                </a:ext>
              </a:extLst>
            </p:cNvPr>
            <p:cNvPicPr/>
            <p:nvPr/>
          </p:nvPicPr>
          <p:blipFill>
            <a:blip r:embed="rId3"/>
            <a:stretch/>
          </p:blipFill>
          <p:spPr>
            <a:xfrm>
              <a:off x="6179760" y="3181005"/>
              <a:ext cx="2670840" cy="1835730"/>
            </a:xfrm>
            <a:prstGeom prst="rect">
              <a:avLst/>
            </a:prstGeom>
            <a:ln>
              <a:noFill/>
            </a:ln>
          </p:spPr>
        </p:pic>
        <p:sp>
          <p:nvSpPr>
            <p:cNvPr id="7" name="TextShape 4">
              <a:extLst>
                <a:ext uri="{FF2B5EF4-FFF2-40B4-BE49-F238E27FC236}">
                  <a16:creationId xmlns:a16="http://schemas.microsoft.com/office/drawing/2014/main" id="{DD811D24-5B42-6958-396D-F81E4D1324F2}"/>
                </a:ext>
              </a:extLst>
            </p:cNvPr>
            <p:cNvSpPr txBox="1"/>
            <p:nvPr/>
          </p:nvSpPr>
          <p:spPr>
            <a:xfrm>
              <a:off x="7960120" y="2002995"/>
              <a:ext cx="881280" cy="404325"/>
            </a:xfrm>
            <a:prstGeom prst="rect">
              <a:avLst/>
            </a:prstGeom>
            <a:noFill/>
            <a:ln>
              <a:noFill/>
            </a:ln>
          </p:spPr>
          <p:txBody>
            <a:bodyPr lIns="33750" tIns="16875" rIns="33750" bIns="16875">
              <a:noAutofit/>
            </a:bodyPr>
            <a:lstStyle/>
            <a:p>
              <a:r>
                <a:rPr lang="en-US" sz="1200" b="1" dirty="0">
                  <a:solidFill>
                    <a:schemeClr val="accent3">
                      <a:lumMod val="60000"/>
                      <a:lumOff val="40000"/>
                    </a:schemeClr>
                  </a:solidFill>
                </a:rPr>
                <a:t>Cloud</a:t>
              </a:r>
              <a:endParaRPr lang="en-US" sz="1200" dirty="0">
                <a:solidFill>
                  <a:schemeClr val="accent3">
                    <a:lumMod val="60000"/>
                    <a:lumOff val="40000"/>
                  </a:schemeClr>
                </a:solidFill>
              </a:endParaRPr>
            </a:p>
            <a:p>
              <a:r>
                <a:rPr lang="en-US" sz="1200" dirty="0">
                  <a:solidFill>
                    <a:schemeClr val="accent3">
                      <a:lumMod val="60000"/>
                      <a:lumOff val="40000"/>
                    </a:schemeClr>
                  </a:solidFill>
                </a:rPr>
                <a:t>compute</a:t>
              </a:r>
            </a:p>
          </p:txBody>
        </p:sp>
        <p:sp>
          <p:nvSpPr>
            <p:cNvPr id="8" name="TextShape 5">
              <a:extLst>
                <a:ext uri="{FF2B5EF4-FFF2-40B4-BE49-F238E27FC236}">
                  <a16:creationId xmlns:a16="http://schemas.microsoft.com/office/drawing/2014/main" id="{6C83B9DC-B7BB-1998-97FC-ED0651CD4E12}"/>
                </a:ext>
              </a:extLst>
            </p:cNvPr>
            <p:cNvSpPr txBox="1"/>
            <p:nvPr/>
          </p:nvSpPr>
          <p:spPr>
            <a:xfrm>
              <a:off x="5517810" y="4878766"/>
              <a:ext cx="1775250" cy="589545"/>
            </a:xfrm>
            <a:prstGeom prst="rect">
              <a:avLst/>
            </a:prstGeom>
            <a:noFill/>
            <a:ln>
              <a:noFill/>
            </a:ln>
          </p:spPr>
          <p:txBody>
            <a:bodyPr lIns="33750" tIns="16875" rIns="33750" bIns="16875">
              <a:noAutofit/>
            </a:bodyPr>
            <a:lstStyle/>
            <a:p>
              <a:r>
                <a:rPr lang="en-US" sz="1200" b="1" dirty="0">
                  <a:solidFill>
                    <a:schemeClr val="accent3">
                      <a:lumMod val="60000"/>
                      <a:lumOff val="40000"/>
                    </a:schemeClr>
                  </a:solidFill>
                </a:rPr>
                <a:t>Clusters </a:t>
              </a:r>
            </a:p>
            <a:p>
              <a:r>
                <a:rPr lang="en-US" sz="1200" b="1" dirty="0">
                  <a:solidFill>
                    <a:schemeClr val="accent3">
                      <a:lumMod val="60000"/>
                      <a:lumOff val="40000"/>
                    </a:schemeClr>
                  </a:solidFill>
                </a:rPr>
                <a:t>HPC/HTC compute</a:t>
              </a:r>
            </a:p>
          </p:txBody>
        </p:sp>
        <p:pic>
          <p:nvPicPr>
            <p:cNvPr id="9" name="Immagine 8">
              <a:extLst>
                <a:ext uri="{FF2B5EF4-FFF2-40B4-BE49-F238E27FC236}">
                  <a16:creationId xmlns:a16="http://schemas.microsoft.com/office/drawing/2014/main" id="{EDDD2AD9-5C46-19C9-50B4-66A777F953BF}"/>
                </a:ext>
              </a:extLst>
            </p:cNvPr>
            <p:cNvPicPr/>
            <p:nvPr/>
          </p:nvPicPr>
          <p:blipFill>
            <a:blip r:embed="rId4"/>
            <a:stretch/>
          </p:blipFill>
          <p:spPr>
            <a:xfrm>
              <a:off x="4890510" y="3750030"/>
              <a:ext cx="386235" cy="473985"/>
            </a:xfrm>
            <a:prstGeom prst="rect">
              <a:avLst/>
            </a:prstGeom>
            <a:ln>
              <a:noFill/>
            </a:ln>
          </p:spPr>
        </p:pic>
        <p:pic>
          <p:nvPicPr>
            <p:cNvPr id="10" name="Immagine 9">
              <a:extLst>
                <a:ext uri="{FF2B5EF4-FFF2-40B4-BE49-F238E27FC236}">
                  <a16:creationId xmlns:a16="http://schemas.microsoft.com/office/drawing/2014/main" id="{015DA8F0-C571-81A5-C7DE-0DF467E76D7F}"/>
                </a:ext>
              </a:extLst>
            </p:cNvPr>
            <p:cNvPicPr/>
            <p:nvPr/>
          </p:nvPicPr>
          <p:blipFill>
            <a:blip r:embed="rId5"/>
            <a:stretch/>
          </p:blipFill>
          <p:spPr>
            <a:xfrm>
              <a:off x="5608305" y="1023570"/>
              <a:ext cx="2505870" cy="2269890"/>
            </a:xfrm>
            <a:prstGeom prst="rect">
              <a:avLst/>
            </a:prstGeom>
            <a:ln>
              <a:noFill/>
            </a:ln>
          </p:spPr>
        </p:pic>
        <p:sp>
          <p:nvSpPr>
            <p:cNvPr id="11" name="CustomShape 6">
              <a:extLst>
                <a:ext uri="{FF2B5EF4-FFF2-40B4-BE49-F238E27FC236}">
                  <a16:creationId xmlns:a16="http://schemas.microsoft.com/office/drawing/2014/main" id="{7D265F06-0AF6-FCF8-18EF-E431C6A337A4}"/>
                </a:ext>
              </a:extLst>
            </p:cNvPr>
            <p:cNvSpPr/>
            <p:nvPr/>
          </p:nvSpPr>
          <p:spPr>
            <a:xfrm>
              <a:off x="7294725" y="1796175"/>
              <a:ext cx="205605" cy="29295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sp>
          <p:nvSpPr>
            <p:cNvPr id="12" name="TextShape 7">
              <a:extLst>
                <a:ext uri="{FF2B5EF4-FFF2-40B4-BE49-F238E27FC236}">
                  <a16:creationId xmlns:a16="http://schemas.microsoft.com/office/drawing/2014/main" id="{0E6F1670-5A32-C46A-DE3C-979CCEDFF525}"/>
                </a:ext>
              </a:extLst>
            </p:cNvPr>
            <p:cNvSpPr txBox="1"/>
            <p:nvPr/>
          </p:nvSpPr>
          <p:spPr>
            <a:xfrm>
              <a:off x="4336118" y="4194991"/>
              <a:ext cx="1189755" cy="267300"/>
            </a:xfrm>
            <a:prstGeom prst="rect">
              <a:avLst/>
            </a:prstGeom>
            <a:noFill/>
            <a:ln>
              <a:noFill/>
            </a:ln>
          </p:spPr>
          <p:txBody>
            <a:bodyPr lIns="33750" tIns="16875" rIns="33750" bIns="16875">
              <a:noAutofit/>
            </a:bodyPr>
            <a:lstStyle/>
            <a:p>
              <a:r>
                <a:rPr lang="en-US" sz="1200" b="1" dirty="0">
                  <a:solidFill>
                    <a:schemeClr val="accent3">
                      <a:lumMod val="60000"/>
                      <a:lumOff val="40000"/>
                    </a:schemeClr>
                  </a:solidFill>
                </a:rPr>
                <a:t>Local compute</a:t>
              </a:r>
            </a:p>
          </p:txBody>
        </p:sp>
        <p:pic>
          <p:nvPicPr>
            <p:cNvPr id="13" name="Immagine 12">
              <a:extLst>
                <a:ext uri="{FF2B5EF4-FFF2-40B4-BE49-F238E27FC236}">
                  <a16:creationId xmlns:a16="http://schemas.microsoft.com/office/drawing/2014/main" id="{80E43AC7-A03D-2C1F-6A08-A5BE0781B9AB}"/>
                </a:ext>
              </a:extLst>
            </p:cNvPr>
            <p:cNvPicPr/>
            <p:nvPr/>
          </p:nvPicPr>
          <p:blipFill>
            <a:blip r:embed="rId6"/>
            <a:stretch/>
          </p:blipFill>
          <p:spPr>
            <a:xfrm>
              <a:off x="3490965" y="1519830"/>
              <a:ext cx="1019115" cy="598185"/>
            </a:xfrm>
            <a:prstGeom prst="rect">
              <a:avLst/>
            </a:prstGeom>
            <a:ln>
              <a:noFill/>
            </a:ln>
          </p:spPr>
        </p:pic>
        <p:sp>
          <p:nvSpPr>
            <p:cNvPr id="14" name="TextShape 8">
              <a:extLst>
                <a:ext uri="{FF2B5EF4-FFF2-40B4-BE49-F238E27FC236}">
                  <a16:creationId xmlns:a16="http://schemas.microsoft.com/office/drawing/2014/main" id="{B6B5589A-A197-505B-2258-0C93ED44F23B}"/>
                </a:ext>
              </a:extLst>
            </p:cNvPr>
            <p:cNvSpPr txBox="1"/>
            <p:nvPr/>
          </p:nvSpPr>
          <p:spPr>
            <a:xfrm>
              <a:off x="3500280" y="2112751"/>
              <a:ext cx="853875" cy="251932"/>
            </a:xfrm>
            <a:prstGeom prst="rect">
              <a:avLst/>
            </a:prstGeom>
            <a:noFill/>
            <a:ln>
              <a:noFill/>
            </a:ln>
          </p:spPr>
          <p:txBody>
            <a:bodyPr lIns="33750" tIns="16875" rIns="33750" bIns="16875">
              <a:noAutofit/>
            </a:bodyPr>
            <a:lstStyle/>
            <a:p>
              <a:r>
                <a:rPr lang="en-US" sz="1200" b="1" dirty="0">
                  <a:solidFill>
                    <a:schemeClr val="bg1">
                      <a:lumMod val="85000"/>
                    </a:schemeClr>
                  </a:solidFill>
                </a:rPr>
                <a:t>SKA User</a:t>
              </a:r>
            </a:p>
          </p:txBody>
        </p:sp>
        <p:sp>
          <p:nvSpPr>
            <p:cNvPr id="15" name="Line 9">
              <a:extLst>
                <a:ext uri="{FF2B5EF4-FFF2-40B4-BE49-F238E27FC236}">
                  <a16:creationId xmlns:a16="http://schemas.microsoft.com/office/drawing/2014/main" id="{291F8088-DD49-8760-96BF-A853A4D7A0A4}"/>
                </a:ext>
              </a:extLst>
            </p:cNvPr>
            <p:cNvSpPr/>
            <p:nvPr/>
          </p:nvSpPr>
          <p:spPr>
            <a:xfrm>
              <a:off x="4361040" y="1997865"/>
              <a:ext cx="503820" cy="1737855"/>
            </a:xfrm>
            <a:prstGeom prst="line">
              <a:avLst/>
            </a:prstGeom>
            <a:ln w="73080">
              <a:solidFill>
                <a:srgbClr val="191970"/>
              </a:solidFill>
              <a:round/>
              <a:tailEnd type="triangle" w="med" len="med"/>
            </a:ln>
          </p:spPr>
          <p:style>
            <a:lnRef idx="0">
              <a:scrgbClr r="0" g="0" b="0"/>
            </a:lnRef>
            <a:fillRef idx="0">
              <a:scrgbClr r="0" g="0" b="0"/>
            </a:fillRef>
            <a:effectRef idx="0">
              <a:scrgbClr r="0" g="0" b="0"/>
            </a:effectRef>
            <a:fontRef idx="minor"/>
          </p:style>
        </p:sp>
        <p:sp>
          <p:nvSpPr>
            <p:cNvPr id="16" name="Line 10">
              <a:extLst>
                <a:ext uri="{FF2B5EF4-FFF2-40B4-BE49-F238E27FC236}">
                  <a16:creationId xmlns:a16="http://schemas.microsoft.com/office/drawing/2014/main" id="{7BF15C74-9169-71A9-52AB-42EE5B573019}"/>
                </a:ext>
              </a:extLst>
            </p:cNvPr>
            <p:cNvSpPr/>
            <p:nvPr/>
          </p:nvSpPr>
          <p:spPr>
            <a:xfrm>
              <a:off x="4354155" y="1990980"/>
              <a:ext cx="1394955" cy="6885"/>
            </a:xfrm>
            <a:prstGeom prst="line">
              <a:avLst/>
            </a:prstGeom>
            <a:ln w="73080">
              <a:solidFill>
                <a:srgbClr val="191970"/>
              </a:solidFill>
              <a:round/>
              <a:tailEnd type="triangle" w="med" len="med"/>
            </a:ln>
          </p:spPr>
          <p:style>
            <a:lnRef idx="0">
              <a:scrgbClr r="0" g="0" b="0"/>
            </a:lnRef>
            <a:fillRef idx="0">
              <a:scrgbClr r="0" g="0" b="0"/>
            </a:fillRef>
            <a:effectRef idx="0">
              <a:scrgbClr r="0" g="0" b="0"/>
            </a:effectRef>
            <a:fontRef idx="minor"/>
          </p:style>
        </p:sp>
        <p:sp>
          <p:nvSpPr>
            <p:cNvPr id="17" name="Line 11">
              <a:extLst>
                <a:ext uri="{FF2B5EF4-FFF2-40B4-BE49-F238E27FC236}">
                  <a16:creationId xmlns:a16="http://schemas.microsoft.com/office/drawing/2014/main" id="{73896FFC-CBA3-5627-7087-7A5BD568CF4B}"/>
                </a:ext>
              </a:extLst>
            </p:cNvPr>
            <p:cNvSpPr/>
            <p:nvPr/>
          </p:nvSpPr>
          <p:spPr>
            <a:xfrm>
              <a:off x="4347405" y="1993950"/>
              <a:ext cx="2161350" cy="1845180"/>
            </a:xfrm>
            <a:prstGeom prst="line">
              <a:avLst/>
            </a:prstGeom>
            <a:ln w="73080">
              <a:solidFill>
                <a:srgbClr val="191970"/>
              </a:solidFill>
              <a:round/>
              <a:tailEnd type="triangle" w="med" len="med"/>
            </a:ln>
          </p:spPr>
          <p:style>
            <a:lnRef idx="0">
              <a:scrgbClr r="0" g="0" b="0"/>
            </a:lnRef>
            <a:fillRef idx="0">
              <a:scrgbClr r="0" g="0" b="0"/>
            </a:fillRef>
            <a:effectRef idx="0">
              <a:scrgbClr r="0" g="0" b="0"/>
            </a:effectRef>
            <a:fontRef idx="minor"/>
          </p:style>
        </p:sp>
        <p:sp>
          <p:nvSpPr>
            <p:cNvPr id="18" name="TextShape 12">
              <a:extLst>
                <a:ext uri="{FF2B5EF4-FFF2-40B4-BE49-F238E27FC236}">
                  <a16:creationId xmlns:a16="http://schemas.microsoft.com/office/drawing/2014/main" id="{DE222108-15BD-B255-F225-CB2E75F9F42D}"/>
                </a:ext>
              </a:extLst>
            </p:cNvPr>
            <p:cNvSpPr txBox="1"/>
            <p:nvPr/>
          </p:nvSpPr>
          <p:spPr>
            <a:xfrm>
              <a:off x="4574880" y="1436673"/>
              <a:ext cx="1033425" cy="452385"/>
            </a:xfrm>
            <a:prstGeom prst="rect">
              <a:avLst/>
            </a:prstGeom>
            <a:noFill/>
            <a:ln>
              <a:noFill/>
            </a:ln>
          </p:spPr>
          <p:txBody>
            <a:bodyPr lIns="33750" tIns="16875" rIns="33750" bIns="16875">
              <a:noAutofit/>
            </a:bodyPr>
            <a:lstStyle/>
            <a:p>
              <a:r>
                <a:rPr lang="en-US" sz="1200" b="1" dirty="0">
                  <a:solidFill>
                    <a:srgbClr val="FFFF00"/>
                  </a:solidFill>
                </a:rPr>
                <a:t>Computing</a:t>
              </a:r>
            </a:p>
            <a:p>
              <a:r>
                <a:rPr lang="en-US" sz="1200" b="1" dirty="0">
                  <a:solidFill>
                    <a:srgbClr val="FFFF00"/>
                  </a:solidFill>
                </a:rPr>
                <a:t>      API</a:t>
              </a:r>
            </a:p>
          </p:txBody>
        </p:sp>
        <p:sp>
          <p:nvSpPr>
            <p:cNvPr id="19" name="CustomShape 13">
              <a:extLst>
                <a:ext uri="{FF2B5EF4-FFF2-40B4-BE49-F238E27FC236}">
                  <a16:creationId xmlns:a16="http://schemas.microsoft.com/office/drawing/2014/main" id="{DABDE39D-DF86-4E69-E69D-0BF62EA6DC4F}"/>
                </a:ext>
              </a:extLst>
            </p:cNvPr>
            <p:cNvSpPr/>
            <p:nvPr/>
          </p:nvSpPr>
          <p:spPr>
            <a:xfrm>
              <a:off x="5917455" y="4255605"/>
              <a:ext cx="1218510" cy="647730"/>
            </a:xfrm>
            <a:prstGeom prst="ellipse">
              <a:avLst/>
            </a:prstGeom>
            <a:solidFill>
              <a:srgbClr val="FFFFFF"/>
            </a:solidFill>
            <a:ln>
              <a:solidFill>
                <a:srgbClr val="FFFFFF"/>
              </a:solidFill>
            </a:ln>
          </p:spPr>
          <p:style>
            <a:lnRef idx="0">
              <a:scrgbClr r="0" g="0" b="0"/>
            </a:lnRef>
            <a:fillRef idx="0">
              <a:scrgbClr r="0" g="0" b="0"/>
            </a:fillRef>
            <a:effectRef idx="0">
              <a:scrgbClr r="0" g="0" b="0"/>
            </a:effectRef>
            <a:fontRef idx="minor"/>
          </p:style>
        </p:sp>
      </p:grpSp>
      <p:sp>
        <p:nvSpPr>
          <p:cNvPr id="21" name="CasellaDiTesto 20">
            <a:extLst>
              <a:ext uri="{FF2B5EF4-FFF2-40B4-BE49-F238E27FC236}">
                <a16:creationId xmlns:a16="http://schemas.microsoft.com/office/drawing/2014/main" id="{A9FE6B36-C2D1-E346-40EE-A44FD7C0B1CC}"/>
              </a:ext>
            </a:extLst>
          </p:cNvPr>
          <p:cNvSpPr txBox="1"/>
          <p:nvPr/>
        </p:nvSpPr>
        <p:spPr>
          <a:xfrm>
            <a:off x="227206" y="6438630"/>
            <a:ext cx="2381870" cy="307777"/>
          </a:xfrm>
          <a:prstGeom prst="rect">
            <a:avLst/>
          </a:prstGeom>
          <a:noFill/>
        </p:spPr>
        <p:txBody>
          <a:bodyPr wrap="none" rtlCol="0">
            <a:spAutoFit/>
          </a:bodyPr>
          <a:lstStyle/>
          <a:p>
            <a:r>
              <a:rPr lang="it-IT" sz="1400" dirty="0" err="1">
                <a:solidFill>
                  <a:schemeClr val="bg1">
                    <a:lumMod val="50000"/>
                  </a:schemeClr>
                </a:solidFill>
              </a:rPr>
              <a:t>Courtesy</a:t>
            </a:r>
            <a:r>
              <a:rPr lang="it-IT" sz="1400" dirty="0">
                <a:solidFill>
                  <a:schemeClr val="bg1">
                    <a:lumMod val="50000"/>
                  </a:schemeClr>
                </a:solidFill>
              </a:rPr>
              <a:t> Bertocco &amp; Maggio</a:t>
            </a:r>
          </a:p>
        </p:txBody>
      </p:sp>
      <p:pic>
        <p:nvPicPr>
          <p:cNvPr id="20" name="Immagine 19">
            <a:extLst>
              <a:ext uri="{FF2B5EF4-FFF2-40B4-BE49-F238E27FC236}">
                <a16:creationId xmlns:a16="http://schemas.microsoft.com/office/drawing/2014/main" id="{FF95BB4C-74BD-00A7-6FF0-1F9B666304E0}"/>
              </a:ext>
            </a:extLst>
          </p:cNvPr>
          <p:cNvPicPr>
            <a:picLocks noChangeAspect="1"/>
          </p:cNvPicPr>
          <p:nvPr/>
        </p:nvPicPr>
        <p:blipFill>
          <a:blip r:embed="rId7"/>
          <a:stretch>
            <a:fillRect/>
          </a:stretch>
        </p:blipFill>
        <p:spPr>
          <a:xfrm>
            <a:off x="8184995" y="6321462"/>
            <a:ext cx="754169" cy="380294"/>
          </a:xfrm>
          <a:prstGeom prst="rect">
            <a:avLst/>
          </a:prstGeom>
        </p:spPr>
      </p:pic>
    </p:spTree>
    <p:extLst>
      <p:ext uri="{BB962C8B-B14F-4D97-AF65-F5344CB8AC3E}">
        <p14:creationId xmlns:p14="http://schemas.microsoft.com/office/powerpoint/2010/main" val="70372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1000"/>
                                        <p:tgtEl>
                                          <p:spTgt spid="2"/>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3000" fill="hold"/>
                                        <p:tgtEl>
                                          <p:spTgt spid="3"/>
                                        </p:tgtEl>
                                        <p:attrNameLst>
                                          <p:attrName>ppt_w</p:attrName>
                                        </p:attrNameLst>
                                      </p:cBhvr>
                                      <p:tavLst>
                                        <p:tav tm="0">
                                          <p:val>
                                            <p:fltVal val="0"/>
                                          </p:val>
                                        </p:tav>
                                        <p:tav tm="100000">
                                          <p:val>
                                            <p:strVal val="#ppt_w"/>
                                          </p:val>
                                        </p:tav>
                                      </p:tavLst>
                                    </p:anim>
                                    <p:anim calcmode="lin" valueType="num">
                                      <p:cBhvr>
                                        <p:cTn id="17" dur="3000" fill="hold"/>
                                        <p:tgtEl>
                                          <p:spTgt spid="3"/>
                                        </p:tgtEl>
                                        <p:attrNameLst>
                                          <p:attrName>ppt_h</p:attrName>
                                        </p:attrNameLst>
                                      </p:cBhvr>
                                      <p:tavLst>
                                        <p:tav tm="0">
                                          <p:val>
                                            <p:fltVal val="0"/>
                                          </p:val>
                                        </p:tav>
                                        <p:tav tm="100000">
                                          <p:val>
                                            <p:strVal val="#ppt_h"/>
                                          </p:val>
                                        </p:tav>
                                      </p:tavLst>
                                    </p:anim>
                                    <p:animEffect transition="in" filter="fade">
                                      <p:cBhvr>
                                        <p:cTn id="18"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3C91611-45CC-2428-2015-4780EC666C54}"/>
              </a:ext>
            </a:extLst>
          </p:cNvPr>
          <p:cNvSpPr txBox="1"/>
          <p:nvPr/>
        </p:nvSpPr>
        <p:spPr>
          <a:xfrm>
            <a:off x="71120" y="111593"/>
            <a:ext cx="8910320" cy="1261884"/>
          </a:xfrm>
          <a:prstGeom prst="rect">
            <a:avLst/>
          </a:prstGeom>
          <a:noFill/>
        </p:spPr>
        <p:txBody>
          <a:bodyPr wrap="square" rtlCol="0">
            <a:spAutoFit/>
          </a:bodyPr>
          <a:lstStyle/>
          <a:p>
            <a:pPr algn="ctr"/>
            <a:r>
              <a:rPr lang="en-US" sz="3600" dirty="0"/>
              <a:t>The Epic about </a:t>
            </a:r>
            <a:r>
              <a:rPr lang="en-US" sz="3600" dirty="0">
                <a:solidFill>
                  <a:schemeClr val="bg2">
                    <a:lumMod val="60000"/>
                    <a:lumOff val="40000"/>
                  </a:schemeClr>
                </a:solidFill>
              </a:rPr>
              <a:t>Computer Service API </a:t>
            </a:r>
            <a:r>
              <a:rPr lang="en-US" sz="2000" u="sng" dirty="0"/>
              <a:t>(Application Programming Interface)</a:t>
            </a:r>
          </a:p>
          <a:p>
            <a:pPr algn="ctr"/>
            <a:r>
              <a:rPr lang="en-US" sz="2000" u="sng" dirty="0"/>
              <a:t>  </a:t>
            </a:r>
          </a:p>
        </p:txBody>
      </p:sp>
      <p:sp>
        <p:nvSpPr>
          <p:cNvPr id="4" name="TextBox 4">
            <a:extLst>
              <a:ext uri="{FF2B5EF4-FFF2-40B4-BE49-F238E27FC236}">
                <a16:creationId xmlns:a16="http://schemas.microsoft.com/office/drawing/2014/main" id="{913EDD16-04F3-A775-FB5C-0887B6BB7CDC}"/>
              </a:ext>
            </a:extLst>
          </p:cNvPr>
          <p:cNvSpPr txBox="1"/>
          <p:nvPr/>
        </p:nvSpPr>
        <p:spPr>
          <a:xfrm>
            <a:off x="297234" y="1435032"/>
            <a:ext cx="8549531" cy="1862048"/>
          </a:xfrm>
          <a:prstGeom prst="rect">
            <a:avLst/>
          </a:prstGeom>
          <a:noFill/>
        </p:spPr>
        <p:txBody>
          <a:bodyPr wrap="square">
            <a:spAutoFit/>
          </a:bodyPr>
          <a:lstStyle/>
          <a:p>
            <a:pPr algn="just"/>
            <a:r>
              <a:rPr lang="en-GB" sz="2000" dirty="0"/>
              <a:t>Aim: </a:t>
            </a:r>
            <a:r>
              <a:rPr lang="en-GB" sz="2000" dirty="0">
                <a:solidFill>
                  <a:srgbClr val="FFFF00"/>
                </a:solidFill>
              </a:rPr>
              <a:t>design &amp; implement an Application Programming Interface (API) to</a:t>
            </a:r>
          </a:p>
          <a:p>
            <a:pPr marL="342900" indent="-342900" algn="just" fontAlgn="base">
              <a:spcBef>
                <a:spcPts val="900"/>
              </a:spcBef>
              <a:buFont typeface="+mj-lt"/>
              <a:buAutoNum type="arabicPeriod"/>
            </a:pPr>
            <a:r>
              <a:rPr lang="en-GB" sz="2000" dirty="0">
                <a:solidFill>
                  <a:schemeClr val="bg2">
                    <a:lumMod val="60000"/>
                    <a:lumOff val="40000"/>
                  </a:schemeClr>
                </a:solidFill>
              </a:rPr>
              <a:t>Discover computing services</a:t>
            </a:r>
            <a:r>
              <a:rPr lang="en-GB" sz="2000" dirty="0"/>
              <a:t>, answering the question "what computing services are available and suitable to run my task?”</a:t>
            </a:r>
          </a:p>
          <a:p>
            <a:pPr marL="342900" indent="-342900" algn="just" fontAlgn="base">
              <a:spcBef>
                <a:spcPts val="900"/>
              </a:spcBef>
              <a:buFont typeface="+mj-lt"/>
              <a:buAutoNum type="arabicPeriod"/>
            </a:pPr>
            <a:r>
              <a:rPr lang="en-GB" sz="2000" dirty="0">
                <a:solidFill>
                  <a:schemeClr val="accent2">
                    <a:lumMod val="60000"/>
                    <a:lumOff val="40000"/>
                  </a:schemeClr>
                </a:solidFill>
              </a:rPr>
              <a:t>Access computing services, </a:t>
            </a:r>
            <a:r>
              <a:rPr lang="en-GB" sz="2000" dirty="0"/>
              <a:t>answering the question "how can I run my task on the selected computing service (and when)?”</a:t>
            </a:r>
          </a:p>
        </p:txBody>
      </p:sp>
      <p:pic>
        <p:nvPicPr>
          <p:cNvPr id="5" name="Picture 6" descr="A diagram of a computer process&#10;&#10;Description automatically generated">
            <a:extLst>
              <a:ext uri="{FF2B5EF4-FFF2-40B4-BE49-F238E27FC236}">
                <a16:creationId xmlns:a16="http://schemas.microsoft.com/office/drawing/2014/main" id="{C8A8CA80-7017-5F4E-B8F5-874B1CD64862}"/>
              </a:ext>
            </a:extLst>
          </p:cNvPr>
          <p:cNvPicPr>
            <a:picLocks noChangeAspect="1"/>
          </p:cNvPicPr>
          <p:nvPr/>
        </p:nvPicPr>
        <p:blipFill>
          <a:blip r:embed="rId3"/>
          <a:stretch>
            <a:fillRect/>
          </a:stretch>
        </p:blipFill>
        <p:spPr>
          <a:xfrm>
            <a:off x="807372" y="3429000"/>
            <a:ext cx="4653681" cy="2774536"/>
          </a:xfrm>
          <a:prstGeom prst="rect">
            <a:avLst/>
          </a:prstGeom>
        </p:spPr>
      </p:pic>
      <p:sp>
        <p:nvSpPr>
          <p:cNvPr id="7" name="CasellaDiTesto 6">
            <a:extLst>
              <a:ext uri="{FF2B5EF4-FFF2-40B4-BE49-F238E27FC236}">
                <a16:creationId xmlns:a16="http://schemas.microsoft.com/office/drawing/2014/main" id="{4EA61FC5-53A3-2C7B-CBA6-9B2761B9385A}"/>
              </a:ext>
            </a:extLst>
          </p:cNvPr>
          <p:cNvSpPr txBox="1"/>
          <p:nvPr/>
        </p:nvSpPr>
        <p:spPr>
          <a:xfrm>
            <a:off x="5461053" y="5003207"/>
            <a:ext cx="3467046" cy="1200329"/>
          </a:xfrm>
          <a:prstGeom prst="rect">
            <a:avLst/>
          </a:prstGeom>
          <a:noFill/>
        </p:spPr>
        <p:txBody>
          <a:bodyPr wrap="square">
            <a:spAutoFit/>
          </a:bodyPr>
          <a:lstStyle/>
          <a:p>
            <a:pPr fontAlgn="base">
              <a:spcBef>
                <a:spcPts val="1800"/>
              </a:spcBef>
              <a:spcAft>
                <a:spcPts val="450"/>
              </a:spcAft>
            </a:pPr>
            <a:r>
              <a:rPr lang="en-GB" sz="1800" b="1" dirty="0">
                <a:solidFill>
                  <a:srgbClr val="1A1A1A"/>
                </a:solidFill>
              </a:rPr>
              <a:t>THE </a:t>
            </a:r>
            <a:r>
              <a:rPr lang="en-GB" sz="1800" b="1" dirty="0">
                <a:solidFill>
                  <a:srgbClr val="FF0000"/>
                </a:solidFill>
              </a:rPr>
              <a:t>FOCUS</a:t>
            </a:r>
            <a:r>
              <a:rPr lang="en-GB" sz="1800" b="1" dirty="0">
                <a:solidFill>
                  <a:srgbClr val="1A1A1A"/>
                </a:solidFill>
              </a:rPr>
              <a:t> IS NOT ON THE TECHNOLOGY, BUT TO PROVIDE AN </a:t>
            </a:r>
            <a:r>
              <a:rPr lang="en-GB" sz="1800" b="1" u="sng" dirty="0">
                <a:solidFill>
                  <a:srgbClr val="FF0000"/>
                </a:solidFill>
              </a:rPr>
              <a:t>ABSTRACTION ABOVE TECHNOLOGY</a:t>
            </a:r>
            <a:endParaRPr lang="en-GB" sz="1800" b="1" dirty="0">
              <a:solidFill>
                <a:srgbClr val="FF0000"/>
              </a:solidFill>
            </a:endParaRPr>
          </a:p>
        </p:txBody>
      </p:sp>
      <p:sp>
        <p:nvSpPr>
          <p:cNvPr id="3" name="CasellaDiTesto 2">
            <a:extLst>
              <a:ext uri="{FF2B5EF4-FFF2-40B4-BE49-F238E27FC236}">
                <a16:creationId xmlns:a16="http://schemas.microsoft.com/office/drawing/2014/main" id="{F343FE80-6B91-573F-C199-7966F6C3331C}"/>
              </a:ext>
            </a:extLst>
          </p:cNvPr>
          <p:cNvSpPr txBox="1"/>
          <p:nvPr/>
        </p:nvSpPr>
        <p:spPr>
          <a:xfrm>
            <a:off x="227206" y="6438630"/>
            <a:ext cx="1486754" cy="307777"/>
          </a:xfrm>
          <a:prstGeom prst="rect">
            <a:avLst/>
          </a:prstGeom>
          <a:noFill/>
        </p:spPr>
        <p:txBody>
          <a:bodyPr wrap="none" rtlCol="0">
            <a:spAutoFit/>
          </a:bodyPr>
          <a:lstStyle/>
          <a:p>
            <a:r>
              <a:rPr lang="it-IT" sz="1400" dirty="0" err="1">
                <a:solidFill>
                  <a:schemeClr val="bg1">
                    <a:lumMod val="50000"/>
                  </a:schemeClr>
                </a:solidFill>
              </a:rPr>
              <a:t>Courtesy</a:t>
            </a:r>
            <a:r>
              <a:rPr lang="it-IT" sz="1400" dirty="0">
                <a:solidFill>
                  <a:schemeClr val="bg1">
                    <a:lumMod val="50000"/>
                  </a:schemeClr>
                </a:solidFill>
              </a:rPr>
              <a:t> Gheller</a:t>
            </a:r>
          </a:p>
        </p:txBody>
      </p:sp>
      <p:pic>
        <p:nvPicPr>
          <p:cNvPr id="6" name="Immagine 5">
            <a:extLst>
              <a:ext uri="{FF2B5EF4-FFF2-40B4-BE49-F238E27FC236}">
                <a16:creationId xmlns:a16="http://schemas.microsoft.com/office/drawing/2014/main" id="{C2E13DEE-181F-D6CB-A679-91FE65732F48}"/>
              </a:ext>
            </a:extLst>
          </p:cNvPr>
          <p:cNvPicPr>
            <a:picLocks noChangeAspect="1"/>
          </p:cNvPicPr>
          <p:nvPr/>
        </p:nvPicPr>
        <p:blipFill>
          <a:blip r:embed="rId4"/>
          <a:stretch>
            <a:fillRect/>
          </a:stretch>
        </p:blipFill>
        <p:spPr>
          <a:xfrm>
            <a:off x="8184995" y="6321462"/>
            <a:ext cx="754169" cy="380294"/>
          </a:xfrm>
          <a:prstGeom prst="rect">
            <a:avLst/>
          </a:prstGeom>
        </p:spPr>
      </p:pic>
    </p:spTree>
    <p:extLst>
      <p:ext uri="{BB962C8B-B14F-4D97-AF65-F5344CB8AC3E}">
        <p14:creationId xmlns:p14="http://schemas.microsoft.com/office/powerpoint/2010/main" val="371182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2000"/>
                                        <p:tgtEl>
                                          <p:spTgt spid="4"/>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2000" fill="hold"/>
                                        <p:tgtEl>
                                          <p:spTgt spid="5"/>
                                        </p:tgtEl>
                                        <p:attrNameLst>
                                          <p:attrName>ppt_w</p:attrName>
                                        </p:attrNameLst>
                                      </p:cBhvr>
                                      <p:tavLst>
                                        <p:tav tm="0">
                                          <p:val>
                                            <p:fltVal val="0"/>
                                          </p:val>
                                        </p:tav>
                                        <p:tav tm="100000">
                                          <p:val>
                                            <p:strVal val="#ppt_w"/>
                                          </p:val>
                                        </p:tav>
                                      </p:tavLst>
                                    </p:anim>
                                    <p:anim calcmode="lin" valueType="num">
                                      <p:cBhvr>
                                        <p:cTn id="12" dur="2000" fill="hold"/>
                                        <p:tgtEl>
                                          <p:spTgt spid="5"/>
                                        </p:tgtEl>
                                        <p:attrNameLst>
                                          <p:attrName>ppt_h</p:attrName>
                                        </p:attrNameLst>
                                      </p:cBhvr>
                                      <p:tavLst>
                                        <p:tav tm="0">
                                          <p:val>
                                            <p:fltVal val="0"/>
                                          </p:val>
                                        </p:tav>
                                        <p:tav tm="100000">
                                          <p:val>
                                            <p:strVal val="#ppt_h"/>
                                          </p:val>
                                        </p:tav>
                                      </p:tavLst>
                                    </p:anim>
                                    <p:animEffect transition="in" filter="fade">
                                      <p:cBhvr>
                                        <p:cTn id="13" dur="2000"/>
                                        <p:tgtEl>
                                          <p:spTgt spid="5"/>
                                        </p:tgtEl>
                                      </p:cBhvr>
                                    </p:animEffect>
                                  </p:childTnLst>
                                </p:cTn>
                              </p:par>
                            </p:childTnLst>
                          </p:cTn>
                        </p:par>
                        <p:par>
                          <p:cTn id="14" fill="hold">
                            <p:stCondLst>
                              <p:cond delay="4000"/>
                            </p:stCondLst>
                            <p:childTnLst>
                              <p:par>
                                <p:cTn id="15" presetID="25"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8" dur="10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9" dur="1000" accel="50000" fill="hold">
                                          <p:stCondLst>
                                            <p:cond delay="1000"/>
                                          </p:stCondLst>
                                        </p:cTn>
                                        <p:tgtEl>
                                          <p:spTgt spid="7"/>
                                        </p:tgtEl>
                                        <p:attrNameLst>
                                          <p:attrName>ppt_w</p:attrName>
                                        </p:attrNameLst>
                                      </p:cBhvr>
                                      <p:tavLst>
                                        <p:tav tm="0">
                                          <p:val>
                                            <p:strVal val="#ppt_w*.05"/>
                                          </p:val>
                                        </p:tav>
                                        <p:tav tm="100000">
                                          <p:val>
                                            <p:strVal val="#ppt_w"/>
                                          </p:val>
                                        </p:tav>
                                      </p:tavLst>
                                    </p:anim>
                                    <p:anim calcmode="lin" valueType="num">
                                      <p:cBhvr>
                                        <p:cTn id="20" dur="2000" fill="hold"/>
                                        <p:tgtEl>
                                          <p:spTgt spid="7"/>
                                        </p:tgtEl>
                                        <p:attrNameLst>
                                          <p:attrName>ppt_h</p:attrName>
                                        </p:attrNameLst>
                                      </p:cBhvr>
                                      <p:tavLst>
                                        <p:tav tm="0">
                                          <p:val>
                                            <p:strVal val="#ppt_h"/>
                                          </p:val>
                                        </p:tav>
                                        <p:tav tm="100000">
                                          <p:val>
                                            <p:strVal val="#ppt_h"/>
                                          </p:val>
                                        </p:tav>
                                      </p:tavLst>
                                    </p:anim>
                                    <p:anim calcmode="lin" valueType="num">
                                      <p:cBhvr>
                                        <p:cTn id="21" dur="10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2" dur="10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3" dur="1000" accel="50000" fill="hold">
                                          <p:stCondLst>
                                            <p:cond delay="1000"/>
                                          </p:stCondLst>
                                        </p:cTn>
                                        <p:tgtEl>
                                          <p:spTgt spid="7"/>
                                        </p:tgtEl>
                                        <p:attrNameLst>
                                          <p:attrName>ppt_y</p:attrName>
                                        </p:attrNameLst>
                                      </p:cBhvr>
                                      <p:tavLst>
                                        <p:tav tm="0">
                                          <p:val>
                                            <p:strVal val="#ppt_y+.1"/>
                                          </p:val>
                                        </p:tav>
                                        <p:tav tm="100000">
                                          <p:val>
                                            <p:strVal val="#ppt_y"/>
                                          </p:val>
                                        </p:tav>
                                      </p:tavLst>
                                    </p:anim>
                                    <p:animEffect transition="in" filter="fade">
                                      <p:cBhvr>
                                        <p:cTn id="24" dur="2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BE70AE0-B069-734D-BF6B-974586C59F49}"/>
              </a:ext>
            </a:extLst>
          </p:cNvPr>
          <p:cNvSpPr txBox="1"/>
          <p:nvPr/>
        </p:nvSpPr>
        <p:spPr>
          <a:xfrm>
            <a:off x="447040" y="1283915"/>
            <a:ext cx="8432800" cy="830997"/>
          </a:xfrm>
          <a:prstGeom prst="rect">
            <a:avLst/>
          </a:prstGeom>
          <a:noFill/>
        </p:spPr>
        <p:txBody>
          <a:bodyPr wrap="square" rtlCol="0">
            <a:spAutoFit/>
          </a:bodyPr>
          <a:lstStyle/>
          <a:p>
            <a:pPr algn="just"/>
            <a:r>
              <a:rPr lang="en-AU" sz="1600" dirty="0">
                <a:solidFill>
                  <a:schemeClr val="bg1"/>
                </a:solidFill>
              </a:rPr>
              <a:t>Acquisition of </a:t>
            </a:r>
            <a:r>
              <a:rPr lang="en-AU" sz="1600" b="1" dirty="0">
                <a:solidFill>
                  <a:schemeClr val="accent3">
                    <a:lumMod val="60000"/>
                    <a:lumOff val="40000"/>
                  </a:schemeClr>
                </a:solidFill>
              </a:rPr>
              <a:t>≈1.5 </a:t>
            </a:r>
            <a:r>
              <a:rPr lang="en-AU" sz="1600" b="1" dirty="0" err="1">
                <a:solidFill>
                  <a:schemeClr val="accent3">
                    <a:lumMod val="60000"/>
                    <a:lumOff val="40000"/>
                  </a:schemeClr>
                </a:solidFill>
              </a:rPr>
              <a:t>PetaFlop</a:t>
            </a:r>
            <a:r>
              <a:rPr lang="en-AU" sz="1600" b="1" dirty="0">
                <a:solidFill>
                  <a:schemeClr val="accent3">
                    <a:lumMod val="60000"/>
                    <a:lumOff val="40000"/>
                  </a:schemeClr>
                </a:solidFill>
              </a:rPr>
              <a:t>/s </a:t>
            </a:r>
            <a:r>
              <a:rPr lang="en-AU" sz="1600" dirty="0">
                <a:solidFill>
                  <a:schemeClr val="bg1"/>
                </a:solidFill>
              </a:rPr>
              <a:t>(with a combination CPU and GPU) </a:t>
            </a:r>
            <a:r>
              <a:rPr lang="en-AU" sz="1600" b="1" dirty="0">
                <a:solidFill>
                  <a:schemeClr val="bg1"/>
                </a:solidFill>
              </a:rPr>
              <a:t>and </a:t>
            </a:r>
            <a:r>
              <a:rPr lang="en-AU" sz="1600" b="1" dirty="0">
                <a:solidFill>
                  <a:schemeClr val="accent3">
                    <a:lumMod val="60000"/>
                    <a:lumOff val="40000"/>
                  </a:schemeClr>
                </a:solidFill>
              </a:rPr>
              <a:t>≈11 </a:t>
            </a:r>
            <a:r>
              <a:rPr lang="en-AU" sz="1600" b="1" dirty="0" err="1">
                <a:solidFill>
                  <a:schemeClr val="accent3">
                    <a:lumMod val="60000"/>
                    <a:lumOff val="40000"/>
                  </a:schemeClr>
                </a:solidFill>
              </a:rPr>
              <a:t>PBy</a:t>
            </a:r>
            <a:r>
              <a:rPr lang="en-AU" sz="1600" b="1" dirty="0">
                <a:solidFill>
                  <a:schemeClr val="accent3">
                    <a:lumMod val="60000"/>
                    <a:lumOff val="40000"/>
                  </a:schemeClr>
                </a:solidFill>
              </a:rPr>
              <a:t> </a:t>
            </a:r>
            <a:r>
              <a:rPr lang="en-AU" sz="1600" dirty="0">
                <a:solidFill>
                  <a:schemeClr val="bg1"/>
                </a:solidFill>
              </a:rPr>
              <a:t>(combined between fast disks for computing and tapes for long-term preservation) </a:t>
            </a:r>
            <a:r>
              <a:rPr lang="en-AU" sz="1600" b="1" dirty="0">
                <a:solidFill>
                  <a:schemeClr val="accent3">
                    <a:lumMod val="60000"/>
                    <a:lumOff val="40000"/>
                  </a:schemeClr>
                </a:solidFill>
              </a:rPr>
              <a:t>Tier-3</a:t>
            </a:r>
            <a:r>
              <a:rPr lang="en-AU" sz="1600" b="1" dirty="0">
                <a:solidFill>
                  <a:schemeClr val="bg1"/>
                </a:solidFill>
              </a:rPr>
              <a:t> </a:t>
            </a:r>
            <a:r>
              <a:rPr lang="en-AU" sz="1600" dirty="0">
                <a:solidFill>
                  <a:schemeClr val="bg1"/>
                </a:solidFill>
              </a:rPr>
              <a:t>computing system, to be installed inside of one of the CINECA areas at </a:t>
            </a:r>
            <a:r>
              <a:rPr lang="en-AU" sz="1600" b="1" dirty="0">
                <a:solidFill>
                  <a:srgbClr val="DAC1D2"/>
                </a:solidFill>
              </a:rPr>
              <a:t>the Bologna Technopole</a:t>
            </a:r>
          </a:p>
        </p:txBody>
      </p:sp>
      <p:pic>
        <p:nvPicPr>
          <p:cNvPr id="10" name="Immagine 9">
            <a:extLst>
              <a:ext uri="{FF2B5EF4-FFF2-40B4-BE49-F238E27FC236}">
                <a16:creationId xmlns:a16="http://schemas.microsoft.com/office/drawing/2014/main" id="{D6725DBE-A93E-554D-8A2B-06F885956A1B}"/>
              </a:ext>
            </a:extLst>
          </p:cNvPr>
          <p:cNvPicPr>
            <a:picLocks noChangeAspect="1"/>
          </p:cNvPicPr>
          <p:nvPr/>
        </p:nvPicPr>
        <p:blipFill>
          <a:blip r:embed="rId2"/>
          <a:stretch>
            <a:fillRect/>
          </a:stretch>
        </p:blipFill>
        <p:spPr>
          <a:xfrm>
            <a:off x="1505415" y="2213559"/>
            <a:ext cx="4308538" cy="2777570"/>
          </a:xfrm>
          <a:prstGeom prst="rect">
            <a:avLst/>
          </a:prstGeom>
        </p:spPr>
      </p:pic>
      <p:sp>
        <p:nvSpPr>
          <p:cNvPr id="11" name="CasellaDiTesto 10">
            <a:extLst>
              <a:ext uri="{FF2B5EF4-FFF2-40B4-BE49-F238E27FC236}">
                <a16:creationId xmlns:a16="http://schemas.microsoft.com/office/drawing/2014/main" id="{D25230AF-DC5F-E746-94B9-8F5EC6961AFE}"/>
              </a:ext>
            </a:extLst>
          </p:cNvPr>
          <p:cNvSpPr txBox="1"/>
          <p:nvPr/>
        </p:nvSpPr>
        <p:spPr>
          <a:xfrm>
            <a:off x="5813953" y="3429000"/>
            <a:ext cx="2672862" cy="1015663"/>
          </a:xfrm>
          <a:prstGeom prst="rect">
            <a:avLst/>
          </a:prstGeom>
          <a:noFill/>
        </p:spPr>
        <p:txBody>
          <a:bodyPr wrap="square" rtlCol="0">
            <a:spAutoFit/>
          </a:bodyPr>
          <a:lstStyle/>
          <a:p>
            <a:pPr algn="just"/>
            <a:r>
              <a:rPr lang="en-AU" sz="1200" b="1" i="1" dirty="0"/>
              <a:t>The Technopole already hosts the European weather centre ECMWF, the Leonardo super-computer and will host the United Nations University on Climate Change</a:t>
            </a:r>
          </a:p>
        </p:txBody>
      </p:sp>
      <p:pic>
        <p:nvPicPr>
          <p:cNvPr id="15" name="Immagine 14">
            <a:extLst>
              <a:ext uri="{FF2B5EF4-FFF2-40B4-BE49-F238E27FC236}">
                <a16:creationId xmlns:a16="http://schemas.microsoft.com/office/drawing/2014/main" id="{CD2674B2-3AA3-9341-8EE3-191AE0733690}"/>
              </a:ext>
            </a:extLst>
          </p:cNvPr>
          <p:cNvPicPr>
            <a:picLocks noChangeAspect="1"/>
          </p:cNvPicPr>
          <p:nvPr/>
        </p:nvPicPr>
        <p:blipFill>
          <a:blip r:embed="rId3"/>
          <a:stretch>
            <a:fillRect/>
          </a:stretch>
        </p:blipFill>
        <p:spPr>
          <a:xfrm>
            <a:off x="5552213" y="2296661"/>
            <a:ext cx="3123436" cy="1097424"/>
          </a:xfrm>
          <a:prstGeom prst="rect">
            <a:avLst/>
          </a:prstGeom>
        </p:spPr>
      </p:pic>
      <p:sp>
        <p:nvSpPr>
          <p:cNvPr id="12" name="CasellaDiTesto 11">
            <a:extLst>
              <a:ext uri="{FF2B5EF4-FFF2-40B4-BE49-F238E27FC236}">
                <a16:creationId xmlns:a16="http://schemas.microsoft.com/office/drawing/2014/main" id="{90548CF6-67FD-D64A-A171-25307981A2D2}"/>
              </a:ext>
            </a:extLst>
          </p:cNvPr>
          <p:cNvSpPr txBox="1"/>
          <p:nvPr/>
        </p:nvSpPr>
        <p:spPr>
          <a:xfrm>
            <a:off x="447040" y="5050503"/>
            <a:ext cx="8228609" cy="1323439"/>
          </a:xfrm>
          <a:prstGeom prst="rect">
            <a:avLst/>
          </a:prstGeom>
          <a:noFill/>
        </p:spPr>
        <p:txBody>
          <a:bodyPr wrap="square" rtlCol="0">
            <a:spAutoFit/>
          </a:bodyPr>
          <a:lstStyle/>
          <a:p>
            <a:pPr algn="just"/>
            <a:r>
              <a:rPr lang="en-AU" sz="1600" dirty="0"/>
              <a:t>Use of </a:t>
            </a:r>
            <a:r>
              <a:rPr lang="en-AU" sz="1600" b="1" dirty="0">
                <a:solidFill>
                  <a:srgbClr val="FF0000"/>
                </a:solidFill>
              </a:rPr>
              <a:t>a Tier-2 sizing system </a:t>
            </a:r>
            <a:r>
              <a:rPr lang="en-AU" sz="1600" dirty="0"/>
              <a:t>integrated into a Tier-1 sizing system and becoming the </a:t>
            </a:r>
            <a:r>
              <a:rPr lang="en-AU" sz="1600" b="1" dirty="0">
                <a:solidFill>
                  <a:srgbClr val="FF0000"/>
                </a:solidFill>
              </a:rPr>
              <a:t>kernel of the Italian node of the SKA Regional </a:t>
            </a:r>
            <a:r>
              <a:rPr lang="en-AU" sz="1600" b="1" dirty="0" err="1">
                <a:solidFill>
                  <a:srgbClr val="FF0000"/>
                </a:solidFill>
              </a:rPr>
              <a:t>Cent</a:t>
            </a:r>
            <a:r>
              <a:rPr lang="en-AU" sz="1600" dirty="0" err="1">
                <a:solidFill>
                  <a:srgbClr val="FF0000"/>
                </a:solidFill>
              </a:rPr>
              <a:t>er</a:t>
            </a:r>
            <a:r>
              <a:rPr lang="en-AU" sz="1600" dirty="0">
                <a:solidFill>
                  <a:srgbClr val="FF0000"/>
                </a:solidFill>
              </a:rPr>
              <a:t>. </a:t>
            </a:r>
            <a:r>
              <a:rPr lang="en-AU" sz="1600" dirty="0"/>
              <a:t>Investment of the CN-PNRR for the needs of INAF and CNR owned by CINECA, with guaranteed (non-exclusive) use for INAF. Expected for INAF: </a:t>
            </a:r>
            <a:r>
              <a:rPr lang="en-AU" sz="1600" b="1" dirty="0">
                <a:solidFill>
                  <a:srgbClr val="FF0000"/>
                </a:solidFill>
              </a:rPr>
              <a:t>about 4 </a:t>
            </a:r>
            <a:r>
              <a:rPr lang="en-AU" sz="1600" b="1" dirty="0" err="1">
                <a:solidFill>
                  <a:srgbClr val="FF0000"/>
                </a:solidFill>
              </a:rPr>
              <a:t>PetaFlop</a:t>
            </a:r>
            <a:r>
              <a:rPr lang="en-AU" sz="1600" b="1" dirty="0">
                <a:solidFill>
                  <a:srgbClr val="FF0000"/>
                </a:solidFill>
              </a:rPr>
              <a:t>/s </a:t>
            </a:r>
            <a:r>
              <a:rPr lang="en-AU" sz="1600" dirty="0"/>
              <a:t>(Data Centric Nodes and Booster Nodes) and </a:t>
            </a:r>
            <a:r>
              <a:rPr lang="en-AU" sz="1600" b="1" dirty="0">
                <a:solidFill>
                  <a:srgbClr val="FF0000"/>
                </a:solidFill>
              </a:rPr>
              <a:t>≈2 </a:t>
            </a:r>
            <a:r>
              <a:rPr lang="en-AU" sz="1600" b="1" dirty="0" err="1">
                <a:solidFill>
                  <a:srgbClr val="FF0000"/>
                </a:solidFill>
              </a:rPr>
              <a:t>PBy</a:t>
            </a:r>
            <a:r>
              <a:rPr lang="en-AU" sz="1600" b="1" dirty="0">
                <a:solidFill>
                  <a:srgbClr val="FF0000"/>
                </a:solidFill>
              </a:rPr>
              <a:t> </a:t>
            </a:r>
            <a:r>
              <a:rPr lang="en-AU" sz="1600" dirty="0"/>
              <a:t>high speed storage</a:t>
            </a:r>
          </a:p>
        </p:txBody>
      </p:sp>
      <p:sp>
        <p:nvSpPr>
          <p:cNvPr id="6" name="CasellaDiTesto 5">
            <a:extLst>
              <a:ext uri="{FF2B5EF4-FFF2-40B4-BE49-F238E27FC236}">
                <a16:creationId xmlns:a16="http://schemas.microsoft.com/office/drawing/2014/main" id="{8661E68C-6D49-8AB9-678A-7C287132E99C}"/>
              </a:ext>
            </a:extLst>
          </p:cNvPr>
          <p:cNvSpPr txBox="1"/>
          <p:nvPr/>
        </p:nvSpPr>
        <p:spPr>
          <a:xfrm>
            <a:off x="116840" y="162700"/>
            <a:ext cx="8910320" cy="954107"/>
          </a:xfrm>
          <a:prstGeom prst="rect">
            <a:avLst/>
          </a:prstGeom>
          <a:noFill/>
        </p:spPr>
        <p:txBody>
          <a:bodyPr wrap="square" rtlCol="0">
            <a:spAutoFit/>
          </a:bodyPr>
          <a:lstStyle/>
          <a:p>
            <a:pPr algn="ctr"/>
            <a:r>
              <a:rPr lang="en-US" sz="3600" dirty="0">
                <a:solidFill>
                  <a:schemeClr val="bg1"/>
                </a:solidFill>
              </a:rPr>
              <a:t>The Italian contribution to the </a:t>
            </a:r>
            <a:r>
              <a:rPr lang="en-US" sz="3600" dirty="0">
                <a:solidFill>
                  <a:schemeClr val="accent3">
                    <a:lumMod val="40000"/>
                    <a:lumOff val="60000"/>
                  </a:schemeClr>
                </a:solidFill>
              </a:rPr>
              <a:t>global</a:t>
            </a:r>
            <a:r>
              <a:rPr lang="en-US" sz="3600" dirty="0">
                <a:solidFill>
                  <a:schemeClr val="bg1"/>
                </a:solidFill>
              </a:rPr>
              <a:t> effort</a:t>
            </a:r>
          </a:p>
          <a:p>
            <a:pPr algn="ctr"/>
            <a:r>
              <a:rPr lang="en-US" sz="2000" u="sng" dirty="0">
                <a:solidFill>
                  <a:schemeClr val="bg1"/>
                </a:solidFill>
              </a:rPr>
              <a:t>hardware: initial assets</a:t>
            </a:r>
          </a:p>
        </p:txBody>
      </p:sp>
      <p:pic>
        <p:nvPicPr>
          <p:cNvPr id="2" name="Immagine 1">
            <a:extLst>
              <a:ext uri="{FF2B5EF4-FFF2-40B4-BE49-F238E27FC236}">
                <a16:creationId xmlns:a16="http://schemas.microsoft.com/office/drawing/2014/main" id="{4FC5744C-7238-B229-8936-BD210F765047}"/>
              </a:ext>
            </a:extLst>
          </p:cNvPr>
          <p:cNvPicPr>
            <a:picLocks noChangeAspect="1"/>
          </p:cNvPicPr>
          <p:nvPr/>
        </p:nvPicPr>
        <p:blipFill>
          <a:blip r:embed="rId4"/>
          <a:stretch>
            <a:fillRect/>
          </a:stretch>
        </p:blipFill>
        <p:spPr>
          <a:xfrm>
            <a:off x="8184995" y="6321462"/>
            <a:ext cx="754169" cy="380294"/>
          </a:xfrm>
          <a:prstGeom prst="rect">
            <a:avLst/>
          </a:prstGeom>
        </p:spPr>
      </p:pic>
    </p:spTree>
    <p:extLst>
      <p:ext uri="{BB962C8B-B14F-4D97-AF65-F5344CB8AC3E}">
        <p14:creationId xmlns:p14="http://schemas.microsoft.com/office/powerpoint/2010/main" val="393215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2000" fill="hold"/>
                                        <p:tgtEl>
                                          <p:spTgt spid="10"/>
                                        </p:tgtEl>
                                        <p:attrNameLst>
                                          <p:attrName>ppt_w</p:attrName>
                                        </p:attrNameLst>
                                      </p:cBhvr>
                                      <p:tavLst>
                                        <p:tav tm="0">
                                          <p:val>
                                            <p:fltVal val="0"/>
                                          </p:val>
                                        </p:tav>
                                        <p:tav tm="100000">
                                          <p:val>
                                            <p:strVal val="#ppt_w"/>
                                          </p:val>
                                        </p:tav>
                                      </p:tavLst>
                                    </p:anim>
                                    <p:anim calcmode="lin" valueType="num">
                                      <p:cBhvr>
                                        <p:cTn id="14" dur="2000" fill="hold"/>
                                        <p:tgtEl>
                                          <p:spTgt spid="10"/>
                                        </p:tgtEl>
                                        <p:attrNameLst>
                                          <p:attrName>ppt_h</p:attrName>
                                        </p:attrNameLst>
                                      </p:cBhvr>
                                      <p:tavLst>
                                        <p:tav tm="0">
                                          <p:val>
                                            <p:fltVal val="0"/>
                                          </p:val>
                                        </p:tav>
                                        <p:tav tm="100000">
                                          <p:val>
                                            <p:strVal val="#ppt_h"/>
                                          </p:val>
                                        </p:tav>
                                      </p:tavLst>
                                    </p:anim>
                                    <p:animEffect transition="in" filter="fade">
                                      <p:cBhvr>
                                        <p:cTn id="15" dur="2000"/>
                                        <p:tgtEl>
                                          <p:spTgt spid="10"/>
                                        </p:tgtEl>
                                      </p:cBhvr>
                                    </p:animEffect>
                                  </p:childTnLst>
                                </p:cTn>
                              </p:par>
                              <p:par>
                                <p:cTn id="16" presetID="53" presetClass="entr" presetSubtype="16"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2000" fill="hold"/>
                                        <p:tgtEl>
                                          <p:spTgt spid="15"/>
                                        </p:tgtEl>
                                        <p:attrNameLst>
                                          <p:attrName>ppt_w</p:attrName>
                                        </p:attrNameLst>
                                      </p:cBhvr>
                                      <p:tavLst>
                                        <p:tav tm="0">
                                          <p:val>
                                            <p:fltVal val="0"/>
                                          </p:val>
                                        </p:tav>
                                        <p:tav tm="100000">
                                          <p:val>
                                            <p:strVal val="#ppt_w"/>
                                          </p:val>
                                        </p:tav>
                                      </p:tavLst>
                                    </p:anim>
                                    <p:anim calcmode="lin" valueType="num">
                                      <p:cBhvr>
                                        <p:cTn id="19" dur="2000" fill="hold"/>
                                        <p:tgtEl>
                                          <p:spTgt spid="15"/>
                                        </p:tgtEl>
                                        <p:attrNameLst>
                                          <p:attrName>ppt_h</p:attrName>
                                        </p:attrNameLst>
                                      </p:cBhvr>
                                      <p:tavLst>
                                        <p:tav tm="0">
                                          <p:val>
                                            <p:fltVal val="0"/>
                                          </p:val>
                                        </p:tav>
                                        <p:tav tm="100000">
                                          <p:val>
                                            <p:strVal val="#ppt_h"/>
                                          </p:val>
                                        </p:tav>
                                      </p:tavLst>
                                    </p:anim>
                                    <p:animEffect transition="in" filter="fade">
                                      <p:cBhvr>
                                        <p:cTn id="20" dur="2000"/>
                                        <p:tgtEl>
                                          <p:spTgt spid="15"/>
                                        </p:tgtEl>
                                      </p:cBhvr>
                                    </p:animEffect>
                                  </p:childTnLst>
                                </p:cTn>
                              </p:par>
                            </p:childTnLst>
                          </p:cTn>
                        </p:par>
                        <p:par>
                          <p:cTn id="21" fill="hold">
                            <p:stCondLst>
                              <p:cond delay="3000"/>
                            </p:stCondLst>
                            <p:childTnLst>
                              <p:par>
                                <p:cTn id="22" presetID="18" presetClass="entr" presetSubtype="6"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strips(downRigh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0.70"/>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854110" y="111593"/>
            <a:ext cx="7465925" cy="1138773"/>
          </a:xfrm>
          <a:prstGeom prst="rect">
            <a:avLst/>
          </a:prstGeom>
          <a:noFill/>
        </p:spPr>
        <p:txBody>
          <a:bodyPr wrap="square" rtlCol="0">
            <a:spAutoFit/>
          </a:bodyPr>
          <a:lstStyle/>
          <a:p>
            <a:pPr algn="ctr"/>
            <a:r>
              <a:rPr lang="en-US" sz="3600" dirty="0"/>
              <a:t>The development of the INAF node</a:t>
            </a:r>
          </a:p>
          <a:p>
            <a:pPr algn="ctr"/>
            <a:r>
              <a:rPr lang="en-US" sz="2000" u="sng" dirty="0"/>
              <a:t>hardware on the longer term (beyond 2024)</a:t>
            </a:r>
            <a:r>
              <a:rPr lang="en-US" sz="3200" dirty="0"/>
              <a:t> </a:t>
            </a:r>
          </a:p>
        </p:txBody>
      </p:sp>
      <p:sp>
        <p:nvSpPr>
          <p:cNvPr id="4" name="Rettangolo 3">
            <a:extLst>
              <a:ext uri="{FF2B5EF4-FFF2-40B4-BE49-F238E27FC236}">
                <a16:creationId xmlns:a16="http://schemas.microsoft.com/office/drawing/2014/main" id="{77DCD42F-8C44-B749-BB4C-9CEBD9DE5163}"/>
              </a:ext>
            </a:extLst>
          </p:cNvPr>
          <p:cNvSpPr/>
          <p:nvPr/>
        </p:nvSpPr>
        <p:spPr>
          <a:xfrm>
            <a:off x="290920" y="2934048"/>
            <a:ext cx="6175655" cy="1077218"/>
          </a:xfrm>
          <a:prstGeom prst="rect">
            <a:avLst/>
          </a:prstGeom>
        </p:spPr>
        <p:txBody>
          <a:bodyPr wrap="square">
            <a:spAutoFit/>
          </a:bodyPr>
          <a:lstStyle/>
          <a:p>
            <a:r>
              <a:rPr lang="en-AU" sz="1600" b="1" dirty="0">
                <a:solidFill>
                  <a:srgbClr val="FFC000"/>
                </a:solidFill>
                <a:cs typeface="Arial" panose="020B0604020202020204" pitchFamily="34" charset="0"/>
              </a:rPr>
              <a:t>2</a:t>
            </a:r>
            <a:r>
              <a:rPr lang="en-AU" sz="1600" b="1" baseline="30000" dirty="0">
                <a:solidFill>
                  <a:srgbClr val="FFC000"/>
                </a:solidFill>
                <a:cs typeface="Arial" panose="020B0604020202020204" pitchFamily="34" charset="0"/>
              </a:rPr>
              <a:t>nd</a:t>
            </a:r>
            <a:r>
              <a:rPr lang="en-AU" sz="1600" b="1" dirty="0">
                <a:solidFill>
                  <a:srgbClr val="FFC000"/>
                </a:solidFill>
                <a:cs typeface="Arial" panose="020B0604020202020204" pitchFamily="34" charset="0"/>
              </a:rPr>
              <a:t> Step in the Global effort: </a:t>
            </a:r>
            <a:r>
              <a:rPr lang="en-AU" sz="1600" b="1" dirty="0">
                <a:solidFill>
                  <a:schemeClr val="accent3">
                    <a:lumMod val="60000"/>
                    <a:lumOff val="40000"/>
                  </a:schemeClr>
                </a:solidFill>
                <a:cs typeface="Arial" panose="020B0604020202020204" pitchFamily="34" charset="0"/>
              </a:rPr>
              <a:t>… and progressively attain, </a:t>
            </a:r>
            <a:r>
              <a:rPr lang="en-AU" sz="1600" b="1" dirty="0">
                <a:cs typeface="Arial" panose="020B0604020202020204" pitchFamily="34" charset="0"/>
              </a:rPr>
              <a:t>by mid 2028</a:t>
            </a:r>
            <a:r>
              <a:rPr lang="en-AU" sz="1600" dirty="0">
                <a:solidFill>
                  <a:srgbClr val="FFFF00"/>
                </a:solidFill>
                <a:cs typeface="Arial" panose="020B0604020202020204" pitchFamily="34" charset="0"/>
              </a:rPr>
              <a:t>, a </a:t>
            </a:r>
            <a:r>
              <a:rPr lang="en-AU" sz="1600" b="1" dirty="0">
                <a:solidFill>
                  <a:schemeClr val="accent3">
                    <a:lumMod val="60000"/>
                    <a:lumOff val="40000"/>
                  </a:schemeClr>
                </a:solidFill>
                <a:cs typeface="Arial" panose="020B0604020202020204" pitchFamily="34" charset="0"/>
              </a:rPr>
              <a:t>Tier-2/Tier-1.5 </a:t>
            </a:r>
            <a:r>
              <a:rPr lang="en-AU" sz="1600" dirty="0">
                <a:solidFill>
                  <a:srgbClr val="FFFF00"/>
                </a:solidFill>
                <a:cs typeface="Arial" panose="020B0604020202020204" pitchFamily="34" charset="0"/>
              </a:rPr>
              <a:t>size system (</a:t>
            </a:r>
            <a:r>
              <a:rPr lang="en-AU" sz="1600" b="1" dirty="0">
                <a:solidFill>
                  <a:schemeClr val="bg1"/>
                </a:solidFill>
                <a:cs typeface="Arial" panose="020B0604020202020204" pitchFamily="34" charset="0"/>
              </a:rPr>
              <a:t>v 1.0 </a:t>
            </a:r>
            <a:r>
              <a:rPr lang="en-AU" sz="1600" dirty="0">
                <a:solidFill>
                  <a:srgbClr val="FFFF00"/>
                </a:solidFill>
                <a:cs typeface="Arial" panose="020B0604020202020204" pitchFamily="34" charset="0"/>
              </a:rPr>
              <a:t>of the </a:t>
            </a:r>
            <a:r>
              <a:rPr lang="en-AU" sz="1600" dirty="0" err="1">
                <a:solidFill>
                  <a:srgbClr val="FFFF00"/>
                </a:solidFill>
                <a:cs typeface="Arial" panose="020B0604020202020204" pitchFamily="34" charset="0"/>
              </a:rPr>
              <a:t>SRCnet</a:t>
            </a:r>
            <a:r>
              <a:rPr lang="en-AU" sz="1600" dirty="0">
                <a:solidFill>
                  <a:srgbClr val="FFFF00"/>
                </a:solidFill>
                <a:cs typeface="Arial" panose="020B0604020202020204" pitchFamily="34" charset="0"/>
              </a:rPr>
              <a:t>  node) with capability of </a:t>
            </a:r>
            <a:r>
              <a:rPr lang="en-AU" sz="1600" b="1" dirty="0">
                <a:solidFill>
                  <a:srgbClr val="FF0000"/>
                </a:solidFill>
                <a:cs typeface="Arial" panose="020B0604020202020204" pitchFamily="34" charset="0"/>
              </a:rPr>
              <a:t>≈ 2 </a:t>
            </a:r>
            <a:r>
              <a:rPr lang="en-AU" sz="1600" b="1" dirty="0" err="1">
                <a:solidFill>
                  <a:srgbClr val="FF0000"/>
                </a:solidFill>
                <a:cs typeface="Arial" panose="020B0604020202020204" pitchFamily="34" charset="0"/>
              </a:rPr>
              <a:t>Pflops</a:t>
            </a:r>
            <a:r>
              <a:rPr lang="en-AU" sz="1600" b="1" dirty="0">
                <a:solidFill>
                  <a:srgbClr val="FF0000"/>
                </a:solidFill>
                <a:cs typeface="Arial" panose="020B0604020202020204" pitchFamily="34" charset="0"/>
              </a:rPr>
              <a:t> </a:t>
            </a:r>
            <a:r>
              <a:rPr lang="en-AU" sz="1600" dirty="0">
                <a:solidFill>
                  <a:srgbClr val="FFFF00"/>
                </a:solidFill>
                <a:cs typeface="Arial" panose="020B0604020202020204" pitchFamily="34" charset="0"/>
              </a:rPr>
              <a:t>and </a:t>
            </a:r>
            <a:r>
              <a:rPr lang="en-AU" sz="1600" b="1" dirty="0">
                <a:solidFill>
                  <a:srgbClr val="FF0000"/>
                </a:solidFill>
                <a:cs typeface="Arial" panose="020B0604020202020204" pitchFamily="34" charset="0"/>
              </a:rPr>
              <a:t>≈ 60 </a:t>
            </a:r>
            <a:r>
              <a:rPr lang="en-AU" sz="1600" b="1" dirty="0" err="1">
                <a:solidFill>
                  <a:srgbClr val="FF0000"/>
                </a:solidFill>
                <a:cs typeface="Arial" panose="020B0604020202020204" pitchFamily="34" charset="0"/>
              </a:rPr>
              <a:t>PBy</a:t>
            </a:r>
            <a:r>
              <a:rPr lang="en-AU" sz="1600" b="1" dirty="0">
                <a:solidFill>
                  <a:srgbClr val="FF0000"/>
                </a:solidFill>
                <a:cs typeface="Arial" panose="020B0604020202020204" pitchFamily="34" charset="0"/>
              </a:rPr>
              <a:t> </a:t>
            </a:r>
            <a:r>
              <a:rPr lang="en-AU" sz="1600" dirty="0">
                <a:solidFill>
                  <a:srgbClr val="FFFF00"/>
                </a:solidFill>
                <a:cs typeface="Arial" panose="020B0604020202020204" pitchFamily="34" charset="0"/>
              </a:rPr>
              <a:t>of storage (30 </a:t>
            </a:r>
            <a:r>
              <a:rPr lang="en-AU" sz="1600" dirty="0" err="1">
                <a:solidFill>
                  <a:srgbClr val="FFFF00"/>
                </a:solidFill>
                <a:cs typeface="Arial" panose="020B0604020202020204" pitchFamily="34" charset="0"/>
              </a:rPr>
              <a:t>PBy</a:t>
            </a:r>
            <a:r>
              <a:rPr lang="en-AU" sz="1600" dirty="0">
                <a:solidFill>
                  <a:srgbClr val="FFFF00"/>
                </a:solidFill>
                <a:cs typeface="Arial" panose="020B0604020202020204" pitchFamily="34" charset="0"/>
              </a:rPr>
              <a:t> on-line and 30 </a:t>
            </a:r>
            <a:r>
              <a:rPr lang="en-AU" sz="1600" dirty="0" err="1">
                <a:solidFill>
                  <a:srgbClr val="FFFF00"/>
                </a:solidFill>
                <a:cs typeface="Arial" panose="020B0604020202020204" pitchFamily="34" charset="0"/>
              </a:rPr>
              <a:t>PBy</a:t>
            </a:r>
            <a:r>
              <a:rPr lang="en-AU" sz="1600" dirty="0">
                <a:solidFill>
                  <a:srgbClr val="FFFF00"/>
                </a:solidFill>
                <a:cs typeface="Arial" panose="020B0604020202020204" pitchFamily="34" charset="0"/>
              </a:rPr>
              <a:t> near on-line), connected at </a:t>
            </a:r>
            <a:r>
              <a:rPr lang="en-AU" sz="1600" b="1" dirty="0">
                <a:solidFill>
                  <a:srgbClr val="FF0000"/>
                </a:solidFill>
                <a:cs typeface="Arial" panose="020B0604020202020204" pitchFamily="34" charset="0"/>
              </a:rPr>
              <a:t>100 GB/s </a:t>
            </a:r>
            <a:r>
              <a:rPr lang="en-AU" sz="1600" dirty="0">
                <a:solidFill>
                  <a:srgbClr val="FFFF00"/>
                </a:solidFill>
                <a:cs typeface="Arial" panose="020B0604020202020204" pitchFamily="34" charset="0"/>
              </a:rPr>
              <a:t>with the other nodes</a:t>
            </a:r>
          </a:p>
        </p:txBody>
      </p:sp>
      <p:sp>
        <p:nvSpPr>
          <p:cNvPr id="8" name="Rettangolo 7">
            <a:extLst>
              <a:ext uri="{FF2B5EF4-FFF2-40B4-BE49-F238E27FC236}">
                <a16:creationId xmlns:a16="http://schemas.microsoft.com/office/drawing/2014/main" id="{E0E7F250-F468-9F46-BE78-5AB7268FB9D6}"/>
              </a:ext>
            </a:extLst>
          </p:cNvPr>
          <p:cNvSpPr/>
          <p:nvPr/>
        </p:nvSpPr>
        <p:spPr>
          <a:xfrm>
            <a:off x="305701" y="2103051"/>
            <a:ext cx="6050494" cy="830997"/>
          </a:xfrm>
          <a:prstGeom prst="rect">
            <a:avLst/>
          </a:prstGeom>
        </p:spPr>
        <p:txBody>
          <a:bodyPr wrap="square">
            <a:spAutoFit/>
          </a:bodyPr>
          <a:lstStyle/>
          <a:p>
            <a:r>
              <a:rPr lang="en-AU" sz="1600" b="1" dirty="0">
                <a:solidFill>
                  <a:srgbClr val="FFC000"/>
                </a:solidFill>
                <a:cs typeface="Arial" panose="020B0604020202020204" pitchFamily="34" charset="0"/>
              </a:rPr>
              <a:t>1</a:t>
            </a:r>
            <a:r>
              <a:rPr lang="en-AU" sz="1600" b="1" baseline="30000" dirty="0">
                <a:solidFill>
                  <a:srgbClr val="FFC000"/>
                </a:solidFill>
                <a:cs typeface="Arial" panose="020B0604020202020204" pitchFamily="34" charset="0"/>
              </a:rPr>
              <a:t>st</a:t>
            </a:r>
            <a:r>
              <a:rPr lang="en-AU" sz="1600" b="1" dirty="0">
                <a:solidFill>
                  <a:srgbClr val="FFC000"/>
                </a:solidFill>
                <a:cs typeface="Arial" panose="020B0604020202020204" pitchFamily="34" charset="0"/>
              </a:rPr>
              <a:t> Step in the Global effort: </a:t>
            </a:r>
            <a:r>
              <a:rPr lang="en-AU" sz="1600" b="1" dirty="0">
                <a:solidFill>
                  <a:schemeClr val="accent3">
                    <a:lumMod val="60000"/>
                    <a:lumOff val="40000"/>
                  </a:schemeClr>
                </a:solidFill>
                <a:cs typeface="Arial" panose="020B0604020202020204" pitchFamily="34" charset="0"/>
              </a:rPr>
              <a:t>We will begin</a:t>
            </a:r>
            <a:r>
              <a:rPr lang="en-AU" sz="1600" dirty="0">
                <a:solidFill>
                  <a:schemeClr val="accent4">
                    <a:lumMod val="40000"/>
                    <a:lumOff val="60000"/>
                  </a:schemeClr>
                </a:solidFill>
                <a:cs typeface="Arial" panose="020B0604020202020204" pitchFamily="34" charset="0"/>
              </a:rPr>
              <a:t> </a:t>
            </a:r>
            <a:r>
              <a:rPr lang="en-AU" sz="1600" dirty="0">
                <a:solidFill>
                  <a:srgbClr val="FFFF00"/>
                </a:solidFill>
                <a:cs typeface="Arial" panose="020B0604020202020204" pitchFamily="34" charset="0"/>
              </a:rPr>
              <a:t>with a </a:t>
            </a:r>
            <a:r>
              <a:rPr lang="en-AU" sz="1600" b="1" dirty="0">
                <a:solidFill>
                  <a:schemeClr val="accent3">
                    <a:lumMod val="60000"/>
                    <a:lumOff val="40000"/>
                  </a:schemeClr>
                </a:solidFill>
                <a:cs typeface="Arial" panose="020B0604020202020204" pitchFamily="34" charset="0"/>
              </a:rPr>
              <a:t>Tier-3/Tier-2 </a:t>
            </a:r>
            <a:r>
              <a:rPr lang="en-AU" sz="1600" dirty="0" err="1">
                <a:solidFill>
                  <a:srgbClr val="FFFF00"/>
                </a:solidFill>
                <a:cs typeface="Arial" panose="020B0604020202020204" pitchFamily="34" charset="0"/>
              </a:rPr>
              <a:t>protoSRC</a:t>
            </a:r>
            <a:r>
              <a:rPr lang="en-AU" sz="1600" dirty="0">
                <a:solidFill>
                  <a:srgbClr val="FFFF00"/>
                </a:solidFill>
                <a:cs typeface="Arial" panose="020B0604020202020204" pitchFamily="34" charset="0"/>
              </a:rPr>
              <a:t> </a:t>
            </a:r>
            <a:r>
              <a:rPr lang="en-AU" sz="1600" b="1" dirty="0">
                <a:cs typeface="Arial" panose="020B0604020202020204" pitchFamily="34" charset="0"/>
              </a:rPr>
              <a:t>by the end of the 2024 </a:t>
            </a:r>
            <a:r>
              <a:rPr lang="en-AU" sz="1600" dirty="0">
                <a:solidFill>
                  <a:srgbClr val="FFFF00"/>
                </a:solidFill>
                <a:cs typeface="Arial" panose="020B0604020202020204" pitchFamily="34" charset="0"/>
              </a:rPr>
              <a:t>(</a:t>
            </a:r>
            <a:r>
              <a:rPr lang="en-AU" sz="1600" b="1" dirty="0">
                <a:solidFill>
                  <a:schemeClr val="bg1"/>
                </a:solidFill>
                <a:cs typeface="Arial" panose="020B0604020202020204" pitchFamily="34" charset="0"/>
              </a:rPr>
              <a:t>v 0.1 </a:t>
            </a:r>
            <a:r>
              <a:rPr lang="en-AU" sz="1600" dirty="0">
                <a:solidFill>
                  <a:srgbClr val="FFFF00"/>
                </a:solidFill>
                <a:cs typeface="Arial" panose="020B0604020202020204" pitchFamily="34" charset="0"/>
              </a:rPr>
              <a:t>of the </a:t>
            </a:r>
            <a:r>
              <a:rPr lang="en-AU" sz="1600" dirty="0" err="1">
                <a:solidFill>
                  <a:srgbClr val="FFFF00"/>
                </a:solidFill>
                <a:cs typeface="Arial" panose="020B0604020202020204" pitchFamily="34" charset="0"/>
              </a:rPr>
              <a:t>SRCnet</a:t>
            </a:r>
            <a:r>
              <a:rPr lang="en-AU" sz="1600" dirty="0">
                <a:solidFill>
                  <a:srgbClr val="FFFF00"/>
                </a:solidFill>
                <a:cs typeface="Arial" panose="020B0604020202020204" pitchFamily="34" charset="0"/>
              </a:rPr>
              <a:t>  node) </a:t>
            </a:r>
            <a:endParaRPr lang="en-AU" sz="1600" b="1" dirty="0">
              <a:cs typeface="Arial" panose="020B0604020202020204" pitchFamily="34" charset="0"/>
            </a:endParaRPr>
          </a:p>
          <a:p>
            <a:endParaRPr lang="en-AU" sz="1600" b="1" dirty="0">
              <a:solidFill>
                <a:srgbClr val="FFFF00"/>
              </a:solidFill>
              <a:cs typeface="Arial" panose="020B0604020202020204" pitchFamily="34" charset="0"/>
            </a:endParaRPr>
          </a:p>
        </p:txBody>
      </p:sp>
      <p:pic>
        <p:nvPicPr>
          <p:cNvPr id="16" name="Immagine 15">
            <a:extLst>
              <a:ext uri="{FF2B5EF4-FFF2-40B4-BE49-F238E27FC236}">
                <a16:creationId xmlns:a16="http://schemas.microsoft.com/office/drawing/2014/main" id="{47D339A2-EEA8-BE48-9695-C3C2A127CE0F}"/>
              </a:ext>
            </a:extLst>
          </p:cNvPr>
          <p:cNvPicPr>
            <a:picLocks noChangeAspect="1"/>
          </p:cNvPicPr>
          <p:nvPr/>
        </p:nvPicPr>
        <p:blipFill>
          <a:blip r:embed="rId2"/>
          <a:stretch>
            <a:fillRect/>
          </a:stretch>
        </p:blipFill>
        <p:spPr>
          <a:xfrm rot="20584428">
            <a:off x="1042938" y="906283"/>
            <a:ext cx="758036" cy="402078"/>
          </a:xfrm>
          <a:prstGeom prst="rect">
            <a:avLst/>
          </a:prstGeom>
        </p:spPr>
      </p:pic>
      <p:pic>
        <p:nvPicPr>
          <p:cNvPr id="17" name="Immagine 16">
            <a:extLst>
              <a:ext uri="{FF2B5EF4-FFF2-40B4-BE49-F238E27FC236}">
                <a16:creationId xmlns:a16="http://schemas.microsoft.com/office/drawing/2014/main" id="{AD87CCB4-E7CB-F548-85DA-11682145F36B}"/>
              </a:ext>
            </a:extLst>
          </p:cNvPr>
          <p:cNvPicPr>
            <a:picLocks noChangeAspect="1"/>
          </p:cNvPicPr>
          <p:nvPr/>
        </p:nvPicPr>
        <p:blipFill>
          <a:blip r:embed="rId3"/>
          <a:stretch>
            <a:fillRect/>
          </a:stretch>
        </p:blipFill>
        <p:spPr>
          <a:xfrm rot="1054288">
            <a:off x="7378375" y="817574"/>
            <a:ext cx="839301" cy="421381"/>
          </a:xfrm>
          <a:prstGeom prst="rect">
            <a:avLst/>
          </a:prstGeom>
        </p:spPr>
      </p:pic>
      <p:sp>
        <p:nvSpPr>
          <p:cNvPr id="3" name="Rettangolo 2">
            <a:extLst>
              <a:ext uri="{FF2B5EF4-FFF2-40B4-BE49-F238E27FC236}">
                <a16:creationId xmlns:a16="http://schemas.microsoft.com/office/drawing/2014/main" id="{D965BDCE-00A8-6FCD-2217-1446AD99D16B}"/>
              </a:ext>
            </a:extLst>
          </p:cNvPr>
          <p:cNvSpPr/>
          <p:nvPr/>
        </p:nvSpPr>
        <p:spPr>
          <a:xfrm>
            <a:off x="290918" y="4257487"/>
            <a:ext cx="6175655" cy="1077218"/>
          </a:xfrm>
          <a:prstGeom prst="rect">
            <a:avLst/>
          </a:prstGeom>
        </p:spPr>
        <p:txBody>
          <a:bodyPr wrap="square">
            <a:spAutoFit/>
          </a:bodyPr>
          <a:lstStyle/>
          <a:p>
            <a:r>
              <a:rPr lang="en-AU" sz="1600" b="1" dirty="0">
                <a:solidFill>
                  <a:srgbClr val="FFC000"/>
                </a:solidFill>
                <a:cs typeface="Arial" panose="020B0604020202020204" pitchFamily="34" charset="0"/>
              </a:rPr>
              <a:t>3</a:t>
            </a:r>
            <a:r>
              <a:rPr lang="en-AU" sz="1600" b="1" baseline="30000" dirty="0">
                <a:solidFill>
                  <a:srgbClr val="FFC000"/>
                </a:solidFill>
                <a:cs typeface="Arial" panose="020B0604020202020204" pitchFamily="34" charset="0"/>
              </a:rPr>
              <a:t>rd</a:t>
            </a:r>
            <a:r>
              <a:rPr lang="en-AU" sz="1600" b="1" dirty="0">
                <a:solidFill>
                  <a:srgbClr val="FFC000"/>
                </a:solidFill>
                <a:cs typeface="Arial" panose="020B0604020202020204" pitchFamily="34" charset="0"/>
              </a:rPr>
              <a:t> Step in the Global effort: </a:t>
            </a:r>
            <a:r>
              <a:rPr lang="en-AU" sz="1600" b="1" dirty="0">
                <a:solidFill>
                  <a:schemeClr val="accent3">
                    <a:lumMod val="60000"/>
                    <a:lumOff val="40000"/>
                  </a:schemeClr>
                </a:solidFill>
                <a:cs typeface="Arial" panose="020B0604020202020204" pitchFamily="34" charset="0"/>
              </a:rPr>
              <a:t>… and finally</a:t>
            </a:r>
            <a:r>
              <a:rPr lang="en-AU" sz="1600" dirty="0">
                <a:solidFill>
                  <a:schemeClr val="accent3">
                    <a:lumMod val="60000"/>
                    <a:lumOff val="40000"/>
                  </a:schemeClr>
                </a:solidFill>
                <a:cs typeface="Arial" panose="020B0604020202020204" pitchFamily="34" charset="0"/>
              </a:rPr>
              <a:t>, </a:t>
            </a:r>
            <a:r>
              <a:rPr lang="en-AU" sz="1600" b="1" dirty="0">
                <a:cs typeface="Arial" panose="020B0604020202020204" pitchFamily="34" charset="0"/>
              </a:rPr>
              <a:t>by 2030</a:t>
            </a:r>
            <a:r>
              <a:rPr lang="en-AU" sz="1600" dirty="0">
                <a:solidFill>
                  <a:srgbClr val="FFFF00"/>
                </a:solidFill>
                <a:cs typeface="Arial" panose="020B0604020202020204" pitchFamily="34" charset="0"/>
              </a:rPr>
              <a:t>, a </a:t>
            </a:r>
            <a:r>
              <a:rPr lang="en-AU" sz="1600" b="1" dirty="0">
                <a:solidFill>
                  <a:schemeClr val="accent3">
                    <a:lumMod val="60000"/>
                    <a:lumOff val="40000"/>
                  </a:schemeClr>
                </a:solidFill>
                <a:cs typeface="Arial" panose="020B0604020202020204" pitchFamily="34" charset="0"/>
              </a:rPr>
              <a:t>Tier-1 </a:t>
            </a:r>
            <a:r>
              <a:rPr lang="en-AU" sz="1600" dirty="0">
                <a:solidFill>
                  <a:srgbClr val="FFFF00"/>
                </a:solidFill>
                <a:cs typeface="Arial" panose="020B0604020202020204" pitchFamily="34" charset="0"/>
              </a:rPr>
              <a:t>size infrastructure with capability of </a:t>
            </a:r>
            <a:r>
              <a:rPr lang="en-AU" sz="1600" b="1" dirty="0">
                <a:solidFill>
                  <a:srgbClr val="FF0000"/>
                </a:solidFill>
                <a:cs typeface="Arial" panose="020B0604020202020204" pitchFamily="34" charset="0"/>
              </a:rPr>
              <a:t>≈ 3+ </a:t>
            </a:r>
            <a:r>
              <a:rPr lang="en-AU" sz="1600" b="1" dirty="0" err="1">
                <a:solidFill>
                  <a:srgbClr val="FF0000"/>
                </a:solidFill>
                <a:cs typeface="Arial" panose="020B0604020202020204" pitchFamily="34" charset="0"/>
              </a:rPr>
              <a:t>Pflops</a:t>
            </a:r>
            <a:r>
              <a:rPr lang="en-AU" sz="1600" b="1" dirty="0">
                <a:solidFill>
                  <a:srgbClr val="FF0000"/>
                </a:solidFill>
                <a:cs typeface="Arial" panose="020B0604020202020204" pitchFamily="34" charset="0"/>
              </a:rPr>
              <a:t> </a:t>
            </a:r>
            <a:r>
              <a:rPr lang="en-AU" sz="1600" dirty="0">
                <a:solidFill>
                  <a:srgbClr val="FFFF00"/>
                </a:solidFill>
                <a:cs typeface="Arial" panose="020B0604020202020204" pitchFamily="34" charset="0"/>
              </a:rPr>
              <a:t>and </a:t>
            </a:r>
            <a:r>
              <a:rPr lang="en-AU" sz="1600" b="1" dirty="0">
                <a:solidFill>
                  <a:srgbClr val="FF0000"/>
                </a:solidFill>
                <a:cs typeface="Arial" panose="020B0604020202020204" pitchFamily="34" charset="0"/>
              </a:rPr>
              <a:t>≈ 150 </a:t>
            </a:r>
            <a:r>
              <a:rPr lang="en-AU" sz="1600" b="1" dirty="0" err="1">
                <a:solidFill>
                  <a:srgbClr val="FF0000"/>
                </a:solidFill>
                <a:cs typeface="Arial" panose="020B0604020202020204" pitchFamily="34" charset="0"/>
              </a:rPr>
              <a:t>PBy</a:t>
            </a:r>
            <a:r>
              <a:rPr lang="en-AU" sz="1600" b="1" dirty="0">
                <a:solidFill>
                  <a:srgbClr val="FF0000"/>
                </a:solidFill>
                <a:cs typeface="Arial" panose="020B0604020202020204" pitchFamily="34" charset="0"/>
              </a:rPr>
              <a:t>/</a:t>
            </a:r>
            <a:r>
              <a:rPr lang="en-AU" sz="1600" b="1" dirty="0" err="1">
                <a:solidFill>
                  <a:srgbClr val="FF0000"/>
                </a:solidFill>
                <a:cs typeface="Arial" panose="020B0604020202020204" pitchFamily="34" charset="0"/>
              </a:rPr>
              <a:t>yr</a:t>
            </a:r>
            <a:r>
              <a:rPr lang="en-AU" sz="1600" b="1" dirty="0">
                <a:solidFill>
                  <a:srgbClr val="FF0000"/>
                </a:solidFill>
                <a:cs typeface="Arial" panose="020B0604020202020204" pitchFamily="34" charset="0"/>
              </a:rPr>
              <a:t> </a:t>
            </a:r>
            <a:r>
              <a:rPr lang="en-AU" sz="1600" dirty="0">
                <a:solidFill>
                  <a:srgbClr val="FFFF00"/>
                </a:solidFill>
                <a:cs typeface="Arial" panose="020B0604020202020204" pitchFamily="34" charset="0"/>
              </a:rPr>
              <a:t>of storage (45 </a:t>
            </a:r>
            <a:r>
              <a:rPr lang="en-AU" sz="1600" dirty="0" err="1">
                <a:solidFill>
                  <a:srgbClr val="FFFF00"/>
                </a:solidFill>
                <a:cs typeface="Arial" panose="020B0604020202020204" pitchFamily="34" charset="0"/>
              </a:rPr>
              <a:t>Pby</a:t>
            </a:r>
            <a:r>
              <a:rPr lang="en-AU" sz="1600" dirty="0">
                <a:solidFill>
                  <a:srgbClr val="FFFF00"/>
                </a:solidFill>
                <a:cs typeface="Arial" panose="020B0604020202020204" pitchFamily="34" charset="0"/>
              </a:rPr>
              <a:t> on-line and 105 </a:t>
            </a:r>
            <a:r>
              <a:rPr lang="en-AU" sz="1600" dirty="0" err="1">
                <a:solidFill>
                  <a:srgbClr val="FFFF00"/>
                </a:solidFill>
                <a:cs typeface="Arial" panose="020B0604020202020204" pitchFamily="34" charset="0"/>
              </a:rPr>
              <a:t>Pby</a:t>
            </a:r>
            <a:r>
              <a:rPr lang="en-AU" sz="1600" dirty="0">
                <a:solidFill>
                  <a:srgbClr val="FFFF00"/>
                </a:solidFill>
                <a:cs typeface="Arial" panose="020B0604020202020204" pitchFamily="34" charset="0"/>
              </a:rPr>
              <a:t>/</a:t>
            </a:r>
            <a:r>
              <a:rPr lang="en-AU" sz="1600" dirty="0" err="1">
                <a:solidFill>
                  <a:srgbClr val="FFFF00"/>
                </a:solidFill>
                <a:cs typeface="Arial" panose="020B0604020202020204" pitchFamily="34" charset="0"/>
              </a:rPr>
              <a:t>yr</a:t>
            </a:r>
            <a:r>
              <a:rPr lang="en-AU" sz="1600" dirty="0">
                <a:solidFill>
                  <a:srgbClr val="FFFF00"/>
                </a:solidFill>
                <a:cs typeface="Arial" panose="020B0604020202020204" pitchFamily="34" charset="0"/>
              </a:rPr>
              <a:t> near on-line), connected at </a:t>
            </a:r>
            <a:r>
              <a:rPr lang="en-AU" sz="1600" b="1" dirty="0">
                <a:solidFill>
                  <a:srgbClr val="FF0000"/>
                </a:solidFill>
                <a:cs typeface="Arial" panose="020B0604020202020204" pitchFamily="34" charset="0"/>
              </a:rPr>
              <a:t>100 GB/s </a:t>
            </a:r>
            <a:r>
              <a:rPr lang="en-AU" sz="1600" dirty="0">
                <a:solidFill>
                  <a:srgbClr val="FFFF00"/>
                </a:solidFill>
                <a:cs typeface="Arial" panose="020B0604020202020204" pitchFamily="34" charset="0"/>
              </a:rPr>
              <a:t>with the other nodes (</a:t>
            </a:r>
            <a:r>
              <a:rPr lang="en-AU" sz="1600" b="1" dirty="0">
                <a:solidFill>
                  <a:schemeClr val="bg1"/>
                </a:solidFill>
                <a:cs typeface="Arial" panose="020B0604020202020204" pitchFamily="34" charset="0"/>
              </a:rPr>
              <a:t>v 2.0 </a:t>
            </a:r>
            <a:r>
              <a:rPr lang="en-AU" sz="1600" dirty="0">
                <a:solidFill>
                  <a:srgbClr val="FFFF00"/>
                </a:solidFill>
                <a:cs typeface="Arial" panose="020B0604020202020204" pitchFamily="34" charset="0"/>
              </a:rPr>
              <a:t>of the </a:t>
            </a:r>
            <a:r>
              <a:rPr lang="en-AU" sz="1600" dirty="0" err="1">
                <a:solidFill>
                  <a:srgbClr val="FFFF00"/>
                </a:solidFill>
                <a:cs typeface="Arial" panose="020B0604020202020204" pitchFamily="34" charset="0"/>
              </a:rPr>
              <a:t>SRCnet</a:t>
            </a:r>
            <a:r>
              <a:rPr lang="en-AU" sz="1600" dirty="0">
                <a:solidFill>
                  <a:srgbClr val="FFFF00"/>
                </a:solidFill>
                <a:cs typeface="Arial" panose="020B0604020202020204" pitchFamily="34" charset="0"/>
              </a:rPr>
              <a:t>  node) </a:t>
            </a:r>
          </a:p>
        </p:txBody>
      </p:sp>
      <p:sp>
        <p:nvSpPr>
          <p:cNvPr id="6" name="Rettangolo 5">
            <a:extLst>
              <a:ext uri="{FF2B5EF4-FFF2-40B4-BE49-F238E27FC236}">
                <a16:creationId xmlns:a16="http://schemas.microsoft.com/office/drawing/2014/main" id="{B4266011-1FE5-57EE-7187-8D6D49B1F4EE}"/>
              </a:ext>
            </a:extLst>
          </p:cNvPr>
          <p:cNvSpPr/>
          <p:nvPr/>
        </p:nvSpPr>
        <p:spPr>
          <a:xfrm>
            <a:off x="290919" y="5607792"/>
            <a:ext cx="8504082" cy="830997"/>
          </a:xfrm>
          <a:prstGeom prst="rect">
            <a:avLst/>
          </a:prstGeom>
        </p:spPr>
        <p:txBody>
          <a:bodyPr wrap="square">
            <a:spAutoFit/>
          </a:bodyPr>
          <a:lstStyle/>
          <a:p>
            <a:r>
              <a:rPr lang="en-AU" sz="1600" b="1" dirty="0">
                <a:solidFill>
                  <a:srgbClr val="FFC000"/>
                </a:solidFill>
                <a:cs typeface="Arial" panose="020B0604020202020204" pitchFamily="34" charset="0"/>
              </a:rPr>
              <a:t>National effort: </a:t>
            </a:r>
            <a:r>
              <a:rPr lang="en-AU" sz="1600" b="1" dirty="0">
                <a:solidFill>
                  <a:schemeClr val="accent3">
                    <a:lumMod val="60000"/>
                    <a:lumOff val="40000"/>
                  </a:schemeClr>
                </a:solidFill>
                <a:cs typeface="Arial" panose="020B0604020202020204" pitchFamily="34" charset="0"/>
              </a:rPr>
              <a:t>growing in parallel an infrastructure </a:t>
            </a:r>
            <a:r>
              <a:rPr lang="en-AU" sz="1600" dirty="0">
                <a:solidFill>
                  <a:srgbClr val="FFFF00"/>
                </a:solidFill>
                <a:cs typeface="Arial" panose="020B0604020202020204" pitchFamily="34" charset="0"/>
              </a:rPr>
              <a:t> with capability of </a:t>
            </a:r>
            <a:r>
              <a:rPr lang="en-AU" sz="1600" b="1" dirty="0">
                <a:solidFill>
                  <a:srgbClr val="FF0000"/>
                </a:solidFill>
                <a:cs typeface="Arial" panose="020B0604020202020204" pitchFamily="34" charset="0"/>
              </a:rPr>
              <a:t>≈ 5+Pflops </a:t>
            </a:r>
            <a:r>
              <a:rPr lang="en-AU" sz="1600" dirty="0">
                <a:solidFill>
                  <a:srgbClr val="FFFF00"/>
                </a:solidFill>
                <a:cs typeface="Arial" panose="020B0604020202020204" pitchFamily="34" charset="0"/>
              </a:rPr>
              <a:t>and    </a:t>
            </a:r>
            <a:r>
              <a:rPr lang="en-AU" sz="1600" b="1" dirty="0">
                <a:solidFill>
                  <a:srgbClr val="FF0000"/>
                </a:solidFill>
                <a:cs typeface="Arial" panose="020B0604020202020204" pitchFamily="34" charset="0"/>
              </a:rPr>
              <a:t>≈ 1o </a:t>
            </a:r>
            <a:r>
              <a:rPr lang="en-AU" sz="1600" b="1" dirty="0" err="1">
                <a:solidFill>
                  <a:srgbClr val="FF0000"/>
                </a:solidFill>
                <a:cs typeface="Arial" panose="020B0604020202020204" pitchFamily="34" charset="0"/>
              </a:rPr>
              <a:t>PBy</a:t>
            </a:r>
            <a:r>
              <a:rPr lang="en-AU" sz="1600" b="1" dirty="0">
                <a:solidFill>
                  <a:srgbClr val="FF0000"/>
                </a:solidFill>
                <a:cs typeface="Arial" panose="020B0604020202020204" pitchFamily="34" charset="0"/>
              </a:rPr>
              <a:t>/</a:t>
            </a:r>
            <a:r>
              <a:rPr lang="en-AU" sz="1600" b="1" dirty="0" err="1">
                <a:solidFill>
                  <a:srgbClr val="FF0000"/>
                </a:solidFill>
                <a:cs typeface="Arial" panose="020B0604020202020204" pitchFamily="34" charset="0"/>
              </a:rPr>
              <a:t>yr</a:t>
            </a:r>
            <a:r>
              <a:rPr lang="en-AU" sz="1600" b="1" dirty="0">
                <a:solidFill>
                  <a:srgbClr val="FF0000"/>
                </a:solidFill>
                <a:cs typeface="Arial" panose="020B0604020202020204" pitchFamily="34" charset="0"/>
              </a:rPr>
              <a:t> </a:t>
            </a:r>
            <a:r>
              <a:rPr lang="en-AU" sz="1600" dirty="0">
                <a:solidFill>
                  <a:srgbClr val="FFFF00"/>
                </a:solidFill>
                <a:cs typeface="Arial" panose="020B0604020202020204" pitchFamily="34" charset="0"/>
              </a:rPr>
              <a:t>of storage connected at </a:t>
            </a:r>
            <a:r>
              <a:rPr lang="en-AU" sz="1600" b="1" dirty="0">
                <a:solidFill>
                  <a:srgbClr val="FF0000"/>
                </a:solidFill>
                <a:cs typeface="Arial" panose="020B0604020202020204" pitchFamily="34" charset="0"/>
              </a:rPr>
              <a:t>100 GB/s </a:t>
            </a:r>
            <a:r>
              <a:rPr lang="en-AU" sz="1600" dirty="0">
                <a:solidFill>
                  <a:srgbClr val="FFFF00"/>
                </a:solidFill>
                <a:cs typeface="Arial" panose="020B0604020202020204" pitchFamily="34" charset="0"/>
              </a:rPr>
              <a:t>with the other nodes for the national needs related to precursors/pathfinders and to </a:t>
            </a:r>
            <a:r>
              <a:rPr lang="en-AU" sz="1600" dirty="0" err="1">
                <a:solidFill>
                  <a:srgbClr val="FFFF00"/>
                </a:solidFill>
                <a:cs typeface="Arial" panose="020B0604020202020204" pitchFamily="34" charset="0"/>
              </a:rPr>
              <a:t>exploitSKA</a:t>
            </a:r>
            <a:r>
              <a:rPr lang="en-AU" sz="1600" dirty="0">
                <a:solidFill>
                  <a:srgbClr val="FFFF00"/>
                </a:solidFill>
                <a:cs typeface="Arial" panose="020B0604020202020204" pitchFamily="34" charset="0"/>
              </a:rPr>
              <a:t> data and SKA archives</a:t>
            </a:r>
          </a:p>
        </p:txBody>
      </p:sp>
      <p:grpSp>
        <p:nvGrpSpPr>
          <p:cNvPr id="7" name="Gruppo 6">
            <a:extLst>
              <a:ext uri="{FF2B5EF4-FFF2-40B4-BE49-F238E27FC236}">
                <a16:creationId xmlns:a16="http://schemas.microsoft.com/office/drawing/2014/main" id="{4D807C30-3651-B4D8-7A39-0ED4CEA431D9}"/>
              </a:ext>
            </a:extLst>
          </p:cNvPr>
          <p:cNvGrpSpPr/>
          <p:nvPr/>
        </p:nvGrpSpPr>
        <p:grpSpPr>
          <a:xfrm>
            <a:off x="6466575" y="2018514"/>
            <a:ext cx="2590036" cy="3280920"/>
            <a:chOff x="6466575" y="3404090"/>
            <a:chExt cx="2590036" cy="3280920"/>
          </a:xfrm>
        </p:grpSpPr>
        <p:pic>
          <p:nvPicPr>
            <p:cNvPr id="10" name="Immagine 9">
              <a:extLst>
                <a:ext uri="{FF2B5EF4-FFF2-40B4-BE49-F238E27FC236}">
                  <a16:creationId xmlns:a16="http://schemas.microsoft.com/office/drawing/2014/main" id="{338D3B99-9C04-700F-F945-3E5796D48940}"/>
                </a:ext>
              </a:extLst>
            </p:cNvPr>
            <p:cNvPicPr>
              <a:picLocks noChangeAspect="1"/>
            </p:cNvPicPr>
            <p:nvPr/>
          </p:nvPicPr>
          <p:blipFill>
            <a:blip r:embed="rId4"/>
            <a:stretch>
              <a:fillRect/>
            </a:stretch>
          </p:blipFill>
          <p:spPr>
            <a:xfrm>
              <a:off x="6466575" y="3404090"/>
              <a:ext cx="2356750" cy="1631986"/>
            </a:xfrm>
            <a:prstGeom prst="rect">
              <a:avLst/>
            </a:prstGeom>
          </p:spPr>
        </p:pic>
        <p:pic>
          <p:nvPicPr>
            <p:cNvPr id="18" name="Immagine 17">
              <a:extLst>
                <a:ext uri="{FF2B5EF4-FFF2-40B4-BE49-F238E27FC236}">
                  <a16:creationId xmlns:a16="http://schemas.microsoft.com/office/drawing/2014/main" id="{04ACC451-3F36-CBE6-5E0B-AFFBDD8CF4F1}"/>
                </a:ext>
              </a:extLst>
            </p:cNvPr>
            <p:cNvPicPr>
              <a:picLocks noChangeAspect="1"/>
            </p:cNvPicPr>
            <p:nvPr/>
          </p:nvPicPr>
          <p:blipFill>
            <a:blip r:embed="rId5"/>
            <a:stretch>
              <a:fillRect/>
            </a:stretch>
          </p:blipFill>
          <p:spPr>
            <a:xfrm>
              <a:off x="6466575" y="5036076"/>
              <a:ext cx="2356750" cy="1648934"/>
            </a:xfrm>
            <a:prstGeom prst="rect">
              <a:avLst/>
            </a:prstGeom>
          </p:spPr>
        </p:pic>
        <p:sp>
          <p:nvSpPr>
            <p:cNvPr id="19" name="CasellaDiTesto 18">
              <a:extLst>
                <a:ext uri="{FF2B5EF4-FFF2-40B4-BE49-F238E27FC236}">
                  <a16:creationId xmlns:a16="http://schemas.microsoft.com/office/drawing/2014/main" id="{0F554566-DBF9-23CD-CF3A-92B374081F3B}"/>
                </a:ext>
              </a:extLst>
            </p:cNvPr>
            <p:cNvSpPr txBox="1"/>
            <p:nvPr/>
          </p:nvSpPr>
          <p:spPr>
            <a:xfrm rot="16200000">
              <a:off x="8001246" y="5629645"/>
              <a:ext cx="1849120" cy="261610"/>
            </a:xfrm>
            <a:prstGeom prst="rect">
              <a:avLst/>
            </a:prstGeom>
            <a:noFill/>
          </p:spPr>
          <p:txBody>
            <a:bodyPr wrap="square" rtlCol="0">
              <a:spAutoFit/>
            </a:bodyPr>
            <a:lstStyle/>
            <a:p>
              <a:r>
                <a:rPr lang="en-GB" sz="1100" dirty="0" err="1">
                  <a:solidFill>
                    <a:schemeClr val="accent5">
                      <a:lumMod val="40000"/>
                      <a:lumOff val="60000"/>
                    </a:schemeClr>
                  </a:solidFill>
                </a:rPr>
                <a:t>Technopolo</a:t>
              </a:r>
              <a:r>
                <a:rPr lang="en-GB" sz="1100" dirty="0">
                  <a:solidFill>
                    <a:schemeClr val="accent5">
                      <a:lumMod val="40000"/>
                      <a:lumOff val="60000"/>
                    </a:schemeClr>
                  </a:solidFill>
                </a:rPr>
                <a:t> - Bologna</a:t>
              </a:r>
            </a:p>
          </p:txBody>
        </p:sp>
      </p:grpSp>
      <p:pic>
        <p:nvPicPr>
          <p:cNvPr id="2" name="Immagine 1">
            <a:extLst>
              <a:ext uri="{FF2B5EF4-FFF2-40B4-BE49-F238E27FC236}">
                <a16:creationId xmlns:a16="http://schemas.microsoft.com/office/drawing/2014/main" id="{58C6EC5C-90D6-8C1A-C05B-59F2B2AF1AA0}"/>
              </a:ext>
            </a:extLst>
          </p:cNvPr>
          <p:cNvPicPr>
            <a:picLocks noChangeAspect="1"/>
          </p:cNvPicPr>
          <p:nvPr/>
        </p:nvPicPr>
        <p:blipFill>
          <a:blip r:embed="rId6"/>
          <a:stretch>
            <a:fillRect/>
          </a:stretch>
        </p:blipFill>
        <p:spPr>
          <a:xfrm>
            <a:off x="8184995" y="6321462"/>
            <a:ext cx="754169" cy="380294"/>
          </a:xfrm>
          <a:prstGeom prst="rect">
            <a:avLst/>
          </a:prstGeom>
        </p:spPr>
      </p:pic>
    </p:spTree>
    <p:extLst>
      <p:ext uri="{BB962C8B-B14F-4D97-AF65-F5344CB8AC3E}">
        <p14:creationId xmlns:p14="http://schemas.microsoft.com/office/powerpoint/2010/main" val="122020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000"/>
                                        <p:tgtEl>
                                          <p:spTgt spid="8"/>
                                        </p:tgtEl>
                                      </p:cBhvr>
                                    </p:animEffect>
                                  </p:childTnLst>
                                </p:cTn>
                              </p:par>
                            </p:childTnLst>
                          </p:cTn>
                        </p:par>
                        <p:par>
                          <p:cTn id="8" fill="hold">
                            <p:stCondLst>
                              <p:cond delay="1000"/>
                            </p:stCondLst>
                            <p:childTnLst>
                              <p:par>
                                <p:cTn id="9" presetID="5"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heckerboard(across)">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dissolve">
                                      <p:cBhvr>
                                        <p:cTn id="21" dur="1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3"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9D1D955-3F32-DB40-99DB-E0083EC4458F}"/>
              </a:ext>
            </a:extLst>
          </p:cNvPr>
          <p:cNvSpPr txBox="1"/>
          <p:nvPr/>
        </p:nvSpPr>
        <p:spPr>
          <a:xfrm>
            <a:off x="0" y="0"/>
            <a:ext cx="9144000" cy="630942"/>
          </a:xfrm>
          <a:prstGeom prst="rect">
            <a:avLst/>
          </a:prstGeom>
          <a:noFill/>
        </p:spPr>
        <p:txBody>
          <a:bodyPr wrap="square" rtlCol="0">
            <a:spAutoFit/>
          </a:bodyPr>
          <a:lstStyle/>
          <a:p>
            <a:pPr algn="ctr"/>
            <a:r>
              <a:rPr lang="en-US" sz="3500" dirty="0"/>
              <a:t>Roadmap of the INAF node: the </a:t>
            </a:r>
            <a:r>
              <a:rPr lang="en-US" sz="3500" dirty="0">
                <a:solidFill>
                  <a:schemeClr val="accent3">
                    <a:lumMod val="40000"/>
                    <a:lumOff val="60000"/>
                  </a:schemeClr>
                </a:solidFill>
              </a:rPr>
              <a:t>national</a:t>
            </a:r>
            <a:r>
              <a:rPr lang="en-US" sz="3500" dirty="0"/>
              <a:t> effort </a:t>
            </a:r>
          </a:p>
        </p:txBody>
      </p:sp>
      <p:pic>
        <p:nvPicPr>
          <p:cNvPr id="7" name="Immagine 6">
            <a:extLst>
              <a:ext uri="{FF2B5EF4-FFF2-40B4-BE49-F238E27FC236}">
                <a16:creationId xmlns:a16="http://schemas.microsoft.com/office/drawing/2014/main" id="{39D1246B-C252-2F83-D006-79A02187B424}"/>
              </a:ext>
            </a:extLst>
          </p:cNvPr>
          <p:cNvPicPr>
            <a:picLocks noChangeAspect="1"/>
          </p:cNvPicPr>
          <p:nvPr/>
        </p:nvPicPr>
        <p:blipFill>
          <a:blip r:embed="rId2"/>
          <a:stretch>
            <a:fillRect/>
          </a:stretch>
        </p:blipFill>
        <p:spPr>
          <a:xfrm>
            <a:off x="2071689" y="1133605"/>
            <a:ext cx="5000622" cy="5215959"/>
          </a:xfrm>
          <a:prstGeom prst="rect">
            <a:avLst/>
          </a:prstGeom>
        </p:spPr>
      </p:pic>
      <p:pic>
        <p:nvPicPr>
          <p:cNvPr id="3" name="Immagine 2">
            <a:extLst>
              <a:ext uri="{FF2B5EF4-FFF2-40B4-BE49-F238E27FC236}">
                <a16:creationId xmlns:a16="http://schemas.microsoft.com/office/drawing/2014/main" id="{21A4336F-5513-B8B3-98BF-58C69F691A7A}"/>
              </a:ext>
            </a:extLst>
          </p:cNvPr>
          <p:cNvPicPr>
            <a:picLocks noChangeAspect="1"/>
          </p:cNvPicPr>
          <p:nvPr/>
        </p:nvPicPr>
        <p:blipFill>
          <a:blip r:embed="rId3"/>
          <a:stretch>
            <a:fillRect/>
          </a:stretch>
        </p:blipFill>
        <p:spPr>
          <a:xfrm>
            <a:off x="8184995" y="6321462"/>
            <a:ext cx="754169" cy="380294"/>
          </a:xfrm>
          <a:prstGeom prst="rect">
            <a:avLst/>
          </a:prstGeom>
        </p:spPr>
      </p:pic>
    </p:spTree>
    <p:extLst>
      <p:ext uri="{BB962C8B-B14F-4D97-AF65-F5344CB8AC3E}">
        <p14:creationId xmlns:p14="http://schemas.microsoft.com/office/powerpoint/2010/main" val="299959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9D1D955-3F32-DB40-99DB-E0083EC4458F}"/>
              </a:ext>
            </a:extLst>
          </p:cNvPr>
          <p:cNvSpPr txBox="1"/>
          <p:nvPr/>
        </p:nvSpPr>
        <p:spPr>
          <a:xfrm>
            <a:off x="0" y="0"/>
            <a:ext cx="9144000" cy="630942"/>
          </a:xfrm>
          <a:prstGeom prst="rect">
            <a:avLst/>
          </a:prstGeom>
          <a:noFill/>
        </p:spPr>
        <p:txBody>
          <a:bodyPr wrap="square" rtlCol="0">
            <a:spAutoFit/>
          </a:bodyPr>
          <a:lstStyle/>
          <a:p>
            <a:pPr algn="ctr"/>
            <a:r>
              <a:rPr lang="en-US" sz="3500" dirty="0"/>
              <a:t>Roadmap of the INAF node: the </a:t>
            </a:r>
            <a:r>
              <a:rPr lang="en-US" sz="3500" dirty="0">
                <a:solidFill>
                  <a:schemeClr val="accent3">
                    <a:lumMod val="40000"/>
                    <a:lumOff val="60000"/>
                  </a:schemeClr>
                </a:solidFill>
              </a:rPr>
              <a:t>national</a:t>
            </a:r>
            <a:r>
              <a:rPr lang="en-US" sz="3500" dirty="0"/>
              <a:t> effort </a:t>
            </a:r>
          </a:p>
        </p:txBody>
      </p:sp>
      <p:sp>
        <p:nvSpPr>
          <p:cNvPr id="4" name="Content Placeholder 2">
            <a:extLst>
              <a:ext uri="{FF2B5EF4-FFF2-40B4-BE49-F238E27FC236}">
                <a16:creationId xmlns:a16="http://schemas.microsoft.com/office/drawing/2014/main" id="{62FFE0F3-9C85-33BD-02B0-278394F7DA5E}"/>
              </a:ext>
            </a:extLst>
          </p:cNvPr>
          <p:cNvSpPr txBox="1">
            <a:spLocks/>
          </p:cNvSpPr>
          <p:nvPr/>
        </p:nvSpPr>
        <p:spPr>
          <a:xfrm>
            <a:off x="126845" y="1244486"/>
            <a:ext cx="8745344" cy="581637"/>
          </a:xfrm>
          <a:prstGeom prst="rect">
            <a:avLst/>
          </a:prstGeom>
        </p:spPr>
        <p:txBody>
          <a:bodyPr vert="horz" lIns="0" rIns="18288">
            <a:noAutofit/>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ctr" defTabSz="914400"/>
            <a:r>
              <a:rPr lang="en-IT" sz="1700"/>
              <a:t>Objective: </a:t>
            </a:r>
            <a:r>
              <a:rPr lang="en-IT" sz="1700">
                <a:solidFill>
                  <a:srgbClr val="FFFF00"/>
                </a:solidFill>
              </a:rPr>
              <a:t>create a first prototype of Italian SKA Regional Center</a:t>
            </a:r>
            <a:endParaRPr lang="it-IT" sz="1700" dirty="0">
              <a:solidFill>
                <a:srgbClr val="FFFF00"/>
              </a:solidFill>
            </a:endParaRPr>
          </a:p>
          <a:p>
            <a:pPr algn="ctr" defTabSz="914400"/>
            <a:r>
              <a:rPr lang="en-IT" sz="1700">
                <a:solidFill>
                  <a:srgbClr val="FFFF00"/>
                </a:solidFill>
              </a:rPr>
              <a:t> integrated in SRC</a:t>
            </a:r>
            <a:r>
              <a:rPr lang="it-IT" sz="1700" dirty="0" err="1">
                <a:solidFill>
                  <a:srgbClr val="FFFF00"/>
                </a:solidFill>
              </a:rPr>
              <a:t>n</a:t>
            </a:r>
            <a:r>
              <a:rPr lang="en-IT" sz="1700">
                <a:solidFill>
                  <a:srgbClr val="FFFF00"/>
                </a:solidFill>
              </a:rPr>
              <a:t>et </a:t>
            </a:r>
            <a:r>
              <a:rPr lang="it-IT" sz="1700" dirty="0">
                <a:solidFill>
                  <a:srgbClr val="FFFF00"/>
                </a:solidFill>
              </a:rPr>
              <a:t>v </a:t>
            </a:r>
            <a:r>
              <a:rPr lang="en-IT" sz="1700">
                <a:solidFill>
                  <a:srgbClr val="FFFF00"/>
                </a:solidFill>
              </a:rPr>
              <a:t>0.1 </a:t>
            </a:r>
            <a:endParaRPr lang="en-IT" sz="1700" dirty="0">
              <a:solidFill>
                <a:srgbClr val="FFFF00"/>
              </a:solidFill>
            </a:endParaRPr>
          </a:p>
        </p:txBody>
      </p:sp>
      <p:pic>
        <p:nvPicPr>
          <p:cNvPr id="5" name="Immagine 4">
            <a:extLst>
              <a:ext uri="{FF2B5EF4-FFF2-40B4-BE49-F238E27FC236}">
                <a16:creationId xmlns:a16="http://schemas.microsoft.com/office/drawing/2014/main" id="{7ED9CEF6-3C52-8EB3-DC80-2F1160CF3D85}"/>
              </a:ext>
            </a:extLst>
          </p:cNvPr>
          <p:cNvPicPr>
            <a:picLocks noChangeAspect="1"/>
          </p:cNvPicPr>
          <p:nvPr/>
        </p:nvPicPr>
        <p:blipFill>
          <a:blip r:embed="rId3"/>
          <a:stretch>
            <a:fillRect/>
          </a:stretch>
        </p:blipFill>
        <p:spPr>
          <a:xfrm>
            <a:off x="126845" y="2459869"/>
            <a:ext cx="8890310" cy="1474883"/>
          </a:xfrm>
          <a:prstGeom prst="rect">
            <a:avLst/>
          </a:prstGeom>
        </p:spPr>
      </p:pic>
      <p:sp>
        <p:nvSpPr>
          <p:cNvPr id="6" name="Title 1">
            <a:extLst>
              <a:ext uri="{FF2B5EF4-FFF2-40B4-BE49-F238E27FC236}">
                <a16:creationId xmlns:a16="http://schemas.microsoft.com/office/drawing/2014/main" id="{7D77F2D8-E8D4-6B76-BC8F-937336C59E78}"/>
              </a:ext>
            </a:extLst>
          </p:cNvPr>
          <p:cNvSpPr txBox="1">
            <a:spLocks/>
          </p:cNvSpPr>
          <p:nvPr/>
        </p:nvSpPr>
        <p:spPr>
          <a:xfrm>
            <a:off x="628650" y="816572"/>
            <a:ext cx="7886700" cy="490085"/>
          </a:xfrm>
          <a:prstGeom prst="rect">
            <a:avLst/>
          </a:prstGeom>
          <a:ln>
            <a:noFill/>
          </a:ln>
        </p:spPr>
        <p:txBody>
          <a:bodyPr vert="horz" lIns="0"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ctr" defTabSz="914400"/>
            <a:r>
              <a:rPr lang="en-IT" sz="2400">
                <a:solidFill>
                  <a:srgbClr val="FFFF00"/>
                </a:solidFill>
                <a:latin typeface="+mn-lt"/>
              </a:rPr>
              <a:t>SRC.IT prototypization</a:t>
            </a:r>
            <a:endParaRPr lang="en-IT" sz="2400" dirty="0">
              <a:solidFill>
                <a:srgbClr val="FFFF00"/>
              </a:solidFill>
              <a:latin typeface="+mn-lt"/>
            </a:endParaRPr>
          </a:p>
        </p:txBody>
      </p:sp>
      <p:sp>
        <p:nvSpPr>
          <p:cNvPr id="11" name="Content Placeholder 2">
            <a:extLst>
              <a:ext uri="{FF2B5EF4-FFF2-40B4-BE49-F238E27FC236}">
                <a16:creationId xmlns:a16="http://schemas.microsoft.com/office/drawing/2014/main" id="{4D791708-F2F5-21CA-6DF9-1276C78B2526}"/>
              </a:ext>
            </a:extLst>
          </p:cNvPr>
          <p:cNvSpPr txBox="1">
            <a:spLocks/>
          </p:cNvSpPr>
          <p:nvPr/>
        </p:nvSpPr>
        <p:spPr>
          <a:xfrm>
            <a:off x="126845" y="4140049"/>
            <a:ext cx="3949855" cy="2102548"/>
          </a:xfrm>
          <a:prstGeom prst="rect">
            <a:avLst/>
          </a:prstGeom>
          <a:ln w="25400"/>
        </p:spPr>
        <p:style>
          <a:lnRef idx="2">
            <a:schemeClr val="accent1"/>
          </a:lnRef>
          <a:fillRef idx="1">
            <a:schemeClr val="lt1"/>
          </a:fillRef>
          <a:effectRef idx="0">
            <a:schemeClr val="accent1"/>
          </a:effectRef>
          <a:fontRef idx="minor">
            <a:schemeClr val="dk1"/>
          </a:fontRef>
        </p:style>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T" sz="1800" dirty="0">
                <a:solidFill>
                  <a:schemeClr val="bg1"/>
                </a:solidFill>
              </a:rPr>
              <a:t>On-going tasks:</a:t>
            </a:r>
          </a:p>
          <a:p>
            <a:r>
              <a:rPr lang="en-IT" sz="1800" dirty="0">
                <a:solidFill>
                  <a:schemeClr val="bg1"/>
                </a:solidFill>
              </a:rPr>
              <a:t>Set-up of a data-lake based on object storage solutions (S3+CEPH)</a:t>
            </a:r>
          </a:p>
          <a:p>
            <a:pPr lvl="1" indent="-342900">
              <a:buFont typeface="+mj-lt"/>
              <a:buAutoNum type="arabicPeriod"/>
            </a:pPr>
            <a:r>
              <a:rPr lang="en-IT" sz="1500" dirty="0">
                <a:solidFill>
                  <a:schemeClr val="bg1"/>
                </a:solidFill>
              </a:rPr>
              <a:t>Deploy RUCIO on the top of the distributed repository</a:t>
            </a:r>
          </a:p>
          <a:p>
            <a:pPr lvl="1" indent="-342900">
              <a:buFont typeface="+mj-lt"/>
              <a:buAutoNum type="arabicPeriod"/>
            </a:pPr>
            <a:r>
              <a:rPr lang="en-IT" sz="1500" dirty="0">
                <a:solidFill>
                  <a:schemeClr val="bg1"/>
                </a:solidFill>
              </a:rPr>
              <a:t>Connect to the RUCIO based SRC data infrastructure</a:t>
            </a:r>
          </a:p>
          <a:p>
            <a:pPr lvl="1" indent="-342900">
              <a:buFont typeface="+mj-lt"/>
              <a:buAutoNum type="arabicPeriod"/>
            </a:pPr>
            <a:r>
              <a:rPr lang="en-IT" sz="1500" dirty="0">
                <a:solidFill>
                  <a:schemeClr val="bg1"/>
                </a:solidFill>
              </a:rPr>
              <a:t>Experiment VLKB solution for metadata management</a:t>
            </a:r>
          </a:p>
        </p:txBody>
      </p:sp>
      <p:sp>
        <p:nvSpPr>
          <p:cNvPr id="12" name="TextBox 14">
            <a:extLst>
              <a:ext uri="{FF2B5EF4-FFF2-40B4-BE49-F238E27FC236}">
                <a16:creationId xmlns:a16="http://schemas.microsoft.com/office/drawing/2014/main" id="{977DB85B-7C75-BA3D-BAB1-CEE78385553C}"/>
              </a:ext>
            </a:extLst>
          </p:cNvPr>
          <p:cNvSpPr txBox="1"/>
          <p:nvPr/>
        </p:nvSpPr>
        <p:spPr>
          <a:xfrm>
            <a:off x="4178300" y="4334244"/>
            <a:ext cx="4838855" cy="1615827"/>
          </a:xfrm>
          <a:prstGeom prst="rect">
            <a:avLst/>
          </a:prstGeom>
          <a:ln w="25400">
            <a:solidFill>
              <a:schemeClr val="accent5">
                <a:lumMod val="75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257175" indent="-257175">
              <a:buFont typeface="Arial" panose="020B0604020202020204" pitchFamily="34" charset="0"/>
              <a:buChar char="•"/>
            </a:pPr>
            <a:r>
              <a:rPr lang="en-IT">
                <a:solidFill>
                  <a:schemeClr val="bg1"/>
                </a:solidFill>
              </a:rPr>
              <a:t>Deployment of computing services for on site data-local analysis and visualization</a:t>
            </a:r>
            <a:endParaRPr lang="it-IT" dirty="0">
              <a:solidFill>
                <a:schemeClr val="tx1"/>
              </a:solidFill>
            </a:endParaRPr>
          </a:p>
          <a:p>
            <a:pPr marL="257175" indent="-257175">
              <a:buFont typeface="Arial" panose="020B0604020202020204" pitchFamily="34" charset="0"/>
              <a:buChar char="•"/>
            </a:pPr>
            <a:endParaRPr lang="en-IT" dirty="0">
              <a:solidFill>
                <a:schemeClr val="tx1"/>
              </a:solidFill>
            </a:endParaRPr>
          </a:p>
          <a:p>
            <a:pPr marL="685800" lvl="1" indent="-342900">
              <a:buFont typeface="+mj-lt"/>
              <a:buAutoNum type="arabicPeriod"/>
            </a:pPr>
            <a:r>
              <a:rPr lang="en-IT" sz="1500" dirty="0"/>
              <a:t>Access through the Computing API</a:t>
            </a:r>
          </a:p>
          <a:p>
            <a:pPr marL="685800" lvl="1" indent="-342900">
              <a:buFont typeface="+mj-lt"/>
              <a:buAutoNum type="arabicPeriod"/>
            </a:pPr>
            <a:r>
              <a:rPr lang="en-IT" sz="1500" dirty="0"/>
              <a:t>Analysis af SKA supported AAI approaches</a:t>
            </a:r>
          </a:p>
          <a:p>
            <a:pPr marL="685800" lvl="1" indent="-342900">
              <a:buFont typeface="+mj-lt"/>
              <a:buAutoNum type="arabicPeriod"/>
            </a:pPr>
            <a:r>
              <a:rPr lang="en-IT" sz="1500" dirty="0"/>
              <a:t>Remote visualization </a:t>
            </a:r>
          </a:p>
        </p:txBody>
      </p:sp>
      <p:cxnSp>
        <p:nvCxnSpPr>
          <p:cNvPr id="13" name="Elbow Connector 9">
            <a:extLst>
              <a:ext uri="{FF2B5EF4-FFF2-40B4-BE49-F238E27FC236}">
                <a16:creationId xmlns:a16="http://schemas.microsoft.com/office/drawing/2014/main" id="{F1C8A359-CDCF-339E-416B-774DCEE48027}"/>
              </a:ext>
            </a:extLst>
          </p:cNvPr>
          <p:cNvCxnSpPr>
            <a:cxnSpLocks/>
          </p:cNvCxnSpPr>
          <p:nvPr/>
        </p:nvCxnSpPr>
        <p:spPr>
          <a:xfrm rot="16200000" flipH="1">
            <a:off x="3331738" y="2042862"/>
            <a:ext cx="562391" cy="317067"/>
          </a:xfrm>
          <a:prstGeom prst="bentConnector3">
            <a:avLst>
              <a:gd name="adj1" fmla="val 50000"/>
            </a:avLst>
          </a:prstGeom>
          <a:ln w="41275">
            <a:solidFill>
              <a:schemeClr val="accent3">
                <a:lumMod val="40000"/>
                <a:lumOff val="60000"/>
              </a:schemeClr>
            </a:solidFill>
            <a:tailEnd type="triangle"/>
          </a:ln>
        </p:spPr>
        <p:style>
          <a:lnRef idx="3">
            <a:schemeClr val="dk1"/>
          </a:lnRef>
          <a:fillRef idx="0">
            <a:schemeClr val="dk1"/>
          </a:fillRef>
          <a:effectRef idx="2">
            <a:schemeClr val="dk1"/>
          </a:effectRef>
          <a:fontRef idx="minor">
            <a:schemeClr val="tx1"/>
          </a:fontRef>
        </p:style>
      </p:cxnSp>
      <p:sp>
        <p:nvSpPr>
          <p:cNvPr id="3" name="CasellaDiTesto 2">
            <a:extLst>
              <a:ext uri="{FF2B5EF4-FFF2-40B4-BE49-F238E27FC236}">
                <a16:creationId xmlns:a16="http://schemas.microsoft.com/office/drawing/2014/main" id="{31EAA47B-EEE4-CED6-81A0-D4435019853A}"/>
              </a:ext>
            </a:extLst>
          </p:cNvPr>
          <p:cNvSpPr txBox="1"/>
          <p:nvPr/>
        </p:nvSpPr>
        <p:spPr>
          <a:xfrm>
            <a:off x="227206" y="6438630"/>
            <a:ext cx="1486754" cy="307777"/>
          </a:xfrm>
          <a:prstGeom prst="rect">
            <a:avLst/>
          </a:prstGeom>
          <a:noFill/>
        </p:spPr>
        <p:txBody>
          <a:bodyPr wrap="none" rtlCol="0">
            <a:spAutoFit/>
          </a:bodyPr>
          <a:lstStyle/>
          <a:p>
            <a:r>
              <a:rPr lang="it-IT" sz="1400" dirty="0" err="1">
                <a:solidFill>
                  <a:schemeClr val="bg1">
                    <a:lumMod val="50000"/>
                  </a:schemeClr>
                </a:solidFill>
              </a:rPr>
              <a:t>Courtesy</a:t>
            </a:r>
            <a:r>
              <a:rPr lang="it-IT" sz="1400" dirty="0">
                <a:solidFill>
                  <a:schemeClr val="bg1">
                    <a:lumMod val="50000"/>
                  </a:schemeClr>
                </a:solidFill>
              </a:rPr>
              <a:t> Gheller</a:t>
            </a:r>
          </a:p>
        </p:txBody>
      </p:sp>
      <p:pic>
        <p:nvPicPr>
          <p:cNvPr id="7" name="Immagine 6">
            <a:extLst>
              <a:ext uri="{FF2B5EF4-FFF2-40B4-BE49-F238E27FC236}">
                <a16:creationId xmlns:a16="http://schemas.microsoft.com/office/drawing/2014/main" id="{99BD4EA9-1CF2-7378-BFF7-746FBAAE8BCA}"/>
              </a:ext>
            </a:extLst>
          </p:cNvPr>
          <p:cNvPicPr>
            <a:picLocks noChangeAspect="1"/>
          </p:cNvPicPr>
          <p:nvPr/>
        </p:nvPicPr>
        <p:blipFill>
          <a:blip r:embed="rId4"/>
          <a:stretch>
            <a:fillRect/>
          </a:stretch>
        </p:blipFill>
        <p:spPr>
          <a:xfrm>
            <a:off x="8184995" y="6321462"/>
            <a:ext cx="754169" cy="380294"/>
          </a:xfrm>
          <a:prstGeom prst="rect">
            <a:avLst/>
          </a:prstGeom>
        </p:spPr>
      </p:pic>
    </p:spTree>
    <p:extLst>
      <p:ext uri="{BB962C8B-B14F-4D97-AF65-F5344CB8AC3E}">
        <p14:creationId xmlns:p14="http://schemas.microsoft.com/office/powerpoint/2010/main" val="97271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1500"/>
                            </p:stCondLst>
                            <p:childTnLst>
                              <p:par>
                                <p:cTn id="15" presetID="55"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par>
                          <p:cTn id="20" fill="hold">
                            <p:stCondLst>
                              <p:cond delay="2500"/>
                            </p:stCondLst>
                            <p:childTnLst>
                              <p:par>
                                <p:cTn id="21" presetID="22" presetClass="entr" presetSubtype="1"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1000"/>
                                        <p:tgtEl>
                                          <p:spTgt spid="11"/>
                                        </p:tgtEl>
                                      </p:cBhvr>
                                    </p:animEffect>
                                  </p:childTnLst>
                                </p:cTn>
                              </p:par>
                            </p:childTnLst>
                          </p:cTn>
                        </p:par>
                        <p:par>
                          <p:cTn id="29" fill="hold">
                            <p:stCondLst>
                              <p:cond delay="1000"/>
                            </p:stCondLst>
                            <p:childTnLst>
                              <p:par>
                                <p:cTn id="30" presetID="53" presetClass="entr" presetSubtype="16"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2000" fill="hold"/>
                                        <p:tgtEl>
                                          <p:spTgt spid="12"/>
                                        </p:tgtEl>
                                        <p:attrNameLst>
                                          <p:attrName>ppt_w</p:attrName>
                                        </p:attrNameLst>
                                      </p:cBhvr>
                                      <p:tavLst>
                                        <p:tav tm="0">
                                          <p:val>
                                            <p:fltVal val="0"/>
                                          </p:val>
                                        </p:tav>
                                        <p:tav tm="100000">
                                          <p:val>
                                            <p:strVal val="#ppt_w"/>
                                          </p:val>
                                        </p:tav>
                                      </p:tavLst>
                                    </p:anim>
                                    <p:anim calcmode="lin" valueType="num">
                                      <p:cBhvr>
                                        <p:cTn id="33" dur="2000" fill="hold"/>
                                        <p:tgtEl>
                                          <p:spTgt spid="12"/>
                                        </p:tgtEl>
                                        <p:attrNameLst>
                                          <p:attrName>ppt_h</p:attrName>
                                        </p:attrNameLst>
                                      </p:cBhvr>
                                      <p:tavLst>
                                        <p:tav tm="0">
                                          <p:val>
                                            <p:fltVal val="0"/>
                                          </p:val>
                                        </p:tav>
                                        <p:tav tm="100000">
                                          <p:val>
                                            <p:strVal val="#ppt_h"/>
                                          </p:val>
                                        </p:tav>
                                      </p:tavLst>
                                    </p:anim>
                                    <p:animEffect transition="in" filter="fade">
                                      <p:cBhvr>
                                        <p:cTn id="3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0" y="111593"/>
            <a:ext cx="9144000" cy="1200329"/>
          </a:xfrm>
          <a:prstGeom prst="rect">
            <a:avLst/>
          </a:prstGeom>
          <a:noFill/>
        </p:spPr>
        <p:txBody>
          <a:bodyPr wrap="square" rtlCol="0">
            <a:spAutoFit/>
          </a:bodyPr>
          <a:lstStyle/>
          <a:p>
            <a:pPr algn="ctr"/>
            <a:r>
              <a:rPr lang="en-US" sz="3600" dirty="0"/>
              <a:t>Global and national effort for the INAF node</a:t>
            </a:r>
          </a:p>
          <a:p>
            <a:pPr algn="ctr"/>
            <a:r>
              <a:rPr lang="en-US" sz="2400" u="sng" dirty="0"/>
              <a:t>the need of personnel</a:t>
            </a:r>
            <a:r>
              <a:rPr lang="en-US" sz="3600" dirty="0"/>
              <a:t> </a:t>
            </a:r>
          </a:p>
        </p:txBody>
      </p:sp>
      <p:sp>
        <p:nvSpPr>
          <p:cNvPr id="2" name="CasellaDiTesto 1">
            <a:extLst>
              <a:ext uri="{FF2B5EF4-FFF2-40B4-BE49-F238E27FC236}">
                <a16:creationId xmlns:a16="http://schemas.microsoft.com/office/drawing/2014/main" id="{13FE6D57-5E1A-7F42-AF28-16BA903D7B5D}"/>
              </a:ext>
            </a:extLst>
          </p:cNvPr>
          <p:cNvSpPr txBox="1"/>
          <p:nvPr/>
        </p:nvSpPr>
        <p:spPr>
          <a:xfrm>
            <a:off x="854110" y="2225040"/>
            <a:ext cx="7490545" cy="1200329"/>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FFFF00"/>
                </a:solidFill>
              </a:rPr>
              <a:t>to match the Italian percentage involvement in the SKAO construction, at least 6 FTE must be devoted to the SRC network at regime</a:t>
            </a:r>
          </a:p>
          <a:p>
            <a:pPr marL="285750" indent="-285750">
              <a:buFont typeface="Arial" panose="020B0604020202020204" pitchFamily="34" charset="0"/>
              <a:buChar char="•"/>
            </a:pPr>
            <a:r>
              <a:rPr lang="en-GB" dirty="0">
                <a:solidFill>
                  <a:srgbClr val="FFFF00"/>
                </a:solidFill>
              </a:rPr>
              <a:t>to run a significant </a:t>
            </a:r>
            <a:r>
              <a:rPr lang="en-GB" b="1" dirty="0">
                <a:solidFill>
                  <a:schemeClr val="accent3"/>
                </a:solidFill>
              </a:rPr>
              <a:t>Italian node </a:t>
            </a:r>
            <a:r>
              <a:rPr lang="en-GB" dirty="0">
                <a:solidFill>
                  <a:srgbClr val="FFFF00"/>
                </a:solidFill>
              </a:rPr>
              <a:t>of the SRC network,</a:t>
            </a:r>
            <a:r>
              <a:rPr lang="en-GB" dirty="0">
                <a:solidFill>
                  <a:schemeClr val="accent3"/>
                </a:solidFill>
              </a:rPr>
              <a:t> </a:t>
            </a:r>
            <a:r>
              <a:rPr lang="en-GB" b="1" dirty="0">
                <a:solidFill>
                  <a:schemeClr val="accent3"/>
                </a:solidFill>
              </a:rPr>
              <a:t>about 10 FTE </a:t>
            </a:r>
            <a:r>
              <a:rPr lang="en-GB" dirty="0">
                <a:solidFill>
                  <a:srgbClr val="FFFF00"/>
                </a:solidFill>
              </a:rPr>
              <a:t>are needed at regime</a:t>
            </a:r>
          </a:p>
        </p:txBody>
      </p:sp>
      <p:grpSp>
        <p:nvGrpSpPr>
          <p:cNvPr id="22" name="Gruppo 21">
            <a:extLst>
              <a:ext uri="{FF2B5EF4-FFF2-40B4-BE49-F238E27FC236}">
                <a16:creationId xmlns:a16="http://schemas.microsoft.com/office/drawing/2014/main" id="{0E97781F-A196-644F-B506-6C5D7E545928}"/>
              </a:ext>
            </a:extLst>
          </p:cNvPr>
          <p:cNvGrpSpPr/>
          <p:nvPr/>
        </p:nvGrpSpPr>
        <p:grpSpPr>
          <a:xfrm>
            <a:off x="1825360" y="3579910"/>
            <a:ext cx="6668400" cy="989095"/>
            <a:chOff x="1825360" y="3579910"/>
            <a:chExt cx="6668400" cy="989095"/>
          </a:xfrm>
        </p:grpSpPr>
        <p:grpSp>
          <p:nvGrpSpPr>
            <p:cNvPr id="14" name="Gruppo 13">
              <a:extLst>
                <a:ext uri="{FF2B5EF4-FFF2-40B4-BE49-F238E27FC236}">
                  <a16:creationId xmlns:a16="http://schemas.microsoft.com/office/drawing/2014/main" id="{B8D0904D-92E6-FF46-B82B-877AF268719E}"/>
                </a:ext>
              </a:extLst>
            </p:cNvPr>
            <p:cNvGrpSpPr/>
            <p:nvPr/>
          </p:nvGrpSpPr>
          <p:grpSpPr>
            <a:xfrm>
              <a:off x="1856740" y="3579910"/>
              <a:ext cx="6637020" cy="727930"/>
              <a:chOff x="2059940" y="3772950"/>
              <a:chExt cx="6637020" cy="727930"/>
            </a:xfrm>
          </p:grpSpPr>
          <p:sp>
            <p:nvSpPr>
              <p:cNvPr id="3" name="Freccia destra 2">
                <a:extLst>
                  <a:ext uri="{FF2B5EF4-FFF2-40B4-BE49-F238E27FC236}">
                    <a16:creationId xmlns:a16="http://schemas.microsoft.com/office/drawing/2014/main" id="{6F9E6EC7-3C69-924A-8583-1AB683E480A5}"/>
                  </a:ext>
                </a:extLst>
              </p:cNvPr>
              <p:cNvSpPr/>
              <p:nvPr/>
            </p:nvSpPr>
            <p:spPr>
              <a:xfrm>
                <a:off x="2129790" y="3992880"/>
                <a:ext cx="6567170" cy="508000"/>
              </a:xfrm>
              <a:prstGeom prst="rightArrow">
                <a:avLst/>
              </a:prstGeom>
              <a:solidFill>
                <a:schemeClr val="tx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CasellaDiTesto 6">
                <a:extLst>
                  <a:ext uri="{FF2B5EF4-FFF2-40B4-BE49-F238E27FC236}">
                    <a16:creationId xmlns:a16="http://schemas.microsoft.com/office/drawing/2014/main" id="{C1BAB9EE-7DE6-F94A-A468-2293B22DE948}"/>
                  </a:ext>
                </a:extLst>
              </p:cNvPr>
              <p:cNvSpPr txBox="1"/>
              <p:nvPr/>
            </p:nvSpPr>
            <p:spPr>
              <a:xfrm>
                <a:off x="2851150" y="3792817"/>
                <a:ext cx="640080" cy="307777"/>
              </a:xfrm>
              <a:prstGeom prst="rect">
                <a:avLst/>
              </a:prstGeom>
              <a:noFill/>
            </p:spPr>
            <p:txBody>
              <a:bodyPr wrap="square" rtlCol="0">
                <a:spAutoFit/>
              </a:bodyPr>
              <a:lstStyle/>
              <a:p>
                <a:r>
                  <a:rPr lang="en-GB" sz="1400" dirty="0">
                    <a:solidFill>
                      <a:schemeClr val="tx1">
                        <a:lumMod val="75000"/>
                      </a:schemeClr>
                    </a:solidFill>
                  </a:rPr>
                  <a:t>2024</a:t>
                </a:r>
              </a:p>
            </p:txBody>
          </p:sp>
          <p:sp>
            <p:nvSpPr>
              <p:cNvPr id="8" name="CasellaDiTesto 7">
                <a:extLst>
                  <a:ext uri="{FF2B5EF4-FFF2-40B4-BE49-F238E27FC236}">
                    <a16:creationId xmlns:a16="http://schemas.microsoft.com/office/drawing/2014/main" id="{EDD95FDA-9737-5544-91E9-75F1618BFEA2}"/>
                  </a:ext>
                </a:extLst>
              </p:cNvPr>
              <p:cNvSpPr txBox="1"/>
              <p:nvPr/>
            </p:nvSpPr>
            <p:spPr>
              <a:xfrm>
                <a:off x="4643120" y="3788132"/>
                <a:ext cx="640080" cy="307777"/>
              </a:xfrm>
              <a:prstGeom prst="rect">
                <a:avLst/>
              </a:prstGeom>
              <a:noFill/>
            </p:spPr>
            <p:txBody>
              <a:bodyPr wrap="square" rtlCol="0">
                <a:spAutoFit/>
              </a:bodyPr>
              <a:lstStyle/>
              <a:p>
                <a:r>
                  <a:rPr lang="en-GB" sz="1400" dirty="0">
                    <a:solidFill>
                      <a:schemeClr val="tx1">
                        <a:lumMod val="75000"/>
                      </a:schemeClr>
                    </a:solidFill>
                  </a:rPr>
                  <a:t>2026</a:t>
                </a:r>
              </a:p>
            </p:txBody>
          </p:sp>
          <p:sp>
            <p:nvSpPr>
              <p:cNvPr id="9" name="CasellaDiTesto 8">
                <a:extLst>
                  <a:ext uri="{FF2B5EF4-FFF2-40B4-BE49-F238E27FC236}">
                    <a16:creationId xmlns:a16="http://schemas.microsoft.com/office/drawing/2014/main" id="{5518AA6C-9901-D54F-80BE-DAE4EF994923}"/>
                  </a:ext>
                </a:extLst>
              </p:cNvPr>
              <p:cNvSpPr txBox="1"/>
              <p:nvPr/>
            </p:nvSpPr>
            <p:spPr>
              <a:xfrm>
                <a:off x="3713480" y="3798291"/>
                <a:ext cx="640080" cy="307777"/>
              </a:xfrm>
              <a:prstGeom prst="rect">
                <a:avLst/>
              </a:prstGeom>
              <a:noFill/>
            </p:spPr>
            <p:txBody>
              <a:bodyPr wrap="square" rtlCol="0">
                <a:spAutoFit/>
              </a:bodyPr>
              <a:lstStyle/>
              <a:p>
                <a:r>
                  <a:rPr lang="en-GB" sz="1400" dirty="0">
                    <a:solidFill>
                      <a:schemeClr val="tx1">
                        <a:lumMod val="75000"/>
                      </a:schemeClr>
                    </a:solidFill>
                  </a:rPr>
                  <a:t>2025</a:t>
                </a:r>
              </a:p>
            </p:txBody>
          </p:sp>
          <p:sp>
            <p:nvSpPr>
              <p:cNvPr id="10" name="CasellaDiTesto 9">
                <a:extLst>
                  <a:ext uri="{FF2B5EF4-FFF2-40B4-BE49-F238E27FC236}">
                    <a16:creationId xmlns:a16="http://schemas.microsoft.com/office/drawing/2014/main" id="{627C8A86-CCB8-D34D-9133-BFF376519D82}"/>
                  </a:ext>
                </a:extLst>
              </p:cNvPr>
              <p:cNvSpPr txBox="1"/>
              <p:nvPr/>
            </p:nvSpPr>
            <p:spPr>
              <a:xfrm>
                <a:off x="5527040" y="3783110"/>
                <a:ext cx="640080" cy="307777"/>
              </a:xfrm>
              <a:prstGeom prst="rect">
                <a:avLst/>
              </a:prstGeom>
              <a:noFill/>
            </p:spPr>
            <p:txBody>
              <a:bodyPr wrap="square" rtlCol="0">
                <a:spAutoFit/>
              </a:bodyPr>
              <a:lstStyle/>
              <a:p>
                <a:r>
                  <a:rPr lang="en-GB" sz="1400" dirty="0">
                    <a:solidFill>
                      <a:schemeClr val="tx1">
                        <a:lumMod val="75000"/>
                      </a:schemeClr>
                    </a:solidFill>
                  </a:rPr>
                  <a:t>2027</a:t>
                </a:r>
              </a:p>
            </p:txBody>
          </p:sp>
          <p:sp>
            <p:nvSpPr>
              <p:cNvPr id="11" name="CasellaDiTesto 10">
                <a:extLst>
                  <a:ext uri="{FF2B5EF4-FFF2-40B4-BE49-F238E27FC236}">
                    <a16:creationId xmlns:a16="http://schemas.microsoft.com/office/drawing/2014/main" id="{5D547752-DF71-8341-93B6-8A46E38069B8}"/>
                  </a:ext>
                </a:extLst>
              </p:cNvPr>
              <p:cNvSpPr txBox="1"/>
              <p:nvPr/>
            </p:nvSpPr>
            <p:spPr>
              <a:xfrm>
                <a:off x="6318250" y="3772950"/>
                <a:ext cx="640080" cy="307777"/>
              </a:xfrm>
              <a:prstGeom prst="rect">
                <a:avLst/>
              </a:prstGeom>
              <a:noFill/>
            </p:spPr>
            <p:txBody>
              <a:bodyPr wrap="square" rtlCol="0">
                <a:spAutoFit/>
              </a:bodyPr>
              <a:lstStyle/>
              <a:p>
                <a:r>
                  <a:rPr lang="en-GB" sz="1400" dirty="0">
                    <a:solidFill>
                      <a:schemeClr val="tx1">
                        <a:lumMod val="75000"/>
                      </a:schemeClr>
                    </a:solidFill>
                  </a:rPr>
                  <a:t>2028</a:t>
                </a:r>
              </a:p>
            </p:txBody>
          </p:sp>
          <p:sp>
            <p:nvSpPr>
              <p:cNvPr id="12" name="CasellaDiTesto 11">
                <a:extLst>
                  <a:ext uri="{FF2B5EF4-FFF2-40B4-BE49-F238E27FC236}">
                    <a16:creationId xmlns:a16="http://schemas.microsoft.com/office/drawing/2014/main" id="{FA16570E-0FDD-F846-8A77-05D203DD6528}"/>
                  </a:ext>
                </a:extLst>
              </p:cNvPr>
              <p:cNvSpPr txBox="1"/>
              <p:nvPr/>
            </p:nvSpPr>
            <p:spPr>
              <a:xfrm>
                <a:off x="7048500" y="3772950"/>
                <a:ext cx="640080" cy="307777"/>
              </a:xfrm>
              <a:prstGeom prst="rect">
                <a:avLst/>
              </a:prstGeom>
              <a:noFill/>
            </p:spPr>
            <p:txBody>
              <a:bodyPr wrap="square" rtlCol="0">
                <a:spAutoFit/>
              </a:bodyPr>
              <a:lstStyle/>
              <a:p>
                <a:r>
                  <a:rPr lang="en-GB" sz="1400" dirty="0">
                    <a:solidFill>
                      <a:schemeClr val="tx1">
                        <a:lumMod val="75000"/>
                      </a:schemeClr>
                    </a:solidFill>
                  </a:rPr>
                  <a:t>2029</a:t>
                </a:r>
              </a:p>
            </p:txBody>
          </p:sp>
          <p:sp>
            <p:nvSpPr>
              <p:cNvPr id="13" name="CasellaDiTesto 12">
                <a:extLst>
                  <a:ext uri="{FF2B5EF4-FFF2-40B4-BE49-F238E27FC236}">
                    <a16:creationId xmlns:a16="http://schemas.microsoft.com/office/drawing/2014/main" id="{D057F60B-D837-3642-BA21-70FBC045E567}"/>
                  </a:ext>
                </a:extLst>
              </p:cNvPr>
              <p:cNvSpPr txBox="1"/>
              <p:nvPr/>
            </p:nvSpPr>
            <p:spPr>
              <a:xfrm>
                <a:off x="7819390" y="3772950"/>
                <a:ext cx="640080" cy="307777"/>
              </a:xfrm>
              <a:prstGeom prst="rect">
                <a:avLst/>
              </a:prstGeom>
              <a:noFill/>
            </p:spPr>
            <p:txBody>
              <a:bodyPr wrap="square" rtlCol="0">
                <a:spAutoFit/>
              </a:bodyPr>
              <a:lstStyle/>
              <a:p>
                <a:r>
                  <a:rPr lang="en-GB" sz="1400" dirty="0">
                    <a:solidFill>
                      <a:schemeClr val="tx1">
                        <a:lumMod val="75000"/>
                      </a:schemeClr>
                    </a:solidFill>
                  </a:rPr>
                  <a:t>2030</a:t>
                </a:r>
              </a:p>
            </p:txBody>
          </p:sp>
          <p:sp>
            <p:nvSpPr>
              <p:cNvPr id="27" name="CasellaDiTesto 26">
                <a:extLst>
                  <a:ext uri="{FF2B5EF4-FFF2-40B4-BE49-F238E27FC236}">
                    <a16:creationId xmlns:a16="http://schemas.microsoft.com/office/drawing/2014/main" id="{410919A4-C592-BB02-64BB-FB1FF6A2E3DF}"/>
                  </a:ext>
                </a:extLst>
              </p:cNvPr>
              <p:cNvSpPr txBox="1"/>
              <p:nvPr/>
            </p:nvSpPr>
            <p:spPr>
              <a:xfrm>
                <a:off x="2059940" y="3803430"/>
                <a:ext cx="640080" cy="307777"/>
              </a:xfrm>
              <a:prstGeom prst="rect">
                <a:avLst/>
              </a:prstGeom>
              <a:noFill/>
            </p:spPr>
            <p:txBody>
              <a:bodyPr wrap="square" rtlCol="0">
                <a:spAutoFit/>
              </a:bodyPr>
              <a:lstStyle/>
              <a:p>
                <a:r>
                  <a:rPr lang="en-GB" sz="1400" dirty="0">
                    <a:solidFill>
                      <a:schemeClr val="tx1">
                        <a:lumMod val="75000"/>
                      </a:schemeClr>
                    </a:solidFill>
                  </a:rPr>
                  <a:t>now</a:t>
                </a:r>
              </a:p>
            </p:txBody>
          </p:sp>
        </p:grpSp>
        <p:grpSp>
          <p:nvGrpSpPr>
            <p:cNvPr id="21" name="Gruppo 20">
              <a:extLst>
                <a:ext uri="{FF2B5EF4-FFF2-40B4-BE49-F238E27FC236}">
                  <a16:creationId xmlns:a16="http://schemas.microsoft.com/office/drawing/2014/main" id="{B2E32B20-686F-394D-8649-E49D29BA1C93}"/>
                </a:ext>
              </a:extLst>
            </p:cNvPr>
            <p:cNvGrpSpPr/>
            <p:nvPr/>
          </p:nvGrpSpPr>
          <p:grpSpPr>
            <a:xfrm>
              <a:off x="1825360" y="4189513"/>
              <a:ext cx="6565090" cy="379492"/>
              <a:chOff x="1825360" y="4189513"/>
              <a:chExt cx="6565090" cy="379492"/>
            </a:xfrm>
          </p:grpSpPr>
          <p:sp>
            <p:nvSpPr>
              <p:cNvPr id="15" name="CasellaDiTesto 14">
                <a:extLst>
                  <a:ext uri="{FF2B5EF4-FFF2-40B4-BE49-F238E27FC236}">
                    <a16:creationId xmlns:a16="http://schemas.microsoft.com/office/drawing/2014/main" id="{0FA359D3-8789-F64B-B331-8F52042E4F3E}"/>
                  </a:ext>
                </a:extLst>
              </p:cNvPr>
              <p:cNvSpPr txBox="1"/>
              <p:nvPr/>
            </p:nvSpPr>
            <p:spPr>
              <a:xfrm>
                <a:off x="3481670" y="4240313"/>
                <a:ext cx="640080" cy="307777"/>
              </a:xfrm>
              <a:prstGeom prst="rect">
                <a:avLst/>
              </a:prstGeom>
              <a:noFill/>
            </p:spPr>
            <p:txBody>
              <a:bodyPr wrap="square" rtlCol="0">
                <a:spAutoFit/>
              </a:bodyPr>
              <a:lstStyle/>
              <a:p>
                <a:r>
                  <a:rPr lang="en-GB" sz="1400" b="1" dirty="0"/>
                  <a:t>6 </a:t>
                </a:r>
                <a:r>
                  <a:rPr lang="en-GB" sz="1000" b="1" dirty="0"/>
                  <a:t>FTE</a:t>
                </a:r>
                <a:endParaRPr lang="en-GB" sz="1400" b="1" dirty="0"/>
              </a:p>
            </p:txBody>
          </p:sp>
          <p:sp>
            <p:nvSpPr>
              <p:cNvPr id="16" name="CasellaDiTesto 15">
                <a:extLst>
                  <a:ext uri="{FF2B5EF4-FFF2-40B4-BE49-F238E27FC236}">
                    <a16:creationId xmlns:a16="http://schemas.microsoft.com/office/drawing/2014/main" id="{89DCE219-B67F-3949-8DF7-D656E4537CD6}"/>
                  </a:ext>
                </a:extLst>
              </p:cNvPr>
              <p:cNvSpPr txBox="1"/>
              <p:nvPr/>
            </p:nvSpPr>
            <p:spPr>
              <a:xfrm>
                <a:off x="2663922" y="4219993"/>
                <a:ext cx="640080" cy="307777"/>
              </a:xfrm>
              <a:prstGeom prst="rect">
                <a:avLst/>
              </a:prstGeom>
              <a:noFill/>
            </p:spPr>
            <p:txBody>
              <a:bodyPr wrap="square" rtlCol="0">
                <a:spAutoFit/>
              </a:bodyPr>
              <a:lstStyle/>
              <a:p>
                <a:r>
                  <a:rPr lang="en-GB" sz="1400" b="1" dirty="0"/>
                  <a:t>4 </a:t>
                </a:r>
                <a:r>
                  <a:rPr lang="en-GB" sz="1000" b="1" dirty="0"/>
                  <a:t>FTE</a:t>
                </a:r>
                <a:endParaRPr lang="en-GB" sz="1400" b="1" dirty="0"/>
              </a:p>
            </p:txBody>
          </p:sp>
          <p:sp>
            <p:nvSpPr>
              <p:cNvPr id="17" name="CasellaDiTesto 16">
                <a:extLst>
                  <a:ext uri="{FF2B5EF4-FFF2-40B4-BE49-F238E27FC236}">
                    <a16:creationId xmlns:a16="http://schemas.microsoft.com/office/drawing/2014/main" id="{AF66B6FD-0658-E546-A63C-FE6F48439F7D}"/>
                  </a:ext>
                </a:extLst>
              </p:cNvPr>
              <p:cNvSpPr txBox="1"/>
              <p:nvPr/>
            </p:nvSpPr>
            <p:spPr>
              <a:xfrm>
                <a:off x="1825360" y="4260759"/>
                <a:ext cx="761630" cy="307777"/>
              </a:xfrm>
              <a:prstGeom prst="rect">
                <a:avLst/>
              </a:prstGeom>
              <a:noFill/>
            </p:spPr>
            <p:txBody>
              <a:bodyPr wrap="square" rtlCol="0">
                <a:spAutoFit/>
              </a:bodyPr>
              <a:lstStyle/>
              <a:p>
                <a:r>
                  <a:rPr lang="en-GB" sz="1400" b="1" dirty="0"/>
                  <a:t>2.2 </a:t>
                </a:r>
                <a:r>
                  <a:rPr lang="en-GB" sz="1000" b="1" dirty="0"/>
                  <a:t>FTE</a:t>
                </a:r>
                <a:endParaRPr lang="en-GB" sz="1400" b="1" dirty="0"/>
              </a:p>
            </p:txBody>
          </p:sp>
          <p:sp>
            <p:nvSpPr>
              <p:cNvPr id="19" name="CasellaDiTesto 18">
                <a:extLst>
                  <a:ext uri="{FF2B5EF4-FFF2-40B4-BE49-F238E27FC236}">
                    <a16:creationId xmlns:a16="http://schemas.microsoft.com/office/drawing/2014/main" id="{8D32725D-0406-FF49-AE05-7FFD83EDC854}"/>
                  </a:ext>
                </a:extLst>
              </p:cNvPr>
              <p:cNvSpPr txBox="1"/>
              <p:nvPr/>
            </p:nvSpPr>
            <p:spPr>
              <a:xfrm>
                <a:off x="5269830" y="4250473"/>
                <a:ext cx="684264" cy="307777"/>
              </a:xfrm>
              <a:prstGeom prst="rect">
                <a:avLst/>
              </a:prstGeom>
              <a:noFill/>
            </p:spPr>
            <p:txBody>
              <a:bodyPr wrap="square" rtlCol="0">
                <a:spAutoFit/>
              </a:bodyPr>
              <a:lstStyle/>
              <a:p>
                <a:r>
                  <a:rPr lang="en-GB" sz="1400" b="1" dirty="0"/>
                  <a:t>8 </a:t>
                </a:r>
                <a:r>
                  <a:rPr lang="en-GB" sz="1000" b="1" dirty="0"/>
                  <a:t>FTE</a:t>
                </a:r>
              </a:p>
            </p:txBody>
          </p:sp>
          <p:sp>
            <p:nvSpPr>
              <p:cNvPr id="20" name="CasellaDiTesto 19">
                <a:extLst>
                  <a:ext uri="{FF2B5EF4-FFF2-40B4-BE49-F238E27FC236}">
                    <a16:creationId xmlns:a16="http://schemas.microsoft.com/office/drawing/2014/main" id="{6965B01B-CCD2-A246-B02F-68F12629282A}"/>
                  </a:ext>
                </a:extLst>
              </p:cNvPr>
              <p:cNvSpPr txBox="1"/>
              <p:nvPr/>
            </p:nvSpPr>
            <p:spPr>
              <a:xfrm>
                <a:off x="6834470" y="4189513"/>
                <a:ext cx="781720" cy="369332"/>
              </a:xfrm>
              <a:prstGeom prst="rect">
                <a:avLst/>
              </a:prstGeom>
              <a:noFill/>
            </p:spPr>
            <p:txBody>
              <a:bodyPr wrap="square" rtlCol="0">
                <a:spAutoFit/>
              </a:bodyPr>
              <a:lstStyle/>
              <a:p>
                <a:r>
                  <a:rPr lang="en-GB" b="1" dirty="0"/>
                  <a:t>10</a:t>
                </a:r>
                <a:r>
                  <a:rPr lang="en-GB" sz="1400" b="1" dirty="0"/>
                  <a:t> </a:t>
                </a:r>
                <a:r>
                  <a:rPr lang="en-GB" sz="1000" b="1" cap="small" dirty="0"/>
                  <a:t>FTE</a:t>
                </a:r>
              </a:p>
            </p:txBody>
          </p:sp>
          <p:sp>
            <p:nvSpPr>
              <p:cNvPr id="35" name="CasellaDiTesto 34">
                <a:extLst>
                  <a:ext uri="{FF2B5EF4-FFF2-40B4-BE49-F238E27FC236}">
                    <a16:creationId xmlns:a16="http://schemas.microsoft.com/office/drawing/2014/main" id="{1106C6BB-81A5-3843-8173-6CE0FC7B2168}"/>
                  </a:ext>
                </a:extLst>
              </p:cNvPr>
              <p:cNvSpPr txBox="1"/>
              <p:nvPr/>
            </p:nvSpPr>
            <p:spPr>
              <a:xfrm>
                <a:off x="4425014" y="4230401"/>
                <a:ext cx="640080" cy="307777"/>
              </a:xfrm>
              <a:prstGeom prst="rect">
                <a:avLst/>
              </a:prstGeom>
              <a:noFill/>
            </p:spPr>
            <p:txBody>
              <a:bodyPr wrap="square" rtlCol="0">
                <a:spAutoFit/>
              </a:bodyPr>
              <a:lstStyle/>
              <a:p>
                <a:r>
                  <a:rPr lang="en-GB" sz="1400" b="1" dirty="0"/>
                  <a:t>7 </a:t>
                </a:r>
                <a:r>
                  <a:rPr lang="en-GB" sz="1000" b="1" dirty="0"/>
                  <a:t>FTE</a:t>
                </a:r>
              </a:p>
            </p:txBody>
          </p:sp>
          <p:sp>
            <p:nvSpPr>
              <p:cNvPr id="36" name="CasellaDiTesto 35">
                <a:extLst>
                  <a:ext uri="{FF2B5EF4-FFF2-40B4-BE49-F238E27FC236}">
                    <a16:creationId xmlns:a16="http://schemas.microsoft.com/office/drawing/2014/main" id="{CD2ED679-DF6C-594F-BCDE-9AAAB3B29534}"/>
                  </a:ext>
                </a:extLst>
              </p:cNvPr>
              <p:cNvSpPr txBox="1"/>
              <p:nvPr/>
            </p:nvSpPr>
            <p:spPr>
              <a:xfrm>
                <a:off x="6135370" y="4230153"/>
                <a:ext cx="781720" cy="307777"/>
              </a:xfrm>
              <a:prstGeom prst="rect">
                <a:avLst/>
              </a:prstGeom>
              <a:noFill/>
            </p:spPr>
            <p:txBody>
              <a:bodyPr wrap="square" rtlCol="0">
                <a:spAutoFit/>
              </a:bodyPr>
              <a:lstStyle/>
              <a:p>
                <a:r>
                  <a:rPr lang="en-GB" sz="1400" b="1" dirty="0"/>
                  <a:t>9 </a:t>
                </a:r>
                <a:r>
                  <a:rPr lang="en-GB" sz="1000" b="1" cap="small" dirty="0"/>
                  <a:t>FTE</a:t>
                </a:r>
              </a:p>
            </p:txBody>
          </p:sp>
          <p:sp>
            <p:nvSpPr>
              <p:cNvPr id="37" name="CasellaDiTesto 36">
                <a:extLst>
                  <a:ext uri="{FF2B5EF4-FFF2-40B4-BE49-F238E27FC236}">
                    <a16:creationId xmlns:a16="http://schemas.microsoft.com/office/drawing/2014/main" id="{FCF52259-01D3-EB40-B5C0-99FAD43A93CA}"/>
                  </a:ext>
                </a:extLst>
              </p:cNvPr>
              <p:cNvSpPr txBox="1"/>
              <p:nvPr/>
            </p:nvSpPr>
            <p:spPr>
              <a:xfrm>
                <a:off x="7608730" y="4199673"/>
                <a:ext cx="781720" cy="369332"/>
              </a:xfrm>
              <a:prstGeom prst="rect">
                <a:avLst/>
              </a:prstGeom>
              <a:noFill/>
            </p:spPr>
            <p:txBody>
              <a:bodyPr wrap="square" rtlCol="0">
                <a:spAutoFit/>
              </a:bodyPr>
              <a:lstStyle/>
              <a:p>
                <a:r>
                  <a:rPr lang="en-GB" b="1" dirty="0"/>
                  <a:t>10</a:t>
                </a:r>
                <a:r>
                  <a:rPr lang="en-GB" sz="1400" b="1" dirty="0"/>
                  <a:t> </a:t>
                </a:r>
                <a:r>
                  <a:rPr lang="en-GB" sz="1000" b="1" cap="small" dirty="0"/>
                  <a:t>FTE</a:t>
                </a:r>
              </a:p>
            </p:txBody>
          </p:sp>
        </p:grpSp>
      </p:grpSp>
      <p:grpSp>
        <p:nvGrpSpPr>
          <p:cNvPr id="31" name="Gruppo 30">
            <a:extLst>
              <a:ext uri="{FF2B5EF4-FFF2-40B4-BE49-F238E27FC236}">
                <a16:creationId xmlns:a16="http://schemas.microsoft.com/office/drawing/2014/main" id="{CB1D1EE4-667B-9D4A-8CAB-BE07FC076457}"/>
              </a:ext>
            </a:extLst>
          </p:cNvPr>
          <p:cNvGrpSpPr/>
          <p:nvPr/>
        </p:nvGrpSpPr>
        <p:grpSpPr>
          <a:xfrm>
            <a:off x="487122" y="4856939"/>
            <a:ext cx="8224520" cy="1431913"/>
            <a:chOff x="544230" y="4819741"/>
            <a:chExt cx="8224520" cy="1431913"/>
          </a:xfrm>
        </p:grpSpPr>
        <p:sp>
          <p:nvSpPr>
            <p:cNvPr id="23" name="Rettangolo 22">
              <a:extLst>
                <a:ext uri="{FF2B5EF4-FFF2-40B4-BE49-F238E27FC236}">
                  <a16:creationId xmlns:a16="http://schemas.microsoft.com/office/drawing/2014/main" id="{13ABD303-35CE-5648-9019-8FA8CE5B00F3}"/>
                </a:ext>
              </a:extLst>
            </p:cNvPr>
            <p:cNvSpPr/>
            <p:nvPr/>
          </p:nvSpPr>
          <p:spPr>
            <a:xfrm>
              <a:off x="544230" y="4819741"/>
              <a:ext cx="7913970" cy="307777"/>
            </a:xfrm>
            <a:prstGeom prst="rect">
              <a:avLst/>
            </a:prstGeom>
          </p:spPr>
          <p:txBody>
            <a:bodyPr wrap="square">
              <a:spAutoFit/>
            </a:bodyPr>
            <a:lstStyle/>
            <a:p>
              <a:pPr algn="ctr"/>
              <a:r>
                <a:rPr lang="en-AU" sz="1400" dirty="0">
                  <a:solidFill>
                    <a:srgbClr val="FFFF00"/>
                  </a:solidFill>
                  <a:cs typeface="Arial" panose="020B0604020202020204" pitchFamily="34" charset="0"/>
                </a:rPr>
                <a:t>The role of this team will mainly be</a:t>
              </a:r>
              <a:endParaRPr lang="en-GB" sz="1400" dirty="0">
                <a:solidFill>
                  <a:srgbClr val="FFFF00"/>
                </a:solidFill>
              </a:endParaRPr>
            </a:p>
          </p:txBody>
        </p:sp>
        <p:sp>
          <p:nvSpPr>
            <p:cNvPr id="24" name="Rettangolo 23">
              <a:extLst>
                <a:ext uri="{FF2B5EF4-FFF2-40B4-BE49-F238E27FC236}">
                  <a16:creationId xmlns:a16="http://schemas.microsoft.com/office/drawing/2014/main" id="{473C6EC0-5ABF-6548-A2C7-3F9C022783B6}"/>
                </a:ext>
              </a:extLst>
            </p:cNvPr>
            <p:cNvSpPr/>
            <p:nvPr/>
          </p:nvSpPr>
          <p:spPr>
            <a:xfrm>
              <a:off x="620430" y="5082103"/>
              <a:ext cx="8148320" cy="1169551"/>
            </a:xfrm>
            <a:prstGeom prst="rect">
              <a:avLst/>
            </a:prstGeom>
          </p:spPr>
          <p:txBody>
            <a:bodyPr wrap="square">
              <a:spAutoFit/>
            </a:bodyPr>
            <a:lstStyle/>
            <a:p>
              <a:r>
                <a:rPr lang="en-AU" sz="1400" dirty="0">
                  <a:cs typeface="Arial" panose="020B0604020202020204" pitchFamily="34" charset="0"/>
                </a:rPr>
                <a:t>(a) </a:t>
              </a:r>
              <a:r>
                <a:rPr lang="en-AU" sz="1400" b="1" dirty="0">
                  <a:solidFill>
                    <a:srgbClr val="FF0000"/>
                  </a:solidFill>
                  <a:cs typeface="Arial" panose="020B0604020202020204" pitchFamily="34" charset="0"/>
                </a:rPr>
                <a:t>understanding</a:t>
              </a:r>
              <a:r>
                <a:rPr lang="en-AU" sz="1400" dirty="0">
                  <a:cs typeface="Arial" panose="020B0604020202020204" pitchFamily="34" charset="0"/>
                </a:rPr>
                <a:t> of the operations of the </a:t>
              </a:r>
              <a:r>
                <a:rPr lang="en-AU" sz="1400" dirty="0">
                  <a:solidFill>
                    <a:srgbClr val="FF0000"/>
                  </a:solidFill>
                  <a:cs typeface="Arial" panose="020B0604020202020204" pitchFamily="34" charset="0"/>
                </a:rPr>
                <a:t>data acquisition systems</a:t>
              </a:r>
              <a:r>
                <a:rPr lang="en-AU" sz="1400" dirty="0">
                  <a:cs typeface="Arial" panose="020B0604020202020204" pitchFamily="34" charset="0"/>
                </a:rPr>
                <a:t>, </a:t>
              </a:r>
            </a:p>
            <a:p>
              <a:r>
                <a:rPr lang="en-AU" sz="1400" dirty="0">
                  <a:cs typeface="Arial" panose="020B0604020202020204" pitchFamily="34" charset="0"/>
                </a:rPr>
                <a:t>(b) </a:t>
              </a:r>
              <a:r>
                <a:rPr lang="en-AU" sz="1400" b="1" dirty="0">
                  <a:solidFill>
                    <a:srgbClr val="FF0000"/>
                  </a:solidFill>
                  <a:cs typeface="Arial" panose="020B0604020202020204" pitchFamily="34" charset="0"/>
                </a:rPr>
                <a:t>operating, </a:t>
              </a:r>
              <a:r>
                <a:rPr lang="en-AU" sz="1400" dirty="0">
                  <a:cs typeface="Arial" panose="020B0604020202020204" pitchFamily="34" charset="0"/>
                </a:rPr>
                <a:t>jointly with SKAO</a:t>
              </a:r>
              <a:r>
                <a:rPr lang="en-AU" sz="1400" dirty="0">
                  <a:solidFill>
                    <a:srgbClr val="FF0000"/>
                  </a:solidFill>
                  <a:cs typeface="Arial" panose="020B0604020202020204" pitchFamily="34" charset="0"/>
                </a:rPr>
                <a:t>, the network </a:t>
              </a:r>
              <a:r>
                <a:rPr lang="en-AU" sz="1400" dirty="0">
                  <a:cs typeface="Arial" panose="020B0604020202020204" pitchFamily="34" charset="0"/>
                </a:rPr>
                <a:t>that will oversee the data analysis/curation/archiving, </a:t>
              </a:r>
            </a:p>
            <a:p>
              <a:r>
                <a:rPr lang="en-AU" sz="1400" dirty="0">
                  <a:cs typeface="Arial" panose="020B0604020202020204" pitchFamily="34" charset="0"/>
                </a:rPr>
                <a:t>(c)</a:t>
              </a:r>
              <a:r>
                <a:rPr lang="en-AU" sz="1400" b="1" dirty="0">
                  <a:solidFill>
                    <a:srgbClr val="FF0000"/>
                  </a:solidFill>
                  <a:cs typeface="Arial" panose="020B0604020202020204" pitchFamily="34" charset="0"/>
                </a:rPr>
                <a:t> developing </a:t>
              </a:r>
              <a:r>
                <a:rPr lang="en-AU" sz="1400" dirty="0">
                  <a:cs typeface="Arial" panose="020B0604020202020204" pitchFamily="34" charset="0"/>
                </a:rPr>
                <a:t>of </a:t>
              </a:r>
              <a:r>
                <a:rPr lang="en-AU" sz="1400" dirty="0">
                  <a:solidFill>
                    <a:srgbClr val="FF0000"/>
                  </a:solidFill>
                  <a:cs typeface="Arial" panose="020B0604020202020204" pitchFamily="34" charset="0"/>
                </a:rPr>
                <a:t>scientific software</a:t>
              </a:r>
              <a:r>
                <a:rPr lang="en-AU" sz="1400" dirty="0">
                  <a:cs typeface="Arial" panose="020B0604020202020204" pitchFamily="34" charset="0"/>
                </a:rPr>
                <a:t>, with the fundamental aid of the national and international scientific community</a:t>
              </a:r>
            </a:p>
            <a:p>
              <a:r>
                <a:rPr lang="en-AU" sz="1400" dirty="0">
                  <a:cs typeface="Arial" panose="020B0604020202020204" pitchFamily="34" charset="0"/>
                </a:rPr>
                <a:t>(d) </a:t>
              </a:r>
              <a:r>
                <a:rPr lang="en-AU" sz="1400" b="1" dirty="0">
                  <a:solidFill>
                    <a:srgbClr val="FF0000"/>
                  </a:solidFill>
                  <a:cs typeface="Arial" panose="020B0604020202020204" pitchFamily="34" charset="0"/>
                </a:rPr>
                <a:t>interacting with </a:t>
              </a:r>
              <a:r>
                <a:rPr lang="en-AU" sz="1400" dirty="0">
                  <a:cs typeface="Arial" panose="020B0604020202020204" pitchFamily="34" charset="0"/>
                </a:rPr>
                <a:t>and help </a:t>
              </a:r>
              <a:r>
                <a:rPr lang="en-AU" sz="1400" dirty="0">
                  <a:solidFill>
                    <a:srgbClr val="FF0000"/>
                  </a:solidFill>
                  <a:cs typeface="Arial" panose="020B0604020202020204" pitchFamily="34" charset="0"/>
                </a:rPr>
                <a:t>the users </a:t>
              </a:r>
              <a:r>
                <a:rPr lang="en-AU" sz="1400" dirty="0">
                  <a:cs typeface="Arial" panose="020B0604020202020204" pitchFamily="34" charset="0"/>
                </a:rPr>
                <a:t>in the preparation and management of the observing programs</a:t>
              </a:r>
              <a:endParaRPr lang="en-GB" sz="1400" dirty="0"/>
            </a:p>
          </p:txBody>
        </p:sp>
      </p:grpSp>
      <p:pic>
        <p:nvPicPr>
          <p:cNvPr id="26" name="Immagine 25">
            <a:extLst>
              <a:ext uri="{FF2B5EF4-FFF2-40B4-BE49-F238E27FC236}">
                <a16:creationId xmlns:a16="http://schemas.microsoft.com/office/drawing/2014/main" id="{4268529F-3A8E-4C4D-ADD3-2C97B80239F0}"/>
              </a:ext>
            </a:extLst>
          </p:cNvPr>
          <p:cNvPicPr>
            <a:picLocks noChangeAspect="1"/>
          </p:cNvPicPr>
          <p:nvPr/>
        </p:nvPicPr>
        <p:blipFill>
          <a:blip r:embed="rId2"/>
          <a:stretch>
            <a:fillRect/>
          </a:stretch>
        </p:blipFill>
        <p:spPr>
          <a:xfrm rot="1054288">
            <a:off x="5491636" y="1474954"/>
            <a:ext cx="839301" cy="421381"/>
          </a:xfrm>
          <a:prstGeom prst="rect">
            <a:avLst/>
          </a:prstGeom>
        </p:spPr>
      </p:pic>
      <p:pic>
        <p:nvPicPr>
          <p:cNvPr id="34" name="Immagine 33">
            <a:extLst>
              <a:ext uri="{FF2B5EF4-FFF2-40B4-BE49-F238E27FC236}">
                <a16:creationId xmlns:a16="http://schemas.microsoft.com/office/drawing/2014/main" id="{0F5E23A4-0BB2-FC40-90EB-E4D26785EC5F}"/>
              </a:ext>
            </a:extLst>
          </p:cNvPr>
          <p:cNvPicPr>
            <a:picLocks noChangeAspect="1"/>
          </p:cNvPicPr>
          <p:nvPr/>
        </p:nvPicPr>
        <p:blipFill>
          <a:blip r:embed="rId3"/>
          <a:stretch>
            <a:fillRect/>
          </a:stretch>
        </p:blipFill>
        <p:spPr>
          <a:xfrm rot="20584428">
            <a:off x="2953018" y="1511637"/>
            <a:ext cx="758036" cy="402078"/>
          </a:xfrm>
          <a:prstGeom prst="rect">
            <a:avLst/>
          </a:prstGeom>
        </p:spPr>
      </p:pic>
      <p:pic>
        <p:nvPicPr>
          <p:cNvPr id="4" name="Immagine 3">
            <a:extLst>
              <a:ext uri="{FF2B5EF4-FFF2-40B4-BE49-F238E27FC236}">
                <a16:creationId xmlns:a16="http://schemas.microsoft.com/office/drawing/2014/main" id="{24AFDAB5-0DA3-8134-B2E4-EDA6B9E3BFEE}"/>
              </a:ext>
            </a:extLst>
          </p:cNvPr>
          <p:cNvPicPr>
            <a:picLocks noChangeAspect="1"/>
          </p:cNvPicPr>
          <p:nvPr/>
        </p:nvPicPr>
        <p:blipFill>
          <a:blip r:embed="rId4"/>
          <a:stretch>
            <a:fillRect/>
          </a:stretch>
        </p:blipFill>
        <p:spPr>
          <a:xfrm>
            <a:off x="8184995" y="6321462"/>
            <a:ext cx="754169" cy="3802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dissolve">
                                      <p:cBhvr>
                                        <p:cTn id="17"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AF8EB95E-3DD6-5934-34F5-C80E4264D861}"/>
              </a:ext>
            </a:extLst>
          </p:cNvPr>
          <p:cNvGrpSpPr/>
          <p:nvPr/>
        </p:nvGrpSpPr>
        <p:grpSpPr>
          <a:xfrm>
            <a:off x="-95137" y="1514507"/>
            <a:ext cx="8433166" cy="3973715"/>
            <a:chOff x="-106288" y="1547960"/>
            <a:chExt cx="8433166" cy="3973715"/>
          </a:xfrm>
        </p:grpSpPr>
        <p:grpSp>
          <p:nvGrpSpPr>
            <p:cNvPr id="5" name="Gruppo 4">
              <a:extLst>
                <a:ext uri="{FF2B5EF4-FFF2-40B4-BE49-F238E27FC236}">
                  <a16:creationId xmlns:a16="http://schemas.microsoft.com/office/drawing/2014/main" id="{EE6F0401-3713-1A08-979C-892916828622}"/>
                </a:ext>
              </a:extLst>
            </p:cNvPr>
            <p:cNvGrpSpPr/>
            <p:nvPr/>
          </p:nvGrpSpPr>
          <p:grpSpPr>
            <a:xfrm>
              <a:off x="-106288" y="1547960"/>
              <a:ext cx="8190836" cy="3973715"/>
              <a:chOff x="-251254" y="1492205"/>
              <a:chExt cx="8190836" cy="3973715"/>
            </a:xfrm>
          </p:grpSpPr>
          <p:grpSp>
            <p:nvGrpSpPr>
              <p:cNvPr id="11" name="Gruppo 10">
                <a:extLst>
                  <a:ext uri="{FF2B5EF4-FFF2-40B4-BE49-F238E27FC236}">
                    <a16:creationId xmlns:a16="http://schemas.microsoft.com/office/drawing/2014/main" id="{635908B2-28B6-3B4A-91CD-2832121562BF}"/>
                  </a:ext>
                </a:extLst>
              </p:cNvPr>
              <p:cNvGrpSpPr/>
              <p:nvPr/>
            </p:nvGrpSpPr>
            <p:grpSpPr>
              <a:xfrm>
                <a:off x="1763048" y="1492205"/>
                <a:ext cx="6132292" cy="3973715"/>
                <a:chOff x="1763048" y="1220900"/>
                <a:chExt cx="6132292" cy="3973715"/>
              </a:xfrm>
            </p:grpSpPr>
            <p:sp>
              <p:nvSpPr>
                <p:cNvPr id="9" name="CasellaDiTesto 8">
                  <a:extLst>
                    <a:ext uri="{FF2B5EF4-FFF2-40B4-BE49-F238E27FC236}">
                      <a16:creationId xmlns:a16="http://schemas.microsoft.com/office/drawing/2014/main" id="{39173DE6-49B7-284C-B14A-7FE48B877260}"/>
                    </a:ext>
                  </a:extLst>
                </p:cNvPr>
                <p:cNvSpPr txBox="1"/>
                <p:nvPr/>
              </p:nvSpPr>
              <p:spPr>
                <a:xfrm rot="19294163">
                  <a:off x="1763048" y="1220900"/>
                  <a:ext cx="3277032" cy="646331"/>
                </a:xfrm>
                <a:prstGeom prst="rect">
                  <a:avLst/>
                </a:prstGeom>
                <a:noFill/>
              </p:spPr>
              <p:txBody>
                <a:bodyPr wrap="square" rtlCol="0">
                  <a:spAutoFit/>
                </a:bodyPr>
                <a:lstStyle/>
                <a:p>
                  <a:pPr algn="ctr"/>
                  <a:r>
                    <a:rPr lang="en-US" sz="3600" b="1" dirty="0"/>
                    <a:t>Thank you !</a:t>
                  </a:r>
                </a:p>
              </p:txBody>
            </p:sp>
            <p:sp>
              <p:nvSpPr>
                <p:cNvPr id="10" name="CasellaDiTesto 9">
                  <a:extLst>
                    <a:ext uri="{FF2B5EF4-FFF2-40B4-BE49-F238E27FC236}">
                      <a16:creationId xmlns:a16="http://schemas.microsoft.com/office/drawing/2014/main" id="{A828E3F4-2C34-9344-B9F1-8416A2181595}"/>
                    </a:ext>
                  </a:extLst>
                </p:cNvPr>
                <p:cNvSpPr txBox="1"/>
                <p:nvPr/>
              </p:nvSpPr>
              <p:spPr>
                <a:xfrm rot="19335512">
                  <a:off x="4618308" y="4548284"/>
                  <a:ext cx="3277032" cy="646331"/>
                </a:xfrm>
                <a:prstGeom prst="rect">
                  <a:avLst/>
                </a:prstGeom>
                <a:noFill/>
              </p:spPr>
              <p:txBody>
                <a:bodyPr wrap="square" rtlCol="0">
                  <a:spAutoFit/>
                </a:bodyPr>
                <a:lstStyle/>
                <a:p>
                  <a:pPr algn="ctr"/>
                  <a:r>
                    <a:rPr lang="en-US" sz="3600" b="1" dirty="0"/>
                    <a:t>Thank you !</a:t>
                  </a:r>
                </a:p>
              </p:txBody>
            </p:sp>
          </p:grpSp>
          <p:pic>
            <p:nvPicPr>
              <p:cNvPr id="2" name="Immagine 1">
                <a:extLst>
                  <a:ext uri="{FF2B5EF4-FFF2-40B4-BE49-F238E27FC236}">
                    <a16:creationId xmlns:a16="http://schemas.microsoft.com/office/drawing/2014/main" id="{AF4DCC20-BBB1-BD5A-3F82-475F93C6DD58}"/>
                  </a:ext>
                </a:extLst>
              </p:cNvPr>
              <p:cNvPicPr>
                <a:picLocks noChangeAspect="1"/>
              </p:cNvPicPr>
              <p:nvPr/>
            </p:nvPicPr>
            <p:blipFill>
              <a:blip r:embed="rId3"/>
              <a:stretch>
                <a:fillRect/>
              </a:stretch>
            </p:blipFill>
            <p:spPr>
              <a:xfrm rot="19360441">
                <a:off x="3330158" y="3939325"/>
                <a:ext cx="1647906" cy="830965"/>
              </a:xfrm>
              <a:prstGeom prst="rect">
                <a:avLst/>
              </a:prstGeom>
            </p:spPr>
          </p:pic>
          <p:pic>
            <p:nvPicPr>
              <p:cNvPr id="3" name="Immagine 2">
                <a:extLst>
                  <a:ext uri="{FF2B5EF4-FFF2-40B4-BE49-F238E27FC236}">
                    <a16:creationId xmlns:a16="http://schemas.microsoft.com/office/drawing/2014/main" id="{92920A68-B991-B9E7-0FD6-EEBBAA871049}"/>
                  </a:ext>
                </a:extLst>
              </p:cNvPr>
              <p:cNvPicPr>
                <a:picLocks noChangeAspect="1"/>
              </p:cNvPicPr>
              <p:nvPr/>
            </p:nvPicPr>
            <p:blipFill>
              <a:blip r:embed="rId4"/>
              <a:stretch>
                <a:fillRect/>
              </a:stretch>
            </p:blipFill>
            <p:spPr>
              <a:xfrm rot="19357302">
                <a:off x="5171885" y="2801565"/>
                <a:ext cx="887832" cy="896021"/>
              </a:xfrm>
              <a:prstGeom prst="rect">
                <a:avLst/>
              </a:prstGeom>
            </p:spPr>
          </p:pic>
          <p:pic>
            <p:nvPicPr>
              <p:cNvPr id="4" name="Immagine 3">
                <a:extLst>
                  <a:ext uri="{FF2B5EF4-FFF2-40B4-BE49-F238E27FC236}">
                    <a16:creationId xmlns:a16="http://schemas.microsoft.com/office/drawing/2014/main" id="{A1096A52-07C7-00DF-EE26-A6F96379BDBE}"/>
                  </a:ext>
                </a:extLst>
              </p:cNvPr>
              <p:cNvPicPr>
                <a:picLocks noChangeAspect="1"/>
              </p:cNvPicPr>
              <p:nvPr/>
            </p:nvPicPr>
            <p:blipFill>
              <a:blip r:embed="rId5"/>
              <a:stretch>
                <a:fillRect/>
              </a:stretch>
            </p:blipFill>
            <p:spPr>
              <a:xfrm rot="19387619">
                <a:off x="-251254" y="2508434"/>
                <a:ext cx="8190836" cy="1096584"/>
              </a:xfrm>
              <a:prstGeom prst="rect">
                <a:avLst/>
              </a:prstGeom>
            </p:spPr>
          </p:pic>
        </p:grpSp>
        <p:grpSp>
          <p:nvGrpSpPr>
            <p:cNvPr id="6" name="Gruppo 5">
              <a:extLst>
                <a:ext uri="{FF2B5EF4-FFF2-40B4-BE49-F238E27FC236}">
                  <a16:creationId xmlns:a16="http://schemas.microsoft.com/office/drawing/2014/main" id="{E5144599-9CBC-7C9C-DC52-10749E13F4AB}"/>
                </a:ext>
              </a:extLst>
            </p:cNvPr>
            <p:cNvGrpSpPr/>
            <p:nvPr/>
          </p:nvGrpSpPr>
          <p:grpSpPr>
            <a:xfrm rot="19305494">
              <a:off x="2669028" y="4464910"/>
              <a:ext cx="5657850" cy="567055"/>
              <a:chOff x="5954359" y="3917962"/>
              <a:chExt cx="5657850" cy="567055"/>
            </a:xfrm>
          </p:grpSpPr>
          <p:sp>
            <p:nvSpPr>
              <p:cNvPr id="7" name="Rettangolo 6">
                <a:extLst>
                  <a:ext uri="{FF2B5EF4-FFF2-40B4-BE49-F238E27FC236}">
                    <a16:creationId xmlns:a16="http://schemas.microsoft.com/office/drawing/2014/main" id="{6BB73958-8419-E295-F22B-75610D0F7FAC}"/>
                  </a:ext>
                </a:extLst>
              </p:cNvPr>
              <p:cNvSpPr/>
              <p:nvPr/>
            </p:nvSpPr>
            <p:spPr>
              <a:xfrm>
                <a:off x="5954359" y="3917962"/>
                <a:ext cx="5657850" cy="567055"/>
              </a:xfrm>
              <a:prstGeom prst="rect">
                <a:avLst/>
              </a:prstGeom>
              <a:solidFill>
                <a:srgbClr val="092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Picture 6" descr="CS - PNRR, MUR: SELEZIONATI I 14 PARTENARIATI PER ATTIVITÀ DI RICERCA">
                <a:extLst>
                  <a:ext uri="{FF2B5EF4-FFF2-40B4-BE49-F238E27FC236}">
                    <a16:creationId xmlns:a16="http://schemas.microsoft.com/office/drawing/2014/main" id="{2E2187C9-5E9E-0038-F89D-BFBD4AF616B5}"/>
                  </a:ext>
                </a:extLst>
              </p:cNvPr>
              <p:cNvPicPr>
                <a:picLocks noChangeAspect="1" noChangeArrowheads="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234411" y="4037911"/>
                <a:ext cx="1026332" cy="3087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NRR: “Italia Domani” fa tappa a Firenze - Next Generation Eu - EuroPA  Comune">
                <a:extLst>
                  <a:ext uri="{FF2B5EF4-FFF2-40B4-BE49-F238E27FC236}">
                    <a16:creationId xmlns:a16="http://schemas.microsoft.com/office/drawing/2014/main" id="{7BA3B9CB-8968-4A63-51D4-61EF5C5CDFB2}"/>
                  </a:ext>
                </a:extLst>
              </p:cNvPr>
              <p:cNvPicPr>
                <a:picLocks noChangeAspect="1" noChangeArrowheads="1"/>
              </p:cNvPicPr>
              <p:nvPr/>
            </p:nvPicPr>
            <p:blipFill rotWithShape="1">
              <a:blip r:embed="rId8">
                <a:duotone>
                  <a:schemeClr val="bg2">
                    <a:shade val="45000"/>
                    <a:satMod val="135000"/>
                  </a:schemeClr>
                  <a:prstClr val="white"/>
                </a:duotone>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l="1" r="-3356"/>
              <a:stretch/>
            </p:blipFill>
            <p:spPr bwMode="auto">
              <a:xfrm>
                <a:off x="10145401" y="3987508"/>
                <a:ext cx="1336558" cy="380125"/>
              </a:xfrm>
              <a:prstGeom prst="rect">
                <a:avLst/>
              </a:prstGeom>
              <a:noFill/>
              <a:extLst>
                <a:ext uri="{909E8E84-426E-40DD-AFC4-6F175D3DCCD1}">
                  <a14:hiddenFill xmlns:a14="http://schemas.microsoft.com/office/drawing/2010/main">
                    <a:solidFill>
                      <a:srgbClr val="FFFFFF"/>
                    </a:solidFill>
                  </a14:hiddenFill>
                </a:ext>
              </a:extLst>
            </p:spPr>
          </p:pic>
          <p:pic>
            <p:nvPicPr>
              <p:cNvPr id="13" name="Immagine 12" descr="Immagine che contiene testo, Carattere, schermata, Elementi grafici&#10;&#10;Descrizione generata automaticamente">
                <a:extLst>
                  <a:ext uri="{FF2B5EF4-FFF2-40B4-BE49-F238E27FC236}">
                    <a16:creationId xmlns:a16="http://schemas.microsoft.com/office/drawing/2014/main" id="{64114642-C13A-7241-A1DA-716FB6CB19C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41081" y="4014327"/>
                <a:ext cx="1496008" cy="353306"/>
              </a:xfrm>
              <a:prstGeom prst="rect">
                <a:avLst/>
              </a:prstGeom>
            </p:spPr>
          </p:pic>
          <p:cxnSp>
            <p:nvCxnSpPr>
              <p:cNvPr id="14" name="Connettore diritto 33">
                <a:extLst>
                  <a:ext uri="{FF2B5EF4-FFF2-40B4-BE49-F238E27FC236}">
                    <a16:creationId xmlns:a16="http://schemas.microsoft.com/office/drawing/2014/main" id="{520D3A0C-AB36-188A-385B-018A86A33C2D}"/>
                  </a:ext>
                </a:extLst>
              </p:cNvPr>
              <p:cNvCxnSpPr>
                <a:cxnSpLocks/>
              </p:cNvCxnSpPr>
              <p:nvPr/>
            </p:nvCxnSpPr>
            <p:spPr>
              <a:xfrm>
                <a:off x="7750460" y="3955416"/>
                <a:ext cx="0" cy="432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ttore diritto 34">
                <a:extLst>
                  <a:ext uri="{FF2B5EF4-FFF2-40B4-BE49-F238E27FC236}">
                    <a16:creationId xmlns:a16="http://schemas.microsoft.com/office/drawing/2014/main" id="{160D2364-FFAB-C0E4-DD22-79F9F4B60889}"/>
                  </a:ext>
                </a:extLst>
              </p:cNvPr>
              <p:cNvCxnSpPr>
                <a:cxnSpLocks/>
              </p:cNvCxnSpPr>
              <p:nvPr/>
            </p:nvCxnSpPr>
            <p:spPr>
              <a:xfrm>
                <a:off x="9751980" y="3955416"/>
                <a:ext cx="0" cy="432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51074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edge">
                                      <p:cBhvr>
                                        <p:cTn id="7" dur="5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0"/>
            <a:ext cx="9144000" cy="1323439"/>
          </a:xfrm>
          <a:prstGeom prst="rect">
            <a:avLst/>
          </a:prstGeom>
          <a:noFill/>
        </p:spPr>
        <p:txBody>
          <a:bodyPr wrap="square" rtlCol="0">
            <a:spAutoFit/>
          </a:bodyPr>
          <a:lstStyle/>
          <a:p>
            <a:pPr algn="ctr"/>
            <a:r>
              <a:rPr lang="en-US" sz="4000" dirty="0"/>
              <a:t>The aim of the Ska Regional </a:t>
            </a:r>
            <a:r>
              <a:rPr lang="en-US" sz="4000" dirty="0" err="1"/>
              <a:t>Centres</a:t>
            </a:r>
            <a:r>
              <a:rPr lang="en-US" sz="4000" dirty="0"/>
              <a:t> (SRCs) and the birth of the SRC-SC</a:t>
            </a:r>
          </a:p>
        </p:txBody>
      </p:sp>
      <p:sp>
        <p:nvSpPr>
          <p:cNvPr id="5" name="Rettangolo 4"/>
          <p:cNvSpPr/>
          <p:nvPr/>
        </p:nvSpPr>
        <p:spPr>
          <a:xfrm>
            <a:off x="419100" y="1892300"/>
            <a:ext cx="8077200" cy="1477328"/>
          </a:xfrm>
          <a:prstGeom prst="rect">
            <a:avLst/>
          </a:prstGeom>
        </p:spPr>
        <p:txBody>
          <a:bodyPr wrap="square">
            <a:spAutoFit/>
          </a:bodyPr>
          <a:lstStyle/>
          <a:p>
            <a:r>
              <a:rPr lang="en-US" u="sng" dirty="0"/>
              <a:t>July 2016</a:t>
            </a:r>
            <a:r>
              <a:rPr lang="en-US" dirty="0"/>
              <a:t>: the SKA Board deliberated:</a:t>
            </a:r>
          </a:p>
          <a:p>
            <a:endParaRPr lang="en-US" dirty="0"/>
          </a:p>
          <a:p>
            <a:r>
              <a:rPr lang="en-US" dirty="0"/>
              <a:t>“</a:t>
            </a:r>
            <a:r>
              <a:rPr lang="en-US" b="1" dirty="0">
                <a:solidFill>
                  <a:srgbClr val="FFFF00"/>
                </a:solidFill>
              </a:rPr>
              <a:t>The SKA Observatory will coordinate a network of SKA Regional </a:t>
            </a:r>
            <a:r>
              <a:rPr lang="en-US" b="1" dirty="0" err="1">
                <a:solidFill>
                  <a:srgbClr val="FFFF00"/>
                </a:solidFill>
              </a:rPr>
              <a:t>Centres</a:t>
            </a:r>
            <a:r>
              <a:rPr lang="en-US" b="1" dirty="0">
                <a:solidFill>
                  <a:srgbClr val="FFFF00"/>
                </a:solidFill>
              </a:rPr>
              <a:t> that will provide the data access, data analysis, data archive and user support interfaces with the user community</a:t>
            </a:r>
            <a:r>
              <a:rPr lang="en-US" dirty="0"/>
              <a:t>”</a:t>
            </a:r>
          </a:p>
        </p:txBody>
      </p:sp>
      <p:sp>
        <p:nvSpPr>
          <p:cNvPr id="8" name="Rettangolo 7"/>
          <p:cNvSpPr/>
          <p:nvPr/>
        </p:nvSpPr>
        <p:spPr>
          <a:xfrm>
            <a:off x="444500" y="3975100"/>
            <a:ext cx="7912100" cy="1754326"/>
          </a:xfrm>
          <a:prstGeom prst="rect">
            <a:avLst/>
          </a:prstGeom>
        </p:spPr>
        <p:txBody>
          <a:bodyPr wrap="square">
            <a:spAutoFit/>
          </a:bodyPr>
          <a:lstStyle/>
          <a:p>
            <a:r>
              <a:rPr lang="en-US" u="sng" dirty="0"/>
              <a:t>November 2018</a:t>
            </a:r>
            <a:r>
              <a:rPr lang="en-US" dirty="0"/>
              <a:t>: the SKA Board deliberated:</a:t>
            </a:r>
          </a:p>
          <a:p>
            <a:endParaRPr lang="en-US" dirty="0"/>
          </a:p>
          <a:p>
            <a:r>
              <a:rPr lang="en-US" dirty="0"/>
              <a:t>“</a:t>
            </a:r>
            <a:r>
              <a:rPr lang="en-US" b="1" dirty="0">
                <a:solidFill>
                  <a:schemeClr val="accent3">
                    <a:lumMod val="60000"/>
                    <a:lumOff val="40000"/>
                  </a:schemeClr>
                </a:solidFill>
              </a:rPr>
              <a:t>The mission </a:t>
            </a:r>
            <a:r>
              <a:rPr lang="en-US" b="1" dirty="0">
                <a:solidFill>
                  <a:srgbClr val="FFFF00"/>
                </a:solidFill>
              </a:rPr>
              <a:t>of the SRC Steering Committee (SRC-SC) </a:t>
            </a:r>
            <a:r>
              <a:rPr lang="en-US" b="1" dirty="0">
                <a:solidFill>
                  <a:schemeClr val="accent3">
                    <a:lumMod val="60000"/>
                    <a:lumOff val="40000"/>
                  </a:schemeClr>
                </a:solidFill>
              </a:rPr>
              <a:t>is to define and create a long-term operational partnership between the SKA Observatory and an ensemble of independently-resourced SKA Regional </a:t>
            </a:r>
            <a:r>
              <a:rPr lang="en-US" b="1" dirty="0" err="1">
                <a:solidFill>
                  <a:schemeClr val="accent3">
                    <a:lumMod val="60000"/>
                    <a:lumOff val="40000"/>
                  </a:schemeClr>
                </a:solidFill>
              </a:rPr>
              <a:t>Centres</a:t>
            </a:r>
            <a:r>
              <a:rPr lang="en-US" b="1" dirty="0">
                <a:solidFill>
                  <a:schemeClr val="accent3">
                    <a:lumMod val="60000"/>
                    <a:lumOff val="40000"/>
                  </a:schemeClr>
                </a:solidFill>
              </a:rPr>
              <a:t>.</a:t>
            </a:r>
            <a:r>
              <a:rPr lang="en-US" dirty="0"/>
              <a:t>”</a:t>
            </a:r>
          </a:p>
        </p:txBody>
      </p:sp>
      <p:pic>
        <p:nvPicPr>
          <p:cNvPr id="2" name="Immagine 1">
            <a:extLst>
              <a:ext uri="{FF2B5EF4-FFF2-40B4-BE49-F238E27FC236}">
                <a16:creationId xmlns:a16="http://schemas.microsoft.com/office/drawing/2014/main" id="{A37036F7-66B3-A1E6-7496-2ED7D24A4798}"/>
              </a:ext>
            </a:extLst>
          </p:cNvPr>
          <p:cNvPicPr>
            <a:picLocks noChangeAspect="1"/>
          </p:cNvPicPr>
          <p:nvPr/>
        </p:nvPicPr>
        <p:blipFill>
          <a:blip r:embed="rId2"/>
          <a:stretch>
            <a:fillRect/>
          </a:stretch>
        </p:blipFill>
        <p:spPr>
          <a:xfrm>
            <a:off x="8184995" y="6321462"/>
            <a:ext cx="754169" cy="3802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0"/>
            <a:ext cx="9144000" cy="646331"/>
          </a:xfrm>
          <a:prstGeom prst="rect">
            <a:avLst/>
          </a:prstGeom>
          <a:noFill/>
        </p:spPr>
        <p:txBody>
          <a:bodyPr wrap="square" rtlCol="0">
            <a:spAutoFit/>
          </a:bodyPr>
          <a:lstStyle/>
          <a:p>
            <a:pPr algn="ctr"/>
            <a:r>
              <a:rPr lang="en-US" sz="3600" dirty="0"/>
              <a:t>The SRC-Steering Committee (SRCSC)</a:t>
            </a:r>
          </a:p>
        </p:txBody>
      </p:sp>
      <p:grpSp>
        <p:nvGrpSpPr>
          <p:cNvPr id="6" name="Gruppo 5"/>
          <p:cNvGrpSpPr/>
          <p:nvPr/>
        </p:nvGrpSpPr>
        <p:grpSpPr>
          <a:xfrm>
            <a:off x="698500" y="500044"/>
            <a:ext cx="6057900" cy="3139321"/>
            <a:chOff x="825500" y="1295400"/>
            <a:chExt cx="6057900" cy="3139321"/>
          </a:xfrm>
        </p:grpSpPr>
        <p:sp>
          <p:nvSpPr>
            <p:cNvPr id="3" name="Rettangolo 2"/>
            <p:cNvSpPr/>
            <p:nvPr/>
          </p:nvSpPr>
          <p:spPr>
            <a:xfrm>
              <a:off x="825500" y="1295400"/>
              <a:ext cx="3441700" cy="3139321"/>
            </a:xfrm>
            <a:prstGeom prst="rect">
              <a:avLst/>
            </a:prstGeom>
          </p:spPr>
          <p:txBody>
            <a:bodyPr wrap="square">
              <a:spAutoFit/>
            </a:bodyPr>
            <a:lstStyle/>
            <a:p>
              <a:pPr algn="r"/>
              <a:r>
                <a:rPr lang="en-US" sz="1100" dirty="0">
                  <a:solidFill>
                    <a:srgbClr val="FFFF00"/>
                  </a:solidFill>
                </a:rPr>
                <a:t>Karen Lee-Waddell</a:t>
              </a:r>
            </a:p>
            <a:p>
              <a:pPr algn="r"/>
              <a:r>
                <a:rPr lang="en-US" sz="1100" dirty="0">
                  <a:solidFill>
                    <a:srgbClr val="FFFF00"/>
                  </a:solidFill>
                </a:rPr>
                <a:t>Severin </a:t>
              </a:r>
              <a:r>
                <a:rPr lang="en-US" sz="1100" dirty="0" err="1">
                  <a:solidFill>
                    <a:srgbClr val="FFFF00"/>
                  </a:solidFill>
                </a:rPr>
                <a:t>Gaudet</a:t>
              </a:r>
              <a:r>
                <a:rPr lang="en-US" sz="1100" dirty="0">
                  <a:solidFill>
                    <a:srgbClr val="FFFF00"/>
                  </a:solidFill>
                </a:rPr>
                <a:t> </a:t>
              </a:r>
            </a:p>
            <a:p>
              <a:pPr algn="r"/>
              <a:r>
                <a:rPr lang="en-US" sz="1100" dirty="0">
                  <a:solidFill>
                    <a:srgbClr val="FFFF00"/>
                  </a:solidFill>
                </a:rPr>
                <a:t>An Tao </a:t>
              </a:r>
            </a:p>
            <a:p>
              <a:pPr algn="r"/>
              <a:r>
                <a:rPr lang="en-US" sz="1100" dirty="0">
                  <a:solidFill>
                    <a:srgbClr val="FFFF00"/>
                  </a:solidFill>
                </a:rPr>
                <a:t>Jean-Pierre </a:t>
              </a:r>
              <a:r>
                <a:rPr lang="en-US" sz="1100" dirty="0" err="1">
                  <a:solidFill>
                    <a:srgbClr val="FFFF00"/>
                  </a:solidFill>
                </a:rPr>
                <a:t>Vilotte</a:t>
              </a:r>
              <a:endParaRPr lang="en-US" sz="1100" dirty="0">
                <a:solidFill>
                  <a:srgbClr val="FFFF00"/>
                </a:solidFill>
              </a:endParaRPr>
            </a:p>
            <a:p>
              <a:pPr algn="r"/>
              <a:r>
                <a:rPr lang="en-US" sz="1100" dirty="0">
                  <a:solidFill>
                    <a:srgbClr val="FFFF00"/>
                  </a:solidFill>
                </a:rPr>
                <a:t>Hans-Rainer </a:t>
              </a:r>
              <a:r>
                <a:rPr lang="en-US" sz="1100" dirty="0" err="1">
                  <a:solidFill>
                    <a:srgbClr val="FFFF00"/>
                  </a:solidFill>
                </a:rPr>
                <a:t>Kloeckner</a:t>
              </a:r>
              <a:r>
                <a:rPr lang="en-US" sz="1100" dirty="0">
                  <a:solidFill>
                    <a:srgbClr val="FFFF00"/>
                  </a:solidFill>
                </a:rPr>
                <a:t> </a:t>
              </a:r>
            </a:p>
            <a:p>
              <a:pPr algn="r"/>
              <a:r>
                <a:rPr lang="en-US" sz="1100" dirty="0">
                  <a:solidFill>
                    <a:srgbClr val="FFFF00"/>
                  </a:solidFill>
                </a:rPr>
                <a:t>Yogesh </a:t>
              </a:r>
              <a:r>
                <a:rPr lang="en-US" sz="1100" dirty="0" err="1">
                  <a:solidFill>
                    <a:srgbClr val="FFFF00"/>
                  </a:solidFill>
                </a:rPr>
                <a:t>Wadadekar</a:t>
              </a:r>
              <a:r>
                <a:rPr lang="en-US" sz="1100" dirty="0">
                  <a:solidFill>
                    <a:srgbClr val="FFFF00"/>
                  </a:solidFill>
                </a:rPr>
                <a:t> </a:t>
              </a:r>
            </a:p>
            <a:p>
              <a:pPr algn="r"/>
              <a:r>
                <a:rPr lang="en-US" sz="1100" dirty="0">
                  <a:solidFill>
                    <a:srgbClr val="FFFF00"/>
                  </a:solidFill>
                </a:rPr>
                <a:t>Andrea </a:t>
              </a:r>
              <a:r>
                <a:rPr lang="en-US" sz="1100" dirty="0" err="1">
                  <a:solidFill>
                    <a:srgbClr val="FFFF00"/>
                  </a:solidFill>
                </a:rPr>
                <a:t>Possenti</a:t>
              </a:r>
              <a:endParaRPr lang="en-US" sz="1100" dirty="0">
                <a:solidFill>
                  <a:srgbClr val="FFFF00"/>
                </a:solidFill>
              </a:endParaRPr>
            </a:p>
            <a:p>
              <a:pPr algn="r"/>
              <a:r>
                <a:rPr lang="en-US" sz="1100" dirty="0" err="1">
                  <a:solidFill>
                    <a:srgbClr val="FFFF00"/>
                  </a:solidFill>
                </a:rPr>
                <a:t>Akahori</a:t>
              </a:r>
              <a:r>
                <a:rPr lang="en-US" sz="1100" dirty="0">
                  <a:solidFill>
                    <a:srgbClr val="FFFF00"/>
                  </a:solidFill>
                </a:rPr>
                <a:t> Takuya </a:t>
              </a:r>
            </a:p>
            <a:p>
              <a:pPr algn="r"/>
              <a:r>
                <a:rPr lang="en-US" sz="1100" dirty="0" err="1">
                  <a:solidFill>
                    <a:srgbClr val="FFFF00"/>
                  </a:solidFill>
                </a:rPr>
                <a:t>Hyunwoo</a:t>
              </a:r>
              <a:r>
                <a:rPr lang="en-US" sz="1100" dirty="0">
                  <a:solidFill>
                    <a:srgbClr val="FFFF00"/>
                  </a:solidFill>
                </a:rPr>
                <a:t> Kang</a:t>
              </a:r>
            </a:p>
            <a:p>
              <a:pPr algn="r"/>
              <a:r>
                <a:rPr lang="en-US" sz="1100" dirty="0" err="1">
                  <a:solidFill>
                    <a:srgbClr val="FFFF00"/>
                  </a:solidFill>
                </a:rPr>
                <a:t>Michiel</a:t>
              </a:r>
              <a:r>
                <a:rPr lang="en-US" sz="1100" dirty="0">
                  <a:solidFill>
                    <a:srgbClr val="FFFF00"/>
                  </a:solidFill>
                </a:rPr>
                <a:t> van Haarlem</a:t>
              </a:r>
            </a:p>
            <a:p>
              <a:pPr algn="r"/>
              <a:r>
                <a:rPr lang="en-US" sz="1100" dirty="0">
                  <a:solidFill>
                    <a:srgbClr val="FFFF00"/>
                  </a:solidFill>
                </a:rPr>
                <a:t>Tiago Peres </a:t>
              </a:r>
            </a:p>
            <a:p>
              <a:pPr algn="r"/>
              <a:r>
                <a:rPr lang="en-US" sz="1100" dirty="0">
                  <a:solidFill>
                    <a:srgbClr val="FFFF00"/>
                  </a:solidFill>
                </a:rPr>
                <a:t>Fernando Camilo </a:t>
              </a:r>
            </a:p>
            <a:p>
              <a:pPr algn="r"/>
              <a:r>
                <a:rPr lang="en-US" sz="1100" dirty="0">
                  <a:solidFill>
                    <a:srgbClr val="FFFF00"/>
                  </a:solidFill>
                </a:rPr>
                <a:t>Lourdes Verdes-Montenegro </a:t>
              </a:r>
            </a:p>
            <a:p>
              <a:pPr algn="r"/>
              <a:r>
                <a:rPr lang="en-US" sz="1100" dirty="0">
                  <a:solidFill>
                    <a:srgbClr val="FFFF00"/>
                  </a:solidFill>
                </a:rPr>
                <a:t>John Conway</a:t>
              </a:r>
            </a:p>
            <a:p>
              <a:pPr algn="r"/>
              <a:r>
                <a:rPr lang="en-US" sz="1100" dirty="0">
                  <a:solidFill>
                    <a:srgbClr val="FFFF00"/>
                  </a:solidFill>
                </a:rPr>
                <a:t>Emma Tolley</a:t>
              </a:r>
            </a:p>
            <a:p>
              <a:pPr algn="r"/>
              <a:r>
                <a:rPr lang="en-US" sz="1100" dirty="0">
                  <a:solidFill>
                    <a:srgbClr val="FFFF00"/>
                  </a:solidFill>
                </a:rPr>
                <a:t>Rob Beswick </a:t>
              </a:r>
            </a:p>
            <a:p>
              <a:pPr algn="r"/>
              <a:r>
                <a:rPr lang="en-US" sz="1100" dirty="0">
                  <a:solidFill>
                    <a:srgbClr val="FFFF00"/>
                  </a:solidFill>
                </a:rPr>
                <a:t>Antonio </a:t>
              </a:r>
              <a:r>
                <a:rPr lang="en-US" sz="1100" dirty="0" err="1">
                  <a:solidFill>
                    <a:srgbClr val="FFFF00"/>
                  </a:solidFill>
                </a:rPr>
                <a:t>Chrysostomou</a:t>
              </a:r>
              <a:r>
                <a:rPr lang="en-US" sz="1100" dirty="0">
                  <a:solidFill>
                    <a:srgbClr val="FFFF00"/>
                  </a:solidFill>
                </a:rPr>
                <a:t> </a:t>
              </a:r>
            </a:p>
            <a:p>
              <a:pPr algn="r"/>
              <a:r>
                <a:rPr lang="en-US" sz="1100" dirty="0">
                  <a:solidFill>
                    <a:srgbClr val="FFFF00"/>
                  </a:solidFill>
                </a:rPr>
                <a:t>Rosie Bolton (secretary)</a:t>
              </a:r>
            </a:p>
          </p:txBody>
        </p:sp>
        <p:sp>
          <p:nvSpPr>
            <p:cNvPr id="5" name="Rettangolo 4"/>
            <p:cNvSpPr/>
            <p:nvPr/>
          </p:nvSpPr>
          <p:spPr>
            <a:xfrm>
              <a:off x="4597400" y="1308100"/>
              <a:ext cx="2286000" cy="2970044"/>
            </a:xfrm>
            <a:prstGeom prst="rect">
              <a:avLst/>
            </a:prstGeom>
          </p:spPr>
          <p:txBody>
            <a:bodyPr wrap="square">
              <a:spAutoFit/>
            </a:bodyPr>
            <a:lstStyle/>
            <a:p>
              <a:r>
                <a:rPr lang="en-US" sz="1100" dirty="0">
                  <a:solidFill>
                    <a:srgbClr val="FFFF00"/>
                  </a:solidFill>
                </a:rPr>
                <a:t>Australia</a:t>
              </a:r>
            </a:p>
            <a:p>
              <a:r>
                <a:rPr lang="en-US" sz="1100" dirty="0">
                  <a:solidFill>
                    <a:srgbClr val="FFFF00"/>
                  </a:solidFill>
                </a:rPr>
                <a:t>Canada</a:t>
              </a:r>
            </a:p>
            <a:p>
              <a:r>
                <a:rPr lang="en-US" sz="1100" dirty="0">
                  <a:solidFill>
                    <a:srgbClr val="FFFF00"/>
                  </a:solidFill>
                </a:rPr>
                <a:t>China</a:t>
              </a:r>
            </a:p>
            <a:p>
              <a:r>
                <a:rPr lang="en-US" sz="1100" dirty="0">
                  <a:solidFill>
                    <a:srgbClr val="FFFF00"/>
                  </a:solidFill>
                </a:rPr>
                <a:t>France</a:t>
              </a:r>
            </a:p>
            <a:p>
              <a:r>
                <a:rPr lang="en-US" sz="1100" dirty="0">
                  <a:solidFill>
                    <a:srgbClr val="FFFF00"/>
                  </a:solidFill>
                </a:rPr>
                <a:t>Germany</a:t>
              </a:r>
            </a:p>
            <a:p>
              <a:r>
                <a:rPr lang="en-US" sz="1100" dirty="0">
                  <a:solidFill>
                    <a:srgbClr val="FFFF00"/>
                  </a:solidFill>
                </a:rPr>
                <a:t>India</a:t>
              </a:r>
            </a:p>
            <a:p>
              <a:r>
                <a:rPr lang="en-US" sz="1100" dirty="0">
                  <a:solidFill>
                    <a:srgbClr val="FFFF00"/>
                  </a:solidFill>
                </a:rPr>
                <a:t>Italy</a:t>
              </a:r>
            </a:p>
            <a:p>
              <a:r>
                <a:rPr lang="en-US" sz="1100" dirty="0">
                  <a:solidFill>
                    <a:srgbClr val="FFFF00"/>
                  </a:solidFill>
                </a:rPr>
                <a:t>Japan (observer)</a:t>
              </a:r>
            </a:p>
            <a:p>
              <a:r>
                <a:rPr lang="en-US" sz="1100" dirty="0">
                  <a:solidFill>
                    <a:srgbClr val="FFFF00"/>
                  </a:solidFill>
                </a:rPr>
                <a:t>Korea (observer)</a:t>
              </a:r>
            </a:p>
            <a:p>
              <a:r>
                <a:rPr lang="en-US" sz="1100" dirty="0">
                  <a:solidFill>
                    <a:srgbClr val="FFFF00"/>
                  </a:solidFill>
                </a:rPr>
                <a:t>The Netherlands</a:t>
              </a:r>
            </a:p>
            <a:p>
              <a:r>
                <a:rPr lang="en-US" sz="1100" dirty="0">
                  <a:solidFill>
                    <a:srgbClr val="FFFF00"/>
                  </a:solidFill>
                </a:rPr>
                <a:t>Portugal</a:t>
              </a:r>
            </a:p>
            <a:p>
              <a:r>
                <a:rPr lang="en-US" sz="1100" dirty="0">
                  <a:solidFill>
                    <a:srgbClr val="FFFF00"/>
                  </a:solidFill>
                </a:rPr>
                <a:t>South Africa </a:t>
              </a:r>
            </a:p>
            <a:p>
              <a:r>
                <a:rPr lang="en-US" sz="1100" dirty="0">
                  <a:solidFill>
                    <a:srgbClr val="FFFF00"/>
                  </a:solidFill>
                </a:rPr>
                <a:t>Spain </a:t>
              </a:r>
            </a:p>
            <a:p>
              <a:r>
                <a:rPr lang="en-US" sz="1100" dirty="0">
                  <a:solidFill>
                    <a:srgbClr val="FFFF00"/>
                  </a:solidFill>
                </a:rPr>
                <a:t>Sweden</a:t>
              </a:r>
            </a:p>
            <a:p>
              <a:r>
                <a:rPr lang="en-US" sz="1100" dirty="0">
                  <a:solidFill>
                    <a:srgbClr val="FFFF00"/>
                  </a:solidFill>
                </a:rPr>
                <a:t>Switzerland </a:t>
              </a:r>
            </a:p>
            <a:p>
              <a:r>
                <a:rPr lang="en-US" sz="1100" dirty="0">
                  <a:solidFill>
                    <a:srgbClr val="FFFF00"/>
                  </a:solidFill>
                </a:rPr>
                <a:t>United Kingdom </a:t>
              </a:r>
            </a:p>
            <a:p>
              <a:r>
                <a:rPr lang="en-US" sz="1100" dirty="0">
                  <a:solidFill>
                    <a:srgbClr val="FFFF00"/>
                  </a:solidFill>
                </a:rPr>
                <a:t>SKA </a:t>
              </a:r>
              <a:r>
                <a:rPr lang="en-US" sz="1100" dirty="0" err="1">
                  <a:solidFill>
                    <a:srgbClr val="FFFF00"/>
                  </a:solidFill>
                </a:rPr>
                <a:t>Organisation</a:t>
              </a:r>
              <a:endParaRPr lang="en-US" sz="1100" dirty="0">
                <a:solidFill>
                  <a:srgbClr val="FFFF00"/>
                </a:solidFill>
              </a:endParaRPr>
            </a:p>
          </p:txBody>
        </p:sp>
      </p:grpSp>
      <p:pic>
        <p:nvPicPr>
          <p:cNvPr id="8" name="Immagine 7">
            <a:extLst>
              <a:ext uri="{FF2B5EF4-FFF2-40B4-BE49-F238E27FC236}">
                <a16:creationId xmlns:a16="http://schemas.microsoft.com/office/drawing/2014/main" id="{EBD968BD-1ED1-A04B-B4AA-CB4D0A6B7018}"/>
              </a:ext>
            </a:extLst>
          </p:cNvPr>
          <p:cNvPicPr>
            <a:picLocks noChangeAspect="1"/>
          </p:cNvPicPr>
          <p:nvPr/>
        </p:nvPicPr>
        <p:blipFill>
          <a:blip r:embed="rId2"/>
          <a:stretch>
            <a:fillRect/>
          </a:stretch>
        </p:blipFill>
        <p:spPr>
          <a:xfrm>
            <a:off x="0" y="3639364"/>
            <a:ext cx="9144000" cy="3218635"/>
          </a:xfrm>
          <a:prstGeom prst="rect">
            <a:avLst/>
          </a:prstGeom>
        </p:spPr>
      </p:pic>
      <p:pic>
        <p:nvPicPr>
          <p:cNvPr id="2" name="Immagine 1">
            <a:extLst>
              <a:ext uri="{FF2B5EF4-FFF2-40B4-BE49-F238E27FC236}">
                <a16:creationId xmlns:a16="http://schemas.microsoft.com/office/drawing/2014/main" id="{F30B0B4C-5FF3-2E9F-0C5B-243857F1BCD4}"/>
              </a:ext>
            </a:extLst>
          </p:cNvPr>
          <p:cNvPicPr>
            <a:picLocks noChangeAspect="1"/>
          </p:cNvPicPr>
          <p:nvPr/>
        </p:nvPicPr>
        <p:blipFill>
          <a:blip r:embed="rId3"/>
          <a:stretch>
            <a:fillRect/>
          </a:stretch>
        </p:blipFill>
        <p:spPr>
          <a:xfrm>
            <a:off x="8296507" y="3180782"/>
            <a:ext cx="754169" cy="3802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0"/>
            <a:ext cx="9144000" cy="1323439"/>
          </a:xfrm>
          <a:prstGeom prst="rect">
            <a:avLst/>
          </a:prstGeom>
          <a:noFill/>
        </p:spPr>
        <p:txBody>
          <a:bodyPr wrap="square" rtlCol="0">
            <a:spAutoFit/>
          </a:bodyPr>
          <a:lstStyle/>
          <a:p>
            <a:pPr algn="ctr"/>
            <a:r>
              <a:rPr lang="en-US" sz="4000" dirty="0"/>
              <a:t>The statute of the Ska Regional </a:t>
            </a:r>
            <a:r>
              <a:rPr lang="en-US" sz="4000" dirty="0" err="1"/>
              <a:t>Centres</a:t>
            </a:r>
            <a:r>
              <a:rPr lang="en-US" sz="4000" dirty="0"/>
              <a:t> (SRCs)</a:t>
            </a:r>
          </a:p>
        </p:txBody>
      </p:sp>
      <p:sp>
        <p:nvSpPr>
          <p:cNvPr id="8" name="Rettangolo 7"/>
          <p:cNvSpPr/>
          <p:nvPr/>
        </p:nvSpPr>
        <p:spPr>
          <a:xfrm>
            <a:off x="444500" y="5366081"/>
            <a:ext cx="7912100" cy="923330"/>
          </a:xfrm>
          <a:prstGeom prst="rect">
            <a:avLst/>
          </a:prstGeom>
        </p:spPr>
        <p:txBody>
          <a:bodyPr wrap="square">
            <a:spAutoFit/>
          </a:bodyPr>
          <a:lstStyle/>
          <a:p>
            <a:r>
              <a:rPr lang="en-US" u="sng" dirty="0"/>
              <a:t>January-February 2024</a:t>
            </a:r>
            <a:r>
              <a:rPr lang="en-US" dirty="0"/>
              <a:t>: the Council will review and hopefully finally endorse the plan</a:t>
            </a:r>
          </a:p>
          <a:p>
            <a:endParaRPr lang="en-US" dirty="0"/>
          </a:p>
        </p:txBody>
      </p:sp>
      <p:sp>
        <p:nvSpPr>
          <p:cNvPr id="2" name="Rettangolo 1">
            <a:extLst>
              <a:ext uri="{FF2B5EF4-FFF2-40B4-BE49-F238E27FC236}">
                <a16:creationId xmlns:a16="http://schemas.microsoft.com/office/drawing/2014/main" id="{F870A4E1-BE53-C164-6680-68E6D33AEFF4}"/>
              </a:ext>
            </a:extLst>
          </p:cNvPr>
          <p:cNvSpPr/>
          <p:nvPr/>
        </p:nvSpPr>
        <p:spPr>
          <a:xfrm>
            <a:off x="444499" y="1945633"/>
            <a:ext cx="8184493" cy="1477328"/>
          </a:xfrm>
          <a:prstGeom prst="rect">
            <a:avLst/>
          </a:prstGeom>
        </p:spPr>
        <p:txBody>
          <a:bodyPr wrap="square">
            <a:spAutoFit/>
          </a:bodyPr>
          <a:lstStyle/>
          <a:p>
            <a:r>
              <a:rPr lang="en-US" u="sng" dirty="0"/>
              <a:t>November 2018</a:t>
            </a:r>
            <a:r>
              <a:rPr lang="en-US" dirty="0"/>
              <a:t>: the SKA Board also deliberated:</a:t>
            </a:r>
          </a:p>
          <a:p>
            <a:endParaRPr lang="en-US" b="1" dirty="0">
              <a:solidFill>
                <a:srgbClr val="FFFF00"/>
              </a:solidFill>
            </a:endParaRPr>
          </a:p>
          <a:p>
            <a:endParaRPr lang="en-US" b="1" dirty="0">
              <a:solidFill>
                <a:srgbClr val="FFFF00"/>
              </a:solidFill>
            </a:endParaRPr>
          </a:p>
          <a:p>
            <a:r>
              <a:rPr lang="en-US" b="1" dirty="0">
                <a:solidFill>
                  <a:srgbClr val="FFFF00"/>
                </a:solidFill>
              </a:rPr>
              <a:t>“</a:t>
            </a:r>
            <a:r>
              <a:rPr lang="en-US" b="1" dirty="0">
                <a:solidFill>
                  <a:srgbClr val="FFC000"/>
                </a:solidFill>
              </a:rPr>
              <a:t>The SRC-SC will be superseded in due course by the operational partnership that is formed as a result of its work</a:t>
            </a:r>
            <a:r>
              <a:rPr lang="en-US" b="1" dirty="0">
                <a:solidFill>
                  <a:srgbClr val="FFFF00"/>
                </a:solidFill>
              </a:rPr>
              <a:t>”</a:t>
            </a:r>
            <a:endParaRPr lang="en-US" dirty="0"/>
          </a:p>
        </p:txBody>
      </p:sp>
      <p:sp>
        <p:nvSpPr>
          <p:cNvPr id="3" name="Rettangolo 2">
            <a:extLst>
              <a:ext uri="{FF2B5EF4-FFF2-40B4-BE49-F238E27FC236}">
                <a16:creationId xmlns:a16="http://schemas.microsoft.com/office/drawing/2014/main" id="{4E330337-378E-95ED-4ABC-03CCCE1C0EA1}"/>
              </a:ext>
            </a:extLst>
          </p:cNvPr>
          <p:cNvSpPr/>
          <p:nvPr/>
        </p:nvSpPr>
        <p:spPr>
          <a:xfrm>
            <a:off x="444499" y="4045155"/>
            <a:ext cx="7912100" cy="923330"/>
          </a:xfrm>
          <a:prstGeom prst="rect">
            <a:avLst/>
          </a:prstGeom>
        </p:spPr>
        <p:txBody>
          <a:bodyPr wrap="square">
            <a:spAutoFit/>
          </a:bodyPr>
          <a:lstStyle/>
          <a:p>
            <a:r>
              <a:rPr lang="en-US" b="1" dirty="0">
                <a:solidFill>
                  <a:srgbClr val="FFFF00"/>
                </a:solidFill>
              </a:rPr>
              <a:t>SRC-SC and SKAO have been drafting an agreement during these weeks about the new government, rules and roadmap for the core activities of the SRC network </a:t>
            </a:r>
            <a:endParaRPr lang="en-US" dirty="0"/>
          </a:p>
        </p:txBody>
      </p:sp>
      <p:pic>
        <p:nvPicPr>
          <p:cNvPr id="5" name="Immagine 4">
            <a:extLst>
              <a:ext uri="{FF2B5EF4-FFF2-40B4-BE49-F238E27FC236}">
                <a16:creationId xmlns:a16="http://schemas.microsoft.com/office/drawing/2014/main" id="{0FF811CE-FDCD-0F19-F622-A1EB2996A296}"/>
              </a:ext>
            </a:extLst>
          </p:cNvPr>
          <p:cNvPicPr>
            <a:picLocks noChangeAspect="1"/>
          </p:cNvPicPr>
          <p:nvPr/>
        </p:nvPicPr>
        <p:blipFill>
          <a:blip r:embed="rId2"/>
          <a:stretch>
            <a:fillRect/>
          </a:stretch>
        </p:blipFill>
        <p:spPr>
          <a:xfrm>
            <a:off x="8184995" y="6321462"/>
            <a:ext cx="754169" cy="380294"/>
          </a:xfrm>
          <a:prstGeom prst="rect">
            <a:avLst/>
          </a:prstGeom>
        </p:spPr>
      </p:pic>
    </p:spTree>
    <p:extLst>
      <p:ext uri="{BB962C8B-B14F-4D97-AF65-F5344CB8AC3E}">
        <p14:creationId xmlns:p14="http://schemas.microsoft.com/office/powerpoint/2010/main" val="299395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0"/>
            <a:ext cx="9144000" cy="1200329"/>
          </a:xfrm>
          <a:prstGeom prst="rect">
            <a:avLst/>
          </a:prstGeom>
          <a:noFill/>
        </p:spPr>
        <p:txBody>
          <a:bodyPr wrap="square" rtlCol="0">
            <a:spAutoFit/>
          </a:bodyPr>
          <a:lstStyle/>
          <a:p>
            <a:pPr algn="ctr"/>
            <a:r>
              <a:rPr lang="en-US" sz="3600" dirty="0"/>
              <a:t>The responsibilities of the SKA Observatory and of the Ska Regional </a:t>
            </a:r>
            <a:r>
              <a:rPr lang="en-US" sz="3600" dirty="0" err="1"/>
              <a:t>Centres</a:t>
            </a:r>
            <a:r>
              <a:rPr lang="en-US" sz="3600" dirty="0"/>
              <a:t> (SRCs)</a:t>
            </a:r>
          </a:p>
        </p:txBody>
      </p:sp>
      <p:sp>
        <p:nvSpPr>
          <p:cNvPr id="6" name="Rettangolo 5"/>
          <p:cNvSpPr/>
          <p:nvPr/>
        </p:nvSpPr>
        <p:spPr>
          <a:xfrm>
            <a:off x="146050" y="1625323"/>
            <a:ext cx="8851900" cy="3539430"/>
          </a:xfrm>
          <a:prstGeom prst="rect">
            <a:avLst/>
          </a:prstGeom>
        </p:spPr>
        <p:txBody>
          <a:bodyPr wrap="square">
            <a:spAutoFit/>
          </a:bodyPr>
          <a:lstStyle/>
          <a:p>
            <a:r>
              <a:rPr lang="en-US" sz="2400" dirty="0">
                <a:solidFill>
                  <a:srgbClr val="FFFF00"/>
                </a:solidFill>
              </a:rPr>
              <a:t>The SKA Observatory and the </a:t>
            </a:r>
            <a:r>
              <a:rPr lang="en-US" sz="2400" dirty="0" err="1">
                <a:solidFill>
                  <a:srgbClr val="FFFF00"/>
                </a:solidFill>
              </a:rPr>
              <a:t>SRCs</a:t>
            </a:r>
            <a:r>
              <a:rPr lang="en-US" sz="2400" dirty="0">
                <a:solidFill>
                  <a:srgbClr val="FFFF00"/>
                </a:solidFill>
              </a:rPr>
              <a:t> will be jointly responsible for:</a:t>
            </a:r>
            <a:endParaRPr lang="en-US" sz="2000" dirty="0">
              <a:solidFill>
                <a:srgbClr val="FFFF00"/>
              </a:solidFill>
            </a:endParaRPr>
          </a:p>
          <a:p>
            <a:endParaRPr lang="en-US" sz="2000" dirty="0">
              <a:solidFill>
                <a:srgbClr val="FFFF00"/>
              </a:solidFill>
            </a:endParaRPr>
          </a:p>
          <a:p>
            <a:r>
              <a:rPr lang="en-US" sz="2000" dirty="0">
                <a:solidFill>
                  <a:srgbClr val="FFFF00"/>
                </a:solidFill>
              </a:rPr>
              <a:t>a) maximizing the quality of SKA data delivered to users; </a:t>
            </a:r>
          </a:p>
          <a:p>
            <a:r>
              <a:rPr lang="en-US" sz="2000" dirty="0">
                <a:solidFill>
                  <a:srgbClr val="FFFF00"/>
                </a:solidFill>
              </a:rPr>
              <a:t>b) the production of Advanced Data Products;</a:t>
            </a:r>
          </a:p>
          <a:p>
            <a:r>
              <a:rPr lang="en-US" sz="2000" dirty="0">
                <a:solidFill>
                  <a:srgbClr val="FFFF00"/>
                </a:solidFill>
              </a:rPr>
              <a:t>c) storing, archiving and curation of the primary SKA output data and of the Advanced Data Products;</a:t>
            </a:r>
          </a:p>
          <a:p>
            <a:r>
              <a:rPr lang="en-US" sz="2000" dirty="0">
                <a:solidFill>
                  <a:srgbClr val="FFFF00"/>
                </a:solidFill>
              </a:rPr>
              <a:t>d) ensuring that the approved science program can be accommodated within available resources; </a:t>
            </a:r>
          </a:p>
          <a:p>
            <a:r>
              <a:rPr lang="en-US" sz="2000" dirty="0">
                <a:solidFill>
                  <a:srgbClr val="FFFF00"/>
                </a:solidFill>
              </a:rPr>
              <a:t>e) ensuring the availability of a platform of distributed services across computational and data infrastructures to support the user community to deliver SKA science, under the FAIR principles.</a:t>
            </a:r>
          </a:p>
        </p:txBody>
      </p:sp>
      <p:pic>
        <p:nvPicPr>
          <p:cNvPr id="3" name="Immagine 2">
            <a:extLst>
              <a:ext uri="{FF2B5EF4-FFF2-40B4-BE49-F238E27FC236}">
                <a16:creationId xmlns:a16="http://schemas.microsoft.com/office/drawing/2014/main" id="{739FB807-097A-F647-995A-F13B337B7CD8}"/>
              </a:ext>
            </a:extLst>
          </p:cNvPr>
          <p:cNvPicPr>
            <a:picLocks noChangeAspect="1"/>
          </p:cNvPicPr>
          <p:nvPr/>
        </p:nvPicPr>
        <p:blipFill>
          <a:blip r:embed="rId2"/>
          <a:stretch>
            <a:fillRect/>
          </a:stretch>
        </p:blipFill>
        <p:spPr>
          <a:xfrm>
            <a:off x="2950210" y="5780307"/>
            <a:ext cx="2724150" cy="908050"/>
          </a:xfrm>
          <a:prstGeom prst="rect">
            <a:avLst/>
          </a:prstGeom>
        </p:spPr>
      </p:pic>
      <p:pic>
        <p:nvPicPr>
          <p:cNvPr id="2" name="Immagine 1">
            <a:extLst>
              <a:ext uri="{FF2B5EF4-FFF2-40B4-BE49-F238E27FC236}">
                <a16:creationId xmlns:a16="http://schemas.microsoft.com/office/drawing/2014/main" id="{59AB17FC-AD67-F4F5-77E3-4808C7238817}"/>
              </a:ext>
            </a:extLst>
          </p:cNvPr>
          <p:cNvPicPr>
            <a:picLocks noChangeAspect="1"/>
          </p:cNvPicPr>
          <p:nvPr/>
        </p:nvPicPr>
        <p:blipFill>
          <a:blip r:embed="rId3"/>
          <a:stretch>
            <a:fillRect/>
          </a:stretch>
        </p:blipFill>
        <p:spPr>
          <a:xfrm>
            <a:off x="8184995" y="6321462"/>
            <a:ext cx="754169" cy="3802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strVal val="#ppt_w*0.70"/>
                                          </p:val>
                                        </p:tav>
                                        <p:tav tm="100000">
                                          <p:val>
                                            <p:strVal val="#ppt_w"/>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1CE4573-3648-6A82-FBFC-D1F912630A3E}"/>
              </a:ext>
            </a:extLst>
          </p:cNvPr>
          <p:cNvSpPr txBox="1"/>
          <p:nvPr/>
        </p:nvSpPr>
        <p:spPr>
          <a:xfrm>
            <a:off x="447040" y="111593"/>
            <a:ext cx="8310880" cy="646331"/>
          </a:xfrm>
          <a:prstGeom prst="rect">
            <a:avLst/>
          </a:prstGeom>
          <a:noFill/>
        </p:spPr>
        <p:txBody>
          <a:bodyPr wrap="square" rtlCol="0">
            <a:spAutoFit/>
          </a:bodyPr>
          <a:lstStyle/>
          <a:p>
            <a:pPr algn="ctr"/>
            <a:r>
              <a:rPr lang="en-US" sz="3600" dirty="0"/>
              <a:t>The working structure: the Agile Teams</a:t>
            </a:r>
          </a:p>
        </p:txBody>
      </p:sp>
      <p:pic>
        <p:nvPicPr>
          <p:cNvPr id="5" name="Immagine 4">
            <a:extLst>
              <a:ext uri="{FF2B5EF4-FFF2-40B4-BE49-F238E27FC236}">
                <a16:creationId xmlns:a16="http://schemas.microsoft.com/office/drawing/2014/main" id="{FD8AAD90-3134-63E8-BD2E-F0ED1E77C1E3}"/>
              </a:ext>
            </a:extLst>
          </p:cNvPr>
          <p:cNvPicPr>
            <a:picLocks noChangeAspect="1"/>
          </p:cNvPicPr>
          <p:nvPr/>
        </p:nvPicPr>
        <p:blipFill>
          <a:blip r:embed="rId2"/>
          <a:stretch>
            <a:fillRect/>
          </a:stretch>
        </p:blipFill>
        <p:spPr>
          <a:xfrm>
            <a:off x="2033714" y="3484179"/>
            <a:ext cx="7000241" cy="3293942"/>
          </a:xfrm>
          <a:prstGeom prst="rect">
            <a:avLst/>
          </a:prstGeom>
        </p:spPr>
      </p:pic>
      <p:pic>
        <p:nvPicPr>
          <p:cNvPr id="6" name="Immagine 5">
            <a:extLst>
              <a:ext uri="{FF2B5EF4-FFF2-40B4-BE49-F238E27FC236}">
                <a16:creationId xmlns:a16="http://schemas.microsoft.com/office/drawing/2014/main" id="{47988FA3-45FA-8D43-936D-BE2CE1DFC215}"/>
              </a:ext>
            </a:extLst>
          </p:cNvPr>
          <p:cNvPicPr>
            <a:picLocks noChangeAspect="1"/>
          </p:cNvPicPr>
          <p:nvPr/>
        </p:nvPicPr>
        <p:blipFill>
          <a:blip r:embed="rId3"/>
          <a:stretch>
            <a:fillRect/>
          </a:stretch>
        </p:blipFill>
        <p:spPr>
          <a:xfrm>
            <a:off x="262758" y="859367"/>
            <a:ext cx="4695672" cy="3249541"/>
          </a:xfrm>
          <a:prstGeom prst="rect">
            <a:avLst/>
          </a:prstGeom>
        </p:spPr>
      </p:pic>
      <p:sp>
        <p:nvSpPr>
          <p:cNvPr id="3" name="Ovale 2">
            <a:extLst>
              <a:ext uri="{FF2B5EF4-FFF2-40B4-BE49-F238E27FC236}">
                <a16:creationId xmlns:a16="http://schemas.microsoft.com/office/drawing/2014/main" id="{FE5B2A46-7BEF-8148-DF43-D8329ABDB2F0}"/>
              </a:ext>
            </a:extLst>
          </p:cNvPr>
          <p:cNvSpPr/>
          <p:nvPr/>
        </p:nvSpPr>
        <p:spPr>
          <a:xfrm>
            <a:off x="609600" y="2053390"/>
            <a:ext cx="641684" cy="593558"/>
          </a:xfrm>
          <a:prstGeom prst="ellipse">
            <a:avLst/>
          </a:prstGeom>
          <a:solidFill>
            <a:schemeClr val="bg2">
              <a:lumMod val="60000"/>
              <a:lumOff val="40000"/>
              <a:alpha val="28987"/>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 name="Rettangolo con angoli arrotondati 3">
            <a:extLst>
              <a:ext uri="{FF2B5EF4-FFF2-40B4-BE49-F238E27FC236}">
                <a16:creationId xmlns:a16="http://schemas.microsoft.com/office/drawing/2014/main" id="{D570BB3C-8982-4DEF-3F11-FF31AD7315DB}"/>
              </a:ext>
            </a:extLst>
          </p:cNvPr>
          <p:cNvSpPr/>
          <p:nvPr/>
        </p:nvSpPr>
        <p:spPr>
          <a:xfrm>
            <a:off x="6561221" y="3176338"/>
            <a:ext cx="2472734" cy="2116632"/>
          </a:xfrm>
          <a:prstGeom prst="roundRect">
            <a:avLst/>
          </a:prstGeom>
          <a:solidFill>
            <a:schemeClr val="bg2">
              <a:lumMod val="60000"/>
              <a:lumOff val="40000"/>
              <a:alpha val="36135"/>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7" name="Immagine 6">
            <a:extLst>
              <a:ext uri="{FF2B5EF4-FFF2-40B4-BE49-F238E27FC236}">
                <a16:creationId xmlns:a16="http://schemas.microsoft.com/office/drawing/2014/main" id="{703F919B-37E4-604F-4374-4987A9005EEA}"/>
              </a:ext>
            </a:extLst>
          </p:cNvPr>
          <p:cNvPicPr>
            <a:picLocks noChangeAspect="1"/>
          </p:cNvPicPr>
          <p:nvPr/>
        </p:nvPicPr>
        <p:blipFill>
          <a:blip r:embed="rId4"/>
          <a:stretch>
            <a:fillRect/>
          </a:stretch>
        </p:blipFill>
        <p:spPr>
          <a:xfrm>
            <a:off x="110045" y="6366113"/>
            <a:ext cx="754169" cy="380294"/>
          </a:xfrm>
          <a:prstGeom prst="rect">
            <a:avLst/>
          </a:prstGeom>
        </p:spPr>
      </p:pic>
    </p:spTree>
    <p:extLst>
      <p:ext uri="{BB962C8B-B14F-4D97-AF65-F5344CB8AC3E}">
        <p14:creationId xmlns:p14="http://schemas.microsoft.com/office/powerpoint/2010/main" val="362871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3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1CE4573-3648-6A82-FBFC-D1F912630A3E}"/>
              </a:ext>
            </a:extLst>
          </p:cNvPr>
          <p:cNvSpPr txBox="1"/>
          <p:nvPr/>
        </p:nvSpPr>
        <p:spPr>
          <a:xfrm>
            <a:off x="447040" y="111593"/>
            <a:ext cx="8310880" cy="646331"/>
          </a:xfrm>
          <a:prstGeom prst="rect">
            <a:avLst/>
          </a:prstGeom>
          <a:noFill/>
        </p:spPr>
        <p:txBody>
          <a:bodyPr wrap="square" rtlCol="0">
            <a:spAutoFit/>
          </a:bodyPr>
          <a:lstStyle/>
          <a:p>
            <a:pPr algn="ctr"/>
            <a:r>
              <a:rPr lang="en-US" sz="3600" dirty="0"/>
              <a:t>The ongoing work: The prototypes</a:t>
            </a:r>
          </a:p>
        </p:txBody>
      </p:sp>
      <p:pic>
        <p:nvPicPr>
          <p:cNvPr id="4" name="Immagine 3">
            <a:extLst>
              <a:ext uri="{FF2B5EF4-FFF2-40B4-BE49-F238E27FC236}">
                <a16:creationId xmlns:a16="http://schemas.microsoft.com/office/drawing/2014/main" id="{2D54FCD9-FE48-3AF0-ADF7-3209EB7CBE6E}"/>
              </a:ext>
            </a:extLst>
          </p:cNvPr>
          <p:cNvPicPr>
            <a:picLocks noChangeAspect="1"/>
          </p:cNvPicPr>
          <p:nvPr/>
        </p:nvPicPr>
        <p:blipFill>
          <a:blip r:embed="rId2"/>
          <a:stretch>
            <a:fillRect/>
          </a:stretch>
        </p:blipFill>
        <p:spPr>
          <a:xfrm>
            <a:off x="989330" y="1726543"/>
            <a:ext cx="7226300" cy="3594100"/>
          </a:xfrm>
          <a:prstGeom prst="rect">
            <a:avLst/>
          </a:prstGeom>
        </p:spPr>
      </p:pic>
      <p:pic>
        <p:nvPicPr>
          <p:cNvPr id="3" name="Immagine 2">
            <a:extLst>
              <a:ext uri="{FF2B5EF4-FFF2-40B4-BE49-F238E27FC236}">
                <a16:creationId xmlns:a16="http://schemas.microsoft.com/office/drawing/2014/main" id="{E5AC6834-74C9-B247-2C58-C2B50F5371CA}"/>
              </a:ext>
            </a:extLst>
          </p:cNvPr>
          <p:cNvPicPr>
            <a:picLocks noChangeAspect="1"/>
          </p:cNvPicPr>
          <p:nvPr/>
        </p:nvPicPr>
        <p:blipFill>
          <a:blip r:embed="rId3"/>
          <a:stretch>
            <a:fillRect/>
          </a:stretch>
        </p:blipFill>
        <p:spPr>
          <a:xfrm>
            <a:off x="8184995" y="6321462"/>
            <a:ext cx="754169" cy="380294"/>
          </a:xfrm>
          <a:prstGeom prst="rect">
            <a:avLst/>
          </a:prstGeom>
        </p:spPr>
      </p:pic>
    </p:spTree>
    <p:extLst>
      <p:ext uri="{BB962C8B-B14F-4D97-AF65-F5344CB8AC3E}">
        <p14:creationId xmlns:p14="http://schemas.microsoft.com/office/powerpoint/2010/main" val="423977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9D1D955-3F32-DB40-99DB-E0083EC4458F}"/>
              </a:ext>
            </a:extLst>
          </p:cNvPr>
          <p:cNvSpPr txBox="1"/>
          <p:nvPr/>
        </p:nvSpPr>
        <p:spPr>
          <a:xfrm>
            <a:off x="0" y="0"/>
            <a:ext cx="9144000" cy="646331"/>
          </a:xfrm>
          <a:prstGeom prst="rect">
            <a:avLst/>
          </a:prstGeom>
          <a:noFill/>
        </p:spPr>
        <p:txBody>
          <a:bodyPr wrap="square" rtlCol="0">
            <a:spAutoFit/>
          </a:bodyPr>
          <a:lstStyle/>
          <a:p>
            <a:pPr algn="ctr"/>
            <a:r>
              <a:rPr lang="en-US" sz="3600" dirty="0"/>
              <a:t>The Epics</a:t>
            </a:r>
          </a:p>
        </p:txBody>
      </p:sp>
      <p:pic>
        <p:nvPicPr>
          <p:cNvPr id="10" name="Immagine 9">
            <a:extLst>
              <a:ext uri="{FF2B5EF4-FFF2-40B4-BE49-F238E27FC236}">
                <a16:creationId xmlns:a16="http://schemas.microsoft.com/office/drawing/2014/main" id="{33EF7C84-068D-9956-AA77-40B86664CE58}"/>
              </a:ext>
            </a:extLst>
          </p:cNvPr>
          <p:cNvPicPr>
            <a:picLocks noChangeAspect="1"/>
          </p:cNvPicPr>
          <p:nvPr/>
        </p:nvPicPr>
        <p:blipFill>
          <a:blip r:embed="rId2"/>
          <a:stretch>
            <a:fillRect/>
          </a:stretch>
        </p:blipFill>
        <p:spPr>
          <a:xfrm>
            <a:off x="500523" y="646331"/>
            <a:ext cx="8142953" cy="5453386"/>
          </a:xfrm>
          <a:prstGeom prst="rect">
            <a:avLst/>
          </a:prstGeom>
        </p:spPr>
      </p:pic>
      <p:sp>
        <p:nvSpPr>
          <p:cNvPr id="3" name="Rettangolo con angoli arrotondati 2">
            <a:extLst>
              <a:ext uri="{FF2B5EF4-FFF2-40B4-BE49-F238E27FC236}">
                <a16:creationId xmlns:a16="http://schemas.microsoft.com/office/drawing/2014/main" id="{AB6C0466-E310-0261-AEE6-87023F7D0211}"/>
              </a:ext>
            </a:extLst>
          </p:cNvPr>
          <p:cNvSpPr/>
          <p:nvPr/>
        </p:nvSpPr>
        <p:spPr>
          <a:xfrm>
            <a:off x="6702381" y="2932596"/>
            <a:ext cx="1941095" cy="3279074"/>
          </a:xfrm>
          <a:prstGeom prst="roundRect">
            <a:avLst/>
          </a:prstGeom>
          <a:solidFill>
            <a:srgbClr val="DAABC9">
              <a:alpha val="47457"/>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4" name="Immagine 3">
            <a:extLst>
              <a:ext uri="{FF2B5EF4-FFF2-40B4-BE49-F238E27FC236}">
                <a16:creationId xmlns:a16="http://schemas.microsoft.com/office/drawing/2014/main" id="{E4492267-91BA-5E33-69C9-2A99F8DD396C}"/>
              </a:ext>
            </a:extLst>
          </p:cNvPr>
          <p:cNvPicPr>
            <a:picLocks noChangeAspect="1"/>
          </p:cNvPicPr>
          <p:nvPr/>
        </p:nvPicPr>
        <p:blipFill>
          <a:blip r:embed="rId3"/>
          <a:stretch>
            <a:fillRect/>
          </a:stretch>
        </p:blipFill>
        <p:spPr>
          <a:xfrm>
            <a:off x="8184995" y="6321462"/>
            <a:ext cx="754169" cy="380294"/>
          </a:xfrm>
          <a:prstGeom prst="rect">
            <a:avLst/>
          </a:prstGeom>
        </p:spPr>
      </p:pic>
    </p:spTree>
    <p:extLst>
      <p:ext uri="{BB962C8B-B14F-4D97-AF65-F5344CB8AC3E}">
        <p14:creationId xmlns:p14="http://schemas.microsoft.com/office/powerpoint/2010/main" val="345048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sso">
  <a:themeElements>
    <a:clrScheme name="Fluss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uss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ＭＳ Ｐ明朝"/>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ss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Flusso.thmx</Template>
  <TotalTime>5570</TotalTime>
  <Words>1888</Words>
  <Application>Microsoft Macintosh PowerPoint</Application>
  <PresentationFormat>Presentazione su schermo (4:3)</PresentationFormat>
  <Paragraphs>232</Paragraphs>
  <Slides>27</Slides>
  <Notes>7</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27</vt:i4>
      </vt:variant>
    </vt:vector>
  </HeadingPairs>
  <TitlesOfParts>
    <vt:vector size="36" baseType="lpstr">
      <vt:lpstr>Arial</vt:lpstr>
      <vt:lpstr>Arial</vt:lpstr>
      <vt:lpstr>Calibri</vt:lpstr>
      <vt:lpstr>Constantia</vt:lpstr>
      <vt:lpstr>Courier New</vt:lpstr>
      <vt:lpstr>Symbol</vt:lpstr>
      <vt:lpstr>Wingdings</vt:lpstr>
      <vt:lpstr>Wingdings 2</vt:lpstr>
      <vt:lpstr>Flusso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Manager/>
  <Company>INAF - OAC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subject/>
  <dc:creator>Andrea Possenti</dc:creator>
  <cp:keywords/>
  <dc:description/>
  <cp:lastModifiedBy>Microsoft Office User</cp:lastModifiedBy>
  <cp:revision>371</cp:revision>
  <cp:lastPrinted>2021-10-03T20:14:08Z</cp:lastPrinted>
  <dcterms:created xsi:type="dcterms:W3CDTF">2019-10-24T12:29:56Z</dcterms:created>
  <dcterms:modified xsi:type="dcterms:W3CDTF">2023-11-26T13:34:05Z</dcterms:modified>
  <cp:category/>
</cp:coreProperties>
</file>