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8" r:id="rId2"/>
  </p:sldMasterIdLst>
  <p:notesMasterIdLst>
    <p:notesMasterId r:id="rId17"/>
  </p:notesMasterIdLst>
  <p:sldIdLst>
    <p:sldId id="256" r:id="rId3"/>
    <p:sldId id="306" r:id="rId4"/>
    <p:sldId id="301" r:id="rId5"/>
    <p:sldId id="310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259" r:id="rId14"/>
    <p:sldId id="324" r:id="rId15"/>
    <p:sldId id="311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Inter Light" panose="020B0604020202020204" charset="0"/>
      <p:regular r:id="rId24"/>
      <p:bold r:id="rId25"/>
    </p:embeddedFont>
    <p:embeddedFont>
      <p:font typeface="Titillium Web" panose="000005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j0fCeHYf/regi5jh2OFkxojY3m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372" autoAdjust="0"/>
  </p:normalViewPr>
  <p:slideViewPr>
    <p:cSldViewPr snapToGrid="0">
      <p:cViewPr>
        <p:scale>
          <a:sx n="60" d="100"/>
          <a:sy n="60" d="100"/>
        </p:scale>
        <p:origin x="88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Cover</a:t>
            </a:r>
            <a:endParaRPr dirty="0"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7df92e4ca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27df92e4ca9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Template e guide lines </a:t>
            </a:r>
            <a:endParaRPr dirty="0"/>
          </a:p>
        </p:txBody>
      </p:sp>
      <p:sp>
        <p:nvSpPr>
          <p:cNvPr id="156" name="Google Shape;156;g27df92e4ca9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5D7AB-67CD-5A49-B584-CEA40799154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565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/>
              <a:t> 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5D7AB-67CD-5A49-B584-CEA40799154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374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5D7AB-67CD-5A49-B584-CEA40799154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283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5D7AB-67CD-5A49-B584-CEA40799154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4015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5D7AB-67CD-5A49-B584-CEA40799154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690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5D7AB-67CD-5A49-B584-CEA40799154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957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5D7AB-67CD-5A49-B584-CEA40799154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052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5D7AB-67CD-5A49-B584-CEA40799154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29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slide">
  <p:cSld name="Standard slide">
    <p:bg>
      <p:bgPr>
        <a:blipFill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863149" y="1371599"/>
            <a:ext cx="10719251" cy="470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3" name="Google Shape;113;p23"/>
          <p:cNvCxnSpPr/>
          <p:nvPr/>
        </p:nvCxnSpPr>
        <p:spPr>
          <a:xfrm>
            <a:off x="562924" y="5"/>
            <a:ext cx="0" cy="1078159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863152" y="277800"/>
            <a:ext cx="1071925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Inter Light"/>
              <a:buNone/>
              <a:defRPr b="0"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/>
          <p:nvPr/>
        </p:nvSpPr>
        <p:spPr>
          <a:xfrm>
            <a:off x="609287" y="6499456"/>
            <a:ext cx="885139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Page </a:t>
            </a:r>
            <a:fld id="{00000000-1234-1234-1234-123412341234}" type="slidenum"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‹N›</a:t>
            </a:fld>
            <a:endParaRPr sz="90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uota">
  <p:cSld name="3_Vuo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2558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201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006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881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44007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247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317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302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2765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609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Vuota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048"/>
            <a:ext cx="12197426" cy="685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86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>
  <p:cSld name="Vuot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8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6" name="Google Shape;26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8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Google Shape;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5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uota">
  <p:cSld name="4_Vuota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34" name="Google Shape;34;p9"/>
          <p:cNvSpPr/>
          <p:nvPr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9" descr="Immagine che contiene sfocatura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09"/>
            <a:ext cx="12192000" cy="685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Vuota">
  <p:cSld name="13_Vuo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0" name="Google Shape;40;p10" descr="Immagine che contiene vetro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Vuota">
  <p:cSld name="14_Vuota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5" name="Google Shape;4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Vuota">
  <p:cSld name="15_Vuot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50" name="Google Shape;5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uota">
  <p:cSld name="6_Vuota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5F47E-BC3D-384B-A957-4160B45311EF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66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jpeg"/><Relationship Id="rId5" Type="http://schemas.openxmlformats.org/officeDocument/2006/relationships/image" Target="../media/image12.emf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emf"/><Relationship Id="rId5" Type="http://schemas.openxmlformats.org/officeDocument/2006/relationships/image" Target="../media/image11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emf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jpg"/><Relationship Id="rId5" Type="http://schemas.openxmlformats.org/officeDocument/2006/relationships/image" Target="../media/image18.JPG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jpeg"/><Relationship Id="rId5" Type="http://schemas.openxmlformats.org/officeDocument/2006/relationships/image" Target="../media/image12.emf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jpg"/><Relationship Id="rId7" Type="http://schemas.openxmlformats.org/officeDocument/2006/relationships/image" Target="../media/image16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emf"/><Relationship Id="rId5" Type="http://schemas.openxmlformats.org/officeDocument/2006/relationships/image" Target="../media/image11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emf"/><Relationship Id="rId5" Type="http://schemas.openxmlformats.org/officeDocument/2006/relationships/image" Target="../media/image11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" descr="Immagine che contiene spazio, luce, laser, nott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"/>
          <p:cNvSpPr txBox="1"/>
          <p:nvPr/>
        </p:nvSpPr>
        <p:spPr>
          <a:xfrm>
            <a:off x="827875" y="2750450"/>
            <a:ext cx="9985500" cy="1761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lang="it-IT" sz="4400" i="1" dirty="0" err="1">
                <a:solidFill>
                  <a:schemeClr val="lt1"/>
                </a:solidFill>
                <a:latin typeface="+mj-lt"/>
                <a:ea typeface="Titillium Web"/>
                <a:cs typeface="Titillium Web"/>
                <a:sym typeface="Titillium Web"/>
              </a:rPr>
              <a:t>Interoperable</a:t>
            </a:r>
            <a:r>
              <a:rPr lang="it-IT" sz="4400" i="1" dirty="0">
                <a:solidFill>
                  <a:schemeClr val="lt1"/>
                </a:solidFill>
                <a:latin typeface="+mj-lt"/>
                <a:ea typeface="Titillium Web"/>
                <a:cs typeface="Titillium Web"/>
                <a:sym typeface="Titillium Web"/>
              </a:rPr>
              <a:t> Data Lake (IDL)</a:t>
            </a:r>
            <a:endParaRPr sz="4400" i="1" dirty="0">
              <a:solidFill>
                <a:schemeClr val="lt1"/>
              </a:solidFill>
              <a:latin typeface="+mj-lt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lang="it-IT" sz="2700" i="1" dirty="0">
                <a:solidFill>
                  <a:schemeClr val="lt1"/>
                </a:solidFill>
                <a:latin typeface="+mj-lt"/>
                <a:ea typeface="Titillium Web"/>
                <a:cs typeface="Titillium Web"/>
                <a:sym typeface="Titillium Web"/>
              </a:rPr>
              <a:t>Carolina Berucci</a:t>
            </a:r>
            <a:endParaRPr sz="2700" i="1" dirty="0">
              <a:solidFill>
                <a:schemeClr val="lt1"/>
              </a:solidFill>
              <a:latin typeface="+mj-lt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23" name="Google Shape;123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4" name="Google Shape;124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7" name="Google Shape;1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5050"/>
            <a:ext cx="12191999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1" y="5917324"/>
            <a:ext cx="6201102" cy="515288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b="1" dirty="0" err="1">
                <a:solidFill>
                  <a:schemeClr val="lt1"/>
                </a:solidFill>
                <a:latin typeface="+mn-lt"/>
                <a:ea typeface="Titillium Web SemiBold"/>
                <a:cs typeface="Titillium Web SemiBold"/>
                <a:sym typeface="Titillium Web SemiBold"/>
              </a:rPr>
              <a:t>Spoke</a:t>
            </a:r>
            <a:r>
              <a:rPr lang="it-IT" sz="1800" b="1" dirty="0">
                <a:solidFill>
                  <a:schemeClr val="lt1"/>
                </a:solidFill>
                <a:latin typeface="+mn-lt"/>
                <a:ea typeface="Titillium Web SemiBold"/>
                <a:cs typeface="Titillium Web SemiBold"/>
                <a:sym typeface="Titillium Web SemiBold"/>
              </a:rPr>
              <a:t> 3 Technical Workshop</a:t>
            </a:r>
            <a:r>
              <a:rPr lang="it-IT" sz="1800" b="1" i="0" u="none" strike="noStrike" cap="none" dirty="0">
                <a:solidFill>
                  <a:schemeClr val="lt1"/>
                </a:solidFill>
                <a:latin typeface="+mn-lt"/>
                <a:ea typeface="Titillium Web SemiBold"/>
                <a:cs typeface="Titillium Web SemiBold"/>
                <a:sym typeface="Titillium Web SemiBold"/>
              </a:rPr>
              <a:t>, </a:t>
            </a:r>
            <a:r>
              <a:rPr lang="it-IT" sz="1800" dirty="0">
                <a:solidFill>
                  <a:schemeClr val="lt1"/>
                </a:solidFill>
                <a:latin typeface="+mn-lt"/>
                <a:ea typeface="Titillium Web"/>
                <a:cs typeface="Titillium Web"/>
                <a:sym typeface="Titillium Web"/>
              </a:rPr>
              <a:t>Trieste</a:t>
            </a:r>
            <a:r>
              <a:rPr lang="it-IT" sz="1800" b="0" i="0" u="none" strike="noStrike" cap="none" dirty="0">
                <a:solidFill>
                  <a:schemeClr val="lt1"/>
                </a:solidFill>
                <a:latin typeface="+mn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1800" b="0" i="0" u="none" strike="noStrike" cap="none" dirty="0" err="1">
                <a:solidFill>
                  <a:schemeClr val="lt1"/>
                </a:solidFill>
                <a:latin typeface="+mn-lt"/>
                <a:ea typeface="Titillium Web"/>
                <a:cs typeface="Titillium Web"/>
                <a:sym typeface="Titillium Web"/>
              </a:rPr>
              <a:t>October</a:t>
            </a:r>
            <a:r>
              <a:rPr lang="it-IT" sz="1800" b="0" i="0" u="none" strike="noStrike" cap="none" dirty="0">
                <a:solidFill>
                  <a:schemeClr val="lt1"/>
                </a:solidFill>
                <a:latin typeface="+mn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1800" dirty="0">
                <a:solidFill>
                  <a:schemeClr val="lt1"/>
                </a:solidFill>
                <a:latin typeface="+mn-lt"/>
                <a:ea typeface="Titillium Web"/>
                <a:cs typeface="Titillium Web"/>
                <a:sym typeface="Titillium Web"/>
              </a:rPr>
              <a:t>9</a:t>
            </a:r>
            <a:r>
              <a:rPr lang="it-IT" sz="1800" b="0" i="0" u="none" strike="noStrike" cap="none" dirty="0">
                <a:solidFill>
                  <a:schemeClr val="lt1"/>
                </a:solidFill>
                <a:latin typeface="+mn-lt"/>
                <a:ea typeface="Titillium Web"/>
                <a:cs typeface="Titillium Web"/>
                <a:sym typeface="Titillium Web"/>
              </a:rPr>
              <a:t> / 1</a:t>
            </a:r>
            <a:r>
              <a:rPr lang="it-IT" sz="1800" dirty="0">
                <a:solidFill>
                  <a:schemeClr val="lt1"/>
                </a:solidFill>
                <a:latin typeface="+mn-lt"/>
                <a:ea typeface="Titillium Web"/>
                <a:cs typeface="Titillium Web"/>
                <a:sym typeface="Titillium Web"/>
              </a:rPr>
              <a:t>1,</a:t>
            </a:r>
            <a:r>
              <a:rPr lang="it-IT" sz="1800" b="0" i="0" u="none" strike="noStrike" cap="none" dirty="0">
                <a:solidFill>
                  <a:schemeClr val="lt1"/>
                </a:solidFill>
                <a:latin typeface="+mn-lt"/>
                <a:ea typeface="Titillium Web"/>
                <a:cs typeface="Titillium Web"/>
                <a:sym typeface="Titillium Web"/>
              </a:rPr>
              <a:t> 2023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17">
            <a:extLst>
              <a:ext uri="{FF2B5EF4-FFF2-40B4-BE49-F238E27FC236}">
                <a16:creationId xmlns:a16="http://schemas.microsoft.com/office/drawing/2014/main" id="{2B163CD0-C0BC-B148-9D65-C13AB4BF9864}"/>
              </a:ext>
            </a:extLst>
          </p:cNvPr>
          <p:cNvGrpSpPr/>
          <p:nvPr/>
        </p:nvGrpSpPr>
        <p:grpSpPr>
          <a:xfrm>
            <a:off x="31476" y="6329837"/>
            <a:ext cx="12192000" cy="520701"/>
            <a:chOff x="0" y="6352350"/>
            <a:chExt cx="12192000" cy="520700"/>
          </a:xfrm>
        </p:grpSpPr>
        <p:pic>
          <p:nvPicPr>
            <p:cNvPr id="22" name="Immagine 9">
              <a:extLst>
                <a:ext uri="{FF2B5EF4-FFF2-40B4-BE49-F238E27FC236}">
                  <a16:creationId xmlns:a16="http://schemas.microsoft.com/office/drawing/2014/main" id="{8448990E-B333-0B49-9162-D379EB836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352350"/>
              <a:ext cx="12192000" cy="520700"/>
            </a:xfrm>
            <a:prstGeom prst="rect">
              <a:avLst/>
            </a:prstGeom>
          </p:spPr>
        </p:pic>
        <p:sp>
          <p:nvSpPr>
            <p:cNvPr id="23" name="CasellaDiTesto 10">
              <a:extLst>
                <a:ext uri="{FF2B5EF4-FFF2-40B4-BE49-F238E27FC236}">
                  <a16:creationId xmlns:a16="http://schemas.microsoft.com/office/drawing/2014/main" id="{C9828BF4-B1CD-8C49-95D4-810DF6565BA8}"/>
                </a:ext>
              </a:extLst>
            </p:cNvPr>
            <p:cNvSpPr txBox="1"/>
            <p:nvPr/>
          </p:nvSpPr>
          <p:spPr>
            <a:xfrm>
              <a:off x="6712747" y="6458657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24" name="CasellaDiTesto 12">
              <a:extLst>
                <a:ext uri="{FF2B5EF4-FFF2-40B4-BE49-F238E27FC236}">
                  <a16:creationId xmlns:a16="http://schemas.microsoft.com/office/drawing/2014/main" id="{3338A24B-823F-AD43-A554-D629EB29CF9D}"/>
                </a:ext>
              </a:extLst>
            </p:cNvPr>
            <p:cNvSpPr txBox="1"/>
            <p:nvPr/>
          </p:nvSpPr>
          <p:spPr>
            <a:xfrm>
              <a:off x="467555" y="6452829"/>
              <a:ext cx="73337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Centro Nazionale di Ricerca in High-Performance Computing, Big Data and Quantum Computing</a:t>
              </a:r>
            </a:p>
          </p:txBody>
        </p:sp>
      </p:grpSp>
      <p:grpSp>
        <p:nvGrpSpPr>
          <p:cNvPr id="28" name="Gruppo 16">
            <a:extLst>
              <a:ext uri="{FF2B5EF4-FFF2-40B4-BE49-F238E27FC236}">
                <a16:creationId xmlns:a16="http://schemas.microsoft.com/office/drawing/2014/main" id="{114BBE90-D452-D949-A0B5-1EB52459C305}"/>
              </a:ext>
            </a:extLst>
          </p:cNvPr>
          <p:cNvGrpSpPr/>
          <p:nvPr/>
        </p:nvGrpSpPr>
        <p:grpSpPr>
          <a:xfrm>
            <a:off x="0" y="-1"/>
            <a:ext cx="12192000" cy="1219200"/>
            <a:chOff x="0" y="-1"/>
            <a:chExt cx="12192000" cy="1219200"/>
          </a:xfrm>
        </p:grpSpPr>
        <p:pic>
          <p:nvPicPr>
            <p:cNvPr id="29" name="Immagine 6">
              <a:extLst>
                <a:ext uri="{FF2B5EF4-FFF2-40B4-BE49-F238E27FC236}">
                  <a16:creationId xmlns:a16="http://schemas.microsoft.com/office/drawing/2014/main" id="{19AC8E3B-8828-0F4A-B34F-EEE2DB9E1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2192000" cy="1219200"/>
            </a:xfrm>
            <a:prstGeom prst="rect">
              <a:avLst/>
            </a:prstGeom>
          </p:spPr>
        </p:pic>
        <p:pic>
          <p:nvPicPr>
            <p:cNvPr id="30" name="Immagine 15">
              <a:extLst>
                <a:ext uri="{FF2B5EF4-FFF2-40B4-BE49-F238E27FC236}">
                  <a16:creationId xmlns:a16="http://schemas.microsoft.com/office/drawing/2014/main" id="{43C52720-CCE4-244D-A5FC-4FB9245E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69183" y="339206"/>
              <a:ext cx="2060789" cy="701093"/>
            </a:xfrm>
            <a:prstGeom prst="rect">
              <a:avLst/>
            </a:prstGeom>
          </p:spPr>
        </p:pic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F2931FC-4301-39CD-7ECB-490E1DB56DD9}"/>
              </a:ext>
            </a:extLst>
          </p:cNvPr>
          <p:cNvSpPr txBox="1"/>
          <p:nvPr/>
        </p:nvSpPr>
        <p:spPr>
          <a:xfrm>
            <a:off x="205562" y="1246881"/>
            <a:ext cx="110791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+mj-lt"/>
              </a:rPr>
              <a:t>Leonardo - 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Cloud-native distributed database</a:t>
            </a:r>
            <a:endParaRPr lang="it-IT" sz="3200" b="1" dirty="0">
              <a:solidFill>
                <a:srgbClr val="002060"/>
              </a:solidFill>
              <a:latin typeface="+mj-lt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+mj-lt"/>
              </a:rPr>
              <a:t>WP2: Data Models and metadata </a:t>
            </a:r>
            <a:r>
              <a:rPr lang="it-IT" sz="3200" b="1" dirty="0" err="1">
                <a:solidFill>
                  <a:srgbClr val="002060"/>
                </a:solidFill>
                <a:latin typeface="+mj-lt"/>
              </a:rPr>
              <a:t>definition</a:t>
            </a:r>
            <a:r>
              <a:rPr lang="it-IT" sz="3200" b="1" dirty="0">
                <a:solidFill>
                  <a:srgbClr val="002060"/>
                </a:solidFill>
                <a:latin typeface="+mj-lt"/>
              </a:rPr>
              <a:t>, data </a:t>
            </a:r>
            <a:r>
              <a:rPr lang="it-IT" sz="3200" b="1" dirty="0" err="1">
                <a:solidFill>
                  <a:srgbClr val="002060"/>
                </a:solidFill>
                <a:latin typeface="+mj-lt"/>
              </a:rPr>
              <a:t>archiving</a:t>
            </a:r>
            <a:endParaRPr lang="it-IT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AEECAD5-1F9F-CCED-91F1-E5DAFF2B6B4C}"/>
              </a:ext>
            </a:extLst>
          </p:cNvPr>
          <p:cNvSpPr txBox="1"/>
          <p:nvPr/>
        </p:nvSpPr>
        <p:spPr>
          <a:xfrm>
            <a:off x="314733" y="3380939"/>
            <a:ext cx="11196783" cy="2739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67" b="1" dirty="0">
              <a:solidFill>
                <a:srgbClr val="1B2A6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B2A6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Requirement analysis: </a:t>
            </a:r>
            <a:r>
              <a:rPr lang="en-US" sz="1800" dirty="0">
                <a:solidFill>
                  <a:srgbClr val="1B2A6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Gather information necessary for the definition, implementation, testing and verification of the database technology to be integrated on top of the data-lake. Analysis and definition of the required data processing activities: preprocess, cleaning, normalize, rescale data, with a focus on data models and metadata definition. </a:t>
            </a:r>
            <a:endParaRPr lang="it-IT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endParaRPr lang="it-IT" sz="400" b="1" dirty="0">
              <a:solidFill>
                <a:srgbClr val="1B2A6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B2A6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Database deployment in ICSC infrastructure, validation and testing </a:t>
            </a:r>
            <a:endParaRPr lang="it-IT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792" algn="just"/>
            <a:r>
              <a:rPr lang="en-US" sz="1800" dirty="0">
                <a:solidFill>
                  <a:srgbClr val="1B2A6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Implementation of the data ingestion service, to collect data efficiently from the instrument/sensor network. Integrate the components of the prototype system with their applications and data platform and deploy them on the Consortium infrastructure.</a:t>
            </a:r>
            <a:endParaRPr lang="it-IT" sz="1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88E845-09AE-543E-4A38-F70B05C864FE}"/>
              </a:ext>
            </a:extLst>
          </p:cNvPr>
          <p:cNvSpPr txBox="1"/>
          <p:nvPr/>
        </p:nvSpPr>
        <p:spPr>
          <a:xfrm>
            <a:off x="428146" y="2533208"/>
            <a:ext cx="109699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Objective. </a:t>
            </a:r>
            <a:r>
              <a:rPr lang="en-US" sz="1800" dirty="0">
                <a:solidFill>
                  <a:srgbClr val="002060"/>
                </a:solidFill>
              </a:rPr>
              <a:t>Support the integration and query of data coming from different sources, complemented with simulated data, with a performance that enables novel application with real-time requirements in SSA use case, to achieve maximum effectiveness and efficiency in data provisioning and exploitation</a:t>
            </a:r>
            <a:endParaRPr lang="it-IT" sz="1800" dirty="0">
              <a:solidFill>
                <a:srgbClr val="002060"/>
              </a:solidFill>
            </a:endParaRPr>
          </a:p>
        </p:txBody>
      </p:sp>
      <p:pic>
        <p:nvPicPr>
          <p:cNvPr id="10" name="Picture 11" descr="leonardo-finmeccanica-logo - Airport Suppliers">
            <a:extLst>
              <a:ext uri="{FF2B5EF4-FFF2-40B4-BE49-F238E27FC236}">
                <a16:creationId xmlns:a16="http://schemas.microsoft.com/office/drawing/2014/main" id="{22785FD0-12E1-B174-4F91-B3CF6CE82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223" y="1298103"/>
            <a:ext cx="937749" cy="93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487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Thales Alenia Space | LinkedIn">
            <a:extLst>
              <a:ext uri="{FF2B5EF4-FFF2-40B4-BE49-F238E27FC236}">
                <a16:creationId xmlns:a16="http://schemas.microsoft.com/office/drawing/2014/main" id="{8859CF74-8C46-0123-757E-1E90DD80F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456" y="689752"/>
            <a:ext cx="1994531" cy="199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po 17">
            <a:extLst>
              <a:ext uri="{FF2B5EF4-FFF2-40B4-BE49-F238E27FC236}">
                <a16:creationId xmlns:a16="http://schemas.microsoft.com/office/drawing/2014/main" id="{2B163CD0-C0BC-B148-9D65-C13AB4BF9864}"/>
              </a:ext>
            </a:extLst>
          </p:cNvPr>
          <p:cNvGrpSpPr/>
          <p:nvPr/>
        </p:nvGrpSpPr>
        <p:grpSpPr>
          <a:xfrm>
            <a:off x="31476" y="6372369"/>
            <a:ext cx="12192000" cy="520701"/>
            <a:chOff x="0" y="6352350"/>
            <a:chExt cx="12192000" cy="520700"/>
          </a:xfrm>
        </p:grpSpPr>
        <p:pic>
          <p:nvPicPr>
            <p:cNvPr id="22" name="Immagine 9">
              <a:extLst>
                <a:ext uri="{FF2B5EF4-FFF2-40B4-BE49-F238E27FC236}">
                  <a16:creationId xmlns:a16="http://schemas.microsoft.com/office/drawing/2014/main" id="{8448990E-B333-0B49-9162-D379EB836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352350"/>
              <a:ext cx="12192000" cy="520700"/>
            </a:xfrm>
            <a:prstGeom prst="rect">
              <a:avLst/>
            </a:prstGeom>
          </p:spPr>
        </p:pic>
        <p:sp>
          <p:nvSpPr>
            <p:cNvPr id="23" name="CasellaDiTesto 10">
              <a:extLst>
                <a:ext uri="{FF2B5EF4-FFF2-40B4-BE49-F238E27FC236}">
                  <a16:creationId xmlns:a16="http://schemas.microsoft.com/office/drawing/2014/main" id="{C9828BF4-B1CD-8C49-95D4-810DF6565BA8}"/>
                </a:ext>
              </a:extLst>
            </p:cNvPr>
            <p:cNvSpPr txBox="1"/>
            <p:nvPr/>
          </p:nvSpPr>
          <p:spPr>
            <a:xfrm>
              <a:off x="6712747" y="6458657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24" name="CasellaDiTesto 12">
              <a:extLst>
                <a:ext uri="{FF2B5EF4-FFF2-40B4-BE49-F238E27FC236}">
                  <a16:creationId xmlns:a16="http://schemas.microsoft.com/office/drawing/2014/main" id="{3338A24B-823F-AD43-A554-D629EB29CF9D}"/>
                </a:ext>
              </a:extLst>
            </p:cNvPr>
            <p:cNvSpPr txBox="1"/>
            <p:nvPr/>
          </p:nvSpPr>
          <p:spPr>
            <a:xfrm>
              <a:off x="467555" y="6452829"/>
              <a:ext cx="73337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Centro Nazionale di Ricerca in High-Performance Computing, Big Data and Quantum Computing</a:t>
              </a:r>
            </a:p>
          </p:txBody>
        </p:sp>
      </p:grpSp>
      <p:grpSp>
        <p:nvGrpSpPr>
          <p:cNvPr id="28" name="Gruppo 16">
            <a:extLst>
              <a:ext uri="{FF2B5EF4-FFF2-40B4-BE49-F238E27FC236}">
                <a16:creationId xmlns:a16="http://schemas.microsoft.com/office/drawing/2014/main" id="{114BBE90-D452-D949-A0B5-1EB52459C305}"/>
              </a:ext>
            </a:extLst>
          </p:cNvPr>
          <p:cNvGrpSpPr/>
          <p:nvPr/>
        </p:nvGrpSpPr>
        <p:grpSpPr>
          <a:xfrm>
            <a:off x="0" y="-1"/>
            <a:ext cx="12192000" cy="1219200"/>
            <a:chOff x="0" y="-1"/>
            <a:chExt cx="12192000" cy="1219200"/>
          </a:xfrm>
        </p:grpSpPr>
        <p:pic>
          <p:nvPicPr>
            <p:cNvPr id="29" name="Immagine 6">
              <a:extLst>
                <a:ext uri="{FF2B5EF4-FFF2-40B4-BE49-F238E27FC236}">
                  <a16:creationId xmlns:a16="http://schemas.microsoft.com/office/drawing/2014/main" id="{19AC8E3B-8828-0F4A-B34F-EEE2DB9E1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2192000" cy="1219200"/>
            </a:xfrm>
            <a:prstGeom prst="rect">
              <a:avLst/>
            </a:prstGeom>
          </p:spPr>
        </p:pic>
        <p:pic>
          <p:nvPicPr>
            <p:cNvPr id="30" name="Immagine 15">
              <a:extLst>
                <a:ext uri="{FF2B5EF4-FFF2-40B4-BE49-F238E27FC236}">
                  <a16:creationId xmlns:a16="http://schemas.microsoft.com/office/drawing/2014/main" id="{43C52720-CCE4-244D-A5FC-4FB9245E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69183" y="339206"/>
              <a:ext cx="2060789" cy="701093"/>
            </a:xfrm>
            <a:prstGeom prst="rect">
              <a:avLst/>
            </a:prstGeom>
          </p:spPr>
        </p:pic>
      </p:grpSp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C0ACA42E-A379-ECD9-8066-78B8AB9AD0A9}"/>
              </a:ext>
            </a:extLst>
          </p:cNvPr>
          <p:cNvSpPr txBox="1">
            <a:spLocks/>
          </p:cNvSpPr>
          <p:nvPr/>
        </p:nvSpPr>
        <p:spPr>
          <a:xfrm>
            <a:off x="499031" y="2201082"/>
            <a:ext cx="11137015" cy="414942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67" dirty="0">
                <a:solidFill>
                  <a:srgbClr val="002060"/>
                </a:solidFill>
              </a:rPr>
              <a:t>Simulation of state of art algorithms for processing of space based sensors data for SSA and evaluation of the computational load. The simulator will provide: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rgbClr val="002060"/>
                </a:solidFill>
              </a:rPr>
              <a:t>Information to support architectural trade offs in terms of optimal split between on board and on ground processing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rgbClr val="002060"/>
                </a:solidFill>
              </a:rPr>
              <a:t>A reference to evaluate complex scenarios with multiple sensors processing</a:t>
            </a:r>
          </a:p>
          <a:p>
            <a:endParaRPr lang="en-GB" sz="12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Topics</a:t>
            </a:r>
            <a:endParaRPr lang="en-GB" sz="2000" dirty="0">
              <a:solidFill>
                <a:srgbClr val="002060"/>
              </a:solidFill>
            </a:endParaRPr>
          </a:p>
          <a:p>
            <a:pPr marL="304792" indent="-304792">
              <a:buFont typeface="+mj-lt"/>
              <a:buAutoNum type="arabicPeriod"/>
            </a:pPr>
            <a:r>
              <a:rPr lang="en-GB" sz="1867" dirty="0">
                <a:solidFill>
                  <a:srgbClr val="002060"/>
                </a:solidFill>
              </a:rPr>
              <a:t>Investigate existing and upcoming sensors typologies and technologies for space based </a:t>
            </a:r>
            <a:r>
              <a:rPr lang="en-GB" sz="1867" dirty="0" err="1">
                <a:solidFill>
                  <a:srgbClr val="002060"/>
                </a:solidFill>
              </a:rPr>
              <a:t>ssa</a:t>
            </a:r>
            <a:r>
              <a:rPr lang="en-GB" sz="1867" dirty="0">
                <a:solidFill>
                  <a:srgbClr val="002060"/>
                </a:solidFill>
              </a:rPr>
              <a:t> applications, identify measurable space objects characteristics they can detect and the data typologies they generate</a:t>
            </a:r>
          </a:p>
          <a:p>
            <a:pPr marL="304792" indent="-304792">
              <a:buFont typeface="+mj-lt"/>
              <a:buAutoNum type="arabicPeriod"/>
            </a:pPr>
            <a:r>
              <a:rPr lang="en-GB" sz="1867" dirty="0">
                <a:solidFill>
                  <a:srgbClr val="002060"/>
                </a:solidFill>
              </a:rPr>
              <a:t>Selection of a representative subset of sensors and identification of the state of art algorithms for data processing</a:t>
            </a:r>
          </a:p>
          <a:p>
            <a:pPr marL="304792" indent="-304792">
              <a:buFont typeface="+mj-lt"/>
              <a:buAutoNum type="arabicPeriod"/>
            </a:pPr>
            <a:r>
              <a:rPr lang="en-GB" sz="1867" dirty="0">
                <a:solidFill>
                  <a:srgbClr val="002060"/>
                </a:solidFill>
              </a:rPr>
              <a:t>Design and implementation of a mock up (simulator) which is capable to generate a synthetic data set for the selected sensors, implement the algorithms of the processing chain and evaluate the computational load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CDC406-2FED-67BE-9000-407C49CDD28F}"/>
              </a:ext>
            </a:extLst>
          </p:cNvPr>
          <p:cNvSpPr txBox="1"/>
          <p:nvPr/>
        </p:nvSpPr>
        <p:spPr>
          <a:xfrm>
            <a:off x="498184" y="1219199"/>
            <a:ext cx="96182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733" b="1" dirty="0">
                <a:solidFill>
                  <a:srgbClr val="002060"/>
                </a:solidFill>
                <a:latin typeface="+mj-lt"/>
              </a:rPr>
              <a:t>Thales Alenia Space </a:t>
            </a:r>
          </a:p>
          <a:p>
            <a:r>
              <a:rPr lang="it-IT" sz="3467" b="1" dirty="0">
                <a:solidFill>
                  <a:srgbClr val="002060"/>
                </a:solidFill>
                <a:latin typeface="+mj-lt"/>
              </a:rPr>
              <a:t>WP5: </a:t>
            </a:r>
            <a:r>
              <a:rPr lang="en-US" sz="3467" b="1" dirty="0">
                <a:solidFill>
                  <a:srgbClr val="002060"/>
                </a:solidFill>
                <a:latin typeface="+mj-lt"/>
              </a:rPr>
              <a:t>Architecture and Algorithms for SSA Processing</a:t>
            </a:r>
            <a:endParaRPr lang="it-IT" sz="3467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4071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27df92e4ca9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g27df92e4ca9_0_1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60" name="Google Shape;160;g27df92e4ca9_0_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g27df92e4ca9_0_12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g27df92e4ca9_0_12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Google Shape;54;p13">
            <a:extLst>
              <a:ext uri="{FF2B5EF4-FFF2-40B4-BE49-F238E27FC236}">
                <a16:creationId xmlns:a16="http://schemas.microsoft.com/office/drawing/2014/main" id="{C3A31E7A-B2B0-A2CC-A2AC-050B4D9A42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722483"/>
              </p:ext>
            </p:extLst>
          </p:nvPr>
        </p:nvGraphicFramePr>
        <p:xfrm>
          <a:off x="234541" y="2271957"/>
          <a:ext cx="4368471" cy="14833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68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 dirty="0">
                          <a:solidFill>
                            <a:schemeClr val="tx1"/>
                          </a:solidFill>
                        </a:rPr>
                        <a:t>Project PI</a:t>
                      </a:r>
                      <a:endParaRPr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500" i="1" dirty="0">
                          <a:solidFill>
                            <a:schemeClr val="dk1"/>
                          </a:solidFill>
                        </a:rPr>
                        <a:t>PI: Carolina Berucci (Leonardo)</a:t>
                      </a:r>
                      <a:endParaRPr sz="1500" i="1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500" i="1" dirty="0">
                          <a:solidFill>
                            <a:schemeClr val="dk1"/>
                          </a:solidFill>
                        </a:rPr>
                        <a:t>Co-PI: Cristina Knapic (INAF)</a:t>
                      </a:r>
                      <a:endParaRPr sz="1500" i="1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 i="1" dirty="0">
                          <a:solidFill>
                            <a:schemeClr val="dk1"/>
                          </a:solidFill>
                        </a:rPr>
                        <a:t>Technical Manager: Daniele Spiga (INFN)</a:t>
                      </a:r>
                      <a:endParaRPr sz="1500" i="1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Google Shape;56;p13">
            <a:extLst>
              <a:ext uri="{FF2B5EF4-FFF2-40B4-BE49-F238E27FC236}">
                <a16:creationId xmlns:a16="http://schemas.microsoft.com/office/drawing/2014/main" id="{E36106C0-4338-EA38-B87E-5C90544B7D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768355"/>
              </p:ext>
            </p:extLst>
          </p:nvPr>
        </p:nvGraphicFramePr>
        <p:xfrm>
          <a:off x="234542" y="3950892"/>
          <a:ext cx="4368470" cy="221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68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/>
                        <a:t>Management Board</a:t>
                      </a:r>
                      <a:endParaRPr sz="1600" b="1"/>
                    </a:p>
                  </a:txBody>
                  <a:tcPr marL="121900" marR="121900" marT="121900" marB="121900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Composed by one representative for each industrial partner, one representative for each Spoke the Technical Manager and the WP Leaders. Coordination, verification and planning of the project activities. Fixed meetings: every month.</a:t>
                      </a:r>
                      <a:endParaRPr sz="16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Google Shape;57;p13">
            <a:extLst>
              <a:ext uri="{FF2B5EF4-FFF2-40B4-BE49-F238E27FC236}">
                <a16:creationId xmlns:a16="http://schemas.microsoft.com/office/drawing/2014/main" id="{3257A568-46A6-69EB-3E0A-61777A66AD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2732629"/>
              </p:ext>
            </p:extLst>
          </p:nvPr>
        </p:nvGraphicFramePr>
        <p:xfrm>
          <a:off x="5416190" y="925327"/>
          <a:ext cx="3008056" cy="1016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08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 b="1" dirty="0"/>
                        <a:t>WP1: </a:t>
                      </a:r>
                      <a:r>
                        <a:rPr lang="it-IT" sz="1300" b="1" dirty="0" err="1"/>
                        <a:t>DataLake</a:t>
                      </a:r>
                      <a:r>
                        <a:rPr lang="it" sz="1300" b="1" dirty="0"/>
                        <a:t> </a:t>
                      </a:r>
                      <a:endParaRPr sz="1300" b="1" dirty="0"/>
                    </a:p>
                  </a:txBody>
                  <a:tcPr marL="121900" marR="121900" marT="121900" marB="121900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 dirty="0">
                          <a:solidFill>
                            <a:schemeClr val="dk1"/>
                          </a:solidFill>
                        </a:rPr>
                        <a:t>Leader: Daniele Spiga (INFN)</a:t>
                      </a:r>
                      <a:endParaRPr sz="1300" dirty="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Google Shape;58;p13">
            <a:extLst>
              <a:ext uri="{FF2B5EF4-FFF2-40B4-BE49-F238E27FC236}">
                <a16:creationId xmlns:a16="http://schemas.microsoft.com/office/drawing/2014/main" id="{1D0634BB-36DC-E910-638C-FA0DC344F8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736476"/>
              </p:ext>
            </p:extLst>
          </p:nvPr>
        </p:nvGraphicFramePr>
        <p:xfrm>
          <a:off x="5422963" y="2008223"/>
          <a:ext cx="3008056" cy="113999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08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061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 b="1" dirty="0"/>
                        <a:t>WP2: </a:t>
                      </a:r>
                      <a:r>
                        <a:rPr lang="it-IT" sz="1300" b="1" dirty="0"/>
                        <a:t>Data Models and metadata </a:t>
                      </a:r>
                      <a:r>
                        <a:rPr lang="it-IT" sz="1300" b="1" dirty="0" err="1"/>
                        <a:t>definition</a:t>
                      </a:r>
                      <a:endParaRPr sz="1300" b="1" dirty="0"/>
                    </a:p>
                  </a:txBody>
                  <a:tcPr marL="121900" marR="121900" marT="121900" marB="121900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9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 dirty="0">
                          <a:solidFill>
                            <a:schemeClr val="dk1"/>
                          </a:solidFill>
                        </a:rPr>
                        <a:t>Leader: </a:t>
                      </a:r>
                      <a:r>
                        <a:rPr lang="it-IT" sz="1300" dirty="0">
                          <a:solidFill>
                            <a:schemeClr val="dk1"/>
                          </a:solidFill>
                        </a:rPr>
                        <a:t>Cristina Knapic (INAF)</a:t>
                      </a:r>
                      <a:endParaRPr sz="1300" dirty="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oogle Shape;59;p13">
            <a:extLst>
              <a:ext uri="{FF2B5EF4-FFF2-40B4-BE49-F238E27FC236}">
                <a16:creationId xmlns:a16="http://schemas.microsoft.com/office/drawing/2014/main" id="{C1B9CEDF-5088-1300-A529-9E0B35E9B4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022136"/>
              </p:ext>
            </p:extLst>
          </p:nvPr>
        </p:nvGraphicFramePr>
        <p:xfrm>
          <a:off x="5422965" y="3215990"/>
          <a:ext cx="3008054" cy="116879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08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31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 b="1" dirty="0"/>
                        <a:t>WP3: </a:t>
                      </a:r>
                      <a:r>
                        <a:rPr lang="en-US" sz="1300" b="1" dirty="0" err="1"/>
                        <a:t>BlockChain</a:t>
                      </a:r>
                      <a:r>
                        <a:rPr lang="en-US" sz="1300" b="1" dirty="0"/>
                        <a:t> system for the data lake</a:t>
                      </a:r>
                      <a:endParaRPr sz="1300" b="1" dirty="0"/>
                    </a:p>
                  </a:txBody>
                  <a:tcPr marL="121900" marR="121900" marT="121900" marB="121900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75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 dirty="0">
                          <a:solidFill>
                            <a:schemeClr val="dk1"/>
                          </a:solidFill>
                        </a:rPr>
                        <a:t>Leader: Francesco Visconti (INAF)</a:t>
                      </a:r>
                      <a:endParaRPr sz="1300" dirty="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Google Shape;60;p13">
            <a:extLst>
              <a:ext uri="{FF2B5EF4-FFF2-40B4-BE49-F238E27FC236}">
                <a16:creationId xmlns:a16="http://schemas.microsoft.com/office/drawing/2014/main" id="{13FC002A-2017-2FB9-E59A-9FE8AE17B8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449303"/>
              </p:ext>
            </p:extLst>
          </p:nvPr>
        </p:nvGraphicFramePr>
        <p:xfrm>
          <a:off x="5422967" y="4252056"/>
          <a:ext cx="3008054" cy="118496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08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5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 b="1" dirty="0"/>
                        <a:t>WP4: </a:t>
                      </a:r>
                      <a:r>
                        <a:rPr lang="en-US" sz="1300" b="1" dirty="0"/>
                        <a:t>Blockchain deployment on the ICSC </a:t>
                      </a:r>
                      <a:r>
                        <a:rPr lang="en-US" sz="1300" b="1" dirty="0" err="1"/>
                        <a:t>Datalake</a:t>
                      </a:r>
                      <a:endParaRPr sz="1300" b="1" dirty="0"/>
                    </a:p>
                  </a:txBody>
                  <a:tcPr marL="121900" marR="121900" marT="121900" marB="121900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9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 dirty="0">
                          <a:solidFill>
                            <a:schemeClr val="dk1"/>
                          </a:solidFill>
                        </a:rPr>
                        <a:t>Leader: </a:t>
                      </a:r>
                      <a:r>
                        <a:rPr lang="it-IT" sz="1300" dirty="0">
                          <a:solidFill>
                            <a:schemeClr val="dk1"/>
                          </a:solidFill>
                        </a:rPr>
                        <a:t>Alessandro Costantini (INFN)</a:t>
                      </a:r>
                      <a:endParaRPr sz="1300" dirty="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Google Shape;61;p13">
            <a:extLst>
              <a:ext uri="{FF2B5EF4-FFF2-40B4-BE49-F238E27FC236}">
                <a16:creationId xmlns:a16="http://schemas.microsoft.com/office/drawing/2014/main" id="{61CC8168-37D6-D43E-5A91-0A8BEF1801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2310640"/>
              </p:ext>
            </p:extLst>
          </p:nvPr>
        </p:nvGraphicFramePr>
        <p:xfrm>
          <a:off x="5422965" y="5304292"/>
          <a:ext cx="3008054" cy="118496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08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5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 b="1" dirty="0"/>
                        <a:t>WP5: </a:t>
                      </a:r>
                      <a:r>
                        <a:rPr lang="en-US" sz="1300" b="1" dirty="0"/>
                        <a:t>Architecture and algorithms for data processing</a:t>
                      </a:r>
                      <a:endParaRPr sz="1300" b="1" dirty="0"/>
                    </a:p>
                  </a:txBody>
                  <a:tcPr marL="121900" marR="121900" marT="121900" marB="121900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9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 dirty="0">
                          <a:solidFill>
                            <a:schemeClr val="dk1"/>
                          </a:solidFill>
                        </a:rPr>
                        <a:t>Leader: </a:t>
                      </a:r>
                      <a:r>
                        <a:rPr lang="it-IT" sz="1300" dirty="0">
                          <a:solidFill>
                            <a:schemeClr val="dk1"/>
                          </a:solidFill>
                        </a:rPr>
                        <a:t>Gaetano Pastore (TASI)</a:t>
                      </a:r>
                      <a:endParaRPr sz="1300" dirty="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Freccia circolare a sinistra 8">
            <a:extLst>
              <a:ext uri="{FF2B5EF4-FFF2-40B4-BE49-F238E27FC236}">
                <a16:creationId xmlns:a16="http://schemas.microsoft.com/office/drawing/2014/main" id="{C9E0D3CD-AE21-C359-5273-7032EE7D6BBF}"/>
              </a:ext>
            </a:extLst>
          </p:cNvPr>
          <p:cNvSpPr/>
          <p:nvPr/>
        </p:nvSpPr>
        <p:spPr>
          <a:xfrm>
            <a:off x="8585200" y="3615275"/>
            <a:ext cx="1003300" cy="1581304"/>
          </a:xfrm>
          <a:prstGeom prst="curvedLeftArrow">
            <a:avLst>
              <a:gd name="adj1" fmla="val 12137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7AF7AA7-58D8-8813-4FB0-5F9CD24AA9E0}"/>
              </a:ext>
            </a:extLst>
          </p:cNvPr>
          <p:cNvSpPr txBox="1"/>
          <p:nvPr/>
        </p:nvSpPr>
        <p:spPr>
          <a:xfrm>
            <a:off x="0" y="1097724"/>
            <a:ext cx="11873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Calibri Light" panose="020F0302020204030204"/>
                <a:ea typeface="+mn-ea"/>
                <a:cs typeface="+mn-cs"/>
              </a:rPr>
              <a:t>Project management structure</a:t>
            </a:r>
          </a:p>
        </p:txBody>
      </p:sp>
      <p:sp>
        <p:nvSpPr>
          <p:cNvPr id="11" name="Freccia circolare in su 10">
            <a:extLst>
              <a:ext uri="{FF2B5EF4-FFF2-40B4-BE49-F238E27FC236}">
                <a16:creationId xmlns:a16="http://schemas.microsoft.com/office/drawing/2014/main" id="{84A2B721-195E-7C4C-6640-EF54EB0870F3}"/>
              </a:ext>
            </a:extLst>
          </p:cNvPr>
          <p:cNvSpPr/>
          <p:nvPr/>
        </p:nvSpPr>
        <p:spPr>
          <a:xfrm rot="17013861">
            <a:off x="8344328" y="2895094"/>
            <a:ext cx="4383450" cy="2229788"/>
          </a:xfrm>
          <a:prstGeom prst="curvedUpArrow">
            <a:avLst>
              <a:gd name="adj1" fmla="val 3083"/>
              <a:gd name="adj2" fmla="val 50000"/>
              <a:gd name="adj3" fmla="val 99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40B9CD-1DFA-6604-46B8-35AA207A11A8}"/>
              </a:ext>
            </a:extLst>
          </p:cNvPr>
          <p:cNvSpPr txBox="1"/>
          <p:nvPr/>
        </p:nvSpPr>
        <p:spPr>
          <a:xfrm>
            <a:off x="8581447" y="1924564"/>
            <a:ext cx="132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</a:rPr>
              <a:t>GDL1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2BE13E5-F170-F32A-09EE-DB2480096FC5}"/>
              </a:ext>
            </a:extLst>
          </p:cNvPr>
          <p:cNvSpPr txBox="1"/>
          <p:nvPr/>
        </p:nvSpPr>
        <p:spPr>
          <a:xfrm>
            <a:off x="8431019" y="4209406"/>
            <a:ext cx="132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</a:rPr>
              <a:t>GDL2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17">
            <a:extLst>
              <a:ext uri="{FF2B5EF4-FFF2-40B4-BE49-F238E27FC236}">
                <a16:creationId xmlns:a16="http://schemas.microsoft.com/office/drawing/2014/main" id="{2B163CD0-C0BC-B148-9D65-C13AB4BF9864}"/>
              </a:ext>
            </a:extLst>
          </p:cNvPr>
          <p:cNvGrpSpPr/>
          <p:nvPr/>
        </p:nvGrpSpPr>
        <p:grpSpPr>
          <a:xfrm>
            <a:off x="31476" y="6329837"/>
            <a:ext cx="12192000" cy="520701"/>
            <a:chOff x="0" y="6352350"/>
            <a:chExt cx="12192000" cy="520700"/>
          </a:xfrm>
        </p:grpSpPr>
        <p:pic>
          <p:nvPicPr>
            <p:cNvPr id="22" name="Immagine 9">
              <a:extLst>
                <a:ext uri="{FF2B5EF4-FFF2-40B4-BE49-F238E27FC236}">
                  <a16:creationId xmlns:a16="http://schemas.microsoft.com/office/drawing/2014/main" id="{8448990E-B333-0B49-9162-D379EB836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352350"/>
              <a:ext cx="12192000" cy="520700"/>
            </a:xfrm>
            <a:prstGeom prst="rect">
              <a:avLst/>
            </a:prstGeom>
          </p:spPr>
        </p:pic>
        <p:sp>
          <p:nvSpPr>
            <p:cNvPr id="23" name="CasellaDiTesto 10">
              <a:extLst>
                <a:ext uri="{FF2B5EF4-FFF2-40B4-BE49-F238E27FC236}">
                  <a16:creationId xmlns:a16="http://schemas.microsoft.com/office/drawing/2014/main" id="{C9828BF4-B1CD-8C49-95D4-810DF6565BA8}"/>
                </a:ext>
              </a:extLst>
            </p:cNvPr>
            <p:cNvSpPr txBox="1"/>
            <p:nvPr/>
          </p:nvSpPr>
          <p:spPr>
            <a:xfrm>
              <a:off x="6712747" y="6458657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585">
                <a:buClrTx/>
              </a:pPr>
              <a:r>
                <a:rPr lang="it-IT" kern="1200" dirty="0">
                  <a:solidFill>
                    <a:prstClr val="white">
                      <a:alpha val="50000"/>
                    </a:prstClr>
                  </a:solidFill>
                  <a:latin typeface="Titillium" pitchFamily="2" charset="77"/>
                  <a:ea typeface="+mn-ea"/>
                  <a:cs typeface="+mn-cs"/>
                </a:rPr>
                <a:t>Missione 4 </a:t>
              </a:r>
              <a:r>
                <a:rPr lang="it-IT" b="1" kern="1200" dirty="0">
                  <a:solidFill>
                    <a:prstClr val="white">
                      <a:alpha val="50000"/>
                    </a:prstClr>
                  </a:solidFill>
                  <a:latin typeface="Titillium" pitchFamily="2" charset="77"/>
                  <a:ea typeface="+mn-ea"/>
                  <a:cs typeface="+mn-cs"/>
                </a:rPr>
                <a:t>• Istruzione e Ricerca </a:t>
              </a:r>
              <a:endParaRPr lang="it-IT" kern="120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  <a:ea typeface="+mn-ea"/>
                <a:cs typeface="+mn-cs"/>
              </a:endParaRPr>
            </a:p>
          </p:txBody>
        </p:sp>
        <p:sp>
          <p:nvSpPr>
            <p:cNvPr id="24" name="CasellaDiTesto 12">
              <a:extLst>
                <a:ext uri="{FF2B5EF4-FFF2-40B4-BE49-F238E27FC236}">
                  <a16:creationId xmlns:a16="http://schemas.microsoft.com/office/drawing/2014/main" id="{3338A24B-823F-AD43-A554-D629EB29CF9D}"/>
                </a:ext>
              </a:extLst>
            </p:cNvPr>
            <p:cNvSpPr txBox="1"/>
            <p:nvPr/>
          </p:nvSpPr>
          <p:spPr>
            <a:xfrm>
              <a:off x="467555" y="6452829"/>
              <a:ext cx="73337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>
                <a:buClrTx/>
              </a:pPr>
              <a:r>
                <a:rPr lang="it-IT" kern="1200" dirty="0">
                  <a:solidFill>
                    <a:prstClr val="white">
                      <a:alpha val="50000"/>
                    </a:prstClr>
                  </a:solidFill>
                  <a:latin typeface="Titillium" pitchFamily="2" charset="77"/>
                  <a:ea typeface="+mn-ea"/>
                  <a:cs typeface="+mn-cs"/>
                </a:rPr>
                <a:t>Centro Nazionale di Ricerca in High-Performance Computing, Big Data and Quantum Computing</a:t>
              </a:r>
            </a:p>
          </p:txBody>
        </p:sp>
      </p:grpSp>
      <p:grpSp>
        <p:nvGrpSpPr>
          <p:cNvPr id="28" name="Gruppo 16">
            <a:extLst>
              <a:ext uri="{FF2B5EF4-FFF2-40B4-BE49-F238E27FC236}">
                <a16:creationId xmlns:a16="http://schemas.microsoft.com/office/drawing/2014/main" id="{114BBE90-D452-D949-A0B5-1EB52459C305}"/>
              </a:ext>
            </a:extLst>
          </p:cNvPr>
          <p:cNvGrpSpPr/>
          <p:nvPr/>
        </p:nvGrpSpPr>
        <p:grpSpPr>
          <a:xfrm>
            <a:off x="0" y="-1"/>
            <a:ext cx="12192000" cy="1219200"/>
            <a:chOff x="0" y="-1"/>
            <a:chExt cx="12192000" cy="1219200"/>
          </a:xfrm>
        </p:grpSpPr>
        <p:pic>
          <p:nvPicPr>
            <p:cNvPr id="29" name="Immagine 6">
              <a:extLst>
                <a:ext uri="{FF2B5EF4-FFF2-40B4-BE49-F238E27FC236}">
                  <a16:creationId xmlns:a16="http://schemas.microsoft.com/office/drawing/2014/main" id="{19AC8E3B-8828-0F4A-B34F-EEE2DB9E1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2000" cy="1219200"/>
            </a:xfrm>
            <a:prstGeom prst="rect">
              <a:avLst/>
            </a:prstGeom>
          </p:spPr>
        </p:pic>
        <p:pic>
          <p:nvPicPr>
            <p:cNvPr id="30" name="Immagine 15">
              <a:extLst>
                <a:ext uri="{FF2B5EF4-FFF2-40B4-BE49-F238E27FC236}">
                  <a16:creationId xmlns:a16="http://schemas.microsoft.com/office/drawing/2014/main" id="{43C52720-CCE4-244D-A5FC-4FB9245E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9183" y="339206"/>
              <a:ext cx="2060789" cy="701093"/>
            </a:xfrm>
            <a:prstGeom prst="rect">
              <a:avLst/>
            </a:prstGeom>
          </p:spPr>
        </p:pic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36B30C-4969-C254-B0AB-02C4DD45F3A5}"/>
              </a:ext>
            </a:extLst>
          </p:cNvPr>
          <p:cNvSpPr txBox="1"/>
          <p:nvPr/>
        </p:nvSpPr>
        <p:spPr>
          <a:xfrm>
            <a:off x="166281" y="1156644"/>
            <a:ext cx="9354583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buClrTx/>
            </a:pPr>
            <a:r>
              <a:rPr lang="it-IT" sz="3733" b="1" kern="1200" dirty="0">
                <a:solidFill>
                  <a:srgbClr val="002060"/>
                </a:solidFill>
                <a:latin typeface="Calibri Light" panose="020F0302020204030204"/>
                <a:ea typeface="+mn-ea"/>
                <a:cs typeface="+mn-cs"/>
              </a:rPr>
              <a:t>Deliverables and milestones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FE7AE519-3965-80D0-DACB-FEEBBFC60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866430"/>
              </p:ext>
            </p:extLst>
          </p:nvPr>
        </p:nvGraphicFramePr>
        <p:xfrm>
          <a:off x="977496" y="1829232"/>
          <a:ext cx="9110612" cy="4351339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502077">
                  <a:extLst>
                    <a:ext uri="{9D8B030D-6E8A-4147-A177-3AD203B41FA5}">
                      <a16:colId xmlns:a16="http://schemas.microsoft.com/office/drawing/2014/main" val="3439163029"/>
                    </a:ext>
                  </a:extLst>
                </a:gridCol>
                <a:gridCol w="502077">
                  <a:extLst>
                    <a:ext uri="{9D8B030D-6E8A-4147-A177-3AD203B41FA5}">
                      <a16:colId xmlns:a16="http://schemas.microsoft.com/office/drawing/2014/main" val="2884203710"/>
                    </a:ext>
                  </a:extLst>
                </a:gridCol>
                <a:gridCol w="7593921">
                  <a:extLst>
                    <a:ext uri="{9D8B030D-6E8A-4147-A177-3AD203B41FA5}">
                      <a16:colId xmlns:a16="http://schemas.microsoft.com/office/drawing/2014/main" val="4119276184"/>
                    </a:ext>
                  </a:extLst>
                </a:gridCol>
                <a:gridCol w="512537">
                  <a:extLst>
                    <a:ext uri="{9D8B030D-6E8A-4147-A177-3AD203B41FA5}">
                      <a16:colId xmlns:a16="http://schemas.microsoft.com/office/drawing/2014/main" val="1067184616"/>
                    </a:ext>
                  </a:extLst>
                </a:gridCol>
              </a:tblGrid>
              <a:tr h="44454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1" u="none" strike="noStrike" dirty="0">
                          <a:effectLst/>
                        </a:rPr>
                        <a:t>WP</a:t>
                      </a:r>
                      <a:endParaRPr lang="it-IT" sz="1300" b="1" i="0" u="none" strike="noStrike" dirty="0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1" u="none" strike="noStrike" dirty="0">
                          <a:effectLst/>
                        </a:rPr>
                        <a:t>Del. code</a:t>
                      </a:r>
                      <a:endParaRPr lang="it-IT" sz="1300" b="1" i="0" u="none" strike="noStrike" dirty="0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1" u="none" strike="noStrike" dirty="0">
                          <a:effectLst/>
                        </a:rPr>
                        <a:t>Definition</a:t>
                      </a:r>
                      <a:endParaRPr lang="it-IT" sz="1600" b="1" i="0" u="none" strike="noStrike" dirty="0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300" b="1" u="none" strike="noStrike" dirty="0">
                          <a:effectLst/>
                        </a:rPr>
                        <a:t>Del. date</a:t>
                      </a:r>
                      <a:endParaRPr lang="it-IT" sz="1300" b="1" i="0" u="none" strike="noStrike" dirty="0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extLst>
                  <a:ext uri="{0D108BD9-81ED-4DB2-BD59-A6C34878D82A}">
                    <a16:rowId xmlns:a16="http://schemas.microsoft.com/office/drawing/2014/main" val="3254278028"/>
                  </a:ext>
                </a:extLst>
              </a:tr>
              <a:tr h="2510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TN1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Report the deployment solution used to implement the Data Managementnd results of the functional tests</a:t>
                      </a:r>
                      <a:endParaRPr lang="it-IT" sz="1300" b="0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M12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extLst>
                  <a:ext uri="{0D108BD9-81ED-4DB2-BD59-A6C34878D82A}">
                    <a16:rowId xmlns:a16="http://schemas.microsoft.com/office/drawing/2014/main" val="1473300624"/>
                  </a:ext>
                </a:extLst>
              </a:tr>
              <a:tr h="3033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TN2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Report the deployment solution used to implement the Data Management and results of the functional tests</a:t>
                      </a:r>
                      <a:endParaRPr lang="it-IT" sz="1300" b="0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M24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extLst>
                  <a:ext uri="{0D108BD9-81ED-4DB2-BD59-A6C34878D82A}">
                    <a16:rowId xmlns:a16="http://schemas.microsoft.com/office/drawing/2014/main" val="10469465"/>
                  </a:ext>
                </a:extLst>
              </a:tr>
              <a:tr h="2876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TN1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</a:rPr>
                        <a:t>Dataset identified and data model vs1</a:t>
                      </a:r>
                      <a:endParaRPr lang="it-IT" sz="1300" b="0" i="0" u="none" strike="noStrike" dirty="0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M12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extLst>
                  <a:ext uri="{0D108BD9-81ED-4DB2-BD59-A6C34878D82A}">
                    <a16:rowId xmlns:a16="http://schemas.microsoft.com/office/drawing/2014/main" val="3487723031"/>
                  </a:ext>
                </a:extLst>
              </a:tr>
              <a:tr h="2614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TN2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Technical report of the database</a:t>
                      </a:r>
                      <a:endParaRPr lang="it-IT" sz="1300" b="0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M18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extLst>
                  <a:ext uri="{0D108BD9-81ED-4DB2-BD59-A6C34878D82A}">
                    <a16:rowId xmlns:a16="http://schemas.microsoft.com/office/drawing/2014/main" val="1497597909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TN3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Final report on database and data model vs1.1</a:t>
                      </a:r>
                      <a:endParaRPr lang="it-IT" sz="1300" b="0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M24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extLst>
                  <a:ext uri="{0D108BD9-81ED-4DB2-BD59-A6C34878D82A}">
                    <a16:rowId xmlns:a16="http://schemas.microsoft.com/office/drawing/2014/main" val="4165051220"/>
                  </a:ext>
                </a:extLst>
              </a:tr>
              <a:tr h="2353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TN1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Functional, Analysis, document</a:t>
                      </a:r>
                      <a:endParaRPr lang="it-IT" sz="1300" b="0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M6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extLst>
                  <a:ext uri="{0D108BD9-81ED-4DB2-BD59-A6C34878D82A}">
                    <a16:rowId xmlns:a16="http://schemas.microsoft.com/office/drawing/2014/main" val="1146104623"/>
                  </a:ext>
                </a:extLst>
              </a:tr>
              <a:tr h="3033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TN2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</a:rPr>
                        <a:t>Workflow definitions for data object tracking, and implementation in the licensed software</a:t>
                      </a:r>
                      <a:endParaRPr lang="it-IT" sz="1300" b="0" i="0" u="none" strike="noStrike" dirty="0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M18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extLst>
                  <a:ext uri="{0D108BD9-81ED-4DB2-BD59-A6C34878D82A}">
                    <a16:rowId xmlns:a16="http://schemas.microsoft.com/office/drawing/2014/main" val="1875645958"/>
                  </a:ext>
                </a:extLst>
              </a:tr>
              <a:tr h="3137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3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TN1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Functional, Analysis, document</a:t>
                      </a:r>
                      <a:endParaRPr lang="it-IT" sz="1300" b="0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M6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extLst>
                  <a:ext uri="{0D108BD9-81ED-4DB2-BD59-A6C34878D82A}">
                    <a16:rowId xmlns:a16="http://schemas.microsoft.com/office/drawing/2014/main" val="73182528"/>
                  </a:ext>
                </a:extLst>
              </a:tr>
              <a:tr h="2614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3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TN2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Workflow definitions for data object tracking, and implementation in the licensed software</a:t>
                      </a:r>
                      <a:endParaRPr lang="it-IT" sz="1300" b="0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M18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extLst>
                  <a:ext uri="{0D108BD9-81ED-4DB2-BD59-A6C34878D82A}">
                    <a16:rowId xmlns:a16="http://schemas.microsoft.com/office/drawing/2014/main" val="3685430079"/>
                  </a:ext>
                </a:extLst>
              </a:tr>
              <a:tr h="32948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300" u="none" strike="noStrike">
                          <a:effectLst/>
                        </a:rPr>
                        <a:t>4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TN1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Report the deployment solutions on the Datalake, with initial evaluation of results</a:t>
                      </a:r>
                      <a:endParaRPr lang="it-IT" sz="1300" b="0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M12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extLst>
                  <a:ext uri="{0D108BD9-81ED-4DB2-BD59-A6C34878D82A}">
                    <a16:rowId xmlns:a16="http://schemas.microsoft.com/office/drawing/2014/main" val="1463865998"/>
                  </a:ext>
                </a:extLst>
              </a:tr>
              <a:tr h="30856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300" u="none" strike="noStrike">
                          <a:effectLst/>
                        </a:rPr>
                        <a:t>4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TN2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Technology tracking report on the blockchain solutions maturity</a:t>
                      </a:r>
                      <a:endParaRPr lang="it-IT" sz="1300" b="0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M24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extLst>
                  <a:ext uri="{0D108BD9-81ED-4DB2-BD59-A6C34878D82A}">
                    <a16:rowId xmlns:a16="http://schemas.microsoft.com/office/drawing/2014/main" val="2939323442"/>
                  </a:ext>
                </a:extLst>
              </a:tr>
              <a:tr h="277189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u="none" strike="noStrike">
                          <a:effectLst/>
                        </a:rPr>
                        <a:t>5</a:t>
                      </a:r>
                      <a:endParaRPr lang="it-IT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TN1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sensors technologies and data typologies report</a:t>
                      </a:r>
                      <a:endParaRPr lang="it-IT" sz="1300" b="0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M8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extLst>
                  <a:ext uri="{0D108BD9-81ED-4DB2-BD59-A6C34878D82A}">
                    <a16:rowId xmlns:a16="http://schemas.microsoft.com/office/drawing/2014/main" val="3820498731"/>
                  </a:ext>
                </a:extLst>
              </a:tr>
              <a:tr h="224889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u="none" strike="noStrike">
                          <a:effectLst/>
                        </a:rPr>
                        <a:t>5</a:t>
                      </a:r>
                      <a:endParaRPr lang="it-IT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TN2.1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Algorithms and simulator design and verification report </a:t>
                      </a:r>
                      <a:endParaRPr lang="it-IT" sz="1300" b="0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M18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extLst>
                  <a:ext uri="{0D108BD9-81ED-4DB2-BD59-A6C34878D82A}">
                    <a16:rowId xmlns:a16="http://schemas.microsoft.com/office/drawing/2014/main" val="2334908479"/>
                  </a:ext>
                </a:extLst>
              </a:tr>
              <a:tr h="277189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u="none" strike="noStrike">
                          <a:effectLst/>
                        </a:rPr>
                        <a:t>5</a:t>
                      </a:r>
                      <a:endParaRPr lang="it-IT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TN2.2</a:t>
                      </a:r>
                      <a:endParaRPr lang="it-IT" sz="1300" b="1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Update - Algorithms and simulator design and verification report v.2 </a:t>
                      </a:r>
                      <a:endParaRPr lang="it-IT" sz="1300" b="0" i="0" u="none" strike="noStrike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</a:rPr>
                        <a:t>M24</a:t>
                      </a:r>
                      <a:endParaRPr lang="it-IT" sz="1300" b="1" i="0" u="none" strike="noStrike" dirty="0">
                        <a:solidFill>
                          <a:srgbClr val="1B2A6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/>
                </a:tc>
                <a:extLst>
                  <a:ext uri="{0D108BD9-81ED-4DB2-BD59-A6C34878D82A}">
                    <a16:rowId xmlns:a16="http://schemas.microsoft.com/office/drawing/2014/main" val="4026133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951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17">
            <a:extLst>
              <a:ext uri="{FF2B5EF4-FFF2-40B4-BE49-F238E27FC236}">
                <a16:creationId xmlns:a16="http://schemas.microsoft.com/office/drawing/2014/main" id="{2B163CD0-C0BC-B148-9D65-C13AB4BF9864}"/>
              </a:ext>
            </a:extLst>
          </p:cNvPr>
          <p:cNvGrpSpPr/>
          <p:nvPr/>
        </p:nvGrpSpPr>
        <p:grpSpPr>
          <a:xfrm>
            <a:off x="31476" y="6329837"/>
            <a:ext cx="12192000" cy="520701"/>
            <a:chOff x="0" y="6352350"/>
            <a:chExt cx="12192000" cy="520700"/>
          </a:xfrm>
        </p:grpSpPr>
        <p:pic>
          <p:nvPicPr>
            <p:cNvPr id="22" name="Immagine 9">
              <a:extLst>
                <a:ext uri="{FF2B5EF4-FFF2-40B4-BE49-F238E27FC236}">
                  <a16:creationId xmlns:a16="http://schemas.microsoft.com/office/drawing/2014/main" id="{8448990E-B333-0B49-9162-D379EB836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352350"/>
              <a:ext cx="12192000" cy="520700"/>
            </a:xfrm>
            <a:prstGeom prst="rect">
              <a:avLst/>
            </a:prstGeom>
          </p:spPr>
        </p:pic>
        <p:sp>
          <p:nvSpPr>
            <p:cNvPr id="23" name="CasellaDiTesto 10">
              <a:extLst>
                <a:ext uri="{FF2B5EF4-FFF2-40B4-BE49-F238E27FC236}">
                  <a16:creationId xmlns:a16="http://schemas.microsoft.com/office/drawing/2014/main" id="{C9828BF4-B1CD-8C49-95D4-810DF6565BA8}"/>
                </a:ext>
              </a:extLst>
            </p:cNvPr>
            <p:cNvSpPr txBox="1"/>
            <p:nvPr/>
          </p:nvSpPr>
          <p:spPr>
            <a:xfrm>
              <a:off x="6712747" y="6458657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585">
                <a:buClrTx/>
              </a:pPr>
              <a:r>
                <a:rPr lang="it-IT" kern="1200" dirty="0">
                  <a:solidFill>
                    <a:prstClr val="white">
                      <a:alpha val="50000"/>
                    </a:prstClr>
                  </a:solidFill>
                  <a:latin typeface="Titillium" pitchFamily="2" charset="77"/>
                  <a:ea typeface="+mn-ea"/>
                  <a:cs typeface="+mn-cs"/>
                </a:rPr>
                <a:t>Missione 4 </a:t>
              </a:r>
              <a:r>
                <a:rPr lang="it-IT" b="1" kern="1200" dirty="0">
                  <a:solidFill>
                    <a:prstClr val="white">
                      <a:alpha val="50000"/>
                    </a:prstClr>
                  </a:solidFill>
                  <a:latin typeface="Titillium" pitchFamily="2" charset="77"/>
                  <a:ea typeface="+mn-ea"/>
                  <a:cs typeface="+mn-cs"/>
                </a:rPr>
                <a:t>• Istruzione e Ricerca </a:t>
              </a:r>
              <a:endParaRPr lang="it-IT" kern="120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  <a:ea typeface="+mn-ea"/>
                <a:cs typeface="+mn-cs"/>
              </a:endParaRPr>
            </a:p>
          </p:txBody>
        </p:sp>
        <p:sp>
          <p:nvSpPr>
            <p:cNvPr id="24" name="CasellaDiTesto 12">
              <a:extLst>
                <a:ext uri="{FF2B5EF4-FFF2-40B4-BE49-F238E27FC236}">
                  <a16:creationId xmlns:a16="http://schemas.microsoft.com/office/drawing/2014/main" id="{3338A24B-823F-AD43-A554-D629EB29CF9D}"/>
                </a:ext>
              </a:extLst>
            </p:cNvPr>
            <p:cNvSpPr txBox="1"/>
            <p:nvPr/>
          </p:nvSpPr>
          <p:spPr>
            <a:xfrm>
              <a:off x="467555" y="6452829"/>
              <a:ext cx="73337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>
                <a:buClrTx/>
              </a:pPr>
              <a:r>
                <a:rPr lang="it-IT" kern="1200" dirty="0">
                  <a:solidFill>
                    <a:prstClr val="white">
                      <a:alpha val="50000"/>
                    </a:prstClr>
                  </a:solidFill>
                  <a:latin typeface="Titillium" pitchFamily="2" charset="77"/>
                  <a:ea typeface="+mn-ea"/>
                  <a:cs typeface="+mn-cs"/>
                </a:rPr>
                <a:t>Centro Nazionale di Ricerca in High-Performance Computing, Big Data and Quantum Computing</a:t>
              </a:r>
            </a:p>
          </p:txBody>
        </p:sp>
      </p:grpSp>
      <p:grpSp>
        <p:nvGrpSpPr>
          <p:cNvPr id="28" name="Gruppo 16">
            <a:extLst>
              <a:ext uri="{FF2B5EF4-FFF2-40B4-BE49-F238E27FC236}">
                <a16:creationId xmlns:a16="http://schemas.microsoft.com/office/drawing/2014/main" id="{114BBE90-D452-D949-A0B5-1EB52459C305}"/>
              </a:ext>
            </a:extLst>
          </p:cNvPr>
          <p:cNvGrpSpPr/>
          <p:nvPr/>
        </p:nvGrpSpPr>
        <p:grpSpPr>
          <a:xfrm>
            <a:off x="0" y="-1"/>
            <a:ext cx="12192000" cy="1219200"/>
            <a:chOff x="0" y="-1"/>
            <a:chExt cx="12192000" cy="1219200"/>
          </a:xfrm>
        </p:grpSpPr>
        <p:pic>
          <p:nvPicPr>
            <p:cNvPr id="29" name="Immagine 6">
              <a:extLst>
                <a:ext uri="{FF2B5EF4-FFF2-40B4-BE49-F238E27FC236}">
                  <a16:creationId xmlns:a16="http://schemas.microsoft.com/office/drawing/2014/main" id="{19AC8E3B-8828-0F4A-B34F-EEE2DB9E1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2000" cy="1219200"/>
            </a:xfrm>
            <a:prstGeom prst="rect">
              <a:avLst/>
            </a:prstGeom>
          </p:spPr>
        </p:pic>
        <p:pic>
          <p:nvPicPr>
            <p:cNvPr id="30" name="Immagine 15">
              <a:extLst>
                <a:ext uri="{FF2B5EF4-FFF2-40B4-BE49-F238E27FC236}">
                  <a16:creationId xmlns:a16="http://schemas.microsoft.com/office/drawing/2014/main" id="{43C52720-CCE4-244D-A5FC-4FB9245E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9183" y="339206"/>
              <a:ext cx="2060789" cy="701093"/>
            </a:xfrm>
            <a:prstGeom prst="rect">
              <a:avLst/>
            </a:prstGeom>
          </p:spPr>
        </p:pic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45D094-B93F-E6F5-09CC-573E7E0019CF}"/>
              </a:ext>
            </a:extLst>
          </p:cNvPr>
          <p:cNvSpPr txBox="1"/>
          <p:nvPr/>
        </p:nvSpPr>
        <p:spPr>
          <a:xfrm>
            <a:off x="3055088" y="3184551"/>
            <a:ext cx="6110176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buClrTx/>
            </a:pPr>
            <a:r>
              <a:rPr lang="it-IT" sz="3733" b="1" i="1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Thank </a:t>
            </a:r>
            <a:r>
              <a:rPr lang="it-IT" sz="3733" b="1" i="1" kern="1200" dirty="0" err="1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you</a:t>
            </a:r>
            <a:r>
              <a:rPr lang="it-IT" sz="3733" b="1" i="1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 for </a:t>
            </a:r>
            <a:r>
              <a:rPr lang="it-IT" sz="3733" b="1" i="1" kern="1200" dirty="0" err="1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your</a:t>
            </a:r>
            <a:r>
              <a:rPr lang="it-IT" sz="3733" b="1" i="1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it-IT" sz="3733" b="1" i="1" kern="1200" dirty="0" err="1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attention</a:t>
            </a:r>
            <a:r>
              <a:rPr lang="it-IT" sz="3733" b="1" i="1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4121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o 16">
            <a:extLst>
              <a:ext uri="{FF2B5EF4-FFF2-40B4-BE49-F238E27FC236}">
                <a16:creationId xmlns:a16="http://schemas.microsoft.com/office/drawing/2014/main" id="{114BBE90-D452-D949-A0B5-1EB52459C305}"/>
              </a:ext>
            </a:extLst>
          </p:cNvPr>
          <p:cNvGrpSpPr/>
          <p:nvPr/>
        </p:nvGrpSpPr>
        <p:grpSpPr>
          <a:xfrm>
            <a:off x="0" y="-1"/>
            <a:ext cx="12192000" cy="1219200"/>
            <a:chOff x="0" y="-1"/>
            <a:chExt cx="12192000" cy="1219200"/>
          </a:xfrm>
        </p:grpSpPr>
        <p:pic>
          <p:nvPicPr>
            <p:cNvPr id="29" name="Immagine 6">
              <a:extLst>
                <a:ext uri="{FF2B5EF4-FFF2-40B4-BE49-F238E27FC236}">
                  <a16:creationId xmlns:a16="http://schemas.microsoft.com/office/drawing/2014/main" id="{19AC8E3B-8828-0F4A-B34F-EEE2DB9E1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2000" cy="1219200"/>
            </a:xfrm>
            <a:prstGeom prst="rect">
              <a:avLst/>
            </a:prstGeom>
          </p:spPr>
        </p:pic>
        <p:pic>
          <p:nvPicPr>
            <p:cNvPr id="30" name="Immagine 15">
              <a:extLst>
                <a:ext uri="{FF2B5EF4-FFF2-40B4-BE49-F238E27FC236}">
                  <a16:creationId xmlns:a16="http://schemas.microsoft.com/office/drawing/2014/main" id="{43C52720-CCE4-244D-A5FC-4FB9245E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9183" y="339206"/>
              <a:ext cx="2060789" cy="701093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770C97-B64D-CAFF-C5D1-525EE50EBB2E}"/>
              </a:ext>
            </a:extLst>
          </p:cNvPr>
          <p:cNvSpPr txBox="1"/>
          <p:nvPr/>
        </p:nvSpPr>
        <p:spPr>
          <a:xfrm>
            <a:off x="259437" y="1379506"/>
            <a:ext cx="11770535" cy="436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it-IT" sz="3733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Summary</a:t>
            </a:r>
            <a:endParaRPr lang="it-IT" sz="3733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endParaRPr>
          </a:p>
          <a:p>
            <a:pPr defTabSz="609585">
              <a:buClrTx/>
            </a:pPr>
            <a:endParaRPr lang="it-IT" sz="24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380990" indent="-380990" defTabSz="609585">
              <a:buClrTx/>
              <a:buFont typeface="Arial" panose="020B0604020202020204" pitchFamily="34" charset="0"/>
              <a:buChar char="•"/>
            </a:pPr>
            <a:r>
              <a:rPr lang="it-IT" sz="2400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Data Space &amp; High-Level Technical Concepts</a:t>
            </a:r>
          </a:p>
          <a:p>
            <a:pPr marL="380990" indent="-380990" defTabSz="609585">
              <a:buClrTx/>
              <a:buFont typeface="Arial" panose="020B0604020202020204" pitchFamily="34" charset="0"/>
              <a:buChar char="•"/>
            </a:pPr>
            <a:r>
              <a:rPr lang="it-IT" sz="2400" b="1" kern="1200" dirty="0" err="1">
                <a:solidFill>
                  <a:srgbClr val="002060"/>
                </a:solidFill>
                <a:latin typeface="+mj-lt"/>
                <a:ea typeface="+mn-ea"/>
                <a:cs typeface="+mn-cs"/>
              </a:rPr>
              <a:t>Interoperable</a:t>
            </a:r>
            <a:r>
              <a:rPr lang="it-IT" sz="2400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 Data Lake - General </a:t>
            </a:r>
            <a:r>
              <a:rPr lang="it-IT" sz="2400" b="1" kern="1200" dirty="0" err="1">
                <a:solidFill>
                  <a:srgbClr val="002060"/>
                </a:solidFill>
                <a:latin typeface="+mj-lt"/>
                <a:ea typeface="+mn-ea"/>
                <a:cs typeface="+mn-cs"/>
              </a:rPr>
              <a:t>Objectives</a:t>
            </a:r>
            <a:endParaRPr lang="it-IT" sz="2400" b="1" kern="1200" dirty="0">
              <a:solidFill>
                <a:srgbClr val="002060"/>
              </a:solidFill>
              <a:latin typeface="+mj-lt"/>
              <a:ea typeface="+mn-ea"/>
              <a:cs typeface="+mn-cs"/>
            </a:endParaRPr>
          </a:p>
          <a:p>
            <a:pPr marL="380990" indent="-380990" defTabSz="609585">
              <a:buClrTx/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Activities &amp; Work Packages structures of the project</a:t>
            </a:r>
            <a:endParaRPr lang="it-IT" sz="2400" b="1" kern="1200" dirty="0">
              <a:solidFill>
                <a:srgbClr val="002060"/>
              </a:solidFill>
              <a:latin typeface="+mj-lt"/>
              <a:ea typeface="+mn-ea"/>
              <a:cs typeface="+mn-cs"/>
            </a:endParaRPr>
          </a:p>
          <a:p>
            <a:pPr marL="342900" lvl="4" indent="-342900" defTabSz="609585">
              <a:buClrTx/>
              <a:buFont typeface="Calibri" panose="020F0502020204030204" pitchFamily="34" charset="0"/>
              <a:buChar char="-"/>
            </a:pPr>
            <a:r>
              <a:rPr lang="it-IT" sz="2400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INFN -  </a:t>
            </a:r>
            <a:r>
              <a:rPr lang="it-IT" sz="2400" b="1" kern="1200" dirty="0" err="1">
                <a:solidFill>
                  <a:srgbClr val="002060"/>
                </a:solidFill>
                <a:latin typeface="+mj-lt"/>
                <a:ea typeface="+mn-ea"/>
                <a:cs typeface="+mn-cs"/>
              </a:rPr>
              <a:t>DataLake</a:t>
            </a:r>
            <a:r>
              <a:rPr lang="it-IT" sz="2400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 &amp; </a:t>
            </a:r>
            <a:r>
              <a:rPr lang="it-IT" sz="2400" b="1" kern="1200" dirty="0" err="1">
                <a:solidFill>
                  <a:srgbClr val="002060"/>
                </a:solidFill>
                <a:latin typeface="+mj-lt"/>
                <a:ea typeface="+mn-ea"/>
                <a:cs typeface="+mn-cs"/>
              </a:rPr>
              <a:t>BlockChain</a:t>
            </a:r>
            <a:r>
              <a:rPr lang="it-IT" sz="2400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 system</a:t>
            </a:r>
            <a:endParaRPr lang="en-US" sz="2400" b="1" kern="1200" dirty="0">
              <a:solidFill>
                <a:srgbClr val="002060"/>
              </a:solidFill>
              <a:latin typeface="+mj-lt"/>
              <a:ea typeface="+mn-ea"/>
              <a:cs typeface="+mn-cs"/>
            </a:endParaRPr>
          </a:p>
          <a:p>
            <a:pPr marL="342900" lvl="3" indent="-342900" defTabSz="609585">
              <a:buClrTx/>
              <a:buFont typeface="Calibri" panose="020F0502020204030204" pitchFamily="34" charset="0"/>
              <a:buChar char="-"/>
            </a:pPr>
            <a:r>
              <a:rPr lang="it-IT" sz="2400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INAF - </a:t>
            </a:r>
            <a:r>
              <a:rPr lang="en-US" sz="2400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Data Models and metadata definition</a:t>
            </a:r>
          </a:p>
          <a:p>
            <a:pPr marL="342900" lvl="3" indent="-342900" defTabSz="609585">
              <a:buClrTx/>
              <a:buFont typeface="Calibri" panose="020F0502020204030204" pitchFamily="34" charset="0"/>
              <a:buChar char="-"/>
            </a:pPr>
            <a:r>
              <a:rPr lang="it-IT" sz="2400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Leonardo - Database </a:t>
            </a:r>
            <a:r>
              <a:rPr lang="it-IT" sz="2400" b="1" kern="1200" dirty="0" err="1">
                <a:solidFill>
                  <a:srgbClr val="002060"/>
                </a:solidFill>
                <a:latin typeface="+mj-lt"/>
                <a:ea typeface="+mn-ea"/>
                <a:cs typeface="+mn-cs"/>
              </a:rPr>
              <a:t>technology</a:t>
            </a:r>
            <a:r>
              <a:rPr lang="it-IT" sz="2400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 </a:t>
            </a:r>
          </a:p>
          <a:p>
            <a:pPr marL="342900" lvl="3" indent="-342900" defTabSz="609585">
              <a:buClrTx/>
              <a:buFont typeface="Calibri" panose="020F0502020204030204" pitchFamily="34" charset="0"/>
              <a:buChar char="-"/>
            </a:pPr>
            <a:r>
              <a:rPr lang="it-IT" sz="2400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Thales Alenia Space - </a:t>
            </a:r>
            <a:r>
              <a:rPr lang="en-US" sz="2400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Architecture and Algorithms for SSA Processing</a:t>
            </a:r>
          </a:p>
          <a:p>
            <a:pPr marL="342900" indent="-342900" defTabSz="609585">
              <a:buClrTx/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Project management structure</a:t>
            </a:r>
          </a:p>
          <a:p>
            <a:pPr marL="380990" indent="-380990" defTabSz="609585">
              <a:buClrTx/>
              <a:buFont typeface="Arial" panose="020B0604020202020204" pitchFamily="34" charset="0"/>
              <a:buChar char="•"/>
            </a:pPr>
            <a:r>
              <a:rPr lang="it-IT" sz="2400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Deliverables and milestones</a:t>
            </a:r>
          </a:p>
        </p:txBody>
      </p:sp>
      <p:grpSp>
        <p:nvGrpSpPr>
          <p:cNvPr id="3" name="Gruppo 17">
            <a:extLst>
              <a:ext uri="{FF2B5EF4-FFF2-40B4-BE49-F238E27FC236}">
                <a16:creationId xmlns:a16="http://schemas.microsoft.com/office/drawing/2014/main" id="{376AAA0A-9A1C-3536-269F-78A3A05B3AC1}"/>
              </a:ext>
            </a:extLst>
          </p:cNvPr>
          <p:cNvGrpSpPr/>
          <p:nvPr/>
        </p:nvGrpSpPr>
        <p:grpSpPr>
          <a:xfrm>
            <a:off x="0" y="6400799"/>
            <a:ext cx="12192000" cy="457201"/>
            <a:chOff x="0" y="6352350"/>
            <a:chExt cx="12192000" cy="520700"/>
          </a:xfrm>
        </p:grpSpPr>
        <p:pic>
          <p:nvPicPr>
            <p:cNvPr id="4" name="Immagine 9">
              <a:extLst>
                <a:ext uri="{FF2B5EF4-FFF2-40B4-BE49-F238E27FC236}">
                  <a16:creationId xmlns:a16="http://schemas.microsoft.com/office/drawing/2014/main" id="{3C2DEDB0-01C6-65E2-ACE9-CC2EFA956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352350"/>
              <a:ext cx="12192000" cy="520700"/>
            </a:xfrm>
            <a:prstGeom prst="rect">
              <a:avLst/>
            </a:prstGeom>
          </p:spPr>
        </p:pic>
        <p:sp>
          <p:nvSpPr>
            <p:cNvPr id="5" name="CasellaDiTesto 10">
              <a:extLst>
                <a:ext uri="{FF2B5EF4-FFF2-40B4-BE49-F238E27FC236}">
                  <a16:creationId xmlns:a16="http://schemas.microsoft.com/office/drawing/2014/main" id="{172F92B6-74BC-02DA-537F-E1C7C09634BC}"/>
                </a:ext>
              </a:extLst>
            </p:cNvPr>
            <p:cNvSpPr txBox="1"/>
            <p:nvPr/>
          </p:nvSpPr>
          <p:spPr>
            <a:xfrm>
              <a:off x="6712747" y="6458657"/>
              <a:ext cx="531722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05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05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05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6" name="CasellaDiTesto 12">
              <a:extLst>
                <a:ext uri="{FF2B5EF4-FFF2-40B4-BE49-F238E27FC236}">
                  <a16:creationId xmlns:a16="http://schemas.microsoft.com/office/drawing/2014/main" id="{B24F8E4B-B0D2-160B-A3EB-460BB4480F41}"/>
                </a:ext>
              </a:extLst>
            </p:cNvPr>
            <p:cNvSpPr txBox="1"/>
            <p:nvPr/>
          </p:nvSpPr>
          <p:spPr>
            <a:xfrm>
              <a:off x="467555" y="6452829"/>
              <a:ext cx="733378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Centro Nazionale di Ricerca in High-Performance Computing, Big Data and Quantum Computing</a:t>
              </a:r>
            </a:p>
          </p:txBody>
        </p:sp>
      </p:grpSp>
      <p:pic>
        <p:nvPicPr>
          <p:cNvPr id="7" name="Picture 2" descr="INAF – Istituto Nazionale di Astrofisica – Indire">
            <a:extLst>
              <a:ext uri="{FF2B5EF4-FFF2-40B4-BE49-F238E27FC236}">
                <a16:creationId xmlns:a16="http://schemas.microsoft.com/office/drawing/2014/main" id="{B5D64575-8E0B-90C7-FEAE-7199CE680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00" y="3703362"/>
            <a:ext cx="1455453" cy="145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'INFN CAMBIA LOGO">
            <a:extLst>
              <a:ext uri="{FF2B5EF4-FFF2-40B4-BE49-F238E27FC236}">
                <a16:creationId xmlns:a16="http://schemas.microsoft.com/office/drawing/2014/main" id="{5879A1E5-BDBF-6004-5521-60D6073E4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017" y="5158815"/>
            <a:ext cx="1693688" cy="93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Thales Alenia Space | LinkedIn">
            <a:extLst>
              <a:ext uri="{FF2B5EF4-FFF2-40B4-BE49-F238E27FC236}">
                <a16:creationId xmlns:a16="http://schemas.microsoft.com/office/drawing/2014/main" id="{12BED55C-7F16-17E3-24CE-721FD521D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208" y="2670742"/>
            <a:ext cx="1455453" cy="145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leonardo-finmeccanica-logo - Airport Suppliers">
            <a:extLst>
              <a:ext uri="{FF2B5EF4-FFF2-40B4-BE49-F238E27FC236}">
                <a16:creationId xmlns:a16="http://schemas.microsoft.com/office/drawing/2014/main" id="{16E5AD9B-79C9-DFCD-2D60-CE389E16C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00" y="1422104"/>
            <a:ext cx="1446261" cy="14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226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o 16">
            <a:extLst>
              <a:ext uri="{FF2B5EF4-FFF2-40B4-BE49-F238E27FC236}">
                <a16:creationId xmlns:a16="http://schemas.microsoft.com/office/drawing/2014/main" id="{114BBE90-D452-D949-A0B5-1EB52459C305}"/>
              </a:ext>
            </a:extLst>
          </p:cNvPr>
          <p:cNvGrpSpPr/>
          <p:nvPr/>
        </p:nvGrpSpPr>
        <p:grpSpPr>
          <a:xfrm>
            <a:off x="0" y="0"/>
            <a:ext cx="12192000" cy="1219200"/>
            <a:chOff x="0" y="-1"/>
            <a:chExt cx="12192000" cy="1219200"/>
          </a:xfrm>
        </p:grpSpPr>
        <p:pic>
          <p:nvPicPr>
            <p:cNvPr id="29" name="Immagine 6">
              <a:extLst>
                <a:ext uri="{FF2B5EF4-FFF2-40B4-BE49-F238E27FC236}">
                  <a16:creationId xmlns:a16="http://schemas.microsoft.com/office/drawing/2014/main" id="{19AC8E3B-8828-0F4A-B34F-EEE2DB9E1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2000" cy="1219200"/>
            </a:xfrm>
            <a:prstGeom prst="rect">
              <a:avLst/>
            </a:prstGeom>
          </p:spPr>
        </p:pic>
        <p:pic>
          <p:nvPicPr>
            <p:cNvPr id="30" name="Immagine 15">
              <a:extLst>
                <a:ext uri="{FF2B5EF4-FFF2-40B4-BE49-F238E27FC236}">
                  <a16:creationId xmlns:a16="http://schemas.microsoft.com/office/drawing/2014/main" id="{43C52720-CCE4-244D-A5FC-4FB9245E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9183" y="339206"/>
              <a:ext cx="2060789" cy="701093"/>
            </a:xfrm>
            <a:prstGeom prst="rect">
              <a:avLst/>
            </a:prstGeom>
          </p:spPr>
        </p:pic>
      </p:grpSp>
      <p:pic>
        <p:nvPicPr>
          <p:cNvPr id="2" name="Immagine 1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65FC25A2-97E1-3ECB-CB4E-FAA4C4878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671" y="1509116"/>
            <a:ext cx="4822835" cy="4530795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7C203D20-C327-CB39-78D2-52C7AA74946F}"/>
              </a:ext>
            </a:extLst>
          </p:cNvPr>
          <p:cNvSpPr txBox="1">
            <a:spLocks/>
          </p:cNvSpPr>
          <p:nvPr/>
        </p:nvSpPr>
        <p:spPr>
          <a:xfrm>
            <a:off x="1583047" y="1044780"/>
            <a:ext cx="5691796" cy="1022024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5B6770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1219170">
              <a:buClrTx/>
            </a:pPr>
            <a:r>
              <a:rPr lang="en-US" sz="4400" dirty="0">
                <a:solidFill>
                  <a:srgbClr val="002060"/>
                </a:solidFill>
                <a:latin typeface="Calibri Light" panose="020F0302020204030204"/>
              </a:rPr>
              <a:t>Space Data Space 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CB3733-7AFE-5BBE-2E1D-CFB1C00EF063}"/>
              </a:ext>
            </a:extLst>
          </p:cNvPr>
          <p:cNvSpPr txBox="1"/>
          <p:nvPr/>
        </p:nvSpPr>
        <p:spPr>
          <a:xfrm>
            <a:off x="201103" y="1853235"/>
            <a:ext cx="7022912" cy="4689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buClrTx/>
            </a:pPr>
            <a:r>
              <a:rPr lang="en-US" sz="1867" b="1" i="1" kern="1200" dirty="0">
                <a:solidFill>
                  <a:srgbClr val="44546A"/>
                </a:solidFill>
                <a:latin typeface="Calibri" panose="020F0502020204030204"/>
                <a:ea typeface="+mn-ea"/>
                <a:cs typeface="+mn-cs"/>
              </a:rPr>
              <a:t>Our objective is to facilitates access to space data, to foster innovation and to help attract new potential partnership</a:t>
            </a:r>
            <a:endParaRPr lang="en-US" sz="1867" i="1" kern="1200" dirty="0">
              <a:solidFill>
                <a:srgbClr val="44546A"/>
              </a:solidFill>
              <a:latin typeface="Calibri" panose="020F0502020204030204"/>
              <a:ea typeface="+mn-ea"/>
              <a:cs typeface="+mn-cs"/>
            </a:endParaRPr>
          </a:p>
          <a:p>
            <a:pPr algn="just" defTabSz="609585">
              <a:buClrTx/>
            </a:pPr>
            <a:endParaRPr lang="en-US" sz="1867" i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just" defTabSz="609585">
              <a:buClrTx/>
            </a:pP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The Space industry is characterized by the 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sharing economy</a:t>
            </a: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, there is a more 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open</a:t>
            </a: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, wider market participant 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outreach</a:t>
            </a: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that includes 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academic</a:t>
            </a: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commercial</a:t>
            </a: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and 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governmental players. </a:t>
            </a:r>
          </a:p>
          <a:p>
            <a:pPr algn="just" defTabSz="609585">
              <a:buClrTx/>
            </a:pPr>
            <a:endParaRPr lang="en-US" sz="1867" b="1" kern="1200" dirty="0">
              <a:solidFill>
                <a:srgbClr val="5B9BD5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  <a:p>
            <a:pPr algn="just" defTabSz="609585">
              <a:buClrTx/>
            </a:pP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Our solution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is a data 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exchange platform</a:t>
            </a: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, builds on 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existing infrastructures (CN HPC),</a:t>
            </a: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where 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data acquirers </a:t>
            </a: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and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data providers meet to source</a:t>
            </a: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, distribute, 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exchange </a:t>
            </a: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data 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securely</a:t>
            </a: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, in compliance with </a:t>
            </a:r>
            <a:r>
              <a:rPr lang="en-US" sz="1867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Gaia-x</a:t>
            </a: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regulations</a:t>
            </a:r>
          </a:p>
          <a:p>
            <a:pPr algn="just" defTabSz="609585">
              <a:buClrTx/>
            </a:pPr>
            <a:endParaRPr lang="en-US" sz="1867" b="1" kern="1200" dirty="0">
              <a:solidFill>
                <a:srgbClr val="5B9BD5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  <a:p>
            <a:pPr algn="just" defTabSz="609585">
              <a:buClrTx/>
            </a:pP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The initiative combines 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platforms</a:t>
            </a: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and different 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ecosystems</a:t>
            </a:r>
            <a:r>
              <a:rPr lang="en-US" sz="1867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that all follow a common set of rules and policies and deploy a common marketplace to enable a </a:t>
            </a:r>
            <a:r>
              <a:rPr lang="en-US" sz="1867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Federated Data Ecosystem</a:t>
            </a:r>
          </a:p>
          <a:p>
            <a:pPr algn="just" defTabSz="609585">
              <a:buClrTx/>
            </a:pPr>
            <a:endParaRPr lang="en-US" sz="1867" b="1" kern="1200" dirty="0">
              <a:solidFill>
                <a:srgbClr val="5B9BD5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uppo 17">
            <a:extLst>
              <a:ext uri="{FF2B5EF4-FFF2-40B4-BE49-F238E27FC236}">
                <a16:creationId xmlns:a16="http://schemas.microsoft.com/office/drawing/2014/main" id="{A56687FC-57E6-EF5A-5B8A-2EF0D315ABD9}"/>
              </a:ext>
            </a:extLst>
          </p:cNvPr>
          <p:cNvGrpSpPr/>
          <p:nvPr/>
        </p:nvGrpSpPr>
        <p:grpSpPr>
          <a:xfrm>
            <a:off x="23606" y="6329827"/>
            <a:ext cx="12192000" cy="528173"/>
            <a:chOff x="0" y="6352350"/>
            <a:chExt cx="12192000" cy="520700"/>
          </a:xfrm>
        </p:grpSpPr>
        <p:pic>
          <p:nvPicPr>
            <p:cNvPr id="6" name="Immagine 9">
              <a:extLst>
                <a:ext uri="{FF2B5EF4-FFF2-40B4-BE49-F238E27FC236}">
                  <a16:creationId xmlns:a16="http://schemas.microsoft.com/office/drawing/2014/main" id="{D640DD71-6B7A-6F7C-D5C2-17292EED7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352350"/>
              <a:ext cx="12192000" cy="520700"/>
            </a:xfrm>
            <a:prstGeom prst="rect">
              <a:avLst/>
            </a:prstGeom>
          </p:spPr>
        </p:pic>
        <p:sp>
          <p:nvSpPr>
            <p:cNvPr id="7" name="CasellaDiTesto 10">
              <a:extLst>
                <a:ext uri="{FF2B5EF4-FFF2-40B4-BE49-F238E27FC236}">
                  <a16:creationId xmlns:a16="http://schemas.microsoft.com/office/drawing/2014/main" id="{E360D5A0-3F1D-4937-5AF1-462136AEB4B2}"/>
                </a:ext>
              </a:extLst>
            </p:cNvPr>
            <p:cNvSpPr txBox="1"/>
            <p:nvPr/>
          </p:nvSpPr>
          <p:spPr>
            <a:xfrm>
              <a:off x="6712747" y="6458657"/>
              <a:ext cx="531722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05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05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05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8" name="CasellaDiTesto 12">
              <a:extLst>
                <a:ext uri="{FF2B5EF4-FFF2-40B4-BE49-F238E27FC236}">
                  <a16:creationId xmlns:a16="http://schemas.microsoft.com/office/drawing/2014/main" id="{35F2A6B8-390C-76BA-75B4-88937D56694A}"/>
                </a:ext>
              </a:extLst>
            </p:cNvPr>
            <p:cNvSpPr txBox="1"/>
            <p:nvPr/>
          </p:nvSpPr>
          <p:spPr>
            <a:xfrm>
              <a:off x="467555" y="6452829"/>
              <a:ext cx="733378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Centro Nazionale di Ricerca in High-Performance Computing, Big Data and Quantum Computing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0117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o 16">
            <a:extLst>
              <a:ext uri="{FF2B5EF4-FFF2-40B4-BE49-F238E27FC236}">
                <a16:creationId xmlns:a16="http://schemas.microsoft.com/office/drawing/2014/main" id="{114BBE90-D452-D949-A0B5-1EB52459C305}"/>
              </a:ext>
            </a:extLst>
          </p:cNvPr>
          <p:cNvGrpSpPr/>
          <p:nvPr/>
        </p:nvGrpSpPr>
        <p:grpSpPr>
          <a:xfrm>
            <a:off x="0" y="-1"/>
            <a:ext cx="12192000" cy="1219200"/>
            <a:chOff x="0" y="-1"/>
            <a:chExt cx="12192000" cy="1219200"/>
          </a:xfrm>
        </p:grpSpPr>
        <p:pic>
          <p:nvPicPr>
            <p:cNvPr id="29" name="Immagine 6">
              <a:extLst>
                <a:ext uri="{FF2B5EF4-FFF2-40B4-BE49-F238E27FC236}">
                  <a16:creationId xmlns:a16="http://schemas.microsoft.com/office/drawing/2014/main" id="{19AC8E3B-8828-0F4A-B34F-EEE2DB9E1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2000" cy="1219200"/>
            </a:xfrm>
            <a:prstGeom prst="rect">
              <a:avLst/>
            </a:prstGeom>
          </p:spPr>
        </p:pic>
        <p:pic>
          <p:nvPicPr>
            <p:cNvPr id="30" name="Immagine 15">
              <a:extLst>
                <a:ext uri="{FF2B5EF4-FFF2-40B4-BE49-F238E27FC236}">
                  <a16:creationId xmlns:a16="http://schemas.microsoft.com/office/drawing/2014/main" id="{43C52720-CCE4-244D-A5FC-4FB9245E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9183" y="339206"/>
              <a:ext cx="2060789" cy="701093"/>
            </a:xfrm>
            <a:prstGeom prst="rect">
              <a:avLst/>
            </a:prstGeom>
          </p:spPr>
        </p:pic>
      </p:grpSp>
      <p:sp>
        <p:nvSpPr>
          <p:cNvPr id="2" name="Rettangolo arrotondato 7">
            <a:extLst>
              <a:ext uri="{FF2B5EF4-FFF2-40B4-BE49-F238E27FC236}">
                <a16:creationId xmlns:a16="http://schemas.microsoft.com/office/drawing/2014/main" id="{7E66D1FD-7BAC-26D2-7894-C9672E23983C}"/>
              </a:ext>
            </a:extLst>
          </p:cNvPr>
          <p:cNvSpPr/>
          <p:nvPr/>
        </p:nvSpPr>
        <p:spPr>
          <a:xfrm>
            <a:off x="199402" y="2638214"/>
            <a:ext cx="2259671" cy="3594103"/>
          </a:xfrm>
          <a:prstGeom prst="roundRect">
            <a:avLst/>
          </a:prstGeom>
          <a:noFill/>
          <a:ln w="38100" cap="rnd" cmpd="sng" algn="ctr">
            <a:solidFill>
              <a:srgbClr val="2E355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ettangolo arrotondato 8">
            <a:extLst>
              <a:ext uri="{FF2B5EF4-FFF2-40B4-BE49-F238E27FC236}">
                <a16:creationId xmlns:a16="http://schemas.microsoft.com/office/drawing/2014/main" id="{14EEFCFE-E92F-5A0D-1DB6-D9CFBE12899C}"/>
              </a:ext>
            </a:extLst>
          </p:cNvPr>
          <p:cNvSpPr/>
          <p:nvPr/>
        </p:nvSpPr>
        <p:spPr>
          <a:xfrm>
            <a:off x="2561815" y="2650915"/>
            <a:ext cx="2292715" cy="3594101"/>
          </a:xfrm>
          <a:prstGeom prst="roundRect">
            <a:avLst/>
          </a:prstGeom>
          <a:noFill/>
          <a:ln w="38100" cap="rnd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Rettangolo arrotondato 9">
            <a:extLst>
              <a:ext uri="{FF2B5EF4-FFF2-40B4-BE49-F238E27FC236}">
                <a16:creationId xmlns:a16="http://schemas.microsoft.com/office/drawing/2014/main" id="{4A2F6FA8-60ED-890C-0F31-FC9CECB6C0D5}"/>
              </a:ext>
            </a:extLst>
          </p:cNvPr>
          <p:cNvSpPr/>
          <p:nvPr/>
        </p:nvSpPr>
        <p:spPr>
          <a:xfrm>
            <a:off x="4948923" y="2663613"/>
            <a:ext cx="2123247" cy="3581403"/>
          </a:xfrm>
          <a:prstGeom prst="roundRect">
            <a:avLst/>
          </a:prstGeom>
          <a:noFill/>
          <a:ln w="38100" cap="rnd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Rettangolo arrotondato 10">
            <a:extLst>
              <a:ext uri="{FF2B5EF4-FFF2-40B4-BE49-F238E27FC236}">
                <a16:creationId xmlns:a16="http://schemas.microsoft.com/office/drawing/2014/main" id="{E0C8BCE9-201A-71EF-3161-F43BADBB4FF6}"/>
              </a:ext>
            </a:extLst>
          </p:cNvPr>
          <p:cNvSpPr/>
          <p:nvPr/>
        </p:nvSpPr>
        <p:spPr>
          <a:xfrm>
            <a:off x="7164131" y="2663614"/>
            <a:ext cx="2045872" cy="3592908"/>
          </a:xfrm>
          <a:prstGeom prst="roundRect">
            <a:avLst/>
          </a:prstGeom>
          <a:noFill/>
          <a:ln w="38100" cap="rnd" cmpd="sng" algn="ctr">
            <a:solidFill>
              <a:srgbClr val="2E355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Rettangolo arrotondato 11">
            <a:extLst>
              <a:ext uri="{FF2B5EF4-FFF2-40B4-BE49-F238E27FC236}">
                <a16:creationId xmlns:a16="http://schemas.microsoft.com/office/drawing/2014/main" id="{B2AFF1E5-07E6-DF02-E575-234FD0D6EC82}"/>
              </a:ext>
            </a:extLst>
          </p:cNvPr>
          <p:cNvSpPr/>
          <p:nvPr/>
        </p:nvSpPr>
        <p:spPr>
          <a:xfrm>
            <a:off x="9308369" y="2608715"/>
            <a:ext cx="2526412" cy="3664725"/>
          </a:xfrm>
          <a:prstGeom prst="roundRect">
            <a:avLst/>
          </a:prstGeom>
          <a:noFill/>
          <a:ln w="38100" cap="rnd" cmpd="sng" algn="ctr">
            <a:solidFill>
              <a:srgbClr val="2E355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74D765-C7BD-7E52-9C87-8AC10BE7C8B5}"/>
              </a:ext>
            </a:extLst>
          </p:cNvPr>
          <p:cNvSpPr txBox="1"/>
          <p:nvPr/>
        </p:nvSpPr>
        <p:spPr>
          <a:xfrm>
            <a:off x="413509" y="2676314"/>
            <a:ext cx="2109999" cy="3463133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24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A558FA-8B65-086F-45AE-5DF12D21C663}"/>
              </a:ext>
            </a:extLst>
          </p:cNvPr>
          <p:cNvSpPr txBox="1"/>
          <p:nvPr/>
        </p:nvSpPr>
        <p:spPr>
          <a:xfrm>
            <a:off x="413509" y="2676314"/>
            <a:ext cx="1857665" cy="6223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600" b="1" kern="1200" dirty="0">
                <a:solidFill>
                  <a:srgbClr val="C00000"/>
                </a:solidFill>
                <a:latin typeface="Calibri" panose="020F0502020204030204"/>
              </a:rPr>
              <a:t>Input sensor and data layer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DD9A49-3B42-CAED-DDEE-8C2A5E723DB4}"/>
              </a:ext>
            </a:extLst>
          </p:cNvPr>
          <p:cNvSpPr txBox="1"/>
          <p:nvPr/>
        </p:nvSpPr>
        <p:spPr>
          <a:xfrm>
            <a:off x="-155943" y="2094121"/>
            <a:ext cx="1970299" cy="1905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867" b="1" kern="1200" dirty="0">
                <a:solidFill>
                  <a:prstClr val="black"/>
                </a:solidFill>
                <a:latin typeface="Calibri" panose="020F0502020204030204"/>
              </a:rPr>
              <a:t>Data sources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A90CDA-8720-9AAD-4F0A-44CCC5826909}"/>
              </a:ext>
            </a:extLst>
          </p:cNvPr>
          <p:cNvSpPr txBox="1"/>
          <p:nvPr/>
        </p:nvSpPr>
        <p:spPr>
          <a:xfrm>
            <a:off x="2312157" y="2125271"/>
            <a:ext cx="2339135" cy="16674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867" b="1" kern="1200" dirty="0">
                <a:solidFill>
                  <a:prstClr val="black"/>
                </a:solidFill>
                <a:latin typeface="Calibri" panose="020F0502020204030204"/>
              </a:rPr>
              <a:t>Standardized data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CBEC006-1B74-06D4-1076-D9C95E9622DF}"/>
              </a:ext>
            </a:extLst>
          </p:cNvPr>
          <p:cNvSpPr txBox="1"/>
          <p:nvPr/>
        </p:nvSpPr>
        <p:spPr>
          <a:xfrm>
            <a:off x="5108497" y="2077718"/>
            <a:ext cx="2063752" cy="269788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867" b="1" kern="1200" dirty="0">
                <a:solidFill>
                  <a:prstClr val="black"/>
                </a:solidFill>
                <a:latin typeface="Calibri" panose="020F0502020204030204"/>
              </a:rPr>
              <a:t>Optimized data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05DF6C9-6F7F-EEC8-0353-78D403E1E5FC}"/>
              </a:ext>
            </a:extLst>
          </p:cNvPr>
          <p:cNvSpPr txBox="1"/>
          <p:nvPr/>
        </p:nvSpPr>
        <p:spPr>
          <a:xfrm>
            <a:off x="7509635" y="2075778"/>
            <a:ext cx="2138775" cy="25276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867" b="1" kern="1200" dirty="0">
                <a:solidFill>
                  <a:prstClr val="black"/>
                </a:solidFill>
                <a:latin typeface="Calibri" panose="020F0502020204030204"/>
              </a:rPr>
              <a:t>Sharing models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0371EFD-D77C-26A5-252F-2BC3F0EFDE2B}"/>
              </a:ext>
            </a:extLst>
          </p:cNvPr>
          <p:cNvSpPr txBox="1"/>
          <p:nvPr/>
        </p:nvSpPr>
        <p:spPr>
          <a:xfrm>
            <a:off x="10215245" y="2109469"/>
            <a:ext cx="1270001" cy="1905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867" b="1" kern="1200" dirty="0">
                <a:solidFill>
                  <a:prstClr val="black"/>
                </a:solidFill>
                <a:latin typeface="Calibri" panose="020F0502020204030204"/>
              </a:rPr>
              <a:t>Data use</a:t>
            </a:r>
          </a:p>
        </p:txBody>
      </p:sp>
      <p:sp>
        <p:nvSpPr>
          <p:cNvPr id="14" name="Rettangolo arrotondato 19">
            <a:extLst>
              <a:ext uri="{FF2B5EF4-FFF2-40B4-BE49-F238E27FC236}">
                <a16:creationId xmlns:a16="http://schemas.microsoft.com/office/drawing/2014/main" id="{077B298E-CA49-A072-7306-BA0F4A13B213}"/>
              </a:ext>
            </a:extLst>
          </p:cNvPr>
          <p:cNvSpPr/>
          <p:nvPr/>
        </p:nvSpPr>
        <p:spPr>
          <a:xfrm>
            <a:off x="4948922" y="3641514"/>
            <a:ext cx="2123249" cy="685801"/>
          </a:xfrm>
          <a:prstGeom prst="roundRect">
            <a:avLst/>
          </a:prstGeom>
          <a:noFill/>
          <a:ln w="9525" cap="rnd" cmpd="sng" algn="ctr">
            <a:solidFill>
              <a:srgbClr val="2E355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B91262D-89E8-3ABF-61B8-2292DFA7CDFF}"/>
              </a:ext>
            </a:extLst>
          </p:cNvPr>
          <p:cNvSpPr txBox="1"/>
          <p:nvPr/>
        </p:nvSpPr>
        <p:spPr>
          <a:xfrm>
            <a:off x="4988199" y="3774863"/>
            <a:ext cx="2083971" cy="4191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Security &amp; access management</a:t>
            </a:r>
          </a:p>
        </p:txBody>
      </p:sp>
      <p:sp>
        <p:nvSpPr>
          <p:cNvPr id="16" name="Rettangolo arrotondato 21">
            <a:extLst>
              <a:ext uri="{FF2B5EF4-FFF2-40B4-BE49-F238E27FC236}">
                <a16:creationId xmlns:a16="http://schemas.microsoft.com/office/drawing/2014/main" id="{59E517CD-81B8-E518-249C-64554BD94E63}"/>
              </a:ext>
            </a:extLst>
          </p:cNvPr>
          <p:cNvSpPr/>
          <p:nvPr/>
        </p:nvSpPr>
        <p:spPr>
          <a:xfrm>
            <a:off x="4946334" y="4390814"/>
            <a:ext cx="2138537" cy="685801"/>
          </a:xfrm>
          <a:prstGeom prst="roundRect">
            <a:avLst/>
          </a:prstGeom>
          <a:noFill/>
          <a:ln w="952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42312B6-A9BE-2459-61D4-0792F96998AB}"/>
              </a:ext>
            </a:extLst>
          </p:cNvPr>
          <p:cNvSpPr txBox="1"/>
          <p:nvPr/>
        </p:nvSpPr>
        <p:spPr>
          <a:xfrm>
            <a:off x="5000899" y="4524163"/>
            <a:ext cx="2083971" cy="4191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Data catalogue</a:t>
            </a:r>
          </a:p>
        </p:txBody>
      </p:sp>
      <p:sp>
        <p:nvSpPr>
          <p:cNvPr id="18" name="Rettangolo arrotondato 23">
            <a:extLst>
              <a:ext uri="{FF2B5EF4-FFF2-40B4-BE49-F238E27FC236}">
                <a16:creationId xmlns:a16="http://schemas.microsoft.com/office/drawing/2014/main" id="{BFACAEC0-0D8C-7246-9670-75B3596CD2D4}"/>
              </a:ext>
            </a:extLst>
          </p:cNvPr>
          <p:cNvSpPr/>
          <p:nvPr/>
        </p:nvSpPr>
        <p:spPr>
          <a:xfrm>
            <a:off x="4958974" y="5169747"/>
            <a:ext cx="2125897" cy="958852"/>
          </a:xfrm>
          <a:prstGeom prst="roundRect">
            <a:avLst/>
          </a:prstGeom>
          <a:noFill/>
          <a:ln w="952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E2ACC3E-2E9F-0630-23D0-357E4C607E71}"/>
              </a:ext>
            </a:extLst>
          </p:cNvPr>
          <p:cNvSpPr txBox="1"/>
          <p:nvPr/>
        </p:nvSpPr>
        <p:spPr>
          <a:xfrm>
            <a:off x="5002195" y="5258646"/>
            <a:ext cx="2083971" cy="72390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Harmonized Privacy management</a:t>
            </a:r>
          </a:p>
        </p:txBody>
      </p:sp>
      <p:sp>
        <p:nvSpPr>
          <p:cNvPr id="20" name="Rettangolo arrotondato 25">
            <a:extLst>
              <a:ext uri="{FF2B5EF4-FFF2-40B4-BE49-F238E27FC236}">
                <a16:creationId xmlns:a16="http://schemas.microsoft.com/office/drawing/2014/main" id="{BEC30E8B-50CA-A89E-258D-F63B976CBCCB}"/>
              </a:ext>
            </a:extLst>
          </p:cNvPr>
          <p:cNvSpPr/>
          <p:nvPr/>
        </p:nvSpPr>
        <p:spPr>
          <a:xfrm>
            <a:off x="7164132" y="3835400"/>
            <a:ext cx="2045872" cy="458584"/>
          </a:xfrm>
          <a:prstGeom prst="roundRect">
            <a:avLst/>
          </a:prstGeom>
          <a:noFill/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C0B5EF2-DF2F-D69C-8E45-F94DFEC2F6A6}"/>
              </a:ext>
            </a:extLst>
          </p:cNvPr>
          <p:cNvSpPr txBox="1"/>
          <p:nvPr/>
        </p:nvSpPr>
        <p:spPr>
          <a:xfrm>
            <a:off x="7126032" y="3866221"/>
            <a:ext cx="2083971" cy="49968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National Hubs</a:t>
            </a:r>
          </a:p>
        </p:txBody>
      </p:sp>
      <p:sp>
        <p:nvSpPr>
          <p:cNvPr id="26" name="Rettangolo arrotondato 27">
            <a:extLst>
              <a:ext uri="{FF2B5EF4-FFF2-40B4-BE49-F238E27FC236}">
                <a16:creationId xmlns:a16="http://schemas.microsoft.com/office/drawing/2014/main" id="{FD2E079D-BB72-9ABA-63C1-D09D6EFFA87A}"/>
              </a:ext>
            </a:extLst>
          </p:cNvPr>
          <p:cNvSpPr/>
          <p:nvPr/>
        </p:nvSpPr>
        <p:spPr>
          <a:xfrm>
            <a:off x="7176832" y="4323687"/>
            <a:ext cx="2045872" cy="486228"/>
          </a:xfrm>
          <a:prstGeom prst="roundRect">
            <a:avLst/>
          </a:prstGeom>
          <a:noFill/>
          <a:ln w="9525" cap="rnd" cmpd="sng" algn="ctr">
            <a:solidFill>
              <a:srgbClr val="2E355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2D9BBA8-7146-B4CD-ACFD-1E3E0B077B5A}"/>
              </a:ext>
            </a:extLst>
          </p:cNvPr>
          <p:cNvSpPr txBox="1"/>
          <p:nvPr/>
        </p:nvSpPr>
        <p:spPr>
          <a:xfrm>
            <a:off x="7138732" y="4257463"/>
            <a:ext cx="2083971" cy="4191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D681831C-272A-1613-7CA3-F456BBCC176A}"/>
              </a:ext>
            </a:extLst>
          </p:cNvPr>
          <p:cNvSpPr/>
          <p:nvPr/>
        </p:nvSpPr>
        <p:spPr>
          <a:xfrm>
            <a:off x="10817093" y="4564771"/>
            <a:ext cx="731441" cy="419083"/>
          </a:xfrm>
          <a:prstGeom prst="rect">
            <a:avLst/>
          </a:prstGeom>
          <a:noFill/>
          <a:ln w="9525" cap="rnd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BF57F3A-635A-A208-68F5-C810B3470BCF}"/>
              </a:ext>
            </a:extLst>
          </p:cNvPr>
          <p:cNvSpPr txBox="1"/>
          <p:nvPr/>
        </p:nvSpPr>
        <p:spPr>
          <a:xfrm>
            <a:off x="10665037" y="4564770"/>
            <a:ext cx="883497" cy="41908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867" b="1" kern="1200" dirty="0">
                <a:solidFill>
                  <a:prstClr val="black"/>
                </a:solidFill>
                <a:latin typeface="Calibri" panose="020F0502020204030204"/>
              </a:rPr>
              <a:t>Data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A1A97270-8FCC-E791-1FAC-B9B9B62F950E}"/>
              </a:ext>
            </a:extLst>
          </p:cNvPr>
          <p:cNvSpPr/>
          <p:nvPr/>
        </p:nvSpPr>
        <p:spPr>
          <a:xfrm>
            <a:off x="9690745" y="4557717"/>
            <a:ext cx="883497" cy="426137"/>
          </a:xfrm>
          <a:prstGeom prst="rect">
            <a:avLst/>
          </a:prstGeom>
          <a:noFill/>
          <a:ln w="9525" cap="rnd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8D76E4E-E5F0-DABA-B49E-6C36AB0A78FD}"/>
              </a:ext>
            </a:extLst>
          </p:cNvPr>
          <p:cNvSpPr txBox="1"/>
          <p:nvPr/>
        </p:nvSpPr>
        <p:spPr>
          <a:xfrm>
            <a:off x="9568165" y="4543213"/>
            <a:ext cx="1161596" cy="520703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867" b="1" kern="1200" dirty="0">
                <a:solidFill>
                  <a:prstClr val="black"/>
                </a:solidFill>
                <a:latin typeface="Calibri" panose="020F0502020204030204"/>
              </a:rPr>
              <a:t>Insights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5C05D9B9-A84C-3D4F-5B3B-FC37AFF7C8C9}"/>
              </a:ext>
            </a:extLst>
          </p:cNvPr>
          <p:cNvSpPr/>
          <p:nvPr/>
        </p:nvSpPr>
        <p:spPr>
          <a:xfrm>
            <a:off x="9576239" y="5604721"/>
            <a:ext cx="641624" cy="408535"/>
          </a:xfrm>
          <a:prstGeom prst="rect">
            <a:avLst/>
          </a:prstGeom>
          <a:noFill/>
          <a:ln w="9525" cap="rnd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E47DCB7-C499-E4FA-351C-080994DC9288}"/>
              </a:ext>
            </a:extLst>
          </p:cNvPr>
          <p:cNvSpPr txBox="1"/>
          <p:nvPr/>
        </p:nvSpPr>
        <p:spPr>
          <a:xfrm>
            <a:off x="9426277" y="5564915"/>
            <a:ext cx="952500" cy="5080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867" b="1" kern="1200" dirty="0">
                <a:solidFill>
                  <a:prstClr val="black"/>
                </a:solidFill>
                <a:latin typeface="Calibri" panose="020F0502020204030204"/>
              </a:rPr>
              <a:t>PAAS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811B04A1-CFDC-1394-0E97-3DFAD4616C01}"/>
              </a:ext>
            </a:extLst>
          </p:cNvPr>
          <p:cNvSpPr/>
          <p:nvPr/>
        </p:nvSpPr>
        <p:spPr>
          <a:xfrm>
            <a:off x="10266898" y="5607685"/>
            <a:ext cx="690153" cy="401472"/>
          </a:xfrm>
          <a:prstGeom prst="rect">
            <a:avLst/>
          </a:prstGeom>
          <a:noFill/>
          <a:ln w="9525" cap="rnd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17427C8-B37B-353E-0CF7-544EF5426BDF}"/>
              </a:ext>
            </a:extLst>
          </p:cNvPr>
          <p:cNvSpPr txBox="1"/>
          <p:nvPr/>
        </p:nvSpPr>
        <p:spPr>
          <a:xfrm>
            <a:off x="10127494" y="5609753"/>
            <a:ext cx="952500" cy="403503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867" b="1" kern="1200" dirty="0">
                <a:solidFill>
                  <a:prstClr val="black"/>
                </a:solidFill>
                <a:latin typeface="Calibri" panose="020F0502020204030204"/>
              </a:rPr>
              <a:t>SAAS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5D12FD06-E96C-B316-CD2B-0335CCF08120}"/>
              </a:ext>
            </a:extLst>
          </p:cNvPr>
          <p:cNvSpPr txBox="1"/>
          <p:nvPr/>
        </p:nvSpPr>
        <p:spPr>
          <a:xfrm>
            <a:off x="7176832" y="4257463"/>
            <a:ext cx="2083971" cy="48259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Use case</a:t>
            </a:r>
          </a:p>
        </p:txBody>
      </p:sp>
      <p:sp>
        <p:nvSpPr>
          <p:cNvPr id="40" name="Google Shape;518;p27">
            <a:extLst>
              <a:ext uri="{FF2B5EF4-FFF2-40B4-BE49-F238E27FC236}">
                <a16:creationId xmlns:a16="http://schemas.microsoft.com/office/drawing/2014/main" id="{4BC6E141-4BE2-E3DB-E3CB-1C83A029038B}"/>
              </a:ext>
            </a:extLst>
          </p:cNvPr>
          <p:cNvSpPr/>
          <p:nvPr/>
        </p:nvSpPr>
        <p:spPr>
          <a:xfrm>
            <a:off x="2987745" y="3883615"/>
            <a:ext cx="1287416" cy="564891"/>
          </a:xfrm>
          <a:prstGeom prst="flowChartMagneticDisk">
            <a:avLst/>
          </a:prstGeom>
          <a:solidFill>
            <a:srgbClr val="4472C4">
              <a:lumMod val="50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ctr" defTabSz="609585">
              <a:buClrTx/>
              <a:defRPr/>
            </a:pPr>
            <a:r>
              <a:rPr lang="en-GB" sz="1867" dirty="0">
                <a:solidFill>
                  <a:srgbClr val="FFFFFF"/>
                </a:solidFill>
                <a:latin typeface="Calibri" panose="020F0502020204030204"/>
                <a:ea typeface="+mn-ea"/>
              </a:rPr>
              <a:t>Metadata</a:t>
            </a:r>
            <a:endParaRPr sz="1867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41" name="Google Shape;518;p27">
            <a:extLst>
              <a:ext uri="{FF2B5EF4-FFF2-40B4-BE49-F238E27FC236}">
                <a16:creationId xmlns:a16="http://schemas.microsoft.com/office/drawing/2014/main" id="{F430B530-7AD5-BE57-FB99-6491B1E39F37}"/>
              </a:ext>
            </a:extLst>
          </p:cNvPr>
          <p:cNvSpPr/>
          <p:nvPr/>
        </p:nvSpPr>
        <p:spPr>
          <a:xfrm>
            <a:off x="2766676" y="4520231"/>
            <a:ext cx="1945649" cy="1657052"/>
          </a:xfrm>
          <a:prstGeom prst="flowChartMagneticDisk">
            <a:avLst/>
          </a:prstGeom>
          <a:solidFill>
            <a:srgbClr val="4472C4">
              <a:lumMod val="50000"/>
            </a:srgb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ctr" defTabSz="609585">
              <a:buClrTx/>
              <a:defRPr/>
            </a:pPr>
            <a:r>
              <a:rPr lang="en-GB" sz="1867" dirty="0">
                <a:solidFill>
                  <a:srgbClr val="FFFFFF"/>
                </a:solidFill>
                <a:latin typeface="Calibri" panose="020F0502020204030204"/>
                <a:ea typeface="+mn-ea"/>
              </a:rPr>
              <a:t>FAIR data</a:t>
            </a:r>
          </a:p>
          <a:p>
            <a:pPr algn="ctr" defTabSz="609585">
              <a:buClrTx/>
              <a:defRPr/>
            </a:pPr>
            <a:endParaRPr lang="en-GB" sz="400" dirty="0">
              <a:solidFill>
                <a:srgbClr val="FFFFFF"/>
              </a:solidFill>
              <a:latin typeface="Calibri" panose="020F0502020204030204"/>
              <a:ea typeface="+mn-ea"/>
            </a:endParaRPr>
          </a:p>
          <a:p>
            <a:pPr algn="ctr" defTabSz="609585">
              <a:buClrTx/>
              <a:defRPr/>
            </a:pPr>
            <a:endParaRPr lang="en-GB" sz="933" dirty="0">
              <a:solidFill>
                <a:srgbClr val="FFFFFF"/>
              </a:solidFill>
              <a:latin typeface="Calibri" panose="020F0502020204030204"/>
              <a:ea typeface="+mn-ea"/>
            </a:endParaRPr>
          </a:p>
          <a:p>
            <a:pPr algn="ctr" defTabSz="609585">
              <a:buClrTx/>
              <a:defRPr/>
            </a:pPr>
            <a:r>
              <a:rPr lang="en-GB" sz="1600" dirty="0">
                <a:solidFill>
                  <a:srgbClr val="FFFFFF"/>
                </a:solidFill>
                <a:latin typeface="Calibri" panose="020F0502020204030204"/>
                <a:ea typeface="+mn-ea"/>
              </a:rPr>
              <a:t>Findability Accessibility</a:t>
            </a:r>
          </a:p>
          <a:p>
            <a:pPr algn="ctr" defTabSz="609585">
              <a:buClrTx/>
              <a:defRPr/>
            </a:pPr>
            <a:r>
              <a:rPr lang="en-GB" sz="1600" dirty="0">
                <a:solidFill>
                  <a:srgbClr val="FFFFFF"/>
                </a:solidFill>
                <a:latin typeface="Calibri" panose="020F0502020204030204"/>
                <a:ea typeface="+mn-ea"/>
              </a:rPr>
              <a:t>Interoperability Reusability </a:t>
            </a:r>
            <a:endParaRPr sz="16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A17F136B-5B23-CE89-9A69-A5FBC3983CB7}"/>
              </a:ext>
            </a:extLst>
          </p:cNvPr>
          <p:cNvSpPr txBox="1"/>
          <p:nvPr/>
        </p:nvSpPr>
        <p:spPr>
          <a:xfrm>
            <a:off x="9330007" y="2900283"/>
            <a:ext cx="2571333" cy="468655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>
              <a:buClrTx/>
            </a:pPr>
            <a:r>
              <a:rPr lang="en-US" sz="1600" b="1" kern="1200" dirty="0">
                <a:solidFill>
                  <a:srgbClr val="C00000"/>
                </a:solidFill>
                <a:latin typeface="Calibri" panose="020F0502020204030204"/>
              </a:rPr>
              <a:t>Data, insights, software and algorithms as a service 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0241FAF-B903-D8FC-28E1-CDFD36944B7B}"/>
              </a:ext>
            </a:extLst>
          </p:cNvPr>
          <p:cNvSpPr txBox="1"/>
          <p:nvPr/>
        </p:nvSpPr>
        <p:spPr>
          <a:xfrm>
            <a:off x="844113" y="3418844"/>
            <a:ext cx="1608388" cy="577853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600" kern="1200" dirty="0">
                <a:solidFill>
                  <a:prstClr val="black"/>
                </a:solidFill>
                <a:latin typeface="Calibri" panose="020F0502020204030204"/>
              </a:rPr>
              <a:t>Space satellite sensor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6B72CC8-3311-7A72-D83C-71DF35CB230E}"/>
              </a:ext>
            </a:extLst>
          </p:cNvPr>
          <p:cNvSpPr txBox="1"/>
          <p:nvPr/>
        </p:nvSpPr>
        <p:spPr>
          <a:xfrm>
            <a:off x="1239583" y="5399615"/>
            <a:ext cx="1247184" cy="856907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>
              <a:buClrTx/>
            </a:pPr>
            <a:r>
              <a:rPr lang="en-US" sz="1600" kern="1200" dirty="0">
                <a:solidFill>
                  <a:prstClr val="black"/>
                </a:solidFill>
                <a:latin typeface="Calibri" panose="020F0502020204030204"/>
              </a:rPr>
              <a:t>ESA - DIAS</a:t>
            </a:r>
          </a:p>
          <a:p>
            <a:pPr defTabSz="609585">
              <a:buClrTx/>
            </a:pPr>
            <a:r>
              <a:rPr lang="en-US" sz="1600" kern="1200" dirty="0">
                <a:solidFill>
                  <a:prstClr val="black"/>
                </a:solidFill>
                <a:latin typeface="Calibri" panose="020F0502020204030204"/>
              </a:rPr>
              <a:t>ASI - SSDC</a:t>
            </a:r>
            <a:endParaRPr lang="en-US" sz="1600" kern="1200" dirty="0">
              <a:solidFill>
                <a:srgbClr val="37373A"/>
              </a:solidFill>
              <a:latin typeface="Calibri" panose="020F0502020204030204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D05AC572-DCDC-BCA0-CD94-3AB077CA0EAF}"/>
              </a:ext>
            </a:extLst>
          </p:cNvPr>
          <p:cNvSpPr txBox="1"/>
          <p:nvPr/>
        </p:nvSpPr>
        <p:spPr>
          <a:xfrm>
            <a:off x="7176832" y="5641763"/>
            <a:ext cx="2083971" cy="4191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AD6A8F7F-9E77-C5F2-7A1A-FA2AEE70254C}"/>
              </a:ext>
            </a:extLst>
          </p:cNvPr>
          <p:cNvSpPr txBox="1"/>
          <p:nvPr/>
        </p:nvSpPr>
        <p:spPr>
          <a:xfrm>
            <a:off x="7214932" y="5641763"/>
            <a:ext cx="1932523" cy="48259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 Marketplace</a:t>
            </a:r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id="{94064D26-2BE6-2E72-69A3-0CC8F68D5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8" y="5476512"/>
            <a:ext cx="729407" cy="577853"/>
          </a:xfrm>
          <a:prstGeom prst="rect">
            <a:avLst/>
          </a:prstGeo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4A99DBE9-2F1A-6F9C-1640-29F4D0155C40}"/>
              </a:ext>
            </a:extLst>
          </p:cNvPr>
          <p:cNvSpPr txBox="1"/>
          <p:nvPr/>
        </p:nvSpPr>
        <p:spPr>
          <a:xfrm>
            <a:off x="2458903" y="2754024"/>
            <a:ext cx="2521560" cy="97776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600" b="1" kern="1200" dirty="0">
                <a:solidFill>
                  <a:srgbClr val="C00000"/>
                </a:solidFill>
                <a:latin typeface="Calibri" panose="020F0502020204030204"/>
              </a:rPr>
              <a:t>Aggregation and normalization of data within local, interoperable repositories</a:t>
            </a: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D0E0763A-487E-EBB6-F7EB-C034BDE93568}"/>
              </a:ext>
            </a:extLst>
          </p:cNvPr>
          <p:cNvSpPr/>
          <p:nvPr/>
        </p:nvSpPr>
        <p:spPr>
          <a:xfrm>
            <a:off x="367424" y="5117134"/>
            <a:ext cx="20743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data repository </a:t>
            </a:r>
          </a:p>
        </p:txBody>
      </p:sp>
      <p:sp>
        <p:nvSpPr>
          <p:cNvPr id="55" name="Freccia a destra 54">
            <a:extLst>
              <a:ext uri="{FF2B5EF4-FFF2-40B4-BE49-F238E27FC236}">
                <a16:creationId xmlns:a16="http://schemas.microsoft.com/office/drawing/2014/main" id="{DBE1A420-0ADC-911D-9BA4-059A68D08830}"/>
              </a:ext>
            </a:extLst>
          </p:cNvPr>
          <p:cNvSpPr/>
          <p:nvPr/>
        </p:nvSpPr>
        <p:spPr>
          <a:xfrm>
            <a:off x="1663961" y="2111359"/>
            <a:ext cx="571495" cy="206901"/>
          </a:xfrm>
          <a:prstGeom prst="rightArrow">
            <a:avLst/>
          </a:prstGeom>
          <a:solidFill>
            <a:schemeClr val="tx2"/>
          </a:solidFill>
          <a:ln w="952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6" name="Freccia a destra 55">
            <a:extLst>
              <a:ext uri="{FF2B5EF4-FFF2-40B4-BE49-F238E27FC236}">
                <a16:creationId xmlns:a16="http://schemas.microsoft.com/office/drawing/2014/main" id="{B3346274-BED6-5B9B-3033-B2C30E8872ED}"/>
              </a:ext>
            </a:extLst>
          </p:cNvPr>
          <p:cNvSpPr/>
          <p:nvPr/>
        </p:nvSpPr>
        <p:spPr>
          <a:xfrm>
            <a:off x="4560623" y="2097152"/>
            <a:ext cx="571495" cy="206901"/>
          </a:xfrm>
          <a:prstGeom prst="rightArrow">
            <a:avLst/>
          </a:prstGeom>
          <a:solidFill>
            <a:schemeClr val="tx2"/>
          </a:solidFill>
          <a:ln w="952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7" name="Freccia a destra 56">
            <a:extLst>
              <a:ext uri="{FF2B5EF4-FFF2-40B4-BE49-F238E27FC236}">
                <a16:creationId xmlns:a16="http://schemas.microsoft.com/office/drawing/2014/main" id="{A0F0A809-780D-2B39-51AC-65788065D498}"/>
              </a:ext>
            </a:extLst>
          </p:cNvPr>
          <p:cNvSpPr/>
          <p:nvPr/>
        </p:nvSpPr>
        <p:spPr>
          <a:xfrm>
            <a:off x="7057279" y="2102062"/>
            <a:ext cx="571495" cy="206901"/>
          </a:xfrm>
          <a:prstGeom prst="rightArrow">
            <a:avLst/>
          </a:prstGeom>
          <a:solidFill>
            <a:schemeClr val="tx2"/>
          </a:solidFill>
          <a:ln w="952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8" name="Freccia a destra 57">
            <a:extLst>
              <a:ext uri="{FF2B5EF4-FFF2-40B4-BE49-F238E27FC236}">
                <a16:creationId xmlns:a16="http://schemas.microsoft.com/office/drawing/2014/main" id="{F8FA5341-F002-4B49-B354-529856752F45}"/>
              </a:ext>
            </a:extLst>
          </p:cNvPr>
          <p:cNvSpPr/>
          <p:nvPr/>
        </p:nvSpPr>
        <p:spPr>
          <a:xfrm>
            <a:off x="9642239" y="2103931"/>
            <a:ext cx="571495" cy="206901"/>
          </a:xfrm>
          <a:prstGeom prst="rightArrow">
            <a:avLst/>
          </a:prstGeom>
          <a:solidFill>
            <a:schemeClr val="tx2"/>
          </a:solidFill>
          <a:ln w="952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E3B2D307-5B80-174E-0BF9-5DDED026F731}"/>
              </a:ext>
            </a:extLst>
          </p:cNvPr>
          <p:cNvSpPr txBox="1"/>
          <p:nvPr/>
        </p:nvSpPr>
        <p:spPr>
          <a:xfrm>
            <a:off x="4912157" y="2710936"/>
            <a:ext cx="2181652" cy="104330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533" b="1" kern="1200" dirty="0">
                <a:solidFill>
                  <a:srgbClr val="C00000"/>
                </a:solidFill>
                <a:latin typeface="Calibri" panose="020F0502020204030204"/>
              </a:rPr>
              <a:t>Sharing prerequisites through harmonized access management</a:t>
            </a: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F5DE7F6F-B930-ACF3-C402-08E14FBC6A23}"/>
              </a:ext>
            </a:extLst>
          </p:cNvPr>
          <p:cNvSpPr/>
          <p:nvPr/>
        </p:nvSpPr>
        <p:spPr>
          <a:xfrm>
            <a:off x="7265728" y="2750448"/>
            <a:ext cx="1678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buClrTx/>
            </a:pPr>
            <a:r>
              <a:rPr lang="en-US" sz="16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Depending on the legal basis and use case</a:t>
            </a:r>
            <a:endParaRPr lang="en-US" sz="1600" kern="1200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ttangolo arrotondato 59">
            <a:extLst>
              <a:ext uri="{FF2B5EF4-FFF2-40B4-BE49-F238E27FC236}">
                <a16:creationId xmlns:a16="http://schemas.microsoft.com/office/drawing/2014/main" id="{219F021C-B505-9423-202B-77C1ED1E51FD}"/>
              </a:ext>
            </a:extLst>
          </p:cNvPr>
          <p:cNvSpPr/>
          <p:nvPr/>
        </p:nvSpPr>
        <p:spPr>
          <a:xfrm>
            <a:off x="7176829" y="4797213"/>
            <a:ext cx="2045872" cy="685801"/>
          </a:xfrm>
          <a:prstGeom prst="roundRect">
            <a:avLst/>
          </a:prstGeom>
          <a:noFill/>
          <a:ln w="9525" cap="rnd" cmpd="sng" algn="ctr">
            <a:solidFill>
              <a:srgbClr val="2E355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endParaRPr lang="en-US" sz="160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8A172161-4E7E-38D7-29C7-F143EDD9E9A7}"/>
              </a:ext>
            </a:extLst>
          </p:cNvPr>
          <p:cNvSpPr txBox="1"/>
          <p:nvPr/>
        </p:nvSpPr>
        <p:spPr>
          <a:xfrm>
            <a:off x="7138732" y="4901989"/>
            <a:ext cx="2083971" cy="48259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 Data Space</a:t>
            </a: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3DBD811E-7E4D-DD23-4E0C-E07C9B312F7D}"/>
              </a:ext>
            </a:extLst>
          </p:cNvPr>
          <p:cNvSpPr/>
          <p:nvPr/>
        </p:nvSpPr>
        <p:spPr>
          <a:xfrm>
            <a:off x="9589885" y="5123179"/>
            <a:ext cx="1917127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585">
              <a:buClrTx/>
            </a:pPr>
            <a:r>
              <a:rPr lang="en-US" sz="1867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user communities</a:t>
            </a: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3C115164-57BA-15E7-F934-9FD58CE0BAD7}"/>
              </a:ext>
            </a:extLst>
          </p:cNvPr>
          <p:cNvSpPr/>
          <p:nvPr/>
        </p:nvSpPr>
        <p:spPr>
          <a:xfrm>
            <a:off x="9456127" y="3883615"/>
            <a:ext cx="2214324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>
              <a:buClrTx/>
            </a:pPr>
            <a:r>
              <a:rPr lang="en-US" sz="1867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research institutions </a:t>
            </a:r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68020958-97D1-7E72-0C5A-0867D0FAE882}"/>
              </a:ext>
            </a:extLst>
          </p:cNvPr>
          <p:cNvSpPr/>
          <p:nvPr/>
        </p:nvSpPr>
        <p:spPr>
          <a:xfrm>
            <a:off x="9453297" y="3523311"/>
            <a:ext cx="156549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>
              <a:buClrTx/>
            </a:pPr>
            <a:r>
              <a:rPr lang="en-US" sz="1867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Providers and </a:t>
            </a:r>
          </a:p>
        </p:txBody>
      </p:sp>
      <p:pic>
        <p:nvPicPr>
          <p:cNvPr id="71" name="Immagine 70">
            <a:extLst>
              <a:ext uri="{FF2B5EF4-FFF2-40B4-BE49-F238E27FC236}">
                <a16:creationId xmlns:a16="http://schemas.microsoft.com/office/drawing/2014/main" id="{368477AE-7CCE-0C2B-3AC6-09EBEDDC65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79" y="3392491"/>
            <a:ext cx="600403" cy="630560"/>
          </a:xfrm>
          <a:prstGeom prst="rect">
            <a:avLst/>
          </a:prstGeom>
        </p:spPr>
      </p:pic>
      <p:pic>
        <p:nvPicPr>
          <p:cNvPr id="73" name="Immagine 72">
            <a:extLst>
              <a:ext uri="{FF2B5EF4-FFF2-40B4-BE49-F238E27FC236}">
                <a16:creationId xmlns:a16="http://schemas.microsoft.com/office/drawing/2014/main" id="{4AD0C788-3012-D4A8-E6B8-69FB8678C6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8" y="4342962"/>
            <a:ext cx="439893" cy="478769"/>
          </a:xfrm>
          <a:prstGeom prst="rect">
            <a:avLst/>
          </a:prstGeom>
        </p:spPr>
      </p:pic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ACC79C10-4295-BAFE-8920-DDD00C2026F9}"/>
              </a:ext>
            </a:extLst>
          </p:cNvPr>
          <p:cNvSpPr txBox="1"/>
          <p:nvPr/>
        </p:nvSpPr>
        <p:spPr>
          <a:xfrm>
            <a:off x="821842" y="4306219"/>
            <a:ext cx="1608388" cy="577853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buClrTx/>
            </a:pPr>
            <a:r>
              <a:rPr lang="en-US" sz="1600" kern="1200" dirty="0">
                <a:solidFill>
                  <a:prstClr val="black"/>
                </a:solidFill>
                <a:latin typeface="Calibri" panose="020F0502020204030204"/>
              </a:rPr>
              <a:t>Observatory</a:t>
            </a:r>
          </a:p>
        </p:txBody>
      </p:sp>
      <p:sp>
        <p:nvSpPr>
          <p:cNvPr id="75" name="Titolo 2">
            <a:extLst>
              <a:ext uri="{FF2B5EF4-FFF2-40B4-BE49-F238E27FC236}">
                <a16:creationId xmlns:a16="http://schemas.microsoft.com/office/drawing/2014/main" id="{83DC2993-26C3-1DCA-3AA5-B6DC8F28BC4D}"/>
              </a:ext>
            </a:extLst>
          </p:cNvPr>
          <p:cNvSpPr txBox="1">
            <a:spLocks/>
          </p:cNvSpPr>
          <p:nvPr/>
        </p:nvSpPr>
        <p:spPr>
          <a:xfrm>
            <a:off x="-1227425" y="1285152"/>
            <a:ext cx="14709801" cy="496176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609585">
              <a:buClrTx/>
              <a:defRPr/>
            </a:pPr>
            <a:r>
              <a:rPr lang="en-US" sz="3200" dirty="0">
                <a:solidFill>
                  <a:srgbClr val="002060"/>
                </a:solidFill>
                <a:latin typeface="Calibri Light" panose="020F0302020204030204"/>
              </a:rPr>
              <a:t>Embedding space ecosystem into data value chain</a:t>
            </a:r>
            <a:br>
              <a:rPr lang="en-US" sz="3200" dirty="0">
                <a:solidFill>
                  <a:srgbClr val="002060"/>
                </a:solidFill>
                <a:latin typeface="Calibri Light" panose="020F0302020204030204"/>
              </a:rPr>
            </a:br>
            <a:endParaRPr lang="it-IT" sz="3200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grpSp>
        <p:nvGrpSpPr>
          <p:cNvPr id="21" name="Gruppo 17">
            <a:extLst>
              <a:ext uri="{FF2B5EF4-FFF2-40B4-BE49-F238E27FC236}">
                <a16:creationId xmlns:a16="http://schemas.microsoft.com/office/drawing/2014/main" id="{5144BF72-BEC2-B578-0DD5-5078712DBBC6}"/>
              </a:ext>
            </a:extLst>
          </p:cNvPr>
          <p:cNvGrpSpPr/>
          <p:nvPr/>
        </p:nvGrpSpPr>
        <p:grpSpPr>
          <a:xfrm>
            <a:off x="7363" y="6454829"/>
            <a:ext cx="12184637" cy="372309"/>
            <a:chOff x="0" y="6352350"/>
            <a:chExt cx="12192000" cy="520700"/>
          </a:xfrm>
        </p:grpSpPr>
        <p:pic>
          <p:nvPicPr>
            <p:cNvPr id="22" name="Immagine 9">
              <a:extLst>
                <a:ext uri="{FF2B5EF4-FFF2-40B4-BE49-F238E27FC236}">
                  <a16:creationId xmlns:a16="http://schemas.microsoft.com/office/drawing/2014/main" id="{CD76C41B-1EA5-A1BD-9F95-AADB996AD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6352350"/>
              <a:ext cx="12192000" cy="520700"/>
            </a:xfrm>
            <a:prstGeom prst="rect">
              <a:avLst/>
            </a:prstGeom>
          </p:spPr>
        </p:pic>
        <p:sp>
          <p:nvSpPr>
            <p:cNvPr id="23" name="CasellaDiTesto 10">
              <a:extLst>
                <a:ext uri="{FF2B5EF4-FFF2-40B4-BE49-F238E27FC236}">
                  <a16:creationId xmlns:a16="http://schemas.microsoft.com/office/drawing/2014/main" id="{7213B7DE-21B3-EF60-9E9C-A3DAFF435E96}"/>
                </a:ext>
              </a:extLst>
            </p:cNvPr>
            <p:cNvSpPr txBox="1"/>
            <p:nvPr/>
          </p:nvSpPr>
          <p:spPr>
            <a:xfrm>
              <a:off x="6712747" y="6458657"/>
              <a:ext cx="531722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05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05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05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24" name="CasellaDiTesto 12">
              <a:extLst>
                <a:ext uri="{FF2B5EF4-FFF2-40B4-BE49-F238E27FC236}">
                  <a16:creationId xmlns:a16="http://schemas.microsoft.com/office/drawing/2014/main" id="{97FD028C-35F1-7E7F-B43A-0BFB0881DC16}"/>
                </a:ext>
              </a:extLst>
            </p:cNvPr>
            <p:cNvSpPr txBox="1"/>
            <p:nvPr/>
          </p:nvSpPr>
          <p:spPr>
            <a:xfrm>
              <a:off x="467555" y="6452829"/>
              <a:ext cx="733378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Centro Nazionale di Ricerca in High-Performance Computing, Big Data and Quantum Computing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0442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17">
            <a:extLst>
              <a:ext uri="{FF2B5EF4-FFF2-40B4-BE49-F238E27FC236}">
                <a16:creationId xmlns:a16="http://schemas.microsoft.com/office/drawing/2014/main" id="{2B163CD0-C0BC-B148-9D65-C13AB4BF9864}"/>
              </a:ext>
            </a:extLst>
          </p:cNvPr>
          <p:cNvGrpSpPr/>
          <p:nvPr/>
        </p:nvGrpSpPr>
        <p:grpSpPr>
          <a:xfrm>
            <a:off x="31476" y="6329837"/>
            <a:ext cx="12192000" cy="520701"/>
            <a:chOff x="0" y="6352350"/>
            <a:chExt cx="12192000" cy="520700"/>
          </a:xfrm>
        </p:grpSpPr>
        <p:pic>
          <p:nvPicPr>
            <p:cNvPr id="22" name="Immagine 9">
              <a:extLst>
                <a:ext uri="{FF2B5EF4-FFF2-40B4-BE49-F238E27FC236}">
                  <a16:creationId xmlns:a16="http://schemas.microsoft.com/office/drawing/2014/main" id="{8448990E-B333-0B49-9162-D379EB836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352350"/>
              <a:ext cx="12192000" cy="520700"/>
            </a:xfrm>
            <a:prstGeom prst="rect">
              <a:avLst/>
            </a:prstGeom>
          </p:spPr>
        </p:pic>
        <p:sp>
          <p:nvSpPr>
            <p:cNvPr id="23" name="CasellaDiTesto 10">
              <a:extLst>
                <a:ext uri="{FF2B5EF4-FFF2-40B4-BE49-F238E27FC236}">
                  <a16:creationId xmlns:a16="http://schemas.microsoft.com/office/drawing/2014/main" id="{C9828BF4-B1CD-8C49-95D4-810DF6565BA8}"/>
                </a:ext>
              </a:extLst>
            </p:cNvPr>
            <p:cNvSpPr txBox="1"/>
            <p:nvPr/>
          </p:nvSpPr>
          <p:spPr>
            <a:xfrm>
              <a:off x="6712747" y="6458657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24" name="CasellaDiTesto 12">
              <a:extLst>
                <a:ext uri="{FF2B5EF4-FFF2-40B4-BE49-F238E27FC236}">
                  <a16:creationId xmlns:a16="http://schemas.microsoft.com/office/drawing/2014/main" id="{3338A24B-823F-AD43-A554-D629EB29CF9D}"/>
                </a:ext>
              </a:extLst>
            </p:cNvPr>
            <p:cNvSpPr txBox="1"/>
            <p:nvPr/>
          </p:nvSpPr>
          <p:spPr>
            <a:xfrm>
              <a:off x="467555" y="6452829"/>
              <a:ext cx="73337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Centro Nazionale di Ricerca in High-Performance Computing, Big Data and Quantum Computing</a:t>
              </a:r>
            </a:p>
          </p:txBody>
        </p:sp>
      </p:grpSp>
      <p:grpSp>
        <p:nvGrpSpPr>
          <p:cNvPr id="28" name="Gruppo 16">
            <a:extLst>
              <a:ext uri="{FF2B5EF4-FFF2-40B4-BE49-F238E27FC236}">
                <a16:creationId xmlns:a16="http://schemas.microsoft.com/office/drawing/2014/main" id="{114BBE90-D452-D949-A0B5-1EB52459C305}"/>
              </a:ext>
            </a:extLst>
          </p:cNvPr>
          <p:cNvGrpSpPr/>
          <p:nvPr/>
        </p:nvGrpSpPr>
        <p:grpSpPr>
          <a:xfrm>
            <a:off x="0" y="-1"/>
            <a:ext cx="12192000" cy="1219200"/>
            <a:chOff x="0" y="-1"/>
            <a:chExt cx="12192000" cy="1219200"/>
          </a:xfrm>
        </p:grpSpPr>
        <p:pic>
          <p:nvPicPr>
            <p:cNvPr id="29" name="Immagine 6">
              <a:extLst>
                <a:ext uri="{FF2B5EF4-FFF2-40B4-BE49-F238E27FC236}">
                  <a16:creationId xmlns:a16="http://schemas.microsoft.com/office/drawing/2014/main" id="{19AC8E3B-8828-0F4A-B34F-EEE2DB9E1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2192000" cy="1219200"/>
            </a:xfrm>
            <a:prstGeom prst="rect">
              <a:avLst/>
            </a:prstGeom>
          </p:spPr>
        </p:pic>
        <p:pic>
          <p:nvPicPr>
            <p:cNvPr id="30" name="Immagine 15">
              <a:extLst>
                <a:ext uri="{FF2B5EF4-FFF2-40B4-BE49-F238E27FC236}">
                  <a16:creationId xmlns:a16="http://schemas.microsoft.com/office/drawing/2014/main" id="{43C52720-CCE4-244D-A5FC-4FB9245E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69183" y="339206"/>
              <a:ext cx="2060789" cy="701093"/>
            </a:xfrm>
            <a:prstGeom prst="rect">
              <a:avLst/>
            </a:prstGeom>
          </p:spPr>
        </p:pic>
      </p:grpSp>
      <p:pic>
        <p:nvPicPr>
          <p:cNvPr id="6" name="Picture 2" descr="JAXA | Space Situational Awareness (SSA) System">
            <a:extLst>
              <a:ext uri="{FF2B5EF4-FFF2-40B4-BE49-F238E27FC236}">
                <a16:creationId xmlns:a16="http://schemas.microsoft.com/office/drawing/2014/main" id="{6F1488ED-F035-27DF-41AF-F3F5A216D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167" y="1214184"/>
            <a:ext cx="2875281" cy="191685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02FF69B-48A5-15C0-228F-4AE391F5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029" y="3271877"/>
            <a:ext cx="6077089" cy="29488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6778C3-A87C-D8A1-F2F5-C30AA548A076}"/>
              </a:ext>
            </a:extLst>
          </p:cNvPr>
          <p:cNvSpPr txBox="1"/>
          <p:nvPr/>
        </p:nvSpPr>
        <p:spPr>
          <a:xfrm>
            <a:off x="130552" y="1328294"/>
            <a:ext cx="722154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it-IT" sz="3733" b="1" dirty="0">
                <a:solidFill>
                  <a:srgbClr val="444B55"/>
                </a:solidFill>
                <a:latin typeface="+mj-lt"/>
              </a:rPr>
              <a:t>Space </a:t>
            </a:r>
            <a:r>
              <a:rPr lang="it-IT" sz="3733" b="1" dirty="0" err="1">
                <a:solidFill>
                  <a:srgbClr val="444B55"/>
                </a:solidFill>
                <a:latin typeface="+mj-lt"/>
              </a:rPr>
              <a:t>Situational</a:t>
            </a:r>
            <a:r>
              <a:rPr lang="it-IT" sz="3733" b="1" dirty="0">
                <a:solidFill>
                  <a:srgbClr val="444B55"/>
                </a:solidFill>
                <a:latin typeface="+mj-lt"/>
              </a:rPr>
              <a:t> </a:t>
            </a:r>
            <a:r>
              <a:rPr lang="it-IT" sz="3733" b="1" dirty="0" err="1">
                <a:solidFill>
                  <a:srgbClr val="444B55"/>
                </a:solidFill>
                <a:latin typeface="+mj-lt"/>
              </a:rPr>
              <a:t>Awareness</a:t>
            </a:r>
            <a:r>
              <a:rPr lang="it-IT" sz="3733" b="1" dirty="0">
                <a:solidFill>
                  <a:srgbClr val="444B55"/>
                </a:solidFill>
                <a:latin typeface="+mj-lt"/>
              </a:rPr>
              <a:t> (SSA</a:t>
            </a:r>
            <a:r>
              <a:rPr lang="it-IT" sz="3733" b="1" cap="all" dirty="0">
                <a:solidFill>
                  <a:srgbClr val="444B55"/>
                </a:solidFill>
                <a:latin typeface="+mj-lt"/>
              </a:rPr>
              <a:t>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FBB14C6-9658-C74E-6C2F-7A15A8C3D4F4}"/>
              </a:ext>
            </a:extLst>
          </p:cNvPr>
          <p:cNvSpPr txBox="1"/>
          <p:nvPr/>
        </p:nvSpPr>
        <p:spPr>
          <a:xfrm>
            <a:off x="130552" y="2311426"/>
            <a:ext cx="85054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000" dirty="0">
                <a:solidFill>
                  <a:srgbClr val="444B55"/>
                </a:solidFill>
                <a:latin typeface="+mn-lt"/>
              </a:rPr>
              <a:t>SSA refers to the knowledge of the space environment, including location and function of space objects and space weather phenomena. SSA is generally understood as covering three main areas: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A4166E0-D50D-22F8-9787-B34244F40EE8}"/>
              </a:ext>
            </a:extLst>
          </p:cNvPr>
          <p:cNvSpPr txBox="1"/>
          <p:nvPr/>
        </p:nvSpPr>
        <p:spPr>
          <a:xfrm>
            <a:off x="31476" y="3701739"/>
            <a:ext cx="5747023" cy="2061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endParaRPr lang="en-US" sz="2133" dirty="0">
              <a:solidFill>
                <a:srgbClr val="444B55"/>
              </a:solidFill>
              <a:latin typeface="+mj-l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rgbClr val="444B55"/>
                </a:solidFill>
                <a:latin typeface="+mj-lt"/>
              </a:rPr>
              <a:t>Space Surveillance and Tracking (SST)</a:t>
            </a:r>
            <a:r>
              <a:rPr lang="en-US" sz="2133" dirty="0">
                <a:solidFill>
                  <a:srgbClr val="444B55"/>
                </a:solidFill>
                <a:latin typeface="+mj-lt"/>
              </a:rPr>
              <a:t> of man-made objects.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rgbClr val="444B55"/>
                </a:solidFill>
                <a:latin typeface="+mj-lt"/>
              </a:rPr>
              <a:t>Space </a:t>
            </a:r>
            <a:r>
              <a:rPr lang="en-US" sz="2133" b="1" dirty="0" err="1">
                <a:solidFill>
                  <a:srgbClr val="444B55"/>
                </a:solidFill>
                <a:latin typeface="+mj-lt"/>
              </a:rPr>
              <a:t>WEather</a:t>
            </a:r>
            <a:r>
              <a:rPr lang="en-US" sz="2133" b="1" dirty="0">
                <a:solidFill>
                  <a:srgbClr val="444B55"/>
                </a:solidFill>
                <a:latin typeface="+mj-lt"/>
              </a:rPr>
              <a:t> (SWE)</a:t>
            </a:r>
            <a:r>
              <a:rPr lang="en-US" sz="2133" dirty="0">
                <a:solidFill>
                  <a:srgbClr val="444B55"/>
                </a:solidFill>
                <a:latin typeface="+mj-lt"/>
              </a:rPr>
              <a:t> monitoring and forecast.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rgbClr val="444B55"/>
                </a:solidFill>
                <a:latin typeface="+mj-lt"/>
              </a:rPr>
              <a:t>Near-Earth Objects (NEO)</a:t>
            </a:r>
            <a:r>
              <a:rPr lang="en-US" sz="2133" dirty="0">
                <a:solidFill>
                  <a:srgbClr val="444B55"/>
                </a:solidFill>
                <a:latin typeface="+mj-lt"/>
              </a:rPr>
              <a:t> monitoring (only natural space objects)</a:t>
            </a:r>
          </a:p>
        </p:txBody>
      </p:sp>
    </p:spTree>
    <p:extLst>
      <p:ext uri="{BB962C8B-B14F-4D97-AF65-F5344CB8AC3E}">
        <p14:creationId xmlns:p14="http://schemas.microsoft.com/office/powerpoint/2010/main" val="1535203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17">
            <a:extLst>
              <a:ext uri="{FF2B5EF4-FFF2-40B4-BE49-F238E27FC236}">
                <a16:creationId xmlns:a16="http://schemas.microsoft.com/office/drawing/2014/main" id="{2B163CD0-C0BC-B148-9D65-C13AB4BF9864}"/>
              </a:ext>
            </a:extLst>
          </p:cNvPr>
          <p:cNvGrpSpPr/>
          <p:nvPr/>
        </p:nvGrpSpPr>
        <p:grpSpPr>
          <a:xfrm>
            <a:off x="31476" y="6329837"/>
            <a:ext cx="12192000" cy="520701"/>
            <a:chOff x="0" y="6352350"/>
            <a:chExt cx="12192000" cy="520700"/>
          </a:xfrm>
        </p:grpSpPr>
        <p:pic>
          <p:nvPicPr>
            <p:cNvPr id="22" name="Immagine 9">
              <a:extLst>
                <a:ext uri="{FF2B5EF4-FFF2-40B4-BE49-F238E27FC236}">
                  <a16:creationId xmlns:a16="http://schemas.microsoft.com/office/drawing/2014/main" id="{8448990E-B333-0B49-9162-D379EB836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352350"/>
              <a:ext cx="12192000" cy="520700"/>
            </a:xfrm>
            <a:prstGeom prst="rect">
              <a:avLst/>
            </a:prstGeom>
          </p:spPr>
        </p:pic>
        <p:sp>
          <p:nvSpPr>
            <p:cNvPr id="23" name="CasellaDiTesto 10">
              <a:extLst>
                <a:ext uri="{FF2B5EF4-FFF2-40B4-BE49-F238E27FC236}">
                  <a16:creationId xmlns:a16="http://schemas.microsoft.com/office/drawing/2014/main" id="{C9828BF4-B1CD-8C49-95D4-810DF6565BA8}"/>
                </a:ext>
              </a:extLst>
            </p:cNvPr>
            <p:cNvSpPr txBox="1"/>
            <p:nvPr/>
          </p:nvSpPr>
          <p:spPr>
            <a:xfrm>
              <a:off x="6712747" y="6458657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24" name="CasellaDiTesto 12">
              <a:extLst>
                <a:ext uri="{FF2B5EF4-FFF2-40B4-BE49-F238E27FC236}">
                  <a16:creationId xmlns:a16="http://schemas.microsoft.com/office/drawing/2014/main" id="{3338A24B-823F-AD43-A554-D629EB29CF9D}"/>
                </a:ext>
              </a:extLst>
            </p:cNvPr>
            <p:cNvSpPr txBox="1"/>
            <p:nvPr/>
          </p:nvSpPr>
          <p:spPr>
            <a:xfrm>
              <a:off x="467555" y="6452829"/>
              <a:ext cx="73337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Centro Nazionale di Ricerca in High-Performance Computing, Big Data and Quantum Computing</a:t>
              </a:r>
            </a:p>
          </p:txBody>
        </p:sp>
      </p:grpSp>
      <p:grpSp>
        <p:nvGrpSpPr>
          <p:cNvPr id="28" name="Gruppo 16">
            <a:extLst>
              <a:ext uri="{FF2B5EF4-FFF2-40B4-BE49-F238E27FC236}">
                <a16:creationId xmlns:a16="http://schemas.microsoft.com/office/drawing/2014/main" id="{114BBE90-D452-D949-A0B5-1EB52459C305}"/>
              </a:ext>
            </a:extLst>
          </p:cNvPr>
          <p:cNvGrpSpPr/>
          <p:nvPr/>
        </p:nvGrpSpPr>
        <p:grpSpPr>
          <a:xfrm>
            <a:off x="0" y="-1"/>
            <a:ext cx="12192000" cy="1219200"/>
            <a:chOff x="0" y="-1"/>
            <a:chExt cx="12192000" cy="1219200"/>
          </a:xfrm>
        </p:grpSpPr>
        <p:pic>
          <p:nvPicPr>
            <p:cNvPr id="29" name="Immagine 6">
              <a:extLst>
                <a:ext uri="{FF2B5EF4-FFF2-40B4-BE49-F238E27FC236}">
                  <a16:creationId xmlns:a16="http://schemas.microsoft.com/office/drawing/2014/main" id="{19AC8E3B-8828-0F4A-B34F-EEE2DB9E1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2000" cy="1219200"/>
            </a:xfrm>
            <a:prstGeom prst="rect">
              <a:avLst/>
            </a:prstGeom>
          </p:spPr>
        </p:pic>
        <p:pic>
          <p:nvPicPr>
            <p:cNvPr id="30" name="Immagine 15">
              <a:extLst>
                <a:ext uri="{FF2B5EF4-FFF2-40B4-BE49-F238E27FC236}">
                  <a16:creationId xmlns:a16="http://schemas.microsoft.com/office/drawing/2014/main" id="{43C52720-CCE4-244D-A5FC-4FB9245E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9183" y="339206"/>
              <a:ext cx="2060789" cy="701093"/>
            </a:xfrm>
            <a:prstGeom prst="rect">
              <a:avLst/>
            </a:prstGeom>
          </p:spPr>
        </p:pic>
      </p:grpSp>
      <p:sp>
        <p:nvSpPr>
          <p:cNvPr id="2" name="Titolo 2">
            <a:extLst>
              <a:ext uri="{FF2B5EF4-FFF2-40B4-BE49-F238E27FC236}">
                <a16:creationId xmlns:a16="http://schemas.microsoft.com/office/drawing/2014/main" id="{F9C0D927-85A0-CF46-08CA-12679E47992B}"/>
              </a:ext>
            </a:extLst>
          </p:cNvPr>
          <p:cNvSpPr txBox="1">
            <a:spLocks/>
          </p:cNvSpPr>
          <p:nvPr/>
        </p:nvSpPr>
        <p:spPr>
          <a:xfrm>
            <a:off x="389666" y="1575395"/>
            <a:ext cx="11630039" cy="5207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2060"/>
                </a:solidFill>
              </a:rPr>
              <a:t>General </a:t>
            </a:r>
            <a:r>
              <a:rPr lang="it-IT" dirty="0" err="1">
                <a:solidFill>
                  <a:srgbClr val="002060"/>
                </a:solidFill>
              </a:rPr>
              <a:t>Objectives</a:t>
            </a:r>
            <a:r>
              <a:rPr lang="it-IT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Picture 2" descr="INAF – Istituto Nazionale di Astrofisica – Indire">
            <a:extLst>
              <a:ext uri="{FF2B5EF4-FFF2-40B4-BE49-F238E27FC236}">
                <a16:creationId xmlns:a16="http://schemas.microsoft.com/office/drawing/2014/main" id="{CF3EAF47-B28C-7190-1730-F8CA7FB7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00" y="3703362"/>
            <a:ext cx="1455453" cy="145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'INFN CAMBIA LOGO">
            <a:extLst>
              <a:ext uri="{FF2B5EF4-FFF2-40B4-BE49-F238E27FC236}">
                <a16:creationId xmlns:a16="http://schemas.microsoft.com/office/drawing/2014/main" id="{14D2202F-B014-BE7E-DDE7-9CB820346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017" y="5158815"/>
            <a:ext cx="1693688" cy="93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Thales Alenia Space | LinkedIn">
            <a:extLst>
              <a:ext uri="{FF2B5EF4-FFF2-40B4-BE49-F238E27FC236}">
                <a16:creationId xmlns:a16="http://schemas.microsoft.com/office/drawing/2014/main" id="{B0F0F4B7-FCEB-AA59-049F-86C27BEEC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208" y="2670742"/>
            <a:ext cx="1455453" cy="145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leonardo-finmeccanica-logo - Airport Suppliers">
            <a:extLst>
              <a:ext uri="{FF2B5EF4-FFF2-40B4-BE49-F238E27FC236}">
                <a16:creationId xmlns:a16="http://schemas.microsoft.com/office/drawing/2014/main" id="{0CCF953D-FC4B-C50E-8E41-37744721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00" y="1422104"/>
            <a:ext cx="1446261" cy="144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5B5833-6679-3D9F-90C2-E2B38C42EE94}"/>
              </a:ext>
            </a:extLst>
          </p:cNvPr>
          <p:cNvSpPr txBox="1"/>
          <p:nvPr/>
        </p:nvSpPr>
        <p:spPr>
          <a:xfrm>
            <a:off x="389666" y="2293949"/>
            <a:ext cx="9501054" cy="3765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 defTabSz="609585">
              <a:spcAft>
                <a:spcPts val="800"/>
              </a:spcAft>
              <a:buClrTx/>
              <a:buFont typeface="Arial" panose="020B0604020202020204" pitchFamily="34" charset="0"/>
              <a:buChar char="▪"/>
            </a:pPr>
            <a:r>
              <a:rPr lang="en-US" sz="1867" kern="1200" dirty="0">
                <a:solidFill>
                  <a:prstClr val="black"/>
                </a:solidFill>
                <a:latin typeface="Noto Sans Symbols"/>
                <a:ea typeface="Noto Sans Symbols"/>
                <a:cs typeface="Noto Sans Symbols"/>
              </a:rPr>
              <a:t>Design and commissioning of an interoperable, distributed data archive in the perspective on the ICSC HPC, Cloud and Data infrastructure;</a:t>
            </a:r>
            <a:endParaRPr lang="it-IT" sz="1867" kern="1200" dirty="0">
              <a:solidFill>
                <a:prstClr val="black"/>
              </a:solidFill>
              <a:latin typeface="Noto Sans Symbols"/>
              <a:ea typeface="Noto Sans Symbols"/>
              <a:cs typeface="Noto Sans Symbols"/>
            </a:endParaRPr>
          </a:p>
          <a:p>
            <a:pPr marL="457189" indent="-457189" algn="just" defTabSz="609585">
              <a:spcAft>
                <a:spcPts val="800"/>
              </a:spcAft>
              <a:buClrTx/>
              <a:buFont typeface="Arial" panose="020B0604020202020204" pitchFamily="34" charset="0"/>
              <a:buChar char="▪"/>
            </a:pPr>
            <a:r>
              <a:rPr lang="en-US" sz="1867" kern="1200" dirty="0">
                <a:solidFill>
                  <a:prstClr val="black"/>
                </a:solidFill>
                <a:latin typeface="Noto Sans Symbols"/>
                <a:ea typeface="Noto Sans Symbols"/>
                <a:cs typeface="Noto Sans Symbols"/>
              </a:rPr>
              <a:t>Availability (to both scientific and industrial users) of effective interoperable services for the storage and the processing of the data;</a:t>
            </a:r>
            <a:endParaRPr lang="it-IT" sz="1867" kern="1200" dirty="0">
              <a:solidFill>
                <a:prstClr val="black"/>
              </a:solidFill>
              <a:latin typeface="Noto Sans Symbols"/>
              <a:ea typeface="Noto Sans Symbols"/>
              <a:cs typeface="Noto Sans Symbols"/>
            </a:endParaRPr>
          </a:p>
          <a:p>
            <a:pPr marL="457189" indent="-457189" algn="just" defTabSz="609585">
              <a:spcAft>
                <a:spcPts val="800"/>
              </a:spcAft>
              <a:buClrTx/>
              <a:buFont typeface="Arial" panose="020B0604020202020204" pitchFamily="34" charset="0"/>
              <a:buChar char="▪"/>
            </a:pPr>
            <a:r>
              <a:rPr lang="en-US" sz="1867" kern="1200" dirty="0">
                <a:solidFill>
                  <a:prstClr val="black"/>
                </a:solidFill>
                <a:latin typeface="Noto Sans Symbols"/>
                <a:ea typeface="Noto Sans Symbols"/>
                <a:cs typeface="Noto Sans Symbols"/>
              </a:rPr>
              <a:t>Experimentation and Demonstration of the use of blockchain </a:t>
            </a:r>
            <a:r>
              <a:rPr lang="en-US" sz="1867" kern="1200" dirty="0" err="1">
                <a:solidFill>
                  <a:prstClr val="black"/>
                </a:solidFill>
                <a:latin typeface="Noto Sans Symbols"/>
                <a:ea typeface="Noto Sans Symbols"/>
                <a:cs typeface="Noto Sans Symbols"/>
              </a:rPr>
              <a:t>sw</a:t>
            </a:r>
            <a:r>
              <a:rPr lang="en-US" sz="1867" kern="1200" dirty="0">
                <a:solidFill>
                  <a:prstClr val="black"/>
                </a:solidFill>
                <a:latin typeface="Noto Sans Symbols"/>
                <a:ea typeface="Noto Sans Symbols"/>
                <a:cs typeface="Noto Sans Symbols"/>
              </a:rPr>
              <a:t> stacks for the certification / tracking of valuable datasets; </a:t>
            </a:r>
            <a:endParaRPr lang="it-IT" sz="1867" kern="1200" dirty="0">
              <a:solidFill>
                <a:prstClr val="black"/>
              </a:solidFill>
              <a:latin typeface="Noto Sans Symbols"/>
              <a:ea typeface="Noto Sans Symbols"/>
              <a:cs typeface="Noto Sans Symbols"/>
            </a:endParaRPr>
          </a:p>
          <a:p>
            <a:pPr marL="457189" indent="-457189" algn="just" defTabSz="609585">
              <a:spcAft>
                <a:spcPts val="800"/>
              </a:spcAft>
              <a:buClrTx/>
              <a:buFont typeface="Arial" panose="020B0604020202020204" pitchFamily="34" charset="0"/>
              <a:buChar char="▪"/>
            </a:pPr>
            <a:r>
              <a:rPr lang="en-US" sz="1867" kern="1200" dirty="0">
                <a:solidFill>
                  <a:prstClr val="black"/>
                </a:solidFill>
                <a:latin typeface="Noto Sans Symbols"/>
                <a:ea typeface="Noto Sans Symbols"/>
                <a:cs typeface="Noto Sans Symbols"/>
              </a:rPr>
              <a:t>Updating existing debris databases with new space–based observations and observations from space;</a:t>
            </a:r>
            <a:endParaRPr lang="it-IT" sz="1867" kern="1200" dirty="0">
              <a:solidFill>
                <a:prstClr val="black"/>
              </a:solidFill>
              <a:latin typeface="Noto Sans Symbols"/>
              <a:ea typeface="Noto Sans Symbols"/>
              <a:cs typeface="Noto Sans Symbols"/>
            </a:endParaRPr>
          </a:p>
          <a:p>
            <a:pPr marL="457189" indent="-457189" algn="just" defTabSz="609585">
              <a:spcAft>
                <a:spcPts val="800"/>
              </a:spcAft>
              <a:buClrTx/>
              <a:buFont typeface="Arial" panose="020B0604020202020204" pitchFamily="34" charset="0"/>
              <a:buChar char="▪"/>
            </a:pPr>
            <a:r>
              <a:rPr lang="en-US" sz="1867" kern="1200" dirty="0">
                <a:solidFill>
                  <a:prstClr val="black"/>
                </a:solidFill>
                <a:latin typeface="Noto Sans Symbols"/>
                <a:ea typeface="Noto Sans Symbols"/>
                <a:cs typeface="Noto Sans Symbols"/>
              </a:rPr>
              <a:t>Creation of a public data archive of state-of-the-art astrophysical simulations;</a:t>
            </a:r>
            <a:endParaRPr lang="it-IT" sz="1867" kern="1200" dirty="0">
              <a:solidFill>
                <a:prstClr val="black"/>
              </a:solidFill>
              <a:latin typeface="Noto Sans Symbols"/>
              <a:ea typeface="Noto Sans Symbols"/>
              <a:cs typeface="Noto Sans Symbols"/>
            </a:endParaRPr>
          </a:p>
          <a:p>
            <a:pPr marL="457189" indent="-457189" algn="just" defTabSz="609585">
              <a:spcAft>
                <a:spcPts val="800"/>
              </a:spcAft>
              <a:buClrTx/>
              <a:buFont typeface="Arial" panose="020B0604020202020204" pitchFamily="34" charset="0"/>
              <a:buChar char="▪"/>
            </a:pPr>
            <a:r>
              <a:rPr lang="en-US" sz="1867" kern="1200" dirty="0">
                <a:solidFill>
                  <a:prstClr val="black"/>
                </a:solidFill>
                <a:latin typeface="Noto Sans Symbols"/>
                <a:ea typeface="Noto Sans Symbols"/>
                <a:cs typeface="Noto Sans Symbols"/>
              </a:rPr>
              <a:t>Experimentation of technological solutions capable to support science in large astronomy observatories like LOFAR and the SKA.</a:t>
            </a:r>
            <a:endParaRPr lang="it-IT" sz="1867" kern="1200" dirty="0">
              <a:solidFill>
                <a:prstClr val="black"/>
              </a:solidFill>
              <a:latin typeface="Noto Sans Symbols"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760969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17">
            <a:extLst>
              <a:ext uri="{FF2B5EF4-FFF2-40B4-BE49-F238E27FC236}">
                <a16:creationId xmlns:a16="http://schemas.microsoft.com/office/drawing/2014/main" id="{2B163CD0-C0BC-B148-9D65-C13AB4BF9864}"/>
              </a:ext>
            </a:extLst>
          </p:cNvPr>
          <p:cNvGrpSpPr/>
          <p:nvPr/>
        </p:nvGrpSpPr>
        <p:grpSpPr>
          <a:xfrm>
            <a:off x="31476" y="6329837"/>
            <a:ext cx="12192000" cy="520701"/>
            <a:chOff x="0" y="6352350"/>
            <a:chExt cx="12192000" cy="520700"/>
          </a:xfrm>
        </p:grpSpPr>
        <p:pic>
          <p:nvPicPr>
            <p:cNvPr id="22" name="Immagine 9">
              <a:extLst>
                <a:ext uri="{FF2B5EF4-FFF2-40B4-BE49-F238E27FC236}">
                  <a16:creationId xmlns:a16="http://schemas.microsoft.com/office/drawing/2014/main" id="{8448990E-B333-0B49-9162-D379EB836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352350"/>
              <a:ext cx="12192000" cy="520700"/>
            </a:xfrm>
            <a:prstGeom prst="rect">
              <a:avLst/>
            </a:prstGeom>
          </p:spPr>
        </p:pic>
        <p:sp>
          <p:nvSpPr>
            <p:cNvPr id="23" name="CasellaDiTesto 10">
              <a:extLst>
                <a:ext uri="{FF2B5EF4-FFF2-40B4-BE49-F238E27FC236}">
                  <a16:creationId xmlns:a16="http://schemas.microsoft.com/office/drawing/2014/main" id="{C9828BF4-B1CD-8C49-95D4-810DF6565BA8}"/>
                </a:ext>
              </a:extLst>
            </p:cNvPr>
            <p:cNvSpPr txBox="1"/>
            <p:nvPr/>
          </p:nvSpPr>
          <p:spPr>
            <a:xfrm>
              <a:off x="6712747" y="6458657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24" name="CasellaDiTesto 12">
              <a:extLst>
                <a:ext uri="{FF2B5EF4-FFF2-40B4-BE49-F238E27FC236}">
                  <a16:creationId xmlns:a16="http://schemas.microsoft.com/office/drawing/2014/main" id="{3338A24B-823F-AD43-A554-D629EB29CF9D}"/>
                </a:ext>
              </a:extLst>
            </p:cNvPr>
            <p:cNvSpPr txBox="1"/>
            <p:nvPr/>
          </p:nvSpPr>
          <p:spPr>
            <a:xfrm>
              <a:off x="467555" y="6452829"/>
              <a:ext cx="73337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Centro Nazionale di Ricerca in High-Performance Computing, Big Data and Quantum Computing</a:t>
              </a:r>
            </a:p>
          </p:txBody>
        </p:sp>
      </p:grpSp>
      <p:grpSp>
        <p:nvGrpSpPr>
          <p:cNvPr id="28" name="Gruppo 16">
            <a:extLst>
              <a:ext uri="{FF2B5EF4-FFF2-40B4-BE49-F238E27FC236}">
                <a16:creationId xmlns:a16="http://schemas.microsoft.com/office/drawing/2014/main" id="{114BBE90-D452-D949-A0B5-1EB52459C305}"/>
              </a:ext>
            </a:extLst>
          </p:cNvPr>
          <p:cNvGrpSpPr/>
          <p:nvPr/>
        </p:nvGrpSpPr>
        <p:grpSpPr>
          <a:xfrm>
            <a:off x="0" y="-1"/>
            <a:ext cx="12192000" cy="1219200"/>
            <a:chOff x="0" y="-1"/>
            <a:chExt cx="12192000" cy="1219200"/>
          </a:xfrm>
        </p:grpSpPr>
        <p:pic>
          <p:nvPicPr>
            <p:cNvPr id="29" name="Immagine 6">
              <a:extLst>
                <a:ext uri="{FF2B5EF4-FFF2-40B4-BE49-F238E27FC236}">
                  <a16:creationId xmlns:a16="http://schemas.microsoft.com/office/drawing/2014/main" id="{19AC8E3B-8828-0F4A-B34F-EEE2DB9E1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2000" cy="1219200"/>
            </a:xfrm>
            <a:prstGeom prst="rect">
              <a:avLst/>
            </a:prstGeom>
          </p:spPr>
        </p:pic>
        <p:pic>
          <p:nvPicPr>
            <p:cNvPr id="30" name="Immagine 15">
              <a:extLst>
                <a:ext uri="{FF2B5EF4-FFF2-40B4-BE49-F238E27FC236}">
                  <a16:creationId xmlns:a16="http://schemas.microsoft.com/office/drawing/2014/main" id="{43C52720-CCE4-244D-A5FC-4FB9245E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9183" y="339206"/>
              <a:ext cx="2060789" cy="701093"/>
            </a:xfrm>
            <a:prstGeom prst="rect">
              <a:avLst/>
            </a:prstGeom>
          </p:spPr>
        </p:pic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36B30C-4969-C254-B0AB-02C4DD45F3A5}"/>
              </a:ext>
            </a:extLst>
          </p:cNvPr>
          <p:cNvSpPr txBox="1"/>
          <p:nvPr/>
        </p:nvSpPr>
        <p:spPr>
          <a:xfrm>
            <a:off x="1148317" y="2773923"/>
            <a:ext cx="9041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Activities &amp; Work Packages structures of the project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070072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33D0DBBE-DED1-0DB5-03A8-063F37867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1" y="2765263"/>
            <a:ext cx="5368283" cy="35382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21" name="Gruppo 17">
            <a:extLst>
              <a:ext uri="{FF2B5EF4-FFF2-40B4-BE49-F238E27FC236}">
                <a16:creationId xmlns:a16="http://schemas.microsoft.com/office/drawing/2014/main" id="{2B163CD0-C0BC-B148-9D65-C13AB4BF9864}"/>
              </a:ext>
            </a:extLst>
          </p:cNvPr>
          <p:cNvGrpSpPr/>
          <p:nvPr/>
        </p:nvGrpSpPr>
        <p:grpSpPr>
          <a:xfrm>
            <a:off x="31476" y="6329837"/>
            <a:ext cx="12192000" cy="520701"/>
            <a:chOff x="0" y="6352350"/>
            <a:chExt cx="12192000" cy="520700"/>
          </a:xfrm>
        </p:grpSpPr>
        <p:pic>
          <p:nvPicPr>
            <p:cNvPr id="22" name="Immagine 9">
              <a:extLst>
                <a:ext uri="{FF2B5EF4-FFF2-40B4-BE49-F238E27FC236}">
                  <a16:creationId xmlns:a16="http://schemas.microsoft.com/office/drawing/2014/main" id="{8448990E-B333-0B49-9162-D379EB836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352350"/>
              <a:ext cx="12192000" cy="520700"/>
            </a:xfrm>
            <a:prstGeom prst="rect">
              <a:avLst/>
            </a:prstGeom>
          </p:spPr>
        </p:pic>
        <p:sp>
          <p:nvSpPr>
            <p:cNvPr id="23" name="CasellaDiTesto 10">
              <a:extLst>
                <a:ext uri="{FF2B5EF4-FFF2-40B4-BE49-F238E27FC236}">
                  <a16:creationId xmlns:a16="http://schemas.microsoft.com/office/drawing/2014/main" id="{C9828BF4-B1CD-8C49-95D4-810DF6565BA8}"/>
                </a:ext>
              </a:extLst>
            </p:cNvPr>
            <p:cNvSpPr txBox="1"/>
            <p:nvPr/>
          </p:nvSpPr>
          <p:spPr>
            <a:xfrm>
              <a:off x="6712747" y="6458657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24" name="CasellaDiTesto 12">
              <a:extLst>
                <a:ext uri="{FF2B5EF4-FFF2-40B4-BE49-F238E27FC236}">
                  <a16:creationId xmlns:a16="http://schemas.microsoft.com/office/drawing/2014/main" id="{3338A24B-823F-AD43-A554-D629EB29CF9D}"/>
                </a:ext>
              </a:extLst>
            </p:cNvPr>
            <p:cNvSpPr txBox="1"/>
            <p:nvPr/>
          </p:nvSpPr>
          <p:spPr>
            <a:xfrm>
              <a:off x="467555" y="6452829"/>
              <a:ext cx="73337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Centro Nazionale di Ricerca in High-Performance Computing, Big Data and Quantum Computing</a:t>
              </a:r>
            </a:p>
          </p:txBody>
        </p:sp>
      </p:grpSp>
      <p:grpSp>
        <p:nvGrpSpPr>
          <p:cNvPr id="28" name="Gruppo 16">
            <a:extLst>
              <a:ext uri="{FF2B5EF4-FFF2-40B4-BE49-F238E27FC236}">
                <a16:creationId xmlns:a16="http://schemas.microsoft.com/office/drawing/2014/main" id="{114BBE90-D452-D949-A0B5-1EB52459C305}"/>
              </a:ext>
            </a:extLst>
          </p:cNvPr>
          <p:cNvGrpSpPr/>
          <p:nvPr/>
        </p:nvGrpSpPr>
        <p:grpSpPr>
          <a:xfrm>
            <a:off x="0" y="-1"/>
            <a:ext cx="12192000" cy="1219200"/>
            <a:chOff x="0" y="-1"/>
            <a:chExt cx="12192000" cy="1219200"/>
          </a:xfrm>
        </p:grpSpPr>
        <p:pic>
          <p:nvPicPr>
            <p:cNvPr id="29" name="Immagine 6">
              <a:extLst>
                <a:ext uri="{FF2B5EF4-FFF2-40B4-BE49-F238E27FC236}">
                  <a16:creationId xmlns:a16="http://schemas.microsoft.com/office/drawing/2014/main" id="{19AC8E3B-8828-0F4A-B34F-EEE2DB9E1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2192000" cy="1219200"/>
            </a:xfrm>
            <a:prstGeom prst="rect">
              <a:avLst/>
            </a:prstGeom>
          </p:spPr>
        </p:pic>
        <p:pic>
          <p:nvPicPr>
            <p:cNvPr id="30" name="Immagine 15">
              <a:extLst>
                <a:ext uri="{FF2B5EF4-FFF2-40B4-BE49-F238E27FC236}">
                  <a16:creationId xmlns:a16="http://schemas.microsoft.com/office/drawing/2014/main" id="{43C52720-CCE4-244D-A5FC-4FB9245E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69183" y="339206"/>
              <a:ext cx="2060789" cy="701093"/>
            </a:xfrm>
            <a:prstGeom prst="rect">
              <a:avLst/>
            </a:prstGeom>
          </p:spPr>
        </p:pic>
      </p:grpSp>
      <p:sp>
        <p:nvSpPr>
          <p:cNvPr id="3" name="Titolo 2">
            <a:extLst>
              <a:ext uri="{FF2B5EF4-FFF2-40B4-BE49-F238E27FC236}">
                <a16:creationId xmlns:a16="http://schemas.microsoft.com/office/drawing/2014/main" id="{C0AB5D98-CE48-310B-0CFA-63F736C65B6B}"/>
              </a:ext>
            </a:extLst>
          </p:cNvPr>
          <p:cNvSpPr txBox="1">
            <a:spLocks/>
          </p:cNvSpPr>
          <p:nvPr/>
        </p:nvSpPr>
        <p:spPr>
          <a:xfrm>
            <a:off x="9627" y="2350744"/>
            <a:ext cx="6086372" cy="712496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E4002B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609585">
              <a:buClrTx/>
              <a:defRPr/>
            </a:pPr>
            <a:r>
              <a:rPr lang="en-US" dirty="0">
                <a:solidFill>
                  <a:srgbClr val="002060"/>
                </a:solidFill>
                <a:latin typeface="+mj-lt"/>
              </a:rPr>
              <a:t>Integration with Spoke 2 Research Program  </a:t>
            </a:r>
            <a:endParaRPr lang="it-IT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59B2801-38B7-0518-69D1-B3C6DB7D30B3}"/>
              </a:ext>
            </a:extLst>
          </p:cNvPr>
          <p:cNvSpPr/>
          <p:nvPr/>
        </p:nvSpPr>
        <p:spPr>
          <a:xfrm>
            <a:off x="5786501" y="1721613"/>
            <a:ext cx="3134835" cy="442401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7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AD8645A-3081-3124-36BF-2E80C573BD9A}"/>
              </a:ext>
            </a:extLst>
          </p:cNvPr>
          <p:cNvSpPr txBox="1"/>
          <p:nvPr/>
        </p:nvSpPr>
        <p:spPr>
          <a:xfrm>
            <a:off x="5856040" y="1856319"/>
            <a:ext cx="2774081" cy="41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133" b="1" i="1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DataLake</a:t>
            </a:r>
            <a:endParaRPr lang="it-IT" sz="2133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2E7EB62-BC9B-9B6A-337D-415C1E2794E0}"/>
              </a:ext>
            </a:extLst>
          </p:cNvPr>
          <p:cNvSpPr txBox="1"/>
          <p:nvPr/>
        </p:nvSpPr>
        <p:spPr>
          <a:xfrm>
            <a:off x="5903629" y="2447115"/>
            <a:ext cx="29930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a typeface="Times New Roman" panose="02020603050405020304" pitchFamily="18" charset="0"/>
              </a:rPr>
              <a:t>INFN proposes to test solutions for managing data in a geographically distributed environment to exploit the Data lake. All the services will be deployed in the form of containers managed via container orchestrators.</a:t>
            </a:r>
          </a:p>
          <a:p>
            <a:pPr algn="just"/>
            <a:endParaRPr lang="en-US" sz="1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ea typeface="Times New Roman" panose="02020603050405020304" pitchFamily="18" charset="0"/>
              </a:rPr>
              <a:t>The prototype will show the feasibility to deploy PaaS services for the actual processing of the data ingested into the Data lake.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7C2C37C7-564C-F815-F758-F18B31F77774}"/>
              </a:ext>
            </a:extLst>
          </p:cNvPr>
          <p:cNvSpPr/>
          <p:nvPr/>
        </p:nvSpPr>
        <p:spPr>
          <a:xfrm>
            <a:off x="9037674" y="1672088"/>
            <a:ext cx="3116235" cy="44735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7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326AA34-D5CA-C166-81F5-96A01CEED622}"/>
              </a:ext>
            </a:extLst>
          </p:cNvPr>
          <p:cNvSpPr txBox="1"/>
          <p:nvPr/>
        </p:nvSpPr>
        <p:spPr>
          <a:xfrm>
            <a:off x="9081415" y="2755309"/>
            <a:ext cx="2948557" cy="3234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1067"/>
              </a:spcAft>
              <a:buSzPts val="1000"/>
              <a:tabLst>
                <a:tab pos="609585" algn="l"/>
              </a:tabLst>
            </a:pPr>
            <a:r>
              <a:rPr lang="en-US" sz="1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Deployment of a blockchain network  to execute fundamental CRUD (</a:t>
            </a:r>
            <a:r>
              <a:rPr lang="en-US" sz="16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reate, </a:t>
            </a:r>
            <a:r>
              <a:rPr lang="en-US" sz="16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ead, </a:t>
            </a:r>
            <a:r>
              <a:rPr lang="en-US" sz="16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pdate, </a:t>
            </a:r>
            <a:r>
              <a:rPr lang="en-US" sz="16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elete) operations, catering to the requirements of the project.</a:t>
            </a:r>
            <a:r>
              <a:rPr lang="it-IT" sz="1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This blockchain network will be accessible through a REST API with an HTTPS backend, facilitating seamless communication between the blockchain and databases.</a:t>
            </a:r>
            <a:endParaRPr lang="it-IT" sz="16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23E6EC9-736F-2C92-AD01-B32214EB45E0}"/>
              </a:ext>
            </a:extLst>
          </p:cNvPr>
          <p:cNvSpPr txBox="1"/>
          <p:nvPr/>
        </p:nvSpPr>
        <p:spPr>
          <a:xfrm>
            <a:off x="9233815" y="1917744"/>
            <a:ext cx="2948557" cy="66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  <a:r>
              <a:rPr lang="en-US" sz="1800" b="1" i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system for the data lake</a:t>
            </a:r>
            <a:endParaRPr lang="it-IT" sz="1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098DFD5-2292-2F40-0A99-E5C8A806ED7A}"/>
              </a:ext>
            </a:extLst>
          </p:cNvPr>
          <p:cNvSpPr txBox="1"/>
          <p:nvPr/>
        </p:nvSpPr>
        <p:spPr>
          <a:xfrm>
            <a:off x="31476" y="1216206"/>
            <a:ext cx="5269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+mj-lt"/>
              </a:rPr>
              <a:t>INFN – WP1: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DataLake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&amp;</a:t>
            </a:r>
          </a:p>
          <a:p>
            <a:pPr lvl="1"/>
            <a:r>
              <a:rPr lang="en-US" sz="3200" b="1" dirty="0">
                <a:solidFill>
                  <a:srgbClr val="002060"/>
                </a:solidFill>
                <a:latin typeface="+mj-lt"/>
              </a:rPr>
              <a:t>WP3,4: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BlockChain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3157770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 INAF">
            <a:extLst>
              <a:ext uri="{FF2B5EF4-FFF2-40B4-BE49-F238E27FC236}">
                <a16:creationId xmlns:a16="http://schemas.microsoft.com/office/drawing/2014/main" id="{29BC3314-D57D-1871-8FC9-9E85BCFA4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803" y="1170828"/>
            <a:ext cx="1167939" cy="116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po 17">
            <a:extLst>
              <a:ext uri="{FF2B5EF4-FFF2-40B4-BE49-F238E27FC236}">
                <a16:creationId xmlns:a16="http://schemas.microsoft.com/office/drawing/2014/main" id="{2B163CD0-C0BC-B148-9D65-C13AB4BF9864}"/>
              </a:ext>
            </a:extLst>
          </p:cNvPr>
          <p:cNvGrpSpPr/>
          <p:nvPr/>
        </p:nvGrpSpPr>
        <p:grpSpPr>
          <a:xfrm>
            <a:off x="31476" y="6329837"/>
            <a:ext cx="12192000" cy="520701"/>
            <a:chOff x="0" y="6352350"/>
            <a:chExt cx="12192000" cy="520700"/>
          </a:xfrm>
        </p:grpSpPr>
        <p:pic>
          <p:nvPicPr>
            <p:cNvPr id="22" name="Immagine 9">
              <a:extLst>
                <a:ext uri="{FF2B5EF4-FFF2-40B4-BE49-F238E27FC236}">
                  <a16:creationId xmlns:a16="http://schemas.microsoft.com/office/drawing/2014/main" id="{8448990E-B333-0B49-9162-D379EB836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352350"/>
              <a:ext cx="12192000" cy="520700"/>
            </a:xfrm>
            <a:prstGeom prst="rect">
              <a:avLst/>
            </a:prstGeom>
          </p:spPr>
        </p:pic>
        <p:sp>
          <p:nvSpPr>
            <p:cNvPr id="23" name="CasellaDiTesto 10">
              <a:extLst>
                <a:ext uri="{FF2B5EF4-FFF2-40B4-BE49-F238E27FC236}">
                  <a16:creationId xmlns:a16="http://schemas.microsoft.com/office/drawing/2014/main" id="{C9828BF4-B1CD-8C49-95D4-810DF6565BA8}"/>
                </a:ext>
              </a:extLst>
            </p:cNvPr>
            <p:cNvSpPr txBox="1"/>
            <p:nvPr/>
          </p:nvSpPr>
          <p:spPr>
            <a:xfrm>
              <a:off x="6712747" y="6458657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24" name="CasellaDiTesto 12">
              <a:extLst>
                <a:ext uri="{FF2B5EF4-FFF2-40B4-BE49-F238E27FC236}">
                  <a16:creationId xmlns:a16="http://schemas.microsoft.com/office/drawing/2014/main" id="{3338A24B-823F-AD43-A554-D629EB29CF9D}"/>
                </a:ext>
              </a:extLst>
            </p:cNvPr>
            <p:cNvSpPr txBox="1"/>
            <p:nvPr/>
          </p:nvSpPr>
          <p:spPr>
            <a:xfrm>
              <a:off x="467555" y="6452829"/>
              <a:ext cx="73337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Centro Nazionale di Ricerca in High-Performance Computing, Big Data and Quantum Computing</a:t>
              </a:r>
            </a:p>
          </p:txBody>
        </p:sp>
      </p:grpSp>
      <p:grpSp>
        <p:nvGrpSpPr>
          <p:cNvPr id="28" name="Gruppo 16">
            <a:extLst>
              <a:ext uri="{FF2B5EF4-FFF2-40B4-BE49-F238E27FC236}">
                <a16:creationId xmlns:a16="http://schemas.microsoft.com/office/drawing/2014/main" id="{114BBE90-D452-D949-A0B5-1EB52459C305}"/>
              </a:ext>
            </a:extLst>
          </p:cNvPr>
          <p:cNvGrpSpPr/>
          <p:nvPr/>
        </p:nvGrpSpPr>
        <p:grpSpPr>
          <a:xfrm>
            <a:off x="0" y="-1"/>
            <a:ext cx="12192000" cy="1219200"/>
            <a:chOff x="0" y="-1"/>
            <a:chExt cx="12192000" cy="1219200"/>
          </a:xfrm>
        </p:grpSpPr>
        <p:pic>
          <p:nvPicPr>
            <p:cNvPr id="29" name="Immagine 6">
              <a:extLst>
                <a:ext uri="{FF2B5EF4-FFF2-40B4-BE49-F238E27FC236}">
                  <a16:creationId xmlns:a16="http://schemas.microsoft.com/office/drawing/2014/main" id="{19AC8E3B-8828-0F4A-B34F-EEE2DB9E1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2192000" cy="1219200"/>
            </a:xfrm>
            <a:prstGeom prst="rect">
              <a:avLst/>
            </a:prstGeom>
          </p:spPr>
        </p:pic>
        <p:pic>
          <p:nvPicPr>
            <p:cNvPr id="30" name="Immagine 15">
              <a:extLst>
                <a:ext uri="{FF2B5EF4-FFF2-40B4-BE49-F238E27FC236}">
                  <a16:creationId xmlns:a16="http://schemas.microsoft.com/office/drawing/2014/main" id="{43C52720-CCE4-244D-A5FC-4FB9245E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69183" y="339206"/>
              <a:ext cx="2060789" cy="701093"/>
            </a:xfrm>
            <a:prstGeom prst="rect">
              <a:avLst/>
            </a:prstGeom>
          </p:spPr>
        </p:pic>
      </p:grpSp>
      <p:sp>
        <p:nvSpPr>
          <p:cNvPr id="3" name="Titolo 2">
            <a:extLst>
              <a:ext uri="{FF2B5EF4-FFF2-40B4-BE49-F238E27FC236}">
                <a16:creationId xmlns:a16="http://schemas.microsoft.com/office/drawing/2014/main" id="{C0AB5D98-CE48-310B-0CFA-63F736C65B6B}"/>
              </a:ext>
            </a:extLst>
          </p:cNvPr>
          <p:cNvSpPr txBox="1">
            <a:spLocks/>
          </p:cNvSpPr>
          <p:nvPr/>
        </p:nvSpPr>
        <p:spPr>
          <a:xfrm>
            <a:off x="322573" y="2028810"/>
            <a:ext cx="6638208" cy="360444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E4002B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609585">
              <a:buClrTx/>
              <a:defRPr/>
            </a:pPr>
            <a:r>
              <a:rPr lang="en-US" sz="2667" dirty="0">
                <a:solidFill>
                  <a:srgbClr val="002060"/>
                </a:solidFill>
                <a:latin typeface="+mj-lt"/>
              </a:rPr>
              <a:t>Integration with Spoke 3 Research Program </a:t>
            </a:r>
            <a:endParaRPr lang="it-IT" sz="2667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77989BA-6EFE-DB39-EFCD-B89223DA929D}"/>
              </a:ext>
            </a:extLst>
          </p:cNvPr>
          <p:cNvSpPr/>
          <p:nvPr/>
        </p:nvSpPr>
        <p:spPr>
          <a:xfrm>
            <a:off x="8024836" y="2174159"/>
            <a:ext cx="3722953" cy="402158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7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4FAB65B-B500-2BB2-98C1-0282F21E2209}"/>
              </a:ext>
            </a:extLst>
          </p:cNvPr>
          <p:cNvSpPr txBox="1"/>
          <p:nvPr/>
        </p:nvSpPr>
        <p:spPr>
          <a:xfrm>
            <a:off x="8024837" y="2321923"/>
            <a:ext cx="3530932" cy="769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133" b="1" i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Data Models and metadata definition</a:t>
            </a:r>
            <a:endParaRPr lang="it-IT" sz="2133" i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79EC724-DB37-62EA-1AE7-B94768662C51}"/>
              </a:ext>
            </a:extLst>
          </p:cNvPr>
          <p:cNvSpPr txBox="1"/>
          <p:nvPr/>
        </p:nvSpPr>
        <p:spPr>
          <a:xfrm>
            <a:off x="8024836" y="3293727"/>
            <a:ext cx="372295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a typeface="Times New Roman" panose="02020603050405020304" pitchFamily="18" charset="0"/>
              </a:rPr>
              <a:t>Study and implementation of an IVOA/FAIR compliant data model for the correct description and handling of the data sets. </a:t>
            </a:r>
          </a:p>
          <a:p>
            <a:endParaRPr lang="en-US" sz="1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ea typeface="Times New Roman" panose="02020603050405020304" pitchFamily="18" charset="0"/>
              </a:rPr>
              <a:t>The data model will include all relevant information about data, software for data reduction, analysis, data policy, and all the information for data filtering for retrieval.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298234-58CF-BD88-087D-49E572BCBBB0}"/>
              </a:ext>
            </a:extLst>
          </p:cNvPr>
          <p:cNvSpPr txBox="1"/>
          <p:nvPr/>
        </p:nvSpPr>
        <p:spPr>
          <a:xfrm>
            <a:off x="66128" y="2469583"/>
            <a:ext cx="7851781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133" dirty="0" err="1">
                <a:solidFill>
                  <a:srgbClr val="002060"/>
                </a:solidFill>
              </a:rPr>
              <a:t>Spoke</a:t>
            </a:r>
            <a:r>
              <a:rPr lang="it-IT" sz="2133" dirty="0">
                <a:solidFill>
                  <a:srgbClr val="002060"/>
                </a:solidFill>
              </a:rPr>
              <a:t> 3 - WP4 - Big Data Management, Storage and </a:t>
            </a:r>
            <a:r>
              <a:rPr lang="it-IT" sz="2133" dirty="0" err="1">
                <a:solidFill>
                  <a:srgbClr val="002060"/>
                </a:solidFill>
              </a:rPr>
              <a:t>Archiving</a:t>
            </a:r>
            <a:endParaRPr lang="it-IT" sz="2133" dirty="0">
              <a:solidFill>
                <a:srgbClr val="00206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876D92-BA98-2406-554C-82BFEAB89279}"/>
              </a:ext>
            </a:extLst>
          </p:cNvPr>
          <p:cNvSpPr txBox="1"/>
          <p:nvPr/>
        </p:nvSpPr>
        <p:spPr>
          <a:xfrm>
            <a:off x="322573" y="3079051"/>
            <a:ext cx="703905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Objective 2. </a:t>
            </a:r>
            <a:r>
              <a:rPr lang="en-US" sz="1600" dirty="0">
                <a:solidFill>
                  <a:srgbClr val="002060"/>
                </a:solidFill>
              </a:rPr>
              <a:t>Big data processing and visualization, via adopting innovative approaches for the analysis of large and complex data volumes and for their exploration.</a:t>
            </a:r>
          </a:p>
          <a:p>
            <a:pPr algn="just"/>
            <a:endParaRPr lang="en-US" sz="1600" b="1" dirty="0">
              <a:solidFill>
                <a:srgbClr val="002060"/>
              </a:solidFill>
            </a:endParaRP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Objective 3. </a:t>
            </a:r>
            <a:r>
              <a:rPr lang="en-US" sz="1600" dirty="0">
                <a:solidFill>
                  <a:srgbClr val="002060"/>
                </a:solidFill>
              </a:rPr>
              <a:t>High Performance storage, Big Data management, and archiving applying the Open Science principles and implementing them in the Big Data Archives. </a:t>
            </a:r>
          </a:p>
          <a:p>
            <a:pPr algn="just"/>
            <a:endParaRPr lang="en-US" sz="1600" b="1" dirty="0">
              <a:solidFill>
                <a:srgbClr val="002060"/>
              </a:solidFill>
            </a:endParaRP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ACO-S will promote the </a:t>
            </a:r>
            <a:r>
              <a:rPr lang="en-US" sz="1600" dirty="0" err="1">
                <a:solidFill>
                  <a:srgbClr val="002060"/>
                </a:solidFill>
              </a:rPr>
              <a:t>FAIRness</a:t>
            </a:r>
            <a:r>
              <a:rPr lang="en-US" sz="1600" dirty="0">
                <a:solidFill>
                  <a:srgbClr val="002060"/>
                </a:solidFill>
              </a:rPr>
              <a:t> of the research outputs and services across research communities involved in the project</a:t>
            </a:r>
            <a:endParaRPr lang="it-IT" sz="1600" dirty="0">
              <a:solidFill>
                <a:srgbClr val="00206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0D351C4-531D-A5BE-FDF8-EF2646492F02}"/>
              </a:ext>
            </a:extLst>
          </p:cNvPr>
          <p:cNvSpPr txBox="1"/>
          <p:nvPr/>
        </p:nvSpPr>
        <p:spPr>
          <a:xfrm>
            <a:off x="211203" y="1358972"/>
            <a:ext cx="105135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2060"/>
                </a:solidFill>
                <a:latin typeface="+mj-lt"/>
              </a:rPr>
              <a:t>INAF – WP2: 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Data Models and metadata definition</a:t>
            </a:r>
          </a:p>
        </p:txBody>
      </p:sp>
    </p:spTree>
    <p:extLst>
      <p:ext uri="{BB962C8B-B14F-4D97-AF65-F5344CB8AC3E}">
        <p14:creationId xmlns:p14="http://schemas.microsoft.com/office/powerpoint/2010/main" val="4032765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1699</Words>
  <Application>Microsoft Office PowerPoint</Application>
  <PresentationFormat>Widescreen</PresentationFormat>
  <Paragraphs>235</Paragraphs>
  <Slides>14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23" baseType="lpstr">
      <vt:lpstr>Calibri Light</vt:lpstr>
      <vt:lpstr>Titillium</vt:lpstr>
      <vt:lpstr>Arial</vt:lpstr>
      <vt:lpstr>Noto Sans Symbols</vt:lpstr>
      <vt:lpstr>Titillium Web</vt:lpstr>
      <vt:lpstr>Inter Light</vt:lpstr>
      <vt:lpstr>Calibri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Berucci Carolina</cp:lastModifiedBy>
  <cp:revision>28</cp:revision>
  <dcterms:created xsi:type="dcterms:W3CDTF">2022-07-26T13:28:46Z</dcterms:created>
  <dcterms:modified xsi:type="dcterms:W3CDTF">2023-10-10T16:58:26Z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0x010100F221E95946E1A6408B834A0326040FB9</vt:lpwstr>
  </property>
  <property fmtid="{D5CDD505-2E9C-101B-9397-08002B2CF9AE}" pid="3" name="MSIP_Label_dfbae739-7e05-4265-80d7-c73ef6dc7a63_Enabled">
    <vt:lpwstr>true</vt:lpwstr>
  </property>
  <property fmtid="{D5CDD505-2E9C-101B-9397-08002B2CF9AE}" pid="4" name="MSIP_Label_dfbae739-7e05-4265-80d7-c73ef6dc7a63_SetDate">
    <vt:lpwstr>2023-10-10T16:54:31Z</vt:lpwstr>
  </property>
  <property fmtid="{D5CDD505-2E9C-101B-9397-08002B2CF9AE}" pid="5" name="MSIP_Label_dfbae739-7e05-4265-80d7-c73ef6dc7a63_Method">
    <vt:lpwstr>Privileged</vt:lpwstr>
  </property>
  <property fmtid="{D5CDD505-2E9C-101B-9397-08002B2CF9AE}" pid="6" name="MSIP_Label_dfbae739-7e05-4265-80d7-c73ef6dc7a63_Name">
    <vt:lpwstr>dfbae739-7e05-4265-80d7-c73ef6dc7a63</vt:lpwstr>
  </property>
  <property fmtid="{D5CDD505-2E9C-101B-9397-08002B2CF9AE}" pid="7" name="MSIP_Label_dfbae739-7e05-4265-80d7-c73ef6dc7a63_SiteId">
    <vt:lpwstr>31ae1cef-2393-4eb1-8962-4e4bbfccd663</vt:lpwstr>
  </property>
  <property fmtid="{D5CDD505-2E9C-101B-9397-08002B2CF9AE}" pid="8" name="MSIP_Label_dfbae739-7e05-4265-80d7-c73ef6dc7a63_ActionId">
    <vt:lpwstr>1b041e7b-fa03-41c2-aa83-b6119217601c</vt:lpwstr>
  </property>
  <property fmtid="{D5CDD505-2E9C-101B-9397-08002B2CF9AE}" pid="9" name="MSIP_Label_dfbae739-7e05-4265-80d7-c73ef6dc7a63_ContentBits">
    <vt:lpwstr>0</vt:lpwstr>
  </property>
</Properties>
</file>