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nter Light" panose="020B0604020202020204" charset="0"/>
      <p:regular r:id="rId14"/>
      <p:bold r:id="rId15"/>
    </p:embeddedFont>
    <p:embeddedFont>
      <p:font typeface="Titillium Web" panose="00000500000000000000" pitchFamily="2" charset="0"/>
      <p:regular r:id="rId16"/>
      <p:bold r:id="rId17"/>
      <p:italic r:id="rId18"/>
      <p:boldItalic r:id="rId19"/>
    </p:embeddedFont>
    <p:embeddedFont>
      <p:font typeface="Titillium Web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hNkN9ZDyKzgHUfCfkNr2ZvONvQ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Cover</a:t>
            </a:r>
            <a:endParaRPr/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32" name="Google Shape;13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f92e4c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27df92e4c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44" name="Google Shape;144;g27df92e4ca9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df92e4c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7df92e4ca9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57" name="Google Shape;157;g27df92e4ca9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df92e4ca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27df92e4ca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69" name="Google Shape;169;g27df92e4ca9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df92e4ca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7df92e4ca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182" name="Google Shape;182;g27df92e4ca9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Template e guide lines </a:t>
            </a:r>
            <a:endParaRPr/>
          </a:p>
        </p:txBody>
      </p:sp>
      <p:sp>
        <p:nvSpPr>
          <p:cNvPr id="201" name="Google Shape;2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ndard slide">
  <p:cSld name="Standard slide"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body" idx="1"/>
          </p:nvPr>
        </p:nvSpPr>
        <p:spPr>
          <a:xfrm>
            <a:off x="863149" y="1371599"/>
            <a:ext cx="10719251" cy="470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latin typeface="Inter Light"/>
                <a:ea typeface="Inter Light"/>
                <a:cs typeface="Inter Light"/>
                <a:sym typeface="Inter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562924" y="5"/>
            <a:ext cx="0" cy="1078159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863152" y="277800"/>
            <a:ext cx="1071925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Inter Light"/>
              <a:buNone/>
              <a:defRPr b="0">
                <a:solidFill>
                  <a:schemeClr val="accent5"/>
                </a:solidFill>
                <a:latin typeface="Inter Light"/>
                <a:ea typeface="Inter Light"/>
                <a:cs typeface="Inter Light"/>
                <a:sym typeface="Inter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/>
          <p:nvPr/>
        </p:nvSpPr>
        <p:spPr>
          <a:xfrm>
            <a:off x="609287" y="6499456"/>
            <a:ext cx="885139" cy="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Page </a:t>
            </a:r>
            <a:fld id="{00000000-1234-1234-1234-123412341234}" type="slidenum">
              <a:rPr lang="it-IT" sz="900" b="0" i="0" u="none" strike="noStrike" cap="none">
                <a:solidFill>
                  <a:schemeClr val="lt1"/>
                </a:solidFill>
                <a:latin typeface="Inter Light"/>
                <a:ea typeface="Inter Light"/>
                <a:cs typeface="Inter Light"/>
                <a:sym typeface="Inter Light"/>
              </a:rPr>
              <a:t>‹#›</a:t>
            </a:fld>
            <a:endParaRPr sz="900" b="0" i="0" u="none" strike="noStrike" cap="none">
              <a:solidFill>
                <a:schemeClr val="lt1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Vuota">
  <p:cSld name="3_Vuota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Vuota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48"/>
            <a:ext cx="12197426" cy="6854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8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6" name="Google Shape;26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27;p8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5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Vuota">
  <p:cSld name="4_Vuo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4" name="Google Shape;34;p9"/>
          <p:cNvSpPr/>
          <p:nvPr/>
        </p:nvSpPr>
        <p:spPr>
          <a:xfrm>
            <a:off x="1" y="0"/>
            <a:ext cx="12192000" cy="3336053"/>
          </a:xfrm>
          <a:prstGeom prst="rect">
            <a:avLst/>
          </a:prstGeom>
          <a:solidFill>
            <a:srgbClr val="0B11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Google Shape;35;p9" descr="Immagine che contiene sfocatura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Vuota">
  <p:cSld name="13_Vuo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0" name="Google Shape;40;p10" descr="Immagine che contiene vetr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Vuota">
  <p:cSld name="14_Vuota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Vuota">
  <p:cSld name="15_Vuota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Vuota">
  <p:cSld name="6_Vuot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" descr="Immagine che contiene spazio, luce, laser, notte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827875" y="2750450"/>
            <a:ext cx="9985500" cy="1761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4400" b="0" i="1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new Importer software for data and metadata storage</a:t>
            </a:r>
            <a:endParaRPr sz="4400" b="0" i="1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itillium Web"/>
              <a:buNone/>
            </a:pPr>
            <a:r>
              <a:rPr lang="it-IT" sz="2700" b="0" i="1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G. Coran</a:t>
            </a:r>
            <a:endParaRPr sz="2700" b="0" i="1" u="none" strike="noStrike" cap="none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23" name="Google Shape;123;p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24" name="Google Shape;12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1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15050"/>
            <a:ext cx="12191999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" y="5917324"/>
            <a:ext cx="6201102" cy="515288"/>
          </a:xfrm>
          <a:prstGeom prst="rect">
            <a:avLst/>
          </a:prstGeom>
          <a:solidFill>
            <a:srgbClr val="E6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it-IT" sz="1800" b="1" i="0" u="none" strike="noStrike" cap="none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Spoke 3 Technical Workshop, </a:t>
            </a:r>
            <a:r>
              <a:rPr lang="it-IT" sz="1800" b="0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Trieste October 9 / 11,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1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36" name="Google Shape;136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 txBox="1"/>
            <p:nvPr/>
          </p:nvSpPr>
          <p:spPr>
            <a:xfrm>
              <a:off x="6712747" y="6536581"/>
              <a:ext cx="531722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 txBox="1"/>
            <p:nvPr/>
          </p:nvSpPr>
          <p:spPr>
            <a:xfrm>
              <a:off x="467555" y="6530753"/>
              <a:ext cx="791920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" name="Google Shape;139;p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i="0" u="none" strike="noStrike" cap="none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Scientific Rationale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355650" y="1833988"/>
            <a:ext cx="11480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OAIS standards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application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store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observative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simulated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with the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independent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archiving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data and metadata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retrieved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from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headers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or related files</a:t>
            </a:r>
            <a:endParaRPr dirty="0"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Metadata storage in a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relational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database following data models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which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will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also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work for custom formats and for non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relational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databases</a:t>
            </a:r>
            <a:endParaRPr dirty="0"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file storage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now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available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standard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observative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formats,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which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will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also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work for custom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, to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meet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the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observative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simulated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demands</a:t>
            </a:r>
            <a:endParaRPr dirty="0"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Target to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save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distribute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via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various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infrastructures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cloud services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27df92e4c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g27df92e4ca9_0_1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48" name="Google Shape;148;g27df92e4ca9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g27df92e4ca9_0_1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27df92e4ca9_0_1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27df92e4ca9_0_1"/>
          <p:cNvSpPr txBox="1"/>
          <p:nvPr/>
        </p:nvSpPr>
        <p:spPr>
          <a:xfrm>
            <a:off x="715250" y="1030225"/>
            <a:ext cx="10854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i="0" u="none" strike="noStrike" cap="none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Technical Objectives, Methodologies and  Solutions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" name="Google Shape;152;g27df92e4ca9_0_1"/>
          <p:cNvSpPr txBox="1"/>
          <p:nvPr/>
        </p:nvSpPr>
        <p:spPr>
          <a:xfrm>
            <a:off x="355650" y="1833988"/>
            <a:ext cx="397519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OAIS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principles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application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with the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usage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a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development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configuration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dedicated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software</a:t>
            </a:r>
            <a:endParaRPr dirty="0"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Fast software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able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work with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millions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files with a limited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configuration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requirement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which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applies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sturdy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mapping for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each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collection</a:t>
            </a:r>
            <a:endParaRPr sz="2000" b="1" i="0" u="none" strike="noStrike" cap="none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Availability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store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various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types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file formats in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various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kind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databases for metadata and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different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for related  data files</a:t>
            </a:r>
            <a:endParaRPr sz="2000" b="1" i="0" u="none" strike="noStrike" cap="none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3" name="Google Shape;153;g27df92e4ca9_0_1" descr="A screenshot of a computer scree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3730" y="1833988"/>
            <a:ext cx="7572620" cy="4375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7df92e4ca9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g27df92e4ca9_0_12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61" name="Google Shape;161;g27df92e4ca9_0_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Google Shape;162;g27df92e4ca9_0_12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g27df92e4ca9_0_12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g27df92e4ca9_0_12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i="0" u="none" strike="noStrike" cap="none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Timescale, Milestones and KPIs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5" name="Google Shape;165;g27df92e4ca9_0_12"/>
          <p:cNvSpPr txBox="1"/>
          <p:nvPr/>
        </p:nvSpPr>
        <p:spPr>
          <a:xfrm>
            <a:off x="355650" y="1833988"/>
            <a:ext cx="11480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Working </a:t>
            </a:r>
            <a:r>
              <a:rPr lang="it-IT" sz="2000" b="1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independently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the software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since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August</a:t>
            </a:r>
            <a:endParaRPr sz="2000" b="1" i="0" u="none" strike="noStrike" cap="none" dirty="0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Successful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installation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test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obtained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. 15th</a:t>
            </a:r>
            <a:endParaRPr dirty="0"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Fast and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efficient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software,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tested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large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quantities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files, with more to come in Q4 2023</a:t>
            </a:r>
            <a:endParaRPr dirty="0"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Upgrade of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current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file formats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availability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related libraries to store metadata in a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relational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database to come in Q2 2024</a:t>
            </a:r>
            <a:endParaRPr dirty="0"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Upgrade of databases and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archives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storage </a:t>
            </a:r>
            <a:r>
              <a:rPr lang="it-IT" sz="2000" b="1" i="0" u="none" strike="noStrike" cap="none" dirty="0" err="1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types</a:t>
            </a:r>
            <a:r>
              <a:rPr lang="it-IT" sz="2000" b="1" i="0" u="none" strike="noStrike" cap="none" dirty="0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 come in Q4 2024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7df92e4ca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g27df92e4ca9_0_2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73" name="Google Shape;173;g27df92e4ca9_0_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4" name="Google Shape;174;g27df92e4ca9_0_2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g27df92e4ca9_0_2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g27df92e4ca9_0_23"/>
          <p:cNvSpPr txBox="1"/>
          <p:nvPr/>
        </p:nvSpPr>
        <p:spPr>
          <a:xfrm>
            <a:off x="715251" y="1030225"/>
            <a:ext cx="72564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i="0" u="none" strike="noStrike" cap="none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Accomplished Work, Results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7" name="Google Shape;177;g27df92e4ca9_0_23"/>
          <p:cNvSpPr txBox="1"/>
          <p:nvPr/>
        </p:nvSpPr>
        <p:spPr>
          <a:xfrm>
            <a:off x="355650" y="1833988"/>
            <a:ext cx="114807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Perfect results in data and metadata storage for a 700 files test group</a:t>
            </a:r>
            <a:endParaRPr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MySQL metadata storage following the given configuration</a:t>
            </a:r>
            <a:endParaRPr sz="2000" b="1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File stored correctly in a local archive</a:t>
            </a:r>
            <a:endParaRPr sz="2000" b="1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Very fast execution</a:t>
            </a:r>
            <a:endParaRPr sz="2000" b="1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78" name="Google Shape;178;g27df92e4ca9_0_23" descr="Immagine che contiene testo, schermata, bianco e nero, documento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5242" y="3053747"/>
            <a:ext cx="7461516" cy="3239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7df92e4ca9_0_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Google Shape;185;g27df92e4ca9_0_34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186" name="Google Shape;186;g27df92e4ca9_0_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g27df92e4ca9_0_34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27df92e4ca9_0_34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" name="Google Shape;189;g27df92e4ca9_0_34"/>
          <p:cNvSpPr txBox="1"/>
          <p:nvPr/>
        </p:nvSpPr>
        <p:spPr>
          <a:xfrm>
            <a:off x="715249" y="1030225"/>
            <a:ext cx="11375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i="0" u="none" strike="noStrike" cap="none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 Steps and Expected Results (by next checkpoint: April 2024) </a:t>
            </a:r>
            <a:endParaRPr sz="2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0" name="Google Shape;190;g27df92e4ca9_0_34"/>
          <p:cNvSpPr txBox="1"/>
          <p:nvPr/>
        </p:nvSpPr>
        <p:spPr>
          <a:xfrm>
            <a:off x="408147" y="1882414"/>
            <a:ext cx="11375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Further software application to different data models (FITS, MBFITS)</a:t>
            </a:r>
            <a:endParaRPr/>
          </a:p>
        </p:txBody>
      </p:sp>
      <p:grpSp>
        <p:nvGrpSpPr>
          <p:cNvPr id="191" name="Google Shape;191;g27df92e4ca9_0_34"/>
          <p:cNvGrpSpPr/>
          <p:nvPr/>
        </p:nvGrpSpPr>
        <p:grpSpPr>
          <a:xfrm>
            <a:off x="1474161" y="2251700"/>
            <a:ext cx="9243678" cy="3887364"/>
            <a:chOff x="1474161" y="2271175"/>
            <a:chExt cx="9243678" cy="3887364"/>
          </a:xfrm>
        </p:grpSpPr>
        <p:grpSp>
          <p:nvGrpSpPr>
            <p:cNvPr id="192" name="Google Shape;192;g27df92e4ca9_0_34"/>
            <p:cNvGrpSpPr/>
            <p:nvPr/>
          </p:nvGrpSpPr>
          <p:grpSpPr>
            <a:xfrm>
              <a:off x="7060786" y="2271175"/>
              <a:ext cx="3657053" cy="3887364"/>
              <a:chOff x="7658923" y="1947755"/>
              <a:chExt cx="3657053" cy="3887364"/>
            </a:xfrm>
          </p:grpSpPr>
          <p:pic>
            <p:nvPicPr>
              <p:cNvPr id="193" name="Google Shape;193;g27df92e4ca9_0_3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658923" y="2564977"/>
                <a:ext cx="3657053" cy="32701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4" name="Google Shape;194;g27df92e4ca9_0_34"/>
              <p:cNvSpPr txBox="1"/>
              <p:nvPr/>
            </p:nvSpPr>
            <p:spPr>
              <a:xfrm>
                <a:off x="8817100" y="1947755"/>
                <a:ext cx="13407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 i="0" u="none" strike="noStrike" cap="none">
                    <a:solidFill>
                      <a:srgbClr val="1528BC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MBFITS</a:t>
                </a:r>
                <a:endParaRPr sz="2000" b="1" i="0" u="none" strike="noStrike" cap="none">
                  <a:solidFill>
                    <a:srgbClr val="1528BC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  <p:grpSp>
          <p:nvGrpSpPr>
            <p:cNvPr id="195" name="Google Shape;195;g27df92e4ca9_0_34"/>
            <p:cNvGrpSpPr/>
            <p:nvPr/>
          </p:nvGrpSpPr>
          <p:grpSpPr>
            <a:xfrm>
              <a:off x="1474161" y="2369950"/>
              <a:ext cx="3216912" cy="3700316"/>
              <a:chOff x="1474161" y="2369950"/>
              <a:chExt cx="3216912" cy="3700316"/>
            </a:xfrm>
          </p:grpSpPr>
          <p:pic>
            <p:nvPicPr>
              <p:cNvPr id="196" name="Google Shape;196;g27df92e4ca9_0_3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474161" y="2888397"/>
                <a:ext cx="3216912" cy="318186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7" name="Google Shape;197;g27df92e4ca9_0_34"/>
              <p:cNvSpPr txBox="1"/>
              <p:nvPr/>
            </p:nvSpPr>
            <p:spPr>
              <a:xfrm>
                <a:off x="2598558" y="2369950"/>
                <a:ext cx="9681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2000" b="1" i="0" u="none" strike="noStrike" cap="none">
                    <a:solidFill>
                      <a:srgbClr val="1528BC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FITS</a:t>
                </a:r>
                <a:endParaRPr sz="2000" b="1" i="0" u="none" strike="noStrike" cap="none">
                  <a:solidFill>
                    <a:srgbClr val="1528BC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12192000" cy="850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3"/>
          <p:cNvGrpSpPr/>
          <p:nvPr/>
        </p:nvGrpSpPr>
        <p:grpSpPr>
          <a:xfrm>
            <a:off x="0" y="6511282"/>
            <a:ext cx="12192000" cy="361767"/>
            <a:chOff x="0" y="6511282"/>
            <a:chExt cx="12192000" cy="361767"/>
          </a:xfrm>
        </p:grpSpPr>
        <p:pic>
          <p:nvPicPr>
            <p:cNvPr id="205" name="Google Shape;205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6511282"/>
              <a:ext cx="12192000" cy="361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Google Shape;206;p3"/>
            <p:cNvSpPr txBox="1"/>
            <p:nvPr/>
          </p:nvSpPr>
          <p:spPr>
            <a:xfrm>
              <a:off x="6712747" y="6536581"/>
              <a:ext cx="53172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Missione 4 </a:t>
              </a:r>
              <a:r>
                <a:rPr lang="it-IT" sz="1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• Istruzione e Ricerca </a:t>
              </a: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"/>
            <p:cNvSpPr txBox="1"/>
            <p:nvPr/>
          </p:nvSpPr>
          <p:spPr>
            <a:xfrm>
              <a:off x="467555" y="6530753"/>
              <a:ext cx="7919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ICSC Italian Research Center on High-Performance Computing, Big Data and Quantum Computing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3"/>
          <p:cNvSpPr txBox="1"/>
          <p:nvPr/>
        </p:nvSpPr>
        <p:spPr>
          <a:xfrm>
            <a:off x="715249" y="1030225"/>
            <a:ext cx="11375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-IT" sz="3000" b="1" i="0" u="none" strike="noStrike" cap="none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 Steps and </a:t>
            </a:r>
            <a:r>
              <a:rPr lang="it-IT" sz="3000" b="1" i="0" u="none" strike="noStrike" cap="none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Expected</a:t>
            </a:r>
            <a:r>
              <a:rPr lang="it-IT" sz="3000" b="1" i="0" u="none" strike="noStrike" cap="none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it-IT" sz="3000" b="1" i="0" u="none" strike="noStrike" cap="none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</a:t>
            </a:r>
            <a:r>
              <a:rPr lang="it-IT" sz="3000" b="1" i="0" u="none" strike="noStrike" cap="none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(by </a:t>
            </a:r>
            <a:r>
              <a:rPr lang="it-IT" sz="3000" b="1" i="0" u="none" strike="noStrike" cap="none" dirty="0" err="1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</a:t>
            </a:r>
            <a:r>
              <a:rPr lang="it-IT" sz="3000" b="1" i="0" u="none" strike="noStrike" cap="none" dirty="0">
                <a:solidFill>
                  <a:srgbClr val="1C7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checkpoint: April 2024) </a:t>
            </a:r>
            <a:endParaRPr sz="2000" b="0" i="0" u="none" strike="noStrike" cap="none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408147" y="1882414"/>
            <a:ext cx="113757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0" tIns="45700" rIns="91425" bIns="45700" anchor="t" anchorCtr="0">
            <a:spAutoFit/>
          </a:bodyPr>
          <a:lstStyle/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New data format integration for software usage (HDF5, VTK, etc.) and update of the corresponding data models</a:t>
            </a:r>
            <a:endParaRPr sz="2000" b="1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Compatibility update for new infrastructures in various supported languages (C++, Python, Java)</a:t>
            </a:r>
            <a:endParaRPr/>
          </a:p>
          <a:p>
            <a:pPr marL="179999" marR="0" lvl="0" indent="-12700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28BC"/>
              </a:buClr>
              <a:buSzPts val="2000"/>
              <a:buFont typeface="Titillium Web"/>
              <a:buChar char="-"/>
            </a:pPr>
            <a:r>
              <a:rPr lang="it-IT" sz="2000" b="1" i="0" u="none" strike="noStrike" cap="none">
                <a:solidFill>
                  <a:srgbClr val="1528BC"/>
                </a:solidFill>
                <a:latin typeface="Titillium Web"/>
                <a:ea typeface="Titillium Web"/>
                <a:cs typeface="Titillium Web"/>
                <a:sym typeface="Titillium Web"/>
              </a:rPr>
              <a:t> First databases and storage archives upgrade to meet the scientific and industrial demands (RDB/No-SQL, RUCIO, mountpoint, cloud)</a:t>
            </a:r>
            <a:endParaRPr sz="2000" b="1" i="0" u="none" strike="noStrike" cap="non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A5E133-F1CA-2B47-7414-1834FDF4C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255665"/>
              </p:ext>
            </p:extLst>
          </p:nvPr>
        </p:nvGraphicFramePr>
        <p:xfrm>
          <a:off x="1570971" y="3884330"/>
          <a:ext cx="285191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916">
                  <a:extLst>
                    <a:ext uri="{9D8B030D-6E8A-4147-A177-3AD203B41FA5}">
                      <a16:colId xmlns:a16="http://schemas.microsoft.com/office/drawing/2014/main" val="27555484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FITSIMPORTER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8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Relational</a:t>
                      </a:r>
                      <a:r>
                        <a:rPr lang="it-IT" dirty="0"/>
                        <a:t> Database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22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Mountpoint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350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FITS (</a:t>
                      </a:r>
                      <a:r>
                        <a:rPr lang="it-IT" dirty="0" err="1"/>
                        <a:t>cfitsio</a:t>
                      </a:r>
                      <a:r>
                        <a:rPr lang="it-IT" dirty="0"/>
                        <a:t>, </a:t>
                      </a:r>
                      <a:r>
                        <a:rPr lang="it-IT" dirty="0" err="1"/>
                        <a:t>CCfits</a:t>
                      </a:r>
                      <a:r>
                        <a:rPr lang="it-IT" dirty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6333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512222-FFAF-ED5C-475C-0D44D168F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669975"/>
              </p:ext>
            </p:extLst>
          </p:nvPr>
        </p:nvGraphicFramePr>
        <p:xfrm>
          <a:off x="6473359" y="3611489"/>
          <a:ext cx="4144017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4017">
                  <a:extLst>
                    <a:ext uri="{9D8B030D-6E8A-4147-A177-3AD203B41FA5}">
                      <a16:colId xmlns:a16="http://schemas.microsoft.com/office/drawing/2014/main" val="4226964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IMPORTER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758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Databases (RDB/No-SQL)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19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/>
                        <a:t>Rucio</a:t>
                      </a:r>
                      <a:endParaRPr lang="it-IT" dirty="0"/>
                    </a:p>
                    <a:p>
                      <a:r>
                        <a:rPr lang="it-IT" dirty="0" err="1"/>
                        <a:t>Mountpoint</a:t>
                      </a:r>
                      <a:endParaRPr lang="it-IT" dirty="0"/>
                    </a:p>
                    <a:p>
                      <a:r>
                        <a:rPr lang="en-US" dirty="0"/>
                        <a:t>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968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FITS, HDF5, VTK, and more (with related libraries)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777334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03DC00E6-FF35-12B8-EEA8-A761FC6C4F1B}"/>
              </a:ext>
            </a:extLst>
          </p:cNvPr>
          <p:cNvSpPr/>
          <p:nvPr/>
        </p:nvSpPr>
        <p:spPr>
          <a:xfrm>
            <a:off x="4632290" y="4340888"/>
            <a:ext cx="1627833" cy="5325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598</Words>
  <Application>Microsoft Office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Titillium Web SemiBold</vt:lpstr>
      <vt:lpstr>Titillium Web</vt:lpstr>
      <vt:lpstr>Inter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Giacomo Coran</cp:lastModifiedBy>
  <cp:revision>3</cp:revision>
  <dcterms:created xsi:type="dcterms:W3CDTF">2022-07-26T13:28:46Z</dcterms:created>
  <dcterms:modified xsi:type="dcterms:W3CDTF">2023-10-09T19:39:23Z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0x010100F221E95946E1A6408B834A0326040FB9</vt:lpwstr>
  </property>
</Properties>
</file>