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12192000"/>
  <p:notesSz cx="6858000" cy="9144000"/>
  <p:embeddedFontLst>
    <p:embeddedFont>
      <p:font typeface="Titillium Web SemiBold"/>
      <p:regular r:id="rId12"/>
      <p:bold r:id="rId13"/>
      <p:italic r:id="rId14"/>
      <p:boldItalic r:id="rId15"/>
    </p:embeddedFont>
    <p:embeddedFont>
      <p:font typeface="Inter Light"/>
      <p:regular r:id="rId16"/>
      <p:bold r:id="rId17"/>
    </p:embeddedFont>
    <p:embeddedFont>
      <p:font typeface="Titillium Web"/>
      <p:regular r:id="rId18"/>
      <p:bold r:id="rId19"/>
      <p:italic r:id="rId20"/>
      <p:boldItalic r:id="rId21"/>
    </p:embeddedFont>
    <p:embeddedFont>
      <p:font typeface="Quattrocento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g8ZyX+X9JGmWsYPbEIKvUMp64q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CE0D345-B23B-4176-8684-762F76557790}">
  <a:tblStyle styleId="{5CE0D345-B23B-4176-8684-762F7655779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itilliumWeb-italic.fntdata"/><Relationship Id="rId22" Type="http://schemas.openxmlformats.org/officeDocument/2006/relationships/font" Target="fonts/QuattrocentoSans-regular.fntdata"/><Relationship Id="rId21" Type="http://schemas.openxmlformats.org/officeDocument/2006/relationships/font" Target="fonts/TitilliumWeb-boldItalic.fntdata"/><Relationship Id="rId24" Type="http://schemas.openxmlformats.org/officeDocument/2006/relationships/font" Target="fonts/QuattrocentoSans-italic.fntdata"/><Relationship Id="rId23" Type="http://schemas.openxmlformats.org/officeDocument/2006/relationships/font" Target="fonts/Quattrocento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Quattrocento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TitilliumWebSemiBold-bold.fntdata"/><Relationship Id="rId12" Type="http://schemas.openxmlformats.org/officeDocument/2006/relationships/font" Target="fonts/TitilliumWebSemiBold-regular.fntdata"/><Relationship Id="rId15" Type="http://schemas.openxmlformats.org/officeDocument/2006/relationships/font" Target="fonts/TitilliumWebSemiBold-boldItalic.fntdata"/><Relationship Id="rId14" Type="http://schemas.openxmlformats.org/officeDocument/2006/relationships/font" Target="fonts/TitilliumWebSemiBold-italic.fntdata"/><Relationship Id="rId17" Type="http://schemas.openxmlformats.org/officeDocument/2006/relationships/font" Target="fonts/InterLight-bold.fntdata"/><Relationship Id="rId16" Type="http://schemas.openxmlformats.org/officeDocument/2006/relationships/font" Target="fonts/InterLight-regular.fntdata"/><Relationship Id="rId19" Type="http://schemas.openxmlformats.org/officeDocument/2006/relationships/font" Target="fonts/TitilliumWeb-bold.fntdata"/><Relationship Id="rId18" Type="http://schemas.openxmlformats.org/officeDocument/2006/relationships/font" Target="fonts/TitilliumWeb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Cover</a:t>
            </a:r>
            <a:endParaRPr/>
          </a:p>
        </p:txBody>
      </p:sp>
      <p:sp>
        <p:nvSpPr>
          <p:cNvPr id="119" name="Google Shape;11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7df92e4ca9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27df92e4ca9_0_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7" name="Google Shape;147;g27df92e4ca9_0_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df92e4ca9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27df92e4ca9_0_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60" name="Google Shape;160;g27df92e4ca9_0_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7df92e4ca9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27df92e4ca9_0_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72" name="Google Shape;172;g27df92e4ca9_0_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7df92e4ca9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27df92e4ca9_0_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91" name="Google Shape;191;g27df92e4ca9_0_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6" name="Google Shape;76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" showMasterSp="0">
  <p:cSld name="Standard slide">
    <p:bg>
      <p:bgPr>
        <a:blipFill>
          <a:blip r:embed="rId2">
            <a:alphaModFix amt="50000"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/>
          <p:nvPr>
            <p:ph idx="1" type="body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13" name="Google Shape;113;p23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" name="Google Shape;114;p23"/>
          <p:cNvSpPr txBox="1"/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it-IT" sz="900" u="none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b="0" i="0" lang="it-IT" sz="900" u="none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b="0" i="0" sz="9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Vuota">
  <p:cSld name="3_Vuota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Vuota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048"/>
            <a:ext cx="12197426" cy="685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>
  <p:cSld name="Vuota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" name="Google Shape;26;p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8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92001" cy="8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Vuota">
  <p:cSld name="4_Vuota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sfocatura&#10;&#10;Descrizione generata automaticamente" id="35" name="Google Shape;3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Vuota">
  <p:cSld name="13_Vuota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descr="Immagine che contiene vetro&#10;&#10;Descrizione generata automaticamente" id="40" name="Google Shape;4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Vuota">
  <p:cSld name="14_Vuota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Vuota">
  <p:cSld name="15_Vuota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50" name="Google Shape;5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Vuota">
  <p:cSld name="6_Vuota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2.jpg"/><Relationship Id="rId5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spazio, luce, laser, notte&#10;&#10;Descrizione generata automaticamente" id="121" name="Google Shape;12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"/>
          <p:cNvSpPr txBox="1"/>
          <p:nvPr/>
        </p:nvSpPr>
        <p:spPr>
          <a:xfrm>
            <a:off x="208344" y="2750450"/>
            <a:ext cx="11821628" cy="1761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b="0" i="1" lang="it-IT" sz="44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Wide-field observations with LOFAR VLBI data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t/>
            </a:r>
            <a:endParaRPr b="0" i="1" sz="16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b="0" i="1" lang="it-IT" sz="27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Claudio Gheller, Emanuele de Rubeis, Gianfranco Brunetti, Marco Bondi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b="0" i="1" lang="it-IT" sz="20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IRA-INAF,  University of Bologna</a:t>
            </a:r>
            <a:endParaRPr/>
          </a:p>
        </p:txBody>
      </p:sp>
      <p:grpSp>
        <p:nvGrpSpPr>
          <p:cNvPr id="123" name="Google Shape;123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4" name="Google Shape;124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-15050"/>
            <a:ext cx="12191999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1" y="5917324"/>
            <a:ext cx="6201102" cy="515288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it-IT" sz="1800" u="none" cap="none" strike="noStrike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Spoke 3 Technical Workshop, </a:t>
            </a:r>
            <a:r>
              <a:rPr b="0" i="0" lang="it-IT" sz="18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Trieste October 9 / 11,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it-IT" sz="3000" u="none" cap="none" strike="noStrik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General Problem</a:t>
            </a:r>
            <a:endParaRPr b="0" i="0" sz="20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769606" y="1534628"/>
            <a:ext cx="6924041" cy="3766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Current and upcoming radio-interferometers are expected to produce </a:t>
            </a:r>
            <a:r>
              <a:rPr b="1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volumes of data of increasing size </a:t>
            </a:r>
            <a:r>
              <a:rPr b="0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that need to be processed in order to generate the corresponding sky brightness distributions through imaging. </a:t>
            </a:r>
            <a:endParaRPr b="0" i="0" sz="1842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just">
              <a:lnSpc>
                <a:spcPct val="11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b="0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This represents an </a:t>
            </a:r>
            <a:r>
              <a:rPr b="1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outstanding computational challenge</a:t>
            </a:r>
            <a:r>
              <a:rPr b="0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, especially when </a:t>
            </a:r>
            <a:r>
              <a:rPr b="1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large fields of view</a:t>
            </a:r>
            <a:r>
              <a:rPr b="0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and/or </a:t>
            </a:r>
            <a:r>
              <a:rPr b="1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 resolution</a:t>
            </a:r>
            <a:r>
              <a:rPr b="0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observations are processed.</a:t>
            </a:r>
            <a:endParaRPr b="0" i="0" sz="1842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just">
              <a:lnSpc>
                <a:spcPct val="110000"/>
              </a:lnSpc>
              <a:spcBef>
                <a:spcPts val="1700"/>
              </a:spcBef>
              <a:spcAft>
                <a:spcPts val="600"/>
              </a:spcAft>
              <a:buNone/>
            </a:pPr>
            <a:r>
              <a:rPr b="1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Imaging</a:t>
            </a:r>
            <a:r>
              <a:rPr b="0" i="0" lang="it-IT" sz="1842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represents one of the most computational demanding steps of the processing pipeline, both in terms of memory request and in terms of computing time</a:t>
            </a:r>
            <a:endParaRPr b="0" i="0" sz="1842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descr="A collage of images of the moon&#10;&#10;Description automatically generated with low confidence" id="141" name="Google Shape;14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6850" y="1314663"/>
            <a:ext cx="3343526" cy="473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"/>
          <p:cNvSpPr txBox="1"/>
          <p:nvPr/>
        </p:nvSpPr>
        <p:spPr>
          <a:xfrm>
            <a:off x="769604" y="5198974"/>
            <a:ext cx="6355200" cy="10329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example, to make this </a:t>
            </a:r>
            <a:r>
              <a:rPr b="1" i="0" lang="it-IT" sz="18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83,900x83,500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pixels image it takes ~</a:t>
            </a:r>
            <a:r>
              <a:rPr b="1" lang="it-IT" sz="1800">
                <a:latin typeface="Titillium Web"/>
                <a:ea typeface="Titillium Web"/>
                <a:cs typeface="Titillium Web"/>
                <a:sym typeface="Titillium Web"/>
              </a:rPr>
              <a:t>250,000 CPU hours</a:t>
            </a:r>
            <a:endParaRPr b="1" sz="1800"/>
          </a:p>
          <a:p>
            <a:pPr indent="0" lvl="0" marL="0" marR="0" rtl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Overall the full pipeline can take weeks!</a:t>
            </a:r>
            <a:endParaRPr b="0" i="0" sz="18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3" name="Google Shape;143;p2"/>
          <p:cNvSpPr txBox="1"/>
          <p:nvPr/>
        </p:nvSpPr>
        <p:spPr>
          <a:xfrm>
            <a:off x="10319166" y="6231872"/>
            <a:ext cx="1555116" cy="238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-IT" sz="11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Shimwell et al. (2022)</a:t>
            </a:r>
            <a:endParaRPr b="0" i="0" sz="11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27df92e4ca9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51" name="Google Shape;151;g27df92e4ca9_0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g27df92e4ca9_0_1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g27df92e4ca9_0_1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g27df92e4ca9_0_1"/>
          <p:cNvSpPr txBox="1"/>
          <p:nvPr/>
        </p:nvSpPr>
        <p:spPr>
          <a:xfrm>
            <a:off x="715250" y="1030225"/>
            <a:ext cx="11102501" cy="507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000" u="none" cap="none" strike="noStrik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Our Target: Full resolution wide-field LOFAR-VLBI of Abell 2255</a:t>
            </a:r>
            <a:endParaRPr/>
          </a:p>
        </p:txBody>
      </p:sp>
      <p:pic>
        <p:nvPicPr>
          <p:cNvPr descr="A collage of images of a cell&#10;&#10;Description automatically generated" id="155" name="Google Shape;155;g27df92e4ca9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075" y="1717342"/>
            <a:ext cx="4574380" cy="468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27df92e4ca9_0_1"/>
          <p:cNvSpPr txBox="1"/>
          <p:nvPr/>
        </p:nvSpPr>
        <p:spPr>
          <a:xfrm>
            <a:off x="5567425" y="1819524"/>
            <a:ext cx="5833800" cy="3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latin typeface="Titillium Web"/>
                <a:ea typeface="Titillium Web"/>
                <a:cs typeface="Titillium Web"/>
                <a:sym typeface="Titillium Web"/>
              </a:rPr>
              <a:t>Abell 2255 is a merging galaxy cluster that exhibits a complex morphological radio structure on multiple scales.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1800">
                <a:latin typeface="Titillium Web"/>
                <a:ea typeface="Titillium Web"/>
                <a:cs typeface="Titillium Web"/>
                <a:sym typeface="Titillium Web"/>
              </a:rPr>
              <a:t>Currently, we are observing its radio galaxies with LOFAR-VLBI at sub-arcsecond resolution. This gives an unprecedented view of such structures, but it can take </a:t>
            </a:r>
            <a:r>
              <a:rPr b="1" lang="it-IT" sz="1800">
                <a:latin typeface="Titillium Web"/>
                <a:ea typeface="Titillium Web"/>
                <a:cs typeface="Titillium Web"/>
                <a:sym typeface="Titillium Web"/>
              </a:rPr>
              <a:t>several days</a:t>
            </a:r>
            <a:r>
              <a:rPr lang="it-IT" sz="1800"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it-IT" sz="1800">
                <a:latin typeface="Titillium Web"/>
                <a:ea typeface="Titillium Web"/>
                <a:cs typeface="Titillium Web"/>
                <a:sym typeface="Titillium Web"/>
              </a:rPr>
              <a:t>to obtain deep images of each of the target that is shown on the left</a:t>
            </a:r>
            <a:r>
              <a:rPr lang="it-IT" sz="1800"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1800">
                <a:latin typeface="Titillium Web"/>
                <a:ea typeface="Titillium Web"/>
                <a:cs typeface="Titillium Web"/>
                <a:sym typeface="Titillium Web"/>
              </a:rPr>
              <a:t>Our aim is to observe of </a:t>
            </a:r>
            <a:r>
              <a:rPr b="1" lang="it-IT" sz="1800">
                <a:latin typeface="Titillium Web"/>
                <a:ea typeface="Titillium Web"/>
                <a:cs typeface="Titillium Web"/>
                <a:sym typeface="Titillium Web"/>
              </a:rPr>
              <a:t>all the radio galaxies of the cluster field </a:t>
            </a:r>
            <a:r>
              <a:rPr lang="it-IT" sz="1800">
                <a:latin typeface="Titillium Web"/>
                <a:ea typeface="Titillium Web"/>
                <a:cs typeface="Titillium Web"/>
                <a:sym typeface="Titillium Web"/>
              </a:rPr>
              <a:t>at the highest resolution, to study the </a:t>
            </a:r>
            <a:r>
              <a:rPr b="1" lang="it-IT" sz="1800">
                <a:latin typeface="Titillium Web"/>
                <a:ea typeface="Titillium Web"/>
                <a:cs typeface="Titillium Web"/>
                <a:sym typeface="Titillium Web"/>
              </a:rPr>
              <a:t>physics of the intracluster medium</a:t>
            </a:r>
            <a:r>
              <a:rPr lang="it-IT" sz="1800">
                <a:latin typeface="Titillium Web"/>
                <a:ea typeface="Titillium Web"/>
                <a:cs typeface="Titillium Web"/>
                <a:sym typeface="Titillium Web"/>
              </a:rPr>
              <a:t>, as well as the </a:t>
            </a:r>
            <a:r>
              <a:rPr b="1" lang="it-IT" sz="1800">
                <a:latin typeface="Titillium Web"/>
                <a:ea typeface="Titillium Web"/>
                <a:cs typeface="Titillium Web"/>
                <a:sym typeface="Titillium Web"/>
              </a:rPr>
              <a:t>nature of the filamentary structures</a:t>
            </a:r>
            <a:r>
              <a:rPr lang="it-IT" sz="1800">
                <a:latin typeface="Titillium Web"/>
                <a:ea typeface="Titillium Web"/>
                <a:cs typeface="Titillium Web"/>
                <a:sym typeface="Titillium Web"/>
              </a:rPr>
              <a:t> that it presents.</a:t>
            </a:r>
            <a:endParaRPr sz="21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27df92e4ca9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g27df92e4ca9_0_1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64" name="Google Shape;164;g27df92e4ca9_0_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g27df92e4ca9_0_1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27df92e4ca9_0_1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" name="Google Shape;167;g27df92e4ca9_0_12"/>
          <p:cNvSpPr txBox="1"/>
          <p:nvPr/>
        </p:nvSpPr>
        <p:spPr>
          <a:xfrm>
            <a:off x="715250" y="1030225"/>
            <a:ext cx="11102501" cy="507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000" u="none" cap="none" strike="noStrik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case for a Key Science Project</a:t>
            </a:r>
            <a:endParaRPr/>
          </a:p>
        </p:txBody>
      </p:sp>
      <p:sp>
        <p:nvSpPr>
          <p:cNvPr id="168" name="Google Shape;168;g27df92e4ca9_0_12"/>
          <p:cNvSpPr txBox="1"/>
          <p:nvPr/>
        </p:nvSpPr>
        <p:spPr>
          <a:xfrm>
            <a:off x="715250" y="1557487"/>
            <a:ext cx="9354726" cy="43571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just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Arial"/>
              <a:buNone/>
            </a:pPr>
            <a:r>
              <a:rPr b="0" i="0" lang="it-IT" sz="2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goal of our KSP is to run a complex radio-astronomy workflow to reduce the computational time and obtain a full-resolution, wide-field map of Abell 2255 using 80 hours of LOFAR-VLBI observations.</a:t>
            </a:r>
            <a:endParaRPr b="0" i="0" sz="21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4330" lvl="0" marL="342900" marR="0" rtl="0" algn="just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ourier New"/>
              <a:buChar char="o"/>
            </a:pPr>
            <a:r>
              <a:rPr b="1" i="0" lang="it-IT" sz="21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80 hours </a:t>
            </a:r>
            <a:r>
              <a:rPr b="0" i="0" lang="it-IT" sz="2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observations</a:t>
            </a:r>
            <a:endParaRPr b="0" i="0" sz="21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4330" lvl="0" marL="342900" marR="0" rtl="0" algn="just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ourier New"/>
              <a:buChar char="o"/>
            </a:pPr>
            <a:r>
              <a:rPr b="1" i="0" lang="it-IT" sz="21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6.6 deg</a:t>
            </a:r>
            <a:r>
              <a:rPr b="1" baseline="30000" i="0" lang="it-IT" sz="21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b="0" i="0" lang="it-IT" sz="2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, 0.30”x 0.38”</a:t>
            </a:r>
            <a:endParaRPr b="0" i="0" sz="21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4330" lvl="0" marL="342900" marR="0" rtl="0" algn="just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ourier New"/>
              <a:buChar char="o"/>
            </a:pPr>
            <a:r>
              <a:rPr b="1" i="0" lang="it-IT" sz="21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83,950 x 83,500 </a:t>
            </a:r>
            <a:r>
              <a:rPr b="0" i="0" lang="it-IT" sz="2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pixels</a:t>
            </a:r>
            <a:endParaRPr sz="2100"/>
          </a:p>
          <a:p>
            <a:pPr indent="0" lvl="0" marL="0" marR="0" rtl="0" algn="just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0" i="0" lang="it-IT" sz="2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With current tools, running on a single CPU, this would take </a:t>
            </a:r>
            <a:r>
              <a:rPr b="1" i="0" lang="it-IT" sz="21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months</a:t>
            </a:r>
            <a:r>
              <a:rPr b="0" i="0" lang="it-IT" sz="2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computation </a:t>
            </a:r>
            <a:endParaRPr sz="2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27df92e4ca9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g27df92e4ca9_0_23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6" name="Google Shape;176;g27df92e4ca9_0_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g27df92e4ca9_0_23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g27df92e4ca9_0_23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g27df92e4ca9_0_23"/>
          <p:cNvSpPr txBox="1"/>
          <p:nvPr/>
        </p:nvSpPr>
        <p:spPr>
          <a:xfrm>
            <a:off x="715250" y="1030225"/>
            <a:ext cx="11102501" cy="507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000" u="none" cap="none" strike="noStrik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Workflow</a:t>
            </a:r>
            <a:endParaRPr/>
          </a:p>
        </p:txBody>
      </p:sp>
      <p:grpSp>
        <p:nvGrpSpPr>
          <p:cNvPr id="180" name="Google Shape;180;g27df92e4ca9_0_23"/>
          <p:cNvGrpSpPr/>
          <p:nvPr/>
        </p:nvGrpSpPr>
        <p:grpSpPr>
          <a:xfrm>
            <a:off x="2364125" y="2028003"/>
            <a:ext cx="7930523" cy="3993296"/>
            <a:chOff x="551477" y="2193826"/>
            <a:chExt cx="7322735" cy="3250810"/>
          </a:xfrm>
        </p:grpSpPr>
        <p:pic>
          <p:nvPicPr>
            <p:cNvPr id="181" name="Google Shape;181;g27df92e4ca9_0_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75390" y="2193826"/>
              <a:ext cx="7298822" cy="18773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g27df92e4ca9_0_23"/>
            <p:cNvSpPr txBox="1"/>
            <p:nvPr/>
          </p:nvSpPr>
          <p:spPr>
            <a:xfrm>
              <a:off x="551477" y="4709629"/>
              <a:ext cx="2113500" cy="732900"/>
            </a:xfrm>
            <a:prstGeom prst="rect">
              <a:avLst/>
            </a:prstGeom>
            <a:solidFill>
              <a:srgbClr val="D8EBF7"/>
            </a:solidFill>
            <a:ln cap="flat" cmpd="sng" w="127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it-IT" sz="1800" u="none" cap="none" strike="noStrik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Workflow based parallelization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it-IT" sz="1800" u="none" cap="none" strike="noStrik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(StreamFlow - CWL)</a:t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g27df92e4ca9_0_23"/>
            <p:cNvSpPr txBox="1"/>
            <p:nvPr/>
          </p:nvSpPr>
          <p:spPr>
            <a:xfrm>
              <a:off x="2790698" y="4482232"/>
              <a:ext cx="1898100" cy="958500"/>
            </a:xfrm>
            <a:prstGeom prst="rect">
              <a:avLst/>
            </a:prstGeom>
            <a:solidFill>
              <a:srgbClr val="E1EFD8"/>
            </a:solidFill>
            <a:ln cap="flat" cmpd="sng" w="1270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it-IT" sz="1800" u="none" cap="none" strike="noStrik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MPI + </a:t>
              </a:r>
              <a:br>
                <a:rPr b="0" i="0" lang="it-IT" sz="1800" u="none" cap="none" strike="noStrik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b="0" i="0" lang="it-IT" sz="1800" u="none" cap="none" strike="noStrik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OpenMP+ </a:t>
              </a:r>
              <a:br>
                <a:rPr b="0" i="0" lang="it-IT" sz="1800" u="none" cap="none" strike="noStrik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b="0" i="0" lang="it-IT" sz="1800" u="none" cap="none" strike="noStrik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CUDA +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it-IT" sz="1800" u="none" cap="none" strike="noStrik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StreamFlow</a:t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4" name="Google Shape;184;g27df92e4ca9_0_23"/>
            <p:cNvSpPr txBox="1"/>
            <p:nvPr/>
          </p:nvSpPr>
          <p:spPr>
            <a:xfrm>
              <a:off x="4814499" y="4937036"/>
              <a:ext cx="1898100" cy="507600"/>
            </a:xfrm>
            <a:prstGeom prst="rect">
              <a:avLst/>
            </a:prstGeom>
            <a:solidFill>
              <a:srgbClr val="FFF2CC"/>
            </a:solidFill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it-IT" sz="1800" u="none" cap="none" strike="noStrik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OpenMP +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it-IT" sz="1800" u="none" cap="none" strike="noStrik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StreamFlow</a:t>
              </a:r>
              <a:endParaRPr/>
            </a:p>
          </p:txBody>
        </p:sp>
      </p:grpSp>
      <p:pic>
        <p:nvPicPr>
          <p:cNvPr descr="A collage of images of a cell&#10;&#10;Description automatically generated" id="185" name="Google Shape;185;g27df92e4ca9_0_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80907" y="1412298"/>
            <a:ext cx="1836846" cy="18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27df92e4ca9_0_23"/>
          <p:cNvSpPr txBox="1"/>
          <p:nvPr/>
        </p:nvSpPr>
        <p:spPr>
          <a:xfrm>
            <a:off x="266218" y="3293488"/>
            <a:ext cx="1609200" cy="561900"/>
          </a:xfrm>
          <a:prstGeom prst="rect">
            <a:avLst/>
          </a:prstGeom>
          <a:solidFill>
            <a:srgbClr val="F6DDD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Measurement Set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" name="Google Shape;187;g27df92e4ca9_0_23"/>
          <p:cNvCxnSpPr/>
          <p:nvPr/>
        </p:nvCxnSpPr>
        <p:spPr>
          <a:xfrm>
            <a:off x="1971878" y="3574459"/>
            <a:ext cx="2958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27df92e4ca9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g27df92e4ca9_0_34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95" name="Google Shape;195;g27df92e4ca9_0_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g27df92e4ca9_0_34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g27df92e4ca9_0_34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g27df92e4ca9_0_34"/>
          <p:cNvSpPr txBox="1"/>
          <p:nvPr/>
        </p:nvSpPr>
        <p:spPr>
          <a:xfrm>
            <a:off x="715250" y="1030225"/>
            <a:ext cx="11102501" cy="507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000" u="none" cap="none" strike="noStrik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Some numbers</a:t>
            </a:r>
            <a:endParaRPr b="1" i="0" sz="3000" u="none" cap="none" strike="noStrike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99" name="Google Shape;199;g27df92e4ca9_0_34"/>
          <p:cNvSpPr txBox="1"/>
          <p:nvPr/>
        </p:nvSpPr>
        <p:spPr>
          <a:xfrm>
            <a:off x="715250" y="1557487"/>
            <a:ext cx="11102500" cy="17644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5280" lvl="0" marL="342900" marR="0" rtl="0" algn="just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ourier New"/>
              <a:buChar char="o"/>
            </a:pPr>
            <a:r>
              <a:rPr b="0" i="0" lang="it-IT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Size of the (raw data, 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end-products</a:t>
            </a:r>
            <a:r>
              <a:rPr b="0" i="0" lang="it-IT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): </a:t>
            </a:r>
            <a:r>
              <a:rPr b="1" i="0" lang="it-IT" sz="18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(4 TB per night, </a:t>
            </a:r>
            <a:r>
              <a:rPr b="1" lang="it-IT" sz="1800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20 TB</a:t>
            </a:r>
            <a:r>
              <a:rPr b="1" i="0" lang="it-IT" sz="18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 per night)</a:t>
            </a:r>
            <a:endParaRPr b="0" i="0" sz="18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5280" lvl="0" marL="342900" marR="0" rtl="0" algn="just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ourier New"/>
              <a:buChar char="o"/>
            </a:pPr>
            <a:r>
              <a:rPr b="0" i="0" lang="it-IT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Image size: </a:t>
            </a:r>
            <a:r>
              <a:rPr b="1" i="0" lang="it-IT" sz="18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83,950 x 83,500 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pixels </a:t>
            </a:r>
            <a:r>
              <a:rPr b="1" lang="it-IT" sz="1800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</a:t>
            </a:r>
            <a:r>
              <a:rPr b="0" i="0" lang="it-IT" sz="18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i="0" lang="it-IT" sz="18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56 GB</a:t>
            </a:r>
            <a:endParaRPr sz="1800"/>
          </a:p>
          <a:p>
            <a:pPr indent="-335280" lvl="0" marL="342900" marR="0" rtl="0" algn="just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ourier New"/>
              <a:buChar char="o"/>
            </a:pPr>
            <a:r>
              <a:rPr b="0" i="0" lang="it-IT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Mesh size: </a:t>
            </a:r>
            <a:r>
              <a:rPr b="1" i="0" lang="it-IT" sz="18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83,950 x 83,500 x 128 </a:t>
            </a:r>
            <a:r>
              <a:rPr b="1" lang="it-IT" sz="1800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</a:t>
            </a:r>
            <a:r>
              <a:rPr b="1" i="0" lang="it-IT" sz="18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 14 TB </a:t>
            </a:r>
            <a:r>
              <a:rPr b="1" lang="it-IT" sz="1800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</a:t>
            </a:r>
            <a:r>
              <a:rPr b="1" i="0" lang="it-IT" sz="1800" u="none" cap="none" strike="noStrike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 150-200 Nodes </a:t>
            </a:r>
            <a:endParaRPr b="0" i="0" sz="18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aphicFrame>
        <p:nvGraphicFramePr>
          <p:cNvPr id="200" name="Google Shape;200;g27df92e4ca9_0_34"/>
          <p:cNvGraphicFramePr/>
          <p:nvPr/>
        </p:nvGraphicFramePr>
        <p:xfrm>
          <a:off x="557524" y="332191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{5CE0D345-B23B-4176-8684-762F76557790}</a:tableStyleId>
              </a:tblPr>
              <a:tblGrid>
                <a:gridCol w="3692325"/>
                <a:gridCol w="3692325"/>
                <a:gridCol w="3692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Pipline Stage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Shimwell et al. (2022)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Node hours (Wall Clock) one night</a:t>
                      </a:r>
                      <a:endParaRPr b="1" i="0" sz="2400" u="none" cap="none" strike="noStrike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Our Estimate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Node hours (wall clock) per night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Overall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15625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TBD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Calibration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3750 (150)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3750 (37.5)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Imaging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11875 (475)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t-IT" sz="24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2000 per iteration (20)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2022-07-26T13:28:46Z</dcterms:created>
  <dc:creator>Microsoft Office 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0x010100F221E95946E1A6408B834A0326040FB9</vt:lpwstr>
  </property>
</Properties>
</file>