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6858000" cx="12192000"/>
  <p:notesSz cx="6858000" cy="9144000"/>
  <p:embeddedFontLst>
    <p:embeddedFont>
      <p:font typeface="Titillium Web SemiBold"/>
      <p:regular r:id="rId18"/>
      <p:bold r:id="rId19"/>
      <p:italic r:id="rId20"/>
      <p:boldItalic r:id="rId21"/>
    </p:embeddedFont>
    <p:embeddedFont>
      <p:font typeface="Inter Light"/>
      <p:regular r:id="rId22"/>
      <p:bold r:id="rId23"/>
    </p:embeddedFont>
    <p:embeddedFont>
      <p:font typeface="Titillium Web"/>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TitilliumWebSemiBold-italic.fntdata"/><Relationship Id="rId22" Type="http://schemas.openxmlformats.org/officeDocument/2006/relationships/font" Target="fonts/InterLight-regular.fntdata"/><Relationship Id="rId21" Type="http://schemas.openxmlformats.org/officeDocument/2006/relationships/font" Target="fonts/TitilliumWebSemiBold-boldItalic.fntdata"/><Relationship Id="rId24" Type="http://schemas.openxmlformats.org/officeDocument/2006/relationships/font" Target="fonts/TitilliumWeb-regular.fntdata"/><Relationship Id="rId23" Type="http://schemas.openxmlformats.org/officeDocument/2006/relationships/font" Target="fonts/InterLight-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TitilliumWeb-italic.fntdata"/><Relationship Id="rId25" Type="http://schemas.openxmlformats.org/officeDocument/2006/relationships/font" Target="fonts/TitilliumWeb-bold.fntdata"/><Relationship Id="rId27" Type="http://schemas.openxmlformats.org/officeDocument/2006/relationships/font" Target="fonts/TitilliumWeb-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TitilliumWebSemiBold-bold.fntdata"/><Relationship Id="rId18" Type="http://schemas.openxmlformats.org/officeDocument/2006/relationships/font" Target="fonts/TitilliumWebSemiBold-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Cover</a:t>
            </a:r>
            <a:endParaRPr/>
          </a:p>
        </p:txBody>
      </p:sp>
      <p:sp>
        <p:nvSpPr>
          <p:cNvPr id="119" name="Google Shape;119;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870dc77743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g2870dc77743_0_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255" name="Google Shape;255;g2870dc77743_0_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870dc77743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2870dc77743_0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269" name="Google Shape;269;g2870dc77743_0_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870dc77743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2870dc77743_0_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283" name="Google Shape;283;g2870dc77743_0_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870dc77743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g2870dc77743_0_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297" name="Google Shape;297;g2870dc77743_0_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889b0db94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889b0db94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132" name="Google Shape;132;g2889b0db94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158" name="Google Shape;158;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8a3cd2068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28a3cd2068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170" name="Google Shape;170;g28a3cd2068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193" name="Google Shape;193;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870dc77743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g2870dc77743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205" name="Google Shape;205;g2870dc77743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217" name="Google Shape;217;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229" name="Google Shape;229;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85f5783c59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285f5783c59_3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241" name="Google Shape;241;g285f5783c59_3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52" name="Shape 52"/>
        <p:cNvGrpSpPr/>
        <p:nvPr/>
      </p:nvGrpSpPr>
      <p:grpSpPr>
        <a:xfrm>
          <a:off x="0" y="0"/>
          <a:ext cx="0" cy="0"/>
          <a:chOff x="0" y="0"/>
          <a:chExt cx="0" cy="0"/>
        </a:xfrm>
      </p:grpSpPr>
      <p:sp>
        <p:nvSpPr>
          <p:cNvPr id="53" name="Google Shape;5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58" name="Shape 58"/>
        <p:cNvGrpSpPr/>
        <p:nvPr/>
      </p:nvGrpSpPr>
      <p:grpSpPr>
        <a:xfrm>
          <a:off x="0" y="0"/>
          <a:ext cx="0" cy="0"/>
          <a:chOff x="0" y="0"/>
          <a:chExt cx="0" cy="0"/>
        </a:xfrm>
      </p:grpSpPr>
      <p:sp>
        <p:nvSpPr>
          <p:cNvPr id="59" name="Google Shape;59;p1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1" name="Google Shape;6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64" name="Shape 64"/>
        <p:cNvGrpSpPr/>
        <p:nvPr/>
      </p:nvGrpSpPr>
      <p:grpSpPr>
        <a:xfrm>
          <a:off x="0" y="0"/>
          <a:ext cx="0" cy="0"/>
          <a:chOff x="0" y="0"/>
          <a:chExt cx="0" cy="0"/>
        </a:xfrm>
      </p:grpSpPr>
      <p:sp>
        <p:nvSpPr>
          <p:cNvPr id="65" name="Google Shape;65;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1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71" name="Shape 71"/>
        <p:cNvGrpSpPr/>
        <p:nvPr/>
      </p:nvGrpSpPr>
      <p:grpSpPr>
        <a:xfrm>
          <a:off x="0" y="0"/>
          <a:ext cx="0" cy="0"/>
          <a:chOff x="0" y="0"/>
          <a:chExt cx="0" cy="0"/>
        </a:xfrm>
      </p:grpSpPr>
      <p:sp>
        <p:nvSpPr>
          <p:cNvPr id="72" name="Google Shape;72;p1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4" name="Google Shape;74;p1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6" name="Google Shape;76;p1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80" name="Shape 80"/>
        <p:cNvGrpSpPr/>
        <p:nvPr/>
      </p:nvGrpSpPr>
      <p:grpSpPr>
        <a:xfrm>
          <a:off x="0" y="0"/>
          <a:ext cx="0" cy="0"/>
          <a:chOff x="0" y="0"/>
          <a:chExt cx="0" cy="0"/>
        </a:xfrm>
      </p:grpSpPr>
      <p:sp>
        <p:nvSpPr>
          <p:cNvPr id="81" name="Google Shape;81;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85" name="Shape 85"/>
        <p:cNvGrpSpPr/>
        <p:nvPr/>
      </p:nvGrpSpPr>
      <p:grpSpPr>
        <a:xfrm>
          <a:off x="0" y="0"/>
          <a:ext cx="0" cy="0"/>
          <a:chOff x="0" y="0"/>
          <a:chExt cx="0" cy="0"/>
        </a:xfrm>
      </p:grpSpPr>
      <p:sp>
        <p:nvSpPr>
          <p:cNvPr id="86" name="Google Shape;86;p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8" name="Google Shape;88;p1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9" name="Google Shape;89;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92" name="Shape 92"/>
        <p:cNvGrpSpPr/>
        <p:nvPr/>
      </p:nvGrpSpPr>
      <p:grpSpPr>
        <a:xfrm>
          <a:off x="0" y="0"/>
          <a:ext cx="0" cy="0"/>
          <a:chOff x="0" y="0"/>
          <a:chExt cx="0" cy="0"/>
        </a:xfrm>
      </p:grpSpPr>
      <p:sp>
        <p:nvSpPr>
          <p:cNvPr id="93" name="Google Shape;93;p1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7"/>
          <p:cNvSpPr/>
          <p:nvPr>
            <p:ph idx="2" type="pic"/>
          </p:nvPr>
        </p:nvSpPr>
        <p:spPr>
          <a:xfrm>
            <a:off x="5183188" y="987425"/>
            <a:ext cx="6172200" cy="4873625"/>
          </a:xfrm>
          <a:prstGeom prst="rect">
            <a:avLst/>
          </a:prstGeom>
          <a:noFill/>
          <a:ln>
            <a:noFill/>
          </a:ln>
        </p:spPr>
      </p:sp>
      <p:sp>
        <p:nvSpPr>
          <p:cNvPr id="95" name="Google Shape;95;p1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6" name="Google Shape;96;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99" name="Shape 99"/>
        <p:cNvGrpSpPr/>
        <p:nvPr/>
      </p:nvGrpSpPr>
      <p:grpSpPr>
        <a:xfrm>
          <a:off x="0" y="0"/>
          <a:ext cx="0" cy="0"/>
          <a:chOff x="0" y="0"/>
          <a:chExt cx="0" cy="0"/>
        </a:xfrm>
      </p:grpSpPr>
      <p:sp>
        <p:nvSpPr>
          <p:cNvPr id="100" name="Google Shape;100;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105" name="Shape 105"/>
        <p:cNvGrpSpPr/>
        <p:nvPr/>
      </p:nvGrpSpPr>
      <p:grpSpPr>
        <a:xfrm>
          <a:off x="0" y="0"/>
          <a:ext cx="0" cy="0"/>
          <a:chOff x="0" y="0"/>
          <a:chExt cx="0" cy="0"/>
        </a:xfrm>
      </p:grpSpPr>
      <p:sp>
        <p:nvSpPr>
          <p:cNvPr id="106" name="Google Shape;106;p1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1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showMasterSp="0">
  <p:cSld name="Standard slide">
    <p:bg>
      <p:bgPr>
        <a:blipFill>
          <a:blip r:embed="rId2">
            <a:alphaModFix amt="50000"/>
          </a:blip>
          <a:stretch>
            <a:fillRect/>
          </a:stretch>
        </a:blipFill>
      </p:bgPr>
    </p:bg>
    <p:spTree>
      <p:nvGrpSpPr>
        <p:cNvPr id="111" name="Shape 111"/>
        <p:cNvGrpSpPr/>
        <p:nvPr/>
      </p:nvGrpSpPr>
      <p:grpSpPr>
        <a:xfrm>
          <a:off x="0" y="0"/>
          <a:ext cx="0" cy="0"/>
          <a:chOff x="0" y="0"/>
          <a:chExt cx="0" cy="0"/>
        </a:xfrm>
      </p:grpSpPr>
      <p:sp>
        <p:nvSpPr>
          <p:cNvPr id="112" name="Google Shape;112;p20"/>
          <p:cNvSpPr txBox="1"/>
          <p:nvPr>
            <p:ph idx="1" type="body"/>
          </p:nvPr>
        </p:nvSpPr>
        <p:spPr>
          <a:xfrm>
            <a:off x="863149" y="1371599"/>
            <a:ext cx="10719251" cy="4700589"/>
          </a:xfrm>
          <a:prstGeom prst="rect">
            <a:avLst/>
          </a:prstGeom>
          <a:noFill/>
          <a:ln>
            <a:noFill/>
          </a:ln>
        </p:spPr>
        <p:txBody>
          <a:bodyPr anchorCtr="0" anchor="t" bIns="0" lIns="0" spcFirstLastPara="1" rIns="0" wrap="square" tIns="0">
            <a:noAutofit/>
          </a:bodyPr>
          <a:lstStyle>
            <a:lvl1pPr indent="-406400" lvl="0" marL="457200" algn="l">
              <a:lnSpc>
                <a:spcPct val="90000"/>
              </a:lnSpc>
              <a:spcBef>
                <a:spcPts val="1000"/>
              </a:spcBef>
              <a:spcAft>
                <a:spcPts val="0"/>
              </a:spcAft>
              <a:buClr>
                <a:schemeClr val="accent5"/>
              </a:buClr>
              <a:buSzPts val="2800"/>
              <a:buChar char="•"/>
              <a:defRPr>
                <a:latin typeface="Inter Light"/>
                <a:ea typeface="Inter Light"/>
                <a:cs typeface="Inter Light"/>
                <a:sym typeface="Inter Light"/>
              </a:defRPr>
            </a:lvl1pPr>
            <a:lvl2pPr indent="-381000" lvl="1" marL="914400" algn="l">
              <a:lnSpc>
                <a:spcPct val="90000"/>
              </a:lnSpc>
              <a:spcBef>
                <a:spcPts val="500"/>
              </a:spcBef>
              <a:spcAft>
                <a:spcPts val="0"/>
              </a:spcAft>
              <a:buClr>
                <a:schemeClr val="accent5"/>
              </a:buClr>
              <a:buSzPts val="2400"/>
              <a:buChar char="•"/>
              <a:defRPr>
                <a:latin typeface="Inter Light"/>
                <a:ea typeface="Inter Light"/>
                <a:cs typeface="Inter Light"/>
                <a:sym typeface="Inter Light"/>
              </a:defRPr>
            </a:lvl2pPr>
            <a:lvl3pPr indent="-355600" lvl="2" marL="1371600" algn="l">
              <a:lnSpc>
                <a:spcPct val="90000"/>
              </a:lnSpc>
              <a:spcBef>
                <a:spcPts val="500"/>
              </a:spcBef>
              <a:spcAft>
                <a:spcPts val="0"/>
              </a:spcAft>
              <a:buClr>
                <a:schemeClr val="accent5"/>
              </a:buClr>
              <a:buSzPts val="2000"/>
              <a:buChar char="•"/>
              <a:defRPr>
                <a:latin typeface="Inter Light"/>
                <a:ea typeface="Inter Light"/>
                <a:cs typeface="Inter Light"/>
                <a:sym typeface="Inter Light"/>
              </a:defRPr>
            </a:lvl3pPr>
            <a:lvl4pPr indent="-342900" lvl="3" marL="18288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4pPr>
            <a:lvl5pPr indent="-342900" lvl="4" marL="22860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3" name="Google Shape;113;p20"/>
          <p:cNvCxnSpPr/>
          <p:nvPr/>
        </p:nvCxnSpPr>
        <p:spPr>
          <a:xfrm>
            <a:off x="562924" y="5"/>
            <a:ext cx="0" cy="1078159"/>
          </a:xfrm>
          <a:prstGeom prst="straightConnector1">
            <a:avLst/>
          </a:prstGeom>
          <a:noFill/>
          <a:ln cap="flat" cmpd="sng" w="28575">
            <a:solidFill>
              <a:schemeClr val="accent2"/>
            </a:solidFill>
            <a:prstDash val="solid"/>
            <a:miter lim="800000"/>
            <a:headEnd len="sm" w="sm" type="none"/>
            <a:tailEnd len="sm" w="sm" type="none"/>
          </a:ln>
        </p:spPr>
      </p:cxnSp>
      <p:sp>
        <p:nvSpPr>
          <p:cNvPr id="114" name="Google Shape;114;p20"/>
          <p:cNvSpPr txBox="1"/>
          <p:nvPr>
            <p:ph type="title"/>
          </p:nvPr>
        </p:nvSpPr>
        <p:spPr>
          <a:xfrm>
            <a:off x="863152" y="277800"/>
            <a:ext cx="10719250" cy="7704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5"/>
              </a:buClr>
              <a:buSzPts val="4400"/>
              <a:buFont typeface="Inter Light"/>
              <a:buNone/>
              <a:defRPr b="0">
                <a:solidFill>
                  <a:schemeClr val="accent5"/>
                </a:solidFill>
                <a:latin typeface="Inter Light"/>
                <a:ea typeface="Inter Light"/>
                <a:cs typeface="Inter Light"/>
                <a:sym typeface="Inter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20"/>
          <p:cNvSpPr txBox="1"/>
          <p:nvPr/>
        </p:nvSpPr>
        <p:spPr>
          <a:xfrm>
            <a:off x="609287" y="6499456"/>
            <a:ext cx="885139" cy="144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0" i="0" lang="it-IT" sz="900" u="none" cap="none" strike="noStrike">
                <a:solidFill>
                  <a:schemeClr val="lt1"/>
                </a:solidFill>
                <a:latin typeface="Inter Light"/>
                <a:ea typeface="Inter Light"/>
                <a:cs typeface="Inter Light"/>
                <a:sym typeface="Inter Light"/>
              </a:rPr>
              <a:t>Page </a:t>
            </a:r>
            <a:fld id="{00000000-1234-1234-1234-123412341234}" type="slidenum">
              <a:rPr b="0" i="0" lang="it-IT" sz="900" u="none" cap="none" strike="noStrike">
                <a:solidFill>
                  <a:schemeClr val="lt1"/>
                </a:solidFill>
                <a:latin typeface="Inter Light"/>
                <a:ea typeface="Inter Light"/>
                <a:cs typeface="Inter Light"/>
                <a:sym typeface="Inter Light"/>
              </a:rPr>
              <a:t>‹#›</a:t>
            </a:fld>
            <a:endParaRPr b="0" i="0" sz="900" u="none" cap="none" strike="noStrike">
              <a:solidFill>
                <a:schemeClr val="lt1"/>
              </a:solidFill>
              <a:latin typeface="Inter Light"/>
              <a:ea typeface="Inter Light"/>
              <a:cs typeface="Inter Light"/>
              <a:sym typeface="Inter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Vuota">
  <p:cSld name="3_Vuota">
    <p:spTree>
      <p:nvGrpSpPr>
        <p:cNvPr id="21" name="Shape 2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Vuota" type="blank">
  <p:cSld name="BLANK">
    <p:spTree>
      <p:nvGrpSpPr>
        <p:cNvPr id="22"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b="0" l="0" r="0" t="0"/>
          <a:stretch/>
        </p:blipFill>
        <p:spPr>
          <a:xfrm>
            <a:off x="0" y="3048"/>
            <a:ext cx="12197426" cy="685495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p:cSld name="Vuota">
    <p:spTree>
      <p:nvGrpSpPr>
        <p:cNvPr id="24" name="Shape 24"/>
        <p:cNvGrpSpPr/>
        <p:nvPr/>
      </p:nvGrpSpPr>
      <p:grpSpPr>
        <a:xfrm>
          <a:off x="0" y="0"/>
          <a:ext cx="0" cy="0"/>
          <a:chOff x="0" y="0"/>
          <a:chExt cx="0" cy="0"/>
        </a:xfrm>
      </p:grpSpPr>
      <p:grpSp>
        <p:nvGrpSpPr>
          <p:cNvPr id="25" name="Google Shape;25;p5"/>
          <p:cNvGrpSpPr/>
          <p:nvPr/>
        </p:nvGrpSpPr>
        <p:grpSpPr>
          <a:xfrm>
            <a:off x="0" y="6511282"/>
            <a:ext cx="12192000" cy="361767"/>
            <a:chOff x="0" y="6511282"/>
            <a:chExt cx="12192000" cy="361767"/>
          </a:xfrm>
        </p:grpSpPr>
        <p:pic>
          <p:nvPicPr>
            <p:cNvPr id="26" name="Google Shape;26;p5"/>
            <p:cNvPicPr preferRelativeResize="0"/>
            <p:nvPr/>
          </p:nvPicPr>
          <p:blipFill rotWithShape="1">
            <a:blip r:embed="rId2">
              <a:alphaModFix/>
            </a:blip>
            <a:srcRect b="0" l="0" r="0" t="0"/>
            <a:stretch/>
          </p:blipFill>
          <p:spPr>
            <a:xfrm>
              <a:off x="0" y="6511282"/>
              <a:ext cx="12192000" cy="361767"/>
            </a:xfrm>
            <a:prstGeom prst="rect">
              <a:avLst/>
            </a:prstGeom>
            <a:noFill/>
            <a:ln>
              <a:noFill/>
            </a:ln>
          </p:spPr>
        </p:pic>
        <p:sp>
          <p:nvSpPr>
            <p:cNvPr id="27" name="Google Shape;27;p5"/>
            <p:cNvSpPr txBox="1"/>
            <p:nvPr/>
          </p:nvSpPr>
          <p:spPr>
            <a:xfrm>
              <a:off x="6712747" y="6536581"/>
              <a:ext cx="5317225"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28" name="Google Shape;28;p5"/>
            <p:cNvSpPr txBox="1"/>
            <p:nvPr/>
          </p:nvSpPr>
          <p:spPr>
            <a:xfrm>
              <a:off x="467555" y="6530753"/>
              <a:ext cx="791920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pic>
        <p:nvPicPr>
          <p:cNvPr id="29" name="Google Shape;29;p5"/>
          <p:cNvPicPr preferRelativeResize="0"/>
          <p:nvPr/>
        </p:nvPicPr>
        <p:blipFill rotWithShape="1">
          <a:blip r:embed="rId3">
            <a:alphaModFix/>
          </a:blip>
          <a:srcRect b="0" l="0" r="0" t="0"/>
          <a:stretch/>
        </p:blipFill>
        <p:spPr>
          <a:xfrm>
            <a:off x="-1" y="0"/>
            <a:ext cx="12192001" cy="8508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Vuota">
  <p:cSld name="4_Vuota">
    <p:spTree>
      <p:nvGrpSpPr>
        <p:cNvPr id="30" name="Shape 30"/>
        <p:cNvGrpSpPr/>
        <p:nvPr/>
      </p:nvGrpSpPr>
      <p:grpSpPr>
        <a:xfrm>
          <a:off x="0" y="0"/>
          <a:ext cx="0" cy="0"/>
          <a:chOff x="0" y="0"/>
          <a:chExt cx="0" cy="0"/>
        </a:xfrm>
      </p:grpSpPr>
      <p:sp>
        <p:nvSpPr>
          <p:cNvPr id="31" name="Google Shape;3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
        <p:nvSpPr>
          <p:cNvPr id="34" name="Google Shape;34;p6"/>
          <p:cNvSpPr/>
          <p:nvPr/>
        </p:nvSpPr>
        <p:spPr>
          <a:xfrm>
            <a:off x="1" y="0"/>
            <a:ext cx="12192000" cy="3336053"/>
          </a:xfrm>
          <a:prstGeom prst="rect">
            <a:avLst/>
          </a:prstGeom>
          <a:solidFill>
            <a:srgbClr val="0B112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Immagine che contiene sfocatura&#10;&#10;Descrizione generata automaticamente" id="35" name="Google Shape;35;p6"/>
          <p:cNvPicPr preferRelativeResize="0"/>
          <p:nvPr/>
        </p:nvPicPr>
        <p:blipFill rotWithShape="1">
          <a:blip r:embed="rId2">
            <a:alphaModFix/>
          </a:blip>
          <a:srcRect b="0" l="0" r="0" t="0"/>
          <a:stretch/>
        </p:blipFill>
        <p:spPr>
          <a:xfrm>
            <a:off x="0" y="609"/>
            <a:ext cx="12192000" cy="68567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Vuota">
  <p:cSld name="13_Vuota">
    <p:spTree>
      <p:nvGrpSpPr>
        <p:cNvPr id="36" name="Shape 36"/>
        <p:cNvGrpSpPr/>
        <p:nvPr/>
      </p:nvGrpSpPr>
      <p:grpSpPr>
        <a:xfrm>
          <a:off x="0" y="0"/>
          <a:ext cx="0" cy="0"/>
          <a:chOff x="0" y="0"/>
          <a:chExt cx="0" cy="0"/>
        </a:xfrm>
      </p:grpSpPr>
      <p:sp>
        <p:nvSpPr>
          <p:cNvPr id="37" name="Google Shape;3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pic>
        <p:nvPicPr>
          <p:cNvPr descr="Immagine che contiene vetro&#10;&#10;Descrizione generata automaticamente" id="40" name="Google Shape;40;p7"/>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Vuota">
  <p:cSld name="14_Vuota">
    <p:spTree>
      <p:nvGrpSpPr>
        <p:cNvPr id="41" name="Shape 41"/>
        <p:cNvGrpSpPr/>
        <p:nvPr/>
      </p:nvGrpSpPr>
      <p:grpSpPr>
        <a:xfrm>
          <a:off x="0" y="0"/>
          <a:ext cx="0" cy="0"/>
          <a:chOff x="0" y="0"/>
          <a:chExt cx="0" cy="0"/>
        </a:xfrm>
      </p:grpSpPr>
      <p:sp>
        <p:nvSpPr>
          <p:cNvPr id="42" name="Google Shape;42;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pic>
        <p:nvPicPr>
          <p:cNvPr id="45" name="Google Shape;45;p8"/>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Vuota">
  <p:cSld name="15_Vuota">
    <p:spTree>
      <p:nvGrpSpPr>
        <p:cNvPr id="46" name="Shape 46"/>
        <p:cNvGrpSpPr/>
        <p:nvPr/>
      </p:nvGrpSpPr>
      <p:grpSpPr>
        <a:xfrm>
          <a:off x="0" y="0"/>
          <a:ext cx="0" cy="0"/>
          <a:chOff x="0" y="0"/>
          <a:chExt cx="0" cy="0"/>
        </a:xfrm>
      </p:grpSpPr>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pic>
        <p:nvPicPr>
          <p:cNvPr id="50" name="Google Shape;50;p9"/>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Vuota">
  <p:cSld name="6_Vuota">
    <p:spTree>
      <p:nvGrpSpPr>
        <p:cNvPr id="51" name="Shape 5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7.jpg"/><Relationship Id="rId5"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hyperlink" Target="https://github.com/LimenResearch/DashiBoard.jl" TargetMode="External"/><Relationship Id="rId6" Type="http://schemas.openxmlformats.org/officeDocument/2006/relationships/image" Target="../media/image3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hyperlink" Target="https://github.com/LimenResearch/DashiBoard.jl" TargetMode="External"/><Relationship Id="rId6" Type="http://schemas.openxmlformats.org/officeDocument/2006/relationships/image" Target="../media/image3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hyperlink" Target="https://github.com/LimenResearch/DashiBoard.jl" TargetMode="External"/><Relationship Id="rId6" Type="http://schemas.openxmlformats.org/officeDocument/2006/relationships/image" Target="../media/image3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hyperlink" Target="https://github.com/LimenResearch/DashiBoard.jl" TargetMode="External"/><Relationship Id="rId6" Type="http://schemas.openxmlformats.org/officeDocument/2006/relationships/image" Target="../media/image32.jpg"/></Relationships>
</file>

<file path=ppt/slides/_rels/slide2.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23.png"/><Relationship Id="rId13" Type="http://schemas.openxmlformats.org/officeDocument/2006/relationships/image" Target="../media/image22.png"/><Relationship Id="rId12"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7.jpg"/><Relationship Id="rId9" Type="http://schemas.openxmlformats.org/officeDocument/2006/relationships/image" Target="../media/image10.png"/><Relationship Id="rId15" Type="http://schemas.openxmlformats.org/officeDocument/2006/relationships/image" Target="../media/image30.png"/><Relationship Id="rId14" Type="http://schemas.openxmlformats.org/officeDocument/2006/relationships/image" Target="../media/image35.png"/><Relationship Id="rId16" Type="http://schemas.openxmlformats.org/officeDocument/2006/relationships/image" Target="../media/image27.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11" Type="http://schemas.openxmlformats.org/officeDocument/2006/relationships/image" Target="../media/image14.jpg"/><Relationship Id="rId10" Type="http://schemas.openxmlformats.org/officeDocument/2006/relationships/hyperlink" Target="http://drive.google.com/file/d/17O8mMekxkOi_6miiKNsGRgQyT5WifXF-/view"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7.jpg"/><Relationship Id="rId9" Type="http://schemas.openxmlformats.org/officeDocument/2006/relationships/image" Target="../media/image20.png"/><Relationship Id="rId5" Type="http://schemas.openxmlformats.org/officeDocument/2006/relationships/image" Target="../media/image26.gif"/><Relationship Id="rId6" Type="http://schemas.openxmlformats.org/officeDocument/2006/relationships/image" Target="../media/image25.gif"/><Relationship Id="rId7" Type="http://schemas.openxmlformats.org/officeDocument/2006/relationships/image" Target="../media/image16.png"/><Relationship Id="rId8"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9.gif"/><Relationship Id="rId4" Type="http://schemas.openxmlformats.org/officeDocument/2006/relationships/image" Target="../media/image3.jpg"/><Relationship Id="rId5" Type="http://schemas.openxmlformats.org/officeDocument/2006/relationships/image" Target="../media/image7.jpg"/><Relationship Id="rId6" Type="http://schemas.openxmlformats.org/officeDocument/2006/relationships/hyperlink" Target="https://github.com/LimenResearch/DashiBoard.jl"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descr="Immagine che contiene spazio, luce, laser, notte&#10;&#10;Descrizione generata automaticamente" id="121" name="Google Shape;121;p2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22" name="Google Shape;122;p21"/>
          <p:cNvSpPr txBox="1"/>
          <p:nvPr/>
        </p:nvSpPr>
        <p:spPr>
          <a:xfrm>
            <a:off x="850075" y="2234738"/>
            <a:ext cx="9985500" cy="2613900"/>
          </a:xfrm>
          <a:prstGeom prst="rect">
            <a:avLst/>
          </a:prstGeom>
          <a:solidFill>
            <a:srgbClr val="002060"/>
          </a:solidFill>
          <a:ln>
            <a:noFill/>
          </a:ln>
        </p:spPr>
        <p:txBody>
          <a:bodyPr anchorCtr="0" anchor="ctr" bIns="45700" lIns="91425" spcFirstLastPara="1" rIns="91425" wrap="square" tIns="45700">
            <a:normAutofit lnSpcReduction="10000"/>
          </a:bodyPr>
          <a:lstStyle/>
          <a:p>
            <a:pPr indent="0" lvl="0" marL="0" marR="0" rtl="0" algn="ctr">
              <a:lnSpc>
                <a:spcPct val="90000"/>
              </a:lnSpc>
              <a:spcBef>
                <a:spcPts val="0"/>
              </a:spcBef>
              <a:spcAft>
                <a:spcPts val="0"/>
              </a:spcAft>
              <a:buClr>
                <a:schemeClr val="lt1"/>
              </a:buClr>
              <a:buSzPts val="3000"/>
              <a:buFont typeface="Titillium Web"/>
              <a:buNone/>
            </a:pPr>
            <a:r>
              <a:rPr i="1" lang="it-IT" sz="4400">
                <a:solidFill>
                  <a:schemeClr val="lt1"/>
                </a:solidFill>
                <a:latin typeface="Titillium Web"/>
                <a:ea typeface="Titillium Web"/>
                <a:cs typeface="Titillium Web"/>
                <a:sym typeface="Titillium Web"/>
              </a:rPr>
              <a:t>Symmetric solutions for the N-body problem: a computational approach</a:t>
            </a:r>
            <a:endParaRPr i="1" sz="4400">
              <a:solidFill>
                <a:schemeClr val="lt1"/>
              </a:solidFill>
              <a:latin typeface="Titillium Web"/>
              <a:ea typeface="Titillium Web"/>
              <a:cs typeface="Titillium Web"/>
              <a:sym typeface="Titillium Web"/>
            </a:endParaRPr>
          </a:p>
          <a:p>
            <a:pPr indent="0" lvl="0" marL="0" marR="0" rtl="0" algn="ctr">
              <a:lnSpc>
                <a:spcPct val="90000"/>
              </a:lnSpc>
              <a:spcBef>
                <a:spcPts val="0"/>
              </a:spcBef>
              <a:spcAft>
                <a:spcPts val="0"/>
              </a:spcAft>
              <a:buClr>
                <a:schemeClr val="lt1"/>
              </a:buClr>
              <a:buSzPts val="3000"/>
              <a:buFont typeface="Titillium Web"/>
              <a:buNone/>
            </a:pPr>
            <a:r>
              <a:t/>
            </a:r>
            <a:endParaRPr i="1" sz="4400">
              <a:solidFill>
                <a:schemeClr val="lt1"/>
              </a:solidFill>
              <a:latin typeface="Titillium Web"/>
              <a:ea typeface="Titillium Web"/>
              <a:cs typeface="Titillium Web"/>
              <a:sym typeface="Titillium Web"/>
            </a:endParaRPr>
          </a:p>
          <a:p>
            <a:pPr indent="0" lvl="0" marL="0" marR="0" rtl="0" algn="ctr">
              <a:lnSpc>
                <a:spcPct val="90000"/>
              </a:lnSpc>
              <a:spcBef>
                <a:spcPts val="0"/>
              </a:spcBef>
              <a:spcAft>
                <a:spcPts val="0"/>
              </a:spcAft>
              <a:buClr>
                <a:schemeClr val="lt1"/>
              </a:buClr>
              <a:buSzPts val="3000"/>
              <a:buFont typeface="Titillium Web"/>
              <a:buNone/>
            </a:pPr>
            <a:r>
              <a:rPr i="1" lang="it-IT" sz="2700">
                <a:solidFill>
                  <a:schemeClr val="lt1"/>
                </a:solidFill>
                <a:latin typeface="Titillium Web"/>
                <a:ea typeface="Titillium Web"/>
                <a:cs typeface="Titillium Web"/>
                <a:sym typeface="Titillium Web"/>
              </a:rPr>
              <a:t>V.L. </a:t>
            </a:r>
            <a:r>
              <a:rPr i="1" lang="it-IT" sz="2700">
                <a:solidFill>
                  <a:schemeClr val="lt1"/>
                </a:solidFill>
                <a:latin typeface="Titillium Web"/>
                <a:ea typeface="Titillium Web"/>
                <a:cs typeface="Titillium Web"/>
                <a:sym typeface="Titillium Web"/>
              </a:rPr>
              <a:t>Barutello, M. Bergomi, D. </a:t>
            </a:r>
            <a:r>
              <a:rPr i="1" lang="it-IT" sz="2700">
                <a:solidFill>
                  <a:schemeClr val="lt1"/>
                </a:solidFill>
                <a:latin typeface="Titillium Web"/>
                <a:ea typeface="Titillium Web"/>
                <a:cs typeface="Titillium Web"/>
                <a:sym typeface="Titillium Web"/>
              </a:rPr>
              <a:t>Berti, G.M. </a:t>
            </a:r>
            <a:r>
              <a:rPr i="1" lang="it-IT" sz="2700">
                <a:solidFill>
                  <a:schemeClr val="lt1"/>
                </a:solidFill>
                <a:latin typeface="Titillium Web"/>
                <a:ea typeface="Titillium Web"/>
                <a:cs typeface="Titillium Web"/>
                <a:sym typeface="Titillium Web"/>
              </a:rPr>
              <a:t>Canneori, I. </a:t>
            </a:r>
            <a:r>
              <a:rPr i="1" lang="it-IT" sz="2700">
                <a:solidFill>
                  <a:schemeClr val="lt1"/>
                </a:solidFill>
                <a:latin typeface="Titillium Web"/>
                <a:ea typeface="Titillium Web"/>
                <a:cs typeface="Titillium Web"/>
                <a:sym typeface="Titillium Web"/>
              </a:rPr>
              <a:t>De Blasi, D. </a:t>
            </a:r>
            <a:r>
              <a:rPr i="1" lang="it-IT" sz="2700">
                <a:solidFill>
                  <a:schemeClr val="lt1"/>
                </a:solidFill>
                <a:latin typeface="Titillium Web"/>
                <a:ea typeface="Titillium Web"/>
                <a:cs typeface="Titillium Web"/>
                <a:sym typeface="Titillium Web"/>
              </a:rPr>
              <a:t>Ferrario, M. Introna, D. Polimeni, S.</a:t>
            </a:r>
            <a:r>
              <a:rPr i="1" lang="it-IT" sz="2700">
                <a:solidFill>
                  <a:schemeClr val="lt1"/>
                </a:solidFill>
                <a:latin typeface="Titillium Web"/>
                <a:ea typeface="Titillium Web"/>
                <a:cs typeface="Titillium Web"/>
                <a:sym typeface="Titillium Web"/>
              </a:rPr>
              <a:t> Terracini, P. Vertechi</a:t>
            </a:r>
            <a:endParaRPr b="0" i="1" sz="2700" u="none" cap="none" strike="noStrike">
              <a:solidFill>
                <a:schemeClr val="lt1"/>
              </a:solidFill>
              <a:latin typeface="Titillium Web"/>
              <a:ea typeface="Titillium Web"/>
              <a:cs typeface="Titillium Web"/>
              <a:sym typeface="Titillium Web"/>
            </a:endParaRPr>
          </a:p>
        </p:txBody>
      </p:sp>
      <p:grpSp>
        <p:nvGrpSpPr>
          <p:cNvPr id="123" name="Google Shape;123;p21"/>
          <p:cNvGrpSpPr/>
          <p:nvPr/>
        </p:nvGrpSpPr>
        <p:grpSpPr>
          <a:xfrm>
            <a:off x="0" y="6511282"/>
            <a:ext cx="12192000" cy="361767"/>
            <a:chOff x="0" y="6511282"/>
            <a:chExt cx="12192000" cy="361767"/>
          </a:xfrm>
        </p:grpSpPr>
        <p:pic>
          <p:nvPicPr>
            <p:cNvPr id="124" name="Google Shape;124;p21"/>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125" name="Google Shape;125;p21"/>
            <p:cNvSpPr txBox="1"/>
            <p:nvPr/>
          </p:nvSpPr>
          <p:spPr>
            <a:xfrm>
              <a:off x="6712747" y="6536581"/>
              <a:ext cx="5317225"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126" name="Google Shape;126;p21"/>
            <p:cNvSpPr txBox="1"/>
            <p:nvPr/>
          </p:nvSpPr>
          <p:spPr>
            <a:xfrm>
              <a:off x="467555" y="6530753"/>
              <a:ext cx="791920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pic>
        <p:nvPicPr>
          <p:cNvPr id="127" name="Google Shape;127;p21"/>
          <p:cNvPicPr preferRelativeResize="0"/>
          <p:nvPr/>
        </p:nvPicPr>
        <p:blipFill rotWithShape="1">
          <a:blip r:embed="rId5">
            <a:alphaModFix/>
          </a:blip>
          <a:srcRect b="0" l="0" r="0" t="0"/>
          <a:stretch/>
        </p:blipFill>
        <p:spPr>
          <a:xfrm>
            <a:off x="-1" y="-15050"/>
            <a:ext cx="12191999" cy="1181100"/>
          </a:xfrm>
          <a:prstGeom prst="rect">
            <a:avLst/>
          </a:prstGeom>
          <a:noFill/>
          <a:ln>
            <a:noFill/>
          </a:ln>
        </p:spPr>
      </p:pic>
      <p:sp>
        <p:nvSpPr>
          <p:cNvPr id="128" name="Google Shape;128;p21"/>
          <p:cNvSpPr txBox="1"/>
          <p:nvPr/>
        </p:nvSpPr>
        <p:spPr>
          <a:xfrm>
            <a:off x="1" y="5917324"/>
            <a:ext cx="6201102" cy="515288"/>
          </a:xfrm>
          <a:prstGeom prst="rect">
            <a:avLst/>
          </a:prstGeom>
          <a:solidFill>
            <a:srgbClr val="E6007E"/>
          </a:solid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lt1"/>
              </a:buClr>
              <a:buSzPts val="1800"/>
              <a:buFont typeface="Arial"/>
              <a:buNone/>
            </a:pPr>
            <a:r>
              <a:rPr b="1" i="0" lang="it-IT" sz="1800" u="none" cap="none" strike="noStrike">
                <a:solidFill>
                  <a:schemeClr val="lt1"/>
                </a:solidFill>
                <a:latin typeface="Titillium Web SemiBold"/>
                <a:ea typeface="Titillium Web SemiBold"/>
                <a:cs typeface="Titillium Web SemiBold"/>
                <a:sym typeface="Titillium Web SemiBold"/>
              </a:rPr>
              <a:t>Spoke 3 Technical Workshop, </a:t>
            </a:r>
            <a:r>
              <a:rPr b="0" i="0" lang="it-IT" sz="1800" u="none" cap="none" strike="noStrike">
                <a:solidFill>
                  <a:schemeClr val="lt1"/>
                </a:solidFill>
                <a:latin typeface="Titillium Web"/>
                <a:ea typeface="Titillium Web"/>
                <a:cs typeface="Titillium Web"/>
                <a:sym typeface="Titillium Web"/>
              </a:rPr>
              <a:t>Trieste October 9 / 11, 2023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30"/>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258" name="Google Shape;258;p30"/>
          <p:cNvGrpSpPr/>
          <p:nvPr/>
        </p:nvGrpSpPr>
        <p:grpSpPr>
          <a:xfrm>
            <a:off x="0" y="6511282"/>
            <a:ext cx="12192000" cy="361767"/>
            <a:chOff x="0" y="6511282"/>
            <a:chExt cx="12192000" cy="361767"/>
          </a:xfrm>
        </p:grpSpPr>
        <p:pic>
          <p:nvPicPr>
            <p:cNvPr id="259" name="Google Shape;259;p30"/>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260" name="Google Shape;260;p30"/>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261" name="Google Shape;261;p30"/>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262" name="Google Shape;262;p30"/>
          <p:cNvSpPr txBox="1"/>
          <p:nvPr/>
        </p:nvSpPr>
        <p:spPr>
          <a:xfrm>
            <a:off x="715249" y="1030225"/>
            <a:ext cx="11375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i="0" lang="it-IT" sz="3000" u="none" cap="none" strike="noStrike">
                <a:solidFill>
                  <a:srgbClr val="1C7FFF"/>
                </a:solidFill>
                <a:latin typeface="Titillium Web"/>
                <a:ea typeface="Titillium Web"/>
                <a:cs typeface="Titillium Web"/>
                <a:sym typeface="Titillium Web"/>
              </a:rPr>
              <a:t>Next Steps and Expected Results (by next checkpoint: April 2024) </a:t>
            </a:r>
            <a:endParaRPr b="0" i="0" sz="2000" u="none" cap="none" strike="noStrike">
              <a:solidFill>
                <a:srgbClr val="000000"/>
              </a:solidFill>
              <a:latin typeface="Titillium Web"/>
              <a:ea typeface="Titillium Web"/>
              <a:cs typeface="Titillium Web"/>
              <a:sym typeface="Titillium Web"/>
            </a:endParaRPr>
          </a:p>
        </p:txBody>
      </p:sp>
      <p:sp>
        <p:nvSpPr>
          <p:cNvPr id="263" name="Google Shape;263;p30"/>
          <p:cNvSpPr txBox="1"/>
          <p:nvPr/>
        </p:nvSpPr>
        <p:spPr>
          <a:xfrm>
            <a:off x="446635" y="1834000"/>
            <a:ext cx="6559200" cy="355500"/>
          </a:xfrm>
          <a:prstGeom prst="rect">
            <a:avLst/>
          </a:prstGeom>
          <a:noFill/>
          <a:ln>
            <a:noFill/>
          </a:ln>
        </p:spPr>
        <p:txBody>
          <a:bodyPr anchorCtr="0" anchor="t" bIns="45700" lIns="360000" spcFirstLastPara="1" rIns="91425" wrap="square" tIns="45700">
            <a:spAutoFit/>
          </a:bodyPr>
          <a:lstStyle/>
          <a:p>
            <a:pPr indent="0" lvl="0" marL="0" marR="0" rtl="0" algn="l">
              <a:lnSpc>
                <a:spcPct val="90000"/>
              </a:lnSpc>
              <a:spcBef>
                <a:spcPts val="0"/>
              </a:spcBef>
              <a:spcAft>
                <a:spcPts val="0"/>
              </a:spcAft>
              <a:buNone/>
            </a:pPr>
            <a:r>
              <a:rPr b="1" i="0" lang="it-IT" sz="1900" u="none" cap="none" strike="noStrike">
                <a:solidFill>
                  <a:schemeClr val="dk1"/>
                </a:solidFill>
                <a:latin typeface="Calibri"/>
                <a:ea typeface="Calibri"/>
                <a:cs typeface="Calibri"/>
                <a:sym typeface="Calibri"/>
              </a:rPr>
              <a:t>Low-code inter</a:t>
            </a:r>
            <a:r>
              <a:rPr b="1" lang="it-IT" sz="1900">
                <a:solidFill>
                  <a:schemeClr val="dk1"/>
                </a:solidFill>
                <a:latin typeface="Calibri"/>
                <a:ea typeface="Calibri"/>
                <a:cs typeface="Calibri"/>
                <a:sym typeface="Calibri"/>
              </a:rPr>
              <a:t>faces for data analysis and exploration</a:t>
            </a:r>
            <a:endParaRPr b="1" i="0" sz="1900" u="none" cap="none" strike="noStrike">
              <a:solidFill>
                <a:schemeClr val="dk1"/>
              </a:solidFill>
              <a:latin typeface="Calibri"/>
              <a:ea typeface="Calibri"/>
              <a:cs typeface="Calibri"/>
              <a:sym typeface="Calibri"/>
            </a:endParaRPr>
          </a:p>
        </p:txBody>
      </p:sp>
      <p:sp>
        <p:nvSpPr>
          <p:cNvPr id="264" name="Google Shape;264;p30"/>
          <p:cNvSpPr txBox="1"/>
          <p:nvPr/>
        </p:nvSpPr>
        <p:spPr>
          <a:xfrm>
            <a:off x="715250" y="2147450"/>
            <a:ext cx="6164100" cy="37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IT" sz="1900">
                <a:latin typeface="Calibri"/>
                <a:ea typeface="Calibri"/>
                <a:cs typeface="Calibri"/>
                <a:sym typeface="Calibri"/>
              </a:rPr>
              <a:t>We aim to integrate the methods mentioned so far in </a:t>
            </a:r>
            <a:r>
              <a:rPr lang="it-IT" sz="1900" u="sng">
                <a:solidFill>
                  <a:schemeClr val="hlink"/>
                </a:solidFill>
                <a:latin typeface="Calibri"/>
                <a:ea typeface="Calibri"/>
                <a:cs typeface="Calibri"/>
                <a:sym typeface="Calibri"/>
                <a:hlinkClick r:id="rId5"/>
              </a:rPr>
              <a:t>Dashiboard</a:t>
            </a:r>
            <a:r>
              <a:rPr lang="it-IT" sz="1900">
                <a:latin typeface="Calibri"/>
                <a:ea typeface="Calibri"/>
                <a:cs typeface="Calibri"/>
                <a:sym typeface="Calibri"/>
              </a:rPr>
              <a:t>, a low-code interface developed by Pietro Vertechi and Mattia G. Bergomi as part of the Limen Research Project.</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0" lvl="0" marL="0" rtl="0" algn="l">
              <a:spcBef>
                <a:spcPts val="0"/>
              </a:spcBef>
              <a:spcAft>
                <a:spcPts val="0"/>
              </a:spcAft>
              <a:buNone/>
            </a:pPr>
            <a:r>
              <a:rPr lang="it-IT" sz="1900">
                <a:latin typeface="Calibri"/>
                <a:ea typeface="Calibri"/>
                <a:cs typeface="Calibri"/>
                <a:sym typeface="Calibri"/>
              </a:rPr>
              <a:t>Dashiboard allows to: </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b="1" lang="it-IT" sz="1900">
                <a:latin typeface="Calibri"/>
                <a:ea typeface="Calibri"/>
                <a:cs typeface="Calibri"/>
                <a:sym typeface="Calibri"/>
              </a:rPr>
              <a:t>swiftly filter data</a:t>
            </a:r>
            <a:r>
              <a:rPr lang="it-IT" sz="1900">
                <a:latin typeface="Calibri"/>
                <a:ea typeface="Calibri"/>
                <a:cs typeface="Calibri"/>
                <a:sym typeface="Calibri"/>
              </a:rPr>
              <a:t>;</a:t>
            </a:r>
            <a:br>
              <a:rPr lang="it-IT" sz="1900">
                <a:latin typeface="Calibri"/>
                <a:ea typeface="Calibri"/>
                <a:cs typeface="Calibri"/>
                <a:sym typeface="Calibri"/>
              </a:rPr>
            </a:b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create analysis pipelines in a robust and computationally efficient fashion;</a:t>
            </a:r>
            <a:br>
              <a:rPr lang="it-IT" sz="1900">
                <a:latin typeface="Calibri"/>
                <a:ea typeface="Calibri"/>
                <a:cs typeface="Calibri"/>
                <a:sym typeface="Calibri"/>
              </a:rPr>
            </a:b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visualize results. </a:t>
            </a:r>
            <a:endParaRPr sz="1900">
              <a:latin typeface="Calibri"/>
              <a:ea typeface="Calibri"/>
              <a:cs typeface="Calibri"/>
              <a:sym typeface="Calibri"/>
            </a:endParaRPr>
          </a:p>
        </p:txBody>
      </p:sp>
      <p:pic>
        <p:nvPicPr>
          <p:cNvPr id="265" name="Google Shape;265;p30"/>
          <p:cNvPicPr preferRelativeResize="0"/>
          <p:nvPr/>
        </p:nvPicPr>
        <p:blipFill>
          <a:blip r:embed="rId6">
            <a:alphaModFix/>
          </a:blip>
          <a:stretch>
            <a:fillRect/>
          </a:stretch>
        </p:blipFill>
        <p:spPr>
          <a:xfrm>
            <a:off x="6879350" y="2366775"/>
            <a:ext cx="4881498" cy="28777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31"/>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272" name="Google Shape;272;p31"/>
          <p:cNvGrpSpPr/>
          <p:nvPr/>
        </p:nvGrpSpPr>
        <p:grpSpPr>
          <a:xfrm>
            <a:off x="0" y="6511282"/>
            <a:ext cx="12192000" cy="361767"/>
            <a:chOff x="0" y="6511282"/>
            <a:chExt cx="12192000" cy="361767"/>
          </a:xfrm>
        </p:grpSpPr>
        <p:pic>
          <p:nvPicPr>
            <p:cNvPr id="273" name="Google Shape;273;p31"/>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274" name="Google Shape;274;p31"/>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275" name="Google Shape;275;p31"/>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276" name="Google Shape;276;p31"/>
          <p:cNvSpPr txBox="1"/>
          <p:nvPr/>
        </p:nvSpPr>
        <p:spPr>
          <a:xfrm>
            <a:off x="715249" y="1030225"/>
            <a:ext cx="11375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i="0" lang="it-IT" sz="3000" u="none" cap="none" strike="noStrike">
                <a:solidFill>
                  <a:srgbClr val="1C7FFF"/>
                </a:solidFill>
                <a:latin typeface="Titillium Web"/>
                <a:ea typeface="Titillium Web"/>
                <a:cs typeface="Titillium Web"/>
                <a:sym typeface="Titillium Web"/>
              </a:rPr>
              <a:t>Next Steps and Expected Results (by next checkpoint: April 2024) </a:t>
            </a:r>
            <a:endParaRPr b="0" i="0" sz="2000" u="none" cap="none" strike="noStrike">
              <a:solidFill>
                <a:srgbClr val="000000"/>
              </a:solidFill>
              <a:latin typeface="Titillium Web"/>
              <a:ea typeface="Titillium Web"/>
              <a:cs typeface="Titillium Web"/>
              <a:sym typeface="Titillium Web"/>
            </a:endParaRPr>
          </a:p>
        </p:txBody>
      </p:sp>
      <p:sp>
        <p:nvSpPr>
          <p:cNvPr id="277" name="Google Shape;277;p31"/>
          <p:cNvSpPr txBox="1"/>
          <p:nvPr/>
        </p:nvSpPr>
        <p:spPr>
          <a:xfrm>
            <a:off x="446635" y="1834000"/>
            <a:ext cx="6559200" cy="355500"/>
          </a:xfrm>
          <a:prstGeom prst="rect">
            <a:avLst/>
          </a:prstGeom>
          <a:noFill/>
          <a:ln>
            <a:noFill/>
          </a:ln>
        </p:spPr>
        <p:txBody>
          <a:bodyPr anchorCtr="0" anchor="t" bIns="45700" lIns="360000" spcFirstLastPara="1" rIns="91425" wrap="square" tIns="45700">
            <a:spAutoFit/>
          </a:bodyPr>
          <a:lstStyle/>
          <a:p>
            <a:pPr indent="0" lvl="0" marL="0" marR="0" rtl="0" algn="l">
              <a:lnSpc>
                <a:spcPct val="90000"/>
              </a:lnSpc>
              <a:spcBef>
                <a:spcPts val="0"/>
              </a:spcBef>
              <a:spcAft>
                <a:spcPts val="0"/>
              </a:spcAft>
              <a:buNone/>
            </a:pPr>
            <a:r>
              <a:rPr b="1" i="0" lang="it-IT" sz="1900" u="none" cap="none" strike="noStrike">
                <a:solidFill>
                  <a:schemeClr val="dk1"/>
                </a:solidFill>
                <a:latin typeface="Calibri"/>
                <a:ea typeface="Calibri"/>
                <a:cs typeface="Calibri"/>
                <a:sym typeface="Calibri"/>
              </a:rPr>
              <a:t>Low-code inter</a:t>
            </a:r>
            <a:r>
              <a:rPr b="1" lang="it-IT" sz="1900">
                <a:solidFill>
                  <a:schemeClr val="dk1"/>
                </a:solidFill>
                <a:latin typeface="Calibri"/>
                <a:ea typeface="Calibri"/>
                <a:cs typeface="Calibri"/>
                <a:sym typeface="Calibri"/>
              </a:rPr>
              <a:t>faces for data analysis and exploration</a:t>
            </a:r>
            <a:endParaRPr b="1" i="0" sz="1900" u="none" cap="none" strike="noStrike">
              <a:solidFill>
                <a:schemeClr val="dk1"/>
              </a:solidFill>
              <a:latin typeface="Calibri"/>
              <a:ea typeface="Calibri"/>
              <a:cs typeface="Calibri"/>
              <a:sym typeface="Calibri"/>
            </a:endParaRPr>
          </a:p>
        </p:txBody>
      </p:sp>
      <p:sp>
        <p:nvSpPr>
          <p:cNvPr id="278" name="Google Shape;278;p31"/>
          <p:cNvSpPr txBox="1"/>
          <p:nvPr/>
        </p:nvSpPr>
        <p:spPr>
          <a:xfrm>
            <a:off x="715250" y="2147450"/>
            <a:ext cx="6164100" cy="37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IT" sz="1900">
                <a:latin typeface="Calibri"/>
                <a:ea typeface="Calibri"/>
                <a:cs typeface="Calibri"/>
                <a:sym typeface="Calibri"/>
              </a:rPr>
              <a:t>We aim to integrate the methods mentioned so far in </a:t>
            </a:r>
            <a:r>
              <a:rPr lang="it-IT" sz="1900" u="sng">
                <a:solidFill>
                  <a:schemeClr val="hlink"/>
                </a:solidFill>
                <a:latin typeface="Calibri"/>
                <a:ea typeface="Calibri"/>
                <a:cs typeface="Calibri"/>
                <a:sym typeface="Calibri"/>
                <a:hlinkClick r:id="rId5"/>
              </a:rPr>
              <a:t>Dashiboard</a:t>
            </a:r>
            <a:r>
              <a:rPr lang="it-IT" sz="1900">
                <a:latin typeface="Calibri"/>
                <a:ea typeface="Calibri"/>
                <a:cs typeface="Calibri"/>
                <a:sym typeface="Calibri"/>
              </a:rPr>
              <a:t>, a low-code interface developed by Pietro Vertechi and Mattia G. Bergomi as part of the Limen Research Project.</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0" lvl="0" marL="0" rtl="0" algn="l">
              <a:spcBef>
                <a:spcPts val="0"/>
              </a:spcBef>
              <a:spcAft>
                <a:spcPts val="0"/>
              </a:spcAft>
              <a:buNone/>
            </a:pPr>
            <a:r>
              <a:rPr lang="it-IT" sz="1900">
                <a:latin typeface="Calibri"/>
                <a:ea typeface="Calibri"/>
                <a:cs typeface="Calibri"/>
                <a:sym typeface="Calibri"/>
              </a:rPr>
              <a:t>Dashiboard allows to: </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swiftly filter data;</a:t>
            </a:r>
            <a:br>
              <a:rPr lang="it-IT" sz="1900">
                <a:latin typeface="Calibri"/>
                <a:ea typeface="Calibri"/>
                <a:cs typeface="Calibri"/>
                <a:sym typeface="Calibri"/>
              </a:rPr>
            </a:b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b="1" lang="it-IT" sz="1900">
                <a:latin typeface="Calibri"/>
                <a:ea typeface="Calibri"/>
                <a:cs typeface="Calibri"/>
                <a:sym typeface="Calibri"/>
              </a:rPr>
              <a:t>create analysis pipelines</a:t>
            </a:r>
            <a:r>
              <a:rPr lang="it-IT" sz="1900">
                <a:latin typeface="Calibri"/>
                <a:ea typeface="Calibri"/>
                <a:cs typeface="Calibri"/>
                <a:sym typeface="Calibri"/>
              </a:rPr>
              <a:t> in a </a:t>
            </a:r>
            <a:r>
              <a:rPr b="1" lang="it-IT" sz="1900">
                <a:latin typeface="Calibri"/>
                <a:ea typeface="Calibri"/>
                <a:cs typeface="Calibri"/>
                <a:sym typeface="Calibri"/>
              </a:rPr>
              <a:t>robust</a:t>
            </a:r>
            <a:r>
              <a:rPr lang="it-IT" sz="1900">
                <a:latin typeface="Calibri"/>
                <a:ea typeface="Calibri"/>
                <a:cs typeface="Calibri"/>
                <a:sym typeface="Calibri"/>
              </a:rPr>
              <a:t> and computationally efficient fashion;</a:t>
            </a:r>
            <a:br>
              <a:rPr lang="it-IT" sz="1900">
                <a:latin typeface="Calibri"/>
                <a:ea typeface="Calibri"/>
                <a:cs typeface="Calibri"/>
                <a:sym typeface="Calibri"/>
              </a:rPr>
            </a:b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visualize results. </a:t>
            </a:r>
            <a:endParaRPr sz="1900">
              <a:latin typeface="Calibri"/>
              <a:ea typeface="Calibri"/>
              <a:cs typeface="Calibri"/>
              <a:sym typeface="Calibri"/>
            </a:endParaRPr>
          </a:p>
        </p:txBody>
      </p:sp>
      <p:pic>
        <p:nvPicPr>
          <p:cNvPr id="279" name="Google Shape;279;p31"/>
          <p:cNvPicPr preferRelativeResize="0"/>
          <p:nvPr/>
        </p:nvPicPr>
        <p:blipFill>
          <a:blip r:embed="rId6">
            <a:alphaModFix/>
          </a:blip>
          <a:stretch>
            <a:fillRect/>
          </a:stretch>
        </p:blipFill>
        <p:spPr>
          <a:xfrm>
            <a:off x="6879350" y="2355700"/>
            <a:ext cx="4881498" cy="28777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32"/>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286" name="Google Shape;286;p32"/>
          <p:cNvGrpSpPr/>
          <p:nvPr/>
        </p:nvGrpSpPr>
        <p:grpSpPr>
          <a:xfrm>
            <a:off x="0" y="6511282"/>
            <a:ext cx="12192000" cy="361767"/>
            <a:chOff x="0" y="6511282"/>
            <a:chExt cx="12192000" cy="361767"/>
          </a:xfrm>
        </p:grpSpPr>
        <p:pic>
          <p:nvPicPr>
            <p:cNvPr id="287" name="Google Shape;287;p32"/>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288" name="Google Shape;288;p32"/>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289" name="Google Shape;289;p32"/>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290" name="Google Shape;290;p32"/>
          <p:cNvSpPr txBox="1"/>
          <p:nvPr/>
        </p:nvSpPr>
        <p:spPr>
          <a:xfrm>
            <a:off x="715249" y="1030225"/>
            <a:ext cx="11375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i="0" lang="it-IT" sz="3000" u="none" cap="none" strike="noStrike">
                <a:solidFill>
                  <a:srgbClr val="1C7FFF"/>
                </a:solidFill>
                <a:latin typeface="Titillium Web"/>
                <a:ea typeface="Titillium Web"/>
                <a:cs typeface="Titillium Web"/>
                <a:sym typeface="Titillium Web"/>
              </a:rPr>
              <a:t>Next Steps and Expected Results (by next checkpoint: April 2024) </a:t>
            </a:r>
            <a:endParaRPr b="0" i="0" sz="2000" u="none" cap="none" strike="noStrike">
              <a:solidFill>
                <a:srgbClr val="000000"/>
              </a:solidFill>
              <a:latin typeface="Titillium Web"/>
              <a:ea typeface="Titillium Web"/>
              <a:cs typeface="Titillium Web"/>
              <a:sym typeface="Titillium Web"/>
            </a:endParaRPr>
          </a:p>
        </p:txBody>
      </p:sp>
      <p:sp>
        <p:nvSpPr>
          <p:cNvPr id="291" name="Google Shape;291;p32"/>
          <p:cNvSpPr txBox="1"/>
          <p:nvPr/>
        </p:nvSpPr>
        <p:spPr>
          <a:xfrm>
            <a:off x="446635" y="1834000"/>
            <a:ext cx="6559200" cy="355500"/>
          </a:xfrm>
          <a:prstGeom prst="rect">
            <a:avLst/>
          </a:prstGeom>
          <a:noFill/>
          <a:ln>
            <a:noFill/>
          </a:ln>
        </p:spPr>
        <p:txBody>
          <a:bodyPr anchorCtr="0" anchor="t" bIns="45700" lIns="360000" spcFirstLastPara="1" rIns="91425" wrap="square" tIns="45700">
            <a:spAutoFit/>
          </a:bodyPr>
          <a:lstStyle/>
          <a:p>
            <a:pPr indent="0" lvl="0" marL="0" marR="0" rtl="0" algn="l">
              <a:lnSpc>
                <a:spcPct val="90000"/>
              </a:lnSpc>
              <a:spcBef>
                <a:spcPts val="0"/>
              </a:spcBef>
              <a:spcAft>
                <a:spcPts val="0"/>
              </a:spcAft>
              <a:buNone/>
            </a:pPr>
            <a:r>
              <a:rPr b="1" i="0" lang="it-IT" sz="1900" u="none" cap="none" strike="noStrike">
                <a:solidFill>
                  <a:schemeClr val="dk1"/>
                </a:solidFill>
                <a:latin typeface="Calibri"/>
                <a:ea typeface="Calibri"/>
                <a:cs typeface="Calibri"/>
                <a:sym typeface="Calibri"/>
              </a:rPr>
              <a:t>Low-code inter</a:t>
            </a:r>
            <a:r>
              <a:rPr b="1" lang="it-IT" sz="1900">
                <a:solidFill>
                  <a:schemeClr val="dk1"/>
                </a:solidFill>
                <a:latin typeface="Calibri"/>
                <a:ea typeface="Calibri"/>
                <a:cs typeface="Calibri"/>
                <a:sym typeface="Calibri"/>
              </a:rPr>
              <a:t>faces for data analysis and exploration</a:t>
            </a:r>
            <a:endParaRPr b="1" i="0" sz="1900" u="none" cap="none" strike="noStrike">
              <a:solidFill>
                <a:schemeClr val="dk1"/>
              </a:solidFill>
              <a:latin typeface="Calibri"/>
              <a:ea typeface="Calibri"/>
              <a:cs typeface="Calibri"/>
              <a:sym typeface="Calibri"/>
            </a:endParaRPr>
          </a:p>
        </p:txBody>
      </p:sp>
      <p:sp>
        <p:nvSpPr>
          <p:cNvPr id="292" name="Google Shape;292;p32"/>
          <p:cNvSpPr txBox="1"/>
          <p:nvPr/>
        </p:nvSpPr>
        <p:spPr>
          <a:xfrm>
            <a:off x="715250" y="2147450"/>
            <a:ext cx="6164100" cy="37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IT" sz="1900">
                <a:latin typeface="Calibri"/>
                <a:ea typeface="Calibri"/>
                <a:cs typeface="Calibri"/>
                <a:sym typeface="Calibri"/>
              </a:rPr>
              <a:t>We aim to integrate the methods mentioned so far in </a:t>
            </a:r>
            <a:r>
              <a:rPr lang="it-IT" sz="1900" u="sng">
                <a:solidFill>
                  <a:schemeClr val="hlink"/>
                </a:solidFill>
                <a:latin typeface="Calibri"/>
                <a:ea typeface="Calibri"/>
                <a:cs typeface="Calibri"/>
                <a:sym typeface="Calibri"/>
                <a:hlinkClick r:id="rId5"/>
              </a:rPr>
              <a:t>Dashiboard</a:t>
            </a:r>
            <a:r>
              <a:rPr lang="it-IT" sz="1900">
                <a:latin typeface="Calibri"/>
                <a:ea typeface="Calibri"/>
                <a:cs typeface="Calibri"/>
                <a:sym typeface="Calibri"/>
              </a:rPr>
              <a:t>, a low-code interface developed by Pietro Vertechi and Mattia G. Bergomi as part of the Limen Research Project.</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0" lvl="0" marL="0" rtl="0" algn="l">
              <a:spcBef>
                <a:spcPts val="0"/>
              </a:spcBef>
              <a:spcAft>
                <a:spcPts val="0"/>
              </a:spcAft>
              <a:buNone/>
            </a:pPr>
            <a:r>
              <a:rPr lang="it-IT" sz="1900">
                <a:latin typeface="Calibri"/>
                <a:ea typeface="Calibri"/>
                <a:cs typeface="Calibri"/>
                <a:sym typeface="Calibri"/>
              </a:rPr>
              <a:t>Dashiboard allows to: </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swiftly filter data;</a:t>
            </a:r>
            <a:br>
              <a:rPr lang="it-IT" sz="1900">
                <a:latin typeface="Calibri"/>
                <a:ea typeface="Calibri"/>
                <a:cs typeface="Calibri"/>
                <a:sym typeface="Calibri"/>
              </a:rPr>
            </a:b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b="1" lang="it-IT" sz="1900">
                <a:latin typeface="Calibri"/>
                <a:ea typeface="Calibri"/>
                <a:cs typeface="Calibri"/>
                <a:sym typeface="Calibri"/>
              </a:rPr>
              <a:t>create analysis pipelines</a:t>
            </a:r>
            <a:r>
              <a:rPr lang="it-IT" sz="1900">
                <a:latin typeface="Calibri"/>
                <a:ea typeface="Calibri"/>
                <a:cs typeface="Calibri"/>
                <a:sym typeface="Calibri"/>
              </a:rPr>
              <a:t> in a </a:t>
            </a:r>
            <a:r>
              <a:rPr b="1" lang="it-IT" sz="1900">
                <a:latin typeface="Calibri"/>
                <a:ea typeface="Calibri"/>
                <a:cs typeface="Calibri"/>
                <a:sym typeface="Calibri"/>
              </a:rPr>
              <a:t>robust</a:t>
            </a:r>
            <a:r>
              <a:rPr lang="it-IT" sz="1900">
                <a:latin typeface="Calibri"/>
                <a:ea typeface="Calibri"/>
                <a:cs typeface="Calibri"/>
                <a:sym typeface="Calibri"/>
              </a:rPr>
              <a:t> and computationally efficient fashion;</a:t>
            </a:r>
            <a:br>
              <a:rPr lang="it-IT" sz="1900">
                <a:latin typeface="Calibri"/>
                <a:ea typeface="Calibri"/>
                <a:cs typeface="Calibri"/>
                <a:sym typeface="Calibri"/>
              </a:rPr>
            </a:b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visualize results. </a:t>
            </a:r>
            <a:endParaRPr sz="1900">
              <a:latin typeface="Calibri"/>
              <a:ea typeface="Calibri"/>
              <a:cs typeface="Calibri"/>
              <a:sym typeface="Calibri"/>
            </a:endParaRPr>
          </a:p>
        </p:txBody>
      </p:sp>
      <p:pic>
        <p:nvPicPr>
          <p:cNvPr id="293" name="Google Shape;293;p32"/>
          <p:cNvPicPr preferRelativeResize="0"/>
          <p:nvPr/>
        </p:nvPicPr>
        <p:blipFill>
          <a:blip r:embed="rId6">
            <a:alphaModFix/>
          </a:blip>
          <a:stretch>
            <a:fillRect/>
          </a:stretch>
        </p:blipFill>
        <p:spPr>
          <a:xfrm>
            <a:off x="6879350" y="2377900"/>
            <a:ext cx="4881498" cy="28777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33"/>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300" name="Google Shape;300;p33"/>
          <p:cNvGrpSpPr/>
          <p:nvPr/>
        </p:nvGrpSpPr>
        <p:grpSpPr>
          <a:xfrm>
            <a:off x="0" y="6511282"/>
            <a:ext cx="12192000" cy="361767"/>
            <a:chOff x="0" y="6511282"/>
            <a:chExt cx="12192000" cy="361767"/>
          </a:xfrm>
        </p:grpSpPr>
        <p:pic>
          <p:nvPicPr>
            <p:cNvPr id="301" name="Google Shape;301;p33"/>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302" name="Google Shape;302;p33"/>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303" name="Google Shape;303;p33"/>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304" name="Google Shape;304;p33"/>
          <p:cNvSpPr txBox="1"/>
          <p:nvPr/>
        </p:nvSpPr>
        <p:spPr>
          <a:xfrm>
            <a:off x="715249" y="1030225"/>
            <a:ext cx="11375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i="0" lang="it-IT" sz="3000" u="none" cap="none" strike="noStrike">
                <a:solidFill>
                  <a:srgbClr val="1C7FFF"/>
                </a:solidFill>
                <a:latin typeface="Titillium Web"/>
                <a:ea typeface="Titillium Web"/>
                <a:cs typeface="Titillium Web"/>
                <a:sym typeface="Titillium Web"/>
              </a:rPr>
              <a:t>Next Steps and Expected Results (by next checkpoint: April 2024) </a:t>
            </a:r>
            <a:endParaRPr b="0" i="0" sz="2000" u="none" cap="none" strike="noStrike">
              <a:solidFill>
                <a:srgbClr val="000000"/>
              </a:solidFill>
              <a:latin typeface="Titillium Web"/>
              <a:ea typeface="Titillium Web"/>
              <a:cs typeface="Titillium Web"/>
              <a:sym typeface="Titillium Web"/>
            </a:endParaRPr>
          </a:p>
        </p:txBody>
      </p:sp>
      <p:sp>
        <p:nvSpPr>
          <p:cNvPr id="305" name="Google Shape;305;p33"/>
          <p:cNvSpPr txBox="1"/>
          <p:nvPr/>
        </p:nvSpPr>
        <p:spPr>
          <a:xfrm>
            <a:off x="446635" y="1834000"/>
            <a:ext cx="6559200" cy="355500"/>
          </a:xfrm>
          <a:prstGeom prst="rect">
            <a:avLst/>
          </a:prstGeom>
          <a:noFill/>
          <a:ln>
            <a:noFill/>
          </a:ln>
        </p:spPr>
        <p:txBody>
          <a:bodyPr anchorCtr="0" anchor="t" bIns="45700" lIns="360000" spcFirstLastPara="1" rIns="91425" wrap="square" tIns="45700">
            <a:spAutoFit/>
          </a:bodyPr>
          <a:lstStyle/>
          <a:p>
            <a:pPr indent="0" lvl="0" marL="0" marR="0" rtl="0" algn="l">
              <a:lnSpc>
                <a:spcPct val="90000"/>
              </a:lnSpc>
              <a:spcBef>
                <a:spcPts val="0"/>
              </a:spcBef>
              <a:spcAft>
                <a:spcPts val="0"/>
              </a:spcAft>
              <a:buNone/>
            </a:pPr>
            <a:r>
              <a:rPr b="1" i="0" lang="it-IT" sz="1900" u="none" cap="none" strike="noStrike">
                <a:solidFill>
                  <a:schemeClr val="dk1"/>
                </a:solidFill>
                <a:latin typeface="Calibri"/>
                <a:ea typeface="Calibri"/>
                <a:cs typeface="Calibri"/>
                <a:sym typeface="Calibri"/>
              </a:rPr>
              <a:t>Low-code inter</a:t>
            </a:r>
            <a:r>
              <a:rPr b="1" lang="it-IT" sz="1900">
                <a:solidFill>
                  <a:schemeClr val="dk1"/>
                </a:solidFill>
                <a:latin typeface="Calibri"/>
                <a:ea typeface="Calibri"/>
                <a:cs typeface="Calibri"/>
                <a:sym typeface="Calibri"/>
              </a:rPr>
              <a:t>faces for data analysis and exploration</a:t>
            </a:r>
            <a:endParaRPr b="1" i="0" sz="1900" u="none" cap="none" strike="noStrike">
              <a:solidFill>
                <a:schemeClr val="dk1"/>
              </a:solidFill>
              <a:latin typeface="Calibri"/>
              <a:ea typeface="Calibri"/>
              <a:cs typeface="Calibri"/>
              <a:sym typeface="Calibri"/>
            </a:endParaRPr>
          </a:p>
        </p:txBody>
      </p:sp>
      <p:sp>
        <p:nvSpPr>
          <p:cNvPr id="306" name="Google Shape;306;p33"/>
          <p:cNvSpPr txBox="1"/>
          <p:nvPr/>
        </p:nvSpPr>
        <p:spPr>
          <a:xfrm>
            <a:off x="715250" y="2147450"/>
            <a:ext cx="6164100" cy="37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IT" sz="1900">
                <a:latin typeface="Calibri"/>
                <a:ea typeface="Calibri"/>
                <a:cs typeface="Calibri"/>
                <a:sym typeface="Calibri"/>
              </a:rPr>
              <a:t>We aim to integrate the methods mentioned so far in </a:t>
            </a:r>
            <a:r>
              <a:rPr lang="it-IT" sz="1900" u="sng">
                <a:solidFill>
                  <a:schemeClr val="hlink"/>
                </a:solidFill>
                <a:latin typeface="Calibri"/>
                <a:ea typeface="Calibri"/>
                <a:cs typeface="Calibri"/>
                <a:sym typeface="Calibri"/>
                <a:hlinkClick r:id="rId5"/>
              </a:rPr>
              <a:t>Dashiboard</a:t>
            </a:r>
            <a:r>
              <a:rPr lang="it-IT" sz="1900">
                <a:latin typeface="Calibri"/>
                <a:ea typeface="Calibri"/>
                <a:cs typeface="Calibri"/>
                <a:sym typeface="Calibri"/>
              </a:rPr>
              <a:t>, a low-code interface developed by Pietro Vertechi and Mattia G. Bergomi as part of the Limen Research Project.</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0" lvl="0" marL="0" rtl="0" algn="l">
              <a:spcBef>
                <a:spcPts val="0"/>
              </a:spcBef>
              <a:spcAft>
                <a:spcPts val="0"/>
              </a:spcAft>
              <a:buNone/>
            </a:pPr>
            <a:r>
              <a:rPr lang="it-IT" sz="1900">
                <a:latin typeface="Calibri"/>
                <a:ea typeface="Calibri"/>
                <a:cs typeface="Calibri"/>
                <a:sym typeface="Calibri"/>
              </a:rPr>
              <a:t>Dashiboard allows to: </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swiftly filter data;</a:t>
            </a:r>
            <a:br>
              <a:rPr lang="it-IT" sz="1900">
                <a:latin typeface="Calibri"/>
                <a:ea typeface="Calibri"/>
                <a:cs typeface="Calibri"/>
                <a:sym typeface="Calibri"/>
              </a:rPr>
            </a:b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create analysis pipelines in a robust and computationally efficient fashion;</a:t>
            </a:r>
            <a:br>
              <a:rPr lang="it-IT" sz="1900">
                <a:latin typeface="Calibri"/>
                <a:ea typeface="Calibri"/>
                <a:cs typeface="Calibri"/>
                <a:sym typeface="Calibri"/>
              </a:rPr>
            </a:b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b="1" lang="it-IT" sz="1900">
                <a:latin typeface="Calibri"/>
                <a:ea typeface="Calibri"/>
                <a:cs typeface="Calibri"/>
                <a:sym typeface="Calibri"/>
              </a:rPr>
              <a:t>visualize results</a:t>
            </a:r>
            <a:r>
              <a:rPr lang="it-IT" sz="1900">
                <a:latin typeface="Calibri"/>
                <a:ea typeface="Calibri"/>
                <a:cs typeface="Calibri"/>
                <a:sym typeface="Calibri"/>
              </a:rPr>
              <a:t>. </a:t>
            </a:r>
            <a:endParaRPr sz="1900">
              <a:latin typeface="Calibri"/>
              <a:ea typeface="Calibri"/>
              <a:cs typeface="Calibri"/>
              <a:sym typeface="Calibri"/>
            </a:endParaRPr>
          </a:p>
        </p:txBody>
      </p:sp>
      <p:pic>
        <p:nvPicPr>
          <p:cNvPr id="307" name="Google Shape;307;p33"/>
          <p:cNvPicPr preferRelativeResize="0"/>
          <p:nvPr/>
        </p:nvPicPr>
        <p:blipFill>
          <a:blip r:embed="rId6">
            <a:alphaModFix/>
          </a:blip>
          <a:stretch>
            <a:fillRect/>
          </a:stretch>
        </p:blipFill>
        <p:spPr>
          <a:xfrm>
            <a:off x="6879350" y="2366800"/>
            <a:ext cx="4881498" cy="28777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2"/>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135" name="Google Shape;135;p22"/>
          <p:cNvGrpSpPr/>
          <p:nvPr/>
        </p:nvGrpSpPr>
        <p:grpSpPr>
          <a:xfrm>
            <a:off x="0" y="6511282"/>
            <a:ext cx="12192000" cy="361767"/>
            <a:chOff x="0" y="6511282"/>
            <a:chExt cx="12192000" cy="361767"/>
          </a:xfrm>
        </p:grpSpPr>
        <p:pic>
          <p:nvPicPr>
            <p:cNvPr id="136" name="Google Shape;136;p22"/>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137" name="Google Shape;137;p22"/>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138" name="Google Shape;138;p22"/>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139" name="Google Shape;139;p22"/>
          <p:cNvSpPr txBox="1"/>
          <p:nvPr/>
        </p:nvSpPr>
        <p:spPr>
          <a:xfrm>
            <a:off x="355101" y="949538"/>
            <a:ext cx="72564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i="0" lang="it-IT" sz="3000" u="none" cap="none" strike="noStrike">
                <a:solidFill>
                  <a:srgbClr val="1C7FFF"/>
                </a:solidFill>
                <a:latin typeface="Titillium Web"/>
                <a:ea typeface="Titillium Web"/>
                <a:cs typeface="Titillium Web"/>
                <a:sym typeface="Titillium Web"/>
              </a:rPr>
              <a:t>Scientific Rationale</a:t>
            </a:r>
            <a:endParaRPr b="0" i="0" sz="2000" u="none" cap="none" strike="noStrike">
              <a:solidFill>
                <a:srgbClr val="000000"/>
              </a:solidFill>
              <a:latin typeface="Titillium Web"/>
              <a:ea typeface="Titillium Web"/>
              <a:cs typeface="Titillium Web"/>
              <a:sym typeface="Titillium Web"/>
            </a:endParaRPr>
          </a:p>
        </p:txBody>
      </p:sp>
      <p:sp>
        <p:nvSpPr>
          <p:cNvPr id="140" name="Google Shape;140;p22"/>
          <p:cNvSpPr txBox="1"/>
          <p:nvPr/>
        </p:nvSpPr>
        <p:spPr>
          <a:xfrm>
            <a:off x="155925" y="5240788"/>
            <a:ext cx="11480700" cy="369300"/>
          </a:xfrm>
          <a:prstGeom prst="rect">
            <a:avLst/>
          </a:prstGeom>
          <a:noFill/>
          <a:ln>
            <a:noFill/>
          </a:ln>
        </p:spPr>
        <p:txBody>
          <a:bodyPr anchorCtr="0" anchor="t" bIns="45700" lIns="360000" spcFirstLastPara="1" rIns="91425" wrap="square" tIns="45700">
            <a:spAutoFit/>
          </a:bodyPr>
          <a:lstStyle/>
          <a:p>
            <a:pPr indent="0" lvl="0" marL="457200" marR="0" rtl="0" algn="l">
              <a:lnSpc>
                <a:spcPct val="90000"/>
              </a:lnSpc>
              <a:spcBef>
                <a:spcPts val="0"/>
              </a:spcBef>
              <a:spcAft>
                <a:spcPts val="0"/>
              </a:spcAft>
              <a:buNone/>
            </a:pPr>
            <a:r>
              <a:t/>
            </a:r>
            <a:endParaRPr b="1" sz="2000">
              <a:solidFill>
                <a:srgbClr val="1528BC"/>
              </a:solidFill>
              <a:latin typeface="Titillium Web"/>
              <a:ea typeface="Titillium Web"/>
              <a:cs typeface="Titillium Web"/>
              <a:sym typeface="Titillium Web"/>
            </a:endParaRPr>
          </a:p>
        </p:txBody>
      </p:sp>
      <p:sp>
        <p:nvSpPr>
          <p:cNvPr id="141" name="Google Shape;141;p22"/>
          <p:cNvSpPr txBox="1"/>
          <p:nvPr/>
        </p:nvSpPr>
        <p:spPr>
          <a:xfrm>
            <a:off x="355100" y="1457450"/>
            <a:ext cx="11618700" cy="51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1900">
                <a:latin typeface="Calibri"/>
                <a:ea typeface="Calibri"/>
                <a:cs typeface="Calibri"/>
                <a:sym typeface="Calibri"/>
              </a:rPr>
              <a:t>The </a:t>
            </a:r>
            <a:r>
              <a:rPr b="1" i="1" lang="it-IT" sz="1900">
                <a:latin typeface="Calibri"/>
                <a:ea typeface="Calibri"/>
                <a:cs typeface="Calibri"/>
                <a:sym typeface="Calibri"/>
              </a:rPr>
              <a:t>N</a:t>
            </a:r>
            <a:r>
              <a:rPr b="1" lang="it-IT" sz="1900">
                <a:latin typeface="Calibri"/>
                <a:ea typeface="Calibri"/>
                <a:cs typeface="Calibri"/>
                <a:sym typeface="Calibri"/>
              </a:rPr>
              <a:t>-body problem </a:t>
            </a:r>
            <a:r>
              <a:rPr lang="it-IT" sz="1900">
                <a:latin typeface="Calibri"/>
                <a:ea typeface="Calibri"/>
                <a:cs typeface="Calibri"/>
                <a:sym typeface="Calibri"/>
              </a:rPr>
              <a:t>is one of the most important problems in Celestial Mechanics, and consists in trying to predict the motion of </a:t>
            </a:r>
            <a:r>
              <a:rPr i="1" lang="it-IT" sz="1900">
                <a:latin typeface="Calibri"/>
                <a:ea typeface="Calibri"/>
                <a:cs typeface="Calibri"/>
                <a:sym typeface="Calibri"/>
              </a:rPr>
              <a:t>N</a:t>
            </a:r>
            <a:r>
              <a:rPr lang="it-IT" sz="1900">
                <a:latin typeface="Calibri"/>
                <a:ea typeface="Calibri"/>
                <a:cs typeface="Calibri"/>
                <a:sym typeface="Calibri"/>
              </a:rPr>
              <a:t> distinct particles under the action of the mutual gravitational interaction. </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0" lvl="0" marL="0" rtl="0" algn="l">
              <a:spcBef>
                <a:spcPts val="0"/>
              </a:spcBef>
              <a:spcAft>
                <a:spcPts val="0"/>
              </a:spcAft>
              <a:buNone/>
            </a:pPr>
            <a:r>
              <a:rPr b="1" lang="it-IT" sz="1900">
                <a:solidFill>
                  <a:schemeClr val="dk1"/>
                </a:solidFill>
                <a:latin typeface="Calibri"/>
                <a:ea typeface="Calibri"/>
                <a:cs typeface="Calibri"/>
                <a:sym typeface="Calibri"/>
              </a:rPr>
              <a:t>Poincaré conjecture: </a:t>
            </a:r>
            <a:r>
              <a:rPr lang="it-IT" sz="1900">
                <a:solidFill>
                  <a:schemeClr val="dk1"/>
                </a:solidFill>
                <a:latin typeface="Calibri"/>
                <a:ea typeface="Calibri"/>
                <a:cs typeface="Calibri"/>
                <a:sym typeface="Calibri"/>
              </a:rPr>
              <a:t>the </a:t>
            </a:r>
            <a:r>
              <a:rPr b="1" lang="it-IT" sz="1900">
                <a:solidFill>
                  <a:schemeClr val="dk1"/>
                </a:solidFill>
                <a:latin typeface="Calibri"/>
                <a:ea typeface="Calibri"/>
                <a:cs typeface="Calibri"/>
                <a:sym typeface="Calibri"/>
              </a:rPr>
              <a:t>periodic solutions </a:t>
            </a:r>
            <a:r>
              <a:rPr lang="it-IT" sz="1900">
                <a:solidFill>
                  <a:schemeClr val="dk1"/>
                </a:solidFill>
                <a:latin typeface="Calibri"/>
                <a:ea typeface="Calibri"/>
                <a:cs typeface="Calibri"/>
                <a:sym typeface="Calibri"/>
              </a:rPr>
              <a:t>of the problem are </a:t>
            </a:r>
            <a:r>
              <a:rPr b="1" lang="it-IT" sz="1900">
                <a:solidFill>
                  <a:schemeClr val="dk1"/>
                </a:solidFill>
                <a:latin typeface="Calibri"/>
                <a:ea typeface="Calibri"/>
                <a:cs typeface="Calibri"/>
                <a:sym typeface="Calibri"/>
              </a:rPr>
              <a:t>dense </a:t>
            </a:r>
            <a:r>
              <a:rPr lang="it-IT" sz="1900">
                <a:solidFill>
                  <a:schemeClr val="dk1"/>
                </a:solidFill>
                <a:latin typeface="Calibri"/>
                <a:ea typeface="Calibri"/>
                <a:cs typeface="Calibri"/>
                <a:sym typeface="Calibri"/>
              </a:rPr>
              <a:t>in the space of all possible bounded solutions. </a:t>
            </a:r>
            <a:endParaRPr sz="1900">
              <a:solidFill>
                <a:schemeClr val="dk1"/>
              </a:solidFill>
              <a:latin typeface="Calibri"/>
              <a:ea typeface="Calibri"/>
              <a:cs typeface="Calibri"/>
              <a:sym typeface="Calibri"/>
            </a:endParaRPr>
          </a:p>
          <a:p>
            <a:pPr indent="0" lvl="0" marL="0" rtl="0" algn="l">
              <a:spcBef>
                <a:spcPts val="0"/>
              </a:spcBef>
              <a:spcAft>
                <a:spcPts val="0"/>
              </a:spcAft>
              <a:buNone/>
            </a:pPr>
            <a:r>
              <a:rPr lang="it-IT" sz="1900">
                <a:solidFill>
                  <a:schemeClr val="dk1"/>
                </a:solidFill>
                <a:latin typeface="Calibri"/>
                <a:ea typeface="Calibri"/>
                <a:cs typeface="Calibri"/>
                <a:sym typeface="Calibri"/>
              </a:rPr>
              <a:t>The </a:t>
            </a:r>
            <a:r>
              <a:rPr b="1" lang="it-IT" sz="1900">
                <a:solidFill>
                  <a:schemeClr val="dk1"/>
                </a:solidFill>
                <a:latin typeface="Calibri"/>
                <a:ea typeface="Calibri"/>
                <a:cs typeface="Calibri"/>
                <a:sym typeface="Calibri"/>
              </a:rPr>
              <a:t>chaoticity </a:t>
            </a:r>
            <a:r>
              <a:rPr lang="it-IT" sz="1900">
                <a:solidFill>
                  <a:schemeClr val="dk1"/>
                </a:solidFill>
                <a:latin typeface="Calibri"/>
                <a:ea typeface="Calibri"/>
                <a:cs typeface="Calibri"/>
                <a:sym typeface="Calibri"/>
              </a:rPr>
              <a:t>of the </a:t>
            </a:r>
            <a:r>
              <a:rPr i="1" lang="it-IT" sz="1900">
                <a:solidFill>
                  <a:schemeClr val="dk1"/>
                </a:solidFill>
                <a:latin typeface="Calibri"/>
                <a:ea typeface="Calibri"/>
                <a:cs typeface="Calibri"/>
                <a:sym typeface="Calibri"/>
              </a:rPr>
              <a:t>N</a:t>
            </a:r>
            <a:r>
              <a:rPr lang="it-IT" sz="1900">
                <a:solidFill>
                  <a:schemeClr val="dk1"/>
                </a:solidFill>
                <a:latin typeface="Calibri"/>
                <a:ea typeface="Calibri"/>
                <a:cs typeface="Calibri"/>
                <a:sym typeface="Calibri"/>
              </a:rPr>
              <a:t>-body problem is an ambitious conjecture, and the presence of (more and more complex) periodic solutions, which visit the many different regions of the phase space, goes in that direction. </a:t>
            </a:r>
            <a:endParaRPr sz="19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it-IT" sz="1900">
                <a:solidFill>
                  <a:schemeClr val="dk1"/>
                </a:solidFill>
                <a:latin typeface="Calibri"/>
                <a:ea typeface="Calibri"/>
                <a:cs typeface="Calibri"/>
                <a:sym typeface="Calibri"/>
              </a:rPr>
              <a:t>    = class of all the possible periodic paths in the configuration space (functions from              to a subset of               )</a:t>
            </a:r>
            <a:endParaRPr sz="1900">
              <a:solidFill>
                <a:schemeClr val="dk1"/>
              </a:solidFill>
              <a:latin typeface="Calibri"/>
              <a:ea typeface="Calibri"/>
              <a:cs typeface="Calibri"/>
              <a:sym typeface="Calibri"/>
            </a:endParaRPr>
          </a:p>
          <a:p>
            <a:pPr indent="0" lvl="0" marL="0" rtl="0" algn="l">
              <a:spcBef>
                <a:spcPts val="0"/>
              </a:spcBef>
              <a:spcAft>
                <a:spcPts val="0"/>
              </a:spcAft>
              <a:buNone/>
            </a:pPr>
            <a:r>
              <a:rPr lang="it-IT" sz="1900">
                <a:solidFill>
                  <a:schemeClr val="dk1"/>
                </a:solidFill>
                <a:latin typeface="Calibri"/>
                <a:ea typeface="Calibri"/>
                <a:cs typeface="Calibri"/>
                <a:sym typeface="Calibri"/>
              </a:rPr>
              <a:t>The solutions are found as </a:t>
            </a:r>
            <a:r>
              <a:rPr b="1" lang="it-IT" sz="1900">
                <a:solidFill>
                  <a:schemeClr val="dk1"/>
                </a:solidFill>
                <a:latin typeface="Calibri"/>
                <a:ea typeface="Calibri"/>
                <a:cs typeface="Calibri"/>
                <a:sym typeface="Calibri"/>
              </a:rPr>
              <a:t>critical points </a:t>
            </a:r>
            <a:r>
              <a:rPr lang="it-IT" sz="1900">
                <a:solidFill>
                  <a:schemeClr val="dk1"/>
                </a:solidFill>
                <a:latin typeface="Calibri"/>
                <a:ea typeface="Calibri"/>
                <a:cs typeface="Calibri"/>
                <a:sym typeface="Calibri"/>
              </a:rPr>
              <a:t>of the </a:t>
            </a:r>
            <a:r>
              <a:rPr b="1" lang="it-IT" sz="1900">
                <a:solidFill>
                  <a:schemeClr val="dk1"/>
                </a:solidFill>
                <a:latin typeface="Calibri"/>
                <a:ea typeface="Calibri"/>
                <a:cs typeface="Calibri"/>
                <a:sym typeface="Calibri"/>
              </a:rPr>
              <a:t>Lagrangian action</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0" lvl="0" marL="0" rtl="0" algn="l">
              <a:spcBef>
                <a:spcPts val="0"/>
              </a:spcBef>
              <a:spcAft>
                <a:spcPts val="0"/>
              </a:spcAft>
              <a:buNone/>
            </a:pPr>
            <a:r>
              <a:rPr lang="it-IT" sz="1900">
                <a:latin typeface="Calibri"/>
                <a:ea typeface="Calibri"/>
                <a:cs typeface="Calibri"/>
                <a:sym typeface="Calibri"/>
              </a:rPr>
              <a:t>To find periodic trajectories with particular symmetries, one can rely on the </a:t>
            </a:r>
            <a:r>
              <a:rPr b="1" i="1" lang="it-IT" sz="1900">
                <a:latin typeface="Calibri"/>
                <a:ea typeface="Calibri"/>
                <a:cs typeface="Calibri"/>
                <a:sym typeface="Calibri"/>
              </a:rPr>
              <a:t>G</a:t>
            </a:r>
            <a:r>
              <a:rPr b="1" lang="it-IT" sz="1900">
                <a:latin typeface="Calibri"/>
                <a:ea typeface="Calibri"/>
                <a:cs typeface="Calibri"/>
                <a:sym typeface="Calibri"/>
              </a:rPr>
              <a:t>-equivariance </a:t>
            </a:r>
            <a:r>
              <a:rPr lang="it-IT" sz="1900">
                <a:latin typeface="Calibri"/>
                <a:ea typeface="Calibri"/>
                <a:cs typeface="Calibri"/>
                <a:sym typeface="Calibri"/>
              </a:rPr>
              <a:t>property: given a finite group </a:t>
            </a:r>
            <a:r>
              <a:rPr i="1" lang="it-IT" sz="1900">
                <a:latin typeface="Calibri"/>
                <a:ea typeface="Calibri"/>
                <a:cs typeface="Calibri"/>
                <a:sym typeface="Calibri"/>
              </a:rPr>
              <a:t>G</a:t>
            </a:r>
            <a:r>
              <a:rPr lang="it-IT" sz="1900">
                <a:latin typeface="Calibri"/>
                <a:ea typeface="Calibri"/>
                <a:cs typeface="Calibri"/>
                <a:sym typeface="Calibri"/>
              </a:rPr>
              <a:t>, a class        of paths           in the configuration space is said to be </a:t>
            </a:r>
            <a:r>
              <a:rPr i="1" lang="it-IT" sz="1900">
                <a:latin typeface="Calibri"/>
                <a:ea typeface="Calibri"/>
                <a:cs typeface="Calibri"/>
                <a:sym typeface="Calibri"/>
              </a:rPr>
              <a:t>G</a:t>
            </a:r>
            <a:r>
              <a:rPr lang="it-IT" sz="1900">
                <a:latin typeface="Calibri"/>
                <a:ea typeface="Calibri"/>
                <a:cs typeface="Calibri"/>
                <a:sym typeface="Calibri"/>
              </a:rPr>
              <a:t>-equivariant if for any               and every</a:t>
            </a:r>
            <a:endParaRPr sz="1900">
              <a:latin typeface="Calibri"/>
              <a:ea typeface="Calibri"/>
              <a:cs typeface="Calibri"/>
              <a:sym typeface="Calibri"/>
            </a:endParaRPr>
          </a:p>
          <a:p>
            <a:pPr indent="0" lvl="0" marL="0" rtl="0" algn="l">
              <a:spcBef>
                <a:spcPts val="0"/>
              </a:spcBef>
              <a:spcAft>
                <a:spcPts val="0"/>
              </a:spcAft>
              <a:buNone/>
            </a:pPr>
            <a:r>
              <a:rPr lang="it-IT" sz="1900">
                <a:latin typeface="Calibri"/>
                <a:ea typeface="Calibri"/>
                <a:cs typeface="Calibri"/>
                <a:sym typeface="Calibri"/>
              </a:rPr>
              <a:t>               one has                          . </a:t>
            </a:r>
            <a:endParaRPr sz="1900">
              <a:latin typeface="Calibri"/>
              <a:ea typeface="Calibri"/>
              <a:cs typeface="Calibri"/>
              <a:sym typeface="Calibri"/>
            </a:endParaRPr>
          </a:p>
          <a:p>
            <a:pPr indent="0" lvl="0" marL="0" rtl="0" algn="l">
              <a:spcBef>
                <a:spcPts val="0"/>
              </a:spcBef>
              <a:spcAft>
                <a:spcPts val="0"/>
              </a:spcAft>
              <a:buNone/>
            </a:pPr>
            <a:r>
              <a:rPr lang="it-IT" sz="1900">
                <a:latin typeface="Calibri"/>
                <a:ea typeface="Calibri"/>
                <a:cs typeface="Calibri"/>
                <a:sym typeface="Calibri"/>
              </a:rPr>
              <a:t>In practice, the action of an element </a:t>
            </a:r>
            <a:r>
              <a:rPr i="1" lang="it-IT" sz="1900">
                <a:latin typeface="Calibri"/>
                <a:ea typeface="Calibri"/>
                <a:cs typeface="Calibri"/>
                <a:sym typeface="Calibri"/>
              </a:rPr>
              <a:t>g</a:t>
            </a:r>
            <a:r>
              <a:rPr lang="it-IT" sz="1900">
                <a:latin typeface="Calibri"/>
                <a:ea typeface="Calibri"/>
                <a:cs typeface="Calibri"/>
                <a:sym typeface="Calibri"/>
              </a:rPr>
              <a:t> on a path          is represented by a rotation/reflection and a permutation of the bodies in the coordinates and a reflection/rotation in time. </a:t>
            </a:r>
            <a:endParaRPr>
              <a:latin typeface="Calibri"/>
              <a:ea typeface="Calibri"/>
              <a:cs typeface="Calibri"/>
              <a:sym typeface="Calibri"/>
            </a:endParaRPr>
          </a:p>
        </p:txBody>
      </p:sp>
      <p:pic>
        <p:nvPicPr>
          <p:cNvPr descr="{&quot;type&quot;:&quot;$$&quot;,&quot;code&quot;:&quot;$$\\Lambda^{G}$$&quot;,&quot;aid&quot;:null,&quot;id&quot;:&quot;12&quot;,&quot;backgroundColor&quot;:&quot;#FFFFFF&quot;,&quot;font&quot;:{&quot;size&quot;:19,&quot;color&quot;:&quot;#000000&quot;,&quot;family&quot;:&quot;Calibri&quot;},&quot;ts&quot;:1696411632471,&quot;cs&quot;:&quot;P2k/MaHMFYKw0wGCbpPHfg==&quot;,&quot;size&quot;:{&quot;width&quot;:31,&quot;height&quot;:23.5}}" id="142" name="Google Shape;142;p22"/>
          <p:cNvPicPr preferRelativeResize="0"/>
          <p:nvPr/>
        </p:nvPicPr>
        <p:blipFill>
          <a:blip r:embed="rId5">
            <a:alphaModFix/>
          </a:blip>
          <a:stretch>
            <a:fillRect/>
          </a:stretch>
        </p:blipFill>
        <p:spPr>
          <a:xfrm>
            <a:off x="2064500" y="5313525"/>
            <a:ext cx="295275" cy="223838"/>
          </a:xfrm>
          <a:prstGeom prst="rect">
            <a:avLst/>
          </a:prstGeom>
          <a:noFill/>
          <a:ln>
            <a:noFill/>
          </a:ln>
        </p:spPr>
      </p:pic>
      <p:pic>
        <p:nvPicPr>
          <p:cNvPr descr="{&quot;code&quot;:&quot;$$x\\left(t\\right)$$&quot;,&quot;backgroundColor&quot;:&quot;#FFFFFF&quot;,&quot;id&quot;:&quot;13&quot;,&quot;type&quot;:&quot;$$&quot;,&quot;aid&quot;:null,&quot;backgroundColorModified&quot;:false,&quot;font&quot;:{&quot;color&quot;:&quot;#000000&quot;,&quot;size&quot;:19,&quot;family&quot;:&quot;Calibri&quot;},&quot;ts&quot;:1696411665725,&quot;cs&quot;:&quot;jTgifWU5ejHEI4lCVKii+Q==&quot;,&quot;size&quot;:{&quot;width&quot;:40.833333333333336,&quot;height&quot;:25.833333333333332}}" id="143" name="Google Shape;143;p22"/>
          <p:cNvPicPr preferRelativeResize="0"/>
          <p:nvPr/>
        </p:nvPicPr>
        <p:blipFill>
          <a:blip r:embed="rId6">
            <a:alphaModFix/>
          </a:blip>
          <a:stretch>
            <a:fillRect/>
          </a:stretch>
        </p:blipFill>
        <p:spPr>
          <a:xfrm>
            <a:off x="3309075" y="5364038"/>
            <a:ext cx="388938" cy="246063"/>
          </a:xfrm>
          <a:prstGeom prst="rect">
            <a:avLst/>
          </a:prstGeom>
          <a:noFill/>
          <a:ln>
            <a:noFill/>
          </a:ln>
        </p:spPr>
      </p:pic>
      <p:pic>
        <p:nvPicPr>
          <p:cNvPr descr="{&quot;backgroundColor&quot;:&quot;#FFFFFF&quot;,&quot;id&quot;:&quot;14&quot;,&quot;backgroundColorModified&quot;:false,&quot;font&quot;:{&quot;family&quot;:&quot;Calibri&quot;,&quot;color&quot;:&quot;#000000&quot;,&quot;size&quot;:19},&quot;type&quot;:&quot;$$&quot;,&quot;code&quot;:&quot;$$g\\in G$$&quot;,&quot;aid&quot;:null,&quot;ts&quot;:1696411697029,&quot;cs&quot;:&quot;TQ3ty3saFQKmsCnUnh0VUQ==&quot;,&quot;size&quot;:{&quot;width&quot;:63,&quot;height&quot;:23.5}}" id="144" name="Google Shape;144;p22"/>
          <p:cNvPicPr preferRelativeResize="0"/>
          <p:nvPr/>
        </p:nvPicPr>
        <p:blipFill>
          <a:blip r:embed="rId7">
            <a:alphaModFix/>
          </a:blip>
          <a:stretch>
            <a:fillRect/>
          </a:stretch>
        </p:blipFill>
        <p:spPr>
          <a:xfrm>
            <a:off x="9995850" y="5371875"/>
            <a:ext cx="600075" cy="223838"/>
          </a:xfrm>
          <a:prstGeom prst="rect">
            <a:avLst/>
          </a:prstGeom>
          <a:noFill/>
          <a:ln>
            <a:noFill/>
          </a:ln>
        </p:spPr>
      </p:pic>
      <p:pic>
        <p:nvPicPr>
          <p:cNvPr descr="{&quot;aid&quot;:null,&quot;type&quot;:&quot;$$&quot;,&quot;backgroundColorModified&quot;:false,&quot;id&quot;:&quot;15&quot;,&quot;font&quot;:{&quot;family&quot;:&quot;Calibri&quot;,&quot;size&quot;:19,&quot;color&quot;:&quot;#000000&quot;},&quot;backgroundColor&quot;:&quot;#FFFFFF&quot;,&quot;code&quot;:&quot;$$x\\in\\Lambda^{G}$$&quot;,&quot;ts&quot;:1696411721968,&quot;cs&quot;:&quot;FYaj4Rki09kAk5KmxIJ8uQ==&quot;,&quot;size&quot;:{&quot;width&quot;:76.83333333333333,&quot;height&quot;:24.5}}" id="145" name="Google Shape;145;p22"/>
          <p:cNvPicPr preferRelativeResize="0"/>
          <p:nvPr/>
        </p:nvPicPr>
        <p:blipFill>
          <a:blip r:embed="rId8">
            <a:alphaModFix/>
          </a:blip>
          <a:stretch>
            <a:fillRect/>
          </a:stretch>
        </p:blipFill>
        <p:spPr>
          <a:xfrm>
            <a:off x="465275" y="5616450"/>
            <a:ext cx="731838" cy="233363"/>
          </a:xfrm>
          <a:prstGeom prst="rect">
            <a:avLst/>
          </a:prstGeom>
          <a:noFill/>
          <a:ln>
            <a:noFill/>
          </a:ln>
        </p:spPr>
      </p:pic>
      <p:pic>
        <p:nvPicPr>
          <p:cNvPr descr="{&quot;backgroundColor&quot;:&quot;#FFFFFF&quot;,&quot;type&quot;:&quot;$$&quot;,&quot;aid&quot;:null,&quot;code&quot;:&quot;$$g\\,x\\left(t\\right)=x\\left(t\\right)$$&quot;,&quot;backgroundColorModified&quot;:false,&quot;id&quot;:&quot;16&quot;,&quot;font&quot;:{&quot;family&quot;:&quot;Calibri&quot;,&quot;color&quot;:&quot;#000000&quot;,&quot;size&quot;:19},&quot;ts&quot;:1696411750370,&quot;cs&quot;:&quot;AVJYxfKIE7LTx8oM5E39qg==&quot;,&quot;size&quot;:{&quot;width&quot;:136.16666666666666,&quot;height&quot;:25.833333333333332}}" id="146" name="Google Shape;146;p22"/>
          <p:cNvPicPr preferRelativeResize="0"/>
          <p:nvPr/>
        </p:nvPicPr>
        <p:blipFill>
          <a:blip r:embed="rId9">
            <a:alphaModFix/>
          </a:blip>
          <a:stretch>
            <a:fillRect/>
          </a:stretch>
        </p:blipFill>
        <p:spPr>
          <a:xfrm>
            <a:off x="2145100" y="5651100"/>
            <a:ext cx="1296988" cy="246063"/>
          </a:xfrm>
          <a:prstGeom prst="rect">
            <a:avLst/>
          </a:prstGeom>
          <a:noFill/>
          <a:ln>
            <a:noFill/>
          </a:ln>
        </p:spPr>
      </p:pic>
      <p:pic>
        <p:nvPicPr>
          <p:cNvPr descr="{&quot;code&quot;:&quot;$$x\\left(t\\right)$$&quot;,&quot;backgroundColor&quot;:&quot;#FFFFFF&quot;,&quot;id&quot;:&quot;13&quot;,&quot;type&quot;:&quot;$$&quot;,&quot;aid&quot;:null,&quot;backgroundColorModified&quot;:false,&quot;font&quot;:{&quot;color&quot;:&quot;#000000&quot;,&quot;size&quot;:19,&quot;family&quot;:&quot;Calibri&quot;},&quot;ts&quot;:1696411665725,&quot;cs&quot;:&quot;jTgifWU5ejHEI4lCVKii+Q==&quot;,&quot;size&quot;:{&quot;width&quot;:40.833333333333336,&quot;height&quot;:25.833333333333332}}" id="147" name="Google Shape;147;p22"/>
          <p:cNvPicPr preferRelativeResize="0"/>
          <p:nvPr/>
        </p:nvPicPr>
        <p:blipFill>
          <a:blip r:embed="rId6">
            <a:alphaModFix/>
          </a:blip>
          <a:stretch>
            <a:fillRect/>
          </a:stretch>
        </p:blipFill>
        <p:spPr>
          <a:xfrm>
            <a:off x="5240875" y="5937650"/>
            <a:ext cx="388938" cy="246063"/>
          </a:xfrm>
          <a:prstGeom prst="rect">
            <a:avLst/>
          </a:prstGeom>
          <a:noFill/>
          <a:ln>
            <a:noFill/>
          </a:ln>
        </p:spPr>
      </p:pic>
      <p:pic>
        <p:nvPicPr>
          <p:cNvPr descr="{&quot;font&quot;:{&quot;size&quot;:19,&quot;color&quot;:&quot;#000000&quot;,&quot;family&quot;:&quot;Calibri&quot;},&quot;code&quot;:&quot;$$\\mathcal{A:\\,\\Lambda\\to\\mathbb{R,\\,\\mathcal{\\mathcal{A\\left(x\\right)=\\int_{0}^{}}}}}$$&quot;,&quot;type&quot;:&quot;$$&quot;,&quot;backgroundColor&quot;:&quot;#FFFFFF&quot;,&quot;aid&quot;:null,&quot;backgroundColorModified&quot;:false,&quot;id&quot;:&quot;8&quot;,&quot;ts&quot;:1696410930117,&quot;cs&quot;:&quot;g8JNrt1Jh26tqOXwxyBgnw==&quot;,&quot;size&quot;:{&quot;width&quot;:294,&quot;height&quot;:67.75}}" id="148" name="Google Shape;148;p22"/>
          <p:cNvPicPr preferRelativeResize="0"/>
          <p:nvPr/>
        </p:nvPicPr>
        <p:blipFill>
          <a:blip r:embed="rId10">
            <a:alphaModFix/>
          </a:blip>
          <a:stretch>
            <a:fillRect/>
          </a:stretch>
        </p:blipFill>
        <p:spPr>
          <a:xfrm>
            <a:off x="3902613" y="4048875"/>
            <a:ext cx="2800350" cy="645319"/>
          </a:xfrm>
          <a:prstGeom prst="rect">
            <a:avLst/>
          </a:prstGeom>
          <a:noFill/>
          <a:ln>
            <a:noFill/>
          </a:ln>
        </p:spPr>
      </p:pic>
      <p:pic>
        <p:nvPicPr>
          <p:cNvPr descr="{&quot;id&quot;:&quot;11&quot;,&quot;backgroundColor&quot;:&quot;#FFFFFF&quot;,&quot;type&quot;:&quot;$$&quot;,&quot;font&quot;:{&quot;size&quot;:19,&quot;color&quot;:&quot;#000000&quot;,&quot;family&quot;:&quot;Calibri&quot;},&quot;backgroundColorModified&quot;:false,&quot;aid&quot;:null,&quot;code&quot;:&quot;$$K\\left(x\\left(t\\right)\\right)+\\,U\\left(x\\left(t\\right)\\right)\\,dt$$&quot;,&quot;ts&quot;:1696411318836,&quot;cs&quot;:&quot;RF2HKuKduU/zqvw/lLWRUA==&quot;,&quot;size&quot;:{&quot;width&quot;:231.59999999999994,&quot;height&quot;:25.79999999999997}}" id="149" name="Google Shape;149;p22"/>
          <p:cNvPicPr preferRelativeResize="0"/>
          <p:nvPr/>
        </p:nvPicPr>
        <p:blipFill>
          <a:blip r:embed="rId11">
            <a:alphaModFix/>
          </a:blip>
          <a:stretch>
            <a:fillRect/>
          </a:stretch>
        </p:blipFill>
        <p:spPr>
          <a:xfrm>
            <a:off x="6702975" y="4248663"/>
            <a:ext cx="2205990" cy="245745"/>
          </a:xfrm>
          <a:prstGeom prst="rect">
            <a:avLst/>
          </a:prstGeom>
          <a:noFill/>
          <a:ln>
            <a:noFill/>
          </a:ln>
        </p:spPr>
      </p:pic>
      <p:pic>
        <p:nvPicPr>
          <p:cNvPr descr="{&quot;backgroundColorModified&quot;:false,&quot;type&quot;:&quot;$$&quot;,&quot;font&quot;:{&quot;size&quot;:12,&quot;color&quot;:&quot;#000000&quot;,&quot;family&quot;:&quot;Calibri&quot;},&quot;aid&quot;:null,&quot;id&quot;:&quot;10&quot;,&quot;code&quot;:&quot;$$T$$&quot;,&quot;backgroundColor&quot;:&quot;#FFFFFF&quot;,&quot;ts&quot;:1696411276361,&quot;cs&quot;:&quot;570dex+pv5X+E2j0AO7aBg==&quot;,&quot;size&quot;:{&quot;width&quot;:13,&quot;height&quot;:12.833333333333334}}" id="150" name="Google Shape;150;p22"/>
          <p:cNvPicPr preferRelativeResize="0"/>
          <p:nvPr/>
        </p:nvPicPr>
        <p:blipFill>
          <a:blip r:embed="rId12">
            <a:alphaModFix/>
          </a:blip>
          <a:stretch>
            <a:fillRect/>
          </a:stretch>
        </p:blipFill>
        <p:spPr>
          <a:xfrm>
            <a:off x="6791450" y="3974525"/>
            <a:ext cx="123825" cy="122238"/>
          </a:xfrm>
          <a:prstGeom prst="rect">
            <a:avLst/>
          </a:prstGeom>
          <a:noFill/>
          <a:ln>
            <a:noFill/>
          </a:ln>
        </p:spPr>
      </p:pic>
      <p:pic>
        <p:nvPicPr>
          <p:cNvPr descr="{&quot;backgroundColorModified&quot;:false,&quot;font&quot;:{&quot;color&quot;:&quot;#000000&quot;,&quot;size&quot;:18,&quot;family&quot;:&quot;Calibri&quot;},&quot;backgroundColor&quot;:&quot;#FFFFFF&quot;,&quot;id&quot;:&quot;2&quot;,&quot;code&quot;:&quot;$$\\Lambda$$&quot;,&quot;aid&quot;:null,&quot;type&quot;:&quot;$$&quot;,&quot;ts&quot;:1696409586107,&quot;cs&quot;:&quot;XeqrAUbgPZIrwyw29z0mDA==&quot;,&quot;size&quot;:{&quot;width&quot;:16.333333333333332,&quot;height&quot;:18.5}}" id="151" name="Google Shape;151;p22"/>
          <p:cNvPicPr preferRelativeResize="0"/>
          <p:nvPr/>
        </p:nvPicPr>
        <p:blipFill>
          <a:blip r:embed="rId13">
            <a:alphaModFix/>
          </a:blip>
          <a:stretch>
            <a:fillRect/>
          </a:stretch>
        </p:blipFill>
        <p:spPr>
          <a:xfrm>
            <a:off x="465275" y="3340888"/>
            <a:ext cx="155575" cy="176213"/>
          </a:xfrm>
          <a:prstGeom prst="rect">
            <a:avLst/>
          </a:prstGeom>
          <a:noFill/>
          <a:ln>
            <a:noFill/>
          </a:ln>
        </p:spPr>
      </p:pic>
      <p:pic>
        <p:nvPicPr>
          <p:cNvPr descr="{&quot;aid&quot;:null,&quot;backgroundColor&quot;:&quot;#FFFFFF&quot;,&quot;font&quot;:{&quot;family&quot;:&quot;Calibri&quot;,&quot;color&quot;:&quot;#000000&quot;,&quot;size&quot;:19},&quot;id&quot;:&quot;7&quot;,&quot;code&quot;:&quot;$$\\mathbb{R}/T\\mathbb{Z}$$&quot;,&quot;type&quot;:&quot;$$&quot;,&quot;ts&quot;:1696410028470,&quot;cs&quot;:&quot;fb7wSND1k3+nNArnu77oyg==&quot;,&quot;size&quot;:{&quot;width&quot;:65.5,&quot;height&quot;:25.833333333333332}}" id="152" name="Google Shape;152;p22"/>
          <p:cNvPicPr preferRelativeResize="0"/>
          <p:nvPr/>
        </p:nvPicPr>
        <p:blipFill>
          <a:blip r:embed="rId14">
            <a:alphaModFix/>
          </a:blip>
          <a:stretch>
            <a:fillRect/>
          </a:stretch>
        </p:blipFill>
        <p:spPr>
          <a:xfrm>
            <a:off x="8743675" y="3340888"/>
            <a:ext cx="623888" cy="246063"/>
          </a:xfrm>
          <a:prstGeom prst="rect">
            <a:avLst/>
          </a:prstGeom>
          <a:noFill/>
          <a:ln>
            <a:noFill/>
          </a:ln>
        </p:spPr>
      </p:pic>
      <p:pic>
        <p:nvPicPr>
          <p:cNvPr descr="{&quot;aid&quot;:null,&quot;id&quot;:&quot;4&quot;,&quot;backgroundColor&quot;:&quot;#FFFFFF&quot;,&quot;font&quot;:{&quot;size&quot;:19,&quot;family&quot;:&quot;Calibri&quot;,&quot;color&quot;:&quot;#000000&quot;},&quot;backgroundColorModified&quot;:false,&quot;code&quot;:&quot;$$\\mathbb{\\mathbb{R^{\\dim\\times\\text{}}}}$$&quot;,&quot;type&quot;:&quot;$$&quot;,&quot;ts&quot;:1696409860454,&quot;cs&quot;:&quot;0zt4UwRFsXgwihjyu1biFw==&quot;,&quot;size&quot;:{&quot;width&quot;:63,&quot;height&quot;:23.333333333333332}}" id="153" name="Google Shape;153;p22"/>
          <p:cNvPicPr preferRelativeResize="0"/>
          <p:nvPr/>
        </p:nvPicPr>
        <p:blipFill>
          <a:blip r:embed="rId15">
            <a:alphaModFix/>
          </a:blip>
          <a:stretch>
            <a:fillRect/>
          </a:stretch>
        </p:blipFill>
        <p:spPr>
          <a:xfrm>
            <a:off x="10881900" y="3317878"/>
            <a:ext cx="600075" cy="222250"/>
          </a:xfrm>
          <a:prstGeom prst="rect">
            <a:avLst/>
          </a:prstGeom>
          <a:noFill/>
          <a:ln>
            <a:noFill/>
          </a:ln>
        </p:spPr>
      </p:pic>
      <p:pic>
        <p:nvPicPr>
          <p:cNvPr descr="{&quot;type&quot;:&quot;$$&quot;,&quot;font&quot;:{&quot;size&quot;:10,&quot;family&quot;:&quot;Calibri&quot;,&quot;color&quot;:&quot;#000000&quot;},&quot;code&quot;:&quot;$$N$$&quot;,&quot;backgroundColor&quot;:&quot;#FFFFFF&quot;,&quot;backgroundColorModified&quot;:false,&quot;aid&quot;:null,&quot;id&quot;:&quot;6&quot;,&quot;ts&quot;:1696409925028,&quot;cs&quot;:&quot;RdtvBBY2nkpNxU/IuM47Xw==&quot;,&quot;size&quot;:{&quot;width&quot;:11.666666666666666,&quot;height&quot;:9.333333333333334}}" id="154" name="Google Shape;154;p22"/>
          <p:cNvPicPr preferRelativeResize="0"/>
          <p:nvPr/>
        </p:nvPicPr>
        <p:blipFill>
          <a:blip r:embed="rId16">
            <a:alphaModFix/>
          </a:blip>
          <a:stretch>
            <a:fillRect/>
          </a:stretch>
        </p:blipFill>
        <p:spPr>
          <a:xfrm>
            <a:off x="11501675" y="3340900"/>
            <a:ext cx="111125" cy="88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3"/>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161" name="Google Shape;161;p23"/>
          <p:cNvGrpSpPr/>
          <p:nvPr/>
        </p:nvGrpSpPr>
        <p:grpSpPr>
          <a:xfrm>
            <a:off x="0" y="6511282"/>
            <a:ext cx="12192000" cy="361767"/>
            <a:chOff x="0" y="6511282"/>
            <a:chExt cx="12192000" cy="361767"/>
          </a:xfrm>
        </p:grpSpPr>
        <p:pic>
          <p:nvPicPr>
            <p:cNvPr id="162" name="Google Shape;162;p23"/>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163" name="Google Shape;163;p23"/>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164" name="Google Shape;164;p23"/>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165" name="Google Shape;165;p23"/>
          <p:cNvSpPr txBox="1"/>
          <p:nvPr/>
        </p:nvSpPr>
        <p:spPr>
          <a:xfrm>
            <a:off x="715250" y="1030225"/>
            <a:ext cx="108543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i="0" lang="it-IT" sz="3000" u="none" cap="none" strike="noStrike">
                <a:solidFill>
                  <a:srgbClr val="1C7FFF"/>
                </a:solidFill>
                <a:latin typeface="Titillium Web"/>
                <a:ea typeface="Titillium Web"/>
                <a:cs typeface="Titillium Web"/>
                <a:sym typeface="Titillium Web"/>
              </a:rPr>
              <a:t>Technical Objectives, Methodologies and  Solutions</a:t>
            </a:r>
            <a:endParaRPr b="0" i="0" sz="2000" u="none" cap="none" strike="noStrike">
              <a:solidFill>
                <a:srgbClr val="000000"/>
              </a:solidFill>
              <a:latin typeface="Titillium Web"/>
              <a:ea typeface="Titillium Web"/>
              <a:cs typeface="Titillium Web"/>
              <a:sym typeface="Titillium Web"/>
            </a:endParaRPr>
          </a:p>
        </p:txBody>
      </p:sp>
      <p:sp>
        <p:nvSpPr>
          <p:cNvPr id="166" name="Google Shape;166;p23"/>
          <p:cNvSpPr txBox="1"/>
          <p:nvPr/>
        </p:nvSpPr>
        <p:spPr>
          <a:xfrm>
            <a:off x="277850" y="1538125"/>
            <a:ext cx="11729100" cy="544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1900">
                <a:latin typeface="Calibri"/>
                <a:ea typeface="Calibri"/>
                <a:cs typeface="Calibri"/>
                <a:sym typeface="Calibri"/>
              </a:rPr>
              <a:t>Making use of the G-equivariance principle, search for </a:t>
            </a:r>
            <a:r>
              <a:rPr lang="it-IT" sz="1900">
                <a:latin typeface="Calibri"/>
                <a:ea typeface="Calibri"/>
                <a:cs typeface="Calibri"/>
                <a:sym typeface="Calibri"/>
              </a:rPr>
              <a:t>highly complex periodic orbits: </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start by creating a </a:t>
            </a:r>
            <a:r>
              <a:rPr b="1" lang="it-IT" sz="1900">
                <a:latin typeface="Calibri"/>
                <a:ea typeface="Calibri"/>
                <a:cs typeface="Calibri"/>
                <a:sym typeface="Calibri"/>
              </a:rPr>
              <a:t>database</a:t>
            </a:r>
            <a:r>
              <a:rPr lang="it-IT" sz="1900">
                <a:latin typeface="Calibri"/>
                <a:ea typeface="Calibri"/>
                <a:cs typeface="Calibri"/>
                <a:sym typeface="Calibri"/>
              </a:rPr>
              <a:t> of “simple” symmetric solutions, using the </a:t>
            </a:r>
            <a:r>
              <a:rPr b="1" lang="it-IT" sz="1900">
                <a:latin typeface="Calibri"/>
                <a:ea typeface="Calibri"/>
                <a:cs typeface="Calibri"/>
                <a:sym typeface="Calibri"/>
              </a:rPr>
              <a:t>SymOrb </a:t>
            </a:r>
            <a:r>
              <a:rPr lang="it-IT" sz="1900">
                <a:latin typeface="Calibri"/>
                <a:ea typeface="Calibri"/>
                <a:cs typeface="Calibri"/>
                <a:sym typeface="Calibri"/>
              </a:rPr>
              <a:t>program. SymOrb is a program (originally written in FORTRAN, Python and GAP in the 2000s) that, given a finite group G to fix the symmetry, returns a G-equivariant solution for the N-body problem obtained as a minimal critical point for the Lagrangian action. The orbit is obtained by starting from a random initial guess and by choosing a minimisation algorithm among different ones; </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the database can be enriched by computing numerically, for each solution, </a:t>
            </a:r>
            <a:r>
              <a:rPr b="1" lang="it-IT" sz="1900">
                <a:latin typeface="Calibri"/>
                <a:ea typeface="Calibri"/>
                <a:cs typeface="Calibri"/>
                <a:sym typeface="Calibri"/>
              </a:rPr>
              <a:t>stability indicators </a:t>
            </a:r>
            <a:r>
              <a:rPr lang="it-IT" sz="1900">
                <a:latin typeface="Calibri"/>
                <a:ea typeface="Calibri"/>
                <a:cs typeface="Calibri"/>
                <a:sym typeface="Calibri"/>
              </a:rPr>
              <a:t>like the Floquet exponents (to estimate the rate of separation of close orbits) or the Morse index (work in progress); </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the orbits in the database can be classified in terms of their similarity, to group together the ones with the same shape and stability properties (to be done); </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starting from the above database, one can use optimization algorithms to produce </a:t>
            </a:r>
            <a:r>
              <a:rPr b="1" lang="it-IT" sz="1900">
                <a:latin typeface="Calibri"/>
                <a:ea typeface="Calibri"/>
                <a:cs typeface="Calibri"/>
                <a:sym typeface="Calibri"/>
              </a:rPr>
              <a:t>new orbits, </a:t>
            </a:r>
            <a:r>
              <a:rPr lang="it-IT" sz="1900">
                <a:latin typeface="Calibri"/>
                <a:ea typeface="Calibri"/>
                <a:cs typeface="Calibri"/>
                <a:sym typeface="Calibri"/>
              </a:rPr>
              <a:t>for example, as combinations of the ones already found (to be done).  </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4"/>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173" name="Google Shape;173;p24"/>
          <p:cNvGrpSpPr/>
          <p:nvPr/>
        </p:nvGrpSpPr>
        <p:grpSpPr>
          <a:xfrm>
            <a:off x="0" y="6511282"/>
            <a:ext cx="12192000" cy="361767"/>
            <a:chOff x="0" y="6511282"/>
            <a:chExt cx="12192000" cy="361767"/>
          </a:xfrm>
        </p:grpSpPr>
        <p:pic>
          <p:nvPicPr>
            <p:cNvPr id="174" name="Google Shape;174;p24"/>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175" name="Google Shape;175;p24"/>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176" name="Google Shape;176;p24"/>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177" name="Google Shape;177;p24"/>
          <p:cNvSpPr txBox="1"/>
          <p:nvPr/>
        </p:nvSpPr>
        <p:spPr>
          <a:xfrm>
            <a:off x="715250" y="1030225"/>
            <a:ext cx="108543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i="0" lang="it-IT" sz="3000" u="none" cap="none" strike="noStrike">
                <a:solidFill>
                  <a:srgbClr val="1C7FFF"/>
                </a:solidFill>
                <a:latin typeface="Titillium Web"/>
                <a:ea typeface="Titillium Web"/>
                <a:cs typeface="Titillium Web"/>
                <a:sym typeface="Titillium Web"/>
              </a:rPr>
              <a:t>Technical Objectives, Methodologies and  Solutions</a:t>
            </a:r>
            <a:endParaRPr b="0" i="0" sz="2000" u="none" cap="none" strike="noStrike">
              <a:solidFill>
                <a:srgbClr val="000000"/>
              </a:solidFill>
              <a:latin typeface="Titillium Web"/>
              <a:ea typeface="Titillium Web"/>
              <a:cs typeface="Titillium Web"/>
              <a:sym typeface="Titillium Web"/>
            </a:endParaRPr>
          </a:p>
        </p:txBody>
      </p:sp>
      <p:sp>
        <p:nvSpPr>
          <p:cNvPr id="178" name="Google Shape;178;p24"/>
          <p:cNvSpPr txBox="1"/>
          <p:nvPr/>
        </p:nvSpPr>
        <p:spPr>
          <a:xfrm>
            <a:off x="231450" y="1538125"/>
            <a:ext cx="11729100" cy="223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1900">
                <a:solidFill>
                  <a:schemeClr val="dk1"/>
                </a:solidFill>
                <a:latin typeface="Calibri"/>
                <a:ea typeface="Calibri"/>
                <a:cs typeface="Calibri"/>
                <a:sym typeface="Calibri"/>
              </a:rPr>
              <a:t>Example of database for 3 bodies in        and </a:t>
            </a:r>
            <a:endParaRPr b="1" sz="1900">
              <a:solidFill>
                <a:schemeClr val="dk1"/>
              </a:solidFill>
              <a:latin typeface="Calibri"/>
              <a:ea typeface="Calibri"/>
              <a:cs typeface="Calibri"/>
              <a:sym typeface="Calibri"/>
            </a:endParaRPr>
          </a:p>
          <a:p>
            <a:pPr indent="0" lvl="0" marL="0" rtl="0" algn="l">
              <a:spcBef>
                <a:spcPts val="0"/>
              </a:spcBef>
              <a:spcAft>
                <a:spcPts val="0"/>
              </a:spcAft>
              <a:buNone/>
            </a:pPr>
            <a:r>
              <a:t/>
            </a:r>
            <a:endParaRPr b="1" sz="1900">
              <a:solidFill>
                <a:schemeClr val="dk1"/>
              </a:solidFill>
              <a:latin typeface="Calibri"/>
              <a:ea typeface="Calibri"/>
              <a:cs typeface="Calibri"/>
              <a:sym typeface="Calibri"/>
            </a:endParaRPr>
          </a:p>
          <a:p>
            <a:pPr indent="0" lvl="0" marL="0" rtl="0" algn="l">
              <a:spcBef>
                <a:spcPts val="0"/>
              </a:spcBef>
              <a:spcAft>
                <a:spcPts val="0"/>
              </a:spcAft>
              <a:buNone/>
            </a:pPr>
            <a:r>
              <a:rPr lang="it-IT" sz="1900">
                <a:solidFill>
                  <a:schemeClr val="dk1"/>
                </a:solidFill>
                <a:latin typeface="Calibri"/>
                <a:ea typeface="Calibri"/>
                <a:cs typeface="Calibri"/>
                <a:sym typeface="Calibri"/>
              </a:rPr>
              <a:t>In such case, there are 12 different symmetries groups. For every of them, one can impose any arbitrary initial guess and any minimization method to generate, with SymOrb, a different symmetric periodic solution. </a:t>
            </a:r>
            <a:endParaRPr sz="1900">
              <a:solidFill>
                <a:schemeClr val="dk1"/>
              </a:solidFill>
              <a:latin typeface="Calibri"/>
              <a:ea typeface="Calibri"/>
              <a:cs typeface="Calibri"/>
              <a:sym typeface="Calibri"/>
            </a:endParaRPr>
          </a:p>
          <a:p>
            <a:pPr indent="0" lvl="0" marL="0" rtl="0" algn="l">
              <a:spcBef>
                <a:spcPts val="0"/>
              </a:spcBef>
              <a:spcAft>
                <a:spcPts val="0"/>
              </a:spcAft>
              <a:buNone/>
            </a:pPr>
            <a:r>
              <a:t/>
            </a:r>
            <a:endParaRPr sz="1900">
              <a:solidFill>
                <a:schemeClr val="dk1"/>
              </a:solidFill>
              <a:latin typeface="Calibri"/>
              <a:ea typeface="Calibri"/>
              <a:cs typeface="Calibri"/>
              <a:sym typeface="Calibri"/>
            </a:endParaRPr>
          </a:p>
          <a:p>
            <a:pPr indent="0" lvl="0" marL="0" rtl="0" algn="l">
              <a:spcBef>
                <a:spcPts val="0"/>
              </a:spcBef>
              <a:spcAft>
                <a:spcPts val="0"/>
              </a:spcAft>
              <a:buNone/>
            </a:pPr>
            <a:r>
              <a:rPr lang="it-IT" sz="1900">
                <a:solidFill>
                  <a:schemeClr val="dk1"/>
                </a:solidFill>
                <a:latin typeface="Calibri"/>
                <a:ea typeface="Calibri"/>
                <a:cs typeface="Calibri"/>
                <a:sym typeface="Calibri"/>
              </a:rPr>
              <a:t>In this way, a catalogue of over 1000 numerically computed solutions has been created: for every solution one can compute the stability indicators.  </a:t>
            </a:r>
            <a:r>
              <a:rPr b="1" lang="it-IT" sz="1900">
                <a:solidFill>
                  <a:schemeClr val="dk1"/>
                </a:solidFill>
                <a:latin typeface="Calibri"/>
                <a:ea typeface="Calibri"/>
                <a:cs typeface="Calibri"/>
                <a:sym typeface="Calibri"/>
              </a:rPr>
              <a:t> </a:t>
            </a:r>
            <a:endParaRPr sz="1900">
              <a:latin typeface="Calibri"/>
              <a:ea typeface="Calibri"/>
              <a:cs typeface="Calibri"/>
              <a:sym typeface="Calibri"/>
            </a:endParaRPr>
          </a:p>
        </p:txBody>
      </p:sp>
      <p:sp>
        <p:nvSpPr>
          <p:cNvPr id="179" name="Google Shape;179;p24"/>
          <p:cNvSpPr txBox="1"/>
          <p:nvPr/>
        </p:nvSpPr>
        <p:spPr>
          <a:xfrm>
            <a:off x="231450" y="3972750"/>
            <a:ext cx="35859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1900">
                <a:latin typeface="Calibri"/>
                <a:ea typeface="Calibri"/>
                <a:cs typeface="Calibri"/>
                <a:sym typeface="Calibri"/>
              </a:rPr>
              <a:t>Circular choreography: invariant under the action of a cyclic group</a:t>
            </a:r>
            <a:endParaRPr sz="1900">
              <a:latin typeface="Calibri"/>
              <a:ea typeface="Calibri"/>
              <a:cs typeface="Calibri"/>
              <a:sym typeface="Calibri"/>
            </a:endParaRPr>
          </a:p>
        </p:txBody>
      </p:sp>
      <p:cxnSp>
        <p:nvCxnSpPr>
          <p:cNvPr id="180" name="Google Shape;180;p24"/>
          <p:cNvCxnSpPr/>
          <p:nvPr/>
        </p:nvCxnSpPr>
        <p:spPr>
          <a:xfrm>
            <a:off x="3817350" y="4083725"/>
            <a:ext cx="0" cy="2208300"/>
          </a:xfrm>
          <a:prstGeom prst="straightConnector1">
            <a:avLst/>
          </a:prstGeom>
          <a:noFill/>
          <a:ln cap="flat" cmpd="sng" w="9525">
            <a:solidFill>
              <a:schemeClr val="dk2"/>
            </a:solidFill>
            <a:prstDash val="solid"/>
            <a:round/>
            <a:headEnd len="med" w="med" type="none"/>
            <a:tailEnd len="med" w="med" type="none"/>
          </a:ln>
        </p:spPr>
      </p:cxnSp>
      <p:sp>
        <p:nvSpPr>
          <p:cNvPr id="181" name="Google Shape;181;p24"/>
          <p:cNvSpPr txBox="1"/>
          <p:nvPr/>
        </p:nvSpPr>
        <p:spPr>
          <a:xfrm>
            <a:off x="4524050" y="3999838"/>
            <a:ext cx="32367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1900">
                <a:latin typeface="Calibri"/>
                <a:ea typeface="Calibri"/>
                <a:cs typeface="Calibri"/>
                <a:sym typeface="Calibri"/>
              </a:rPr>
              <a:t>Figure-eight: invariant under the action of a dihedral group</a:t>
            </a:r>
            <a:endParaRPr sz="2500">
              <a:latin typeface="Calibri"/>
              <a:ea typeface="Calibri"/>
              <a:cs typeface="Calibri"/>
              <a:sym typeface="Calibri"/>
            </a:endParaRPr>
          </a:p>
        </p:txBody>
      </p:sp>
      <p:pic>
        <p:nvPicPr>
          <p:cNvPr id="182" name="Google Shape;182;p24"/>
          <p:cNvPicPr preferRelativeResize="0"/>
          <p:nvPr/>
        </p:nvPicPr>
        <p:blipFill>
          <a:blip r:embed="rId5">
            <a:alphaModFix/>
          </a:blip>
          <a:stretch>
            <a:fillRect/>
          </a:stretch>
        </p:blipFill>
        <p:spPr>
          <a:xfrm>
            <a:off x="1272663" y="4875025"/>
            <a:ext cx="1503475" cy="1503475"/>
          </a:xfrm>
          <a:prstGeom prst="rect">
            <a:avLst/>
          </a:prstGeom>
          <a:noFill/>
          <a:ln>
            <a:noFill/>
          </a:ln>
        </p:spPr>
      </p:pic>
      <p:pic>
        <p:nvPicPr>
          <p:cNvPr id="183" name="Google Shape;183;p24"/>
          <p:cNvPicPr preferRelativeResize="0"/>
          <p:nvPr/>
        </p:nvPicPr>
        <p:blipFill>
          <a:blip r:embed="rId6">
            <a:alphaModFix/>
          </a:blip>
          <a:stretch>
            <a:fillRect/>
          </a:stretch>
        </p:blipFill>
        <p:spPr>
          <a:xfrm>
            <a:off x="4913788" y="4999045"/>
            <a:ext cx="2364425" cy="1220500"/>
          </a:xfrm>
          <a:prstGeom prst="rect">
            <a:avLst/>
          </a:prstGeom>
          <a:noFill/>
          <a:ln>
            <a:noFill/>
          </a:ln>
        </p:spPr>
      </p:pic>
      <p:pic>
        <p:nvPicPr>
          <p:cNvPr descr="{&quot;type&quot;:&quot;$$&quot;,&quot;font&quot;:{&quot;color&quot;:&quot;#000000&quot;,&quot;family&quot;:&quot;Arial&quot;,&quot;size&quot;:19},&quot;id&quot;:&quot;17&quot;,&quot;aid&quot;:null,&quot;backgroundColor&quot;:&quot;#FFFFFF&quot;,&quot;code&quot;:&quot;$$\\mathbb{R}$$&quot;,&quot;ts&quot;:1696412100381,&quot;cs&quot;:&quot;NU/c7LVxKuaYaTPMEuD+Nw==&quot;,&quot;size&quot;:{&quot;width&quot;:20.666666666666668,&quot;height&quot;:20.5}}" id="184" name="Google Shape;184;p24"/>
          <p:cNvPicPr preferRelativeResize="0"/>
          <p:nvPr/>
        </p:nvPicPr>
        <p:blipFill>
          <a:blip r:embed="rId7">
            <a:alphaModFix/>
          </a:blip>
          <a:stretch>
            <a:fillRect/>
          </a:stretch>
        </p:blipFill>
        <p:spPr>
          <a:xfrm>
            <a:off x="4009576" y="1663325"/>
            <a:ext cx="196850" cy="195263"/>
          </a:xfrm>
          <a:prstGeom prst="rect">
            <a:avLst/>
          </a:prstGeom>
          <a:noFill/>
          <a:ln>
            <a:noFill/>
          </a:ln>
        </p:spPr>
      </p:pic>
      <p:pic>
        <p:nvPicPr>
          <p:cNvPr descr="{&quot;code&quot;:&quot;$$2$$&quot;,&quot;id&quot;:&quot;18&quot;,&quot;aid&quot;:null,&quot;type&quot;:&quot;$$&quot;,&quot;backgroundColor&quot;:&quot;#FFFFFF&quot;,&quot;backgroundColorModified&quot;:false,&quot;font&quot;:{&quot;family&quot;:&quot;Calibri&quot;,&quot;color&quot;:&quot;#000000&quot;,&quot;size&quot;:10},&quot;ts&quot;:1696412127738,&quot;cs&quot;:&quot;qqpYyXnYewyXrHI2Yez2ag==&quot;,&quot;size&quot;:{&quot;width&quot;:5.666666666666667,&quot;height&quot;:9.166666666666666}}" id="185" name="Google Shape;185;p24"/>
          <p:cNvPicPr preferRelativeResize="0"/>
          <p:nvPr/>
        </p:nvPicPr>
        <p:blipFill>
          <a:blip r:embed="rId8">
            <a:alphaModFix/>
          </a:blip>
          <a:stretch>
            <a:fillRect/>
          </a:stretch>
        </p:blipFill>
        <p:spPr>
          <a:xfrm>
            <a:off x="4206425" y="1612100"/>
            <a:ext cx="53975" cy="87313"/>
          </a:xfrm>
          <a:prstGeom prst="rect">
            <a:avLst/>
          </a:prstGeom>
          <a:noFill/>
          <a:ln>
            <a:noFill/>
          </a:ln>
        </p:spPr>
      </p:pic>
      <p:cxnSp>
        <p:nvCxnSpPr>
          <p:cNvPr id="186" name="Google Shape;186;p24"/>
          <p:cNvCxnSpPr/>
          <p:nvPr/>
        </p:nvCxnSpPr>
        <p:spPr>
          <a:xfrm flipH="1">
            <a:off x="8134150" y="4083725"/>
            <a:ext cx="8100" cy="2244000"/>
          </a:xfrm>
          <a:prstGeom prst="straightConnector1">
            <a:avLst/>
          </a:prstGeom>
          <a:noFill/>
          <a:ln cap="flat" cmpd="sng" w="9525">
            <a:solidFill>
              <a:schemeClr val="dk2"/>
            </a:solidFill>
            <a:prstDash val="solid"/>
            <a:round/>
            <a:headEnd len="med" w="med" type="none"/>
            <a:tailEnd len="med" w="med" type="none"/>
          </a:ln>
        </p:spPr>
      </p:cxnSp>
      <p:pic>
        <p:nvPicPr>
          <p:cNvPr descr="{&quot;type&quot;:&quot;$$&quot;,&quot;font&quot;:{&quot;color&quot;:&quot;#000000&quot;,&quot;family&quot;:&quot;Arial&quot;,&quot;size&quot;:19},&quot;id&quot;:&quot;17&quot;,&quot;aid&quot;:null,&quot;backgroundColor&quot;:&quot;#FFFFFF&quot;,&quot;code&quot;:&quot;$$\\mathbb{R}$$&quot;,&quot;ts&quot;:1696412100381,&quot;cs&quot;:&quot;NU/c7LVxKuaYaTPMEuD+Nw==&quot;,&quot;size&quot;:{&quot;width&quot;:20.666666666666668,&quot;height&quot;:20.5}}" id="187" name="Google Shape;187;p24"/>
          <p:cNvPicPr preferRelativeResize="0"/>
          <p:nvPr/>
        </p:nvPicPr>
        <p:blipFill>
          <a:blip r:embed="rId7">
            <a:alphaModFix/>
          </a:blip>
          <a:stretch>
            <a:fillRect/>
          </a:stretch>
        </p:blipFill>
        <p:spPr>
          <a:xfrm>
            <a:off x="4809101" y="1663325"/>
            <a:ext cx="196850" cy="195263"/>
          </a:xfrm>
          <a:prstGeom prst="rect">
            <a:avLst/>
          </a:prstGeom>
          <a:noFill/>
          <a:ln>
            <a:noFill/>
          </a:ln>
        </p:spPr>
      </p:pic>
      <p:pic>
        <p:nvPicPr>
          <p:cNvPr descr="{&quot;code&quot;:&quot;$$3$$&quot;,&quot;aid&quot;:null,&quot;id&quot;:&quot;19&quot;,&quot;backgroundColor&quot;:&quot;#FFFFFF&quot;,&quot;font&quot;:{&quot;family&quot;:&quot;Calibri&quot;,&quot;size&quot;:9,&quot;color&quot;:&quot;#000000&quot;},&quot;type&quot;:&quot;$$&quot;,&quot;ts&quot;:1696764086468,&quot;cs&quot;:&quot;4tRNkBdVl7UAXzHkZRyb3g==&quot;,&quot;size&quot;:{&quot;width&quot;:5.166666666666667,&quot;height&quot;:8.5}}" id="188" name="Google Shape;188;p24"/>
          <p:cNvPicPr preferRelativeResize="0"/>
          <p:nvPr/>
        </p:nvPicPr>
        <p:blipFill>
          <a:blip r:embed="rId9">
            <a:alphaModFix/>
          </a:blip>
          <a:stretch>
            <a:fillRect/>
          </a:stretch>
        </p:blipFill>
        <p:spPr>
          <a:xfrm>
            <a:off x="5005950" y="1618450"/>
            <a:ext cx="49213" cy="80963"/>
          </a:xfrm>
          <a:prstGeom prst="rect">
            <a:avLst/>
          </a:prstGeom>
          <a:noFill/>
          <a:ln>
            <a:noFill/>
          </a:ln>
        </p:spPr>
      </p:pic>
      <p:pic>
        <p:nvPicPr>
          <p:cNvPr id="189" name="Google Shape;189;p24" title="Registrazione schermo 2023-10-06 alle 17.03.33.mov">
            <a:hlinkClick r:id="rId10"/>
          </p:cNvPr>
          <p:cNvPicPr preferRelativeResize="0"/>
          <p:nvPr/>
        </p:nvPicPr>
        <p:blipFill>
          <a:blip r:embed="rId11">
            <a:alphaModFix/>
          </a:blip>
          <a:stretch>
            <a:fillRect/>
          </a:stretch>
        </p:blipFill>
        <p:spPr>
          <a:xfrm>
            <a:off x="8589825" y="3922525"/>
            <a:ext cx="3308515" cy="24363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25"/>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196" name="Google Shape;196;p25"/>
          <p:cNvGrpSpPr/>
          <p:nvPr/>
        </p:nvGrpSpPr>
        <p:grpSpPr>
          <a:xfrm>
            <a:off x="0" y="6511282"/>
            <a:ext cx="12192000" cy="361767"/>
            <a:chOff x="0" y="6511282"/>
            <a:chExt cx="12192000" cy="361767"/>
          </a:xfrm>
        </p:grpSpPr>
        <p:pic>
          <p:nvPicPr>
            <p:cNvPr id="197" name="Google Shape;197;p25"/>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198" name="Google Shape;198;p25"/>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199" name="Google Shape;199;p25"/>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200" name="Google Shape;200;p25"/>
          <p:cNvSpPr txBox="1"/>
          <p:nvPr/>
        </p:nvSpPr>
        <p:spPr>
          <a:xfrm>
            <a:off x="715251" y="1030225"/>
            <a:ext cx="72564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i="0" lang="it-IT" sz="3000" u="none" cap="none" strike="noStrike">
                <a:solidFill>
                  <a:srgbClr val="1C7FFF"/>
                </a:solidFill>
                <a:latin typeface="Titillium Web"/>
                <a:ea typeface="Titillium Web"/>
                <a:cs typeface="Titillium Web"/>
                <a:sym typeface="Titillium Web"/>
              </a:rPr>
              <a:t>Timescale, Milestones and KPIs</a:t>
            </a:r>
            <a:endParaRPr b="0" i="0" sz="2000" u="none" cap="none" strike="noStrike">
              <a:solidFill>
                <a:srgbClr val="000000"/>
              </a:solidFill>
              <a:latin typeface="Titillium Web"/>
              <a:ea typeface="Titillium Web"/>
              <a:cs typeface="Titillium Web"/>
              <a:sym typeface="Titillium Web"/>
            </a:endParaRPr>
          </a:p>
        </p:txBody>
      </p:sp>
      <p:sp>
        <p:nvSpPr>
          <p:cNvPr id="201" name="Google Shape;201;p25"/>
          <p:cNvSpPr txBox="1"/>
          <p:nvPr/>
        </p:nvSpPr>
        <p:spPr>
          <a:xfrm>
            <a:off x="200275" y="1942000"/>
            <a:ext cx="11684700" cy="39867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Translation of the SymOrb routine in Torch </a:t>
            </a:r>
            <a:r>
              <a:rPr lang="it-IT" sz="1900">
                <a:solidFill>
                  <a:srgbClr val="1528BC"/>
                </a:solidFill>
                <a:latin typeface="Calibri"/>
                <a:ea typeface="Calibri"/>
                <a:cs typeface="Calibri"/>
                <a:sym typeface="Calibri"/>
              </a:rPr>
              <a:t>(by the end of 2023)</a:t>
            </a:r>
            <a:r>
              <a:rPr lang="it-IT" sz="1900">
                <a:latin typeface="Calibri"/>
                <a:ea typeface="Calibri"/>
                <a:cs typeface="Calibri"/>
                <a:sym typeface="Calibri"/>
              </a:rPr>
              <a:t>; </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use of SymOrb to construct a big database of periodic solutions of increasing complexity, and refining by classifying the orbits. Note that the detection of complex periodic solutions, from a theoretical point of view, could be particularly hard</a:t>
            </a:r>
            <a:r>
              <a:rPr lang="it-IT" sz="1900">
                <a:solidFill>
                  <a:srgbClr val="1528BC"/>
                </a:solidFill>
                <a:latin typeface="Calibri"/>
                <a:ea typeface="Calibri"/>
                <a:cs typeface="Calibri"/>
                <a:sym typeface="Calibri"/>
              </a:rPr>
              <a:t> (January-May 2024)</a:t>
            </a:r>
            <a:r>
              <a:rPr lang="it-IT" sz="1900">
                <a:latin typeface="Calibri"/>
                <a:ea typeface="Calibri"/>
                <a:cs typeface="Calibri"/>
                <a:sym typeface="Calibri"/>
              </a:rPr>
              <a:t>; </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construction of visualization </a:t>
            </a:r>
            <a:r>
              <a:rPr lang="it-IT" sz="1900">
                <a:latin typeface="Calibri"/>
                <a:ea typeface="Calibri"/>
                <a:cs typeface="Calibri"/>
                <a:sym typeface="Calibri"/>
              </a:rPr>
              <a:t>tools</a:t>
            </a:r>
            <a:r>
              <a:rPr lang="it-IT" sz="1900">
                <a:latin typeface="Calibri"/>
                <a:ea typeface="Calibri"/>
                <a:cs typeface="Calibri"/>
                <a:sym typeface="Calibri"/>
              </a:rPr>
              <a:t> to display the solutions found (by mid-2024); </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machine learning procedure </a:t>
            </a:r>
            <a:r>
              <a:rPr lang="it-IT" sz="1900">
                <a:solidFill>
                  <a:srgbClr val="1528BC"/>
                </a:solidFill>
                <a:latin typeface="Calibri"/>
                <a:ea typeface="Calibri"/>
                <a:cs typeface="Calibri"/>
                <a:sym typeface="Calibri"/>
              </a:rPr>
              <a:t>(from mid-2024 on)</a:t>
            </a:r>
            <a:r>
              <a:rPr lang="it-IT" sz="1900">
                <a:latin typeface="Calibri"/>
                <a:ea typeface="Calibri"/>
                <a:cs typeface="Calibri"/>
                <a:sym typeface="Calibri"/>
              </a:rPr>
              <a:t>: </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1" marL="914400" rtl="0" algn="l">
              <a:spcBef>
                <a:spcPts val="0"/>
              </a:spcBef>
              <a:spcAft>
                <a:spcPts val="0"/>
              </a:spcAft>
              <a:buSzPts val="1900"/>
              <a:buFont typeface="Calibri"/>
              <a:buChar char="◆"/>
            </a:pPr>
            <a:r>
              <a:rPr lang="it-IT" sz="1900">
                <a:latin typeface="Calibri"/>
                <a:ea typeface="Calibri"/>
                <a:cs typeface="Calibri"/>
                <a:sym typeface="Calibri"/>
              </a:rPr>
              <a:t>use part of the data to train a parametric machine to find new symmetric solutions;</a:t>
            </a:r>
            <a:endParaRPr sz="1900">
              <a:latin typeface="Calibri"/>
              <a:ea typeface="Calibri"/>
              <a:cs typeface="Calibri"/>
              <a:sym typeface="Calibri"/>
            </a:endParaRPr>
          </a:p>
          <a:p>
            <a:pPr indent="0" lvl="0" marL="457200" rtl="0" algn="l">
              <a:spcBef>
                <a:spcPts val="0"/>
              </a:spcBef>
              <a:spcAft>
                <a:spcPts val="0"/>
              </a:spcAft>
              <a:buNone/>
            </a:pPr>
            <a:r>
              <a:t/>
            </a:r>
            <a:endParaRPr sz="1900">
              <a:latin typeface="Calibri"/>
              <a:ea typeface="Calibri"/>
              <a:cs typeface="Calibri"/>
              <a:sym typeface="Calibri"/>
            </a:endParaRPr>
          </a:p>
          <a:p>
            <a:pPr indent="-349250" lvl="1" marL="914400" rtl="0" algn="l">
              <a:spcBef>
                <a:spcPts val="0"/>
              </a:spcBef>
              <a:spcAft>
                <a:spcPts val="0"/>
              </a:spcAft>
              <a:buSzPts val="1900"/>
              <a:buFont typeface="Calibri"/>
              <a:buChar char="◆"/>
            </a:pPr>
            <a:r>
              <a:rPr lang="it-IT" sz="1900">
                <a:latin typeface="Calibri"/>
                <a:ea typeface="Calibri"/>
                <a:cs typeface="Calibri"/>
                <a:sym typeface="Calibri"/>
              </a:rPr>
              <a:t>creation of new orbits.</a:t>
            </a:r>
            <a:endParaRPr sz="19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26"/>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208" name="Google Shape;208;p26"/>
          <p:cNvGrpSpPr/>
          <p:nvPr/>
        </p:nvGrpSpPr>
        <p:grpSpPr>
          <a:xfrm>
            <a:off x="0" y="6511282"/>
            <a:ext cx="12192000" cy="361767"/>
            <a:chOff x="0" y="6511282"/>
            <a:chExt cx="12192000" cy="361767"/>
          </a:xfrm>
        </p:grpSpPr>
        <p:pic>
          <p:nvPicPr>
            <p:cNvPr id="209" name="Google Shape;209;p26"/>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210" name="Google Shape;210;p26"/>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211" name="Google Shape;211;p26"/>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212" name="Google Shape;212;p26"/>
          <p:cNvSpPr txBox="1"/>
          <p:nvPr/>
        </p:nvSpPr>
        <p:spPr>
          <a:xfrm>
            <a:off x="715251" y="1030225"/>
            <a:ext cx="72564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i="0" lang="it-IT" sz="3000" u="none" cap="none" strike="noStrike">
                <a:solidFill>
                  <a:srgbClr val="1C7FFF"/>
                </a:solidFill>
                <a:latin typeface="Titillium Web"/>
                <a:ea typeface="Titillium Web"/>
                <a:cs typeface="Titillium Web"/>
                <a:sym typeface="Titillium Web"/>
              </a:rPr>
              <a:t>Timescale, Milestones and KPIs</a:t>
            </a:r>
            <a:endParaRPr b="0" i="0" sz="2000" u="none" cap="none" strike="noStrike">
              <a:solidFill>
                <a:srgbClr val="000000"/>
              </a:solidFill>
              <a:latin typeface="Titillium Web"/>
              <a:ea typeface="Titillium Web"/>
              <a:cs typeface="Titillium Web"/>
              <a:sym typeface="Titillium Web"/>
            </a:endParaRPr>
          </a:p>
        </p:txBody>
      </p:sp>
      <p:sp>
        <p:nvSpPr>
          <p:cNvPr id="213" name="Google Shape;213;p26"/>
          <p:cNvSpPr txBox="1"/>
          <p:nvPr/>
        </p:nvSpPr>
        <p:spPr>
          <a:xfrm>
            <a:off x="221925" y="1538125"/>
            <a:ext cx="11336100" cy="457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1900">
                <a:latin typeface="Calibri"/>
                <a:ea typeface="Calibri"/>
                <a:cs typeface="Calibri"/>
                <a:sym typeface="Calibri"/>
              </a:rPr>
              <a:t>Key Performance Indicators</a:t>
            </a:r>
            <a:endParaRPr b="1" sz="1900">
              <a:latin typeface="Calibri"/>
              <a:ea typeface="Calibri"/>
              <a:cs typeface="Calibri"/>
              <a:sym typeface="Calibri"/>
            </a:endParaRPr>
          </a:p>
          <a:p>
            <a:pPr indent="0" lvl="0" marL="0" rtl="0" algn="l">
              <a:spcBef>
                <a:spcPts val="0"/>
              </a:spcBef>
              <a:spcAft>
                <a:spcPts val="0"/>
              </a:spcAft>
              <a:buNone/>
            </a:pPr>
            <a:r>
              <a:t/>
            </a:r>
            <a:endParaRPr b="1"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Publication of papers resuming the results at every stage of the project, by focusing both on the theoretical settings and the numerical outcomes</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Participation to seminars and conference to disseminate the results and discuss the methodologies with the scientific community</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Publication of the algorithms and the databases on a free-access repository on GitHub</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Formation: PhD courses </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Creation of multimedia contents to facilitate the visualization of the output</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Participation to non-technical public dissemination events </a:t>
            </a:r>
            <a:endParaRPr sz="19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27"/>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220" name="Google Shape;220;p27"/>
          <p:cNvGrpSpPr/>
          <p:nvPr/>
        </p:nvGrpSpPr>
        <p:grpSpPr>
          <a:xfrm>
            <a:off x="0" y="6511282"/>
            <a:ext cx="12192000" cy="361767"/>
            <a:chOff x="0" y="6511282"/>
            <a:chExt cx="12192000" cy="361767"/>
          </a:xfrm>
        </p:grpSpPr>
        <p:pic>
          <p:nvPicPr>
            <p:cNvPr id="221" name="Google Shape;221;p27"/>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222" name="Google Shape;222;p27"/>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223" name="Google Shape;223;p27"/>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224" name="Google Shape;224;p27"/>
          <p:cNvSpPr txBox="1"/>
          <p:nvPr/>
        </p:nvSpPr>
        <p:spPr>
          <a:xfrm>
            <a:off x="715251" y="1030225"/>
            <a:ext cx="72564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i="0" lang="it-IT" sz="3000" u="none" cap="none" strike="noStrike">
                <a:solidFill>
                  <a:srgbClr val="1C7FFF"/>
                </a:solidFill>
                <a:latin typeface="Titillium Web"/>
                <a:ea typeface="Titillium Web"/>
                <a:cs typeface="Titillium Web"/>
                <a:sym typeface="Titillium Web"/>
              </a:rPr>
              <a:t>Accomplished Work, Results</a:t>
            </a:r>
            <a:endParaRPr b="0" i="0" sz="2000" u="none" cap="none" strike="noStrike">
              <a:solidFill>
                <a:srgbClr val="000000"/>
              </a:solidFill>
              <a:latin typeface="Titillium Web"/>
              <a:ea typeface="Titillium Web"/>
              <a:cs typeface="Titillium Web"/>
              <a:sym typeface="Titillium Web"/>
            </a:endParaRPr>
          </a:p>
        </p:txBody>
      </p:sp>
      <p:sp>
        <p:nvSpPr>
          <p:cNvPr id="225" name="Google Shape;225;p27"/>
          <p:cNvSpPr txBox="1"/>
          <p:nvPr/>
        </p:nvSpPr>
        <p:spPr>
          <a:xfrm>
            <a:off x="225900" y="2086275"/>
            <a:ext cx="11740200" cy="36942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Font typeface="Calibri"/>
              <a:buChar char="➔"/>
            </a:pPr>
            <a:r>
              <a:rPr b="1" lang="it-IT" sz="1900">
                <a:latin typeface="Calibri"/>
                <a:ea typeface="Calibri"/>
                <a:cs typeface="Calibri"/>
                <a:sym typeface="Calibri"/>
              </a:rPr>
              <a:t>SymOrb routine: </a:t>
            </a:r>
            <a:r>
              <a:rPr lang="it-IT" sz="1900">
                <a:latin typeface="Calibri"/>
                <a:ea typeface="Calibri"/>
                <a:cs typeface="Calibri"/>
                <a:sym typeface="Calibri"/>
              </a:rPr>
              <a:t>originally written in Fortran, Python and GAP, it has been refined and an optimised interface has been added.</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b="1" lang="it-IT" sz="1900">
                <a:latin typeface="Calibri"/>
                <a:ea typeface="Calibri"/>
                <a:cs typeface="Calibri"/>
                <a:sym typeface="Calibri"/>
              </a:rPr>
              <a:t>Theoretical framework: </a:t>
            </a:r>
            <a:r>
              <a:rPr lang="it-IT" sz="1900">
                <a:latin typeface="Calibri"/>
                <a:ea typeface="Calibri"/>
                <a:cs typeface="Calibri"/>
                <a:sym typeface="Calibri"/>
              </a:rPr>
              <a:t>starting from the existing literature on the </a:t>
            </a:r>
            <a:r>
              <a:rPr i="1" lang="it-IT" sz="1900">
                <a:latin typeface="Calibri"/>
                <a:ea typeface="Calibri"/>
                <a:cs typeface="Calibri"/>
                <a:sym typeface="Calibri"/>
              </a:rPr>
              <a:t>G</a:t>
            </a:r>
            <a:r>
              <a:rPr lang="it-IT" sz="1900">
                <a:latin typeface="Calibri"/>
                <a:ea typeface="Calibri"/>
                <a:cs typeface="Calibri"/>
                <a:sym typeface="Calibri"/>
              </a:rPr>
              <a:t>-equivariant orbith of the </a:t>
            </a:r>
            <a:r>
              <a:rPr i="1" lang="it-IT" sz="1900">
                <a:latin typeface="Calibri"/>
                <a:ea typeface="Calibri"/>
                <a:cs typeface="Calibri"/>
                <a:sym typeface="Calibri"/>
              </a:rPr>
              <a:t>N</a:t>
            </a:r>
            <a:r>
              <a:rPr lang="it-IT" sz="1900">
                <a:latin typeface="Calibri"/>
                <a:ea typeface="Calibri"/>
                <a:cs typeface="Calibri"/>
                <a:sym typeface="Calibri"/>
              </a:rPr>
              <a:t>-body problem (</a:t>
            </a:r>
            <a:r>
              <a:rPr i="1" lang="it-IT" sz="1900">
                <a:latin typeface="Calibri"/>
                <a:ea typeface="Calibri"/>
                <a:cs typeface="Calibri"/>
                <a:sym typeface="Calibri"/>
              </a:rPr>
              <a:t>Ferrario - Terracini, 2004</a:t>
            </a:r>
            <a:r>
              <a:rPr lang="it-IT" sz="1900">
                <a:latin typeface="Calibri"/>
                <a:ea typeface="Calibri"/>
                <a:cs typeface="Calibri"/>
                <a:sym typeface="Calibri"/>
              </a:rPr>
              <a:t>), a detailed documentation on the theoretical framework has been written, and it has been the subject of a PhD course held in Spring 2023.</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b="1" lang="it-IT" sz="1900">
                <a:latin typeface="Calibri"/>
                <a:ea typeface="Calibri"/>
                <a:cs typeface="Calibri"/>
                <a:sym typeface="Calibri"/>
              </a:rPr>
              <a:t>Stability indicators: </a:t>
            </a:r>
            <a:r>
              <a:rPr lang="it-IT" sz="1900">
                <a:latin typeface="Calibri"/>
                <a:ea typeface="Calibri"/>
                <a:cs typeface="Calibri"/>
                <a:sym typeface="Calibri"/>
              </a:rPr>
              <a:t>the routines for the numerical computations of an orbit’s Morse index and Floquet exponents have been created (from scratch).</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b="1" lang="it-IT" sz="1900">
                <a:latin typeface="Calibri"/>
                <a:ea typeface="Calibri"/>
                <a:cs typeface="Calibri"/>
                <a:sym typeface="Calibri"/>
              </a:rPr>
              <a:t>Database: </a:t>
            </a:r>
            <a:r>
              <a:rPr lang="it-IT" sz="1900">
                <a:latin typeface="Calibri"/>
                <a:ea typeface="Calibri"/>
                <a:cs typeface="Calibri"/>
                <a:sym typeface="Calibri"/>
              </a:rPr>
              <a:t>an extended database, containing over 1000 different solutions, have been produced for 3 bodies in 2 and 3 dimensions.</a:t>
            </a:r>
            <a:endParaRPr sz="19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28"/>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232" name="Google Shape;232;p28"/>
          <p:cNvGrpSpPr/>
          <p:nvPr/>
        </p:nvGrpSpPr>
        <p:grpSpPr>
          <a:xfrm>
            <a:off x="0" y="6511282"/>
            <a:ext cx="12192000" cy="361767"/>
            <a:chOff x="0" y="6511282"/>
            <a:chExt cx="12192000" cy="361767"/>
          </a:xfrm>
        </p:grpSpPr>
        <p:pic>
          <p:nvPicPr>
            <p:cNvPr id="233" name="Google Shape;233;p28"/>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234" name="Google Shape;234;p28"/>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235" name="Google Shape;235;p28"/>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236" name="Google Shape;236;p28"/>
          <p:cNvSpPr txBox="1"/>
          <p:nvPr/>
        </p:nvSpPr>
        <p:spPr>
          <a:xfrm>
            <a:off x="715249" y="1030225"/>
            <a:ext cx="11375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i="0" lang="it-IT" sz="3000" u="none" cap="none" strike="noStrike">
                <a:solidFill>
                  <a:srgbClr val="1C7FFF"/>
                </a:solidFill>
                <a:latin typeface="Titillium Web"/>
                <a:ea typeface="Titillium Web"/>
                <a:cs typeface="Titillium Web"/>
                <a:sym typeface="Titillium Web"/>
              </a:rPr>
              <a:t>Next Steps and Expected Results (by next checkpoint: April 2024) </a:t>
            </a:r>
            <a:endParaRPr b="0" i="0" sz="2000" u="none" cap="none" strike="noStrike">
              <a:solidFill>
                <a:srgbClr val="000000"/>
              </a:solidFill>
              <a:latin typeface="Titillium Web"/>
              <a:ea typeface="Titillium Web"/>
              <a:cs typeface="Titillium Web"/>
              <a:sym typeface="Titillium Web"/>
            </a:endParaRPr>
          </a:p>
        </p:txBody>
      </p:sp>
      <p:sp>
        <p:nvSpPr>
          <p:cNvPr id="237" name="Google Shape;237;p28"/>
          <p:cNvSpPr txBox="1"/>
          <p:nvPr/>
        </p:nvSpPr>
        <p:spPr>
          <a:xfrm>
            <a:off x="333450" y="2041900"/>
            <a:ext cx="11618100" cy="39867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Font typeface="Calibri"/>
              <a:buChar char="➔"/>
            </a:pPr>
            <a:r>
              <a:rPr b="1" lang="it-IT" sz="1900">
                <a:latin typeface="Calibri"/>
                <a:ea typeface="Calibri"/>
                <a:cs typeface="Calibri"/>
                <a:sym typeface="Calibri"/>
              </a:rPr>
              <a:t>Database: </a:t>
            </a:r>
            <a:r>
              <a:rPr lang="it-IT" sz="1900">
                <a:latin typeface="Calibri"/>
                <a:ea typeface="Calibri"/>
                <a:cs typeface="Calibri"/>
                <a:sym typeface="Calibri"/>
              </a:rPr>
              <a:t>the database can be further enriched by considering a greater number of bodies in 2 or 3 dimensions, which could correspond to taking more and more complex symmetry groups.</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b="1" lang="it-IT" sz="1900">
                <a:latin typeface="Calibri"/>
                <a:ea typeface="Calibri"/>
                <a:cs typeface="Calibri"/>
                <a:sym typeface="Calibri"/>
              </a:rPr>
              <a:t>Classification: </a:t>
            </a:r>
            <a:r>
              <a:rPr lang="it-IT" sz="1900">
                <a:latin typeface="Calibri"/>
                <a:ea typeface="Calibri"/>
                <a:cs typeface="Calibri"/>
                <a:sym typeface="Calibri"/>
              </a:rPr>
              <a:t>the wide database can be refined by grouping together the orbits with </a:t>
            </a:r>
            <a:r>
              <a:rPr lang="it-IT" sz="1900">
                <a:latin typeface="Calibri"/>
                <a:ea typeface="Calibri"/>
                <a:cs typeface="Calibri"/>
                <a:sym typeface="Calibri"/>
              </a:rPr>
              <a:t>similar dynamic properties.</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b="1" lang="it-IT" sz="1900">
                <a:latin typeface="Calibri"/>
                <a:ea typeface="Calibri"/>
                <a:cs typeface="Calibri"/>
                <a:sym typeface="Calibri"/>
              </a:rPr>
              <a:t>New complex orbits: </a:t>
            </a:r>
            <a:r>
              <a:rPr lang="it-IT" sz="1900">
                <a:latin typeface="Calibri"/>
                <a:ea typeface="Calibri"/>
                <a:cs typeface="Calibri"/>
                <a:sym typeface="Calibri"/>
              </a:rPr>
              <a:t>search for strategies to explore the database and combine different periodic symmetric solutions, to the end of creating new solutions that “shadows” more than one simple trajectory, passing from one to another.</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b="1" lang="it-IT" sz="1900">
                <a:latin typeface="Calibri"/>
                <a:ea typeface="Calibri"/>
                <a:cs typeface="Calibri"/>
                <a:sym typeface="Calibri"/>
              </a:rPr>
              <a:t>Parametrise the chaos: </a:t>
            </a:r>
            <a:r>
              <a:rPr lang="it-IT" sz="1900">
                <a:latin typeface="Calibri"/>
                <a:ea typeface="Calibri"/>
                <a:cs typeface="Calibri"/>
                <a:sym typeface="Calibri"/>
              </a:rPr>
              <a:t>find solutions that visits many different regions of the phase space. This is the ultimate objective of our analysis, since theoretically the chaotic behaviour is related to the presence of a solution dense in the phase space; such trajectory can be found as a limit of complex periodic solutions. </a:t>
            </a:r>
            <a:endParaRPr sz="19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29"/>
          <p:cNvPicPr preferRelativeResize="0"/>
          <p:nvPr/>
        </p:nvPicPr>
        <p:blipFill>
          <a:blip r:embed="rId3">
            <a:alphaModFix/>
          </a:blip>
          <a:stretch>
            <a:fillRect/>
          </a:stretch>
        </p:blipFill>
        <p:spPr>
          <a:xfrm>
            <a:off x="6389900" y="1866563"/>
            <a:ext cx="5457825" cy="3629025"/>
          </a:xfrm>
          <a:prstGeom prst="rect">
            <a:avLst/>
          </a:prstGeom>
          <a:noFill/>
          <a:ln>
            <a:noFill/>
          </a:ln>
        </p:spPr>
      </p:pic>
      <p:pic>
        <p:nvPicPr>
          <p:cNvPr id="244" name="Google Shape;244;p29"/>
          <p:cNvPicPr preferRelativeResize="0"/>
          <p:nvPr/>
        </p:nvPicPr>
        <p:blipFill rotWithShape="1">
          <a:blip r:embed="rId4">
            <a:alphaModFix/>
          </a:blip>
          <a:srcRect b="0" l="0" r="0" t="0"/>
          <a:stretch/>
        </p:blipFill>
        <p:spPr>
          <a:xfrm>
            <a:off x="-3" y="0"/>
            <a:ext cx="12192000" cy="850899"/>
          </a:xfrm>
          <a:prstGeom prst="rect">
            <a:avLst/>
          </a:prstGeom>
          <a:noFill/>
          <a:ln>
            <a:noFill/>
          </a:ln>
        </p:spPr>
      </p:pic>
      <p:grpSp>
        <p:nvGrpSpPr>
          <p:cNvPr id="245" name="Google Shape;245;p29"/>
          <p:cNvGrpSpPr/>
          <p:nvPr/>
        </p:nvGrpSpPr>
        <p:grpSpPr>
          <a:xfrm>
            <a:off x="0" y="6511282"/>
            <a:ext cx="12192000" cy="361767"/>
            <a:chOff x="0" y="6511282"/>
            <a:chExt cx="12192000" cy="361767"/>
          </a:xfrm>
        </p:grpSpPr>
        <p:pic>
          <p:nvPicPr>
            <p:cNvPr id="246" name="Google Shape;246;p29"/>
            <p:cNvPicPr preferRelativeResize="0"/>
            <p:nvPr/>
          </p:nvPicPr>
          <p:blipFill rotWithShape="1">
            <a:blip r:embed="rId5">
              <a:alphaModFix/>
            </a:blip>
            <a:srcRect b="0" l="0" r="0" t="0"/>
            <a:stretch/>
          </p:blipFill>
          <p:spPr>
            <a:xfrm>
              <a:off x="0" y="6511282"/>
              <a:ext cx="12192000" cy="361767"/>
            </a:xfrm>
            <a:prstGeom prst="rect">
              <a:avLst/>
            </a:prstGeom>
            <a:noFill/>
            <a:ln>
              <a:noFill/>
            </a:ln>
          </p:spPr>
        </p:pic>
        <p:sp>
          <p:nvSpPr>
            <p:cNvPr id="247" name="Google Shape;247;p29"/>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248" name="Google Shape;248;p29"/>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249" name="Google Shape;249;p29"/>
          <p:cNvSpPr txBox="1"/>
          <p:nvPr/>
        </p:nvSpPr>
        <p:spPr>
          <a:xfrm>
            <a:off x="715249" y="1030225"/>
            <a:ext cx="11375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i="0" lang="it-IT" sz="3000" u="none" cap="none" strike="noStrike">
                <a:solidFill>
                  <a:srgbClr val="1C7FFF"/>
                </a:solidFill>
                <a:latin typeface="Titillium Web"/>
                <a:ea typeface="Titillium Web"/>
                <a:cs typeface="Titillium Web"/>
                <a:sym typeface="Titillium Web"/>
              </a:rPr>
              <a:t>Next Steps and Expected Results (by next checkpoint: April 2024) </a:t>
            </a:r>
            <a:endParaRPr b="0" i="0" sz="2000" u="none" cap="none" strike="noStrike">
              <a:solidFill>
                <a:srgbClr val="000000"/>
              </a:solidFill>
              <a:latin typeface="Titillium Web"/>
              <a:ea typeface="Titillium Web"/>
              <a:cs typeface="Titillium Web"/>
              <a:sym typeface="Titillium Web"/>
            </a:endParaRPr>
          </a:p>
        </p:txBody>
      </p:sp>
      <p:sp>
        <p:nvSpPr>
          <p:cNvPr id="250" name="Google Shape;250;p29"/>
          <p:cNvSpPr txBox="1"/>
          <p:nvPr/>
        </p:nvSpPr>
        <p:spPr>
          <a:xfrm>
            <a:off x="446635" y="1834000"/>
            <a:ext cx="6559200" cy="355500"/>
          </a:xfrm>
          <a:prstGeom prst="rect">
            <a:avLst/>
          </a:prstGeom>
          <a:noFill/>
          <a:ln>
            <a:noFill/>
          </a:ln>
        </p:spPr>
        <p:txBody>
          <a:bodyPr anchorCtr="0" anchor="t" bIns="45700" lIns="360000" spcFirstLastPara="1" rIns="91425" wrap="square" tIns="45700">
            <a:spAutoFit/>
          </a:bodyPr>
          <a:lstStyle/>
          <a:p>
            <a:pPr indent="0" lvl="0" marL="0" marR="0" rtl="0" algn="l">
              <a:lnSpc>
                <a:spcPct val="90000"/>
              </a:lnSpc>
              <a:spcBef>
                <a:spcPts val="0"/>
              </a:spcBef>
              <a:spcAft>
                <a:spcPts val="0"/>
              </a:spcAft>
              <a:buNone/>
            </a:pPr>
            <a:r>
              <a:rPr b="1" i="0" lang="it-IT" sz="1900" u="none" cap="none" strike="noStrike">
                <a:solidFill>
                  <a:schemeClr val="dk1"/>
                </a:solidFill>
                <a:latin typeface="Calibri"/>
                <a:ea typeface="Calibri"/>
                <a:cs typeface="Calibri"/>
                <a:sym typeface="Calibri"/>
              </a:rPr>
              <a:t>Low-code inter</a:t>
            </a:r>
            <a:r>
              <a:rPr b="1" lang="it-IT" sz="1900">
                <a:solidFill>
                  <a:schemeClr val="dk1"/>
                </a:solidFill>
                <a:latin typeface="Calibri"/>
                <a:ea typeface="Calibri"/>
                <a:cs typeface="Calibri"/>
                <a:sym typeface="Calibri"/>
              </a:rPr>
              <a:t>faces for data analysis and exploration</a:t>
            </a:r>
            <a:endParaRPr b="1" i="0" sz="1900" u="none" cap="none" strike="noStrike">
              <a:solidFill>
                <a:schemeClr val="dk1"/>
              </a:solidFill>
              <a:latin typeface="Calibri"/>
              <a:ea typeface="Calibri"/>
              <a:cs typeface="Calibri"/>
              <a:sym typeface="Calibri"/>
            </a:endParaRPr>
          </a:p>
        </p:txBody>
      </p:sp>
      <p:sp>
        <p:nvSpPr>
          <p:cNvPr id="251" name="Google Shape;251;p29"/>
          <p:cNvSpPr txBox="1"/>
          <p:nvPr/>
        </p:nvSpPr>
        <p:spPr>
          <a:xfrm>
            <a:off x="715250" y="2147450"/>
            <a:ext cx="6164100" cy="37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IT" sz="1900">
                <a:latin typeface="Calibri"/>
                <a:ea typeface="Calibri"/>
                <a:cs typeface="Calibri"/>
                <a:sym typeface="Calibri"/>
              </a:rPr>
              <a:t>We aim to integrate the methods mentioned so far in </a:t>
            </a:r>
            <a:r>
              <a:rPr lang="it-IT" sz="1900" u="sng">
                <a:solidFill>
                  <a:schemeClr val="hlink"/>
                </a:solidFill>
                <a:latin typeface="Calibri"/>
                <a:ea typeface="Calibri"/>
                <a:cs typeface="Calibri"/>
                <a:sym typeface="Calibri"/>
                <a:hlinkClick r:id="rId6"/>
              </a:rPr>
              <a:t>Dashiboard</a:t>
            </a:r>
            <a:r>
              <a:rPr lang="it-IT" sz="1900">
                <a:latin typeface="Calibri"/>
                <a:ea typeface="Calibri"/>
                <a:cs typeface="Calibri"/>
                <a:sym typeface="Calibri"/>
              </a:rPr>
              <a:t>, a low-code interface developed by Pietro Vertechi and Mattia G. Bergomi as part of the Limen Research Project.</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0" lvl="0" marL="0" rtl="0" algn="l">
              <a:spcBef>
                <a:spcPts val="0"/>
              </a:spcBef>
              <a:spcAft>
                <a:spcPts val="0"/>
              </a:spcAft>
              <a:buNone/>
            </a:pPr>
            <a:r>
              <a:rPr lang="it-IT" sz="1900">
                <a:latin typeface="Calibri"/>
                <a:ea typeface="Calibri"/>
                <a:cs typeface="Calibri"/>
                <a:sym typeface="Calibri"/>
              </a:rPr>
              <a:t>Dashiboard allows to: </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swiftly filter data;</a:t>
            </a:r>
            <a:br>
              <a:rPr lang="it-IT" sz="1900">
                <a:latin typeface="Calibri"/>
                <a:ea typeface="Calibri"/>
                <a:cs typeface="Calibri"/>
                <a:sym typeface="Calibri"/>
              </a:rPr>
            </a:b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create analysis pipelines in a robust and computationally efficient fashion;</a:t>
            </a:r>
            <a:br>
              <a:rPr lang="it-IT" sz="1900">
                <a:latin typeface="Calibri"/>
                <a:ea typeface="Calibri"/>
                <a:cs typeface="Calibri"/>
                <a:sym typeface="Calibri"/>
              </a:rPr>
            </a:b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it-IT" sz="1900">
                <a:latin typeface="Calibri"/>
                <a:ea typeface="Calibri"/>
                <a:cs typeface="Calibri"/>
                <a:sym typeface="Calibri"/>
              </a:rPr>
              <a:t>visualize results. </a:t>
            </a:r>
            <a:endParaRPr sz="19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