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  <p:sldMasterId id="214748367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6858000" cx="12192000"/>
  <p:notesSz cx="6858000" cy="9144000"/>
  <p:embeddedFontLst>
    <p:embeddedFont>
      <p:font typeface="Titillium Web SemiBold"/>
      <p:regular r:id="rId25"/>
      <p:bold r:id="rId26"/>
      <p:italic r:id="rId27"/>
      <p:boldItalic r:id="rId28"/>
    </p:embeddedFont>
    <p:embeddedFont>
      <p:font typeface="Titillium Web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4A6E951-C325-4641-85E0-DD0D4BE67C8A}">
  <a:tblStyle styleId="{44A6E951-C325-4641-85E0-DD0D4BE67C8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TitilliumWebSemiBold-bold.fntdata"/><Relationship Id="rId25" Type="http://schemas.openxmlformats.org/officeDocument/2006/relationships/font" Target="fonts/TitilliumWebSemiBold-regular.fntdata"/><Relationship Id="rId28" Type="http://schemas.openxmlformats.org/officeDocument/2006/relationships/font" Target="fonts/TitilliumWebSemiBold-boldItalic.fntdata"/><Relationship Id="rId27" Type="http://schemas.openxmlformats.org/officeDocument/2006/relationships/font" Target="fonts/TitilliumWebSemiBold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TitilliumWeb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TitilliumWeb-italic.fntdata"/><Relationship Id="rId30" Type="http://schemas.openxmlformats.org/officeDocument/2006/relationships/font" Target="fonts/TitilliumWeb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TitilliumWeb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6000" y="812520"/>
            <a:ext cx="7127280" cy="400896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 txBox="1"/>
          <p:nvPr>
            <p:ph idx="3"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6" name="Google Shape;6;n"/>
          <p:cNvSpPr txBox="1"/>
          <p:nvPr>
            <p:ph idx="10"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890c65abd4_0_36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890c65abd4_0_36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890c65abd4_0_36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88bb362473_0_62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88bb362473_0_62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88bb362473_0_62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890c65abd4_0_8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890c65abd4_0_8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890c65abd4_0_8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88842b645c_0_0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88842b645c_0_0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88842b645c_0_0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890c65abd4_0_71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890c65abd4_0_71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2890c65abd4_0_71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890c65abd4_0_91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2890c65abd4_0_91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890c65abd4_0_91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890c65abd4_0_111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890c65abd4_0_111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2890c65abd4_0_111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1" name="Google Shape;491;p5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5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en-U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890fa72736_0_23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890fa72736_0_23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2890fa72736_0_23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90fa72736_0_5:notes"/>
          <p:cNvSpPr/>
          <p:nvPr>
            <p:ph idx="2" type="sldImg"/>
          </p:nvPr>
        </p:nvSpPr>
        <p:spPr>
          <a:xfrm>
            <a:off x="685800" y="1143000"/>
            <a:ext cx="54861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g2890fa72736_0_5:notes"/>
          <p:cNvSpPr txBox="1"/>
          <p:nvPr>
            <p:ph idx="1" type="body"/>
          </p:nvPr>
        </p:nvSpPr>
        <p:spPr>
          <a:xfrm>
            <a:off x="685800" y="4400640"/>
            <a:ext cx="54861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890fa72736_0_5:notes"/>
          <p:cNvSpPr txBox="1"/>
          <p:nvPr>
            <p:ph idx="12" type="sldNum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8bb362473_0_13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8bb362473_0_13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88bb362473_0_13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4:notes"/>
          <p:cNvSpPr txBox="1"/>
          <p:nvPr>
            <p:ph idx="1"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8bb362473_0_43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88bb362473_0_43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288bb362473_0_43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88bb362473_0_74:notes"/>
          <p:cNvSpPr/>
          <p:nvPr>
            <p:ph idx="2" type="sldImg"/>
          </p:nvPr>
        </p:nvSpPr>
        <p:spPr>
          <a:xfrm>
            <a:off x="216000" y="812520"/>
            <a:ext cx="7127400" cy="400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88bb362473_0_74:notes"/>
          <p:cNvSpPr txBox="1"/>
          <p:nvPr>
            <p:ph idx="1" type="body"/>
          </p:nvPr>
        </p:nvSpPr>
        <p:spPr>
          <a:xfrm>
            <a:off x="756000" y="5078520"/>
            <a:ext cx="6047700" cy="481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288bb362473_0_74:notes"/>
          <p:cNvSpPr txBox="1"/>
          <p:nvPr>
            <p:ph idx="12" type="sldNum"/>
          </p:nvPr>
        </p:nvSpPr>
        <p:spPr>
          <a:xfrm>
            <a:off x="4278960" y="10157400"/>
            <a:ext cx="3280800" cy="534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8d34b02d0_2_1:notes"/>
          <p:cNvSpPr/>
          <p:nvPr>
            <p:ph idx="2" type="sldImg"/>
          </p:nvPr>
        </p:nvSpPr>
        <p:spPr>
          <a:xfrm>
            <a:off x="685800" y="1143000"/>
            <a:ext cx="5486100" cy="3085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Google Shape;254;g288d34b02d0_2_1:notes"/>
          <p:cNvSpPr txBox="1"/>
          <p:nvPr>
            <p:ph idx="1" type="body"/>
          </p:nvPr>
        </p:nvSpPr>
        <p:spPr>
          <a:xfrm>
            <a:off x="685800" y="4400640"/>
            <a:ext cx="5486100" cy="3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88d34b02d0_2_1:notes"/>
          <p:cNvSpPr txBox="1"/>
          <p:nvPr>
            <p:ph idx="12" type="sldNum"/>
          </p:nvPr>
        </p:nvSpPr>
        <p:spPr>
          <a:xfrm>
            <a:off x="3884760" y="8685360"/>
            <a:ext cx="2971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en-U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/>
          <p:nvPr>
            <p:ph idx="2" type="sldImg"/>
          </p:nvPr>
        </p:nvSpPr>
        <p:spPr>
          <a:xfrm>
            <a:off x="685800" y="1143000"/>
            <a:ext cx="5486040" cy="308592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7:notes"/>
          <p:cNvSpPr txBox="1"/>
          <p:nvPr>
            <p:ph idx="1" type="body"/>
          </p:nvPr>
        </p:nvSpPr>
        <p:spPr>
          <a:xfrm>
            <a:off x="685800" y="4400640"/>
            <a:ext cx="5486040" cy="3600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lang="en-US" sz="1200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Template e guide lines </a:t>
            </a:r>
            <a:endParaRPr b="0" sz="1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7:notes"/>
          <p:cNvSpPr txBox="1"/>
          <p:nvPr>
            <p:ph idx="12"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b="0" lang="en-US" sz="140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40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11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12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3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3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3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3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"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8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1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1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2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3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4"/>
          <p:cNvSpPr txBox="1"/>
          <p:nvPr>
            <p:ph idx="1"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2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5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5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5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4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26"/>
          <p:cNvSpPr txBox="1"/>
          <p:nvPr>
            <p:ph idx="1"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6"/>
          <p:cNvSpPr txBox="1"/>
          <p:nvPr>
            <p:ph idx="2"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6"/>
          <p:cNvSpPr txBox="1"/>
          <p:nvPr>
            <p:ph idx="3"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4"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5"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6"/>
          <p:cNvSpPr txBox="1"/>
          <p:nvPr>
            <p:ph idx="6"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3"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3"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9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2"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3"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sz="120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0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2.jpg"/><Relationship Id="rId5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45.png"/><Relationship Id="rId5" Type="http://schemas.openxmlformats.org/officeDocument/2006/relationships/image" Target="../media/image9.jpg"/><Relationship Id="rId6" Type="http://schemas.openxmlformats.org/officeDocument/2006/relationships/image" Target="../media/image11.jpg"/><Relationship Id="rId7" Type="http://schemas.openxmlformats.org/officeDocument/2006/relationships/image" Target="../media/image10.jpg"/><Relationship Id="rId8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16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32.png"/><Relationship Id="rId13" Type="http://schemas.openxmlformats.org/officeDocument/2006/relationships/image" Target="../media/image48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9" Type="http://schemas.openxmlformats.org/officeDocument/2006/relationships/image" Target="../media/image23.png"/><Relationship Id="rId15" Type="http://schemas.openxmlformats.org/officeDocument/2006/relationships/image" Target="../media/image33.gif"/><Relationship Id="rId14" Type="http://schemas.openxmlformats.org/officeDocument/2006/relationships/image" Target="../media/image34.png"/><Relationship Id="rId5" Type="http://schemas.openxmlformats.org/officeDocument/2006/relationships/image" Target="../media/image19.png"/><Relationship Id="rId6" Type="http://schemas.openxmlformats.org/officeDocument/2006/relationships/image" Target="../media/image29.png"/><Relationship Id="rId7" Type="http://schemas.openxmlformats.org/officeDocument/2006/relationships/image" Target="../media/image20.png"/><Relationship Id="rId8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0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30.png"/><Relationship Id="rId6" Type="http://schemas.openxmlformats.org/officeDocument/2006/relationships/image" Target="../media/image44.png"/><Relationship Id="rId7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46.png"/><Relationship Id="rId5" Type="http://schemas.openxmlformats.org/officeDocument/2006/relationships/image" Target="../media/image35.png"/><Relationship Id="rId6" Type="http://schemas.openxmlformats.org/officeDocument/2006/relationships/image" Target="../media/image37.png"/><Relationship Id="rId7" Type="http://schemas.openxmlformats.org/officeDocument/2006/relationships/image" Target="../media/image47.png"/><Relationship Id="rId8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gif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hyperlink" Target="http://plutocode.ph.unito.it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jpg"/><Relationship Id="rId5" Type="http://schemas.openxmlformats.org/officeDocument/2006/relationships/image" Target="../media/image22.png"/><Relationship Id="rId6" Type="http://schemas.openxmlformats.org/officeDocument/2006/relationships/image" Target="../media/image43.png"/><Relationship Id="rId7" Type="http://schemas.openxmlformats.org/officeDocument/2006/relationships/image" Target="../media/image8.png"/><Relationship Id="rId8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7.png"/><Relationship Id="rId6" Type="http://schemas.openxmlformats.org/officeDocument/2006/relationships/image" Target="../media/image3.jpg"/><Relationship Id="rId7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Relationship Id="rId4" Type="http://schemas.openxmlformats.org/officeDocument/2006/relationships/image" Target="../media/image3.jp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3.jpg"/><Relationship Id="rId5" Type="http://schemas.openxmlformats.org/officeDocument/2006/relationships/image" Target="../media/image2.jpg"/><Relationship Id="rId6" Type="http://schemas.openxmlformats.org/officeDocument/2006/relationships/image" Target="../media/image50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magine che contiene spazio, luce, laser, notte&#10;&#10;Descrizione generata automaticamente" id="155" name="Google Shape;15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/>
          <p:nvPr/>
        </p:nvSpPr>
        <p:spPr>
          <a:xfrm>
            <a:off x="828000" y="2750400"/>
            <a:ext cx="9985320" cy="17607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424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Eulerian and Lagrangian</a:t>
            </a:r>
            <a:endParaRPr b="0" i="0" sz="3424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424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Algorithms in the </a:t>
            </a:r>
            <a:endParaRPr b="0" i="0" sz="3424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3424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PLUTO code</a:t>
            </a:r>
            <a:endParaRPr b="0" i="0" sz="3424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101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Alessio Suriano</a:t>
            </a:r>
            <a:endParaRPr b="0" i="0" sz="2101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oogle Shape;157;p27"/>
          <p:cNvGrpSpPr/>
          <p:nvPr/>
        </p:nvGrpSpPr>
        <p:grpSpPr>
          <a:xfrm>
            <a:off x="0" y="6511320"/>
            <a:ext cx="12191760" cy="361440"/>
            <a:chOff x="0" y="6511320"/>
            <a:chExt cx="12191760" cy="361440"/>
          </a:xfrm>
        </p:grpSpPr>
        <p:pic>
          <p:nvPicPr>
            <p:cNvPr id="158" name="Google Shape;158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27"/>
            <p:cNvSpPr/>
            <p:nvPr/>
          </p:nvSpPr>
          <p:spPr>
            <a:xfrm>
              <a:off x="6712920" y="653652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0" y="6530760"/>
              <a:ext cx="891540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1" name="Google Shape;1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15120"/>
            <a:ext cx="12191760" cy="11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/>
          <p:nvPr/>
        </p:nvSpPr>
        <p:spPr>
          <a:xfrm>
            <a:off x="0" y="5917320"/>
            <a:ext cx="7315200" cy="514800"/>
          </a:xfrm>
          <a:prstGeom prst="rect">
            <a:avLst/>
          </a:prstGeom>
          <a:solidFill>
            <a:srgbClr val="E6007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rPr>
              <a:t>Spoke 3 Technical Workshop, </a:t>
            </a:r>
            <a:r>
              <a:rPr b="0" i="0" lang="en-US" sz="18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Trieste October 9 / 11,2023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36"/>
          <p:cNvGrpSpPr/>
          <p:nvPr/>
        </p:nvGrpSpPr>
        <p:grpSpPr>
          <a:xfrm>
            <a:off x="0" y="6511320"/>
            <a:ext cx="12191763" cy="361440"/>
            <a:chOff x="0" y="6511320"/>
            <a:chExt cx="12191763" cy="361440"/>
          </a:xfrm>
        </p:grpSpPr>
        <p:pic>
          <p:nvPicPr>
            <p:cNvPr id="287" name="Google Shape;287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36"/>
            <p:cNvSpPr/>
            <p:nvPr/>
          </p:nvSpPr>
          <p:spPr>
            <a:xfrm>
              <a:off x="6712920" y="653652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6"/>
            <p:cNvSpPr/>
            <p:nvPr/>
          </p:nvSpPr>
          <p:spPr>
            <a:xfrm>
              <a:off x="0" y="6530760"/>
              <a:ext cx="89154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0" name="Google Shape;290;p36"/>
          <p:cNvSpPr/>
          <p:nvPr/>
        </p:nvSpPr>
        <p:spPr>
          <a:xfrm>
            <a:off x="372025" y="1030323"/>
            <a:ext cx="11375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Current Developers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8873" y="4030875"/>
            <a:ext cx="192000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 txBox="1"/>
          <p:nvPr/>
        </p:nvSpPr>
        <p:spPr>
          <a:xfrm>
            <a:off x="4580602" y="5622981"/>
            <a:ext cx="14553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B. Vaidya</a:t>
            </a:r>
            <a:endParaRPr/>
          </a:p>
        </p:txBody>
      </p:sp>
      <p:sp>
        <p:nvSpPr>
          <p:cNvPr id="293" name="Google Shape;293;p36"/>
          <p:cNvSpPr txBox="1"/>
          <p:nvPr/>
        </p:nvSpPr>
        <p:spPr>
          <a:xfrm>
            <a:off x="6493177" y="4104568"/>
            <a:ext cx="17091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[EoS, Cooling, Lagr. Particles]</a:t>
            </a:r>
            <a:endParaRPr/>
          </a:p>
        </p:txBody>
      </p:sp>
      <p:sp>
        <p:nvSpPr>
          <p:cNvPr id="294" name="Google Shape;294;p36"/>
          <p:cNvSpPr txBox="1"/>
          <p:nvPr/>
        </p:nvSpPr>
        <p:spPr>
          <a:xfrm>
            <a:off x="1659377" y="1834535"/>
            <a:ext cx="18906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[4th-order schemes]</a:t>
            </a:r>
            <a:endParaRPr/>
          </a:p>
        </p:txBody>
      </p:sp>
      <p:pic>
        <p:nvPicPr>
          <p:cNvPr id="295" name="Google Shape;295;p36"/>
          <p:cNvPicPr preferRelativeResize="0"/>
          <p:nvPr/>
        </p:nvPicPr>
        <p:blipFill rotWithShape="1">
          <a:blip r:embed="rId6">
            <a:alphaModFix/>
          </a:blip>
          <a:srcRect b="2380" l="0" r="0" t="2380"/>
          <a:stretch/>
        </p:blipFill>
        <p:spPr>
          <a:xfrm>
            <a:off x="8377145" y="1797975"/>
            <a:ext cx="2114281" cy="20135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6"/>
          <p:cNvSpPr txBox="1"/>
          <p:nvPr/>
        </p:nvSpPr>
        <p:spPr>
          <a:xfrm>
            <a:off x="10623525" y="1927372"/>
            <a:ext cx="17091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i="1" lang="en-US" sz="1800">
                <a:latin typeface="Calibri"/>
                <a:ea typeface="Calibri"/>
                <a:cs typeface="Calibri"/>
                <a:sym typeface="Calibri"/>
              </a:rPr>
              <a:t>Lagrangian Particles</a:t>
            </a: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</p:txBody>
      </p:sp>
      <p:sp>
        <p:nvSpPr>
          <p:cNvPr id="297" name="Google Shape;297;p36"/>
          <p:cNvSpPr txBox="1"/>
          <p:nvPr/>
        </p:nvSpPr>
        <p:spPr>
          <a:xfrm>
            <a:off x="6025509" y="1870630"/>
            <a:ext cx="1709100" cy="20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[Resistive RMHD, Riemann Solvers,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Visualization]</a:t>
            </a:r>
            <a:endParaRPr/>
          </a:p>
        </p:txBody>
      </p:sp>
      <p:pic>
        <p:nvPicPr>
          <p:cNvPr id="298" name="Google Shape;298;p36"/>
          <p:cNvPicPr preferRelativeResize="0"/>
          <p:nvPr/>
        </p:nvPicPr>
        <p:blipFill rotWithShape="1">
          <a:blip r:embed="rId7">
            <a:alphaModFix/>
          </a:blip>
          <a:srcRect b="7733" l="10929" r="0" t="13433"/>
          <a:stretch/>
        </p:blipFill>
        <p:spPr>
          <a:xfrm>
            <a:off x="53178" y="1834535"/>
            <a:ext cx="1625972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6"/>
          <p:cNvPicPr preferRelativeResize="0"/>
          <p:nvPr/>
        </p:nvPicPr>
        <p:blipFill rotWithShape="1">
          <a:blip r:embed="rId8">
            <a:alphaModFix/>
          </a:blip>
          <a:srcRect b="10438" l="0" r="0" t="15945"/>
          <a:stretch/>
        </p:blipFill>
        <p:spPr>
          <a:xfrm>
            <a:off x="4353500" y="1824048"/>
            <a:ext cx="1648829" cy="216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7359" y="4101747"/>
            <a:ext cx="2953895" cy="21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6"/>
          <p:cNvSpPr txBox="1"/>
          <p:nvPr/>
        </p:nvSpPr>
        <p:spPr>
          <a:xfrm>
            <a:off x="112095" y="3616128"/>
            <a:ext cx="11799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V. Berta</a:t>
            </a:r>
            <a:endParaRPr/>
          </a:p>
        </p:txBody>
      </p:sp>
      <p:sp>
        <p:nvSpPr>
          <p:cNvPr id="302" name="Google Shape;302;p36"/>
          <p:cNvSpPr txBox="1"/>
          <p:nvPr/>
        </p:nvSpPr>
        <p:spPr>
          <a:xfrm>
            <a:off x="4306004" y="3588896"/>
            <a:ext cx="12246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G. Mattia</a:t>
            </a:r>
            <a:endParaRPr/>
          </a:p>
        </p:txBody>
      </p:sp>
      <p:sp>
        <p:nvSpPr>
          <p:cNvPr id="303" name="Google Shape;303;p36"/>
          <p:cNvSpPr txBox="1"/>
          <p:nvPr/>
        </p:nvSpPr>
        <p:spPr>
          <a:xfrm>
            <a:off x="8355306" y="1806720"/>
            <a:ext cx="18006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n-US" sz="2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A. Suriano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4" name="Google Shape;304;p36"/>
          <p:cNvSpPr txBox="1"/>
          <p:nvPr/>
        </p:nvSpPr>
        <p:spPr>
          <a:xfrm>
            <a:off x="37787" y="4101747"/>
            <a:ext cx="15474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M. Rossazza</a:t>
            </a:r>
            <a:endParaRPr/>
          </a:p>
        </p:txBody>
      </p:sp>
      <p:sp>
        <p:nvSpPr>
          <p:cNvPr id="305" name="Google Shape;305;p36"/>
          <p:cNvSpPr txBox="1"/>
          <p:nvPr/>
        </p:nvSpPr>
        <p:spPr>
          <a:xfrm>
            <a:off x="2981849" y="5864598"/>
            <a:ext cx="17091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[GPU porting]</a:t>
            </a:r>
            <a:endParaRPr/>
          </a:p>
        </p:txBody>
      </p:sp>
      <p:pic>
        <p:nvPicPr>
          <p:cNvPr id="306" name="Google Shape;306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377394" y="4269231"/>
            <a:ext cx="1921643" cy="192164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 txBox="1"/>
          <p:nvPr/>
        </p:nvSpPr>
        <p:spPr>
          <a:xfrm>
            <a:off x="8377153" y="5843548"/>
            <a:ext cx="14553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1" lang="en-US" sz="20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M. Bugli</a:t>
            </a:r>
            <a:endParaRPr/>
          </a:p>
        </p:txBody>
      </p:sp>
      <p:sp>
        <p:nvSpPr>
          <p:cNvPr id="308" name="Google Shape;308;p36"/>
          <p:cNvSpPr txBox="1"/>
          <p:nvPr/>
        </p:nvSpPr>
        <p:spPr>
          <a:xfrm>
            <a:off x="10214981" y="4231566"/>
            <a:ext cx="20400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[General relativity,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High-order methods]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7"/>
          <p:cNvSpPr txBox="1"/>
          <p:nvPr/>
        </p:nvSpPr>
        <p:spPr>
          <a:xfrm>
            <a:off x="3541075" y="3047100"/>
            <a:ext cx="5109600" cy="8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44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Backup Slides</a:t>
            </a:r>
            <a:endParaRPr b="1" sz="2800"/>
          </a:p>
        </p:txBody>
      </p:sp>
      <p:pic>
        <p:nvPicPr>
          <p:cNvPr id="315" name="Google Shape;31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" name="Google Shape;316;p37"/>
          <p:cNvGrpSpPr/>
          <p:nvPr/>
        </p:nvGrpSpPr>
        <p:grpSpPr>
          <a:xfrm>
            <a:off x="0" y="6511320"/>
            <a:ext cx="12191763" cy="361440"/>
            <a:chOff x="0" y="6511320"/>
            <a:chExt cx="12191763" cy="361440"/>
          </a:xfrm>
        </p:grpSpPr>
        <p:pic>
          <p:nvPicPr>
            <p:cNvPr id="317" name="Google Shape;317;p3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37"/>
            <p:cNvSpPr/>
            <p:nvPr/>
          </p:nvSpPr>
          <p:spPr>
            <a:xfrm>
              <a:off x="6712920" y="653652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7"/>
            <p:cNvSpPr/>
            <p:nvPr/>
          </p:nvSpPr>
          <p:spPr>
            <a:xfrm>
              <a:off x="0" y="6530760"/>
              <a:ext cx="89154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38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326" name="Google Shape;326;p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38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9" name="Google Shape;32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8"/>
          <p:cNvSpPr txBox="1"/>
          <p:nvPr/>
        </p:nvSpPr>
        <p:spPr>
          <a:xfrm>
            <a:off x="-12" y="69827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Available Physics Modules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8"/>
          <p:cNvSpPr txBox="1"/>
          <p:nvPr/>
        </p:nvSpPr>
        <p:spPr>
          <a:xfrm>
            <a:off x="92965" y="1866853"/>
            <a:ext cx="4503300" cy="13854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Advection Physics (Hyperbolic PDE)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Hydrodynamics (HD)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Magnetohydrodynamics (MHD)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Relativistic Hydrodynamics (RHD)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Relativistic ideal and nonideal MHD (RMHD)</a:t>
            </a:r>
            <a:endParaRPr b="0" baseline="30000" i="0" sz="16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122501" y="3429000"/>
            <a:ext cx="5486700" cy="1385400"/>
          </a:xfrm>
          <a:prstGeom prst="rect">
            <a:avLst/>
          </a:prstGeom>
          <a:noFill/>
          <a:ln cap="flat" cmpd="sng" w="952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Dissipation Physics (Parabolic PDE)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Viscosity (Navier-Stokes)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Thermal conduction (hydro and MHD)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Hall MHD, Ambipolar diffusion, Magnetic resistivity</a:t>
            </a:r>
            <a:endParaRPr b="0" baseline="30000" i="0" sz="16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Radiation Hydrodynamics (FLD, 2 temp)</a:t>
            </a:r>
            <a:endParaRPr/>
          </a:p>
        </p:txBody>
      </p:sp>
      <p:sp>
        <p:nvSpPr>
          <p:cNvPr id="333" name="Google Shape;333;p38"/>
          <p:cNvSpPr txBox="1"/>
          <p:nvPr/>
        </p:nvSpPr>
        <p:spPr>
          <a:xfrm>
            <a:off x="122501" y="5003561"/>
            <a:ext cx="3183900" cy="1139100"/>
          </a:xfrm>
          <a:prstGeom prst="rect">
            <a:avLst/>
          </a:prstGeom>
          <a:noFill/>
          <a:ln cap="flat" cmpd="sng" w="9525">
            <a:solidFill>
              <a:srgbClr val="52525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Terms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Gravity / Body forces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Heating / optically thin cooling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7B7B7B"/>
                </a:solidFill>
                <a:latin typeface="Arial"/>
                <a:ea typeface="Arial"/>
                <a:cs typeface="Arial"/>
                <a:sym typeface="Arial"/>
              </a:rPr>
              <a:t>Chemical networks</a:t>
            </a:r>
            <a:endParaRPr/>
          </a:p>
        </p:txBody>
      </p:sp>
      <p:sp>
        <p:nvSpPr>
          <p:cNvPr id="334" name="Google Shape;334;p38"/>
          <p:cNvSpPr txBox="1"/>
          <p:nvPr/>
        </p:nvSpPr>
        <p:spPr>
          <a:xfrm>
            <a:off x="5731774" y="1966064"/>
            <a:ext cx="2582700" cy="1385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Thermodynamics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Isothermal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Ideal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Non-constant gamma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Synge Gas (relativistic)</a:t>
            </a:r>
            <a:endParaRPr/>
          </a:p>
        </p:txBody>
      </p:sp>
      <p:sp>
        <p:nvSpPr>
          <p:cNvPr id="335" name="Google Shape;335;p38"/>
          <p:cNvSpPr txBox="1"/>
          <p:nvPr/>
        </p:nvSpPr>
        <p:spPr>
          <a:xfrm>
            <a:off x="5731774" y="3559374"/>
            <a:ext cx="2625900" cy="1139100"/>
          </a:xfrm>
          <a:prstGeom prst="rect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Geometry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Cartesian (1D, 2D, 3D)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Cylindrical (1D, 2D, 3D)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A09C5B"/>
                </a:solidFill>
                <a:latin typeface="Arial"/>
                <a:ea typeface="Arial"/>
                <a:cs typeface="Arial"/>
                <a:sym typeface="Arial"/>
              </a:rPr>
              <a:t>Spherical (1D, 2D, 3D)</a:t>
            </a:r>
            <a:endParaRPr/>
          </a:p>
        </p:txBody>
      </p:sp>
      <p:sp>
        <p:nvSpPr>
          <p:cNvPr id="336" name="Google Shape;336;p38"/>
          <p:cNvSpPr txBox="1"/>
          <p:nvPr/>
        </p:nvSpPr>
        <p:spPr>
          <a:xfrm>
            <a:off x="5731774" y="4966598"/>
            <a:ext cx="2872800" cy="1139100"/>
          </a:xfrm>
          <a:prstGeom prst="rect">
            <a:avLst/>
          </a:prstGeom>
          <a:noFill/>
          <a:ln cap="flat" cmpd="sng" w="9525">
            <a:solidFill>
              <a:srgbClr val="1115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Particle Physics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Lagrangian particles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Cosmic Rays 🡪 MHD-PIC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11151A"/>
                </a:solidFill>
                <a:latin typeface="Arial"/>
                <a:ea typeface="Arial"/>
                <a:cs typeface="Arial"/>
                <a:sym typeface="Arial"/>
              </a:rPr>
              <a:t>Dust</a:t>
            </a:r>
            <a:endParaRPr b="0" i="0" sz="1600" u="none" cap="none" strike="noStrike">
              <a:solidFill>
                <a:srgbClr val="1115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2725" y="1866853"/>
            <a:ext cx="1773343" cy="159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85413" y="3669922"/>
            <a:ext cx="1714759" cy="1866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21495" y="4757339"/>
            <a:ext cx="1645019" cy="1384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37209" y="1866853"/>
            <a:ext cx="1882072" cy="218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/>
          <p:nvPr/>
        </p:nvSpPr>
        <p:spPr>
          <a:xfrm>
            <a:off x="384313" y="74612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Available Numerical Algorithms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39"/>
          <p:cNvSpPr txBox="1"/>
          <p:nvPr/>
        </p:nvSpPr>
        <p:spPr>
          <a:xfrm>
            <a:off x="160502" y="2076396"/>
            <a:ext cx="11837400" cy="10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PLUTO supports 2</a:t>
            </a:r>
            <a:r>
              <a:rPr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4</a:t>
            </a:r>
            <a:r>
              <a:rPr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order finite-volume</a:t>
            </a:r>
            <a:r>
              <a:rPr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 well as 5</a:t>
            </a:r>
            <a:r>
              <a:rPr baseline="30000"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order finite difference algorithms in multiple spatial dimensions.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9"/>
          <p:cNvSpPr txBox="1"/>
          <p:nvPr/>
        </p:nvSpPr>
        <p:spPr>
          <a:xfrm>
            <a:off x="343430" y="3186467"/>
            <a:ext cx="2467200" cy="19395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 Stepping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20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RK2, RK3, RK4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MUSCL-Hancock 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Characteristic Tracing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2E75B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Fully unsplit methods.</a:t>
            </a:r>
            <a:endParaRPr/>
          </a:p>
        </p:txBody>
      </p:sp>
      <p:sp>
        <p:nvSpPr>
          <p:cNvPr id="349" name="Google Shape;349;p39"/>
          <p:cNvSpPr txBox="1"/>
          <p:nvPr/>
        </p:nvSpPr>
        <p:spPr>
          <a:xfrm>
            <a:off x="2950732" y="3188615"/>
            <a:ext cx="2534700" cy="2339700"/>
          </a:xfrm>
          <a:prstGeom prst="rect">
            <a:avLst/>
          </a:prstGeom>
          <a:noFill/>
          <a:ln cap="flat" cmpd="sng" w="9525">
            <a:solidFill>
              <a:srgbClr val="3856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Interpolation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Piecewise Linear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Piecewise Parabolic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WENO 3</a:t>
            </a:r>
            <a:r>
              <a:rPr b="0" baseline="3000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rd</a:t>
            </a: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– 5</a:t>
            </a:r>
            <a:r>
              <a:rPr b="0" baseline="3000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 order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Monot. Pres. (MP5)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Primitive or characteristic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rgbClr val="548135"/>
                </a:solidFill>
                <a:latin typeface="Arial"/>
                <a:ea typeface="Arial"/>
                <a:cs typeface="Arial"/>
                <a:sym typeface="Arial"/>
              </a:rPr>
              <a:t>fields</a:t>
            </a:r>
            <a:endParaRPr/>
          </a:p>
        </p:txBody>
      </p:sp>
      <p:sp>
        <p:nvSpPr>
          <p:cNvPr id="350" name="Google Shape;350;p39"/>
          <p:cNvSpPr txBox="1"/>
          <p:nvPr/>
        </p:nvSpPr>
        <p:spPr>
          <a:xfrm>
            <a:off x="5794995" y="3186467"/>
            <a:ext cx="2239800" cy="2339700"/>
          </a:xfrm>
          <a:prstGeom prst="rect">
            <a:avLst/>
          </a:prstGeom>
          <a:noFill/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Riemann Solvers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Two-shock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AUSM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Roe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HLL / HLLC / HLLD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GFORCE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TVDLF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MUSTA</a:t>
            </a:r>
            <a:endParaRPr/>
          </a:p>
        </p:txBody>
      </p:sp>
      <p:sp>
        <p:nvSpPr>
          <p:cNvPr id="351" name="Google Shape;351;p39"/>
          <p:cNvSpPr txBox="1"/>
          <p:nvPr/>
        </p:nvSpPr>
        <p:spPr>
          <a:xfrm>
            <a:off x="8344306" y="3238403"/>
            <a:ext cx="2558700" cy="1354500"/>
          </a:xfrm>
          <a:prstGeom prst="rect">
            <a:avLst/>
          </a:prstGeom>
          <a:noFill/>
          <a:ln cap="flat" cmpd="sng" w="9525">
            <a:solidFill>
              <a:srgbClr val="7B7B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Parabolic Solver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BF9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Explicit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Super-Time-Stepping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BF9000"/>
                </a:solidFill>
                <a:latin typeface="Arial"/>
                <a:ea typeface="Arial"/>
                <a:cs typeface="Arial"/>
                <a:sym typeface="Arial"/>
              </a:rPr>
              <a:t>Runge-Kutta-Legendre</a:t>
            </a:r>
            <a:endParaRPr/>
          </a:p>
        </p:txBody>
      </p:sp>
      <p:sp>
        <p:nvSpPr>
          <p:cNvPr id="352" name="Google Shape;352;p39"/>
          <p:cNvSpPr txBox="1"/>
          <p:nvPr/>
        </p:nvSpPr>
        <p:spPr>
          <a:xfrm>
            <a:off x="8344306" y="4994388"/>
            <a:ext cx="3397200" cy="1354500"/>
          </a:xfrm>
          <a:prstGeom prst="rect">
            <a:avLst/>
          </a:prstGeom>
          <a:noFill/>
          <a:ln cap="flat" cmpd="sng" w="9525">
            <a:solidFill>
              <a:srgbClr val="1F386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∇∙B / ∇∙E control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8-wave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Constrained Transport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b="0" i="0" lang="en-US" sz="16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Hyperbolic Divergence Cleaning</a:t>
            </a:r>
            <a:endParaRPr/>
          </a:p>
        </p:txBody>
      </p:sp>
      <p:grpSp>
        <p:nvGrpSpPr>
          <p:cNvPr id="353" name="Google Shape;353;p39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354" name="Google Shape;354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39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9"/>
          <p:cNvSpPr txBox="1"/>
          <p:nvPr/>
        </p:nvSpPr>
        <p:spPr>
          <a:xfrm>
            <a:off x="57225" y="6209400"/>
            <a:ext cx="22398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1200"/>
              <a:t>1</a:t>
            </a:r>
            <a:r>
              <a:rPr lang="en-US" sz="1200"/>
              <a:t>Berta V. et al. in prep</a:t>
            </a:r>
            <a:endParaRPr sz="9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40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365" name="Google Shape;365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40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8" name="Google Shape;36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0"/>
          <p:cNvSpPr txBox="1"/>
          <p:nvPr/>
        </p:nvSpPr>
        <p:spPr>
          <a:xfrm>
            <a:off x="308113" y="59372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 Design: </a:t>
            </a:r>
            <a:r>
              <a:rPr lang="en-US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Finite Volume, Shock-Capturing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0"/>
          <p:cNvSpPr txBox="1"/>
          <p:nvPr/>
        </p:nvSpPr>
        <p:spPr>
          <a:xfrm>
            <a:off x="257446" y="1830677"/>
            <a:ext cx="8317800" cy="44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Suited for a system of conservation laws: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 is a tensor, accounting for hyperbolic and parabolic terms: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Grid-based, finite-volume code 🡪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1" name="Google Shape;371;p40"/>
          <p:cNvGrpSpPr/>
          <p:nvPr/>
        </p:nvGrpSpPr>
        <p:grpSpPr>
          <a:xfrm>
            <a:off x="8710896" y="2854586"/>
            <a:ext cx="2877372" cy="1873227"/>
            <a:chOff x="2490261" y="3083741"/>
            <a:chExt cx="3209204" cy="2089256"/>
          </a:xfrm>
        </p:grpSpPr>
        <p:cxnSp>
          <p:nvCxnSpPr>
            <p:cNvPr id="372" name="Google Shape;372;p40"/>
            <p:cNvCxnSpPr/>
            <p:nvPr/>
          </p:nvCxnSpPr>
          <p:spPr>
            <a:xfrm flipH="1" rot="10800000">
              <a:off x="2863265" y="4747290"/>
              <a:ext cx="2747700" cy="9900"/>
            </a:xfrm>
            <a:prstGeom prst="straightConnector1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3" name="Google Shape;373;p40"/>
            <p:cNvCxnSpPr/>
            <p:nvPr/>
          </p:nvCxnSpPr>
          <p:spPr>
            <a:xfrm rot="10800000">
              <a:off x="3343623" y="3305191"/>
              <a:ext cx="0" cy="145200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</p:cxnSp>
        <p:cxnSp>
          <p:nvCxnSpPr>
            <p:cNvPr id="374" name="Google Shape;374;p40"/>
            <p:cNvCxnSpPr/>
            <p:nvPr/>
          </p:nvCxnSpPr>
          <p:spPr>
            <a:xfrm flipH="1" rot="10800000">
              <a:off x="2863265" y="3270230"/>
              <a:ext cx="2836200" cy="9900"/>
            </a:xfrm>
            <a:prstGeom prst="straightConnector1">
              <a:avLst/>
            </a:prstGeom>
            <a:noFill/>
            <a:ln cap="flat" cmpd="sng" w="38100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5" name="Google Shape;375;p40"/>
            <p:cNvCxnSpPr/>
            <p:nvPr/>
          </p:nvCxnSpPr>
          <p:spPr>
            <a:xfrm rot="10800000">
              <a:off x="5046237" y="3295343"/>
              <a:ext cx="0" cy="145200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lgDash"/>
              <a:round/>
              <a:headEnd len="sm" w="sm" type="none"/>
              <a:tailEnd len="sm" w="sm" type="none"/>
            </a:ln>
          </p:spPr>
        </p:cxnSp>
        <p:sp>
          <p:nvSpPr>
            <p:cNvPr id="376" name="Google Shape;376;p40"/>
            <p:cNvSpPr/>
            <p:nvPr/>
          </p:nvSpPr>
          <p:spPr>
            <a:xfrm>
              <a:off x="3008824" y="3867092"/>
              <a:ext cx="669600" cy="281100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AEABAB"/>
                </a:gs>
                <a:gs pos="100000">
                  <a:srgbClr val="FAF9F9"/>
                </a:gs>
              </a:gsLst>
              <a:lin ang="0" scaled="0"/>
            </a:gradFill>
            <a:ln cap="flat" cmpd="sng" w="9525">
              <a:solidFill>
                <a:srgbClr val="5597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7" name="Google Shape;377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89835" y="4841435"/>
              <a:ext cx="512802" cy="331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82877" y="4817272"/>
              <a:ext cx="521493" cy="3315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40"/>
            <p:cNvSpPr/>
            <p:nvPr/>
          </p:nvSpPr>
          <p:spPr>
            <a:xfrm>
              <a:off x="4711439" y="3867092"/>
              <a:ext cx="669600" cy="281100"/>
            </a:xfrm>
            <a:prstGeom prst="rightArrow">
              <a:avLst>
                <a:gd fmla="val 50000" name="adj1"/>
                <a:gd fmla="val 50000" name="adj2"/>
              </a:avLst>
            </a:prstGeom>
            <a:gradFill>
              <a:gsLst>
                <a:gs pos="0">
                  <a:srgbClr val="BF9000"/>
                </a:gs>
                <a:gs pos="100000">
                  <a:srgbClr val="FEE599"/>
                </a:gs>
              </a:gsLst>
              <a:lin ang="0" scaled="0"/>
            </a:gradFill>
            <a:ln cap="flat" cmpd="sng" w="9525">
              <a:solidFill>
                <a:srgbClr val="5597D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0" name="Google Shape;380;p4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563406" y="4653251"/>
              <a:ext cx="199906" cy="188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4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490261" y="3083741"/>
              <a:ext cx="417195" cy="241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40"/>
            <p:cNvSpPr/>
            <p:nvPr/>
          </p:nvSpPr>
          <p:spPr>
            <a:xfrm>
              <a:off x="3343623" y="3295317"/>
              <a:ext cx="1702500" cy="1452000"/>
            </a:xfrm>
            <a:prstGeom prst="rect">
              <a:avLst/>
            </a:prstGeom>
            <a:blipFill rotWithShape="1">
              <a:blip r:embed="rId9">
                <a:alphaModFix amt="12000"/>
              </a:blip>
              <a:stretch>
                <a:fillRect b="0" l="0" r="0" t="0"/>
              </a:stretch>
            </a:blipFill>
            <a:ln>
              <a:noFill/>
            </a:ln>
            <a:effectLst>
              <a:outerShdw blurRad="40000" rotWithShape="0" dir="5400000" dist="23000">
                <a:srgbClr val="000000">
                  <a:alpha val="349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3" name="Google Shape;383;p4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790566" y="3748939"/>
              <a:ext cx="862533" cy="5643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4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085905" y="3474608"/>
              <a:ext cx="508959" cy="392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4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919443" y="3468877"/>
              <a:ext cx="607286" cy="44229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6" name="Google Shape;386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76864" y="5295365"/>
            <a:ext cx="5056084" cy="743542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7" name="Google Shape;387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826489" y="1804199"/>
            <a:ext cx="25527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0"/>
          <p:cNvSpPr txBox="1"/>
          <p:nvPr/>
        </p:nvSpPr>
        <p:spPr>
          <a:xfrm>
            <a:off x="1770571" y="4266364"/>
            <a:ext cx="48567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p40"/>
          <p:cNvGrpSpPr/>
          <p:nvPr/>
        </p:nvGrpSpPr>
        <p:grpSpPr>
          <a:xfrm>
            <a:off x="2367756" y="3504825"/>
            <a:ext cx="5621287" cy="1570430"/>
            <a:chOff x="3229792" y="5025337"/>
            <a:chExt cx="5915276" cy="1862244"/>
          </a:xfrm>
        </p:grpSpPr>
        <p:sp>
          <p:nvSpPr>
            <p:cNvPr id="390" name="Google Shape;390;p40"/>
            <p:cNvSpPr txBox="1"/>
            <p:nvPr/>
          </p:nvSpPr>
          <p:spPr>
            <a:xfrm>
              <a:off x="3229792" y="6193981"/>
              <a:ext cx="21774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Hyperbolic Flux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🡪 </a:t>
              </a:r>
              <a:r>
                <a:rPr b="0" i="1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wave propagation</a:t>
              </a:r>
              <a:endParaRPr/>
            </a:p>
          </p:txBody>
        </p:sp>
        <p:sp>
          <p:nvSpPr>
            <p:cNvPr id="391" name="Google Shape;391;p40"/>
            <p:cNvSpPr txBox="1"/>
            <p:nvPr/>
          </p:nvSpPr>
          <p:spPr>
            <a:xfrm>
              <a:off x="6016368" y="5671412"/>
              <a:ext cx="31287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Parabolic (or diffusive) Flux,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🡪 </a:t>
              </a:r>
              <a:r>
                <a:rPr b="0" i="1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Dissipation physics</a:t>
              </a:r>
              <a:endParaRPr b="0" i="1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2" name="Google Shape;392;p4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255267" y="5025337"/>
              <a:ext cx="2770759" cy="432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3" name="Google Shape;393;p40"/>
            <p:cNvCxnSpPr>
              <a:stCxn id="390" idx="0"/>
            </p:cNvCxnSpPr>
            <p:nvPr/>
          </p:nvCxnSpPr>
          <p:spPr>
            <a:xfrm flipH="1" rot="10800000">
              <a:off x="4318492" y="5457481"/>
              <a:ext cx="50100" cy="736500"/>
            </a:xfrm>
            <a:prstGeom prst="straightConnector1">
              <a:avLst/>
            </a:prstGeom>
            <a:noFill/>
            <a:ln cap="flat" cmpd="sng" w="12700">
              <a:solidFill>
                <a:srgbClr val="A5A5A5"/>
              </a:solidFill>
              <a:prstDash val="solid"/>
              <a:round/>
              <a:headEnd len="sm" w="sm" type="none"/>
              <a:tailEnd len="lg" w="lg" type="stealth"/>
            </a:ln>
          </p:spPr>
        </p:cxnSp>
        <p:cxnSp>
          <p:nvCxnSpPr>
            <p:cNvPr id="394" name="Google Shape;394;p40"/>
            <p:cNvCxnSpPr>
              <a:stCxn id="391" idx="0"/>
            </p:cNvCxnSpPr>
            <p:nvPr/>
          </p:nvCxnSpPr>
          <p:spPr>
            <a:xfrm rot="10800000">
              <a:off x="6016218" y="5342612"/>
              <a:ext cx="1564500" cy="328800"/>
            </a:xfrm>
            <a:prstGeom prst="straightConnector1">
              <a:avLst/>
            </a:prstGeom>
            <a:noFill/>
            <a:ln cap="flat" cmpd="sng" w="12700">
              <a:solidFill>
                <a:srgbClr val="C00000"/>
              </a:solidFill>
              <a:prstDash val="solid"/>
              <a:round/>
              <a:headEnd len="sm" w="sm" type="none"/>
              <a:tailEnd len="lg" w="lg" type="stealth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41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401" name="Google Shape;401;p4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Google Shape;402;p41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1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4" name="Google Shape;404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1"/>
          <p:cNvSpPr txBox="1"/>
          <p:nvPr/>
        </p:nvSpPr>
        <p:spPr>
          <a:xfrm>
            <a:off x="231913" y="74612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Hyperbolic Flux Computation 🡪 Riemann Solver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1"/>
          <p:cNvSpPr txBox="1"/>
          <p:nvPr/>
        </p:nvSpPr>
        <p:spPr>
          <a:xfrm>
            <a:off x="308113" y="1901825"/>
            <a:ext cx="11504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i="1" lang="en-US" sz="2400">
                <a:solidFill>
                  <a:srgbClr val="C55A11"/>
                </a:solidFill>
              </a:rPr>
              <a:t>F</a:t>
            </a:r>
            <a:r>
              <a:rPr baseline="-25000" i="1" lang="en-US" sz="2400">
                <a:solidFill>
                  <a:srgbClr val="C55A11"/>
                </a:solidFill>
              </a:rPr>
              <a:t>hyp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Hyerbolic fluxes are computed using a formalism that dates back to the work of Godunov (1961).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solution considered discontinuous at cell interfaces: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🡪 Requires solving the so-called “</a:t>
            </a:r>
            <a:r>
              <a:rPr i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Riemann Problem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”, i.e., the evolution of an initial discontinuity separating two </a:t>
            </a:r>
            <a:r>
              <a:rPr i="1" lang="en-US" sz="24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constant</a:t>
            </a:r>
            <a:r>
              <a: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states: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7" name="Google Shape;407;p41"/>
          <p:cNvGrpSpPr/>
          <p:nvPr/>
        </p:nvGrpSpPr>
        <p:grpSpPr>
          <a:xfrm>
            <a:off x="8206271" y="2646250"/>
            <a:ext cx="3622192" cy="1594782"/>
            <a:chOff x="2241174" y="2692704"/>
            <a:chExt cx="3622192" cy="1594782"/>
          </a:xfrm>
        </p:grpSpPr>
        <p:grpSp>
          <p:nvGrpSpPr>
            <p:cNvPr id="408" name="Google Shape;408;p41"/>
            <p:cNvGrpSpPr/>
            <p:nvPr/>
          </p:nvGrpSpPr>
          <p:grpSpPr>
            <a:xfrm>
              <a:off x="2241174" y="2794129"/>
              <a:ext cx="3622192" cy="1427761"/>
              <a:chOff x="1272796" y="3201950"/>
              <a:chExt cx="5427318" cy="2139288"/>
            </a:xfrm>
          </p:grpSpPr>
          <p:cxnSp>
            <p:nvCxnSpPr>
              <p:cNvPr id="409" name="Google Shape;409;p41"/>
              <p:cNvCxnSpPr/>
              <p:nvPr/>
            </p:nvCxnSpPr>
            <p:spPr>
              <a:xfrm>
                <a:off x="1993900" y="4902200"/>
                <a:ext cx="4529100" cy="3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10" name="Google Shape;410;p41"/>
              <p:cNvCxnSpPr/>
              <p:nvPr/>
            </p:nvCxnSpPr>
            <p:spPr>
              <a:xfrm rot="10800000">
                <a:off x="1998663" y="3201950"/>
                <a:ext cx="0" cy="1719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411" name="Google Shape;411;p41"/>
              <p:cNvCxnSpPr/>
              <p:nvPr/>
            </p:nvCxnSpPr>
            <p:spPr>
              <a:xfrm>
                <a:off x="2141538" y="3754438"/>
                <a:ext cx="1970100" cy="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2" name="Google Shape;412;p41"/>
              <p:cNvCxnSpPr/>
              <p:nvPr/>
            </p:nvCxnSpPr>
            <p:spPr>
              <a:xfrm>
                <a:off x="4111625" y="3438525"/>
                <a:ext cx="0" cy="15765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dash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13" name="Google Shape;413;p41"/>
              <p:cNvCxnSpPr/>
              <p:nvPr/>
            </p:nvCxnSpPr>
            <p:spPr>
              <a:xfrm>
                <a:off x="4095750" y="4533900"/>
                <a:ext cx="1970100" cy="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414" name="Google Shape;414;p41"/>
              <p:cNvSpPr txBox="1"/>
              <p:nvPr/>
            </p:nvSpPr>
            <p:spPr>
              <a:xfrm>
                <a:off x="3524897" y="3740146"/>
                <a:ext cx="610500" cy="50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1" lang="en-US" sz="1600" u="none" cap="none" strike="noStrike">
                    <a:solidFill>
                      <a:srgbClr val="FF3300"/>
                    </a:solidFill>
                    <a:latin typeface="Arial"/>
                    <a:ea typeface="Arial"/>
                    <a:cs typeface="Arial"/>
                    <a:sym typeface="Arial"/>
                  </a:rPr>
                  <a:t>U</a:t>
                </a:r>
                <a:r>
                  <a:rPr b="0" baseline="-25000" i="1" lang="en-US" sz="1600" u="none" cap="none" strike="noStrike">
                    <a:solidFill>
                      <a:srgbClr val="FF3300"/>
                    </a:solidFill>
                    <a:latin typeface="Arial"/>
                    <a:ea typeface="Arial"/>
                    <a:cs typeface="Arial"/>
                    <a:sym typeface="Arial"/>
                  </a:rPr>
                  <a:t>L</a:t>
                </a:r>
                <a:endParaRPr/>
              </a:p>
            </p:txBody>
          </p:sp>
          <p:sp>
            <p:nvSpPr>
              <p:cNvPr id="415" name="Google Shape;415;p41"/>
              <p:cNvSpPr txBox="1"/>
              <p:nvPr/>
            </p:nvSpPr>
            <p:spPr>
              <a:xfrm>
                <a:off x="4018678" y="4055096"/>
                <a:ext cx="646500" cy="50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1" lang="en-US" sz="1600" u="none" cap="none" strike="noStrike">
                    <a:solidFill>
                      <a:srgbClr val="FF3300"/>
                    </a:solidFill>
                    <a:latin typeface="Arial"/>
                    <a:ea typeface="Arial"/>
                    <a:cs typeface="Arial"/>
                    <a:sym typeface="Arial"/>
                  </a:rPr>
                  <a:t>U</a:t>
                </a:r>
                <a:r>
                  <a:rPr b="0" baseline="-25000" i="1" lang="en-US" sz="1600" u="none" cap="none" strike="noStrike">
                    <a:solidFill>
                      <a:srgbClr val="FF3300"/>
                    </a:solidFill>
                    <a:latin typeface="Arial"/>
                    <a:ea typeface="Arial"/>
                    <a:cs typeface="Arial"/>
                    <a:sym typeface="Arial"/>
                  </a:rPr>
                  <a:t>R</a:t>
                </a:r>
                <a:endParaRPr/>
              </a:p>
            </p:txBody>
          </p:sp>
          <p:sp>
            <p:nvSpPr>
              <p:cNvPr id="416" name="Google Shape;416;p41"/>
              <p:cNvSpPr txBox="1"/>
              <p:nvPr/>
            </p:nvSpPr>
            <p:spPr>
              <a:xfrm>
                <a:off x="1272796" y="3876713"/>
                <a:ext cx="783600" cy="461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1" lang="en-US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U(x)</a:t>
                </a:r>
                <a:endParaRPr b="0" baseline="-25000" i="1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41"/>
              <p:cNvSpPr txBox="1"/>
              <p:nvPr/>
            </p:nvSpPr>
            <p:spPr>
              <a:xfrm>
                <a:off x="6269614" y="4833938"/>
                <a:ext cx="430500" cy="50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1" lang="en-US" sz="16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x</a:t>
                </a:r>
                <a:endParaRPr b="0" baseline="-25000" i="1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8" name="Google Shape;418;p41"/>
            <p:cNvSpPr txBox="1"/>
            <p:nvPr/>
          </p:nvSpPr>
          <p:spPr>
            <a:xfrm>
              <a:off x="3841446" y="3948786"/>
              <a:ext cx="620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b="0" baseline="-25000" i="1" lang="en-US" sz="1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i+1/2</a:t>
              </a:r>
              <a:endParaRPr/>
            </a:p>
          </p:txBody>
        </p:sp>
        <p:sp>
          <p:nvSpPr>
            <p:cNvPr id="419" name="Google Shape;419;p41"/>
            <p:cNvSpPr/>
            <p:nvPr/>
          </p:nvSpPr>
          <p:spPr>
            <a:xfrm rot="-614891">
              <a:off x="2929789" y="2791436"/>
              <a:ext cx="1152300" cy="475899"/>
            </a:xfrm>
            <a:custGeom>
              <a:rect b="b" l="l" r="r" t="t"/>
              <a:pathLst>
                <a:path extrusionOk="0" h="475488" w="463296">
                  <a:moveTo>
                    <a:pt x="0" y="0"/>
                  </a:moveTo>
                  <a:cubicBezTo>
                    <a:pt x="135128" y="208280"/>
                    <a:pt x="270256" y="416560"/>
                    <a:pt x="463296" y="475488"/>
                  </a:cubicBez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41"/>
            <p:cNvSpPr/>
            <p:nvPr/>
          </p:nvSpPr>
          <p:spPr>
            <a:xfrm rot="10800000">
              <a:off x="4135230" y="3686499"/>
              <a:ext cx="1243584" cy="182447"/>
            </a:xfrm>
            <a:custGeom>
              <a:rect b="b" l="l" r="r" t="t"/>
              <a:pathLst>
                <a:path extrusionOk="0" h="225941" w="1243584">
                  <a:moveTo>
                    <a:pt x="0" y="79637"/>
                  </a:moveTo>
                  <a:cubicBezTo>
                    <a:pt x="176784" y="30869"/>
                    <a:pt x="353568" y="-17899"/>
                    <a:pt x="560832" y="6485"/>
                  </a:cubicBezTo>
                  <a:cubicBezTo>
                    <a:pt x="768096" y="30869"/>
                    <a:pt x="1005840" y="128405"/>
                    <a:pt x="1243584" y="225941"/>
                  </a:cubicBezTo>
                </a:path>
              </a:pathLst>
            </a:cu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1" name="Google Shape;42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74753" y="5267458"/>
            <a:ext cx="7477207" cy="920371"/>
          </a:xfrm>
          <a:prstGeom prst="rect">
            <a:avLst/>
          </a:prstGeom>
          <a:noFill/>
          <a:ln cap="flat" cmpd="sng" w="9525">
            <a:solidFill>
              <a:srgbClr val="70AD4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oogle Shape;427;p42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428" name="Google Shape;428;p4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9" name="Google Shape;429;p42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42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1" name="Google Shape;43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2"/>
          <p:cNvSpPr txBox="1"/>
          <p:nvPr/>
        </p:nvSpPr>
        <p:spPr>
          <a:xfrm>
            <a:off x="384313" y="66992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Reconstruct-Solve-Update Algorithm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42"/>
          <p:cNvSpPr txBox="1"/>
          <p:nvPr/>
        </p:nvSpPr>
        <p:spPr>
          <a:xfrm>
            <a:off x="172997" y="2046370"/>
            <a:ext cx="6586200" cy="4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53961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2949"/>
              <a:buChar char="•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 from volume-averages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8261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2949"/>
              <a:buAutoNum type="arabicPeriod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Reconstruct interface values from zone averages using a high-order non-oscillatory polynomial: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68261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2949"/>
              <a:buAutoNum type="arabicPeriod"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Solve Riemann problems between adjacent, discontinuous states.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🡪 Compute interface flux.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    Update conserved variables with time 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stepping algorithm (e.g. RK2):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98213" y="5158586"/>
            <a:ext cx="3618284" cy="702831"/>
          </a:xfrm>
          <a:prstGeom prst="rect">
            <a:avLst/>
          </a:prstGeom>
          <a:noFill/>
          <a:ln cap="flat" cmpd="sng" w="9525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35" name="Google Shape;435;p42"/>
          <p:cNvGrpSpPr/>
          <p:nvPr/>
        </p:nvGrpSpPr>
        <p:grpSpPr>
          <a:xfrm>
            <a:off x="9613283" y="4715769"/>
            <a:ext cx="2318826" cy="1146343"/>
            <a:chOff x="4644008" y="2775510"/>
            <a:chExt cx="4284600" cy="1445578"/>
          </a:xfrm>
        </p:grpSpPr>
        <p:cxnSp>
          <p:nvCxnSpPr>
            <p:cNvPr id="436" name="Google Shape;436;p42"/>
            <p:cNvCxnSpPr/>
            <p:nvPr/>
          </p:nvCxnSpPr>
          <p:spPr>
            <a:xfrm>
              <a:off x="4716463" y="3333751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7" name="Google Shape;437;p42"/>
            <p:cNvCxnSpPr/>
            <p:nvPr/>
          </p:nvCxnSpPr>
          <p:spPr>
            <a:xfrm>
              <a:off x="5508625" y="3692526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8" name="Google Shape;438;p42"/>
            <p:cNvCxnSpPr/>
            <p:nvPr/>
          </p:nvCxnSpPr>
          <p:spPr>
            <a:xfrm>
              <a:off x="6300788" y="3910013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39" name="Google Shape;439;p42"/>
            <p:cNvCxnSpPr/>
            <p:nvPr/>
          </p:nvCxnSpPr>
          <p:spPr>
            <a:xfrm>
              <a:off x="7092950" y="3333751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40" name="Google Shape;440;p42"/>
            <p:cNvCxnSpPr/>
            <p:nvPr/>
          </p:nvCxnSpPr>
          <p:spPr>
            <a:xfrm>
              <a:off x="7956550" y="3621088"/>
              <a:ext cx="7923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41" name="Google Shape;441;p42"/>
            <p:cNvSpPr/>
            <p:nvPr/>
          </p:nvSpPr>
          <p:spPr>
            <a:xfrm>
              <a:off x="4716463" y="3044826"/>
              <a:ext cx="792163" cy="433388"/>
            </a:xfrm>
            <a:custGeom>
              <a:rect b="b" l="l" r="r" t="t"/>
              <a:pathLst>
                <a:path extrusionOk="0" h="273" w="499">
                  <a:moveTo>
                    <a:pt x="0" y="0"/>
                  </a:moveTo>
                  <a:cubicBezTo>
                    <a:pt x="26" y="68"/>
                    <a:pt x="53" y="137"/>
                    <a:pt x="136" y="182"/>
                  </a:cubicBezTo>
                  <a:cubicBezTo>
                    <a:pt x="219" y="227"/>
                    <a:pt x="359" y="250"/>
                    <a:pt x="499" y="273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42"/>
            <p:cNvSpPr/>
            <p:nvPr/>
          </p:nvSpPr>
          <p:spPr>
            <a:xfrm>
              <a:off x="5508625" y="3621088"/>
              <a:ext cx="792163" cy="144463"/>
            </a:xfrm>
            <a:custGeom>
              <a:rect b="b" l="l" r="r" t="t"/>
              <a:pathLst>
                <a:path extrusionOk="0" h="91" w="499">
                  <a:moveTo>
                    <a:pt x="0" y="0"/>
                  </a:moveTo>
                  <a:cubicBezTo>
                    <a:pt x="49" y="15"/>
                    <a:pt x="99" y="31"/>
                    <a:pt x="182" y="46"/>
                  </a:cubicBezTo>
                  <a:cubicBezTo>
                    <a:pt x="265" y="61"/>
                    <a:pt x="382" y="76"/>
                    <a:pt x="499" y="91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42"/>
            <p:cNvSpPr/>
            <p:nvPr/>
          </p:nvSpPr>
          <p:spPr>
            <a:xfrm>
              <a:off x="6300788" y="3694113"/>
              <a:ext cx="792163" cy="382588"/>
            </a:xfrm>
            <a:custGeom>
              <a:rect b="b" l="l" r="r" t="t"/>
              <a:pathLst>
                <a:path extrusionOk="0" h="241" w="499">
                  <a:moveTo>
                    <a:pt x="0" y="90"/>
                  </a:moveTo>
                  <a:cubicBezTo>
                    <a:pt x="117" y="165"/>
                    <a:pt x="235" y="241"/>
                    <a:pt x="318" y="226"/>
                  </a:cubicBezTo>
                  <a:cubicBezTo>
                    <a:pt x="401" y="211"/>
                    <a:pt x="450" y="105"/>
                    <a:pt x="499" y="0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42"/>
            <p:cNvSpPr/>
            <p:nvPr/>
          </p:nvSpPr>
          <p:spPr>
            <a:xfrm>
              <a:off x="7092950" y="3176588"/>
              <a:ext cx="792163" cy="301625"/>
            </a:xfrm>
            <a:custGeom>
              <a:rect b="b" l="l" r="r" t="t"/>
              <a:pathLst>
                <a:path extrusionOk="0" h="190" w="499">
                  <a:moveTo>
                    <a:pt x="0" y="190"/>
                  </a:moveTo>
                  <a:cubicBezTo>
                    <a:pt x="140" y="103"/>
                    <a:pt x="280" y="16"/>
                    <a:pt x="363" y="8"/>
                  </a:cubicBezTo>
                  <a:cubicBezTo>
                    <a:pt x="446" y="0"/>
                    <a:pt x="472" y="72"/>
                    <a:pt x="499" y="144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42"/>
            <p:cNvSpPr/>
            <p:nvPr/>
          </p:nvSpPr>
          <p:spPr>
            <a:xfrm>
              <a:off x="7956550" y="3478213"/>
              <a:ext cx="792163" cy="287338"/>
            </a:xfrm>
            <a:custGeom>
              <a:rect b="b" l="l" r="r" t="t"/>
              <a:pathLst>
                <a:path extrusionOk="0" h="181" w="499">
                  <a:moveTo>
                    <a:pt x="0" y="0"/>
                  </a:moveTo>
                  <a:cubicBezTo>
                    <a:pt x="72" y="90"/>
                    <a:pt x="144" y="181"/>
                    <a:pt x="227" y="181"/>
                  </a:cubicBezTo>
                  <a:cubicBezTo>
                    <a:pt x="310" y="181"/>
                    <a:pt x="404" y="90"/>
                    <a:pt x="499" y="0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6" name="Google Shape;446;p42"/>
            <p:cNvGrpSpPr/>
            <p:nvPr/>
          </p:nvGrpSpPr>
          <p:grpSpPr>
            <a:xfrm>
              <a:off x="5065051" y="2886635"/>
              <a:ext cx="866603" cy="697940"/>
              <a:chOff x="1174" y="2014"/>
              <a:chExt cx="600" cy="600"/>
            </a:xfrm>
          </p:grpSpPr>
          <p:cxnSp>
            <p:nvCxnSpPr>
              <p:cNvPr id="447" name="Google Shape;447;p42"/>
              <p:cNvCxnSpPr/>
              <p:nvPr/>
            </p:nvCxnSpPr>
            <p:spPr>
              <a:xfrm flipH="1" rot="10800000">
                <a:off x="14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8" name="Google Shape;448;p42"/>
              <p:cNvCxnSpPr/>
              <p:nvPr/>
            </p:nvCxnSpPr>
            <p:spPr>
              <a:xfrm rot="10800000">
                <a:off x="11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49" name="Google Shape;449;p42"/>
              <p:cNvCxnSpPr/>
              <p:nvPr/>
            </p:nvCxnSpPr>
            <p:spPr>
              <a:xfrm rot="10800000">
                <a:off x="1474" y="2014"/>
                <a:ext cx="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450" name="Google Shape;450;p42"/>
            <p:cNvGrpSpPr/>
            <p:nvPr/>
          </p:nvGrpSpPr>
          <p:grpSpPr>
            <a:xfrm>
              <a:off x="5857213" y="3102535"/>
              <a:ext cx="866603" cy="697940"/>
              <a:chOff x="1174" y="2014"/>
              <a:chExt cx="600" cy="600"/>
            </a:xfrm>
          </p:grpSpPr>
          <p:cxnSp>
            <p:nvCxnSpPr>
              <p:cNvPr id="451" name="Google Shape;451;p42"/>
              <p:cNvCxnSpPr/>
              <p:nvPr/>
            </p:nvCxnSpPr>
            <p:spPr>
              <a:xfrm flipH="1" rot="10800000">
                <a:off x="14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2" name="Google Shape;452;p42"/>
              <p:cNvCxnSpPr/>
              <p:nvPr/>
            </p:nvCxnSpPr>
            <p:spPr>
              <a:xfrm rot="10800000">
                <a:off x="11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3" name="Google Shape;453;p42"/>
              <p:cNvCxnSpPr/>
              <p:nvPr/>
            </p:nvCxnSpPr>
            <p:spPr>
              <a:xfrm rot="10800000">
                <a:off x="1474" y="2014"/>
                <a:ext cx="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454" name="Google Shape;454;p42"/>
            <p:cNvGrpSpPr/>
            <p:nvPr/>
          </p:nvGrpSpPr>
          <p:grpSpPr>
            <a:xfrm>
              <a:off x="6620801" y="2997760"/>
              <a:ext cx="866603" cy="697940"/>
              <a:chOff x="1174" y="2014"/>
              <a:chExt cx="600" cy="600"/>
            </a:xfrm>
          </p:grpSpPr>
          <p:cxnSp>
            <p:nvCxnSpPr>
              <p:cNvPr id="455" name="Google Shape;455;p42"/>
              <p:cNvCxnSpPr/>
              <p:nvPr/>
            </p:nvCxnSpPr>
            <p:spPr>
              <a:xfrm flipH="1" rot="10800000">
                <a:off x="14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6" name="Google Shape;456;p42"/>
              <p:cNvCxnSpPr/>
              <p:nvPr/>
            </p:nvCxnSpPr>
            <p:spPr>
              <a:xfrm rot="10800000">
                <a:off x="11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57" name="Google Shape;457;p42"/>
              <p:cNvCxnSpPr/>
              <p:nvPr/>
            </p:nvCxnSpPr>
            <p:spPr>
              <a:xfrm rot="10800000">
                <a:off x="1474" y="2014"/>
                <a:ext cx="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458" name="Google Shape;458;p42"/>
            <p:cNvGrpSpPr/>
            <p:nvPr/>
          </p:nvGrpSpPr>
          <p:grpSpPr>
            <a:xfrm>
              <a:off x="7476463" y="2775510"/>
              <a:ext cx="866603" cy="697940"/>
              <a:chOff x="1174" y="2014"/>
              <a:chExt cx="600" cy="600"/>
            </a:xfrm>
          </p:grpSpPr>
          <p:cxnSp>
            <p:nvCxnSpPr>
              <p:cNvPr id="459" name="Google Shape;459;p42"/>
              <p:cNvCxnSpPr/>
              <p:nvPr/>
            </p:nvCxnSpPr>
            <p:spPr>
              <a:xfrm flipH="1" rot="10800000">
                <a:off x="14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60" name="Google Shape;460;p42"/>
              <p:cNvCxnSpPr/>
              <p:nvPr/>
            </p:nvCxnSpPr>
            <p:spPr>
              <a:xfrm rot="10800000">
                <a:off x="1174" y="2014"/>
                <a:ext cx="30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461" name="Google Shape;461;p42"/>
              <p:cNvCxnSpPr/>
              <p:nvPr/>
            </p:nvCxnSpPr>
            <p:spPr>
              <a:xfrm rot="10800000">
                <a:off x="1474" y="2014"/>
                <a:ext cx="0" cy="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CC00"/>
                </a:solidFill>
                <a:prstDash val="dot"/>
                <a:round/>
                <a:headEnd len="med" w="med" type="none"/>
                <a:tailEnd len="med" w="med" type="none"/>
              </a:ln>
            </p:spPr>
          </p:cxnSp>
        </p:grpSp>
        <p:cxnSp>
          <p:nvCxnSpPr>
            <p:cNvPr id="462" name="Google Shape;462;p42"/>
            <p:cNvCxnSpPr/>
            <p:nvPr/>
          </p:nvCxnSpPr>
          <p:spPr>
            <a:xfrm>
              <a:off x="4644008" y="4221088"/>
              <a:ext cx="42846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63" name="Google Shape;463;p42"/>
            <p:cNvCxnSpPr/>
            <p:nvPr/>
          </p:nvCxnSpPr>
          <p:spPr>
            <a:xfrm rot="10800000">
              <a:off x="4644008" y="2924944"/>
              <a:ext cx="0" cy="129540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</p:grpSp>
      <p:grpSp>
        <p:nvGrpSpPr>
          <p:cNvPr id="464" name="Google Shape;464;p42"/>
          <p:cNvGrpSpPr/>
          <p:nvPr/>
        </p:nvGrpSpPr>
        <p:grpSpPr>
          <a:xfrm>
            <a:off x="9580753" y="3313210"/>
            <a:ext cx="2318826" cy="1132311"/>
            <a:chOff x="4513486" y="2237563"/>
            <a:chExt cx="4284600" cy="1296144"/>
          </a:xfrm>
        </p:grpSpPr>
        <p:cxnSp>
          <p:nvCxnSpPr>
            <p:cNvPr id="465" name="Google Shape;465;p42"/>
            <p:cNvCxnSpPr/>
            <p:nvPr/>
          </p:nvCxnSpPr>
          <p:spPr>
            <a:xfrm>
              <a:off x="4585941" y="2646370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6" name="Google Shape;466;p42"/>
            <p:cNvCxnSpPr/>
            <p:nvPr/>
          </p:nvCxnSpPr>
          <p:spPr>
            <a:xfrm>
              <a:off x="5378103" y="3005145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7" name="Google Shape;467;p42"/>
            <p:cNvCxnSpPr/>
            <p:nvPr/>
          </p:nvCxnSpPr>
          <p:spPr>
            <a:xfrm>
              <a:off x="6170266" y="3222632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8" name="Google Shape;468;p42"/>
            <p:cNvCxnSpPr/>
            <p:nvPr/>
          </p:nvCxnSpPr>
          <p:spPr>
            <a:xfrm>
              <a:off x="6962428" y="2646370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9" name="Google Shape;469;p42"/>
            <p:cNvCxnSpPr/>
            <p:nvPr/>
          </p:nvCxnSpPr>
          <p:spPr>
            <a:xfrm>
              <a:off x="7826028" y="2933707"/>
              <a:ext cx="7923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0" name="Google Shape;470;p42"/>
            <p:cNvSpPr/>
            <p:nvPr/>
          </p:nvSpPr>
          <p:spPr>
            <a:xfrm>
              <a:off x="4585941" y="2357445"/>
              <a:ext cx="792163" cy="433388"/>
            </a:xfrm>
            <a:custGeom>
              <a:rect b="b" l="l" r="r" t="t"/>
              <a:pathLst>
                <a:path extrusionOk="0" h="273" w="499">
                  <a:moveTo>
                    <a:pt x="0" y="0"/>
                  </a:moveTo>
                  <a:cubicBezTo>
                    <a:pt x="26" y="68"/>
                    <a:pt x="53" y="137"/>
                    <a:pt x="136" y="182"/>
                  </a:cubicBezTo>
                  <a:cubicBezTo>
                    <a:pt x="219" y="227"/>
                    <a:pt x="359" y="250"/>
                    <a:pt x="499" y="273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5378103" y="2933707"/>
              <a:ext cx="792163" cy="144463"/>
            </a:xfrm>
            <a:custGeom>
              <a:rect b="b" l="l" r="r" t="t"/>
              <a:pathLst>
                <a:path extrusionOk="0" h="91" w="499">
                  <a:moveTo>
                    <a:pt x="0" y="0"/>
                  </a:moveTo>
                  <a:cubicBezTo>
                    <a:pt x="49" y="15"/>
                    <a:pt x="99" y="31"/>
                    <a:pt x="182" y="46"/>
                  </a:cubicBezTo>
                  <a:cubicBezTo>
                    <a:pt x="265" y="61"/>
                    <a:pt x="382" y="76"/>
                    <a:pt x="499" y="91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42"/>
            <p:cNvSpPr/>
            <p:nvPr/>
          </p:nvSpPr>
          <p:spPr>
            <a:xfrm>
              <a:off x="6170266" y="3006732"/>
              <a:ext cx="792163" cy="382588"/>
            </a:xfrm>
            <a:custGeom>
              <a:rect b="b" l="l" r="r" t="t"/>
              <a:pathLst>
                <a:path extrusionOk="0" h="241" w="499">
                  <a:moveTo>
                    <a:pt x="0" y="90"/>
                  </a:moveTo>
                  <a:cubicBezTo>
                    <a:pt x="117" y="165"/>
                    <a:pt x="235" y="241"/>
                    <a:pt x="318" y="226"/>
                  </a:cubicBezTo>
                  <a:cubicBezTo>
                    <a:pt x="401" y="211"/>
                    <a:pt x="450" y="105"/>
                    <a:pt x="499" y="0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42"/>
            <p:cNvSpPr/>
            <p:nvPr/>
          </p:nvSpPr>
          <p:spPr>
            <a:xfrm>
              <a:off x="6962428" y="2489207"/>
              <a:ext cx="792163" cy="301625"/>
            </a:xfrm>
            <a:custGeom>
              <a:rect b="b" l="l" r="r" t="t"/>
              <a:pathLst>
                <a:path extrusionOk="0" h="190" w="499">
                  <a:moveTo>
                    <a:pt x="0" y="190"/>
                  </a:moveTo>
                  <a:cubicBezTo>
                    <a:pt x="140" y="103"/>
                    <a:pt x="280" y="16"/>
                    <a:pt x="363" y="8"/>
                  </a:cubicBezTo>
                  <a:cubicBezTo>
                    <a:pt x="446" y="0"/>
                    <a:pt x="472" y="72"/>
                    <a:pt x="499" y="144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42"/>
            <p:cNvSpPr/>
            <p:nvPr/>
          </p:nvSpPr>
          <p:spPr>
            <a:xfrm>
              <a:off x="7826028" y="2790832"/>
              <a:ext cx="792163" cy="287338"/>
            </a:xfrm>
            <a:custGeom>
              <a:rect b="b" l="l" r="r" t="t"/>
              <a:pathLst>
                <a:path extrusionOk="0" h="181" w="499">
                  <a:moveTo>
                    <a:pt x="0" y="0"/>
                  </a:moveTo>
                  <a:cubicBezTo>
                    <a:pt x="72" y="90"/>
                    <a:pt x="144" y="181"/>
                    <a:pt x="227" y="181"/>
                  </a:cubicBezTo>
                  <a:cubicBezTo>
                    <a:pt x="310" y="181"/>
                    <a:pt x="404" y="90"/>
                    <a:pt x="499" y="0"/>
                  </a:cubicBezTo>
                </a:path>
              </a:pathLst>
            </a:custGeom>
            <a:noFill/>
            <a:ln cap="flat" cmpd="sng" w="25400">
              <a:solidFill>
                <a:srgbClr val="3366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5" name="Google Shape;475;p42"/>
            <p:cNvCxnSpPr/>
            <p:nvPr/>
          </p:nvCxnSpPr>
          <p:spPr>
            <a:xfrm>
              <a:off x="4513486" y="3533707"/>
              <a:ext cx="42846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76" name="Google Shape;476;p42"/>
            <p:cNvCxnSpPr/>
            <p:nvPr/>
          </p:nvCxnSpPr>
          <p:spPr>
            <a:xfrm rot="10800000">
              <a:off x="4513486" y="2237563"/>
              <a:ext cx="0" cy="129540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</p:grpSp>
      <p:grpSp>
        <p:nvGrpSpPr>
          <p:cNvPr id="477" name="Google Shape;477;p42"/>
          <p:cNvGrpSpPr/>
          <p:nvPr/>
        </p:nvGrpSpPr>
        <p:grpSpPr>
          <a:xfrm>
            <a:off x="9581149" y="1927913"/>
            <a:ext cx="2318826" cy="1135811"/>
            <a:chOff x="4501998" y="1061301"/>
            <a:chExt cx="4284600" cy="1296144"/>
          </a:xfrm>
        </p:grpSpPr>
        <p:cxnSp>
          <p:nvCxnSpPr>
            <p:cNvPr id="478" name="Google Shape;478;p42"/>
            <p:cNvCxnSpPr/>
            <p:nvPr/>
          </p:nvCxnSpPr>
          <p:spPr>
            <a:xfrm>
              <a:off x="4574453" y="1470108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9" name="Google Shape;479;p42"/>
            <p:cNvCxnSpPr/>
            <p:nvPr/>
          </p:nvCxnSpPr>
          <p:spPr>
            <a:xfrm>
              <a:off x="5366615" y="1828883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0" name="Google Shape;480;p42"/>
            <p:cNvCxnSpPr/>
            <p:nvPr/>
          </p:nvCxnSpPr>
          <p:spPr>
            <a:xfrm>
              <a:off x="6158778" y="2046370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1" name="Google Shape;481;p42"/>
            <p:cNvCxnSpPr/>
            <p:nvPr/>
          </p:nvCxnSpPr>
          <p:spPr>
            <a:xfrm>
              <a:off x="6950940" y="1470108"/>
              <a:ext cx="792300" cy="0"/>
            </a:xfrm>
            <a:prstGeom prst="straightConnector1">
              <a:avLst/>
            </a:prstGeom>
            <a:noFill/>
            <a:ln cap="flat" cmpd="sng" w="254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2" name="Google Shape;482;p42"/>
            <p:cNvCxnSpPr/>
            <p:nvPr/>
          </p:nvCxnSpPr>
          <p:spPr>
            <a:xfrm>
              <a:off x="7814540" y="1757445"/>
              <a:ext cx="792300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3" name="Google Shape;483;p42"/>
            <p:cNvCxnSpPr/>
            <p:nvPr/>
          </p:nvCxnSpPr>
          <p:spPr>
            <a:xfrm>
              <a:off x="4501998" y="2357445"/>
              <a:ext cx="4284600" cy="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  <p:cxnSp>
          <p:nvCxnSpPr>
            <p:cNvPr id="484" name="Google Shape;484;p42"/>
            <p:cNvCxnSpPr/>
            <p:nvPr/>
          </p:nvCxnSpPr>
          <p:spPr>
            <a:xfrm rot="10800000">
              <a:off x="4501998" y="1061301"/>
              <a:ext cx="0" cy="1295400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  <a:effectLst>
              <a:outerShdw blurRad="40000" rotWithShape="0" dir="5400000" dist="20000">
                <a:srgbClr val="000000">
                  <a:alpha val="37650"/>
                </a:srgbClr>
              </a:outerShdw>
            </a:effectLst>
          </p:spPr>
        </p:cxnSp>
      </p:grpSp>
      <p:pic>
        <p:nvPicPr>
          <p:cNvPr id="485" name="Google Shape;485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44267" y="2137771"/>
            <a:ext cx="669245" cy="3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02003" y="3401750"/>
            <a:ext cx="2914497" cy="850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p42"/>
          <p:cNvCxnSpPr/>
          <p:nvPr/>
        </p:nvCxnSpPr>
        <p:spPr>
          <a:xfrm>
            <a:off x="8841525" y="3834425"/>
            <a:ext cx="699600" cy="149400"/>
          </a:xfrm>
          <a:prstGeom prst="straightConnector1">
            <a:avLst/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lg" w="lg" type="triangle"/>
          </a:ln>
        </p:spPr>
      </p:cxnSp>
      <p:cxnSp>
        <p:nvCxnSpPr>
          <p:cNvPr id="488" name="Google Shape;488;p42"/>
          <p:cNvCxnSpPr/>
          <p:nvPr/>
        </p:nvCxnSpPr>
        <p:spPr>
          <a:xfrm>
            <a:off x="3965323" y="4545306"/>
            <a:ext cx="5453400" cy="488400"/>
          </a:xfrm>
          <a:prstGeom prst="straightConnector1">
            <a:avLst/>
          </a:prstGeom>
          <a:noFill/>
          <a:ln cap="flat" cmpd="sng" w="9525">
            <a:solidFill>
              <a:srgbClr val="5597D3"/>
            </a:solidFill>
            <a:prstDash val="solid"/>
            <a:round/>
            <a:headEnd len="sm" w="sm" type="none"/>
            <a:tailEnd len="lg" w="lg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" name="Google Shape;495;p43"/>
          <p:cNvGrpSpPr/>
          <p:nvPr/>
        </p:nvGrpSpPr>
        <p:grpSpPr>
          <a:xfrm>
            <a:off x="0" y="6511320"/>
            <a:ext cx="12191760" cy="538200"/>
            <a:chOff x="0" y="6511320"/>
            <a:chExt cx="12191760" cy="538200"/>
          </a:xfrm>
        </p:grpSpPr>
        <p:pic>
          <p:nvPicPr>
            <p:cNvPr id="496" name="Google Shape;496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7" name="Google Shape;497;p43"/>
            <p:cNvSpPr/>
            <p:nvPr/>
          </p:nvSpPr>
          <p:spPr>
            <a:xfrm>
              <a:off x="6712920" y="653652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43"/>
            <p:cNvSpPr/>
            <p:nvPr/>
          </p:nvSpPr>
          <p:spPr>
            <a:xfrm>
              <a:off x="467640" y="6530760"/>
              <a:ext cx="7918920" cy="518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9" name="Google Shape;49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75" y="2013325"/>
            <a:ext cx="5262251" cy="3487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3"/>
          <p:cNvSpPr txBox="1"/>
          <p:nvPr/>
        </p:nvSpPr>
        <p:spPr>
          <a:xfrm>
            <a:off x="0" y="1054225"/>
            <a:ext cx="38898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40">
                <a:latin typeface="Calibri"/>
                <a:ea typeface="Calibri"/>
                <a:cs typeface="Calibri"/>
                <a:sym typeface="Calibri"/>
              </a:rPr>
              <a:t>MHD equations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3"/>
          <p:cNvSpPr txBox="1"/>
          <p:nvPr/>
        </p:nvSpPr>
        <p:spPr>
          <a:xfrm>
            <a:off x="6811100" y="1054225"/>
            <a:ext cx="4844100" cy="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Cosmic Ray Transport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1975" y="3355804"/>
            <a:ext cx="5050349" cy="623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4253" y="1652001"/>
            <a:ext cx="7024496" cy="17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4901" y="4728312"/>
            <a:ext cx="4844100" cy="171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99050" y="4040829"/>
            <a:ext cx="5316175" cy="703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44"/>
          <p:cNvGrpSpPr/>
          <p:nvPr/>
        </p:nvGrpSpPr>
        <p:grpSpPr>
          <a:xfrm>
            <a:off x="0" y="6511320"/>
            <a:ext cx="12191763" cy="361440"/>
            <a:chOff x="0" y="6511320"/>
            <a:chExt cx="12191763" cy="361440"/>
          </a:xfrm>
        </p:grpSpPr>
        <p:pic>
          <p:nvPicPr>
            <p:cNvPr id="513" name="Google Shape;513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" name="Google Shape;514;p44"/>
            <p:cNvSpPr/>
            <p:nvPr/>
          </p:nvSpPr>
          <p:spPr>
            <a:xfrm>
              <a:off x="6712920" y="653652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44"/>
            <p:cNvSpPr/>
            <p:nvPr/>
          </p:nvSpPr>
          <p:spPr>
            <a:xfrm>
              <a:off x="0" y="6530760"/>
              <a:ext cx="89154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6" name="Google Shape;516;p44"/>
          <p:cNvSpPr/>
          <p:nvPr/>
        </p:nvSpPr>
        <p:spPr>
          <a:xfrm>
            <a:off x="372025" y="1030323"/>
            <a:ext cx="113754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Summary and conclusions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4"/>
          <p:cNvSpPr txBox="1"/>
          <p:nvPr/>
        </p:nvSpPr>
        <p:spPr>
          <a:xfrm>
            <a:off x="461925" y="1675550"/>
            <a:ext cx="11104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407766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640">
                <a:latin typeface="Calibri"/>
                <a:ea typeface="Calibri"/>
                <a:cs typeface="Calibri"/>
                <a:sym typeface="Calibri"/>
              </a:rPr>
              <a:t>The modular parallel RMHD code </a:t>
            </a:r>
            <a:r>
              <a:rPr b="1" lang="en-US" sz="3640">
                <a:latin typeface="Calibri"/>
                <a:ea typeface="Calibri"/>
                <a:cs typeface="Calibri"/>
                <a:sym typeface="Calibri"/>
              </a:rPr>
              <a:t>PLUTO</a:t>
            </a:r>
            <a:r>
              <a:rPr lang="en-US" sz="3640">
                <a:latin typeface="Calibri"/>
                <a:ea typeface="Calibri"/>
                <a:cs typeface="Calibri"/>
                <a:sym typeface="Calibri"/>
              </a:rPr>
              <a:t> is being </a:t>
            </a:r>
            <a:r>
              <a:rPr b="1" lang="en-US" sz="3640">
                <a:latin typeface="Calibri"/>
                <a:ea typeface="Calibri"/>
                <a:cs typeface="Calibri"/>
                <a:sym typeface="Calibri"/>
              </a:rPr>
              <a:t>ported</a:t>
            </a:r>
            <a:r>
              <a:rPr lang="en-US" sz="3640">
                <a:latin typeface="Calibri"/>
                <a:ea typeface="Calibri"/>
                <a:cs typeface="Calibri"/>
                <a:sym typeface="Calibri"/>
              </a:rPr>
              <a:t> on GPU</a:t>
            </a:r>
            <a:endParaRPr sz="36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Core modules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have been 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ported and tested</a:t>
            </a:r>
            <a:endParaRPr b="1"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Good 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speedup obtained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, full evaluation will be conducted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LP module is ported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, test and performance eva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luation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are ongoing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Numerical (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NVCCL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) and physical (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feedback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) improvements of the LP module will be addressed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New numerical (HO) and </a:t>
            </a:r>
            <a:r>
              <a:rPr lang="en-US" sz="34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 (GR) 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modules will be added in PLUTO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Looking forward to produce a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dequate documentation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publish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the code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  <a:p>
            <a:pPr indent="-39792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Ultimate goal is the production of new </a:t>
            </a:r>
            <a:r>
              <a:rPr b="1" lang="en-US" sz="3440">
                <a:latin typeface="Calibri"/>
                <a:ea typeface="Calibri"/>
                <a:cs typeface="Calibri"/>
                <a:sym typeface="Calibri"/>
              </a:rPr>
              <a:t>scientific results</a:t>
            </a:r>
            <a:r>
              <a:rPr lang="en-US" sz="3440">
                <a:latin typeface="Calibri"/>
                <a:ea typeface="Calibri"/>
                <a:cs typeface="Calibri"/>
                <a:sym typeface="Calibri"/>
              </a:rPr>
              <a:t> \w  HPC clusters simulations</a:t>
            </a:r>
            <a:endParaRPr sz="344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5800" y="629900"/>
            <a:ext cx="5889377" cy="588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28"/>
          <p:cNvGrpSpPr/>
          <p:nvPr/>
        </p:nvGrpSpPr>
        <p:grpSpPr>
          <a:xfrm>
            <a:off x="0" y="6519240"/>
            <a:ext cx="12191760" cy="361440"/>
            <a:chOff x="0" y="6519240"/>
            <a:chExt cx="12191760" cy="361440"/>
          </a:xfrm>
        </p:grpSpPr>
        <p:pic>
          <p:nvPicPr>
            <p:cNvPr id="171" name="Google Shape;171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651924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28"/>
            <p:cNvSpPr/>
            <p:nvPr/>
          </p:nvSpPr>
          <p:spPr>
            <a:xfrm>
              <a:off x="6712920" y="654444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0" y="6538680"/>
              <a:ext cx="914400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28"/>
          <p:cNvSpPr txBox="1"/>
          <p:nvPr/>
        </p:nvSpPr>
        <p:spPr>
          <a:xfrm>
            <a:off x="191388" y="693075"/>
            <a:ext cx="10058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What is PLUTO ?</a:t>
            </a:r>
            <a:endParaRPr sz="440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62375" y="1703025"/>
            <a:ext cx="9065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1818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inite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volume,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Godunov-type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parallel and modular code 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1818"/>
              <a:buChar char="•"/>
            </a:pPr>
            <a:r>
              <a:rPr i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i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ulti-physics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i="1"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multi-algorithm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framework for solving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and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plasma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dynamics in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astrophysics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51"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1818"/>
              <a:buChar char="•"/>
            </a:pPr>
            <a:r>
              <a:rPr i="1" lang="en-US" sz="22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multidimensional </a:t>
            </a:r>
            <a:r>
              <a:rPr i="1" lang="en-US" sz="2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compressible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plasma with high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 numbers: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Compressible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Euler/Navier Stokes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Newtonian (ideal/resistive)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MHD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(Special)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Relativistic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MHD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Heating/cooling processes, chemical network, …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4327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81818"/>
              <a:buChar char="•"/>
            </a:pP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Freely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distributed</a:t>
            </a:r>
            <a:r>
              <a:rPr lang="en-US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at</a:t>
            </a:r>
            <a:r>
              <a:rPr lang="en-US" sz="2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1" lang="en-US" sz="22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http://plutocode.ph.unito.it</a:t>
            </a:r>
            <a:r>
              <a:rPr lang="en-US" sz="2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(v. 4.4)</a:t>
            </a:r>
            <a:endParaRPr sz="22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29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183" name="Google Shape;183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9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29"/>
          <p:cNvSpPr txBox="1"/>
          <p:nvPr/>
        </p:nvSpPr>
        <p:spPr>
          <a:xfrm>
            <a:off x="190225" y="936700"/>
            <a:ext cx="92676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GPU porting of PLUTO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7" name="Google Shape;187;p29"/>
          <p:cNvSpPr txBox="1"/>
          <p:nvPr/>
        </p:nvSpPr>
        <p:spPr>
          <a:xfrm>
            <a:off x="0" y="1671400"/>
            <a:ext cx="8250900" cy="13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lang="en-US" sz="2593">
                <a:latin typeface="Calibri"/>
                <a:ea typeface="Calibri"/>
                <a:cs typeface="Calibri"/>
                <a:sym typeface="Calibri"/>
              </a:rPr>
              <a:t>Porting m</a:t>
            </a:r>
            <a:r>
              <a:rPr lang="en-US" sz="2593">
                <a:latin typeface="Calibri"/>
                <a:ea typeface="Calibri"/>
                <a:cs typeface="Calibri"/>
                <a:sym typeface="Calibri"/>
              </a:rPr>
              <a:t>odules of</a:t>
            </a:r>
            <a:r>
              <a:rPr b="1" lang="en-US" sz="2593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93">
                <a:latin typeface="Calibri"/>
                <a:ea typeface="Calibri"/>
                <a:cs typeface="Calibri"/>
                <a:sym typeface="Calibri"/>
              </a:rPr>
              <a:t>most </a:t>
            </a:r>
            <a:r>
              <a:rPr b="1" lang="en-US" sz="2593">
                <a:latin typeface="Calibri"/>
                <a:ea typeface="Calibri"/>
                <a:cs typeface="Calibri"/>
                <a:sym typeface="Calibri"/>
              </a:rPr>
              <a:t>scientific interest </a:t>
            </a:r>
            <a:r>
              <a:rPr lang="en-US" sz="2593">
                <a:latin typeface="Calibri"/>
                <a:ea typeface="Calibri"/>
                <a:cs typeface="Calibri"/>
                <a:sym typeface="Calibri"/>
              </a:rPr>
              <a:t>for  the group</a:t>
            </a:r>
            <a:endParaRPr sz="2593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28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40"/>
              <a:buNone/>
            </a:pPr>
            <a:r>
              <a:rPr b="1" lang="en-US" sz="2834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High Energy Astrophysics</a:t>
            </a:r>
            <a:endParaRPr sz="136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9"/>
          <p:cNvSpPr txBox="1"/>
          <p:nvPr/>
        </p:nvSpPr>
        <p:spPr>
          <a:xfrm>
            <a:off x="7154750" y="3835296"/>
            <a:ext cx="44793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Eulerian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Methods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-40831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30"/>
              <a:buFont typeface="Calibri"/>
              <a:buChar char="•"/>
            </a:pPr>
            <a:r>
              <a:rPr lang="en-US" sz="2786">
                <a:latin typeface="Calibri"/>
                <a:ea typeface="Calibri"/>
                <a:cs typeface="Calibri"/>
                <a:sym typeface="Calibri"/>
              </a:rPr>
              <a:t>Relativistic Jets from </a:t>
            </a:r>
            <a:r>
              <a:rPr b="1" lang="en-US" sz="2786">
                <a:latin typeface="Calibri"/>
                <a:ea typeface="Calibri"/>
                <a:cs typeface="Calibri"/>
                <a:sym typeface="Calibri"/>
              </a:rPr>
              <a:t>AGN</a:t>
            </a:r>
            <a:endParaRPr b="1" sz="2786">
              <a:latin typeface="Calibri"/>
              <a:ea typeface="Calibri"/>
              <a:cs typeface="Calibri"/>
              <a:sym typeface="Calibri"/>
            </a:endParaRPr>
          </a:p>
          <a:p>
            <a:pPr indent="-40554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86"/>
              <a:buFont typeface="Calibri"/>
              <a:buChar char="•"/>
            </a:pPr>
            <a:r>
              <a:rPr lang="en-US" sz="2786">
                <a:latin typeface="Calibri"/>
                <a:ea typeface="Calibri"/>
                <a:cs typeface="Calibri"/>
                <a:sym typeface="Calibri"/>
              </a:rPr>
              <a:t>Power Wind Nebulae</a:t>
            </a:r>
            <a:endParaRPr sz="2786">
              <a:latin typeface="Calibri"/>
              <a:ea typeface="Calibri"/>
              <a:cs typeface="Calibri"/>
              <a:sym typeface="Calibri"/>
            </a:endParaRPr>
          </a:p>
          <a:p>
            <a:pPr indent="-40554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86"/>
              <a:buFont typeface="Calibri"/>
              <a:buChar char="•"/>
            </a:pPr>
            <a:r>
              <a:rPr lang="en-US" sz="2786">
                <a:latin typeface="Calibri"/>
                <a:ea typeface="Calibri"/>
                <a:cs typeface="Calibri"/>
                <a:sym typeface="Calibri"/>
              </a:rPr>
              <a:t>Gamma Ray Bursts</a:t>
            </a:r>
            <a:endParaRPr sz="2786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9"/>
          <p:cNvSpPr txBox="1"/>
          <p:nvPr/>
        </p:nvSpPr>
        <p:spPr>
          <a:xfrm>
            <a:off x="245000" y="3435250"/>
            <a:ext cx="6173100" cy="29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Lagrangian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800">
                <a:latin typeface="Calibri"/>
                <a:ea typeface="Calibri"/>
                <a:cs typeface="Calibri"/>
                <a:sym typeface="Calibri"/>
              </a:rPr>
              <a:t>Methods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-408313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30"/>
              <a:buFont typeface="Calibri"/>
              <a:buChar char="•"/>
            </a:pPr>
            <a:r>
              <a:rPr lang="en-US" sz="2786">
                <a:latin typeface="Calibri"/>
                <a:ea typeface="Calibri"/>
                <a:cs typeface="Calibri"/>
                <a:sym typeface="Calibri"/>
              </a:rPr>
              <a:t>Synthetic </a:t>
            </a:r>
            <a:r>
              <a:rPr b="1" lang="en-US" sz="2786">
                <a:latin typeface="Calibri"/>
                <a:ea typeface="Calibri"/>
                <a:cs typeface="Calibri"/>
                <a:sym typeface="Calibri"/>
              </a:rPr>
              <a:t>non-thermal spectra</a:t>
            </a:r>
            <a:endParaRPr b="1" sz="2786">
              <a:latin typeface="Calibri"/>
              <a:ea typeface="Calibri"/>
              <a:cs typeface="Calibri"/>
              <a:sym typeface="Calibri"/>
            </a:endParaRPr>
          </a:p>
          <a:p>
            <a:pPr indent="-405542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86"/>
              <a:buFont typeface="Calibri"/>
              <a:buChar char="•"/>
            </a:pPr>
            <a:r>
              <a:rPr lang="en-US" sz="2786">
                <a:latin typeface="Calibri"/>
                <a:ea typeface="Calibri"/>
                <a:cs typeface="Calibri"/>
                <a:sym typeface="Calibri"/>
              </a:rPr>
              <a:t>Particle acceleration from </a:t>
            </a:r>
            <a:r>
              <a:rPr b="1" lang="en-US" sz="2786">
                <a:latin typeface="Calibri"/>
                <a:ea typeface="Calibri"/>
                <a:cs typeface="Calibri"/>
                <a:sym typeface="Calibri"/>
              </a:rPr>
              <a:t>DSA</a:t>
            </a:r>
            <a:r>
              <a:rPr lang="en-US" sz="2786">
                <a:latin typeface="Calibri"/>
                <a:ea typeface="Calibri"/>
                <a:cs typeface="Calibri"/>
                <a:sym typeface="Calibri"/>
              </a:rPr>
              <a:t> and magnetic reconnection</a:t>
            </a:r>
            <a:endParaRPr sz="2786">
              <a:latin typeface="Calibri"/>
              <a:ea typeface="Calibri"/>
              <a:cs typeface="Calibri"/>
              <a:sym typeface="Calibri"/>
            </a:endParaRPr>
          </a:p>
          <a:p>
            <a:pPr indent="-405542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86"/>
              <a:buFont typeface="Calibri"/>
              <a:buChar char="•"/>
            </a:pPr>
            <a:r>
              <a:rPr lang="en-US" sz="2786">
                <a:latin typeface="Calibri"/>
                <a:ea typeface="Calibri"/>
                <a:cs typeface="Calibri"/>
                <a:sym typeface="Calibri"/>
              </a:rPr>
              <a:t>MHD instabilities: Kelvin-Helmholtz, Current Driven</a:t>
            </a:r>
            <a:endParaRPr sz="2786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1550" y="850675"/>
            <a:ext cx="4357025" cy="25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97" name="Google Shape;197;p30"/>
          <p:cNvSpPr txBox="1"/>
          <p:nvPr/>
        </p:nvSpPr>
        <p:spPr>
          <a:xfrm>
            <a:off x="139113" y="2117000"/>
            <a:ext cx="11504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94414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Migrating from</a:t>
            </a:r>
            <a:r>
              <a:rPr b="1"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3369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b="1" lang="en-US" sz="336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3369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C++</a:t>
            </a:r>
            <a:endParaRPr b="1" sz="3369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83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1" lang="en-US" sz="3226">
                <a:latin typeface="Calibri"/>
                <a:ea typeface="Calibri"/>
                <a:cs typeface="Calibri"/>
                <a:sym typeface="Calibri"/>
              </a:rPr>
              <a:t>Templates</a:t>
            </a:r>
            <a:endParaRPr b="1" sz="3226">
              <a:latin typeface="Calibri"/>
              <a:ea typeface="Calibri"/>
              <a:cs typeface="Calibri"/>
              <a:sym typeface="Calibri"/>
            </a:endParaRPr>
          </a:p>
          <a:p>
            <a:pPr indent="-387383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1" lang="en-US" sz="3226">
                <a:latin typeface="Calibri"/>
                <a:ea typeface="Calibri"/>
                <a:cs typeface="Calibri"/>
                <a:sym typeface="Calibri"/>
              </a:rPr>
              <a:t>Classes</a:t>
            </a:r>
            <a:endParaRPr b="1" sz="3226">
              <a:latin typeface="Calibri"/>
              <a:ea typeface="Calibri"/>
              <a:cs typeface="Calibri"/>
              <a:sym typeface="Calibri"/>
            </a:endParaRPr>
          </a:p>
          <a:p>
            <a:pPr indent="-387383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226">
                <a:latin typeface="Calibri"/>
                <a:ea typeface="Calibri"/>
                <a:cs typeface="Calibri"/>
                <a:sym typeface="Calibri"/>
              </a:rPr>
              <a:t>Automatic vectorization</a:t>
            </a:r>
            <a:endParaRPr sz="3226">
              <a:latin typeface="Calibri"/>
              <a:ea typeface="Calibri"/>
              <a:cs typeface="Calibri"/>
              <a:sym typeface="Calibri"/>
            </a:endParaRPr>
          </a:p>
          <a:p>
            <a:pPr indent="-39740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b="1" lang="en-US" sz="34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Directive-based </a:t>
            </a:r>
            <a:r>
              <a:rPr lang="en-US" sz="34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programming model</a:t>
            </a:r>
            <a:r>
              <a:rPr b="1" lang="en-US" sz="343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en-US" sz="343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sz="3226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50">
              <a:latin typeface="Calibri"/>
              <a:ea typeface="Calibri"/>
              <a:cs typeface="Calibri"/>
              <a:sym typeface="Calibri"/>
            </a:endParaRPr>
          </a:p>
          <a:p>
            <a:pPr indent="-39525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1" lang="en-US" sz="3386">
                <a:latin typeface="Calibri"/>
                <a:ea typeface="Calibri"/>
                <a:cs typeface="Calibri"/>
                <a:sym typeface="Calibri"/>
              </a:rPr>
              <a:t>MPI </a:t>
            </a:r>
            <a:r>
              <a:rPr lang="en-US" sz="3386"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1" lang="en-US" sz="3386">
                <a:latin typeface="Calibri"/>
                <a:ea typeface="Calibri"/>
                <a:cs typeface="Calibri"/>
                <a:sym typeface="Calibri"/>
              </a:rPr>
              <a:t> NCCL </a:t>
            </a:r>
            <a:r>
              <a:rPr lang="en-US" sz="3386">
                <a:latin typeface="Calibri"/>
                <a:ea typeface="Calibri"/>
                <a:cs typeface="Calibri"/>
                <a:sym typeface="Calibri"/>
              </a:rPr>
              <a:t>for inter-GPU and inter-node communication</a:t>
            </a:r>
            <a:endParaRPr sz="3386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395257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386">
                <a:latin typeface="Calibri"/>
                <a:ea typeface="Calibri"/>
                <a:cs typeface="Calibri"/>
                <a:sym typeface="Calibri"/>
              </a:rPr>
              <a:t>Versioning w/ </a:t>
            </a:r>
            <a:r>
              <a:rPr b="1" lang="en-US" sz="3386">
                <a:latin typeface="Calibri"/>
                <a:ea typeface="Calibri"/>
                <a:cs typeface="Calibri"/>
                <a:sym typeface="Calibri"/>
              </a:rPr>
              <a:t>GitHub</a:t>
            </a:r>
            <a:endParaRPr b="1" sz="3386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386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335277" y="777125"/>
            <a:ext cx="113454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PLUTO-GPU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528BC"/>
                </a:solidFill>
                <a:latin typeface="Titillium Web"/>
                <a:ea typeface="Titillium Web"/>
                <a:cs typeface="Titillium Web"/>
                <a:sym typeface="Titillium Web"/>
              </a:rPr>
              <a:t>Full code rewrite to exploit GPU parallelism and increasing performance</a:t>
            </a:r>
            <a:r>
              <a:rPr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30"/>
          <p:cNvGrpSpPr/>
          <p:nvPr/>
        </p:nvGrpSpPr>
        <p:grpSpPr>
          <a:xfrm>
            <a:off x="0" y="6519240"/>
            <a:ext cx="12191763" cy="361440"/>
            <a:chOff x="0" y="6519240"/>
            <a:chExt cx="12191763" cy="361440"/>
          </a:xfrm>
        </p:grpSpPr>
        <p:pic>
          <p:nvPicPr>
            <p:cNvPr id="201" name="Google Shape;201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924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30"/>
            <p:cNvSpPr/>
            <p:nvPr/>
          </p:nvSpPr>
          <p:spPr>
            <a:xfrm>
              <a:off x="6712920" y="654444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0" y="6538680"/>
              <a:ext cx="91440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4" name="Google Shape;20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91250" y="1158350"/>
            <a:ext cx="2354670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53413" y="2241775"/>
            <a:ext cx="1030774" cy="115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3514" y="2587013"/>
            <a:ext cx="3610150" cy="18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82550" y="5041150"/>
            <a:ext cx="1325700" cy="1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0"/>
          <p:cNvSpPr txBox="1"/>
          <p:nvPr/>
        </p:nvSpPr>
        <p:spPr>
          <a:xfrm>
            <a:off x="4054300" y="5854625"/>
            <a:ext cx="4324200" cy="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400">
                <a:solidFill>
                  <a:srgbClr val="38761D"/>
                </a:solidFill>
              </a:rPr>
              <a:t>Portability &amp; Performances</a:t>
            </a:r>
            <a:endParaRPr b="1" sz="2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616150" y="2176925"/>
            <a:ext cx="735475" cy="73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1"/>
          <p:cNvSpPr txBox="1"/>
          <p:nvPr/>
        </p:nvSpPr>
        <p:spPr>
          <a:xfrm>
            <a:off x="232475" y="1613925"/>
            <a:ext cx="7119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Lagrangian Particles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moving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 Eulerian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grid</a:t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44">
                <a:latin typeface="Calibri"/>
                <a:ea typeface="Calibri"/>
                <a:cs typeface="Calibri"/>
                <a:sym typeface="Calibri"/>
              </a:rPr>
              <a:t>MHD equations </a:t>
            </a:r>
            <a:endParaRPr sz="3144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144">
                <a:latin typeface="Calibri"/>
                <a:ea typeface="Calibri"/>
                <a:cs typeface="Calibri"/>
                <a:sym typeface="Calibri"/>
              </a:rPr>
              <a:t>Cosmic ray transport equation</a:t>
            </a:r>
            <a:endParaRPr sz="3144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144">
              <a:latin typeface="Calibri"/>
              <a:ea typeface="Calibri"/>
              <a:cs typeface="Calibri"/>
              <a:sym typeface="Calibri"/>
            </a:endParaRPr>
          </a:p>
          <a:p>
            <a:pPr indent="-3810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In DSA the spectrum gets hardened</a:t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-3810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Outside of shocks: 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adiabatic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synchrotron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 cooling</a:t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430">
              <a:latin typeface="Calibri"/>
              <a:ea typeface="Calibri"/>
              <a:cs typeface="Calibri"/>
              <a:sym typeface="Calibri"/>
            </a:endParaRPr>
          </a:p>
          <a:p>
            <a:pPr indent="-381069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̴ 10</a:t>
            </a:r>
            <a:r>
              <a:rPr baseline="30000" lang="en-US" sz="3430">
                <a:latin typeface="Calibri"/>
                <a:ea typeface="Calibri"/>
                <a:cs typeface="Calibri"/>
                <a:sym typeface="Calibri"/>
              </a:rPr>
              <a:t>6 </a:t>
            </a:r>
            <a:r>
              <a:rPr lang="en-US" sz="3430">
                <a:latin typeface="Calibri"/>
                <a:ea typeface="Calibri"/>
                <a:cs typeface="Calibri"/>
                <a:sym typeface="Calibri"/>
              </a:rPr>
              <a:t>particles. Mandatory to exploit </a:t>
            </a:r>
            <a:r>
              <a:rPr b="1" lang="en-US" sz="3430">
                <a:latin typeface="Calibri"/>
                <a:ea typeface="Calibri"/>
                <a:cs typeface="Calibri"/>
                <a:sym typeface="Calibri"/>
              </a:rPr>
              <a:t>GPU parallelism</a:t>
            </a:r>
            <a:endParaRPr b="1" sz="343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4361" y="850677"/>
            <a:ext cx="3561013" cy="376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7683" y="4028570"/>
            <a:ext cx="3664079" cy="2465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31"/>
          <p:cNvGrpSpPr/>
          <p:nvPr/>
        </p:nvGrpSpPr>
        <p:grpSpPr>
          <a:xfrm>
            <a:off x="0" y="6511320"/>
            <a:ext cx="12191760" cy="361440"/>
            <a:chOff x="0" y="6511320"/>
            <a:chExt cx="12191760" cy="361440"/>
          </a:xfrm>
        </p:grpSpPr>
        <p:pic>
          <p:nvPicPr>
            <p:cNvPr id="220" name="Google Shape;220;p3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651132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31"/>
            <p:cNvSpPr/>
            <p:nvPr/>
          </p:nvSpPr>
          <p:spPr>
            <a:xfrm>
              <a:off x="6712920" y="653652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i="0" lang="en-US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0" y="6530760"/>
              <a:ext cx="891540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3" name="Google Shape;223;p31"/>
          <p:cNvSpPr/>
          <p:nvPr/>
        </p:nvSpPr>
        <p:spPr>
          <a:xfrm>
            <a:off x="95375" y="1021790"/>
            <a:ext cx="72561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Lagrangian Module - overview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1"/>
          <p:cNvSpPr txBox="1"/>
          <p:nvPr/>
        </p:nvSpPr>
        <p:spPr>
          <a:xfrm>
            <a:off x="9428125" y="3664900"/>
            <a:ext cx="2314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arXiv:2105.02836v2</a:t>
            </a:r>
            <a:endParaRPr b="0" sz="1800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5593" y="945600"/>
            <a:ext cx="3410857" cy="335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/>
          <p:nvPr/>
        </p:nvSpPr>
        <p:spPr>
          <a:xfrm>
            <a:off x="95375" y="1021790"/>
            <a:ext cx="72561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Lagrangian Module - ported and tested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8192" y="4462750"/>
            <a:ext cx="4029384" cy="239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65630" y="4443575"/>
            <a:ext cx="4064594" cy="241442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2"/>
          <p:cNvSpPr txBox="1"/>
          <p:nvPr/>
        </p:nvSpPr>
        <p:spPr>
          <a:xfrm>
            <a:off x="607675" y="1823025"/>
            <a:ext cx="17265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2"/>
          <p:cNvSpPr txBox="1"/>
          <p:nvPr/>
        </p:nvSpPr>
        <p:spPr>
          <a:xfrm>
            <a:off x="326125" y="1104238"/>
            <a:ext cx="71190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Linked list             C++ class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Loop rewriting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Test problems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Relativistic &amp; non-Relativistic planar MHD shocks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Relativistic magnetized Blast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Code review - ongoing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" name="Google Shape;237;p32"/>
          <p:cNvCxnSpPr/>
          <p:nvPr/>
        </p:nvCxnSpPr>
        <p:spPr>
          <a:xfrm>
            <a:off x="2218450" y="1774800"/>
            <a:ext cx="675300" cy="0"/>
          </a:xfrm>
          <a:prstGeom prst="straightConnector1">
            <a:avLst/>
          </a:prstGeom>
          <a:noFill/>
          <a:ln cap="flat" cmpd="sng" w="28575">
            <a:solidFill>
              <a:srgbClr val="0563C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32"/>
          <p:cNvSpPr/>
          <p:nvPr/>
        </p:nvSpPr>
        <p:spPr>
          <a:xfrm>
            <a:off x="6939750" y="4348575"/>
            <a:ext cx="318900" cy="23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2"/>
          <p:cNvSpPr txBox="1"/>
          <p:nvPr/>
        </p:nvSpPr>
        <p:spPr>
          <a:xfrm>
            <a:off x="6939750" y="4348575"/>
            <a:ext cx="9726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x3E-12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/>
        </p:nvSpPr>
        <p:spPr>
          <a:xfrm>
            <a:off x="7508525" y="2698125"/>
            <a:ext cx="4692900" cy="3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Next steps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MPI/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NVCCL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 support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Fluid </a:t>
            </a: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feedback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Jet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tests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•"/>
            </a:pPr>
            <a:r>
              <a:rPr b="1" lang="en-US" sz="2200">
                <a:latin typeface="Calibri"/>
                <a:ea typeface="Calibri"/>
                <a:cs typeface="Calibri"/>
                <a:sym typeface="Calibri"/>
              </a:rPr>
              <a:t>HPC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cluster runs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3"/>
          <p:cNvSpPr/>
          <p:nvPr/>
        </p:nvSpPr>
        <p:spPr>
          <a:xfrm>
            <a:off x="95375" y="1021790"/>
            <a:ext cx="72561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Lagrangian Module - performances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3"/>
          <p:cNvSpPr txBox="1"/>
          <p:nvPr/>
        </p:nvSpPr>
        <p:spPr>
          <a:xfrm>
            <a:off x="760075" y="1823025"/>
            <a:ext cx="1726500" cy="11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49" name="Google Shape;249;p33"/>
          <p:cNvGraphicFramePr/>
          <p:nvPr/>
        </p:nvGraphicFramePr>
        <p:xfrm>
          <a:off x="1027115" y="3079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{44A6E951-C325-4641-85E0-DD0D4BE67C8A}</a:tableStyleId>
              </a:tblPr>
              <a:tblGrid>
                <a:gridCol w="1917125"/>
                <a:gridCol w="1917125"/>
                <a:gridCol w="1199700"/>
              </a:tblGrid>
              <a:tr h="557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/>
                        <a:t>code</a:t>
                      </a:r>
                      <a:endParaRPr b="0" i="1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US" sz="2000"/>
                        <a:t># cores</a:t>
                      </a:r>
                      <a:endParaRPr b="0" i="1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Execution time </a:t>
                      </a:r>
                      <a:r>
                        <a:rPr b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[s]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525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PLUTO</a:t>
                      </a:r>
                      <a:endParaRPr sz="2000"/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188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5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8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5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14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gPLUTO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US" sz="20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9</a:t>
                      </a:r>
                      <a:endParaRPr b="0" sz="20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36000" marL="360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0" name="Google Shape;250;p33"/>
          <p:cNvSpPr txBox="1"/>
          <p:nvPr/>
        </p:nvSpPr>
        <p:spPr>
          <a:xfrm>
            <a:off x="1924325" y="5750725"/>
            <a:ext cx="2971800" cy="6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 strike="noStrike">
                <a:solidFill>
                  <a:srgbClr val="127622"/>
                </a:solidFill>
                <a:latin typeface="Arial"/>
                <a:ea typeface="Arial"/>
                <a:cs typeface="Arial"/>
                <a:sym typeface="Arial"/>
              </a:rPr>
              <a:t>Speedup   x20</a:t>
            </a:r>
            <a:endParaRPr b="0" sz="29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3"/>
          <p:cNvSpPr txBox="1"/>
          <p:nvPr/>
        </p:nvSpPr>
        <p:spPr>
          <a:xfrm>
            <a:off x="287750" y="1733550"/>
            <a:ext cx="6512700" cy="10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RMHD Blast,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3x10</a:t>
            </a:r>
            <a:r>
              <a:rPr baseline="30000" lang="en-US" sz="2200"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particles, 64</a:t>
            </a:r>
            <a:r>
              <a:rPr baseline="30000" lang="en-US" sz="22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grid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67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Dell Vostro w\ 1xNvidia GeForce RTX, Intel Core I7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200" y="2483675"/>
            <a:ext cx="5911101" cy="385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34"/>
          <p:cNvGrpSpPr/>
          <p:nvPr/>
        </p:nvGrpSpPr>
        <p:grpSpPr>
          <a:xfrm>
            <a:off x="-24120" y="6496560"/>
            <a:ext cx="12216243" cy="361440"/>
            <a:chOff x="-24120" y="6496560"/>
            <a:chExt cx="12216243" cy="361440"/>
          </a:xfrm>
        </p:grpSpPr>
        <p:pic>
          <p:nvPicPr>
            <p:cNvPr id="260" name="Google Shape;260;p3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60" y="6496560"/>
              <a:ext cx="12191763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34"/>
            <p:cNvSpPr/>
            <p:nvPr/>
          </p:nvSpPr>
          <p:spPr>
            <a:xfrm>
              <a:off x="6713280" y="6521760"/>
              <a:ext cx="53169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4"/>
            <p:cNvSpPr/>
            <p:nvPr/>
          </p:nvSpPr>
          <p:spPr>
            <a:xfrm>
              <a:off x="-24120" y="6521760"/>
              <a:ext cx="89154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34"/>
          <p:cNvSpPr/>
          <p:nvPr/>
        </p:nvSpPr>
        <p:spPr>
          <a:xfrm>
            <a:off x="165145" y="967920"/>
            <a:ext cx="72561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Accomplished Work</a:t>
            </a: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- PLUTO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3300" y="1057801"/>
            <a:ext cx="4384576" cy="51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 txBox="1"/>
          <p:nvPr/>
        </p:nvSpPr>
        <p:spPr>
          <a:xfrm>
            <a:off x="132450" y="1588575"/>
            <a:ext cx="65127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42">
                <a:latin typeface="Calibri"/>
                <a:ea typeface="Calibri"/>
                <a:cs typeface="Calibri"/>
                <a:sym typeface="Calibri"/>
              </a:rPr>
              <a:t>2D Orszag-Tang, 16384</a:t>
            </a:r>
            <a:r>
              <a:rPr baseline="30000" lang="en-US" sz="2042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42">
                <a:latin typeface="Calibri"/>
                <a:ea typeface="Calibri"/>
                <a:cs typeface="Calibri"/>
                <a:sym typeface="Calibri"/>
              </a:rPr>
              <a:t> grid</a:t>
            </a:r>
            <a:endParaRPr sz="2042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42">
                <a:latin typeface="Calibri"/>
                <a:ea typeface="Calibri"/>
                <a:cs typeface="Calibri"/>
                <a:sym typeface="Calibri"/>
              </a:rPr>
              <a:t>Leonardo HPC, 4xNvidia Ampere 100 GPUs/node</a:t>
            </a:r>
            <a:endParaRPr sz="2242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/>
          <p:nvPr/>
        </p:nvSpPr>
        <p:spPr>
          <a:xfrm>
            <a:off x="424925" y="1542125"/>
            <a:ext cx="5607600" cy="48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0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5963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b="1" lang="en-US" sz="5158">
                <a:latin typeface="Calibri"/>
                <a:ea typeface="Calibri"/>
                <a:cs typeface="Calibri"/>
                <a:sym typeface="Calibri"/>
              </a:rPr>
              <a:t>December  </a:t>
            </a:r>
            <a:r>
              <a:rPr lang="en-US" sz="5158">
                <a:latin typeface="Calibri"/>
                <a:ea typeface="Calibri"/>
                <a:cs typeface="Calibri"/>
                <a:sym typeface="Calibri"/>
              </a:rPr>
              <a:t>2023</a:t>
            </a:r>
            <a:endParaRPr sz="51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Fully </a:t>
            </a:r>
            <a:r>
              <a:rPr b="1" lang="en-US" sz="4958">
                <a:latin typeface="Calibri"/>
                <a:ea typeface="Calibri"/>
                <a:cs typeface="Calibri"/>
                <a:sym typeface="Calibri"/>
              </a:rPr>
              <a:t>parallel</a:t>
            </a: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 Lagrangian Particles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February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4958">
                <a:latin typeface="Calibri"/>
                <a:ea typeface="Calibri"/>
                <a:cs typeface="Calibri"/>
                <a:sym typeface="Calibri"/>
              </a:rPr>
              <a:t>High order </a:t>
            </a: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methods on GPU (V. Berta)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March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Full performance evaluation on GPU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April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First use cases in 2D and 3D (Jets, DSA, …)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June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4958">
                <a:latin typeface="Calibri"/>
                <a:ea typeface="Calibri"/>
                <a:cs typeface="Calibri"/>
                <a:sym typeface="Calibri"/>
              </a:rPr>
              <a:t>General Relativity</a:t>
            </a: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 (M. Bugli)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-3545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Fall 2024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First high resolution runs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4958">
                <a:latin typeface="Calibri"/>
                <a:ea typeface="Calibri"/>
                <a:cs typeface="Calibri"/>
                <a:sym typeface="Calibri"/>
              </a:rPr>
              <a:t>Documentation </a:t>
            </a:r>
            <a:r>
              <a:rPr lang="en-US" sz="4958">
                <a:latin typeface="Calibri"/>
                <a:ea typeface="Calibri"/>
                <a:cs typeface="Calibri"/>
                <a:sym typeface="Calibri"/>
              </a:rPr>
              <a:t>completion</a:t>
            </a:r>
            <a:endParaRPr sz="4958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760" cy="850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35"/>
          <p:cNvGrpSpPr/>
          <p:nvPr/>
        </p:nvGrpSpPr>
        <p:grpSpPr>
          <a:xfrm>
            <a:off x="0" y="6511320"/>
            <a:ext cx="12191760" cy="361440"/>
            <a:chOff x="0" y="6511320"/>
            <a:chExt cx="12191760" cy="361440"/>
          </a:xfrm>
        </p:grpSpPr>
        <p:pic>
          <p:nvPicPr>
            <p:cNvPr id="274" name="Google Shape;274;p3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511320"/>
              <a:ext cx="12191760" cy="36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35"/>
            <p:cNvSpPr/>
            <p:nvPr/>
          </p:nvSpPr>
          <p:spPr>
            <a:xfrm>
              <a:off x="6712920" y="6536520"/>
              <a:ext cx="531684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b="1" lang="en-US" sz="1400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0" y="6530760"/>
              <a:ext cx="8915400" cy="305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 strike="noStrike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b="0" sz="1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35"/>
          <p:cNvSpPr/>
          <p:nvPr/>
        </p:nvSpPr>
        <p:spPr>
          <a:xfrm>
            <a:off x="306625" y="1016875"/>
            <a:ext cx="31347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 strike="noStrike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Next Steps</a:t>
            </a:r>
            <a:endParaRPr b="0" sz="3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35"/>
          <p:cNvSpPr txBox="1"/>
          <p:nvPr/>
        </p:nvSpPr>
        <p:spPr>
          <a:xfrm>
            <a:off x="6337625" y="1267375"/>
            <a:ext cx="5550300" cy="18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Expected Results</a:t>
            </a:r>
            <a:endParaRPr b="1" sz="3000">
              <a:solidFill>
                <a:srgbClr val="1C7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1900"/>
              <a:t>20 - 30 </a:t>
            </a:r>
            <a:r>
              <a:rPr b="1" lang="en-US" sz="1900"/>
              <a:t>speedup</a:t>
            </a:r>
            <a:endParaRPr b="1" sz="1900"/>
          </a:p>
          <a:p>
            <a: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●"/>
            </a:pPr>
            <a:r>
              <a:rPr lang="en-US" sz="1900"/>
              <a:t>New </a:t>
            </a:r>
            <a:r>
              <a:rPr b="1" lang="en-US" sz="1900"/>
              <a:t>physical modules</a:t>
            </a:r>
            <a:r>
              <a:rPr lang="en-US" sz="1900"/>
              <a:t> and</a:t>
            </a:r>
            <a:r>
              <a:rPr b="1" lang="en-US" sz="1900"/>
              <a:t> </a:t>
            </a:r>
            <a:r>
              <a:rPr b="1" lang="en-US" sz="1900"/>
              <a:t>schemes</a:t>
            </a:r>
            <a:endParaRPr b="1" sz="1900"/>
          </a:p>
        </p:txBody>
      </p:sp>
      <p:sp>
        <p:nvSpPr>
          <p:cNvPr id="279" name="Google Shape;279;p35"/>
          <p:cNvSpPr txBox="1"/>
          <p:nvPr/>
        </p:nvSpPr>
        <p:spPr>
          <a:xfrm>
            <a:off x="6217650" y="2804525"/>
            <a:ext cx="5836500" cy="3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7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Key Performance Indicators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-US" sz="1800"/>
              <a:t>Open source </a:t>
            </a:r>
            <a:r>
              <a:rPr b="1" lang="en-US" sz="1800"/>
              <a:t>release</a:t>
            </a:r>
            <a:r>
              <a:rPr lang="en-US" sz="1800"/>
              <a:t> the GPU code + documentation.  </a:t>
            </a:r>
            <a:r>
              <a:rPr lang="en-US" sz="2700"/>
              <a:t>̴ </a:t>
            </a:r>
            <a:r>
              <a:rPr lang="en-US" sz="1800"/>
              <a:t>1 year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/>
              <a:t>Technical</a:t>
            </a:r>
            <a:r>
              <a:rPr lang="en-US" sz="1800"/>
              <a:t> </a:t>
            </a:r>
            <a:r>
              <a:rPr b="1" lang="en-US" sz="1800"/>
              <a:t>report</a:t>
            </a:r>
            <a:r>
              <a:rPr lang="en-US" sz="1800"/>
              <a:t> on GPU implementation of </a:t>
            </a:r>
            <a:r>
              <a:rPr b="1" lang="en-US" sz="1800"/>
              <a:t>grid</a:t>
            </a:r>
            <a:r>
              <a:rPr lang="en-US" sz="1800"/>
              <a:t> modules. </a:t>
            </a:r>
            <a:r>
              <a:rPr lang="en-US" sz="1800">
                <a:solidFill>
                  <a:schemeClr val="dk1"/>
                </a:solidFill>
              </a:rPr>
              <a:t>  </a:t>
            </a:r>
            <a:r>
              <a:rPr lang="en-US" sz="2700">
                <a:solidFill>
                  <a:schemeClr val="dk1"/>
                </a:solidFill>
              </a:rPr>
              <a:t>̴ </a:t>
            </a:r>
            <a:r>
              <a:rPr lang="en-US" sz="1800">
                <a:solidFill>
                  <a:schemeClr val="dk1"/>
                </a:solidFill>
              </a:rPr>
              <a:t>1.5 years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-US" sz="1800"/>
              <a:t>Technical report</a:t>
            </a:r>
            <a:r>
              <a:rPr lang="en-US" sz="1800"/>
              <a:t> on GPU implementation of </a:t>
            </a:r>
            <a:r>
              <a:rPr b="1" lang="en-US" sz="1800"/>
              <a:t>particle</a:t>
            </a:r>
            <a:r>
              <a:rPr lang="en-US" sz="1800"/>
              <a:t> modules. 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2700">
                <a:solidFill>
                  <a:schemeClr val="dk1"/>
                </a:solidFill>
              </a:rPr>
              <a:t>̴ </a:t>
            </a:r>
            <a:r>
              <a:rPr lang="en-US" sz="1800">
                <a:solidFill>
                  <a:schemeClr val="dk1"/>
                </a:solidFill>
              </a:rPr>
              <a:t>1.5 years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en-US" sz="1800"/>
              <a:t>Publication</a:t>
            </a:r>
            <a:r>
              <a:rPr lang="en-US" sz="1800"/>
              <a:t> of</a:t>
            </a:r>
            <a:r>
              <a:rPr b="1" lang="en-US" sz="1800"/>
              <a:t> articles </a:t>
            </a:r>
            <a:r>
              <a:rPr lang="en-US" sz="1800"/>
              <a:t>on Jet simulation 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2700">
                <a:solidFill>
                  <a:schemeClr val="dk1"/>
                </a:solidFill>
              </a:rPr>
              <a:t>̴ </a:t>
            </a:r>
            <a:r>
              <a:rPr lang="en-US" sz="1800">
                <a:solidFill>
                  <a:schemeClr val="dk1"/>
                </a:solidFill>
              </a:rPr>
              <a:t>2 years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