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6.jpeg" ContentType="image/jpeg"/>
  <Override PartName="/ppt/media/image7.jpeg" ContentType="image/jpeg"/>
  <Override PartName="/ppt/notesSlides/notesSlide2.xml" ContentType="application/vnd.openxmlformats-officedocument.presentationml.notesSlide+xml"/>
  <Override PartName="/ppt/media/media1.mp4" ContentType="video/unknown"/>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2" name="Shape 182"/>
          <p:cNvSpPr/>
          <p:nvPr>
            <p:ph type="sldImg"/>
          </p:nvPr>
        </p:nvSpPr>
        <p:spPr>
          <a:xfrm>
            <a:off x="1143000" y="685800"/>
            <a:ext cx="4572000" cy="3429000"/>
          </a:xfrm>
          <a:prstGeom prst="rect">
            <a:avLst/>
          </a:prstGeom>
        </p:spPr>
        <p:txBody>
          <a:bodyPr/>
          <a:lstStyle/>
          <a:p>
            <a:pPr/>
          </a:p>
        </p:txBody>
      </p:sp>
      <p:sp>
        <p:nvSpPr>
          <p:cNvPr id="183" name="Shape 18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Cover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Template e guide lines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Template e guide lines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Template e guide lines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Template e guide lines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Template e guide lines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406400" indent="-355600" algn="ctr">
              <a:buClrTx/>
              <a:buSzTx/>
              <a:buFontTx/>
              <a:buNone/>
              <a:defRPr sz="2400"/>
            </a:lvl1pPr>
            <a:lvl2pPr marL="406400" indent="127000" algn="ctr">
              <a:buClrTx/>
              <a:buSzTx/>
              <a:buFontTx/>
              <a:buNone/>
              <a:defRPr sz="2400"/>
            </a:lvl2pPr>
            <a:lvl3pPr marL="406400" indent="609600" algn="ctr">
              <a:buClrTx/>
              <a:buSzTx/>
              <a:buFontTx/>
              <a:buNone/>
              <a:defRPr sz="2400"/>
            </a:lvl3pPr>
            <a:lvl4pPr marL="406400" indent="1079500" algn="ctr">
              <a:buClrTx/>
              <a:buSzTx/>
              <a:buFontTx/>
              <a:buNone/>
              <a:defRPr sz="2400"/>
            </a:lvl4pPr>
            <a:lvl5pPr marL="406400" indent="1536700" algn="ctr">
              <a:buClrTx/>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11095216" y="6414780"/>
            <a:ext cx="258585" cy="24826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87" name="Title Text"/>
          <p:cNvSpPr txBox="1"/>
          <p:nvPr>
            <p:ph type="title"/>
          </p:nvPr>
        </p:nvSpPr>
        <p:spPr>
          <a:xfrm>
            <a:off x="838200" y="365125"/>
            <a:ext cx="10515600" cy="1325563"/>
          </a:xfrm>
          <a:prstGeom prst="rect">
            <a:avLst/>
          </a:prstGeom>
        </p:spPr>
        <p:txBody>
          <a:bodyPr/>
          <a:lstStyle/>
          <a:p>
            <a:pPr/>
            <a:r>
              <a:t>Title Text</a:t>
            </a:r>
          </a:p>
        </p:txBody>
      </p:sp>
      <p:sp>
        <p:nvSpPr>
          <p:cNvPr id="88" name="Body Level One…"/>
          <p:cNvSpPr txBox="1"/>
          <p:nvPr>
            <p:ph type="body" idx="1"/>
          </p:nvPr>
        </p:nvSpPr>
        <p:spPr>
          <a:xfrm>
            <a:off x="838200" y="1825625"/>
            <a:ext cx="10515600" cy="4351338"/>
          </a:xfrm>
          <a:prstGeom prst="rect">
            <a:avLst/>
          </a:prstGeom>
        </p:spPr>
        <p:txBody>
          <a:bodyPr/>
          <a:lstStyle>
            <a:lvl1pPr indent="-342900"/>
            <a:lvl2pPr marL="971550" indent="-400050"/>
            <a:lvl3pPr marL="1508760" indent="-480060"/>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xfrm>
            <a:off x="11095216" y="6414780"/>
            <a:ext cx="258585" cy="24826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96"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97" name="Body Level One…"/>
          <p:cNvSpPr txBox="1"/>
          <p:nvPr>
            <p:ph type="body" sz="quarter" idx="1"/>
          </p:nvPr>
        </p:nvSpPr>
        <p:spPr>
          <a:xfrm>
            <a:off x="831850" y="4589462"/>
            <a:ext cx="10515600" cy="1500188"/>
          </a:xfrm>
          <a:prstGeom prst="rect">
            <a:avLst/>
          </a:prstGeom>
        </p:spPr>
        <p:txBody>
          <a:bodyPr/>
          <a:lstStyle>
            <a:lvl1pPr marL="228600" indent="0">
              <a:buClrTx/>
              <a:buSzTx/>
              <a:buFontTx/>
              <a:buNone/>
              <a:defRPr sz="2400">
                <a:solidFill>
                  <a:srgbClr val="888888"/>
                </a:solidFill>
              </a:defRPr>
            </a:lvl1pPr>
            <a:lvl2pPr marL="228600" indent="457200">
              <a:buClrTx/>
              <a:buSzTx/>
              <a:buFontTx/>
              <a:buNone/>
              <a:defRPr sz="2400">
                <a:solidFill>
                  <a:srgbClr val="888888"/>
                </a:solidFill>
              </a:defRPr>
            </a:lvl2pPr>
            <a:lvl3pPr marL="228600" indent="914400">
              <a:buClrTx/>
              <a:buSzTx/>
              <a:buFontTx/>
              <a:buNone/>
              <a:defRPr sz="2400">
                <a:solidFill>
                  <a:srgbClr val="888888"/>
                </a:solidFill>
              </a:defRPr>
            </a:lvl3pPr>
            <a:lvl4pPr marL="228600" indent="1371600">
              <a:buClrTx/>
              <a:buSzTx/>
              <a:buFontTx/>
              <a:buNone/>
              <a:defRPr sz="2400">
                <a:solidFill>
                  <a:srgbClr val="888888"/>
                </a:solidFill>
              </a:defRPr>
            </a:lvl4pPr>
            <a:lvl5pPr marL="228600" indent="1828800">
              <a:buClrTx/>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98" name="Slide Number"/>
          <p:cNvSpPr txBox="1"/>
          <p:nvPr>
            <p:ph type="sldNum" sz="quarter" idx="2"/>
          </p:nvPr>
        </p:nvSpPr>
        <p:spPr>
          <a:xfrm>
            <a:off x="11095216" y="6414780"/>
            <a:ext cx="258585" cy="24826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
    <p:spTree>
      <p:nvGrpSpPr>
        <p:cNvPr id="1" name=""/>
        <p:cNvGrpSpPr/>
        <p:nvPr/>
      </p:nvGrpSpPr>
      <p:grpSpPr>
        <a:xfrm>
          <a:off x="0" y="0"/>
          <a:ext cx="0" cy="0"/>
          <a:chOff x="0" y="0"/>
          <a:chExt cx="0" cy="0"/>
        </a:xfrm>
      </p:grpSpPr>
      <p:sp>
        <p:nvSpPr>
          <p:cNvPr id="105" name="Title Text"/>
          <p:cNvSpPr txBox="1"/>
          <p:nvPr>
            <p:ph type="title"/>
          </p:nvPr>
        </p:nvSpPr>
        <p:spPr>
          <a:xfrm>
            <a:off x="838200" y="365125"/>
            <a:ext cx="10515600" cy="1325563"/>
          </a:xfrm>
          <a:prstGeom prst="rect">
            <a:avLst/>
          </a:prstGeom>
        </p:spPr>
        <p:txBody>
          <a:bodyPr/>
          <a:lstStyle/>
          <a:p>
            <a:pPr/>
            <a:r>
              <a:t>Title Text</a:t>
            </a:r>
          </a:p>
        </p:txBody>
      </p:sp>
      <p:sp>
        <p:nvSpPr>
          <p:cNvPr id="106" name="Body Level One…"/>
          <p:cNvSpPr txBox="1"/>
          <p:nvPr>
            <p:ph type="body" sz="half" idx="1"/>
          </p:nvPr>
        </p:nvSpPr>
        <p:spPr>
          <a:xfrm>
            <a:off x="838200" y="1825625"/>
            <a:ext cx="5181600" cy="4351338"/>
          </a:xfrm>
          <a:prstGeom prst="rect">
            <a:avLst/>
          </a:prstGeom>
        </p:spPr>
        <p:txBody>
          <a:bodyPr/>
          <a:lstStyle>
            <a:lvl1pPr indent="-342900"/>
            <a:lvl2pPr marL="971550" indent="-400050"/>
            <a:lvl3pPr marL="1508760" indent="-480060"/>
          </a:lstStyle>
          <a:p>
            <a:pPr/>
            <a:r>
              <a:t>Body Level One</a:t>
            </a:r>
          </a:p>
          <a:p>
            <a:pPr lvl="1"/>
            <a:r>
              <a:t>Body Level Two</a:t>
            </a:r>
          </a:p>
          <a:p>
            <a:pPr lvl="2"/>
            <a:r>
              <a:t>Body Level Three</a:t>
            </a:r>
          </a:p>
          <a:p>
            <a:pPr lvl="3"/>
            <a:r>
              <a:t>Body Level Four</a:t>
            </a:r>
          </a:p>
          <a:p>
            <a:pPr lvl="4"/>
            <a:r>
              <a:t>Body Level Five</a:t>
            </a:r>
          </a:p>
        </p:txBody>
      </p:sp>
      <p:sp>
        <p:nvSpPr>
          <p:cNvPr id="107" name="Google Shape;67;p16"/>
          <p:cNvSpPr txBox="1"/>
          <p:nvPr>
            <p:ph type="body" sz="half" idx="21"/>
          </p:nvPr>
        </p:nvSpPr>
        <p:spPr>
          <a:xfrm>
            <a:off x="6172200" y="1825625"/>
            <a:ext cx="5181600" cy="4351338"/>
          </a:xfrm>
          <a:prstGeom prst="rect">
            <a:avLst/>
          </a:prstGeom>
        </p:spPr>
        <p:txBody>
          <a:bodyPr/>
          <a:lstStyle/>
          <a:p>
            <a:pPr indent="-342900"/>
          </a:p>
        </p:txBody>
      </p:sp>
      <p:sp>
        <p:nvSpPr>
          <p:cNvPr id="108" name="Slide Number"/>
          <p:cNvSpPr txBox="1"/>
          <p:nvPr>
            <p:ph type="sldNum" sz="quarter" idx="2"/>
          </p:nvPr>
        </p:nvSpPr>
        <p:spPr>
          <a:xfrm>
            <a:off x="11095216" y="6414780"/>
            <a:ext cx="258585" cy="24826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_WITH_TEXT">
    <p:spTree>
      <p:nvGrpSpPr>
        <p:cNvPr id="1" name=""/>
        <p:cNvGrpSpPr/>
        <p:nvPr/>
      </p:nvGrpSpPr>
      <p:grpSpPr>
        <a:xfrm>
          <a:off x="0" y="0"/>
          <a:ext cx="0" cy="0"/>
          <a:chOff x="0" y="0"/>
          <a:chExt cx="0" cy="0"/>
        </a:xfrm>
      </p:grpSpPr>
      <p:sp>
        <p:nvSpPr>
          <p:cNvPr id="115" name="Title Text"/>
          <p:cNvSpPr txBox="1"/>
          <p:nvPr>
            <p:ph type="title"/>
          </p:nvPr>
        </p:nvSpPr>
        <p:spPr>
          <a:xfrm>
            <a:off x="839787" y="365125"/>
            <a:ext cx="10515601" cy="1325563"/>
          </a:xfrm>
          <a:prstGeom prst="rect">
            <a:avLst/>
          </a:prstGeom>
        </p:spPr>
        <p:txBody>
          <a:bodyPr/>
          <a:lstStyle/>
          <a:p>
            <a:pPr/>
            <a:r>
              <a:t>Title Text</a:t>
            </a:r>
          </a:p>
        </p:txBody>
      </p:sp>
      <p:sp>
        <p:nvSpPr>
          <p:cNvPr id="116" name="Body Level One…"/>
          <p:cNvSpPr txBox="1"/>
          <p:nvPr>
            <p:ph type="body" sz="quarter" idx="1"/>
          </p:nvPr>
        </p:nvSpPr>
        <p:spPr>
          <a:xfrm>
            <a:off x="839787" y="1681163"/>
            <a:ext cx="5157789" cy="823913"/>
          </a:xfrm>
          <a:prstGeom prst="rect">
            <a:avLst/>
          </a:prstGeom>
        </p:spPr>
        <p:txBody>
          <a:bodyPr anchor="b"/>
          <a:lstStyle>
            <a:lvl1pPr marL="228600" indent="0">
              <a:buClrTx/>
              <a:buSzTx/>
              <a:buFontTx/>
              <a:buNone/>
              <a:defRPr b="1" sz="2400"/>
            </a:lvl1pPr>
            <a:lvl2pPr marL="228600" indent="457200">
              <a:buClrTx/>
              <a:buSzTx/>
              <a:buFontTx/>
              <a:buNone/>
              <a:defRPr b="1" sz="2400"/>
            </a:lvl2pPr>
            <a:lvl3pPr marL="228600" indent="914400">
              <a:buClrTx/>
              <a:buSzTx/>
              <a:buFontTx/>
              <a:buNone/>
              <a:defRPr b="1" sz="2400"/>
            </a:lvl3pPr>
            <a:lvl4pPr marL="228600" indent="1371600">
              <a:buClrTx/>
              <a:buSzTx/>
              <a:buFontTx/>
              <a:buNone/>
              <a:defRPr b="1" sz="2400"/>
            </a:lvl4pPr>
            <a:lvl5pPr marL="228600" indent="1828800">
              <a:buClrTx/>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117" name="Google Shape;74;p17"/>
          <p:cNvSpPr txBox="1"/>
          <p:nvPr>
            <p:ph type="body" sz="half" idx="21"/>
          </p:nvPr>
        </p:nvSpPr>
        <p:spPr>
          <a:xfrm>
            <a:off x="839787" y="2505075"/>
            <a:ext cx="5157789" cy="3684588"/>
          </a:xfrm>
          <a:prstGeom prst="rect">
            <a:avLst/>
          </a:prstGeom>
        </p:spPr>
        <p:txBody>
          <a:bodyPr/>
          <a:lstStyle/>
          <a:p>
            <a:pPr indent="-342900"/>
          </a:p>
        </p:txBody>
      </p:sp>
      <p:sp>
        <p:nvSpPr>
          <p:cNvPr id="118" name="Google Shape;75;p17"/>
          <p:cNvSpPr txBox="1"/>
          <p:nvPr>
            <p:ph type="body" sz="quarter" idx="22"/>
          </p:nvPr>
        </p:nvSpPr>
        <p:spPr>
          <a:xfrm>
            <a:off x="6172200" y="1681163"/>
            <a:ext cx="5183188" cy="823913"/>
          </a:xfrm>
          <a:prstGeom prst="rect">
            <a:avLst/>
          </a:prstGeom>
        </p:spPr>
        <p:txBody>
          <a:bodyPr anchor="b"/>
          <a:lstStyle/>
          <a:p>
            <a:pPr marL="228600" indent="0">
              <a:buClrTx/>
              <a:buSzTx/>
              <a:buFontTx/>
              <a:buNone/>
              <a:defRPr b="1" sz="2400"/>
            </a:pPr>
          </a:p>
        </p:txBody>
      </p:sp>
      <p:sp>
        <p:nvSpPr>
          <p:cNvPr id="119" name="Google Shape;76;p17"/>
          <p:cNvSpPr txBox="1"/>
          <p:nvPr>
            <p:ph type="body" sz="half" idx="23"/>
          </p:nvPr>
        </p:nvSpPr>
        <p:spPr>
          <a:xfrm>
            <a:off x="6172200" y="2505075"/>
            <a:ext cx="5183188" cy="3684588"/>
          </a:xfrm>
          <a:prstGeom prst="rect">
            <a:avLst/>
          </a:prstGeom>
        </p:spPr>
        <p:txBody>
          <a:bodyPr/>
          <a:lstStyle/>
          <a:p>
            <a:pPr indent="-342900"/>
          </a:p>
        </p:txBody>
      </p:sp>
      <p:sp>
        <p:nvSpPr>
          <p:cNvPr id="120" name="Slide Number"/>
          <p:cNvSpPr txBox="1"/>
          <p:nvPr>
            <p:ph type="sldNum" sz="quarter" idx="2"/>
          </p:nvPr>
        </p:nvSpPr>
        <p:spPr>
          <a:xfrm>
            <a:off x="11095216" y="6414780"/>
            <a:ext cx="258585" cy="24826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127" name="Title Text"/>
          <p:cNvSpPr txBox="1"/>
          <p:nvPr>
            <p:ph type="title"/>
          </p:nvPr>
        </p:nvSpPr>
        <p:spPr>
          <a:xfrm>
            <a:off x="838200" y="365125"/>
            <a:ext cx="10515600" cy="1325563"/>
          </a:xfrm>
          <a:prstGeom prst="rect">
            <a:avLst/>
          </a:prstGeom>
        </p:spPr>
        <p:txBody>
          <a:bodyPr/>
          <a:lstStyle/>
          <a:p>
            <a:pPr/>
            <a:r>
              <a:t>Title Text</a:t>
            </a:r>
          </a:p>
        </p:txBody>
      </p:sp>
      <p:sp>
        <p:nvSpPr>
          <p:cNvPr id="128" name="Slide Number"/>
          <p:cNvSpPr txBox="1"/>
          <p:nvPr>
            <p:ph type="sldNum" sz="quarter" idx="2"/>
          </p:nvPr>
        </p:nvSpPr>
        <p:spPr>
          <a:xfrm>
            <a:off x="11095216" y="6414780"/>
            <a:ext cx="258585" cy="24826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_WITH_CAPTION_TEXT">
    <p:spTree>
      <p:nvGrpSpPr>
        <p:cNvPr id="1" name=""/>
        <p:cNvGrpSpPr/>
        <p:nvPr/>
      </p:nvGrpSpPr>
      <p:grpSpPr>
        <a:xfrm>
          <a:off x="0" y="0"/>
          <a:ext cx="0" cy="0"/>
          <a:chOff x="0" y="0"/>
          <a:chExt cx="0" cy="0"/>
        </a:xfrm>
      </p:grpSpPr>
      <p:sp>
        <p:nvSpPr>
          <p:cNvPr id="135"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136" name="Body Level One…"/>
          <p:cNvSpPr txBox="1"/>
          <p:nvPr>
            <p:ph type="body" sz="half" idx="1"/>
          </p:nvPr>
        </p:nvSpPr>
        <p:spPr>
          <a:xfrm>
            <a:off x="5183187" y="987425"/>
            <a:ext cx="6172201" cy="4873625"/>
          </a:xfrm>
          <a:prstGeom prst="rect">
            <a:avLst/>
          </a:prstGeom>
        </p:spPr>
        <p:txBody>
          <a:bodyPr/>
          <a:lstStyle>
            <a:lvl1pPr indent="-431800">
              <a:buSzPts val="3200"/>
              <a:defRPr sz="3200"/>
            </a:lvl1pPr>
            <a:lvl2pPr marL="972457" indent="-464457">
              <a:buSzPts val="3200"/>
              <a:defRPr sz="3200"/>
            </a:lvl2pPr>
            <a:lvl3pPr marL="1498600" indent="-508000">
              <a:buSzPts val="3200"/>
              <a:defRPr sz="3200"/>
            </a:lvl3pPr>
            <a:lvl4pPr marL="2042160" indent="-568960">
              <a:buSzPts val="3200"/>
              <a:defRPr sz="3200"/>
            </a:lvl4pPr>
            <a:lvl5pPr marL="2499360" indent="-568960">
              <a:buSzPts val="3200"/>
              <a:defRPr sz="3200"/>
            </a:lvl5pPr>
          </a:lstStyle>
          <a:p>
            <a:pPr/>
            <a:r>
              <a:t>Body Level One</a:t>
            </a:r>
          </a:p>
          <a:p>
            <a:pPr lvl="1"/>
            <a:r>
              <a:t>Body Level Two</a:t>
            </a:r>
          </a:p>
          <a:p>
            <a:pPr lvl="2"/>
            <a:r>
              <a:t>Body Level Three</a:t>
            </a:r>
          </a:p>
          <a:p>
            <a:pPr lvl="3"/>
            <a:r>
              <a:t>Body Level Four</a:t>
            </a:r>
          </a:p>
          <a:p>
            <a:pPr lvl="4"/>
            <a:r>
              <a:t>Body Level Five</a:t>
            </a:r>
          </a:p>
        </p:txBody>
      </p:sp>
      <p:sp>
        <p:nvSpPr>
          <p:cNvPr id="137" name="Google Shape;88;p19"/>
          <p:cNvSpPr txBox="1"/>
          <p:nvPr>
            <p:ph type="body" sz="quarter" idx="21"/>
          </p:nvPr>
        </p:nvSpPr>
        <p:spPr>
          <a:xfrm>
            <a:off x="839787" y="2057400"/>
            <a:ext cx="3932239" cy="3811588"/>
          </a:xfrm>
          <a:prstGeom prst="rect">
            <a:avLst/>
          </a:prstGeom>
        </p:spPr>
        <p:txBody>
          <a:bodyPr/>
          <a:lstStyle/>
          <a:p>
            <a:pPr marL="228600" indent="0">
              <a:buClrTx/>
              <a:buSzTx/>
              <a:buFontTx/>
              <a:buNone/>
              <a:defRPr sz="1600"/>
            </a:pPr>
          </a:p>
        </p:txBody>
      </p:sp>
      <p:sp>
        <p:nvSpPr>
          <p:cNvPr id="138" name="Slide Number"/>
          <p:cNvSpPr txBox="1"/>
          <p:nvPr>
            <p:ph type="sldNum" sz="quarter" idx="2"/>
          </p:nvPr>
        </p:nvSpPr>
        <p:spPr>
          <a:xfrm>
            <a:off x="11095216" y="6414780"/>
            <a:ext cx="258585" cy="24826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_WITH_CAPTION_TEXT">
    <p:spTree>
      <p:nvGrpSpPr>
        <p:cNvPr id="1" name=""/>
        <p:cNvGrpSpPr/>
        <p:nvPr/>
      </p:nvGrpSpPr>
      <p:grpSpPr>
        <a:xfrm>
          <a:off x="0" y="0"/>
          <a:ext cx="0" cy="0"/>
          <a:chOff x="0" y="0"/>
          <a:chExt cx="0" cy="0"/>
        </a:xfrm>
      </p:grpSpPr>
      <p:sp>
        <p:nvSpPr>
          <p:cNvPr id="145"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146" name="Google Shape;94;p20"/>
          <p:cNvSpPr/>
          <p:nvPr>
            <p:ph type="pic" sz="half" idx="21"/>
          </p:nvPr>
        </p:nvSpPr>
        <p:spPr>
          <a:xfrm>
            <a:off x="5183187" y="987425"/>
            <a:ext cx="6172201" cy="4873625"/>
          </a:xfrm>
          <a:prstGeom prst="rect">
            <a:avLst/>
          </a:prstGeom>
        </p:spPr>
        <p:txBody>
          <a:bodyPr lIns="91439" tIns="45719" rIns="91439" bIns="45719">
            <a:noAutofit/>
          </a:bodyPr>
          <a:lstStyle/>
          <a:p>
            <a:pPr/>
          </a:p>
        </p:txBody>
      </p:sp>
      <p:sp>
        <p:nvSpPr>
          <p:cNvPr id="147" name="Body Level One…"/>
          <p:cNvSpPr txBox="1"/>
          <p:nvPr>
            <p:ph type="body" sz="quarter" idx="1"/>
          </p:nvPr>
        </p:nvSpPr>
        <p:spPr>
          <a:xfrm>
            <a:off x="839787" y="2057400"/>
            <a:ext cx="3932239" cy="3811588"/>
          </a:xfrm>
          <a:prstGeom prst="rect">
            <a:avLst/>
          </a:prstGeom>
        </p:spPr>
        <p:txBody>
          <a:bodyPr/>
          <a:lstStyle>
            <a:lvl1pPr marL="228600" indent="0">
              <a:buClrTx/>
              <a:buSzTx/>
              <a:buFontTx/>
              <a:buNone/>
              <a:defRPr sz="1600"/>
            </a:lvl1pPr>
            <a:lvl2pPr marL="228600" indent="457200">
              <a:buClrTx/>
              <a:buSzTx/>
              <a:buFontTx/>
              <a:buNone/>
              <a:defRPr sz="1600"/>
            </a:lvl2pPr>
            <a:lvl3pPr marL="228600" indent="914400">
              <a:buClrTx/>
              <a:buSzTx/>
              <a:buFontTx/>
              <a:buNone/>
              <a:defRPr sz="1600"/>
            </a:lvl3pPr>
            <a:lvl4pPr marL="228600" indent="1371600">
              <a:buClrTx/>
              <a:buSzTx/>
              <a:buFontTx/>
              <a:buNone/>
              <a:defRPr sz="1600"/>
            </a:lvl4pPr>
            <a:lvl5pPr marL="228600" indent="1828800">
              <a:buClrTx/>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148" name="Slide Number"/>
          <p:cNvSpPr txBox="1"/>
          <p:nvPr>
            <p:ph type="sldNum" sz="quarter" idx="2"/>
          </p:nvPr>
        </p:nvSpPr>
        <p:spPr>
          <a:xfrm>
            <a:off x="11095216" y="6414780"/>
            <a:ext cx="258585" cy="24826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EXT">
    <p:spTree>
      <p:nvGrpSpPr>
        <p:cNvPr id="1" name=""/>
        <p:cNvGrpSpPr/>
        <p:nvPr/>
      </p:nvGrpSpPr>
      <p:grpSpPr>
        <a:xfrm>
          <a:off x="0" y="0"/>
          <a:ext cx="0" cy="0"/>
          <a:chOff x="0" y="0"/>
          <a:chExt cx="0" cy="0"/>
        </a:xfrm>
      </p:grpSpPr>
      <p:sp>
        <p:nvSpPr>
          <p:cNvPr id="155" name="Title Text"/>
          <p:cNvSpPr txBox="1"/>
          <p:nvPr>
            <p:ph type="title"/>
          </p:nvPr>
        </p:nvSpPr>
        <p:spPr>
          <a:xfrm>
            <a:off x="838200" y="365125"/>
            <a:ext cx="10515600" cy="1325563"/>
          </a:xfrm>
          <a:prstGeom prst="rect">
            <a:avLst/>
          </a:prstGeom>
        </p:spPr>
        <p:txBody>
          <a:bodyPr/>
          <a:lstStyle/>
          <a:p>
            <a:pPr/>
            <a:r>
              <a:t>Title Text</a:t>
            </a:r>
          </a:p>
        </p:txBody>
      </p:sp>
      <p:sp>
        <p:nvSpPr>
          <p:cNvPr id="156" name="Body Level One…"/>
          <p:cNvSpPr txBox="1"/>
          <p:nvPr>
            <p:ph type="body" idx="1"/>
          </p:nvPr>
        </p:nvSpPr>
        <p:spPr>
          <a:xfrm rot="5400000">
            <a:off x="3920330" y="-1256506"/>
            <a:ext cx="4351339" cy="10515601"/>
          </a:xfrm>
          <a:prstGeom prst="rect">
            <a:avLst/>
          </a:prstGeom>
        </p:spPr>
        <p:txBody>
          <a:bodyPr/>
          <a:lstStyle>
            <a:lvl1pPr indent="-342900"/>
            <a:lvl2pPr marL="971550" indent="-400050"/>
            <a:lvl3pPr marL="1508760" indent="-480060"/>
          </a:lstStyle>
          <a:p>
            <a:pPr/>
            <a:r>
              <a:t>Body Level One</a:t>
            </a:r>
          </a:p>
          <a:p>
            <a:pPr lvl="1"/>
            <a:r>
              <a:t>Body Level Two</a:t>
            </a:r>
          </a:p>
          <a:p>
            <a:pPr lvl="2"/>
            <a:r>
              <a:t>Body Level Three</a:t>
            </a:r>
          </a:p>
          <a:p>
            <a:pPr lvl="3"/>
            <a:r>
              <a:t>Body Level Four</a:t>
            </a:r>
          </a:p>
          <a:p>
            <a:pPr lvl="4"/>
            <a:r>
              <a:t>Body Level Five</a:t>
            </a:r>
          </a:p>
        </p:txBody>
      </p:sp>
      <p:sp>
        <p:nvSpPr>
          <p:cNvPr id="157" name="Slide Number"/>
          <p:cNvSpPr txBox="1"/>
          <p:nvPr>
            <p:ph type="sldNum" sz="quarter" idx="2"/>
          </p:nvPr>
        </p:nvSpPr>
        <p:spPr>
          <a:xfrm>
            <a:off x="11095216" y="6414780"/>
            <a:ext cx="258585" cy="24826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ITLE_AND_VERTICAL_TEXT">
    <p:spTree>
      <p:nvGrpSpPr>
        <p:cNvPr id="1" name=""/>
        <p:cNvGrpSpPr/>
        <p:nvPr/>
      </p:nvGrpSpPr>
      <p:grpSpPr>
        <a:xfrm>
          <a:off x="0" y="0"/>
          <a:ext cx="0" cy="0"/>
          <a:chOff x="0" y="0"/>
          <a:chExt cx="0" cy="0"/>
        </a:xfrm>
      </p:grpSpPr>
      <p:sp>
        <p:nvSpPr>
          <p:cNvPr id="164" name="Title Text"/>
          <p:cNvSpPr txBox="1"/>
          <p:nvPr>
            <p:ph type="title"/>
          </p:nvPr>
        </p:nvSpPr>
        <p:spPr>
          <a:xfrm rot="5400000">
            <a:off x="7133431" y="1956593"/>
            <a:ext cx="5811839" cy="2628901"/>
          </a:xfrm>
          <a:prstGeom prst="rect">
            <a:avLst/>
          </a:prstGeom>
        </p:spPr>
        <p:txBody>
          <a:bodyPr/>
          <a:lstStyle/>
          <a:p>
            <a:pPr/>
            <a:r>
              <a:t>Title Text</a:t>
            </a:r>
          </a:p>
        </p:txBody>
      </p:sp>
      <p:sp>
        <p:nvSpPr>
          <p:cNvPr id="165" name="Body Level One…"/>
          <p:cNvSpPr txBox="1"/>
          <p:nvPr>
            <p:ph type="body" idx="1"/>
          </p:nvPr>
        </p:nvSpPr>
        <p:spPr>
          <a:xfrm rot="5400000">
            <a:off x="1799431" y="-596107"/>
            <a:ext cx="5811838" cy="7734301"/>
          </a:xfrm>
          <a:prstGeom prst="rect">
            <a:avLst/>
          </a:prstGeom>
        </p:spPr>
        <p:txBody>
          <a:bodyPr/>
          <a:lstStyle>
            <a:lvl1pPr indent="-342900"/>
            <a:lvl2pPr marL="971550" indent="-400050"/>
            <a:lvl3pPr marL="1508760" indent="-480060"/>
          </a:lstStyle>
          <a:p>
            <a:pPr/>
            <a:r>
              <a:t>Body Level One</a:t>
            </a:r>
          </a:p>
          <a:p>
            <a:pPr lvl="1"/>
            <a:r>
              <a:t>Body Level Two</a:t>
            </a:r>
          </a:p>
          <a:p>
            <a:pPr lvl="2"/>
            <a:r>
              <a:t>Body Level Three</a:t>
            </a:r>
          </a:p>
          <a:p>
            <a:pPr lvl="3"/>
            <a:r>
              <a:t>Body Level Four</a:t>
            </a:r>
          </a:p>
          <a:p>
            <a:pPr lvl="4"/>
            <a:r>
              <a:t>Body Level Five</a:t>
            </a:r>
          </a:p>
        </p:txBody>
      </p:sp>
      <p:sp>
        <p:nvSpPr>
          <p:cNvPr id="166" name="Slide Number"/>
          <p:cNvSpPr txBox="1"/>
          <p:nvPr>
            <p:ph type="sldNum" sz="quarter" idx="2"/>
          </p:nvPr>
        </p:nvSpPr>
        <p:spPr>
          <a:xfrm>
            <a:off x="11095216" y="6414780"/>
            <a:ext cx="258585" cy="24826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ndard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3" name="Body Level One…"/>
          <p:cNvSpPr txBox="1"/>
          <p:nvPr>
            <p:ph type="body" idx="1"/>
          </p:nvPr>
        </p:nvSpPr>
        <p:spPr>
          <a:xfrm>
            <a:off x="863148" y="1371599"/>
            <a:ext cx="10719253" cy="4700590"/>
          </a:xfrm>
          <a:prstGeom prst="rect">
            <a:avLst/>
          </a:prstGeom>
        </p:spPr>
        <p:txBody>
          <a:bodyPr lIns="0" tIns="0" rIns="0" bIns="0"/>
          <a:lstStyle>
            <a:lvl1pPr>
              <a:buClr>
                <a:schemeClr val="accent5"/>
              </a:buClr>
              <a:defRPr>
                <a:latin typeface="Inter Light"/>
                <a:ea typeface="Inter Light"/>
                <a:cs typeface="Inter Light"/>
                <a:sym typeface="Inter Light"/>
              </a:defRPr>
            </a:lvl1pPr>
            <a:lvl2pPr>
              <a:buClr>
                <a:schemeClr val="accent5"/>
              </a:buClr>
              <a:defRPr>
                <a:latin typeface="Inter Light"/>
                <a:ea typeface="Inter Light"/>
                <a:cs typeface="Inter Light"/>
                <a:sym typeface="Inter Light"/>
              </a:defRPr>
            </a:lvl2pPr>
            <a:lvl3pPr>
              <a:buClr>
                <a:schemeClr val="accent5"/>
              </a:buClr>
              <a:defRPr>
                <a:latin typeface="Inter Light"/>
                <a:ea typeface="Inter Light"/>
                <a:cs typeface="Inter Light"/>
                <a:sym typeface="Inter Light"/>
              </a:defRPr>
            </a:lvl3pPr>
            <a:lvl4pPr>
              <a:buClr>
                <a:schemeClr val="accent5"/>
              </a:buClr>
              <a:defRPr>
                <a:latin typeface="Inter Light"/>
                <a:ea typeface="Inter Light"/>
                <a:cs typeface="Inter Light"/>
                <a:sym typeface="Inter Light"/>
              </a:defRPr>
            </a:lvl4pPr>
            <a:lvl5pPr>
              <a:buClr>
                <a:schemeClr val="accent5"/>
              </a:buClr>
              <a:defRPr>
                <a:latin typeface="Inter Light"/>
                <a:ea typeface="Inter Light"/>
                <a:cs typeface="Inter Light"/>
                <a:sym typeface="Inter Light"/>
              </a:defRPr>
            </a:lvl5pPr>
          </a:lstStyle>
          <a:p>
            <a:pPr/>
            <a:r>
              <a:t>Body Level One</a:t>
            </a:r>
          </a:p>
          <a:p>
            <a:pPr lvl="1"/>
            <a:r>
              <a:t>Body Level Two</a:t>
            </a:r>
          </a:p>
          <a:p>
            <a:pPr lvl="2"/>
            <a:r>
              <a:t>Body Level Three</a:t>
            </a:r>
          </a:p>
          <a:p>
            <a:pPr lvl="3"/>
            <a:r>
              <a:t>Body Level Four</a:t>
            </a:r>
          </a:p>
          <a:p>
            <a:pPr lvl="4"/>
            <a:r>
              <a:t>Body Level Five</a:t>
            </a:r>
          </a:p>
        </p:txBody>
      </p:sp>
      <p:sp>
        <p:nvSpPr>
          <p:cNvPr id="174" name="Google Shape;113;p23"/>
          <p:cNvSpPr/>
          <p:nvPr/>
        </p:nvSpPr>
        <p:spPr>
          <a:xfrm flipH="1">
            <a:off x="562924" y="5"/>
            <a:ext cx="1" cy="1078160"/>
          </a:xfrm>
          <a:prstGeom prst="line">
            <a:avLst/>
          </a:prstGeom>
          <a:ln w="28575">
            <a:solidFill>
              <a:schemeClr val="accent2"/>
            </a:solidFill>
            <a:miter/>
          </a:ln>
        </p:spPr>
        <p:txBody>
          <a:bodyPr lIns="0" tIns="0" rIns="0" bIns="0"/>
          <a:lstStyle/>
          <a:p>
            <a:pPr/>
          </a:p>
        </p:txBody>
      </p:sp>
      <p:sp>
        <p:nvSpPr>
          <p:cNvPr id="175" name="Title Text"/>
          <p:cNvSpPr txBox="1"/>
          <p:nvPr>
            <p:ph type="title"/>
          </p:nvPr>
        </p:nvSpPr>
        <p:spPr>
          <a:xfrm>
            <a:off x="863151" y="277800"/>
            <a:ext cx="10719252" cy="770401"/>
          </a:xfrm>
          <a:prstGeom prst="rect">
            <a:avLst/>
          </a:prstGeom>
        </p:spPr>
        <p:txBody>
          <a:bodyPr lIns="0" tIns="0" rIns="0" bIns="0"/>
          <a:lstStyle>
            <a:lvl1pPr>
              <a:defRPr>
                <a:solidFill>
                  <a:schemeClr val="accent5"/>
                </a:solidFill>
                <a:latin typeface="Inter Light"/>
                <a:ea typeface="Inter Light"/>
                <a:cs typeface="Inter Light"/>
                <a:sym typeface="Inter Light"/>
              </a:defRPr>
            </a:lvl1pPr>
          </a:lstStyle>
          <a:p>
            <a:pPr/>
            <a:r>
              <a:t>Title Text</a:t>
            </a:r>
          </a:p>
        </p:txBody>
      </p:sp>
      <p:sp>
        <p:nvSpPr>
          <p:cNvPr id="176" name="Slide Number"/>
          <p:cNvSpPr txBox="1"/>
          <p:nvPr>
            <p:ph type="sldNum" sz="quarter" idx="2"/>
          </p:nvPr>
        </p:nvSpPr>
        <p:spPr>
          <a:xfrm>
            <a:off x="609286" y="6499455"/>
            <a:ext cx="210469" cy="197385"/>
          </a:xfrm>
          <a:prstGeom prst="rect">
            <a:avLst/>
          </a:prstGeom>
        </p:spPr>
        <p:txBody>
          <a:bodyPr lIns="0" tIns="0" rIns="0" bIns="0" anchor="t"/>
          <a:lstStyle>
            <a:lvl1pPr algn="l">
              <a:defRPr sz="1400">
                <a:solidFill>
                  <a:srgbClr val="000000"/>
                </a:solid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Vuota">
    <p:spTree>
      <p:nvGrpSpPr>
        <p:cNvPr id="1" name=""/>
        <p:cNvGrpSpPr/>
        <p:nvPr/>
      </p:nvGrpSpPr>
      <p:grpSpPr>
        <a:xfrm>
          <a:off x="0" y="0"/>
          <a:ext cx="0" cy="0"/>
          <a:chOff x="0" y="0"/>
          <a:chExt cx="0" cy="0"/>
        </a:xfrm>
      </p:grpSpPr>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pic>
        <p:nvPicPr>
          <p:cNvPr id="27" name="Google Shape;23;p7" descr="Google Shape;23;p7"/>
          <p:cNvPicPr>
            <a:picLocks noChangeAspect="1"/>
          </p:cNvPicPr>
          <p:nvPr/>
        </p:nvPicPr>
        <p:blipFill>
          <a:blip r:embed="rId2">
            <a:extLst/>
          </a:blip>
          <a:stretch>
            <a:fillRect/>
          </a:stretch>
        </p:blipFill>
        <p:spPr>
          <a:xfrm>
            <a:off x="0" y="3047"/>
            <a:ext cx="12197427" cy="6854954"/>
          </a:xfrm>
          <a:prstGeom prst="rect">
            <a:avLst/>
          </a:prstGeom>
          <a:ln w="12700">
            <a:miter lim="400000"/>
          </a:ln>
        </p:spPr>
      </p:pic>
      <p:sp>
        <p:nvSpPr>
          <p:cNvPr id="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grpSp>
        <p:nvGrpSpPr>
          <p:cNvPr id="38" name="Google Shape;25;p8"/>
          <p:cNvGrpSpPr/>
          <p:nvPr/>
        </p:nvGrpSpPr>
        <p:grpSpPr>
          <a:xfrm>
            <a:off x="0" y="6511281"/>
            <a:ext cx="12192000" cy="542672"/>
            <a:chOff x="0" y="0"/>
            <a:chExt cx="12192000" cy="542671"/>
          </a:xfrm>
        </p:grpSpPr>
        <p:pic>
          <p:nvPicPr>
            <p:cNvPr id="35" name="Google Shape;26;p8" descr="Google Shape;26;p8"/>
            <p:cNvPicPr>
              <a:picLocks noChangeAspect="1"/>
            </p:cNvPicPr>
            <p:nvPr/>
          </p:nvPicPr>
          <p:blipFill>
            <a:blip r:embed="rId2">
              <a:extLst/>
            </a:blip>
            <a:stretch>
              <a:fillRect/>
            </a:stretch>
          </p:blipFill>
          <p:spPr>
            <a:xfrm>
              <a:off x="0" y="0"/>
              <a:ext cx="12192000" cy="361768"/>
            </a:xfrm>
            <a:prstGeom prst="rect">
              <a:avLst/>
            </a:prstGeom>
            <a:ln w="12700" cap="flat">
              <a:noFill/>
              <a:miter lim="400000"/>
            </a:ln>
            <a:effectLst/>
          </p:spPr>
        </p:pic>
        <p:sp>
          <p:nvSpPr>
            <p:cNvPr id="36" name="Google Shape;27;p8"/>
            <p:cNvSpPr txBox="1"/>
            <p:nvPr/>
          </p:nvSpPr>
          <p:spPr>
            <a:xfrm>
              <a:off x="6758471" y="25299"/>
              <a:ext cx="5225777" cy="2887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r">
                <a:defRPr>
                  <a:solidFill>
                    <a:srgbClr val="FFFFFF"/>
                  </a:solidFill>
                </a:defRPr>
              </a:pPr>
              <a:r>
                <a:t>Missione 4 </a:t>
              </a:r>
              <a:r>
                <a:rPr b="1"/>
                <a:t>• Istruzione e Ricerca </a:t>
              </a:r>
            </a:p>
          </p:txBody>
        </p:sp>
        <p:sp>
          <p:nvSpPr>
            <p:cNvPr id="37" name="Google Shape;28;p8"/>
            <p:cNvSpPr txBox="1"/>
            <p:nvPr/>
          </p:nvSpPr>
          <p:spPr>
            <a:xfrm>
              <a:off x="513279" y="19471"/>
              <a:ext cx="7827759" cy="52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lvl1pPr>
                <a:defRPr>
                  <a:solidFill>
                    <a:srgbClr val="FFFFFF"/>
                  </a:solidFill>
                  <a:latin typeface="Titillium Web"/>
                  <a:ea typeface="Titillium Web"/>
                  <a:cs typeface="Titillium Web"/>
                  <a:sym typeface="Titillium Web"/>
                </a:defRPr>
              </a:lvl1pPr>
            </a:lstStyle>
            <a:p>
              <a:pPr/>
              <a:r>
                <a:t>ICSC Italian Research Center on High-Performance Computing, Big Data and Quantum Computing</a:t>
              </a:r>
            </a:p>
          </p:txBody>
        </p:sp>
      </p:grpSp>
      <p:pic>
        <p:nvPicPr>
          <p:cNvPr id="39" name="Google Shape;29;p8" descr="Google Shape;29;p8"/>
          <p:cNvPicPr>
            <a:picLocks noChangeAspect="1"/>
          </p:cNvPicPr>
          <p:nvPr/>
        </p:nvPicPr>
        <p:blipFill>
          <a:blip r:embed="rId3">
            <a:extLst/>
          </a:blip>
          <a:stretch>
            <a:fillRect/>
          </a:stretch>
        </p:blipFill>
        <p:spPr>
          <a:xfrm>
            <a:off x="-2" y="0"/>
            <a:ext cx="12192002" cy="850900"/>
          </a:xfrm>
          <a:prstGeom prst="rect">
            <a:avLst/>
          </a:prstGeom>
          <a:ln w="12700">
            <a:miter lim="400000"/>
          </a:ln>
        </p:spPr>
      </p:pic>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_Vuota">
    <p:spTree>
      <p:nvGrpSpPr>
        <p:cNvPr id="1" name=""/>
        <p:cNvGrpSpPr/>
        <p:nvPr/>
      </p:nvGrpSpPr>
      <p:grpSpPr>
        <a:xfrm>
          <a:off x="0" y="0"/>
          <a:ext cx="0" cy="0"/>
          <a:chOff x="0" y="0"/>
          <a:chExt cx="0" cy="0"/>
        </a:xfrm>
      </p:grpSpPr>
      <p:sp>
        <p:nvSpPr>
          <p:cNvPr id="47" name="Google Shape;34;p9"/>
          <p:cNvSpPr/>
          <p:nvPr/>
        </p:nvSpPr>
        <p:spPr>
          <a:xfrm>
            <a:off x="1" y="0"/>
            <a:ext cx="12192001" cy="3336053"/>
          </a:xfrm>
          <a:prstGeom prst="rect">
            <a:avLst/>
          </a:prstGeom>
          <a:solidFill>
            <a:srgbClr val="0B112B"/>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48" name="Google Shape;35;p9" descr="Google Shape;35;p9"/>
          <p:cNvPicPr>
            <a:picLocks noChangeAspect="1"/>
          </p:cNvPicPr>
          <p:nvPr/>
        </p:nvPicPr>
        <p:blipFill>
          <a:blip r:embed="rId2">
            <a:extLst/>
          </a:blip>
          <a:stretch>
            <a:fillRect/>
          </a:stretch>
        </p:blipFill>
        <p:spPr>
          <a:xfrm>
            <a:off x="0" y="609"/>
            <a:ext cx="12192000" cy="6856780"/>
          </a:xfrm>
          <a:prstGeom prst="rect">
            <a:avLst/>
          </a:prstGeom>
          <a:ln w="12700">
            <a:miter lim="400000"/>
          </a:ln>
        </p:spPr>
      </p:pic>
      <p:sp>
        <p:nvSpPr>
          <p:cNvPr id="49" name="Slide Number"/>
          <p:cNvSpPr txBox="1"/>
          <p:nvPr>
            <p:ph type="sldNum" sz="quarter" idx="2"/>
          </p:nvPr>
        </p:nvSpPr>
        <p:spPr>
          <a:xfrm>
            <a:off x="11095216" y="6414780"/>
            <a:ext cx="258585" cy="24826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3_Vuota">
    <p:spTree>
      <p:nvGrpSpPr>
        <p:cNvPr id="1" name=""/>
        <p:cNvGrpSpPr/>
        <p:nvPr/>
      </p:nvGrpSpPr>
      <p:grpSpPr>
        <a:xfrm>
          <a:off x="0" y="0"/>
          <a:ext cx="0" cy="0"/>
          <a:chOff x="0" y="0"/>
          <a:chExt cx="0" cy="0"/>
        </a:xfrm>
      </p:grpSpPr>
      <p:pic>
        <p:nvPicPr>
          <p:cNvPr id="56" name="Google Shape;40;p10" descr="Google Shape;40;p10"/>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57" name="Slide Number"/>
          <p:cNvSpPr txBox="1"/>
          <p:nvPr>
            <p:ph type="sldNum" sz="quarter" idx="2"/>
          </p:nvPr>
        </p:nvSpPr>
        <p:spPr>
          <a:xfrm>
            <a:off x="11095216" y="6414780"/>
            <a:ext cx="258585" cy="24826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4_Vuota">
    <p:spTree>
      <p:nvGrpSpPr>
        <p:cNvPr id="1" name=""/>
        <p:cNvGrpSpPr/>
        <p:nvPr/>
      </p:nvGrpSpPr>
      <p:grpSpPr>
        <a:xfrm>
          <a:off x="0" y="0"/>
          <a:ext cx="0" cy="0"/>
          <a:chOff x="0" y="0"/>
          <a:chExt cx="0" cy="0"/>
        </a:xfrm>
      </p:grpSpPr>
      <p:pic>
        <p:nvPicPr>
          <p:cNvPr id="64" name="Google Shape;45;p11" descr="Google Shape;45;p11"/>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65" name="Slide Number"/>
          <p:cNvSpPr txBox="1"/>
          <p:nvPr>
            <p:ph type="sldNum" sz="quarter" idx="2"/>
          </p:nvPr>
        </p:nvSpPr>
        <p:spPr>
          <a:xfrm>
            <a:off x="11095216" y="6414780"/>
            <a:ext cx="258585" cy="24826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5_Vuota">
    <p:spTree>
      <p:nvGrpSpPr>
        <p:cNvPr id="1" name=""/>
        <p:cNvGrpSpPr/>
        <p:nvPr/>
      </p:nvGrpSpPr>
      <p:grpSpPr>
        <a:xfrm>
          <a:off x="0" y="0"/>
          <a:ext cx="0" cy="0"/>
          <a:chOff x="0" y="0"/>
          <a:chExt cx="0" cy="0"/>
        </a:xfrm>
      </p:grpSpPr>
      <p:pic>
        <p:nvPicPr>
          <p:cNvPr id="72" name="Google Shape;50;p12" descr="Google Shape;50;p12"/>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3" name="Slide Number"/>
          <p:cNvSpPr txBox="1"/>
          <p:nvPr>
            <p:ph type="sldNum" sz="quarter" idx="2"/>
          </p:nvPr>
        </p:nvSpPr>
        <p:spPr>
          <a:xfrm>
            <a:off x="11095216" y="6414780"/>
            <a:ext cx="258585" cy="24826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_Vuota">
    <p:spTree>
      <p:nvGrpSpPr>
        <p:cNvPr id="1" name=""/>
        <p:cNvGrpSpPr/>
        <p:nvPr/>
      </p:nvGrpSpPr>
      <p:grpSpPr>
        <a:xfrm>
          <a:off x="0" y="0"/>
          <a:ext cx="0" cy="0"/>
          <a:chOff x="0" y="0"/>
          <a:chExt cx="0" cy="0"/>
        </a:xfrm>
      </p:grpSpPr>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609600" y="92074"/>
            <a:ext cx="10972800" cy="1508127"/>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p>
            <a:pPr/>
            <a:r>
              <a:t>Title Text</a:t>
            </a:r>
          </a:p>
        </p:txBody>
      </p:sp>
      <p:sp>
        <p:nvSpPr>
          <p:cNvPr id="3"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5892800" y="6172200"/>
            <a:ext cx="2844800" cy="368301"/>
          </a:xfrm>
          <a:prstGeom prst="rect">
            <a:avLst/>
          </a:prstGeom>
          <a:ln w="12700">
            <a:miter lim="400000"/>
          </a:ln>
        </p:spPr>
        <p:txBody>
          <a:bodyPr wrap="none" lIns="45699" tIns="45699" rIns="45699" bIns="45699" anchor="ctr">
            <a:spAutoFit/>
          </a:bodyPr>
          <a:lstStyle>
            <a:lvl1pPr algn="r">
              <a:defRPr sz="1200">
                <a:solidFill>
                  <a:srgbClr val="888888"/>
                </a:solidFill>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9pPr>
    </p:titleStyle>
    <p:bodyStyle>
      <a:lvl1pPr marL="457200" marR="0" indent="-406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1pPr>
      <a:lvl2pPr marL="977900" marR="0" indent="-4445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2pPr>
      <a:lvl3pPr marL="1513839" marR="0" indent="-497839"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eg"/><Relationship Id="rId4" Type="http://schemas.openxmlformats.org/officeDocument/2006/relationships/image" Target="../media/image1.jpeg"/><Relationship Id="rId5" Type="http://schemas.openxmlformats.org/officeDocument/2006/relationships/image" Target="../media/image7.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 Id="rId4" Type="http://schemas.openxmlformats.org/officeDocument/2006/relationships/image" Target="../media/image1.jpeg"/><Relationship Id="rId5" Type="http://schemas.openxmlformats.org/officeDocument/2006/relationships/video" Target="../media/media1.mp4"/><Relationship Id="rId6" Type="http://schemas.microsoft.com/office/2007/relationships/media" Target="../media/media1.mp4"/><Relationship Id="rId7"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 Id="rId4" Type="http://schemas.openxmlformats.org/officeDocument/2006/relationships/image" Target="../media/image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eg"/><Relationship Id="rId4" Type="http://schemas.openxmlformats.org/officeDocument/2006/relationships/image" Target="../media/image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eg"/><Relationship Id="rId4" Type="http://schemas.openxmlformats.org/officeDocument/2006/relationships/image" Target="../media/image1.jpeg"/><Relationship Id="rId5"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Google Shape;121;p1" descr="Google Shape;121;p1"/>
          <p:cNvPicPr>
            <a:picLocks noChangeAspect="1"/>
          </p:cNvPicPr>
          <p:nvPr/>
        </p:nvPicPr>
        <p:blipFill>
          <a:blip r:embed="rId3">
            <a:extLst/>
          </a:blip>
          <a:stretch>
            <a:fillRect/>
          </a:stretch>
        </p:blipFill>
        <p:spPr>
          <a:xfrm>
            <a:off x="0" y="0"/>
            <a:ext cx="12192000" cy="6858000"/>
          </a:xfrm>
          <a:prstGeom prst="rect">
            <a:avLst/>
          </a:prstGeom>
          <a:ln w="12700">
            <a:miter lim="400000"/>
          </a:ln>
        </p:spPr>
      </p:pic>
      <p:grpSp>
        <p:nvGrpSpPr>
          <p:cNvPr id="188" name="Google Shape;122;p1"/>
          <p:cNvGrpSpPr/>
          <p:nvPr/>
        </p:nvGrpSpPr>
        <p:grpSpPr>
          <a:xfrm>
            <a:off x="827875" y="2750450"/>
            <a:ext cx="9985500" cy="1761000"/>
            <a:chOff x="0" y="0"/>
            <a:chExt cx="9985499" cy="1760999"/>
          </a:xfrm>
        </p:grpSpPr>
        <p:sp>
          <p:nvSpPr>
            <p:cNvPr id="186" name="Rectangle"/>
            <p:cNvSpPr/>
            <p:nvPr/>
          </p:nvSpPr>
          <p:spPr>
            <a:xfrm>
              <a:off x="0" y="0"/>
              <a:ext cx="9985500" cy="1761000"/>
            </a:xfrm>
            <a:prstGeom prst="rect">
              <a:avLst/>
            </a:prstGeom>
            <a:solidFill>
              <a:srgbClr val="002060"/>
            </a:solidFill>
            <a:ln w="12700" cap="flat">
              <a:noFill/>
              <a:miter lim="400000"/>
            </a:ln>
            <a:effectLst/>
          </p:spPr>
          <p:txBody>
            <a:bodyPr wrap="square" lIns="0" tIns="0" rIns="0" bIns="0" numCol="1" anchor="ctr">
              <a:noAutofit/>
            </a:bodyPr>
            <a:lstStyle/>
            <a:p>
              <a:pPr algn="ctr">
                <a:lnSpc>
                  <a:spcPct val="90000"/>
                </a:lnSpc>
                <a:defRPr i="1" sz="2700">
                  <a:solidFill>
                    <a:srgbClr val="FFFFFF"/>
                  </a:solidFill>
                  <a:latin typeface="Titillium Web"/>
                  <a:ea typeface="Titillium Web"/>
                  <a:cs typeface="Titillium Web"/>
                  <a:sym typeface="Titillium Web"/>
                </a:defRPr>
              </a:pPr>
            </a:p>
          </p:txBody>
        </p:sp>
        <p:sp>
          <p:nvSpPr>
            <p:cNvPr id="187" name="Dynamics of Black Holes in the OpenGADGET3 code…"/>
            <p:cNvSpPr txBox="1"/>
            <p:nvPr/>
          </p:nvSpPr>
          <p:spPr>
            <a:xfrm>
              <a:off x="45725" y="0"/>
              <a:ext cx="9894050" cy="176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normAutofit fontScale="100000" lnSpcReduction="0"/>
            </a:bodyPr>
            <a:lstStyle/>
            <a:p>
              <a:pPr algn="ctr">
                <a:lnSpc>
                  <a:spcPct val="90000"/>
                </a:lnSpc>
                <a:defRPr i="1" sz="2700">
                  <a:solidFill>
                    <a:srgbClr val="FFFFFF"/>
                  </a:solidFill>
                  <a:latin typeface="Titillium Web"/>
                  <a:ea typeface="Titillium Web"/>
                  <a:cs typeface="Titillium Web"/>
                  <a:sym typeface="Titillium Web"/>
                </a:defRPr>
              </a:pPr>
              <a:r>
                <a:t>Dynamics of Black Holes in the OpenGADGET3 code</a:t>
              </a:r>
            </a:p>
            <a:p>
              <a:pPr algn="ctr">
                <a:lnSpc>
                  <a:spcPct val="90000"/>
                </a:lnSpc>
                <a:defRPr i="1" sz="2700">
                  <a:solidFill>
                    <a:srgbClr val="FFFFFF"/>
                  </a:solidFill>
                  <a:latin typeface="Titillium Web"/>
                  <a:ea typeface="Titillium Web"/>
                  <a:cs typeface="Titillium Web"/>
                  <a:sym typeface="Titillium Web"/>
                </a:defRPr>
              </a:pPr>
              <a:r>
                <a:t>Alice Damiano</a:t>
              </a:r>
            </a:p>
          </p:txBody>
        </p:sp>
      </p:grpSp>
      <p:grpSp>
        <p:nvGrpSpPr>
          <p:cNvPr id="192" name="Google Shape;123;p1"/>
          <p:cNvGrpSpPr/>
          <p:nvPr/>
        </p:nvGrpSpPr>
        <p:grpSpPr>
          <a:xfrm>
            <a:off x="0" y="6511281"/>
            <a:ext cx="12192000" cy="542672"/>
            <a:chOff x="0" y="0"/>
            <a:chExt cx="12192000" cy="542671"/>
          </a:xfrm>
        </p:grpSpPr>
        <p:pic>
          <p:nvPicPr>
            <p:cNvPr id="189" name="Google Shape;124;p1" descr="Google Shape;124;p1"/>
            <p:cNvPicPr>
              <a:picLocks noChangeAspect="1"/>
            </p:cNvPicPr>
            <p:nvPr/>
          </p:nvPicPr>
          <p:blipFill>
            <a:blip r:embed="rId4">
              <a:extLst/>
            </a:blip>
            <a:stretch>
              <a:fillRect/>
            </a:stretch>
          </p:blipFill>
          <p:spPr>
            <a:xfrm>
              <a:off x="0" y="0"/>
              <a:ext cx="12192000" cy="361768"/>
            </a:xfrm>
            <a:prstGeom prst="rect">
              <a:avLst/>
            </a:prstGeom>
            <a:ln w="12700" cap="flat">
              <a:noFill/>
              <a:miter lim="400000"/>
            </a:ln>
            <a:effectLst/>
          </p:spPr>
        </p:pic>
        <p:sp>
          <p:nvSpPr>
            <p:cNvPr id="190" name="Google Shape;125;p1"/>
            <p:cNvSpPr txBox="1"/>
            <p:nvPr/>
          </p:nvSpPr>
          <p:spPr>
            <a:xfrm>
              <a:off x="6758471" y="25299"/>
              <a:ext cx="5225777" cy="2887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r">
                <a:defRPr>
                  <a:solidFill>
                    <a:srgbClr val="FFFFFF"/>
                  </a:solidFill>
                </a:defRPr>
              </a:pPr>
              <a:r>
                <a:t>Missione 4 </a:t>
              </a:r>
              <a:r>
                <a:rPr b="1"/>
                <a:t>• Istruzione e Ricerca </a:t>
              </a:r>
            </a:p>
          </p:txBody>
        </p:sp>
        <p:sp>
          <p:nvSpPr>
            <p:cNvPr id="191" name="Google Shape;126;p1"/>
            <p:cNvSpPr txBox="1"/>
            <p:nvPr/>
          </p:nvSpPr>
          <p:spPr>
            <a:xfrm>
              <a:off x="513279" y="19471"/>
              <a:ext cx="7827759" cy="52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lvl1pPr>
                <a:defRPr>
                  <a:solidFill>
                    <a:srgbClr val="FFFFFF"/>
                  </a:solidFill>
                  <a:latin typeface="Titillium Web"/>
                  <a:ea typeface="Titillium Web"/>
                  <a:cs typeface="Titillium Web"/>
                  <a:sym typeface="Titillium Web"/>
                </a:defRPr>
              </a:lvl1pPr>
            </a:lstStyle>
            <a:p>
              <a:pPr/>
              <a:r>
                <a:t>ICSC Italian Research Center on High-Performance Computing, Big Data and Quantum Computing</a:t>
              </a:r>
            </a:p>
          </p:txBody>
        </p:sp>
      </p:grpSp>
      <p:pic>
        <p:nvPicPr>
          <p:cNvPr id="193" name="Google Shape;127;p1" descr="Google Shape;127;p1"/>
          <p:cNvPicPr>
            <a:picLocks noChangeAspect="1"/>
          </p:cNvPicPr>
          <p:nvPr/>
        </p:nvPicPr>
        <p:blipFill>
          <a:blip r:embed="rId5">
            <a:extLst/>
          </a:blip>
          <a:stretch>
            <a:fillRect/>
          </a:stretch>
        </p:blipFill>
        <p:spPr>
          <a:xfrm>
            <a:off x="-2" y="-15051"/>
            <a:ext cx="12192001" cy="1181101"/>
          </a:xfrm>
          <a:prstGeom prst="rect">
            <a:avLst/>
          </a:prstGeom>
          <a:ln w="12700">
            <a:miter lim="400000"/>
          </a:ln>
        </p:spPr>
      </p:pic>
      <p:grpSp>
        <p:nvGrpSpPr>
          <p:cNvPr id="196" name="Google Shape;128;p1"/>
          <p:cNvGrpSpPr/>
          <p:nvPr/>
        </p:nvGrpSpPr>
        <p:grpSpPr>
          <a:xfrm>
            <a:off x="0" y="5917324"/>
            <a:ext cx="6201104" cy="515289"/>
            <a:chOff x="0" y="0"/>
            <a:chExt cx="6201102" cy="515288"/>
          </a:xfrm>
        </p:grpSpPr>
        <p:sp>
          <p:nvSpPr>
            <p:cNvPr id="194" name="Rectangle"/>
            <p:cNvSpPr/>
            <p:nvPr/>
          </p:nvSpPr>
          <p:spPr>
            <a:xfrm>
              <a:off x="-1" y="-1"/>
              <a:ext cx="6201104" cy="515290"/>
            </a:xfrm>
            <a:prstGeom prst="rect">
              <a:avLst/>
            </a:prstGeom>
            <a:solidFill>
              <a:srgbClr val="E6007E"/>
            </a:solidFill>
            <a:ln w="12700" cap="flat">
              <a:noFill/>
              <a:miter lim="400000"/>
            </a:ln>
            <a:effectLst/>
          </p:spPr>
          <p:txBody>
            <a:bodyPr wrap="square" lIns="0" tIns="0" rIns="0" bIns="0" numCol="1" anchor="ctr">
              <a:noAutofit/>
            </a:bodyPr>
            <a:lstStyle/>
            <a:p>
              <a:pPr algn="r">
                <a:lnSpc>
                  <a:spcPct val="90000"/>
                </a:lnSpc>
              </a:pPr>
            </a:p>
          </p:txBody>
        </p:sp>
        <p:sp>
          <p:nvSpPr>
            <p:cNvPr id="195" name="Spoke 3 Technical Workshop, Trieste October 9 / 11, 2023"/>
            <p:cNvSpPr txBox="1"/>
            <p:nvPr/>
          </p:nvSpPr>
          <p:spPr>
            <a:xfrm>
              <a:off x="45724" y="-1"/>
              <a:ext cx="6109654" cy="5152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normAutofit fontScale="100000" lnSpcReduction="0"/>
            </a:bodyPr>
            <a:lstStyle/>
            <a:p>
              <a:pPr algn="r" defTabSz="896111">
                <a:lnSpc>
                  <a:spcPct val="90000"/>
                </a:lnSpc>
                <a:defRPr b="1" sz="1764">
                  <a:solidFill>
                    <a:srgbClr val="FFFFFF"/>
                  </a:solidFill>
                  <a:latin typeface="Titillium Web SemiBold"/>
                  <a:ea typeface="Titillium Web SemiBold"/>
                  <a:cs typeface="Titillium Web SemiBold"/>
                  <a:sym typeface="Titillium Web SemiBold"/>
                </a:defRPr>
              </a:pPr>
              <a:r>
                <a:t>Spoke 3 Technical Workshop, </a:t>
              </a:r>
              <a:r>
                <a:rPr b="0">
                  <a:latin typeface="Titillium Web"/>
                  <a:ea typeface="Titillium Web"/>
                  <a:cs typeface="Titillium Web"/>
                  <a:sym typeface="Titillium Web"/>
                </a:rPr>
                <a:t>Trieste October 9 / 11, 2023</a:t>
              </a:r>
            </a:p>
          </p:txBody>
        </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Google Shape;134;p2" descr="Google Shape;134;p2"/>
          <p:cNvPicPr>
            <a:picLocks noChangeAspect="1"/>
          </p:cNvPicPr>
          <p:nvPr/>
        </p:nvPicPr>
        <p:blipFill>
          <a:blip r:embed="rId3">
            <a:extLst/>
          </a:blip>
          <a:stretch>
            <a:fillRect/>
          </a:stretch>
        </p:blipFill>
        <p:spPr>
          <a:xfrm>
            <a:off x="-3" y="0"/>
            <a:ext cx="12192001" cy="850900"/>
          </a:xfrm>
          <a:prstGeom prst="rect">
            <a:avLst/>
          </a:prstGeom>
          <a:ln w="12700">
            <a:miter lim="400000"/>
          </a:ln>
        </p:spPr>
      </p:pic>
      <p:grpSp>
        <p:nvGrpSpPr>
          <p:cNvPr id="204" name="Google Shape;135;p2"/>
          <p:cNvGrpSpPr/>
          <p:nvPr/>
        </p:nvGrpSpPr>
        <p:grpSpPr>
          <a:xfrm>
            <a:off x="0" y="6511281"/>
            <a:ext cx="12192000" cy="542672"/>
            <a:chOff x="0" y="0"/>
            <a:chExt cx="12192000" cy="542671"/>
          </a:xfrm>
        </p:grpSpPr>
        <p:pic>
          <p:nvPicPr>
            <p:cNvPr id="201" name="Google Shape;136;p2" descr="Google Shape;136;p2"/>
            <p:cNvPicPr>
              <a:picLocks noChangeAspect="1"/>
            </p:cNvPicPr>
            <p:nvPr/>
          </p:nvPicPr>
          <p:blipFill>
            <a:blip r:embed="rId4">
              <a:extLst/>
            </a:blip>
            <a:stretch>
              <a:fillRect/>
            </a:stretch>
          </p:blipFill>
          <p:spPr>
            <a:xfrm>
              <a:off x="0" y="0"/>
              <a:ext cx="12192000" cy="361768"/>
            </a:xfrm>
            <a:prstGeom prst="rect">
              <a:avLst/>
            </a:prstGeom>
            <a:ln w="12700" cap="flat">
              <a:noFill/>
              <a:miter lim="400000"/>
            </a:ln>
            <a:effectLst/>
          </p:spPr>
        </p:pic>
        <p:sp>
          <p:nvSpPr>
            <p:cNvPr id="202" name="Google Shape;137;p2"/>
            <p:cNvSpPr txBox="1"/>
            <p:nvPr/>
          </p:nvSpPr>
          <p:spPr>
            <a:xfrm>
              <a:off x="6758471" y="25299"/>
              <a:ext cx="5225777" cy="2887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r">
                <a:defRPr>
                  <a:solidFill>
                    <a:srgbClr val="FFFFFF"/>
                  </a:solidFill>
                </a:defRPr>
              </a:pPr>
              <a:r>
                <a:t>Missione 4 </a:t>
              </a:r>
              <a:r>
                <a:rPr b="1"/>
                <a:t>• Istruzione e Ricerca </a:t>
              </a:r>
            </a:p>
          </p:txBody>
        </p:sp>
        <p:sp>
          <p:nvSpPr>
            <p:cNvPr id="203" name="Google Shape;138;p2"/>
            <p:cNvSpPr txBox="1"/>
            <p:nvPr/>
          </p:nvSpPr>
          <p:spPr>
            <a:xfrm>
              <a:off x="513279" y="19471"/>
              <a:ext cx="7827759" cy="52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lvl1pPr>
                <a:defRPr>
                  <a:solidFill>
                    <a:srgbClr val="FFFFFF"/>
                  </a:solidFill>
                  <a:latin typeface="Titillium Web"/>
                  <a:ea typeface="Titillium Web"/>
                  <a:cs typeface="Titillium Web"/>
                  <a:sym typeface="Titillium Web"/>
                </a:defRPr>
              </a:lvl1pPr>
            </a:lstStyle>
            <a:p>
              <a:pPr/>
              <a:r>
                <a:t>ICSC Italian Research Center on High-Performance Computing, Big Data and Quantum Computing</a:t>
              </a:r>
            </a:p>
          </p:txBody>
        </p:sp>
      </p:grpSp>
      <p:sp>
        <p:nvSpPr>
          <p:cNvPr id="205" name="Google Shape;139;p2"/>
          <p:cNvSpPr txBox="1"/>
          <p:nvPr/>
        </p:nvSpPr>
        <p:spPr>
          <a:xfrm>
            <a:off x="342366" y="1030225"/>
            <a:ext cx="7164950" cy="5486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nSpc>
                <a:spcPct val="90000"/>
              </a:lnSpc>
              <a:defRPr b="1" sz="3000">
                <a:solidFill>
                  <a:srgbClr val="1C7FFF"/>
                </a:solidFill>
                <a:latin typeface="Titillium Web"/>
                <a:ea typeface="Titillium Web"/>
                <a:cs typeface="Titillium Web"/>
                <a:sym typeface="Titillium Web"/>
              </a:defRPr>
            </a:lvl1pPr>
          </a:lstStyle>
          <a:p>
            <a:pPr/>
            <a:r>
              <a:t>Scientific Rationale</a:t>
            </a:r>
          </a:p>
        </p:txBody>
      </p:sp>
      <p:sp>
        <p:nvSpPr>
          <p:cNvPr id="206" name="Black Holes play a key role in shaping the cosmic environment, releasing huge amount of energy in the surrounding region and quenching the  star formation.…"/>
          <p:cNvSpPr txBox="1"/>
          <p:nvPr/>
        </p:nvSpPr>
        <p:spPr>
          <a:xfrm>
            <a:off x="373059" y="1828011"/>
            <a:ext cx="6266745" cy="2654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a:latin typeface="Avenir Next Condensed Regular"/>
                <a:ea typeface="Avenir Next Condensed Regular"/>
                <a:cs typeface="Avenir Next Condensed Regular"/>
                <a:sym typeface="Avenir Next Condensed Regular"/>
              </a:defRPr>
            </a:pPr>
            <a:r>
              <a:t>Black Holes play a key role in shaping the cosmic environment, releasing huge amount of energy in the surrounding region and quenching the  star formation. </a:t>
            </a:r>
          </a:p>
          <a:p>
            <a:pPr>
              <a:defRPr>
                <a:latin typeface="Avenir Next Condensed Regular"/>
                <a:ea typeface="Avenir Next Condensed Regular"/>
                <a:cs typeface="Avenir Next Condensed Regular"/>
                <a:sym typeface="Avenir Next Condensed Regular"/>
              </a:defRPr>
            </a:pPr>
          </a:p>
          <a:p>
            <a:pPr>
              <a:defRPr>
                <a:latin typeface="Avenir Next Condensed Regular"/>
                <a:ea typeface="Avenir Next Condensed Regular"/>
                <a:cs typeface="Avenir Next Condensed Regular"/>
                <a:sym typeface="Avenir Next Condensed Regular"/>
              </a:defRPr>
            </a:pPr>
            <a:r>
              <a:t>The need to introduce them in cosmological simulations faces the issue to trace the orbits of a single “</a:t>
            </a:r>
            <a:r>
              <a:rPr i="1"/>
              <a:t>physical meaningful” </a:t>
            </a:r>
            <a:r>
              <a:t>particle </a:t>
            </a:r>
          </a:p>
          <a:p>
            <a:pPr>
              <a:defRPr>
                <a:latin typeface="Avenir Next Condensed Regular"/>
                <a:ea typeface="Avenir Next Condensed Regular"/>
                <a:cs typeface="Avenir Next Condensed Regular"/>
                <a:sym typeface="Avenir Next Condensed Regular"/>
              </a:defRPr>
            </a:pPr>
            <a:r>
              <a:t>interacting with macro-particles around that sample an underlying density distribution.  </a:t>
            </a:r>
          </a:p>
          <a:p>
            <a:pPr>
              <a:defRPr>
                <a:latin typeface="Avenir Next Condensed Regular"/>
                <a:ea typeface="Avenir Next Condensed Regular"/>
                <a:cs typeface="Avenir Next Condensed Regular"/>
                <a:sym typeface="Avenir Next Condensed Regular"/>
              </a:defRPr>
            </a:pPr>
          </a:p>
          <a:p>
            <a:pPr>
              <a:defRPr>
                <a:latin typeface="Avenir Next Condensed Regular"/>
                <a:ea typeface="Avenir Next Condensed Regular"/>
                <a:cs typeface="Avenir Next Condensed Regular"/>
                <a:sym typeface="Avenir Next Condensed Regular"/>
              </a:defRPr>
            </a:pPr>
            <a:r>
              <a:t>Due to the mass and spatial resolution, the dynamical motion of black holes can be “heated” by scattering with the surrounding particles.</a:t>
            </a:r>
          </a:p>
          <a:p>
            <a:pPr>
              <a:defRPr>
                <a:latin typeface="Avenir Next Condensed Regular"/>
                <a:ea typeface="Avenir Next Condensed Regular"/>
                <a:cs typeface="Avenir Next Condensed Regular"/>
                <a:sym typeface="Avenir Next Condensed Regular"/>
              </a:defRPr>
            </a:pPr>
          </a:p>
          <a:p>
            <a:pPr>
              <a:defRPr>
                <a:latin typeface="Avenir Next Condensed Regular"/>
                <a:ea typeface="Avenir Next Condensed Regular"/>
                <a:cs typeface="Avenir Next Condensed Regular"/>
                <a:sym typeface="Avenir Next Condensed Regular"/>
              </a:defRPr>
            </a:pPr>
            <a:r>
              <a:t> </a:t>
            </a:r>
          </a:p>
        </p:txBody>
      </p:sp>
      <p:sp>
        <p:nvSpPr>
          <p:cNvPr id="207" name="How can we correct for black hole dynamics in simulations ?"/>
          <p:cNvSpPr txBox="1"/>
          <p:nvPr/>
        </p:nvSpPr>
        <p:spPr>
          <a:xfrm>
            <a:off x="249663" y="5035761"/>
            <a:ext cx="5288027"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000">
                <a:latin typeface="Avenir Next Condensed Regular"/>
                <a:ea typeface="Avenir Next Condensed Regular"/>
                <a:cs typeface="Avenir Next Condensed Regular"/>
                <a:sym typeface="Avenir Next Condensed Regular"/>
              </a:defRPr>
            </a:lvl1pPr>
          </a:lstStyle>
          <a:p>
            <a:pPr/>
            <a:r>
              <a:t>How can we correct for black hole dynamics in simulations ?</a:t>
            </a:r>
          </a:p>
        </p:txBody>
      </p:sp>
      <p:sp>
        <p:nvSpPr>
          <p:cNvPr id="208" name="What are the effects of a more realistic description of BH dynamics on structure evolution ?"/>
          <p:cNvSpPr txBox="1"/>
          <p:nvPr/>
        </p:nvSpPr>
        <p:spPr>
          <a:xfrm>
            <a:off x="254340" y="5539020"/>
            <a:ext cx="798144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000">
                <a:latin typeface="Avenir Next Condensed Regular"/>
                <a:ea typeface="Avenir Next Condensed Regular"/>
                <a:cs typeface="Avenir Next Condensed Regular"/>
                <a:sym typeface="Avenir Next Condensed Regular"/>
              </a:defRPr>
            </a:lvl1pPr>
          </a:lstStyle>
          <a:p>
            <a:pPr/>
            <a:r>
              <a:t>What are the effects of a more realistic description of BH dynamics on structure evolution ?</a:t>
            </a:r>
          </a:p>
        </p:txBody>
      </p:sp>
      <p:pic>
        <p:nvPicPr>
          <p:cNvPr id="209" name="movies_dynfric.mp4" descr="movies_dynfric.mp4"/>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6837816" y="1758150"/>
            <a:ext cx="5217266" cy="293471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837" fill="hold"/>
                                        <p:tgtEl>
                                          <p:spTgt spid="20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09"/>
                </p:tgtEl>
              </p:cMediaNode>
            </p:video>
            <p:seq concurrent="1" prevAc="none" nextAc="seek">
              <p:cTn id="8" evtFilter="cancelBubble" nodeType="interactiveSeq" restart="whenNotActive" fill="hold">
                <p:stCondLst>
                  <p:cond delay="0" evt="onClick">
                    <p:tgtEl>
                      <p:spTgt spid="20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09"/>
                                        </p:tgtEl>
                                      </p:cBhvr>
                                    </p:cmd>
                                  </p:childTnLst>
                                </p:cTn>
                              </p:par>
                            </p:childTnLst>
                          </p:cTn>
                        </p:par>
                      </p:childTnLst>
                    </p:cTn>
                  </p:par>
                </p:childTnLst>
              </p:cTn>
              <p:nextCondLst>
                <p:cond delay="0" evt="onClick">
                  <p:tgtEl>
                    <p:spTgt spid="20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Google Shape;146;g27df92e4ca9_0_1" descr="Google Shape;146;g27df92e4ca9_0_1"/>
          <p:cNvPicPr>
            <a:picLocks noChangeAspect="1"/>
          </p:cNvPicPr>
          <p:nvPr/>
        </p:nvPicPr>
        <p:blipFill>
          <a:blip r:embed="rId3">
            <a:extLst/>
          </a:blip>
          <a:stretch>
            <a:fillRect/>
          </a:stretch>
        </p:blipFill>
        <p:spPr>
          <a:xfrm>
            <a:off x="-3" y="0"/>
            <a:ext cx="12192001" cy="850900"/>
          </a:xfrm>
          <a:prstGeom prst="rect">
            <a:avLst/>
          </a:prstGeom>
          <a:ln w="12700">
            <a:miter lim="400000"/>
          </a:ln>
        </p:spPr>
      </p:pic>
      <p:grpSp>
        <p:nvGrpSpPr>
          <p:cNvPr id="217" name="Google Shape;147;g27df92e4ca9_0_1"/>
          <p:cNvGrpSpPr/>
          <p:nvPr/>
        </p:nvGrpSpPr>
        <p:grpSpPr>
          <a:xfrm>
            <a:off x="0" y="6511281"/>
            <a:ext cx="12192000" cy="542672"/>
            <a:chOff x="0" y="0"/>
            <a:chExt cx="12192000" cy="542670"/>
          </a:xfrm>
        </p:grpSpPr>
        <p:pic>
          <p:nvPicPr>
            <p:cNvPr id="214" name="Google Shape;148;g27df92e4ca9_0_1" descr="Google Shape;148;g27df92e4ca9_0_1"/>
            <p:cNvPicPr>
              <a:picLocks noChangeAspect="1"/>
            </p:cNvPicPr>
            <p:nvPr/>
          </p:nvPicPr>
          <p:blipFill>
            <a:blip r:embed="rId4">
              <a:extLst/>
            </a:blip>
            <a:stretch>
              <a:fillRect/>
            </a:stretch>
          </p:blipFill>
          <p:spPr>
            <a:xfrm>
              <a:off x="0" y="0"/>
              <a:ext cx="12192000" cy="361768"/>
            </a:xfrm>
            <a:prstGeom prst="rect">
              <a:avLst/>
            </a:prstGeom>
            <a:ln w="12700" cap="flat">
              <a:noFill/>
              <a:miter lim="400000"/>
            </a:ln>
            <a:effectLst/>
          </p:spPr>
        </p:pic>
        <p:sp>
          <p:nvSpPr>
            <p:cNvPr id="215" name="Google Shape;149;g27df92e4ca9_0_1"/>
            <p:cNvSpPr txBox="1"/>
            <p:nvPr/>
          </p:nvSpPr>
          <p:spPr>
            <a:xfrm>
              <a:off x="6758472" y="25298"/>
              <a:ext cx="5225750" cy="2887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r">
                <a:defRPr>
                  <a:solidFill>
                    <a:srgbClr val="FFFFFF"/>
                  </a:solidFill>
                </a:defRPr>
              </a:pPr>
              <a:r>
                <a:t>Missione 4 </a:t>
              </a:r>
              <a:r>
                <a:rPr b="1"/>
                <a:t>• Istruzione e Ricerca </a:t>
              </a:r>
            </a:p>
          </p:txBody>
        </p:sp>
        <p:sp>
          <p:nvSpPr>
            <p:cNvPr id="216" name="Google Shape;150;g27df92e4ca9_0_1"/>
            <p:cNvSpPr txBox="1"/>
            <p:nvPr/>
          </p:nvSpPr>
          <p:spPr>
            <a:xfrm>
              <a:off x="513279" y="19470"/>
              <a:ext cx="7827651" cy="52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lvl1pPr>
                <a:defRPr>
                  <a:solidFill>
                    <a:srgbClr val="FFFFFF"/>
                  </a:solidFill>
                  <a:latin typeface="Titillium Web"/>
                  <a:ea typeface="Titillium Web"/>
                  <a:cs typeface="Titillium Web"/>
                  <a:sym typeface="Titillium Web"/>
                </a:defRPr>
              </a:lvl1pPr>
            </a:lstStyle>
            <a:p>
              <a:pPr/>
              <a:r>
                <a:t>ICSC Italian Research Center on High-Performance Computing, Big Data and Quantum Computing</a:t>
              </a:r>
            </a:p>
          </p:txBody>
        </p:sp>
      </p:grpSp>
      <p:sp>
        <p:nvSpPr>
          <p:cNvPr id="218" name="Technical objectives"/>
          <p:cNvSpPr txBox="1"/>
          <p:nvPr/>
        </p:nvSpPr>
        <p:spPr>
          <a:xfrm>
            <a:off x="132151" y="1131280"/>
            <a:ext cx="203073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2000">
                <a:solidFill>
                  <a:schemeClr val="accent1">
                    <a:satOff val="-3547"/>
                    <a:lumOff val="-10352"/>
                  </a:schemeClr>
                </a:solidFill>
                <a:latin typeface="Avenir Next Condensed Regular"/>
                <a:ea typeface="Avenir Next Condensed Regular"/>
                <a:cs typeface="Avenir Next Condensed Regular"/>
                <a:sym typeface="Avenir Next Condensed Regular"/>
              </a:defRPr>
            </a:lvl1pPr>
          </a:lstStyle>
          <a:p>
            <a:pPr/>
            <a:r>
              <a:t>Technical objectives</a:t>
            </a:r>
          </a:p>
        </p:txBody>
      </p:sp>
      <p:sp>
        <p:nvSpPr>
          <p:cNvPr id="219" name="Methodologies"/>
          <p:cNvSpPr txBox="1"/>
          <p:nvPr/>
        </p:nvSpPr>
        <p:spPr>
          <a:xfrm>
            <a:off x="5616722" y="1131280"/>
            <a:ext cx="155448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2000">
                <a:solidFill>
                  <a:schemeClr val="accent1">
                    <a:satOff val="-3547"/>
                    <a:lumOff val="-10352"/>
                  </a:schemeClr>
                </a:solidFill>
                <a:latin typeface="Avenir Next Condensed Regular"/>
                <a:ea typeface="Avenir Next Condensed Regular"/>
                <a:cs typeface="Avenir Next Condensed Regular"/>
                <a:sym typeface="Avenir Next Condensed Regular"/>
              </a:defRPr>
            </a:lvl1pPr>
          </a:lstStyle>
          <a:p>
            <a:pPr/>
            <a:r>
              <a:t>Methodologies</a:t>
            </a:r>
          </a:p>
        </p:txBody>
      </p:sp>
      <p:sp>
        <p:nvSpPr>
          <p:cNvPr id="220" name="Solution"/>
          <p:cNvSpPr txBox="1"/>
          <p:nvPr/>
        </p:nvSpPr>
        <p:spPr>
          <a:xfrm>
            <a:off x="210275" y="4062313"/>
            <a:ext cx="877825"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2000">
                <a:solidFill>
                  <a:schemeClr val="accent1">
                    <a:satOff val="-3547"/>
                    <a:lumOff val="-10352"/>
                  </a:schemeClr>
                </a:solidFill>
                <a:latin typeface="Avenir Next Condensed Regular"/>
                <a:ea typeface="Avenir Next Condensed Regular"/>
                <a:cs typeface="Avenir Next Condensed Regular"/>
                <a:sym typeface="Avenir Next Condensed Regular"/>
              </a:defRPr>
            </a:lvl1pPr>
          </a:lstStyle>
          <a:p>
            <a:pPr/>
            <a:r>
              <a:t>Solution</a:t>
            </a:r>
          </a:p>
        </p:txBody>
      </p:sp>
      <p:sp>
        <p:nvSpPr>
          <p:cNvPr id="221" name="Analysis of the outcome of current code prescriptions to control black hole dynamics and identify a reference “best model”.…"/>
          <p:cNvSpPr txBox="1"/>
          <p:nvPr/>
        </p:nvSpPr>
        <p:spPr>
          <a:xfrm>
            <a:off x="182080" y="1803046"/>
            <a:ext cx="3368244" cy="1930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a:solidFill>
                  <a:schemeClr val="accent2">
                    <a:satOff val="-18194"/>
                    <a:lumOff val="-11215"/>
                  </a:schemeClr>
                </a:solidFill>
                <a:latin typeface="Avenir Next Condensed Regular"/>
                <a:ea typeface="Avenir Next Condensed Regular"/>
                <a:cs typeface="Avenir Next Condensed Regular"/>
                <a:sym typeface="Avenir Next Condensed Regular"/>
              </a:defRPr>
            </a:pPr>
            <a:r>
              <a:t>Analysis of the outcome of current code prescriptions to control black hole dynamics and identify a reference “best model”.</a:t>
            </a:r>
          </a:p>
          <a:p>
            <a:pPr>
              <a:defRPr>
                <a:latin typeface="Avenir Next Condensed Regular"/>
                <a:ea typeface="Avenir Next Condensed Regular"/>
                <a:cs typeface="Avenir Next Condensed Regular"/>
                <a:sym typeface="Avenir Next Condensed Regular"/>
              </a:defRPr>
            </a:pPr>
          </a:p>
          <a:p>
            <a:pPr>
              <a:defRPr>
                <a:latin typeface="Avenir Next Condensed Regular"/>
                <a:ea typeface="Avenir Next Condensed Regular"/>
                <a:cs typeface="Avenir Next Condensed Regular"/>
                <a:sym typeface="Avenir Next Condensed Regular"/>
              </a:defRPr>
            </a:pPr>
            <a:r>
              <a:t>Merging together and study the effect of a comprehensive module for black hole dynamics, spinning and kinetic feedback.</a:t>
            </a:r>
          </a:p>
        </p:txBody>
      </p:sp>
      <p:sp>
        <p:nvSpPr>
          <p:cNvPr id="222" name="Black hole dynamics: we have developed a new model for tracing the black hole into the host galaxy. The model relies on a novel numerical implementation of the dynamical friction formula.…"/>
          <p:cNvSpPr txBox="1"/>
          <p:nvPr/>
        </p:nvSpPr>
        <p:spPr>
          <a:xfrm>
            <a:off x="288046" y="4694783"/>
            <a:ext cx="10709870" cy="208968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a:latin typeface="Avenir Next Condensed Regular"/>
                <a:ea typeface="Avenir Next Condensed Regular"/>
                <a:cs typeface="Avenir Next Condensed Regular"/>
                <a:sym typeface="Avenir Next Condensed Regular"/>
              </a:defRPr>
            </a:pPr>
            <a:r>
              <a:t>Black hole dynamics: we have developed a new model for tracing the black hole into the host galaxy. The model relies on a novel numerical implementation of the dynamical friction formula.</a:t>
            </a:r>
          </a:p>
          <a:p>
            <a:pPr>
              <a:defRPr>
                <a:latin typeface="Avenir Next Condensed Regular"/>
                <a:ea typeface="Avenir Next Condensed Regular"/>
                <a:cs typeface="Avenir Next Condensed Regular"/>
                <a:sym typeface="Avenir Next Condensed Regular"/>
              </a:defRPr>
            </a:pPr>
          </a:p>
          <a:p>
            <a:pPr>
              <a:defRPr>
                <a:latin typeface="Avenir Next Condensed Regular"/>
                <a:ea typeface="Avenir Next Condensed Regular"/>
                <a:cs typeface="Avenir Next Condensed Regular"/>
                <a:sym typeface="Avenir Next Condensed Regular"/>
              </a:defRPr>
            </a:pPr>
            <a:r>
              <a:t>We set up different simulations aiming to test the model on different environments at different scales and resolution, thickening the frequency of saving snapshots between 3&lt;z&lt;2 to trace the more active phase of the merger assembly history.</a:t>
            </a:r>
          </a:p>
          <a:p>
            <a:pPr>
              <a:defRPr>
                <a:latin typeface="Avenir Next Condensed Regular"/>
                <a:ea typeface="Avenir Next Condensed Regular"/>
                <a:cs typeface="Avenir Next Condensed Regular"/>
                <a:sym typeface="Avenir Next Condensed Regular"/>
              </a:defRPr>
            </a:pPr>
          </a:p>
          <a:p>
            <a:pPr>
              <a:defRPr>
                <a:latin typeface="Avenir Next Condensed Regular"/>
                <a:ea typeface="Avenir Next Condensed Regular"/>
                <a:cs typeface="Avenir Next Condensed Regular"/>
                <a:sym typeface="Avenir Next Condensed Regular"/>
              </a:defRPr>
            </a:pPr>
          </a:p>
          <a:p>
            <a:pPr/>
          </a:p>
        </p:txBody>
      </p:sp>
      <p:sp>
        <p:nvSpPr>
          <p:cNvPr id="223" name="Line"/>
          <p:cNvSpPr/>
          <p:nvPr/>
        </p:nvSpPr>
        <p:spPr>
          <a:xfrm>
            <a:off x="3668828" y="3199982"/>
            <a:ext cx="1554481"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224" name="Ornament 14"/>
          <p:cNvSpPr/>
          <p:nvPr/>
        </p:nvSpPr>
        <p:spPr>
          <a:xfrm rot="16200000">
            <a:off x="5134290" y="3251180"/>
            <a:ext cx="898411" cy="40723"/>
          </a:xfrm>
          <a:custGeom>
            <a:avLst/>
            <a:gdLst/>
            <a:ahLst/>
            <a:cxnLst>
              <a:cxn ang="0">
                <a:pos x="wd2" y="hd2"/>
              </a:cxn>
              <a:cxn ang="5400000">
                <a:pos x="wd2" y="hd2"/>
              </a:cxn>
              <a:cxn ang="10800000">
                <a:pos x="wd2" y="hd2"/>
              </a:cxn>
              <a:cxn ang="16200000">
                <a:pos x="wd2" y="hd2"/>
              </a:cxn>
            </a:cxnLst>
            <a:rect l="0" t="0" r="r" b="b"/>
            <a:pathLst>
              <a:path w="21585" h="12476" fill="norm" stroke="1" extrusionOk="0">
                <a:moveTo>
                  <a:pt x="7513" y="12429"/>
                </a:moveTo>
                <a:cubicBezTo>
                  <a:pt x="6579" y="12148"/>
                  <a:pt x="5386" y="10577"/>
                  <a:pt x="3866" y="6902"/>
                </a:cubicBezTo>
                <a:cubicBezTo>
                  <a:pt x="1686" y="1632"/>
                  <a:pt x="655" y="1973"/>
                  <a:pt x="298" y="5290"/>
                </a:cubicBezTo>
                <a:cubicBezTo>
                  <a:pt x="250" y="5737"/>
                  <a:pt x="247" y="6662"/>
                  <a:pt x="295" y="7096"/>
                </a:cubicBezTo>
                <a:cubicBezTo>
                  <a:pt x="340" y="7509"/>
                  <a:pt x="386" y="8154"/>
                  <a:pt x="386" y="9117"/>
                </a:cubicBezTo>
                <a:cubicBezTo>
                  <a:pt x="386" y="10356"/>
                  <a:pt x="309" y="11310"/>
                  <a:pt x="209" y="11310"/>
                </a:cubicBezTo>
                <a:cubicBezTo>
                  <a:pt x="29" y="11310"/>
                  <a:pt x="-8" y="9266"/>
                  <a:pt x="1" y="8193"/>
                </a:cubicBezTo>
                <a:cubicBezTo>
                  <a:pt x="27" y="5192"/>
                  <a:pt x="183" y="0"/>
                  <a:pt x="2183" y="0"/>
                </a:cubicBezTo>
                <a:cubicBezTo>
                  <a:pt x="4183" y="0"/>
                  <a:pt x="6908" y="8881"/>
                  <a:pt x="8628" y="8881"/>
                </a:cubicBezTo>
                <a:cubicBezTo>
                  <a:pt x="10348" y="8881"/>
                  <a:pt x="10793" y="0"/>
                  <a:pt x="10793" y="0"/>
                </a:cubicBezTo>
                <a:cubicBezTo>
                  <a:pt x="10793" y="0"/>
                  <a:pt x="11238" y="8881"/>
                  <a:pt x="12958" y="8881"/>
                </a:cubicBezTo>
                <a:cubicBezTo>
                  <a:pt x="14678" y="8881"/>
                  <a:pt x="17403" y="0"/>
                  <a:pt x="19403" y="0"/>
                </a:cubicBezTo>
                <a:cubicBezTo>
                  <a:pt x="21403" y="0"/>
                  <a:pt x="21558" y="5193"/>
                  <a:pt x="21583" y="8193"/>
                </a:cubicBezTo>
                <a:cubicBezTo>
                  <a:pt x="21592" y="9273"/>
                  <a:pt x="21555" y="11310"/>
                  <a:pt x="21376" y="11310"/>
                </a:cubicBezTo>
                <a:cubicBezTo>
                  <a:pt x="21276" y="11310"/>
                  <a:pt x="21201" y="10356"/>
                  <a:pt x="21201" y="9117"/>
                </a:cubicBezTo>
                <a:cubicBezTo>
                  <a:pt x="21201" y="8161"/>
                  <a:pt x="21246" y="7509"/>
                  <a:pt x="21292" y="7096"/>
                </a:cubicBezTo>
                <a:cubicBezTo>
                  <a:pt x="21340" y="6656"/>
                  <a:pt x="21336" y="5730"/>
                  <a:pt x="21288" y="5290"/>
                </a:cubicBezTo>
                <a:cubicBezTo>
                  <a:pt x="20931" y="1973"/>
                  <a:pt x="19901" y="1632"/>
                  <a:pt x="17720" y="6902"/>
                </a:cubicBezTo>
                <a:cubicBezTo>
                  <a:pt x="11641" y="21600"/>
                  <a:pt x="10793" y="2559"/>
                  <a:pt x="10793" y="2559"/>
                </a:cubicBezTo>
                <a:cubicBezTo>
                  <a:pt x="10793" y="2559"/>
                  <a:pt x="10317" y="13270"/>
                  <a:pt x="7513" y="12429"/>
                </a:cubicBezTo>
                <a:close/>
              </a:path>
            </a:pathLst>
          </a:custGeom>
          <a:solidFill>
            <a:srgbClr val="FFFFFF"/>
          </a:solidFill>
          <a:ln w="25400">
            <a:solidFill>
              <a:schemeClr val="accent1"/>
            </a:solidFill>
          </a:ln>
        </p:spPr>
        <p:txBody>
          <a:bodyPr lIns="0" tIns="0" rIns="0" bIns="0"/>
          <a:lstStyle/>
          <a:p>
            <a:pPr/>
          </a:p>
        </p:txBody>
      </p:sp>
      <p:sp>
        <p:nvSpPr>
          <p:cNvPr id="225" name="Cosmological simulations of cosmological boxes and galaxy clusters (zoom-in)"/>
          <p:cNvSpPr txBox="1"/>
          <p:nvPr/>
        </p:nvSpPr>
        <p:spPr>
          <a:xfrm>
            <a:off x="5774860" y="1606999"/>
            <a:ext cx="4842815" cy="241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latin typeface="Avenir Next Condensed Regular"/>
                <a:ea typeface="Avenir Next Condensed Regular"/>
                <a:cs typeface="Avenir Next Condensed Regular"/>
                <a:sym typeface="Avenir Next Condensed Regular"/>
              </a:defRPr>
            </a:lvl1pPr>
          </a:lstStyle>
          <a:p>
            <a:pPr/>
            <a:r>
              <a:t>Cosmological simulations of cosmological boxes and galaxy clusters (zoom-in)</a:t>
            </a:r>
          </a:p>
        </p:txBody>
      </p:sp>
      <p:sp>
        <p:nvSpPr>
          <p:cNvPr id="226" name="Analysis of black hole centering, merger events and co-evolution within the host galaxies"/>
          <p:cNvSpPr txBox="1"/>
          <p:nvPr/>
        </p:nvSpPr>
        <p:spPr>
          <a:xfrm>
            <a:off x="5824714" y="1981118"/>
            <a:ext cx="5496231" cy="241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latin typeface="Avenir Next Condensed Regular"/>
                <a:ea typeface="Avenir Next Condensed Regular"/>
                <a:cs typeface="Avenir Next Condensed Regular"/>
                <a:sym typeface="Avenir Next Condensed Regular"/>
              </a:defRPr>
            </a:lvl1pPr>
          </a:lstStyle>
          <a:p>
            <a:pPr/>
            <a:r>
              <a:t>Analysis of black hole centering, merger events and co-evolution within the host galaxies</a:t>
            </a:r>
          </a:p>
        </p:txBody>
      </p:sp>
      <p:sp>
        <p:nvSpPr>
          <p:cNvPr id="227" name="Line"/>
          <p:cNvSpPr/>
          <p:nvPr/>
        </p:nvSpPr>
        <p:spPr>
          <a:xfrm>
            <a:off x="3668828" y="1994960"/>
            <a:ext cx="1554481" cy="1"/>
          </a:xfrm>
          <a:prstGeom prst="line">
            <a:avLst/>
          </a:prstGeom>
          <a:ln w="25400">
            <a:solidFill>
              <a:schemeClr val="accent2"/>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228" name="Ornament 14"/>
          <p:cNvSpPr/>
          <p:nvPr/>
        </p:nvSpPr>
        <p:spPr>
          <a:xfrm rot="16200000">
            <a:off x="5074806" y="1974600"/>
            <a:ext cx="898411" cy="40722"/>
          </a:xfrm>
          <a:custGeom>
            <a:avLst/>
            <a:gdLst/>
            <a:ahLst/>
            <a:cxnLst>
              <a:cxn ang="0">
                <a:pos x="wd2" y="hd2"/>
              </a:cxn>
              <a:cxn ang="5400000">
                <a:pos x="wd2" y="hd2"/>
              </a:cxn>
              <a:cxn ang="10800000">
                <a:pos x="wd2" y="hd2"/>
              </a:cxn>
              <a:cxn ang="16200000">
                <a:pos x="wd2" y="hd2"/>
              </a:cxn>
            </a:cxnLst>
            <a:rect l="0" t="0" r="r" b="b"/>
            <a:pathLst>
              <a:path w="21585" h="12476" fill="norm" stroke="1" extrusionOk="0">
                <a:moveTo>
                  <a:pt x="7513" y="12429"/>
                </a:moveTo>
                <a:cubicBezTo>
                  <a:pt x="6579" y="12148"/>
                  <a:pt x="5386" y="10577"/>
                  <a:pt x="3866" y="6902"/>
                </a:cubicBezTo>
                <a:cubicBezTo>
                  <a:pt x="1686" y="1632"/>
                  <a:pt x="655" y="1973"/>
                  <a:pt x="298" y="5290"/>
                </a:cubicBezTo>
                <a:cubicBezTo>
                  <a:pt x="250" y="5737"/>
                  <a:pt x="247" y="6662"/>
                  <a:pt x="295" y="7096"/>
                </a:cubicBezTo>
                <a:cubicBezTo>
                  <a:pt x="340" y="7509"/>
                  <a:pt x="386" y="8154"/>
                  <a:pt x="386" y="9117"/>
                </a:cubicBezTo>
                <a:cubicBezTo>
                  <a:pt x="386" y="10356"/>
                  <a:pt x="309" y="11310"/>
                  <a:pt x="209" y="11310"/>
                </a:cubicBezTo>
                <a:cubicBezTo>
                  <a:pt x="29" y="11310"/>
                  <a:pt x="-8" y="9266"/>
                  <a:pt x="1" y="8193"/>
                </a:cubicBezTo>
                <a:cubicBezTo>
                  <a:pt x="27" y="5192"/>
                  <a:pt x="183" y="0"/>
                  <a:pt x="2183" y="0"/>
                </a:cubicBezTo>
                <a:cubicBezTo>
                  <a:pt x="4183" y="0"/>
                  <a:pt x="6908" y="8881"/>
                  <a:pt x="8628" y="8881"/>
                </a:cubicBezTo>
                <a:cubicBezTo>
                  <a:pt x="10348" y="8881"/>
                  <a:pt x="10793" y="0"/>
                  <a:pt x="10793" y="0"/>
                </a:cubicBezTo>
                <a:cubicBezTo>
                  <a:pt x="10793" y="0"/>
                  <a:pt x="11238" y="8881"/>
                  <a:pt x="12958" y="8881"/>
                </a:cubicBezTo>
                <a:cubicBezTo>
                  <a:pt x="14678" y="8881"/>
                  <a:pt x="17403" y="0"/>
                  <a:pt x="19403" y="0"/>
                </a:cubicBezTo>
                <a:cubicBezTo>
                  <a:pt x="21403" y="0"/>
                  <a:pt x="21558" y="5193"/>
                  <a:pt x="21583" y="8193"/>
                </a:cubicBezTo>
                <a:cubicBezTo>
                  <a:pt x="21592" y="9273"/>
                  <a:pt x="21555" y="11310"/>
                  <a:pt x="21376" y="11310"/>
                </a:cubicBezTo>
                <a:cubicBezTo>
                  <a:pt x="21276" y="11310"/>
                  <a:pt x="21201" y="10356"/>
                  <a:pt x="21201" y="9117"/>
                </a:cubicBezTo>
                <a:cubicBezTo>
                  <a:pt x="21201" y="8161"/>
                  <a:pt x="21246" y="7509"/>
                  <a:pt x="21292" y="7096"/>
                </a:cubicBezTo>
                <a:cubicBezTo>
                  <a:pt x="21340" y="6656"/>
                  <a:pt x="21336" y="5730"/>
                  <a:pt x="21288" y="5290"/>
                </a:cubicBezTo>
                <a:cubicBezTo>
                  <a:pt x="20931" y="1973"/>
                  <a:pt x="19901" y="1632"/>
                  <a:pt x="17720" y="6902"/>
                </a:cubicBezTo>
                <a:cubicBezTo>
                  <a:pt x="11641" y="21600"/>
                  <a:pt x="10793" y="2559"/>
                  <a:pt x="10793" y="2559"/>
                </a:cubicBezTo>
                <a:cubicBezTo>
                  <a:pt x="10793" y="2559"/>
                  <a:pt x="10317" y="13270"/>
                  <a:pt x="7513" y="12429"/>
                </a:cubicBezTo>
                <a:close/>
              </a:path>
            </a:pathLst>
          </a:custGeom>
          <a:solidFill>
            <a:schemeClr val="accent2"/>
          </a:solidFill>
          <a:ln w="25400">
            <a:solidFill>
              <a:schemeClr val="accent2"/>
            </a:solidFill>
          </a:ln>
        </p:spPr>
        <p:txBody>
          <a:bodyPr lIns="0" tIns="0" rIns="0" bIns="0"/>
          <a:lstStyle/>
          <a:p>
            <a:pPr>
              <a:defRPr>
                <a:solidFill>
                  <a:srgbClr val="FFFFFF"/>
                </a:solidFill>
              </a:defRPr>
            </a:pPr>
          </a:p>
        </p:txBody>
      </p:sp>
      <p:sp>
        <p:nvSpPr>
          <p:cNvPr id="229" name="Conduct a simulation test campaign to investigate the coexistence of the…"/>
          <p:cNvSpPr txBox="1"/>
          <p:nvPr/>
        </p:nvSpPr>
        <p:spPr>
          <a:xfrm>
            <a:off x="5943682" y="2909591"/>
            <a:ext cx="5258296" cy="723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a:latin typeface="Avenir Next Condensed Regular"/>
                <a:ea typeface="Avenir Next Condensed Regular"/>
                <a:cs typeface="Avenir Next Condensed Regular"/>
                <a:sym typeface="Avenir Next Condensed Regular"/>
              </a:defRPr>
            </a:pPr>
            <a:r>
              <a:t>Conduct a simulation test campaign to investigate the coexistence of the </a:t>
            </a:r>
          </a:p>
          <a:p>
            <a:pPr>
              <a:defRPr>
                <a:latin typeface="Avenir Next Condensed Regular"/>
                <a:ea typeface="Avenir Next Condensed Regular"/>
                <a:cs typeface="Avenir Next Condensed Regular"/>
                <a:sym typeface="Avenir Next Condensed Regular"/>
              </a:defRPr>
            </a:pPr>
            <a:r>
              <a:t>three models, the effect on galaxy evolution at different scales and at different redshift, also varying the simulation resolution</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Google Shape;158;g27df92e4ca9_0_12" descr="Google Shape;158;g27df92e4ca9_0_12"/>
          <p:cNvPicPr>
            <a:picLocks noChangeAspect="1"/>
          </p:cNvPicPr>
          <p:nvPr/>
        </p:nvPicPr>
        <p:blipFill>
          <a:blip r:embed="rId3">
            <a:extLst/>
          </a:blip>
          <a:stretch>
            <a:fillRect/>
          </a:stretch>
        </p:blipFill>
        <p:spPr>
          <a:xfrm>
            <a:off x="-3" y="0"/>
            <a:ext cx="12192001" cy="850900"/>
          </a:xfrm>
          <a:prstGeom prst="rect">
            <a:avLst/>
          </a:prstGeom>
          <a:ln w="12700">
            <a:miter lim="400000"/>
          </a:ln>
        </p:spPr>
      </p:pic>
      <p:grpSp>
        <p:nvGrpSpPr>
          <p:cNvPr id="237" name="Google Shape;159;g27df92e4ca9_0_12"/>
          <p:cNvGrpSpPr/>
          <p:nvPr/>
        </p:nvGrpSpPr>
        <p:grpSpPr>
          <a:xfrm>
            <a:off x="0" y="6511281"/>
            <a:ext cx="12192000" cy="542672"/>
            <a:chOff x="0" y="0"/>
            <a:chExt cx="12192000" cy="542670"/>
          </a:xfrm>
        </p:grpSpPr>
        <p:pic>
          <p:nvPicPr>
            <p:cNvPr id="234" name="Google Shape;160;g27df92e4ca9_0_12" descr="Google Shape;160;g27df92e4ca9_0_12"/>
            <p:cNvPicPr>
              <a:picLocks noChangeAspect="1"/>
            </p:cNvPicPr>
            <p:nvPr/>
          </p:nvPicPr>
          <p:blipFill>
            <a:blip r:embed="rId4">
              <a:extLst/>
            </a:blip>
            <a:stretch>
              <a:fillRect/>
            </a:stretch>
          </p:blipFill>
          <p:spPr>
            <a:xfrm>
              <a:off x="0" y="0"/>
              <a:ext cx="12192000" cy="361768"/>
            </a:xfrm>
            <a:prstGeom prst="rect">
              <a:avLst/>
            </a:prstGeom>
            <a:ln w="12700" cap="flat">
              <a:noFill/>
              <a:miter lim="400000"/>
            </a:ln>
            <a:effectLst/>
          </p:spPr>
        </p:pic>
        <p:sp>
          <p:nvSpPr>
            <p:cNvPr id="235" name="Google Shape;161;g27df92e4ca9_0_12"/>
            <p:cNvSpPr txBox="1"/>
            <p:nvPr/>
          </p:nvSpPr>
          <p:spPr>
            <a:xfrm>
              <a:off x="6758472" y="25298"/>
              <a:ext cx="5225750" cy="2887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r">
                <a:defRPr>
                  <a:solidFill>
                    <a:srgbClr val="FFFFFF"/>
                  </a:solidFill>
                </a:defRPr>
              </a:pPr>
              <a:r>
                <a:t>Missione 4 </a:t>
              </a:r>
              <a:r>
                <a:rPr b="1"/>
                <a:t>• Istruzione e Ricerca </a:t>
              </a:r>
            </a:p>
          </p:txBody>
        </p:sp>
        <p:sp>
          <p:nvSpPr>
            <p:cNvPr id="236" name="Google Shape;162;g27df92e4ca9_0_12"/>
            <p:cNvSpPr txBox="1"/>
            <p:nvPr/>
          </p:nvSpPr>
          <p:spPr>
            <a:xfrm>
              <a:off x="513279" y="19470"/>
              <a:ext cx="7827651" cy="52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lvl1pPr>
                <a:defRPr>
                  <a:solidFill>
                    <a:srgbClr val="FFFFFF"/>
                  </a:solidFill>
                  <a:latin typeface="Titillium Web"/>
                  <a:ea typeface="Titillium Web"/>
                  <a:cs typeface="Titillium Web"/>
                  <a:sym typeface="Titillium Web"/>
                </a:defRPr>
              </a:lvl1pPr>
            </a:lstStyle>
            <a:p>
              <a:pPr/>
              <a:r>
                <a:t>ICSC Italian Research Center on High-Performance Computing, Big Data and Quantum Computing</a:t>
              </a:r>
            </a:p>
          </p:txBody>
        </p:sp>
      </p:grpSp>
      <p:sp>
        <p:nvSpPr>
          <p:cNvPr id="238" name="Google Shape;163;g27df92e4ca9_0_12"/>
          <p:cNvSpPr txBox="1"/>
          <p:nvPr/>
        </p:nvSpPr>
        <p:spPr>
          <a:xfrm>
            <a:off x="258940" y="1030224"/>
            <a:ext cx="7164950" cy="548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nSpc>
                <a:spcPct val="90000"/>
              </a:lnSpc>
              <a:defRPr b="1" sz="3000">
                <a:solidFill>
                  <a:srgbClr val="1C7FFF"/>
                </a:solidFill>
                <a:latin typeface="Titillium Web"/>
                <a:ea typeface="Titillium Web"/>
                <a:cs typeface="Titillium Web"/>
                <a:sym typeface="Titillium Web"/>
              </a:defRPr>
            </a:lvl1pPr>
          </a:lstStyle>
          <a:p>
            <a:pPr/>
            <a:r>
              <a:t>Timescale, Milestones and KPIs</a:t>
            </a:r>
          </a:p>
        </p:txBody>
      </p:sp>
      <p:sp>
        <p:nvSpPr>
          <p:cNvPr id="239" name="January 2023 - January  2024"/>
          <p:cNvSpPr txBox="1"/>
          <p:nvPr/>
        </p:nvSpPr>
        <p:spPr>
          <a:xfrm>
            <a:off x="469458" y="2240599"/>
            <a:ext cx="1868755" cy="241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latin typeface="Avenir Next Condensed Regular"/>
                <a:ea typeface="Avenir Next Condensed Regular"/>
                <a:cs typeface="Avenir Next Condensed Regular"/>
                <a:sym typeface="Avenir Next Condensed Regular"/>
              </a:defRPr>
            </a:lvl1pPr>
          </a:lstStyle>
          <a:p>
            <a:pPr/>
            <a:r>
              <a:t>January 2023 - January  2024</a:t>
            </a:r>
          </a:p>
        </p:txBody>
      </p:sp>
      <p:sp>
        <p:nvSpPr>
          <p:cNvPr id="240" name="January 2024 - January 2025"/>
          <p:cNvSpPr txBox="1"/>
          <p:nvPr/>
        </p:nvSpPr>
        <p:spPr>
          <a:xfrm>
            <a:off x="494158" y="3582398"/>
            <a:ext cx="1835862" cy="241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latin typeface="Avenir Next Condensed Regular"/>
                <a:ea typeface="Avenir Next Condensed Regular"/>
                <a:cs typeface="Avenir Next Condensed Regular"/>
                <a:sym typeface="Avenir Next Condensed Regular"/>
              </a:defRPr>
            </a:lvl1pPr>
          </a:lstStyle>
          <a:p>
            <a:pPr/>
            <a:r>
              <a:t>January 2024 - January 2025</a:t>
            </a:r>
          </a:p>
        </p:txBody>
      </p:sp>
      <p:sp>
        <p:nvSpPr>
          <p:cNvPr id="241" name="January 2025 - January 2026"/>
          <p:cNvSpPr txBox="1"/>
          <p:nvPr/>
        </p:nvSpPr>
        <p:spPr>
          <a:xfrm>
            <a:off x="494158" y="4924197"/>
            <a:ext cx="1835862" cy="241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latin typeface="Avenir Next Condensed Regular"/>
                <a:ea typeface="Avenir Next Condensed Regular"/>
                <a:cs typeface="Avenir Next Condensed Regular"/>
                <a:sym typeface="Avenir Next Condensed Regular"/>
              </a:defRPr>
            </a:lvl1pPr>
          </a:lstStyle>
          <a:p>
            <a:pPr/>
            <a:r>
              <a:t>January 2025 - January 2026</a:t>
            </a:r>
          </a:p>
        </p:txBody>
      </p:sp>
      <p:sp>
        <p:nvSpPr>
          <p:cNvPr id="242" name="Dynamical friction model development.…"/>
          <p:cNvSpPr txBox="1"/>
          <p:nvPr/>
        </p:nvSpPr>
        <p:spPr>
          <a:xfrm>
            <a:off x="5448484" y="2461512"/>
            <a:ext cx="2325664" cy="4102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a:solidFill>
                  <a:schemeClr val="accent2">
                    <a:satOff val="-18194"/>
                    <a:lumOff val="-11215"/>
                  </a:schemeClr>
                </a:solidFill>
                <a:latin typeface="Avenir Next Condensed Regular"/>
                <a:ea typeface="Avenir Next Condensed Regular"/>
                <a:cs typeface="Avenir Next Condensed Regular"/>
                <a:sym typeface="Avenir Next Condensed Regular"/>
              </a:defRPr>
            </a:pPr>
            <a:r>
              <a:t>Dynamical friction model development.</a:t>
            </a:r>
          </a:p>
          <a:p>
            <a:pPr>
              <a:defRPr>
                <a:latin typeface="Avenir Next Condensed Regular"/>
                <a:ea typeface="Avenir Next Condensed Regular"/>
                <a:cs typeface="Avenir Next Condensed Regular"/>
                <a:sym typeface="Avenir Next Condensed Regular"/>
              </a:defRPr>
            </a:pPr>
          </a:p>
          <a:p>
            <a:pPr>
              <a:defRPr>
                <a:latin typeface="Avenir Next Condensed Regular"/>
                <a:ea typeface="Avenir Next Condensed Regular"/>
                <a:cs typeface="Avenir Next Condensed Regular"/>
                <a:sym typeface="Avenir Next Condensed Regular"/>
              </a:defRPr>
            </a:pPr>
          </a:p>
          <a:p>
            <a:pPr>
              <a:defRPr>
                <a:latin typeface="Avenir Next Condensed Regular"/>
                <a:ea typeface="Avenir Next Condensed Regular"/>
                <a:cs typeface="Avenir Next Condensed Regular"/>
                <a:sym typeface="Avenir Next Condensed Regular"/>
              </a:defRPr>
            </a:pPr>
          </a:p>
          <a:p>
            <a:pPr>
              <a:defRPr>
                <a:latin typeface="Avenir Next Condensed Regular"/>
                <a:ea typeface="Avenir Next Condensed Regular"/>
                <a:cs typeface="Avenir Next Condensed Regular"/>
                <a:sym typeface="Avenir Next Condensed Regular"/>
              </a:defRPr>
            </a:pPr>
            <a:r>
              <a:t>Merging phase tests:</a:t>
            </a:r>
          </a:p>
          <a:p>
            <a:pPr>
              <a:defRPr>
                <a:latin typeface="Avenir Next Condensed Regular"/>
                <a:ea typeface="Avenir Next Condensed Regular"/>
                <a:cs typeface="Avenir Next Condensed Regular"/>
                <a:sym typeface="Avenir Next Condensed Regular"/>
              </a:defRPr>
            </a:pPr>
          </a:p>
          <a:p>
            <a:pPr>
              <a:defRPr>
                <a:latin typeface="Avenir Next Condensed Regular"/>
                <a:ea typeface="Avenir Next Condensed Regular"/>
                <a:cs typeface="Avenir Next Condensed Regular"/>
                <a:sym typeface="Avenir Next Condensed Regular"/>
              </a:defRPr>
            </a:pPr>
            <a:r>
              <a:t>Interplay and effects of the comprehensive module</a:t>
            </a:r>
          </a:p>
          <a:p>
            <a:pPr>
              <a:defRPr>
                <a:latin typeface="Avenir Next Condensed Regular"/>
                <a:ea typeface="Avenir Next Condensed Regular"/>
                <a:cs typeface="Avenir Next Condensed Regular"/>
                <a:sym typeface="Avenir Next Condensed Regular"/>
              </a:defRPr>
            </a:pPr>
          </a:p>
          <a:p>
            <a:pPr>
              <a:defRPr>
                <a:latin typeface="Avenir Next Condensed Regular"/>
                <a:ea typeface="Avenir Next Condensed Regular"/>
                <a:cs typeface="Avenir Next Condensed Regular"/>
                <a:sym typeface="Avenir Next Condensed Regular"/>
              </a:defRPr>
            </a:pPr>
          </a:p>
          <a:p>
            <a:pPr>
              <a:defRPr>
                <a:latin typeface="Avenir Next Condensed Regular"/>
                <a:ea typeface="Avenir Next Condensed Regular"/>
                <a:cs typeface="Avenir Next Condensed Regular"/>
                <a:sym typeface="Avenir Next Condensed Regular"/>
              </a:defRPr>
            </a:pPr>
          </a:p>
          <a:p>
            <a:pPr>
              <a:defRPr>
                <a:latin typeface="Avenir Next Condensed Regular"/>
                <a:ea typeface="Avenir Next Condensed Regular"/>
                <a:cs typeface="Avenir Next Condensed Regular"/>
                <a:sym typeface="Avenir Next Condensed Regular"/>
              </a:defRPr>
            </a:pPr>
            <a:r>
              <a:t>Simulation campaign</a:t>
            </a:r>
          </a:p>
          <a:p>
            <a:pPr lvl="1" indent="228600">
              <a:defRPr>
                <a:latin typeface="Avenir Next Condensed Regular"/>
                <a:ea typeface="Avenir Next Condensed Regular"/>
                <a:cs typeface="Avenir Next Condensed Regular"/>
                <a:sym typeface="Avenir Next Condensed Regular"/>
              </a:defRPr>
            </a:pPr>
          </a:p>
          <a:p>
            <a:pPr lvl="1" indent="228600">
              <a:defRPr>
                <a:latin typeface="Avenir Next Condensed Regular"/>
                <a:ea typeface="Avenir Next Condensed Regular"/>
                <a:cs typeface="Avenir Next Condensed Regular"/>
                <a:sym typeface="Avenir Next Condensed Regular"/>
              </a:defRPr>
            </a:pPr>
          </a:p>
          <a:p>
            <a:pPr lvl="1" indent="228600">
              <a:defRPr>
                <a:latin typeface="Avenir Next Condensed Regular"/>
                <a:ea typeface="Avenir Next Condensed Regular"/>
                <a:cs typeface="Avenir Next Condensed Regular"/>
                <a:sym typeface="Avenir Next Condensed Regular"/>
              </a:defRPr>
            </a:pPr>
            <a:r>
              <a:t> </a:t>
            </a:r>
          </a:p>
        </p:txBody>
      </p:sp>
      <p:sp>
        <p:nvSpPr>
          <p:cNvPr id="243" name="Text"/>
          <p:cNvSpPr txBox="1"/>
          <p:nvPr/>
        </p:nvSpPr>
        <p:spPr>
          <a:xfrm>
            <a:off x="8897972" y="2351697"/>
            <a:ext cx="12700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 </a:t>
            </a:r>
          </a:p>
        </p:txBody>
      </p:sp>
      <p:sp>
        <p:nvSpPr>
          <p:cNvPr id="244" name="Timescale"/>
          <p:cNvSpPr txBox="1"/>
          <p:nvPr/>
        </p:nvSpPr>
        <p:spPr>
          <a:xfrm>
            <a:off x="423259" y="1623268"/>
            <a:ext cx="1012699"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2000">
                <a:solidFill>
                  <a:schemeClr val="accent1">
                    <a:satOff val="-3547"/>
                    <a:lumOff val="-10352"/>
                  </a:schemeClr>
                </a:solidFill>
                <a:latin typeface="Avenir Next Condensed Regular"/>
                <a:ea typeface="Avenir Next Condensed Regular"/>
                <a:cs typeface="Avenir Next Condensed Regular"/>
                <a:sym typeface="Avenir Next Condensed Regular"/>
              </a:defRPr>
            </a:lvl1pPr>
          </a:lstStyle>
          <a:p>
            <a:pPr/>
            <a:r>
              <a:t>Timescale</a:t>
            </a:r>
          </a:p>
        </p:txBody>
      </p:sp>
      <p:sp>
        <p:nvSpPr>
          <p:cNvPr id="245" name="Line"/>
          <p:cNvSpPr/>
          <p:nvPr/>
        </p:nvSpPr>
        <p:spPr>
          <a:xfrm flipH="1">
            <a:off x="324707" y="2238725"/>
            <a:ext cx="1" cy="4000000"/>
          </a:xfrm>
          <a:prstGeom prst="line">
            <a:avLst/>
          </a:prstGeom>
          <a:ln w="101600">
            <a:solidFill>
              <a:srgbClr val="C0C0C0"/>
            </a:solidFill>
            <a:miter lim="400000"/>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246" name="Testing and comparing black hole dynamics model implementations. Identification of the dynamics reference model"/>
          <p:cNvSpPr txBox="1"/>
          <p:nvPr/>
        </p:nvSpPr>
        <p:spPr>
          <a:xfrm>
            <a:off x="667760" y="2525598"/>
            <a:ext cx="2984074" cy="723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a:solidFill>
                  <a:schemeClr val="accent2">
                    <a:satOff val="-18194"/>
                    <a:lumOff val="-11215"/>
                  </a:schemeClr>
                </a:solidFill>
                <a:latin typeface="Avenir Next Condensed Regular"/>
                <a:ea typeface="Avenir Next Condensed Regular"/>
                <a:cs typeface="Avenir Next Condensed Regular"/>
                <a:sym typeface="Avenir Next Condensed Regular"/>
              </a:defRPr>
            </a:lvl1pPr>
          </a:lstStyle>
          <a:p>
            <a:pPr/>
            <a:r>
              <a:t>Testing and comparing black hole dynamics model implementations. Identification of the dynamics reference model</a:t>
            </a:r>
          </a:p>
        </p:txBody>
      </p:sp>
      <p:sp>
        <p:nvSpPr>
          <p:cNvPr id="247" name="Beginning of the  “black hole module” merging phase."/>
          <p:cNvSpPr txBox="1"/>
          <p:nvPr/>
        </p:nvSpPr>
        <p:spPr>
          <a:xfrm>
            <a:off x="667760" y="4045053"/>
            <a:ext cx="2875145"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a:latin typeface="Avenir Next Condensed Regular"/>
                <a:ea typeface="Avenir Next Condensed Regular"/>
                <a:cs typeface="Avenir Next Condensed Regular"/>
                <a:sym typeface="Avenir Next Condensed Regular"/>
              </a:defRPr>
            </a:lvl1pPr>
          </a:lstStyle>
          <a:p>
            <a:pPr/>
            <a:r>
              <a:t>Beginning of the  “black hole module” merging phase.</a:t>
            </a:r>
          </a:p>
        </p:txBody>
      </p:sp>
      <p:sp>
        <p:nvSpPr>
          <p:cNvPr id="248" name="Set up simulation campaigns including the fully tested black hole physics."/>
          <p:cNvSpPr txBox="1"/>
          <p:nvPr/>
        </p:nvSpPr>
        <p:spPr>
          <a:xfrm>
            <a:off x="667760" y="5396011"/>
            <a:ext cx="2560838"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a:latin typeface="Avenir Next Condensed Regular"/>
                <a:ea typeface="Avenir Next Condensed Regular"/>
                <a:cs typeface="Avenir Next Condensed Regular"/>
                <a:sym typeface="Avenir Next Condensed Regular"/>
              </a:defRPr>
            </a:lvl1pPr>
          </a:lstStyle>
          <a:p>
            <a:pPr/>
            <a:r>
              <a:t>Set up simulation campaigns including the fully tested black hole physics.</a:t>
            </a:r>
          </a:p>
        </p:txBody>
      </p:sp>
      <p:sp>
        <p:nvSpPr>
          <p:cNvPr id="249" name="Milestones"/>
          <p:cNvSpPr txBox="1"/>
          <p:nvPr/>
        </p:nvSpPr>
        <p:spPr>
          <a:xfrm>
            <a:off x="5527421" y="1623268"/>
            <a:ext cx="1137159"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2000">
                <a:solidFill>
                  <a:schemeClr val="accent1">
                    <a:satOff val="-3547"/>
                    <a:lumOff val="-10352"/>
                  </a:schemeClr>
                </a:solidFill>
                <a:latin typeface="Avenir Next Condensed Regular"/>
                <a:ea typeface="Avenir Next Condensed Regular"/>
                <a:cs typeface="Avenir Next Condensed Regular"/>
                <a:sym typeface="Avenir Next Condensed Regular"/>
              </a:defRPr>
            </a:lvl1pPr>
          </a:lstStyle>
          <a:p>
            <a:pPr/>
            <a:r>
              <a:t>Milestones</a:t>
            </a:r>
          </a:p>
        </p:txBody>
      </p:sp>
      <p:sp>
        <p:nvSpPr>
          <p:cNvPr id="250" name="KPIs"/>
          <p:cNvSpPr txBox="1"/>
          <p:nvPr/>
        </p:nvSpPr>
        <p:spPr>
          <a:xfrm>
            <a:off x="9533783" y="1623268"/>
            <a:ext cx="464059"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2000">
                <a:solidFill>
                  <a:schemeClr val="accent1">
                    <a:satOff val="-3547"/>
                    <a:lumOff val="-10352"/>
                  </a:schemeClr>
                </a:solidFill>
                <a:latin typeface="Avenir Next Condensed Regular"/>
                <a:ea typeface="Avenir Next Condensed Regular"/>
                <a:cs typeface="Avenir Next Condensed Regular"/>
                <a:sym typeface="Avenir Next Condensed Regular"/>
              </a:defRPr>
            </a:lvl1pPr>
          </a:lstStyle>
          <a:p>
            <a:pPr/>
            <a:r>
              <a:t>KPIs</a:t>
            </a:r>
          </a:p>
        </p:txBody>
      </p:sp>
      <p:sp>
        <p:nvSpPr>
          <p:cNvPr id="251" name="Introduction of the novel implementation into the current version of the code (non-public).…"/>
          <p:cNvSpPr txBox="1"/>
          <p:nvPr/>
        </p:nvSpPr>
        <p:spPr>
          <a:xfrm>
            <a:off x="8958824" y="2461512"/>
            <a:ext cx="2325664" cy="4102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a:solidFill>
                  <a:schemeClr val="accent2">
                    <a:satOff val="-18194"/>
                    <a:lumOff val="-11215"/>
                  </a:schemeClr>
                </a:solidFill>
                <a:latin typeface="Avenir Next Condensed Regular"/>
                <a:ea typeface="Avenir Next Condensed Regular"/>
                <a:cs typeface="Avenir Next Condensed Regular"/>
                <a:sym typeface="Avenir Next Condensed Regular"/>
              </a:defRPr>
            </a:pPr>
            <a:r>
              <a:t>Introduction of the novel implementation into the current version of the code (non-public).</a:t>
            </a:r>
          </a:p>
          <a:p>
            <a:pPr>
              <a:defRPr>
                <a:latin typeface="Avenir Next Condensed Regular"/>
                <a:ea typeface="Avenir Next Condensed Regular"/>
                <a:cs typeface="Avenir Next Condensed Regular"/>
                <a:sym typeface="Avenir Next Condensed Regular"/>
              </a:defRPr>
            </a:pPr>
          </a:p>
          <a:p>
            <a:pPr>
              <a:defRPr>
                <a:latin typeface="Avenir Next Condensed Regular"/>
                <a:ea typeface="Avenir Next Condensed Regular"/>
                <a:cs typeface="Avenir Next Condensed Regular"/>
                <a:sym typeface="Avenir Next Condensed Regular"/>
              </a:defRPr>
            </a:pPr>
            <a:r>
              <a:t>Scientific papers:</a:t>
            </a:r>
          </a:p>
          <a:p>
            <a:pPr marL="140368" indent="-140368">
              <a:buSzPct val="100000"/>
              <a:buChar char="•"/>
              <a:defRPr>
                <a:latin typeface="Avenir Next Condensed Regular"/>
                <a:ea typeface="Avenir Next Condensed Regular"/>
                <a:cs typeface="Avenir Next Condensed Regular"/>
                <a:sym typeface="Avenir Next Condensed Regular"/>
              </a:defRPr>
            </a:pPr>
            <a:r>
              <a:t>DF new model in OpenGadget3</a:t>
            </a:r>
          </a:p>
          <a:p>
            <a:pPr marL="140368" indent="-140368">
              <a:buSzPct val="100000"/>
              <a:buChar char="•"/>
              <a:defRPr>
                <a:latin typeface="Avenir Next Condensed Regular"/>
                <a:ea typeface="Avenir Next Condensed Regular"/>
                <a:cs typeface="Avenir Next Condensed Regular"/>
                <a:sym typeface="Avenir Next Condensed Regular"/>
              </a:defRPr>
            </a:pPr>
            <a:r>
              <a:t>Details of the comprehensive BH module in OpenGADGET3</a:t>
            </a:r>
          </a:p>
          <a:p>
            <a:pPr marL="140368" indent="-140368">
              <a:buSzPct val="100000"/>
              <a:buChar char="•"/>
              <a:defRPr>
                <a:latin typeface="Avenir Next Condensed Regular"/>
                <a:ea typeface="Avenir Next Condensed Regular"/>
                <a:cs typeface="Avenir Next Condensed Regular"/>
                <a:sym typeface="Avenir Next Condensed Regular"/>
              </a:defRPr>
            </a:pPr>
            <a:r>
              <a:t>Final simulation campaign results</a:t>
            </a:r>
          </a:p>
          <a:p>
            <a:pPr>
              <a:defRPr>
                <a:latin typeface="Avenir Next Condensed Regular"/>
                <a:ea typeface="Avenir Next Condensed Regular"/>
                <a:cs typeface="Avenir Next Condensed Regular"/>
                <a:sym typeface="Avenir Next Condensed Regular"/>
              </a:defRPr>
            </a:pPr>
          </a:p>
          <a:p>
            <a:pPr>
              <a:defRPr>
                <a:latin typeface="Avenir Next Condensed Regular"/>
                <a:ea typeface="Avenir Next Condensed Regular"/>
                <a:cs typeface="Avenir Next Condensed Regular"/>
                <a:sym typeface="Avenir Next Condensed Regular"/>
              </a:defRPr>
            </a:pPr>
            <a:r>
              <a:t>Code release</a:t>
            </a:r>
          </a:p>
          <a:p>
            <a:pPr marL="140368" indent="-140368">
              <a:buSzPct val="100000"/>
              <a:buChar char="•"/>
              <a:defRPr>
                <a:latin typeface="Avenir Next Condensed Regular"/>
                <a:ea typeface="Avenir Next Condensed Regular"/>
                <a:cs typeface="Avenir Next Condensed Regular"/>
                <a:sym typeface="Avenir Next Condensed Regular"/>
              </a:defRPr>
            </a:pPr>
          </a:p>
          <a:p>
            <a:pPr marL="140368" indent="-140368">
              <a:buSzPct val="100000"/>
              <a:buChar char="•"/>
              <a:defRPr>
                <a:latin typeface="Avenir Next Condensed Regular"/>
                <a:ea typeface="Avenir Next Condensed Regular"/>
                <a:cs typeface="Avenir Next Condensed Regular"/>
                <a:sym typeface="Avenir Next Condensed Regular"/>
              </a:defRPr>
            </a:pPr>
          </a:p>
          <a:p>
            <a:pPr lvl="1" indent="228600">
              <a:defRPr>
                <a:latin typeface="Avenir Next Condensed Regular"/>
                <a:ea typeface="Avenir Next Condensed Regular"/>
                <a:cs typeface="Avenir Next Condensed Regular"/>
                <a:sym typeface="Avenir Next Condensed Regular"/>
              </a:defRPr>
            </a:pPr>
          </a:p>
          <a:p>
            <a:pPr lvl="1" indent="228600">
              <a:defRPr>
                <a:latin typeface="Avenir Next Condensed Regular"/>
                <a:ea typeface="Avenir Next Condensed Regular"/>
                <a:cs typeface="Avenir Next Condensed Regular"/>
                <a:sym typeface="Avenir Next Condensed Regular"/>
              </a:defRPr>
            </a:pPr>
          </a:p>
          <a:p>
            <a:pPr lvl="1" indent="228600">
              <a:defRPr>
                <a:latin typeface="Avenir Next Condensed Regular"/>
                <a:ea typeface="Avenir Next Condensed Regular"/>
                <a:cs typeface="Avenir Next Condensed Regular"/>
                <a:sym typeface="Avenir Next Condensed Regular"/>
              </a:defRPr>
            </a:pPr>
            <a:r>
              <a:t> </a:t>
            </a:r>
          </a:p>
        </p:txBody>
      </p:sp>
      <p:sp>
        <p:nvSpPr>
          <p:cNvPr id="252" name="Double Arrow"/>
          <p:cNvSpPr/>
          <p:nvPr/>
        </p:nvSpPr>
        <p:spPr>
          <a:xfrm>
            <a:off x="3809466" y="2476275"/>
            <a:ext cx="1213610" cy="517271"/>
          </a:xfrm>
          <a:prstGeom prst="leftRightArrow">
            <a:avLst>
              <a:gd name="adj1" fmla="val 32000"/>
              <a:gd name="adj2" fmla="val 55428"/>
            </a:avLst>
          </a:prstGeom>
          <a:solidFill>
            <a:srgbClr val="FFFFFF"/>
          </a:solidFill>
          <a:ln w="25400">
            <a:solidFill>
              <a:schemeClr val="accent1"/>
            </a:solidFill>
          </a:ln>
        </p:spPr>
        <p:txBody>
          <a:bodyPr lIns="0" tIns="0" rIns="0" bIns="0"/>
          <a:lstStyle/>
          <a:p>
            <a:pPr/>
          </a:p>
        </p:txBody>
      </p:sp>
      <p:sp>
        <p:nvSpPr>
          <p:cNvPr id="253" name="Double Arrow"/>
          <p:cNvSpPr/>
          <p:nvPr/>
        </p:nvSpPr>
        <p:spPr>
          <a:xfrm>
            <a:off x="7353371" y="2474212"/>
            <a:ext cx="1213611" cy="517272"/>
          </a:xfrm>
          <a:prstGeom prst="leftRightArrow">
            <a:avLst>
              <a:gd name="adj1" fmla="val 32000"/>
              <a:gd name="adj2" fmla="val 55428"/>
            </a:avLst>
          </a:prstGeom>
          <a:solidFill>
            <a:srgbClr val="FFFFFF"/>
          </a:solidFill>
          <a:ln w="25400">
            <a:solidFill>
              <a:schemeClr val="accent1"/>
            </a:solidFill>
          </a:ln>
        </p:spPr>
        <p:txBody>
          <a:bodyPr lIns="0" tIns="0" rIns="0" bIns="0"/>
          <a:lstStyle/>
          <a:p>
            <a:pPr/>
          </a:p>
        </p:txBody>
      </p:sp>
      <p:sp>
        <p:nvSpPr>
          <p:cNvPr id="254" name="Double Arrow"/>
          <p:cNvSpPr/>
          <p:nvPr/>
        </p:nvSpPr>
        <p:spPr>
          <a:xfrm>
            <a:off x="3809466" y="4027717"/>
            <a:ext cx="1213610" cy="517272"/>
          </a:xfrm>
          <a:prstGeom prst="leftRightArrow">
            <a:avLst>
              <a:gd name="adj1" fmla="val 32000"/>
              <a:gd name="adj2" fmla="val 55428"/>
            </a:avLst>
          </a:prstGeom>
          <a:solidFill>
            <a:srgbClr val="FFFFFF"/>
          </a:solidFill>
          <a:ln w="25400">
            <a:solidFill>
              <a:schemeClr val="accent1"/>
            </a:solidFill>
          </a:ln>
        </p:spPr>
        <p:txBody>
          <a:bodyPr lIns="0" tIns="0" rIns="0" bIns="0"/>
          <a:lstStyle/>
          <a:p>
            <a:pPr/>
          </a:p>
        </p:txBody>
      </p:sp>
      <p:sp>
        <p:nvSpPr>
          <p:cNvPr id="255" name="Double Arrow"/>
          <p:cNvSpPr/>
          <p:nvPr/>
        </p:nvSpPr>
        <p:spPr>
          <a:xfrm>
            <a:off x="3809466" y="5275849"/>
            <a:ext cx="1213610" cy="517272"/>
          </a:xfrm>
          <a:prstGeom prst="leftRightArrow">
            <a:avLst>
              <a:gd name="adj1" fmla="val 32000"/>
              <a:gd name="adj2" fmla="val 55428"/>
            </a:avLst>
          </a:prstGeom>
          <a:solidFill>
            <a:srgbClr val="FFFFFF"/>
          </a:solidFill>
          <a:ln w="25400">
            <a:solidFill>
              <a:schemeClr val="accent1"/>
            </a:solidFill>
          </a:ln>
        </p:spPr>
        <p:txBody>
          <a:bodyPr lIns="0" tIns="0" rIns="0" bIns="0"/>
          <a:lstStyle/>
          <a:p>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Google Shape;170;g27df92e4ca9_0_23" descr="Google Shape;170;g27df92e4ca9_0_23"/>
          <p:cNvPicPr>
            <a:picLocks noChangeAspect="1"/>
          </p:cNvPicPr>
          <p:nvPr/>
        </p:nvPicPr>
        <p:blipFill>
          <a:blip r:embed="rId3">
            <a:extLst/>
          </a:blip>
          <a:stretch>
            <a:fillRect/>
          </a:stretch>
        </p:blipFill>
        <p:spPr>
          <a:xfrm>
            <a:off x="-3" y="0"/>
            <a:ext cx="12192001" cy="850900"/>
          </a:xfrm>
          <a:prstGeom prst="rect">
            <a:avLst/>
          </a:prstGeom>
          <a:ln w="12700">
            <a:miter lim="400000"/>
          </a:ln>
        </p:spPr>
      </p:pic>
      <p:grpSp>
        <p:nvGrpSpPr>
          <p:cNvPr id="263" name="Google Shape;171;g27df92e4ca9_0_23"/>
          <p:cNvGrpSpPr/>
          <p:nvPr/>
        </p:nvGrpSpPr>
        <p:grpSpPr>
          <a:xfrm>
            <a:off x="0" y="6511281"/>
            <a:ext cx="12192000" cy="542672"/>
            <a:chOff x="0" y="0"/>
            <a:chExt cx="12192000" cy="542670"/>
          </a:xfrm>
        </p:grpSpPr>
        <p:pic>
          <p:nvPicPr>
            <p:cNvPr id="260" name="Google Shape;172;g27df92e4ca9_0_23" descr="Google Shape;172;g27df92e4ca9_0_23"/>
            <p:cNvPicPr>
              <a:picLocks noChangeAspect="1"/>
            </p:cNvPicPr>
            <p:nvPr/>
          </p:nvPicPr>
          <p:blipFill>
            <a:blip r:embed="rId4">
              <a:extLst/>
            </a:blip>
            <a:stretch>
              <a:fillRect/>
            </a:stretch>
          </p:blipFill>
          <p:spPr>
            <a:xfrm>
              <a:off x="0" y="0"/>
              <a:ext cx="12192000" cy="361768"/>
            </a:xfrm>
            <a:prstGeom prst="rect">
              <a:avLst/>
            </a:prstGeom>
            <a:ln w="12700" cap="flat">
              <a:noFill/>
              <a:miter lim="400000"/>
            </a:ln>
            <a:effectLst/>
          </p:spPr>
        </p:pic>
        <p:sp>
          <p:nvSpPr>
            <p:cNvPr id="261" name="Google Shape;173;g27df92e4ca9_0_23"/>
            <p:cNvSpPr txBox="1"/>
            <p:nvPr/>
          </p:nvSpPr>
          <p:spPr>
            <a:xfrm>
              <a:off x="6758472" y="25298"/>
              <a:ext cx="5225750" cy="2887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r">
                <a:defRPr>
                  <a:solidFill>
                    <a:srgbClr val="FFFFFF"/>
                  </a:solidFill>
                </a:defRPr>
              </a:pPr>
              <a:r>
                <a:t>Missione 4 </a:t>
              </a:r>
              <a:r>
                <a:rPr b="1"/>
                <a:t>• Istruzione e Ricerca </a:t>
              </a:r>
            </a:p>
          </p:txBody>
        </p:sp>
        <p:sp>
          <p:nvSpPr>
            <p:cNvPr id="262" name="Google Shape;174;g27df92e4ca9_0_23"/>
            <p:cNvSpPr txBox="1"/>
            <p:nvPr/>
          </p:nvSpPr>
          <p:spPr>
            <a:xfrm>
              <a:off x="513279" y="19470"/>
              <a:ext cx="7827651" cy="52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lvl1pPr>
                <a:defRPr>
                  <a:solidFill>
                    <a:srgbClr val="FFFFFF"/>
                  </a:solidFill>
                  <a:latin typeface="Titillium Web"/>
                  <a:ea typeface="Titillium Web"/>
                  <a:cs typeface="Titillium Web"/>
                  <a:sym typeface="Titillium Web"/>
                </a:defRPr>
              </a:lvl1pPr>
            </a:lstStyle>
            <a:p>
              <a:pPr/>
              <a:r>
                <a:t>ICSC Italian Research Center on High-Performance Computing, Big Data and Quantum Computing</a:t>
              </a:r>
            </a:p>
          </p:txBody>
        </p:sp>
      </p:grpSp>
      <p:sp>
        <p:nvSpPr>
          <p:cNvPr id="264" name="Google Shape;175;g27df92e4ca9_0_23"/>
          <p:cNvSpPr txBox="1"/>
          <p:nvPr/>
        </p:nvSpPr>
        <p:spPr>
          <a:xfrm>
            <a:off x="760976" y="1030225"/>
            <a:ext cx="7164949" cy="5486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nSpc>
                <a:spcPct val="90000"/>
              </a:lnSpc>
              <a:defRPr b="1" sz="3000">
                <a:solidFill>
                  <a:srgbClr val="1C7FFF"/>
                </a:solidFill>
                <a:latin typeface="Titillium Web"/>
                <a:ea typeface="Titillium Web"/>
                <a:cs typeface="Titillium Web"/>
                <a:sym typeface="Titillium Web"/>
              </a:defRPr>
            </a:lvl1pPr>
          </a:lstStyle>
          <a:p>
            <a:pPr/>
            <a:r>
              <a:t>Accomplished Work, Results</a:t>
            </a:r>
          </a:p>
        </p:txBody>
      </p:sp>
      <p:sp>
        <p:nvSpPr>
          <p:cNvPr id="265" name="Performance"/>
          <p:cNvSpPr txBox="1"/>
          <p:nvPr/>
        </p:nvSpPr>
        <p:spPr>
          <a:xfrm>
            <a:off x="9780976" y="1586424"/>
            <a:ext cx="113487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000">
                <a:solidFill>
                  <a:schemeClr val="accent1">
                    <a:satOff val="-3547"/>
                    <a:lumOff val="-10352"/>
                  </a:schemeClr>
                </a:solidFill>
                <a:latin typeface="Avenir Next Condensed Regular"/>
                <a:ea typeface="Avenir Next Condensed Regular"/>
                <a:cs typeface="Avenir Next Condensed Regular"/>
                <a:sym typeface="Avenir Next Condensed Regular"/>
              </a:defRPr>
            </a:lvl1pPr>
          </a:lstStyle>
          <a:p>
            <a:pPr/>
            <a:r>
              <a:t>Performance</a:t>
            </a:r>
          </a:p>
        </p:txBody>
      </p:sp>
      <p:sp>
        <p:nvSpPr>
          <p:cNvPr id="266" name="Simulations"/>
          <p:cNvSpPr txBox="1"/>
          <p:nvPr/>
        </p:nvSpPr>
        <p:spPr>
          <a:xfrm>
            <a:off x="309804" y="1586424"/>
            <a:ext cx="1107568"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a:latin typeface="Avenir Next Condensed Regular"/>
                <a:ea typeface="Avenir Next Condensed Regular"/>
                <a:cs typeface="Avenir Next Condensed Regular"/>
                <a:sym typeface="Avenir Next Condensed Regular"/>
              </a:defRPr>
            </a:pPr>
            <a:r>
              <a:rPr sz="2000">
                <a:solidFill>
                  <a:schemeClr val="accent1">
                    <a:satOff val="-3547"/>
                    <a:lumOff val="-10352"/>
                  </a:schemeClr>
                </a:solidFill>
              </a:rPr>
              <a:t>Simulations</a:t>
            </a:r>
            <a:r>
              <a:t> </a:t>
            </a:r>
          </a:p>
        </p:txBody>
      </p:sp>
      <p:sp>
        <p:nvSpPr>
          <p:cNvPr id="267" name="Results"/>
          <p:cNvSpPr txBox="1"/>
          <p:nvPr/>
        </p:nvSpPr>
        <p:spPr>
          <a:xfrm>
            <a:off x="5770499" y="1586424"/>
            <a:ext cx="65100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000">
                <a:solidFill>
                  <a:schemeClr val="accent1">
                    <a:satOff val="-3547"/>
                    <a:lumOff val="-10352"/>
                  </a:schemeClr>
                </a:solidFill>
                <a:latin typeface="Avenir Next Condensed Regular"/>
                <a:ea typeface="Avenir Next Condensed Regular"/>
                <a:cs typeface="Avenir Next Condensed Regular"/>
                <a:sym typeface="Avenir Next Condensed Regular"/>
              </a:defRPr>
            </a:lvl1pPr>
          </a:lstStyle>
          <a:p>
            <a:pPr/>
            <a:r>
              <a:t>Results</a:t>
            </a:r>
          </a:p>
        </p:txBody>
      </p:sp>
      <p:sp>
        <p:nvSpPr>
          <p:cNvPr id="268" name="Post-processing"/>
          <p:cNvSpPr txBox="1"/>
          <p:nvPr/>
        </p:nvSpPr>
        <p:spPr>
          <a:xfrm>
            <a:off x="4181334" y="4260083"/>
            <a:ext cx="139522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000">
                <a:solidFill>
                  <a:schemeClr val="accent1">
                    <a:satOff val="-3547"/>
                    <a:lumOff val="-10352"/>
                  </a:schemeClr>
                </a:solidFill>
                <a:latin typeface="Avenir Next Condensed Regular"/>
                <a:ea typeface="Avenir Next Condensed Regular"/>
                <a:cs typeface="Avenir Next Condensed Regular"/>
                <a:sym typeface="Avenir Next Condensed Regular"/>
              </a:defRPr>
            </a:lvl1pPr>
          </a:lstStyle>
          <a:p>
            <a:pPr/>
            <a:r>
              <a:t>Post-processing</a:t>
            </a:r>
          </a:p>
        </p:txBody>
      </p:sp>
      <p:sp>
        <p:nvSpPr>
          <p:cNvPr id="269" name="Zoom-in clusters…"/>
          <p:cNvSpPr txBox="1"/>
          <p:nvPr/>
        </p:nvSpPr>
        <p:spPr>
          <a:xfrm>
            <a:off x="452279" y="2159884"/>
            <a:ext cx="2129080" cy="156828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a:latin typeface="Avenir Next Condensed Regular"/>
                <a:ea typeface="Avenir Next Condensed Regular"/>
                <a:cs typeface="Avenir Next Condensed Regular"/>
                <a:sym typeface="Avenir Next Condensed Regular"/>
              </a:defRPr>
            </a:pPr>
            <a:r>
              <a:t>Zoom-in clusters</a:t>
            </a:r>
          </a:p>
          <a:p>
            <a:pPr>
              <a:defRPr>
                <a:latin typeface="Avenir Next Condensed Regular"/>
                <a:ea typeface="Avenir Next Condensed Regular"/>
                <a:cs typeface="Avenir Next Condensed Regular"/>
                <a:sym typeface="Avenir Next Condensed Regular"/>
              </a:defRPr>
            </a:pPr>
            <a:r>
              <a:t>Cl13 (</a:t>
            </a:r>
            <a14:m>
              <m:oMath>
                <m:r>
                  <a:rPr xmlns:a="http://schemas.openxmlformats.org/drawingml/2006/main" sz="1600" i="1">
                    <a:solidFill>
                      <a:srgbClr val="000000"/>
                    </a:solidFill>
                    <a:latin typeface="Cambria Math" panose="02040503050406030204" pitchFamily="18" charset="0"/>
                  </a:rPr>
                  <m:t>M</m:t>
                </m:r>
                <m:r>
                  <a:rPr xmlns:a="http://schemas.openxmlformats.org/drawingml/2006/main" sz="1600" i="1">
                    <a:solidFill>
                      <a:srgbClr val="000000"/>
                    </a:solidFill>
                    <a:latin typeface="Cambria Math" panose="02040503050406030204" pitchFamily="18" charset="0"/>
                  </a:rPr>
                  <m:t>=</m:t>
                </m:r>
                <m:sSup>
                  <m:e>
                    <m:r>
                      <a:rPr xmlns:a="http://schemas.openxmlformats.org/drawingml/2006/main" sz="1600" i="1">
                        <a:solidFill>
                          <a:srgbClr val="000000"/>
                        </a:solidFill>
                        <a:latin typeface="Cambria Math" panose="02040503050406030204" pitchFamily="18" charset="0"/>
                      </a:rPr>
                      <m:t>10</m:t>
                    </m:r>
                  </m:e>
                  <m:sup>
                    <m:r>
                      <a:rPr xmlns:a="http://schemas.openxmlformats.org/drawingml/2006/main" sz="1600" i="1">
                        <a:solidFill>
                          <a:srgbClr val="000000"/>
                        </a:solidFill>
                        <a:latin typeface="Cambria Math" panose="02040503050406030204" pitchFamily="18" charset="0"/>
                      </a:rPr>
                      <m:t>13</m:t>
                    </m:r>
                  </m:sup>
                </m:sSup>
                <m:sSub>
                  <m:e>
                    <m:r>
                      <a:rPr xmlns:a="http://schemas.openxmlformats.org/drawingml/2006/main" sz="1600" i="1">
                        <a:solidFill>
                          <a:srgbClr val="000000"/>
                        </a:solidFill>
                        <a:latin typeface="Cambria Math" panose="02040503050406030204" pitchFamily="18" charset="0"/>
                      </a:rPr>
                      <m:t>M</m:t>
                    </m:r>
                  </m:e>
                  <m:sub>
                    <m:r>
                      <a:rPr xmlns:a="http://schemas.openxmlformats.org/drawingml/2006/main" sz="1600" i="1">
                        <a:solidFill>
                          <a:srgbClr val="000000"/>
                        </a:solidFill>
                        <a:latin typeface="Cambria Math" panose="02040503050406030204" pitchFamily="18" charset="0"/>
                      </a:rPr>
                      <m:t>⊙</m:t>
                    </m:r>
                  </m:sub>
                </m:sSub>
                <m:r>
                  <a:rPr xmlns:a="http://schemas.openxmlformats.org/drawingml/2006/main" sz="1600" i="1">
                    <a:solidFill>
                      <a:srgbClr val="000000"/>
                    </a:solidFill>
                    <a:latin typeface="Cambria Math" panose="02040503050406030204" pitchFamily="18" charset="0"/>
                  </a:rPr>
                  <m:t>/</m:t>
                </m:r>
                <m:r>
                  <a:rPr xmlns:a="http://schemas.openxmlformats.org/drawingml/2006/main" sz="1600" i="1">
                    <a:solidFill>
                      <a:srgbClr val="000000"/>
                    </a:solidFill>
                    <a:latin typeface="Cambria Math" panose="02040503050406030204" pitchFamily="18" charset="0"/>
                  </a:rPr>
                  <m:t>h</m:t>
                </m:r>
              </m:oMath>
            </a14:m>
            <a:r>
              <a:t>)</a:t>
            </a:r>
          </a:p>
          <a:p>
            <a:pPr>
              <a:defRPr>
                <a:latin typeface="Avenir Next Condensed Regular"/>
                <a:ea typeface="Avenir Next Condensed Regular"/>
                <a:cs typeface="Avenir Next Condensed Regular"/>
                <a:sym typeface="Avenir Next Condensed Regular"/>
              </a:defRPr>
            </a:pPr>
            <a:r>
              <a:t>D9    (</a:t>
            </a:r>
            <a14:m>
              <m:oMath>
                <m:r>
                  <a:rPr xmlns:a="http://schemas.openxmlformats.org/drawingml/2006/main" sz="1600" i="1">
                    <a:solidFill>
                      <a:srgbClr val="000000"/>
                    </a:solidFill>
                    <a:latin typeface="Cambria Math" panose="02040503050406030204" pitchFamily="18" charset="0"/>
                  </a:rPr>
                  <m:t>M</m:t>
                </m:r>
                <m:r>
                  <a:rPr xmlns:a="http://schemas.openxmlformats.org/drawingml/2006/main" sz="1600" i="1">
                    <a:solidFill>
                      <a:srgbClr val="000000"/>
                    </a:solidFill>
                    <a:latin typeface="Cambria Math" panose="02040503050406030204" pitchFamily="18" charset="0"/>
                  </a:rPr>
                  <m:t>=</m:t>
                </m:r>
                <m:sSup>
                  <m:e>
                    <m:r>
                      <a:rPr xmlns:a="http://schemas.openxmlformats.org/drawingml/2006/main" sz="1600" i="1">
                        <a:solidFill>
                          <a:srgbClr val="000000"/>
                        </a:solidFill>
                        <a:latin typeface="Cambria Math" panose="02040503050406030204" pitchFamily="18" charset="0"/>
                      </a:rPr>
                      <m:t>10</m:t>
                    </m:r>
                  </m:e>
                  <m:sup>
                    <m:r>
                      <a:rPr xmlns:a="http://schemas.openxmlformats.org/drawingml/2006/main" sz="1600" i="1">
                        <a:solidFill>
                          <a:srgbClr val="000000"/>
                        </a:solidFill>
                        <a:latin typeface="Cambria Math" panose="02040503050406030204" pitchFamily="18" charset="0"/>
                      </a:rPr>
                      <m:t>15</m:t>
                    </m:r>
                  </m:sup>
                </m:sSup>
                <m:sSub>
                  <m:e>
                    <m:r>
                      <a:rPr xmlns:a="http://schemas.openxmlformats.org/drawingml/2006/main" sz="1600" i="1">
                        <a:solidFill>
                          <a:srgbClr val="000000"/>
                        </a:solidFill>
                        <a:latin typeface="Cambria Math" panose="02040503050406030204" pitchFamily="18" charset="0"/>
                      </a:rPr>
                      <m:t>M</m:t>
                    </m:r>
                  </m:e>
                  <m:sub>
                    <m:r>
                      <a:rPr xmlns:a="http://schemas.openxmlformats.org/drawingml/2006/main" sz="1600" i="1">
                        <a:solidFill>
                          <a:srgbClr val="000000"/>
                        </a:solidFill>
                        <a:latin typeface="Cambria Math" panose="02040503050406030204" pitchFamily="18" charset="0"/>
                      </a:rPr>
                      <m:t>⊙</m:t>
                    </m:r>
                  </m:sub>
                </m:sSub>
                <m:r>
                  <a:rPr xmlns:a="http://schemas.openxmlformats.org/drawingml/2006/main" sz="1600" i="1">
                    <a:solidFill>
                      <a:srgbClr val="000000"/>
                    </a:solidFill>
                    <a:latin typeface="Cambria Math" panose="02040503050406030204" pitchFamily="18" charset="0"/>
                  </a:rPr>
                  <m:t>/</m:t>
                </m:r>
                <m:r>
                  <a:rPr xmlns:a="http://schemas.openxmlformats.org/drawingml/2006/main" sz="1600" i="1">
                    <a:solidFill>
                      <a:srgbClr val="000000"/>
                    </a:solidFill>
                    <a:latin typeface="Cambria Math" panose="02040503050406030204" pitchFamily="18" charset="0"/>
                  </a:rPr>
                  <m:t>h</m:t>
                </m:r>
              </m:oMath>
            </a14:m>
            <a:r>
              <a:t>) </a:t>
            </a:r>
          </a:p>
          <a:p>
            <a:pPr>
              <a:defRPr>
                <a:latin typeface="Avenir Next Condensed Regular"/>
                <a:ea typeface="Avenir Next Condensed Regular"/>
                <a:cs typeface="Avenir Next Condensed Regular"/>
                <a:sym typeface="Avenir Next Condensed Regular"/>
              </a:defRPr>
            </a:pPr>
            <a:r>
              <a:t>D9 at lower resolution </a:t>
            </a:r>
          </a:p>
          <a:p>
            <a:pPr>
              <a:defRPr>
                <a:latin typeface="Avenir Next Condensed Regular"/>
                <a:ea typeface="Avenir Next Condensed Regular"/>
                <a:cs typeface="Avenir Next Condensed Regular"/>
                <a:sym typeface="Avenir Next Condensed Regular"/>
              </a:defRPr>
            </a:pPr>
          </a:p>
          <a:p>
            <a:pPr>
              <a:defRPr>
                <a:latin typeface="Avenir Next Condensed Regular"/>
                <a:ea typeface="Avenir Next Condensed Regular"/>
                <a:cs typeface="Avenir Next Condensed Regular"/>
                <a:sym typeface="Avenir Next Condensed Regular"/>
              </a:defRPr>
            </a:pPr>
            <a:r>
              <a:t>Cosmological box  (16 </a:t>
            </a:r>
            <a14:m>
              <m:oMath>
                <m:r>
                  <a:rPr xmlns:a="http://schemas.openxmlformats.org/drawingml/2006/main" sz="1600" i="1">
                    <a:solidFill>
                      <a:srgbClr val="000000"/>
                    </a:solidFill>
                    <a:latin typeface="Cambria Math" panose="02040503050406030204" pitchFamily="18" charset="0"/>
                  </a:rPr>
                  <m:t>c</m:t>
                </m:r>
                <m:r>
                  <a:rPr xmlns:a="http://schemas.openxmlformats.org/drawingml/2006/main" sz="1600" i="1">
                    <a:solidFill>
                      <a:srgbClr val="000000"/>
                    </a:solidFill>
                    <a:latin typeface="Cambria Math" panose="02040503050406030204" pitchFamily="18" charset="0"/>
                  </a:rPr>
                  <m:t>M</m:t>
                </m:r>
                <m:r>
                  <a:rPr xmlns:a="http://schemas.openxmlformats.org/drawingml/2006/main" sz="1600" i="1">
                    <a:solidFill>
                      <a:srgbClr val="000000"/>
                    </a:solidFill>
                    <a:latin typeface="Cambria Math" panose="02040503050406030204" pitchFamily="18" charset="0"/>
                  </a:rPr>
                  <m:t>p</m:t>
                </m:r>
                <m:r>
                  <a:rPr xmlns:a="http://schemas.openxmlformats.org/drawingml/2006/main" sz="1600" i="1">
                    <a:solidFill>
                      <a:srgbClr val="000000"/>
                    </a:solidFill>
                    <a:latin typeface="Cambria Math" panose="02040503050406030204" pitchFamily="18" charset="0"/>
                  </a:rPr>
                  <m:t>c</m:t>
                </m:r>
                <m:r>
                  <a:rPr xmlns:a="http://schemas.openxmlformats.org/drawingml/2006/main" sz="1600" i="1">
                    <a:solidFill>
                      <a:srgbClr val="000000"/>
                    </a:solidFill>
                    <a:latin typeface="Cambria Math" panose="02040503050406030204" pitchFamily="18" charset="0"/>
                  </a:rPr>
                  <m:t>/</m:t>
                </m:r>
                <m:r>
                  <a:rPr xmlns:a="http://schemas.openxmlformats.org/drawingml/2006/main" sz="1600" i="1">
                    <a:solidFill>
                      <a:srgbClr val="000000"/>
                    </a:solidFill>
                    <a:latin typeface="Cambria Math" panose="02040503050406030204" pitchFamily="18" charset="0"/>
                  </a:rPr>
                  <m:t>h</m:t>
                </m:r>
              </m:oMath>
            </a14:m>
            <a:r>
              <a:t>)</a:t>
            </a:r>
          </a:p>
        </p:txBody>
      </p:sp>
      <p:sp>
        <p:nvSpPr>
          <p:cNvPr id="270" name="Black hole details are stored at each redshift.…"/>
          <p:cNvSpPr txBox="1"/>
          <p:nvPr/>
        </p:nvSpPr>
        <p:spPr>
          <a:xfrm>
            <a:off x="4540082" y="4833232"/>
            <a:ext cx="7523137" cy="144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a:latin typeface="Avenir Next Condensed Regular"/>
                <a:ea typeface="Avenir Next Condensed Regular"/>
                <a:cs typeface="Avenir Next Condensed Regular"/>
                <a:sym typeface="Avenir Next Condensed Regular"/>
              </a:defRPr>
            </a:pPr>
            <a:r>
              <a:t>Black hole details are stored at each redshift.</a:t>
            </a:r>
          </a:p>
          <a:p>
            <a:pPr>
              <a:defRPr>
                <a:latin typeface="Avenir Next Condensed Regular"/>
                <a:ea typeface="Avenir Next Condensed Regular"/>
                <a:cs typeface="Avenir Next Condensed Regular"/>
                <a:sym typeface="Avenir Next Condensed Regular"/>
              </a:defRPr>
            </a:pPr>
            <a:r>
              <a:t>During the post-processing phase we developed a tool that re-orders each BH data  so that their properties can be easily handled.</a:t>
            </a:r>
          </a:p>
          <a:p>
            <a:pPr>
              <a:defRPr>
                <a:latin typeface="Avenir Next Condensed Regular"/>
                <a:ea typeface="Avenir Next Condensed Regular"/>
                <a:cs typeface="Avenir Next Condensed Regular"/>
                <a:sym typeface="Avenir Next Condensed Regular"/>
              </a:defRPr>
            </a:pPr>
          </a:p>
          <a:p>
            <a:pPr>
              <a:defRPr>
                <a:latin typeface="Avenir Next Condensed Regular"/>
                <a:ea typeface="Avenir Next Condensed Regular"/>
                <a:cs typeface="Avenir Next Condensed Regular"/>
                <a:sym typeface="Avenir Next Condensed Regular"/>
              </a:defRPr>
            </a:pPr>
            <a:r>
              <a:t>We set up an imaging tool that uses the SMAC software to process multiple snapshots and creates video of the evolution of a single BH/subhalo during the simulation</a:t>
            </a:r>
          </a:p>
        </p:txBody>
      </p:sp>
      <p:sp>
        <p:nvSpPr>
          <p:cNvPr id="271" name="The novel dynamical friction prescriptions we introduced is capable to sink the black hole at the center of the galaxy…"/>
          <p:cNvSpPr txBox="1"/>
          <p:nvPr/>
        </p:nvSpPr>
        <p:spPr>
          <a:xfrm>
            <a:off x="3643954" y="1936924"/>
            <a:ext cx="4660681" cy="2654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521368" indent="-140368">
              <a:buSzPct val="100000"/>
              <a:buChar char="•"/>
              <a:defRPr>
                <a:latin typeface="Avenir Next Condensed Regular"/>
                <a:ea typeface="Avenir Next Condensed Regular"/>
                <a:cs typeface="Avenir Next Condensed Regular"/>
                <a:sym typeface="Avenir Next Condensed Regular"/>
              </a:defRPr>
            </a:pPr>
            <a:r>
              <a:t>The novel dynamical friction prescriptions we introduced is capable to sink the black hole at the center of the galaxy</a:t>
            </a:r>
          </a:p>
          <a:p>
            <a:pPr>
              <a:defRPr>
                <a:latin typeface="Avenir Next Condensed Regular"/>
                <a:ea typeface="Avenir Next Condensed Regular"/>
                <a:cs typeface="Avenir Next Condensed Regular"/>
                <a:sym typeface="Avenir Next Condensed Regular"/>
              </a:defRPr>
            </a:pPr>
          </a:p>
          <a:p>
            <a:pPr lvl="1" marL="521368" indent="-140368">
              <a:buSzPct val="100000"/>
              <a:buChar char="•"/>
              <a:defRPr>
                <a:latin typeface="Avenir Next Condensed Regular"/>
                <a:ea typeface="Avenir Next Condensed Regular"/>
                <a:cs typeface="Avenir Next Condensed Regular"/>
                <a:sym typeface="Avenir Next Condensed Regular"/>
              </a:defRPr>
            </a:pPr>
            <a:r>
              <a:t>Overall, it reproduces the orbits of two merging black holes in a more physical way</a:t>
            </a:r>
          </a:p>
          <a:p>
            <a:pPr>
              <a:defRPr>
                <a:latin typeface="Avenir Next Condensed Regular"/>
                <a:ea typeface="Avenir Next Condensed Regular"/>
                <a:cs typeface="Avenir Next Condensed Regular"/>
                <a:sym typeface="Avenir Next Condensed Regular"/>
              </a:defRPr>
            </a:pPr>
          </a:p>
          <a:p>
            <a:pPr lvl="1" marL="521368" indent="-140368">
              <a:buSzPct val="100000"/>
              <a:buChar char="•"/>
              <a:defRPr>
                <a:latin typeface="Avenir Next Condensed Regular"/>
                <a:ea typeface="Avenir Next Condensed Regular"/>
                <a:cs typeface="Avenir Next Condensed Regular"/>
                <a:sym typeface="Avenir Next Condensed Regular"/>
              </a:defRPr>
            </a:pPr>
            <a:r>
              <a:t>Different prescriptions of BH dynamics strongly affect the structure evolution, matter content and feedback especially at higher redshift.</a:t>
            </a:r>
          </a:p>
          <a:p>
            <a:pPr>
              <a:defRPr>
                <a:latin typeface="Avenir Next Condensed Regular"/>
                <a:ea typeface="Avenir Next Condensed Regular"/>
                <a:cs typeface="Avenir Next Condensed Regular"/>
                <a:sym typeface="Avenir Next Condensed Regular"/>
              </a:defRPr>
            </a:pPr>
          </a:p>
        </p:txBody>
      </p:sp>
      <p:sp>
        <p:nvSpPr>
          <p:cNvPr id="272" name="Compared to the older version of dynamical friction, the novel implementation does not require SubFind to be executed on the fly, and it simple form deletes all the calculation required for the older version."/>
          <p:cNvSpPr txBox="1"/>
          <p:nvPr/>
        </p:nvSpPr>
        <p:spPr>
          <a:xfrm>
            <a:off x="8869839" y="1936924"/>
            <a:ext cx="2957147" cy="181028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a:latin typeface="Avenir Next Condensed Regular"/>
                <a:ea typeface="Avenir Next Condensed Regular"/>
                <a:cs typeface="Avenir Next Condensed Regular"/>
                <a:sym typeface="Avenir Next Condensed Regular"/>
              </a:defRPr>
            </a:pPr>
            <a:r>
              <a:t>Compared to the older version of dynamical friction, the novel implementation does not require SubFind to be executed on the fly, and it simple form deletes all the calculation required for the older version.  </a:t>
            </a:r>
          </a:p>
          <a:p>
            <a:pPr/>
          </a:p>
          <a:p>
            <a:pPr/>
          </a:p>
        </p:txBody>
      </p:sp>
      <p:graphicFrame>
        <p:nvGraphicFramePr>
          <p:cNvPr id="273" name="Table"/>
          <p:cNvGraphicFramePr/>
          <p:nvPr/>
        </p:nvGraphicFramePr>
        <p:xfrm>
          <a:off x="8763346" y="3459983"/>
          <a:ext cx="2969848" cy="115570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985715"/>
                <a:gridCol w="985715"/>
                <a:gridCol w="985715"/>
              </a:tblGrid>
              <a:tr h="495300">
                <a:tc>
                  <a:txBody>
                    <a:bodyPr/>
                    <a:lstStyle/>
                    <a:p>
                      <a:pPr algn="l">
                        <a:defRPr sz="1400">
                          <a:sym typeface="Arial"/>
                        </a:defRPr>
                      </a:pPr>
                    </a:p>
                  </a:txBody>
                  <a:tcPr marL="0" marR="0" marT="0" marB="0" anchor="t" anchorCtr="0" horzOverflow="overflow"/>
                </a:tc>
                <a:tc>
                  <a:txBody>
                    <a:bodyPr/>
                    <a:lstStyle/>
                    <a:p>
                      <a:pPr algn="l">
                        <a:defRPr sz="1800"/>
                      </a:pPr>
                      <a:r>
                        <a:rPr sz="1400">
                          <a:latin typeface="Avenir Next Condensed Regular"/>
                          <a:ea typeface="Avenir Next Condensed Regular"/>
                          <a:cs typeface="Avenir Next Condensed Regular"/>
                          <a:sym typeface="Avenir Next Condensed Regular"/>
                        </a:rPr>
                        <a:t>Older DF version</a:t>
                      </a:r>
                    </a:p>
                  </a:txBody>
                  <a:tcPr marL="0" marR="0" marT="0" marB="0" anchor="t" anchorCtr="0" horzOverflow="overflow"/>
                </a:tc>
                <a:tc>
                  <a:txBody>
                    <a:bodyPr/>
                    <a:lstStyle/>
                    <a:p>
                      <a:pPr algn="l">
                        <a:defRPr sz="1800"/>
                      </a:pPr>
                      <a:r>
                        <a:rPr sz="1400">
                          <a:latin typeface="Avenir Next Condensed Regular"/>
                          <a:ea typeface="Avenir Next Condensed Regular"/>
                          <a:cs typeface="Avenir Next Condensed Regular"/>
                          <a:sym typeface="Avenir Next Condensed Regular"/>
                        </a:rPr>
                        <a:t>New DF</a:t>
                      </a:r>
                    </a:p>
                  </a:txBody>
                  <a:tcPr marL="0" marR="0" marT="0" marB="0" anchor="t" anchorCtr="0" horzOverflow="overflow"/>
                </a:tc>
              </a:tr>
              <a:tr h="368300">
                <a:tc>
                  <a:txBody>
                    <a:bodyPr/>
                    <a:lstStyle/>
                    <a:p>
                      <a:pPr algn="l">
                        <a:defRPr sz="1800"/>
                      </a:pPr>
                      <a:r>
                        <a:rPr sz="1000">
                          <a:latin typeface="Avenir Next Condensed Regular"/>
                          <a:ea typeface="Avenir Next Condensed Regular"/>
                          <a:cs typeface="Avenir Next Condensed Regular"/>
                          <a:sym typeface="Avenir Next Condensed Regular"/>
                        </a:rPr>
                        <a:t>Black hole computations</a:t>
                      </a:r>
                    </a:p>
                  </a:txBody>
                  <a:tcPr marL="0" marR="0" marT="0" marB="0" anchor="t" anchorCtr="0" horzOverflow="overflow"/>
                </a:tc>
                <a:tc>
                  <a:txBody>
                    <a:bodyPr/>
                    <a:lstStyle/>
                    <a:p>
                      <a:pPr algn="l">
                        <a:defRPr sz="1800"/>
                      </a:pPr>
                      <a:r>
                        <a:rPr sz="1400">
                          <a:latin typeface="Avenir Next Condensed Regular"/>
                          <a:ea typeface="Avenir Next Condensed Regular"/>
                          <a:cs typeface="Avenir Next Condensed Regular"/>
                          <a:sym typeface="Avenir Next Condensed Regular"/>
                        </a:rPr>
                        <a:t>1%</a:t>
                      </a:r>
                    </a:p>
                  </a:txBody>
                  <a:tcPr marL="0" marR="0" marT="0" marB="0" anchor="t" anchorCtr="0" horzOverflow="overflow"/>
                </a:tc>
                <a:tc>
                  <a:txBody>
                    <a:bodyPr/>
                    <a:lstStyle/>
                    <a:p>
                      <a:pPr algn="l">
                        <a:defRPr sz="1800"/>
                      </a:pPr>
                      <a:r>
                        <a:rPr sz="1400">
                          <a:latin typeface="Avenir Next Condensed Regular"/>
                          <a:ea typeface="Avenir Next Condensed Regular"/>
                          <a:cs typeface="Avenir Next Condensed Regular"/>
                          <a:sym typeface="Avenir Next Condensed Regular"/>
                        </a:rPr>
                        <a:t>0.5%</a:t>
                      </a:r>
                    </a:p>
                  </a:txBody>
                  <a:tcPr marL="0" marR="0" marT="0" marB="0" anchor="t" anchorCtr="0" horzOverflow="overflow"/>
                </a:tc>
              </a:tr>
              <a:tr h="279400">
                <a:tc>
                  <a:txBody>
                    <a:bodyPr/>
                    <a:lstStyle/>
                    <a:p>
                      <a:pPr algn="l">
                        <a:defRPr sz="1800"/>
                      </a:pPr>
                      <a:r>
                        <a:rPr sz="1400">
                          <a:latin typeface="Avenir Next Condensed Regular"/>
                          <a:ea typeface="Avenir Next Condensed Regular"/>
                          <a:cs typeface="Avenir Next Condensed Regular"/>
                          <a:sym typeface="Avenir Next Condensed Regular"/>
                        </a:rPr>
                        <a:t>Subfind </a:t>
                      </a:r>
                    </a:p>
                  </a:txBody>
                  <a:tcPr marL="0" marR="0" marT="0" marB="0" anchor="t" anchorCtr="0" horzOverflow="overflow"/>
                </a:tc>
                <a:tc>
                  <a:txBody>
                    <a:bodyPr/>
                    <a:lstStyle/>
                    <a:p>
                      <a:pPr algn="l">
                        <a:defRPr sz="1800"/>
                      </a:pPr>
                      <a:r>
                        <a:rPr sz="1400">
                          <a:latin typeface="Avenir Next Condensed Regular"/>
                          <a:ea typeface="Avenir Next Condensed Regular"/>
                          <a:cs typeface="Avenir Next Condensed Regular"/>
                          <a:sym typeface="Avenir Next Condensed Regular"/>
                        </a:rPr>
                        <a:t>10%</a:t>
                      </a:r>
                    </a:p>
                  </a:txBody>
                  <a:tcPr marL="0" marR="0" marT="0" marB="0" anchor="t" anchorCtr="0" horzOverflow="overflow"/>
                </a:tc>
                <a:tc>
                  <a:txBody>
                    <a:bodyPr/>
                    <a:lstStyle/>
                    <a:p>
                      <a:pPr algn="l">
                        <a:defRPr sz="1800"/>
                      </a:pPr>
                      <a:r>
                        <a:rPr sz="1400">
                          <a:sym typeface="Arial"/>
                        </a:rPr>
                        <a:t>-</a:t>
                      </a:r>
                    </a:p>
                  </a:txBody>
                  <a:tcPr marL="0" marR="0" marT="0" marB="0" anchor="t" anchorCtr="0" horzOverflow="overflow"/>
                </a:tc>
              </a:tr>
            </a:tbl>
          </a:graphicData>
        </a:graphic>
      </p:graphicFrame>
      <p:pic>
        <p:nvPicPr>
          <p:cNvPr id="274" name="Image" descr="Image"/>
          <p:cNvPicPr>
            <a:picLocks noChangeAspect="1"/>
          </p:cNvPicPr>
          <p:nvPr/>
        </p:nvPicPr>
        <p:blipFill>
          <a:blip r:embed="rId5">
            <a:extLst/>
          </a:blip>
          <a:stretch>
            <a:fillRect/>
          </a:stretch>
        </p:blipFill>
        <p:spPr>
          <a:xfrm>
            <a:off x="170213" y="3794193"/>
            <a:ext cx="3639864" cy="26543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Google Shape;182;g27df92e4ca9_0_34" descr="Google Shape;182;g27df92e4ca9_0_34"/>
          <p:cNvPicPr>
            <a:picLocks noChangeAspect="1"/>
          </p:cNvPicPr>
          <p:nvPr/>
        </p:nvPicPr>
        <p:blipFill>
          <a:blip r:embed="rId3">
            <a:extLst/>
          </a:blip>
          <a:stretch>
            <a:fillRect/>
          </a:stretch>
        </p:blipFill>
        <p:spPr>
          <a:xfrm>
            <a:off x="-3" y="0"/>
            <a:ext cx="12192001" cy="850900"/>
          </a:xfrm>
          <a:prstGeom prst="rect">
            <a:avLst/>
          </a:prstGeom>
          <a:ln w="12700">
            <a:miter lim="400000"/>
          </a:ln>
        </p:spPr>
      </p:pic>
      <p:grpSp>
        <p:nvGrpSpPr>
          <p:cNvPr id="282" name="Google Shape;183;g27df92e4ca9_0_34"/>
          <p:cNvGrpSpPr/>
          <p:nvPr/>
        </p:nvGrpSpPr>
        <p:grpSpPr>
          <a:xfrm>
            <a:off x="0" y="6511281"/>
            <a:ext cx="12192000" cy="542672"/>
            <a:chOff x="0" y="0"/>
            <a:chExt cx="12192000" cy="542670"/>
          </a:xfrm>
        </p:grpSpPr>
        <p:pic>
          <p:nvPicPr>
            <p:cNvPr id="279" name="Google Shape;184;g27df92e4ca9_0_34" descr="Google Shape;184;g27df92e4ca9_0_34"/>
            <p:cNvPicPr>
              <a:picLocks noChangeAspect="1"/>
            </p:cNvPicPr>
            <p:nvPr/>
          </p:nvPicPr>
          <p:blipFill>
            <a:blip r:embed="rId4">
              <a:extLst/>
            </a:blip>
            <a:stretch>
              <a:fillRect/>
            </a:stretch>
          </p:blipFill>
          <p:spPr>
            <a:xfrm>
              <a:off x="0" y="0"/>
              <a:ext cx="12192000" cy="361768"/>
            </a:xfrm>
            <a:prstGeom prst="rect">
              <a:avLst/>
            </a:prstGeom>
            <a:ln w="12700" cap="flat">
              <a:noFill/>
              <a:miter lim="400000"/>
            </a:ln>
            <a:effectLst/>
          </p:spPr>
        </p:pic>
        <p:sp>
          <p:nvSpPr>
            <p:cNvPr id="280" name="Google Shape;185;g27df92e4ca9_0_34"/>
            <p:cNvSpPr txBox="1"/>
            <p:nvPr/>
          </p:nvSpPr>
          <p:spPr>
            <a:xfrm>
              <a:off x="6758472" y="25298"/>
              <a:ext cx="5225750" cy="2887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r">
                <a:defRPr>
                  <a:solidFill>
                    <a:srgbClr val="FFFFFF"/>
                  </a:solidFill>
                </a:defRPr>
              </a:pPr>
              <a:r>
                <a:t>Missione 4 </a:t>
              </a:r>
              <a:r>
                <a:rPr b="1"/>
                <a:t>• Istruzione e Ricerca </a:t>
              </a:r>
            </a:p>
          </p:txBody>
        </p:sp>
        <p:sp>
          <p:nvSpPr>
            <p:cNvPr id="281" name="Google Shape;186;g27df92e4ca9_0_34"/>
            <p:cNvSpPr txBox="1"/>
            <p:nvPr/>
          </p:nvSpPr>
          <p:spPr>
            <a:xfrm>
              <a:off x="513279" y="19470"/>
              <a:ext cx="7827651" cy="52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lvl1pPr>
                <a:defRPr>
                  <a:solidFill>
                    <a:srgbClr val="FFFFFF"/>
                  </a:solidFill>
                  <a:latin typeface="Titillium Web"/>
                  <a:ea typeface="Titillium Web"/>
                  <a:cs typeface="Titillium Web"/>
                  <a:sym typeface="Titillium Web"/>
                </a:defRPr>
              </a:lvl1pPr>
            </a:lstStyle>
            <a:p>
              <a:pPr/>
              <a:r>
                <a:t>ICSC Italian Research Center on High-Performance Computing, Big Data and Quantum Computing</a:t>
              </a:r>
            </a:p>
          </p:txBody>
        </p:sp>
      </p:grpSp>
      <p:sp>
        <p:nvSpPr>
          <p:cNvPr id="283" name="Google Shape;187;g27df92e4ca9_0_34"/>
          <p:cNvSpPr txBox="1"/>
          <p:nvPr/>
        </p:nvSpPr>
        <p:spPr>
          <a:xfrm>
            <a:off x="760973" y="1030225"/>
            <a:ext cx="11284252" cy="96008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nSpc>
                <a:spcPct val="90000"/>
              </a:lnSpc>
              <a:defRPr b="1" sz="3000">
                <a:solidFill>
                  <a:srgbClr val="1C7FFF"/>
                </a:solidFill>
                <a:latin typeface="Titillium Web"/>
                <a:ea typeface="Titillium Web"/>
                <a:cs typeface="Titillium Web"/>
                <a:sym typeface="Titillium Web"/>
              </a:defRPr>
            </a:lvl1pPr>
          </a:lstStyle>
          <a:p>
            <a:pPr/>
            <a:r>
              <a:t>Next Steps and Expected Results (by next checkpoint: April 2024) </a:t>
            </a:r>
          </a:p>
        </p:txBody>
      </p:sp>
      <p:sp>
        <p:nvSpPr>
          <p:cNvPr id="284" name="Google Shape;188;g27df92e4ca9_0_34"/>
          <p:cNvSpPr txBox="1"/>
          <p:nvPr/>
        </p:nvSpPr>
        <p:spPr>
          <a:xfrm>
            <a:off x="669949" y="1833988"/>
            <a:ext cx="11120677" cy="67052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marL="179998" indent="-127000">
              <a:lnSpc>
                <a:spcPct val="90000"/>
              </a:lnSpc>
              <a:buClr>
                <a:srgbClr val="1528BC"/>
              </a:buClr>
              <a:buSzPts val="2000"/>
              <a:buFont typeface="Helvetica"/>
              <a:buChar char="-"/>
              <a:defRPr b="1" sz="2000">
                <a:solidFill>
                  <a:srgbClr val="1528BC"/>
                </a:solidFill>
                <a:latin typeface="Titillium Web"/>
                <a:ea typeface="Titillium Web"/>
                <a:cs typeface="Titillium Web"/>
                <a:sym typeface="Titillium Web"/>
              </a:defRPr>
            </a:lvl1pPr>
          </a:lstStyle>
          <a:p>
            <a:pPr/>
            <a:r>
              <a:t> </a:t>
            </a:r>
          </a:p>
        </p:txBody>
      </p:sp>
      <p:sp>
        <p:nvSpPr>
          <p:cNvPr id="285" name="Paper submission…"/>
          <p:cNvSpPr txBox="1"/>
          <p:nvPr/>
        </p:nvSpPr>
        <p:spPr>
          <a:xfrm>
            <a:off x="713780" y="2764003"/>
            <a:ext cx="8894714" cy="19479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marL="190500" indent="-190500">
              <a:buSzPct val="100000"/>
              <a:buChar char="•"/>
              <a:defRPr sz="1900"/>
            </a:pPr>
            <a:r>
              <a:t>Paper submission</a:t>
            </a:r>
          </a:p>
          <a:p>
            <a:pPr marL="190500" indent="-190500">
              <a:buSzPct val="100000"/>
              <a:buChar char="•"/>
              <a:defRPr sz="1900"/>
            </a:pPr>
          </a:p>
          <a:p>
            <a:pPr marL="190500" indent="-190500">
              <a:buSzPct val="100000"/>
              <a:buChar char="•"/>
              <a:defRPr sz="1900"/>
            </a:pPr>
            <a:r>
              <a:t>Latest DF details and comparative studies with other recent works</a:t>
            </a:r>
          </a:p>
          <a:p>
            <a:pPr marL="190500" indent="-190500">
              <a:buSzPct val="100000"/>
              <a:buChar char="•"/>
              <a:defRPr sz="1900"/>
            </a:pPr>
          </a:p>
          <a:p>
            <a:pPr marL="190500" indent="-190500">
              <a:buSzPct val="100000"/>
              <a:buChar char="•"/>
              <a:defRPr sz="1900"/>
            </a:pPr>
            <a:r>
              <a:t>Setting up simulations as a background for merging together the BH prescriptions</a:t>
            </a:r>
          </a:p>
          <a:p>
            <a:pPr marL="190500" indent="-190500">
              <a:buSzPct val="100000"/>
              <a:buChar char="•"/>
              <a:defRPr sz="1900"/>
            </a:pPr>
          </a:p>
          <a:p>
            <a:pPr marL="190500" indent="-190500">
              <a:buSzPct val="100000"/>
              <a:buChar char="•"/>
              <a:defRPr sz="1900"/>
            </a:pPr>
            <a:r>
              <a:t>Beginning of the merging phase (February 2024)</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Tema di Office">
  <a:themeElements>
    <a:clrScheme name="Tema di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i Office">
      <a:majorFont>
        <a:latin typeface="Helvetica"/>
        <a:ea typeface="Helvetica"/>
        <a:cs typeface="Helvetica"/>
      </a:majorFont>
      <a:minorFont>
        <a:latin typeface="Arial"/>
        <a:ea typeface="Arial"/>
        <a:cs typeface="Arial"/>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ema di Office">
  <a:themeElements>
    <a:clrScheme name="Tema di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i Office">
      <a:majorFont>
        <a:latin typeface="Helvetica"/>
        <a:ea typeface="Helvetica"/>
        <a:cs typeface="Helvetica"/>
      </a:majorFont>
      <a:minorFont>
        <a:latin typeface="Arial"/>
        <a:ea typeface="Arial"/>
        <a:cs typeface="Arial"/>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