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Titillium Web SemiBold"/>
      <p:regular r:id="rId14"/>
      <p:bold r:id="rId15"/>
      <p:italic r:id="rId16"/>
      <p:boldItalic r:id="rId17"/>
    </p:embeddedFont>
    <p:embeddedFont>
      <p:font typeface="Inter Light"/>
      <p:regular r:id="rId18"/>
      <p:bold r:id="rId19"/>
    </p:embeddedFont>
    <p:embeddedFont>
      <p:font typeface="Titillium Web"/>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jNfY4Efo4SG/4QSY+3ozb1s0Da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TitilliumWeb-regular.fntdata"/><Relationship Id="rId11" Type="http://schemas.openxmlformats.org/officeDocument/2006/relationships/slide" Target="slides/slide7.xml"/><Relationship Id="rId22" Type="http://schemas.openxmlformats.org/officeDocument/2006/relationships/font" Target="fonts/TitilliumWeb-italic.fntdata"/><Relationship Id="rId10" Type="http://schemas.openxmlformats.org/officeDocument/2006/relationships/slide" Target="slides/slide6.xml"/><Relationship Id="rId21" Type="http://schemas.openxmlformats.org/officeDocument/2006/relationships/font" Target="fonts/TitilliumWeb-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TitilliumWeb-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TitilliumWebSemiBold-bold.fntdata"/><Relationship Id="rId14" Type="http://schemas.openxmlformats.org/officeDocument/2006/relationships/font" Target="fonts/TitilliumWebSemiBold-regular.fntdata"/><Relationship Id="rId17" Type="http://schemas.openxmlformats.org/officeDocument/2006/relationships/font" Target="fonts/TitilliumWebSemiBold-boldItalic.fntdata"/><Relationship Id="rId16" Type="http://schemas.openxmlformats.org/officeDocument/2006/relationships/font" Target="fonts/TitilliumWebSemiBold-italic.fntdata"/><Relationship Id="rId5" Type="http://schemas.openxmlformats.org/officeDocument/2006/relationships/slide" Target="slides/slide1.xml"/><Relationship Id="rId19" Type="http://schemas.openxmlformats.org/officeDocument/2006/relationships/font" Target="fonts/InterLight-bold.fntdata"/><Relationship Id="rId6" Type="http://schemas.openxmlformats.org/officeDocument/2006/relationships/slide" Target="slides/slide2.xml"/><Relationship Id="rId18" Type="http://schemas.openxmlformats.org/officeDocument/2006/relationships/font" Target="fonts/InterLight-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88bd72509c_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288bd72509c_1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Cover</a:t>
            </a:r>
            <a:endParaRPr/>
          </a:p>
        </p:txBody>
      </p:sp>
      <p:sp>
        <p:nvSpPr>
          <p:cNvPr id="119" name="Google Shape;119;g288bd72509c_1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88bd72509c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88bd72509c_1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288bd72509c_1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8bd72509c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88bd72509c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288bd72509c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88bd72509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88bd72509c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288bd72509c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88bd72509c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88bd72509c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288bd72509c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8bd72509c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8bd72509c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88bd72509c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8bd72509c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88bd72509c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288bd72509c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88bd72509c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88bd72509c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88bd72509c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7df92e4ca9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7df92e4ca9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Template e guide lines </a:t>
            </a:r>
            <a:endParaRPr/>
          </a:p>
        </p:txBody>
      </p:sp>
      <p:sp>
        <p:nvSpPr>
          <p:cNvPr id="196" name="Google Shape;196;g27df92e4ca9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52" name="Shape 52"/>
        <p:cNvGrpSpPr/>
        <p:nvPr/>
      </p:nvGrpSpPr>
      <p:grpSpPr>
        <a:xfrm>
          <a:off x="0" y="0"/>
          <a:ext cx="0" cy="0"/>
          <a:chOff x="0" y="0"/>
          <a:chExt cx="0" cy="0"/>
        </a:xfrm>
      </p:grpSpPr>
      <p:sp>
        <p:nvSpPr>
          <p:cNvPr id="53" name="Google Shape;5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1" name="Google Shape;6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64" name="Shape 64"/>
        <p:cNvGrpSpPr/>
        <p:nvPr/>
      </p:nvGrpSpPr>
      <p:grpSpPr>
        <a:xfrm>
          <a:off x="0" y="0"/>
          <a:ext cx="0" cy="0"/>
          <a:chOff x="0" y="0"/>
          <a:chExt cx="0" cy="0"/>
        </a:xfrm>
      </p:grpSpPr>
      <p:sp>
        <p:nvSpPr>
          <p:cNvPr id="65" name="Google Shape;65;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71" name="Shape 71"/>
        <p:cNvGrpSpPr/>
        <p:nvPr/>
      </p:nvGrpSpPr>
      <p:grpSpPr>
        <a:xfrm>
          <a:off x="0" y="0"/>
          <a:ext cx="0" cy="0"/>
          <a:chOff x="0" y="0"/>
          <a:chExt cx="0" cy="0"/>
        </a:xfrm>
      </p:grpSpPr>
      <p:sp>
        <p:nvSpPr>
          <p:cNvPr id="72" name="Google Shape;72;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4" name="Google Shape;74;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6" name="Google Shape;76;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80" name="Shape 80"/>
        <p:cNvGrpSpPr/>
        <p:nvPr/>
      </p:nvGrpSpPr>
      <p:grpSpPr>
        <a:xfrm>
          <a:off x="0" y="0"/>
          <a:ext cx="0" cy="0"/>
          <a:chOff x="0" y="0"/>
          <a:chExt cx="0" cy="0"/>
        </a:xfrm>
      </p:grpSpPr>
      <p:sp>
        <p:nvSpPr>
          <p:cNvPr id="81" name="Google Shape;8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85" name="Shape 85"/>
        <p:cNvGrpSpPr/>
        <p:nvPr/>
      </p:nvGrpSpPr>
      <p:grpSpPr>
        <a:xfrm>
          <a:off x="0" y="0"/>
          <a:ext cx="0" cy="0"/>
          <a:chOff x="0" y="0"/>
          <a:chExt cx="0" cy="0"/>
        </a:xfrm>
      </p:grpSpPr>
      <p:sp>
        <p:nvSpPr>
          <p:cNvPr id="86" name="Google Shape;8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8" name="Google Shape;88;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92" name="Shape 92"/>
        <p:cNvGrpSpPr/>
        <p:nvPr/>
      </p:nvGrpSpPr>
      <p:grpSpPr>
        <a:xfrm>
          <a:off x="0" y="0"/>
          <a:ext cx="0" cy="0"/>
          <a:chOff x="0" y="0"/>
          <a:chExt cx="0" cy="0"/>
        </a:xfrm>
      </p:grpSpPr>
      <p:sp>
        <p:nvSpPr>
          <p:cNvPr id="93" name="Google Shape;93;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0"/>
          <p:cNvSpPr/>
          <p:nvPr>
            <p:ph idx="2" type="pic"/>
          </p:nvPr>
        </p:nvSpPr>
        <p:spPr>
          <a:xfrm>
            <a:off x="5183188" y="987425"/>
            <a:ext cx="6172200" cy="4873625"/>
          </a:xfrm>
          <a:prstGeom prst="rect">
            <a:avLst/>
          </a:prstGeom>
          <a:noFill/>
          <a:ln>
            <a:noFill/>
          </a:ln>
        </p:spPr>
      </p:sp>
      <p:sp>
        <p:nvSpPr>
          <p:cNvPr id="95" name="Google Shape;95;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6" name="Google Shape;9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99" name="Shape 99"/>
        <p:cNvGrpSpPr/>
        <p:nvPr/>
      </p:nvGrpSpPr>
      <p:grpSpPr>
        <a:xfrm>
          <a:off x="0" y="0"/>
          <a:ext cx="0" cy="0"/>
          <a:chOff x="0" y="0"/>
          <a:chExt cx="0" cy="0"/>
        </a:xfrm>
      </p:grpSpPr>
      <p:sp>
        <p:nvSpPr>
          <p:cNvPr id="100" name="Google Shape;10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05" name="Shape 105"/>
        <p:cNvGrpSpPr/>
        <p:nvPr/>
      </p:nvGrpSpPr>
      <p:grpSpPr>
        <a:xfrm>
          <a:off x="0" y="0"/>
          <a:ext cx="0" cy="0"/>
          <a:chOff x="0" y="0"/>
          <a:chExt cx="0" cy="0"/>
        </a:xfrm>
      </p:grpSpPr>
      <p:sp>
        <p:nvSpPr>
          <p:cNvPr id="106" name="Google Shape;106;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showMasterSp="0">
  <p:cSld name="Standard slide">
    <p:bg>
      <p:bgPr>
        <a:blipFill>
          <a:blip r:embed="rId2">
            <a:alphaModFix amt="50000"/>
          </a:blip>
          <a:stretch>
            <a:fillRect/>
          </a:stretch>
        </a:blipFill>
      </p:bgPr>
    </p:bg>
    <p:spTree>
      <p:nvGrpSpPr>
        <p:cNvPr id="111" name="Shape 111"/>
        <p:cNvGrpSpPr/>
        <p:nvPr/>
      </p:nvGrpSpPr>
      <p:grpSpPr>
        <a:xfrm>
          <a:off x="0" y="0"/>
          <a:ext cx="0" cy="0"/>
          <a:chOff x="0" y="0"/>
          <a:chExt cx="0" cy="0"/>
        </a:xfrm>
      </p:grpSpPr>
      <p:sp>
        <p:nvSpPr>
          <p:cNvPr id="112" name="Google Shape;112;p23"/>
          <p:cNvSpPr txBox="1"/>
          <p:nvPr>
            <p:ph idx="1" type="body"/>
          </p:nvPr>
        </p:nvSpPr>
        <p:spPr>
          <a:xfrm>
            <a:off x="863149" y="1371599"/>
            <a:ext cx="10719251" cy="4700589"/>
          </a:xfrm>
          <a:prstGeom prst="rect">
            <a:avLst/>
          </a:prstGeom>
          <a:noFill/>
          <a:ln>
            <a:noFill/>
          </a:ln>
        </p:spPr>
        <p:txBody>
          <a:bodyPr anchorCtr="0" anchor="t" bIns="0" lIns="0" spcFirstLastPara="1" rIns="0" wrap="square" tIns="0">
            <a:noAutofit/>
          </a:bodyPr>
          <a:lstStyle>
            <a:lvl1pPr indent="-406400" lvl="0" marL="457200" algn="l">
              <a:lnSpc>
                <a:spcPct val="90000"/>
              </a:lnSpc>
              <a:spcBef>
                <a:spcPts val="1000"/>
              </a:spcBef>
              <a:spcAft>
                <a:spcPts val="0"/>
              </a:spcAft>
              <a:buClr>
                <a:schemeClr val="accent5"/>
              </a:buClr>
              <a:buSzPts val="2800"/>
              <a:buChar char="•"/>
              <a:defRPr>
                <a:latin typeface="Inter Light"/>
                <a:ea typeface="Inter Light"/>
                <a:cs typeface="Inter Light"/>
                <a:sym typeface="Inter Light"/>
              </a:defRPr>
            </a:lvl1pPr>
            <a:lvl2pPr indent="-381000" lvl="1" marL="914400" algn="l">
              <a:lnSpc>
                <a:spcPct val="90000"/>
              </a:lnSpc>
              <a:spcBef>
                <a:spcPts val="500"/>
              </a:spcBef>
              <a:spcAft>
                <a:spcPts val="0"/>
              </a:spcAft>
              <a:buClr>
                <a:schemeClr val="accent5"/>
              </a:buClr>
              <a:buSzPts val="2400"/>
              <a:buChar char="•"/>
              <a:defRPr>
                <a:latin typeface="Inter Light"/>
                <a:ea typeface="Inter Light"/>
                <a:cs typeface="Inter Light"/>
                <a:sym typeface="Inter Light"/>
              </a:defRPr>
            </a:lvl2pPr>
            <a:lvl3pPr indent="-355600" lvl="2" marL="1371600" algn="l">
              <a:lnSpc>
                <a:spcPct val="90000"/>
              </a:lnSpc>
              <a:spcBef>
                <a:spcPts val="500"/>
              </a:spcBef>
              <a:spcAft>
                <a:spcPts val="0"/>
              </a:spcAft>
              <a:buClr>
                <a:schemeClr val="accent5"/>
              </a:buClr>
              <a:buSzPts val="2000"/>
              <a:buChar char="•"/>
              <a:defRPr>
                <a:latin typeface="Inter Light"/>
                <a:ea typeface="Inter Light"/>
                <a:cs typeface="Inter Light"/>
                <a:sym typeface="Inter Light"/>
              </a:defRPr>
            </a:lvl3pPr>
            <a:lvl4pPr indent="-342900" lvl="3" marL="1828800" algn="l">
              <a:lnSpc>
                <a:spcPct val="90000"/>
              </a:lnSpc>
              <a:spcBef>
                <a:spcPts val="500"/>
              </a:spcBef>
              <a:spcAft>
                <a:spcPts val="0"/>
              </a:spcAft>
              <a:buClr>
                <a:schemeClr val="accent5"/>
              </a:buClr>
              <a:buSzPts val="1800"/>
              <a:buChar char="•"/>
              <a:defRPr>
                <a:latin typeface="Inter Light"/>
                <a:ea typeface="Inter Light"/>
                <a:cs typeface="Inter Light"/>
                <a:sym typeface="Inter Light"/>
              </a:defRPr>
            </a:lvl4pPr>
            <a:lvl5pPr indent="-342900" lvl="4" marL="2286000" algn="l">
              <a:lnSpc>
                <a:spcPct val="90000"/>
              </a:lnSpc>
              <a:spcBef>
                <a:spcPts val="500"/>
              </a:spcBef>
              <a:spcAft>
                <a:spcPts val="0"/>
              </a:spcAft>
              <a:buClr>
                <a:schemeClr val="accent5"/>
              </a:buClr>
              <a:buSzPts val="1800"/>
              <a:buChar char="•"/>
              <a:defRPr>
                <a:latin typeface="Inter Light"/>
                <a:ea typeface="Inter Light"/>
                <a:cs typeface="Inter Light"/>
                <a:sym typeface="Inter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3" name="Google Shape;113;p23"/>
          <p:cNvCxnSpPr/>
          <p:nvPr/>
        </p:nvCxnSpPr>
        <p:spPr>
          <a:xfrm>
            <a:off x="562924" y="5"/>
            <a:ext cx="0" cy="1078159"/>
          </a:xfrm>
          <a:prstGeom prst="straightConnector1">
            <a:avLst/>
          </a:prstGeom>
          <a:noFill/>
          <a:ln cap="flat" cmpd="sng" w="28575">
            <a:solidFill>
              <a:schemeClr val="accent2"/>
            </a:solidFill>
            <a:prstDash val="solid"/>
            <a:miter lim="800000"/>
            <a:headEnd len="sm" w="sm" type="none"/>
            <a:tailEnd len="sm" w="sm" type="none"/>
          </a:ln>
        </p:spPr>
      </p:cxnSp>
      <p:sp>
        <p:nvSpPr>
          <p:cNvPr id="114" name="Google Shape;114;p23"/>
          <p:cNvSpPr txBox="1"/>
          <p:nvPr>
            <p:ph type="title"/>
          </p:nvPr>
        </p:nvSpPr>
        <p:spPr>
          <a:xfrm>
            <a:off x="863152" y="277800"/>
            <a:ext cx="10719250" cy="7704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5"/>
              </a:buClr>
              <a:buSzPts val="4400"/>
              <a:buFont typeface="Inter Light"/>
              <a:buNone/>
              <a:defRPr b="0">
                <a:solidFill>
                  <a:schemeClr val="accent5"/>
                </a:solidFill>
                <a:latin typeface="Inter Light"/>
                <a:ea typeface="Inter Light"/>
                <a:cs typeface="Inter Light"/>
                <a:sym typeface="Inter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3"/>
          <p:cNvSpPr txBox="1"/>
          <p:nvPr/>
        </p:nvSpPr>
        <p:spPr>
          <a:xfrm>
            <a:off x="609287" y="6499456"/>
            <a:ext cx="885139" cy="14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0" i="0" lang="it-IT" sz="900" u="none" cap="none" strike="noStrike">
                <a:solidFill>
                  <a:schemeClr val="lt1"/>
                </a:solidFill>
                <a:latin typeface="Inter Light"/>
                <a:ea typeface="Inter Light"/>
                <a:cs typeface="Inter Light"/>
                <a:sym typeface="Inter Light"/>
              </a:rPr>
              <a:t>Page </a:t>
            </a:r>
            <a:fld id="{00000000-1234-1234-1234-123412341234}" type="slidenum">
              <a:rPr b="0" i="0" lang="it-IT" sz="900" u="none" cap="none" strike="noStrike">
                <a:solidFill>
                  <a:schemeClr val="lt1"/>
                </a:solidFill>
                <a:latin typeface="Inter Light"/>
                <a:ea typeface="Inter Light"/>
                <a:cs typeface="Inter Light"/>
                <a:sym typeface="Inter Light"/>
              </a:rPr>
              <a:t>‹#›</a:t>
            </a:fld>
            <a:endParaRPr b="0" i="0" sz="900" u="none" cap="none" strike="noStrike">
              <a:solidFill>
                <a:schemeClr val="lt1"/>
              </a:solidFill>
              <a:latin typeface="Inter Light"/>
              <a:ea typeface="Inter Light"/>
              <a:cs typeface="Inter Light"/>
              <a:sym typeface="Inter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uota">
  <p:cSld name="3_Vuota">
    <p:spTree>
      <p:nvGrpSpPr>
        <p:cNvPr id="2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Vuota" type="blank">
  <p:cSld name="BLANK">
    <p:spTree>
      <p:nvGrpSpPr>
        <p:cNvPr id="22" name="Shape 22"/>
        <p:cNvGrpSpPr/>
        <p:nvPr/>
      </p:nvGrpSpPr>
      <p:grpSpPr>
        <a:xfrm>
          <a:off x="0" y="0"/>
          <a:ext cx="0" cy="0"/>
          <a:chOff x="0" y="0"/>
          <a:chExt cx="0" cy="0"/>
        </a:xfrm>
      </p:grpSpPr>
      <p:pic>
        <p:nvPicPr>
          <p:cNvPr id="23" name="Google Shape;23;p7"/>
          <p:cNvPicPr preferRelativeResize="0"/>
          <p:nvPr/>
        </p:nvPicPr>
        <p:blipFill rotWithShape="1">
          <a:blip r:embed="rId2">
            <a:alphaModFix/>
          </a:blip>
          <a:srcRect b="0" l="0" r="0" t="0"/>
          <a:stretch/>
        </p:blipFill>
        <p:spPr>
          <a:xfrm>
            <a:off x="0" y="3048"/>
            <a:ext cx="12197426" cy="68549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p:cSld name="Vuota">
    <p:spTree>
      <p:nvGrpSpPr>
        <p:cNvPr id="24" name="Shape 24"/>
        <p:cNvGrpSpPr/>
        <p:nvPr/>
      </p:nvGrpSpPr>
      <p:grpSpPr>
        <a:xfrm>
          <a:off x="0" y="0"/>
          <a:ext cx="0" cy="0"/>
          <a:chOff x="0" y="0"/>
          <a:chExt cx="0" cy="0"/>
        </a:xfrm>
      </p:grpSpPr>
      <p:grpSp>
        <p:nvGrpSpPr>
          <p:cNvPr id="25" name="Google Shape;25;p8"/>
          <p:cNvGrpSpPr/>
          <p:nvPr/>
        </p:nvGrpSpPr>
        <p:grpSpPr>
          <a:xfrm>
            <a:off x="0" y="6511282"/>
            <a:ext cx="12192000" cy="361767"/>
            <a:chOff x="0" y="6511282"/>
            <a:chExt cx="12192000" cy="361767"/>
          </a:xfrm>
        </p:grpSpPr>
        <p:pic>
          <p:nvPicPr>
            <p:cNvPr id="26" name="Google Shape;26;p8"/>
            <p:cNvPicPr preferRelativeResize="0"/>
            <p:nvPr/>
          </p:nvPicPr>
          <p:blipFill rotWithShape="1">
            <a:blip r:embed="rId2">
              <a:alphaModFix/>
            </a:blip>
            <a:srcRect b="0" l="0" r="0" t="0"/>
            <a:stretch/>
          </p:blipFill>
          <p:spPr>
            <a:xfrm>
              <a:off x="0" y="6511282"/>
              <a:ext cx="12192000" cy="361767"/>
            </a:xfrm>
            <a:prstGeom prst="rect">
              <a:avLst/>
            </a:prstGeom>
            <a:noFill/>
            <a:ln>
              <a:noFill/>
            </a:ln>
          </p:spPr>
        </p:pic>
        <p:sp>
          <p:nvSpPr>
            <p:cNvPr id="27" name="Google Shape;27;p8"/>
            <p:cNvSpPr txBox="1"/>
            <p:nvPr/>
          </p:nvSpPr>
          <p:spPr>
            <a:xfrm>
              <a:off x="6712747" y="6536581"/>
              <a:ext cx="5317225"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it-IT" sz="1400" u="none" cap="none" strike="noStrike">
                  <a:solidFill>
                    <a:schemeClr val="lt1"/>
                  </a:solidFill>
                  <a:latin typeface="Arial"/>
                  <a:ea typeface="Arial"/>
                  <a:cs typeface="Arial"/>
                  <a:sym typeface="Arial"/>
                </a:rPr>
                <a:t>Missione 4 </a:t>
              </a:r>
              <a:r>
                <a:rPr b="1" i="0" lang="it-IT" sz="1400" u="none" cap="none" strike="noStrike">
                  <a:solidFill>
                    <a:schemeClr val="lt1"/>
                  </a:solidFill>
                  <a:latin typeface="Arial"/>
                  <a:ea typeface="Arial"/>
                  <a:cs typeface="Arial"/>
                  <a:sym typeface="Arial"/>
                </a:rPr>
                <a:t>• Istruzione e Ricerca </a:t>
              </a:r>
              <a:endParaRPr b="0" i="0" sz="1400" u="none" cap="none" strike="noStrike">
                <a:solidFill>
                  <a:schemeClr val="lt1"/>
                </a:solidFill>
                <a:latin typeface="Arial"/>
                <a:ea typeface="Arial"/>
                <a:cs typeface="Arial"/>
                <a:sym typeface="Arial"/>
              </a:endParaRPr>
            </a:p>
          </p:txBody>
        </p:sp>
        <p:sp>
          <p:nvSpPr>
            <p:cNvPr id="28" name="Google Shape;28;p8"/>
            <p:cNvSpPr txBox="1"/>
            <p:nvPr/>
          </p:nvSpPr>
          <p:spPr>
            <a:xfrm>
              <a:off x="467555" y="6530753"/>
              <a:ext cx="79192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chemeClr val="lt1"/>
                  </a:solidFill>
                  <a:latin typeface="Titillium Web"/>
                  <a:ea typeface="Titillium Web"/>
                  <a:cs typeface="Titillium Web"/>
                  <a:sym typeface="Titillium Web"/>
                </a:rPr>
                <a:t>ICSC Italian Research Center on High-Performance Computing, Big Data and Quantum Computing</a:t>
              </a:r>
              <a:endParaRPr b="0" i="0" sz="1400" u="none" cap="none" strike="noStrike">
                <a:solidFill>
                  <a:srgbClr val="000000"/>
                </a:solidFill>
                <a:latin typeface="Arial"/>
                <a:ea typeface="Arial"/>
                <a:cs typeface="Arial"/>
                <a:sym typeface="Arial"/>
              </a:endParaRPr>
            </a:p>
          </p:txBody>
        </p:sp>
      </p:grpSp>
      <p:pic>
        <p:nvPicPr>
          <p:cNvPr id="29" name="Google Shape;29;p8"/>
          <p:cNvPicPr preferRelativeResize="0"/>
          <p:nvPr/>
        </p:nvPicPr>
        <p:blipFill rotWithShape="1">
          <a:blip r:embed="rId3">
            <a:alphaModFix/>
          </a:blip>
          <a:srcRect b="0" l="0" r="0" t="0"/>
          <a:stretch/>
        </p:blipFill>
        <p:spPr>
          <a:xfrm>
            <a:off x="-1" y="0"/>
            <a:ext cx="12192001" cy="8508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Vuota">
  <p:cSld name="4_Vuota">
    <p:spTree>
      <p:nvGrpSpPr>
        <p:cNvPr id="30" name="Shape 30"/>
        <p:cNvGrpSpPr/>
        <p:nvPr/>
      </p:nvGrpSpPr>
      <p:grpSpPr>
        <a:xfrm>
          <a:off x="0" y="0"/>
          <a:ext cx="0" cy="0"/>
          <a:chOff x="0" y="0"/>
          <a:chExt cx="0" cy="0"/>
        </a:xfrm>
      </p:grpSpPr>
      <p:sp>
        <p:nvSpPr>
          <p:cNvPr id="31" name="Google Shape;3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34" name="Google Shape;34;p9"/>
          <p:cNvSpPr/>
          <p:nvPr/>
        </p:nvSpPr>
        <p:spPr>
          <a:xfrm>
            <a:off x="1" y="0"/>
            <a:ext cx="12192000" cy="3336053"/>
          </a:xfrm>
          <a:prstGeom prst="rect">
            <a:avLst/>
          </a:prstGeom>
          <a:solidFill>
            <a:srgbClr val="0B11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magine che contiene sfocatura&#10;&#10;Descrizione generata automaticamente" id="35" name="Google Shape;35;p9"/>
          <p:cNvPicPr preferRelativeResize="0"/>
          <p:nvPr/>
        </p:nvPicPr>
        <p:blipFill rotWithShape="1">
          <a:blip r:embed="rId2">
            <a:alphaModFix/>
          </a:blip>
          <a:srcRect b="0" l="0" r="0" t="0"/>
          <a:stretch/>
        </p:blipFill>
        <p:spPr>
          <a:xfrm>
            <a:off x="0" y="609"/>
            <a:ext cx="12192000" cy="68567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Vuota">
  <p:cSld name="13_Vuota">
    <p:spTree>
      <p:nvGrpSpPr>
        <p:cNvPr id="36" name="Shape 36"/>
        <p:cNvGrpSpPr/>
        <p:nvPr/>
      </p:nvGrpSpPr>
      <p:grpSpPr>
        <a:xfrm>
          <a:off x="0" y="0"/>
          <a:ext cx="0" cy="0"/>
          <a:chOff x="0" y="0"/>
          <a:chExt cx="0" cy="0"/>
        </a:xfrm>
      </p:grpSpPr>
      <p:sp>
        <p:nvSpPr>
          <p:cNvPr id="37" name="Google Shape;3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descr="Immagine che contiene vetro&#10;&#10;Descrizione generata automaticamente" id="40" name="Google Shape;40;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Vuota">
  <p:cSld name="14_Vuota">
    <p:spTree>
      <p:nvGrpSpPr>
        <p:cNvPr id="41" name="Shape 41"/>
        <p:cNvGrpSpPr/>
        <p:nvPr/>
      </p:nvGrpSpPr>
      <p:grpSpPr>
        <a:xfrm>
          <a:off x="0" y="0"/>
          <a:ext cx="0" cy="0"/>
          <a:chOff x="0" y="0"/>
          <a:chExt cx="0" cy="0"/>
        </a:xfrm>
      </p:grpSpPr>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id="45" name="Google Shape;45;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Vuota">
  <p:cSld name="15_Vuota">
    <p:spTree>
      <p:nvGrpSpPr>
        <p:cNvPr id="46" name="Shape 46"/>
        <p:cNvGrpSpPr/>
        <p:nvPr/>
      </p:nvGrpSpPr>
      <p:grpSpPr>
        <a:xfrm>
          <a:off x="0" y="0"/>
          <a:ext cx="0" cy="0"/>
          <a:chOff x="0" y="0"/>
          <a:chExt cx="0" cy="0"/>
        </a:xfrm>
      </p:grpSpPr>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pic>
        <p:nvPicPr>
          <p:cNvPr id="50" name="Google Shape;50;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Vuota">
  <p:cSld name="6_Vuota">
    <p:spTree>
      <p:nvGrpSpPr>
        <p:cNvPr id="51" name="Shape 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2.jpg"/><Relationship Id="rId5"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9.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Immagine che contiene spazio, luce, laser, notte&#10;&#10;Descrizione generata automaticamente" id="121" name="Google Shape;121;g288bd72509c_1_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2" name="Google Shape;122;g288bd72509c_1_13"/>
          <p:cNvSpPr txBox="1"/>
          <p:nvPr/>
        </p:nvSpPr>
        <p:spPr>
          <a:xfrm>
            <a:off x="827875" y="2750450"/>
            <a:ext cx="9985500" cy="1761300"/>
          </a:xfrm>
          <a:prstGeom prst="rect">
            <a:avLst/>
          </a:prstGeom>
          <a:solidFill>
            <a:srgbClr val="002060"/>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100"/>
              <a:buFont typeface="Titillium Web"/>
              <a:buNone/>
            </a:pPr>
            <a:r>
              <a:rPr i="1" lang="it-IT" sz="4400">
                <a:solidFill>
                  <a:schemeClr val="lt1"/>
                </a:solidFill>
                <a:latin typeface="Titillium Web"/>
                <a:ea typeface="Titillium Web"/>
                <a:cs typeface="Titillium Web"/>
                <a:sym typeface="Titillium Web"/>
              </a:rPr>
              <a:t>WP1,WP2 Activity Status </a:t>
            </a:r>
            <a:endParaRPr b="0" i="1" sz="4400" u="none" cap="none" strike="noStrike">
              <a:solidFill>
                <a:schemeClr val="lt1"/>
              </a:solidFill>
              <a:latin typeface="Titillium Web"/>
              <a:ea typeface="Titillium Web"/>
              <a:cs typeface="Titillium Web"/>
              <a:sym typeface="Titillium Web"/>
            </a:endParaRPr>
          </a:p>
          <a:p>
            <a:pPr indent="0" lvl="0" marL="0" marR="0" rtl="0" algn="ctr">
              <a:lnSpc>
                <a:spcPct val="90000"/>
              </a:lnSpc>
              <a:spcBef>
                <a:spcPts val="0"/>
              </a:spcBef>
              <a:spcAft>
                <a:spcPts val="0"/>
              </a:spcAft>
              <a:buClr>
                <a:schemeClr val="lt1"/>
              </a:buClr>
              <a:buSzPts val="3100"/>
              <a:buFont typeface="Titillium Web"/>
              <a:buNone/>
            </a:pPr>
            <a:r>
              <a:rPr i="1" lang="it-IT" sz="2700">
                <a:solidFill>
                  <a:schemeClr val="lt1"/>
                </a:solidFill>
                <a:latin typeface="Titillium Web"/>
                <a:ea typeface="Titillium Web"/>
                <a:cs typeface="Titillium Web"/>
                <a:sym typeface="Titillium Web"/>
              </a:rPr>
              <a:t>S. Della Torre, G. Puglisi, M. Spera, M. Valentini</a:t>
            </a:r>
            <a:endParaRPr b="0" i="1" sz="2700" u="none" cap="none" strike="noStrike">
              <a:solidFill>
                <a:schemeClr val="lt1"/>
              </a:solidFill>
              <a:latin typeface="Titillium Web"/>
              <a:ea typeface="Titillium Web"/>
              <a:cs typeface="Titillium Web"/>
              <a:sym typeface="Titillium Web"/>
            </a:endParaRPr>
          </a:p>
        </p:txBody>
      </p:sp>
      <p:grpSp>
        <p:nvGrpSpPr>
          <p:cNvPr id="123" name="Google Shape;123;g288bd72509c_1_13"/>
          <p:cNvGrpSpPr/>
          <p:nvPr/>
        </p:nvGrpSpPr>
        <p:grpSpPr>
          <a:xfrm>
            <a:off x="0" y="6511282"/>
            <a:ext cx="12192000" cy="573571"/>
            <a:chOff x="0" y="6511282"/>
            <a:chExt cx="12192000" cy="573571"/>
          </a:xfrm>
        </p:grpSpPr>
        <p:pic>
          <p:nvPicPr>
            <p:cNvPr id="124" name="Google Shape;124;g288bd72509c_1_13"/>
            <p:cNvPicPr preferRelativeResize="0"/>
            <p:nvPr/>
          </p:nvPicPr>
          <p:blipFill rotWithShape="1">
            <a:blip r:embed="rId4">
              <a:alphaModFix/>
            </a:blip>
            <a:srcRect b="0" l="0" r="0" t="0"/>
            <a:stretch/>
          </p:blipFill>
          <p:spPr>
            <a:xfrm>
              <a:off x="0" y="6511282"/>
              <a:ext cx="12192000" cy="361767"/>
            </a:xfrm>
            <a:prstGeom prst="rect">
              <a:avLst/>
            </a:prstGeom>
            <a:noFill/>
            <a:ln>
              <a:noFill/>
            </a:ln>
          </p:spPr>
        </p:pic>
        <p:sp>
          <p:nvSpPr>
            <p:cNvPr id="125" name="Google Shape;125;g288bd72509c_1_13"/>
            <p:cNvSpPr txBox="1"/>
            <p:nvPr/>
          </p:nvSpPr>
          <p:spPr>
            <a:xfrm>
              <a:off x="6712747" y="6536581"/>
              <a:ext cx="5317200" cy="323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500"/>
                <a:buFont typeface="Arial"/>
                <a:buNone/>
              </a:pPr>
              <a:r>
                <a:rPr b="0" i="0" lang="it-IT" sz="1500" u="none" cap="none" strike="noStrike">
                  <a:solidFill>
                    <a:schemeClr val="lt1"/>
                  </a:solidFill>
                  <a:latin typeface="Arial"/>
                  <a:ea typeface="Arial"/>
                  <a:cs typeface="Arial"/>
                  <a:sym typeface="Arial"/>
                </a:rPr>
                <a:t>Missione 4 </a:t>
              </a:r>
              <a:r>
                <a:rPr b="1" i="0" lang="it-IT" sz="1500" u="none" cap="none" strike="noStrike">
                  <a:solidFill>
                    <a:schemeClr val="lt1"/>
                  </a:solidFill>
                  <a:latin typeface="Arial"/>
                  <a:ea typeface="Arial"/>
                  <a:cs typeface="Arial"/>
                  <a:sym typeface="Arial"/>
                </a:rPr>
                <a:t>• Istruzione e Ricerca </a:t>
              </a:r>
              <a:endParaRPr b="0" i="0" sz="1500" u="none" cap="none" strike="noStrike">
                <a:solidFill>
                  <a:schemeClr val="lt1"/>
                </a:solidFill>
                <a:latin typeface="Arial"/>
                <a:ea typeface="Arial"/>
                <a:cs typeface="Arial"/>
                <a:sym typeface="Arial"/>
              </a:endParaRPr>
            </a:p>
          </p:txBody>
        </p:sp>
        <p:sp>
          <p:nvSpPr>
            <p:cNvPr id="126" name="Google Shape;126;g288bd72509c_1_13"/>
            <p:cNvSpPr txBox="1"/>
            <p:nvPr/>
          </p:nvSpPr>
          <p:spPr>
            <a:xfrm>
              <a:off x="467555" y="6530753"/>
              <a:ext cx="79191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it-IT" sz="1500" u="none" cap="none" strike="noStrike">
                  <a:solidFill>
                    <a:schemeClr val="lt1"/>
                  </a:solidFill>
                  <a:latin typeface="Titillium Web"/>
                  <a:ea typeface="Titillium Web"/>
                  <a:cs typeface="Titillium Web"/>
                  <a:sym typeface="Titillium Web"/>
                </a:rPr>
                <a:t>ICSC Italian Research Center on High-Performance Computing, Big Data and Quantum Computing</a:t>
              </a:r>
              <a:endParaRPr b="0" i="0" sz="1500" u="none" cap="none" strike="noStrike">
                <a:solidFill>
                  <a:srgbClr val="000000"/>
                </a:solidFill>
                <a:latin typeface="Arial"/>
                <a:ea typeface="Arial"/>
                <a:cs typeface="Arial"/>
                <a:sym typeface="Arial"/>
              </a:endParaRPr>
            </a:p>
          </p:txBody>
        </p:sp>
      </p:grpSp>
      <p:pic>
        <p:nvPicPr>
          <p:cNvPr id="127" name="Google Shape;127;g288bd72509c_1_13"/>
          <p:cNvPicPr preferRelativeResize="0"/>
          <p:nvPr/>
        </p:nvPicPr>
        <p:blipFill rotWithShape="1">
          <a:blip r:embed="rId5">
            <a:alphaModFix/>
          </a:blip>
          <a:srcRect b="0" l="0" r="0" t="0"/>
          <a:stretch/>
        </p:blipFill>
        <p:spPr>
          <a:xfrm>
            <a:off x="-1" y="-15050"/>
            <a:ext cx="12192000" cy="1181100"/>
          </a:xfrm>
          <a:prstGeom prst="rect">
            <a:avLst/>
          </a:prstGeom>
          <a:noFill/>
          <a:ln>
            <a:noFill/>
          </a:ln>
        </p:spPr>
      </p:pic>
      <p:sp>
        <p:nvSpPr>
          <p:cNvPr id="128" name="Google Shape;128;g288bd72509c_1_13"/>
          <p:cNvSpPr txBox="1"/>
          <p:nvPr/>
        </p:nvSpPr>
        <p:spPr>
          <a:xfrm>
            <a:off x="1" y="5917324"/>
            <a:ext cx="6201300" cy="515700"/>
          </a:xfrm>
          <a:prstGeom prst="rect">
            <a:avLst/>
          </a:prstGeom>
          <a:solidFill>
            <a:srgbClr val="E6007E"/>
          </a:solid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lt1"/>
              </a:buClr>
              <a:buSzPts val="1900"/>
              <a:buFont typeface="Arial"/>
              <a:buNone/>
            </a:pPr>
            <a:r>
              <a:rPr b="1" i="0" lang="it-IT" sz="1900" u="none" cap="none" strike="noStrike">
                <a:solidFill>
                  <a:schemeClr val="lt1"/>
                </a:solidFill>
                <a:latin typeface="Titillium Web SemiBold"/>
                <a:ea typeface="Titillium Web SemiBold"/>
                <a:cs typeface="Titillium Web SemiBold"/>
                <a:sym typeface="Titillium Web SemiBold"/>
              </a:rPr>
              <a:t>Spoke 3 Technical Workshop, </a:t>
            </a:r>
            <a:r>
              <a:rPr b="0" i="0" lang="it-IT" sz="1900" u="none" cap="none" strike="noStrike">
                <a:solidFill>
                  <a:schemeClr val="lt1"/>
                </a:solidFill>
                <a:latin typeface="Titillium Web"/>
                <a:ea typeface="Titillium Web"/>
                <a:cs typeface="Titillium Web"/>
                <a:sym typeface="Titillium Web"/>
              </a:rPr>
              <a:t>Trieste October 9 / 11, 2023</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3" name="Shape 133"/>
        <p:cNvGrpSpPr/>
        <p:nvPr/>
      </p:nvGrpSpPr>
      <p:grpSpPr>
        <a:xfrm>
          <a:off x="0" y="0"/>
          <a:ext cx="0" cy="0"/>
          <a:chOff x="0" y="0"/>
          <a:chExt cx="0" cy="0"/>
        </a:xfrm>
      </p:grpSpPr>
      <p:sp>
        <p:nvSpPr>
          <p:cNvPr id="134" name="Google Shape;134;g288bd72509c_1_3"/>
          <p:cNvSpPr txBox="1"/>
          <p:nvPr/>
        </p:nvSpPr>
        <p:spPr>
          <a:xfrm>
            <a:off x="715250" y="1030225"/>
            <a:ext cx="10854300" cy="507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lang="it-IT" sz="3000">
                <a:solidFill>
                  <a:srgbClr val="1C7FFF"/>
                </a:solidFill>
                <a:latin typeface="Titillium Web"/>
                <a:ea typeface="Titillium Web"/>
                <a:cs typeface="Titillium Web"/>
                <a:sym typeface="Titillium Web"/>
              </a:rPr>
              <a:t>Outline</a:t>
            </a:r>
            <a:endParaRPr b="0" i="0" sz="2000" u="none" cap="none" strike="noStrike">
              <a:solidFill>
                <a:srgbClr val="000000"/>
              </a:solidFill>
              <a:latin typeface="Titillium Web"/>
              <a:ea typeface="Titillium Web"/>
              <a:cs typeface="Titillium Web"/>
              <a:sym typeface="Titillium Web"/>
            </a:endParaRPr>
          </a:p>
        </p:txBody>
      </p:sp>
      <p:sp>
        <p:nvSpPr>
          <p:cNvPr id="135" name="Google Shape;135;g288bd72509c_1_3"/>
          <p:cNvSpPr txBox="1"/>
          <p:nvPr/>
        </p:nvSpPr>
        <p:spPr>
          <a:xfrm>
            <a:off x="1418925" y="2056050"/>
            <a:ext cx="8520600" cy="34164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it-IT" sz="1800"/>
              <a:t>brainstorm Peppe e Stef </a:t>
            </a:r>
            <a:endParaRPr sz="1800"/>
          </a:p>
          <a:p>
            <a:pPr indent="0" lvl="0" marL="0" rtl="0" algn="l">
              <a:spcBef>
                <a:spcPts val="0"/>
              </a:spcBef>
              <a:spcAft>
                <a:spcPts val="0"/>
              </a:spcAft>
              <a:buNone/>
            </a:pPr>
            <a:r>
              <a:t/>
            </a:r>
            <a:endParaRPr sz="1800"/>
          </a:p>
          <a:p>
            <a:pPr indent="-317500" lvl="0" marL="457200" rtl="0" algn="l">
              <a:spcBef>
                <a:spcPts val="0"/>
              </a:spcBef>
              <a:spcAft>
                <a:spcPts val="0"/>
              </a:spcAft>
              <a:buSzPts val="1400"/>
              <a:buChar char="-"/>
            </a:pPr>
            <a:r>
              <a:rPr lang="it-IT" sz="1800"/>
              <a:t>summary activities (riassuntone della tabella dei codici ) </a:t>
            </a:r>
            <a:endParaRPr sz="1800"/>
          </a:p>
          <a:p>
            <a:pPr indent="-317500" lvl="1" marL="914400" rtl="0" algn="l">
              <a:spcBef>
                <a:spcPts val="0"/>
              </a:spcBef>
              <a:spcAft>
                <a:spcPts val="0"/>
              </a:spcAft>
              <a:buSzPts val="1400"/>
              <a:buChar char="-"/>
            </a:pPr>
            <a:r>
              <a:rPr lang="it-IT" sz="1800"/>
              <a:t>20 linee di progetto </a:t>
            </a:r>
            <a:endParaRPr sz="1800"/>
          </a:p>
          <a:p>
            <a:pPr indent="-317500" lvl="1" marL="914400" rtl="0" algn="l">
              <a:spcBef>
                <a:spcPts val="0"/>
              </a:spcBef>
              <a:spcAft>
                <a:spcPts val="0"/>
              </a:spcAft>
              <a:buSzPts val="1400"/>
              <a:buChar char="-"/>
            </a:pPr>
            <a:r>
              <a:rPr lang="it-IT" sz="1800"/>
              <a:t>monthly meetings  </a:t>
            </a:r>
            <a:endParaRPr sz="1800"/>
          </a:p>
          <a:p>
            <a:pPr indent="-317500" lvl="1" marL="914400" rtl="0" algn="l">
              <a:spcBef>
                <a:spcPts val="0"/>
              </a:spcBef>
              <a:spcAft>
                <a:spcPts val="0"/>
              </a:spcAft>
              <a:buSzPts val="1400"/>
              <a:buChar char="-"/>
            </a:pPr>
            <a:r>
              <a:rPr lang="it-IT" sz="1800"/>
              <a:t>on Track T1.1 is over, T1.2 in progress </a:t>
            </a:r>
            <a:endParaRPr sz="1800"/>
          </a:p>
          <a:p>
            <a:pPr indent="-317500" lvl="1" marL="914400" rtl="0" algn="l">
              <a:spcBef>
                <a:spcPts val="0"/>
              </a:spcBef>
              <a:spcAft>
                <a:spcPts val="0"/>
              </a:spcAft>
              <a:buSzPts val="1400"/>
              <a:buChar char="-"/>
            </a:pPr>
            <a:r>
              <a:rPr lang="it-IT" sz="1800"/>
              <a:t>83% success of employment </a:t>
            </a:r>
            <a:endParaRPr sz="1800"/>
          </a:p>
          <a:p>
            <a:pPr indent="-317500" lvl="1" marL="914400" rtl="0" algn="l">
              <a:spcBef>
                <a:spcPts val="0"/>
              </a:spcBef>
              <a:spcAft>
                <a:spcPts val="0"/>
              </a:spcAft>
              <a:buSzPts val="1400"/>
              <a:buChar char="-"/>
            </a:pPr>
            <a:r>
              <a:rPr lang="it-IT" sz="1800"/>
              <a:t>17% hiring currently on-going </a:t>
            </a:r>
            <a:endParaRPr sz="1800"/>
          </a:p>
          <a:p>
            <a:pPr indent="-317500" lvl="0" marL="457200" rtl="0" algn="l">
              <a:spcBef>
                <a:spcPts val="0"/>
              </a:spcBef>
              <a:spcAft>
                <a:spcPts val="0"/>
              </a:spcAft>
              <a:buSzPts val="1400"/>
              <a:buChar char="-"/>
            </a:pPr>
            <a:r>
              <a:rPr lang="it-IT" sz="1800">
                <a:solidFill>
                  <a:srgbClr val="000000"/>
                </a:solidFill>
              </a:rPr>
              <a:t>KSP </a:t>
            </a:r>
            <a:endParaRPr sz="1800">
              <a:solidFill>
                <a:srgbClr val="000000"/>
              </a:solidFill>
            </a:endParaRPr>
          </a:p>
          <a:p>
            <a:pPr indent="-317500" lvl="0" marL="457200" rtl="0" algn="l">
              <a:spcBef>
                <a:spcPts val="0"/>
              </a:spcBef>
              <a:spcAft>
                <a:spcPts val="0"/>
              </a:spcAft>
              <a:buClr>
                <a:srgbClr val="000000"/>
              </a:buClr>
              <a:buSzPts val="1400"/>
              <a:buChar char="-"/>
            </a:pPr>
            <a:r>
              <a:rPr lang="it-IT" sz="1800">
                <a:solidFill>
                  <a:srgbClr val="000000"/>
                </a:solidFill>
              </a:rPr>
              <a:t>criticalities </a:t>
            </a:r>
            <a:endParaRPr sz="1800">
              <a:solidFill>
                <a:srgbClr val="000000"/>
              </a:solidFill>
            </a:endParaRPr>
          </a:p>
          <a:p>
            <a:pPr indent="-317500" lvl="0" marL="457200" rtl="0" algn="l">
              <a:spcBef>
                <a:spcPts val="0"/>
              </a:spcBef>
              <a:spcAft>
                <a:spcPts val="0"/>
              </a:spcAft>
              <a:buClr>
                <a:srgbClr val="000000"/>
              </a:buClr>
              <a:buSzPts val="1400"/>
              <a:buChar char="-"/>
            </a:pPr>
            <a:r>
              <a:rPr lang="it-IT" sz="1800">
                <a:solidFill>
                  <a:srgbClr val="000000"/>
                </a:solidFill>
              </a:rPr>
              <a:t>future outlooks </a:t>
            </a:r>
            <a:endParaRPr sz="1800">
              <a:solidFill>
                <a:srgbClr val="000000"/>
              </a:solidFill>
            </a:endParaRPr>
          </a:p>
          <a:p>
            <a:pPr indent="0" lvl="0" marL="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88bd72509c_0_9"/>
          <p:cNvSpPr txBox="1"/>
          <p:nvPr/>
        </p:nvSpPr>
        <p:spPr>
          <a:xfrm>
            <a:off x="321932" y="1923279"/>
            <a:ext cx="11729700" cy="4452600"/>
          </a:xfrm>
          <a:prstGeom prst="rect">
            <a:avLst/>
          </a:prstGeom>
          <a:noFill/>
          <a:ln>
            <a:noFill/>
          </a:ln>
        </p:spPr>
        <p:txBody>
          <a:bodyPr anchorCtr="0" anchor="t" bIns="34275" lIns="68575" spcFirstLastPara="1" rIns="68575" wrap="square" tIns="34275">
            <a:normAutofit/>
          </a:bodyPr>
          <a:lstStyle/>
          <a:p>
            <a:pPr indent="0" lvl="0" marL="0" rtl="0" algn="just">
              <a:lnSpc>
                <a:spcPct val="115000"/>
              </a:lnSpc>
              <a:spcBef>
                <a:spcPts val="500"/>
              </a:spcBef>
              <a:spcAft>
                <a:spcPts val="0"/>
              </a:spcAft>
              <a:buNone/>
            </a:pPr>
            <a:r>
              <a:rPr b="1" lang="it-IT" sz="2500">
                <a:solidFill>
                  <a:srgbClr val="000000"/>
                </a:solidFill>
                <a:latin typeface="Calibri"/>
                <a:ea typeface="Calibri"/>
                <a:cs typeface="Calibri"/>
                <a:sym typeface="Calibri"/>
              </a:rPr>
              <a:t>Scope</a:t>
            </a:r>
            <a:r>
              <a:rPr lang="it-IT" sz="2500">
                <a:solidFill>
                  <a:srgbClr val="000000"/>
                </a:solidFill>
                <a:latin typeface="Calibri"/>
                <a:ea typeface="Calibri"/>
                <a:cs typeface="Calibri"/>
                <a:sym typeface="Calibri"/>
              </a:rPr>
              <a:t>: </a:t>
            </a:r>
            <a:r>
              <a:rPr lang="it-IT" sz="2500">
                <a:latin typeface="Calibri"/>
                <a:ea typeface="Calibri"/>
                <a:cs typeface="Calibri"/>
                <a:sym typeface="Calibri"/>
              </a:rPr>
              <a:t>selects a number of codes that require intensive computational resources to face the next generation of scientific challenges and performs their redesign, reimplementation and optimisation in order to effectively exploit state-of-the-art HPC solutions.</a:t>
            </a:r>
            <a:endParaRPr sz="2500">
              <a:solidFill>
                <a:srgbClr val="000000"/>
              </a:solidFill>
              <a:latin typeface="Calibri"/>
              <a:ea typeface="Calibri"/>
              <a:cs typeface="Calibri"/>
              <a:sym typeface="Calibri"/>
            </a:endParaRPr>
          </a:p>
          <a:p>
            <a:pPr indent="0" lvl="0" marL="0" rtl="0" algn="just">
              <a:lnSpc>
                <a:spcPct val="115000"/>
              </a:lnSpc>
              <a:spcBef>
                <a:spcPts val="1000"/>
              </a:spcBef>
              <a:spcAft>
                <a:spcPts val="0"/>
              </a:spcAft>
              <a:buNone/>
            </a:pPr>
            <a:r>
              <a:rPr b="1" lang="it-IT" sz="2500">
                <a:solidFill>
                  <a:srgbClr val="000000"/>
                </a:solidFill>
                <a:latin typeface="Calibri"/>
                <a:ea typeface="Calibri"/>
                <a:cs typeface="Calibri"/>
                <a:sym typeface="Calibri"/>
              </a:rPr>
              <a:t>T</a:t>
            </a:r>
            <a:r>
              <a:rPr b="1" lang="it-IT" sz="2500">
                <a:latin typeface="Calibri"/>
                <a:ea typeface="Calibri"/>
                <a:cs typeface="Calibri"/>
                <a:sym typeface="Calibri"/>
              </a:rPr>
              <a:t>1</a:t>
            </a:r>
            <a:r>
              <a:rPr b="1" lang="it-IT" sz="2500">
                <a:solidFill>
                  <a:srgbClr val="000000"/>
                </a:solidFill>
                <a:latin typeface="Calibri"/>
                <a:ea typeface="Calibri"/>
                <a:cs typeface="Calibri"/>
                <a:sym typeface="Calibri"/>
              </a:rPr>
              <a:t>.1</a:t>
            </a:r>
            <a:r>
              <a:rPr lang="it-IT" sz="2500">
                <a:solidFill>
                  <a:srgbClr val="000000"/>
                </a:solidFill>
                <a:latin typeface="Calibri"/>
                <a:ea typeface="Calibri"/>
                <a:cs typeface="Calibri"/>
                <a:sym typeface="Calibri"/>
              </a:rPr>
              <a:t>: </a:t>
            </a:r>
            <a:r>
              <a:rPr b="1" lang="it-IT" sz="2500">
                <a:solidFill>
                  <a:srgbClr val="FF0000"/>
                </a:solidFill>
                <a:latin typeface="Calibri"/>
                <a:ea typeface="Calibri"/>
                <a:cs typeface="Calibri"/>
                <a:sym typeface="Calibri"/>
              </a:rPr>
              <a:t>Selection</a:t>
            </a:r>
            <a:r>
              <a:rPr lang="it-IT" sz="2500">
                <a:latin typeface="Calibri"/>
                <a:ea typeface="Calibri"/>
                <a:cs typeface="Calibri"/>
                <a:sym typeface="Calibri"/>
              </a:rPr>
              <a:t>, Analysis and testing of codes</a:t>
            </a:r>
            <a:endParaRPr sz="2500">
              <a:latin typeface="Calibri"/>
              <a:ea typeface="Calibri"/>
              <a:cs typeface="Calibri"/>
              <a:sym typeface="Calibri"/>
            </a:endParaRPr>
          </a:p>
          <a:p>
            <a:pPr indent="0" lvl="0" marL="0" rtl="0" algn="just">
              <a:lnSpc>
                <a:spcPct val="115000"/>
              </a:lnSpc>
              <a:spcBef>
                <a:spcPts val="1000"/>
              </a:spcBef>
              <a:spcAft>
                <a:spcPts val="0"/>
              </a:spcAft>
              <a:buNone/>
            </a:pPr>
            <a:r>
              <a:rPr b="1" lang="it-IT" sz="2500">
                <a:solidFill>
                  <a:srgbClr val="000000"/>
                </a:solidFill>
                <a:latin typeface="Calibri"/>
                <a:ea typeface="Calibri"/>
                <a:cs typeface="Calibri"/>
                <a:sym typeface="Calibri"/>
              </a:rPr>
              <a:t>T</a:t>
            </a:r>
            <a:r>
              <a:rPr b="1" lang="it-IT" sz="2500">
                <a:latin typeface="Calibri"/>
                <a:ea typeface="Calibri"/>
                <a:cs typeface="Calibri"/>
                <a:sym typeface="Calibri"/>
              </a:rPr>
              <a:t>1</a:t>
            </a:r>
            <a:r>
              <a:rPr b="1" lang="it-IT" sz="2500">
                <a:solidFill>
                  <a:srgbClr val="000000"/>
                </a:solidFill>
                <a:latin typeface="Calibri"/>
                <a:ea typeface="Calibri"/>
                <a:cs typeface="Calibri"/>
                <a:sym typeface="Calibri"/>
              </a:rPr>
              <a:t>.2</a:t>
            </a:r>
            <a:r>
              <a:rPr lang="it-IT" sz="2500">
                <a:solidFill>
                  <a:srgbClr val="000000"/>
                </a:solidFill>
                <a:latin typeface="Calibri"/>
                <a:ea typeface="Calibri"/>
                <a:cs typeface="Calibri"/>
                <a:sym typeface="Calibri"/>
              </a:rPr>
              <a:t>: </a:t>
            </a:r>
            <a:r>
              <a:rPr lang="it-IT" sz="2500">
                <a:latin typeface="Calibri"/>
                <a:ea typeface="Calibri"/>
                <a:cs typeface="Calibri"/>
                <a:sym typeface="Calibri"/>
              </a:rPr>
              <a:t>Software </a:t>
            </a:r>
            <a:r>
              <a:rPr b="1" lang="it-IT" sz="2500">
                <a:solidFill>
                  <a:srgbClr val="FF0000"/>
                </a:solidFill>
                <a:latin typeface="Calibri"/>
                <a:ea typeface="Calibri"/>
                <a:cs typeface="Calibri"/>
                <a:sym typeface="Calibri"/>
              </a:rPr>
              <a:t>development</a:t>
            </a:r>
            <a:r>
              <a:rPr lang="it-IT" sz="2500">
                <a:latin typeface="Calibri"/>
                <a:ea typeface="Calibri"/>
                <a:cs typeface="Calibri"/>
                <a:sym typeface="Calibri"/>
              </a:rPr>
              <a:t>, refactoring and optimization</a:t>
            </a:r>
            <a:endParaRPr sz="2500">
              <a:solidFill>
                <a:srgbClr val="000000"/>
              </a:solidFill>
              <a:latin typeface="Calibri"/>
              <a:ea typeface="Calibri"/>
              <a:cs typeface="Calibri"/>
              <a:sym typeface="Calibri"/>
            </a:endParaRPr>
          </a:p>
          <a:p>
            <a:pPr indent="0" lvl="0" marL="0" rtl="0" algn="just">
              <a:lnSpc>
                <a:spcPct val="115000"/>
              </a:lnSpc>
              <a:spcBef>
                <a:spcPts val="1000"/>
              </a:spcBef>
              <a:spcAft>
                <a:spcPts val="1000"/>
              </a:spcAft>
              <a:buNone/>
            </a:pPr>
            <a:r>
              <a:rPr b="1" lang="it-IT" sz="2500">
                <a:solidFill>
                  <a:srgbClr val="000000"/>
                </a:solidFill>
                <a:latin typeface="Calibri"/>
                <a:ea typeface="Calibri"/>
                <a:cs typeface="Calibri"/>
                <a:sym typeface="Calibri"/>
              </a:rPr>
              <a:t>T</a:t>
            </a:r>
            <a:r>
              <a:rPr b="1" lang="it-IT" sz="2500">
                <a:latin typeface="Calibri"/>
                <a:ea typeface="Calibri"/>
                <a:cs typeface="Calibri"/>
                <a:sym typeface="Calibri"/>
              </a:rPr>
              <a:t>1</a:t>
            </a:r>
            <a:r>
              <a:rPr b="1" lang="it-IT" sz="2500">
                <a:solidFill>
                  <a:srgbClr val="000000"/>
                </a:solidFill>
                <a:latin typeface="Calibri"/>
                <a:ea typeface="Calibri"/>
                <a:cs typeface="Calibri"/>
                <a:sym typeface="Calibri"/>
              </a:rPr>
              <a:t>.3</a:t>
            </a:r>
            <a:r>
              <a:rPr lang="it-IT" sz="2500">
                <a:solidFill>
                  <a:srgbClr val="000000"/>
                </a:solidFill>
                <a:latin typeface="Calibri"/>
                <a:ea typeface="Calibri"/>
                <a:cs typeface="Calibri"/>
                <a:sym typeface="Calibri"/>
              </a:rPr>
              <a:t>: </a:t>
            </a:r>
            <a:r>
              <a:rPr lang="it-IT" sz="2500">
                <a:latin typeface="Calibri"/>
                <a:ea typeface="Calibri"/>
                <a:cs typeface="Calibri"/>
                <a:sym typeface="Calibri"/>
              </a:rPr>
              <a:t>Integration, Verification and Validation</a:t>
            </a:r>
            <a:endParaRPr sz="2500">
              <a:solidFill>
                <a:srgbClr val="000000"/>
              </a:solidFill>
              <a:latin typeface="Calibri"/>
              <a:ea typeface="Calibri"/>
              <a:cs typeface="Calibri"/>
              <a:sym typeface="Calibri"/>
            </a:endParaRPr>
          </a:p>
        </p:txBody>
      </p:sp>
      <p:sp>
        <p:nvSpPr>
          <p:cNvPr id="142" name="Google Shape;142;g288bd72509c_0_9"/>
          <p:cNvSpPr/>
          <p:nvPr/>
        </p:nvSpPr>
        <p:spPr>
          <a:xfrm>
            <a:off x="284525" y="967800"/>
            <a:ext cx="11729700" cy="787200"/>
          </a:xfrm>
          <a:prstGeom prst="rect">
            <a:avLst/>
          </a:prstGeom>
          <a:noFill/>
          <a:ln>
            <a:noFill/>
          </a:ln>
        </p:spPr>
        <p:txBody>
          <a:bodyPr anchorCtr="0" anchor="ctr" bIns="34200" lIns="68750" spcFirstLastPara="1" rIns="68750" wrap="square" tIns="34200">
            <a:noAutofit/>
          </a:bodyPr>
          <a:lstStyle/>
          <a:p>
            <a:pPr indent="0" lvl="0" marL="0" marR="0" rtl="0" algn="l">
              <a:lnSpc>
                <a:spcPct val="90000"/>
              </a:lnSpc>
              <a:spcBef>
                <a:spcPts val="0"/>
              </a:spcBef>
              <a:spcAft>
                <a:spcPts val="0"/>
              </a:spcAft>
              <a:buClr>
                <a:srgbClr val="1528BC"/>
              </a:buClr>
              <a:buSzPts val="2160"/>
              <a:buFont typeface="Titillium Web"/>
              <a:buNone/>
            </a:pPr>
            <a:r>
              <a:rPr b="1" lang="it-IT" sz="3060">
                <a:solidFill>
                  <a:srgbClr val="1528BC"/>
                </a:solidFill>
                <a:latin typeface="Titillium Web"/>
                <a:ea typeface="Titillium Web"/>
                <a:cs typeface="Titillium Web"/>
                <a:sym typeface="Titillium Web"/>
              </a:rPr>
              <a:t>WP1 - HPC codes enabling and optimization</a:t>
            </a:r>
            <a:endParaRPr b="0" i="0" sz="306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88bd72509c_0_15"/>
          <p:cNvSpPr txBox="1"/>
          <p:nvPr/>
        </p:nvSpPr>
        <p:spPr>
          <a:xfrm>
            <a:off x="81750" y="1893550"/>
            <a:ext cx="11948100" cy="4467600"/>
          </a:xfrm>
          <a:prstGeom prst="rect">
            <a:avLst/>
          </a:prstGeom>
          <a:noFill/>
          <a:ln>
            <a:noFill/>
          </a:ln>
        </p:spPr>
        <p:txBody>
          <a:bodyPr anchorCtr="0" anchor="t" bIns="34275" lIns="68575" spcFirstLastPara="1" rIns="68575" wrap="square" tIns="34275">
            <a:noAutofit/>
          </a:bodyPr>
          <a:lstStyle/>
          <a:p>
            <a:pPr indent="0" lvl="0" marL="0" rtl="0" algn="just">
              <a:lnSpc>
                <a:spcPct val="115000"/>
              </a:lnSpc>
              <a:spcBef>
                <a:spcPts val="500"/>
              </a:spcBef>
              <a:spcAft>
                <a:spcPts val="0"/>
              </a:spcAft>
              <a:buNone/>
            </a:pPr>
            <a:r>
              <a:rPr b="1" lang="it-IT" sz="2300">
                <a:solidFill>
                  <a:srgbClr val="000000"/>
                </a:solidFill>
                <a:latin typeface="Calibri"/>
                <a:ea typeface="Calibri"/>
                <a:cs typeface="Calibri"/>
                <a:sym typeface="Calibri"/>
              </a:rPr>
              <a:t>Scope</a:t>
            </a:r>
            <a:r>
              <a:rPr lang="it-IT" sz="2300">
                <a:solidFill>
                  <a:srgbClr val="000000"/>
                </a:solidFill>
                <a:latin typeface="Calibri"/>
                <a:ea typeface="Calibri"/>
                <a:cs typeface="Calibri"/>
                <a:sym typeface="Calibri"/>
              </a:rPr>
              <a:t>: This WP identifies innovative algorithms and methodologies upgrading their capability to exploit, and scale on, the exascale and post exascale architectures, reintegrating the resulting improved features in codes, workflows and pipelines. The energy impact will also be specifically considered. </a:t>
            </a:r>
            <a:endParaRPr sz="2300">
              <a:solidFill>
                <a:srgbClr val="000000"/>
              </a:solidFill>
              <a:latin typeface="Calibri"/>
              <a:ea typeface="Calibri"/>
              <a:cs typeface="Calibri"/>
              <a:sym typeface="Calibri"/>
            </a:endParaRPr>
          </a:p>
          <a:p>
            <a:pPr indent="0" lvl="0" marL="0" rtl="0" algn="just">
              <a:lnSpc>
                <a:spcPct val="115000"/>
              </a:lnSpc>
              <a:spcBef>
                <a:spcPts val="1000"/>
              </a:spcBef>
              <a:spcAft>
                <a:spcPts val="0"/>
              </a:spcAft>
              <a:buNone/>
            </a:pPr>
            <a:r>
              <a:rPr b="1" lang="it-IT" sz="2300">
                <a:solidFill>
                  <a:srgbClr val="000000"/>
                </a:solidFill>
                <a:latin typeface="Calibri"/>
                <a:ea typeface="Calibri"/>
                <a:cs typeface="Calibri"/>
                <a:sym typeface="Calibri"/>
              </a:rPr>
              <a:t>T2.1</a:t>
            </a:r>
            <a:r>
              <a:rPr lang="it-IT" sz="2300">
                <a:solidFill>
                  <a:srgbClr val="000000"/>
                </a:solidFill>
                <a:latin typeface="Calibri"/>
                <a:ea typeface="Calibri"/>
                <a:cs typeface="Calibri"/>
                <a:sym typeface="Calibri"/>
              </a:rPr>
              <a:t>: </a:t>
            </a:r>
            <a:r>
              <a:rPr b="1" lang="it-IT" sz="2300">
                <a:solidFill>
                  <a:srgbClr val="FF0000"/>
                </a:solidFill>
                <a:latin typeface="Calibri"/>
                <a:ea typeface="Calibri"/>
                <a:cs typeface="Calibri"/>
                <a:sym typeface="Calibri"/>
              </a:rPr>
              <a:t>Science cases definition</a:t>
            </a:r>
            <a:r>
              <a:rPr lang="it-IT" sz="2300">
                <a:solidFill>
                  <a:srgbClr val="000000"/>
                </a:solidFill>
                <a:latin typeface="Calibri"/>
                <a:ea typeface="Calibri"/>
                <a:cs typeface="Calibri"/>
                <a:sym typeface="Calibri"/>
              </a:rPr>
              <a:t>, algorithms </a:t>
            </a:r>
            <a:r>
              <a:rPr b="1" lang="it-IT" sz="2300">
                <a:solidFill>
                  <a:srgbClr val="FF0000"/>
                </a:solidFill>
                <a:latin typeface="Calibri"/>
                <a:ea typeface="Calibri"/>
                <a:cs typeface="Calibri"/>
                <a:sym typeface="Calibri"/>
              </a:rPr>
              <a:t>identification</a:t>
            </a:r>
            <a:r>
              <a:rPr lang="it-IT" sz="2300">
                <a:solidFill>
                  <a:srgbClr val="000000"/>
                </a:solidFill>
                <a:latin typeface="Calibri"/>
                <a:ea typeface="Calibri"/>
                <a:cs typeface="Calibri"/>
                <a:sym typeface="Calibri"/>
              </a:rPr>
              <a:t>, parallelism level assessment and profiling</a:t>
            </a:r>
            <a:endParaRPr sz="2300">
              <a:solidFill>
                <a:srgbClr val="000000"/>
              </a:solidFill>
              <a:latin typeface="Calibri"/>
              <a:ea typeface="Calibri"/>
              <a:cs typeface="Calibri"/>
              <a:sym typeface="Calibri"/>
            </a:endParaRPr>
          </a:p>
          <a:p>
            <a:pPr indent="0" lvl="0" marL="0" rtl="0" algn="just">
              <a:lnSpc>
                <a:spcPct val="115000"/>
              </a:lnSpc>
              <a:spcBef>
                <a:spcPts val="1000"/>
              </a:spcBef>
              <a:spcAft>
                <a:spcPts val="0"/>
              </a:spcAft>
              <a:buNone/>
            </a:pPr>
            <a:r>
              <a:rPr b="1" lang="it-IT" sz="2300">
                <a:solidFill>
                  <a:srgbClr val="000000"/>
                </a:solidFill>
                <a:latin typeface="Calibri"/>
                <a:ea typeface="Calibri"/>
                <a:cs typeface="Calibri"/>
                <a:sym typeface="Calibri"/>
              </a:rPr>
              <a:t>T2.2</a:t>
            </a:r>
            <a:r>
              <a:rPr lang="it-IT" sz="2300">
                <a:solidFill>
                  <a:srgbClr val="000000"/>
                </a:solidFill>
                <a:latin typeface="Calibri"/>
                <a:ea typeface="Calibri"/>
                <a:cs typeface="Calibri"/>
                <a:sym typeface="Calibri"/>
              </a:rPr>
              <a:t>:  </a:t>
            </a:r>
            <a:r>
              <a:rPr b="1" lang="it-IT" sz="2300">
                <a:solidFill>
                  <a:srgbClr val="FF0000"/>
                </a:solidFill>
                <a:latin typeface="Calibri"/>
                <a:ea typeface="Calibri"/>
                <a:cs typeface="Calibri"/>
                <a:sym typeface="Calibri"/>
              </a:rPr>
              <a:t>Algorithms co-design</a:t>
            </a:r>
            <a:r>
              <a:rPr lang="it-IT" sz="2300">
                <a:solidFill>
                  <a:srgbClr val="000000"/>
                </a:solidFill>
                <a:latin typeface="Calibri"/>
                <a:ea typeface="Calibri"/>
                <a:cs typeface="Calibri"/>
                <a:sym typeface="Calibri"/>
              </a:rPr>
              <a:t> and methodologies to scale-up the capabilities of the algorithms and to find new innovative solutions</a:t>
            </a:r>
            <a:endParaRPr sz="2300">
              <a:solidFill>
                <a:srgbClr val="000000"/>
              </a:solidFill>
              <a:latin typeface="Calibri"/>
              <a:ea typeface="Calibri"/>
              <a:cs typeface="Calibri"/>
              <a:sym typeface="Calibri"/>
            </a:endParaRPr>
          </a:p>
          <a:p>
            <a:pPr indent="0" lvl="0" marL="0" rtl="0" algn="just">
              <a:lnSpc>
                <a:spcPct val="115000"/>
              </a:lnSpc>
              <a:spcBef>
                <a:spcPts val="1000"/>
              </a:spcBef>
              <a:spcAft>
                <a:spcPts val="0"/>
              </a:spcAft>
              <a:buNone/>
            </a:pPr>
            <a:r>
              <a:rPr b="1" lang="it-IT" sz="2300">
                <a:solidFill>
                  <a:srgbClr val="000000"/>
                </a:solidFill>
                <a:latin typeface="Calibri"/>
                <a:ea typeface="Calibri"/>
                <a:cs typeface="Calibri"/>
                <a:sym typeface="Calibri"/>
              </a:rPr>
              <a:t>T2.3</a:t>
            </a:r>
            <a:r>
              <a:rPr lang="it-IT" sz="2300">
                <a:solidFill>
                  <a:srgbClr val="000000"/>
                </a:solidFill>
                <a:latin typeface="Calibri"/>
                <a:ea typeface="Calibri"/>
                <a:cs typeface="Calibri"/>
                <a:sym typeface="Calibri"/>
              </a:rPr>
              <a:t>: Design of </a:t>
            </a:r>
            <a:r>
              <a:rPr b="1" lang="it-IT" sz="2300">
                <a:solidFill>
                  <a:srgbClr val="FF0000"/>
                </a:solidFill>
                <a:latin typeface="Calibri"/>
                <a:ea typeface="Calibri"/>
                <a:cs typeface="Calibri"/>
                <a:sym typeface="Calibri"/>
              </a:rPr>
              <a:t>new architectural solutions</a:t>
            </a:r>
            <a:r>
              <a:rPr lang="it-IT" sz="2300">
                <a:solidFill>
                  <a:srgbClr val="000000"/>
                </a:solidFill>
                <a:latin typeface="Calibri"/>
                <a:ea typeface="Calibri"/>
                <a:cs typeface="Calibri"/>
                <a:sym typeface="Calibri"/>
              </a:rPr>
              <a:t> aimed at the exploitation of post-exascale infrastructur</a:t>
            </a:r>
            <a:r>
              <a:rPr lang="it-IT" sz="2300">
                <a:latin typeface="Calibri"/>
                <a:ea typeface="Calibri"/>
                <a:cs typeface="Calibri"/>
                <a:sym typeface="Calibri"/>
              </a:rPr>
              <a:t>e</a:t>
            </a:r>
            <a:endParaRPr sz="2300">
              <a:solidFill>
                <a:srgbClr val="000000"/>
              </a:solidFill>
              <a:latin typeface="Calibri"/>
              <a:ea typeface="Calibri"/>
              <a:cs typeface="Calibri"/>
              <a:sym typeface="Calibri"/>
            </a:endParaRPr>
          </a:p>
          <a:p>
            <a:pPr indent="0" lvl="0" marL="0" rtl="0" algn="just">
              <a:lnSpc>
                <a:spcPct val="115000"/>
              </a:lnSpc>
              <a:spcBef>
                <a:spcPts val="1000"/>
              </a:spcBef>
              <a:spcAft>
                <a:spcPts val="1000"/>
              </a:spcAft>
              <a:buNone/>
            </a:pPr>
            <a:r>
              <a:rPr b="1" lang="it-IT" sz="2300">
                <a:solidFill>
                  <a:srgbClr val="000000"/>
                </a:solidFill>
                <a:latin typeface="Calibri"/>
                <a:ea typeface="Calibri"/>
                <a:cs typeface="Calibri"/>
                <a:sym typeface="Calibri"/>
              </a:rPr>
              <a:t>T2.4</a:t>
            </a:r>
            <a:r>
              <a:rPr lang="it-IT" sz="2300">
                <a:solidFill>
                  <a:srgbClr val="000000"/>
                </a:solidFill>
                <a:latin typeface="Calibri"/>
                <a:ea typeface="Calibri"/>
                <a:cs typeface="Calibri"/>
                <a:sym typeface="Calibri"/>
              </a:rPr>
              <a:t>: Algorithms and methodologies </a:t>
            </a:r>
            <a:r>
              <a:rPr b="1" lang="it-IT" sz="2300">
                <a:solidFill>
                  <a:srgbClr val="FF0000"/>
                </a:solidFill>
                <a:latin typeface="Calibri"/>
                <a:ea typeface="Calibri"/>
                <a:cs typeface="Calibri"/>
                <a:sym typeface="Calibri"/>
              </a:rPr>
              <a:t>integration</a:t>
            </a:r>
            <a:r>
              <a:rPr lang="it-IT" sz="2300">
                <a:solidFill>
                  <a:srgbClr val="000000"/>
                </a:solidFill>
                <a:latin typeface="Calibri"/>
                <a:ea typeface="Calibri"/>
                <a:cs typeface="Calibri"/>
                <a:sym typeface="Calibri"/>
              </a:rPr>
              <a:t> into new big-data analysis applications</a:t>
            </a:r>
            <a:endParaRPr sz="2300">
              <a:solidFill>
                <a:srgbClr val="000000"/>
              </a:solidFill>
              <a:latin typeface="Calibri"/>
              <a:ea typeface="Calibri"/>
              <a:cs typeface="Calibri"/>
              <a:sym typeface="Calibri"/>
            </a:endParaRPr>
          </a:p>
        </p:txBody>
      </p:sp>
      <p:sp>
        <p:nvSpPr>
          <p:cNvPr id="149" name="Google Shape;149;g288bd72509c_0_15"/>
          <p:cNvSpPr/>
          <p:nvPr/>
        </p:nvSpPr>
        <p:spPr>
          <a:xfrm>
            <a:off x="284525" y="967800"/>
            <a:ext cx="11638800" cy="789900"/>
          </a:xfrm>
          <a:prstGeom prst="rect">
            <a:avLst/>
          </a:prstGeom>
          <a:noFill/>
          <a:ln>
            <a:noFill/>
          </a:ln>
        </p:spPr>
        <p:txBody>
          <a:bodyPr anchorCtr="0" anchor="ctr" bIns="34200" lIns="68750" spcFirstLastPara="1" rIns="68750" wrap="square" tIns="34200">
            <a:noAutofit/>
          </a:bodyPr>
          <a:lstStyle/>
          <a:p>
            <a:pPr indent="0" lvl="0" marL="0" marR="0" rtl="0" algn="l">
              <a:lnSpc>
                <a:spcPct val="90000"/>
              </a:lnSpc>
              <a:spcBef>
                <a:spcPts val="0"/>
              </a:spcBef>
              <a:spcAft>
                <a:spcPts val="0"/>
              </a:spcAft>
              <a:buClr>
                <a:srgbClr val="1528BC"/>
              </a:buClr>
              <a:buSzPts val="2160"/>
              <a:buFont typeface="Titillium Web"/>
              <a:buNone/>
            </a:pPr>
            <a:r>
              <a:rPr b="1" lang="it-IT" sz="3060">
                <a:solidFill>
                  <a:srgbClr val="1528BC"/>
                </a:solidFill>
                <a:latin typeface="Titillium Web"/>
                <a:ea typeface="Titillium Web"/>
                <a:cs typeface="Titillium Web"/>
                <a:sym typeface="Titillium Web"/>
              </a:rPr>
              <a:t>WP2 - Design of innovative algorithms, methodologies and codes towards exascale and beyond</a:t>
            </a:r>
            <a:endParaRPr b="0" i="0" sz="306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88bd72509c_0_4"/>
          <p:cNvSpPr txBox="1"/>
          <p:nvPr/>
        </p:nvSpPr>
        <p:spPr>
          <a:xfrm>
            <a:off x="364350" y="935550"/>
            <a:ext cx="4943700" cy="1014300"/>
          </a:xfrm>
          <a:prstGeom prst="rect">
            <a:avLst/>
          </a:prstGeom>
          <a:noFill/>
          <a:ln>
            <a:noFill/>
          </a:ln>
        </p:spPr>
        <p:txBody>
          <a:bodyPr anchorCtr="0" anchor="t" bIns="91425" lIns="91425" spcFirstLastPara="1" rIns="91425" wrap="square" tIns="91425">
            <a:normAutofit fontScale="92500"/>
          </a:bodyPr>
          <a:lstStyle/>
          <a:p>
            <a:pPr indent="0" lvl="0" marL="0" rtl="0" algn="l">
              <a:spcBef>
                <a:spcPts val="0"/>
              </a:spcBef>
              <a:spcAft>
                <a:spcPts val="0"/>
              </a:spcAft>
              <a:buNone/>
            </a:pPr>
            <a:r>
              <a:rPr b="1" lang="it-IT" sz="4700">
                <a:solidFill>
                  <a:srgbClr val="1C7FFF"/>
                </a:solidFill>
                <a:latin typeface="Titillium Web"/>
                <a:ea typeface="Titillium Web"/>
                <a:cs typeface="Titillium Web"/>
                <a:sym typeface="Titillium Web"/>
              </a:rPr>
              <a:t>WP1-2 in numbers</a:t>
            </a:r>
            <a:endParaRPr b="1" sz="4700">
              <a:solidFill>
                <a:srgbClr val="1C7FFF"/>
              </a:solidFill>
              <a:latin typeface="Titillium Web"/>
              <a:ea typeface="Titillium Web"/>
              <a:cs typeface="Titillium Web"/>
              <a:sym typeface="Titillium Web"/>
            </a:endParaRPr>
          </a:p>
        </p:txBody>
      </p:sp>
      <p:sp>
        <p:nvSpPr>
          <p:cNvPr id="156" name="Google Shape;156;g288bd72509c_0_4"/>
          <p:cNvSpPr txBox="1"/>
          <p:nvPr/>
        </p:nvSpPr>
        <p:spPr>
          <a:xfrm>
            <a:off x="907875" y="1850975"/>
            <a:ext cx="2146500" cy="738300"/>
          </a:xfrm>
          <a:prstGeom prst="rect">
            <a:avLst/>
          </a:prstGeom>
          <a:solidFill>
            <a:srgbClr val="FCE5C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it-IT" sz="1900">
                <a:latin typeface="Titillium Web SemiBold"/>
                <a:ea typeface="Titillium Web SemiBold"/>
                <a:cs typeface="Titillium Web SemiBold"/>
                <a:sym typeface="Titillium Web SemiBold"/>
              </a:rPr>
              <a:t>21 lines of development</a:t>
            </a:r>
            <a:endParaRPr sz="1900">
              <a:latin typeface="Titillium Web SemiBold"/>
              <a:ea typeface="Titillium Web SemiBold"/>
              <a:cs typeface="Titillium Web SemiBold"/>
              <a:sym typeface="Titillium Web SemiBold"/>
            </a:endParaRPr>
          </a:p>
        </p:txBody>
      </p:sp>
      <p:pic>
        <p:nvPicPr>
          <p:cNvPr id="157" name="Google Shape;157;g288bd72509c_0_4"/>
          <p:cNvPicPr preferRelativeResize="0"/>
          <p:nvPr/>
        </p:nvPicPr>
        <p:blipFill rotWithShape="1">
          <a:blip r:embed="rId3">
            <a:alphaModFix/>
          </a:blip>
          <a:srcRect b="16688" l="0" r="0" t="16688"/>
          <a:stretch/>
        </p:blipFill>
        <p:spPr>
          <a:xfrm>
            <a:off x="6726950" y="867580"/>
            <a:ext cx="4326502" cy="2882376"/>
          </a:xfrm>
          <a:prstGeom prst="rect">
            <a:avLst/>
          </a:prstGeom>
          <a:noFill/>
          <a:ln>
            <a:noFill/>
          </a:ln>
          <a:effectLst>
            <a:outerShdw blurRad="57150" rotWithShape="0" algn="bl" dir="5400000" dist="19050">
              <a:srgbClr val="000000">
                <a:alpha val="50000"/>
              </a:srgbClr>
            </a:outerShdw>
          </a:effectLst>
        </p:spPr>
      </p:pic>
      <p:pic>
        <p:nvPicPr>
          <p:cNvPr id="158" name="Google Shape;158;g288bd72509c_0_4" title="Chart"/>
          <p:cNvPicPr preferRelativeResize="0"/>
          <p:nvPr/>
        </p:nvPicPr>
        <p:blipFill>
          <a:blip r:embed="rId4">
            <a:alphaModFix/>
          </a:blip>
          <a:stretch>
            <a:fillRect/>
          </a:stretch>
        </p:blipFill>
        <p:spPr>
          <a:xfrm>
            <a:off x="6726950" y="3801544"/>
            <a:ext cx="4326500" cy="2684163"/>
          </a:xfrm>
          <a:prstGeom prst="rect">
            <a:avLst/>
          </a:prstGeom>
          <a:noFill/>
          <a:ln>
            <a:noFill/>
          </a:ln>
          <a:effectLst>
            <a:outerShdw blurRad="57150" rotWithShape="0" algn="bl" dir="5400000" dist="19050">
              <a:srgbClr val="000000">
                <a:alpha val="50000"/>
              </a:srgbClr>
            </a:outerShdw>
          </a:effectLst>
        </p:spPr>
      </p:pic>
      <p:pic>
        <p:nvPicPr>
          <p:cNvPr id="159" name="Google Shape;159;g288bd72509c_0_4" title="Points scored"/>
          <p:cNvPicPr preferRelativeResize="0"/>
          <p:nvPr/>
        </p:nvPicPr>
        <p:blipFill>
          <a:blip r:embed="rId5">
            <a:alphaModFix/>
          </a:blip>
          <a:stretch>
            <a:fillRect/>
          </a:stretch>
        </p:blipFill>
        <p:spPr>
          <a:xfrm>
            <a:off x="573025" y="3776400"/>
            <a:ext cx="4256724" cy="2632074"/>
          </a:xfrm>
          <a:prstGeom prst="rect">
            <a:avLst/>
          </a:prstGeom>
          <a:noFill/>
          <a:ln>
            <a:noFill/>
          </a:ln>
          <a:effectLst>
            <a:outerShdw blurRad="57150" rotWithShape="0" algn="bl" dir="5400000" dist="19050">
              <a:srgbClr val="000000">
                <a:alpha val="50000"/>
              </a:srgbClr>
            </a:outerShdw>
          </a:effectLst>
        </p:spPr>
      </p:pic>
      <p:sp>
        <p:nvSpPr>
          <p:cNvPr id="160" name="Google Shape;160;g288bd72509c_0_4"/>
          <p:cNvSpPr txBox="1"/>
          <p:nvPr/>
        </p:nvSpPr>
        <p:spPr>
          <a:xfrm>
            <a:off x="3860473" y="2038075"/>
            <a:ext cx="1595400" cy="445800"/>
          </a:xfrm>
          <a:prstGeom prst="rect">
            <a:avLst/>
          </a:prstGeom>
          <a:solidFill>
            <a:srgbClr val="FCE5C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it-IT" sz="1900">
                <a:latin typeface="Titillium Web SemiBold"/>
                <a:ea typeface="Titillium Web SemiBold"/>
                <a:cs typeface="Titillium Web SemiBold"/>
                <a:sym typeface="Titillium Web SemiBold"/>
              </a:rPr>
              <a:t>19 Codes</a:t>
            </a:r>
            <a:endParaRPr sz="1900">
              <a:latin typeface="Titillium Web SemiBold"/>
              <a:ea typeface="Titillium Web SemiBold"/>
              <a:cs typeface="Titillium Web SemiBold"/>
              <a:sym typeface="Titillium Web SemiBold"/>
            </a:endParaRPr>
          </a:p>
        </p:txBody>
      </p:sp>
      <p:sp>
        <p:nvSpPr>
          <p:cNvPr id="161" name="Google Shape;161;g288bd72509c_0_4"/>
          <p:cNvSpPr txBox="1"/>
          <p:nvPr/>
        </p:nvSpPr>
        <p:spPr>
          <a:xfrm>
            <a:off x="2276776" y="3001300"/>
            <a:ext cx="1890900" cy="491100"/>
          </a:xfrm>
          <a:prstGeom prst="rect">
            <a:avLst/>
          </a:prstGeom>
          <a:solidFill>
            <a:srgbClr val="FCE5CD"/>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it-IT" sz="1900">
                <a:latin typeface="Titillium Web SemiBold"/>
                <a:ea typeface="Titillium Web SemiBold"/>
                <a:cs typeface="Titillium Web SemiBold"/>
                <a:sym typeface="Titillium Web SemiBold"/>
              </a:rPr>
              <a:t>7 WP meetings </a:t>
            </a:r>
            <a:endParaRPr sz="1900">
              <a:latin typeface="Titillium Web SemiBold"/>
              <a:ea typeface="Titillium Web SemiBold"/>
              <a:cs typeface="Titillium Web SemiBold"/>
              <a:sym typeface="Titillium Web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g288bd72509c_0_30"/>
          <p:cNvPicPr preferRelativeResize="0"/>
          <p:nvPr/>
        </p:nvPicPr>
        <p:blipFill rotWithShape="1">
          <a:blip r:embed="rId3">
            <a:alphaModFix/>
          </a:blip>
          <a:srcRect b="1392" l="7193" r="6755" t="1198"/>
          <a:stretch/>
        </p:blipFill>
        <p:spPr>
          <a:xfrm>
            <a:off x="7540575" y="1299925"/>
            <a:ext cx="4254397" cy="4815724"/>
          </a:xfrm>
          <a:prstGeom prst="rect">
            <a:avLst/>
          </a:prstGeom>
          <a:noFill/>
          <a:ln>
            <a:noFill/>
          </a:ln>
          <a:effectLst>
            <a:outerShdw blurRad="57150" rotWithShape="0" algn="bl" dir="5400000" dist="19050">
              <a:srgbClr val="000000">
                <a:alpha val="50000"/>
              </a:srgbClr>
            </a:outerShdw>
          </a:effectLst>
        </p:spPr>
      </p:pic>
      <p:sp>
        <p:nvSpPr>
          <p:cNvPr id="168" name="Google Shape;168;g288bd72509c_0_30"/>
          <p:cNvSpPr txBox="1"/>
          <p:nvPr/>
        </p:nvSpPr>
        <p:spPr>
          <a:xfrm>
            <a:off x="1409800" y="892700"/>
            <a:ext cx="4583100" cy="507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lang="it-IT" sz="3000">
                <a:solidFill>
                  <a:srgbClr val="1C7FFF"/>
                </a:solidFill>
                <a:latin typeface="Titillium Web"/>
                <a:ea typeface="Titillium Web"/>
                <a:cs typeface="Titillium Web"/>
                <a:sym typeface="Titillium Web"/>
              </a:rPr>
              <a:t>General Status of WP 1-2</a:t>
            </a:r>
            <a:endParaRPr b="0" i="0" sz="2000" u="none" cap="none" strike="noStrike">
              <a:solidFill>
                <a:srgbClr val="000000"/>
              </a:solidFill>
              <a:latin typeface="Titillium Web"/>
              <a:ea typeface="Titillium Web"/>
              <a:cs typeface="Titillium Web"/>
              <a:sym typeface="Titillium Web"/>
            </a:endParaRPr>
          </a:p>
        </p:txBody>
      </p:sp>
      <p:sp>
        <p:nvSpPr>
          <p:cNvPr id="169" name="Google Shape;169;g288bd72509c_0_30"/>
          <p:cNvSpPr txBox="1"/>
          <p:nvPr/>
        </p:nvSpPr>
        <p:spPr>
          <a:xfrm>
            <a:off x="669675" y="2358450"/>
            <a:ext cx="1477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2100">
                <a:solidFill>
                  <a:schemeClr val="dk1"/>
                </a:solidFill>
                <a:latin typeface="Titillium Web SemiBold"/>
                <a:ea typeface="Titillium Web SemiBold"/>
                <a:cs typeface="Titillium Web SemiBold"/>
                <a:sym typeface="Titillium Web SemiBold"/>
              </a:rPr>
              <a:t>Porting on GPU</a:t>
            </a:r>
            <a:endParaRPr sz="2100">
              <a:latin typeface="Titillium Web SemiBold"/>
              <a:ea typeface="Titillium Web SemiBold"/>
              <a:cs typeface="Titillium Web SemiBold"/>
              <a:sym typeface="Titillium Web SemiBold"/>
            </a:endParaRPr>
          </a:p>
        </p:txBody>
      </p:sp>
      <p:sp>
        <p:nvSpPr>
          <p:cNvPr id="170" name="Google Shape;170;g288bd72509c_0_30"/>
          <p:cNvSpPr txBox="1"/>
          <p:nvPr/>
        </p:nvSpPr>
        <p:spPr>
          <a:xfrm>
            <a:off x="3958950" y="2196900"/>
            <a:ext cx="2247900" cy="1154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sz="2100">
                <a:solidFill>
                  <a:schemeClr val="dk1"/>
                </a:solidFill>
                <a:latin typeface="Titillium Web SemiBold"/>
                <a:ea typeface="Titillium Web SemiBold"/>
                <a:cs typeface="Titillium Web SemiBold"/>
                <a:sym typeface="Titillium Web SemiBold"/>
              </a:rPr>
              <a:t>Code performance profiling</a:t>
            </a:r>
            <a:endParaRPr sz="2100">
              <a:latin typeface="Titillium Web SemiBold"/>
              <a:ea typeface="Titillium Web SemiBold"/>
              <a:cs typeface="Titillium Web SemiBold"/>
              <a:sym typeface="Titillium Web SemiBold"/>
            </a:endParaRPr>
          </a:p>
        </p:txBody>
      </p:sp>
      <p:sp>
        <p:nvSpPr>
          <p:cNvPr id="171" name="Google Shape;171;g288bd72509c_0_30"/>
          <p:cNvSpPr txBox="1"/>
          <p:nvPr/>
        </p:nvSpPr>
        <p:spPr>
          <a:xfrm>
            <a:off x="1604275" y="1926738"/>
            <a:ext cx="42543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2000">
                <a:latin typeface="Calibri"/>
                <a:ea typeface="Calibri"/>
                <a:cs typeface="Calibri"/>
                <a:sym typeface="Calibri"/>
              </a:rPr>
              <a:t>Most of the activities concentrated to:</a:t>
            </a:r>
            <a:endParaRPr sz="2000">
              <a:latin typeface="Calibri"/>
              <a:ea typeface="Calibri"/>
              <a:cs typeface="Calibri"/>
              <a:sym typeface="Calibri"/>
            </a:endParaRPr>
          </a:p>
        </p:txBody>
      </p:sp>
      <p:sp>
        <p:nvSpPr>
          <p:cNvPr id="172" name="Google Shape;172;g288bd72509c_0_30"/>
          <p:cNvSpPr txBox="1"/>
          <p:nvPr/>
        </p:nvSpPr>
        <p:spPr>
          <a:xfrm>
            <a:off x="728750" y="3504400"/>
            <a:ext cx="1181700" cy="800400"/>
          </a:xfrm>
          <a:prstGeom prst="rect">
            <a:avLst/>
          </a:prstGeom>
          <a:solidFill>
            <a:srgbClr val="DAE6F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it-IT" sz="2000">
                <a:latin typeface="Calibri"/>
                <a:ea typeface="Calibri"/>
                <a:cs typeface="Calibri"/>
                <a:sym typeface="Calibri"/>
              </a:rPr>
              <a:t>CUDA</a:t>
            </a:r>
            <a:endParaRPr sz="2000">
              <a:latin typeface="Calibri"/>
              <a:ea typeface="Calibri"/>
              <a:cs typeface="Calibri"/>
              <a:sym typeface="Calibri"/>
            </a:endParaRPr>
          </a:p>
          <a:p>
            <a:pPr indent="0" lvl="0" marL="0" rtl="0" algn="ctr">
              <a:spcBef>
                <a:spcPts val="0"/>
              </a:spcBef>
              <a:spcAft>
                <a:spcPts val="0"/>
              </a:spcAft>
              <a:buNone/>
            </a:pPr>
            <a:r>
              <a:rPr lang="it-IT" sz="2000">
                <a:latin typeface="Calibri"/>
                <a:ea typeface="Calibri"/>
                <a:cs typeface="Calibri"/>
                <a:sym typeface="Calibri"/>
              </a:rPr>
              <a:t>OpenACC</a:t>
            </a:r>
            <a:endParaRPr sz="2000">
              <a:latin typeface="Calibri"/>
              <a:ea typeface="Calibri"/>
              <a:cs typeface="Calibri"/>
              <a:sym typeface="Calibri"/>
            </a:endParaRPr>
          </a:p>
        </p:txBody>
      </p:sp>
      <p:sp>
        <p:nvSpPr>
          <p:cNvPr id="173" name="Google Shape;173;g288bd72509c_0_30"/>
          <p:cNvSpPr txBox="1"/>
          <p:nvPr/>
        </p:nvSpPr>
        <p:spPr>
          <a:xfrm>
            <a:off x="5150575" y="3504400"/>
            <a:ext cx="1950000" cy="1108200"/>
          </a:xfrm>
          <a:prstGeom prst="rect">
            <a:avLst/>
          </a:prstGeom>
          <a:solidFill>
            <a:srgbClr val="DAE6F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it-IT" sz="2000">
                <a:latin typeface="Calibri"/>
                <a:ea typeface="Calibri"/>
                <a:cs typeface="Calibri"/>
                <a:sym typeface="Calibri"/>
              </a:rPr>
              <a:t>Model implementation Issues</a:t>
            </a:r>
            <a:endParaRPr sz="2000">
              <a:latin typeface="Calibri"/>
              <a:ea typeface="Calibri"/>
              <a:cs typeface="Calibri"/>
              <a:sym typeface="Calibri"/>
            </a:endParaRPr>
          </a:p>
        </p:txBody>
      </p:sp>
      <p:sp>
        <p:nvSpPr>
          <p:cNvPr id="174" name="Google Shape;174;g288bd72509c_0_30"/>
          <p:cNvSpPr txBox="1"/>
          <p:nvPr/>
        </p:nvSpPr>
        <p:spPr>
          <a:xfrm>
            <a:off x="3265700" y="3504400"/>
            <a:ext cx="1477200" cy="800400"/>
          </a:xfrm>
          <a:prstGeom prst="rect">
            <a:avLst/>
          </a:prstGeom>
          <a:solidFill>
            <a:srgbClr val="DAE6F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it-IT" sz="2000">
                <a:latin typeface="Calibri"/>
                <a:ea typeface="Calibri"/>
                <a:cs typeface="Calibri"/>
                <a:sym typeface="Calibri"/>
              </a:rPr>
              <a:t>Algorithm</a:t>
            </a:r>
            <a:endParaRPr sz="2000">
              <a:latin typeface="Calibri"/>
              <a:ea typeface="Calibri"/>
              <a:cs typeface="Calibri"/>
              <a:sym typeface="Calibri"/>
            </a:endParaRPr>
          </a:p>
          <a:p>
            <a:pPr indent="0" lvl="0" marL="0" rtl="0" algn="ctr">
              <a:spcBef>
                <a:spcPts val="0"/>
              </a:spcBef>
              <a:spcAft>
                <a:spcPts val="0"/>
              </a:spcAft>
              <a:buNone/>
            </a:pPr>
            <a:r>
              <a:rPr lang="it-IT" sz="2000">
                <a:latin typeface="Calibri"/>
                <a:ea typeface="Calibri"/>
                <a:cs typeface="Calibri"/>
                <a:sym typeface="Calibri"/>
              </a:rPr>
              <a:t>issues </a:t>
            </a:r>
            <a:endParaRPr sz="2000">
              <a:latin typeface="Calibri"/>
              <a:ea typeface="Calibri"/>
              <a:cs typeface="Calibri"/>
              <a:sym typeface="Calibri"/>
            </a:endParaRPr>
          </a:p>
        </p:txBody>
      </p:sp>
      <p:sp>
        <p:nvSpPr>
          <p:cNvPr id="175" name="Google Shape;175;g288bd72509c_0_30"/>
          <p:cNvSpPr txBox="1"/>
          <p:nvPr/>
        </p:nvSpPr>
        <p:spPr>
          <a:xfrm>
            <a:off x="3171100" y="4796050"/>
            <a:ext cx="4788300" cy="1250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lang="it-IT" sz="1800">
                <a:latin typeface="Calibri"/>
                <a:ea typeface="Calibri"/>
                <a:cs typeface="Calibri"/>
                <a:sym typeface="Calibri"/>
              </a:rPr>
              <a:t>Inefficient</a:t>
            </a:r>
            <a:r>
              <a:rPr lang="it-IT" sz="1800">
                <a:latin typeface="Calibri"/>
                <a:ea typeface="Calibri"/>
                <a:cs typeface="Calibri"/>
                <a:sym typeface="Calibri"/>
              </a:rPr>
              <a:t> memory scaling</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it-IT" sz="1800">
                <a:latin typeface="Calibri"/>
                <a:ea typeface="Calibri"/>
                <a:cs typeface="Calibri"/>
                <a:sym typeface="Calibri"/>
              </a:rPr>
              <a:t>Low computational unit occupancies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it-IT" sz="1800">
                <a:latin typeface="Calibri"/>
                <a:ea typeface="Calibri"/>
                <a:cs typeface="Calibri"/>
                <a:sym typeface="Calibri"/>
              </a:rPr>
              <a:t>Matrix inversion algorithm revisited</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it-IT" sz="1800">
                <a:latin typeface="Calibri"/>
                <a:ea typeface="Calibri"/>
                <a:cs typeface="Calibri"/>
                <a:sym typeface="Calibri"/>
              </a:rPr>
              <a:t>low computation-over-transfer ratio</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it-IT" sz="1800">
                <a:latin typeface="Calibri"/>
                <a:ea typeface="Calibri"/>
                <a:cs typeface="Calibri"/>
                <a:sym typeface="Calibri"/>
              </a:rPr>
              <a:t>…</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176" name="Google Shape;176;g288bd72509c_0_30"/>
          <p:cNvSpPr txBox="1"/>
          <p:nvPr/>
        </p:nvSpPr>
        <p:spPr>
          <a:xfrm>
            <a:off x="322425" y="4712550"/>
            <a:ext cx="2171700" cy="12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1800">
                <a:latin typeface="Calibri"/>
                <a:ea typeface="Calibri"/>
                <a:cs typeface="Calibri"/>
                <a:sym typeface="Calibri"/>
              </a:rPr>
              <a:t>Codes (or part of them) not originally intended to be used on GPU that need to be (partially) rewrote</a:t>
            </a:r>
            <a:endParaRPr sz="1800">
              <a:latin typeface="Calibri"/>
              <a:ea typeface="Calibri"/>
              <a:cs typeface="Calibri"/>
              <a:sym typeface="Calibri"/>
            </a:endParaRPr>
          </a:p>
        </p:txBody>
      </p:sp>
      <p:sp>
        <p:nvSpPr>
          <p:cNvPr id="177" name="Google Shape;177;g288bd72509c_0_30"/>
          <p:cNvSpPr txBox="1"/>
          <p:nvPr/>
        </p:nvSpPr>
        <p:spPr>
          <a:xfrm>
            <a:off x="223925" y="1400600"/>
            <a:ext cx="7071000" cy="5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it-IT" sz="2000">
                <a:latin typeface="Calibri"/>
                <a:ea typeface="Calibri"/>
                <a:cs typeface="Calibri"/>
                <a:sym typeface="Calibri"/>
              </a:rPr>
              <a:t>The main general </a:t>
            </a:r>
            <a:r>
              <a:rPr i="1" lang="it-IT" sz="2000">
                <a:latin typeface="Calibri"/>
                <a:ea typeface="Calibri"/>
                <a:cs typeface="Calibri"/>
                <a:sym typeface="Calibri"/>
              </a:rPr>
              <a:t>achievements</a:t>
            </a:r>
            <a:r>
              <a:rPr i="1" lang="it-IT" sz="2000">
                <a:latin typeface="Calibri"/>
                <a:ea typeface="Calibri"/>
                <a:cs typeface="Calibri"/>
                <a:sym typeface="Calibri"/>
              </a:rPr>
              <a:t> was the hiring (almost) completed</a:t>
            </a:r>
            <a:endParaRPr i="1" sz="2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88bd72509c_0_63"/>
          <p:cNvSpPr txBox="1"/>
          <p:nvPr/>
        </p:nvSpPr>
        <p:spPr>
          <a:xfrm>
            <a:off x="952600" y="892700"/>
            <a:ext cx="4583100" cy="507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lang="it-IT" sz="3000">
                <a:solidFill>
                  <a:srgbClr val="1C7FFF"/>
                </a:solidFill>
                <a:latin typeface="Titillium Web"/>
                <a:ea typeface="Titillium Web"/>
                <a:cs typeface="Titillium Web"/>
                <a:sym typeface="Titillium Web"/>
              </a:rPr>
              <a:t>General Status of WP 1-2</a:t>
            </a:r>
            <a:endParaRPr b="0" i="0" sz="2000" u="none" cap="none" strike="noStrike">
              <a:solidFill>
                <a:srgbClr val="000000"/>
              </a:solidFill>
              <a:latin typeface="Titillium Web"/>
              <a:ea typeface="Titillium Web"/>
              <a:cs typeface="Titillium Web"/>
              <a:sym typeface="Titillium Web"/>
            </a:endParaRPr>
          </a:p>
        </p:txBody>
      </p:sp>
      <p:sp>
        <p:nvSpPr>
          <p:cNvPr id="184" name="Google Shape;184;g288bd72509c_0_63"/>
          <p:cNvSpPr txBox="1"/>
          <p:nvPr/>
        </p:nvSpPr>
        <p:spPr>
          <a:xfrm>
            <a:off x="206825" y="1400600"/>
            <a:ext cx="11355000" cy="486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600"/>
              <a:t>Mario Spera    			ISTEDDAS: a new direct N-body code to study compact binary coalescences</a:t>
            </a:r>
            <a:endParaRPr sz="1600"/>
          </a:p>
          <a:p>
            <a:pPr indent="0" lvl="0" marL="0" rtl="0" algn="l">
              <a:spcBef>
                <a:spcPts val="0"/>
              </a:spcBef>
              <a:spcAft>
                <a:spcPts val="0"/>
              </a:spcAft>
              <a:buNone/>
            </a:pPr>
            <a:r>
              <a:rPr lang="it-IT" sz="1600"/>
              <a:t>Tommaso Ronconi    	Updates and status of the GalaPy library for modelling the SED of galaxies</a:t>
            </a:r>
            <a:endParaRPr sz="1600"/>
          </a:p>
          <a:p>
            <a:pPr indent="0" lvl="0" marL="0" rtl="0" algn="l">
              <a:spcBef>
                <a:spcPts val="0"/>
              </a:spcBef>
              <a:spcAft>
                <a:spcPts val="0"/>
              </a:spcAft>
              <a:buNone/>
            </a:pPr>
            <a:r>
              <a:rPr lang="it-IT" sz="1600"/>
              <a:t>Milena Valentini    		The OpenGADGET3 code</a:t>
            </a:r>
            <a:endParaRPr sz="1600"/>
          </a:p>
          <a:p>
            <a:pPr indent="0" lvl="0" marL="0" rtl="0" algn="l">
              <a:spcBef>
                <a:spcPts val="0"/>
              </a:spcBef>
              <a:spcAft>
                <a:spcPts val="0"/>
              </a:spcAft>
              <a:buNone/>
            </a:pPr>
            <a:r>
              <a:rPr lang="it-IT" sz="1600"/>
              <a:t>Monaco    			Massive production of cosmological simulations for Euclid</a:t>
            </a:r>
            <a:endParaRPr sz="1600"/>
          </a:p>
          <a:p>
            <a:pPr indent="0" lvl="0" marL="0" rtl="0" algn="l">
              <a:spcBef>
                <a:spcPts val="0"/>
              </a:spcBef>
              <a:spcAft>
                <a:spcPts val="0"/>
              </a:spcAft>
              <a:buNone/>
            </a:pPr>
            <a:r>
              <a:rPr lang="it-IT" sz="1600"/>
              <a:t>Marius Lepinzan    		High Perfomance Cosmology: the PINOCCHIO code</a:t>
            </a:r>
            <a:endParaRPr sz="1600"/>
          </a:p>
          <a:p>
            <a:pPr indent="0" lvl="0" marL="0" rtl="0" algn="l">
              <a:spcBef>
                <a:spcPts val="0"/>
              </a:spcBef>
              <a:spcAft>
                <a:spcPts val="0"/>
              </a:spcAft>
              <a:buNone/>
            </a:pPr>
            <a:r>
              <a:rPr lang="it-IT" sz="1600"/>
              <a:t>Alice Damiano    		Dynamics of Supermassive Black Holes in the OpenGADGET code</a:t>
            </a:r>
            <a:endParaRPr sz="1600"/>
          </a:p>
          <a:p>
            <a:pPr indent="0" lvl="0" marL="0" rtl="0" algn="l">
              <a:spcBef>
                <a:spcPts val="0"/>
              </a:spcBef>
              <a:spcAft>
                <a:spcPts val="0"/>
              </a:spcAft>
              <a:buNone/>
            </a:pPr>
            <a:r>
              <a:rPr lang="it-IT" sz="1600"/>
              <a:t>Alessio Suriano    		Eulerian and Lagrangian Algorithms in the PLUTO code</a:t>
            </a:r>
            <a:endParaRPr sz="1600"/>
          </a:p>
          <a:p>
            <a:pPr indent="0" lvl="0" marL="0" rtl="0" algn="l">
              <a:spcBef>
                <a:spcPts val="0"/>
              </a:spcBef>
              <a:spcAft>
                <a:spcPts val="0"/>
              </a:spcAft>
              <a:buNone/>
            </a:pPr>
            <a:r>
              <a:rPr lang="it-IT" sz="1600"/>
              <a:t>Giovanni cavallotto    	Cosmic rays solar modulation exploiting GPU parallelization</a:t>
            </a:r>
            <a:endParaRPr sz="1600"/>
          </a:p>
          <a:p>
            <a:pPr indent="0" lvl="0" marL="0" rtl="0" algn="l">
              <a:spcBef>
                <a:spcPts val="0"/>
              </a:spcBef>
              <a:spcAft>
                <a:spcPts val="0"/>
              </a:spcAft>
              <a:buNone/>
            </a:pPr>
            <a:r>
              <a:rPr lang="it-IT" sz="1600"/>
              <a:t>Paolo Campeti    		GPU Porting of Cosmological Boltzmann solvers</a:t>
            </a:r>
            <a:endParaRPr sz="1600"/>
          </a:p>
          <a:p>
            <a:pPr indent="0" lvl="0" marL="0" rtl="0" algn="l">
              <a:spcBef>
                <a:spcPts val="0"/>
              </a:spcBef>
              <a:spcAft>
                <a:spcPts val="0"/>
              </a:spcAft>
              <a:buNone/>
            </a:pPr>
            <a:r>
              <a:rPr lang="it-IT" sz="1600"/>
              <a:t>Paolo Campeti    		Map-Level Emulators of CMB systematics</a:t>
            </a:r>
            <a:endParaRPr sz="1600"/>
          </a:p>
          <a:p>
            <a:pPr indent="0" lvl="0" marL="0" rtl="0" algn="l">
              <a:spcBef>
                <a:spcPts val="0"/>
              </a:spcBef>
              <a:spcAft>
                <a:spcPts val="0"/>
              </a:spcAft>
              <a:buNone/>
            </a:pPr>
            <a:r>
              <a:rPr lang="it-IT" sz="1600"/>
              <a:t>Andrea Sabatucci    	Optimization of the analysis pipeline and study of systematics in the LiteBIRD mission.</a:t>
            </a:r>
            <a:endParaRPr sz="1600"/>
          </a:p>
          <a:p>
            <a:pPr indent="0" lvl="0" marL="0" rtl="0" algn="l">
              <a:spcBef>
                <a:spcPts val="0"/>
              </a:spcBef>
              <a:spcAft>
                <a:spcPts val="0"/>
              </a:spcAft>
              <a:buNone/>
            </a:pPr>
            <a:r>
              <a:rPr lang="it-IT" sz="1600"/>
              <a:t>Emanuele De Rubeis  	HPC and accelerators exploitation for radio imaging software: a step towards the SKA era</a:t>
            </a:r>
            <a:endParaRPr sz="1600"/>
          </a:p>
          <a:p>
            <a:pPr indent="0" lvl="0" marL="0" rtl="0" algn="l">
              <a:spcBef>
                <a:spcPts val="0"/>
              </a:spcBef>
              <a:spcAft>
                <a:spcPts val="0"/>
              </a:spcAft>
              <a:buNone/>
            </a:pPr>
            <a:r>
              <a:rPr lang="it-IT" sz="1600"/>
              <a:t>Eleonora Veronica Lai  	Stingray: Next-Generation Spectral Timing</a:t>
            </a:r>
            <a:endParaRPr sz="1600"/>
          </a:p>
          <a:p>
            <a:pPr indent="0" lvl="0" marL="0" rtl="0" algn="l">
              <a:spcBef>
                <a:spcPts val="0"/>
              </a:spcBef>
              <a:spcAft>
                <a:spcPts val="0"/>
              </a:spcAft>
              <a:buNone/>
            </a:pPr>
            <a:r>
              <a:rPr lang="it-IT" sz="1600"/>
              <a:t>Giovanni La Mura   		NP Transition Matrix code for HPC applications of scattering problems</a:t>
            </a:r>
            <a:endParaRPr sz="1600"/>
          </a:p>
          <a:p>
            <a:pPr indent="0" lvl="0" marL="0" rtl="0" algn="l">
              <a:spcBef>
                <a:spcPts val="0"/>
              </a:spcBef>
              <a:spcAft>
                <a:spcPts val="0"/>
              </a:spcAft>
              <a:buNone/>
            </a:pPr>
            <a:r>
              <a:rPr lang="it-IT" sz="1600"/>
              <a:t>Diego Turrini    		Mercury-Arxes: High-Performance Planet Formation</a:t>
            </a:r>
            <a:endParaRPr sz="1600"/>
          </a:p>
          <a:p>
            <a:pPr indent="0" lvl="0" marL="0" rtl="0" algn="l">
              <a:spcBef>
                <a:spcPts val="0"/>
              </a:spcBef>
              <a:spcAft>
                <a:spcPts val="0"/>
              </a:spcAft>
              <a:buNone/>
            </a:pPr>
            <a:r>
              <a:rPr lang="it-IT" sz="1600"/>
              <a:t>Gloria Guilluy    		Characterization of exoplanetary atmospheres with GUIBRUSH®</a:t>
            </a:r>
            <a:endParaRPr sz="1600"/>
          </a:p>
          <a:p>
            <a:pPr indent="0" lvl="0" marL="0" rtl="0" algn="l">
              <a:spcBef>
                <a:spcPts val="0"/>
              </a:spcBef>
              <a:spcAft>
                <a:spcPts val="0"/>
              </a:spcAft>
              <a:buNone/>
            </a:pPr>
            <a:r>
              <a:rPr lang="it-IT" sz="1600"/>
              <a:t>Raffaele Pascale    		RAMSES GPU</a:t>
            </a:r>
            <a:endParaRPr sz="1600"/>
          </a:p>
          <a:p>
            <a:pPr indent="0" lvl="0" marL="0" rtl="0" algn="l">
              <a:spcBef>
                <a:spcPts val="0"/>
              </a:spcBef>
              <a:spcAft>
                <a:spcPts val="0"/>
              </a:spcAft>
              <a:buNone/>
            </a:pPr>
            <a:r>
              <a:rPr lang="it-IT" sz="1600"/>
              <a:t>Avinash Anand     		Optimization of datareduction for CMB experiments</a:t>
            </a:r>
            <a:endParaRPr sz="1600"/>
          </a:p>
          <a:p>
            <a:pPr indent="0" lvl="0" marL="0" rtl="0" algn="l">
              <a:spcBef>
                <a:spcPts val="0"/>
              </a:spcBef>
              <a:spcAft>
                <a:spcPts val="0"/>
              </a:spcAft>
              <a:buNone/>
            </a:pPr>
            <a:r>
              <a:rPr lang="it-IT" sz="1600"/>
              <a:t>Federico De Luca/Simone Ferretti    Status and updates of the Sparse representations for spectral imaging algorithm</a:t>
            </a:r>
            <a:endParaRPr sz="1600"/>
          </a:p>
        </p:txBody>
      </p:sp>
      <p:sp>
        <p:nvSpPr>
          <p:cNvPr id="185" name="Google Shape;185;g288bd72509c_0_63"/>
          <p:cNvSpPr txBox="1"/>
          <p:nvPr/>
        </p:nvSpPr>
        <p:spPr>
          <a:xfrm rot="2444064">
            <a:off x="10035227" y="1565858"/>
            <a:ext cx="1890879" cy="112274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IT" sz="2900">
                <a:solidFill>
                  <a:srgbClr val="E6007E"/>
                </a:solidFill>
                <a:latin typeface="Titillium Web"/>
                <a:ea typeface="Titillium Web"/>
                <a:cs typeface="Titillium Web"/>
                <a:sym typeface="Titillium Web"/>
              </a:rPr>
              <a:t>19 Talks</a:t>
            </a:r>
            <a:endParaRPr b="1" sz="2900">
              <a:solidFill>
                <a:srgbClr val="E6007E"/>
              </a:solidFill>
              <a:latin typeface="Titillium Web"/>
              <a:ea typeface="Titillium Web"/>
              <a:cs typeface="Titillium Web"/>
              <a:sym typeface="Titillium We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88bd72509c_0_35"/>
          <p:cNvSpPr/>
          <p:nvPr/>
        </p:nvSpPr>
        <p:spPr>
          <a:xfrm>
            <a:off x="284525" y="967800"/>
            <a:ext cx="11781300" cy="783600"/>
          </a:xfrm>
          <a:prstGeom prst="rect">
            <a:avLst/>
          </a:prstGeom>
          <a:noFill/>
          <a:ln>
            <a:noFill/>
          </a:ln>
        </p:spPr>
        <p:txBody>
          <a:bodyPr anchorCtr="0" anchor="ctr" bIns="34200" lIns="68750" spcFirstLastPara="1" rIns="68750" wrap="square" tIns="34200">
            <a:noAutofit/>
          </a:bodyPr>
          <a:lstStyle/>
          <a:p>
            <a:pPr indent="0" lvl="0" marL="0" marR="0" rtl="0" algn="l">
              <a:lnSpc>
                <a:spcPct val="90000"/>
              </a:lnSpc>
              <a:spcBef>
                <a:spcPts val="0"/>
              </a:spcBef>
              <a:spcAft>
                <a:spcPts val="0"/>
              </a:spcAft>
              <a:buClr>
                <a:srgbClr val="1528BC"/>
              </a:buClr>
              <a:buSzPts val="2160"/>
              <a:buFont typeface="Titillium Web"/>
              <a:buNone/>
            </a:pPr>
            <a:r>
              <a:rPr b="1" lang="it-IT" sz="3259">
                <a:solidFill>
                  <a:srgbClr val="1528BC"/>
                </a:solidFill>
                <a:latin typeface="Titillium Web"/>
                <a:ea typeface="Titillium Web"/>
                <a:cs typeface="Titillium Web"/>
                <a:sym typeface="Titillium Web"/>
              </a:rPr>
              <a:t>Critical points</a:t>
            </a:r>
            <a:endParaRPr b="0" i="0" sz="3259" u="none" cap="none" strike="noStrike">
              <a:latin typeface="Arial"/>
              <a:ea typeface="Arial"/>
              <a:cs typeface="Arial"/>
              <a:sym typeface="Arial"/>
            </a:endParaRPr>
          </a:p>
        </p:txBody>
      </p:sp>
      <p:sp>
        <p:nvSpPr>
          <p:cNvPr id="192" name="Google Shape;192;g288bd72509c_0_35"/>
          <p:cNvSpPr txBox="1"/>
          <p:nvPr/>
        </p:nvSpPr>
        <p:spPr>
          <a:xfrm>
            <a:off x="322097" y="1919056"/>
            <a:ext cx="11781300" cy="4433100"/>
          </a:xfrm>
          <a:prstGeom prst="rect">
            <a:avLst/>
          </a:prstGeom>
          <a:noFill/>
          <a:ln>
            <a:noFill/>
          </a:ln>
        </p:spPr>
        <p:txBody>
          <a:bodyPr anchorCtr="0" anchor="t" bIns="34275" lIns="68575" spcFirstLastPara="1" rIns="68575" wrap="square" tIns="34275">
            <a:normAutofit/>
          </a:bodyPr>
          <a:lstStyle/>
          <a:p>
            <a:pPr indent="-400050" lvl="0" marL="457200" rtl="0" algn="l">
              <a:lnSpc>
                <a:spcPct val="115000"/>
              </a:lnSpc>
              <a:spcBef>
                <a:spcPts val="500"/>
              </a:spcBef>
              <a:spcAft>
                <a:spcPts val="0"/>
              </a:spcAft>
              <a:buSzPts val="2700"/>
              <a:buFont typeface="Calibri"/>
              <a:buChar char="●"/>
            </a:pPr>
            <a:r>
              <a:rPr b="1" lang="it-IT" sz="2700">
                <a:latin typeface="Calibri"/>
                <a:ea typeface="Calibri"/>
                <a:cs typeface="Calibri"/>
                <a:sym typeface="Calibri"/>
              </a:rPr>
              <a:t>Hardware: </a:t>
            </a:r>
            <a:r>
              <a:rPr lang="it-IT" sz="2700">
                <a:latin typeface="Calibri"/>
                <a:ea typeface="Calibri"/>
                <a:cs typeface="Calibri"/>
                <a:sym typeface="Calibri"/>
              </a:rPr>
              <a:t>we need to access HPC resources to develop and test our codes (actually relying on existing facilities, e.g. local server, local farm,...)</a:t>
            </a:r>
            <a:endParaRPr b="1" sz="2700">
              <a:solidFill>
                <a:srgbClr val="FF0000"/>
              </a:solidFill>
              <a:latin typeface="Calibri"/>
              <a:ea typeface="Calibri"/>
              <a:cs typeface="Calibri"/>
              <a:sym typeface="Calibri"/>
            </a:endParaRPr>
          </a:p>
          <a:p>
            <a:pPr indent="0" lvl="0" marL="457200" rtl="0" algn="l">
              <a:lnSpc>
                <a:spcPct val="115000"/>
              </a:lnSpc>
              <a:spcBef>
                <a:spcPts val="1000"/>
              </a:spcBef>
              <a:spcAft>
                <a:spcPts val="0"/>
              </a:spcAft>
              <a:buNone/>
            </a:pPr>
            <a:r>
              <a:t/>
            </a:r>
            <a:endParaRPr b="1" sz="2700">
              <a:solidFill>
                <a:srgbClr val="FF9900"/>
              </a:solidFill>
              <a:latin typeface="Calibri"/>
              <a:ea typeface="Calibri"/>
              <a:cs typeface="Calibri"/>
              <a:sym typeface="Calibri"/>
            </a:endParaRPr>
          </a:p>
          <a:p>
            <a:pPr indent="-400050" lvl="0" marL="457200" rtl="0" algn="l">
              <a:lnSpc>
                <a:spcPct val="115000"/>
              </a:lnSpc>
              <a:spcBef>
                <a:spcPts val="1000"/>
              </a:spcBef>
              <a:spcAft>
                <a:spcPts val="0"/>
              </a:spcAft>
              <a:buSzPts val="2700"/>
              <a:buFont typeface="Calibri"/>
              <a:buChar char="●"/>
            </a:pPr>
            <a:r>
              <a:rPr b="1" lang="it-IT" sz="2700">
                <a:latin typeface="Calibri"/>
                <a:ea typeface="Calibri"/>
                <a:cs typeface="Calibri"/>
                <a:sym typeface="Calibri"/>
              </a:rPr>
              <a:t>Hardware and Software  community:</a:t>
            </a:r>
            <a:r>
              <a:rPr lang="it-IT" sz="2700">
                <a:latin typeface="Calibri"/>
                <a:ea typeface="Calibri"/>
                <a:cs typeface="Calibri"/>
                <a:sym typeface="Calibri"/>
              </a:rPr>
              <a:t>   need to </a:t>
            </a:r>
            <a:r>
              <a:rPr lang="it-IT" sz="2700">
                <a:latin typeface="Calibri"/>
                <a:ea typeface="Calibri"/>
                <a:cs typeface="Calibri"/>
                <a:sym typeface="Calibri"/>
              </a:rPr>
              <a:t>improve</a:t>
            </a:r>
            <a:r>
              <a:rPr lang="it-IT" sz="2700">
                <a:latin typeface="Calibri"/>
                <a:ea typeface="Calibri"/>
                <a:cs typeface="Calibri"/>
                <a:sym typeface="Calibri"/>
              </a:rPr>
              <a:t> communication and experience sharing among participants toward the creation of a community environment. </a:t>
            </a:r>
            <a:endParaRPr sz="2700">
              <a:latin typeface="Calibri"/>
              <a:ea typeface="Calibri"/>
              <a:cs typeface="Calibri"/>
              <a:sym typeface="Calibri"/>
            </a:endParaRPr>
          </a:p>
          <a:p>
            <a:pPr indent="0" lvl="0" marL="0" rtl="0" algn="l">
              <a:lnSpc>
                <a:spcPct val="115000"/>
              </a:lnSpc>
              <a:spcBef>
                <a:spcPts val="1000"/>
              </a:spcBef>
              <a:spcAft>
                <a:spcPts val="1000"/>
              </a:spcAft>
              <a:buNone/>
            </a:pPr>
            <a:r>
              <a:t/>
            </a:r>
            <a:endParaRPr b="1" sz="27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g27df92e4ca9_0_34"/>
          <p:cNvPicPr preferRelativeResize="0"/>
          <p:nvPr/>
        </p:nvPicPr>
        <p:blipFill rotWithShape="1">
          <a:blip r:embed="rId3">
            <a:alphaModFix/>
          </a:blip>
          <a:srcRect b="0" l="0" r="0" t="0"/>
          <a:stretch/>
        </p:blipFill>
        <p:spPr>
          <a:xfrm>
            <a:off x="-3" y="0"/>
            <a:ext cx="12192000" cy="850899"/>
          </a:xfrm>
          <a:prstGeom prst="rect">
            <a:avLst/>
          </a:prstGeom>
          <a:noFill/>
          <a:ln>
            <a:noFill/>
          </a:ln>
        </p:spPr>
      </p:pic>
      <p:grpSp>
        <p:nvGrpSpPr>
          <p:cNvPr id="199" name="Google Shape;199;g27df92e4ca9_0_34"/>
          <p:cNvGrpSpPr/>
          <p:nvPr/>
        </p:nvGrpSpPr>
        <p:grpSpPr>
          <a:xfrm>
            <a:off x="0" y="6511282"/>
            <a:ext cx="12192000" cy="361767"/>
            <a:chOff x="0" y="6511282"/>
            <a:chExt cx="12192000" cy="361767"/>
          </a:xfrm>
        </p:grpSpPr>
        <p:pic>
          <p:nvPicPr>
            <p:cNvPr id="200" name="Google Shape;200;g27df92e4ca9_0_34"/>
            <p:cNvPicPr preferRelativeResize="0"/>
            <p:nvPr/>
          </p:nvPicPr>
          <p:blipFill rotWithShape="1">
            <a:blip r:embed="rId4">
              <a:alphaModFix/>
            </a:blip>
            <a:srcRect b="0" l="0" r="0" t="0"/>
            <a:stretch/>
          </p:blipFill>
          <p:spPr>
            <a:xfrm>
              <a:off x="0" y="6511282"/>
              <a:ext cx="12192000" cy="361767"/>
            </a:xfrm>
            <a:prstGeom prst="rect">
              <a:avLst/>
            </a:prstGeom>
            <a:noFill/>
            <a:ln>
              <a:noFill/>
            </a:ln>
          </p:spPr>
        </p:pic>
        <p:sp>
          <p:nvSpPr>
            <p:cNvPr id="201" name="Google Shape;201;g27df92e4ca9_0_34"/>
            <p:cNvSpPr txBox="1"/>
            <p:nvPr/>
          </p:nvSpPr>
          <p:spPr>
            <a:xfrm>
              <a:off x="6712747" y="6536581"/>
              <a:ext cx="53172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it-IT" sz="1400" u="none" cap="none" strike="noStrike">
                  <a:solidFill>
                    <a:schemeClr val="lt1"/>
                  </a:solidFill>
                  <a:latin typeface="Arial"/>
                  <a:ea typeface="Arial"/>
                  <a:cs typeface="Arial"/>
                  <a:sym typeface="Arial"/>
                </a:rPr>
                <a:t>Missione 4 </a:t>
              </a:r>
              <a:r>
                <a:rPr b="1" i="0" lang="it-IT" sz="1400" u="none" cap="none" strike="noStrike">
                  <a:solidFill>
                    <a:schemeClr val="lt1"/>
                  </a:solidFill>
                  <a:latin typeface="Arial"/>
                  <a:ea typeface="Arial"/>
                  <a:cs typeface="Arial"/>
                  <a:sym typeface="Arial"/>
                </a:rPr>
                <a:t>• Istruzione e Ricerca </a:t>
              </a:r>
              <a:endParaRPr b="0" i="0" sz="1400" u="none" cap="none" strike="noStrike">
                <a:solidFill>
                  <a:schemeClr val="lt1"/>
                </a:solidFill>
                <a:latin typeface="Arial"/>
                <a:ea typeface="Arial"/>
                <a:cs typeface="Arial"/>
                <a:sym typeface="Arial"/>
              </a:endParaRPr>
            </a:p>
          </p:txBody>
        </p:sp>
        <p:sp>
          <p:nvSpPr>
            <p:cNvPr id="202" name="Google Shape;202;g27df92e4ca9_0_34"/>
            <p:cNvSpPr txBox="1"/>
            <p:nvPr/>
          </p:nvSpPr>
          <p:spPr>
            <a:xfrm>
              <a:off x="467555" y="6530753"/>
              <a:ext cx="7919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chemeClr val="lt1"/>
                  </a:solidFill>
                  <a:latin typeface="Titillium Web"/>
                  <a:ea typeface="Titillium Web"/>
                  <a:cs typeface="Titillium Web"/>
                  <a:sym typeface="Titillium Web"/>
                </a:rPr>
                <a:t>ICSC Italian Research Center on High-Performance Computing, Big Data and Quantum Computing</a:t>
              </a:r>
              <a:endParaRPr b="0" i="0" sz="1400" u="none" cap="none" strike="noStrike">
                <a:solidFill>
                  <a:srgbClr val="000000"/>
                </a:solidFill>
                <a:latin typeface="Arial"/>
                <a:ea typeface="Arial"/>
                <a:cs typeface="Arial"/>
                <a:sym typeface="Arial"/>
              </a:endParaRPr>
            </a:p>
          </p:txBody>
        </p:sp>
      </p:grpSp>
      <p:sp>
        <p:nvSpPr>
          <p:cNvPr id="203" name="Google Shape;203;g27df92e4ca9_0_34"/>
          <p:cNvSpPr txBox="1"/>
          <p:nvPr/>
        </p:nvSpPr>
        <p:spPr>
          <a:xfrm>
            <a:off x="715249" y="1030225"/>
            <a:ext cx="11375700" cy="5079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400"/>
              <a:buFont typeface="Arial"/>
              <a:buNone/>
            </a:pPr>
            <a:r>
              <a:rPr b="1" i="0" lang="it-IT" sz="3000" u="none" cap="none" strike="noStrike">
                <a:solidFill>
                  <a:srgbClr val="1C7FFF"/>
                </a:solidFill>
                <a:latin typeface="Titillium Web"/>
                <a:ea typeface="Titillium Web"/>
                <a:cs typeface="Titillium Web"/>
                <a:sym typeface="Titillium Web"/>
              </a:rPr>
              <a:t>Next Steps and Expected Results (by next checkpoint: April 2024) </a:t>
            </a:r>
            <a:endParaRPr b="0" i="0" sz="2000" u="none" cap="none" strike="noStrike">
              <a:solidFill>
                <a:srgbClr val="000000"/>
              </a:solidFill>
              <a:latin typeface="Titillium Web"/>
              <a:ea typeface="Titillium Web"/>
              <a:cs typeface="Titillium Web"/>
              <a:sym typeface="Titillium Web"/>
            </a:endParaRPr>
          </a:p>
        </p:txBody>
      </p:sp>
      <p:sp>
        <p:nvSpPr>
          <p:cNvPr id="204" name="Google Shape;204;g27df92e4ca9_0_34"/>
          <p:cNvSpPr txBox="1"/>
          <p:nvPr/>
        </p:nvSpPr>
        <p:spPr>
          <a:xfrm>
            <a:off x="355650" y="1565038"/>
            <a:ext cx="11480700" cy="2087100"/>
          </a:xfrm>
          <a:prstGeom prst="rect">
            <a:avLst/>
          </a:prstGeom>
          <a:noFill/>
          <a:ln>
            <a:noFill/>
          </a:ln>
        </p:spPr>
        <p:txBody>
          <a:bodyPr anchorCtr="0" anchor="t" bIns="45700" lIns="360000" spcFirstLastPara="1" rIns="91425" wrap="square" tIns="45700">
            <a:spAutoFit/>
          </a:bodyPr>
          <a:lstStyle/>
          <a:p>
            <a:pPr indent="-152401" lvl="0" marL="179999" marR="0" rtl="0" algn="l">
              <a:lnSpc>
                <a:spcPct val="90000"/>
              </a:lnSpc>
              <a:spcBef>
                <a:spcPts val="0"/>
              </a:spcBef>
              <a:spcAft>
                <a:spcPts val="0"/>
              </a:spcAft>
              <a:buClr>
                <a:srgbClr val="1528BC"/>
              </a:buClr>
              <a:buSzPts val="2400"/>
              <a:buFont typeface="Titillium Web"/>
              <a:buChar char="-"/>
            </a:pPr>
            <a:r>
              <a:rPr b="1" lang="it-IT" sz="2400">
                <a:solidFill>
                  <a:srgbClr val="1528BC"/>
                </a:solidFill>
                <a:latin typeface="Titillium Web"/>
                <a:ea typeface="Titillium Web"/>
                <a:cs typeface="Titillium Web"/>
                <a:sym typeface="Titillium Web"/>
              </a:rPr>
              <a:t> Consolidating the results with benchmark test and fine-tunes</a:t>
            </a:r>
            <a:endParaRPr b="1" sz="2400">
              <a:solidFill>
                <a:srgbClr val="1528BC"/>
              </a:solidFill>
              <a:latin typeface="Titillium Web"/>
              <a:ea typeface="Titillium Web"/>
              <a:cs typeface="Titillium Web"/>
              <a:sym typeface="Titillium Web"/>
            </a:endParaRPr>
          </a:p>
          <a:p>
            <a:pPr indent="0" lvl="0" marL="457200" marR="0" rtl="0" algn="l">
              <a:lnSpc>
                <a:spcPct val="90000"/>
              </a:lnSpc>
              <a:spcBef>
                <a:spcPts val="0"/>
              </a:spcBef>
              <a:spcAft>
                <a:spcPts val="0"/>
              </a:spcAft>
              <a:buNone/>
            </a:pPr>
            <a:r>
              <a:t/>
            </a:r>
            <a:endParaRPr b="1" sz="2400">
              <a:solidFill>
                <a:srgbClr val="1528BC"/>
              </a:solidFill>
              <a:latin typeface="Titillium Web"/>
              <a:ea typeface="Titillium Web"/>
              <a:cs typeface="Titillium Web"/>
              <a:sym typeface="Titillium Web"/>
            </a:endParaRPr>
          </a:p>
          <a:p>
            <a:pPr indent="-152401" lvl="0" marL="179999" marR="0" rtl="0" algn="l">
              <a:lnSpc>
                <a:spcPct val="90000"/>
              </a:lnSpc>
              <a:spcBef>
                <a:spcPts val="0"/>
              </a:spcBef>
              <a:spcAft>
                <a:spcPts val="0"/>
              </a:spcAft>
              <a:buClr>
                <a:srgbClr val="1528BC"/>
              </a:buClr>
              <a:buSzPts val="2400"/>
              <a:buFont typeface="Titillium Web"/>
              <a:buChar char="-"/>
            </a:pPr>
            <a:r>
              <a:rPr b="1" lang="it-IT" sz="2400">
                <a:solidFill>
                  <a:srgbClr val="1528BC"/>
                </a:solidFill>
                <a:latin typeface="Titillium Web"/>
                <a:ea typeface="Titillium Web"/>
                <a:cs typeface="Titillium Web"/>
                <a:sym typeface="Titillium Web"/>
              </a:rPr>
              <a:t> </a:t>
            </a:r>
            <a:r>
              <a:rPr b="1" lang="it-IT" sz="2400">
                <a:solidFill>
                  <a:srgbClr val="1528BC"/>
                </a:solidFill>
                <a:latin typeface="Titillium Web"/>
                <a:ea typeface="Titillium Web"/>
                <a:cs typeface="Titillium Web"/>
                <a:sym typeface="Titillium Web"/>
              </a:rPr>
              <a:t>validate the most recent changes introduced while improving the code performance and infrastructure</a:t>
            </a:r>
            <a:endParaRPr b="1" sz="2400">
              <a:solidFill>
                <a:srgbClr val="1528BC"/>
              </a:solidFill>
              <a:latin typeface="Titillium Web"/>
              <a:ea typeface="Titillium Web"/>
              <a:cs typeface="Titillium Web"/>
              <a:sym typeface="Titillium Web"/>
            </a:endParaRPr>
          </a:p>
          <a:p>
            <a:pPr indent="-152401" lvl="0" marL="179999" marR="0" rtl="0" algn="l">
              <a:lnSpc>
                <a:spcPct val="90000"/>
              </a:lnSpc>
              <a:spcBef>
                <a:spcPts val="0"/>
              </a:spcBef>
              <a:spcAft>
                <a:spcPts val="0"/>
              </a:spcAft>
              <a:buClr>
                <a:srgbClr val="1528BC"/>
              </a:buClr>
              <a:buSzPts val="2400"/>
              <a:buFont typeface="Titillium Web"/>
              <a:buChar char="-"/>
            </a:pPr>
            <a:r>
              <a:t/>
            </a:r>
            <a:endParaRPr b="1" sz="2400">
              <a:solidFill>
                <a:srgbClr val="1528BC"/>
              </a:solidFill>
              <a:latin typeface="Titillium Web"/>
              <a:ea typeface="Titillium Web"/>
              <a:cs typeface="Titillium Web"/>
              <a:sym typeface="Titillium Web"/>
            </a:endParaRPr>
          </a:p>
          <a:p>
            <a:pPr indent="-152401" lvl="0" marL="179999" marR="0" rtl="0" algn="l">
              <a:lnSpc>
                <a:spcPct val="90000"/>
              </a:lnSpc>
              <a:spcBef>
                <a:spcPts val="0"/>
              </a:spcBef>
              <a:spcAft>
                <a:spcPts val="0"/>
              </a:spcAft>
              <a:buClr>
                <a:srgbClr val="1528BC"/>
              </a:buClr>
              <a:buSzPts val="2400"/>
              <a:buFont typeface="Titillium Web"/>
              <a:buChar char="-"/>
            </a:pPr>
            <a:r>
              <a:rPr b="1" lang="it-IT" sz="2400">
                <a:solidFill>
                  <a:srgbClr val="1528BC"/>
                </a:solidFill>
                <a:latin typeface="Titillium Web"/>
                <a:ea typeface="Titillium Web"/>
                <a:cs typeface="Titillium Web"/>
                <a:sym typeface="Titillium Web"/>
              </a:rPr>
              <a:t> Checking for other parts of the actual codes that may be ported on GPUs</a:t>
            </a:r>
            <a:endParaRPr b="1" sz="2400">
              <a:solidFill>
                <a:srgbClr val="1528BC"/>
              </a:solidFill>
              <a:latin typeface="Titillium Web"/>
              <a:ea typeface="Titillium Web"/>
              <a:cs typeface="Titillium Web"/>
              <a:sym typeface="Titillium Web"/>
            </a:endParaRPr>
          </a:p>
        </p:txBody>
      </p:sp>
      <p:pic>
        <p:nvPicPr>
          <p:cNvPr id="205" name="Google Shape;205;g27df92e4ca9_0_34"/>
          <p:cNvPicPr preferRelativeResize="0"/>
          <p:nvPr/>
        </p:nvPicPr>
        <p:blipFill rotWithShape="1">
          <a:blip r:embed="rId5">
            <a:alphaModFix/>
          </a:blip>
          <a:srcRect b="17334" l="0" r="0" t="37347"/>
          <a:stretch/>
        </p:blipFill>
        <p:spPr>
          <a:xfrm>
            <a:off x="1207076" y="3719300"/>
            <a:ext cx="9662983" cy="27157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2022-07-26T13:28:46Z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0x010100F221E95946E1A6408B834A0326040FB9</vt:lpwstr>
  </property>
</Properties>
</file>