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70" r:id="rId7"/>
    <p:sldId id="259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nter Light" panose="02000503000000020004" pitchFamily="2" charset="0"/>
      <p:regular r:id="rId22"/>
      <p:bold r:id="rId23"/>
    </p:embeddedFont>
    <p:embeddedFont>
      <p:font typeface="Titillium Web" pitchFamily="2" charset="77"/>
      <p:regular r:id="rId24"/>
      <p:bold r:id="rId25"/>
      <p:italic r:id="rId26"/>
      <p:boldItalic r:id="rId27"/>
    </p:embeddedFont>
    <p:embeddedFont>
      <p:font typeface="Titillium Web SemiBold" pitchFamily="2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0fCeHYf/regi5jh2OFkxojY3m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2"/>
    <p:restoredTop sz="94694"/>
  </p:normalViewPr>
  <p:slideViewPr>
    <p:cSldViewPr snapToGrid="0">
      <p:cViewPr varScale="1">
        <p:scale>
          <a:sx n="80" d="100"/>
          <a:sy n="80" d="100"/>
        </p:scale>
        <p:origin x="192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Cover</a:t>
            </a: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Template e guide lines </a:t>
            </a:r>
            <a:endParaRPr dirty="0"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8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279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2047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044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118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406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33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657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67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129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213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959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Template e guide lines </a:t>
            </a:r>
            <a:endParaRPr dirty="0"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35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827875" y="2750450"/>
            <a:ext cx="9985500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en-US" sz="44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Spoke 3: Status and Perspectives</a:t>
            </a:r>
            <a:endParaRPr sz="4400" i="1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it-IT" sz="27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Claudio Gheller</a:t>
            </a:r>
            <a:endParaRPr sz="2700" i="1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3" name="Google Shape;123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1" y="5917324"/>
            <a:ext cx="6201102" cy="515288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Technical Workshop</a:t>
            </a: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, 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Trieste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October 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9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/ 1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1,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Innovation </a:t>
            </a:r>
            <a:r>
              <a:rPr lang="it-IT" sz="3600" b="1" i="0" u="none" strike="noStrike" cap="none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Grants</a:t>
            </a:r>
            <a:r>
              <a:rPr lang="it-IT" sz="36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(2)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4F7651D-1071-3844-0FA8-2E9F14A8D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69" y="1648541"/>
            <a:ext cx="11435378" cy="484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69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Coming Steps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55647" y="1733921"/>
            <a:ext cx="11480700" cy="148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Work Package Activity</a:t>
            </a:r>
          </a:p>
          <a:p>
            <a:pPr marL="510198" indent="-457200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Cascade Fundings</a:t>
            </a:r>
          </a:p>
          <a:p>
            <a:pPr marL="510198" indent="-457200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Key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183532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Work Packages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55647" y="1733921"/>
            <a:ext cx="11480700" cy="539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and technological activity must be fully developed.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Activity must be clearly reported (at the end of a Milestone) in terms of:</a:t>
            </a:r>
          </a:p>
          <a:p>
            <a:pPr marL="936625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TARGETS</a:t>
            </a:r>
          </a:p>
          <a:p>
            <a:pPr marL="936625" indent="-457200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KPIs (Key Performance Indicators): a quantifiable measure of performance over time for a specific objective. Examples:</a:t>
            </a:r>
          </a:p>
          <a:p>
            <a:pPr marL="1601788" indent="-458788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Wingdings" pitchFamily="2" charset="2"/>
              <a:buChar char="ü"/>
            </a:pPr>
            <a:r>
              <a:rPr lang="en-GB" sz="22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Publications (journal papers, technical reports, white papers etc.)</a:t>
            </a:r>
          </a:p>
          <a:p>
            <a:pPr marL="1601788" indent="-458788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Wingdings" pitchFamily="2" charset="2"/>
              <a:buChar char="ü"/>
            </a:pPr>
            <a:r>
              <a:rPr lang="en-GB" sz="22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Contributions to conferences, workshops etc.</a:t>
            </a:r>
          </a:p>
          <a:p>
            <a:pPr marL="1601788" indent="-458788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Wingdings" pitchFamily="2" charset="2"/>
              <a:buChar char="ü"/>
            </a:pPr>
            <a:r>
              <a:rPr lang="en-GB" sz="22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Major software releases (with documentation)</a:t>
            </a:r>
          </a:p>
          <a:p>
            <a:pPr marL="1601788" indent="-458788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Wingdings" pitchFamily="2" charset="2"/>
              <a:buChar char="ü"/>
            </a:pPr>
            <a:r>
              <a:rPr lang="en-GB" sz="22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Official meetings </a:t>
            </a:r>
          </a:p>
          <a:p>
            <a:pPr marL="1601788" indent="-458788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Wingdings" pitchFamily="2" charset="2"/>
              <a:buChar char="ü"/>
            </a:pPr>
            <a:r>
              <a:rPr lang="en-GB" sz="22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…</a:t>
            </a:r>
          </a:p>
          <a:p>
            <a:pPr marL="936625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endParaRPr lang="en-GB" sz="28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</a:pPr>
            <a:endParaRPr lang="en-GB" sz="28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406219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Cascade</a:t>
            </a: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Fundings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F9874E-AEC4-71B8-3A63-8CD150A743FC}"/>
              </a:ext>
            </a:extLst>
          </p:cNvPr>
          <p:cNvGrpSpPr/>
          <p:nvPr/>
        </p:nvGrpSpPr>
        <p:grpSpPr>
          <a:xfrm>
            <a:off x="4395537" y="1030225"/>
            <a:ext cx="7429691" cy="5242238"/>
            <a:chOff x="4395537" y="1030225"/>
            <a:chExt cx="7429691" cy="5242238"/>
          </a:xfrm>
        </p:grpSpPr>
        <p:pic>
          <p:nvPicPr>
            <p:cNvPr id="3" name="Picture 2" descr="A diagram of a diagram&#10;&#10;Description automatically generated">
              <a:extLst>
                <a:ext uri="{FF2B5EF4-FFF2-40B4-BE49-F238E27FC236}">
                  <a16:creationId xmlns:a16="http://schemas.microsoft.com/office/drawing/2014/main" id="{3A7B8D1E-D07E-D9E3-1E0B-A3E88220C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255"/>
            <a:stretch/>
          </p:blipFill>
          <p:spPr>
            <a:xfrm>
              <a:off x="4649919" y="1030225"/>
              <a:ext cx="7175309" cy="524223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95EA44-44B5-CC05-F247-48F473D5CD79}"/>
                </a:ext>
              </a:extLst>
            </p:cNvPr>
            <p:cNvSpPr/>
            <p:nvPr/>
          </p:nvSpPr>
          <p:spPr>
            <a:xfrm>
              <a:off x="4395537" y="2871537"/>
              <a:ext cx="1491916" cy="9625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6" name="Google Shape;140;p2">
            <a:extLst>
              <a:ext uri="{FF2B5EF4-FFF2-40B4-BE49-F238E27FC236}">
                <a16:creationId xmlns:a16="http://schemas.microsoft.com/office/drawing/2014/main" id="{1FF5CEE9-0C9E-38CC-980B-EB0D813424B0}"/>
              </a:ext>
            </a:extLst>
          </p:cNvPr>
          <p:cNvSpPr txBox="1"/>
          <p:nvPr/>
        </p:nvSpPr>
        <p:spPr>
          <a:xfrm>
            <a:off x="2723" y="1733921"/>
            <a:ext cx="4841995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~ 30 Proposals collected and discussed by the Assembly 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Summary submitted to the HUB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Requests for about twice the budget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Rules under final processing. Expected by end of October</a:t>
            </a:r>
          </a:p>
        </p:txBody>
      </p:sp>
    </p:spTree>
    <p:extLst>
      <p:ext uri="{BB962C8B-B14F-4D97-AF65-F5344CB8AC3E}">
        <p14:creationId xmlns:p14="http://schemas.microsoft.com/office/powerpoint/2010/main" val="3358582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Key Science Projects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55647" y="1733921"/>
            <a:ext cx="11480700" cy="412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KSPs represent the Spoke 3 flagship applications, main scientific and technological outcomes of the WPs and R&amp;D activities: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8 proposals collected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They will be presented on Wednesday morning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Allocation procedure (both scientific and in terms of computing resources) is being defined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Resources will be allocated according to the ICSC procedure</a:t>
            </a:r>
            <a:endParaRPr lang="en-GB" sz="22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936625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endParaRPr lang="en-GB" sz="28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</a:pPr>
            <a:endParaRPr lang="en-GB" sz="28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93109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B1AD3843-9A69-2D34-463E-7A09FB45B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36" y="1020293"/>
            <a:ext cx="11017288" cy="5357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2D990-6E09-6DC9-C1D2-9B086B411D69}"/>
              </a:ext>
            </a:extLst>
          </p:cNvPr>
          <p:cNvSpPr txBox="1"/>
          <p:nvPr/>
        </p:nvSpPr>
        <p:spPr>
          <a:xfrm>
            <a:off x="8970380" y="6053556"/>
            <a:ext cx="2374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Thanks to Davide Salomoni</a:t>
            </a:r>
          </a:p>
        </p:txBody>
      </p:sp>
    </p:spTree>
    <p:extLst>
      <p:ext uri="{BB962C8B-B14F-4D97-AF65-F5344CB8AC3E}">
        <p14:creationId xmlns:p14="http://schemas.microsoft.com/office/powerpoint/2010/main" val="207113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Status of the </a:t>
            </a:r>
            <a:r>
              <a:rPr lang="it-IT" sz="3600" b="1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Spoke</a:t>
            </a: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55647" y="1733921"/>
            <a:ext cx="11480700" cy="435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</a:pPr>
            <a:r>
              <a:rPr lang="en-GB" sz="28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First year activity (starte</a:t>
            </a: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 September 1, 2022, 3 years project)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Administrative and organizational activities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Set-up of the governance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Budget and financial management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Reporting</a:t>
            </a:r>
          </a:p>
          <a:p>
            <a:pPr marL="49847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</a:pPr>
            <a:endParaRPr lang="en-GB" sz="24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98475" indent="-49847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and Technical activities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sym typeface="Titillium Web"/>
              </a:rPr>
              <a:t>WPs R&amp;D activities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sym typeface="Titillium Web"/>
              </a:rPr>
              <a:t>Collaboration with industries: Innovation Grants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sym typeface="Titillium Web"/>
              </a:rPr>
              <a:t>Cascade fundings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Partnership 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C9594AC-F1D0-C999-548E-95A81781E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887" y="1640586"/>
            <a:ext cx="9753599" cy="47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61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Governance 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5C66A5-BA2D-ADEF-C97A-4DD20DDE2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96" y="1030225"/>
            <a:ext cx="8172213" cy="54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9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Budget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55647" y="1733921"/>
            <a:ext cx="11480700" cy="399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ICSC Overall Budget: ~ 320 </a:t>
            </a:r>
            <a:r>
              <a:rPr lang="en-GB" sz="28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MEuro</a:t>
            </a:r>
            <a:endParaRPr lang="en-GB" sz="28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Spoke 3 Total Budget: ~ 12 </a:t>
            </a:r>
            <a:r>
              <a:rPr lang="en-GB" sz="28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MEuro</a:t>
            </a:r>
            <a:endParaRPr lang="en-GB" sz="28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Staff: 3 </a:t>
            </a:r>
            <a:r>
              <a:rPr lang="en-GB" sz="24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MEuro</a:t>
            </a:r>
            <a:endParaRPr lang="en-GB" sz="24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Hirings: 3.5 </a:t>
            </a:r>
            <a:r>
              <a:rPr lang="en-GB" sz="24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MEuro</a:t>
            </a:r>
            <a:endParaRPr lang="en-GB" sz="24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PhD: 1.2 </a:t>
            </a:r>
            <a:r>
              <a:rPr lang="en-GB" sz="24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MEuro</a:t>
            </a:r>
            <a:endParaRPr lang="en-GB" sz="24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Innovation Grant: 1 </a:t>
            </a:r>
            <a:r>
              <a:rPr lang="en-GB" sz="24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Meuro</a:t>
            </a:r>
            <a:endParaRPr lang="en-GB" sz="24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Cascade Fundings: 3.2 </a:t>
            </a:r>
            <a:r>
              <a:rPr lang="en-GB" sz="24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Meuro</a:t>
            </a:r>
            <a:endParaRPr lang="en-GB" sz="24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536575" indent="-446088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sym typeface="Titillium Web"/>
              </a:rPr>
              <a:t>Hirings</a:t>
            </a:r>
          </a:p>
          <a:p>
            <a:pPr marL="936625" indent="-446088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sym typeface="Titillium Web"/>
              </a:rPr>
              <a:t>39 researchers hired (</a:t>
            </a:r>
            <a:r>
              <a:rPr lang="en-GB" sz="2400" b="1" dirty="0" err="1">
                <a:solidFill>
                  <a:srgbClr val="1528BC"/>
                </a:solidFill>
                <a:latin typeface="Titillium Web"/>
                <a:sym typeface="Titillium Web"/>
              </a:rPr>
              <a:t>research+technical</a:t>
            </a:r>
            <a:r>
              <a:rPr lang="en-GB" sz="2400" b="1" dirty="0">
                <a:solidFill>
                  <a:srgbClr val="1528BC"/>
                </a:solidFill>
                <a:latin typeface="Titillium Web"/>
                <a:sym typeface="Titillium Web"/>
              </a:rPr>
              <a:t> staff + PhD) </a:t>
            </a:r>
          </a:p>
        </p:txBody>
      </p:sp>
    </p:spTree>
    <p:extLst>
      <p:ext uri="{BB962C8B-B14F-4D97-AF65-F5344CB8AC3E}">
        <p14:creationId xmlns:p14="http://schemas.microsoft.com/office/powerpoint/2010/main" val="284287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Timeline - Milestones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" name="Off-page Connector 1">
            <a:extLst>
              <a:ext uri="{FF2B5EF4-FFF2-40B4-BE49-F238E27FC236}">
                <a16:creationId xmlns:a16="http://schemas.microsoft.com/office/drawing/2014/main" id="{8E43102E-2ED3-793E-3B9E-95560CA7FC4C}"/>
              </a:ext>
            </a:extLst>
          </p:cNvPr>
          <p:cNvSpPr/>
          <p:nvPr/>
        </p:nvSpPr>
        <p:spPr>
          <a:xfrm rot="16200000">
            <a:off x="1080031" y="2023059"/>
            <a:ext cx="612648" cy="2433062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DE71C6-9D23-38CA-EC1E-DB9A947567EE}"/>
              </a:ext>
            </a:extLst>
          </p:cNvPr>
          <p:cNvSpPr txBox="1"/>
          <p:nvPr/>
        </p:nvSpPr>
        <p:spPr>
          <a:xfrm>
            <a:off x="934917" y="300875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M4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513AEC-1D59-8DCA-2E0C-BF0FBF928BAF}"/>
              </a:ext>
            </a:extLst>
          </p:cNvPr>
          <p:cNvCxnSpPr>
            <a:cxnSpLocks/>
          </p:cNvCxnSpPr>
          <p:nvPr/>
        </p:nvCxnSpPr>
        <p:spPr>
          <a:xfrm flipV="1">
            <a:off x="2595502" y="2435554"/>
            <a:ext cx="7384" cy="21204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1368DB-C93A-3633-8FB2-202BACBC40D2}"/>
              </a:ext>
            </a:extLst>
          </p:cNvPr>
          <p:cNvSpPr txBox="1"/>
          <p:nvPr/>
        </p:nvSpPr>
        <p:spPr>
          <a:xfrm>
            <a:off x="2013562" y="1744112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8</a:t>
            </a:r>
          </a:p>
          <a:p>
            <a:pPr algn="ctr"/>
            <a:r>
              <a:rPr lang="en-IT" sz="1800" dirty="0"/>
              <a:t>Apr. 2023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7BE54-1D0C-DA15-98D5-49D99864F6D7}"/>
              </a:ext>
            </a:extLst>
          </p:cNvPr>
          <p:cNvCxnSpPr/>
          <p:nvPr/>
        </p:nvCxnSpPr>
        <p:spPr>
          <a:xfrm flipV="1">
            <a:off x="155054" y="2435554"/>
            <a:ext cx="0" cy="12847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296F1B-8598-F6E1-2066-7ED4CEA54806}"/>
              </a:ext>
            </a:extLst>
          </p:cNvPr>
          <p:cNvSpPr txBox="1"/>
          <p:nvPr/>
        </p:nvSpPr>
        <p:spPr>
          <a:xfrm>
            <a:off x="-3" y="175949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0</a:t>
            </a:r>
          </a:p>
          <a:p>
            <a:pPr algn="ctr"/>
            <a:r>
              <a:rPr lang="en-IT" sz="1800" dirty="0"/>
              <a:t>Sept. 2022</a:t>
            </a:r>
          </a:p>
        </p:txBody>
      </p:sp>
      <p:sp>
        <p:nvSpPr>
          <p:cNvPr id="10" name="Off-page Connector 9">
            <a:extLst>
              <a:ext uri="{FF2B5EF4-FFF2-40B4-BE49-F238E27FC236}">
                <a16:creationId xmlns:a16="http://schemas.microsoft.com/office/drawing/2014/main" id="{36083087-611E-3FCB-E6EA-7F6D1711152C}"/>
              </a:ext>
            </a:extLst>
          </p:cNvPr>
          <p:cNvSpPr/>
          <p:nvPr/>
        </p:nvSpPr>
        <p:spPr>
          <a:xfrm rot="16200000">
            <a:off x="1458885" y="3127281"/>
            <a:ext cx="612648" cy="1660584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5AC9C-7BD7-4FEC-2AED-DD5CEE8543C3}"/>
              </a:ext>
            </a:extLst>
          </p:cNvPr>
          <p:cNvSpPr txBox="1"/>
          <p:nvPr/>
        </p:nvSpPr>
        <p:spPr>
          <a:xfrm>
            <a:off x="1344624" y="3726739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M5</a:t>
            </a:r>
          </a:p>
        </p:txBody>
      </p:sp>
      <p:sp>
        <p:nvSpPr>
          <p:cNvPr id="13" name="Off-page Connector 12">
            <a:extLst>
              <a:ext uri="{FF2B5EF4-FFF2-40B4-BE49-F238E27FC236}">
                <a16:creationId xmlns:a16="http://schemas.microsoft.com/office/drawing/2014/main" id="{2BC3D01E-0AEC-E8ED-CF31-F1A89A9F34ED}"/>
              </a:ext>
            </a:extLst>
          </p:cNvPr>
          <p:cNvSpPr/>
          <p:nvPr/>
        </p:nvSpPr>
        <p:spPr>
          <a:xfrm rot="16200000">
            <a:off x="3112680" y="2442227"/>
            <a:ext cx="612648" cy="1602696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9BD5FD-3DC9-65D5-F937-16A5E19AF459}"/>
              </a:ext>
            </a:extLst>
          </p:cNvPr>
          <p:cNvSpPr txBox="1"/>
          <p:nvPr/>
        </p:nvSpPr>
        <p:spPr>
          <a:xfrm>
            <a:off x="3013783" y="301274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M6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9FF149-5A40-FE93-DA05-6F07FDDDCD7B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4247202" y="2390443"/>
            <a:ext cx="19416" cy="408632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4FAC1F0-BBE2-0637-1456-D01F151B984E}"/>
              </a:ext>
            </a:extLst>
          </p:cNvPr>
          <p:cNvSpPr txBox="1"/>
          <p:nvPr/>
        </p:nvSpPr>
        <p:spPr>
          <a:xfrm>
            <a:off x="3648499" y="1744112"/>
            <a:ext cx="123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12</a:t>
            </a:r>
          </a:p>
          <a:p>
            <a:pPr algn="ctr"/>
            <a:r>
              <a:rPr lang="en-IT" sz="1800" dirty="0"/>
              <a:t>Aug. 2023</a:t>
            </a:r>
          </a:p>
        </p:txBody>
      </p:sp>
      <p:sp>
        <p:nvSpPr>
          <p:cNvPr id="17" name="Off-page Connector 16">
            <a:extLst>
              <a:ext uri="{FF2B5EF4-FFF2-40B4-BE49-F238E27FC236}">
                <a16:creationId xmlns:a16="http://schemas.microsoft.com/office/drawing/2014/main" id="{D019F30F-590A-FB1A-48AC-0F1B2CF366F0}"/>
              </a:ext>
            </a:extLst>
          </p:cNvPr>
          <p:cNvSpPr/>
          <p:nvPr/>
        </p:nvSpPr>
        <p:spPr>
          <a:xfrm rot="16200000">
            <a:off x="4971491" y="2244938"/>
            <a:ext cx="612648" cy="1989303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93852D-7A51-D1CF-1EEC-82DC334A31B8}"/>
              </a:ext>
            </a:extLst>
          </p:cNvPr>
          <p:cNvSpPr txBox="1"/>
          <p:nvPr/>
        </p:nvSpPr>
        <p:spPr>
          <a:xfrm>
            <a:off x="4871795" y="3008756"/>
            <a:ext cx="76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M7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B2C996-4913-3A27-0F89-E9668AD5DEB6}"/>
              </a:ext>
            </a:extLst>
          </p:cNvPr>
          <p:cNvCxnSpPr>
            <a:cxnSpLocks/>
          </p:cNvCxnSpPr>
          <p:nvPr/>
        </p:nvCxnSpPr>
        <p:spPr>
          <a:xfrm flipV="1">
            <a:off x="6284775" y="2435554"/>
            <a:ext cx="7384" cy="21204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6E3FAD1-D4D7-AE10-65B6-87DA3F4C2347}"/>
              </a:ext>
            </a:extLst>
          </p:cNvPr>
          <p:cNvSpPr txBox="1"/>
          <p:nvPr/>
        </p:nvSpPr>
        <p:spPr>
          <a:xfrm>
            <a:off x="5683599" y="1744112"/>
            <a:ext cx="122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18</a:t>
            </a:r>
          </a:p>
          <a:p>
            <a:pPr algn="ctr"/>
            <a:r>
              <a:rPr lang="en-IT" sz="1800" dirty="0"/>
              <a:t>Feb. 2024</a:t>
            </a:r>
          </a:p>
        </p:txBody>
      </p:sp>
      <p:sp>
        <p:nvSpPr>
          <p:cNvPr id="21" name="Off-page Connector 20">
            <a:extLst>
              <a:ext uri="{FF2B5EF4-FFF2-40B4-BE49-F238E27FC236}">
                <a16:creationId xmlns:a16="http://schemas.microsoft.com/office/drawing/2014/main" id="{5771F2C0-BFA2-DCFB-6AC2-37596D37E984}"/>
              </a:ext>
            </a:extLst>
          </p:cNvPr>
          <p:cNvSpPr/>
          <p:nvPr/>
        </p:nvSpPr>
        <p:spPr>
          <a:xfrm rot="16200000">
            <a:off x="6799491" y="2438241"/>
            <a:ext cx="612648" cy="1602696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399446-F6EB-9641-6C1F-2FC58F3A9FC2}"/>
              </a:ext>
            </a:extLst>
          </p:cNvPr>
          <p:cNvSpPr txBox="1"/>
          <p:nvPr/>
        </p:nvSpPr>
        <p:spPr>
          <a:xfrm>
            <a:off x="6700594" y="3008755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M8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8A504B-2496-1BAF-C4F7-20A05031CCA3}"/>
              </a:ext>
            </a:extLst>
          </p:cNvPr>
          <p:cNvCxnSpPr>
            <a:cxnSpLocks/>
          </p:cNvCxnSpPr>
          <p:nvPr/>
        </p:nvCxnSpPr>
        <p:spPr>
          <a:xfrm flipV="1">
            <a:off x="7912666" y="2450932"/>
            <a:ext cx="7384" cy="21204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2DB20B6-4EE3-1D0E-BC97-0936E2405145}"/>
              </a:ext>
            </a:extLst>
          </p:cNvPr>
          <p:cNvSpPr txBox="1"/>
          <p:nvPr/>
        </p:nvSpPr>
        <p:spPr>
          <a:xfrm>
            <a:off x="7324314" y="1759490"/>
            <a:ext cx="119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22</a:t>
            </a:r>
          </a:p>
          <a:p>
            <a:pPr algn="ctr"/>
            <a:r>
              <a:rPr lang="en-IT" sz="1800" dirty="0"/>
              <a:t>Jun. 2024</a:t>
            </a:r>
          </a:p>
        </p:txBody>
      </p:sp>
      <p:sp>
        <p:nvSpPr>
          <p:cNvPr id="27" name="Off-page Connector 26">
            <a:extLst>
              <a:ext uri="{FF2B5EF4-FFF2-40B4-BE49-F238E27FC236}">
                <a16:creationId xmlns:a16="http://schemas.microsoft.com/office/drawing/2014/main" id="{04D02921-457D-C0C0-576D-B079EE93FAF9}"/>
              </a:ext>
            </a:extLst>
          </p:cNvPr>
          <p:cNvSpPr/>
          <p:nvPr/>
        </p:nvSpPr>
        <p:spPr>
          <a:xfrm rot="16200000">
            <a:off x="8427279" y="2444334"/>
            <a:ext cx="612648" cy="1602696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A32277-6B38-DB33-4F6B-60D816874600}"/>
              </a:ext>
            </a:extLst>
          </p:cNvPr>
          <p:cNvSpPr txBox="1"/>
          <p:nvPr/>
        </p:nvSpPr>
        <p:spPr>
          <a:xfrm>
            <a:off x="8328382" y="3014848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M9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F49751-8DC2-BF4B-3455-13859D7F4575}"/>
              </a:ext>
            </a:extLst>
          </p:cNvPr>
          <p:cNvCxnSpPr>
            <a:cxnSpLocks/>
          </p:cNvCxnSpPr>
          <p:nvPr/>
        </p:nvCxnSpPr>
        <p:spPr>
          <a:xfrm flipV="1">
            <a:off x="9539772" y="2450932"/>
            <a:ext cx="7384" cy="21204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585CCD-CC42-F034-3132-1E392E949FDF}"/>
              </a:ext>
            </a:extLst>
          </p:cNvPr>
          <p:cNvSpPr txBox="1"/>
          <p:nvPr/>
        </p:nvSpPr>
        <p:spPr>
          <a:xfrm>
            <a:off x="8957832" y="1759490"/>
            <a:ext cx="118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26</a:t>
            </a:r>
          </a:p>
          <a:p>
            <a:pPr algn="ctr"/>
            <a:r>
              <a:rPr lang="en-IT" sz="1800" dirty="0"/>
              <a:t>Oct. 2024</a:t>
            </a:r>
          </a:p>
        </p:txBody>
      </p:sp>
      <p:sp>
        <p:nvSpPr>
          <p:cNvPr id="31" name="Off-page Connector 30">
            <a:extLst>
              <a:ext uri="{FF2B5EF4-FFF2-40B4-BE49-F238E27FC236}">
                <a16:creationId xmlns:a16="http://schemas.microsoft.com/office/drawing/2014/main" id="{35BA34A1-7D25-A89F-72F7-D24FC43C3883}"/>
              </a:ext>
            </a:extLst>
          </p:cNvPr>
          <p:cNvSpPr/>
          <p:nvPr/>
        </p:nvSpPr>
        <p:spPr>
          <a:xfrm rot="16200000">
            <a:off x="10457363" y="2025216"/>
            <a:ext cx="612648" cy="2433062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92DEE1-8F5F-A6D3-F94D-2ED5A00BADAA}"/>
              </a:ext>
            </a:extLst>
          </p:cNvPr>
          <p:cNvSpPr txBox="1"/>
          <p:nvPr/>
        </p:nvSpPr>
        <p:spPr>
          <a:xfrm>
            <a:off x="10312249" y="301091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M10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3FA2CC-5622-9DA7-68E7-22D6F12B056D}"/>
              </a:ext>
            </a:extLst>
          </p:cNvPr>
          <p:cNvCxnSpPr>
            <a:cxnSpLocks/>
          </p:cNvCxnSpPr>
          <p:nvPr/>
        </p:nvCxnSpPr>
        <p:spPr>
          <a:xfrm flipV="1">
            <a:off x="11980218" y="2450932"/>
            <a:ext cx="14768" cy="402583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D89AEB4-9B71-E914-1A57-71DB30D843E8}"/>
              </a:ext>
            </a:extLst>
          </p:cNvPr>
          <p:cNvSpPr txBox="1"/>
          <p:nvPr/>
        </p:nvSpPr>
        <p:spPr>
          <a:xfrm>
            <a:off x="10946881" y="1759490"/>
            <a:ext cx="123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36</a:t>
            </a:r>
          </a:p>
          <a:p>
            <a:pPr algn="ctr"/>
            <a:r>
              <a:rPr lang="en-IT" sz="1800" dirty="0"/>
              <a:t>Aug. 2025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27A3A8-11F7-8302-F78F-A90BEC40BC3B}"/>
              </a:ext>
            </a:extLst>
          </p:cNvPr>
          <p:cNvCxnSpPr>
            <a:cxnSpLocks/>
          </p:cNvCxnSpPr>
          <p:nvPr/>
        </p:nvCxnSpPr>
        <p:spPr>
          <a:xfrm flipV="1">
            <a:off x="937630" y="3576443"/>
            <a:ext cx="0" cy="126703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D826DF1-A54B-7ECB-AFDC-06ED47648DC3}"/>
              </a:ext>
            </a:extLst>
          </p:cNvPr>
          <p:cNvSpPr txBox="1"/>
          <p:nvPr/>
        </p:nvSpPr>
        <p:spPr>
          <a:xfrm>
            <a:off x="898776" y="4284665"/>
            <a:ext cx="119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5</a:t>
            </a:r>
          </a:p>
          <a:p>
            <a:pPr algn="ctr"/>
            <a:r>
              <a:rPr lang="en-IT" sz="1800" dirty="0"/>
              <a:t>Jan. 2023</a:t>
            </a:r>
          </a:p>
        </p:txBody>
      </p:sp>
      <p:sp>
        <p:nvSpPr>
          <p:cNvPr id="39" name="Off-page Connector 38">
            <a:extLst>
              <a:ext uri="{FF2B5EF4-FFF2-40B4-BE49-F238E27FC236}">
                <a16:creationId xmlns:a16="http://schemas.microsoft.com/office/drawing/2014/main" id="{C1356C18-2F3E-6268-6ABC-BD2248C1EC2C}"/>
              </a:ext>
            </a:extLst>
          </p:cNvPr>
          <p:cNvSpPr/>
          <p:nvPr/>
        </p:nvSpPr>
        <p:spPr>
          <a:xfrm rot="16200000">
            <a:off x="1873995" y="3916095"/>
            <a:ext cx="612648" cy="4050530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E14918-29AB-5C07-2E55-D5D2F1DBB89B}"/>
              </a:ext>
            </a:extLst>
          </p:cNvPr>
          <p:cNvSpPr txBox="1"/>
          <p:nvPr/>
        </p:nvSpPr>
        <p:spPr>
          <a:xfrm>
            <a:off x="1497659" y="5710526"/>
            <a:ext cx="101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M1</a:t>
            </a:r>
          </a:p>
        </p:txBody>
      </p:sp>
      <p:sp>
        <p:nvSpPr>
          <p:cNvPr id="41" name="Off-page Connector 40">
            <a:extLst>
              <a:ext uri="{FF2B5EF4-FFF2-40B4-BE49-F238E27FC236}">
                <a16:creationId xmlns:a16="http://schemas.microsoft.com/office/drawing/2014/main" id="{3D45B910-9D07-E3B9-821E-8489325DD524}"/>
              </a:ext>
            </a:extLst>
          </p:cNvPr>
          <p:cNvSpPr/>
          <p:nvPr/>
        </p:nvSpPr>
        <p:spPr>
          <a:xfrm rot="16200000">
            <a:off x="5966143" y="3926004"/>
            <a:ext cx="612648" cy="4050530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E7C938-0B30-1E26-6E1B-7D6931DD995F}"/>
              </a:ext>
            </a:extLst>
          </p:cNvPr>
          <p:cNvSpPr txBox="1"/>
          <p:nvPr/>
        </p:nvSpPr>
        <p:spPr>
          <a:xfrm>
            <a:off x="5589807" y="5720435"/>
            <a:ext cx="101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M2</a:t>
            </a:r>
          </a:p>
        </p:txBody>
      </p:sp>
      <p:sp>
        <p:nvSpPr>
          <p:cNvPr id="43" name="Off-page Connector 42">
            <a:extLst>
              <a:ext uri="{FF2B5EF4-FFF2-40B4-BE49-F238E27FC236}">
                <a16:creationId xmlns:a16="http://schemas.microsoft.com/office/drawing/2014/main" id="{05345B6C-86B7-BD2E-8598-11ECECAC331B}"/>
              </a:ext>
            </a:extLst>
          </p:cNvPr>
          <p:cNvSpPr/>
          <p:nvPr/>
        </p:nvSpPr>
        <p:spPr>
          <a:xfrm rot="16200000">
            <a:off x="9847976" y="4135209"/>
            <a:ext cx="612648" cy="3651836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61368A-7DD0-9360-8CE7-3075D71A823C}"/>
              </a:ext>
            </a:extLst>
          </p:cNvPr>
          <p:cNvSpPr txBox="1"/>
          <p:nvPr/>
        </p:nvSpPr>
        <p:spPr>
          <a:xfrm>
            <a:off x="9670987" y="5730293"/>
            <a:ext cx="91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M3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C3A36AC-00AB-1955-BA7B-4D2BD799720F}"/>
              </a:ext>
            </a:extLst>
          </p:cNvPr>
          <p:cNvCxnSpPr>
            <a:cxnSpLocks/>
          </p:cNvCxnSpPr>
          <p:nvPr/>
        </p:nvCxnSpPr>
        <p:spPr>
          <a:xfrm flipV="1">
            <a:off x="8313853" y="4995060"/>
            <a:ext cx="12933" cy="14964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CCB358F-5C55-1F0A-B0DF-050E6748A95C}"/>
              </a:ext>
            </a:extLst>
          </p:cNvPr>
          <p:cNvSpPr txBox="1"/>
          <p:nvPr/>
        </p:nvSpPr>
        <p:spPr>
          <a:xfrm>
            <a:off x="8257825" y="4950100"/>
            <a:ext cx="123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800" dirty="0"/>
              <a:t>Month 24</a:t>
            </a:r>
          </a:p>
          <a:p>
            <a:pPr algn="ctr"/>
            <a:r>
              <a:rPr lang="en-IT" sz="1800" dirty="0"/>
              <a:t>Aug. 2024</a:t>
            </a:r>
          </a:p>
        </p:txBody>
      </p:sp>
    </p:spTree>
    <p:extLst>
      <p:ext uri="{BB962C8B-B14F-4D97-AF65-F5344CB8AC3E}">
        <p14:creationId xmlns:p14="http://schemas.microsoft.com/office/powerpoint/2010/main" val="415902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Project layout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" name="Picture 3" descr="A diagram of a business process&#10;&#10;Description automatically generated with medium confidence">
            <a:extLst>
              <a:ext uri="{FF2B5EF4-FFF2-40B4-BE49-F238E27FC236}">
                <a16:creationId xmlns:a16="http://schemas.microsoft.com/office/drawing/2014/main" id="{C67A8C32-52AB-2503-0EDE-FE931BB26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63" y="1621116"/>
            <a:ext cx="11481712" cy="488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3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Work Packages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55647" y="1733921"/>
            <a:ext cx="11480700" cy="317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Scientific and technical goals identified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Workplan defined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Governance established</a:t>
            </a:r>
          </a:p>
          <a:p>
            <a:pPr marL="510198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8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Development activities started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Monthly WP meetings 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Weekly WP Leaders meetings</a:t>
            </a:r>
          </a:p>
          <a:p>
            <a:pPr marL="889000" indent="-390525">
              <a:lnSpc>
                <a:spcPct val="90000"/>
              </a:lnSpc>
              <a:spcAft>
                <a:spcPts val="600"/>
              </a:spcAft>
              <a:buClr>
                <a:srgbClr val="1528BC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24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6-month All-Hands Meetings (June 2023 Catania, October 2023 Trieste)</a:t>
            </a:r>
          </a:p>
        </p:txBody>
      </p:sp>
    </p:spTree>
    <p:extLst>
      <p:ext uri="{BB962C8B-B14F-4D97-AF65-F5344CB8AC3E}">
        <p14:creationId xmlns:p14="http://schemas.microsoft.com/office/powerpoint/2010/main" val="1935711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6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Innovation </a:t>
            </a:r>
            <a:r>
              <a:rPr lang="it-IT" sz="3600" b="1" i="0" u="none" strike="noStrike" cap="none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Grants</a:t>
            </a:r>
            <a:r>
              <a:rPr lang="it-IT" sz="36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(1)</a:t>
            </a:r>
            <a:endParaRPr sz="28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969A24BA-8B3B-53EC-2403-AA0BC749A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18" y="1621116"/>
            <a:ext cx="11196284" cy="488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639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763</Words>
  <Application>Microsoft Macintosh PowerPoint</Application>
  <PresentationFormat>Widescreen</PresentationFormat>
  <Paragraphs>152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Titillium Web SemiBold</vt:lpstr>
      <vt:lpstr>Calibri</vt:lpstr>
      <vt:lpstr>Wingdings</vt:lpstr>
      <vt:lpstr>Courier New</vt:lpstr>
      <vt:lpstr>Titillium Web</vt:lpstr>
      <vt:lpstr>Inter Light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Claudio Gheller</cp:lastModifiedBy>
  <cp:revision>7</cp:revision>
  <dcterms:created xsi:type="dcterms:W3CDTF">2022-07-26T13:28:46Z</dcterms:created>
  <dcterms:modified xsi:type="dcterms:W3CDTF">2023-10-09T10:12:18Z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</Properties>
</file>