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7104063" cy="10234613"/>
  <p:embeddedFontLs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Roboto Light" panose="020B060402020202020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hoLoX8CKxHx4uDDNOaUkMSos/6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a712b295a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39700" y="860425"/>
            <a:ext cx="7632600" cy="429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0" name="Google Shape;230;g2a712b295aa_0_128:notes"/>
          <p:cNvSpPr txBox="1">
            <a:spLocks noGrp="1"/>
          </p:cNvSpPr>
          <p:nvPr>
            <p:ph type="body" idx="1"/>
          </p:nvPr>
        </p:nvSpPr>
        <p:spPr>
          <a:xfrm>
            <a:off x="980098" y="5440692"/>
            <a:ext cx="5394000" cy="515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Rendere accessibili, riutilizzabili e modificabili tutti i materiali e le attività di restituzione a Scuola e Società dei risultati della ricerca (ambito della Terza Missione) è un pilastro dell’Open Science. Per questo nasocno le OER, open eduational resources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39700" y="860425"/>
            <a:ext cx="7632700" cy="4294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1" name="Google Shape;241;p8:notes"/>
          <p:cNvSpPr txBox="1">
            <a:spLocks noGrp="1"/>
          </p:cNvSpPr>
          <p:nvPr>
            <p:ph type="body" idx="1"/>
          </p:nvPr>
        </p:nvSpPr>
        <p:spPr>
          <a:xfrm>
            <a:off x="980098" y="5440692"/>
            <a:ext cx="5393929" cy="515457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 primo è eduinaf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39700" y="860425"/>
            <a:ext cx="7632700" cy="4294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0" name="Google Shape;250;p9:notes"/>
          <p:cNvSpPr txBox="1">
            <a:spLocks noGrp="1"/>
          </p:cNvSpPr>
          <p:nvPr>
            <p:ph type="body" idx="1"/>
          </p:nvPr>
        </p:nvSpPr>
        <p:spPr>
          <a:xfrm>
            <a:off x="980098" y="5440692"/>
            <a:ext cx="5393929" cy="515457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storia di eduinaf:EduINAF E’ nato nel 2014 con un progetto finanziato dall’allora MIUR, ex L6/2000. </a:t>
            </a:r>
            <a:br>
              <a:rPr lang="en-US"/>
            </a:br>
            <a:r>
              <a:rPr lang="en-US"/>
              <a:t>E’ stato sviluppato con il successivo progetto (per entrambi: PI A. Maggio, INAF-OAPA). </a:t>
            </a:r>
            <a:br>
              <a:rPr lang="en-US"/>
            </a:br>
            <a:r>
              <a:rPr lang="en-US"/>
              <a:t>nel 2017 si è evoluto in un portale web con la partecipazione di tutti gli uffici di Didattica e Divulgazione dislocati nelle sedi INAF sul territorio italiano.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Giugno 2020 registrato al tribunale di roma come testata ufficiale dedicata alla didattica e divulgazione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39700" y="860425"/>
            <a:ext cx="7632700" cy="4294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980098" y="5440692"/>
            <a:ext cx="5393929" cy="515457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Ottobre, oltre 3000 visualizzazioni di pagina al giorno-&gt; 100 000 in un mese.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 è solo una questione di numeri ma di anima.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 pubblico al centro: pubblico genitori, insegnanti, student appassionati.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39700" y="860425"/>
            <a:ext cx="7632700" cy="4294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5" name="Google Shape;265;p10:notes"/>
          <p:cNvSpPr txBox="1">
            <a:spLocks noGrp="1"/>
          </p:cNvSpPr>
          <p:nvPr>
            <p:ph type="body" idx="1"/>
          </p:nvPr>
        </p:nvSpPr>
        <p:spPr>
          <a:xfrm>
            <a:off x="980098" y="5440692"/>
            <a:ext cx="5393929" cy="515457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grande differenza come sempre la fanno le persone</a:t>
            </a:r>
            <a:br>
              <a:rPr lang="en-US"/>
            </a:br>
            <a:r>
              <a:rPr lang="en-US"/>
              <a:t>tante In tutta italia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39700" y="860425"/>
            <a:ext cx="7632700" cy="4294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2" name="Google Shape;272;p13:notes"/>
          <p:cNvSpPr txBox="1">
            <a:spLocks noGrp="1"/>
          </p:cNvSpPr>
          <p:nvPr>
            <p:ph type="body" idx="1"/>
          </p:nvPr>
        </p:nvSpPr>
        <p:spPr>
          <a:xfrm>
            <a:off x="980098" y="5440692"/>
            <a:ext cx="5393929" cy="515457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Una delle anime di eduinaf è L’archivio delle risorse edu</a:t>
            </a:r>
            <a:br>
              <a:rPr lang="en-US"/>
            </a:br>
            <a:r>
              <a:rPr lang="en-US"/>
              <a:t>sono free pubblicate con licenza…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63dd7b3ba8_1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39700" y="860425"/>
            <a:ext cx="7632600" cy="429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0" name="Google Shape;280;g263dd7b3ba8_1_172:notes"/>
          <p:cNvSpPr txBox="1">
            <a:spLocks noGrp="1"/>
          </p:cNvSpPr>
          <p:nvPr>
            <p:ph type="body" idx="1"/>
          </p:nvPr>
        </p:nvSpPr>
        <p:spPr>
          <a:xfrm>
            <a:off x="980098" y="5440692"/>
            <a:ext cx="5394000" cy="515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 renderle utilizzabile in classe, hanno un format specifico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39700" y="860425"/>
            <a:ext cx="7632700" cy="4294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6" name="Google Shape;286;p15:notes"/>
          <p:cNvSpPr txBox="1">
            <a:spLocks noGrp="1"/>
          </p:cNvSpPr>
          <p:nvPr>
            <p:ph type="body" idx="1"/>
          </p:nvPr>
        </p:nvSpPr>
        <p:spPr>
          <a:xfrm>
            <a:off x="980098" y="5440692"/>
            <a:ext cx="5393929" cy="515457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 renderle utilizzabile in classe, hanno un format specifico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a6852bcb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39700" y="860425"/>
            <a:ext cx="7632600" cy="429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1" name="Google Shape;291;g2a6852bcb7a_0_0:notes"/>
          <p:cNvSpPr txBox="1">
            <a:spLocks noGrp="1"/>
          </p:cNvSpPr>
          <p:nvPr>
            <p:ph type="body" idx="1"/>
          </p:nvPr>
        </p:nvSpPr>
        <p:spPr>
          <a:xfrm>
            <a:off x="980098" y="5440692"/>
            <a:ext cx="5394000" cy="515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/>
              <a:t>obiettivo: creare oer per insegnanti ma anche per ricercatori.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a712b29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39700" y="860425"/>
            <a:ext cx="7632600" cy="429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8" name="Google Shape;298;g2a712b295aa_0_0:notes"/>
          <p:cNvSpPr txBox="1">
            <a:spLocks noGrp="1"/>
          </p:cNvSpPr>
          <p:nvPr>
            <p:ph type="body" idx="1"/>
          </p:nvPr>
        </p:nvSpPr>
        <p:spPr>
          <a:xfrm>
            <a:off x="980098" y="5440692"/>
            <a:ext cx="5394000" cy="515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/>
              <a:t>Ma sono OER?</a:t>
            </a:r>
            <a:br>
              <a:rPr lang="en-US"/>
            </a:br>
            <a:r>
              <a:rPr lang="en-US"/>
              <a:t>- sono acessibili? considerando anche la tecnologia della scuola…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/>
              <a:t>- sono free ma anche a costo basso (esempio: se l’attività richiede ua termocamera…)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/>
              <a:t>- sono utilizzabili in classe?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/>
              <a:t>- hanno l’effetto wow? Sono interessanti epr insegnanti con poco tmepo?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39700" y="860425"/>
            <a:ext cx="7632700" cy="4294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8" name="Google Shape;168;p4:notes"/>
          <p:cNvSpPr txBox="1">
            <a:spLocks noGrp="1"/>
          </p:cNvSpPr>
          <p:nvPr>
            <p:ph type="body" idx="1"/>
          </p:nvPr>
        </p:nvSpPr>
        <p:spPr>
          <a:xfrm>
            <a:off x="980098" y="5440692"/>
            <a:ext cx="5393929" cy="515457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/>
              <a:t>Perché INAF si occupa di Didattica e divulgazione? Statuto - Bulimia di fare tutto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a712b295a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39700" y="860425"/>
            <a:ext cx="7632600" cy="429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1" name="Google Shape;311;g2a712b295aa_0_14:notes"/>
          <p:cNvSpPr txBox="1">
            <a:spLocks noGrp="1"/>
          </p:cNvSpPr>
          <p:nvPr>
            <p:ph type="body" idx="1"/>
          </p:nvPr>
        </p:nvSpPr>
        <p:spPr>
          <a:xfrm>
            <a:off x="980098" y="5440692"/>
            <a:ext cx="5394000" cy="515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astronomia non curriculare ma di grande fascino -&gt;usata come strumento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39700" y="860425"/>
            <a:ext cx="7632700" cy="4294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2" name="Google Shape;322;p14:notes"/>
          <p:cNvSpPr txBox="1">
            <a:spLocks noGrp="1"/>
          </p:cNvSpPr>
          <p:nvPr>
            <p:ph type="body" idx="1"/>
          </p:nvPr>
        </p:nvSpPr>
        <p:spPr>
          <a:xfrm>
            <a:off x="980098" y="5440692"/>
            <a:ext cx="5393929" cy="515457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L’accessibilità e l’utilizzabilità</a:t>
            </a:r>
            <a:br>
              <a:rPr lang="en-US"/>
            </a:br>
            <a:r>
              <a:rPr lang="en-US"/>
              <a:t>L’importanza dei filtri, delle parole chiave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39700" y="860425"/>
            <a:ext cx="7632700" cy="4294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2" name="Google Shape;332;p19:notes"/>
          <p:cNvSpPr txBox="1">
            <a:spLocks noGrp="1"/>
          </p:cNvSpPr>
          <p:nvPr>
            <p:ph type="body" idx="1"/>
          </p:nvPr>
        </p:nvSpPr>
        <p:spPr>
          <a:xfrm>
            <a:off x="980098" y="5440692"/>
            <a:ext cx="5393929" cy="515457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Secondo esmepio è astroedu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39700" y="860425"/>
            <a:ext cx="7632700" cy="4294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1" name="Google Shape;341;p20:notes"/>
          <p:cNvSpPr txBox="1">
            <a:spLocks noGrp="1"/>
          </p:cNvSpPr>
          <p:nvPr>
            <p:ph type="body" idx="1"/>
          </p:nvPr>
        </p:nvSpPr>
        <p:spPr>
          <a:xfrm>
            <a:off x="980098" y="5440692"/>
            <a:ext cx="5393929" cy="515457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Cos’è astroedu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39700" y="860425"/>
            <a:ext cx="7632700" cy="4294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7" name="Google Shape;347;p21:notes"/>
          <p:cNvSpPr txBox="1">
            <a:spLocks noGrp="1"/>
          </p:cNvSpPr>
          <p:nvPr>
            <p:ph type="body" idx="1"/>
          </p:nvPr>
        </p:nvSpPr>
        <p:spPr>
          <a:xfrm>
            <a:off x="980098" y="5440692"/>
            <a:ext cx="5393929" cy="515457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archivio risorse didattiche della iau, sostenuto oae di cui inaf ospita il centro italiano.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39700" y="860425"/>
            <a:ext cx="7632700" cy="4294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5" name="Google Shape;355;p22:notes"/>
          <p:cNvSpPr txBox="1">
            <a:spLocks noGrp="1"/>
          </p:cNvSpPr>
          <p:nvPr>
            <p:ph type="body" idx="1"/>
          </p:nvPr>
        </p:nvSpPr>
        <p:spPr>
          <a:xfrm>
            <a:off x="980098" y="5440692"/>
            <a:ext cx="5393929" cy="515457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Cos’è astroedu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39700" y="860425"/>
            <a:ext cx="7632700" cy="4294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64" name="Google Shape;364;p23:notes"/>
          <p:cNvSpPr txBox="1">
            <a:spLocks noGrp="1"/>
          </p:cNvSpPr>
          <p:nvPr>
            <p:ph type="body" idx="1"/>
          </p:nvPr>
        </p:nvSpPr>
        <p:spPr>
          <a:xfrm>
            <a:off x="980098" y="5440692"/>
            <a:ext cx="5393929" cy="515457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difficolta aggiuntive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a6852bcb7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39700" y="860425"/>
            <a:ext cx="7632600" cy="429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70" name="Google Shape;370;g2a6852bcb7a_0_17:notes"/>
          <p:cNvSpPr txBox="1">
            <a:spLocks noGrp="1"/>
          </p:cNvSpPr>
          <p:nvPr>
            <p:ph type="body" idx="1"/>
          </p:nvPr>
        </p:nvSpPr>
        <p:spPr>
          <a:xfrm>
            <a:off x="980098" y="5440692"/>
            <a:ext cx="5394000" cy="515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/>
              <a:t>alal sifda di eduinaf si aggounge la problematica di avere un repository mondiale…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63dd7b3ba8_1_85:notes"/>
          <p:cNvSpPr txBox="1"/>
          <p:nvPr/>
        </p:nvSpPr>
        <p:spPr>
          <a:xfrm>
            <a:off x="4025422" y="9723443"/>
            <a:ext cx="30786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263dd7b3ba8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63895" y="706704"/>
            <a:ext cx="3023700" cy="35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1" name="Google Shape;391;g263dd7b3ba8_1_85:notes"/>
          <p:cNvSpPr txBox="1">
            <a:spLocks noGrp="1"/>
          </p:cNvSpPr>
          <p:nvPr>
            <p:ph type="body" idx="1"/>
          </p:nvPr>
        </p:nvSpPr>
        <p:spPr>
          <a:xfrm>
            <a:off x="953139" y="4465640"/>
            <a:ext cx="5245500" cy="4257600"/>
          </a:xfrm>
          <a:prstGeom prst="rect">
            <a:avLst/>
          </a:pr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9025" tIns="49500" rIns="99025" bIns="495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39700" y="860425"/>
            <a:ext cx="7632700" cy="4294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5" name="Google Shape;175;p2:notes"/>
          <p:cNvSpPr txBox="1">
            <a:spLocks noGrp="1"/>
          </p:cNvSpPr>
          <p:nvPr>
            <p:ph type="body" idx="1"/>
          </p:nvPr>
        </p:nvSpPr>
        <p:spPr>
          <a:xfrm>
            <a:off x="980098" y="5440692"/>
            <a:ext cx="5393929" cy="515457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soprattutto, per rispondere a due problemi molto chiari della nostra società: Dispersione scolastica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39700" y="860425"/>
            <a:ext cx="7632700" cy="4294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980098" y="5440692"/>
            <a:ext cx="5393929" cy="515457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 ,mancanza di Cultura scientifica di base -  SI CHIAMA ALFABETIZZAZIONE SCIENTIFICA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a61641489e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a61641489e_5_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Open non si riferisce solo ai contenuti e ai risultati ma anche ai processi - e qui che possiamo entrare molto noi che facciamo didattica e divulgazione perchè è attraverso queste azioni che possiamo “trasmettere” i processi della ricerca  - per esempio con il metodo dell’IBL Inquiry based learning (sul quale è fondato Astroedu) </a:t>
            </a:r>
            <a:endParaRPr sz="2000"/>
          </a:p>
          <a:p>
            <a:pPr marL="0" lvl="0" indent="0" algn="l" rtl="0">
              <a:lnSpc>
                <a:spcPct val="13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Il quadro di riferimento per elencare le “buone pratiche” scientifiche (estratto da U.S.’s Next Generation Science Standards; NRC 2012) è: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87400" lvl="0" indent="-228600" algn="l" rtl="0">
              <a:lnSpc>
                <a:spcPct val="13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</a:pPr>
            <a:r>
              <a:rPr lang="en-US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porre domande;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87400" lvl="0" indent="-2286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</a:pPr>
            <a:r>
              <a:rPr lang="en-US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sviluppare e utilizzare modelli;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87400" lvl="0" indent="-2286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</a:pPr>
            <a:r>
              <a:rPr lang="en-US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pianificare ed eseguire ricerche (indagini);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87400" lvl="0" indent="-2286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</a:pPr>
            <a:r>
              <a:rPr lang="en-US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analizzare e interpretare i dati;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87400" lvl="0" indent="-2286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</a:pPr>
            <a:r>
              <a:rPr lang="en-US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utilizzare approcci matematici e computazionali;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87400" lvl="0" indent="-2286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</a:pPr>
            <a:r>
              <a:rPr lang="en-US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costruire spiegazioni valide;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87400" lvl="0" indent="-2286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</a:pPr>
            <a:r>
              <a:rPr lang="en-US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impegnarsi in una discussione partendo dall’evidenza; 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87400" lvl="0" indent="-2286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</a:pPr>
            <a:r>
              <a:rPr lang="en-US"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comunicare le informazioni.</a:t>
            </a:r>
            <a:endParaRPr sz="1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</p:txBody>
      </p:sp>
      <p:sp>
        <p:nvSpPr>
          <p:cNvPr id="191" name="Google Shape;191;g2a61641489e_5_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3dd7b3ba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00" cy="345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63dd7b3ba8_0_1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Elena Giglia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 stesso problema dei ricercatori che devono pubblicare lo abbiamo noi che dobbiamo sempre creare nuove attività, nuovi laboraotori….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Anche noi ci siamo trovati a reinventare acqua calda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263dd7b3ba8_0_11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63dd7b3b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00" cy="345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63dd7b3ba8_0_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263dd7b3ba8_0_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39700" y="860425"/>
            <a:ext cx="7632700" cy="4294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1" name="Google Shape;211;p7:notes"/>
          <p:cNvSpPr txBox="1">
            <a:spLocks noGrp="1"/>
          </p:cNvSpPr>
          <p:nvPr>
            <p:ph type="body" idx="1"/>
          </p:nvPr>
        </p:nvSpPr>
        <p:spPr>
          <a:xfrm>
            <a:off x="980098" y="5440692"/>
            <a:ext cx="5393929" cy="515457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DUE ESEMPI NATI/sviluppati IN AMBITO INAF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39700" y="860425"/>
            <a:ext cx="7632700" cy="4294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980098" y="5440692"/>
            <a:ext cx="5393929" cy="515457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7275" tIns="53625" rIns="107275" bIns="53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Rendere accessibili, riutilizzabili e modificabili tutti i materiali e le attività di restituzione a Scuola e Società dei risultati della ricerca (ambito della Terza Missione) è un pilastro dell’Open Science. Per questo nasocno le OER, open eduational resources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63dd7b3ba8_1_101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263dd7b3ba8_1_10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g263dd7b3ba8_1_101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263dd7b3ba8_1_101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263dd7b3ba8_1_101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63dd7b3ba8_1_107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63dd7b3ba8_1_107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263dd7b3ba8_1_107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63dd7b3ba8_1_111"/>
          <p:cNvSpPr txBox="1">
            <a:spLocks noGrp="1"/>
          </p:cNvSpPr>
          <p:nvPr>
            <p:ph type="title"/>
          </p:nvPr>
        </p:nvSpPr>
        <p:spPr>
          <a:xfrm rot="5400000">
            <a:off x="7285049" y="1828788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263dd7b3ba8_1_111"/>
          <p:cNvSpPr txBox="1">
            <a:spLocks noGrp="1"/>
          </p:cNvSpPr>
          <p:nvPr>
            <p:ph type="body" idx="1"/>
          </p:nvPr>
        </p:nvSpPr>
        <p:spPr>
          <a:xfrm rot="5400000">
            <a:off x="1697001" y="-812861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g263dd7b3ba8_1_111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263dd7b3ba8_1_111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263dd7b3ba8_1_111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63dd7b3ba8_1_11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63dd7b3ba8_1_117"/>
          <p:cNvSpPr txBox="1">
            <a:spLocks noGrp="1"/>
          </p:cNvSpPr>
          <p:nvPr>
            <p:ph type="body" idx="1"/>
          </p:nvPr>
        </p:nvSpPr>
        <p:spPr>
          <a:xfrm rot="5400000">
            <a:off x="3832950" y="-1623150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g263dd7b3ba8_1_117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263dd7b3ba8_1_117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263dd7b3ba8_1_117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3dd7b3ba8_1_12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63dd7b3ba8_1_12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g263dd7b3ba8_1_12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g263dd7b3ba8_1_12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263dd7b3ba8_1_123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63dd7b3ba8_1_12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63dd7b3ba8_1_130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3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263dd7b3ba8_1_130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2" name="Google Shape;122;g263dd7b3ba8_1_130"/>
          <p:cNvSpPr txBox="1">
            <a:spLocks noGrp="1"/>
          </p:cNvSpPr>
          <p:nvPr>
            <p:ph type="body" idx="2"/>
          </p:nvPr>
        </p:nvSpPr>
        <p:spPr>
          <a:xfrm>
            <a:off x="609600" y="1435100"/>
            <a:ext cx="40113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g263dd7b3ba8_1_130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263dd7b3ba8_1_130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263dd7b3ba8_1_130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63dd7b3ba8_1_13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63dd7b3ba8_1_137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263dd7b3ba8_1_137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263dd7b3ba8_1_137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63dd7b3ba8_1_14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263dd7b3ba8_1_14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4" name="Google Shape;134;g263dd7b3ba8_1_14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5" name="Google Shape;135;g263dd7b3ba8_1_142"/>
          <p:cNvSpPr txBox="1">
            <a:spLocks noGrp="1"/>
          </p:cNvSpPr>
          <p:nvPr>
            <p:ph type="body" idx="3"/>
          </p:nvPr>
        </p:nvSpPr>
        <p:spPr>
          <a:xfrm>
            <a:off x="6193367" y="1535113"/>
            <a:ext cx="53892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g263dd7b3ba8_1_142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2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7" name="Google Shape;137;g263dd7b3ba8_1_142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263dd7b3ba8_1_142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263dd7b3ba8_1_142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63dd7b3ba8_1_15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63dd7b3ba8_1_15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3" name="Google Shape;143;g263dd7b3ba8_1_151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4" name="Google Shape;144;g263dd7b3ba8_1_151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63dd7b3ba8_1_151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263dd7b3ba8_1_151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63dd7b3ba8_1_158"/>
          <p:cNvSpPr txBox="1">
            <a:spLocks noGrp="1"/>
          </p:cNvSpPr>
          <p:nvPr>
            <p:ph type="title"/>
          </p:nvPr>
        </p:nvSpPr>
        <p:spPr>
          <a:xfrm>
            <a:off x="963084" y="4406900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263dd7b3ba8_1_15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g263dd7b3ba8_1_158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263dd7b3ba8_1_158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263dd7b3ba8_1_158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63dd7b3ba8_1_16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263dd7b3ba8_1_16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g263dd7b3ba8_1_164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263dd7b3ba8_1_164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263dd7b3ba8_1_164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63dd7b3ba8_1_9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g263dd7b3ba8_1_9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263dd7b3ba8_1_9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g263dd7b3ba8_1_9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g263dd7b3ba8_1_9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unesco.org/science-sustainable-future/open-science/recommendati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6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7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unesco.org/science-sustainable-future/open-science/recommendat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boto Light"/>
              <a:buNone/>
            </a:pPr>
            <a:r>
              <a:rPr lang="en-US" b="1">
                <a:solidFill>
                  <a:srgbClr val="555555"/>
                </a:solidFill>
                <a:latin typeface="Roboto Light"/>
                <a:ea typeface="Roboto Light"/>
                <a:cs typeface="Roboto Light"/>
                <a:sym typeface="Roboto Light"/>
              </a:rPr>
              <a:t>OpenEdu @ INAF : gli esempi di EduINAF &amp; AstroEDU</a:t>
            </a:r>
            <a:endParaRPr/>
          </a:p>
        </p:txBody>
      </p:sp>
      <p:sp>
        <p:nvSpPr>
          <p:cNvPr id="165" name="Google Shape;16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Livia Giacomini – INAF</a:t>
            </a:r>
            <a:br>
              <a:rPr lang="en-US" sz="4400"/>
            </a:br>
            <a:r>
              <a:rPr lang="en-US" sz="4400"/>
              <a:t>Caterina Boccato – INAF 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a712b295aa_0_128"/>
          <p:cNvSpPr txBox="1"/>
          <p:nvPr/>
        </p:nvSpPr>
        <p:spPr>
          <a:xfrm>
            <a:off x="3048000" y="3246511"/>
            <a:ext cx="609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2a712b295aa_0_128"/>
          <p:cNvSpPr txBox="1"/>
          <p:nvPr/>
        </p:nvSpPr>
        <p:spPr>
          <a:xfrm>
            <a:off x="142650" y="191450"/>
            <a:ext cx="5431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</a:rPr>
              <a:t>“Rendere accessibili, riutilizzabili e modificabili tutti i materiali e le attività di restituzione a Scuola e Società dei risultati della ricerca (ambito della Terza Missione) è un pilastro dell’Open Science.”</a:t>
            </a:r>
            <a:endParaRPr sz="1800" i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UNESCO, </a:t>
            </a:r>
            <a:r>
              <a:rPr lang="en-US" sz="1800" b="1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Open science recommendation</a:t>
            </a:r>
            <a:endParaRPr sz="1800" b="1">
              <a:solidFill>
                <a:schemeClr val="dk1"/>
              </a:solidFill>
            </a:endParaRPr>
          </a:p>
        </p:txBody>
      </p:sp>
      <p:grpSp>
        <p:nvGrpSpPr>
          <p:cNvPr id="234" name="Google Shape;234;g2a712b295aa_0_128"/>
          <p:cNvGrpSpPr/>
          <p:nvPr/>
        </p:nvGrpSpPr>
        <p:grpSpPr>
          <a:xfrm>
            <a:off x="4461307" y="1668943"/>
            <a:ext cx="3269461" cy="2586414"/>
            <a:chOff x="4340132" y="2509768"/>
            <a:chExt cx="3269461" cy="2586414"/>
          </a:xfrm>
        </p:grpSpPr>
        <p:pic>
          <p:nvPicPr>
            <p:cNvPr id="235" name="Google Shape;235;g2a712b295aa_0_1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40132" y="2509768"/>
              <a:ext cx="3269400" cy="2513700"/>
            </a:xfrm>
            <a:prstGeom prst="ellipse">
              <a:avLst/>
            </a:prstGeom>
            <a:noFill/>
            <a:ln w="63500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0" dist="292100" dir="5400000" sx="-80000" sy="-18000" rotWithShape="0">
                <a:srgbClr val="000000">
                  <a:alpha val="21960"/>
                </a:srgbClr>
              </a:outerShdw>
            </a:effectLst>
          </p:spPr>
        </p:pic>
        <p:sp>
          <p:nvSpPr>
            <p:cNvPr id="236" name="Google Shape;236;g2a712b295aa_0_128"/>
            <p:cNvSpPr txBox="1"/>
            <p:nvPr/>
          </p:nvSpPr>
          <p:spPr>
            <a:xfrm>
              <a:off x="5855193" y="3895582"/>
              <a:ext cx="17544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OER</a:t>
              </a:r>
              <a:endParaRPr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g2a712b295aa_0_128"/>
          <p:cNvSpPr txBox="1"/>
          <p:nvPr/>
        </p:nvSpPr>
        <p:spPr>
          <a:xfrm>
            <a:off x="5206200" y="4874975"/>
            <a:ext cx="68019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“</a:t>
            </a:r>
            <a:r>
              <a:rPr lang="en-US" sz="1800">
                <a:solidFill>
                  <a:schemeClr val="dk1"/>
                </a:solidFill>
              </a:rPr>
              <a:t>Open Educational Resources (OERs)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>
                <a:solidFill>
                  <a:schemeClr val="dk1"/>
                </a:solidFill>
              </a:rPr>
              <a:t>are teaching, learning and research materials in any medium – digital or otherwise – that reside in the public domain or have been released under an open license that permits no-cost access, use, adaptation and redistribution by others with no or limited restrictions.”</a:t>
            </a:r>
            <a:br>
              <a:rPr lang="en-US" sz="1800" i="1">
                <a:solidFill>
                  <a:schemeClr val="dk1"/>
                </a:solidFill>
              </a:rPr>
            </a:br>
            <a:r>
              <a:rPr lang="en-US" sz="1800" b="1">
                <a:solidFill>
                  <a:schemeClr val="dk1"/>
                </a:solidFill>
              </a:rPr>
              <a:t>UNESCO, What are OERs?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g2a712b295aa_0_1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95195" y="725308"/>
            <a:ext cx="2288527" cy="2635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8"/>
          <p:cNvPicPr preferRelativeResize="0"/>
          <p:nvPr/>
        </p:nvPicPr>
        <p:blipFill rotWithShape="1">
          <a:blip r:embed="rId3">
            <a:alphaModFix/>
          </a:blip>
          <a:srcRect l="9946" t="2027" r="3694" b="65107"/>
          <a:stretch/>
        </p:blipFill>
        <p:spPr>
          <a:xfrm>
            <a:off x="465054" y="2903580"/>
            <a:ext cx="5411490" cy="131697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8"/>
          <p:cNvSpPr txBox="1">
            <a:spLocks noGrp="1"/>
          </p:cNvSpPr>
          <p:nvPr>
            <p:ph type="title" idx="4294967295"/>
          </p:nvPr>
        </p:nvSpPr>
        <p:spPr>
          <a:xfrm>
            <a:off x="628703" y="4387709"/>
            <a:ext cx="411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EduINAF</a:t>
            </a:r>
            <a:r>
              <a:rPr lang="en-US"/>
              <a:t/>
            </a:r>
            <a:br>
              <a:rPr lang="en-US"/>
            </a:br>
            <a:endParaRPr sz="2800"/>
          </a:p>
        </p:txBody>
      </p:sp>
      <p:sp>
        <p:nvSpPr>
          <p:cNvPr id="245" name="Google Shape;245;p8"/>
          <p:cNvSpPr txBox="1"/>
          <p:nvPr/>
        </p:nvSpPr>
        <p:spPr>
          <a:xfrm>
            <a:off x="7328207" y="4137907"/>
            <a:ext cx="411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AstroEDU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51326" y="2903580"/>
            <a:ext cx="5411490" cy="131697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8"/>
          <p:cNvSpPr/>
          <p:nvPr/>
        </p:nvSpPr>
        <p:spPr>
          <a:xfrm>
            <a:off x="195072" y="2340864"/>
            <a:ext cx="6108192" cy="318984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"/>
          <p:cNvSpPr txBox="1">
            <a:spLocks noGrp="1"/>
          </p:cNvSpPr>
          <p:nvPr>
            <p:ph type="title" idx="4294967295"/>
          </p:nvPr>
        </p:nvSpPr>
        <p:spPr>
          <a:xfrm>
            <a:off x="1524000" y="36668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EduINAF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9"/>
          <p:cNvPicPr preferRelativeResize="0"/>
          <p:nvPr/>
        </p:nvPicPr>
        <p:blipFill rotWithShape="1">
          <a:blip r:embed="rId3">
            <a:alphaModFix/>
          </a:blip>
          <a:srcRect l="17790" t="21086" r="24183" b="8055"/>
          <a:stretch/>
        </p:blipFill>
        <p:spPr>
          <a:xfrm>
            <a:off x="2095500" y="2457175"/>
            <a:ext cx="3843274" cy="2861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9"/>
          <p:cNvPicPr preferRelativeResize="0"/>
          <p:nvPr/>
        </p:nvPicPr>
        <p:blipFill rotWithShape="1">
          <a:blip r:embed="rId4">
            <a:alphaModFix/>
          </a:blip>
          <a:srcRect t="1068"/>
          <a:stretch/>
        </p:blipFill>
        <p:spPr>
          <a:xfrm>
            <a:off x="7199550" y="551487"/>
            <a:ext cx="3468450" cy="593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2"/>
          <p:cNvPicPr preferRelativeResize="0"/>
          <p:nvPr/>
        </p:nvPicPr>
        <p:blipFill rotWithShape="1">
          <a:blip r:embed="rId3">
            <a:alphaModFix/>
          </a:blip>
          <a:srcRect l="12279"/>
          <a:stretch/>
        </p:blipFill>
        <p:spPr>
          <a:xfrm>
            <a:off x="922019" y="1132117"/>
            <a:ext cx="7753819" cy="49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2"/>
          <p:cNvSpPr/>
          <p:nvPr/>
        </p:nvSpPr>
        <p:spPr>
          <a:xfrm>
            <a:off x="4375100" y="1533403"/>
            <a:ext cx="3868425" cy="1981332"/>
          </a:xfrm>
          <a:prstGeom prst="downArrowCallout">
            <a:avLst>
              <a:gd name="adj1" fmla="val 7693"/>
              <a:gd name="adj2" fmla="val 14836"/>
              <a:gd name="adj3" fmla="val 14282"/>
              <a:gd name="adj4" fmla="val 73811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Insegnanti, studenti, ricercatori che si occupano di didattica, appassionati di scienza…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2"/>
          <p:cNvSpPr txBox="1"/>
          <p:nvPr/>
        </p:nvSpPr>
        <p:spPr>
          <a:xfrm>
            <a:off x="2378549" y="0"/>
            <a:ext cx="7434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isitatori unici mensili</a:t>
            </a:r>
            <a:endParaRPr/>
          </a:p>
        </p:txBody>
      </p:sp>
      <p:sp>
        <p:nvSpPr>
          <p:cNvPr id="262" name="Google Shape;262;p12"/>
          <p:cNvSpPr/>
          <p:nvPr/>
        </p:nvSpPr>
        <p:spPr>
          <a:xfrm>
            <a:off x="7726200" y="3453218"/>
            <a:ext cx="3780000" cy="1395007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Ottobre 2022: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Oltre 3300 visualizzazioni 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 pagina al giorno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"/>
          <p:cNvSpPr txBox="1">
            <a:spLocks noGrp="1"/>
          </p:cNvSpPr>
          <p:nvPr>
            <p:ph type="title" idx="4294967295"/>
          </p:nvPr>
        </p:nvSpPr>
        <p:spPr>
          <a:xfrm>
            <a:off x="1524000" y="36668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EduINAF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033758"/>
            <a:ext cx="9144003" cy="550515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EduINAF: nuovi mo(n)di per fare comunicazione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/>
          <p:nvPr/>
        </p:nvSpPr>
        <p:spPr>
          <a:xfrm>
            <a:off x="6392576" y="2267558"/>
            <a:ext cx="3517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Circa 300 contenuti,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Tutti pubblicati con:</a:t>
            </a:r>
            <a:endParaRPr/>
          </a:p>
        </p:txBody>
      </p:sp>
      <p:pic>
        <p:nvPicPr>
          <p:cNvPr id="275" name="Google Shape;27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2576" y="3440325"/>
            <a:ext cx="2801774" cy="115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8699" y="1142998"/>
            <a:ext cx="3130325" cy="506475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3"/>
          <p:cNvSpPr txBox="1">
            <a:spLocks noGrp="1"/>
          </p:cNvSpPr>
          <p:nvPr>
            <p:ph type="title" idx="4294967295"/>
          </p:nvPr>
        </p:nvSpPr>
        <p:spPr>
          <a:xfrm>
            <a:off x="1243575" y="0"/>
            <a:ext cx="9959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Le risorse </a:t>
            </a:r>
            <a:r>
              <a:rPr lang="en-US"/>
              <a:t>EduINAF: le schede didattiche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g263dd7b3ba8_1_172"/>
          <p:cNvPicPr preferRelativeResize="0"/>
          <p:nvPr/>
        </p:nvPicPr>
        <p:blipFill rotWithShape="1">
          <a:blip r:embed="rId3">
            <a:alphaModFix/>
          </a:blip>
          <a:srcRect l="9706" b="13058"/>
          <a:stretch/>
        </p:blipFill>
        <p:spPr>
          <a:xfrm>
            <a:off x="2561800" y="228600"/>
            <a:ext cx="7132299" cy="644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263dd7b3ba8_1_172"/>
          <p:cNvPicPr preferRelativeResize="0"/>
          <p:nvPr/>
        </p:nvPicPr>
        <p:blipFill rotWithShape="1">
          <a:blip r:embed="rId3">
            <a:alphaModFix/>
          </a:blip>
          <a:srcRect r="37272" b="93343"/>
          <a:stretch/>
        </p:blipFill>
        <p:spPr>
          <a:xfrm>
            <a:off x="2560325" y="335300"/>
            <a:ext cx="5228800" cy="5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5"/>
          <p:cNvPicPr preferRelativeResize="0"/>
          <p:nvPr/>
        </p:nvPicPr>
        <p:blipFill rotWithShape="1">
          <a:blip r:embed="rId3">
            <a:alphaModFix/>
          </a:blip>
          <a:srcRect l="8637" r="14106" b="13815"/>
          <a:stretch/>
        </p:blipFill>
        <p:spPr>
          <a:xfrm>
            <a:off x="2607500" y="0"/>
            <a:ext cx="611697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g2a6852bcb7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5086" y="1840705"/>
            <a:ext cx="2886725" cy="4670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2a6852bcb7a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3682" y="2559643"/>
            <a:ext cx="3269400" cy="2513700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295" name="Google Shape;295;g2a6852bcb7a_0_0"/>
          <p:cNvSpPr txBox="1">
            <a:spLocks noGrp="1"/>
          </p:cNvSpPr>
          <p:nvPr>
            <p:ph type="title" idx="4294967295"/>
          </p:nvPr>
        </p:nvSpPr>
        <p:spPr>
          <a:xfrm>
            <a:off x="124357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La sfida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g2a712b295a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5086" y="1840705"/>
            <a:ext cx="2886725" cy="4670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2a712b295aa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85575">
            <a:off x="1462342" y="4650770"/>
            <a:ext cx="2449179" cy="154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2a712b295aa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2684" y="1376619"/>
            <a:ext cx="1754334" cy="138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2a712b295aa_0_0"/>
          <p:cNvPicPr preferRelativeResize="0"/>
          <p:nvPr/>
        </p:nvPicPr>
        <p:blipFill rotWithShape="1">
          <a:blip r:embed="rId6">
            <a:alphaModFix/>
          </a:blip>
          <a:srcRect t="8975" r="8248"/>
          <a:stretch/>
        </p:blipFill>
        <p:spPr>
          <a:xfrm>
            <a:off x="2211809" y="1537271"/>
            <a:ext cx="1292352" cy="1308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2a712b295aa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475774">
            <a:off x="8715275" y="4850647"/>
            <a:ext cx="1032399" cy="11540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5" name="Google Shape;305;g2a712b295aa_0_0"/>
          <p:cNvGrpSpPr/>
          <p:nvPr/>
        </p:nvGrpSpPr>
        <p:grpSpPr>
          <a:xfrm>
            <a:off x="4423682" y="2559643"/>
            <a:ext cx="3269470" cy="2513700"/>
            <a:chOff x="4423682" y="2559643"/>
            <a:chExt cx="3269470" cy="2513700"/>
          </a:xfrm>
        </p:grpSpPr>
        <p:pic>
          <p:nvPicPr>
            <p:cNvPr id="306" name="Google Shape;306;g2a712b295aa_0_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423682" y="2559643"/>
              <a:ext cx="3269400" cy="2513700"/>
            </a:xfrm>
            <a:prstGeom prst="ellipse">
              <a:avLst/>
            </a:prstGeom>
            <a:noFill/>
            <a:ln w="63500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0" dist="292100" dir="5400000" sx="-80000" sy="-18000" rotWithShape="0">
                <a:srgbClr val="000000">
                  <a:alpha val="21960"/>
                </a:srgbClr>
              </a:outerShdw>
            </a:effectLst>
          </p:spPr>
        </p:pic>
        <p:sp>
          <p:nvSpPr>
            <p:cNvPr id="307" name="Google Shape;307;g2a712b295aa_0_0"/>
            <p:cNvSpPr txBox="1"/>
            <p:nvPr/>
          </p:nvSpPr>
          <p:spPr>
            <a:xfrm>
              <a:off x="5466852" y="3594500"/>
              <a:ext cx="22263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OER?</a:t>
              </a:r>
              <a:endParaRPr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8" name="Google Shape;308;g2a712b295aa_0_0"/>
          <p:cNvSpPr txBox="1">
            <a:spLocks noGrp="1"/>
          </p:cNvSpPr>
          <p:nvPr>
            <p:ph type="title" idx="4294967295"/>
          </p:nvPr>
        </p:nvSpPr>
        <p:spPr>
          <a:xfrm>
            <a:off x="124357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La sfida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/>
          <p:nvPr/>
        </p:nvSpPr>
        <p:spPr>
          <a:xfrm>
            <a:off x="3048000" y="3246511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4512" y="1539344"/>
            <a:ext cx="8562975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"/>
          <p:cNvSpPr txBox="1"/>
          <p:nvPr/>
        </p:nvSpPr>
        <p:spPr>
          <a:xfrm>
            <a:off x="350951" y="76200"/>
            <a:ext cx="1158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Statuto dell’INAF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a712b295aa_0_14"/>
          <p:cNvSpPr txBox="1">
            <a:spLocks noGrp="1"/>
          </p:cNvSpPr>
          <p:nvPr>
            <p:ph type="title" idx="4294967295"/>
          </p:nvPr>
        </p:nvSpPr>
        <p:spPr>
          <a:xfrm>
            <a:off x="3774775" y="79800"/>
            <a:ext cx="754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Multidisciplinari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g2a712b295aa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928" y="672463"/>
            <a:ext cx="2938800" cy="2623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5" name="Google Shape;315;g2a712b295aa_0_14"/>
          <p:cNvSpPr txBox="1"/>
          <p:nvPr/>
        </p:nvSpPr>
        <p:spPr>
          <a:xfrm>
            <a:off x="3416738" y="3712525"/>
            <a:ext cx="84366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#astronomyforabetterworld</a:t>
            </a:r>
            <a:endParaRPr sz="4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16" name="Google Shape;316;g2a712b295aa_0_14"/>
          <p:cNvGrpSpPr/>
          <p:nvPr/>
        </p:nvGrpSpPr>
        <p:grpSpPr>
          <a:xfrm>
            <a:off x="3445026" y="1935124"/>
            <a:ext cx="8532439" cy="2270144"/>
            <a:chOff x="0" y="2924944"/>
            <a:chExt cx="8532439" cy="2269917"/>
          </a:xfrm>
        </p:grpSpPr>
        <p:pic>
          <p:nvPicPr>
            <p:cNvPr id="317" name="Google Shape;317;g2a712b295aa_0_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3501008"/>
              <a:ext cx="4283967" cy="16938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g2a712b295aa_0_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283967" y="3501007"/>
              <a:ext cx="4248472" cy="1644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g2a712b295aa_0_14"/>
            <p:cNvPicPr preferRelativeResize="0"/>
            <p:nvPr/>
          </p:nvPicPr>
          <p:blipFill rotWithShape="1">
            <a:blip r:embed="rId6">
              <a:alphaModFix/>
            </a:blip>
            <a:srcRect r="7304"/>
            <a:stretch/>
          </p:blipFill>
          <p:spPr>
            <a:xfrm>
              <a:off x="1691680" y="2924944"/>
              <a:ext cx="5038577" cy="5962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928" y="672463"/>
            <a:ext cx="2938672" cy="262349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25" name="Google Shape;32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8513" y="1127125"/>
            <a:ext cx="3643387" cy="5894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1814" y="672473"/>
            <a:ext cx="2973108" cy="6261103"/>
          </a:xfrm>
          <a:prstGeom prst="rect">
            <a:avLst/>
          </a:prstGeom>
          <a:solidFill>
            <a:srgbClr val="ECECEC"/>
          </a:solidFill>
          <a:ln w="381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sp>
        <p:nvSpPr>
          <p:cNvPr id="327" name="Google Shape;327;p14"/>
          <p:cNvSpPr/>
          <p:nvPr/>
        </p:nvSpPr>
        <p:spPr>
          <a:xfrm>
            <a:off x="4348513" y="2526792"/>
            <a:ext cx="1316700" cy="2853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8" name="Google Shape;328;p14"/>
          <p:cNvCxnSpPr/>
          <p:nvPr/>
        </p:nvCxnSpPr>
        <p:spPr>
          <a:xfrm>
            <a:off x="5665249" y="4435220"/>
            <a:ext cx="2628300" cy="164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9" name="Google Shape;329;p1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7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Utilizzabili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19"/>
          <p:cNvPicPr preferRelativeResize="0"/>
          <p:nvPr/>
        </p:nvPicPr>
        <p:blipFill rotWithShape="1">
          <a:blip r:embed="rId3">
            <a:alphaModFix/>
          </a:blip>
          <a:srcRect l="9946" t="2027" r="3694" b="65107"/>
          <a:stretch/>
        </p:blipFill>
        <p:spPr>
          <a:xfrm>
            <a:off x="465054" y="2903580"/>
            <a:ext cx="5411490" cy="131697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9"/>
          <p:cNvSpPr txBox="1">
            <a:spLocks noGrp="1"/>
          </p:cNvSpPr>
          <p:nvPr>
            <p:ph type="title" idx="4294967295"/>
          </p:nvPr>
        </p:nvSpPr>
        <p:spPr>
          <a:xfrm>
            <a:off x="628703" y="4387709"/>
            <a:ext cx="411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EduINAF</a:t>
            </a:r>
            <a:r>
              <a:rPr lang="en-US"/>
              <a:t/>
            </a:r>
            <a:br>
              <a:rPr lang="en-US"/>
            </a:br>
            <a:endParaRPr sz="2800"/>
          </a:p>
        </p:txBody>
      </p:sp>
      <p:sp>
        <p:nvSpPr>
          <p:cNvPr id="336" name="Google Shape;336;p19"/>
          <p:cNvSpPr txBox="1"/>
          <p:nvPr/>
        </p:nvSpPr>
        <p:spPr>
          <a:xfrm>
            <a:off x="7328207" y="4137907"/>
            <a:ext cx="411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AstroEDU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51326" y="2903580"/>
            <a:ext cx="5411490" cy="131697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9"/>
          <p:cNvSpPr/>
          <p:nvPr/>
        </p:nvSpPr>
        <p:spPr>
          <a:xfrm>
            <a:off x="6262525" y="2091000"/>
            <a:ext cx="5789100" cy="318990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0"/>
          <p:cNvSpPr txBox="1">
            <a:spLocks noGrp="1"/>
          </p:cNvSpPr>
          <p:nvPr>
            <p:ph type="title" idx="4294967295"/>
          </p:nvPr>
        </p:nvSpPr>
        <p:spPr>
          <a:xfrm>
            <a:off x="1524000" y="36668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AstroEDU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0512" y="1509688"/>
            <a:ext cx="3390975" cy="5284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1"/>
          <p:cNvSpPr txBox="1">
            <a:spLocks noGrp="1"/>
          </p:cNvSpPr>
          <p:nvPr>
            <p:ph type="title" idx="4294967295"/>
          </p:nvPr>
        </p:nvSpPr>
        <p:spPr>
          <a:xfrm>
            <a:off x="1524000" y="36668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AstroEDU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0512" y="1509688"/>
            <a:ext cx="3390975" cy="5284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0046" y="4152006"/>
            <a:ext cx="4318686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1"/>
          <p:cNvSpPr txBox="1"/>
          <p:nvPr/>
        </p:nvSpPr>
        <p:spPr>
          <a:xfrm>
            <a:off x="1114906" y="1887597"/>
            <a:ext cx="2871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 Review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Doppia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2"/>
          <p:cNvSpPr txBox="1"/>
          <p:nvPr/>
        </p:nvSpPr>
        <p:spPr>
          <a:xfrm>
            <a:off x="600112" y="3429000"/>
            <a:ext cx="39825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Oltre 140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risorse nella forma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 schede didattiche</a:t>
            </a:r>
            <a:endParaRPr/>
          </a:p>
        </p:txBody>
      </p:sp>
      <p:pic>
        <p:nvPicPr>
          <p:cNvPr id="358" name="Google Shape;358;p22" descr="Immagine che contiene testo, schermata, diagramma, design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4455" y="775801"/>
            <a:ext cx="3210005" cy="4003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6032" y="4981113"/>
            <a:ext cx="1574329" cy="1574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6549" y="195494"/>
            <a:ext cx="3628178" cy="385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92143" y="5211514"/>
            <a:ext cx="4708462" cy="1521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3"/>
          <p:cNvSpPr txBox="1"/>
          <p:nvPr/>
        </p:nvSpPr>
        <p:spPr>
          <a:xfrm>
            <a:off x="808487" y="1374650"/>
            <a:ext cx="3726000" cy="50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Repository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Internazionale multilingue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tutto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mondo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tutto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mondo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0967" y="290952"/>
            <a:ext cx="7019417" cy="6079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g2a6852bcb7a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0750" y="1567105"/>
            <a:ext cx="2886724" cy="4498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2a6852bcb7a_0_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85575">
            <a:off x="973867" y="2282345"/>
            <a:ext cx="2449179" cy="154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2a6852bcb7a_0_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39159" y="5073344"/>
            <a:ext cx="1754334" cy="138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2a6852bcb7a_0_17"/>
          <p:cNvPicPr preferRelativeResize="0"/>
          <p:nvPr/>
        </p:nvPicPr>
        <p:blipFill rotWithShape="1">
          <a:blip r:embed="rId6">
            <a:alphaModFix/>
          </a:blip>
          <a:srcRect t="8975" r="8248"/>
          <a:stretch/>
        </p:blipFill>
        <p:spPr>
          <a:xfrm>
            <a:off x="3467384" y="1142996"/>
            <a:ext cx="1292353" cy="1308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2a6852bcb7a_0_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475765">
            <a:off x="8883312" y="1964953"/>
            <a:ext cx="1060977" cy="11540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7" name="Google Shape;377;g2a6852bcb7a_0_17"/>
          <p:cNvGrpSpPr/>
          <p:nvPr/>
        </p:nvGrpSpPr>
        <p:grpSpPr>
          <a:xfrm>
            <a:off x="4423682" y="2559643"/>
            <a:ext cx="3269470" cy="2513700"/>
            <a:chOff x="4423682" y="2559643"/>
            <a:chExt cx="3269470" cy="2513700"/>
          </a:xfrm>
        </p:grpSpPr>
        <p:pic>
          <p:nvPicPr>
            <p:cNvPr id="378" name="Google Shape;378;g2a6852bcb7a_0_1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423682" y="2559643"/>
              <a:ext cx="3269400" cy="2513700"/>
            </a:xfrm>
            <a:prstGeom prst="ellipse">
              <a:avLst/>
            </a:prstGeom>
            <a:noFill/>
            <a:ln w="63500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0" dist="292100" dir="5400000" sx="-80000" sy="-18000" rotWithShape="0">
                <a:srgbClr val="000000">
                  <a:alpha val="21960"/>
                </a:srgbClr>
              </a:outerShdw>
            </a:effectLst>
          </p:spPr>
        </p:pic>
        <p:sp>
          <p:nvSpPr>
            <p:cNvPr id="379" name="Google Shape;379;g2a6852bcb7a_0_17"/>
            <p:cNvSpPr txBox="1"/>
            <p:nvPr/>
          </p:nvSpPr>
          <p:spPr>
            <a:xfrm>
              <a:off x="5466852" y="3594500"/>
              <a:ext cx="22263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OER?</a:t>
              </a:r>
              <a:endParaRPr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0" name="Google Shape;380;g2a6852bcb7a_0_17"/>
          <p:cNvSpPr txBox="1">
            <a:spLocks noGrp="1"/>
          </p:cNvSpPr>
          <p:nvPr>
            <p:ph type="title" idx="4294967295"/>
          </p:nvPr>
        </p:nvSpPr>
        <p:spPr>
          <a:xfrm>
            <a:off x="124357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La sfida è ancora più complessa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1" name="Google Shape;381;g2a6852bcb7a_0_17" descr="Scuola, bando per la realizzazione di progetti internazionali nell'anno  2021 — Scuola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8975" y="4113552"/>
            <a:ext cx="4120100" cy="274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4"/>
          <p:cNvSpPr txBox="1"/>
          <p:nvPr/>
        </p:nvSpPr>
        <p:spPr>
          <a:xfrm>
            <a:off x="673264" y="893064"/>
            <a:ext cx="2552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Conclusioni</a:t>
            </a:r>
            <a:endParaRPr/>
          </a:p>
        </p:txBody>
      </p:sp>
      <p:sp>
        <p:nvSpPr>
          <p:cNvPr id="387" name="Google Shape;387;p24"/>
          <p:cNvSpPr txBox="1"/>
          <p:nvPr/>
        </p:nvSpPr>
        <p:spPr>
          <a:xfrm>
            <a:off x="482179" y="2191025"/>
            <a:ext cx="111135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 è più “open” di noi?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chiamiamola Terza missione (ma facciamola!)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EBL: condividiamo il metodo e non solo il risultato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EduINAF &amp; AstroEDU: OER?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scheda didattica: il nostro dataset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#AstronomyForABetterWorld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g263dd7b3ba8_1_85"/>
          <p:cNvPicPr preferRelativeResize="0"/>
          <p:nvPr/>
        </p:nvPicPr>
        <p:blipFill rotWithShape="1">
          <a:blip r:embed="rId3">
            <a:alphaModFix/>
          </a:blip>
          <a:srcRect t="10434"/>
          <a:stretch/>
        </p:blipFill>
        <p:spPr>
          <a:xfrm>
            <a:off x="0" y="685800"/>
            <a:ext cx="12192000" cy="6091343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263dd7b3ba8_1_85"/>
          <p:cNvSpPr txBox="1"/>
          <p:nvPr/>
        </p:nvSpPr>
        <p:spPr>
          <a:xfrm>
            <a:off x="288000" y="2869525"/>
            <a:ext cx="11509800" cy="605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g263dd7b3ba8_1_85"/>
          <p:cNvSpPr txBox="1"/>
          <p:nvPr/>
        </p:nvSpPr>
        <p:spPr>
          <a:xfrm>
            <a:off x="1877700" y="0"/>
            <a:ext cx="8436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#astronomyforabetterworld</a:t>
            </a:r>
            <a:endParaRPr sz="4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g263dd7b3ba8_1_85"/>
          <p:cNvSpPr txBox="1"/>
          <p:nvPr/>
        </p:nvSpPr>
        <p:spPr>
          <a:xfrm>
            <a:off x="288000" y="3428625"/>
            <a:ext cx="11509800" cy="605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 txBox="1"/>
          <p:nvPr/>
        </p:nvSpPr>
        <p:spPr>
          <a:xfrm>
            <a:off x="3048000" y="3246511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1582" y="1281220"/>
            <a:ext cx="8828835" cy="480245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"/>
          <p:cNvSpPr txBox="1"/>
          <p:nvPr/>
        </p:nvSpPr>
        <p:spPr>
          <a:xfrm>
            <a:off x="1803125" y="0"/>
            <a:ext cx="8383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Abbandono scolastico in Europa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6401" y="830580"/>
            <a:ext cx="9010650" cy="597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7677" y="4654763"/>
            <a:ext cx="1236345" cy="181815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"/>
          <p:cNvSpPr txBox="1"/>
          <p:nvPr/>
        </p:nvSpPr>
        <p:spPr>
          <a:xfrm>
            <a:off x="3572524" y="5692561"/>
            <a:ext cx="6096000" cy="10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Sole non è un pianeta</a:t>
            </a:r>
            <a:endParaRPr sz="20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Gli antibiotici uccidono I batteri, non i virus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Gli elettroni sono più piccoli degli atomi</a:t>
            </a:r>
            <a:endParaRPr sz="20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"/>
          <p:cNvSpPr txBox="1"/>
          <p:nvPr/>
        </p:nvSpPr>
        <p:spPr>
          <a:xfrm>
            <a:off x="1803125" y="0"/>
            <a:ext cx="8691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Alfabetizzazione scientifica in Italia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a61641489e_5_0"/>
          <p:cNvSpPr txBox="1"/>
          <p:nvPr/>
        </p:nvSpPr>
        <p:spPr>
          <a:xfrm>
            <a:off x="401950" y="214225"/>
            <a:ext cx="8801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Sono i processi che devono essere accessibili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g2a61641489e_5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938" y="1145438"/>
            <a:ext cx="5661918" cy="554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2a61641489e_5_0"/>
          <p:cNvSpPr txBox="1"/>
          <p:nvPr/>
        </p:nvSpPr>
        <p:spPr>
          <a:xfrm>
            <a:off x="6342110" y="1147663"/>
            <a:ext cx="5327700" cy="5346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L'Enquiry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-Based </a:t>
            </a: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9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</a:t>
            </a:r>
            <a:r>
              <a:rPr lang="en-US" sz="19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enquiry</a:t>
            </a:r>
            <a:r>
              <a:rPr lang="en-US" sz="19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-based </a:t>
            </a:r>
            <a:r>
              <a:rPr lang="en-US" sz="19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(EBL) è un mezzo molto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potente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imparare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sia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contenuti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ragionamenti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scientifici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Molti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esperti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didattica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ricercatori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hanno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descritto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attività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dell’</a:t>
            </a:r>
            <a:r>
              <a:rPr lang="en-US" sz="19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enquiry</a:t>
            </a:r>
            <a:r>
              <a:rPr lang="en-US" sz="19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-based learning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c'è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generale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accordo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’essenza</a:t>
            </a:r>
            <a:r>
              <a:rPr lang="en-US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</a:t>
            </a:r>
            <a:r>
              <a:rPr lang="en-US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consista</a:t>
            </a:r>
            <a:r>
              <a:rPr lang="en-US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</a:t>
            </a:r>
            <a:r>
              <a:rPr lang="en-US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rispecchiare</a:t>
            </a:r>
            <a:r>
              <a:rPr lang="en-US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n-US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procedimento</a:t>
            </a:r>
            <a:r>
              <a:rPr lang="en-US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proprio</a:t>
            </a:r>
            <a:r>
              <a:rPr lang="en-US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n-US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ricerca</a:t>
            </a:r>
            <a:r>
              <a:rPr lang="en-US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scientifica</a:t>
            </a:r>
            <a:r>
              <a:rPr lang="en-US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è come “</a:t>
            </a:r>
            <a:r>
              <a:rPr lang="en-US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imparare</a:t>
            </a:r>
            <a:r>
              <a:rPr lang="en-US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scienza</a:t>
            </a:r>
            <a:r>
              <a:rPr lang="en-US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</a:t>
            </a:r>
            <a:r>
              <a:rPr lang="en-US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medesimo</a:t>
            </a:r>
            <a:r>
              <a:rPr lang="en-US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modo</a:t>
            </a:r>
            <a:r>
              <a:rPr lang="en-US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cui </a:t>
            </a:r>
            <a:r>
              <a:rPr lang="en-US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viene</a:t>
            </a:r>
            <a:r>
              <a:rPr lang="en-US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fatta</a:t>
            </a:r>
            <a:r>
              <a:rPr lang="en-US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(Hunter et al. 2010).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sz="19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pratiche</a:t>
            </a:r>
            <a:r>
              <a:rPr lang="en-US" sz="19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scientifiche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hanno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fare con le </a:t>
            </a:r>
            <a:r>
              <a:rPr lang="en-US" sz="19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competenze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con la </a:t>
            </a:r>
            <a:r>
              <a:rPr lang="en-US" sz="19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capacità</a:t>
            </a:r>
            <a:r>
              <a:rPr lang="en-US" sz="19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19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ragionamento</a:t>
            </a:r>
            <a:r>
              <a:rPr lang="en-US" sz="19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con </a:t>
            </a:r>
            <a:r>
              <a:rPr lang="en-US" sz="19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pensiero</a:t>
            </a:r>
            <a:r>
              <a:rPr lang="en-US" sz="19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critico</a:t>
            </a:r>
            <a:r>
              <a:rPr lang="en-US" sz="19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sono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pensare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alla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scienza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al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modo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farla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63dd7b3ba8_0_11"/>
          <p:cNvSpPr txBox="1"/>
          <p:nvPr/>
        </p:nvSpPr>
        <p:spPr>
          <a:xfrm>
            <a:off x="232700" y="438675"/>
            <a:ext cx="8422500" cy="5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 della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“bulimia” produttiva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E’ un problema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culturale del nostro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“ambiente” [Atenei e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EPR] ed è forse lo scoglio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più grosso da superare.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g263dd7b3ba8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1525" y="218238"/>
            <a:ext cx="5684200" cy="642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63dd7b3ba8_0_0"/>
          <p:cNvSpPr txBox="1"/>
          <p:nvPr/>
        </p:nvSpPr>
        <p:spPr>
          <a:xfrm>
            <a:off x="397875" y="258150"/>
            <a:ext cx="11391000" cy="6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VQR 20-24 Valorizzazione delle conoscenze (Terza Missione/Impatto Sociale)</a:t>
            </a:r>
            <a:endParaRPr sz="3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tematica relativa al trasferimento tecnologico, con i seguenti campi d’azione: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tematica relativa alla produzione, gestione di beni pubblici, con i seguenti campi d’azione: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e) azioni per lo sviluppo della Scienza aperta (es. sensibilizzazione, diffusione, processo innovativo, coinvolgimento, open data, research integrity, ecc.);</a:t>
            </a:r>
            <a:endParaRPr sz="2600" i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III. tematica relativa al public engagement, con i seguenti campi d’azione: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IV. tematica relativa alle scienze della vita e salute, con i seguenti campi d’azione: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7"/>
          <p:cNvPicPr preferRelativeResize="0"/>
          <p:nvPr/>
        </p:nvPicPr>
        <p:blipFill rotWithShape="1">
          <a:blip r:embed="rId3">
            <a:alphaModFix/>
          </a:blip>
          <a:srcRect l="9946" t="2027" r="3694" b="65107"/>
          <a:stretch/>
        </p:blipFill>
        <p:spPr>
          <a:xfrm>
            <a:off x="465054" y="2903580"/>
            <a:ext cx="5411490" cy="131697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7"/>
          <p:cNvSpPr txBox="1">
            <a:spLocks noGrp="1"/>
          </p:cNvSpPr>
          <p:nvPr>
            <p:ph type="title" idx="4294967295"/>
          </p:nvPr>
        </p:nvSpPr>
        <p:spPr>
          <a:xfrm>
            <a:off x="628703" y="4387709"/>
            <a:ext cx="411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EduINAF</a:t>
            </a:r>
            <a:r>
              <a:rPr lang="en-US"/>
              <a:t/>
            </a:r>
            <a:br>
              <a:rPr lang="en-US"/>
            </a:br>
            <a:endParaRPr sz="2800"/>
          </a:p>
        </p:txBody>
      </p:sp>
      <p:sp>
        <p:nvSpPr>
          <p:cNvPr id="215" name="Google Shape;215;p7"/>
          <p:cNvSpPr txBox="1"/>
          <p:nvPr/>
        </p:nvSpPr>
        <p:spPr>
          <a:xfrm>
            <a:off x="7328207" y="4214107"/>
            <a:ext cx="411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AstroEDU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51326" y="2903580"/>
            <a:ext cx="5411490" cy="131697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7"/>
          <p:cNvSpPr txBox="1"/>
          <p:nvPr/>
        </p:nvSpPr>
        <p:spPr>
          <a:xfrm>
            <a:off x="465050" y="0"/>
            <a:ext cx="1124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Repository di risorse didattiche per l’astronomia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"/>
          <p:cNvSpPr txBox="1"/>
          <p:nvPr/>
        </p:nvSpPr>
        <p:spPr>
          <a:xfrm>
            <a:off x="3048000" y="3246511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5"/>
          <p:cNvSpPr txBox="1"/>
          <p:nvPr/>
        </p:nvSpPr>
        <p:spPr>
          <a:xfrm>
            <a:off x="142650" y="191450"/>
            <a:ext cx="5431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</a:rPr>
              <a:t>“Rendere accessibili, riutilizzabili e modificabili tutti i materiali e le attività di restituzione a Scuola e Società dei risultati della ricerca (ambito della Terza Missione) è un pilastro dell’Open Science.”</a:t>
            </a:r>
            <a:endParaRPr sz="1800" i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UNESCO, </a:t>
            </a:r>
            <a:r>
              <a:rPr lang="en-US" sz="1800" b="1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Open science recommendation</a:t>
            </a:r>
            <a:endParaRPr sz="1800" b="1">
              <a:solidFill>
                <a:schemeClr val="dk1"/>
              </a:solidFill>
            </a:endParaRPr>
          </a:p>
        </p:txBody>
      </p:sp>
      <p:grpSp>
        <p:nvGrpSpPr>
          <p:cNvPr id="224" name="Google Shape;224;p5"/>
          <p:cNvGrpSpPr/>
          <p:nvPr/>
        </p:nvGrpSpPr>
        <p:grpSpPr>
          <a:xfrm>
            <a:off x="4461307" y="1668943"/>
            <a:ext cx="3269461" cy="2586414"/>
            <a:chOff x="4340132" y="2509768"/>
            <a:chExt cx="3269461" cy="2586414"/>
          </a:xfrm>
        </p:grpSpPr>
        <p:pic>
          <p:nvPicPr>
            <p:cNvPr id="225" name="Google Shape;225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40132" y="2509768"/>
              <a:ext cx="3269400" cy="2513700"/>
            </a:xfrm>
            <a:prstGeom prst="ellipse">
              <a:avLst/>
            </a:prstGeom>
            <a:noFill/>
            <a:ln w="63500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0" dist="292100" dir="5400000" sx="-80000" sy="-18000" rotWithShape="0">
                <a:srgbClr val="000000">
                  <a:alpha val="21960"/>
                </a:srgbClr>
              </a:outerShdw>
            </a:effectLst>
          </p:spPr>
        </p:pic>
        <p:sp>
          <p:nvSpPr>
            <p:cNvPr id="226" name="Google Shape;226;p5"/>
            <p:cNvSpPr txBox="1"/>
            <p:nvPr/>
          </p:nvSpPr>
          <p:spPr>
            <a:xfrm>
              <a:off x="5855193" y="3895582"/>
              <a:ext cx="17544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OER</a:t>
              </a:r>
              <a:endParaRPr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5"/>
          <p:cNvSpPr txBox="1"/>
          <p:nvPr/>
        </p:nvSpPr>
        <p:spPr>
          <a:xfrm>
            <a:off x="5206200" y="4874975"/>
            <a:ext cx="68019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“</a:t>
            </a:r>
            <a:r>
              <a:rPr lang="en-US" sz="1800">
                <a:solidFill>
                  <a:schemeClr val="dk1"/>
                </a:solidFill>
              </a:rPr>
              <a:t>Open Educational Resources (OERs)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>
                <a:solidFill>
                  <a:schemeClr val="dk1"/>
                </a:solidFill>
              </a:rPr>
              <a:t>are teaching, learning and research materials in any medium – digital or otherwise – that reside in the public domain or have been released under an open license that permits no-cost access, use, adaptation and redistribution by others with no or limited restrictions.”</a:t>
            </a:r>
            <a:br>
              <a:rPr lang="en-US" sz="1800" i="1">
                <a:solidFill>
                  <a:schemeClr val="dk1"/>
                </a:solidFill>
              </a:rPr>
            </a:br>
            <a:r>
              <a:rPr lang="en-US" sz="1800" b="1">
                <a:solidFill>
                  <a:schemeClr val="dk1"/>
                </a:solidFill>
              </a:rPr>
              <a:t>UNESCO, What are OERs?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856</Words>
  <Application>Microsoft Office PowerPoint</Application>
  <PresentationFormat>Widescreen</PresentationFormat>
  <Paragraphs>143</Paragraphs>
  <Slides>29</Slides>
  <Notes>29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29</vt:i4>
      </vt:variant>
    </vt:vector>
  </HeadingPairs>
  <TitlesOfParts>
    <vt:vector size="36" baseType="lpstr">
      <vt:lpstr>Arial</vt:lpstr>
      <vt:lpstr>Times New Roman</vt:lpstr>
      <vt:lpstr>Century Gothic</vt:lpstr>
      <vt:lpstr>Roboto Light</vt:lpstr>
      <vt:lpstr>Calibri</vt:lpstr>
      <vt:lpstr>Tema di Office</vt:lpstr>
      <vt:lpstr>Tema di Office</vt:lpstr>
      <vt:lpstr>OpenEdu @ INAF : gli esempi di EduINAF &amp; AstroEDU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EduINAF </vt:lpstr>
      <vt:lpstr>Presentazione standard di PowerPoint</vt:lpstr>
      <vt:lpstr>Presentazione standard di PowerPoint</vt:lpstr>
      <vt:lpstr>EduINAF </vt:lpstr>
      <vt:lpstr>EduINAF </vt:lpstr>
      <vt:lpstr>Presentazione standard di PowerPoint</vt:lpstr>
      <vt:lpstr>EduINAF </vt:lpstr>
      <vt:lpstr>Le risorse EduINAF: le schede didattiche </vt:lpstr>
      <vt:lpstr>Presentazione standard di PowerPoint</vt:lpstr>
      <vt:lpstr>Presentazione standard di PowerPoint</vt:lpstr>
      <vt:lpstr>La sfida</vt:lpstr>
      <vt:lpstr>La sfida</vt:lpstr>
      <vt:lpstr> Multidisciplinari</vt:lpstr>
      <vt:lpstr>Utilizzabili</vt:lpstr>
      <vt:lpstr>EduINAF </vt:lpstr>
      <vt:lpstr>AstroEDU</vt:lpstr>
      <vt:lpstr>AstroEDU</vt:lpstr>
      <vt:lpstr>Presentazione standard di PowerPoint</vt:lpstr>
      <vt:lpstr>Presentazione standard di PowerPoint</vt:lpstr>
      <vt:lpstr>La sfida è ancora più complessa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OpenEdu @ INAF : gli esempi di EduINAF &amp; AstroEDU</dc:title>
  <dc:creator>livia giacomini</dc:creator>
  <cp:lastModifiedBy>lagia</cp:lastModifiedBy>
  <cp:revision>1</cp:revision>
  <dcterms:created xsi:type="dcterms:W3CDTF">2022-11-30T21:00:35Z</dcterms:created>
  <dcterms:modified xsi:type="dcterms:W3CDTF">2023-12-15T06:20:36Z</dcterms:modified>
</cp:coreProperties>
</file>