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</p:sldMasterIdLst>
  <p:notesMasterIdLst>
    <p:notesMasterId r:id="rId22"/>
  </p:notesMasterIdLst>
  <p:sldIdLst>
    <p:sldId id="256" r:id="rId2"/>
    <p:sldId id="317" r:id="rId3"/>
    <p:sldId id="261" r:id="rId4"/>
    <p:sldId id="298" r:id="rId5"/>
    <p:sldId id="271" r:id="rId6"/>
    <p:sldId id="299" r:id="rId7"/>
    <p:sldId id="303" r:id="rId8"/>
    <p:sldId id="304" r:id="rId9"/>
    <p:sldId id="266" r:id="rId10"/>
    <p:sldId id="316" r:id="rId11"/>
    <p:sldId id="306" r:id="rId12"/>
    <p:sldId id="305" r:id="rId13"/>
    <p:sldId id="307" r:id="rId14"/>
    <p:sldId id="309" r:id="rId15"/>
    <p:sldId id="308" r:id="rId16"/>
    <p:sldId id="311" r:id="rId17"/>
    <p:sldId id="310" r:id="rId18"/>
    <p:sldId id="314" r:id="rId19"/>
    <p:sldId id="315" r:id="rId20"/>
    <p:sldId id="259" r:id="rId21"/>
  </p:sldIdLst>
  <p:sldSz cx="9144000" cy="5143500" type="screen16x9"/>
  <p:notesSz cx="6858000" cy="9144000"/>
  <p:embeddedFontLst>
    <p:embeddedFont>
      <p:font typeface="Arial Narrow" panose="020B0606020202030204" pitchFamily="34" charset="0"/>
      <p:regular r:id="rId23"/>
      <p:bold r:id="rId24"/>
      <p:italic r:id="rId25"/>
      <p:boldItalic r:id="rId26"/>
    </p:embeddedFont>
    <p:embeddedFont>
      <p:font typeface="Inter Medium" panose="020B0604020202020204" charset="0"/>
      <p:regular r:id="rId27"/>
      <p:bold r:id="rId28"/>
    </p:embeddedFont>
    <p:embeddedFont>
      <p:font typeface="JetBrains Mono" panose="020B0604020202020204" charset="0"/>
      <p:regular r:id="rId29"/>
      <p:bold r:id="rId30"/>
      <p:italic r:id="rId31"/>
      <p:boldItalic r:id="rId32"/>
    </p:embeddedFont>
    <p:embeddedFont>
      <p:font typeface="Verdana" panose="020B0604030504040204" pitchFamily="34" charset="0"/>
      <p:regular r:id="rId33"/>
      <p:bold r:id="rId34"/>
      <p:italic r:id="rId35"/>
      <p:boldItalic r:id="rId36"/>
    </p:embeddedFon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Nunito Light" panose="020B0604020202020204" charset="0"/>
      <p:regular r:id="rId41"/>
      <p: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BC71D2D-FFB0-4935-948C-EA19AD125597}">
  <a:tblStyle styleId="{0BC71D2D-FFB0-4935-948C-EA19AD12559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0844776-2597-4D29-A072-241CF7847EEF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66" y="60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font" Target="fonts/font17.fntdata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42" Type="http://schemas.openxmlformats.org/officeDocument/2006/relationships/font" Target="fonts/font20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font" Target="fonts/font18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1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5764352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5171066b3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25171066b3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6264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1294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0122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172b1845856_1_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172b1845856_1_1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6198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172b1845856_1_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172b1845856_1_1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54316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54dda1946d_4_27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54dda1946d_4_27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7778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5171066b3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25171066b3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17057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6042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3225" y="1392300"/>
            <a:ext cx="5494500" cy="161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13225" y="3165125"/>
            <a:ext cx="5494500" cy="3513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-72484" y="-9375"/>
            <a:ext cx="2620800" cy="351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 flipH="1">
            <a:off x="1016942" y="92425"/>
            <a:ext cx="1531341" cy="147700"/>
            <a:chOff x="715650" y="4605350"/>
            <a:chExt cx="2809800" cy="147700"/>
          </a:xfrm>
        </p:grpSpPr>
        <p:sp>
          <p:nvSpPr>
            <p:cNvPr id="13" name="Google Shape;13;p2"/>
            <p:cNvSpPr/>
            <p:nvPr/>
          </p:nvSpPr>
          <p:spPr>
            <a:xfrm>
              <a:off x="715650" y="4605350"/>
              <a:ext cx="2809800" cy="47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715650" y="4705350"/>
              <a:ext cx="2809800" cy="47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0_1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0"/>
          <p:cNvSpPr/>
          <p:nvPr/>
        </p:nvSpPr>
        <p:spPr>
          <a:xfrm>
            <a:off x="0" y="0"/>
            <a:ext cx="1985700" cy="165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7" name="Google Shape;157;p20"/>
          <p:cNvPicPr preferRelativeResize="0"/>
          <p:nvPr/>
        </p:nvPicPr>
        <p:blipFill rotWithShape="1">
          <a:blip r:embed="rId2">
            <a:alphaModFix/>
          </a:blip>
          <a:srcRect t="55820"/>
          <a:stretch/>
        </p:blipFill>
        <p:spPr>
          <a:xfrm>
            <a:off x="7409600" y="4680659"/>
            <a:ext cx="1947677" cy="336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Google Shape;167;p22"/>
          <p:cNvGrpSpPr/>
          <p:nvPr/>
        </p:nvGrpSpPr>
        <p:grpSpPr>
          <a:xfrm rot="5400000">
            <a:off x="-224747" y="4494568"/>
            <a:ext cx="970041" cy="126300"/>
            <a:chOff x="6435928" y="2154143"/>
            <a:chExt cx="970041" cy="126300"/>
          </a:xfrm>
        </p:grpSpPr>
        <p:sp>
          <p:nvSpPr>
            <p:cNvPr id="168" name="Google Shape;168;p22"/>
            <p:cNvSpPr/>
            <p:nvPr/>
          </p:nvSpPr>
          <p:spPr>
            <a:xfrm>
              <a:off x="6435928" y="2154143"/>
              <a:ext cx="126300" cy="126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2"/>
            <p:cNvSpPr/>
            <p:nvPr/>
          </p:nvSpPr>
          <p:spPr>
            <a:xfrm>
              <a:off x="6713987" y="2154143"/>
              <a:ext cx="126300" cy="126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2"/>
            <p:cNvSpPr/>
            <p:nvPr/>
          </p:nvSpPr>
          <p:spPr>
            <a:xfrm>
              <a:off x="7001609" y="2154143"/>
              <a:ext cx="126300" cy="126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2"/>
            <p:cNvSpPr/>
            <p:nvPr/>
          </p:nvSpPr>
          <p:spPr>
            <a:xfrm>
              <a:off x="7279668" y="2154143"/>
              <a:ext cx="126300" cy="126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2" name="Google Shape;172;p22"/>
          <p:cNvSpPr/>
          <p:nvPr/>
        </p:nvSpPr>
        <p:spPr>
          <a:xfrm rot="10800000" flipH="1">
            <a:off x="4208400" y="4893895"/>
            <a:ext cx="4935600" cy="249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3" name="Google Shape;173;p22"/>
          <p:cNvGrpSpPr/>
          <p:nvPr/>
        </p:nvGrpSpPr>
        <p:grpSpPr>
          <a:xfrm>
            <a:off x="8529855" y="84450"/>
            <a:ext cx="516900" cy="516900"/>
            <a:chOff x="8172330" y="2673275"/>
            <a:chExt cx="516900" cy="516900"/>
          </a:xfrm>
        </p:grpSpPr>
        <p:sp>
          <p:nvSpPr>
            <p:cNvPr id="174" name="Google Shape;174;p22"/>
            <p:cNvSpPr/>
            <p:nvPr/>
          </p:nvSpPr>
          <p:spPr>
            <a:xfrm>
              <a:off x="8255115" y="2756075"/>
              <a:ext cx="351300" cy="351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2"/>
            <p:cNvSpPr/>
            <p:nvPr/>
          </p:nvSpPr>
          <p:spPr>
            <a:xfrm>
              <a:off x="8172330" y="2673275"/>
              <a:ext cx="516900" cy="516900"/>
            </a:xfrm>
            <a:prstGeom prst="ellipse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3"/>
          <p:cNvSpPr/>
          <p:nvPr/>
        </p:nvSpPr>
        <p:spPr>
          <a:xfrm rot="-5400000" flipH="1">
            <a:off x="8225925" y="4362447"/>
            <a:ext cx="1210800" cy="351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8" name="Google Shape;178;p23"/>
          <p:cNvGrpSpPr/>
          <p:nvPr/>
        </p:nvGrpSpPr>
        <p:grpSpPr>
          <a:xfrm rot="-5400000" flipH="1">
            <a:off x="8478555" y="4213434"/>
            <a:ext cx="705541" cy="147700"/>
            <a:chOff x="715650" y="4605350"/>
            <a:chExt cx="2809800" cy="147700"/>
          </a:xfrm>
        </p:grpSpPr>
        <p:sp>
          <p:nvSpPr>
            <p:cNvPr id="179" name="Google Shape;179;p23"/>
            <p:cNvSpPr/>
            <p:nvPr/>
          </p:nvSpPr>
          <p:spPr>
            <a:xfrm>
              <a:off x="715650" y="4605350"/>
              <a:ext cx="2809800" cy="47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3"/>
            <p:cNvSpPr/>
            <p:nvPr/>
          </p:nvSpPr>
          <p:spPr>
            <a:xfrm>
              <a:off x="715650" y="4705350"/>
              <a:ext cx="2809800" cy="47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1" name="Google Shape;181;p23"/>
          <p:cNvSpPr/>
          <p:nvPr/>
        </p:nvSpPr>
        <p:spPr>
          <a:xfrm flipH="1">
            <a:off x="0" y="0"/>
            <a:ext cx="4935600" cy="249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23"/>
          <p:cNvSpPr/>
          <p:nvPr/>
        </p:nvSpPr>
        <p:spPr>
          <a:xfrm>
            <a:off x="-256975" y="4540500"/>
            <a:ext cx="970200" cy="970200"/>
          </a:xfrm>
          <a:prstGeom prst="ellipse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23"/>
          <p:cNvSpPr/>
          <p:nvPr/>
        </p:nvSpPr>
        <p:spPr>
          <a:xfrm>
            <a:off x="8631465" y="363850"/>
            <a:ext cx="351300" cy="3513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4047175" y="2578950"/>
            <a:ext cx="43836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2" hasCustomPrompt="1"/>
          </p:nvPr>
        </p:nvSpPr>
        <p:spPr>
          <a:xfrm>
            <a:off x="4047175" y="1798950"/>
            <a:ext cx="1235700" cy="8418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5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>
            <a:spLocks noGrp="1"/>
          </p:cNvSpPr>
          <p:nvPr>
            <p:ph type="pic" idx="3"/>
          </p:nvPr>
        </p:nvSpPr>
        <p:spPr>
          <a:xfrm>
            <a:off x="920200" y="769850"/>
            <a:ext cx="2604300" cy="3834300"/>
          </a:xfrm>
          <a:prstGeom prst="rect">
            <a:avLst/>
          </a:prstGeom>
          <a:noFill/>
          <a:ln>
            <a:noFill/>
          </a:ln>
        </p:spPr>
      </p:sp>
      <p:sp>
        <p:nvSpPr>
          <p:cNvPr id="19" name="Google Shape;19;p3"/>
          <p:cNvSpPr/>
          <p:nvPr/>
        </p:nvSpPr>
        <p:spPr>
          <a:xfrm>
            <a:off x="5435600" y="4726200"/>
            <a:ext cx="3708300" cy="284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0" y="0"/>
            <a:ext cx="1985700" cy="165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3524350" y="4859550"/>
            <a:ext cx="5619600" cy="284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ubTitle" idx="1"/>
          </p:nvPr>
        </p:nvSpPr>
        <p:spPr>
          <a:xfrm>
            <a:off x="5010738" y="2248075"/>
            <a:ext cx="2992500" cy="177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ubTitle" idx="2"/>
          </p:nvPr>
        </p:nvSpPr>
        <p:spPr>
          <a:xfrm>
            <a:off x="1140763" y="2248075"/>
            <a:ext cx="2992500" cy="177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ubTitle" idx="3"/>
          </p:nvPr>
        </p:nvSpPr>
        <p:spPr>
          <a:xfrm>
            <a:off x="1140762" y="1728725"/>
            <a:ext cx="2992500" cy="45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600">
                <a:solidFill>
                  <a:schemeClr val="dk1"/>
                </a:solidFill>
                <a:highlight>
                  <a:schemeClr val="dk2"/>
                </a:highlight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ubTitle" idx="4"/>
          </p:nvPr>
        </p:nvSpPr>
        <p:spPr>
          <a:xfrm>
            <a:off x="5010737" y="1728725"/>
            <a:ext cx="2992500" cy="45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600">
                <a:solidFill>
                  <a:schemeClr val="dk1"/>
                </a:solidFill>
                <a:highlight>
                  <a:schemeClr val="dk2"/>
                </a:highlight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pic>
        <p:nvPicPr>
          <p:cNvPr id="33" name="Google Shape;33;p5"/>
          <p:cNvPicPr preferRelativeResize="0"/>
          <p:nvPr/>
        </p:nvPicPr>
        <p:blipFill rotWithShape="1">
          <a:blip r:embed="rId2">
            <a:alphaModFix/>
          </a:blip>
          <a:srcRect t="55820"/>
          <a:stretch/>
        </p:blipFill>
        <p:spPr>
          <a:xfrm>
            <a:off x="-224475" y="138625"/>
            <a:ext cx="1113350" cy="19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4164550" y="693175"/>
            <a:ext cx="4266300" cy="100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ubTitle" idx="1"/>
          </p:nvPr>
        </p:nvSpPr>
        <p:spPr>
          <a:xfrm>
            <a:off x="4164550" y="1728425"/>
            <a:ext cx="4266300" cy="27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>
            <a:spLocks noGrp="1"/>
          </p:cNvSpPr>
          <p:nvPr>
            <p:ph type="pic" idx="2"/>
          </p:nvPr>
        </p:nvSpPr>
        <p:spPr>
          <a:xfrm>
            <a:off x="595475" y="956750"/>
            <a:ext cx="3178500" cy="32301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43" name="Google Shape;43;p7"/>
          <p:cNvGrpSpPr/>
          <p:nvPr/>
        </p:nvGrpSpPr>
        <p:grpSpPr>
          <a:xfrm>
            <a:off x="8472630" y="105400"/>
            <a:ext cx="516900" cy="516900"/>
            <a:chOff x="8472630" y="105400"/>
            <a:chExt cx="516900" cy="516900"/>
          </a:xfrm>
        </p:grpSpPr>
        <p:sp>
          <p:nvSpPr>
            <p:cNvPr id="44" name="Google Shape;44;p7"/>
            <p:cNvSpPr/>
            <p:nvPr/>
          </p:nvSpPr>
          <p:spPr>
            <a:xfrm>
              <a:off x="8555415" y="188200"/>
              <a:ext cx="351300" cy="351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7"/>
            <p:cNvSpPr/>
            <p:nvPr/>
          </p:nvSpPr>
          <p:spPr>
            <a:xfrm>
              <a:off x="8472630" y="105400"/>
              <a:ext cx="516900" cy="516900"/>
            </a:xfrm>
            <a:prstGeom prst="ellipse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 txBox="1">
            <a:spLocks noGrp="1"/>
          </p:cNvSpPr>
          <p:nvPr>
            <p:ph type="title"/>
          </p:nvPr>
        </p:nvSpPr>
        <p:spPr>
          <a:xfrm>
            <a:off x="2317950" y="1307100"/>
            <a:ext cx="45081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pic>
        <p:nvPicPr>
          <p:cNvPr id="48" name="Google Shape;48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685900" y="-432774"/>
            <a:ext cx="1978730" cy="1944543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8"/>
          <p:cNvSpPr/>
          <p:nvPr/>
        </p:nvSpPr>
        <p:spPr>
          <a:xfrm>
            <a:off x="962675" y="840102"/>
            <a:ext cx="373500" cy="3735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8"/>
          <p:cNvSpPr/>
          <p:nvPr/>
        </p:nvSpPr>
        <p:spPr>
          <a:xfrm rot="10800000" flipH="1">
            <a:off x="4208400" y="4893895"/>
            <a:ext cx="4935600" cy="249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9"/>
          <p:cNvSpPr txBox="1">
            <a:spLocks noGrp="1"/>
          </p:cNvSpPr>
          <p:nvPr>
            <p:ph type="title"/>
          </p:nvPr>
        </p:nvSpPr>
        <p:spPr>
          <a:xfrm>
            <a:off x="2135550" y="1189100"/>
            <a:ext cx="4872900" cy="17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ubTitle" idx="1"/>
          </p:nvPr>
        </p:nvSpPr>
        <p:spPr>
          <a:xfrm>
            <a:off x="2135550" y="3153500"/>
            <a:ext cx="4872900" cy="4449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9"/>
          <p:cNvSpPr/>
          <p:nvPr/>
        </p:nvSpPr>
        <p:spPr>
          <a:xfrm rot="-5400000">
            <a:off x="8265000" y="594900"/>
            <a:ext cx="1473900" cy="284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" name="Google Shape;55;p9"/>
          <p:cNvGrpSpPr/>
          <p:nvPr/>
        </p:nvGrpSpPr>
        <p:grpSpPr>
          <a:xfrm>
            <a:off x="212876" y="4827445"/>
            <a:ext cx="867371" cy="83100"/>
            <a:chOff x="81151" y="4950070"/>
            <a:chExt cx="867371" cy="83100"/>
          </a:xfrm>
        </p:grpSpPr>
        <p:sp>
          <p:nvSpPr>
            <p:cNvPr id="56" name="Google Shape;56;p9"/>
            <p:cNvSpPr/>
            <p:nvPr/>
          </p:nvSpPr>
          <p:spPr>
            <a:xfrm>
              <a:off x="81151" y="4950070"/>
              <a:ext cx="83100" cy="83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9"/>
            <p:cNvSpPr/>
            <p:nvPr/>
          </p:nvSpPr>
          <p:spPr>
            <a:xfrm>
              <a:off x="340476" y="4950070"/>
              <a:ext cx="83100" cy="83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9"/>
            <p:cNvSpPr/>
            <p:nvPr/>
          </p:nvSpPr>
          <p:spPr>
            <a:xfrm>
              <a:off x="606098" y="4950070"/>
              <a:ext cx="83100" cy="83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9"/>
            <p:cNvSpPr/>
            <p:nvPr/>
          </p:nvSpPr>
          <p:spPr>
            <a:xfrm>
              <a:off x="865422" y="4950070"/>
              <a:ext cx="83100" cy="83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 txBox="1">
            <a:spLocks noGrp="1"/>
          </p:cNvSpPr>
          <p:nvPr>
            <p:ph type="title"/>
          </p:nvPr>
        </p:nvSpPr>
        <p:spPr>
          <a:xfrm>
            <a:off x="720000" y="4014450"/>
            <a:ext cx="7704000" cy="5727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781575"/>
            <a:ext cx="6576000" cy="11517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>
            <a:spLocks noGrp="1"/>
          </p:cNvSpPr>
          <p:nvPr>
            <p:ph type="subTitle" idx="1"/>
          </p:nvPr>
        </p:nvSpPr>
        <p:spPr>
          <a:xfrm>
            <a:off x="1284000" y="2933275"/>
            <a:ext cx="6576000" cy="4287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3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etBrains Mono"/>
              <a:buNone/>
              <a:defRPr sz="3000" b="1">
                <a:solidFill>
                  <a:schemeClr val="dk1"/>
                </a:solidFill>
                <a:latin typeface="JetBrains Mono"/>
                <a:ea typeface="JetBrains Mono"/>
                <a:cs typeface="JetBrains Mono"/>
                <a:sym typeface="JetBrains Mon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etBrains Mono"/>
              <a:buNone/>
              <a:defRPr sz="3000" b="1">
                <a:solidFill>
                  <a:schemeClr val="dk1"/>
                </a:solidFill>
                <a:latin typeface="JetBrains Mono"/>
                <a:ea typeface="JetBrains Mono"/>
                <a:cs typeface="JetBrains Mono"/>
                <a:sym typeface="JetBrains Mon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etBrains Mono"/>
              <a:buNone/>
              <a:defRPr sz="3000" b="1">
                <a:solidFill>
                  <a:schemeClr val="dk1"/>
                </a:solidFill>
                <a:latin typeface="JetBrains Mono"/>
                <a:ea typeface="JetBrains Mono"/>
                <a:cs typeface="JetBrains Mono"/>
                <a:sym typeface="JetBrains Mon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etBrains Mono"/>
              <a:buNone/>
              <a:defRPr sz="3000" b="1">
                <a:solidFill>
                  <a:schemeClr val="dk1"/>
                </a:solidFill>
                <a:latin typeface="JetBrains Mono"/>
                <a:ea typeface="JetBrains Mono"/>
                <a:cs typeface="JetBrains Mono"/>
                <a:sym typeface="JetBrains Mon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etBrains Mono"/>
              <a:buNone/>
              <a:defRPr sz="3000" b="1">
                <a:solidFill>
                  <a:schemeClr val="dk1"/>
                </a:solidFill>
                <a:latin typeface="JetBrains Mono"/>
                <a:ea typeface="JetBrains Mono"/>
                <a:cs typeface="JetBrains Mono"/>
                <a:sym typeface="JetBrains Mon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etBrains Mono"/>
              <a:buNone/>
              <a:defRPr sz="3000" b="1">
                <a:solidFill>
                  <a:schemeClr val="dk1"/>
                </a:solidFill>
                <a:latin typeface="JetBrains Mono"/>
                <a:ea typeface="JetBrains Mono"/>
                <a:cs typeface="JetBrains Mono"/>
                <a:sym typeface="JetBrains Mon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etBrains Mono"/>
              <a:buNone/>
              <a:defRPr sz="3000" b="1">
                <a:solidFill>
                  <a:schemeClr val="dk1"/>
                </a:solidFill>
                <a:latin typeface="JetBrains Mono"/>
                <a:ea typeface="JetBrains Mono"/>
                <a:cs typeface="JetBrains Mono"/>
                <a:sym typeface="JetBrains Mon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etBrains Mono"/>
              <a:buNone/>
              <a:defRPr sz="3000" b="1">
                <a:solidFill>
                  <a:schemeClr val="dk1"/>
                </a:solidFill>
                <a:latin typeface="JetBrains Mono"/>
                <a:ea typeface="JetBrains Mono"/>
                <a:cs typeface="JetBrains Mono"/>
                <a:sym typeface="JetBrains Mon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etBrains Mono"/>
              <a:buNone/>
              <a:defRPr sz="3000" b="1">
                <a:solidFill>
                  <a:schemeClr val="dk1"/>
                </a:solidFill>
                <a:latin typeface="JetBrains Mono"/>
                <a:ea typeface="JetBrains Mono"/>
                <a:cs typeface="JetBrains Mono"/>
                <a:sym typeface="JetBrains Mon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Medium"/>
              <a:buChar char="●"/>
              <a:defRPr sz="12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Medium"/>
              <a:buChar char="○"/>
              <a:defRPr sz="12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Medium"/>
              <a:buChar char="■"/>
              <a:defRPr sz="12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Medium"/>
              <a:buChar char="●"/>
              <a:defRPr sz="12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Medium"/>
              <a:buChar char="○"/>
              <a:defRPr sz="12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Medium"/>
              <a:buChar char="■"/>
              <a:defRPr sz="12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Medium"/>
              <a:buChar char="●"/>
              <a:defRPr sz="12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Medium"/>
              <a:buChar char="○"/>
              <a:defRPr sz="12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Medium"/>
              <a:buChar char="■"/>
              <a:defRPr sz="12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66" r:id="rId10"/>
    <p:sldLayoutId id="2147483668" r:id="rId11"/>
    <p:sldLayoutId id="2147483669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repository.include-erasmus.eu/" TargetMode="External"/><Relationship Id="rId7" Type="http://schemas.openxmlformats.org/officeDocument/2006/relationships/image" Target="../media/image8.png"/><Relationship Id="rId2" Type="http://schemas.openxmlformats.org/officeDocument/2006/relationships/hyperlink" Target="https://mooc.olaproject.eu/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olaproject.eu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envil.eu/common-european-framework-of-reference-for-visual-literacy-cefr-vl-introduction/" TargetMode="Externa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tiff"/><Relationship Id="rId2" Type="http://schemas.openxmlformats.org/officeDocument/2006/relationships/hyperlink" Target="http://repository.include-erasmus.eu/jspui/" TargetMode="Externa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png"/><Relationship Id="rId7" Type="http://schemas.openxmlformats.org/officeDocument/2006/relationships/hyperlink" Target="mailto:adriana.valente@cnr.it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valentina.tudisca@irpps.cnr.it" TargetMode="External"/><Relationship Id="rId5" Type="http://schemas.openxmlformats.org/officeDocument/2006/relationships/hyperlink" Target="mailto:c.pennacchiotti@irpps.cnr.it" TargetMode="External"/><Relationship Id="rId10" Type="http://schemas.openxmlformats.org/officeDocument/2006/relationships/image" Target="../media/image4.png"/><Relationship Id="rId4" Type="http://schemas.openxmlformats.org/officeDocument/2006/relationships/image" Target="../media/image1.png"/><Relationship Id="rId9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://repository.include-erasmus.eu/" TargetMode="External"/><Relationship Id="rId7" Type="http://schemas.openxmlformats.org/officeDocument/2006/relationships/image" Target="../media/image8.png"/><Relationship Id="rId2" Type="http://schemas.openxmlformats.org/officeDocument/2006/relationships/hyperlink" Target="https://mooc.olaproject.eu/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7"/>
          <p:cNvSpPr txBox="1">
            <a:spLocks noGrp="1"/>
          </p:cNvSpPr>
          <p:nvPr>
            <p:ph type="ctrTitle"/>
          </p:nvPr>
        </p:nvSpPr>
        <p:spPr>
          <a:xfrm>
            <a:off x="713224" y="1392300"/>
            <a:ext cx="7105975" cy="161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400" dirty="0"/>
              <a:t>Quando l'educazione diventa aperta</a:t>
            </a:r>
            <a:endParaRPr sz="3200" dirty="0"/>
          </a:p>
        </p:txBody>
      </p:sp>
      <p:sp>
        <p:nvSpPr>
          <p:cNvPr id="195" name="Google Shape;195;p27"/>
          <p:cNvSpPr txBox="1">
            <a:spLocks noGrp="1"/>
          </p:cNvSpPr>
          <p:nvPr>
            <p:ph type="subTitle" idx="1"/>
          </p:nvPr>
        </p:nvSpPr>
        <p:spPr>
          <a:xfrm>
            <a:off x="713225" y="3165125"/>
            <a:ext cx="5494500" cy="35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L'esperienza del progetto OLA</a:t>
            </a:r>
            <a:endParaRPr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6" name="Google Shape;196;p27"/>
          <p:cNvPicPr preferRelativeResize="0"/>
          <p:nvPr/>
        </p:nvPicPr>
        <p:blipFill rotWithShape="1">
          <a:blip r:embed="rId3">
            <a:alphaModFix/>
          </a:blip>
          <a:srcRect l="-1588" t="20678" r="14790" b="-5045"/>
          <a:stretch/>
        </p:blipFill>
        <p:spPr>
          <a:xfrm>
            <a:off x="6934000" y="-424750"/>
            <a:ext cx="2518449" cy="2405751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7"/>
          <p:cNvSpPr/>
          <p:nvPr/>
        </p:nvSpPr>
        <p:spPr>
          <a:xfrm>
            <a:off x="-515244" y="3951654"/>
            <a:ext cx="1783800" cy="1783800"/>
          </a:xfrm>
          <a:prstGeom prst="ellipse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8" name="Google Shape;198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24913" y="4275931"/>
            <a:ext cx="1947677" cy="76082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95;p27">
            <a:extLst>
              <a:ext uri="{FF2B5EF4-FFF2-40B4-BE49-F238E27FC236}">
                <a16:creationId xmlns:a16="http://schemas.microsoft.com/office/drawing/2014/main" xmlns="" id="{C0D24840-82EA-440D-A28E-30EAC60EA890}"/>
              </a:ext>
            </a:extLst>
          </p:cNvPr>
          <p:cNvSpPr txBox="1">
            <a:spLocks/>
          </p:cNvSpPr>
          <p:nvPr/>
        </p:nvSpPr>
        <p:spPr>
          <a:xfrm>
            <a:off x="713224" y="3639412"/>
            <a:ext cx="6220776" cy="158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ter Medium"/>
              <a:buNone/>
              <a:defRPr sz="1600" b="0" i="0" u="none" strike="noStrike" cap="none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ter Medium"/>
              <a:buNone/>
              <a:defRPr sz="1600" b="0" i="0" u="none" strike="noStrike" cap="none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ter Medium"/>
              <a:buNone/>
              <a:defRPr sz="1600" b="0" i="0" u="none" strike="noStrike" cap="none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ter Medium"/>
              <a:buNone/>
              <a:defRPr sz="1600" b="0" i="0" u="none" strike="noStrike" cap="none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ter Medium"/>
              <a:buNone/>
              <a:defRPr sz="1600" b="0" i="0" u="none" strike="noStrike" cap="none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ter Medium"/>
              <a:buNone/>
              <a:defRPr sz="1600" b="0" i="0" u="none" strike="noStrike" cap="none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ter Medium"/>
              <a:buNone/>
              <a:defRPr sz="1600" b="0" i="0" u="none" strike="noStrike" cap="none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ter Medium"/>
              <a:buNone/>
              <a:defRPr sz="1600" b="0" i="0" u="none" strike="noStrike" cap="none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ter Medium"/>
              <a:buNone/>
              <a:defRPr sz="1600" b="0" i="0" u="none" strike="noStrike" cap="none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>
            <a:pPr marL="0" indent="0"/>
            <a:r>
              <a:rPr lang="it-IT" i="1" u="sng" dirty="0"/>
              <a:t>Claudia Pennacchiotti</a:t>
            </a:r>
            <a:r>
              <a:rPr lang="it-IT" i="1" dirty="0"/>
              <a:t>, Valentina </a:t>
            </a:r>
            <a:r>
              <a:rPr lang="it-IT" i="1" dirty="0" err="1"/>
              <a:t>Tudisca</a:t>
            </a:r>
            <a:r>
              <a:rPr lang="it-IT" i="1" dirty="0"/>
              <a:t>, Adriana Valente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xmlns="" id="{C35CB9F2-97F5-425B-AAE1-F91C95FD03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7469" y="4501684"/>
            <a:ext cx="1783800" cy="635532"/>
          </a:xfrm>
          <a:prstGeom prst="rect">
            <a:avLst/>
          </a:prstGeom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xmlns="" id="{1E9726B0-89F0-423A-B8B3-AEC59FD5F2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4" y="4730735"/>
            <a:ext cx="926786" cy="3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BEB4461E-0444-44A2-9685-C478FAF209B7}"/>
              </a:ext>
            </a:extLst>
          </p:cNvPr>
          <p:cNvSpPr txBox="1"/>
          <p:nvPr/>
        </p:nvSpPr>
        <p:spPr>
          <a:xfrm>
            <a:off x="3715200" y="118769"/>
            <a:ext cx="239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JetBrains Mono" panose="020B0604020202020204" charset="0"/>
                <a:cs typeface="JetBrains Mono" panose="020B0604020202020204" charset="0"/>
              </a:rPr>
              <a:t>Open Science @INAF</a:t>
            </a:r>
          </a:p>
          <a:p>
            <a:r>
              <a:rPr lang="it-IT" dirty="0">
                <a:latin typeface="JetBrains Mono" panose="020B0604020202020204" charset="0"/>
                <a:cs typeface="JetBrains Mono" panose="020B0604020202020204" charset="0"/>
              </a:rPr>
              <a:t>14-15 Dicembre 2023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70FF1B08-C1E4-4B1D-A7DC-2851000F4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4000" y="2180868"/>
            <a:ext cx="6576000" cy="1151700"/>
          </a:xfrm>
        </p:spPr>
        <p:txBody>
          <a:bodyPr/>
          <a:lstStyle/>
          <a:p>
            <a:pPr algn="just"/>
            <a:r>
              <a:rPr lang="it-IT" sz="1600" dirty="0"/>
              <a:t>«Open» non significa che l'autore rinuncia ai propri diritti sul materiale prodotto: gli autori sono garantiti dall'attribuzione di </a:t>
            </a:r>
            <a:r>
              <a:rPr lang="it-IT" sz="1600" dirty="0">
                <a:highlight>
                  <a:srgbClr val="FFFF00"/>
                </a:highlight>
              </a:rPr>
              <a:t>licenze aperte</a:t>
            </a:r>
            <a:r>
              <a:rPr lang="it-IT" sz="1600" dirty="0"/>
              <a:t>, che ne permettono il libero utilizzo, l'adattamento e la riproposizione da parte di altri. Questo tipo di licenze sono state introdotte per proteggere i diritti di un titolare di copyright in ambienti in cui i contenuti possono essere facilmente copiati e condivisi via Internet senza chiedere il permesso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95F6BACE-457A-46F7-8AB0-50BF4345F5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4000" y="3332568"/>
            <a:ext cx="6576000" cy="428700"/>
          </a:xfrm>
        </p:spPr>
        <p:txBody>
          <a:bodyPr/>
          <a:lstStyle/>
          <a:p>
            <a:r>
              <a:rPr lang="it-IT" dirty="0"/>
              <a:t>OPEN LICENCES</a:t>
            </a:r>
          </a:p>
        </p:txBody>
      </p:sp>
      <p:pic>
        <p:nvPicPr>
          <p:cNvPr id="4" name="Picture 2" descr="Garante Privacy e Creative Commons: semplificare le informative per  &quot;umanizzare&quot; il digitale - Agenda Digitale">
            <a:extLst>
              <a:ext uri="{FF2B5EF4-FFF2-40B4-BE49-F238E27FC236}">
                <a16:creationId xmlns:a16="http://schemas.microsoft.com/office/drawing/2014/main" xmlns="" id="{54E578D0-E09B-4BC9-92B3-743FC6959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997" y="3761268"/>
            <a:ext cx="3066005" cy="1724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056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30887BF-038A-434C-8629-1B5239C79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Picture 2" descr="Garante Privacy e Creative Commons: semplificare le informative per  &quot;umanizzare&quot; il digitale - Agenda Digitale">
            <a:extLst>
              <a:ext uri="{FF2B5EF4-FFF2-40B4-BE49-F238E27FC236}">
                <a16:creationId xmlns:a16="http://schemas.microsoft.com/office/drawing/2014/main" xmlns="" id="{CCAD3AE0-770D-49B1-B60B-AA2AC3A756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995" y="0"/>
            <a:ext cx="3066005" cy="1724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FFAB5F92-2258-4815-9E02-190C7BBFF2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3" y="1811924"/>
            <a:ext cx="6858548" cy="2720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oogle Shape;317;p37">
            <a:extLst>
              <a:ext uri="{FF2B5EF4-FFF2-40B4-BE49-F238E27FC236}">
                <a16:creationId xmlns:a16="http://schemas.microsoft.com/office/drawing/2014/main" xmlns="" id="{EE0809F7-3654-4076-A3F3-E7F93D4BA448}"/>
              </a:ext>
            </a:extLst>
          </p:cNvPr>
          <p:cNvGrpSpPr/>
          <p:nvPr/>
        </p:nvGrpSpPr>
        <p:grpSpPr>
          <a:xfrm>
            <a:off x="-530939" y="-355169"/>
            <a:ext cx="1775683" cy="1775683"/>
            <a:chOff x="-714775" y="-690550"/>
            <a:chExt cx="2141700" cy="2141700"/>
          </a:xfrm>
        </p:grpSpPr>
        <p:sp>
          <p:nvSpPr>
            <p:cNvPr id="6" name="Google Shape;318;p37">
              <a:extLst>
                <a:ext uri="{FF2B5EF4-FFF2-40B4-BE49-F238E27FC236}">
                  <a16:creationId xmlns:a16="http://schemas.microsoft.com/office/drawing/2014/main" xmlns="" id="{5D27D558-D6AF-4396-8415-BF7B74720A17}"/>
                </a:ext>
              </a:extLst>
            </p:cNvPr>
            <p:cNvSpPr/>
            <p:nvPr/>
          </p:nvSpPr>
          <p:spPr>
            <a:xfrm>
              <a:off x="-714775" y="-690550"/>
              <a:ext cx="2141700" cy="2141700"/>
            </a:xfrm>
            <a:prstGeom prst="ellipse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319;p37">
              <a:extLst>
                <a:ext uri="{FF2B5EF4-FFF2-40B4-BE49-F238E27FC236}">
                  <a16:creationId xmlns:a16="http://schemas.microsoft.com/office/drawing/2014/main" xmlns="" id="{05F311C5-CADA-4258-A1E8-F1BBAF3DC1D0}"/>
                </a:ext>
              </a:extLst>
            </p:cNvPr>
            <p:cNvSpPr/>
            <p:nvPr/>
          </p:nvSpPr>
          <p:spPr>
            <a:xfrm>
              <a:off x="-484075" y="-459850"/>
              <a:ext cx="1680300" cy="1680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10720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88CD87F5-DB44-4B83-B9E8-FDDAFE98B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xmlns="" id="{86FEC52B-38B3-4F63-92F5-8F469F994410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immagine 3">
            <a:extLst>
              <a:ext uri="{FF2B5EF4-FFF2-40B4-BE49-F238E27FC236}">
                <a16:creationId xmlns:a16="http://schemas.microsoft.com/office/drawing/2014/main" xmlns="" id="{16E55C7D-77FB-45A0-B326-656816FF6A16}"/>
              </a:ext>
            </a:extLst>
          </p:cNvPr>
          <p:cNvSpPr>
            <a:spLocks noGrp="1"/>
          </p:cNvSpPr>
          <p:nvPr>
            <p:ph type="pic" idx="3"/>
          </p:nvPr>
        </p:nvSpPr>
        <p:spPr/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xmlns="" id="{0AB770E7-23B5-4AC5-B29A-8F27E75F3D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08" y="702417"/>
            <a:ext cx="1839295" cy="643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EC704E82-84DF-45E8-8E10-84C83896ACEC}"/>
              </a:ext>
            </a:extLst>
          </p:cNvPr>
          <p:cNvSpPr txBox="1"/>
          <p:nvPr/>
        </p:nvSpPr>
        <p:spPr>
          <a:xfrm>
            <a:off x="2300766" y="811101"/>
            <a:ext cx="3318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b="1" dirty="0">
                <a:solidFill>
                  <a:srgbClr val="D65407"/>
                </a:solidFill>
                <a:latin typeface="JetBrains Mono" panose="020B0604020202020204" charset="0"/>
                <a:cs typeface="JetBrains Mono" panose="020B0604020202020204" charset="0"/>
              </a:rPr>
              <a:t>ATTRIBUZIONE</a:t>
            </a:r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xmlns="" id="{ED9F330A-FB27-4F33-A804-81CDE2C58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07" y="1537066"/>
            <a:ext cx="1839295" cy="643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FF84A58D-E90C-4841-9767-F9EF464DF701}"/>
              </a:ext>
            </a:extLst>
          </p:cNvPr>
          <p:cNvSpPr txBox="1"/>
          <p:nvPr/>
        </p:nvSpPr>
        <p:spPr>
          <a:xfrm>
            <a:off x="2247611" y="1653767"/>
            <a:ext cx="55381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1800" b="1" dirty="0">
                <a:solidFill>
                  <a:srgbClr val="D65407"/>
                </a:solidFill>
                <a:latin typeface="JetBrains Mono" panose="020B0604020202020204" charset="0"/>
                <a:cs typeface="JetBrains Mono" panose="020B0604020202020204" charset="0"/>
              </a:rPr>
              <a:t>ATTRIBUZIONE – NON COMMERCIALE</a:t>
            </a:r>
          </a:p>
        </p:txBody>
      </p:sp>
      <p:pic>
        <p:nvPicPr>
          <p:cNvPr id="11" name="Picture 8">
            <a:extLst>
              <a:ext uri="{FF2B5EF4-FFF2-40B4-BE49-F238E27FC236}">
                <a16:creationId xmlns:a16="http://schemas.microsoft.com/office/drawing/2014/main" xmlns="" id="{BD3067EA-7DC5-44A2-B93F-8AD33B5BA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08" y="2400890"/>
            <a:ext cx="1839295" cy="643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76987D3F-E619-4458-A9DC-52F04BBD594F}"/>
              </a:ext>
            </a:extLst>
          </p:cNvPr>
          <p:cNvSpPr txBox="1"/>
          <p:nvPr/>
        </p:nvSpPr>
        <p:spPr>
          <a:xfrm>
            <a:off x="2247611" y="2514919"/>
            <a:ext cx="57172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1800" b="1" dirty="0">
                <a:solidFill>
                  <a:srgbClr val="D65407"/>
                </a:solidFill>
                <a:latin typeface="JetBrains Mono" panose="020B0604020202020204" charset="0"/>
                <a:cs typeface="JetBrains Mono" panose="020B0604020202020204" charset="0"/>
              </a:rPr>
              <a:t>ATTRIBUZIONE – NON OPERE DERIVATE</a:t>
            </a:r>
          </a:p>
        </p:txBody>
      </p:sp>
      <p:pic>
        <p:nvPicPr>
          <p:cNvPr id="13" name="Picture 10">
            <a:extLst>
              <a:ext uri="{FF2B5EF4-FFF2-40B4-BE49-F238E27FC236}">
                <a16:creationId xmlns:a16="http://schemas.microsoft.com/office/drawing/2014/main" xmlns="" id="{DC6B7BE6-A907-4485-B322-A2D14A5F47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07" y="3237702"/>
            <a:ext cx="1839296" cy="643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>
            <a:extLst>
              <a:ext uri="{FF2B5EF4-FFF2-40B4-BE49-F238E27FC236}">
                <a16:creationId xmlns:a16="http://schemas.microsoft.com/office/drawing/2014/main" xmlns="" id="{6C387D3E-7AAC-4B0B-8935-D1AC98F92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07" y="4014448"/>
            <a:ext cx="1839295" cy="649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xmlns="" id="{77CB5077-EF90-4853-A940-5E8452F1B255}"/>
              </a:ext>
            </a:extLst>
          </p:cNvPr>
          <p:cNvSpPr txBox="1"/>
          <p:nvPr/>
        </p:nvSpPr>
        <p:spPr>
          <a:xfrm>
            <a:off x="2407546" y="4193402"/>
            <a:ext cx="50364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1800" b="1" dirty="0">
                <a:solidFill>
                  <a:srgbClr val="D65407"/>
                </a:solidFill>
                <a:latin typeface="JetBrains Mono" panose="020B0604020202020204" charset="0"/>
                <a:cs typeface="JetBrains Mono" panose="020B0604020202020204" charset="0"/>
              </a:rPr>
              <a:t>*CC0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xmlns="" id="{9E80F321-4218-4A79-B71A-4AEDA0C0EC16}"/>
              </a:ext>
            </a:extLst>
          </p:cNvPr>
          <p:cNvSpPr txBox="1"/>
          <p:nvPr/>
        </p:nvSpPr>
        <p:spPr>
          <a:xfrm>
            <a:off x="2300766" y="3462226"/>
            <a:ext cx="59510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1800" b="1" dirty="0">
                <a:solidFill>
                  <a:srgbClr val="D65407"/>
                </a:solidFill>
                <a:latin typeface="JetBrains Mono" panose="020B0604020202020204" charset="0"/>
                <a:cs typeface="JetBrains Mono" panose="020B0604020202020204" charset="0"/>
              </a:rPr>
              <a:t>ATTRIBUZIONE – CONDIVIDI ALLO STESSO MODO</a:t>
            </a:r>
          </a:p>
        </p:txBody>
      </p:sp>
      <p:pic>
        <p:nvPicPr>
          <p:cNvPr id="17" name="Picture 2" descr="Garante Privacy e Creative Commons: semplificare le informative per  &quot;umanizzare&quot; il digitale - Agenda Digitale">
            <a:extLst>
              <a:ext uri="{FF2B5EF4-FFF2-40B4-BE49-F238E27FC236}">
                <a16:creationId xmlns:a16="http://schemas.microsoft.com/office/drawing/2014/main" xmlns="" id="{E40382B8-043F-4F0B-8140-2EFCE7C8B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400" y="0"/>
            <a:ext cx="1689600" cy="95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xmlns="" id="{46289770-80F6-48D4-81D1-CED1BE9A92D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08039" y="1528375"/>
            <a:ext cx="1092721" cy="580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54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2">
            <a:extLst>
              <a:ext uri="{FF2B5EF4-FFF2-40B4-BE49-F238E27FC236}">
                <a16:creationId xmlns:a16="http://schemas.microsoft.com/office/drawing/2014/main" xmlns="" id="{D573F5B0-B265-4CEF-B942-D2BBD8FB6D31}"/>
              </a:ext>
            </a:extLst>
          </p:cNvPr>
          <p:cNvSpPr txBox="1">
            <a:spLocks/>
          </p:cNvSpPr>
          <p:nvPr/>
        </p:nvSpPr>
        <p:spPr>
          <a:xfrm>
            <a:off x="1749623" y="1559718"/>
            <a:ext cx="6804067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b="1" dirty="0">
                <a:solidFill>
                  <a:schemeClr val="accent1">
                    <a:lumMod val="50000"/>
                  </a:schemeClr>
                </a:solidFill>
                <a:latin typeface="Inter Medium" panose="020B0604020202020204" charset="0"/>
                <a:ea typeface="Inter Medium" panose="020B0604020202020204" charset="0"/>
                <a:cs typeface="JetBrains Mono" panose="020B0604020202020204" charset="0"/>
              </a:rPr>
              <a:t>5 MOOCS </a:t>
            </a:r>
            <a:r>
              <a:rPr lang="it-IT" sz="1400" dirty="0">
                <a:solidFill>
                  <a:schemeClr val="tx1"/>
                </a:solidFill>
                <a:latin typeface="Inter Medium" panose="020B0604020202020204" charset="0"/>
                <a:ea typeface="Inter Medium" panose="020B0604020202020204" charset="0"/>
                <a:cs typeface="JetBrains Mono" panose="020B0604020202020204" charset="0"/>
                <a:sym typeface="Wingdings" panose="05000000000000000000" pitchFamily="2" charset="2"/>
              </a:rPr>
              <a:t> per il </a:t>
            </a:r>
            <a:r>
              <a:rPr lang="it-IT" sz="1400" dirty="0" err="1">
                <a:solidFill>
                  <a:schemeClr val="tx1"/>
                </a:solidFill>
                <a:latin typeface="Inter Medium" panose="020B0604020202020204" charset="0"/>
                <a:ea typeface="Inter Medium" panose="020B0604020202020204" charset="0"/>
                <a:cs typeface="JetBrains Mono" panose="020B0604020202020204" charset="0"/>
                <a:sym typeface="Wingdings" panose="05000000000000000000" pitchFamily="2" charset="2"/>
              </a:rPr>
              <a:t>teacher</a:t>
            </a:r>
            <a:r>
              <a:rPr lang="it-IT" sz="1400" dirty="0">
                <a:solidFill>
                  <a:schemeClr val="tx1"/>
                </a:solidFill>
                <a:latin typeface="Inter Medium" panose="020B0604020202020204" charset="0"/>
                <a:ea typeface="Inter Medium" panose="020B0604020202020204" charset="0"/>
                <a:cs typeface="JetBrains Mono" panose="020B0604020202020204" charset="0"/>
                <a:sym typeface="Wingdings" panose="05000000000000000000" pitchFamily="2" charset="2"/>
              </a:rPr>
              <a:t> training </a:t>
            </a:r>
            <a:r>
              <a:rPr lang="it-IT" sz="1400" dirty="0">
                <a:solidFill>
                  <a:schemeClr val="tx1"/>
                </a:solidFill>
                <a:latin typeface="Inter Medium" panose="020B0604020202020204" charset="0"/>
                <a:ea typeface="Inter Medium" panose="020B0604020202020204" charset="0"/>
                <a:cs typeface="JetBrains Mono" panose="020B0604020202020204" charset="0"/>
              </a:rPr>
              <a:t>(</a:t>
            </a:r>
            <a:r>
              <a:rPr lang="it-IT" sz="1400" b="1" dirty="0">
                <a:solidFill>
                  <a:schemeClr val="tx1"/>
                </a:solidFill>
                <a:latin typeface="Inter Medium" panose="020B0604020202020204" charset="0"/>
                <a:ea typeface="Inter Medium" panose="020B0604020202020204" charset="0"/>
                <a:cs typeface="JetBrains Mono" panose="020B060402020202020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https://mooc.olaproject.eu/</a:t>
            </a:r>
            <a:r>
              <a:rPr lang="it-IT" sz="1400" b="1" dirty="0">
                <a:solidFill>
                  <a:schemeClr val="tx1"/>
                </a:solidFill>
                <a:latin typeface="Inter Medium" panose="020B0604020202020204" charset="0"/>
                <a:ea typeface="Inter Medium" panose="020B0604020202020204" charset="0"/>
                <a:cs typeface="JetBrains Mono" panose="020B0604020202020204" charset="0"/>
              </a:rPr>
              <a:t> </a:t>
            </a:r>
            <a:r>
              <a:rPr lang="it-IT" sz="1400" dirty="0">
                <a:solidFill>
                  <a:schemeClr val="tx1"/>
                </a:solidFill>
                <a:latin typeface="Inter Medium" panose="020B0604020202020204" charset="0"/>
                <a:ea typeface="Inter Medium" panose="020B0604020202020204" charset="0"/>
                <a:cs typeface="JetBrains Mono" panose="020B0604020202020204" charset="0"/>
              </a:rPr>
              <a:t>)</a:t>
            </a:r>
          </a:p>
          <a:p>
            <a:pPr lvl="2"/>
            <a:r>
              <a:rPr lang="it-IT" sz="1200" i="1" dirty="0">
                <a:solidFill>
                  <a:schemeClr val="tx1"/>
                </a:solidFill>
                <a:latin typeface="Inter Medium" panose="020B0604020202020204" charset="0"/>
                <a:ea typeface="Inter Medium" panose="020B0604020202020204" charset="0"/>
                <a:cs typeface="JetBrains Mono" panose="020B0604020202020204" charset="0"/>
              </a:rPr>
              <a:t>Cosa sono le OER?</a:t>
            </a:r>
          </a:p>
          <a:p>
            <a:pPr lvl="2"/>
            <a:r>
              <a:rPr lang="it-IT" sz="1200" i="1" dirty="0">
                <a:solidFill>
                  <a:schemeClr val="tx1"/>
                </a:solidFill>
                <a:latin typeface="Inter Medium" panose="020B0604020202020204" charset="0"/>
                <a:ea typeface="Inter Medium" panose="020B0604020202020204" charset="0"/>
                <a:cs typeface="JetBrains Mono" panose="020B0604020202020204" charset="0"/>
              </a:rPr>
              <a:t>Riusare le OER</a:t>
            </a:r>
          </a:p>
          <a:p>
            <a:pPr lvl="2"/>
            <a:r>
              <a:rPr lang="it-IT" sz="1200" i="1" dirty="0">
                <a:solidFill>
                  <a:schemeClr val="tx1"/>
                </a:solidFill>
                <a:latin typeface="Inter Medium" panose="020B0604020202020204" charset="0"/>
                <a:ea typeface="Inter Medium" panose="020B0604020202020204" charset="0"/>
                <a:cs typeface="JetBrains Mono" panose="020B0604020202020204" charset="0"/>
              </a:rPr>
              <a:t>Costruire le OER e i processi valutativi ad esse collegati</a:t>
            </a:r>
          </a:p>
          <a:p>
            <a:pPr lvl="2"/>
            <a:r>
              <a:rPr lang="it-IT" sz="1200" i="1" dirty="0" err="1">
                <a:solidFill>
                  <a:schemeClr val="tx1"/>
                </a:solidFill>
                <a:latin typeface="Inter Medium" panose="020B0604020202020204" charset="0"/>
                <a:ea typeface="Inter Medium" panose="020B0604020202020204" charset="0"/>
                <a:cs typeface="JetBrains Mono" panose="020B0604020202020204" charset="0"/>
              </a:rPr>
              <a:t>Oep</a:t>
            </a:r>
            <a:r>
              <a:rPr lang="it-IT" sz="1200" i="1" dirty="0">
                <a:solidFill>
                  <a:schemeClr val="tx1"/>
                </a:solidFill>
                <a:latin typeface="Inter Medium" panose="020B0604020202020204" charset="0"/>
                <a:ea typeface="Inter Medium" panose="020B0604020202020204" charset="0"/>
                <a:cs typeface="JetBrains Mono" panose="020B0604020202020204" charset="0"/>
              </a:rPr>
              <a:t> e blended </a:t>
            </a:r>
            <a:r>
              <a:rPr lang="it-IT" sz="1200" i="1" dirty="0" err="1">
                <a:solidFill>
                  <a:schemeClr val="tx1"/>
                </a:solidFill>
                <a:latin typeface="Inter Medium" panose="020B0604020202020204" charset="0"/>
                <a:ea typeface="Inter Medium" panose="020B0604020202020204" charset="0"/>
                <a:cs typeface="JetBrains Mono" panose="020B0604020202020204" charset="0"/>
              </a:rPr>
              <a:t>education</a:t>
            </a:r>
            <a:r>
              <a:rPr lang="it-IT" sz="1200" i="1" dirty="0">
                <a:solidFill>
                  <a:schemeClr val="tx1"/>
                </a:solidFill>
                <a:latin typeface="Inter Medium" panose="020B0604020202020204" charset="0"/>
                <a:ea typeface="Inter Medium" panose="020B0604020202020204" charset="0"/>
                <a:cs typeface="JetBrains Mono" panose="020B0604020202020204" charset="0"/>
              </a:rPr>
              <a:t> </a:t>
            </a:r>
          </a:p>
          <a:p>
            <a:pPr lvl="2"/>
            <a:r>
              <a:rPr lang="it-IT" sz="1200" i="1" dirty="0">
                <a:solidFill>
                  <a:schemeClr val="tx1"/>
                </a:solidFill>
                <a:latin typeface="Inter Medium" panose="020B0604020202020204" charset="0"/>
                <a:ea typeface="Inter Medium" panose="020B0604020202020204" charset="0"/>
                <a:cs typeface="JetBrains Mono" panose="020B0604020202020204" charset="0"/>
              </a:rPr>
              <a:t>Licenze Creative Commons</a:t>
            </a:r>
          </a:p>
          <a:p>
            <a:r>
              <a:rPr lang="it-IT" sz="1400" b="1" dirty="0">
                <a:solidFill>
                  <a:schemeClr val="accent1">
                    <a:lumMod val="50000"/>
                  </a:schemeClr>
                </a:solidFill>
                <a:latin typeface="Inter Medium" panose="020B0604020202020204" charset="0"/>
                <a:ea typeface="Inter Medium" panose="020B0604020202020204" charset="0"/>
                <a:cs typeface="JetBrains Mono" panose="020B0604020202020204" charset="0"/>
              </a:rPr>
              <a:t>1 Toolkit per i docenti</a:t>
            </a:r>
          </a:p>
          <a:p>
            <a:pPr marL="82294"/>
            <a:endParaRPr lang="it-IT" sz="1400" dirty="0">
              <a:solidFill>
                <a:schemeClr val="tx1"/>
              </a:solidFill>
              <a:latin typeface="Inter Medium" panose="020B0604020202020204" charset="0"/>
              <a:ea typeface="Inter Medium" panose="020B0604020202020204" charset="0"/>
              <a:cs typeface="JetBrains Mono" panose="020B0604020202020204" charset="0"/>
            </a:endParaRPr>
          </a:p>
          <a:p>
            <a:r>
              <a:rPr lang="it-IT" sz="1400" b="1" dirty="0">
                <a:solidFill>
                  <a:schemeClr val="accent1">
                    <a:lumMod val="50000"/>
                  </a:schemeClr>
                </a:solidFill>
                <a:latin typeface="Inter Medium" panose="020B0604020202020204" charset="0"/>
                <a:ea typeface="Inter Medium" panose="020B0604020202020204" charset="0"/>
                <a:cs typeface="JetBrains Mono" panose="020B0604020202020204" charset="0"/>
              </a:rPr>
              <a:t>200 OER (scenari educativi STEAM + CLIL)</a:t>
            </a:r>
            <a:r>
              <a:rPr lang="it-IT" sz="1400" b="1" dirty="0">
                <a:solidFill>
                  <a:schemeClr val="tx1"/>
                </a:solidFill>
                <a:latin typeface="Inter Medium" panose="020B0604020202020204" charset="0"/>
                <a:ea typeface="Inter Medium" panose="020B0604020202020204" charset="0"/>
                <a:cs typeface="JetBrains Mono" panose="020B0604020202020204" charset="0"/>
              </a:rPr>
              <a:t> </a:t>
            </a:r>
            <a:r>
              <a:rPr lang="it-IT" sz="1400" dirty="0">
                <a:solidFill>
                  <a:schemeClr val="tx1"/>
                </a:solidFill>
                <a:latin typeface="Inter Medium" panose="020B0604020202020204" charset="0"/>
                <a:ea typeface="Inter Medium" panose="020B0604020202020204" charset="0"/>
                <a:cs typeface="JetBrains Mono" panose="020B0604020202020204" charset="0"/>
              </a:rPr>
              <a:t>disponibili tramite il repository OLA (</a:t>
            </a:r>
            <a:r>
              <a:rPr lang="en-US" sz="1400" b="1" dirty="0">
                <a:solidFill>
                  <a:schemeClr val="tx1"/>
                </a:solidFill>
                <a:latin typeface="Inter Medium" panose="020B0604020202020204" charset="0"/>
                <a:ea typeface="Inter Medium" panose="020B0604020202020204" charset="0"/>
                <a:cs typeface="JetBrains Mono" panose="020B060402020202020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http://repository.include-erasmus.eu/</a:t>
            </a:r>
            <a:r>
              <a:rPr lang="en-US" sz="1400" b="1" dirty="0">
                <a:solidFill>
                  <a:schemeClr val="tx1"/>
                </a:solidFill>
                <a:latin typeface="Inter Medium" panose="020B0604020202020204" charset="0"/>
                <a:ea typeface="Inter Medium" panose="020B0604020202020204" charset="0"/>
                <a:cs typeface="JetBrains Mono" panose="020B0604020202020204" charset="0"/>
              </a:rPr>
              <a:t>)</a:t>
            </a:r>
          </a:p>
          <a:p>
            <a:pPr marL="82294"/>
            <a:endParaRPr lang="it-IT" sz="1400" dirty="0">
              <a:solidFill>
                <a:schemeClr val="tx1"/>
              </a:solidFill>
              <a:latin typeface="Inter Medium" panose="020B0604020202020204" charset="0"/>
              <a:ea typeface="Inter Medium" panose="020B0604020202020204" charset="0"/>
              <a:cs typeface="JetBrains Mono" panose="020B0604020202020204" charset="0"/>
            </a:endParaRPr>
          </a:p>
          <a:p>
            <a:endParaRPr lang="it-IT" sz="1400" dirty="0">
              <a:solidFill>
                <a:schemeClr val="tx1"/>
              </a:solidFill>
              <a:latin typeface="Inter Medium" panose="020B0604020202020204" charset="0"/>
              <a:ea typeface="Inter Medium" panose="020B0604020202020204" charset="0"/>
              <a:cs typeface="JetBrains Mono" panose="020B0604020202020204" charset="0"/>
            </a:endParaRPr>
          </a:p>
          <a:p>
            <a:endParaRPr lang="it-IT" sz="1400" dirty="0">
              <a:solidFill>
                <a:schemeClr val="tx1"/>
              </a:solidFill>
              <a:latin typeface="Inter Medium" panose="020B0604020202020204" charset="0"/>
              <a:ea typeface="Inter Medium" panose="020B0604020202020204" charset="0"/>
              <a:cs typeface="JetBrains Mono" panose="020B0604020202020204" charset="0"/>
            </a:endParaRPr>
          </a:p>
          <a:p>
            <a:endParaRPr lang="it-IT" sz="1400" dirty="0">
              <a:solidFill>
                <a:schemeClr val="tx1"/>
              </a:solidFill>
              <a:latin typeface="Inter Medium" panose="020B0604020202020204" charset="0"/>
              <a:ea typeface="Inter Medium" panose="020B0604020202020204" charset="0"/>
              <a:cs typeface="JetBrains Mono" panose="020B0604020202020204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C32728B8-7301-4CD6-A02E-94574EF1D2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5605" y="0"/>
            <a:ext cx="2183240" cy="1160362"/>
          </a:xfrm>
          <a:prstGeom prst="rect">
            <a:avLst/>
          </a:prstGeom>
        </p:spPr>
      </p:pic>
      <p:pic>
        <p:nvPicPr>
          <p:cNvPr id="4" name="Picture 2" descr="What is in my toolkit? | SoundGirls.org">
            <a:extLst>
              <a:ext uri="{FF2B5EF4-FFF2-40B4-BE49-F238E27FC236}">
                <a16:creationId xmlns:a16="http://schemas.microsoft.com/office/drawing/2014/main" xmlns="" id="{9A74434E-EE81-48D9-A8D5-9DBA1F7AC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364" y="2878429"/>
            <a:ext cx="640275" cy="64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MOOC e altri corsi online | Informagiovani Comune di Gubbio">
            <a:extLst>
              <a:ext uri="{FF2B5EF4-FFF2-40B4-BE49-F238E27FC236}">
                <a16:creationId xmlns:a16="http://schemas.microsoft.com/office/drawing/2014/main" xmlns="" id="{0CF290F8-EDA3-4A51-9725-027045AE1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84" y="1555597"/>
            <a:ext cx="1183539" cy="64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ome si dice Open Education Resources (OER) in italiano? - PuntoPanto">
            <a:extLst>
              <a:ext uri="{FF2B5EF4-FFF2-40B4-BE49-F238E27FC236}">
                <a16:creationId xmlns:a16="http://schemas.microsoft.com/office/drawing/2014/main" xmlns="" id="{79C7B0F6-8267-460F-9ACE-FA00B3E2F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44" y="3911614"/>
            <a:ext cx="1101445" cy="73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602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30887BF-038A-434C-8629-1B5239C79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3374" y="398796"/>
            <a:ext cx="4508100" cy="917700"/>
          </a:xfrm>
        </p:spPr>
        <p:txBody>
          <a:bodyPr/>
          <a:lstStyle/>
          <a:p>
            <a:r>
              <a:rPr lang="it-IT" sz="3600" dirty="0"/>
              <a:t>OLA OER in pratica</a:t>
            </a:r>
          </a:p>
        </p:txBody>
      </p:sp>
      <p:grpSp>
        <p:nvGrpSpPr>
          <p:cNvPr id="5" name="Google Shape;317;p37">
            <a:extLst>
              <a:ext uri="{FF2B5EF4-FFF2-40B4-BE49-F238E27FC236}">
                <a16:creationId xmlns:a16="http://schemas.microsoft.com/office/drawing/2014/main" xmlns="" id="{EE0809F7-3654-4076-A3F3-E7F93D4BA448}"/>
              </a:ext>
            </a:extLst>
          </p:cNvPr>
          <p:cNvGrpSpPr/>
          <p:nvPr/>
        </p:nvGrpSpPr>
        <p:grpSpPr>
          <a:xfrm>
            <a:off x="-530939" y="-355169"/>
            <a:ext cx="1775683" cy="1775683"/>
            <a:chOff x="-714775" y="-690550"/>
            <a:chExt cx="2141700" cy="2141700"/>
          </a:xfrm>
        </p:grpSpPr>
        <p:sp>
          <p:nvSpPr>
            <p:cNvPr id="6" name="Google Shape;318;p37">
              <a:extLst>
                <a:ext uri="{FF2B5EF4-FFF2-40B4-BE49-F238E27FC236}">
                  <a16:creationId xmlns:a16="http://schemas.microsoft.com/office/drawing/2014/main" xmlns="" id="{5D27D558-D6AF-4396-8415-BF7B74720A17}"/>
                </a:ext>
              </a:extLst>
            </p:cNvPr>
            <p:cNvSpPr/>
            <p:nvPr/>
          </p:nvSpPr>
          <p:spPr>
            <a:xfrm>
              <a:off x="-714775" y="-690550"/>
              <a:ext cx="2141700" cy="2141700"/>
            </a:xfrm>
            <a:prstGeom prst="ellipse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319;p37">
              <a:extLst>
                <a:ext uri="{FF2B5EF4-FFF2-40B4-BE49-F238E27FC236}">
                  <a16:creationId xmlns:a16="http://schemas.microsoft.com/office/drawing/2014/main" xmlns="" id="{05F311C5-CADA-4258-A1E8-F1BBAF3DC1D0}"/>
                </a:ext>
              </a:extLst>
            </p:cNvPr>
            <p:cNvSpPr/>
            <p:nvPr/>
          </p:nvSpPr>
          <p:spPr>
            <a:xfrm>
              <a:off x="-484075" y="-459850"/>
              <a:ext cx="1680300" cy="1680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CasellaDiTesto 8">
            <a:extLst>
              <a:ext uri="{FF2B5EF4-FFF2-40B4-BE49-F238E27FC236}">
                <a16:creationId xmlns:a16="http://schemas.microsoft.com/office/drawing/2014/main" xmlns="" id="{0D77AD72-0911-4DBB-875F-9488CFEE6540}"/>
              </a:ext>
            </a:extLst>
          </p:cNvPr>
          <p:cNvSpPr txBox="1"/>
          <p:nvPr/>
        </p:nvSpPr>
        <p:spPr>
          <a:xfrm>
            <a:off x="2079542" y="1374508"/>
            <a:ext cx="5471932" cy="16218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n-GB" dirty="0">
                <a:latin typeface="Inter Medium" panose="020B0604020202020204" charset="0"/>
                <a:ea typeface="Inter Medium" panose="020B0604020202020204" charset="0"/>
                <a:cs typeface="Arial" panose="020B0604020202020204" pitchFamily="34" charset="0"/>
              </a:rPr>
              <a:t>In OLA una OER  è una </a:t>
            </a:r>
            <a:r>
              <a:rPr lang="en-GB" dirty="0" err="1">
                <a:latin typeface="Inter Medium" panose="020B0604020202020204" charset="0"/>
                <a:ea typeface="Inter Medium" panose="020B0604020202020204" charset="0"/>
                <a:cs typeface="Arial" panose="020B0604020202020204" pitchFamily="34" charset="0"/>
              </a:rPr>
              <a:t>risorsa</a:t>
            </a:r>
            <a:r>
              <a:rPr lang="en-GB" dirty="0">
                <a:latin typeface="Inter Medium" panose="020B0604020202020204" charset="0"/>
                <a:ea typeface="Inter Medium" panose="020B060402020202020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Inter Medium" panose="020B0604020202020204" charset="0"/>
                <a:ea typeface="Inter Medium" panose="020B0604020202020204" charset="0"/>
                <a:cs typeface="Arial" panose="020B0604020202020204" pitchFamily="34" charset="0"/>
              </a:rPr>
              <a:t>educativa</a:t>
            </a:r>
            <a:r>
              <a:rPr lang="en-GB" dirty="0">
                <a:latin typeface="Inter Medium" panose="020B0604020202020204" charset="0"/>
                <a:ea typeface="Inter Medium" panose="020B060402020202020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Inter Medium" panose="020B0604020202020204" charset="0"/>
                <a:ea typeface="Inter Medium" panose="020B0604020202020204" charset="0"/>
                <a:cs typeface="Arial" panose="020B0604020202020204" pitchFamily="34" charset="0"/>
              </a:rPr>
              <a:t>digitale</a:t>
            </a:r>
            <a:r>
              <a:rPr lang="en-GB" dirty="0">
                <a:latin typeface="Inter Medium" panose="020B0604020202020204" charset="0"/>
                <a:ea typeface="Inter Medium" panose="020B060402020202020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Inter Medium" panose="020B0604020202020204" charset="0"/>
                <a:ea typeface="Inter Medium" panose="020B0604020202020204" charset="0"/>
                <a:cs typeface="Arial" panose="020B0604020202020204" pitchFamily="34" charset="0"/>
              </a:rPr>
              <a:t>chiamata</a:t>
            </a:r>
            <a:r>
              <a:rPr lang="en-GB" dirty="0">
                <a:latin typeface="Inter Medium" panose="020B0604020202020204" charset="0"/>
                <a:ea typeface="Inter Medium" panose="020B0604020202020204" charset="0"/>
                <a:cs typeface="Arial" panose="020B0604020202020204" pitchFamily="34" charset="0"/>
              </a:rPr>
              <a:t> “</a:t>
            </a:r>
            <a:r>
              <a:rPr lang="en-GB" b="1" dirty="0">
                <a:latin typeface="Inter Medium" panose="020B0604020202020204" charset="0"/>
                <a:ea typeface="Inter Medium" panose="020B0604020202020204" charset="0"/>
                <a:cs typeface="Arial" panose="020B0604020202020204" pitchFamily="34" charset="0"/>
              </a:rPr>
              <a:t>Scenario </a:t>
            </a:r>
            <a:r>
              <a:rPr lang="en-GB" b="1" dirty="0" err="1">
                <a:latin typeface="Inter Medium" panose="020B0604020202020204" charset="0"/>
                <a:ea typeface="Inter Medium" panose="020B0604020202020204" charset="0"/>
                <a:cs typeface="Arial" panose="020B0604020202020204" pitchFamily="34" charset="0"/>
              </a:rPr>
              <a:t>educativo</a:t>
            </a:r>
            <a:r>
              <a:rPr lang="en-GB" dirty="0">
                <a:latin typeface="Inter Medium" panose="020B0604020202020204" charset="0"/>
                <a:ea typeface="Inter Medium" panose="020B0604020202020204" charset="0"/>
                <a:cs typeface="Arial" panose="020B0604020202020204" pitchFamily="34" charset="0"/>
              </a:rPr>
              <a:t>” :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US" dirty="0">
                <a:latin typeface="Inter Medium" panose="020B0604020202020204" charset="0"/>
                <a:ea typeface="Inter Medium" panose="020B0604020202020204" charset="0"/>
                <a:cs typeface="Arial" panose="020B0604020202020204" pitchFamily="34" charset="0"/>
              </a:rPr>
              <a:t>una </a:t>
            </a:r>
            <a:r>
              <a:rPr lang="en-US" b="1" dirty="0" err="1">
                <a:latin typeface="Inter Medium" panose="020B0604020202020204" charset="0"/>
                <a:ea typeface="Inter Medium" panose="020B0604020202020204" charset="0"/>
                <a:cs typeface="Arial" panose="020B0604020202020204" pitchFamily="34" charset="0"/>
              </a:rPr>
              <a:t>unità</a:t>
            </a:r>
            <a:r>
              <a:rPr lang="en-US" b="1" dirty="0">
                <a:latin typeface="Inter Medium" panose="020B0604020202020204" charset="0"/>
                <a:ea typeface="Inter Medium" panose="020B0604020202020204" charset="0"/>
                <a:cs typeface="Arial" panose="020B0604020202020204" pitchFamily="34" charset="0"/>
              </a:rPr>
              <a:t> di </a:t>
            </a:r>
            <a:r>
              <a:rPr lang="en-US" b="1" dirty="0" err="1">
                <a:latin typeface="Inter Medium" panose="020B0604020202020204" charset="0"/>
                <a:ea typeface="Inter Medium" panose="020B0604020202020204" charset="0"/>
                <a:cs typeface="Arial" panose="020B0604020202020204" pitchFamily="34" charset="0"/>
              </a:rPr>
              <a:t>apprendimento</a:t>
            </a:r>
            <a:r>
              <a:rPr lang="en-US" b="1" dirty="0">
                <a:latin typeface="Inter Medium" panose="020B0604020202020204" charset="0"/>
                <a:ea typeface="Inter Medium" panose="020B060402020202020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Inter Medium" panose="020B0604020202020204" charset="0"/>
                <a:ea typeface="Inter Medium" panose="020B0604020202020204" charset="0"/>
                <a:cs typeface="Arial" panose="020B0604020202020204" pitchFamily="34" charset="0"/>
              </a:rPr>
              <a:t>strutturata</a:t>
            </a:r>
            <a:r>
              <a:rPr lang="en-US" b="1" dirty="0">
                <a:latin typeface="Inter Medium" panose="020B0604020202020204" charset="0"/>
                <a:ea typeface="Inter Medium" panose="020B0604020202020204" charset="0"/>
                <a:cs typeface="Arial" panose="020B0604020202020204" pitchFamily="34" charset="0"/>
              </a:rPr>
              <a:t> e </a:t>
            </a:r>
            <a:r>
              <a:rPr lang="en-US" b="1" dirty="0" err="1">
                <a:latin typeface="Inter Medium" panose="020B0604020202020204" charset="0"/>
                <a:ea typeface="Inter Medium" panose="020B0604020202020204" charset="0"/>
                <a:cs typeface="Arial" panose="020B0604020202020204" pitchFamily="34" charset="0"/>
              </a:rPr>
              <a:t>digitale</a:t>
            </a:r>
            <a:r>
              <a:rPr lang="en-US" dirty="0">
                <a:latin typeface="Inter Medium" panose="020B0604020202020204" charset="0"/>
                <a:ea typeface="Inter Medium" panose="020B060402020202020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Inter Medium" panose="020B0604020202020204" charset="0"/>
                <a:ea typeface="Inter Medium" panose="020B0604020202020204" charset="0"/>
                <a:cs typeface="Arial" panose="020B0604020202020204" pitchFamily="34" charset="0"/>
              </a:rPr>
              <a:t>che</a:t>
            </a:r>
            <a:r>
              <a:rPr lang="en-US" dirty="0">
                <a:latin typeface="Inter Medium" panose="020B0604020202020204" charset="0"/>
                <a:ea typeface="Inter Medium" panose="020B060402020202020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Inter Medium" panose="020B0604020202020204" charset="0"/>
                <a:ea typeface="Inter Medium" panose="020B0604020202020204" charset="0"/>
                <a:cs typeface="Arial" panose="020B0604020202020204" pitchFamily="34" charset="0"/>
              </a:rPr>
              <a:t>descrive</a:t>
            </a:r>
            <a:r>
              <a:rPr lang="en-US" dirty="0">
                <a:latin typeface="Inter Medium" panose="020B0604020202020204" charset="0"/>
                <a:ea typeface="Inter Medium" panose="020B0604020202020204" charset="0"/>
                <a:cs typeface="Arial" panose="020B0604020202020204" pitchFamily="34" charset="0"/>
              </a:rPr>
              <a:t> il </a:t>
            </a:r>
            <a:r>
              <a:rPr lang="en-US" dirty="0" err="1">
                <a:latin typeface="Inter Medium" panose="020B0604020202020204" charset="0"/>
                <a:ea typeface="Inter Medium" panose="020B0604020202020204" charset="0"/>
                <a:cs typeface="Arial" panose="020B0604020202020204" pitchFamily="34" charset="0"/>
              </a:rPr>
              <a:t>percorso</a:t>
            </a:r>
            <a:r>
              <a:rPr lang="en-US" dirty="0">
                <a:latin typeface="Inter Medium" panose="020B0604020202020204" charset="0"/>
                <a:ea typeface="Inter Medium" panose="020B060402020202020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Inter Medium" panose="020B0604020202020204" charset="0"/>
                <a:ea typeface="Inter Medium" panose="020B0604020202020204" charset="0"/>
                <a:cs typeface="Arial" panose="020B0604020202020204" pitchFamily="34" charset="0"/>
              </a:rPr>
              <a:t>educativo</a:t>
            </a:r>
            <a:r>
              <a:rPr lang="en-US" dirty="0">
                <a:latin typeface="Inter Medium" panose="020B0604020202020204" charset="0"/>
                <a:ea typeface="Inter Medium" panose="020B0604020202020204" charset="0"/>
                <a:cs typeface="Arial" panose="020B0604020202020204" pitchFamily="34" charset="0"/>
              </a:rPr>
              <a:t>/di </a:t>
            </a:r>
            <a:r>
              <a:rPr lang="en-US" dirty="0" err="1">
                <a:latin typeface="Inter Medium" panose="020B0604020202020204" charset="0"/>
                <a:ea typeface="Inter Medium" panose="020B0604020202020204" charset="0"/>
                <a:cs typeface="Arial" panose="020B0604020202020204" pitchFamily="34" charset="0"/>
              </a:rPr>
              <a:t>apprendimento</a:t>
            </a:r>
            <a:r>
              <a:rPr lang="en-US" dirty="0">
                <a:latin typeface="Inter Medium" panose="020B0604020202020204" charset="0"/>
                <a:ea typeface="Inter Medium" panose="020B0604020202020204" charset="0"/>
                <a:cs typeface="Arial" panose="020B0604020202020204" pitchFamily="34" charset="0"/>
              </a:rPr>
              <a:t> e ha </a:t>
            </a:r>
            <a:r>
              <a:rPr lang="en-US" dirty="0" err="1">
                <a:latin typeface="Inter Medium" panose="020B0604020202020204" charset="0"/>
                <a:ea typeface="Inter Medium" panose="020B0604020202020204" charset="0"/>
                <a:cs typeface="Arial" panose="020B0604020202020204" pitchFamily="34" charset="0"/>
              </a:rPr>
              <a:t>l’obiettivo</a:t>
            </a:r>
            <a:r>
              <a:rPr lang="en-US" dirty="0">
                <a:latin typeface="Inter Medium" panose="020B0604020202020204" charset="0"/>
                <a:ea typeface="Inter Medium" panose="020B0604020202020204" charset="0"/>
                <a:cs typeface="Arial" panose="020B0604020202020204" pitchFamily="34" charset="0"/>
              </a:rPr>
              <a:t> di </a:t>
            </a:r>
            <a:r>
              <a:rPr lang="en-US" b="1" dirty="0" err="1">
                <a:latin typeface="Inter Medium" panose="020B0604020202020204" charset="0"/>
                <a:ea typeface="Inter Medium" panose="020B0604020202020204" charset="0"/>
                <a:cs typeface="Arial" panose="020B0604020202020204" pitchFamily="34" charset="0"/>
              </a:rPr>
              <a:t>guidare</a:t>
            </a:r>
            <a:r>
              <a:rPr lang="en-US" b="1" dirty="0">
                <a:latin typeface="Inter Medium" panose="020B0604020202020204" charset="0"/>
                <a:ea typeface="Inter Medium" panose="020B0604020202020204" charset="0"/>
                <a:cs typeface="Arial" panose="020B0604020202020204" pitchFamily="34" charset="0"/>
              </a:rPr>
              <a:t> il </a:t>
            </a:r>
            <a:r>
              <a:rPr lang="en-US" b="1" dirty="0" err="1">
                <a:latin typeface="Inter Medium" panose="020B0604020202020204" charset="0"/>
                <a:ea typeface="Inter Medium" panose="020B0604020202020204" charset="0"/>
                <a:cs typeface="Arial" panose="020B0604020202020204" pitchFamily="34" charset="0"/>
              </a:rPr>
              <a:t>docente</a:t>
            </a:r>
            <a:r>
              <a:rPr lang="en-US" b="1" dirty="0">
                <a:latin typeface="Inter Medium" panose="020B0604020202020204" charset="0"/>
                <a:ea typeface="Inter Medium" panose="020B060402020202020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Inter Medium" panose="020B0604020202020204" charset="0"/>
                <a:ea typeface="Inter Medium" panose="020B0604020202020204" charset="0"/>
                <a:cs typeface="Arial" panose="020B0604020202020204" pitchFamily="34" charset="0"/>
              </a:rPr>
              <a:t>durante</a:t>
            </a:r>
            <a:r>
              <a:rPr lang="en-US" b="1" dirty="0">
                <a:latin typeface="Inter Medium" panose="020B0604020202020204" charset="0"/>
                <a:ea typeface="Inter Medium" panose="020B0604020202020204" charset="0"/>
                <a:cs typeface="Arial" panose="020B0604020202020204" pitchFamily="34" charset="0"/>
              </a:rPr>
              <a:t> il  </a:t>
            </a:r>
            <a:r>
              <a:rPr lang="en-US" b="1" dirty="0" err="1">
                <a:latin typeface="Inter Medium" panose="020B0604020202020204" charset="0"/>
                <a:ea typeface="Inter Medium" panose="020B0604020202020204" charset="0"/>
                <a:cs typeface="Arial" panose="020B0604020202020204" pitchFamily="34" charset="0"/>
              </a:rPr>
              <a:t>processo</a:t>
            </a:r>
            <a:r>
              <a:rPr lang="en-US" b="1" dirty="0">
                <a:latin typeface="Inter Medium" panose="020B0604020202020204" charset="0"/>
                <a:ea typeface="Inter Medium" panose="020B0604020202020204" charset="0"/>
                <a:cs typeface="Arial" panose="020B0604020202020204" pitchFamily="34" charset="0"/>
              </a:rPr>
              <a:t> di </a:t>
            </a:r>
            <a:r>
              <a:rPr lang="en-US" b="1" dirty="0" err="1">
                <a:latin typeface="Inter Medium" panose="020B0604020202020204" charset="0"/>
                <a:ea typeface="Inter Medium" panose="020B0604020202020204" charset="0"/>
                <a:cs typeface="Arial" panose="020B0604020202020204" pitchFamily="34" charset="0"/>
              </a:rPr>
              <a:t>insegnamento</a:t>
            </a:r>
            <a:r>
              <a:rPr lang="it-IT" b="1" dirty="0">
                <a:latin typeface="Inter Medium" panose="020B0604020202020204" charset="0"/>
                <a:ea typeface="Inter Medium" panose="020B0604020202020204" charset="0"/>
                <a:cs typeface="Arial" panose="020B0604020202020204" pitchFamily="34" charset="0"/>
              </a:rPr>
              <a:t>.</a:t>
            </a:r>
            <a:endParaRPr lang="it-IT" dirty="0">
              <a:latin typeface="Inter Medium" panose="020B0604020202020204" charset="0"/>
              <a:ea typeface="Inter Medium" panose="020B0604020202020204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0D5D8EDC-0E29-4187-B7B1-700BB4809DB0}"/>
              </a:ext>
            </a:extLst>
          </p:cNvPr>
          <p:cNvSpPr txBox="1"/>
          <p:nvPr/>
        </p:nvSpPr>
        <p:spPr>
          <a:xfrm>
            <a:off x="4135053" y="3103462"/>
            <a:ext cx="492502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latin typeface="JetBrains Mono" panose="020B0604020202020204" charset="0"/>
                <a:ea typeface="Inter Medium" panose="020B0604020202020204" charset="0"/>
                <a:cs typeface="JetBrains Mono" panose="020B0604020202020204" charset="0"/>
              </a:rPr>
              <a:t>i </a:t>
            </a:r>
            <a:r>
              <a:rPr lang="en-US" dirty="0">
                <a:latin typeface="JetBrains Mono" panose="020B0604020202020204" charset="0"/>
                <a:ea typeface="Inter Medium" panose="020B0604020202020204" charset="0"/>
                <a:cs typeface="JetBrains Mono" panose="020B0604020202020204" charset="0"/>
              </a:rPr>
              <a:t>learning outcome </a:t>
            </a:r>
          </a:p>
          <a:p>
            <a:r>
              <a:rPr lang="en-US" dirty="0">
                <a:latin typeface="JetBrains Mono" panose="020B0604020202020204" charset="0"/>
                <a:ea typeface="Inter Medium" panose="020B0604020202020204" charset="0"/>
                <a:cs typeface="JetBrains Mono" panose="020B0604020202020204" charset="0"/>
              </a:rPr>
              <a:t>le </a:t>
            </a:r>
            <a:r>
              <a:rPr lang="en-US" dirty="0" err="1">
                <a:latin typeface="JetBrains Mono" panose="020B0604020202020204" charset="0"/>
                <a:ea typeface="Inter Medium" panose="020B0604020202020204" charset="0"/>
                <a:cs typeface="JetBrains Mono" panose="020B0604020202020204" charset="0"/>
              </a:rPr>
              <a:t>competenze</a:t>
            </a:r>
            <a:r>
              <a:rPr lang="en-US" dirty="0">
                <a:latin typeface="JetBrains Mono" panose="020B0604020202020204" charset="0"/>
                <a:ea typeface="Inter Medium" panose="020B0604020202020204" charset="0"/>
                <a:cs typeface="JetBrains Mono" panose="020B0604020202020204" charset="0"/>
              </a:rPr>
              <a:t> </a:t>
            </a:r>
            <a:r>
              <a:rPr lang="en-US" dirty="0" err="1">
                <a:latin typeface="JetBrains Mono" panose="020B0604020202020204" charset="0"/>
                <a:ea typeface="Inter Medium" panose="020B0604020202020204" charset="0"/>
                <a:cs typeface="JetBrains Mono" panose="020B0604020202020204" charset="0"/>
              </a:rPr>
              <a:t>attese</a:t>
            </a:r>
            <a:endParaRPr lang="en-US" dirty="0">
              <a:latin typeface="JetBrains Mono" panose="020B0604020202020204" charset="0"/>
              <a:ea typeface="Inter Medium" panose="020B0604020202020204" charset="0"/>
              <a:cs typeface="JetBrains Mono" panose="020B0604020202020204" charset="0"/>
            </a:endParaRPr>
          </a:p>
          <a:p>
            <a:r>
              <a:rPr lang="en-US" dirty="0">
                <a:latin typeface="JetBrains Mono" panose="020B0604020202020204" charset="0"/>
                <a:ea typeface="Inter Medium" panose="020B0604020202020204" charset="0"/>
                <a:cs typeface="JetBrains Mono" panose="020B0604020202020204" charset="0"/>
              </a:rPr>
              <a:t>la </a:t>
            </a:r>
            <a:r>
              <a:rPr lang="en-US" dirty="0" err="1">
                <a:latin typeface="JetBrains Mono" panose="020B0604020202020204" charset="0"/>
                <a:ea typeface="Inter Medium" panose="020B0604020202020204" charset="0"/>
                <a:cs typeface="JetBrains Mono" panose="020B0604020202020204" charset="0"/>
              </a:rPr>
              <a:t>sequenza</a:t>
            </a:r>
            <a:r>
              <a:rPr lang="en-US" dirty="0">
                <a:latin typeface="JetBrains Mono" panose="020B0604020202020204" charset="0"/>
                <a:ea typeface="Inter Medium" panose="020B0604020202020204" charset="0"/>
                <a:cs typeface="JetBrains Mono" panose="020B0604020202020204" charset="0"/>
              </a:rPr>
              <a:t> </a:t>
            </a:r>
            <a:r>
              <a:rPr lang="en-US" dirty="0" err="1">
                <a:latin typeface="JetBrains Mono" panose="020B0604020202020204" charset="0"/>
                <a:ea typeface="Inter Medium" panose="020B0604020202020204" charset="0"/>
                <a:cs typeface="JetBrains Mono" panose="020B0604020202020204" charset="0"/>
              </a:rPr>
              <a:t>delle</a:t>
            </a:r>
            <a:r>
              <a:rPr lang="en-US" dirty="0">
                <a:latin typeface="JetBrains Mono" panose="020B0604020202020204" charset="0"/>
                <a:ea typeface="Inter Medium" panose="020B0604020202020204" charset="0"/>
                <a:cs typeface="JetBrains Mono" panose="020B0604020202020204" charset="0"/>
              </a:rPr>
              <a:t> </a:t>
            </a:r>
            <a:r>
              <a:rPr lang="en-US" dirty="0" err="1">
                <a:latin typeface="JetBrains Mono" panose="020B0604020202020204" charset="0"/>
                <a:ea typeface="Inter Medium" panose="020B0604020202020204" charset="0"/>
                <a:cs typeface="JetBrains Mono" panose="020B0604020202020204" charset="0"/>
              </a:rPr>
              <a:t>attività</a:t>
            </a:r>
            <a:r>
              <a:rPr lang="en-US" dirty="0">
                <a:latin typeface="JetBrains Mono" panose="020B0604020202020204" charset="0"/>
                <a:ea typeface="Inter Medium" panose="020B0604020202020204" charset="0"/>
                <a:cs typeface="JetBrains Mono" panose="020B0604020202020204" charset="0"/>
              </a:rPr>
              <a:t> </a:t>
            </a:r>
            <a:r>
              <a:rPr lang="en-US" dirty="0" err="1">
                <a:latin typeface="JetBrains Mono" panose="020B0604020202020204" charset="0"/>
                <a:ea typeface="Inter Medium" panose="020B0604020202020204" charset="0"/>
                <a:cs typeface="JetBrains Mono" panose="020B0604020202020204" charset="0"/>
              </a:rPr>
              <a:t>previste</a:t>
            </a:r>
            <a:r>
              <a:rPr lang="en-US" dirty="0">
                <a:latin typeface="JetBrains Mono" panose="020B0604020202020204" charset="0"/>
                <a:ea typeface="Inter Medium" panose="020B0604020202020204" charset="0"/>
                <a:cs typeface="JetBrains Mono" panose="020B0604020202020204" charset="0"/>
              </a:rPr>
              <a:t> </a:t>
            </a:r>
          </a:p>
          <a:p>
            <a:r>
              <a:rPr lang="en-US" dirty="0">
                <a:latin typeface="JetBrains Mono" panose="020B0604020202020204" charset="0"/>
                <a:ea typeface="Inter Medium" panose="020B0604020202020204" charset="0"/>
                <a:cs typeface="JetBrains Mono" panose="020B0604020202020204" charset="0"/>
              </a:rPr>
              <a:t>una </a:t>
            </a:r>
            <a:r>
              <a:rPr lang="en-US" dirty="0" err="1">
                <a:latin typeface="JetBrains Mono" panose="020B0604020202020204" charset="0"/>
                <a:ea typeface="Inter Medium" panose="020B0604020202020204" charset="0"/>
                <a:cs typeface="JetBrains Mono" panose="020B0604020202020204" charset="0"/>
              </a:rPr>
              <a:t>panoramica</a:t>
            </a:r>
            <a:r>
              <a:rPr lang="en-US" dirty="0">
                <a:latin typeface="JetBrains Mono" panose="020B0604020202020204" charset="0"/>
                <a:ea typeface="Inter Medium" panose="020B0604020202020204" charset="0"/>
                <a:cs typeface="JetBrains Mono" panose="020B0604020202020204" charset="0"/>
              </a:rPr>
              <a:t> </a:t>
            </a:r>
            <a:r>
              <a:rPr lang="en-US" dirty="0" err="1">
                <a:latin typeface="JetBrains Mono" panose="020B0604020202020204" charset="0"/>
                <a:ea typeface="Inter Medium" panose="020B0604020202020204" charset="0"/>
                <a:cs typeface="JetBrains Mono" panose="020B0604020202020204" charset="0"/>
              </a:rPr>
              <a:t>delle</a:t>
            </a:r>
            <a:r>
              <a:rPr lang="en-US" dirty="0">
                <a:latin typeface="JetBrains Mono" panose="020B0604020202020204" charset="0"/>
                <a:ea typeface="Inter Medium" panose="020B0604020202020204" charset="0"/>
                <a:cs typeface="JetBrains Mono" panose="020B0604020202020204" charset="0"/>
              </a:rPr>
              <a:t> </a:t>
            </a:r>
            <a:r>
              <a:rPr lang="en-US" dirty="0" err="1">
                <a:latin typeface="JetBrains Mono" panose="020B0604020202020204" charset="0"/>
                <a:ea typeface="Inter Medium" panose="020B0604020202020204" charset="0"/>
                <a:cs typeface="JetBrains Mono" panose="020B0604020202020204" charset="0"/>
              </a:rPr>
              <a:t>metodologie</a:t>
            </a:r>
            <a:r>
              <a:rPr lang="en-US" dirty="0">
                <a:latin typeface="JetBrains Mono" panose="020B0604020202020204" charset="0"/>
                <a:ea typeface="Inter Medium" panose="020B0604020202020204" charset="0"/>
                <a:cs typeface="JetBrains Mono" panose="020B0604020202020204" charset="0"/>
              </a:rPr>
              <a:t> di </a:t>
            </a:r>
            <a:r>
              <a:rPr lang="en-US" dirty="0" err="1">
                <a:latin typeface="JetBrains Mono" panose="020B0604020202020204" charset="0"/>
                <a:ea typeface="Inter Medium" panose="020B0604020202020204" charset="0"/>
                <a:cs typeface="JetBrains Mono" panose="020B0604020202020204" charset="0"/>
              </a:rPr>
              <a:t>insegnamento</a:t>
            </a:r>
            <a:endParaRPr lang="en-US" dirty="0">
              <a:latin typeface="JetBrains Mono" panose="020B0604020202020204" charset="0"/>
              <a:ea typeface="Inter Medium" panose="020B0604020202020204" charset="0"/>
              <a:cs typeface="JetBrains Mono" panose="020B0604020202020204" charset="0"/>
            </a:endParaRPr>
          </a:p>
          <a:p>
            <a:r>
              <a:rPr lang="en-US" dirty="0">
                <a:latin typeface="JetBrains Mono" panose="020B0604020202020204" charset="0"/>
                <a:ea typeface="Inter Medium" panose="020B0604020202020204" charset="0"/>
                <a:cs typeface="JetBrains Mono" panose="020B0604020202020204" charset="0"/>
              </a:rPr>
              <a:t>Le </a:t>
            </a:r>
            <a:r>
              <a:rPr lang="en-US" dirty="0" err="1">
                <a:latin typeface="JetBrains Mono" panose="020B0604020202020204" charset="0"/>
                <a:ea typeface="Inter Medium" panose="020B0604020202020204" charset="0"/>
                <a:cs typeface="JetBrains Mono" panose="020B0604020202020204" charset="0"/>
              </a:rPr>
              <a:t>risorse</a:t>
            </a:r>
            <a:r>
              <a:rPr lang="en-US" dirty="0">
                <a:latin typeface="JetBrains Mono" panose="020B0604020202020204" charset="0"/>
                <a:ea typeface="Inter Medium" panose="020B0604020202020204" charset="0"/>
                <a:cs typeface="JetBrains Mono" panose="020B0604020202020204" charset="0"/>
              </a:rPr>
              <a:t> educative da </a:t>
            </a:r>
            <a:r>
              <a:rPr lang="en-US" dirty="0" err="1">
                <a:latin typeface="JetBrains Mono" panose="020B0604020202020204" charset="0"/>
                <a:ea typeface="Inter Medium" panose="020B0604020202020204" charset="0"/>
                <a:cs typeface="JetBrains Mono" panose="020B0604020202020204" charset="0"/>
              </a:rPr>
              <a:t>utilizzare</a:t>
            </a:r>
            <a:r>
              <a:rPr lang="en-US" dirty="0">
                <a:latin typeface="JetBrains Mono" panose="020B0604020202020204" charset="0"/>
                <a:ea typeface="Inter Medium" panose="020B0604020202020204" charset="0"/>
                <a:cs typeface="JetBrains Mono" panose="020B0604020202020204" charset="0"/>
              </a:rPr>
              <a:t>  </a:t>
            </a:r>
          </a:p>
          <a:p>
            <a:r>
              <a:rPr lang="en-US" dirty="0">
                <a:latin typeface="JetBrains Mono" panose="020B0604020202020204" charset="0"/>
                <a:ea typeface="Inter Medium" panose="020B0604020202020204" charset="0"/>
                <a:cs typeface="JetBrains Mono" panose="020B0604020202020204" charset="0"/>
              </a:rPr>
              <a:t>il </a:t>
            </a:r>
            <a:r>
              <a:rPr lang="en-US" dirty="0" err="1">
                <a:latin typeface="JetBrains Mono" panose="020B0604020202020204" charset="0"/>
                <a:ea typeface="Inter Medium" panose="020B0604020202020204" charset="0"/>
                <a:cs typeface="JetBrains Mono" panose="020B0604020202020204" charset="0"/>
              </a:rPr>
              <a:t>ruolo</a:t>
            </a:r>
            <a:r>
              <a:rPr lang="en-US" dirty="0">
                <a:latin typeface="JetBrains Mono" panose="020B0604020202020204" charset="0"/>
                <a:ea typeface="Inter Medium" panose="020B0604020202020204" charset="0"/>
                <a:cs typeface="JetBrains Mono" panose="020B0604020202020204" charset="0"/>
              </a:rPr>
              <a:t> di </a:t>
            </a:r>
            <a:r>
              <a:rPr lang="en-US" dirty="0" err="1">
                <a:latin typeface="JetBrains Mono" panose="020B0604020202020204" charset="0"/>
                <a:ea typeface="Inter Medium" panose="020B0604020202020204" charset="0"/>
                <a:cs typeface="JetBrains Mono" panose="020B0604020202020204" charset="0"/>
              </a:rPr>
              <a:t>docente</a:t>
            </a:r>
            <a:r>
              <a:rPr lang="en-US" dirty="0">
                <a:latin typeface="JetBrains Mono" panose="020B0604020202020204" charset="0"/>
                <a:ea typeface="Inter Medium" panose="020B0604020202020204" charset="0"/>
                <a:cs typeface="JetBrains Mono" panose="020B0604020202020204" charset="0"/>
              </a:rPr>
              <a:t> e </a:t>
            </a:r>
            <a:r>
              <a:rPr lang="en-US" dirty="0" err="1">
                <a:latin typeface="JetBrains Mono" panose="020B0604020202020204" charset="0"/>
                <a:ea typeface="Inter Medium" panose="020B0604020202020204" charset="0"/>
                <a:cs typeface="JetBrains Mono" panose="020B0604020202020204" charset="0"/>
              </a:rPr>
              <a:t>studenti</a:t>
            </a:r>
            <a:r>
              <a:rPr lang="en-US" dirty="0">
                <a:latin typeface="JetBrains Mono" panose="020B0604020202020204" charset="0"/>
                <a:ea typeface="Inter Medium" panose="020B0604020202020204" charset="0"/>
                <a:cs typeface="JetBrains Mono" panose="020B0604020202020204" charset="0"/>
              </a:rPr>
              <a:t> </a:t>
            </a:r>
          </a:p>
          <a:p>
            <a:r>
              <a:rPr lang="en-US" dirty="0">
                <a:latin typeface="JetBrains Mono" panose="020B0604020202020204" charset="0"/>
                <a:ea typeface="Inter Medium" panose="020B0604020202020204" charset="0"/>
                <a:cs typeface="JetBrains Mono" panose="020B0604020202020204" charset="0"/>
              </a:rPr>
              <a:t>il </a:t>
            </a:r>
            <a:r>
              <a:rPr lang="en-US" dirty="0" err="1">
                <a:latin typeface="JetBrains Mono" panose="020B0604020202020204" charset="0"/>
                <a:ea typeface="Inter Medium" panose="020B0604020202020204" charset="0"/>
                <a:cs typeface="JetBrains Mono" panose="020B0604020202020204" charset="0"/>
              </a:rPr>
              <a:t>tipo</a:t>
            </a:r>
            <a:r>
              <a:rPr lang="en-US" dirty="0">
                <a:latin typeface="JetBrains Mono" panose="020B0604020202020204" charset="0"/>
                <a:ea typeface="Inter Medium" panose="020B0604020202020204" charset="0"/>
                <a:cs typeface="JetBrains Mono" panose="020B0604020202020204" charset="0"/>
              </a:rPr>
              <a:t> di </a:t>
            </a:r>
            <a:r>
              <a:rPr lang="en-US" dirty="0" err="1">
                <a:latin typeface="JetBrains Mono" panose="020B0604020202020204" charset="0"/>
                <a:ea typeface="Inter Medium" panose="020B0604020202020204" charset="0"/>
                <a:cs typeface="JetBrains Mono" panose="020B0604020202020204" charset="0"/>
              </a:rPr>
              <a:t>interazioni</a:t>
            </a:r>
            <a:r>
              <a:rPr lang="en-US" dirty="0">
                <a:latin typeface="JetBrains Mono" panose="020B0604020202020204" charset="0"/>
                <a:ea typeface="Inter Medium" panose="020B0604020202020204" charset="0"/>
                <a:cs typeface="JetBrains Mono" panose="020B0604020202020204" charset="0"/>
              </a:rPr>
              <a:t> </a:t>
            </a:r>
            <a:r>
              <a:rPr lang="en-US" dirty="0" err="1">
                <a:latin typeface="JetBrains Mono" panose="020B0604020202020204" charset="0"/>
                <a:ea typeface="Inter Medium" panose="020B0604020202020204" charset="0"/>
                <a:cs typeface="JetBrains Mono" panose="020B0604020202020204" charset="0"/>
              </a:rPr>
              <a:t>previste</a:t>
            </a:r>
            <a:r>
              <a:rPr lang="en-US" dirty="0">
                <a:latin typeface="JetBrains Mono" panose="020B0604020202020204" charset="0"/>
                <a:ea typeface="Inter Medium" panose="020B0604020202020204" charset="0"/>
                <a:cs typeface="JetBrains Mono" panose="020B0604020202020204" charset="0"/>
              </a:rPr>
              <a:t>.</a:t>
            </a:r>
            <a:endParaRPr lang="it-IT" dirty="0">
              <a:latin typeface="JetBrains Mono" panose="020B0604020202020204" charset="0"/>
              <a:ea typeface="Inter Medium" panose="020B0604020202020204" charset="0"/>
              <a:cs typeface="JetBrains Mono" panose="020B0604020202020204" charset="0"/>
            </a:endParaRPr>
          </a:p>
        </p:txBody>
      </p:sp>
      <p:grpSp>
        <p:nvGrpSpPr>
          <p:cNvPr id="14" name="Google Shape;317;p37">
            <a:extLst>
              <a:ext uri="{FF2B5EF4-FFF2-40B4-BE49-F238E27FC236}">
                <a16:creationId xmlns:a16="http://schemas.microsoft.com/office/drawing/2014/main" xmlns="" id="{F82DBCE0-C55A-4923-AEA4-0850201DC388}"/>
              </a:ext>
            </a:extLst>
          </p:cNvPr>
          <p:cNvGrpSpPr/>
          <p:nvPr/>
        </p:nvGrpSpPr>
        <p:grpSpPr>
          <a:xfrm>
            <a:off x="165628" y="3088714"/>
            <a:ext cx="1775683" cy="1775683"/>
            <a:chOff x="-714775" y="-690550"/>
            <a:chExt cx="2141700" cy="2141700"/>
          </a:xfrm>
        </p:grpSpPr>
        <p:sp>
          <p:nvSpPr>
            <p:cNvPr id="15" name="Google Shape;318;p37">
              <a:extLst>
                <a:ext uri="{FF2B5EF4-FFF2-40B4-BE49-F238E27FC236}">
                  <a16:creationId xmlns:a16="http://schemas.microsoft.com/office/drawing/2014/main" xmlns="" id="{C50AA0A4-B902-401E-8D4C-A7782F9C680D}"/>
                </a:ext>
              </a:extLst>
            </p:cNvPr>
            <p:cNvSpPr/>
            <p:nvPr/>
          </p:nvSpPr>
          <p:spPr>
            <a:xfrm>
              <a:off x="-714775" y="-690550"/>
              <a:ext cx="2141700" cy="2141700"/>
            </a:xfrm>
            <a:prstGeom prst="ellipse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19;p37">
              <a:extLst>
                <a:ext uri="{FF2B5EF4-FFF2-40B4-BE49-F238E27FC236}">
                  <a16:creationId xmlns:a16="http://schemas.microsoft.com/office/drawing/2014/main" xmlns="" id="{25D23282-81B1-4EF4-94EB-C6EB13FB6D68}"/>
                </a:ext>
              </a:extLst>
            </p:cNvPr>
            <p:cNvSpPr/>
            <p:nvPr/>
          </p:nvSpPr>
          <p:spPr>
            <a:xfrm>
              <a:off x="-484075" y="-459850"/>
              <a:ext cx="1680300" cy="1680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CasellaDiTesto 16">
            <a:extLst>
              <a:ext uri="{FF2B5EF4-FFF2-40B4-BE49-F238E27FC236}">
                <a16:creationId xmlns:a16="http://schemas.microsoft.com/office/drawing/2014/main" xmlns="" id="{B6F5CF0D-74FD-414C-997F-BE31C7C3F013}"/>
              </a:ext>
            </a:extLst>
          </p:cNvPr>
          <p:cNvSpPr txBox="1"/>
          <p:nvPr/>
        </p:nvSpPr>
        <p:spPr>
          <a:xfrm>
            <a:off x="127323" y="3845939"/>
            <a:ext cx="492502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latin typeface="Inter Medium" panose="020B0604020202020204" charset="0"/>
                <a:ea typeface="Inter Medium" panose="020B0604020202020204" charset="0"/>
                <a:cs typeface="Arial" panose="020B0604020202020204" pitchFamily="34" charset="0"/>
              </a:rPr>
              <a:t>Lo </a:t>
            </a:r>
            <a:r>
              <a:rPr lang="it-IT" b="1" dirty="0">
                <a:latin typeface="Inter Medium" panose="020B0604020202020204" charset="0"/>
                <a:ea typeface="Inter Medium" panose="020B0604020202020204" charset="0"/>
                <a:cs typeface="Arial" panose="020B0604020202020204" pitchFamily="34" charset="0"/>
              </a:rPr>
              <a:t>scenario educativo i</a:t>
            </a:r>
            <a:r>
              <a:rPr lang="it-IT" dirty="0">
                <a:latin typeface="Inter Medium" panose="020B0604020202020204" charset="0"/>
                <a:ea typeface="Inter Medium" panose="020B0604020202020204" charset="0"/>
                <a:cs typeface="Arial" panose="020B0604020202020204" pitchFamily="34" charset="0"/>
              </a:rPr>
              <a:t>nclude: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xmlns="" id="{99DA3FA2-AC81-44E6-BEED-66A27B42F3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8316" y="0"/>
            <a:ext cx="1775683" cy="94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82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B9818819-EAC5-4014-B6FB-ED582899B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progetto </a:t>
            </a:r>
            <a:r>
              <a:rPr lang="it-IT" dirty="0">
                <a:hlinkClick r:id="rId2"/>
              </a:rPr>
              <a:t>OLA </a:t>
            </a:r>
            <a:r>
              <a:rPr lang="it-IT" dirty="0"/>
              <a:t>in breve</a:t>
            </a: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xmlns="" id="{0E4C723B-A72D-4996-A241-F1A9A4D538A8}"/>
              </a:ext>
            </a:extLst>
          </p:cNvPr>
          <p:cNvGrpSpPr/>
          <p:nvPr/>
        </p:nvGrpSpPr>
        <p:grpSpPr>
          <a:xfrm>
            <a:off x="0" y="222484"/>
            <a:ext cx="8877623" cy="3695084"/>
            <a:chOff x="104176" y="1185224"/>
            <a:chExt cx="8877623" cy="3695084"/>
          </a:xfrm>
        </p:grpSpPr>
        <p:grpSp>
          <p:nvGrpSpPr>
            <p:cNvPr id="4" name="Gruppo 3">
              <a:extLst>
                <a:ext uri="{FF2B5EF4-FFF2-40B4-BE49-F238E27FC236}">
                  <a16:creationId xmlns:a16="http://schemas.microsoft.com/office/drawing/2014/main" xmlns="" id="{31CF6D93-D9D4-4B47-953E-93B644F91959}"/>
                </a:ext>
              </a:extLst>
            </p:cNvPr>
            <p:cNvGrpSpPr/>
            <p:nvPr/>
          </p:nvGrpSpPr>
          <p:grpSpPr>
            <a:xfrm>
              <a:off x="104176" y="1271864"/>
              <a:ext cx="2633303" cy="1924870"/>
              <a:chOff x="3013569" y="1633028"/>
              <a:chExt cx="1859940" cy="1387914"/>
            </a:xfrm>
          </p:grpSpPr>
          <p:grpSp>
            <p:nvGrpSpPr>
              <p:cNvPr id="16" name="Gruppo 15">
                <a:extLst>
                  <a:ext uri="{FF2B5EF4-FFF2-40B4-BE49-F238E27FC236}">
                    <a16:creationId xmlns:a16="http://schemas.microsoft.com/office/drawing/2014/main" xmlns="" id="{3B20830E-D0D9-411D-8DA7-57183CC3D21F}"/>
                  </a:ext>
                </a:extLst>
              </p:cNvPr>
              <p:cNvGrpSpPr/>
              <p:nvPr/>
            </p:nvGrpSpPr>
            <p:grpSpPr>
              <a:xfrm>
                <a:off x="3923928" y="1851448"/>
                <a:ext cx="949581" cy="523220"/>
                <a:chOff x="3262379" y="1392633"/>
                <a:chExt cx="949581" cy="523220"/>
              </a:xfrm>
            </p:grpSpPr>
            <p:sp>
              <p:nvSpPr>
                <p:cNvPr id="29" name="CasellaDiTesto 28">
                  <a:extLst>
                    <a:ext uri="{FF2B5EF4-FFF2-40B4-BE49-F238E27FC236}">
                      <a16:creationId xmlns:a16="http://schemas.microsoft.com/office/drawing/2014/main" xmlns="" id="{57AD3511-01CA-4E02-900E-CB7692DC257C}"/>
                    </a:ext>
                  </a:extLst>
                </p:cNvPr>
                <p:cNvSpPr txBox="1"/>
                <p:nvPr/>
              </p:nvSpPr>
              <p:spPr>
                <a:xfrm>
                  <a:off x="3262379" y="1483689"/>
                  <a:ext cx="949581" cy="33288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it-IT" sz="24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rPr>
                    <a:t>SP</a:t>
                  </a:r>
                </a:p>
              </p:txBody>
            </p:sp>
            <p:sp>
              <p:nvSpPr>
                <p:cNvPr id="30" name="Ovale 29">
                  <a:extLst>
                    <a:ext uri="{FF2B5EF4-FFF2-40B4-BE49-F238E27FC236}">
                      <a16:creationId xmlns:a16="http://schemas.microsoft.com/office/drawing/2014/main" xmlns="" id="{DC1EA035-8B01-4C0A-ACFD-DDDE37559572}"/>
                    </a:ext>
                  </a:extLst>
                </p:cNvPr>
                <p:cNvSpPr/>
                <p:nvPr/>
              </p:nvSpPr>
              <p:spPr>
                <a:xfrm>
                  <a:off x="3473603" y="1392633"/>
                  <a:ext cx="504056" cy="523220"/>
                </a:xfrm>
                <a:prstGeom prst="ellipse">
                  <a:avLst/>
                </a:prstGeom>
                <a:noFill/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2400"/>
                </a:p>
              </p:txBody>
            </p:sp>
          </p:grpSp>
          <p:grpSp>
            <p:nvGrpSpPr>
              <p:cNvPr id="17" name="Gruppo 16">
                <a:extLst>
                  <a:ext uri="{FF2B5EF4-FFF2-40B4-BE49-F238E27FC236}">
                    <a16:creationId xmlns:a16="http://schemas.microsoft.com/office/drawing/2014/main" xmlns="" id="{F2495011-C311-4054-9F62-D05A424CCC3F}"/>
                  </a:ext>
                </a:extLst>
              </p:cNvPr>
              <p:cNvGrpSpPr/>
              <p:nvPr/>
            </p:nvGrpSpPr>
            <p:grpSpPr>
              <a:xfrm>
                <a:off x="3422388" y="1633028"/>
                <a:ext cx="949581" cy="523220"/>
                <a:chOff x="3269989" y="1433613"/>
                <a:chExt cx="949581" cy="523220"/>
              </a:xfrm>
            </p:grpSpPr>
            <p:sp>
              <p:nvSpPr>
                <p:cNvPr id="27" name="CasellaDiTesto 26">
                  <a:extLst>
                    <a:ext uri="{FF2B5EF4-FFF2-40B4-BE49-F238E27FC236}">
                      <a16:creationId xmlns:a16="http://schemas.microsoft.com/office/drawing/2014/main" xmlns="" id="{3EDB01AB-12B2-4688-8420-0104B43F94C2}"/>
                    </a:ext>
                  </a:extLst>
                </p:cNvPr>
                <p:cNvSpPr txBox="1"/>
                <p:nvPr/>
              </p:nvSpPr>
              <p:spPr>
                <a:xfrm>
                  <a:off x="3269989" y="1509361"/>
                  <a:ext cx="949581" cy="33288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it-IT" sz="24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rPr>
                    <a:t>IT</a:t>
                  </a:r>
                </a:p>
              </p:txBody>
            </p:sp>
            <p:sp>
              <p:nvSpPr>
                <p:cNvPr id="28" name="Ovale 27">
                  <a:extLst>
                    <a:ext uri="{FF2B5EF4-FFF2-40B4-BE49-F238E27FC236}">
                      <a16:creationId xmlns:a16="http://schemas.microsoft.com/office/drawing/2014/main" xmlns="" id="{DD305C83-9C27-479E-80A2-B4E095027B66}"/>
                    </a:ext>
                  </a:extLst>
                </p:cNvPr>
                <p:cNvSpPr/>
                <p:nvPr/>
              </p:nvSpPr>
              <p:spPr>
                <a:xfrm>
                  <a:off x="3491880" y="1433613"/>
                  <a:ext cx="504056" cy="523220"/>
                </a:xfrm>
                <a:prstGeom prst="ellipse">
                  <a:avLst/>
                </a:prstGeom>
                <a:noFill/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2400"/>
                </a:p>
              </p:txBody>
            </p:sp>
          </p:grpSp>
          <p:grpSp>
            <p:nvGrpSpPr>
              <p:cNvPr id="18" name="Gruppo 17">
                <a:extLst>
                  <a:ext uri="{FF2B5EF4-FFF2-40B4-BE49-F238E27FC236}">
                    <a16:creationId xmlns:a16="http://schemas.microsoft.com/office/drawing/2014/main" xmlns="" id="{21031098-BAA5-49CB-AA45-B15302C6C666}"/>
                  </a:ext>
                </a:extLst>
              </p:cNvPr>
              <p:cNvGrpSpPr/>
              <p:nvPr/>
            </p:nvGrpSpPr>
            <p:grpSpPr>
              <a:xfrm>
                <a:off x="3884550" y="2421634"/>
                <a:ext cx="949581" cy="523220"/>
                <a:chOff x="3257360" y="1367591"/>
                <a:chExt cx="949581" cy="523220"/>
              </a:xfrm>
            </p:grpSpPr>
            <p:sp>
              <p:nvSpPr>
                <p:cNvPr id="25" name="CasellaDiTesto 24">
                  <a:extLst>
                    <a:ext uri="{FF2B5EF4-FFF2-40B4-BE49-F238E27FC236}">
                      <a16:creationId xmlns:a16="http://schemas.microsoft.com/office/drawing/2014/main" xmlns="" id="{0A5BAE4D-C52D-49C7-B1DD-2B2BA1034D7F}"/>
                    </a:ext>
                  </a:extLst>
                </p:cNvPr>
                <p:cNvSpPr txBox="1"/>
                <p:nvPr/>
              </p:nvSpPr>
              <p:spPr>
                <a:xfrm>
                  <a:off x="3257360" y="1449572"/>
                  <a:ext cx="949581" cy="33288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it-IT" sz="24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rPr>
                    <a:t>GR</a:t>
                  </a:r>
                </a:p>
              </p:txBody>
            </p:sp>
            <p:sp>
              <p:nvSpPr>
                <p:cNvPr id="26" name="Ovale 25">
                  <a:extLst>
                    <a:ext uri="{FF2B5EF4-FFF2-40B4-BE49-F238E27FC236}">
                      <a16:creationId xmlns:a16="http://schemas.microsoft.com/office/drawing/2014/main" xmlns="" id="{488180E4-9B88-41F1-8633-AD4D73493BC1}"/>
                    </a:ext>
                  </a:extLst>
                </p:cNvPr>
                <p:cNvSpPr/>
                <p:nvPr/>
              </p:nvSpPr>
              <p:spPr>
                <a:xfrm>
                  <a:off x="3458965" y="1367591"/>
                  <a:ext cx="504056" cy="523220"/>
                </a:xfrm>
                <a:prstGeom prst="ellipse">
                  <a:avLst/>
                </a:prstGeom>
                <a:noFill/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2400"/>
                </a:p>
              </p:txBody>
            </p:sp>
          </p:grpSp>
          <p:grpSp>
            <p:nvGrpSpPr>
              <p:cNvPr id="19" name="Gruppo 18">
                <a:extLst>
                  <a:ext uri="{FF2B5EF4-FFF2-40B4-BE49-F238E27FC236}">
                    <a16:creationId xmlns:a16="http://schemas.microsoft.com/office/drawing/2014/main" xmlns="" id="{D67E9238-443A-4470-A76C-4A8DD7A8C1FF}"/>
                  </a:ext>
                </a:extLst>
              </p:cNvPr>
              <p:cNvGrpSpPr/>
              <p:nvPr/>
            </p:nvGrpSpPr>
            <p:grpSpPr>
              <a:xfrm>
                <a:off x="3304142" y="2497722"/>
                <a:ext cx="949581" cy="523220"/>
                <a:chOff x="3282738" y="1299663"/>
                <a:chExt cx="949581" cy="523220"/>
              </a:xfrm>
            </p:grpSpPr>
            <p:sp>
              <p:nvSpPr>
                <p:cNvPr id="23" name="CasellaDiTesto 22">
                  <a:extLst>
                    <a:ext uri="{FF2B5EF4-FFF2-40B4-BE49-F238E27FC236}">
                      <a16:creationId xmlns:a16="http://schemas.microsoft.com/office/drawing/2014/main" xmlns="" id="{ED772DDB-F9A7-430F-A302-5DAB265C48DB}"/>
                    </a:ext>
                  </a:extLst>
                </p:cNvPr>
                <p:cNvSpPr txBox="1"/>
                <p:nvPr/>
              </p:nvSpPr>
              <p:spPr>
                <a:xfrm>
                  <a:off x="3282738" y="1375252"/>
                  <a:ext cx="949581" cy="33288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it-IT" sz="24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rPr>
                    <a:t>RO</a:t>
                  </a:r>
                </a:p>
              </p:txBody>
            </p:sp>
            <p:sp>
              <p:nvSpPr>
                <p:cNvPr id="24" name="Ovale 23">
                  <a:extLst>
                    <a:ext uri="{FF2B5EF4-FFF2-40B4-BE49-F238E27FC236}">
                      <a16:creationId xmlns:a16="http://schemas.microsoft.com/office/drawing/2014/main" xmlns="" id="{C26E7C11-AEFF-4B04-8339-D94421253374}"/>
                    </a:ext>
                  </a:extLst>
                </p:cNvPr>
                <p:cNvSpPr/>
                <p:nvPr/>
              </p:nvSpPr>
              <p:spPr>
                <a:xfrm>
                  <a:off x="3490833" y="1299663"/>
                  <a:ext cx="504056" cy="523220"/>
                </a:xfrm>
                <a:prstGeom prst="ellipse">
                  <a:avLst/>
                </a:prstGeom>
                <a:noFill/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2400"/>
                </a:p>
              </p:txBody>
            </p:sp>
          </p:grpSp>
          <p:grpSp>
            <p:nvGrpSpPr>
              <p:cNvPr id="20" name="Gruppo 19">
                <a:extLst>
                  <a:ext uri="{FF2B5EF4-FFF2-40B4-BE49-F238E27FC236}">
                    <a16:creationId xmlns:a16="http://schemas.microsoft.com/office/drawing/2014/main" xmlns="" id="{D011264A-C367-40D4-A1A4-43468607C1E6}"/>
                  </a:ext>
                </a:extLst>
              </p:cNvPr>
              <p:cNvGrpSpPr/>
              <p:nvPr/>
            </p:nvGrpSpPr>
            <p:grpSpPr>
              <a:xfrm>
                <a:off x="3013569" y="1999791"/>
                <a:ext cx="934105" cy="523220"/>
                <a:chOff x="3335960" y="1324171"/>
                <a:chExt cx="934105" cy="523220"/>
              </a:xfrm>
            </p:grpSpPr>
            <p:sp>
              <p:nvSpPr>
                <p:cNvPr id="21" name="CasellaDiTesto 20">
                  <a:extLst>
                    <a:ext uri="{FF2B5EF4-FFF2-40B4-BE49-F238E27FC236}">
                      <a16:creationId xmlns:a16="http://schemas.microsoft.com/office/drawing/2014/main" xmlns="" id="{6D22455B-6ACF-46B1-A272-3DF4849C5FFB}"/>
                    </a:ext>
                  </a:extLst>
                </p:cNvPr>
                <p:cNvSpPr txBox="1"/>
                <p:nvPr/>
              </p:nvSpPr>
              <p:spPr>
                <a:xfrm>
                  <a:off x="3335960" y="1408575"/>
                  <a:ext cx="934105" cy="33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it-IT" sz="24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rPr>
                    <a:t>CY</a:t>
                  </a:r>
                </a:p>
              </p:txBody>
            </p:sp>
            <p:sp>
              <p:nvSpPr>
                <p:cNvPr id="22" name="Ovale 21">
                  <a:extLst>
                    <a:ext uri="{FF2B5EF4-FFF2-40B4-BE49-F238E27FC236}">
                      <a16:creationId xmlns:a16="http://schemas.microsoft.com/office/drawing/2014/main" xmlns="" id="{6E6DE444-0025-4E3A-9337-443DFD846EB3}"/>
                    </a:ext>
                  </a:extLst>
                </p:cNvPr>
                <p:cNvSpPr/>
                <p:nvPr/>
              </p:nvSpPr>
              <p:spPr>
                <a:xfrm>
                  <a:off x="3557301" y="1324171"/>
                  <a:ext cx="504056" cy="523220"/>
                </a:xfrm>
                <a:prstGeom prst="ellipse">
                  <a:avLst/>
                </a:prstGeom>
                <a:noFill/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2400"/>
                </a:p>
              </p:txBody>
            </p:sp>
          </p:grpSp>
        </p:grpSp>
        <p:cxnSp>
          <p:nvCxnSpPr>
            <p:cNvPr id="5" name="Connettore 2 4">
              <a:extLst>
                <a:ext uri="{FF2B5EF4-FFF2-40B4-BE49-F238E27FC236}">
                  <a16:creationId xmlns:a16="http://schemas.microsoft.com/office/drawing/2014/main" xmlns="" id="{A6B0D9C9-AE83-4367-840F-532C23B96C4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89114" y="2316186"/>
              <a:ext cx="414783" cy="106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CasellaDiTesto 5">
              <a:extLst>
                <a:ext uri="{FF2B5EF4-FFF2-40B4-BE49-F238E27FC236}">
                  <a16:creationId xmlns:a16="http://schemas.microsoft.com/office/drawing/2014/main" xmlns="" id="{FDE7B091-CDDC-4964-BE29-5A7E9F42BB6C}"/>
                </a:ext>
              </a:extLst>
            </p:cNvPr>
            <p:cNvSpPr txBox="1"/>
            <p:nvPr/>
          </p:nvSpPr>
          <p:spPr>
            <a:xfrm>
              <a:off x="2674012" y="2024635"/>
              <a:ext cx="18242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800" b="1" dirty="0">
                  <a:latin typeface="Inter Medium" panose="020B0604020202020204" charset="0"/>
                  <a:ea typeface="Inter Medium" panose="020B0604020202020204" charset="0"/>
                </a:rPr>
                <a:t>RICERCATORI</a:t>
              </a:r>
            </a:p>
          </p:txBody>
        </p:sp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xmlns="" id="{47107D92-78B4-407A-A9B9-1AF5ABEE0908}"/>
                </a:ext>
              </a:extLst>
            </p:cNvPr>
            <p:cNvSpPr txBox="1"/>
            <p:nvPr/>
          </p:nvSpPr>
          <p:spPr>
            <a:xfrm>
              <a:off x="2623834" y="2312058"/>
              <a:ext cx="27772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b="1" dirty="0">
                  <a:latin typeface="Inter Medium" panose="020B0604020202020204" charset="0"/>
                  <a:ea typeface="Inter Medium" panose="020B0604020202020204" charset="0"/>
                </a:rPr>
                <a:t>SCUOLE (ISCED 1, 2)</a:t>
              </a:r>
            </a:p>
          </p:txBody>
        </p:sp>
        <p:sp>
          <p:nvSpPr>
            <p:cNvPr id="8" name="Ovale 7">
              <a:extLst>
                <a:ext uri="{FF2B5EF4-FFF2-40B4-BE49-F238E27FC236}">
                  <a16:creationId xmlns:a16="http://schemas.microsoft.com/office/drawing/2014/main" xmlns="" id="{14F63C0D-F8B4-46C1-A28B-D393C5262B40}"/>
                </a:ext>
              </a:extLst>
            </p:cNvPr>
            <p:cNvSpPr/>
            <p:nvPr/>
          </p:nvSpPr>
          <p:spPr>
            <a:xfrm>
              <a:off x="5250531" y="2188672"/>
              <a:ext cx="2665720" cy="1818210"/>
            </a:xfrm>
            <a:prstGeom prst="ellipse">
              <a:avLst/>
            </a:prstGeom>
            <a:noFill/>
            <a:ln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2400"/>
            </a:p>
          </p:txBody>
        </p:sp>
        <p:cxnSp>
          <p:nvCxnSpPr>
            <p:cNvPr id="9" name="Connettore 2 8">
              <a:extLst>
                <a:ext uri="{FF2B5EF4-FFF2-40B4-BE49-F238E27FC236}">
                  <a16:creationId xmlns:a16="http://schemas.microsoft.com/office/drawing/2014/main" xmlns="" id="{DC4432A6-A483-47AD-BBEC-92114822C04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82393" y="2071401"/>
              <a:ext cx="428896" cy="262715"/>
            </a:xfrm>
            <a:prstGeom prst="straightConnector1">
              <a:avLst/>
            </a:prstGeom>
            <a:ln w="28575">
              <a:solidFill>
                <a:srgbClr val="A5002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xmlns="" id="{6BE0A368-69FA-4D26-9ED2-EDD42AB1B4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4388" y="2566077"/>
              <a:ext cx="1598005" cy="1063400"/>
            </a:xfrm>
            <a:prstGeom prst="rect">
              <a:avLst/>
            </a:prstGeom>
          </p:spPr>
        </p:pic>
        <p:cxnSp>
          <p:nvCxnSpPr>
            <p:cNvPr id="11" name="Connettore 2 10">
              <a:extLst>
                <a:ext uri="{FF2B5EF4-FFF2-40B4-BE49-F238E27FC236}">
                  <a16:creationId xmlns:a16="http://schemas.microsoft.com/office/drawing/2014/main" xmlns="" id="{6B6CBB89-719A-425D-B38A-A90FD79375A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685744" y="3698557"/>
              <a:ext cx="554336" cy="308325"/>
            </a:xfrm>
            <a:prstGeom prst="straightConnector1">
              <a:avLst/>
            </a:prstGeom>
            <a:ln w="28575">
              <a:solidFill>
                <a:srgbClr val="A5002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ttore 2 11">
              <a:extLst>
                <a:ext uri="{FF2B5EF4-FFF2-40B4-BE49-F238E27FC236}">
                  <a16:creationId xmlns:a16="http://schemas.microsoft.com/office/drawing/2014/main" xmlns="" id="{1407E3A7-CF71-41E5-9C0C-E8ED7EB60BB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38972" y="3569737"/>
              <a:ext cx="510631" cy="282982"/>
            </a:xfrm>
            <a:prstGeom prst="straightConnector1">
              <a:avLst/>
            </a:prstGeom>
            <a:ln w="28575">
              <a:solidFill>
                <a:srgbClr val="A5002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The A to Z of UX — A is for Accessibility: 12 tips for designing an  inclusive user experience | by Darren Wilson | UX Collective">
              <a:extLst>
                <a:ext uri="{FF2B5EF4-FFF2-40B4-BE49-F238E27FC236}">
                  <a16:creationId xmlns:a16="http://schemas.microsoft.com/office/drawing/2014/main" xmlns="" id="{B2B75375-C460-4694-880E-06AC40A9A3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5643" y="4060739"/>
              <a:ext cx="1666156" cy="819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8" descr="Diversity Equity and Inclusion: Training facilitator required - City Bridge  Trust">
              <a:extLst>
                <a:ext uri="{FF2B5EF4-FFF2-40B4-BE49-F238E27FC236}">
                  <a16:creationId xmlns:a16="http://schemas.microsoft.com/office/drawing/2014/main" xmlns="" id="{083C33A1-A026-4673-A95F-999A5E0468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7949" y="3646100"/>
              <a:ext cx="1892931" cy="881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Immagine 14">
              <a:extLst>
                <a:ext uri="{FF2B5EF4-FFF2-40B4-BE49-F238E27FC236}">
                  <a16:creationId xmlns:a16="http://schemas.microsoft.com/office/drawing/2014/main" xmlns="" id="{AD4C8F38-681A-4411-820E-F759A2B82E5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279718" y="1185224"/>
              <a:ext cx="1655083" cy="8275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7374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74;p44">
            <a:extLst>
              <a:ext uri="{FF2B5EF4-FFF2-40B4-BE49-F238E27FC236}">
                <a16:creationId xmlns:a16="http://schemas.microsoft.com/office/drawing/2014/main" xmlns="" id="{0896F7E6-D4B4-4B98-BC08-8B56DFB0D05B}"/>
              </a:ext>
            </a:extLst>
          </p:cNvPr>
          <p:cNvSpPr txBox="1"/>
          <p:nvPr/>
        </p:nvSpPr>
        <p:spPr>
          <a:xfrm>
            <a:off x="509287" y="197305"/>
            <a:ext cx="2731018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it-IT" sz="2800" b="1" dirty="0">
                <a:solidFill>
                  <a:schemeClr val="accent1"/>
                </a:solidFill>
                <a:latin typeface="JetBrains Mono" panose="020B0604020202020204" charset="0"/>
                <a:ea typeface="Verdana" panose="020B0604030504040204" pitchFamily="34" charset="0"/>
                <a:cs typeface="JetBrains Mono" panose="020B0604020202020204" charset="0"/>
                <a:sym typeface="Calibri"/>
              </a:rPr>
              <a:t>Hobby dei bambini</a:t>
            </a:r>
            <a:endParaRPr sz="2800" b="1" dirty="0">
              <a:solidFill>
                <a:schemeClr val="accent1"/>
              </a:solidFill>
              <a:latin typeface="JetBrains Mono" panose="020B0604020202020204" charset="0"/>
              <a:ea typeface="Verdana" panose="020B0604030504040204" pitchFamily="34" charset="0"/>
              <a:cs typeface="JetBrains Mono" panose="020B0604020202020204" charset="0"/>
              <a:sym typeface="Calibri"/>
            </a:endParaRPr>
          </a:p>
        </p:txBody>
      </p:sp>
      <p:pic>
        <p:nvPicPr>
          <p:cNvPr id="3" name="Google Shape;1075;p44">
            <a:extLst>
              <a:ext uri="{FF2B5EF4-FFF2-40B4-BE49-F238E27FC236}">
                <a16:creationId xmlns:a16="http://schemas.microsoft.com/office/drawing/2014/main" xmlns="" id="{04CC4B8C-4588-4680-B935-7D0BB387262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67082" y="1588765"/>
            <a:ext cx="1709759" cy="1077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1076;p44">
            <a:extLst>
              <a:ext uri="{FF2B5EF4-FFF2-40B4-BE49-F238E27FC236}">
                <a16:creationId xmlns:a16="http://schemas.microsoft.com/office/drawing/2014/main" xmlns="" id="{54C1B9B0-12B4-493F-A3EB-CB83BDDF100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19254" y="2808177"/>
            <a:ext cx="2450404" cy="1301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077;p44">
            <a:extLst>
              <a:ext uri="{FF2B5EF4-FFF2-40B4-BE49-F238E27FC236}">
                <a16:creationId xmlns:a16="http://schemas.microsoft.com/office/drawing/2014/main" xmlns="" id="{01C7CF7A-C8C0-45EF-9A79-6D4D048866D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03266" y="2488530"/>
            <a:ext cx="2157264" cy="13493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078;p44">
            <a:extLst>
              <a:ext uri="{FF2B5EF4-FFF2-40B4-BE49-F238E27FC236}">
                <a16:creationId xmlns:a16="http://schemas.microsoft.com/office/drawing/2014/main" xmlns="" id="{803B4D5D-C143-4C91-913E-86D1889536ED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1785" y="1269789"/>
            <a:ext cx="1555297" cy="1109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079;p44">
            <a:extLst>
              <a:ext uri="{FF2B5EF4-FFF2-40B4-BE49-F238E27FC236}">
                <a16:creationId xmlns:a16="http://schemas.microsoft.com/office/drawing/2014/main" xmlns="" id="{05AD6E1D-2742-4491-B51E-13F597A76F64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001850" y="1139151"/>
            <a:ext cx="1633723" cy="1109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080;p44">
            <a:extLst>
              <a:ext uri="{FF2B5EF4-FFF2-40B4-BE49-F238E27FC236}">
                <a16:creationId xmlns:a16="http://schemas.microsoft.com/office/drawing/2014/main" xmlns="" id="{876A9128-AE53-4B63-9849-A1E43203A16C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149728" y="1545613"/>
            <a:ext cx="1954402" cy="1293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081;p44">
            <a:extLst>
              <a:ext uri="{FF2B5EF4-FFF2-40B4-BE49-F238E27FC236}">
                <a16:creationId xmlns:a16="http://schemas.microsoft.com/office/drawing/2014/main" xmlns="" id="{C9597A5C-1312-456D-9732-3403837978D3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961414" y="2488530"/>
            <a:ext cx="1282674" cy="18317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82;p44">
            <a:extLst>
              <a:ext uri="{FF2B5EF4-FFF2-40B4-BE49-F238E27FC236}">
                <a16:creationId xmlns:a16="http://schemas.microsoft.com/office/drawing/2014/main" xmlns="" id="{DA410C5D-35F7-4561-8C40-390991EEAD2A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351018" y="1022099"/>
            <a:ext cx="1506224" cy="104702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083;p44">
            <a:extLst>
              <a:ext uri="{FF2B5EF4-FFF2-40B4-BE49-F238E27FC236}">
                <a16:creationId xmlns:a16="http://schemas.microsoft.com/office/drawing/2014/main" xmlns="" id="{B0B6202E-13F6-4C13-90A4-8C6708C29F20}"/>
              </a:ext>
            </a:extLst>
          </p:cNvPr>
          <p:cNvSpPr txBox="1"/>
          <p:nvPr/>
        </p:nvSpPr>
        <p:spPr>
          <a:xfrm>
            <a:off x="5347504" y="214430"/>
            <a:ext cx="2997260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2800" b="1">
                <a:solidFill>
                  <a:schemeClr val="accent1"/>
                </a:solidFill>
                <a:latin typeface="JetBrains Mono" panose="020B0604020202020204" charset="0"/>
                <a:ea typeface="Verdana" panose="020B0604030504040204" pitchFamily="34" charset="0"/>
                <a:cs typeface="JetBrains Mono" panose="020B0604020202020204" charset="0"/>
              </a:defRPr>
            </a:lvl1pPr>
          </a:lstStyle>
          <a:p>
            <a:r>
              <a:rPr lang="it-IT" dirty="0">
                <a:sym typeface="Calibri"/>
              </a:rPr>
              <a:t>Hobby delle bambine</a:t>
            </a:r>
            <a:endParaRPr dirty="0">
              <a:sym typeface="Calibri"/>
            </a:endParaRPr>
          </a:p>
        </p:txBody>
      </p:sp>
      <p:pic>
        <p:nvPicPr>
          <p:cNvPr id="12" name="Google Shape;1084;p44">
            <a:extLst>
              <a:ext uri="{FF2B5EF4-FFF2-40B4-BE49-F238E27FC236}">
                <a16:creationId xmlns:a16="http://schemas.microsoft.com/office/drawing/2014/main" xmlns="" id="{74C1D7EA-8941-4FC4-8045-77789AF24F25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03164" y="2197101"/>
            <a:ext cx="1210288" cy="1595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085;p44">
            <a:extLst>
              <a:ext uri="{FF2B5EF4-FFF2-40B4-BE49-F238E27FC236}">
                <a16:creationId xmlns:a16="http://schemas.microsoft.com/office/drawing/2014/main" xmlns="" id="{2C8EF925-08A2-4BEE-BCE2-51CD804C8EA5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182348" y="3689976"/>
            <a:ext cx="2285735" cy="1077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086;p44">
            <a:extLst>
              <a:ext uri="{FF2B5EF4-FFF2-40B4-BE49-F238E27FC236}">
                <a16:creationId xmlns:a16="http://schemas.microsoft.com/office/drawing/2014/main" xmlns="" id="{BF957B59-6AFD-4640-B8FF-0E57A4359F29}"/>
              </a:ext>
            </a:extLst>
          </p:cNvPr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3408258" y="3561970"/>
            <a:ext cx="1037220" cy="14812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087;p44">
            <a:extLst>
              <a:ext uri="{FF2B5EF4-FFF2-40B4-BE49-F238E27FC236}">
                <a16:creationId xmlns:a16="http://schemas.microsoft.com/office/drawing/2014/main" xmlns="" id="{BB115BFB-E5B0-434F-BB1A-D28FB57B7E66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-30183" y="3639364"/>
            <a:ext cx="1555297" cy="9799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5177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317;p37">
            <a:extLst>
              <a:ext uri="{FF2B5EF4-FFF2-40B4-BE49-F238E27FC236}">
                <a16:creationId xmlns:a16="http://schemas.microsoft.com/office/drawing/2014/main" xmlns="" id="{ADA0D08C-37A1-4085-A5DA-62AC9837EB4D}"/>
              </a:ext>
            </a:extLst>
          </p:cNvPr>
          <p:cNvGrpSpPr/>
          <p:nvPr/>
        </p:nvGrpSpPr>
        <p:grpSpPr>
          <a:xfrm>
            <a:off x="7004179" y="327737"/>
            <a:ext cx="1775683" cy="1775683"/>
            <a:chOff x="-714775" y="-690550"/>
            <a:chExt cx="2141700" cy="2141700"/>
          </a:xfrm>
        </p:grpSpPr>
        <p:sp>
          <p:nvSpPr>
            <p:cNvPr id="3" name="Google Shape;318;p37">
              <a:extLst>
                <a:ext uri="{FF2B5EF4-FFF2-40B4-BE49-F238E27FC236}">
                  <a16:creationId xmlns:a16="http://schemas.microsoft.com/office/drawing/2014/main" xmlns="" id="{345A01E3-30B9-46B5-9FE8-A322254E35F6}"/>
                </a:ext>
              </a:extLst>
            </p:cNvPr>
            <p:cNvSpPr/>
            <p:nvPr/>
          </p:nvSpPr>
          <p:spPr>
            <a:xfrm>
              <a:off x="-714775" y="-690550"/>
              <a:ext cx="2141700" cy="2141700"/>
            </a:xfrm>
            <a:prstGeom prst="ellipse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319;p37">
              <a:extLst>
                <a:ext uri="{FF2B5EF4-FFF2-40B4-BE49-F238E27FC236}">
                  <a16:creationId xmlns:a16="http://schemas.microsoft.com/office/drawing/2014/main" xmlns="" id="{34895961-D25E-4380-A635-CE39B226AE16}"/>
                </a:ext>
              </a:extLst>
            </p:cNvPr>
            <p:cNvSpPr/>
            <p:nvPr/>
          </p:nvSpPr>
          <p:spPr>
            <a:xfrm>
              <a:off x="-484075" y="-459850"/>
              <a:ext cx="1680300" cy="1680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034DAF4F-7237-437F-BE06-0E86D00D566F}"/>
              </a:ext>
            </a:extLst>
          </p:cNvPr>
          <p:cNvSpPr txBox="1"/>
          <p:nvPr/>
        </p:nvSpPr>
        <p:spPr>
          <a:xfrm>
            <a:off x="-1" y="404602"/>
            <a:ext cx="72804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latin typeface="JetBrains Mono" panose="020B0604020202020204" charset="0"/>
                <a:cs typeface="JetBrains Mono" panose="020B0604020202020204" charset="0"/>
              </a:rPr>
              <a:t>Gli</a:t>
            </a:r>
            <a:r>
              <a:rPr lang="en-US" sz="2400" b="1" dirty="0">
                <a:latin typeface="JetBrains Mono" panose="020B0604020202020204" charset="0"/>
                <a:cs typeface="JetBrains Mono" panose="020B0604020202020204" charset="0"/>
              </a:rPr>
              <a:t> </a:t>
            </a:r>
            <a:r>
              <a:rPr lang="en-US" sz="2400" b="1" dirty="0" err="1">
                <a:latin typeface="JetBrains Mono" panose="020B0604020202020204" charset="0"/>
                <a:cs typeface="JetBrains Mono" panose="020B0604020202020204" charset="0"/>
              </a:rPr>
              <a:t>scenari</a:t>
            </a:r>
            <a:r>
              <a:rPr lang="en-US" sz="2400" b="1" dirty="0">
                <a:latin typeface="JetBrains Mono" panose="020B0604020202020204" charset="0"/>
                <a:cs typeface="JetBrains Mono" panose="020B0604020202020204" charset="0"/>
              </a:rPr>
              <a:t> OLA </a:t>
            </a:r>
            <a:r>
              <a:rPr lang="en-US" sz="2400" b="1" dirty="0" err="1">
                <a:latin typeface="JetBrains Mono" panose="020B0604020202020204" charset="0"/>
                <a:cs typeface="JetBrains Mono" panose="020B0604020202020204" charset="0"/>
              </a:rPr>
              <a:t>si</a:t>
            </a:r>
            <a:r>
              <a:rPr lang="en-US" sz="2400" b="1" dirty="0">
                <a:latin typeface="JetBrains Mono" panose="020B0604020202020204" charset="0"/>
                <a:cs typeface="JetBrains Mono" panose="020B0604020202020204" charset="0"/>
              </a:rPr>
              <a:t> </a:t>
            </a:r>
            <a:r>
              <a:rPr lang="en-US" sz="2400" b="1" dirty="0" err="1">
                <a:latin typeface="JetBrains Mono" panose="020B0604020202020204" charset="0"/>
                <a:cs typeface="JetBrains Mono" panose="020B0604020202020204" charset="0"/>
              </a:rPr>
              <a:t>caratterizzano</a:t>
            </a:r>
            <a:r>
              <a:rPr lang="en-US" sz="2400" b="1" dirty="0">
                <a:latin typeface="JetBrains Mono" panose="020B0604020202020204" charset="0"/>
                <a:cs typeface="JetBrains Mono" panose="020B0604020202020204" charset="0"/>
              </a:rPr>
              <a:t> per:</a:t>
            </a:r>
            <a:endParaRPr lang="it-IT" sz="2400" b="1" dirty="0">
              <a:latin typeface="JetBrains Mono" panose="020B0604020202020204" charset="0"/>
              <a:cs typeface="JetBrains Mono" panose="020B0604020202020204" charset="0"/>
            </a:endParaRPr>
          </a:p>
        </p:txBody>
      </p:sp>
      <p:sp>
        <p:nvSpPr>
          <p:cNvPr id="9" name="Segnaposto contenuto 2">
            <a:extLst>
              <a:ext uri="{FF2B5EF4-FFF2-40B4-BE49-F238E27FC236}">
                <a16:creationId xmlns:a16="http://schemas.microsoft.com/office/drawing/2014/main" xmlns="" id="{BF965EDC-BCF1-41BB-9520-830D0F4BDAF9}"/>
              </a:ext>
            </a:extLst>
          </p:cNvPr>
          <p:cNvSpPr txBox="1">
            <a:spLocks/>
          </p:cNvSpPr>
          <p:nvPr/>
        </p:nvSpPr>
        <p:spPr>
          <a:xfrm>
            <a:off x="199760" y="2450474"/>
            <a:ext cx="6995692" cy="2034239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1600" b="1" i="1" dirty="0">
                <a:highlight>
                  <a:srgbClr val="FFFF00"/>
                </a:highlight>
                <a:latin typeface="JetBrains Mono" panose="020B0604020202020204" charset="0"/>
                <a:ea typeface="Inter Medium" panose="020B0604020202020204" charset="0"/>
                <a:cs typeface="JetBrains Mono" panose="020B0604020202020204" charset="0"/>
                <a:sym typeface="Wingdings" panose="05000000000000000000" pitchFamily="2" charset="2"/>
              </a:rPr>
              <a:t> </a:t>
            </a:r>
            <a:r>
              <a:rPr lang="en-GB" sz="1600" b="1" i="1" dirty="0" err="1">
                <a:highlight>
                  <a:srgbClr val="FFFF00"/>
                </a:highlight>
                <a:latin typeface="JetBrains Mono" panose="020B0604020202020204" charset="0"/>
                <a:ea typeface="Inter Medium" panose="020B0604020202020204" charset="0"/>
                <a:cs typeface="JetBrains Mono" panose="020B0604020202020204" charset="0"/>
              </a:rPr>
              <a:t>Competenze</a:t>
            </a:r>
            <a:r>
              <a:rPr lang="en-GB" sz="1600" b="1" i="1" dirty="0">
                <a:highlight>
                  <a:srgbClr val="FFFF00"/>
                </a:highlight>
                <a:latin typeface="JetBrains Mono" panose="020B0604020202020204" charset="0"/>
                <a:ea typeface="Inter Medium" panose="020B0604020202020204" charset="0"/>
                <a:cs typeface="JetBrains Mono" panose="020B0604020202020204" charset="0"/>
              </a:rPr>
              <a:t> </a:t>
            </a:r>
            <a:r>
              <a:rPr lang="en-GB" sz="1600" b="1" i="1" dirty="0" err="1">
                <a:highlight>
                  <a:srgbClr val="FFFF00"/>
                </a:highlight>
                <a:latin typeface="JetBrains Mono" panose="020B0604020202020204" charset="0"/>
                <a:ea typeface="Inter Medium" panose="020B0604020202020204" charset="0"/>
                <a:cs typeface="JetBrains Mono" panose="020B0604020202020204" charset="0"/>
              </a:rPr>
              <a:t>Chiave</a:t>
            </a:r>
            <a:r>
              <a:rPr lang="en-GB" sz="1600" b="1" i="1" dirty="0">
                <a:highlight>
                  <a:srgbClr val="FFFF00"/>
                </a:highlight>
                <a:latin typeface="JetBrains Mono" panose="020B0604020202020204" charset="0"/>
                <a:ea typeface="Inter Medium" panose="020B0604020202020204" charset="0"/>
                <a:cs typeface="JetBrains Mono" panose="020B0604020202020204" charset="0"/>
              </a:rPr>
              <a:t> target</a:t>
            </a:r>
            <a:r>
              <a:rPr lang="en-GB" sz="1600" dirty="0">
                <a:latin typeface="JetBrains Mono" panose="020B0604020202020204" charset="0"/>
                <a:ea typeface="Inter Medium" panose="020B0604020202020204" charset="0"/>
                <a:cs typeface="JetBrains Mono" panose="020B0604020202020204" charset="0"/>
              </a:rPr>
              <a:t>: </a:t>
            </a:r>
          </a:p>
          <a:p>
            <a:pPr lvl="1"/>
            <a:r>
              <a:rPr lang="en-GB" sz="1600" dirty="0" err="1">
                <a:latin typeface="JetBrains Mono" panose="020B0604020202020204" charset="0"/>
                <a:ea typeface="Inter Medium" panose="020B0604020202020204" charset="0"/>
                <a:cs typeface="JetBrains Mono" panose="020B0604020202020204" charset="0"/>
              </a:rPr>
              <a:t>Personali</a:t>
            </a:r>
            <a:r>
              <a:rPr lang="en-GB" sz="1600" dirty="0">
                <a:latin typeface="JetBrains Mono" panose="020B0604020202020204" charset="0"/>
                <a:ea typeface="Inter Medium" panose="020B0604020202020204" charset="0"/>
                <a:cs typeface="JetBrains Mono" panose="020B0604020202020204" charset="0"/>
              </a:rPr>
              <a:t>, </a:t>
            </a:r>
            <a:r>
              <a:rPr lang="en-GB" sz="1600" dirty="0" err="1">
                <a:latin typeface="JetBrains Mono" panose="020B0604020202020204" charset="0"/>
                <a:ea typeface="Inter Medium" panose="020B0604020202020204" charset="0"/>
                <a:cs typeface="JetBrains Mono" panose="020B0604020202020204" charset="0"/>
              </a:rPr>
              <a:t>sociali</a:t>
            </a:r>
            <a:r>
              <a:rPr lang="en-GB" sz="1600" dirty="0">
                <a:latin typeface="JetBrains Mono" panose="020B0604020202020204" charset="0"/>
                <a:ea typeface="Inter Medium" panose="020B0604020202020204" charset="0"/>
                <a:cs typeface="JetBrains Mono" panose="020B0604020202020204" charset="0"/>
              </a:rPr>
              <a:t> e </a:t>
            </a:r>
            <a:r>
              <a:rPr lang="en-GB" sz="1600" dirty="0" err="1">
                <a:latin typeface="JetBrains Mono" panose="020B0604020202020204" charset="0"/>
                <a:ea typeface="Inter Medium" panose="020B0604020202020204" charset="0"/>
                <a:cs typeface="JetBrains Mono" panose="020B0604020202020204" charset="0"/>
              </a:rPr>
              <a:t>capacità</a:t>
            </a:r>
            <a:r>
              <a:rPr lang="en-GB" sz="1600" dirty="0">
                <a:latin typeface="JetBrains Mono" panose="020B0604020202020204" charset="0"/>
                <a:ea typeface="Inter Medium" panose="020B0604020202020204" charset="0"/>
                <a:cs typeface="JetBrains Mono" panose="020B0604020202020204" charset="0"/>
              </a:rPr>
              <a:t> di </a:t>
            </a:r>
            <a:r>
              <a:rPr lang="en-GB" sz="1600" dirty="0" err="1">
                <a:latin typeface="JetBrains Mono" panose="020B0604020202020204" charset="0"/>
                <a:ea typeface="Inter Medium" panose="020B0604020202020204" charset="0"/>
                <a:cs typeface="JetBrains Mono" panose="020B0604020202020204" charset="0"/>
              </a:rPr>
              <a:t>apprendere</a:t>
            </a:r>
            <a:endParaRPr lang="en-GB" sz="1600" dirty="0">
              <a:latin typeface="JetBrains Mono" panose="020B0604020202020204" charset="0"/>
              <a:ea typeface="Inter Medium" panose="020B0604020202020204" charset="0"/>
              <a:cs typeface="JetBrains Mono" panose="020B0604020202020204" charset="0"/>
            </a:endParaRPr>
          </a:p>
          <a:p>
            <a:pPr lvl="1"/>
            <a:r>
              <a:rPr lang="en-GB" sz="1600" dirty="0">
                <a:latin typeface="JetBrains Mono" panose="020B0604020202020204" charset="0"/>
                <a:ea typeface="Inter Medium" panose="020B0604020202020204" charset="0"/>
                <a:cs typeface="JetBrains Mono" panose="020B0604020202020204" charset="0"/>
              </a:rPr>
              <a:t>Literacy </a:t>
            </a:r>
            <a:r>
              <a:rPr lang="en-GB" sz="1600" dirty="0" err="1">
                <a:latin typeface="JetBrains Mono" panose="020B0604020202020204" charset="0"/>
                <a:ea typeface="Inter Medium" panose="020B0604020202020204" charset="0"/>
                <a:cs typeface="JetBrains Mono" panose="020B0604020202020204" charset="0"/>
              </a:rPr>
              <a:t>digitale</a:t>
            </a:r>
            <a:endParaRPr lang="en-GB" sz="1600" dirty="0">
              <a:solidFill>
                <a:srgbClr val="FF0000"/>
              </a:solidFill>
              <a:highlight>
                <a:srgbClr val="FFFF00"/>
              </a:highlight>
              <a:latin typeface="JetBrains Mono" panose="020B0604020202020204" charset="0"/>
              <a:ea typeface="Inter Medium" panose="020B0604020202020204" charset="0"/>
              <a:cs typeface="JetBrains Mono" panose="020B0604020202020204" charset="0"/>
            </a:endParaRPr>
          </a:p>
          <a:p>
            <a:pPr lvl="1"/>
            <a:r>
              <a:rPr lang="en-GB" sz="1600" dirty="0" err="1">
                <a:latin typeface="JetBrains Mono" panose="020B0604020202020204" charset="0"/>
                <a:ea typeface="Inter Medium" panose="020B0604020202020204" charset="0"/>
                <a:cs typeface="JetBrains Mono" panose="020B0604020202020204" charset="0"/>
              </a:rPr>
              <a:t>Cittadinanza</a:t>
            </a:r>
            <a:endParaRPr lang="en-GB" sz="1600" dirty="0">
              <a:latin typeface="JetBrains Mono" panose="020B0604020202020204" charset="0"/>
              <a:ea typeface="Inter Medium" panose="020B0604020202020204" charset="0"/>
              <a:cs typeface="JetBrains Mono" panose="020B0604020202020204" charset="0"/>
            </a:endParaRPr>
          </a:p>
          <a:p>
            <a:pPr lvl="1"/>
            <a:endParaRPr lang="en-GB" sz="1600" dirty="0">
              <a:latin typeface="JetBrains Mono" panose="020B0604020202020204" charset="0"/>
              <a:ea typeface="Inter Medium" panose="020B0604020202020204" charset="0"/>
              <a:cs typeface="JetBrains Mono" panose="020B0604020202020204" charset="0"/>
            </a:endParaRPr>
          </a:p>
          <a:p>
            <a:endParaRPr lang="en-GB" sz="1600" dirty="0">
              <a:highlight>
                <a:srgbClr val="FFFF00"/>
              </a:highlight>
              <a:latin typeface="JetBrains Mono" panose="020B0604020202020204" charset="0"/>
              <a:ea typeface="Inter Medium" panose="020B0604020202020204" charset="0"/>
              <a:cs typeface="JetBrains Mono" panose="020B0604020202020204" charset="0"/>
            </a:endParaRPr>
          </a:p>
          <a:p>
            <a:r>
              <a:rPr lang="en-GB" sz="1600" b="1" i="1" dirty="0">
                <a:highlight>
                  <a:srgbClr val="FFFF00"/>
                </a:highlight>
                <a:latin typeface="JetBrains Mono" panose="020B0604020202020204" charset="0"/>
                <a:ea typeface="Inter Medium" panose="020B0604020202020204" charset="0"/>
                <a:cs typeface="JetBrains Mono" panose="020B0604020202020204" charset="0"/>
                <a:sym typeface="Wingdings" panose="05000000000000000000" pitchFamily="2" charset="2"/>
              </a:rPr>
              <a:t> </a:t>
            </a:r>
            <a:r>
              <a:rPr lang="en-GB" sz="1600" b="1" i="1" dirty="0">
                <a:highlight>
                  <a:srgbClr val="FFFF00"/>
                </a:highlight>
                <a:latin typeface="JetBrains Mono" panose="020B0604020202020204" charset="0"/>
                <a:ea typeface="Inter Medium" panose="020B0604020202020204" charset="0"/>
                <a:cs typeface="JetBrains Mono" panose="020B0604020202020204" charset="0"/>
              </a:rPr>
              <a:t>non </a:t>
            </a:r>
            <a:r>
              <a:rPr lang="en-GB" sz="1600" b="1" i="1" dirty="0" err="1">
                <a:highlight>
                  <a:srgbClr val="FFFF00"/>
                </a:highlight>
                <a:latin typeface="JetBrains Mono" panose="020B0604020202020204" charset="0"/>
                <a:ea typeface="Inter Medium" panose="020B0604020202020204" charset="0"/>
                <a:cs typeface="JetBrains Mono" panose="020B0604020202020204" charset="0"/>
              </a:rPr>
              <a:t>trasmettere</a:t>
            </a:r>
            <a:r>
              <a:rPr lang="en-GB" sz="1600" b="1" i="1" dirty="0">
                <a:highlight>
                  <a:srgbClr val="FFFF00"/>
                </a:highlight>
                <a:latin typeface="JetBrains Mono" panose="020B0604020202020204" charset="0"/>
                <a:ea typeface="Inter Medium" panose="020B0604020202020204" charset="0"/>
                <a:cs typeface="JetBrains Mono" panose="020B0604020202020204" charset="0"/>
              </a:rPr>
              <a:t> </a:t>
            </a:r>
            <a:r>
              <a:rPr lang="en-GB" sz="1600" b="1" i="1" dirty="0" err="1">
                <a:highlight>
                  <a:srgbClr val="FFFF00"/>
                </a:highlight>
                <a:latin typeface="JetBrains Mono" panose="020B0604020202020204" charset="0"/>
                <a:ea typeface="Inter Medium" panose="020B0604020202020204" charset="0"/>
                <a:cs typeface="JetBrains Mono" panose="020B0604020202020204" charset="0"/>
              </a:rPr>
              <a:t>stereotipi</a:t>
            </a:r>
            <a:endParaRPr lang="en-GB" sz="1600" b="1" i="1" dirty="0">
              <a:highlight>
                <a:srgbClr val="FFFF00"/>
              </a:highlight>
              <a:latin typeface="JetBrains Mono" panose="020B0604020202020204" charset="0"/>
              <a:ea typeface="Inter Medium" panose="020B0604020202020204" charset="0"/>
              <a:cs typeface="JetBrains Mono" panose="020B0604020202020204" charset="0"/>
            </a:endParaRPr>
          </a:p>
          <a:p>
            <a:endParaRPr lang="en-GB" sz="1600" dirty="0">
              <a:latin typeface="JetBrains Mono" panose="020B0604020202020204" charset="0"/>
              <a:ea typeface="Inter Medium" panose="020B0604020202020204" charset="0"/>
              <a:cs typeface="JetBrains Mono" panose="020B0604020202020204" charset="0"/>
            </a:endParaRPr>
          </a:p>
          <a:p>
            <a:r>
              <a:rPr lang="it-IT" sz="1600" dirty="0">
                <a:latin typeface="JetBrains Mono" panose="020B0604020202020204" charset="0"/>
                <a:ea typeface="Inter Medium" panose="020B0604020202020204" charset="0"/>
                <a:cs typeface="JetBrains Mono" panose="020B0604020202020204" charset="0"/>
              </a:rPr>
              <a:t> 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80954490-CDDB-4764-94B9-506EE86D75D9}"/>
              </a:ext>
            </a:extLst>
          </p:cNvPr>
          <p:cNvSpPr txBox="1"/>
          <p:nvPr/>
        </p:nvSpPr>
        <p:spPr>
          <a:xfrm>
            <a:off x="4581933" y="3149613"/>
            <a:ext cx="4006655" cy="2246769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b="1" i="1" dirty="0">
                <a:latin typeface="JetBrains Mono" panose="020B0604020202020204" charset="0"/>
                <a:cs typeface="JetBrains Mono" panose="020B0604020202020204" charset="0"/>
              </a:rPr>
              <a:t>Video </a:t>
            </a:r>
            <a:r>
              <a:rPr lang="it-IT" b="1" i="1" dirty="0" err="1">
                <a:latin typeface="JetBrains Mono" panose="020B0604020202020204" charset="0"/>
                <a:cs typeface="JetBrains Mono" panose="020B0604020202020204" charset="0"/>
              </a:rPr>
              <a:t>Literacy</a:t>
            </a:r>
            <a:endParaRPr lang="it-IT" b="1" i="1" dirty="0">
              <a:latin typeface="JetBrains Mono" panose="020B0604020202020204" charset="0"/>
              <a:cs typeface="JetBrains Mono" panose="020B0604020202020204" charset="0"/>
            </a:endParaRPr>
          </a:p>
          <a:p>
            <a:r>
              <a:rPr lang="it-IT" dirty="0">
                <a:solidFill>
                  <a:srgbClr val="0563C1"/>
                </a:solidFill>
                <a:latin typeface="JetBrains Mono" panose="020B0604020202020204" charset="0"/>
                <a:cs typeface="JetBrains Mono" panose="020B060402020202020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(ENVIL, Common European Framework for Visual </a:t>
            </a:r>
            <a:r>
              <a:rPr lang="it-IT" dirty="0" err="1">
                <a:solidFill>
                  <a:srgbClr val="0563C1"/>
                </a:solidFill>
                <a:latin typeface="JetBrains Mono" panose="020B0604020202020204" charset="0"/>
                <a:cs typeface="JetBrains Mono" panose="020B060402020202020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Competen</a:t>
            </a:r>
            <a:r>
              <a:rPr lang="it-IT" dirty="0" err="1">
                <a:solidFill>
                  <a:srgbClr val="0563C1"/>
                </a:solidFill>
                <a:latin typeface="JetBrains Mono" panose="020B0604020202020204" charset="0"/>
                <a:cs typeface="JetBrains Mono" panose="020B0604020202020204" charset="0"/>
              </a:rPr>
              <a:t>ce</a:t>
            </a:r>
            <a:r>
              <a:rPr lang="it-IT" dirty="0">
                <a:latin typeface="JetBrains Mono" panose="020B0604020202020204" charset="0"/>
                <a:cs typeface="JetBrains Mono" panose="020B0604020202020204" charset="0"/>
              </a:rPr>
              <a:t>)</a:t>
            </a:r>
          </a:p>
          <a:p>
            <a:endParaRPr lang="it-IT" i="1" dirty="0">
              <a:highlight>
                <a:srgbClr val="FFFF00"/>
              </a:highlight>
              <a:latin typeface="JetBrains Mono" panose="020B0604020202020204" charset="0"/>
              <a:cs typeface="JetBrains Mono" panose="020B060402020202020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err="1">
                <a:latin typeface="JetBrains Mono" panose="020B0604020202020204" charset="0"/>
                <a:cs typeface="JetBrains Mono" panose="020B0604020202020204" charset="0"/>
              </a:rPr>
              <a:t>Analizzare</a:t>
            </a:r>
            <a:r>
              <a:rPr lang="en-GB" dirty="0">
                <a:latin typeface="JetBrains Mono" panose="020B0604020202020204" charset="0"/>
                <a:cs typeface="JetBrains Mono" panose="020B0604020202020204" charset="0"/>
              </a:rPr>
              <a:t> le </a:t>
            </a:r>
            <a:r>
              <a:rPr lang="en-GB" dirty="0" err="1">
                <a:latin typeface="JetBrains Mono" panose="020B0604020202020204" charset="0"/>
                <a:cs typeface="JetBrains Mono" panose="020B0604020202020204" charset="0"/>
              </a:rPr>
              <a:t>immagini</a:t>
            </a:r>
            <a:r>
              <a:rPr lang="en-GB" dirty="0">
                <a:latin typeface="JetBrains Mono" panose="020B0604020202020204" charset="0"/>
                <a:cs typeface="JetBrains Mono" panose="020B0604020202020204" charset="0"/>
              </a:rPr>
              <a:t> con </a:t>
            </a:r>
            <a:r>
              <a:rPr lang="en-GB" dirty="0" err="1">
                <a:latin typeface="JetBrains Mono" panose="020B0604020202020204" charset="0"/>
                <a:cs typeface="JetBrains Mono" panose="020B0604020202020204" charset="0"/>
              </a:rPr>
              <a:t>mente</a:t>
            </a:r>
            <a:r>
              <a:rPr lang="en-GB" dirty="0">
                <a:latin typeface="JetBrains Mono" panose="020B0604020202020204" charset="0"/>
                <a:cs typeface="JetBrains Mono" panose="020B0604020202020204" charset="0"/>
              </a:rPr>
              <a:t> </a:t>
            </a:r>
            <a:r>
              <a:rPr lang="en-GB" dirty="0" err="1">
                <a:latin typeface="JetBrains Mono" panose="020B0604020202020204" charset="0"/>
                <a:cs typeface="JetBrains Mono" panose="020B0604020202020204" charset="0"/>
              </a:rPr>
              <a:t>aperta</a:t>
            </a:r>
            <a:r>
              <a:rPr lang="en-GB" dirty="0">
                <a:effectLst/>
                <a:latin typeface="JetBrains Mono" panose="020B0604020202020204" charset="0"/>
                <a:cs typeface="JetBrains Mono" panose="020B0604020202020204" charset="0"/>
              </a:rPr>
              <a:t>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err="1">
                <a:effectLst/>
                <a:latin typeface="JetBrains Mono" panose="020B0604020202020204" charset="0"/>
                <a:cs typeface="JetBrains Mono" panose="020B0604020202020204" charset="0"/>
              </a:rPr>
              <a:t>Cercare</a:t>
            </a:r>
            <a:r>
              <a:rPr lang="en-GB" dirty="0">
                <a:effectLst/>
                <a:latin typeface="JetBrains Mono" panose="020B0604020202020204" charset="0"/>
                <a:cs typeface="JetBrains Mono" panose="020B0604020202020204" charset="0"/>
              </a:rPr>
              <a:t> le </a:t>
            </a:r>
            <a:r>
              <a:rPr lang="en-GB" dirty="0" err="1">
                <a:effectLst/>
                <a:latin typeface="JetBrains Mono" panose="020B0604020202020204" charset="0"/>
                <a:cs typeface="JetBrains Mono" panose="020B0604020202020204" charset="0"/>
              </a:rPr>
              <a:t>immagini</a:t>
            </a:r>
            <a:r>
              <a:rPr lang="en-GB" dirty="0">
                <a:effectLst/>
                <a:latin typeface="JetBrains Mono" panose="020B0604020202020204" charset="0"/>
                <a:cs typeface="JetBrains Mono" panose="020B0604020202020204" charset="0"/>
              </a:rPr>
              <a:t>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err="1">
                <a:effectLst/>
                <a:latin typeface="JetBrains Mono" panose="020B0604020202020204" charset="0"/>
                <a:cs typeface="JetBrains Mono" panose="020B0604020202020204" charset="0"/>
              </a:rPr>
              <a:t>Valutare</a:t>
            </a:r>
            <a:r>
              <a:rPr lang="en-GB" dirty="0">
                <a:effectLst/>
                <a:latin typeface="JetBrains Mono" panose="020B0604020202020204" charset="0"/>
                <a:cs typeface="JetBrains Mono" panose="020B0604020202020204" charset="0"/>
              </a:rPr>
              <a:t> le </a:t>
            </a:r>
            <a:r>
              <a:rPr lang="en-GB" dirty="0" err="1">
                <a:effectLst/>
                <a:latin typeface="JetBrains Mono" panose="020B0604020202020204" charset="0"/>
                <a:cs typeface="JetBrains Mono" panose="020B0604020202020204" charset="0"/>
              </a:rPr>
              <a:t>immagini</a:t>
            </a:r>
            <a:r>
              <a:rPr lang="it-IT" dirty="0">
                <a:effectLst/>
                <a:latin typeface="JetBrains Mono" panose="020B0604020202020204" charset="0"/>
                <a:cs typeface="JetBrains Mono" panose="020B0604020202020204" charset="0"/>
              </a:rPr>
              <a:t>.</a:t>
            </a:r>
          </a:p>
          <a:p>
            <a:endParaRPr lang="it-IT" i="1" dirty="0">
              <a:highlight>
                <a:srgbClr val="FFFF00"/>
              </a:highlight>
              <a:latin typeface="JetBrains Mono" panose="020B0604020202020204" charset="0"/>
              <a:cs typeface="JetBrains Mono" panose="020B0604020202020204" charset="0"/>
            </a:endParaRPr>
          </a:p>
          <a:p>
            <a:r>
              <a:rPr lang="it-IT" i="1" dirty="0">
                <a:highlight>
                  <a:srgbClr val="FFFF00"/>
                </a:highlight>
                <a:latin typeface="JetBrains Mono" panose="020B0604020202020204" charset="0"/>
                <a:cs typeface="JetBrains Mono" panose="020B0604020202020204" charset="0"/>
              </a:rPr>
              <a:t> 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xmlns="" id="{D96B631A-8FB8-4A1B-81C2-3560B942D105}"/>
              </a:ext>
            </a:extLst>
          </p:cNvPr>
          <p:cNvSpPr txBox="1"/>
          <p:nvPr/>
        </p:nvSpPr>
        <p:spPr>
          <a:xfrm>
            <a:off x="1231868" y="1060054"/>
            <a:ext cx="509575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1600" b="1" i="1" dirty="0">
                <a:highlight>
                  <a:srgbClr val="FFFF00"/>
                </a:highlight>
                <a:latin typeface="JetBrains Mono" panose="020B0604020202020204" charset="0"/>
                <a:ea typeface="Inter Medium" panose="020B0604020202020204" charset="0"/>
                <a:cs typeface="JetBrains Mono" panose="020B0604020202020204" charset="0"/>
                <a:sym typeface="Wingdings" panose="05000000000000000000" pitchFamily="2" charset="2"/>
              </a:rPr>
              <a:t> </a:t>
            </a:r>
            <a:r>
              <a:rPr lang="en-GB" sz="1600" b="1" i="1" dirty="0" err="1">
                <a:highlight>
                  <a:srgbClr val="FFFF00"/>
                </a:highlight>
                <a:latin typeface="JetBrains Mono" panose="020B0604020202020204" charset="0"/>
                <a:ea typeface="Inter Medium" panose="020B0604020202020204" charset="0"/>
                <a:cs typeface="JetBrains Mono" panose="020B0604020202020204" charset="0"/>
              </a:rPr>
              <a:t>Approccio</a:t>
            </a:r>
            <a:r>
              <a:rPr lang="en-GB" sz="1600" b="1" i="1" dirty="0">
                <a:highlight>
                  <a:srgbClr val="FFFF00"/>
                </a:highlight>
                <a:latin typeface="JetBrains Mono" panose="020B0604020202020204" charset="0"/>
                <a:ea typeface="Inter Medium" panose="020B0604020202020204" charset="0"/>
                <a:cs typeface="JetBrains Mono" panose="020B0604020202020204" charset="0"/>
              </a:rPr>
              <a:t> STEAM </a:t>
            </a:r>
            <a:r>
              <a:rPr lang="en-GB" sz="1600" b="1" i="1" dirty="0">
                <a:latin typeface="JetBrains Mono" panose="020B0604020202020204" charset="0"/>
                <a:ea typeface="Inter Medium" panose="020B0604020202020204" charset="0"/>
                <a:cs typeface="JetBrains Mono" panose="020B0604020202020204" charset="0"/>
              </a:rPr>
              <a:t>- </a:t>
            </a:r>
            <a:r>
              <a:rPr lang="en-GB" sz="1600" b="1" i="1" dirty="0" err="1">
                <a:latin typeface="JetBrains Mono" panose="020B0604020202020204" charset="0"/>
                <a:ea typeface="Inter Medium" panose="020B0604020202020204" charset="0"/>
                <a:cs typeface="JetBrains Mono" panose="020B0604020202020204" charset="0"/>
              </a:rPr>
              <a:t>Multidisciplinareità</a:t>
            </a:r>
            <a:r>
              <a:rPr lang="en-GB" sz="1600" dirty="0">
                <a:latin typeface="JetBrains Mono" panose="020B0604020202020204" charset="0"/>
                <a:ea typeface="Inter Medium" panose="020B0604020202020204" charset="0"/>
                <a:cs typeface="JetBrains Mono" panose="020B0604020202020204" charset="0"/>
              </a:rPr>
              <a:t>: </a:t>
            </a:r>
            <a:r>
              <a:rPr lang="en-GB" sz="1600" dirty="0" err="1">
                <a:latin typeface="JetBrains Mono" panose="020B0604020202020204" charset="0"/>
                <a:ea typeface="Inter Medium" panose="020B0604020202020204" charset="0"/>
                <a:cs typeface="JetBrains Mono" panose="020B0604020202020204" charset="0"/>
              </a:rPr>
              <a:t>integrare</a:t>
            </a:r>
            <a:r>
              <a:rPr lang="en-GB" sz="1600" dirty="0">
                <a:latin typeface="JetBrains Mono" panose="020B0604020202020204" charset="0"/>
                <a:ea typeface="Inter Medium" panose="020B0604020202020204" charset="0"/>
                <a:cs typeface="JetBrains Mono" panose="020B0604020202020204" charset="0"/>
              </a:rPr>
              <a:t> </a:t>
            </a:r>
            <a:r>
              <a:rPr lang="en-GB" sz="1600" dirty="0" err="1">
                <a:latin typeface="JetBrains Mono" panose="020B0604020202020204" charset="0"/>
                <a:ea typeface="Inter Medium" panose="020B0604020202020204" charset="0"/>
                <a:cs typeface="JetBrains Mono" panose="020B0604020202020204" charset="0"/>
              </a:rPr>
              <a:t>materie</a:t>
            </a:r>
            <a:r>
              <a:rPr lang="en-GB" sz="1600" dirty="0">
                <a:latin typeface="JetBrains Mono" panose="020B0604020202020204" charset="0"/>
                <a:ea typeface="Inter Medium" panose="020B0604020202020204" charset="0"/>
                <a:cs typeface="JetBrains Mono" panose="020B0604020202020204" charset="0"/>
              </a:rPr>
              <a:t> STEM e </a:t>
            </a:r>
            <a:r>
              <a:rPr lang="en-GB" sz="1600" dirty="0" err="1">
                <a:latin typeface="JetBrains Mono" panose="020B0604020202020204" charset="0"/>
                <a:ea typeface="Inter Medium" panose="020B0604020202020204" charset="0"/>
                <a:cs typeface="JetBrains Mono" panose="020B0604020202020204" charset="0"/>
              </a:rPr>
              <a:t>umanistiche</a:t>
            </a:r>
            <a:r>
              <a:rPr lang="en-GB" sz="1600" dirty="0">
                <a:latin typeface="JetBrains Mono" panose="020B0604020202020204" charset="0"/>
                <a:ea typeface="Inter Medium" panose="020B0604020202020204" charset="0"/>
                <a:cs typeface="JetBrains Mono" panose="020B0604020202020204" charset="0"/>
              </a:rPr>
              <a:t> per </a:t>
            </a:r>
            <a:r>
              <a:rPr lang="en-GB" sz="1600" dirty="0" err="1">
                <a:latin typeface="JetBrains Mono" panose="020B0604020202020204" charset="0"/>
                <a:ea typeface="Inter Medium" panose="020B0604020202020204" charset="0"/>
                <a:cs typeface="JetBrains Mono" panose="020B0604020202020204" charset="0"/>
              </a:rPr>
              <a:t>favorire</a:t>
            </a:r>
            <a:r>
              <a:rPr lang="en-GB" sz="1600" dirty="0">
                <a:latin typeface="JetBrains Mono" panose="020B0604020202020204" charset="0"/>
                <a:ea typeface="Inter Medium" panose="020B0604020202020204" charset="0"/>
                <a:cs typeface="JetBrains Mono" panose="020B0604020202020204" charset="0"/>
              </a:rPr>
              <a:t> lo </a:t>
            </a:r>
            <a:r>
              <a:rPr lang="en-GB" sz="1600" dirty="0" err="1">
                <a:latin typeface="JetBrains Mono" panose="020B0604020202020204" charset="0"/>
                <a:ea typeface="Inter Medium" panose="020B0604020202020204" charset="0"/>
                <a:cs typeface="JetBrains Mono" panose="020B0604020202020204" charset="0"/>
              </a:rPr>
              <a:t>sviluppo</a:t>
            </a:r>
            <a:r>
              <a:rPr lang="en-GB" sz="1600" dirty="0">
                <a:latin typeface="JetBrains Mono" panose="020B0604020202020204" charset="0"/>
                <a:ea typeface="Inter Medium" panose="020B0604020202020204" charset="0"/>
                <a:cs typeface="JetBrains Mono" panose="020B0604020202020204" charset="0"/>
              </a:rPr>
              <a:t> di un </a:t>
            </a:r>
            <a:r>
              <a:rPr lang="en-GB" sz="1600" dirty="0" err="1">
                <a:latin typeface="JetBrains Mono" panose="020B0604020202020204" charset="0"/>
                <a:ea typeface="Inter Medium" panose="020B0604020202020204" charset="0"/>
                <a:cs typeface="JetBrains Mono" panose="020B0604020202020204" charset="0"/>
              </a:rPr>
              <a:t>approccio</a:t>
            </a:r>
            <a:r>
              <a:rPr lang="en-GB" sz="1600" dirty="0">
                <a:latin typeface="JetBrains Mono" panose="020B0604020202020204" charset="0"/>
                <a:ea typeface="Inter Medium" panose="020B0604020202020204" charset="0"/>
                <a:cs typeface="JetBrains Mono" panose="020B0604020202020204" charset="0"/>
              </a:rPr>
              <a:t> inquiry based, il </a:t>
            </a:r>
            <a:r>
              <a:rPr lang="en-GB" sz="1600" dirty="0" err="1">
                <a:latin typeface="JetBrains Mono" panose="020B0604020202020204" charset="0"/>
                <a:ea typeface="Inter Medium" panose="020B0604020202020204" charset="0"/>
                <a:cs typeface="JetBrains Mono" panose="020B0604020202020204" charset="0"/>
              </a:rPr>
              <a:t>dialogo</a:t>
            </a:r>
            <a:r>
              <a:rPr lang="en-GB" sz="1600" dirty="0">
                <a:latin typeface="JetBrains Mono" panose="020B0604020202020204" charset="0"/>
                <a:ea typeface="Inter Medium" panose="020B0604020202020204" charset="0"/>
                <a:cs typeface="JetBrains Mono" panose="020B0604020202020204" charset="0"/>
              </a:rPr>
              <a:t> e il </a:t>
            </a:r>
            <a:r>
              <a:rPr lang="en-GB" sz="1600" dirty="0" err="1">
                <a:latin typeface="JetBrains Mono" panose="020B0604020202020204" charset="0"/>
                <a:ea typeface="Inter Medium" panose="020B0604020202020204" charset="0"/>
                <a:cs typeface="JetBrains Mono" panose="020B0604020202020204" charset="0"/>
              </a:rPr>
              <a:t>pensiero</a:t>
            </a:r>
            <a:r>
              <a:rPr lang="en-GB" sz="1600" dirty="0">
                <a:latin typeface="JetBrains Mono" panose="020B0604020202020204" charset="0"/>
                <a:ea typeface="Inter Medium" panose="020B0604020202020204" charset="0"/>
                <a:cs typeface="JetBrains Mono" panose="020B0604020202020204" charset="0"/>
              </a:rPr>
              <a:t> </a:t>
            </a:r>
            <a:r>
              <a:rPr lang="en-GB" sz="1600" dirty="0" err="1">
                <a:latin typeface="JetBrains Mono" panose="020B0604020202020204" charset="0"/>
                <a:ea typeface="Inter Medium" panose="020B0604020202020204" charset="0"/>
                <a:cs typeface="JetBrains Mono" panose="020B0604020202020204" charset="0"/>
              </a:rPr>
              <a:t>critico</a:t>
            </a:r>
            <a:endParaRPr lang="en-GB" sz="1600" dirty="0">
              <a:latin typeface="JetBrains Mono" panose="020B0604020202020204" charset="0"/>
              <a:ea typeface="Inter Medium" panose="020B0604020202020204" charset="0"/>
              <a:cs typeface="JetBrains Mono" panose="020B0604020202020204" charset="0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xmlns="" id="{57A94299-B8BD-4C9C-B7CC-B0C9EAEAC8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217" y="1115895"/>
            <a:ext cx="836836" cy="418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99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5A9421B0-6D94-4611-B911-B752DBEC9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D0E33B80-DBBC-48A3-9933-654EC16319D7}"/>
              </a:ext>
            </a:extLst>
          </p:cNvPr>
          <p:cNvSpPr txBox="1"/>
          <p:nvPr/>
        </p:nvSpPr>
        <p:spPr>
          <a:xfrm>
            <a:off x="67683" y="2296048"/>
            <a:ext cx="8439709" cy="27313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lnSpc>
                <a:spcPct val="120000"/>
              </a:lnSpc>
              <a:buNone/>
            </a:pPr>
            <a:endParaRPr lang="en-US" sz="1800" dirty="0">
              <a:latin typeface="JetBrains Mono" panose="020B0604020202020204" charset="0"/>
              <a:cs typeface="JetBrains Mono" panose="020B0604020202020204" charset="0"/>
            </a:endParaRP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JetBrains Mono" panose="020B0604020202020204" charset="0"/>
                <a:cs typeface="JetBrains Mono" panose="020B0604020202020204" charset="0"/>
              </a:rPr>
              <a:t>Uno script</a:t>
            </a:r>
            <a:r>
              <a:rPr lang="en-US" sz="1800" dirty="0">
                <a:latin typeface="JetBrains Mono" panose="020B0604020202020204" charset="0"/>
                <a:cs typeface="JetBrains Mono" panose="020B0604020202020204" charset="0"/>
              </a:rPr>
              <a:t>: </a:t>
            </a:r>
            <a:r>
              <a:rPr lang="it-IT" sz="1800" dirty="0">
                <a:latin typeface="JetBrains Mono" panose="020B0604020202020204" charset="0"/>
                <a:cs typeface="JetBrains Mono" panose="020B0604020202020204" charset="0"/>
              </a:rPr>
              <a:t>la descrizione della sequenza di attività, tutti i passaggi sono riassunti e spiegati</a:t>
            </a:r>
            <a:endParaRPr lang="en-US" sz="1800" dirty="0">
              <a:latin typeface="JetBrains Mono" panose="020B0604020202020204" charset="0"/>
              <a:cs typeface="JetBrains Mono" panose="020B0604020202020204" charset="0"/>
            </a:endParaRP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JetBrains Mono" panose="020B0604020202020204" charset="0"/>
                <a:cs typeface="JetBrains Mono" panose="020B0604020202020204" charset="0"/>
              </a:rPr>
              <a:t>I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JetBrains Mono" panose="020B0604020202020204" charset="0"/>
                <a:cs typeface="JetBrains Mono" panose="020B0604020202020204" charset="0"/>
              </a:rPr>
              <a:t>materiali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JetBrains Mono" panose="020B0604020202020204" charset="0"/>
                <a:cs typeface="JetBrains Mono" panose="020B0604020202020204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JetBrains Mono" panose="020B0604020202020204" charset="0"/>
                <a:cs typeface="JetBrains Mono" panose="020B0604020202020204" charset="0"/>
              </a:rPr>
              <a:t>didattici</a:t>
            </a:r>
            <a:r>
              <a:rPr lang="en-US" sz="1800" b="1" dirty="0">
                <a:latin typeface="JetBrains Mono" panose="020B0604020202020204" charset="0"/>
                <a:cs typeface="JetBrains Mono" panose="020B0604020202020204" charset="0"/>
              </a:rPr>
              <a:t>: </a:t>
            </a:r>
            <a:r>
              <a:rPr lang="en-US" sz="1800" dirty="0">
                <a:latin typeface="JetBrains Mono" panose="020B0604020202020204" charset="0"/>
                <a:cs typeface="JetBrains Mono" panose="020B0604020202020204" charset="0"/>
              </a:rPr>
              <a:t> power point, </a:t>
            </a:r>
            <a:r>
              <a:rPr lang="it-IT" sz="1800" dirty="0">
                <a:latin typeface="JetBrains Mono" panose="020B0604020202020204" charset="0"/>
                <a:cs typeface="JetBrains Mono" panose="020B0604020202020204" charset="0"/>
              </a:rPr>
              <a:t>mappe concettuali, esercizi e attività</a:t>
            </a:r>
            <a:endParaRPr lang="en-US" sz="1800" b="1" dirty="0">
              <a:latin typeface="JetBrains Mono" panose="020B0604020202020204" charset="0"/>
              <a:cs typeface="JetBrains Mono" panose="020B0604020202020204" charset="0"/>
            </a:endParaRP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JetBrains Mono" panose="020B0604020202020204" charset="0"/>
                <a:cs typeface="JetBrains Mono" panose="020B0604020202020204" charset="0"/>
              </a:rPr>
              <a:t>I metadata: </a:t>
            </a:r>
            <a:r>
              <a:rPr lang="en-US" sz="1800" dirty="0">
                <a:solidFill>
                  <a:schemeClr val="tx1"/>
                </a:solidFill>
                <a:latin typeface="JetBrains Mono" panose="020B0604020202020204" charset="0"/>
                <a:cs typeface="JetBrains Mono" panose="020B0604020202020204" charset="0"/>
              </a:rPr>
              <a:t>secondo il Dublin Core metadata scheme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JetBrains Mono" panose="020B0604020202020204" charset="0"/>
                <a:cs typeface="JetBrains Mono" panose="020B0604020202020204" charset="0"/>
              </a:rPr>
              <a:t>Licenza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JetBrains Mono" panose="020B0604020202020204" charset="0"/>
                <a:cs typeface="JetBrains Mono" panose="020B0604020202020204" charset="0"/>
              </a:rPr>
              <a:t> CC: </a:t>
            </a:r>
            <a:r>
              <a:rPr lang="en-US" sz="1800" dirty="0">
                <a:solidFill>
                  <a:schemeClr val="tx1"/>
                </a:solidFill>
                <a:latin typeface="JetBrains Mono" panose="020B0604020202020204" charset="0"/>
                <a:cs typeface="JetBrains Mono" panose="020B0604020202020204" charset="0"/>
              </a:rPr>
              <a:t>CC – by non </a:t>
            </a:r>
            <a:r>
              <a:rPr lang="en-US" sz="1800" dirty="0" err="1">
                <a:solidFill>
                  <a:schemeClr val="tx1"/>
                </a:solidFill>
                <a:latin typeface="JetBrains Mono" panose="020B0604020202020204" charset="0"/>
                <a:cs typeface="JetBrains Mono" panose="020B0604020202020204" charset="0"/>
              </a:rPr>
              <a:t>commerciale</a:t>
            </a:r>
            <a:endParaRPr lang="en-US" sz="1800" dirty="0">
              <a:solidFill>
                <a:schemeClr val="bg2">
                  <a:lumMod val="75000"/>
                </a:schemeClr>
              </a:solidFill>
              <a:latin typeface="JetBrains Mono" panose="020B0604020202020204" charset="0"/>
              <a:cs typeface="JetBrains Mono" panose="020B0604020202020204" charset="0"/>
            </a:endParaRPr>
          </a:p>
          <a:p>
            <a:pPr algn="r">
              <a:lnSpc>
                <a:spcPct val="120000"/>
              </a:lnSpc>
            </a:pPr>
            <a:r>
              <a:rPr lang="en-US" sz="1800" b="1" dirty="0">
                <a:highlight>
                  <a:srgbClr val="FFFF00"/>
                </a:highlight>
                <a:latin typeface="JetBrains Mono" panose="020B0604020202020204" charset="0"/>
                <a:cs typeface="JetBrains Mono" panose="020B0604020202020204" charset="0"/>
                <a:hlinkClick r:id="rId2"/>
              </a:rPr>
              <a:t>OLA REPOSITORY </a:t>
            </a:r>
            <a:endParaRPr lang="it-IT" sz="1800" dirty="0">
              <a:highlight>
                <a:srgbClr val="FFFF00"/>
              </a:highlight>
              <a:latin typeface="JetBrains Mono" panose="020B0604020202020204" charset="0"/>
              <a:cs typeface="JetBrains Mono" panose="020B0604020202020204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B912A62E-AD9C-43B4-810C-2FC6873C6A7E}"/>
              </a:ext>
            </a:extLst>
          </p:cNvPr>
          <p:cNvSpPr txBox="1"/>
          <p:nvPr/>
        </p:nvSpPr>
        <p:spPr>
          <a:xfrm>
            <a:off x="1500226" y="380516"/>
            <a:ext cx="7856246" cy="508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n-US" sz="2400" b="1" dirty="0" err="1">
                <a:latin typeface="JetBrains Mono" panose="020B0604020202020204" charset="0"/>
                <a:cs typeface="JetBrains Mono" panose="020B0604020202020204" charset="0"/>
              </a:rPr>
              <a:t>Ogni</a:t>
            </a:r>
            <a:r>
              <a:rPr lang="en-US" sz="2400" b="1" dirty="0">
                <a:latin typeface="JetBrains Mono" panose="020B0604020202020204" charset="0"/>
                <a:cs typeface="JetBrains Mono" panose="020B0604020202020204" charset="0"/>
              </a:rPr>
              <a:t> scenario </a:t>
            </a:r>
            <a:r>
              <a:rPr lang="en-US" sz="2400" b="1" dirty="0" err="1">
                <a:latin typeface="JetBrains Mono" panose="020B0604020202020204" charset="0"/>
                <a:cs typeface="JetBrains Mono" panose="020B0604020202020204" charset="0"/>
              </a:rPr>
              <a:t>consiste</a:t>
            </a:r>
            <a:r>
              <a:rPr lang="en-US" sz="2400" b="1" dirty="0">
                <a:latin typeface="JetBrains Mono" panose="020B0604020202020204" charset="0"/>
                <a:cs typeface="JetBrains Mono" panose="020B0604020202020204" charset="0"/>
              </a:rPr>
              <a:t> in: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78CCA9C2-78CD-4C0F-8070-0D67F41130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4352" y="1026438"/>
            <a:ext cx="2326458" cy="154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00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7"/>
          <p:cNvSpPr txBox="1">
            <a:spLocks noGrp="1"/>
          </p:cNvSpPr>
          <p:nvPr>
            <p:ph type="ctrTitle"/>
          </p:nvPr>
        </p:nvSpPr>
        <p:spPr>
          <a:xfrm>
            <a:off x="5899461" y="2981521"/>
            <a:ext cx="7105975" cy="44298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dirty="0"/>
              <a:t>https://olaproject.eu/</a:t>
            </a:r>
            <a:endParaRPr sz="1800" dirty="0"/>
          </a:p>
        </p:txBody>
      </p:sp>
      <p:sp>
        <p:nvSpPr>
          <p:cNvPr id="195" name="Google Shape;195;p27"/>
          <p:cNvSpPr txBox="1">
            <a:spLocks noGrp="1"/>
          </p:cNvSpPr>
          <p:nvPr>
            <p:ph type="subTitle" idx="1"/>
          </p:nvPr>
        </p:nvSpPr>
        <p:spPr>
          <a:xfrm>
            <a:off x="-11573" y="1260592"/>
            <a:ext cx="5494500" cy="35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GRAZIE PER L’ATTENZIONE</a:t>
            </a:r>
            <a:endParaRPr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6" name="Google Shape;196;p27"/>
          <p:cNvPicPr preferRelativeResize="0"/>
          <p:nvPr/>
        </p:nvPicPr>
        <p:blipFill rotWithShape="1">
          <a:blip r:embed="rId3">
            <a:alphaModFix/>
          </a:blip>
          <a:srcRect l="-1588" t="20678" r="14790" b="-5045"/>
          <a:stretch/>
        </p:blipFill>
        <p:spPr>
          <a:xfrm>
            <a:off x="6934000" y="-424750"/>
            <a:ext cx="2518449" cy="2405751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7"/>
          <p:cNvSpPr/>
          <p:nvPr/>
        </p:nvSpPr>
        <p:spPr>
          <a:xfrm>
            <a:off x="-295325" y="4113700"/>
            <a:ext cx="1783800" cy="1783800"/>
          </a:xfrm>
          <a:prstGeom prst="ellipse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8" name="Google Shape;198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24913" y="4275931"/>
            <a:ext cx="1947677" cy="76082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95;p27">
            <a:extLst>
              <a:ext uri="{FF2B5EF4-FFF2-40B4-BE49-F238E27FC236}">
                <a16:creationId xmlns:a16="http://schemas.microsoft.com/office/drawing/2014/main" xmlns="" id="{C0D24840-82EA-440D-A28E-30EAC60EA890}"/>
              </a:ext>
            </a:extLst>
          </p:cNvPr>
          <p:cNvSpPr txBox="1">
            <a:spLocks/>
          </p:cNvSpPr>
          <p:nvPr/>
        </p:nvSpPr>
        <p:spPr>
          <a:xfrm>
            <a:off x="0" y="2767605"/>
            <a:ext cx="5902554" cy="3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ter Medium"/>
              <a:buNone/>
              <a:defRPr sz="1600" b="0" i="0" u="none" strike="noStrike" cap="none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ter Medium"/>
              <a:buNone/>
              <a:defRPr sz="1600" b="0" i="0" u="none" strike="noStrike" cap="none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ter Medium"/>
              <a:buNone/>
              <a:defRPr sz="1600" b="0" i="0" u="none" strike="noStrike" cap="none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ter Medium"/>
              <a:buNone/>
              <a:defRPr sz="1600" b="0" i="0" u="none" strike="noStrike" cap="none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ter Medium"/>
              <a:buNone/>
              <a:defRPr sz="1600" b="0" i="0" u="none" strike="noStrike" cap="none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ter Medium"/>
              <a:buNone/>
              <a:defRPr sz="1600" b="0" i="0" u="none" strike="noStrike" cap="none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ter Medium"/>
              <a:buNone/>
              <a:defRPr sz="1600" b="0" i="0" u="none" strike="noStrike" cap="none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ter Medium"/>
              <a:buNone/>
              <a:defRPr sz="1600" b="0" i="0" u="none" strike="noStrike" cap="none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ter Medium"/>
              <a:buNone/>
              <a:defRPr sz="1600" b="0" i="0" u="none" strike="noStrike" cap="none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>
            <a:pPr marL="0" indent="0"/>
            <a:r>
              <a:rPr lang="it-IT" sz="2000" b="1" u="sng" dirty="0">
                <a:latin typeface="JetBrains Mono" panose="020B0604020202020204" charset="0"/>
                <a:cs typeface="JetBrains Mono" panose="020B0604020202020204" charset="0"/>
              </a:rPr>
              <a:t>Claudia Pennacchiotti</a:t>
            </a:r>
          </a:p>
          <a:p>
            <a:pPr marL="0" indent="0"/>
            <a:r>
              <a:rPr lang="it-IT" sz="2000" b="1" dirty="0">
                <a:latin typeface="JetBrains Mono" panose="020B0604020202020204" charset="0"/>
                <a:cs typeface="JetBrains Mono" panose="020B0604020202020204" charset="0"/>
              </a:rPr>
              <a:t>Valentina </a:t>
            </a:r>
            <a:r>
              <a:rPr lang="it-IT" sz="2000" b="1" dirty="0" err="1">
                <a:latin typeface="JetBrains Mono" panose="020B0604020202020204" charset="0"/>
                <a:cs typeface="JetBrains Mono" panose="020B0604020202020204" charset="0"/>
              </a:rPr>
              <a:t>Tudisca</a:t>
            </a:r>
            <a:endParaRPr lang="it-IT" sz="2000" b="1" dirty="0">
              <a:latin typeface="JetBrains Mono" panose="020B0604020202020204" charset="0"/>
              <a:cs typeface="JetBrains Mono" panose="020B0604020202020204" charset="0"/>
            </a:endParaRPr>
          </a:p>
          <a:p>
            <a:pPr marL="0" indent="0"/>
            <a:r>
              <a:rPr lang="it-IT" sz="2000" b="1" dirty="0">
                <a:latin typeface="JetBrains Mono" panose="020B0604020202020204" charset="0"/>
                <a:cs typeface="JetBrains Mono" panose="020B0604020202020204" charset="0"/>
              </a:rPr>
              <a:t>Adriana Valente </a:t>
            </a:r>
          </a:p>
          <a:p>
            <a:pPr marL="0" indent="0"/>
            <a:r>
              <a:rPr lang="it-IT" sz="2000" b="1" dirty="0">
                <a:latin typeface="JetBrains Mono" panose="020B0604020202020204" charset="0"/>
                <a:cs typeface="JetBrains Mono" panose="020B0604020202020204" charset="0"/>
              </a:rPr>
              <a:t>IRPPS-CNR</a:t>
            </a:r>
          </a:p>
          <a:p>
            <a:pPr marL="0" indent="0"/>
            <a:r>
              <a:rPr lang="it-IT" i="1" dirty="0">
                <a:latin typeface="JetBrains Mono" panose="020B0604020202020204" charset="0"/>
                <a:cs typeface="JetBrains Mono" panose="020B0604020202020204" charset="0"/>
                <a:hlinkClick r:id="rId5"/>
              </a:rPr>
              <a:t>c.pennacchiotti@irpps.cnr.it</a:t>
            </a:r>
            <a:endParaRPr lang="it-IT" i="1" dirty="0">
              <a:latin typeface="JetBrains Mono" panose="020B0604020202020204" charset="0"/>
              <a:cs typeface="JetBrains Mono" panose="020B0604020202020204" charset="0"/>
            </a:endParaRPr>
          </a:p>
          <a:p>
            <a:pPr marL="0" indent="0"/>
            <a:r>
              <a:rPr lang="it-IT" i="1" dirty="0">
                <a:latin typeface="JetBrains Mono" panose="020B0604020202020204" charset="0"/>
                <a:cs typeface="JetBrains Mono" panose="020B0604020202020204" charset="0"/>
                <a:hlinkClick r:id="rId6"/>
              </a:rPr>
              <a:t>valentina.tudisca@irpps.cnr.it</a:t>
            </a:r>
            <a:endParaRPr lang="it-IT" i="1" dirty="0">
              <a:latin typeface="JetBrains Mono" panose="020B0604020202020204" charset="0"/>
              <a:cs typeface="JetBrains Mono" panose="020B0604020202020204" charset="0"/>
            </a:endParaRPr>
          </a:p>
          <a:p>
            <a:pPr marL="0" indent="0"/>
            <a:r>
              <a:rPr lang="it-IT" i="1" dirty="0">
                <a:latin typeface="JetBrains Mono" panose="020B0604020202020204" charset="0"/>
                <a:cs typeface="JetBrains Mono" panose="020B0604020202020204" charset="0"/>
                <a:hlinkClick r:id="rId7"/>
              </a:rPr>
              <a:t>adriana.valente@cnr.it</a:t>
            </a:r>
            <a:endParaRPr lang="it-IT" i="1" dirty="0">
              <a:latin typeface="JetBrains Mono" panose="020B0604020202020204" charset="0"/>
              <a:cs typeface="JetBrains Mono" panose="020B0604020202020204" charset="0"/>
            </a:endParaRPr>
          </a:p>
          <a:p>
            <a:pPr marL="0" indent="0"/>
            <a:endParaRPr lang="it-IT" i="1" dirty="0">
              <a:latin typeface="JetBrains Mono" panose="020B0604020202020204" charset="0"/>
              <a:cs typeface="JetBrains Mono" panose="020B0604020202020204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1EAE6992-7BD1-4143-BB72-8DE9BD13C43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322412"/>
            <a:ext cx="1995790" cy="71106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xmlns="" id="{9F87461E-FBF0-4F68-8628-D6B8A9AA599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85293" y="3524172"/>
            <a:ext cx="1226916" cy="652089"/>
          </a:xfrm>
          <a:prstGeom prst="rect">
            <a:avLst/>
          </a:prstGeom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xmlns="" id="{F4CFBADA-593D-4503-9C1C-76AA8D28A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72" y="4756642"/>
            <a:ext cx="1016057" cy="355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561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2">
            <a:extLst>
              <a:ext uri="{FF2B5EF4-FFF2-40B4-BE49-F238E27FC236}">
                <a16:creationId xmlns:a16="http://schemas.microsoft.com/office/drawing/2014/main" xmlns="" id="{D573F5B0-B265-4CEF-B942-D2BBD8FB6D31}"/>
              </a:ext>
            </a:extLst>
          </p:cNvPr>
          <p:cNvSpPr txBox="1">
            <a:spLocks/>
          </p:cNvSpPr>
          <p:nvPr/>
        </p:nvSpPr>
        <p:spPr>
          <a:xfrm>
            <a:off x="1773849" y="1856496"/>
            <a:ext cx="6804067" cy="28312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b="1" dirty="0">
                <a:solidFill>
                  <a:schemeClr val="accent1">
                    <a:lumMod val="50000"/>
                  </a:schemeClr>
                </a:solidFill>
                <a:latin typeface="JetBrains Mono" panose="020B0604020202020204" charset="0"/>
                <a:ea typeface="Inter Medium" panose="020B0604020202020204" charset="0"/>
                <a:cs typeface="JetBrains Mono" panose="020B0604020202020204" charset="0"/>
              </a:rPr>
              <a:t>5 MOOCS </a:t>
            </a:r>
            <a:r>
              <a:rPr lang="it-IT" sz="1400" dirty="0">
                <a:solidFill>
                  <a:schemeClr val="tx1"/>
                </a:solidFill>
                <a:latin typeface="JetBrains Mono" panose="020B0604020202020204" charset="0"/>
                <a:ea typeface="Inter Medium" panose="020B0604020202020204" charset="0"/>
                <a:cs typeface="JetBrains Mono" panose="020B0604020202020204" charset="0"/>
                <a:sym typeface="Wingdings" panose="05000000000000000000" pitchFamily="2" charset="2"/>
              </a:rPr>
              <a:t> per il </a:t>
            </a:r>
            <a:r>
              <a:rPr lang="it-IT" sz="1400" dirty="0" err="1">
                <a:solidFill>
                  <a:schemeClr val="tx1"/>
                </a:solidFill>
                <a:latin typeface="JetBrains Mono" panose="020B0604020202020204" charset="0"/>
                <a:ea typeface="Inter Medium" panose="020B0604020202020204" charset="0"/>
                <a:cs typeface="JetBrains Mono" panose="020B0604020202020204" charset="0"/>
                <a:sym typeface="Wingdings" panose="05000000000000000000" pitchFamily="2" charset="2"/>
              </a:rPr>
              <a:t>teacher</a:t>
            </a:r>
            <a:r>
              <a:rPr lang="it-IT" sz="1400" dirty="0">
                <a:solidFill>
                  <a:schemeClr val="tx1"/>
                </a:solidFill>
                <a:latin typeface="JetBrains Mono" panose="020B0604020202020204" charset="0"/>
                <a:ea typeface="Inter Medium" panose="020B0604020202020204" charset="0"/>
                <a:cs typeface="JetBrains Mono" panose="020B0604020202020204" charset="0"/>
                <a:sym typeface="Wingdings" panose="05000000000000000000" pitchFamily="2" charset="2"/>
              </a:rPr>
              <a:t> training </a:t>
            </a:r>
            <a:r>
              <a:rPr lang="it-IT" sz="1400" dirty="0">
                <a:solidFill>
                  <a:schemeClr val="tx1"/>
                </a:solidFill>
                <a:latin typeface="JetBrains Mono" panose="020B0604020202020204" charset="0"/>
                <a:ea typeface="Inter Medium" panose="020B0604020202020204" charset="0"/>
                <a:cs typeface="JetBrains Mono" panose="020B0604020202020204" charset="0"/>
              </a:rPr>
              <a:t>(</a:t>
            </a:r>
            <a:r>
              <a:rPr lang="it-IT" sz="1400" b="1" dirty="0">
                <a:solidFill>
                  <a:schemeClr val="tx1"/>
                </a:solidFill>
                <a:latin typeface="JetBrains Mono" panose="020B0604020202020204" charset="0"/>
                <a:ea typeface="Inter Medium" panose="020B0604020202020204" charset="0"/>
                <a:cs typeface="JetBrains Mono" panose="020B060402020202020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https://mooc.olaproject.eu/</a:t>
            </a:r>
            <a:r>
              <a:rPr lang="it-IT" sz="1400" b="1" dirty="0">
                <a:solidFill>
                  <a:schemeClr val="tx1"/>
                </a:solidFill>
                <a:latin typeface="JetBrains Mono" panose="020B0604020202020204" charset="0"/>
                <a:ea typeface="Inter Medium" panose="020B0604020202020204" charset="0"/>
                <a:cs typeface="JetBrains Mono" panose="020B0604020202020204" charset="0"/>
              </a:rPr>
              <a:t> </a:t>
            </a:r>
            <a:r>
              <a:rPr lang="it-IT" sz="1400" dirty="0">
                <a:solidFill>
                  <a:schemeClr val="tx1"/>
                </a:solidFill>
                <a:latin typeface="JetBrains Mono" panose="020B0604020202020204" charset="0"/>
                <a:ea typeface="Inter Medium" panose="020B0604020202020204" charset="0"/>
                <a:cs typeface="JetBrains Mono" panose="020B0604020202020204" charset="0"/>
              </a:rPr>
              <a:t>)</a:t>
            </a:r>
          </a:p>
          <a:p>
            <a:endParaRPr lang="it-IT" sz="1400" dirty="0">
              <a:solidFill>
                <a:schemeClr val="tx1"/>
              </a:solidFill>
              <a:latin typeface="JetBrains Mono" panose="020B0604020202020204" charset="0"/>
              <a:ea typeface="Inter Medium" panose="020B0604020202020204" charset="0"/>
              <a:cs typeface="JetBrains Mono" panose="020B0604020202020204" charset="0"/>
            </a:endParaRPr>
          </a:p>
          <a:p>
            <a:pPr lvl="2"/>
            <a:endParaRPr lang="it-IT" sz="1200" i="1" dirty="0">
              <a:solidFill>
                <a:schemeClr val="tx1"/>
              </a:solidFill>
              <a:latin typeface="JetBrains Mono" panose="020B0604020202020204" charset="0"/>
              <a:ea typeface="Inter Medium" panose="020B0604020202020204" charset="0"/>
              <a:cs typeface="JetBrains Mono" panose="020B0604020202020204" charset="0"/>
            </a:endParaRPr>
          </a:p>
          <a:p>
            <a:r>
              <a:rPr lang="it-IT" sz="1400" b="1" dirty="0">
                <a:solidFill>
                  <a:schemeClr val="accent1">
                    <a:lumMod val="50000"/>
                  </a:schemeClr>
                </a:solidFill>
                <a:latin typeface="JetBrains Mono" panose="020B0604020202020204" charset="0"/>
                <a:ea typeface="Inter Medium" panose="020B0604020202020204" charset="0"/>
                <a:cs typeface="JetBrains Mono" panose="020B0604020202020204" charset="0"/>
              </a:rPr>
              <a:t>1 Toolkit per i docenti</a:t>
            </a:r>
          </a:p>
          <a:p>
            <a:pPr marL="82294"/>
            <a:endParaRPr lang="it-IT" sz="1400" dirty="0">
              <a:solidFill>
                <a:schemeClr val="tx1"/>
              </a:solidFill>
              <a:latin typeface="JetBrains Mono" panose="020B0604020202020204" charset="0"/>
              <a:ea typeface="Inter Medium" panose="020B0604020202020204" charset="0"/>
              <a:cs typeface="JetBrains Mono" panose="020B0604020202020204" charset="0"/>
            </a:endParaRPr>
          </a:p>
          <a:p>
            <a:r>
              <a:rPr lang="it-IT" sz="1400" b="1" dirty="0">
                <a:solidFill>
                  <a:schemeClr val="accent1">
                    <a:lumMod val="50000"/>
                  </a:schemeClr>
                </a:solidFill>
                <a:latin typeface="JetBrains Mono" panose="020B0604020202020204" charset="0"/>
                <a:ea typeface="Inter Medium" panose="020B0604020202020204" charset="0"/>
                <a:cs typeface="JetBrains Mono" panose="020B0604020202020204" charset="0"/>
              </a:rPr>
              <a:t>200 OER (scenari educativi STEAM + CLIL)</a:t>
            </a:r>
            <a:r>
              <a:rPr lang="it-IT" sz="1400" b="1" dirty="0">
                <a:solidFill>
                  <a:schemeClr val="tx1"/>
                </a:solidFill>
                <a:latin typeface="JetBrains Mono" panose="020B0604020202020204" charset="0"/>
                <a:ea typeface="Inter Medium" panose="020B0604020202020204" charset="0"/>
                <a:cs typeface="JetBrains Mono" panose="020B0604020202020204" charset="0"/>
              </a:rPr>
              <a:t> </a:t>
            </a:r>
            <a:r>
              <a:rPr lang="it-IT" sz="1400" dirty="0">
                <a:solidFill>
                  <a:schemeClr val="tx1"/>
                </a:solidFill>
                <a:latin typeface="JetBrains Mono" panose="020B0604020202020204" charset="0"/>
                <a:ea typeface="Inter Medium" panose="020B0604020202020204" charset="0"/>
                <a:cs typeface="JetBrains Mono" panose="020B0604020202020204" charset="0"/>
              </a:rPr>
              <a:t>disponibili tramite il repository OLA (</a:t>
            </a:r>
            <a:r>
              <a:rPr lang="en-US" sz="1400" b="1" dirty="0">
                <a:solidFill>
                  <a:schemeClr val="tx1"/>
                </a:solidFill>
                <a:latin typeface="JetBrains Mono" panose="020B0604020202020204" charset="0"/>
                <a:ea typeface="Inter Medium" panose="020B0604020202020204" charset="0"/>
                <a:cs typeface="JetBrains Mono" panose="020B060402020202020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http://repository.include-erasmus.eu/</a:t>
            </a:r>
            <a:r>
              <a:rPr lang="en-US" sz="1400" b="1" dirty="0">
                <a:solidFill>
                  <a:schemeClr val="tx1"/>
                </a:solidFill>
                <a:latin typeface="JetBrains Mono" panose="020B0604020202020204" charset="0"/>
                <a:ea typeface="Inter Medium" panose="020B0604020202020204" charset="0"/>
                <a:cs typeface="JetBrains Mono" panose="020B0604020202020204" charset="0"/>
              </a:rPr>
              <a:t>)</a:t>
            </a:r>
          </a:p>
          <a:p>
            <a:pPr marL="82294"/>
            <a:endParaRPr lang="it-IT" sz="1400" dirty="0">
              <a:solidFill>
                <a:schemeClr val="tx1"/>
              </a:solidFill>
              <a:latin typeface="JetBrains Mono" panose="020B0604020202020204" charset="0"/>
              <a:ea typeface="Inter Medium" panose="020B0604020202020204" charset="0"/>
              <a:cs typeface="JetBrains Mono" panose="020B0604020202020204" charset="0"/>
            </a:endParaRPr>
          </a:p>
          <a:p>
            <a:endParaRPr lang="it-IT" sz="1400" dirty="0">
              <a:solidFill>
                <a:schemeClr val="tx1"/>
              </a:solidFill>
              <a:latin typeface="JetBrains Mono" panose="020B0604020202020204" charset="0"/>
              <a:ea typeface="Inter Medium" panose="020B0604020202020204" charset="0"/>
              <a:cs typeface="JetBrains Mono" panose="020B0604020202020204" charset="0"/>
            </a:endParaRPr>
          </a:p>
          <a:p>
            <a:endParaRPr lang="it-IT" sz="1400" dirty="0">
              <a:solidFill>
                <a:schemeClr val="tx1"/>
              </a:solidFill>
              <a:latin typeface="JetBrains Mono" panose="020B0604020202020204" charset="0"/>
              <a:ea typeface="Inter Medium" panose="020B0604020202020204" charset="0"/>
              <a:cs typeface="JetBrains Mono" panose="020B0604020202020204" charset="0"/>
            </a:endParaRPr>
          </a:p>
          <a:p>
            <a:endParaRPr lang="it-IT" sz="1400" dirty="0">
              <a:solidFill>
                <a:schemeClr val="tx1"/>
              </a:solidFill>
              <a:latin typeface="JetBrains Mono" panose="020B0604020202020204" charset="0"/>
              <a:ea typeface="Inter Medium" panose="020B0604020202020204" charset="0"/>
              <a:cs typeface="JetBrains Mono" panose="020B0604020202020204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C32728B8-7301-4CD6-A02E-94574EF1D2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4724" y="250943"/>
            <a:ext cx="2678688" cy="1423686"/>
          </a:xfrm>
          <a:prstGeom prst="rect">
            <a:avLst/>
          </a:prstGeom>
        </p:spPr>
      </p:pic>
      <p:pic>
        <p:nvPicPr>
          <p:cNvPr id="4" name="Picture 2" descr="What is in my toolkit? | SoundGirls.org">
            <a:extLst>
              <a:ext uri="{FF2B5EF4-FFF2-40B4-BE49-F238E27FC236}">
                <a16:creationId xmlns:a16="http://schemas.microsoft.com/office/drawing/2014/main" xmlns="" id="{9A74434E-EE81-48D9-A8D5-9DBA1F7AC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348" y="2913071"/>
            <a:ext cx="640275" cy="64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MOOC e altri corsi online | Informagiovani Comune di Gubbio">
            <a:extLst>
              <a:ext uri="{FF2B5EF4-FFF2-40B4-BE49-F238E27FC236}">
                <a16:creationId xmlns:a16="http://schemas.microsoft.com/office/drawing/2014/main" xmlns="" id="{0CF290F8-EDA3-4A51-9725-027045AE1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53" y="2001404"/>
            <a:ext cx="1183539" cy="64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ome si dice Open Education Resources (OER) in italiano? - PuntoPanto">
            <a:extLst>
              <a:ext uri="{FF2B5EF4-FFF2-40B4-BE49-F238E27FC236}">
                <a16:creationId xmlns:a16="http://schemas.microsoft.com/office/drawing/2014/main" xmlns="" id="{79C7B0F6-8267-460F-9ACE-FA00B3E2F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03" y="3783289"/>
            <a:ext cx="1101445" cy="73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CD37708C-AB3A-4549-B688-C82BF3379CF4}"/>
              </a:ext>
            </a:extLst>
          </p:cNvPr>
          <p:cNvSpPr txBox="1"/>
          <p:nvPr/>
        </p:nvSpPr>
        <p:spPr>
          <a:xfrm>
            <a:off x="5476671" y="223520"/>
            <a:ext cx="281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JetBrains Mono" panose="020B0604020202020204" charset="0"/>
              </a:rPr>
              <a:t>Olaproject.eu</a:t>
            </a:r>
          </a:p>
        </p:txBody>
      </p:sp>
      <p:pic>
        <p:nvPicPr>
          <p:cNvPr id="8" name="Google Shape;198;p27">
            <a:extLst>
              <a:ext uri="{FF2B5EF4-FFF2-40B4-BE49-F238E27FC236}">
                <a16:creationId xmlns:a16="http://schemas.microsoft.com/office/drawing/2014/main" xmlns="" id="{9BBF6255-B3C1-4933-8D90-F46BEA79406C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596747" y="693847"/>
            <a:ext cx="1947677" cy="7608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xmlns="" id="{71BE0CF5-2C21-47BE-9F0C-E1D3EFE8872F}"/>
              </a:ext>
            </a:extLst>
          </p:cNvPr>
          <p:cNvCxnSpPr>
            <a:cxnSpLocks/>
          </p:cNvCxnSpPr>
          <p:nvPr/>
        </p:nvCxnSpPr>
        <p:spPr>
          <a:xfrm>
            <a:off x="1773849" y="2739129"/>
            <a:ext cx="6804067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xmlns="" id="{2652B534-6035-4932-90D6-B4A8817E85E1}"/>
              </a:ext>
            </a:extLst>
          </p:cNvPr>
          <p:cNvCxnSpPr>
            <a:cxnSpLocks/>
          </p:cNvCxnSpPr>
          <p:nvPr/>
        </p:nvCxnSpPr>
        <p:spPr>
          <a:xfrm>
            <a:off x="1773848" y="4685603"/>
            <a:ext cx="6804068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xmlns="" id="{525D86B4-8D8A-4675-BDEF-84141D5F8F6B}"/>
              </a:ext>
            </a:extLst>
          </p:cNvPr>
          <p:cNvCxnSpPr>
            <a:cxnSpLocks/>
          </p:cNvCxnSpPr>
          <p:nvPr/>
        </p:nvCxnSpPr>
        <p:spPr>
          <a:xfrm>
            <a:off x="1773849" y="3697240"/>
            <a:ext cx="6804067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454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075" y="1566350"/>
            <a:ext cx="3286832" cy="3229999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30"/>
          <p:cNvSpPr txBox="1">
            <a:spLocks noGrp="1"/>
          </p:cNvSpPr>
          <p:nvPr>
            <p:ph type="title"/>
          </p:nvPr>
        </p:nvSpPr>
        <p:spPr>
          <a:xfrm>
            <a:off x="4203200" y="466275"/>
            <a:ext cx="4106400" cy="100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Open education – </a:t>
            </a:r>
            <a:r>
              <a:rPr lang="it-IT" dirty="0"/>
              <a:t>I</a:t>
            </a:r>
            <a:r>
              <a:rPr lang="en" dirty="0"/>
              <a:t> principi</a:t>
            </a:r>
            <a:endParaRPr dirty="0"/>
          </a:p>
        </p:txBody>
      </p:sp>
      <p:sp>
        <p:nvSpPr>
          <p:cNvPr id="232" name="Google Shape;232;p30"/>
          <p:cNvSpPr txBox="1">
            <a:spLocks noGrp="1"/>
          </p:cNvSpPr>
          <p:nvPr>
            <p:ph type="subTitle" idx="1"/>
          </p:nvPr>
        </p:nvSpPr>
        <p:spPr>
          <a:xfrm>
            <a:off x="4156900" y="1681747"/>
            <a:ext cx="4577781" cy="27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dirty="0"/>
              <a:t>L’obiettivo di un sistema educativo deve essere quello di </a:t>
            </a:r>
            <a:r>
              <a:rPr lang="it-IT" sz="1400" b="1" dirty="0"/>
              <a:t>abbattere tutte le barriere </a:t>
            </a:r>
            <a:r>
              <a:rPr lang="it-IT" sz="1400" dirty="0"/>
              <a:t>non necessarie all’accesso, fruizione e completamento di attività educative e formative, nel rispetto della legge e delle inclinazioni personali.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dirty="0"/>
              <a:t>L’accesso alle risorse educative è una questione di </a:t>
            </a:r>
            <a:r>
              <a:rPr lang="it-IT" sz="1400" b="1" dirty="0"/>
              <a:t>giustizia sociale </a:t>
            </a:r>
            <a:r>
              <a:rPr lang="it-IT" sz="1400" dirty="0"/>
              <a:t>e il </a:t>
            </a:r>
            <a:r>
              <a:rPr lang="it-IT" sz="1400" b="1" dirty="0"/>
              <a:t>diritto all’istruzione </a:t>
            </a:r>
            <a:r>
              <a:rPr lang="it-IT" sz="1400" dirty="0"/>
              <a:t>viene garantito della carta internazionali sui diritti umani e dalla Costituzione della Repubblica Italiana nell’art. 34;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dirty="0"/>
              <a:t>Il digitale offre innovative e potenziali opportunità per l’istruzione a tutti i livelli, nell’ottica dell’apprendimento continuo (Lifelong Learning).</a:t>
            </a:r>
          </a:p>
        </p:txBody>
      </p:sp>
      <p:sp>
        <p:nvSpPr>
          <p:cNvPr id="234" name="Google Shape;234;p30"/>
          <p:cNvSpPr/>
          <p:nvPr/>
        </p:nvSpPr>
        <p:spPr>
          <a:xfrm>
            <a:off x="1788325" y="4079550"/>
            <a:ext cx="1985700" cy="165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xmlns="" id="{2D3193E7-FA6B-4E29-859C-31D37A82A3EF}"/>
              </a:ext>
            </a:extLst>
          </p:cNvPr>
          <p:cNvSpPr>
            <a:spLocks noGrp="1"/>
          </p:cNvSpPr>
          <p:nvPr>
            <p:ph type="pic" idx="2"/>
          </p:nvPr>
        </p:nvSpPr>
        <p:spPr/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428A5717-0B2F-4453-9D18-FBB9D54C9203}"/>
              </a:ext>
            </a:extLst>
          </p:cNvPr>
          <p:cNvSpPr txBox="1"/>
          <p:nvPr/>
        </p:nvSpPr>
        <p:spPr>
          <a:xfrm>
            <a:off x="4896091" y="4665544"/>
            <a:ext cx="507549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" i="1" dirty="0">
                <a:latin typeface="Inter Medium" panose="020B0604020202020204" charset="0"/>
                <a:ea typeface="Inter Medium" panose="020B0604020202020204" charset="0"/>
                <a:cs typeface="JetBrains Mono" panose="020B0604020202020204" charset="0"/>
              </a:rPr>
              <a:t>Fonte: Nascimbeni et al.-  Guida italiana all’Open </a:t>
            </a:r>
            <a:r>
              <a:rPr lang="it-IT" sz="1100" i="1" dirty="0" err="1">
                <a:latin typeface="Inter Medium" panose="020B0604020202020204" charset="0"/>
                <a:ea typeface="Inter Medium" panose="020B0604020202020204" charset="0"/>
                <a:cs typeface="JetBrains Mono" panose="020B0604020202020204" charset="0"/>
              </a:rPr>
              <a:t>education</a:t>
            </a:r>
            <a:endParaRPr lang="it-IT" sz="1100" i="1" dirty="0">
              <a:latin typeface="Inter Medium" panose="020B0604020202020204" charset="0"/>
              <a:ea typeface="Inter Medium" panose="020B0604020202020204" charset="0"/>
              <a:cs typeface="JetBrains Mono" panose="020B060402020202020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Google Shape;25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27375" y="4287149"/>
            <a:ext cx="1622275" cy="6336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1DFE1322-5607-430E-BD9D-933878DED795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ottotitolo 4">
            <a:extLst>
              <a:ext uri="{FF2B5EF4-FFF2-40B4-BE49-F238E27FC236}">
                <a16:creationId xmlns:a16="http://schemas.microsoft.com/office/drawing/2014/main" xmlns="" id="{999C3F2F-97A5-4D7A-BE47-CEB8F54B26BB}"/>
              </a:ext>
            </a:extLst>
          </p:cNvPr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ottotitolo 6">
            <a:extLst>
              <a:ext uri="{FF2B5EF4-FFF2-40B4-BE49-F238E27FC236}">
                <a16:creationId xmlns:a16="http://schemas.microsoft.com/office/drawing/2014/main" xmlns="" id="{F5CE7C0B-717D-40A6-B1C8-55A898475837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143382" y="3036855"/>
            <a:ext cx="2992500" cy="17763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it-IT" sz="1600" dirty="0">
                <a:latin typeface="JetBrains Mono" panose="020B0604020202020204" charset="0"/>
                <a:cs typeface="JetBrains Mono" panose="020B0604020202020204" charset="0"/>
              </a:rPr>
              <a:t>Un movimento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1600" dirty="0">
                <a:latin typeface="JetBrains Mono" panose="020B0604020202020204" charset="0"/>
                <a:cs typeface="JetBrains Mono" panose="020B0604020202020204" charset="0"/>
              </a:rPr>
              <a:t>Una pratica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1600" dirty="0">
                <a:latin typeface="JetBrains Mono" panose="020B0604020202020204" charset="0"/>
                <a:cs typeface="JetBrains Mono" panose="020B0604020202020204" charset="0"/>
              </a:rPr>
              <a:t>Una filosofia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1600" dirty="0">
                <a:latin typeface="JetBrains Mono" panose="020B0604020202020204" charset="0"/>
                <a:cs typeface="JetBrains Mono" panose="020B0604020202020204" charset="0"/>
              </a:rPr>
              <a:t>Un diritto umano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1600" dirty="0">
                <a:latin typeface="JetBrains Mono" panose="020B0604020202020204" charset="0"/>
                <a:cs typeface="JetBrains Mono" panose="020B0604020202020204" charset="0"/>
              </a:rPr>
              <a:t>Un modo di risparmiare risorse</a:t>
            </a:r>
          </a:p>
          <a:p>
            <a:endParaRPr lang="it-IT" sz="1600" dirty="0">
              <a:latin typeface="JetBrains Mono" panose="020B0604020202020204" charset="0"/>
              <a:cs typeface="JetBrains Mono" panose="020B0604020202020204" charset="0"/>
            </a:endParaRPr>
          </a:p>
        </p:txBody>
      </p:sp>
      <p:grpSp>
        <p:nvGrpSpPr>
          <p:cNvPr id="14" name="Gruppo 13">
            <a:extLst>
              <a:ext uri="{FF2B5EF4-FFF2-40B4-BE49-F238E27FC236}">
                <a16:creationId xmlns:a16="http://schemas.microsoft.com/office/drawing/2014/main" xmlns="" id="{70B096F0-01B8-4C9F-AFA3-1AD1026DC241}"/>
              </a:ext>
            </a:extLst>
          </p:cNvPr>
          <p:cNvGrpSpPr/>
          <p:nvPr/>
        </p:nvGrpSpPr>
        <p:grpSpPr>
          <a:xfrm>
            <a:off x="1044393" y="461452"/>
            <a:ext cx="6959703" cy="3000859"/>
            <a:chOff x="2277038" y="305939"/>
            <a:chExt cx="8696307" cy="3853334"/>
          </a:xfrm>
        </p:grpSpPr>
        <p:sp>
          <p:nvSpPr>
            <p:cNvPr id="15" name="Esagono 14">
              <a:extLst>
                <a:ext uri="{FF2B5EF4-FFF2-40B4-BE49-F238E27FC236}">
                  <a16:creationId xmlns:a16="http://schemas.microsoft.com/office/drawing/2014/main" xmlns="" id="{FEB08565-AD51-4177-9901-2F35A71BF3B2}"/>
                </a:ext>
              </a:extLst>
            </p:cNvPr>
            <p:cNvSpPr/>
            <p:nvPr/>
          </p:nvSpPr>
          <p:spPr>
            <a:xfrm>
              <a:off x="7928514" y="1380013"/>
              <a:ext cx="1640542" cy="1335740"/>
            </a:xfrm>
            <a:prstGeom prst="hexagon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050" b="1" dirty="0">
                  <a:solidFill>
                    <a:schemeClr val="accent6"/>
                  </a:solidFill>
                  <a:latin typeface="JetBrains Mono" panose="020B0604020202020204" charset="0"/>
                  <a:cs typeface="JetBrains Mono" panose="020B0604020202020204" charset="0"/>
                </a:rPr>
                <a:t>Open access</a:t>
              </a:r>
            </a:p>
          </p:txBody>
        </p:sp>
        <p:sp>
          <p:nvSpPr>
            <p:cNvPr id="16" name="Esagono 15">
              <a:extLst>
                <a:ext uri="{FF2B5EF4-FFF2-40B4-BE49-F238E27FC236}">
                  <a16:creationId xmlns:a16="http://schemas.microsoft.com/office/drawing/2014/main" xmlns="" id="{6663C357-EFA9-4F40-AFE8-3246519FCC39}"/>
                </a:ext>
              </a:extLst>
            </p:cNvPr>
            <p:cNvSpPr/>
            <p:nvPr/>
          </p:nvSpPr>
          <p:spPr>
            <a:xfrm>
              <a:off x="2277038" y="1385997"/>
              <a:ext cx="1640542" cy="1335741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050" b="1" dirty="0">
                  <a:latin typeface="JetBrains Mono" panose="020B0604020202020204" charset="0"/>
                  <a:cs typeface="JetBrains Mono" panose="020B0604020202020204" charset="0"/>
                </a:rPr>
                <a:t>Open culture</a:t>
              </a:r>
            </a:p>
          </p:txBody>
        </p:sp>
        <p:sp>
          <p:nvSpPr>
            <p:cNvPr id="17" name="Esagono 16">
              <a:extLst>
                <a:ext uri="{FF2B5EF4-FFF2-40B4-BE49-F238E27FC236}">
                  <a16:creationId xmlns:a16="http://schemas.microsoft.com/office/drawing/2014/main" xmlns="" id="{D458CEA3-2880-4D74-9E26-D29DF271961F}"/>
                </a:ext>
              </a:extLst>
            </p:cNvPr>
            <p:cNvSpPr/>
            <p:nvPr/>
          </p:nvSpPr>
          <p:spPr>
            <a:xfrm>
              <a:off x="3719221" y="2108217"/>
              <a:ext cx="1640542" cy="1335741"/>
            </a:xfrm>
            <a:prstGeom prst="hexagon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050" b="1" dirty="0">
                  <a:latin typeface="JetBrains Mono" panose="020B0604020202020204" charset="0"/>
                  <a:cs typeface="JetBrains Mono" panose="020B0604020202020204" charset="0"/>
                </a:rPr>
                <a:t>Open science</a:t>
              </a:r>
            </a:p>
          </p:txBody>
        </p:sp>
        <p:sp>
          <p:nvSpPr>
            <p:cNvPr id="18" name="Esagono 17">
              <a:extLst>
                <a:ext uri="{FF2B5EF4-FFF2-40B4-BE49-F238E27FC236}">
                  <a16:creationId xmlns:a16="http://schemas.microsoft.com/office/drawing/2014/main" xmlns="" id="{F2F88C59-303E-4E5E-99BD-406AAAE36C45}"/>
                </a:ext>
              </a:extLst>
            </p:cNvPr>
            <p:cNvSpPr/>
            <p:nvPr/>
          </p:nvSpPr>
          <p:spPr>
            <a:xfrm>
              <a:off x="6528734" y="2095244"/>
              <a:ext cx="1640542" cy="1335740"/>
            </a:xfrm>
            <a:prstGeom prst="hexagon">
              <a:avLst/>
            </a:prstGeom>
            <a:solidFill>
              <a:schemeClr val="bg1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05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JetBrains Mono" panose="020B0604020202020204" charset="0"/>
                  <a:cs typeface="JetBrains Mono" panose="020B0604020202020204" charset="0"/>
                </a:rPr>
                <a:t>Open </a:t>
              </a:r>
              <a:r>
                <a:rPr lang="it-IT" sz="105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JetBrains Mono" panose="020B0604020202020204" charset="0"/>
                  <a:cs typeface="JetBrains Mono" panose="020B0604020202020204" charset="0"/>
                </a:rPr>
                <a:t>infrastructures</a:t>
              </a:r>
              <a:endParaRPr lang="it-IT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JetBrains Mono" panose="020B0604020202020204" charset="0"/>
                <a:cs typeface="JetBrains Mono" panose="020B0604020202020204" charset="0"/>
              </a:endParaRPr>
            </a:p>
          </p:txBody>
        </p:sp>
        <p:sp>
          <p:nvSpPr>
            <p:cNvPr id="19" name="Esagono 18">
              <a:extLst>
                <a:ext uri="{FF2B5EF4-FFF2-40B4-BE49-F238E27FC236}">
                  <a16:creationId xmlns:a16="http://schemas.microsoft.com/office/drawing/2014/main" xmlns="" id="{7BB15B52-5341-482F-8D26-6C499CF9D360}"/>
                </a:ext>
              </a:extLst>
            </p:cNvPr>
            <p:cNvSpPr/>
            <p:nvPr/>
          </p:nvSpPr>
          <p:spPr>
            <a:xfrm>
              <a:off x="7928514" y="2823531"/>
              <a:ext cx="1640542" cy="1335742"/>
            </a:xfrm>
            <a:prstGeom prst="hexagon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05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JetBrains Mono" panose="020B0604020202020204" charset="0"/>
                  <a:cs typeface="JetBrains Mono" panose="020B0604020202020204" charset="0"/>
                </a:rPr>
                <a:t>Open software</a:t>
              </a:r>
            </a:p>
          </p:txBody>
        </p:sp>
        <p:sp>
          <p:nvSpPr>
            <p:cNvPr id="20" name="Esagono 19">
              <a:extLst>
                <a:ext uri="{FF2B5EF4-FFF2-40B4-BE49-F238E27FC236}">
                  <a16:creationId xmlns:a16="http://schemas.microsoft.com/office/drawing/2014/main" xmlns="" id="{22F654CF-5CBC-4513-A0F8-6722BB474D9B}"/>
                </a:ext>
              </a:extLst>
            </p:cNvPr>
            <p:cNvSpPr/>
            <p:nvPr/>
          </p:nvSpPr>
          <p:spPr>
            <a:xfrm>
              <a:off x="5124445" y="2812787"/>
              <a:ext cx="1640542" cy="1335741"/>
            </a:xfrm>
            <a:prstGeom prst="hexagon">
              <a:avLst/>
            </a:prstGeom>
            <a:solidFill>
              <a:schemeClr val="tx1">
                <a:lumMod val="25000"/>
                <a:lumOff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050" b="1" dirty="0">
                  <a:latin typeface="JetBrains Mono" panose="020B0604020202020204" charset="0"/>
                  <a:cs typeface="JetBrains Mono" panose="020B0604020202020204" charset="0"/>
                </a:rPr>
                <a:t>Open </a:t>
              </a:r>
              <a:r>
                <a:rPr lang="it-IT" sz="1050" b="1" dirty="0" err="1">
                  <a:latin typeface="JetBrains Mono" panose="020B0604020202020204" charset="0"/>
                  <a:cs typeface="JetBrains Mono" panose="020B0604020202020204" charset="0"/>
                </a:rPr>
                <a:t>practices</a:t>
              </a:r>
              <a:endParaRPr lang="it-IT" sz="1050" b="1" dirty="0">
                <a:latin typeface="JetBrains Mono" panose="020B0604020202020204" charset="0"/>
                <a:cs typeface="JetBrains Mono" panose="020B0604020202020204" charset="0"/>
              </a:endParaRPr>
            </a:p>
          </p:txBody>
        </p:sp>
        <p:sp>
          <p:nvSpPr>
            <p:cNvPr id="21" name="Esagono 20">
              <a:extLst>
                <a:ext uri="{FF2B5EF4-FFF2-40B4-BE49-F238E27FC236}">
                  <a16:creationId xmlns:a16="http://schemas.microsoft.com/office/drawing/2014/main" xmlns="" id="{46E834B1-8012-4D8E-91FE-D24CB9C44141}"/>
                </a:ext>
              </a:extLst>
            </p:cNvPr>
            <p:cNvSpPr/>
            <p:nvPr/>
          </p:nvSpPr>
          <p:spPr>
            <a:xfrm>
              <a:off x="5124445" y="1385998"/>
              <a:ext cx="1640542" cy="1335741"/>
            </a:xfrm>
            <a:prstGeom prst="hexagon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050" b="1" dirty="0">
                  <a:latin typeface="JetBrains Mono" panose="020B0604020202020204" charset="0"/>
                  <a:cs typeface="JetBrains Mono" panose="020B0604020202020204" charset="0"/>
                </a:rPr>
                <a:t>Open framework</a:t>
              </a:r>
            </a:p>
          </p:txBody>
        </p:sp>
        <p:sp>
          <p:nvSpPr>
            <p:cNvPr id="22" name="Esagono 21">
              <a:extLst>
                <a:ext uri="{FF2B5EF4-FFF2-40B4-BE49-F238E27FC236}">
                  <a16:creationId xmlns:a16="http://schemas.microsoft.com/office/drawing/2014/main" xmlns="" id="{78B538FF-D783-4ACC-90B0-4D5634599A76}"/>
                </a:ext>
              </a:extLst>
            </p:cNvPr>
            <p:cNvSpPr/>
            <p:nvPr/>
          </p:nvSpPr>
          <p:spPr>
            <a:xfrm>
              <a:off x="9332803" y="2077609"/>
              <a:ext cx="1640542" cy="1335742"/>
            </a:xfrm>
            <a:prstGeom prst="hexagon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05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JetBrains Mono" panose="020B0604020202020204" charset="0"/>
                  <a:cs typeface="JetBrains Mono" panose="020B0604020202020204" charset="0"/>
                </a:rPr>
                <a:t>Open </a:t>
              </a:r>
              <a:r>
                <a:rPr lang="it-IT" sz="105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JetBrains Mono" panose="020B0604020202020204" charset="0"/>
                  <a:cs typeface="JetBrains Mono" panose="020B0604020202020204" charset="0"/>
                </a:rPr>
                <a:t>xxxxx</a:t>
              </a:r>
              <a:endParaRPr lang="it-IT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JetBrains Mono" panose="020B0604020202020204" charset="0"/>
                <a:cs typeface="JetBrains Mono" panose="020B0604020202020204" charset="0"/>
              </a:endParaRPr>
            </a:p>
          </p:txBody>
        </p:sp>
        <p:sp>
          <p:nvSpPr>
            <p:cNvPr id="23" name="Esagono 22">
              <a:extLst>
                <a:ext uri="{FF2B5EF4-FFF2-40B4-BE49-F238E27FC236}">
                  <a16:creationId xmlns:a16="http://schemas.microsoft.com/office/drawing/2014/main" xmlns="" id="{82F7CBE1-3EA5-4011-B249-2C6930855292}"/>
                </a:ext>
              </a:extLst>
            </p:cNvPr>
            <p:cNvSpPr/>
            <p:nvPr/>
          </p:nvSpPr>
          <p:spPr>
            <a:xfrm>
              <a:off x="3425636" y="305939"/>
              <a:ext cx="2227712" cy="1937915"/>
            </a:xfrm>
            <a:prstGeom prst="hexagon">
              <a:avLst/>
            </a:prstGeom>
            <a:solidFill>
              <a:schemeClr val="tx1">
                <a:lumMod val="50000"/>
                <a:lumOff val="50000"/>
              </a:schemeClr>
            </a:solidFill>
            <a:ln w="38100">
              <a:solidFill>
                <a:schemeClr val="bg1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b="1" dirty="0">
                  <a:latin typeface="JetBrains Mono" panose="020B0604020202020204" charset="0"/>
                  <a:cs typeface="JetBrains Mono" panose="020B0604020202020204" charset="0"/>
                </a:rPr>
                <a:t>Open </a:t>
              </a:r>
              <a:r>
                <a:rPr lang="it-IT" b="1" dirty="0" err="1">
                  <a:latin typeface="JetBrains Mono" panose="020B0604020202020204" charset="0"/>
                  <a:cs typeface="JetBrains Mono" panose="020B0604020202020204" charset="0"/>
                </a:rPr>
                <a:t>education</a:t>
              </a:r>
              <a:endParaRPr lang="it-IT" b="1" dirty="0">
                <a:latin typeface="JetBrains Mono" panose="020B0604020202020204" charset="0"/>
                <a:cs typeface="JetBrains Mono" panose="020B0604020202020204" charset="0"/>
              </a:endParaRPr>
            </a:p>
          </p:txBody>
        </p:sp>
      </p:grpSp>
      <p:sp>
        <p:nvSpPr>
          <p:cNvPr id="25" name="CasellaDiTesto 24">
            <a:extLst>
              <a:ext uri="{FF2B5EF4-FFF2-40B4-BE49-F238E27FC236}">
                <a16:creationId xmlns:a16="http://schemas.microsoft.com/office/drawing/2014/main" xmlns="" id="{2653C97C-18D9-42F3-AF30-A86BA3F6E7A7}"/>
              </a:ext>
            </a:extLst>
          </p:cNvPr>
          <p:cNvSpPr txBox="1"/>
          <p:nvPr/>
        </p:nvSpPr>
        <p:spPr>
          <a:xfrm>
            <a:off x="598558" y="6055704"/>
            <a:ext cx="103900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dirty="0" err="1">
                <a:solidFill>
                  <a:srgbClr val="7F7F7F"/>
                </a:solidFill>
                <a:latin typeface="Ubuntu"/>
                <a:ea typeface="Ubuntu"/>
                <a:cs typeface="Ubuntu"/>
              </a:rPr>
              <a:t>Rolfe</a:t>
            </a:r>
            <a:r>
              <a:rPr lang="it-IT" sz="1800" dirty="0">
                <a:solidFill>
                  <a:srgbClr val="7F7F7F"/>
                </a:solidFill>
                <a:latin typeface="Ubuntu"/>
                <a:ea typeface="Ubuntu"/>
                <a:cs typeface="Ubuntu"/>
              </a:rPr>
              <a:t>, V. (2017). </a:t>
            </a:r>
            <a:r>
              <a:rPr lang="it-IT" sz="1800" dirty="0" err="1">
                <a:solidFill>
                  <a:srgbClr val="7F7F7F"/>
                </a:solidFill>
                <a:latin typeface="Ubuntu"/>
                <a:ea typeface="Ubuntu"/>
                <a:cs typeface="Ubuntu"/>
              </a:rPr>
              <a:t>Striving</a:t>
            </a:r>
            <a:r>
              <a:rPr lang="it-IT" sz="1800" dirty="0">
                <a:solidFill>
                  <a:srgbClr val="7F7F7F"/>
                </a:solidFill>
                <a:latin typeface="Ubuntu"/>
                <a:ea typeface="Ubuntu"/>
                <a:cs typeface="Ubuntu"/>
              </a:rPr>
              <a:t> </a:t>
            </a:r>
            <a:r>
              <a:rPr lang="it-IT" sz="1800" dirty="0" err="1">
                <a:solidFill>
                  <a:srgbClr val="7F7F7F"/>
                </a:solidFill>
                <a:latin typeface="Ubuntu"/>
                <a:ea typeface="Ubuntu"/>
                <a:cs typeface="Ubuntu"/>
              </a:rPr>
              <a:t>toward</a:t>
            </a:r>
            <a:r>
              <a:rPr lang="it-IT" sz="1800" dirty="0">
                <a:solidFill>
                  <a:srgbClr val="7F7F7F"/>
                </a:solidFill>
                <a:latin typeface="Ubuntu"/>
                <a:ea typeface="Ubuntu"/>
                <a:cs typeface="Ubuntu"/>
              </a:rPr>
              <a:t> </a:t>
            </a:r>
            <a:r>
              <a:rPr lang="it-IT" sz="1800" dirty="0" err="1">
                <a:solidFill>
                  <a:srgbClr val="7F7F7F"/>
                </a:solidFill>
                <a:latin typeface="Ubuntu"/>
                <a:ea typeface="Ubuntu"/>
                <a:cs typeface="Ubuntu"/>
              </a:rPr>
              <a:t>openness</a:t>
            </a:r>
            <a:r>
              <a:rPr lang="it-IT" sz="1800" dirty="0">
                <a:solidFill>
                  <a:srgbClr val="7F7F7F"/>
                </a:solidFill>
                <a:latin typeface="Ubuntu"/>
                <a:ea typeface="Ubuntu"/>
                <a:cs typeface="Ubuntu"/>
              </a:rPr>
              <a:t>: </a:t>
            </a:r>
            <a:r>
              <a:rPr lang="it-IT" sz="1800" dirty="0" err="1">
                <a:solidFill>
                  <a:srgbClr val="7F7F7F"/>
                </a:solidFill>
                <a:latin typeface="Ubuntu"/>
                <a:ea typeface="Ubuntu"/>
                <a:cs typeface="Ubuntu"/>
              </a:rPr>
              <a:t>But</a:t>
            </a:r>
            <a:r>
              <a:rPr lang="it-IT" sz="1800" dirty="0">
                <a:solidFill>
                  <a:srgbClr val="7F7F7F"/>
                </a:solidFill>
                <a:latin typeface="Ubuntu"/>
                <a:ea typeface="Ubuntu"/>
                <a:cs typeface="Ubuntu"/>
              </a:rPr>
              <a:t> </a:t>
            </a:r>
            <a:r>
              <a:rPr lang="it-IT" sz="1800" dirty="0" err="1">
                <a:solidFill>
                  <a:srgbClr val="7F7F7F"/>
                </a:solidFill>
                <a:latin typeface="Ubuntu"/>
                <a:ea typeface="Ubuntu"/>
                <a:cs typeface="Ubuntu"/>
              </a:rPr>
              <a:t>what</a:t>
            </a:r>
            <a:r>
              <a:rPr lang="it-IT" sz="1800" dirty="0">
                <a:solidFill>
                  <a:srgbClr val="7F7F7F"/>
                </a:solidFill>
                <a:latin typeface="Ubuntu"/>
                <a:ea typeface="Ubuntu"/>
                <a:cs typeface="Ubuntu"/>
              </a:rPr>
              <a:t> do </a:t>
            </a:r>
            <a:r>
              <a:rPr lang="it-IT" sz="1800" dirty="0" err="1">
                <a:solidFill>
                  <a:srgbClr val="7F7F7F"/>
                </a:solidFill>
                <a:latin typeface="Ubuntu"/>
                <a:ea typeface="Ubuntu"/>
                <a:cs typeface="Ubuntu"/>
              </a:rPr>
              <a:t>we</a:t>
            </a:r>
            <a:r>
              <a:rPr lang="it-IT" sz="1800" dirty="0">
                <a:solidFill>
                  <a:srgbClr val="7F7F7F"/>
                </a:solidFill>
                <a:latin typeface="Ubuntu"/>
                <a:ea typeface="Ubuntu"/>
                <a:cs typeface="Ubuntu"/>
              </a:rPr>
              <a:t> </a:t>
            </a:r>
            <a:r>
              <a:rPr lang="it-IT" sz="1800" dirty="0" err="1">
                <a:solidFill>
                  <a:srgbClr val="7F7F7F"/>
                </a:solidFill>
                <a:latin typeface="Ubuntu"/>
                <a:ea typeface="Ubuntu"/>
                <a:cs typeface="Ubuntu"/>
              </a:rPr>
              <a:t>really</a:t>
            </a:r>
            <a:r>
              <a:rPr lang="it-IT" sz="1800" dirty="0">
                <a:solidFill>
                  <a:srgbClr val="7F7F7F"/>
                </a:solidFill>
                <a:latin typeface="Ubuntu"/>
                <a:ea typeface="Ubuntu"/>
                <a:cs typeface="Ubuntu"/>
              </a:rPr>
              <a:t> </a:t>
            </a:r>
            <a:r>
              <a:rPr lang="it-IT" sz="1800" dirty="0" err="1">
                <a:solidFill>
                  <a:srgbClr val="7F7F7F"/>
                </a:solidFill>
                <a:latin typeface="Ubuntu"/>
                <a:ea typeface="Ubuntu"/>
                <a:cs typeface="Ubuntu"/>
              </a:rPr>
              <a:t>mean</a:t>
            </a:r>
            <a:r>
              <a:rPr lang="it-IT" sz="1800" dirty="0">
                <a:solidFill>
                  <a:srgbClr val="7F7F7F"/>
                </a:solidFill>
                <a:latin typeface="Ubuntu"/>
                <a:ea typeface="Ubuntu"/>
                <a:cs typeface="Ubuntu"/>
              </a:rPr>
              <a:t>? </a:t>
            </a:r>
            <a:r>
              <a:rPr lang="it-IT" sz="1800" i="1" dirty="0">
                <a:solidFill>
                  <a:srgbClr val="7F7F7F"/>
                </a:solidFill>
                <a:latin typeface="Ubuntu"/>
                <a:ea typeface="Ubuntu"/>
                <a:cs typeface="Ubuntu"/>
              </a:rPr>
              <a:t>The International Review of </a:t>
            </a:r>
            <a:r>
              <a:rPr lang="it-IT" sz="1800" i="1" dirty="0" err="1">
                <a:solidFill>
                  <a:srgbClr val="7F7F7F"/>
                </a:solidFill>
                <a:latin typeface="Ubuntu"/>
                <a:ea typeface="Ubuntu"/>
                <a:cs typeface="Ubuntu"/>
              </a:rPr>
              <a:t>Research</a:t>
            </a:r>
            <a:r>
              <a:rPr lang="it-IT" sz="1800" i="1" dirty="0">
                <a:solidFill>
                  <a:srgbClr val="7F7F7F"/>
                </a:solidFill>
                <a:latin typeface="Ubuntu"/>
                <a:ea typeface="Ubuntu"/>
                <a:cs typeface="Ubuntu"/>
              </a:rPr>
              <a:t> in Open and Distributed Learning</a:t>
            </a:r>
            <a:r>
              <a:rPr lang="it-IT" sz="1800" dirty="0">
                <a:solidFill>
                  <a:srgbClr val="7F7F7F"/>
                </a:solidFill>
                <a:latin typeface="Ubuntu"/>
                <a:ea typeface="Ubuntu"/>
                <a:cs typeface="Ubuntu"/>
              </a:rPr>
              <a:t>, </a:t>
            </a:r>
            <a:r>
              <a:rPr lang="it-IT" sz="1800" i="1" dirty="0">
                <a:solidFill>
                  <a:srgbClr val="7F7F7F"/>
                </a:solidFill>
                <a:latin typeface="Ubuntu"/>
                <a:ea typeface="Ubuntu"/>
                <a:cs typeface="Ubuntu"/>
              </a:rPr>
              <a:t>18</a:t>
            </a:r>
            <a:r>
              <a:rPr lang="it-IT" sz="1800" dirty="0">
                <a:solidFill>
                  <a:srgbClr val="7F7F7F"/>
                </a:solidFill>
                <a:latin typeface="Ubuntu"/>
                <a:ea typeface="Ubuntu"/>
                <a:cs typeface="Ubuntu"/>
              </a:rPr>
              <a:t>(7). http://dx.doi.org/10.19173/irrodl.v18i7.3207 </a:t>
            </a:r>
            <a:endParaRPr lang="it-IT" dirty="0"/>
          </a:p>
        </p:txBody>
      </p:sp>
      <p:sp>
        <p:nvSpPr>
          <p:cNvPr id="28" name="Google Shape;203;p28">
            <a:extLst>
              <a:ext uri="{FF2B5EF4-FFF2-40B4-BE49-F238E27FC236}">
                <a16:creationId xmlns:a16="http://schemas.microsoft.com/office/drawing/2014/main" xmlns="" id="{26AD494C-CC44-4FA1-84E5-A6B0EEE7B37C}"/>
              </a:ext>
            </a:extLst>
          </p:cNvPr>
          <p:cNvSpPr txBox="1">
            <a:spLocks/>
          </p:cNvSpPr>
          <p:nvPr/>
        </p:nvSpPr>
        <p:spPr>
          <a:xfrm>
            <a:off x="834512" y="279618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etBrains Mono"/>
              <a:buNone/>
              <a:defRPr sz="3000" b="1" i="0" u="none" strike="noStrike" cap="none">
                <a:solidFill>
                  <a:schemeClr val="dk1"/>
                </a:solidFill>
                <a:latin typeface="JetBrains Mono"/>
                <a:ea typeface="JetBrains Mono"/>
                <a:cs typeface="JetBrains Mono"/>
                <a:sym typeface="JetBrains Mon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etBrains Mono"/>
              <a:buNone/>
              <a:defRPr sz="3000" b="1" i="0" u="none" strike="noStrike" cap="none">
                <a:solidFill>
                  <a:schemeClr val="dk1"/>
                </a:solidFill>
                <a:latin typeface="JetBrains Mono"/>
                <a:ea typeface="JetBrains Mono"/>
                <a:cs typeface="JetBrains Mono"/>
                <a:sym typeface="JetBrains Mon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etBrains Mono"/>
              <a:buNone/>
              <a:defRPr sz="3000" b="1" i="0" u="none" strike="noStrike" cap="none">
                <a:solidFill>
                  <a:schemeClr val="dk1"/>
                </a:solidFill>
                <a:latin typeface="JetBrains Mono"/>
                <a:ea typeface="JetBrains Mono"/>
                <a:cs typeface="JetBrains Mono"/>
                <a:sym typeface="JetBrains Mon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etBrains Mono"/>
              <a:buNone/>
              <a:defRPr sz="3000" b="1" i="0" u="none" strike="noStrike" cap="none">
                <a:solidFill>
                  <a:schemeClr val="dk1"/>
                </a:solidFill>
                <a:latin typeface="JetBrains Mono"/>
                <a:ea typeface="JetBrains Mono"/>
                <a:cs typeface="JetBrains Mono"/>
                <a:sym typeface="JetBrains Mon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etBrains Mono"/>
              <a:buNone/>
              <a:defRPr sz="3000" b="1" i="0" u="none" strike="noStrike" cap="none">
                <a:solidFill>
                  <a:schemeClr val="dk1"/>
                </a:solidFill>
                <a:latin typeface="JetBrains Mono"/>
                <a:ea typeface="JetBrains Mono"/>
                <a:cs typeface="JetBrains Mono"/>
                <a:sym typeface="JetBrains Mon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etBrains Mono"/>
              <a:buNone/>
              <a:defRPr sz="3000" b="1" i="0" u="none" strike="noStrike" cap="none">
                <a:solidFill>
                  <a:schemeClr val="dk1"/>
                </a:solidFill>
                <a:latin typeface="JetBrains Mono"/>
                <a:ea typeface="JetBrains Mono"/>
                <a:cs typeface="JetBrains Mono"/>
                <a:sym typeface="JetBrains Mon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etBrains Mono"/>
              <a:buNone/>
              <a:defRPr sz="3000" b="1" i="0" u="none" strike="noStrike" cap="none">
                <a:solidFill>
                  <a:schemeClr val="dk1"/>
                </a:solidFill>
                <a:latin typeface="JetBrains Mono"/>
                <a:ea typeface="JetBrains Mono"/>
                <a:cs typeface="JetBrains Mono"/>
                <a:sym typeface="JetBrains Mon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etBrains Mono"/>
              <a:buNone/>
              <a:defRPr sz="3000" b="1" i="0" u="none" strike="noStrike" cap="none">
                <a:solidFill>
                  <a:schemeClr val="dk1"/>
                </a:solidFill>
                <a:latin typeface="JetBrains Mono"/>
                <a:ea typeface="JetBrains Mono"/>
                <a:cs typeface="JetBrains Mono"/>
                <a:sym typeface="JetBrains Mon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etBrains Mono"/>
              <a:buNone/>
              <a:defRPr sz="3000" b="1" i="0" u="none" strike="noStrike" cap="none">
                <a:solidFill>
                  <a:schemeClr val="dk1"/>
                </a:solidFill>
                <a:latin typeface="JetBrains Mono"/>
                <a:ea typeface="JetBrains Mono"/>
                <a:cs typeface="JetBrains Mono"/>
                <a:sym typeface="JetBrains Mono"/>
              </a:defRPr>
            </a:lvl9pPr>
          </a:lstStyle>
          <a:p>
            <a:pPr algn="r"/>
            <a:r>
              <a:rPr lang="it-IT" sz="3600" dirty="0"/>
              <a:t>Open knowledge</a:t>
            </a:r>
          </a:p>
        </p:txBody>
      </p:sp>
      <p:sp>
        <p:nvSpPr>
          <p:cNvPr id="11" name="Titolo 10">
            <a:extLst>
              <a:ext uri="{FF2B5EF4-FFF2-40B4-BE49-F238E27FC236}">
                <a16:creationId xmlns:a16="http://schemas.microsoft.com/office/drawing/2014/main" xmlns="" id="{E8762FD9-3383-44B7-B687-4B1A88DA4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xmlns="" id="{490BE348-DAA1-42BA-A2B3-332D30B4F5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075" y="1566350"/>
            <a:ext cx="3286832" cy="3229999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30"/>
          <p:cNvSpPr txBox="1">
            <a:spLocks noGrp="1"/>
          </p:cNvSpPr>
          <p:nvPr>
            <p:ph type="title"/>
          </p:nvPr>
        </p:nvSpPr>
        <p:spPr>
          <a:xfrm>
            <a:off x="2111349" y="246813"/>
            <a:ext cx="5088103" cy="100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Open education</a:t>
            </a:r>
            <a:endParaRPr sz="4000" dirty="0"/>
          </a:p>
        </p:txBody>
      </p:sp>
      <p:sp>
        <p:nvSpPr>
          <p:cNvPr id="234" name="Google Shape;234;p30"/>
          <p:cNvSpPr/>
          <p:nvPr/>
        </p:nvSpPr>
        <p:spPr>
          <a:xfrm>
            <a:off x="1788325" y="4079550"/>
            <a:ext cx="1985700" cy="165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xmlns="" id="{F6DBACE4-9A45-4D28-A174-0248CD1D4D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1" name="Segnaposto immagine 10">
            <a:extLst>
              <a:ext uri="{FF2B5EF4-FFF2-40B4-BE49-F238E27FC236}">
                <a16:creationId xmlns:a16="http://schemas.microsoft.com/office/drawing/2014/main" xmlns="" id="{654719E9-B3D1-4117-BBFD-A0C9E380F41F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2" b="2912"/>
          <a:stretch>
            <a:fillRect/>
          </a:stretch>
        </p:blipFill>
        <p:spPr>
          <a:xfrm>
            <a:off x="3527512" y="1666125"/>
            <a:ext cx="5540375" cy="3230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95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42"/>
          <p:cNvSpPr txBox="1">
            <a:spLocks noGrp="1"/>
          </p:cNvSpPr>
          <p:nvPr>
            <p:ph type="title"/>
          </p:nvPr>
        </p:nvSpPr>
        <p:spPr>
          <a:xfrm>
            <a:off x="83392" y="255072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Open Education movement</a:t>
            </a:r>
            <a:endParaRPr dirty="0"/>
          </a:p>
        </p:txBody>
      </p:sp>
      <p:pic>
        <p:nvPicPr>
          <p:cNvPr id="24" name="Immagine 23">
            <a:extLst>
              <a:ext uri="{FF2B5EF4-FFF2-40B4-BE49-F238E27FC236}">
                <a16:creationId xmlns:a16="http://schemas.microsoft.com/office/drawing/2014/main" xmlns="" id="{6E3B789A-E3BA-4317-9F97-3DDDB9E917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7055" y="1817224"/>
            <a:ext cx="6896945" cy="3893437"/>
          </a:xfrm>
          <a:prstGeom prst="rect">
            <a:avLst/>
          </a:prstGeom>
          <a:ln w="57150">
            <a:solidFill>
              <a:schemeClr val="bg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42"/>
          <p:cNvSpPr txBox="1">
            <a:spLocks noGrp="1"/>
          </p:cNvSpPr>
          <p:nvPr>
            <p:ph type="title"/>
          </p:nvPr>
        </p:nvSpPr>
        <p:spPr>
          <a:xfrm>
            <a:off x="83392" y="255072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Open Education nelle policies</a:t>
            </a:r>
            <a:endParaRPr dirty="0"/>
          </a:p>
        </p:txBody>
      </p:sp>
      <p:pic>
        <p:nvPicPr>
          <p:cNvPr id="27" name="Immagine 26">
            <a:extLst>
              <a:ext uri="{FF2B5EF4-FFF2-40B4-BE49-F238E27FC236}">
                <a16:creationId xmlns:a16="http://schemas.microsoft.com/office/drawing/2014/main" xmlns="" id="{643D2869-2295-42BC-AFE0-5854EA8057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7777" y="1772405"/>
            <a:ext cx="7396223" cy="4175287"/>
          </a:xfrm>
          <a:prstGeom prst="rect">
            <a:avLst/>
          </a:prstGeom>
          <a:ln w="38100"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59833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D61762B0-A6D7-4EC7-AD2A-B54F67B8F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Picture 4" descr="Open Educational Resources">
            <a:extLst>
              <a:ext uri="{FF2B5EF4-FFF2-40B4-BE49-F238E27FC236}">
                <a16:creationId xmlns:a16="http://schemas.microsoft.com/office/drawing/2014/main" xmlns="" id="{A7613AAA-B96E-4686-B377-20D54B926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675" y="1876779"/>
            <a:ext cx="2038842" cy="1359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A9F9B5C1-CA36-4C52-9764-D72428E07810}"/>
              </a:ext>
            </a:extLst>
          </p:cNvPr>
          <p:cNvSpPr txBox="1"/>
          <p:nvPr/>
        </p:nvSpPr>
        <p:spPr>
          <a:xfrm>
            <a:off x="0" y="3323070"/>
            <a:ext cx="6538666" cy="1765099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lv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i="1" u="none" dirty="0">
                <a:solidFill>
                  <a:srgbClr val="666666"/>
                </a:solidFill>
                <a:latin typeface="Inter Medium" panose="020B0604020202020204" charset="0"/>
                <a:ea typeface="Inter Medium" panose="020B0604020202020204" charset="0"/>
                <a:cs typeface="Ubuntu"/>
              </a:rPr>
              <a:t>“Con Risorse Didattiche Aperte o Risorse Educative Aperte (in inglese OER, Open Educational </a:t>
            </a:r>
            <a:r>
              <a:rPr lang="it-IT" i="1" u="none" dirty="0" err="1">
                <a:solidFill>
                  <a:srgbClr val="666666"/>
                </a:solidFill>
                <a:latin typeface="Inter Medium" panose="020B0604020202020204" charset="0"/>
                <a:ea typeface="Inter Medium" panose="020B0604020202020204" charset="0"/>
                <a:cs typeface="Ubuntu"/>
              </a:rPr>
              <a:t>Resources</a:t>
            </a:r>
            <a:r>
              <a:rPr lang="it-IT" i="1" u="none" dirty="0">
                <a:solidFill>
                  <a:srgbClr val="666666"/>
                </a:solidFill>
                <a:latin typeface="Inter Medium" panose="020B0604020202020204" charset="0"/>
                <a:ea typeface="Inter Medium" panose="020B0604020202020204" charset="0"/>
                <a:cs typeface="Ubuntu"/>
              </a:rPr>
              <a:t>) si intendono “materiali didattici prevalentemente in formato digitale resi disponibili con licenze che ne permettono il riutilizzo, la modifica e la distribuzione.” (</a:t>
            </a:r>
            <a:r>
              <a:rPr lang="it-IT" i="1" u="none" dirty="0" err="1">
                <a:solidFill>
                  <a:srgbClr val="666666"/>
                </a:solidFill>
                <a:latin typeface="Inter Medium" panose="020B0604020202020204" charset="0"/>
                <a:ea typeface="Inter Medium" panose="020B0604020202020204" charset="0"/>
                <a:cs typeface="Ubuntu"/>
              </a:rPr>
              <a:t>cit</a:t>
            </a:r>
            <a:r>
              <a:rPr lang="it-IT" i="1" u="none" dirty="0">
                <a:solidFill>
                  <a:srgbClr val="666666"/>
                </a:solidFill>
                <a:latin typeface="Inter Medium" panose="020B0604020202020204" charset="0"/>
                <a:ea typeface="Inter Medium" panose="020B0604020202020204" charset="0"/>
                <a:cs typeface="Ubuntu"/>
              </a:rPr>
              <a:t>)</a:t>
            </a:r>
            <a:endParaRPr lang="it-IT" dirty="0">
              <a:latin typeface="Inter Medium" panose="020B0604020202020204" charset="0"/>
              <a:ea typeface="Inter Medium" panose="020B0604020202020204" charset="0"/>
            </a:endParaRPr>
          </a:p>
          <a:p>
            <a:pPr marL="457171" marR="0" indent="0" algn="l">
              <a:lnSpc>
                <a:spcPct val="114999"/>
              </a:lnSpc>
              <a:spcBef>
                <a:spcPts val="1599"/>
              </a:spcBef>
              <a:spcAft>
                <a:spcPts val="1599"/>
              </a:spcAft>
              <a:defRPr/>
            </a:pPr>
            <a:r>
              <a:rPr lang="it-IT" b="1" u="none" dirty="0">
                <a:solidFill>
                  <a:srgbClr val="666666"/>
                </a:solidFill>
                <a:latin typeface="Inter Medium" panose="020B0604020202020204" charset="0"/>
                <a:ea typeface="Inter Medium" panose="020B0604020202020204" charset="0"/>
                <a:cs typeface="Ubuntu"/>
              </a:rPr>
              <a:t>“</a:t>
            </a:r>
            <a:r>
              <a:rPr lang="it-IT" b="1" u="none" dirty="0" err="1">
                <a:solidFill>
                  <a:srgbClr val="666666"/>
                </a:solidFill>
                <a:latin typeface="Inter Medium" panose="020B0604020202020204" charset="0"/>
                <a:ea typeface="Inter Medium" panose="020B0604020202020204" charset="0"/>
                <a:cs typeface="Ubuntu"/>
              </a:rPr>
              <a:t>Guidelines</a:t>
            </a:r>
            <a:r>
              <a:rPr lang="it-IT" b="1" u="none" dirty="0">
                <a:solidFill>
                  <a:srgbClr val="666666"/>
                </a:solidFill>
                <a:latin typeface="Inter Medium" panose="020B0604020202020204" charset="0"/>
                <a:ea typeface="Inter Medium" panose="020B0604020202020204" charset="0"/>
                <a:cs typeface="Ubuntu"/>
              </a:rPr>
              <a:t> on the </a:t>
            </a:r>
            <a:r>
              <a:rPr lang="it-IT" b="1" u="none" dirty="0" err="1">
                <a:solidFill>
                  <a:srgbClr val="666666"/>
                </a:solidFill>
                <a:latin typeface="Inter Medium" panose="020B0604020202020204" charset="0"/>
                <a:ea typeface="Inter Medium" panose="020B0604020202020204" charset="0"/>
                <a:cs typeface="Ubuntu"/>
              </a:rPr>
              <a:t>development</a:t>
            </a:r>
            <a:r>
              <a:rPr lang="it-IT" b="1" u="none" dirty="0">
                <a:solidFill>
                  <a:srgbClr val="666666"/>
                </a:solidFill>
                <a:latin typeface="Inter Medium" panose="020B0604020202020204" charset="0"/>
                <a:ea typeface="Inter Medium" panose="020B0604020202020204" charset="0"/>
                <a:cs typeface="Ubuntu"/>
              </a:rPr>
              <a:t> of open educational </a:t>
            </a:r>
            <a:r>
              <a:rPr lang="it-IT" b="1" u="none" dirty="0" err="1">
                <a:solidFill>
                  <a:srgbClr val="666666"/>
                </a:solidFill>
                <a:latin typeface="Inter Medium" panose="020B0604020202020204" charset="0"/>
                <a:ea typeface="Inter Medium" panose="020B0604020202020204" charset="0"/>
                <a:cs typeface="Ubuntu"/>
              </a:rPr>
              <a:t>resources</a:t>
            </a:r>
            <a:r>
              <a:rPr lang="it-IT" b="1" u="none" dirty="0">
                <a:solidFill>
                  <a:srgbClr val="666666"/>
                </a:solidFill>
                <a:latin typeface="Inter Medium" panose="020B0604020202020204" charset="0"/>
                <a:ea typeface="Inter Medium" panose="020B0604020202020204" charset="0"/>
                <a:cs typeface="Ubuntu"/>
              </a:rPr>
              <a:t> policies” </a:t>
            </a:r>
            <a:r>
              <a:rPr lang="it-IT" u="none" dirty="0">
                <a:solidFill>
                  <a:srgbClr val="666666"/>
                </a:solidFill>
                <a:latin typeface="Inter Medium" panose="020B0604020202020204" charset="0"/>
                <a:ea typeface="Inter Medium" panose="020B0604020202020204" charset="0"/>
                <a:cs typeface="Ubuntu"/>
              </a:rPr>
              <a:t>dell’UNESCO</a:t>
            </a:r>
            <a:endParaRPr lang="it-IT" dirty="0">
              <a:latin typeface="Inter Medium" panose="020B0604020202020204" charset="0"/>
              <a:ea typeface="Inter Medium" panose="020B060402020202020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F9C86CEF-00F9-4E8B-BDBA-2D59BD55FA3C}"/>
              </a:ext>
            </a:extLst>
          </p:cNvPr>
          <p:cNvSpPr txBox="1"/>
          <p:nvPr/>
        </p:nvSpPr>
        <p:spPr>
          <a:xfrm>
            <a:off x="3159889" y="213311"/>
            <a:ext cx="5650143" cy="3046475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marL="457171" marR="0" lvl="0" indent="342698" algn="just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Ubuntu"/>
              <a:buChar char="●"/>
              <a:defRPr/>
            </a:pPr>
            <a:r>
              <a:rPr lang="it-IT" b="1" u="none" dirty="0">
                <a:solidFill>
                  <a:schemeClr val="bg2">
                    <a:lumMod val="50000"/>
                  </a:schemeClr>
                </a:solidFill>
                <a:latin typeface="Inter Medium" panose="020B0604020202020204" charset="0"/>
                <a:ea typeface="Inter Medium" panose="020B0604020202020204" charset="0"/>
                <a:cs typeface="Ubuntu"/>
              </a:rPr>
              <a:t>contenuti didattici: </a:t>
            </a:r>
            <a:r>
              <a:rPr lang="it-IT" i="1" u="none" dirty="0">
                <a:solidFill>
                  <a:srgbClr val="666666"/>
                </a:solidFill>
                <a:latin typeface="Inter Medium" panose="020B0604020202020204" charset="0"/>
                <a:ea typeface="Inter Medium" panose="020B0604020202020204" charset="0"/>
                <a:cs typeface="Ubuntu"/>
              </a:rPr>
              <a:t>corsi completi, moduli, unità didattiche, collezioni e pubblicazioni.</a:t>
            </a:r>
            <a:endParaRPr lang="it-IT" dirty="0">
              <a:latin typeface="Inter Medium" panose="020B0604020202020204" charset="0"/>
              <a:ea typeface="Inter Medium" panose="020B0604020202020204" charset="0"/>
            </a:endParaRPr>
          </a:p>
          <a:p>
            <a:pPr marL="457171" marR="0" lvl="0" indent="342698" algn="just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Ubuntu"/>
              <a:buChar char="●"/>
              <a:defRPr/>
            </a:pPr>
            <a:r>
              <a:rPr lang="it-IT" b="1" u="none" dirty="0">
                <a:solidFill>
                  <a:schemeClr val="bg2">
                    <a:lumMod val="50000"/>
                  </a:schemeClr>
                </a:solidFill>
                <a:latin typeface="Inter Medium" panose="020B0604020202020204" charset="0"/>
                <a:ea typeface="Inter Medium" panose="020B0604020202020204" charset="0"/>
                <a:cs typeface="Ubuntu"/>
              </a:rPr>
              <a:t>strumenti: </a:t>
            </a:r>
            <a:r>
              <a:rPr lang="it-IT" i="1" u="none" dirty="0">
                <a:solidFill>
                  <a:srgbClr val="666666"/>
                </a:solidFill>
                <a:latin typeface="Inter Medium" panose="020B0604020202020204" charset="0"/>
                <a:ea typeface="Inter Medium" panose="020B0604020202020204" charset="0"/>
                <a:cs typeface="Ubuntu"/>
              </a:rPr>
              <a:t>software per la creazione, la distribuzione, l'utilizzo e il miglioramento di contenuti didattici aperti, inclusi ricerca e organizzazione di contenuti, sistemi per la gestione dei contenuti e dell'apprendimento, strumenti per lo sviluppo di contenuti e comunità di apprendimento online.</a:t>
            </a:r>
            <a:endParaRPr lang="it-IT" dirty="0">
              <a:latin typeface="Inter Medium" panose="020B0604020202020204" charset="0"/>
              <a:ea typeface="Inter Medium" panose="020B0604020202020204" charset="0"/>
            </a:endParaRPr>
          </a:p>
          <a:p>
            <a:pPr marL="457171" marR="0" lvl="0" indent="342698" algn="just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Ubuntu"/>
              <a:buChar char="●"/>
              <a:defRPr/>
            </a:pPr>
            <a:r>
              <a:rPr lang="it-IT" b="1" u="none" dirty="0">
                <a:solidFill>
                  <a:schemeClr val="bg2">
                    <a:lumMod val="50000"/>
                  </a:schemeClr>
                </a:solidFill>
                <a:latin typeface="Inter Medium" panose="020B0604020202020204" charset="0"/>
                <a:ea typeface="Inter Medium" panose="020B0604020202020204" charset="0"/>
                <a:cs typeface="Ubuntu"/>
              </a:rPr>
              <a:t>risorse per l'operatività:</a:t>
            </a:r>
            <a:r>
              <a:rPr lang="it-IT" i="1" u="none" dirty="0">
                <a:solidFill>
                  <a:schemeClr val="bg2">
                    <a:lumMod val="50000"/>
                  </a:schemeClr>
                </a:solidFill>
                <a:latin typeface="Inter Medium" panose="020B0604020202020204" charset="0"/>
                <a:ea typeface="Inter Medium" panose="020B0604020202020204" charset="0"/>
                <a:cs typeface="Ubuntu"/>
              </a:rPr>
              <a:t> </a:t>
            </a:r>
            <a:r>
              <a:rPr lang="it-IT" i="1" u="none" dirty="0">
                <a:solidFill>
                  <a:srgbClr val="666666"/>
                </a:solidFill>
                <a:latin typeface="Inter Medium" panose="020B0604020202020204" charset="0"/>
                <a:ea typeface="Inter Medium" panose="020B0604020202020204" charset="0"/>
                <a:cs typeface="Ubuntu"/>
              </a:rPr>
              <a:t>licenze per la proprietà intellettuale per la promozione dell'editoria aperta di materiali, principi di progettazione e localizzazione dei contenuti</a:t>
            </a:r>
            <a:endParaRPr lang="it-IT" dirty="0">
              <a:latin typeface="Inter Medium" panose="020B0604020202020204" charset="0"/>
              <a:ea typeface="Inter Medium" panose="020B0604020202020204" charset="0"/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xmlns="" id="{E824B682-7A0E-4BC9-8907-04AF2BD41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218" y="183774"/>
            <a:ext cx="929927" cy="1139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xmlns="" id="{EB5213B9-E89E-45C6-9B17-F90937AC0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178" y="3491500"/>
            <a:ext cx="1211308" cy="908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364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8489D997-4D71-4A6B-A5FD-AC79D62EEA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5995" y="0"/>
            <a:ext cx="2302126" cy="1740105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8D7C6DBB-D72A-424A-B5B7-65044580B6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864" y="1935873"/>
            <a:ext cx="5706388" cy="2703551"/>
          </a:xfrm>
          <a:prstGeom prst="rect">
            <a:avLst/>
          </a:prstGeom>
          <a:ln w="38100"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0001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Google Shape;314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30864" y="3601658"/>
            <a:ext cx="2110759" cy="207427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7" name="Google Shape;317;p37"/>
          <p:cNvGrpSpPr/>
          <p:nvPr/>
        </p:nvGrpSpPr>
        <p:grpSpPr>
          <a:xfrm>
            <a:off x="-415445" y="-343595"/>
            <a:ext cx="1775683" cy="1775683"/>
            <a:chOff x="-714775" y="-690550"/>
            <a:chExt cx="2141700" cy="2141700"/>
          </a:xfrm>
        </p:grpSpPr>
        <p:sp>
          <p:nvSpPr>
            <p:cNvPr id="318" name="Google Shape;318;p37"/>
            <p:cNvSpPr/>
            <p:nvPr/>
          </p:nvSpPr>
          <p:spPr>
            <a:xfrm>
              <a:off x="-714775" y="-690550"/>
              <a:ext cx="2141700" cy="2141700"/>
            </a:xfrm>
            <a:prstGeom prst="ellipse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7"/>
            <p:cNvSpPr/>
            <p:nvPr/>
          </p:nvSpPr>
          <p:spPr>
            <a:xfrm>
              <a:off x="-484075" y="-459850"/>
              <a:ext cx="1680300" cy="1680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20" name="Google Shape;320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6900" y="315551"/>
            <a:ext cx="1732752" cy="67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xmlns="" id="{16F898FE-A865-482D-AB80-0EA711CD2E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48" y="1683908"/>
            <a:ext cx="8559703" cy="1775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nk Loan Pitch Deck by Slidesgo">
  <a:themeElements>
    <a:clrScheme name="Simple Light">
      <a:dk1>
        <a:srgbClr val="111010"/>
      </a:dk1>
      <a:lt1>
        <a:srgbClr val="F3F3F3"/>
      </a:lt1>
      <a:dk2>
        <a:srgbClr val="FFD966"/>
      </a:dk2>
      <a:lt2>
        <a:srgbClr val="C9B576"/>
      </a:lt2>
      <a:accent1>
        <a:srgbClr val="9E9D9D"/>
      </a:accent1>
      <a:accent2>
        <a:srgbClr val="434343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1101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1015</TotalTime>
  <Words>802</Words>
  <Application>Microsoft Office PowerPoint</Application>
  <PresentationFormat>Presentazione su schermo (16:9)</PresentationFormat>
  <Paragraphs>117</Paragraphs>
  <Slides>20</Slides>
  <Notes>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30" baseType="lpstr">
      <vt:lpstr>Arial Narrow</vt:lpstr>
      <vt:lpstr>Inter Medium</vt:lpstr>
      <vt:lpstr>Arial</vt:lpstr>
      <vt:lpstr>JetBrains Mono</vt:lpstr>
      <vt:lpstr>Wingdings</vt:lpstr>
      <vt:lpstr>Ubuntu</vt:lpstr>
      <vt:lpstr>Verdana</vt:lpstr>
      <vt:lpstr>Calibri</vt:lpstr>
      <vt:lpstr>Nunito Light</vt:lpstr>
      <vt:lpstr>Bank Loan Pitch Deck by Slidesgo</vt:lpstr>
      <vt:lpstr>Quando l'educazione diventa aperta</vt:lpstr>
      <vt:lpstr>Presentazione standard di PowerPoint</vt:lpstr>
      <vt:lpstr>Presentazione standard di PowerPoint</vt:lpstr>
      <vt:lpstr>Open education</vt:lpstr>
      <vt:lpstr>Open Education movement</vt:lpstr>
      <vt:lpstr>Open Education nelle policies</vt:lpstr>
      <vt:lpstr>Presentazione standard di PowerPoint</vt:lpstr>
      <vt:lpstr>Presentazione standard di PowerPoint</vt:lpstr>
      <vt:lpstr>Presentazione standard di PowerPoint</vt:lpstr>
      <vt:lpstr>«Open» non significa che l'autore rinuncia ai propri diritti sul materiale prodotto: gli autori sono garantiti dall'attribuzione di licenze aperte, che ne permettono il libero utilizzo, l'adattamento e la riproposizione da parte di altri. Questo tipo di licenze sono state introdotte per proteggere i diritti di un titolare di copyright in ambienti in cui i contenuti possono essere facilmente copiati e condivisi via Internet senza chiedere il permesso</vt:lpstr>
      <vt:lpstr>Presentazione standard di PowerPoint</vt:lpstr>
      <vt:lpstr>Presentazione standard di PowerPoint</vt:lpstr>
      <vt:lpstr>Presentazione standard di PowerPoint</vt:lpstr>
      <vt:lpstr>OLA OER in pratica</vt:lpstr>
      <vt:lpstr>Il progetto OLA in breve</vt:lpstr>
      <vt:lpstr>Presentazione standard di PowerPoint</vt:lpstr>
      <vt:lpstr>Presentazione standard di PowerPoint</vt:lpstr>
      <vt:lpstr>Presentazione standard di PowerPoint</vt:lpstr>
      <vt:lpstr>https://olaproject.eu/</vt:lpstr>
      <vt:lpstr>Open education – I principi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Quando l'educazione diventa aperta</dc:title>
  <cp:lastModifiedBy>Account Microsoft</cp:lastModifiedBy>
  <cp:revision>35</cp:revision>
  <dcterms:modified xsi:type="dcterms:W3CDTF">2023-12-15T11:27:37Z</dcterms:modified>
</cp:coreProperties>
</file>