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boldItalic r:id="rId50"/>
    </p:embeddedFont>
    <p:embeddedFont>
      <p:font typeface="Roboto Medium" panose="02000000000000000000" pitchFamily="2"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
      <p:font typeface="Ubuntu" panose="020B0504030602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898A7A-E0CD-46B8-8785-D9BE81BAD5B8}">
  <a:tblStyle styleId="{8A898A7A-E0CD-46B8-8785-D9BE81BAD5B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43923B-9BD1-46DF-91FD-15B10BDE289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50" y="3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a6786092a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a6786092a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a6786092ab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a6786092ab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6786092ab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a6786092ab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a6786092a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a6786092a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a6786092ab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a6786092a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a6786092ab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a6786092a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6786092ab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6786092a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a4c8398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9a4c8398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a4c83985d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9a4c83985d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a4c83985d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a4c83985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a6786092ab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a6786092ab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a6786092ab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a6786092a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a6786092ab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a6786092ab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9a4c83985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9a4c83985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9a4c83985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9a4c83985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9a4c83985d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9a4c83985d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a4c83985d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9a4c83985d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9a4c83985d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9a4c83985d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9a4c83985d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9a4c83985d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9a4c83985d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9a4c83985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9a4c83985d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9a4c83985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a6f13218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a6f13218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6786092ab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6786092a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9a4c83985d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9a4c83985d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9a4c83985d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9a4c83985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a6786092ab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a6786092ab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a6ccf1910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2a6ccf191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a6786092ab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a6786092a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6786092a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6786092a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6786092a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a6786092a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a6786092ab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a6786092a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a6786092a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a6786092a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a6786092ab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a6786092a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p:nvPr/>
        </p:nvSpPr>
        <p:spPr>
          <a:xfrm>
            <a:off x="1310074" y="4712832"/>
            <a:ext cx="7833900" cy="165300"/>
          </a:xfrm>
          <a:prstGeom prst="rect">
            <a:avLst/>
          </a:prstGeom>
          <a:solidFill>
            <a:srgbClr val="DA2833"/>
          </a:solidFill>
          <a:ln>
            <a:noFill/>
          </a:ln>
        </p:spPr>
        <p:txBody>
          <a:bodyPr spcFirstLastPara="1" wrap="square" lIns="54000" tIns="72000" rIns="91425" bIns="91425" anchor="ctr" anchorCtr="0">
            <a:noAutofit/>
          </a:bodyPr>
          <a:lstStyle/>
          <a:p>
            <a:pPr marL="0" lvl="0" indent="0" algn="l" rtl="0">
              <a:spcBef>
                <a:spcPts val="0"/>
              </a:spcBef>
              <a:spcAft>
                <a:spcPts val="0"/>
              </a:spcAft>
              <a:buNone/>
            </a:pPr>
            <a:r>
              <a:rPr lang="it" b="1">
                <a:solidFill>
                  <a:schemeClr val="lt1"/>
                </a:solidFill>
                <a:latin typeface="Ubuntu"/>
                <a:ea typeface="Ubuntu"/>
                <a:cs typeface="Ubuntu"/>
                <a:sym typeface="Ubuntu"/>
              </a:rPr>
              <a:t>Gruppo Open Science</a:t>
            </a:r>
            <a:endParaRPr b="1">
              <a:solidFill>
                <a:schemeClr val="lt1"/>
              </a:solidFill>
              <a:latin typeface="Ubuntu"/>
              <a:ea typeface="Ubuntu"/>
              <a:cs typeface="Ubuntu"/>
              <a:sym typeface="Ubuntu"/>
            </a:endParaRPr>
          </a:p>
        </p:txBody>
      </p:sp>
      <p:sp>
        <p:nvSpPr>
          <p:cNvPr id="65" name="Google Shape;65;p16"/>
          <p:cNvSpPr txBox="1">
            <a:spLocks noGrp="1"/>
          </p:cNvSpPr>
          <p:nvPr>
            <p:ph type="title"/>
          </p:nvPr>
        </p:nvSpPr>
        <p:spPr>
          <a:xfrm>
            <a:off x="159300" y="12646"/>
            <a:ext cx="8520600" cy="420600"/>
          </a:xfrm>
          <a:prstGeom prst="rect">
            <a:avLst/>
          </a:prstGeom>
        </p:spPr>
        <p:txBody>
          <a:bodyPr spcFirstLastPara="1" wrap="square" lIns="0" tIns="0" rIns="0" bIns="0" anchor="t" anchorCtr="0">
            <a:normAutofit/>
          </a:bodyPr>
          <a:lstStyle>
            <a:lvl1pPr lvl="0"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1pPr>
            <a:lvl2pPr lvl="1"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2pPr>
            <a:lvl3pPr lvl="2"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3pPr>
            <a:lvl4pPr lvl="3"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4pPr>
            <a:lvl5pPr lvl="4"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5pPr>
            <a:lvl6pPr lvl="5"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6pPr>
            <a:lvl7pPr lvl="6"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7pPr>
            <a:lvl8pPr lvl="7"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8pPr>
            <a:lvl9pPr lvl="8" rtl="0">
              <a:spcBef>
                <a:spcPts val="0"/>
              </a:spcBef>
              <a:spcAft>
                <a:spcPts val="0"/>
              </a:spcAft>
              <a:buClr>
                <a:srgbClr val="DA2833"/>
              </a:buClr>
              <a:buSzPts val="2800"/>
              <a:buFont typeface="Calibri"/>
              <a:buNone/>
              <a:defRPr b="1">
                <a:solidFill>
                  <a:srgbClr val="DA2833"/>
                </a:solidFill>
                <a:latin typeface="Calibri"/>
                <a:ea typeface="Calibri"/>
                <a:cs typeface="Calibri"/>
                <a:sym typeface="Calibri"/>
              </a:defRPr>
            </a:lvl9pPr>
          </a:lstStyle>
          <a:p>
            <a:endParaRPr/>
          </a:p>
        </p:txBody>
      </p:sp>
      <p:sp>
        <p:nvSpPr>
          <p:cNvPr id="66" name="Google Shape;66;p16"/>
          <p:cNvSpPr txBox="1">
            <a:spLocks noGrp="1"/>
          </p:cNvSpPr>
          <p:nvPr>
            <p:ph type="body" idx="1"/>
          </p:nvPr>
        </p:nvSpPr>
        <p:spPr>
          <a:xfrm>
            <a:off x="159300" y="674888"/>
            <a:ext cx="8520600" cy="3416400"/>
          </a:xfrm>
          <a:prstGeom prst="rect">
            <a:avLst/>
          </a:prstGeom>
        </p:spPr>
        <p:txBody>
          <a:bodyPr spcFirstLastPara="1" wrap="square" lIns="0" tIns="0" rIns="0" bIns="0" anchor="t" anchorCtr="0">
            <a:normAutofit/>
          </a:bodyPr>
          <a:lstStyle>
            <a:lvl1pPr marL="457200" lvl="0" indent="-342900" rtl="0">
              <a:spcBef>
                <a:spcPts val="0"/>
              </a:spcBef>
              <a:spcAft>
                <a:spcPts val="0"/>
              </a:spcAft>
              <a:buSzPts val="1800"/>
              <a:buFont typeface="Calibri"/>
              <a:buChar char="●"/>
              <a:defRPr>
                <a:latin typeface="Calibri"/>
                <a:ea typeface="Calibri"/>
                <a:cs typeface="Calibri"/>
                <a:sym typeface="Calibri"/>
              </a:defRPr>
            </a:lvl1pPr>
            <a:lvl2pPr marL="914400" lvl="1" indent="-317500" rtl="0">
              <a:spcBef>
                <a:spcPts val="0"/>
              </a:spcBef>
              <a:spcAft>
                <a:spcPts val="0"/>
              </a:spcAft>
              <a:buSzPts val="1400"/>
              <a:buFont typeface="Calibri"/>
              <a:buChar char="○"/>
              <a:defRPr>
                <a:latin typeface="Calibri"/>
                <a:ea typeface="Calibri"/>
                <a:cs typeface="Calibri"/>
                <a:sym typeface="Calibri"/>
              </a:defRPr>
            </a:lvl2pPr>
            <a:lvl3pPr marL="1371600" lvl="2" indent="-317500" rtl="0">
              <a:spcBef>
                <a:spcPts val="0"/>
              </a:spcBef>
              <a:spcAft>
                <a:spcPts val="0"/>
              </a:spcAft>
              <a:buSzPts val="1400"/>
              <a:buFont typeface="Calibri"/>
              <a:buChar char="■"/>
              <a:defRPr>
                <a:latin typeface="Calibri"/>
                <a:ea typeface="Calibri"/>
                <a:cs typeface="Calibri"/>
                <a:sym typeface="Calibri"/>
              </a:defRPr>
            </a:lvl3pPr>
            <a:lvl4pPr marL="1828800" lvl="3" indent="-317500" rtl="0">
              <a:spcBef>
                <a:spcPts val="0"/>
              </a:spcBef>
              <a:spcAft>
                <a:spcPts val="0"/>
              </a:spcAft>
              <a:buSzPts val="1400"/>
              <a:buFont typeface="Calibri"/>
              <a:buChar char="●"/>
              <a:defRPr>
                <a:latin typeface="Calibri"/>
                <a:ea typeface="Calibri"/>
                <a:cs typeface="Calibri"/>
                <a:sym typeface="Calibri"/>
              </a:defRPr>
            </a:lvl4pPr>
            <a:lvl5pPr marL="2286000" lvl="4" indent="-317500" rtl="0">
              <a:spcBef>
                <a:spcPts val="0"/>
              </a:spcBef>
              <a:spcAft>
                <a:spcPts val="0"/>
              </a:spcAft>
              <a:buSzPts val="1400"/>
              <a:buFont typeface="Calibri"/>
              <a:buChar char="○"/>
              <a:defRPr>
                <a:latin typeface="Calibri"/>
                <a:ea typeface="Calibri"/>
                <a:cs typeface="Calibri"/>
                <a:sym typeface="Calibri"/>
              </a:defRPr>
            </a:lvl5pPr>
            <a:lvl6pPr marL="2743200" lvl="5" indent="-317500" rtl="0">
              <a:spcBef>
                <a:spcPts val="0"/>
              </a:spcBef>
              <a:spcAft>
                <a:spcPts val="0"/>
              </a:spcAft>
              <a:buSzPts val="1400"/>
              <a:buFont typeface="Calibri"/>
              <a:buChar char="■"/>
              <a:defRPr>
                <a:latin typeface="Calibri"/>
                <a:ea typeface="Calibri"/>
                <a:cs typeface="Calibri"/>
                <a:sym typeface="Calibri"/>
              </a:defRPr>
            </a:lvl6pPr>
            <a:lvl7pPr marL="3200400" lvl="6" indent="-317500" rtl="0">
              <a:spcBef>
                <a:spcPts val="0"/>
              </a:spcBef>
              <a:spcAft>
                <a:spcPts val="0"/>
              </a:spcAft>
              <a:buSzPts val="1400"/>
              <a:buFont typeface="Calibri"/>
              <a:buChar char="●"/>
              <a:defRPr>
                <a:latin typeface="Calibri"/>
                <a:ea typeface="Calibri"/>
                <a:cs typeface="Calibri"/>
                <a:sym typeface="Calibri"/>
              </a:defRPr>
            </a:lvl7pPr>
            <a:lvl8pPr marL="3657600" lvl="7" indent="-317500" rtl="0">
              <a:spcBef>
                <a:spcPts val="0"/>
              </a:spcBef>
              <a:spcAft>
                <a:spcPts val="0"/>
              </a:spcAft>
              <a:buSzPts val="1400"/>
              <a:buFont typeface="Calibri"/>
              <a:buChar char="○"/>
              <a:defRPr>
                <a:latin typeface="Calibri"/>
                <a:ea typeface="Calibri"/>
                <a:cs typeface="Calibri"/>
                <a:sym typeface="Calibri"/>
              </a:defRPr>
            </a:lvl8pPr>
            <a:lvl9pPr marL="4114800" lvl="8" indent="-317500" rtl="0">
              <a:spcBef>
                <a:spcPts val="0"/>
              </a:spcBef>
              <a:spcAft>
                <a:spcPts val="0"/>
              </a:spcAft>
              <a:buSzPts val="1400"/>
              <a:buFont typeface="Calibri"/>
              <a:buChar char="■"/>
              <a:defRPr>
                <a:latin typeface="Calibri"/>
                <a:ea typeface="Calibri"/>
                <a:cs typeface="Calibri"/>
                <a:sym typeface="Calibri"/>
              </a:defRPr>
            </a:lvl9pPr>
          </a:lstStyle>
          <a:p>
            <a:endParaRPr/>
          </a:p>
        </p:txBody>
      </p:sp>
      <p:sp>
        <p:nvSpPr>
          <p:cNvPr id="67" name="Google Shape;67;p16"/>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pic>
        <p:nvPicPr>
          <p:cNvPr id="68" name="Google Shape;68;p16"/>
          <p:cNvPicPr preferRelativeResize="0"/>
          <p:nvPr/>
        </p:nvPicPr>
        <p:blipFill rotWithShape="1">
          <a:blip r:embed="rId2">
            <a:alphaModFix/>
          </a:blip>
          <a:srcRect t="32967" b="16745"/>
          <a:stretch/>
        </p:blipFill>
        <p:spPr>
          <a:xfrm>
            <a:off x="71625" y="4608350"/>
            <a:ext cx="1958300" cy="535150"/>
          </a:xfrm>
          <a:prstGeom prst="rect">
            <a:avLst/>
          </a:prstGeom>
          <a:noFill/>
          <a:ln>
            <a:noFill/>
          </a:ln>
        </p:spPr>
      </p:pic>
      <p:sp>
        <p:nvSpPr>
          <p:cNvPr id="69" name="Google Shape;69;p16"/>
          <p:cNvSpPr txBox="1"/>
          <p:nvPr/>
        </p:nvSpPr>
        <p:spPr>
          <a:xfrm>
            <a:off x="4705363" y="4888289"/>
            <a:ext cx="4347000" cy="294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990"/>
              <a:buNone/>
            </a:pPr>
            <a:r>
              <a:rPr lang="it" sz="900">
                <a:solidFill>
                  <a:srgbClr val="C00000"/>
                </a:solidFill>
                <a:latin typeface="Ubuntu"/>
                <a:ea typeface="Ubuntu"/>
                <a:cs typeface="Ubuntu"/>
                <a:sym typeface="Ubuntu"/>
              </a:rPr>
              <a:t>Convegno OpenScience @ INAF</a:t>
            </a:r>
            <a:endParaRPr sz="900">
              <a:solidFill>
                <a:srgbClr val="C00000"/>
              </a:solidFill>
              <a:latin typeface="Ubuntu"/>
              <a:ea typeface="Ubuntu"/>
              <a:cs typeface="Ubuntu"/>
              <a:sym typeface="Ubuntu"/>
            </a:endParaRPr>
          </a:p>
          <a:p>
            <a:pPr marL="0" lvl="0" indent="0" algn="r" rtl="0">
              <a:lnSpc>
                <a:spcPct val="90000"/>
              </a:lnSpc>
              <a:spcBef>
                <a:spcPts val="0"/>
              </a:spcBef>
              <a:spcAft>
                <a:spcPts val="0"/>
              </a:spcAft>
              <a:buSzPts val="990"/>
              <a:buNone/>
            </a:pPr>
            <a:r>
              <a:rPr lang="it" sz="900">
                <a:solidFill>
                  <a:srgbClr val="C00000"/>
                </a:solidFill>
                <a:latin typeface="Ubuntu"/>
                <a:ea typeface="Ubuntu"/>
                <a:cs typeface="Ubuntu"/>
                <a:sym typeface="Ubuntu"/>
              </a:rPr>
              <a:t>INAF, Sede Centrale, Roma, 14-15 dicembre 2023</a:t>
            </a:r>
            <a:endParaRPr sz="900">
              <a:solidFill>
                <a:srgbClr val="C00000"/>
              </a:solidFill>
              <a:latin typeface="Ubuntu"/>
              <a:ea typeface="Ubuntu"/>
              <a:cs typeface="Ubuntu"/>
              <a:sym typeface="Ubuntu"/>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3" name="Google Shape;73;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4" name="Google Shape;8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8" name="Google Shape;88;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 name="Google Shape;89;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 name="Google Shape;96;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lvl1pPr lvl="0">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1pPr>
            <a:lvl2pPr lvl="1">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2pPr>
            <a:lvl3pPr lvl="2">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3pPr>
            <a:lvl4pPr lvl="3">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4pPr>
            <a:lvl5pPr lvl="4">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5pPr>
            <a:lvl6pPr lvl="5">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6pPr>
            <a:lvl7pPr lvl="6">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7pPr>
            <a:lvl8pPr lvl="7">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8pPr>
            <a:lvl9pPr lvl="8">
              <a:spcBef>
                <a:spcPts val="0"/>
              </a:spcBef>
              <a:spcAft>
                <a:spcPts val="0"/>
              </a:spcAft>
              <a:buClr>
                <a:srgbClr val="3E3E40"/>
              </a:buClr>
              <a:buSzPts val="2800"/>
              <a:buFont typeface="Roboto"/>
              <a:buNone/>
              <a:defRPr b="1">
                <a:solidFill>
                  <a:srgbClr val="3E3E40"/>
                </a:solidFill>
                <a:latin typeface="Roboto"/>
                <a:ea typeface="Roboto"/>
                <a:cs typeface="Roboto"/>
                <a:sym typeface="Roboto"/>
              </a:defRPr>
            </a:lvl9pPr>
          </a:lstStyle>
          <a:p>
            <a:endParaRPr/>
          </a:p>
        </p:txBody>
      </p:sp>
      <p:sp>
        <p:nvSpPr>
          <p:cNvPr id="18" name="Google Shape;18;p4"/>
          <p:cNvSpPr txBox="1">
            <a:spLocks noGrp="1"/>
          </p:cNvSpPr>
          <p:nvPr>
            <p:ph type="body" idx="1"/>
          </p:nvPr>
        </p:nvSpPr>
        <p:spPr>
          <a:xfrm>
            <a:off x="159300" y="771475"/>
            <a:ext cx="8520600" cy="40572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Font typeface="Roboto"/>
              <a:buChar char="●"/>
              <a:defRPr>
                <a:latin typeface="Roboto"/>
                <a:ea typeface="Roboto"/>
                <a:cs typeface="Roboto"/>
                <a:sym typeface="Roboto"/>
              </a:defRPr>
            </a:lvl1pPr>
            <a:lvl2pPr marL="914400" lvl="1" indent="-317500">
              <a:spcBef>
                <a:spcPts val="0"/>
              </a:spcBef>
              <a:spcAft>
                <a:spcPts val="0"/>
              </a:spcAft>
              <a:buSzPts val="1400"/>
              <a:buFont typeface="Roboto"/>
              <a:buChar char="○"/>
              <a:defRPr>
                <a:latin typeface="Roboto"/>
                <a:ea typeface="Roboto"/>
                <a:cs typeface="Roboto"/>
                <a:sym typeface="Roboto"/>
              </a:defRPr>
            </a:lvl2pPr>
            <a:lvl3pPr marL="1371600" lvl="2" indent="-317500">
              <a:spcBef>
                <a:spcPts val="0"/>
              </a:spcBef>
              <a:spcAft>
                <a:spcPts val="0"/>
              </a:spcAft>
              <a:buSzPts val="1400"/>
              <a:buFont typeface="Roboto"/>
              <a:buChar char="■"/>
              <a:defRPr>
                <a:latin typeface="Roboto"/>
                <a:ea typeface="Roboto"/>
                <a:cs typeface="Roboto"/>
                <a:sym typeface="Roboto"/>
              </a:defRPr>
            </a:lvl3pPr>
            <a:lvl4pPr marL="1828800" lvl="3" indent="-317500">
              <a:spcBef>
                <a:spcPts val="0"/>
              </a:spcBef>
              <a:spcAft>
                <a:spcPts val="0"/>
              </a:spcAft>
              <a:buSzPts val="1400"/>
              <a:buFont typeface="Roboto"/>
              <a:buChar char="●"/>
              <a:defRPr>
                <a:latin typeface="Roboto"/>
                <a:ea typeface="Roboto"/>
                <a:cs typeface="Roboto"/>
                <a:sym typeface="Roboto"/>
              </a:defRPr>
            </a:lvl4pPr>
            <a:lvl5pPr marL="2286000" lvl="4" indent="-317500">
              <a:spcBef>
                <a:spcPts val="0"/>
              </a:spcBef>
              <a:spcAft>
                <a:spcPts val="0"/>
              </a:spcAft>
              <a:buSzPts val="1400"/>
              <a:buFont typeface="Roboto"/>
              <a:buChar char="○"/>
              <a:defRPr>
                <a:latin typeface="Roboto"/>
                <a:ea typeface="Roboto"/>
                <a:cs typeface="Roboto"/>
                <a:sym typeface="Roboto"/>
              </a:defRPr>
            </a:lvl5pPr>
            <a:lvl6pPr marL="2743200" lvl="5" indent="-317500">
              <a:spcBef>
                <a:spcPts val="0"/>
              </a:spcBef>
              <a:spcAft>
                <a:spcPts val="0"/>
              </a:spcAft>
              <a:buSzPts val="1400"/>
              <a:buFont typeface="Roboto"/>
              <a:buChar char="■"/>
              <a:defRPr>
                <a:latin typeface="Roboto"/>
                <a:ea typeface="Roboto"/>
                <a:cs typeface="Roboto"/>
                <a:sym typeface="Roboto"/>
              </a:defRPr>
            </a:lvl6pPr>
            <a:lvl7pPr marL="3200400" lvl="6" indent="-317500">
              <a:spcBef>
                <a:spcPts val="0"/>
              </a:spcBef>
              <a:spcAft>
                <a:spcPts val="0"/>
              </a:spcAft>
              <a:buSzPts val="1400"/>
              <a:buFont typeface="Roboto"/>
              <a:buChar char="●"/>
              <a:defRPr>
                <a:latin typeface="Roboto"/>
                <a:ea typeface="Roboto"/>
                <a:cs typeface="Roboto"/>
                <a:sym typeface="Roboto"/>
              </a:defRPr>
            </a:lvl7pPr>
            <a:lvl8pPr marL="3657600" lvl="7" indent="-317500">
              <a:spcBef>
                <a:spcPts val="0"/>
              </a:spcBef>
              <a:spcAft>
                <a:spcPts val="0"/>
              </a:spcAft>
              <a:buSzPts val="1400"/>
              <a:buFont typeface="Roboto"/>
              <a:buChar char="○"/>
              <a:defRPr>
                <a:latin typeface="Roboto"/>
                <a:ea typeface="Roboto"/>
                <a:cs typeface="Roboto"/>
                <a:sym typeface="Roboto"/>
              </a:defRPr>
            </a:lvl8pPr>
            <a:lvl9pPr marL="4114800" lvl="8" indent="-317500">
              <a:spcBef>
                <a:spcPts val="0"/>
              </a:spcBef>
              <a:spcAft>
                <a:spcPts val="0"/>
              </a:spcAft>
              <a:buSzPts val="1400"/>
              <a:buFont typeface="Roboto"/>
              <a:buChar char="■"/>
              <a:defRPr>
                <a:latin typeface="Roboto"/>
                <a:ea typeface="Roboto"/>
                <a:cs typeface="Roboto"/>
                <a:sym typeface="Roboto"/>
              </a:defRPr>
            </a:lvl9pPr>
          </a:lstStyle>
          <a:p>
            <a:endParaRPr/>
          </a:p>
        </p:txBody>
      </p:sp>
      <p:pic>
        <p:nvPicPr>
          <p:cNvPr id="19" name="Google Shape;19;p4"/>
          <p:cNvPicPr preferRelativeResize="0"/>
          <p:nvPr/>
        </p:nvPicPr>
        <p:blipFill>
          <a:blip r:embed="rId2">
            <a:alphaModFix/>
          </a:blip>
          <a:stretch>
            <a:fillRect/>
          </a:stretch>
        </p:blipFill>
        <p:spPr>
          <a:xfrm>
            <a:off x="34513" y="4941497"/>
            <a:ext cx="2504849" cy="206775"/>
          </a:xfrm>
          <a:prstGeom prst="rect">
            <a:avLst/>
          </a:prstGeom>
          <a:noFill/>
          <a:ln>
            <a:noFill/>
          </a:ln>
        </p:spPr>
      </p:pic>
      <p:sp>
        <p:nvSpPr>
          <p:cNvPr id="20" name="Google Shape;20;p4"/>
          <p:cNvSpPr/>
          <p:nvPr/>
        </p:nvSpPr>
        <p:spPr>
          <a:xfrm>
            <a:off x="2580947" y="4941500"/>
            <a:ext cx="6563100" cy="206700"/>
          </a:xfrm>
          <a:prstGeom prst="rect">
            <a:avLst/>
          </a:prstGeom>
          <a:solidFill>
            <a:srgbClr val="44A8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 name="Google Shape;21;p4"/>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lvl1pPr lvl="0">
              <a:buNone/>
              <a:defRPr b="1">
                <a:solidFill>
                  <a:schemeClr val="lt1"/>
                </a:solidFill>
                <a:latin typeface="Calibri"/>
                <a:ea typeface="Calibri"/>
                <a:cs typeface="Calibri"/>
                <a:sym typeface="Calibri"/>
              </a:defRPr>
            </a:lvl1pPr>
            <a:lvl2pPr lvl="1">
              <a:buNone/>
              <a:defRPr b="1">
                <a:solidFill>
                  <a:schemeClr val="lt1"/>
                </a:solidFill>
                <a:latin typeface="Calibri"/>
                <a:ea typeface="Calibri"/>
                <a:cs typeface="Calibri"/>
                <a:sym typeface="Calibri"/>
              </a:defRPr>
            </a:lvl2pPr>
            <a:lvl3pPr lvl="2">
              <a:buNone/>
              <a:defRPr b="1">
                <a:solidFill>
                  <a:schemeClr val="lt1"/>
                </a:solidFill>
                <a:latin typeface="Calibri"/>
                <a:ea typeface="Calibri"/>
                <a:cs typeface="Calibri"/>
                <a:sym typeface="Calibri"/>
              </a:defRPr>
            </a:lvl3pPr>
            <a:lvl4pPr lvl="3">
              <a:buNone/>
              <a:defRPr b="1">
                <a:solidFill>
                  <a:schemeClr val="lt1"/>
                </a:solidFill>
                <a:latin typeface="Calibri"/>
                <a:ea typeface="Calibri"/>
                <a:cs typeface="Calibri"/>
                <a:sym typeface="Calibri"/>
              </a:defRPr>
            </a:lvl4pPr>
            <a:lvl5pPr lvl="4">
              <a:buNone/>
              <a:defRPr b="1">
                <a:solidFill>
                  <a:schemeClr val="lt1"/>
                </a:solidFill>
                <a:latin typeface="Calibri"/>
                <a:ea typeface="Calibri"/>
                <a:cs typeface="Calibri"/>
                <a:sym typeface="Calibri"/>
              </a:defRPr>
            </a:lvl5pPr>
            <a:lvl6pPr lvl="5">
              <a:buNone/>
              <a:defRPr b="1">
                <a:solidFill>
                  <a:schemeClr val="lt1"/>
                </a:solidFill>
                <a:latin typeface="Calibri"/>
                <a:ea typeface="Calibri"/>
                <a:cs typeface="Calibri"/>
                <a:sym typeface="Calibri"/>
              </a:defRPr>
            </a:lvl6pPr>
            <a:lvl7pPr lvl="6">
              <a:buNone/>
              <a:defRPr b="1">
                <a:solidFill>
                  <a:schemeClr val="lt1"/>
                </a:solidFill>
                <a:latin typeface="Calibri"/>
                <a:ea typeface="Calibri"/>
                <a:cs typeface="Calibri"/>
                <a:sym typeface="Calibri"/>
              </a:defRPr>
            </a:lvl7pPr>
            <a:lvl8pPr lvl="7">
              <a:buNone/>
              <a:defRPr b="1">
                <a:solidFill>
                  <a:schemeClr val="lt1"/>
                </a:solidFill>
                <a:latin typeface="Calibri"/>
                <a:ea typeface="Calibri"/>
                <a:cs typeface="Calibri"/>
                <a:sym typeface="Calibri"/>
              </a:defRPr>
            </a:lvl8pPr>
            <a:lvl9pPr lvl="8">
              <a:buNone/>
              <a:defRPr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11700" y="771475"/>
            <a:ext cx="8520600" cy="405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4" name="Google Shape;54;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5161/oar.it/77195"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home.infn.it/coper/openscience.html"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k-rns.github.io/workshop_data_reus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epos-eu.org/data-policy-201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hdl.handle.net/2122/14886"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fosteropenscience.eu/foster-taxonomy/open-science-definition" TargetMode="External"/><Relationship Id="rId4" Type="http://schemas.openxmlformats.org/officeDocument/2006/relationships/hyperlink" Target="https://istituto.ingv.it/open-scienc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36/jech-2018-211654"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home.infn.it/coper/openscience.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openaccessrepository.it/communities/conper-o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istituto.ingv.it/ufficio-gestione-dati"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agid.gov.it/it/linee-guida"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services.d4science.org/web/osobservatory_it" TargetMode="External"/><Relationship Id="rId3" Type="http://schemas.openxmlformats.org/officeDocument/2006/relationships/hyperlink" Target="https://osa.crui.it/scheda-rilevazione-iniziative-open-science-negli-atenei-italiani/" TargetMode="External"/><Relationship Id="rId7" Type="http://schemas.openxmlformats.org/officeDocument/2006/relationships/hyperlink" Target="https://shorturl.at/DFVWZ"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hyperlink" Target="https://doi.org/10.5281/ZENODO.7410762" TargetMode="External"/><Relationship Id="rId5" Type="http://schemas.openxmlformats.org/officeDocument/2006/relationships/hyperlink" Target="https://shorturl.at/evx08" TargetMode="External"/><Relationship Id="rId4" Type="http://schemas.openxmlformats.org/officeDocument/2006/relationships/hyperlink" Target="https://forms.gle/xPBMBvx1qxonMGHk8" TargetMode="Externa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shorturl.at/zUYZ8"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Google Shape;104;p25"/>
          <p:cNvGrpSpPr/>
          <p:nvPr/>
        </p:nvGrpSpPr>
        <p:grpSpPr>
          <a:xfrm>
            <a:off x="147825" y="121690"/>
            <a:ext cx="8996200" cy="1437350"/>
            <a:chOff x="147825" y="505751"/>
            <a:chExt cx="8996200" cy="1437350"/>
          </a:xfrm>
        </p:grpSpPr>
        <p:pic>
          <p:nvPicPr>
            <p:cNvPr id="105" name="Google Shape;105;p25"/>
            <p:cNvPicPr preferRelativeResize="0"/>
            <p:nvPr/>
          </p:nvPicPr>
          <p:blipFill>
            <a:blip r:embed="rId3">
              <a:alphaModFix/>
            </a:blip>
            <a:stretch>
              <a:fillRect/>
            </a:stretch>
          </p:blipFill>
          <p:spPr>
            <a:xfrm>
              <a:off x="147825" y="505751"/>
              <a:ext cx="2644801" cy="1437350"/>
            </a:xfrm>
            <a:prstGeom prst="rect">
              <a:avLst/>
            </a:prstGeom>
            <a:noFill/>
            <a:ln>
              <a:noFill/>
            </a:ln>
          </p:spPr>
        </p:pic>
        <p:sp>
          <p:nvSpPr>
            <p:cNvPr id="106" name="Google Shape;106;p25"/>
            <p:cNvSpPr/>
            <p:nvPr/>
          </p:nvSpPr>
          <p:spPr>
            <a:xfrm>
              <a:off x="1820425" y="1120675"/>
              <a:ext cx="7323600" cy="223200"/>
            </a:xfrm>
            <a:prstGeom prst="rect">
              <a:avLst/>
            </a:prstGeom>
            <a:solidFill>
              <a:srgbClr val="DA2833"/>
            </a:solidFill>
            <a:ln>
              <a:noFill/>
            </a:ln>
          </p:spPr>
          <p:txBody>
            <a:bodyPr spcFirstLastPara="1" wrap="square" lIns="91425" tIns="90000" rIns="91425" bIns="91425" anchor="ctr" anchorCtr="0">
              <a:noAutofit/>
            </a:bodyPr>
            <a:lstStyle/>
            <a:p>
              <a:pPr marL="0" lvl="0" indent="0" algn="l" rtl="0">
                <a:spcBef>
                  <a:spcPts val="0"/>
                </a:spcBef>
                <a:spcAft>
                  <a:spcPts val="0"/>
                </a:spcAft>
                <a:buNone/>
              </a:pPr>
              <a:r>
                <a:rPr lang="it" sz="2100" b="1" dirty="0">
                  <a:solidFill>
                    <a:schemeClr val="lt1"/>
                  </a:solidFill>
                  <a:latin typeface="Ubuntu"/>
                  <a:ea typeface="Ubuntu"/>
                  <a:cs typeface="Ubuntu"/>
                  <a:sym typeface="Ubuntu"/>
                </a:rPr>
                <a:t>Gruppo Open Science</a:t>
              </a:r>
              <a:endParaRPr sz="2100" b="1" dirty="0">
                <a:solidFill>
                  <a:schemeClr val="lt1"/>
                </a:solidFill>
                <a:latin typeface="Ubuntu"/>
                <a:ea typeface="Ubuntu"/>
                <a:cs typeface="Ubuntu"/>
                <a:sym typeface="Ubuntu"/>
              </a:endParaRPr>
            </a:p>
          </p:txBody>
        </p:sp>
      </p:grpSp>
      <p:sp>
        <p:nvSpPr>
          <p:cNvPr id="107" name="Google Shape;107;p25"/>
          <p:cNvSpPr/>
          <p:nvPr/>
        </p:nvSpPr>
        <p:spPr>
          <a:xfrm>
            <a:off x="0" y="4528350"/>
            <a:ext cx="9144000" cy="630900"/>
          </a:xfrm>
          <a:prstGeom prst="rect">
            <a:avLst/>
          </a:prstGeom>
          <a:solidFill>
            <a:srgbClr val="164C9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p25"/>
          <p:cNvSpPr txBox="1"/>
          <p:nvPr/>
        </p:nvSpPr>
        <p:spPr>
          <a:xfrm>
            <a:off x="314194" y="4480450"/>
            <a:ext cx="7162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lt1"/>
                </a:solidFill>
                <a:latin typeface="Trebuchet MS"/>
                <a:ea typeface="Trebuchet MS"/>
                <a:cs typeface="Trebuchet MS"/>
                <a:sym typeface="Trebuchet MS"/>
              </a:rPr>
              <a:t>Convegno OpenScience @ INAF</a:t>
            </a:r>
            <a:endParaRPr sz="2000" b="1" dirty="0">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it" dirty="0">
                <a:solidFill>
                  <a:schemeClr val="lt1"/>
                </a:solidFill>
                <a:latin typeface="Trebuchet MS"/>
                <a:ea typeface="Trebuchet MS"/>
                <a:cs typeface="Trebuchet MS"/>
                <a:sym typeface="Trebuchet MS"/>
              </a:rPr>
              <a:t>INAF, Sede Centrale, Roma, 14-15 dicembre 2023</a:t>
            </a:r>
            <a:endParaRPr dirty="0">
              <a:solidFill>
                <a:schemeClr val="lt1"/>
              </a:solidFill>
              <a:latin typeface="Trebuchet MS"/>
              <a:ea typeface="Trebuchet MS"/>
              <a:cs typeface="Trebuchet MS"/>
              <a:sym typeface="Trebuchet MS"/>
            </a:endParaRPr>
          </a:p>
        </p:txBody>
      </p:sp>
      <p:sp>
        <p:nvSpPr>
          <p:cNvPr id="109" name="Google Shape;109;p25"/>
          <p:cNvSpPr txBox="1">
            <a:spLocks noGrp="1"/>
          </p:cNvSpPr>
          <p:nvPr>
            <p:ph type="ctrTitle"/>
          </p:nvPr>
        </p:nvSpPr>
        <p:spPr>
          <a:xfrm>
            <a:off x="401200" y="1963775"/>
            <a:ext cx="8666700" cy="12123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3600" b="1">
                <a:solidFill>
                  <a:srgbClr val="DA2833"/>
                </a:solidFill>
                <a:latin typeface="Trebuchet MS"/>
                <a:ea typeface="Trebuchet MS"/>
                <a:cs typeface="Trebuchet MS"/>
                <a:sym typeface="Trebuchet MS"/>
              </a:rPr>
              <a:t>Panoramica sulle politiche istituzionali dei dati negli EPR</a:t>
            </a:r>
            <a:endParaRPr sz="3600" b="1">
              <a:solidFill>
                <a:srgbClr val="DA2833"/>
              </a:solidFill>
              <a:latin typeface="Trebuchet MS"/>
              <a:ea typeface="Trebuchet MS"/>
              <a:cs typeface="Trebuchet MS"/>
              <a:sym typeface="Trebuchet MS"/>
            </a:endParaRPr>
          </a:p>
        </p:txBody>
      </p:sp>
      <p:sp>
        <p:nvSpPr>
          <p:cNvPr id="110" name="Google Shape;110;p25"/>
          <p:cNvSpPr txBox="1">
            <a:spLocks noGrp="1"/>
          </p:cNvSpPr>
          <p:nvPr>
            <p:ph type="ctrTitle"/>
          </p:nvPr>
        </p:nvSpPr>
        <p:spPr>
          <a:xfrm>
            <a:off x="401200" y="3347297"/>
            <a:ext cx="8483100" cy="9807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1600">
                <a:latin typeface="Trebuchet MS"/>
                <a:ea typeface="Trebuchet MS"/>
                <a:cs typeface="Trebuchet MS"/>
                <a:sym typeface="Trebuchet MS"/>
              </a:rPr>
              <a:t>Coord. </a:t>
            </a:r>
            <a:r>
              <a:rPr lang="it" sz="1600" b="1" u="sng">
                <a:latin typeface="Trebuchet MS"/>
                <a:ea typeface="Trebuchet MS"/>
                <a:cs typeface="Trebuchet MS"/>
                <a:sym typeface="Trebuchet MS"/>
              </a:rPr>
              <a:t>Mario Locati</a:t>
            </a:r>
            <a:r>
              <a:rPr lang="it" sz="1600">
                <a:latin typeface="Trebuchet MS"/>
                <a:ea typeface="Trebuchet MS"/>
                <a:cs typeface="Trebuchet MS"/>
                <a:sym typeface="Trebuchet MS"/>
              </a:rPr>
              <a:t> (INGV), Stefano Bianco (INFN), Anna Grazia Chiodetti (INGV)</a:t>
            </a:r>
            <a:endParaRPr sz="1600">
              <a:latin typeface="Trebuchet MS"/>
              <a:ea typeface="Trebuchet MS"/>
              <a:cs typeface="Trebuchet MS"/>
              <a:sym typeface="Trebuchet MS"/>
            </a:endParaRPr>
          </a:p>
          <a:p>
            <a:pPr marL="0" lvl="0" indent="0" algn="l" rtl="0">
              <a:spcBef>
                <a:spcPts val="1000"/>
              </a:spcBef>
              <a:spcAft>
                <a:spcPts val="0"/>
              </a:spcAft>
              <a:buSzPts val="990"/>
              <a:buNone/>
            </a:pPr>
            <a:r>
              <a:rPr lang="it" sz="1600">
                <a:latin typeface="Trebuchet MS"/>
                <a:ea typeface="Trebuchet MS"/>
                <a:cs typeface="Trebuchet MS"/>
                <a:sym typeface="Trebuchet MS"/>
              </a:rPr>
              <a:t>Contributi di Angela Saraò (OGS), Monica Sala e Daniela Palma (ENEA),</a:t>
            </a:r>
            <a:br>
              <a:rPr lang="it" sz="1600">
                <a:latin typeface="Trebuchet MS"/>
                <a:ea typeface="Trebuchet MS"/>
                <a:cs typeface="Trebuchet MS"/>
                <a:sym typeface="Trebuchet MS"/>
              </a:rPr>
            </a:br>
            <a:r>
              <a:rPr lang="it" sz="1600">
                <a:latin typeface="Trebuchet MS"/>
                <a:ea typeface="Trebuchet MS"/>
                <a:cs typeface="Trebuchet MS"/>
                <a:sym typeface="Trebuchet MS"/>
              </a:rPr>
              <a:t>Riccardo Scano (CREA), Carlo Cipolloni (ISPRA), Dario Menasce (INFN)</a:t>
            </a:r>
            <a:endParaRPr sz="1600">
              <a:latin typeface="Trebuchet MS"/>
              <a:ea typeface="Trebuchet MS"/>
              <a:cs typeface="Trebuchet MS"/>
              <a:sym typeface="Trebuchet MS"/>
            </a:endParaRPr>
          </a:p>
        </p:txBody>
      </p:sp>
      <p:pic>
        <p:nvPicPr>
          <p:cNvPr id="3" name="Picture 2" descr="A black and white logo&#10;&#10;Description automatically generated">
            <a:extLst>
              <a:ext uri="{FF2B5EF4-FFF2-40B4-BE49-F238E27FC236}">
                <a16:creationId xmlns:a16="http://schemas.microsoft.com/office/drawing/2014/main" id="{0FDF9B9C-E885-F585-5926-D4DEC2AAEE3E}"/>
              </a:ext>
            </a:extLst>
          </p:cNvPr>
          <p:cNvPicPr>
            <a:picLocks noChangeAspect="1"/>
          </p:cNvPicPr>
          <p:nvPr/>
        </p:nvPicPr>
        <p:blipFill>
          <a:blip r:embed="rId4"/>
          <a:stretch>
            <a:fillRect/>
          </a:stretch>
        </p:blipFill>
        <p:spPr>
          <a:xfrm>
            <a:off x="7377831" y="4568497"/>
            <a:ext cx="1335941" cy="534376"/>
          </a:xfrm>
          <a:prstGeom prst="rect">
            <a:avLst/>
          </a:prstGeom>
        </p:spPr>
      </p:pic>
      <p:pic>
        <p:nvPicPr>
          <p:cNvPr id="2" name="Picture 2">
            <a:extLst>
              <a:ext uri="{FF2B5EF4-FFF2-40B4-BE49-F238E27FC236}">
                <a16:creationId xmlns:a16="http://schemas.microsoft.com/office/drawing/2014/main" id="{E4284E6A-C18E-C368-A6DB-21C2B0AA2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197" y="1438"/>
            <a:ext cx="1709803" cy="1699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Risultati - Politiche istituzionali</a:t>
            </a:r>
            <a:endParaRPr sz="2320">
              <a:latin typeface="Trebuchet MS"/>
              <a:ea typeface="Trebuchet MS"/>
              <a:cs typeface="Trebuchet MS"/>
              <a:sym typeface="Trebuchet MS"/>
            </a:endParaRPr>
          </a:p>
        </p:txBody>
      </p:sp>
      <p:sp>
        <p:nvSpPr>
          <p:cNvPr id="188" name="Google Shape;188;p34"/>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10</a:t>
            </a:fld>
            <a:endParaRPr/>
          </a:p>
        </p:txBody>
      </p:sp>
      <p:pic>
        <p:nvPicPr>
          <p:cNvPr id="189" name="Google Shape;189;p34"/>
          <p:cNvPicPr preferRelativeResize="0"/>
          <p:nvPr/>
        </p:nvPicPr>
        <p:blipFill>
          <a:blip r:embed="rId3">
            <a:alphaModFix/>
          </a:blip>
          <a:stretch>
            <a:fillRect/>
          </a:stretch>
        </p:blipFill>
        <p:spPr>
          <a:xfrm>
            <a:off x="152400" y="416882"/>
            <a:ext cx="8791598" cy="4121475"/>
          </a:xfrm>
          <a:prstGeom prst="rect">
            <a:avLst/>
          </a:prstGeom>
          <a:noFill/>
          <a:ln>
            <a:noFill/>
          </a:ln>
        </p:spPr>
      </p:pic>
      <p:sp>
        <p:nvSpPr>
          <p:cNvPr id="190" name="Google Shape;190;p34"/>
          <p:cNvSpPr/>
          <p:nvPr/>
        </p:nvSpPr>
        <p:spPr>
          <a:xfrm>
            <a:off x="139525" y="399993"/>
            <a:ext cx="3655800" cy="14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Risultati - Casi studio</a:t>
            </a:r>
            <a:endParaRPr sz="2320">
              <a:latin typeface="Trebuchet MS"/>
              <a:ea typeface="Trebuchet MS"/>
              <a:cs typeface="Trebuchet MS"/>
              <a:sym typeface="Trebuchet MS"/>
            </a:endParaRPr>
          </a:p>
        </p:txBody>
      </p:sp>
      <p:sp>
        <p:nvSpPr>
          <p:cNvPr id="196" name="Google Shape;196;p35"/>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11</a:t>
            </a:fld>
            <a:endParaRPr/>
          </a:p>
        </p:txBody>
      </p:sp>
      <p:pic>
        <p:nvPicPr>
          <p:cNvPr id="197" name="Google Shape;197;p35"/>
          <p:cNvPicPr preferRelativeResize="0"/>
          <p:nvPr/>
        </p:nvPicPr>
        <p:blipFill>
          <a:blip r:embed="rId3">
            <a:alphaModFix/>
          </a:blip>
          <a:stretch>
            <a:fillRect/>
          </a:stretch>
        </p:blipFill>
        <p:spPr>
          <a:xfrm>
            <a:off x="152400" y="433250"/>
            <a:ext cx="8328742" cy="4077201"/>
          </a:xfrm>
          <a:prstGeom prst="rect">
            <a:avLst/>
          </a:prstGeom>
          <a:noFill/>
          <a:ln>
            <a:noFill/>
          </a:ln>
        </p:spPr>
      </p:pic>
      <p:sp>
        <p:nvSpPr>
          <p:cNvPr id="198" name="Google Shape;198;p35"/>
          <p:cNvSpPr/>
          <p:nvPr/>
        </p:nvSpPr>
        <p:spPr>
          <a:xfrm>
            <a:off x="139525" y="432550"/>
            <a:ext cx="4627800" cy="14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Criticità riscontrate durante la compilazione</a:t>
            </a:r>
            <a:endParaRPr sz="2320">
              <a:latin typeface="Trebuchet MS"/>
              <a:ea typeface="Trebuchet MS"/>
              <a:cs typeface="Trebuchet MS"/>
              <a:sym typeface="Trebuchet MS"/>
            </a:endParaRPr>
          </a:p>
        </p:txBody>
      </p:sp>
      <p:sp>
        <p:nvSpPr>
          <p:cNvPr id="204" name="Google Shape;204;p36"/>
          <p:cNvSpPr txBox="1">
            <a:spLocks noGrp="1"/>
          </p:cNvSpPr>
          <p:nvPr>
            <p:ph type="body" idx="1"/>
          </p:nvPr>
        </p:nvSpPr>
        <p:spPr>
          <a:xfrm>
            <a:off x="159300" y="713300"/>
            <a:ext cx="8822400" cy="852900"/>
          </a:xfrm>
          <a:prstGeom prst="rect">
            <a:avLst/>
          </a:prstGeom>
        </p:spPr>
        <p:txBody>
          <a:bodyPr spcFirstLastPara="1" wrap="square" lIns="0" tIns="0" rIns="0" bIns="0" anchor="t" anchorCtr="0">
            <a:noAutofit/>
          </a:bodyPr>
          <a:lstStyle/>
          <a:p>
            <a:pPr marL="179999" marR="0" lvl="0" indent="-215900" algn="l" rtl="0">
              <a:lnSpc>
                <a:spcPct val="100000"/>
              </a:lnSpc>
              <a:spcBef>
                <a:spcPts val="0"/>
              </a:spcBef>
              <a:spcAft>
                <a:spcPts val="1000"/>
              </a:spcAft>
              <a:buSzPts val="1900"/>
              <a:buChar char="●"/>
            </a:pPr>
            <a:r>
              <a:rPr lang="it" sz="1900" dirty="0"/>
              <a:t>Alcune domande entrano in </a:t>
            </a:r>
            <a:r>
              <a:rPr lang="it" sz="1900" b="1" dirty="0">
                <a:solidFill>
                  <a:schemeClr val="dk1"/>
                </a:solidFill>
              </a:rPr>
              <a:t>aspetti gestionali ancora poco diffusi</a:t>
            </a:r>
            <a:r>
              <a:rPr lang="it" sz="1900" dirty="0"/>
              <a:t> legati ai dati.</a:t>
            </a:r>
            <a:br>
              <a:rPr lang="it" sz="1900" dirty="0"/>
            </a:br>
            <a:r>
              <a:rPr lang="it" sz="1900" dirty="0"/>
              <a:t>Negli EPR senza una una figura istituzionale demandata alla gestione dei dati,</a:t>
            </a:r>
            <a:br>
              <a:rPr lang="it" sz="1900" dirty="0"/>
            </a:br>
            <a:r>
              <a:rPr lang="it" sz="1900" dirty="0"/>
              <a:t>i compilatori del sondaggio hanno faticato a reperire le informazioni.</a:t>
            </a:r>
            <a:endParaRPr sz="1900" dirty="0"/>
          </a:p>
        </p:txBody>
      </p:sp>
      <p:sp>
        <p:nvSpPr>
          <p:cNvPr id="205" name="Google Shape;205;p36"/>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12</a:t>
            </a:fld>
            <a:endParaRPr/>
          </a:p>
        </p:txBody>
      </p:sp>
      <p:sp>
        <p:nvSpPr>
          <p:cNvPr id="206" name="Google Shape;206;p36"/>
          <p:cNvSpPr txBox="1">
            <a:spLocks noGrp="1"/>
          </p:cNvSpPr>
          <p:nvPr>
            <p:ph type="body" idx="1"/>
          </p:nvPr>
        </p:nvSpPr>
        <p:spPr>
          <a:xfrm>
            <a:off x="159300" y="1717853"/>
            <a:ext cx="8822400" cy="2385000"/>
          </a:xfrm>
          <a:prstGeom prst="rect">
            <a:avLst/>
          </a:prstGeom>
        </p:spPr>
        <p:txBody>
          <a:bodyPr spcFirstLastPara="1" wrap="square" lIns="0" tIns="0" rIns="0" bIns="0" anchor="t" anchorCtr="0">
            <a:noAutofit/>
          </a:bodyPr>
          <a:lstStyle/>
          <a:p>
            <a:pPr marL="179999" lvl="0" indent="-215900" algn="l" rtl="0">
              <a:lnSpc>
                <a:spcPct val="100000"/>
              </a:lnSpc>
              <a:spcBef>
                <a:spcPts val="0"/>
              </a:spcBef>
              <a:spcAft>
                <a:spcPts val="0"/>
              </a:spcAft>
              <a:buSzPts val="1900"/>
              <a:buChar char="●"/>
            </a:pPr>
            <a:r>
              <a:rPr lang="it" sz="1900" dirty="0"/>
              <a:t>Non è stato sempre possibile fornire un indirizzo web per i documenti istituzionali perché </a:t>
            </a:r>
            <a:r>
              <a:rPr lang="it" sz="1900" b="1" dirty="0">
                <a:solidFill>
                  <a:schemeClr val="dk1"/>
                </a:solidFill>
              </a:rPr>
              <a:t>in molti casi non si tratta di documenti pubblici</a:t>
            </a:r>
            <a:br>
              <a:rPr lang="it" sz="1900" dirty="0"/>
            </a:br>
            <a:r>
              <a:rPr lang="it" sz="1900" dirty="0"/>
              <a:t>o comunque pubblicamente disponibili sul web.</a:t>
            </a:r>
            <a:endParaRPr sz="1900" dirty="0"/>
          </a:p>
          <a:p>
            <a:pPr marL="179999" lvl="0" indent="-215900" algn="l" rtl="0">
              <a:lnSpc>
                <a:spcPct val="100000"/>
              </a:lnSpc>
              <a:spcBef>
                <a:spcPts val="1000"/>
              </a:spcBef>
              <a:spcAft>
                <a:spcPts val="1000"/>
              </a:spcAft>
              <a:buSzPts val="1900"/>
              <a:buChar char="●"/>
            </a:pPr>
            <a:r>
              <a:rPr lang="it" sz="1900" dirty="0"/>
              <a:t>Diversi EPR trovano difficoltoso </a:t>
            </a:r>
            <a:r>
              <a:rPr lang="it" sz="1900" b="1" dirty="0">
                <a:solidFill>
                  <a:schemeClr val="dk1"/>
                </a:solidFill>
              </a:rPr>
              <a:t>districarsi nel quadro normativo complesso</a:t>
            </a:r>
            <a:br>
              <a:rPr lang="it" sz="1900" dirty="0"/>
            </a:br>
            <a:r>
              <a:rPr lang="it" sz="1900" dirty="0"/>
              <a:t>per identificare i soggetti preposti all’attuazione delle politiche sui dati.</a:t>
            </a:r>
            <a:br>
              <a:rPr lang="it" sz="1900" dirty="0"/>
            </a:br>
            <a:r>
              <a:rPr lang="it" sz="1900" dirty="0"/>
              <a:t>Per l’adozione di una politica dei dati serve una stretta sinergia tra </a:t>
            </a:r>
            <a:r>
              <a:rPr lang="it" sz="1900" b="1" dirty="0">
                <a:solidFill>
                  <a:schemeClr val="tx1"/>
                </a:solidFill>
              </a:rPr>
              <a:t>figure professionali di ambiti estremamente diversi</a:t>
            </a:r>
            <a:r>
              <a:rPr lang="it" sz="1900" dirty="0"/>
              <a:t>, legale, politico, manageriale, tecnologico e gestionale.</a:t>
            </a:r>
            <a:endParaRPr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Pubblicazione dei risultati</a:t>
            </a:r>
            <a:endParaRPr sz="2320">
              <a:latin typeface="Trebuchet MS"/>
              <a:ea typeface="Trebuchet MS"/>
              <a:cs typeface="Trebuchet MS"/>
              <a:sym typeface="Trebuchet MS"/>
            </a:endParaRPr>
          </a:p>
        </p:txBody>
      </p:sp>
      <p:sp>
        <p:nvSpPr>
          <p:cNvPr id="212" name="Google Shape;212;p37"/>
          <p:cNvSpPr txBox="1">
            <a:spLocks noGrp="1"/>
          </p:cNvSpPr>
          <p:nvPr>
            <p:ph type="body" idx="1"/>
          </p:nvPr>
        </p:nvSpPr>
        <p:spPr>
          <a:xfrm>
            <a:off x="159300" y="522500"/>
            <a:ext cx="8822400" cy="13695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a:t>I risultati sono pubblicamente consultabili nel rapporto citabile come:</a:t>
            </a:r>
            <a:endParaRPr/>
          </a:p>
          <a:p>
            <a:pPr marL="0" lvl="0" indent="0" algn="l" rtl="0">
              <a:lnSpc>
                <a:spcPct val="100000"/>
              </a:lnSpc>
              <a:spcBef>
                <a:spcPts val="0"/>
              </a:spcBef>
              <a:spcAft>
                <a:spcPts val="0"/>
              </a:spcAft>
              <a:buNone/>
            </a:pPr>
            <a:r>
              <a:rPr lang="it" sz="1600" i="1"/>
              <a:t>Locati M., Chiodetti A.G., Saraò A., Sala M., Palma D., Scano R., Cipolloni C., Menasce D., Bianco S. (2023). </a:t>
            </a:r>
            <a:r>
              <a:rPr lang="it" sz="1600" b="1" i="1">
                <a:solidFill>
                  <a:schemeClr val="dk1"/>
                </a:solidFill>
              </a:rPr>
              <a:t>Risultati del sondaggio sulle politiche di gestione istituzionale dei dati scientifici</a:t>
            </a:r>
            <a:r>
              <a:rPr lang="it" sz="1600" i="1"/>
              <a:t>. Gruppo di Lavoro Open Science della Consulta dei Presidenti degli Enti di Ricerca (CoPER). </a:t>
            </a:r>
            <a:r>
              <a:rPr lang="it" sz="1600" i="1" u="sng">
                <a:solidFill>
                  <a:schemeClr val="hlink"/>
                </a:solidFill>
                <a:hlinkClick r:id="rId3"/>
              </a:rPr>
              <a:t>https://doi.org/10.15161/oar.it/77195</a:t>
            </a:r>
            <a:endParaRPr sz="1600" i="1"/>
          </a:p>
        </p:txBody>
      </p:sp>
      <p:sp>
        <p:nvSpPr>
          <p:cNvPr id="213" name="Google Shape;213;p37"/>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13</a:t>
            </a:fld>
            <a:endParaRPr/>
          </a:p>
        </p:txBody>
      </p:sp>
      <p:pic>
        <p:nvPicPr>
          <p:cNvPr id="214" name="Google Shape;214;p37"/>
          <p:cNvPicPr preferRelativeResize="0"/>
          <p:nvPr/>
        </p:nvPicPr>
        <p:blipFill>
          <a:blip r:embed="rId4">
            <a:alphaModFix/>
          </a:blip>
          <a:stretch>
            <a:fillRect/>
          </a:stretch>
        </p:blipFill>
        <p:spPr>
          <a:xfrm>
            <a:off x="1557700" y="1682300"/>
            <a:ext cx="2108486" cy="2973601"/>
          </a:xfrm>
          <a:prstGeom prst="rect">
            <a:avLst/>
          </a:prstGeom>
          <a:noFill/>
          <a:ln>
            <a:noFill/>
          </a:ln>
          <a:effectLst>
            <a:outerShdw blurRad="57150" dist="19050" dir="5400000" algn="bl" rotWithShape="0">
              <a:srgbClr val="000000">
                <a:alpha val="50000"/>
              </a:srgbClr>
            </a:outerShdw>
          </a:effectLst>
        </p:spPr>
      </p:pic>
      <p:pic>
        <p:nvPicPr>
          <p:cNvPr id="215" name="Google Shape;215;p37"/>
          <p:cNvPicPr preferRelativeResize="0"/>
          <p:nvPr/>
        </p:nvPicPr>
        <p:blipFill>
          <a:blip r:embed="rId5">
            <a:alphaModFix/>
          </a:blip>
          <a:stretch>
            <a:fillRect/>
          </a:stretch>
        </p:blipFill>
        <p:spPr>
          <a:xfrm>
            <a:off x="3818586" y="1682300"/>
            <a:ext cx="2106637" cy="2973601"/>
          </a:xfrm>
          <a:prstGeom prst="rect">
            <a:avLst/>
          </a:prstGeom>
          <a:noFill/>
          <a:ln>
            <a:noFill/>
          </a:ln>
          <a:effectLst>
            <a:outerShdw blurRad="57150" dist="19050" dir="5400000" algn="bl" rotWithShape="0">
              <a:srgbClr val="000000">
                <a:alpha val="50000"/>
              </a:srgbClr>
            </a:outerShdw>
          </a:effectLst>
        </p:spPr>
      </p:pic>
      <p:sp>
        <p:nvSpPr>
          <p:cNvPr id="216" name="Google Shape;216;p37"/>
          <p:cNvSpPr txBox="1">
            <a:spLocks noGrp="1"/>
          </p:cNvSpPr>
          <p:nvPr>
            <p:ph type="body" idx="1"/>
          </p:nvPr>
        </p:nvSpPr>
        <p:spPr>
          <a:xfrm>
            <a:off x="6020700" y="2547750"/>
            <a:ext cx="2775300" cy="574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1600"/>
              <a:t>Scaricabile in formato</a:t>
            </a:r>
            <a:endParaRPr sz="1600"/>
          </a:p>
          <a:p>
            <a:pPr marL="0" lvl="0" indent="0" algn="l" rtl="0">
              <a:lnSpc>
                <a:spcPct val="100000"/>
              </a:lnSpc>
              <a:spcBef>
                <a:spcPts val="0"/>
              </a:spcBef>
              <a:spcAft>
                <a:spcPts val="0"/>
              </a:spcAft>
              <a:buNone/>
            </a:pPr>
            <a:r>
              <a:rPr lang="it" sz="1600"/>
              <a:t>PDF, ODT, DOCX</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8"/>
          <p:cNvSpPr txBox="1">
            <a:spLocks noGrp="1"/>
          </p:cNvSpPr>
          <p:nvPr>
            <p:ph type="title"/>
          </p:nvPr>
        </p:nvSpPr>
        <p:spPr>
          <a:xfrm>
            <a:off x="159300" y="12650"/>
            <a:ext cx="8915700" cy="4206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SzPct val="42672"/>
              <a:buNone/>
            </a:pPr>
            <a:r>
              <a:rPr lang="it" sz="2320" dirty="0">
                <a:latin typeface="Trebuchet MS"/>
                <a:ea typeface="Trebuchet MS"/>
                <a:cs typeface="Trebuchet MS"/>
                <a:sym typeface="Trebuchet MS"/>
              </a:rPr>
              <a:t>Monitoraggio continuo delle politiche dei dati </a:t>
            </a:r>
            <a:r>
              <a:rPr lang="it" sz="2320" i="1" dirty="0">
                <a:latin typeface="Trebuchet MS"/>
                <a:ea typeface="Trebuchet MS"/>
                <a:cs typeface="Trebuchet MS"/>
                <a:sym typeface="Trebuchet MS"/>
              </a:rPr>
              <a:t>(e dell’Open Access)</a:t>
            </a:r>
            <a:endParaRPr sz="2320" i="1" dirty="0">
              <a:latin typeface="Trebuchet MS"/>
              <a:ea typeface="Trebuchet MS"/>
              <a:cs typeface="Trebuchet MS"/>
              <a:sym typeface="Trebuchet MS"/>
            </a:endParaRPr>
          </a:p>
        </p:txBody>
      </p:sp>
      <p:sp>
        <p:nvSpPr>
          <p:cNvPr id="222" name="Google Shape;222;p38"/>
          <p:cNvSpPr txBox="1">
            <a:spLocks noGrp="1"/>
          </p:cNvSpPr>
          <p:nvPr>
            <p:ph type="body" idx="1"/>
          </p:nvPr>
        </p:nvSpPr>
        <p:spPr>
          <a:xfrm>
            <a:off x="159300" y="522500"/>
            <a:ext cx="8822400" cy="13695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a:t>Sulla stessa struttura del sondaggio concluso a giugno 2023,</a:t>
            </a:r>
            <a:endParaRPr/>
          </a:p>
          <a:p>
            <a:pPr marL="0" lvl="0" indent="0" algn="l" rtl="0">
              <a:lnSpc>
                <a:spcPct val="100000"/>
              </a:lnSpc>
              <a:spcBef>
                <a:spcPts val="0"/>
              </a:spcBef>
              <a:spcAft>
                <a:spcPts val="0"/>
              </a:spcAft>
              <a:buNone/>
            </a:pPr>
            <a:r>
              <a:rPr lang="it"/>
              <a:t>abbiamo costruito un semplice sistema che permette a tutti i referenti di aggiornare la propria scheda istituzionale per fornire una fotografia sempre aggiornata delle politiche vigenti</a:t>
            </a:r>
            <a:endParaRPr/>
          </a:p>
          <a:p>
            <a:pPr marL="0" lvl="0" indent="0" algn="l" rtl="0">
              <a:lnSpc>
                <a:spcPct val="100000"/>
              </a:lnSpc>
              <a:spcBef>
                <a:spcPts val="0"/>
              </a:spcBef>
              <a:spcAft>
                <a:spcPts val="0"/>
              </a:spcAft>
              <a:buNone/>
            </a:pPr>
            <a:r>
              <a:rPr lang="it" u="sng">
                <a:solidFill>
                  <a:srgbClr val="4472C4"/>
                </a:solidFill>
                <a:hlinkClick r:id="rId3">
                  <a:extLst>
                    <a:ext uri="{A12FA001-AC4F-418D-AE19-62706E023703}">
                      <ahyp:hlinkClr xmlns:ahyp="http://schemas.microsoft.com/office/drawing/2018/hyperlinkcolor" val="tx"/>
                    </a:ext>
                  </a:extLst>
                </a:hlinkClick>
              </a:rPr>
              <a:t>https://home.infn.it/coper/opendata.html</a:t>
            </a:r>
            <a:endParaRPr>
              <a:solidFill>
                <a:srgbClr val="4472C4"/>
              </a:solidFill>
            </a:endParaRPr>
          </a:p>
        </p:txBody>
      </p:sp>
      <p:sp>
        <p:nvSpPr>
          <p:cNvPr id="223" name="Google Shape;223;p38"/>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14</a:t>
            </a:fld>
            <a:endParaRPr/>
          </a:p>
        </p:txBody>
      </p:sp>
      <p:pic>
        <p:nvPicPr>
          <p:cNvPr id="224" name="Google Shape;224;p38"/>
          <p:cNvPicPr preferRelativeResize="0"/>
          <p:nvPr/>
        </p:nvPicPr>
        <p:blipFill>
          <a:blip r:embed="rId4">
            <a:alphaModFix/>
          </a:blip>
          <a:stretch>
            <a:fillRect/>
          </a:stretch>
        </p:blipFill>
        <p:spPr>
          <a:xfrm>
            <a:off x="164033" y="1686975"/>
            <a:ext cx="6072735" cy="2974101"/>
          </a:xfrm>
          <a:prstGeom prst="rect">
            <a:avLst/>
          </a:prstGeom>
          <a:noFill/>
          <a:ln>
            <a:noFill/>
          </a:ln>
          <a:effectLst>
            <a:outerShdw blurRad="57150" dist="19050" dir="5400000" algn="bl" rotWithShape="0">
              <a:srgbClr val="000000">
                <a:alpha val="50000"/>
              </a:srgbClr>
            </a:outerShdw>
          </a:effectLst>
        </p:spPr>
      </p:pic>
      <p:sp>
        <p:nvSpPr>
          <p:cNvPr id="225" name="Google Shape;225;p38"/>
          <p:cNvSpPr txBox="1">
            <a:spLocks noGrp="1"/>
          </p:cNvSpPr>
          <p:nvPr>
            <p:ph type="body" idx="1"/>
          </p:nvPr>
        </p:nvSpPr>
        <p:spPr>
          <a:xfrm>
            <a:off x="6401700" y="2880134"/>
            <a:ext cx="2228100" cy="574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1600"/>
              <a:t>Scaricabile in formato</a:t>
            </a:r>
            <a:endParaRPr sz="1600"/>
          </a:p>
          <a:p>
            <a:pPr marL="0" lvl="0" indent="0" algn="l" rtl="0">
              <a:lnSpc>
                <a:spcPct val="100000"/>
              </a:lnSpc>
              <a:spcBef>
                <a:spcPts val="0"/>
              </a:spcBef>
              <a:spcAft>
                <a:spcPts val="0"/>
              </a:spcAft>
              <a:buNone/>
            </a:pPr>
            <a:r>
              <a:rPr lang="it" sz="1600"/>
              <a:t>Excel (xlsx)</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15</a:t>
            </a:fld>
            <a:endParaRPr/>
          </a:p>
        </p:txBody>
      </p:sp>
      <p:sp>
        <p:nvSpPr>
          <p:cNvPr id="231" name="Google Shape;231;p39"/>
          <p:cNvSpPr/>
          <p:nvPr/>
        </p:nvSpPr>
        <p:spPr>
          <a:xfrm>
            <a:off x="1727200" y="2535288"/>
            <a:ext cx="7416900" cy="433200"/>
          </a:xfrm>
          <a:prstGeom prst="rect">
            <a:avLst/>
          </a:prstGeom>
          <a:solidFill>
            <a:srgbClr val="DA28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2" name="Google Shape;232;p39"/>
          <p:cNvSpPr txBox="1"/>
          <p:nvPr/>
        </p:nvSpPr>
        <p:spPr>
          <a:xfrm>
            <a:off x="1887126" y="2494167"/>
            <a:ext cx="7180800" cy="42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3200" b="1">
                <a:solidFill>
                  <a:srgbClr val="FFFFFF"/>
                </a:solidFill>
                <a:latin typeface="Trebuchet MS"/>
                <a:ea typeface="Trebuchet MS"/>
                <a:cs typeface="Trebuchet MS"/>
                <a:sym typeface="Trebuchet MS"/>
              </a:rPr>
              <a:t>coper.openscience@lists.infn.it</a:t>
            </a:r>
            <a:endParaRPr sz="2800" b="1">
              <a:solidFill>
                <a:srgbClr val="DA2833"/>
              </a:solidFill>
              <a:latin typeface="Trebuchet MS"/>
              <a:ea typeface="Trebuchet MS"/>
              <a:cs typeface="Trebuchet MS"/>
              <a:sym typeface="Trebuchet MS"/>
            </a:endParaRPr>
          </a:p>
        </p:txBody>
      </p:sp>
      <p:sp>
        <p:nvSpPr>
          <p:cNvPr id="233" name="Google Shape;233;p39"/>
          <p:cNvSpPr txBox="1"/>
          <p:nvPr/>
        </p:nvSpPr>
        <p:spPr>
          <a:xfrm>
            <a:off x="1873050" y="2111113"/>
            <a:ext cx="6954900" cy="371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1900">
                <a:solidFill>
                  <a:schemeClr val="dk2"/>
                </a:solidFill>
                <a:latin typeface="Trebuchet MS"/>
                <a:ea typeface="Trebuchet MS"/>
                <a:cs typeface="Trebuchet MS"/>
                <a:sym typeface="Trebuchet MS"/>
              </a:rPr>
              <a:t>Per contattare il GdL Open Science di CoPER scrivete a</a:t>
            </a:r>
            <a:endParaRPr sz="1900">
              <a:solidFill>
                <a:schemeClr val="dk2"/>
              </a:solidFill>
              <a:latin typeface="Trebuchet MS"/>
              <a:ea typeface="Trebuchet MS"/>
              <a:cs typeface="Trebuchet MS"/>
              <a:sym typeface="Trebuchet MS"/>
            </a:endParaRPr>
          </a:p>
        </p:txBody>
      </p:sp>
      <p:sp>
        <p:nvSpPr>
          <p:cNvPr id="234" name="Google Shape;234;p39"/>
          <p:cNvSpPr txBox="1"/>
          <p:nvPr/>
        </p:nvSpPr>
        <p:spPr>
          <a:xfrm>
            <a:off x="1882630" y="3101434"/>
            <a:ext cx="5447700" cy="40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900">
                <a:solidFill>
                  <a:srgbClr val="595959"/>
                </a:solidFill>
                <a:latin typeface="Trebuchet MS"/>
                <a:ea typeface="Trebuchet MS"/>
                <a:cs typeface="Trebuchet MS"/>
                <a:sym typeface="Trebuchet MS"/>
              </a:rPr>
              <a:t>https://home.infn.it/coper/openscience.html</a:t>
            </a:r>
            <a:endParaRPr sz="1900">
              <a:solidFill>
                <a:srgbClr val="595959"/>
              </a:solidFill>
              <a:latin typeface="Trebuchet MS"/>
              <a:ea typeface="Trebuchet MS"/>
              <a:cs typeface="Trebuchet MS"/>
              <a:sym typeface="Trebuchet MS"/>
            </a:endParaRPr>
          </a:p>
        </p:txBody>
      </p:sp>
      <p:pic>
        <p:nvPicPr>
          <p:cNvPr id="2" name="Picture 2">
            <a:extLst>
              <a:ext uri="{FF2B5EF4-FFF2-40B4-BE49-F238E27FC236}">
                <a16:creationId xmlns:a16="http://schemas.microsoft.com/office/drawing/2014/main" id="{6F13110C-E3F6-2448-94DD-7EFBBFF25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197" y="1438"/>
            <a:ext cx="1709803" cy="1699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0"/>
          <p:cNvPicPr preferRelativeResize="0"/>
          <p:nvPr/>
        </p:nvPicPr>
        <p:blipFill rotWithShape="1">
          <a:blip r:embed="rId3">
            <a:alphaModFix amt="27000"/>
          </a:blip>
          <a:srcRect t="22140" b="21031"/>
          <a:stretch/>
        </p:blipFill>
        <p:spPr>
          <a:xfrm>
            <a:off x="0" y="301275"/>
            <a:ext cx="9144000" cy="4842225"/>
          </a:xfrm>
          <a:prstGeom prst="rect">
            <a:avLst/>
          </a:prstGeom>
          <a:noFill/>
          <a:ln>
            <a:noFill/>
          </a:ln>
        </p:spPr>
      </p:pic>
      <p:sp>
        <p:nvSpPr>
          <p:cNvPr id="241" name="Google Shape;241;p40"/>
          <p:cNvSpPr txBox="1">
            <a:spLocks noGrp="1"/>
          </p:cNvSpPr>
          <p:nvPr>
            <p:ph type="ctrTitle"/>
          </p:nvPr>
        </p:nvSpPr>
        <p:spPr>
          <a:xfrm>
            <a:off x="249292" y="844542"/>
            <a:ext cx="8520600" cy="1418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it" sz="5500" b="1">
                <a:solidFill>
                  <a:schemeClr val="lt1"/>
                </a:solidFill>
                <a:latin typeface="Roboto"/>
                <a:ea typeface="Roboto"/>
                <a:cs typeface="Roboto"/>
                <a:sym typeface="Roboto"/>
              </a:rPr>
              <a:t>Panoramica sulla</a:t>
            </a:r>
            <a:br>
              <a:rPr lang="it" sz="5500" b="1">
                <a:solidFill>
                  <a:schemeClr val="lt1"/>
                </a:solidFill>
                <a:latin typeface="Roboto"/>
                <a:ea typeface="Roboto"/>
                <a:cs typeface="Roboto"/>
                <a:sym typeface="Roboto"/>
              </a:rPr>
            </a:br>
            <a:r>
              <a:rPr lang="it" sz="5500" b="1">
                <a:solidFill>
                  <a:schemeClr val="lt1"/>
                </a:solidFill>
                <a:latin typeface="Roboto"/>
                <a:ea typeface="Roboto"/>
                <a:cs typeface="Roboto"/>
                <a:sym typeface="Roboto"/>
              </a:rPr>
              <a:t>politica dei dati</a:t>
            </a:r>
            <a:r>
              <a:rPr lang="it" sz="5000" b="1">
                <a:solidFill>
                  <a:schemeClr val="lt1"/>
                </a:solidFill>
                <a:latin typeface="Roboto"/>
                <a:ea typeface="Roboto"/>
                <a:cs typeface="Roboto"/>
                <a:sym typeface="Roboto"/>
              </a:rPr>
              <a:t>   			</a:t>
            </a:r>
            <a:endParaRPr sz="5000" b="1">
              <a:solidFill>
                <a:schemeClr val="lt1"/>
              </a:solidFill>
              <a:latin typeface="Roboto"/>
              <a:ea typeface="Roboto"/>
              <a:cs typeface="Roboto"/>
              <a:sym typeface="Roboto"/>
            </a:endParaRPr>
          </a:p>
        </p:txBody>
      </p:sp>
      <p:sp>
        <p:nvSpPr>
          <p:cNvPr id="242" name="Google Shape;242;p40"/>
          <p:cNvSpPr/>
          <p:nvPr/>
        </p:nvSpPr>
        <p:spPr>
          <a:xfrm>
            <a:off x="1" y="0"/>
            <a:ext cx="9144000" cy="312000"/>
          </a:xfrm>
          <a:prstGeom prst="rect">
            <a:avLst/>
          </a:prstGeom>
          <a:solidFill>
            <a:srgbClr val="44A8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3" name="Google Shape;243;p40"/>
          <p:cNvSpPr/>
          <p:nvPr/>
        </p:nvSpPr>
        <p:spPr>
          <a:xfrm>
            <a:off x="89" y="4831500"/>
            <a:ext cx="9144000" cy="312000"/>
          </a:xfrm>
          <a:prstGeom prst="rect">
            <a:avLst/>
          </a:prstGeom>
          <a:solidFill>
            <a:srgbClr val="44A8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4" name="Google Shape;244;p40"/>
          <p:cNvSpPr txBox="1"/>
          <p:nvPr/>
        </p:nvSpPr>
        <p:spPr>
          <a:xfrm>
            <a:off x="100" y="2798400"/>
            <a:ext cx="9144000" cy="13638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it" sz="1800" b="1">
                <a:solidFill>
                  <a:schemeClr val="lt1"/>
                </a:solidFill>
                <a:latin typeface="Roboto"/>
                <a:ea typeface="Roboto"/>
                <a:cs typeface="Roboto"/>
                <a:sym typeface="Roboto"/>
              </a:rPr>
              <a:t>Mario Locati, Coordinatore Ufficio Gestione Dati INGV</a:t>
            </a:r>
            <a:endParaRPr sz="1800" b="1">
              <a:solidFill>
                <a:schemeClr val="lt1"/>
              </a:solidFill>
              <a:latin typeface="Roboto"/>
              <a:ea typeface="Roboto"/>
              <a:cs typeface="Roboto"/>
              <a:sym typeface="Roboto"/>
            </a:endParaRPr>
          </a:p>
          <a:p>
            <a:pPr marL="0" lvl="0" indent="0" algn="ctr" rtl="0">
              <a:lnSpc>
                <a:spcPct val="150000"/>
              </a:lnSpc>
              <a:spcBef>
                <a:spcPts val="0"/>
              </a:spcBef>
              <a:spcAft>
                <a:spcPts val="0"/>
              </a:spcAft>
              <a:buNone/>
            </a:pPr>
            <a:r>
              <a:rPr lang="it" sz="1800" b="1">
                <a:solidFill>
                  <a:schemeClr val="lt1"/>
                </a:solidFill>
                <a:latin typeface="Roboto"/>
                <a:ea typeface="Roboto"/>
                <a:cs typeface="Roboto"/>
                <a:sym typeface="Roboto"/>
              </a:rPr>
              <a:t>https://istituto.ingv.it/ufficio-gestione-dati</a:t>
            </a:r>
            <a:endParaRPr sz="1800" b="1">
              <a:solidFill>
                <a:schemeClr val="lt1"/>
              </a:solidFill>
              <a:latin typeface="Roboto"/>
              <a:ea typeface="Roboto"/>
              <a:cs typeface="Roboto"/>
              <a:sym typeface="Roboto"/>
            </a:endParaRPr>
          </a:p>
          <a:p>
            <a:pPr marL="0" lvl="0" indent="0" algn="ctr" rtl="0">
              <a:lnSpc>
                <a:spcPct val="150000"/>
              </a:lnSpc>
              <a:spcBef>
                <a:spcPts val="0"/>
              </a:spcBef>
              <a:spcAft>
                <a:spcPts val="0"/>
              </a:spcAft>
              <a:buNone/>
            </a:pPr>
            <a:r>
              <a:rPr lang="it" sz="1800" b="1">
                <a:solidFill>
                  <a:schemeClr val="lt1"/>
                </a:solidFill>
                <a:latin typeface="Roboto"/>
                <a:ea typeface="Roboto"/>
                <a:cs typeface="Roboto"/>
                <a:sym typeface="Roboto"/>
              </a:rPr>
              <a:t>ufficiogestionedati@ingv.it</a:t>
            </a:r>
            <a:endParaRPr sz="1800" b="1">
              <a:solidFill>
                <a:schemeClr val="lt1"/>
              </a:solidFill>
              <a:latin typeface="Roboto"/>
              <a:ea typeface="Roboto"/>
              <a:cs typeface="Roboto"/>
              <a:sym typeface="Roboto"/>
            </a:endParaRPr>
          </a:p>
        </p:txBody>
      </p:sp>
      <p:sp>
        <p:nvSpPr>
          <p:cNvPr id="245" name="Google Shape;245;p40"/>
          <p:cNvSpPr txBox="1"/>
          <p:nvPr/>
        </p:nvSpPr>
        <p:spPr>
          <a:xfrm>
            <a:off x="150" y="4871423"/>
            <a:ext cx="9144000" cy="309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it" sz="1800" b="1">
                <a:solidFill>
                  <a:schemeClr val="lt1"/>
                </a:solidFill>
                <a:latin typeface="Roboto"/>
                <a:ea typeface="Roboto"/>
                <a:cs typeface="Roboto"/>
                <a:sym typeface="Roboto"/>
              </a:rPr>
              <a:t>OpenScience@INAF				INAF, Sede Centrale, Roma, 14-15 dicembre 2023</a:t>
            </a:r>
            <a:endParaRPr sz="1800" b="1">
              <a:solidFill>
                <a:schemeClr val="lt1"/>
              </a:solidFill>
              <a:latin typeface="Roboto"/>
              <a:ea typeface="Roboto"/>
              <a:cs typeface="Roboto"/>
              <a:sym typeface="Roboto"/>
            </a:endParaRPr>
          </a:p>
        </p:txBody>
      </p:sp>
      <p:sp>
        <p:nvSpPr>
          <p:cNvPr id="246" name="Google Shape;246;p40"/>
          <p:cNvSpPr txBox="1">
            <a:spLocks noGrp="1"/>
          </p:cNvSpPr>
          <p:nvPr>
            <p:ph type="ctrTitle"/>
          </p:nvPr>
        </p:nvSpPr>
        <p:spPr>
          <a:xfrm>
            <a:off x="263084" y="858334"/>
            <a:ext cx="8520600" cy="1418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it" sz="5500" b="1">
                <a:solidFill>
                  <a:srgbClr val="3E3E40"/>
                </a:solidFill>
                <a:latin typeface="Roboto"/>
                <a:ea typeface="Roboto"/>
                <a:cs typeface="Roboto"/>
                <a:sym typeface="Roboto"/>
              </a:rPr>
              <a:t>Panoramica sulla</a:t>
            </a:r>
            <a:br>
              <a:rPr lang="it" sz="5500" b="1">
                <a:solidFill>
                  <a:srgbClr val="3E3E40"/>
                </a:solidFill>
                <a:latin typeface="Roboto"/>
                <a:ea typeface="Roboto"/>
                <a:cs typeface="Roboto"/>
                <a:sym typeface="Roboto"/>
              </a:rPr>
            </a:br>
            <a:r>
              <a:rPr lang="it" sz="5500" b="1">
                <a:solidFill>
                  <a:srgbClr val="3E3E40"/>
                </a:solidFill>
                <a:latin typeface="Roboto"/>
                <a:ea typeface="Roboto"/>
                <a:cs typeface="Roboto"/>
                <a:sym typeface="Roboto"/>
              </a:rPr>
              <a:t>politica dei dati</a:t>
            </a:r>
            <a:r>
              <a:rPr lang="it" sz="5000" b="1">
                <a:solidFill>
                  <a:srgbClr val="3E3E40"/>
                </a:solidFill>
                <a:latin typeface="Roboto"/>
                <a:ea typeface="Roboto"/>
                <a:cs typeface="Roboto"/>
                <a:sym typeface="Roboto"/>
              </a:rPr>
              <a:t>   			</a:t>
            </a:r>
            <a:endParaRPr sz="5000" b="1">
              <a:solidFill>
                <a:srgbClr val="3E3E40"/>
              </a:solidFill>
              <a:latin typeface="Roboto"/>
              <a:ea typeface="Roboto"/>
              <a:cs typeface="Roboto"/>
              <a:sym typeface="Roboto"/>
            </a:endParaRPr>
          </a:p>
        </p:txBody>
      </p:sp>
      <p:pic>
        <p:nvPicPr>
          <p:cNvPr id="247" name="Google Shape;247;p40"/>
          <p:cNvPicPr preferRelativeResize="0"/>
          <p:nvPr/>
        </p:nvPicPr>
        <p:blipFill rotWithShape="1">
          <a:blip r:embed="rId4">
            <a:alphaModFix/>
          </a:blip>
          <a:srcRect l="35707"/>
          <a:stretch/>
        </p:blipFill>
        <p:spPr>
          <a:xfrm>
            <a:off x="6524638" y="1782999"/>
            <a:ext cx="1266074" cy="674475"/>
          </a:xfrm>
          <a:prstGeom prst="rect">
            <a:avLst/>
          </a:prstGeom>
          <a:noFill/>
          <a:ln>
            <a:noFill/>
          </a:ln>
        </p:spPr>
      </p:pic>
      <p:pic>
        <p:nvPicPr>
          <p:cNvPr id="248" name="Google Shape;248;p40"/>
          <p:cNvPicPr preferRelativeResize="0"/>
          <p:nvPr/>
        </p:nvPicPr>
        <p:blipFill>
          <a:blip r:embed="rId5">
            <a:alphaModFix/>
          </a:blip>
          <a:stretch>
            <a:fillRect/>
          </a:stretch>
        </p:blipFill>
        <p:spPr>
          <a:xfrm>
            <a:off x="5835914" y="1796790"/>
            <a:ext cx="1968594" cy="674250"/>
          </a:xfrm>
          <a:prstGeom prst="rect">
            <a:avLst/>
          </a:prstGeom>
          <a:noFill/>
          <a:ln>
            <a:noFill/>
          </a:ln>
        </p:spPr>
      </p:pic>
      <p:sp>
        <p:nvSpPr>
          <p:cNvPr id="249" name="Google Shape;249;p40"/>
          <p:cNvSpPr txBox="1"/>
          <p:nvPr/>
        </p:nvSpPr>
        <p:spPr>
          <a:xfrm>
            <a:off x="6996" y="2805296"/>
            <a:ext cx="9144000" cy="13638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it" sz="1800" b="1">
                <a:solidFill>
                  <a:srgbClr val="222222"/>
                </a:solidFill>
                <a:latin typeface="Roboto"/>
                <a:ea typeface="Roboto"/>
                <a:cs typeface="Roboto"/>
                <a:sym typeface="Roboto"/>
              </a:rPr>
              <a:t>Mario Locati, Coordinatore Ufficio Gestione Dati INGV</a:t>
            </a:r>
            <a:endParaRPr sz="1800" b="1">
              <a:solidFill>
                <a:srgbClr val="222222"/>
              </a:solidFill>
              <a:latin typeface="Roboto"/>
              <a:ea typeface="Roboto"/>
              <a:cs typeface="Roboto"/>
              <a:sym typeface="Roboto"/>
            </a:endParaRPr>
          </a:p>
          <a:p>
            <a:pPr marL="0" lvl="0" indent="0" algn="ctr" rtl="0">
              <a:lnSpc>
                <a:spcPct val="150000"/>
              </a:lnSpc>
              <a:spcBef>
                <a:spcPts val="0"/>
              </a:spcBef>
              <a:spcAft>
                <a:spcPts val="0"/>
              </a:spcAft>
              <a:buNone/>
            </a:pPr>
            <a:r>
              <a:rPr lang="it" sz="1800" b="1">
                <a:solidFill>
                  <a:srgbClr val="222222"/>
                </a:solidFill>
                <a:latin typeface="Roboto"/>
                <a:ea typeface="Roboto"/>
                <a:cs typeface="Roboto"/>
                <a:sym typeface="Roboto"/>
              </a:rPr>
              <a:t>https://istituto.ingv.it/ufficio-gestione-dati</a:t>
            </a:r>
            <a:endParaRPr sz="1800" b="1">
              <a:solidFill>
                <a:srgbClr val="222222"/>
              </a:solidFill>
              <a:latin typeface="Roboto"/>
              <a:ea typeface="Roboto"/>
              <a:cs typeface="Roboto"/>
              <a:sym typeface="Roboto"/>
            </a:endParaRPr>
          </a:p>
          <a:p>
            <a:pPr marL="0" lvl="0" indent="0" algn="ctr" rtl="0">
              <a:lnSpc>
                <a:spcPct val="150000"/>
              </a:lnSpc>
              <a:spcBef>
                <a:spcPts val="0"/>
              </a:spcBef>
              <a:spcAft>
                <a:spcPts val="0"/>
              </a:spcAft>
              <a:buNone/>
            </a:pPr>
            <a:r>
              <a:rPr lang="it" sz="1800" b="1">
                <a:solidFill>
                  <a:srgbClr val="222222"/>
                </a:solidFill>
                <a:latin typeface="Roboto"/>
                <a:ea typeface="Roboto"/>
                <a:cs typeface="Roboto"/>
                <a:sym typeface="Roboto"/>
              </a:rPr>
              <a:t>ufficiogestionedati@ingv.it</a:t>
            </a:r>
            <a:endParaRPr sz="1800" b="1">
              <a:solidFill>
                <a:srgbClr val="22222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159300" y="64025"/>
            <a:ext cx="8984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2500">
                <a:solidFill>
                  <a:srgbClr val="434343"/>
                </a:solidFill>
              </a:rPr>
              <a:t>Research Data Management (RDM)</a:t>
            </a:r>
            <a:endParaRPr sz="2500">
              <a:solidFill>
                <a:srgbClr val="434343"/>
              </a:solidFill>
            </a:endParaRPr>
          </a:p>
        </p:txBody>
      </p:sp>
      <p:sp>
        <p:nvSpPr>
          <p:cNvPr id="255" name="Google Shape;255;p41"/>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17</a:t>
            </a:fld>
            <a:endParaRPr/>
          </a:p>
        </p:txBody>
      </p:sp>
      <p:sp>
        <p:nvSpPr>
          <p:cNvPr id="256" name="Google Shape;256;p41"/>
          <p:cNvSpPr txBox="1"/>
          <p:nvPr/>
        </p:nvSpPr>
        <p:spPr>
          <a:xfrm>
            <a:off x="159300" y="2846709"/>
            <a:ext cx="5241000" cy="1930800"/>
          </a:xfrm>
          <a:prstGeom prst="rect">
            <a:avLst/>
          </a:prstGeom>
          <a:noFill/>
          <a:ln>
            <a:noFill/>
          </a:ln>
        </p:spPr>
        <p:txBody>
          <a:bodyPr spcFirstLastPara="1" wrap="square" lIns="0" tIns="0" rIns="0" bIns="0" anchor="t" anchorCtr="0">
            <a:noAutofit/>
          </a:bodyPr>
          <a:lstStyle/>
          <a:p>
            <a:pPr marL="269999" lvl="0" indent="-257175" algn="l" rtl="0">
              <a:lnSpc>
                <a:spcPct val="115000"/>
              </a:lnSpc>
              <a:spcBef>
                <a:spcPts val="0"/>
              </a:spcBef>
              <a:spcAft>
                <a:spcPts val="0"/>
              </a:spcAft>
              <a:buClr>
                <a:srgbClr val="595959"/>
              </a:buClr>
              <a:buSzPts val="1800"/>
              <a:buFont typeface="Roboto"/>
              <a:buChar char="●"/>
            </a:pPr>
            <a:r>
              <a:rPr lang="it" sz="1800" dirty="0">
                <a:solidFill>
                  <a:srgbClr val="595959"/>
                </a:solidFill>
                <a:latin typeface="Roboto"/>
                <a:ea typeface="Roboto"/>
                <a:cs typeface="Roboto"/>
                <a:sym typeface="Roboto"/>
              </a:rPr>
              <a:t>Soluzioni tecnologiche per garantire interoperabilità (</a:t>
            </a:r>
            <a:r>
              <a:rPr lang="it" sz="1800" b="1" dirty="0">
                <a:solidFill>
                  <a:schemeClr val="dk1"/>
                </a:solidFill>
                <a:latin typeface="Roboto"/>
                <a:ea typeface="Roboto"/>
                <a:cs typeface="Roboto"/>
                <a:sym typeface="Roboto"/>
              </a:rPr>
              <a:t>Data Stewards</a:t>
            </a:r>
            <a:r>
              <a:rPr lang="it" sz="1800" dirty="0">
                <a:solidFill>
                  <a:srgbClr val="595959"/>
                </a:solidFill>
                <a:latin typeface="Roboto"/>
                <a:ea typeface="Roboto"/>
                <a:cs typeface="Roboto"/>
                <a:sym typeface="Roboto"/>
              </a:rPr>
              <a:t>)</a:t>
            </a:r>
            <a:endParaRPr sz="1800" dirty="0">
              <a:solidFill>
                <a:srgbClr val="595959"/>
              </a:solidFill>
              <a:latin typeface="Roboto"/>
              <a:ea typeface="Roboto"/>
              <a:cs typeface="Roboto"/>
              <a:sym typeface="Roboto"/>
            </a:endParaRPr>
          </a:p>
          <a:p>
            <a:pPr marL="269999" lvl="0" indent="-257175" algn="l" rtl="0">
              <a:lnSpc>
                <a:spcPct val="115000"/>
              </a:lnSpc>
              <a:spcBef>
                <a:spcPts val="0"/>
              </a:spcBef>
              <a:spcAft>
                <a:spcPts val="0"/>
              </a:spcAft>
              <a:buClr>
                <a:srgbClr val="595959"/>
              </a:buClr>
              <a:buSzPts val="1800"/>
              <a:buFont typeface="Roboto"/>
              <a:buChar char="●"/>
            </a:pPr>
            <a:r>
              <a:rPr lang="it" sz="1800" dirty="0">
                <a:solidFill>
                  <a:srgbClr val="595959"/>
                </a:solidFill>
                <a:latin typeface="Roboto"/>
                <a:ea typeface="Roboto"/>
                <a:cs typeface="Roboto"/>
                <a:sym typeface="Roboto"/>
              </a:rPr>
              <a:t>Strutturazione e governance del processo</a:t>
            </a:r>
            <a:br>
              <a:rPr lang="it" sz="1800" dirty="0">
                <a:solidFill>
                  <a:srgbClr val="595959"/>
                </a:solidFill>
                <a:latin typeface="Roboto"/>
                <a:ea typeface="Roboto"/>
                <a:cs typeface="Roboto"/>
                <a:sym typeface="Roboto"/>
              </a:rPr>
            </a:br>
            <a:r>
              <a:rPr lang="it" sz="1800" dirty="0">
                <a:solidFill>
                  <a:srgbClr val="595959"/>
                </a:solidFill>
                <a:latin typeface="Roboto"/>
                <a:ea typeface="Roboto"/>
                <a:cs typeface="Roboto"/>
                <a:sym typeface="Roboto"/>
              </a:rPr>
              <a:t>(</a:t>
            </a:r>
            <a:r>
              <a:rPr lang="it" sz="1800" b="1" dirty="0">
                <a:solidFill>
                  <a:schemeClr val="dk1"/>
                </a:solidFill>
                <a:latin typeface="Roboto"/>
                <a:ea typeface="Roboto"/>
                <a:cs typeface="Roboto"/>
                <a:sym typeface="Roboto"/>
              </a:rPr>
              <a:t>Data Managers</a:t>
            </a:r>
            <a:r>
              <a:rPr lang="it" sz="1800" dirty="0">
                <a:solidFill>
                  <a:srgbClr val="595959"/>
                </a:solidFill>
                <a:latin typeface="Roboto"/>
                <a:ea typeface="Roboto"/>
                <a:cs typeface="Roboto"/>
                <a:sym typeface="Roboto"/>
              </a:rPr>
              <a:t>)</a:t>
            </a:r>
            <a:endParaRPr sz="1800" dirty="0">
              <a:solidFill>
                <a:srgbClr val="595959"/>
              </a:solidFill>
              <a:latin typeface="Roboto"/>
              <a:ea typeface="Roboto"/>
              <a:cs typeface="Roboto"/>
              <a:sym typeface="Roboto"/>
            </a:endParaRPr>
          </a:p>
          <a:p>
            <a:pPr marL="269999" marR="0" lvl="0" indent="-257175" algn="l" rtl="0">
              <a:lnSpc>
                <a:spcPct val="115000"/>
              </a:lnSpc>
              <a:spcBef>
                <a:spcPts val="0"/>
              </a:spcBef>
              <a:spcAft>
                <a:spcPts val="0"/>
              </a:spcAft>
              <a:buClr>
                <a:srgbClr val="595959"/>
              </a:buClr>
              <a:buSzPts val="1800"/>
              <a:buFont typeface="Roboto"/>
              <a:buChar char="●"/>
            </a:pPr>
            <a:r>
              <a:rPr lang="it" sz="1800" dirty="0">
                <a:solidFill>
                  <a:srgbClr val="595959"/>
                </a:solidFill>
                <a:latin typeface="Roboto"/>
                <a:ea typeface="Roboto"/>
                <a:cs typeface="Roboto"/>
                <a:sym typeface="Roboto"/>
              </a:rPr>
              <a:t>Data Management Plans (</a:t>
            </a:r>
            <a:r>
              <a:rPr lang="it" sz="1800" b="1" dirty="0">
                <a:solidFill>
                  <a:schemeClr val="dk1"/>
                </a:solidFill>
                <a:latin typeface="Roboto"/>
                <a:ea typeface="Roboto"/>
                <a:cs typeface="Roboto"/>
                <a:sym typeface="Roboto"/>
              </a:rPr>
              <a:t>DMP</a:t>
            </a:r>
            <a:r>
              <a:rPr lang="it" sz="1800" dirty="0">
                <a:solidFill>
                  <a:srgbClr val="595959"/>
                </a:solidFill>
                <a:latin typeface="Roboto"/>
                <a:ea typeface="Roboto"/>
                <a:cs typeface="Roboto"/>
                <a:sym typeface="Roboto"/>
              </a:rPr>
              <a:t>s)</a:t>
            </a:r>
            <a:endParaRPr sz="1800" dirty="0">
              <a:solidFill>
                <a:srgbClr val="595959"/>
              </a:solidFill>
              <a:latin typeface="Roboto"/>
              <a:ea typeface="Roboto"/>
              <a:cs typeface="Roboto"/>
              <a:sym typeface="Roboto"/>
            </a:endParaRPr>
          </a:p>
          <a:p>
            <a:pPr marL="269999" marR="0" lvl="0" indent="-257175" algn="l" rtl="0">
              <a:lnSpc>
                <a:spcPct val="115000"/>
              </a:lnSpc>
              <a:spcBef>
                <a:spcPts val="0"/>
              </a:spcBef>
              <a:spcAft>
                <a:spcPts val="0"/>
              </a:spcAft>
              <a:buClr>
                <a:srgbClr val="595959"/>
              </a:buClr>
              <a:buSzPts val="1800"/>
              <a:buFont typeface="Roboto"/>
              <a:buChar char="●"/>
            </a:pPr>
            <a:r>
              <a:rPr lang="it" sz="1800" b="1" dirty="0">
                <a:solidFill>
                  <a:schemeClr val="dk1"/>
                </a:solidFill>
                <a:latin typeface="Roboto"/>
                <a:ea typeface="Roboto"/>
                <a:cs typeface="Roboto"/>
                <a:sym typeface="Roboto"/>
              </a:rPr>
              <a:t>Risorse</a:t>
            </a:r>
            <a:r>
              <a:rPr lang="it" sz="1800" dirty="0">
                <a:solidFill>
                  <a:srgbClr val="595959"/>
                </a:solidFill>
                <a:latin typeface="Roboto"/>
                <a:ea typeface="Roboto"/>
                <a:cs typeface="Roboto"/>
                <a:sym typeface="Roboto"/>
              </a:rPr>
              <a:t> e </a:t>
            </a:r>
            <a:r>
              <a:rPr lang="it" sz="1800" b="1" dirty="0">
                <a:solidFill>
                  <a:schemeClr val="dk1"/>
                </a:solidFill>
                <a:latin typeface="Roboto"/>
                <a:ea typeface="Roboto"/>
                <a:cs typeface="Roboto"/>
                <a:sym typeface="Roboto"/>
              </a:rPr>
              <a:t>competenze</a:t>
            </a:r>
            <a:endParaRPr sz="1800" b="1" dirty="0">
              <a:solidFill>
                <a:schemeClr val="dk1"/>
              </a:solidFill>
              <a:latin typeface="Roboto"/>
              <a:ea typeface="Roboto"/>
              <a:cs typeface="Roboto"/>
              <a:sym typeface="Roboto"/>
            </a:endParaRPr>
          </a:p>
        </p:txBody>
      </p:sp>
      <p:sp>
        <p:nvSpPr>
          <p:cNvPr id="257" name="Google Shape;257;p41"/>
          <p:cNvSpPr txBox="1"/>
          <p:nvPr/>
        </p:nvSpPr>
        <p:spPr>
          <a:xfrm>
            <a:off x="159300" y="771475"/>
            <a:ext cx="5241000" cy="423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1000"/>
              </a:spcAft>
              <a:buNone/>
            </a:pPr>
            <a:r>
              <a:rPr lang="it" sz="1800">
                <a:solidFill>
                  <a:srgbClr val="595959"/>
                </a:solidFill>
                <a:latin typeface="Roboto"/>
                <a:ea typeface="Roboto"/>
                <a:cs typeface="Roboto"/>
                <a:sym typeface="Roboto"/>
              </a:rPr>
              <a:t>I dati hanno un loro ciclo di vita</a:t>
            </a:r>
            <a:endParaRPr sz="1800">
              <a:solidFill>
                <a:srgbClr val="595959"/>
              </a:solidFill>
              <a:latin typeface="Roboto"/>
              <a:ea typeface="Roboto"/>
              <a:cs typeface="Roboto"/>
              <a:sym typeface="Roboto"/>
            </a:endParaRPr>
          </a:p>
        </p:txBody>
      </p:sp>
      <p:sp>
        <p:nvSpPr>
          <p:cNvPr id="258" name="Google Shape;258;p41"/>
          <p:cNvSpPr txBox="1"/>
          <p:nvPr/>
        </p:nvSpPr>
        <p:spPr>
          <a:xfrm>
            <a:off x="159300" y="1267400"/>
            <a:ext cx="5241000" cy="1442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it" sz="1800" dirty="0">
                <a:solidFill>
                  <a:srgbClr val="595959"/>
                </a:solidFill>
                <a:latin typeface="Roboto"/>
                <a:ea typeface="Roboto"/>
                <a:cs typeface="Roboto"/>
                <a:sym typeface="Roboto"/>
              </a:rPr>
              <a:t>La loro gestione richiede</a:t>
            </a:r>
            <a:endParaRPr sz="1800" dirty="0">
              <a:solidFill>
                <a:srgbClr val="595959"/>
              </a:solidFill>
              <a:latin typeface="Roboto"/>
              <a:ea typeface="Roboto"/>
              <a:cs typeface="Roboto"/>
              <a:sym typeface="Roboto"/>
            </a:endParaRPr>
          </a:p>
          <a:p>
            <a:pPr marL="269999" lvl="0" indent="-257175" algn="l" rtl="0">
              <a:lnSpc>
                <a:spcPct val="115000"/>
              </a:lnSpc>
              <a:spcBef>
                <a:spcPts val="1200"/>
              </a:spcBef>
              <a:spcAft>
                <a:spcPts val="0"/>
              </a:spcAft>
              <a:buClr>
                <a:srgbClr val="595959"/>
              </a:buClr>
              <a:buSzPts val="1800"/>
              <a:buFont typeface="Roboto"/>
              <a:buChar char="●"/>
            </a:pPr>
            <a:r>
              <a:rPr lang="it" sz="1800" dirty="0">
                <a:solidFill>
                  <a:srgbClr val="595959"/>
                </a:solidFill>
                <a:latin typeface="Roboto"/>
                <a:ea typeface="Roboto"/>
                <a:cs typeface="Roboto"/>
                <a:sym typeface="Roboto"/>
              </a:rPr>
              <a:t>Coinvolgimento delle comunità</a:t>
            </a:r>
            <a:br>
              <a:rPr lang="it" sz="1800" dirty="0">
                <a:solidFill>
                  <a:srgbClr val="595959"/>
                </a:solidFill>
                <a:latin typeface="Roboto"/>
                <a:ea typeface="Roboto"/>
                <a:cs typeface="Roboto"/>
                <a:sym typeface="Roboto"/>
              </a:rPr>
            </a:br>
            <a:r>
              <a:rPr lang="it" sz="1800" dirty="0">
                <a:solidFill>
                  <a:srgbClr val="595959"/>
                </a:solidFill>
                <a:latin typeface="Roboto"/>
                <a:ea typeface="Roboto"/>
                <a:cs typeface="Roboto"/>
                <a:sym typeface="Roboto"/>
              </a:rPr>
              <a:t>per la generazione e cura dei dati</a:t>
            </a:r>
            <a:br>
              <a:rPr lang="it" sz="1800" dirty="0">
                <a:solidFill>
                  <a:srgbClr val="595959"/>
                </a:solidFill>
                <a:latin typeface="Roboto"/>
                <a:ea typeface="Roboto"/>
                <a:cs typeface="Roboto"/>
                <a:sym typeface="Roboto"/>
              </a:rPr>
            </a:br>
            <a:r>
              <a:rPr lang="it" sz="1800" dirty="0">
                <a:solidFill>
                  <a:srgbClr val="595959"/>
                </a:solidFill>
                <a:latin typeface="Roboto"/>
                <a:ea typeface="Roboto"/>
                <a:cs typeface="Roboto"/>
                <a:sym typeface="Roboto"/>
              </a:rPr>
              <a:t>(</a:t>
            </a:r>
            <a:r>
              <a:rPr lang="it" sz="1800" b="1" dirty="0">
                <a:solidFill>
                  <a:schemeClr val="dk1"/>
                </a:solidFill>
                <a:latin typeface="Roboto"/>
                <a:ea typeface="Roboto"/>
                <a:cs typeface="Roboto"/>
                <a:sym typeface="Roboto"/>
              </a:rPr>
              <a:t>Data Providers</a:t>
            </a:r>
            <a:r>
              <a:rPr lang="it" sz="1800" dirty="0">
                <a:solidFill>
                  <a:srgbClr val="595959"/>
                </a:solidFill>
                <a:latin typeface="Roboto"/>
                <a:ea typeface="Roboto"/>
                <a:cs typeface="Roboto"/>
                <a:sym typeface="Roboto"/>
              </a:rPr>
              <a:t> e </a:t>
            </a:r>
            <a:r>
              <a:rPr lang="it" sz="1800" b="1" dirty="0">
                <a:solidFill>
                  <a:schemeClr val="dk1"/>
                </a:solidFill>
                <a:latin typeface="Roboto"/>
                <a:ea typeface="Roboto"/>
                <a:cs typeface="Roboto"/>
                <a:sym typeface="Roboto"/>
              </a:rPr>
              <a:t>Data Curators</a:t>
            </a:r>
            <a:r>
              <a:rPr lang="it" sz="1800" dirty="0">
                <a:solidFill>
                  <a:srgbClr val="595959"/>
                </a:solidFill>
                <a:latin typeface="Roboto"/>
                <a:ea typeface="Roboto"/>
                <a:cs typeface="Roboto"/>
                <a:sym typeface="Roboto"/>
              </a:rPr>
              <a:t>)</a:t>
            </a:r>
            <a:endParaRPr sz="1800" dirty="0">
              <a:solidFill>
                <a:srgbClr val="595959"/>
              </a:solidFill>
              <a:latin typeface="Roboto"/>
              <a:ea typeface="Roboto"/>
              <a:cs typeface="Roboto"/>
              <a:sym typeface="Roboto"/>
            </a:endParaRPr>
          </a:p>
        </p:txBody>
      </p:sp>
      <p:sp>
        <p:nvSpPr>
          <p:cNvPr id="259" name="Google Shape;259;p41"/>
          <p:cNvSpPr/>
          <p:nvPr/>
        </p:nvSpPr>
        <p:spPr>
          <a:xfrm>
            <a:off x="5638450" y="1490600"/>
            <a:ext cx="2399700" cy="2399700"/>
          </a:xfrm>
          <a:prstGeom prst="donut">
            <a:avLst>
              <a:gd name="adj" fmla="val 25000"/>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0" name="Google Shape;260;p41"/>
          <p:cNvSpPr/>
          <p:nvPr/>
        </p:nvSpPr>
        <p:spPr>
          <a:xfrm rot="4500489">
            <a:off x="6402921" y="1313884"/>
            <a:ext cx="1007803" cy="871506"/>
          </a:xfrm>
          <a:prstGeom prst="triangle">
            <a:avLst>
              <a:gd name="adj" fmla="val 50000"/>
            </a:avLst>
          </a:prstGeom>
          <a:solidFill>
            <a:schemeClr val="lt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1" name="Google Shape;261;p41"/>
          <p:cNvSpPr/>
          <p:nvPr/>
        </p:nvSpPr>
        <p:spPr>
          <a:xfrm rot="-895008">
            <a:off x="6431578" y="1583701"/>
            <a:ext cx="94314" cy="57270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2" name="Google Shape;262;p41"/>
          <p:cNvSpPr/>
          <p:nvPr/>
        </p:nvSpPr>
        <p:spPr>
          <a:xfrm rot="-1799714">
            <a:off x="7183862" y="1414315"/>
            <a:ext cx="1558424" cy="392872"/>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PLAN</a:t>
            </a:r>
            <a:endParaRPr b="1">
              <a:solidFill>
                <a:schemeClr val="lt1"/>
              </a:solidFill>
              <a:latin typeface="Calibri"/>
              <a:ea typeface="Calibri"/>
              <a:cs typeface="Calibri"/>
              <a:sym typeface="Calibri"/>
            </a:endParaRPr>
          </a:p>
        </p:txBody>
      </p:sp>
      <p:sp>
        <p:nvSpPr>
          <p:cNvPr id="263" name="Google Shape;263;p41"/>
          <p:cNvSpPr/>
          <p:nvPr/>
        </p:nvSpPr>
        <p:spPr>
          <a:xfrm rot="-900275">
            <a:off x="7501000" y="2003615"/>
            <a:ext cx="1558538" cy="392891"/>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GENERATION</a:t>
            </a:r>
            <a:endParaRPr b="1">
              <a:solidFill>
                <a:schemeClr val="lt1"/>
              </a:solidFill>
              <a:latin typeface="Calibri"/>
              <a:ea typeface="Calibri"/>
              <a:cs typeface="Calibri"/>
              <a:sym typeface="Calibri"/>
            </a:endParaRPr>
          </a:p>
        </p:txBody>
      </p:sp>
      <p:sp>
        <p:nvSpPr>
          <p:cNvPr id="264" name="Google Shape;264;p41"/>
          <p:cNvSpPr/>
          <p:nvPr/>
        </p:nvSpPr>
        <p:spPr>
          <a:xfrm>
            <a:off x="7509658" y="2720400"/>
            <a:ext cx="1558500" cy="393000"/>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ARCHIVE</a:t>
            </a:r>
            <a:endParaRPr b="1">
              <a:solidFill>
                <a:schemeClr val="lt1"/>
              </a:solidFill>
              <a:latin typeface="Calibri"/>
              <a:ea typeface="Calibri"/>
              <a:cs typeface="Calibri"/>
              <a:sym typeface="Calibri"/>
            </a:endParaRPr>
          </a:p>
        </p:txBody>
      </p:sp>
      <p:sp>
        <p:nvSpPr>
          <p:cNvPr id="265" name="Google Shape;265;p41"/>
          <p:cNvSpPr/>
          <p:nvPr/>
        </p:nvSpPr>
        <p:spPr>
          <a:xfrm rot="900275">
            <a:off x="7183816" y="3433190"/>
            <a:ext cx="1558538" cy="392891"/>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PROCESS</a:t>
            </a:r>
            <a:endParaRPr b="1">
              <a:solidFill>
                <a:schemeClr val="lt1"/>
              </a:solidFill>
              <a:latin typeface="Calibri"/>
              <a:ea typeface="Calibri"/>
              <a:cs typeface="Calibri"/>
              <a:sym typeface="Calibri"/>
            </a:endParaRPr>
          </a:p>
        </p:txBody>
      </p:sp>
      <p:sp>
        <p:nvSpPr>
          <p:cNvPr id="266" name="Google Shape;266;p41"/>
          <p:cNvSpPr/>
          <p:nvPr/>
        </p:nvSpPr>
        <p:spPr>
          <a:xfrm>
            <a:off x="6041170" y="3814125"/>
            <a:ext cx="1558500" cy="393000"/>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ANALYSIS</a:t>
            </a:r>
            <a:endParaRPr b="1">
              <a:solidFill>
                <a:schemeClr val="lt1"/>
              </a:solidFill>
              <a:latin typeface="Calibri"/>
              <a:ea typeface="Calibri"/>
              <a:cs typeface="Calibri"/>
              <a:sym typeface="Calibri"/>
            </a:endParaRPr>
          </a:p>
        </p:txBody>
      </p:sp>
      <p:sp>
        <p:nvSpPr>
          <p:cNvPr id="267" name="Google Shape;267;p41"/>
          <p:cNvSpPr/>
          <p:nvPr/>
        </p:nvSpPr>
        <p:spPr>
          <a:xfrm rot="-900275">
            <a:off x="4943675" y="3426295"/>
            <a:ext cx="1558538" cy="392891"/>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INTERPRETATION</a:t>
            </a:r>
            <a:endParaRPr b="1">
              <a:solidFill>
                <a:schemeClr val="lt1"/>
              </a:solidFill>
              <a:latin typeface="Calibri"/>
              <a:ea typeface="Calibri"/>
              <a:cs typeface="Calibri"/>
              <a:sym typeface="Calibri"/>
            </a:endParaRPr>
          </a:p>
        </p:txBody>
      </p:sp>
      <p:sp>
        <p:nvSpPr>
          <p:cNvPr id="268" name="Google Shape;268;p41"/>
          <p:cNvSpPr/>
          <p:nvPr/>
        </p:nvSpPr>
        <p:spPr>
          <a:xfrm>
            <a:off x="4598225" y="2720400"/>
            <a:ext cx="1558500" cy="393000"/>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VISUALISATION</a:t>
            </a:r>
            <a:endParaRPr b="1">
              <a:solidFill>
                <a:schemeClr val="lt1"/>
              </a:solidFill>
              <a:latin typeface="Calibri"/>
              <a:ea typeface="Calibri"/>
              <a:cs typeface="Calibri"/>
              <a:sym typeface="Calibri"/>
            </a:endParaRPr>
          </a:p>
        </p:txBody>
      </p:sp>
      <p:sp>
        <p:nvSpPr>
          <p:cNvPr id="269" name="Google Shape;269;p41"/>
          <p:cNvSpPr/>
          <p:nvPr/>
        </p:nvSpPr>
        <p:spPr>
          <a:xfrm rot="900275">
            <a:off x="4618548" y="2003615"/>
            <a:ext cx="1558538" cy="392891"/>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SHARING</a:t>
            </a:r>
            <a:endParaRPr b="1">
              <a:solidFill>
                <a:schemeClr val="lt1"/>
              </a:solidFill>
              <a:latin typeface="Calibri"/>
              <a:ea typeface="Calibri"/>
              <a:cs typeface="Calibri"/>
              <a:sym typeface="Calibri"/>
            </a:endParaRPr>
          </a:p>
        </p:txBody>
      </p:sp>
      <p:sp>
        <p:nvSpPr>
          <p:cNvPr id="2" name="Google Shape;270;p41">
            <a:extLst>
              <a:ext uri="{FF2B5EF4-FFF2-40B4-BE49-F238E27FC236}">
                <a16:creationId xmlns:a16="http://schemas.microsoft.com/office/drawing/2014/main" id="{AD62651B-4076-AE1A-CF66-37192DAE762F}"/>
              </a:ext>
            </a:extLst>
          </p:cNvPr>
          <p:cNvSpPr/>
          <p:nvPr/>
        </p:nvSpPr>
        <p:spPr>
          <a:xfrm rot="1800287">
            <a:off x="4950212" y="1414465"/>
            <a:ext cx="1558574" cy="392872"/>
          </a:xfrm>
          <a:prstGeom prst="roundRect">
            <a:avLst>
              <a:gd name="adj" fmla="val 50000"/>
            </a:avLst>
          </a:prstGeom>
          <a:solidFill>
            <a:srgbClr val="44A8C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it" b="1">
                <a:solidFill>
                  <a:schemeClr val="lt1"/>
                </a:solidFill>
                <a:latin typeface="Calibri"/>
                <a:ea typeface="Calibri"/>
                <a:cs typeface="Calibri"/>
                <a:sym typeface="Calibri"/>
              </a:rPr>
              <a:t>REUSE</a:t>
            </a:r>
            <a:endParaRPr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P spid="265" grpId="0" animBg="1"/>
      <p:bldP spid="266" grpId="0" animBg="1"/>
      <p:bldP spid="267" grpId="0" animBg="1"/>
      <p:bldP spid="268" grpId="0" animBg="1"/>
      <p:bldP spid="26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Principi FAIR per i dati</a:t>
            </a:r>
            <a:endParaRPr/>
          </a:p>
        </p:txBody>
      </p:sp>
      <p:sp>
        <p:nvSpPr>
          <p:cNvPr id="276" name="Google Shape;276;p42"/>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18</a:t>
            </a:fld>
            <a:endParaRPr/>
          </a:p>
        </p:txBody>
      </p:sp>
      <p:cxnSp>
        <p:nvCxnSpPr>
          <p:cNvPr id="277" name="Google Shape;277;p42"/>
          <p:cNvCxnSpPr/>
          <p:nvPr/>
        </p:nvCxnSpPr>
        <p:spPr>
          <a:xfrm rot="10800000">
            <a:off x="883725" y="681525"/>
            <a:ext cx="0" cy="3511200"/>
          </a:xfrm>
          <a:prstGeom prst="straightConnector1">
            <a:avLst/>
          </a:prstGeom>
          <a:noFill/>
          <a:ln w="38100" cap="flat" cmpd="sng">
            <a:solidFill>
              <a:schemeClr val="dk2"/>
            </a:solidFill>
            <a:prstDash val="solid"/>
            <a:round/>
            <a:headEnd type="none" w="med" len="med"/>
            <a:tailEnd type="triangle" w="med" len="med"/>
          </a:ln>
        </p:spPr>
      </p:cxnSp>
      <p:cxnSp>
        <p:nvCxnSpPr>
          <p:cNvPr id="278" name="Google Shape;278;p42"/>
          <p:cNvCxnSpPr/>
          <p:nvPr/>
        </p:nvCxnSpPr>
        <p:spPr>
          <a:xfrm>
            <a:off x="884062" y="4185825"/>
            <a:ext cx="7613100" cy="0"/>
          </a:xfrm>
          <a:prstGeom prst="straightConnector1">
            <a:avLst/>
          </a:prstGeom>
          <a:noFill/>
          <a:ln w="38100" cap="flat" cmpd="sng">
            <a:solidFill>
              <a:schemeClr val="dk2"/>
            </a:solidFill>
            <a:prstDash val="solid"/>
            <a:round/>
            <a:headEnd type="none" w="med" len="med"/>
            <a:tailEnd type="triangle" w="med" len="med"/>
          </a:ln>
        </p:spPr>
      </p:cxnSp>
      <p:sp>
        <p:nvSpPr>
          <p:cNvPr id="279" name="Google Shape;279;p42"/>
          <p:cNvSpPr/>
          <p:nvPr/>
        </p:nvSpPr>
        <p:spPr>
          <a:xfrm>
            <a:off x="898200" y="737175"/>
            <a:ext cx="7599224" cy="3454850"/>
          </a:xfrm>
          <a:custGeom>
            <a:avLst/>
            <a:gdLst/>
            <a:ahLst/>
            <a:cxnLst/>
            <a:rect l="l" t="t" r="r" b="b"/>
            <a:pathLst>
              <a:path w="327694" h="138194" extrusionOk="0">
                <a:moveTo>
                  <a:pt x="0" y="138194"/>
                </a:moveTo>
                <a:cubicBezTo>
                  <a:pt x="27170" y="136033"/>
                  <a:pt x="122472" y="131804"/>
                  <a:pt x="163020" y="125230"/>
                </a:cubicBezTo>
                <a:cubicBezTo>
                  <a:pt x="203568" y="118656"/>
                  <a:pt x="221221" y="109232"/>
                  <a:pt x="243288" y="98750"/>
                </a:cubicBezTo>
                <a:cubicBezTo>
                  <a:pt x="265355" y="88268"/>
                  <a:pt x="283238" y="73648"/>
                  <a:pt x="295421" y="62339"/>
                </a:cubicBezTo>
                <a:cubicBezTo>
                  <a:pt x="307604" y="51030"/>
                  <a:pt x="311006" y="41284"/>
                  <a:pt x="316385" y="30894"/>
                </a:cubicBezTo>
                <a:cubicBezTo>
                  <a:pt x="321764" y="20504"/>
                  <a:pt x="325809" y="5149"/>
                  <a:pt x="327694" y="0"/>
                </a:cubicBezTo>
              </a:path>
            </a:pathLst>
          </a:custGeom>
          <a:noFill/>
          <a:ln w="38100" cap="flat" cmpd="sng">
            <a:solidFill>
              <a:srgbClr val="FF0000"/>
            </a:solidFill>
            <a:prstDash val="solid"/>
            <a:round/>
            <a:headEnd type="none" w="med" len="med"/>
            <a:tailEnd type="triangle" w="med" len="med"/>
          </a:ln>
        </p:spPr>
        <p:txBody>
          <a:bodyPr/>
          <a:lstStyle/>
          <a:p>
            <a:endParaRPr lang="en-GB"/>
          </a:p>
        </p:txBody>
      </p:sp>
      <p:sp>
        <p:nvSpPr>
          <p:cNvPr id="280" name="Google Shape;280;p42"/>
          <p:cNvSpPr txBox="1"/>
          <p:nvPr/>
        </p:nvSpPr>
        <p:spPr>
          <a:xfrm>
            <a:off x="1268150" y="3227997"/>
            <a:ext cx="1337700" cy="840300"/>
          </a:xfrm>
          <a:prstGeom prst="rect">
            <a:avLst/>
          </a:prstGeom>
          <a:solidFill>
            <a:schemeClr val="lt1"/>
          </a:solidFill>
          <a:ln w="28575" cap="flat" cmpd="sng">
            <a:solidFill>
              <a:srgbClr val="44A8C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72000" tIns="72000" rIns="0" bIns="72000" anchor="t" anchorCtr="0">
            <a:noAutofit/>
          </a:bodyPr>
          <a:lstStyle/>
          <a:p>
            <a:pPr marL="0" lvl="0" indent="0" algn="l" rtl="0">
              <a:spcBef>
                <a:spcPts val="0"/>
              </a:spcBef>
              <a:spcAft>
                <a:spcPts val="0"/>
              </a:spcAft>
              <a:buNone/>
            </a:pPr>
            <a:r>
              <a:rPr lang="it" sz="2000">
                <a:solidFill>
                  <a:schemeClr val="dk2"/>
                </a:solidFill>
                <a:latin typeface="Roboto Black"/>
                <a:ea typeface="Roboto Black"/>
                <a:cs typeface="Roboto Black"/>
                <a:sym typeface="Roboto Black"/>
              </a:rPr>
              <a:t>Trovabili</a:t>
            </a:r>
            <a:br>
              <a:rPr lang="it" sz="1800">
                <a:solidFill>
                  <a:schemeClr val="dk2"/>
                </a:solidFill>
                <a:latin typeface="Roboto"/>
                <a:ea typeface="Roboto"/>
                <a:cs typeface="Roboto"/>
                <a:sym typeface="Roboto"/>
              </a:rPr>
            </a:br>
            <a:r>
              <a:rPr lang="it">
                <a:solidFill>
                  <a:schemeClr val="dk2"/>
                </a:solidFill>
                <a:latin typeface="Roboto"/>
                <a:ea typeface="Roboto"/>
                <a:cs typeface="Roboto"/>
                <a:sym typeface="Roboto"/>
              </a:rPr>
              <a:t>Identificativi</a:t>
            </a:r>
            <a:endParaRPr>
              <a:solidFill>
                <a:schemeClr val="dk2"/>
              </a:solidFill>
              <a:latin typeface="Roboto"/>
              <a:ea typeface="Roboto"/>
              <a:cs typeface="Roboto"/>
              <a:sym typeface="Roboto"/>
            </a:endParaRPr>
          </a:p>
          <a:p>
            <a:pPr marL="0" lvl="0" indent="0" algn="l" rtl="0">
              <a:spcBef>
                <a:spcPts val="0"/>
              </a:spcBef>
              <a:spcAft>
                <a:spcPts val="0"/>
              </a:spcAft>
              <a:buNone/>
            </a:pPr>
            <a:r>
              <a:rPr lang="it">
                <a:solidFill>
                  <a:schemeClr val="dk2"/>
                </a:solidFill>
                <a:latin typeface="Roboto"/>
                <a:ea typeface="Roboto"/>
                <a:cs typeface="Roboto"/>
                <a:sym typeface="Roboto"/>
              </a:rPr>
              <a:t>Metadati</a:t>
            </a:r>
            <a:endParaRPr>
              <a:solidFill>
                <a:schemeClr val="dk2"/>
              </a:solidFill>
              <a:latin typeface="Roboto"/>
              <a:ea typeface="Roboto"/>
              <a:cs typeface="Roboto"/>
              <a:sym typeface="Roboto"/>
            </a:endParaRPr>
          </a:p>
        </p:txBody>
      </p:sp>
      <p:sp>
        <p:nvSpPr>
          <p:cNvPr id="281" name="Google Shape;281;p42"/>
          <p:cNvSpPr txBox="1"/>
          <p:nvPr/>
        </p:nvSpPr>
        <p:spPr>
          <a:xfrm>
            <a:off x="3191229" y="2911788"/>
            <a:ext cx="1994700" cy="840300"/>
          </a:xfrm>
          <a:prstGeom prst="rect">
            <a:avLst/>
          </a:prstGeom>
          <a:solidFill>
            <a:schemeClr val="lt1"/>
          </a:solidFill>
          <a:ln w="28575" cap="flat" cmpd="sng">
            <a:solidFill>
              <a:srgbClr val="44A8C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72000" tIns="72000" rIns="0" bIns="72000" anchor="t" anchorCtr="0">
            <a:noAutofit/>
          </a:bodyPr>
          <a:lstStyle/>
          <a:p>
            <a:pPr marL="0" lvl="0" indent="0" algn="l" rtl="0">
              <a:spcBef>
                <a:spcPts val="0"/>
              </a:spcBef>
              <a:spcAft>
                <a:spcPts val="0"/>
              </a:spcAft>
              <a:buNone/>
            </a:pPr>
            <a:r>
              <a:rPr lang="it" sz="2000">
                <a:solidFill>
                  <a:schemeClr val="dk2"/>
                </a:solidFill>
                <a:latin typeface="Roboto Black"/>
                <a:ea typeface="Roboto Black"/>
                <a:cs typeface="Roboto Black"/>
                <a:sym typeface="Roboto Black"/>
              </a:rPr>
              <a:t>Accessibili</a:t>
            </a:r>
            <a:br>
              <a:rPr lang="it" sz="1800">
                <a:solidFill>
                  <a:schemeClr val="dk2"/>
                </a:solidFill>
                <a:latin typeface="Roboto"/>
                <a:ea typeface="Roboto"/>
                <a:cs typeface="Roboto"/>
                <a:sym typeface="Roboto"/>
              </a:rPr>
            </a:br>
            <a:r>
              <a:rPr lang="it">
                <a:solidFill>
                  <a:schemeClr val="dk2"/>
                </a:solidFill>
                <a:latin typeface="Roboto"/>
                <a:ea typeface="Roboto"/>
                <a:cs typeface="Roboto"/>
                <a:sym typeface="Roboto"/>
              </a:rPr>
              <a:t>Accesso con protocolli informatici standard</a:t>
            </a:r>
            <a:endParaRPr>
              <a:solidFill>
                <a:schemeClr val="dk2"/>
              </a:solidFill>
              <a:latin typeface="Roboto"/>
              <a:ea typeface="Roboto"/>
              <a:cs typeface="Roboto"/>
              <a:sym typeface="Roboto"/>
            </a:endParaRPr>
          </a:p>
        </p:txBody>
      </p:sp>
      <p:sp>
        <p:nvSpPr>
          <p:cNvPr id="282" name="Google Shape;282;p42"/>
          <p:cNvSpPr txBox="1"/>
          <p:nvPr/>
        </p:nvSpPr>
        <p:spPr>
          <a:xfrm>
            <a:off x="5075745" y="1617767"/>
            <a:ext cx="2205300" cy="1086000"/>
          </a:xfrm>
          <a:prstGeom prst="rect">
            <a:avLst/>
          </a:prstGeom>
          <a:solidFill>
            <a:schemeClr val="lt1"/>
          </a:solidFill>
          <a:ln w="28575" cap="flat" cmpd="sng">
            <a:solidFill>
              <a:srgbClr val="44A8C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72000" tIns="72000" rIns="0" bIns="72000" anchor="t" anchorCtr="0">
            <a:noAutofit/>
          </a:bodyPr>
          <a:lstStyle/>
          <a:p>
            <a:pPr marL="0" lvl="0" indent="0" algn="l" rtl="0">
              <a:spcBef>
                <a:spcPts val="0"/>
              </a:spcBef>
              <a:spcAft>
                <a:spcPts val="0"/>
              </a:spcAft>
              <a:buNone/>
            </a:pPr>
            <a:r>
              <a:rPr lang="it" sz="2000">
                <a:solidFill>
                  <a:schemeClr val="dk2"/>
                </a:solidFill>
                <a:latin typeface="Roboto Black"/>
                <a:ea typeface="Roboto Black"/>
                <a:cs typeface="Roboto Black"/>
                <a:sym typeface="Roboto Black"/>
              </a:rPr>
              <a:t>Riutilizzabili</a:t>
            </a:r>
            <a:br>
              <a:rPr lang="it" sz="1800">
                <a:solidFill>
                  <a:schemeClr val="dk2"/>
                </a:solidFill>
                <a:latin typeface="Roboto"/>
                <a:ea typeface="Roboto"/>
                <a:cs typeface="Roboto"/>
                <a:sym typeface="Roboto"/>
              </a:rPr>
            </a:br>
            <a:r>
              <a:rPr lang="it">
                <a:solidFill>
                  <a:schemeClr val="dk2"/>
                </a:solidFill>
                <a:latin typeface="Roboto"/>
                <a:ea typeface="Roboto"/>
                <a:cs typeface="Roboto"/>
                <a:sym typeface="Roboto"/>
              </a:rPr>
              <a:t>Formati di codifica aperti </a:t>
            </a:r>
            <a:endParaRPr>
              <a:solidFill>
                <a:schemeClr val="dk2"/>
              </a:solidFill>
              <a:latin typeface="Roboto"/>
              <a:ea typeface="Roboto"/>
              <a:cs typeface="Roboto"/>
              <a:sym typeface="Roboto"/>
            </a:endParaRPr>
          </a:p>
          <a:p>
            <a:pPr marL="0" lvl="0" indent="0" algn="l" rtl="0">
              <a:spcBef>
                <a:spcPts val="0"/>
              </a:spcBef>
              <a:spcAft>
                <a:spcPts val="0"/>
              </a:spcAft>
              <a:buNone/>
            </a:pPr>
            <a:r>
              <a:rPr lang="it">
                <a:solidFill>
                  <a:schemeClr val="dk2"/>
                </a:solidFill>
                <a:latin typeface="Roboto"/>
                <a:ea typeface="Roboto"/>
                <a:cs typeface="Roboto"/>
                <a:sym typeface="Roboto"/>
              </a:rPr>
              <a:t>Tracciabilità</a:t>
            </a:r>
            <a:endParaRPr>
              <a:solidFill>
                <a:schemeClr val="dk2"/>
              </a:solidFill>
              <a:latin typeface="Roboto"/>
              <a:ea typeface="Roboto"/>
              <a:cs typeface="Roboto"/>
              <a:sym typeface="Roboto"/>
            </a:endParaRPr>
          </a:p>
          <a:p>
            <a:pPr marL="0" lvl="0" indent="0" algn="l" rtl="0">
              <a:spcBef>
                <a:spcPts val="0"/>
              </a:spcBef>
              <a:spcAft>
                <a:spcPts val="0"/>
              </a:spcAft>
              <a:buNone/>
            </a:pPr>
            <a:r>
              <a:rPr lang="it">
                <a:solidFill>
                  <a:schemeClr val="dk2"/>
                </a:solidFill>
                <a:latin typeface="Roboto"/>
                <a:ea typeface="Roboto"/>
                <a:cs typeface="Roboto"/>
                <a:sym typeface="Roboto"/>
              </a:rPr>
              <a:t>Licenze aperte</a:t>
            </a:r>
            <a:endParaRPr>
              <a:solidFill>
                <a:schemeClr val="dk2"/>
              </a:solidFill>
              <a:latin typeface="Roboto"/>
              <a:ea typeface="Roboto"/>
              <a:cs typeface="Roboto"/>
              <a:sym typeface="Roboto"/>
            </a:endParaRPr>
          </a:p>
        </p:txBody>
      </p:sp>
      <p:sp>
        <p:nvSpPr>
          <p:cNvPr id="283" name="Google Shape;283;p42"/>
          <p:cNvSpPr txBox="1"/>
          <p:nvPr/>
        </p:nvSpPr>
        <p:spPr>
          <a:xfrm>
            <a:off x="6200950" y="186000"/>
            <a:ext cx="2109000" cy="1086000"/>
          </a:xfrm>
          <a:prstGeom prst="rect">
            <a:avLst/>
          </a:prstGeom>
          <a:solidFill>
            <a:schemeClr val="lt1"/>
          </a:solidFill>
          <a:ln w="28575" cap="flat" cmpd="sng">
            <a:solidFill>
              <a:srgbClr val="44A8C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72000" tIns="72000" rIns="0" bIns="72000" anchor="t" anchorCtr="0">
            <a:noAutofit/>
          </a:bodyPr>
          <a:lstStyle/>
          <a:p>
            <a:pPr marL="0" lvl="0" indent="0" algn="l" rtl="0">
              <a:spcBef>
                <a:spcPts val="0"/>
              </a:spcBef>
              <a:spcAft>
                <a:spcPts val="0"/>
              </a:spcAft>
              <a:buNone/>
            </a:pPr>
            <a:r>
              <a:rPr lang="it" sz="2000">
                <a:solidFill>
                  <a:schemeClr val="dk2"/>
                </a:solidFill>
                <a:latin typeface="Roboto Black"/>
                <a:ea typeface="Roboto Black"/>
                <a:cs typeface="Roboto Black"/>
                <a:sym typeface="Roboto Black"/>
              </a:rPr>
              <a:t>Interoperabili</a:t>
            </a:r>
            <a:br>
              <a:rPr lang="it" sz="1800">
                <a:solidFill>
                  <a:schemeClr val="dk2"/>
                </a:solidFill>
                <a:latin typeface="Roboto"/>
                <a:ea typeface="Roboto"/>
                <a:cs typeface="Roboto"/>
                <a:sym typeface="Roboto"/>
              </a:rPr>
            </a:br>
            <a:r>
              <a:rPr lang="it">
                <a:solidFill>
                  <a:schemeClr val="dk2"/>
                </a:solidFill>
                <a:latin typeface="Roboto"/>
                <a:ea typeface="Roboto"/>
                <a:cs typeface="Roboto"/>
                <a:sym typeface="Roboto"/>
              </a:rPr>
              <a:t>Armonizzazione, Gestione qualità</a:t>
            </a:r>
            <a:br>
              <a:rPr lang="it">
                <a:solidFill>
                  <a:schemeClr val="dk2"/>
                </a:solidFill>
                <a:latin typeface="Roboto"/>
                <a:ea typeface="Roboto"/>
                <a:cs typeface="Roboto"/>
                <a:sym typeface="Roboto"/>
              </a:rPr>
            </a:br>
            <a:r>
              <a:rPr lang="it">
                <a:solidFill>
                  <a:schemeClr val="dk2"/>
                </a:solidFill>
                <a:latin typeface="Roboto"/>
                <a:ea typeface="Roboto"/>
                <a:cs typeface="Roboto"/>
                <a:sym typeface="Roboto"/>
              </a:rPr>
              <a:t>Leggibili dalla macchina</a:t>
            </a:r>
            <a:endParaRPr>
              <a:solidFill>
                <a:schemeClr val="dk2"/>
              </a:solidFill>
              <a:latin typeface="Roboto"/>
              <a:ea typeface="Roboto"/>
              <a:cs typeface="Roboto"/>
              <a:sym typeface="Roboto"/>
            </a:endParaRPr>
          </a:p>
        </p:txBody>
      </p:sp>
      <p:sp>
        <p:nvSpPr>
          <p:cNvPr id="284" name="Google Shape;284;p42"/>
          <p:cNvSpPr txBox="1"/>
          <p:nvPr/>
        </p:nvSpPr>
        <p:spPr>
          <a:xfrm>
            <a:off x="883725" y="4253062"/>
            <a:ext cx="7599300" cy="304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it" sz="1800">
                <a:solidFill>
                  <a:schemeClr val="dk2"/>
                </a:solidFill>
                <a:latin typeface="Roboto"/>
                <a:ea typeface="Roboto"/>
                <a:cs typeface="Roboto"/>
                <a:sym typeface="Roboto"/>
              </a:rPr>
              <a:t>Sforzo necessario per la gestione dei dati</a:t>
            </a:r>
            <a:endParaRPr sz="1800">
              <a:solidFill>
                <a:schemeClr val="dk2"/>
              </a:solidFill>
              <a:latin typeface="Roboto"/>
              <a:ea typeface="Roboto"/>
              <a:cs typeface="Roboto"/>
              <a:sym typeface="Roboto"/>
            </a:endParaRPr>
          </a:p>
        </p:txBody>
      </p:sp>
      <p:sp>
        <p:nvSpPr>
          <p:cNvPr id="285" name="Google Shape;285;p42"/>
          <p:cNvSpPr txBox="1"/>
          <p:nvPr/>
        </p:nvSpPr>
        <p:spPr>
          <a:xfrm rot="-5400000">
            <a:off x="-1200775" y="2160650"/>
            <a:ext cx="3624300" cy="304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800">
                <a:solidFill>
                  <a:schemeClr val="dk2"/>
                </a:solidFill>
                <a:latin typeface="Roboto"/>
                <a:ea typeface="Roboto"/>
                <a:cs typeface="Roboto"/>
                <a:sym typeface="Roboto"/>
              </a:rPr>
              <a:t>Valore per la Comunità Scientifica</a:t>
            </a:r>
            <a:endParaRPr sz="1800">
              <a:solidFill>
                <a:schemeClr val="dk2"/>
              </a:solidFill>
              <a:latin typeface="Roboto"/>
              <a:ea typeface="Roboto"/>
              <a:cs typeface="Roboto"/>
              <a:sym typeface="Roboto"/>
            </a:endParaRPr>
          </a:p>
        </p:txBody>
      </p:sp>
      <p:sp>
        <p:nvSpPr>
          <p:cNvPr id="286" name="Google Shape;286;p42"/>
          <p:cNvSpPr txBox="1"/>
          <p:nvPr/>
        </p:nvSpPr>
        <p:spPr>
          <a:xfrm>
            <a:off x="4246475" y="4741892"/>
            <a:ext cx="48039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it" sz="1000">
                <a:solidFill>
                  <a:srgbClr val="666666"/>
                </a:solidFill>
                <a:latin typeface="Roboto"/>
                <a:ea typeface="Roboto"/>
                <a:cs typeface="Roboto"/>
                <a:sym typeface="Roboto"/>
              </a:rPr>
              <a:t>Adattato da </a:t>
            </a:r>
            <a:r>
              <a:rPr lang="it" sz="1000" u="sng">
                <a:solidFill>
                  <a:schemeClr val="hlink"/>
                </a:solidFill>
                <a:latin typeface="Roboto"/>
                <a:ea typeface="Roboto"/>
                <a:cs typeface="Roboto"/>
                <a:sym typeface="Roboto"/>
                <a:hlinkClick r:id="rId3"/>
              </a:rPr>
              <a:t>https://k-rns.github.io/workshop_data_reuse/</a:t>
            </a:r>
            <a:endParaRPr sz="1000">
              <a:latin typeface="Roboto"/>
              <a:ea typeface="Roboto"/>
              <a:cs typeface="Roboto"/>
              <a:sym typeface="Roboto"/>
            </a:endParaRPr>
          </a:p>
        </p:txBody>
      </p:sp>
      <p:sp>
        <p:nvSpPr>
          <p:cNvPr id="287" name="Google Shape;287;p42"/>
          <p:cNvSpPr txBox="1"/>
          <p:nvPr/>
        </p:nvSpPr>
        <p:spPr>
          <a:xfrm>
            <a:off x="83100" y="4640225"/>
            <a:ext cx="4803900" cy="246300"/>
          </a:xfrm>
          <a:prstGeom prst="rect">
            <a:avLst/>
          </a:prstGeom>
          <a:solidFill>
            <a:srgbClr val="FFFF00"/>
          </a:solidFill>
          <a:ln>
            <a:noFill/>
          </a:ln>
        </p:spPr>
        <p:txBody>
          <a:bodyPr spcFirstLastPara="1" wrap="square" lIns="0" tIns="0" rIns="0" bIns="0" anchor="t" anchorCtr="0">
            <a:spAutoFit/>
          </a:bodyPr>
          <a:lstStyle/>
          <a:p>
            <a:pPr marL="0" lvl="0" indent="0" algn="ctr" rtl="0">
              <a:spcBef>
                <a:spcPts val="0"/>
              </a:spcBef>
              <a:spcAft>
                <a:spcPts val="0"/>
              </a:spcAft>
              <a:buNone/>
            </a:pPr>
            <a:r>
              <a:rPr lang="it" sz="1600">
                <a:latin typeface="Roboto"/>
                <a:ea typeface="Roboto"/>
                <a:cs typeface="Roboto"/>
                <a:sym typeface="Roboto"/>
              </a:rPr>
              <a:t>→ Vedi i livelli del modello “Five stars of open data”</a:t>
            </a:r>
            <a:endParaRPr sz="16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3"/>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b="1">
                <a:solidFill>
                  <a:schemeClr val="lt1"/>
                </a:solidFill>
                <a:latin typeface="Calibri"/>
                <a:ea typeface="Calibri"/>
                <a:cs typeface="Calibri"/>
                <a:sym typeface="Calibri"/>
              </a:rPr>
              <a:t>19</a:t>
            </a:fld>
            <a:endParaRPr b="1">
              <a:solidFill>
                <a:schemeClr val="lt1"/>
              </a:solidFill>
              <a:latin typeface="Calibri"/>
              <a:ea typeface="Calibri"/>
              <a:cs typeface="Calibri"/>
              <a:sym typeface="Calibri"/>
            </a:endParaRPr>
          </a:p>
        </p:txBody>
      </p:sp>
      <p:pic>
        <p:nvPicPr>
          <p:cNvPr id="293" name="Google Shape;293;p43"/>
          <p:cNvPicPr preferRelativeResize="0"/>
          <p:nvPr/>
        </p:nvPicPr>
        <p:blipFill>
          <a:blip r:embed="rId3">
            <a:alphaModFix/>
          </a:blip>
          <a:stretch>
            <a:fillRect/>
          </a:stretch>
        </p:blipFill>
        <p:spPr>
          <a:xfrm>
            <a:off x="14" y="493424"/>
            <a:ext cx="2944310" cy="2996737"/>
          </a:xfrm>
          <a:prstGeom prst="rect">
            <a:avLst/>
          </a:prstGeom>
          <a:noFill/>
          <a:ln>
            <a:noFill/>
          </a:ln>
          <a:effectLst>
            <a:outerShdw blurRad="57150" dist="19050" dir="5400000" algn="bl" rotWithShape="0">
              <a:srgbClr val="000000">
                <a:alpha val="50000"/>
              </a:srgbClr>
            </a:outerShdw>
          </a:effectLst>
        </p:spPr>
      </p:pic>
      <p:sp>
        <p:nvSpPr>
          <p:cNvPr id="294" name="Google Shape;294;p43"/>
          <p:cNvSpPr/>
          <p:nvPr/>
        </p:nvSpPr>
        <p:spPr>
          <a:xfrm>
            <a:off x="48550" y="2962147"/>
            <a:ext cx="1046358" cy="477245"/>
          </a:xfrm>
          <a:prstGeom prst="rect">
            <a:avLst/>
          </a:prstGeom>
          <a:solidFill>
            <a:srgbClr val="FFFFFF"/>
          </a:solidFill>
          <a:ln>
            <a:noFill/>
          </a:ln>
        </p:spPr>
        <p:txBody>
          <a:bodyPr spcFirstLastPara="1" wrap="square" lIns="91425" tIns="91425" rIns="0" bIns="91425" anchor="ctr" anchorCtr="0">
            <a:noAutofit/>
          </a:bodyPr>
          <a:lstStyle/>
          <a:p>
            <a:pPr marL="0" lvl="0" indent="0" algn="l" rtl="0">
              <a:spcBef>
                <a:spcPts val="0"/>
              </a:spcBef>
              <a:spcAft>
                <a:spcPts val="0"/>
              </a:spcAft>
              <a:buNone/>
            </a:pPr>
            <a:r>
              <a:rPr lang="it" sz="900">
                <a:solidFill>
                  <a:srgbClr val="008691"/>
                </a:solidFill>
                <a:latin typeface="Calibri"/>
                <a:ea typeface="Calibri"/>
                <a:cs typeface="Calibri"/>
                <a:sym typeface="Calibri"/>
              </a:rPr>
              <a:t>   Head office</a:t>
            </a:r>
            <a:endParaRPr sz="900">
              <a:solidFill>
                <a:srgbClr val="008691"/>
              </a:solidFill>
              <a:latin typeface="Calibri"/>
              <a:ea typeface="Calibri"/>
              <a:cs typeface="Calibri"/>
              <a:sym typeface="Calibri"/>
            </a:endParaRPr>
          </a:p>
          <a:p>
            <a:pPr marL="0" lvl="0" indent="0" algn="l" rtl="0">
              <a:spcBef>
                <a:spcPts val="0"/>
              </a:spcBef>
              <a:spcAft>
                <a:spcPts val="0"/>
              </a:spcAft>
              <a:buNone/>
            </a:pPr>
            <a:r>
              <a:rPr lang="it" sz="900">
                <a:solidFill>
                  <a:srgbClr val="008691"/>
                </a:solidFill>
                <a:latin typeface="Calibri"/>
                <a:ea typeface="Calibri"/>
                <a:cs typeface="Calibri"/>
                <a:sym typeface="Calibri"/>
              </a:rPr>
              <a:t>   Main branches</a:t>
            </a:r>
            <a:endParaRPr sz="900">
              <a:solidFill>
                <a:srgbClr val="008691"/>
              </a:solidFill>
              <a:latin typeface="Calibri"/>
              <a:ea typeface="Calibri"/>
              <a:cs typeface="Calibri"/>
              <a:sym typeface="Calibri"/>
            </a:endParaRPr>
          </a:p>
          <a:p>
            <a:pPr marL="0" lvl="0" indent="0" algn="l" rtl="0">
              <a:spcBef>
                <a:spcPts val="0"/>
              </a:spcBef>
              <a:spcAft>
                <a:spcPts val="0"/>
              </a:spcAft>
              <a:buNone/>
            </a:pPr>
            <a:r>
              <a:rPr lang="it" sz="900">
                <a:solidFill>
                  <a:srgbClr val="008691"/>
                </a:solidFill>
                <a:latin typeface="Calibri"/>
                <a:ea typeface="Calibri"/>
                <a:cs typeface="Calibri"/>
                <a:sym typeface="Calibri"/>
              </a:rPr>
              <a:t>   Secondary offices</a:t>
            </a:r>
            <a:endParaRPr sz="900">
              <a:solidFill>
                <a:srgbClr val="008691"/>
              </a:solidFill>
              <a:latin typeface="Calibri"/>
              <a:ea typeface="Calibri"/>
              <a:cs typeface="Calibri"/>
              <a:sym typeface="Calibri"/>
            </a:endParaRPr>
          </a:p>
        </p:txBody>
      </p:sp>
      <p:sp>
        <p:nvSpPr>
          <p:cNvPr id="295" name="Google Shape;295;p43"/>
          <p:cNvSpPr/>
          <p:nvPr/>
        </p:nvSpPr>
        <p:spPr>
          <a:xfrm>
            <a:off x="96821" y="3165943"/>
            <a:ext cx="91162" cy="91162"/>
          </a:xfrm>
          <a:prstGeom prst="rect">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3"/>
          <p:cNvSpPr/>
          <p:nvPr/>
        </p:nvSpPr>
        <p:spPr>
          <a:xfrm>
            <a:off x="116288" y="3317091"/>
            <a:ext cx="55121" cy="55121"/>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3"/>
          <p:cNvSpPr/>
          <p:nvPr/>
        </p:nvSpPr>
        <p:spPr>
          <a:xfrm>
            <a:off x="1363726" y="1815272"/>
            <a:ext cx="110478" cy="110478"/>
          </a:xfrm>
          <a:prstGeom prst="rect">
            <a:avLst/>
          </a:prstGeom>
          <a:solidFill>
            <a:srgbClr val="21212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3"/>
          <p:cNvSpPr/>
          <p:nvPr/>
        </p:nvSpPr>
        <p:spPr>
          <a:xfrm>
            <a:off x="96821" y="3010140"/>
            <a:ext cx="91162" cy="91162"/>
          </a:xfrm>
          <a:prstGeom prst="rect">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3"/>
          <p:cNvSpPr txBox="1"/>
          <p:nvPr/>
        </p:nvSpPr>
        <p:spPr>
          <a:xfrm>
            <a:off x="914922" y="837848"/>
            <a:ext cx="483840" cy="16300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100">
                <a:latin typeface="Calibri"/>
                <a:ea typeface="Calibri"/>
                <a:cs typeface="Calibri"/>
                <a:sym typeface="Calibri"/>
              </a:rPr>
              <a:t>Milano</a:t>
            </a:r>
            <a:endParaRPr sz="1100">
              <a:latin typeface="Calibri"/>
              <a:ea typeface="Calibri"/>
              <a:cs typeface="Calibri"/>
              <a:sym typeface="Calibri"/>
            </a:endParaRPr>
          </a:p>
        </p:txBody>
      </p:sp>
      <p:sp>
        <p:nvSpPr>
          <p:cNvPr id="300" name="Google Shape;300;p43"/>
          <p:cNvSpPr txBox="1"/>
          <p:nvPr/>
        </p:nvSpPr>
        <p:spPr>
          <a:xfrm>
            <a:off x="884750" y="1750231"/>
            <a:ext cx="452746" cy="16300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300">
                <a:latin typeface="Calibri"/>
                <a:ea typeface="Calibri"/>
                <a:cs typeface="Calibri"/>
                <a:sym typeface="Calibri"/>
              </a:rPr>
              <a:t>Roma</a:t>
            </a:r>
            <a:endParaRPr sz="1300">
              <a:latin typeface="Calibri"/>
              <a:ea typeface="Calibri"/>
              <a:cs typeface="Calibri"/>
              <a:sym typeface="Calibri"/>
            </a:endParaRPr>
          </a:p>
        </p:txBody>
      </p:sp>
      <p:sp>
        <p:nvSpPr>
          <p:cNvPr id="301" name="Google Shape;301;p43"/>
          <p:cNvSpPr txBox="1"/>
          <p:nvPr/>
        </p:nvSpPr>
        <p:spPr>
          <a:xfrm>
            <a:off x="1267363" y="1102992"/>
            <a:ext cx="519410" cy="16300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100">
                <a:latin typeface="Calibri"/>
                <a:ea typeface="Calibri"/>
                <a:cs typeface="Calibri"/>
                <a:sym typeface="Calibri"/>
              </a:rPr>
              <a:t>Bologna</a:t>
            </a:r>
            <a:endParaRPr sz="1100">
              <a:latin typeface="Calibri"/>
              <a:ea typeface="Calibri"/>
              <a:cs typeface="Calibri"/>
              <a:sym typeface="Calibri"/>
            </a:endParaRPr>
          </a:p>
        </p:txBody>
      </p:sp>
      <p:sp>
        <p:nvSpPr>
          <p:cNvPr id="302" name="Google Shape;302;p43"/>
          <p:cNvSpPr txBox="1"/>
          <p:nvPr/>
        </p:nvSpPr>
        <p:spPr>
          <a:xfrm>
            <a:off x="524298" y="1277065"/>
            <a:ext cx="452746" cy="16300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100">
                <a:latin typeface="Calibri"/>
                <a:ea typeface="Calibri"/>
                <a:cs typeface="Calibri"/>
                <a:sym typeface="Calibri"/>
              </a:rPr>
              <a:t>Pisa</a:t>
            </a:r>
            <a:endParaRPr sz="1100">
              <a:latin typeface="Calibri"/>
              <a:ea typeface="Calibri"/>
              <a:cs typeface="Calibri"/>
              <a:sym typeface="Calibri"/>
            </a:endParaRPr>
          </a:p>
        </p:txBody>
      </p:sp>
      <p:sp>
        <p:nvSpPr>
          <p:cNvPr id="303" name="Google Shape;303;p43"/>
          <p:cNvSpPr txBox="1"/>
          <p:nvPr/>
        </p:nvSpPr>
        <p:spPr>
          <a:xfrm>
            <a:off x="1193608" y="2023502"/>
            <a:ext cx="452746" cy="16300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100">
                <a:latin typeface="Calibri"/>
                <a:ea typeface="Calibri"/>
                <a:cs typeface="Calibri"/>
                <a:sym typeface="Calibri"/>
              </a:rPr>
              <a:t>Napoli</a:t>
            </a:r>
            <a:endParaRPr sz="1100">
              <a:latin typeface="Calibri"/>
              <a:ea typeface="Calibri"/>
              <a:cs typeface="Calibri"/>
              <a:sym typeface="Calibri"/>
            </a:endParaRPr>
          </a:p>
        </p:txBody>
      </p:sp>
      <p:sp>
        <p:nvSpPr>
          <p:cNvPr id="304" name="Google Shape;304;p43"/>
          <p:cNvSpPr txBox="1"/>
          <p:nvPr/>
        </p:nvSpPr>
        <p:spPr>
          <a:xfrm>
            <a:off x="1944728" y="1992456"/>
            <a:ext cx="942947" cy="16300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100">
                <a:latin typeface="Calibri"/>
                <a:ea typeface="Calibri"/>
                <a:cs typeface="Calibri"/>
                <a:sym typeface="Calibri"/>
              </a:rPr>
              <a:t>Grottaminarda (AV)</a:t>
            </a:r>
            <a:endParaRPr sz="1100">
              <a:latin typeface="Calibri"/>
              <a:ea typeface="Calibri"/>
              <a:cs typeface="Calibri"/>
              <a:sym typeface="Calibri"/>
            </a:endParaRPr>
          </a:p>
        </p:txBody>
      </p:sp>
      <p:sp>
        <p:nvSpPr>
          <p:cNvPr id="305" name="Google Shape;305;p43"/>
          <p:cNvSpPr txBox="1"/>
          <p:nvPr/>
        </p:nvSpPr>
        <p:spPr>
          <a:xfrm>
            <a:off x="889600" y="2678384"/>
            <a:ext cx="584424" cy="16300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100">
                <a:latin typeface="Calibri"/>
                <a:ea typeface="Calibri"/>
                <a:cs typeface="Calibri"/>
                <a:sym typeface="Calibri"/>
              </a:rPr>
              <a:t>Palermo</a:t>
            </a:r>
            <a:endParaRPr sz="1100">
              <a:latin typeface="Calibri"/>
              <a:ea typeface="Calibri"/>
              <a:cs typeface="Calibri"/>
              <a:sym typeface="Calibri"/>
            </a:endParaRPr>
          </a:p>
        </p:txBody>
      </p:sp>
      <p:sp>
        <p:nvSpPr>
          <p:cNvPr id="306" name="Google Shape;306;p43"/>
          <p:cNvSpPr txBox="1"/>
          <p:nvPr/>
        </p:nvSpPr>
        <p:spPr>
          <a:xfrm>
            <a:off x="1930194" y="2846257"/>
            <a:ext cx="519410" cy="16300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100">
                <a:latin typeface="Calibri"/>
                <a:ea typeface="Calibri"/>
                <a:cs typeface="Calibri"/>
                <a:sym typeface="Calibri"/>
              </a:rPr>
              <a:t>Catania</a:t>
            </a:r>
            <a:endParaRPr sz="1100">
              <a:latin typeface="Calibri"/>
              <a:ea typeface="Calibri"/>
              <a:cs typeface="Calibri"/>
              <a:sym typeface="Calibri"/>
            </a:endParaRPr>
          </a:p>
        </p:txBody>
      </p:sp>
      <p:sp>
        <p:nvSpPr>
          <p:cNvPr id="307" name="Google Shape;307;p43"/>
          <p:cNvSpPr txBox="1"/>
          <p:nvPr/>
        </p:nvSpPr>
        <p:spPr>
          <a:xfrm>
            <a:off x="1944725" y="491175"/>
            <a:ext cx="1007726" cy="811504"/>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36000" tIns="36000" rIns="36000" bIns="36000" anchor="t" anchorCtr="0">
            <a:spAutoFit/>
          </a:bodyPr>
          <a:lstStyle/>
          <a:p>
            <a:pPr marL="0" lvl="0" indent="0" algn="l" rtl="0">
              <a:spcBef>
                <a:spcPts val="0"/>
              </a:spcBef>
              <a:spcAft>
                <a:spcPts val="0"/>
              </a:spcAft>
              <a:buNone/>
            </a:pPr>
            <a:r>
              <a:rPr lang="it" sz="1200">
                <a:latin typeface="Roboto"/>
                <a:ea typeface="Roboto"/>
                <a:cs typeface="Roboto"/>
                <a:sym typeface="Roboto"/>
              </a:rPr>
              <a:t>Dipartimenti</a:t>
            </a:r>
            <a:endParaRPr sz="1200">
              <a:latin typeface="Roboto"/>
              <a:ea typeface="Roboto"/>
              <a:cs typeface="Roboto"/>
              <a:sym typeface="Roboto"/>
            </a:endParaRPr>
          </a:p>
          <a:p>
            <a:pPr marL="0" lvl="0" indent="0" algn="l" rtl="0">
              <a:spcBef>
                <a:spcPts val="0"/>
              </a:spcBef>
              <a:spcAft>
                <a:spcPts val="0"/>
              </a:spcAft>
              <a:buNone/>
            </a:pPr>
            <a:r>
              <a:rPr lang="it" sz="1200">
                <a:latin typeface="Roboto"/>
                <a:ea typeface="Roboto"/>
                <a:cs typeface="Roboto"/>
                <a:sym typeface="Roboto"/>
              </a:rPr>
              <a:t>• Terremoti</a:t>
            </a:r>
            <a:endParaRPr sz="1200">
              <a:latin typeface="Roboto"/>
              <a:ea typeface="Roboto"/>
              <a:cs typeface="Roboto"/>
              <a:sym typeface="Roboto"/>
            </a:endParaRPr>
          </a:p>
          <a:p>
            <a:pPr marL="0" lvl="0" indent="0" algn="l" rtl="0">
              <a:spcBef>
                <a:spcPts val="0"/>
              </a:spcBef>
              <a:spcAft>
                <a:spcPts val="0"/>
              </a:spcAft>
              <a:buNone/>
            </a:pPr>
            <a:r>
              <a:rPr lang="it" sz="1200">
                <a:latin typeface="Roboto"/>
                <a:ea typeface="Roboto"/>
                <a:cs typeface="Roboto"/>
                <a:sym typeface="Roboto"/>
              </a:rPr>
              <a:t>• Vulcani</a:t>
            </a:r>
            <a:endParaRPr sz="1200">
              <a:latin typeface="Roboto"/>
              <a:ea typeface="Roboto"/>
              <a:cs typeface="Roboto"/>
              <a:sym typeface="Roboto"/>
            </a:endParaRPr>
          </a:p>
          <a:p>
            <a:pPr marL="0" lvl="0" indent="0" algn="l" rtl="0">
              <a:spcBef>
                <a:spcPts val="0"/>
              </a:spcBef>
              <a:spcAft>
                <a:spcPts val="0"/>
              </a:spcAft>
              <a:buNone/>
            </a:pPr>
            <a:r>
              <a:rPr lang="it" sz="1200">
                <a:latin typeface="Roboto"/>
                <a:ea typeface="Roboto"/>
                <a:cs typeface="Roboto"/>
                <a:sym typeface="Roboto"/>
              </a:rPr>
              <a:t>• Ambiente</a:t>
            </a:r>
            <a:endParaRPr sz="1200">
              <a:latin typeface="Roboto"/>
              <a:ea typeface="Roboto"/>
              <a:cs typeface="Roboto"/>
              <a:sym typeface="Roboto"/>
            </a:endParaRPr>
          </a:p>
        </p:txBody>
      </p:sp>
      <p:grpSp>
        <p:nvGrpSpPr>
          <p:cNvPr id="308" name="Google Shape;308;p43"/>
          <p:cNvGrpSpPr/>
          <p:nvPr/>
        </p:nvGrpSpPr>
        <p:grpSpPr>
          <a:xfrm>
            <a:off x="14" y="493424"/>
            <a:ext cx="9144541" cy="4444514"/>
            <a:chOff x="14" y="493424"/>
            <a:chExt cx="9144541" cy="4444514"/>
          </a:xfrm>
        </p:grpSpPr>
        <p:grpSp>
          <p:nvGrpSpPr>
            <p:cNvPr id="309" name="Google Shape;309;p43"/>
            <p:cNvGrpSpPr/>
            <p:nvPr/>
          </p:nvGrpSpPr>
          <p:grpSpPr>
            <a:xfrm>
              <a:off x="14" y="3582301"/>
              <a:ext cx="9144541" cy="1355637"/>
              <a:chOff x="287611" y="4671009"/>
              <a:chExt cx="11646130" cy="1726486"/>
            </a:xfrm>
          </p:grpSpPr>
          <p:pic>
            <p:nvPicPr>
              <p:cNvPr id="310" name="Google Shape;310;p43"/>
              <p:cNvPicPr preferRelativeResize="0"/>
              <p:nvPr/>
            </p:nvPicPr>
            <p:blipFill>
              <a:blip r:embed="rId4">
                <a:alphaModFix/>
              </a:blip>
              <a:stretch>
                <a:fillRect/>
              </a:stretch>
            </p:blipFill>
            <p:spPr>
              <a:xfrm>
                <a:off x="10293220" y="4671026"/>
                <a:ext cx="1640520" cy="1640520"/>
              </a:xfrm>
              <a:prstGeom prst="rect">
                <a:avLst/>
              </a:prstGeom>
              <a:noFill/>
              <a:ln>
                <a:noFill/>
              </a:ln>
              <a:effectLst>
                <a:outerShdw blurRad="57150" dist="19050" dir="5400000" algn="bl" rotWithShape="0">
                  <a:srgbClr val="000000">
                    <a:alpha val="50000"/>
                  </a:srgbClr>
                </a:outerShdw>
              </a:effectLst>
            </p:spPr>
          </p:pic>
          <p:pic>
            <p:nvPicPr>
              <p:cNvPr id="311" name="Google Shape;311;p43"/>
              <p:cNvPicPr preferRelativeResize="0"/>
              <p:nvPr/>
            </p:nvPicPr>
            <p:blipFill>
              <a:blip r:embed="rId5">
                <a:alphaModFix/>
              </a:blip>
              <a:stretch>
                <a:fillRect/>
              </a:stretch>
            </p:blipFill>
            <p:spPr>
              <a:xfrm>
                <a:off x="6958017" y="4671009"/>
                <a:ext cx="1640520" cy="1640520"/>
              </a:xfrm>
              <a:prstGeom prst="rect">
                <a:avLst/>
              </a:prstGeom>
              <a:noFill/>
              <a:ln>
                <a:noFill/>
              </a:ln>
              <a:effectLst>
                <a:outerShdw blurRad="57150" dist="19050" dir="5400000" algn="bl" rotWithShape="0">
                  <a:srgbClr val="000000">
                    <a:alpha val="50000"/>
                  </a:srgbClr>
                </a:outerShdw>
              </a:effectLst>
            </p:spPr>
          </p:pic>
          <p:pic>
            <p:nvPicPr>
              <p:cNvPr id="312" name="Google Shape;312;p43"/>
              <p:cNvPicPr preferRelativeResize="0"/>
              <p:nvPr/>
            </p:nvPicPr>
            <p:blipFill>
              <a:blip r:embed="rId6">
                <a:alphaModFix/>
              </a:blip>
              <a:stretch>
                <a:fillRect/>
              </a:stretch>
            </p:blipFill>
            <p:spPr>
              <a:xfrm>
                <a:off x="287611" y="4671042"/>
                <a:ext cx="1640522" cy="1640522"/>
              </a:xfrm>
              <a:prstGeom prst="rect">
                <a:avLst/>
              </a:prstGeom>
              <a:noFill/>
              <a:ln>
                <a:noFill/>
              </a:ln>
              <a:effectLst>
                <a:outerShdw blurRad="57150" dist="19050" dir="5400000" algn="bl" rotWithShape="0">
                  <a:srgbClr val="000000">
                    <a:alpha val="50000"/>
                  </a:srgbClr>
                </a:outerShdw>
              </a:effectLst>
            </p:spPr>
          </p:pic>
          <p:pic>
            <p:nvPicPr>
              <p:cNvPr id="313" name="Google Shape;313;p43"/>
              <p:cNvPicPr preferRelativeResize="0"/>
              <p:nvPr/>
            </p:nvPicPr>
            <p:blipFill rotWithShape="1">
              <a:blip r:embed="rId7">
                <a:alphaModFix/>
              </a:blip>
              <a:srcRect t="14770" r="14763"/>
              <a:stretch/>
            </p:blipFill>
            <p:spPr>
              <a:xfrm>
                <a:off x="3622814" y="4671028"/>
                <a:ext cx="1640520" cy="1640520"/>
              </a:xfrm>
              <a:prstGeom prst="rect">
                <a:avLst/>
              </a:prstGeom>
              <a:noFill/>
              <a:ln>
                <a:noFill/>
              </a:ln>
              <a:effectLst>
                <a:outerShdw blurRad="57150" dist="19050" dir="5400000" algn="bl" rotWithShape="0">
                  <a:srgbClr val="000000">
                    <a:alpha val="50000"/>
                  </a:srgbClr>
                </a:outerShdw>
              </a:effectLst>
            </p:spPr>
          </p:pic>
          <p:pic>
            <p:nvPicPr>
              <p:cNvPr id="314" name="Google Shape;314;p43"/>
              <p:cNvPicPr preferRelativeResize="0"/>
              <p:nvPr/>
            </p:nvPicPr>
            <p:blipFill>
              <a:blip r:embed="rId8">
                <a:alphaModFix/>
              </a:blip>
              <a:stretch>
                <a:fillRect/>
              </a:stretch>
            </p:blipFill>
            <p:spPr>
              <a:xfrm>
                <a:off x="1955213" y="4671042"/>
                <a:ext cx="1640520" cy="1640520"/>
              </a:xfrm>
              <a:prstGeom prst="rect">
                <a:avLst/>
              </a:prstGeom>
              <a:noFill/>
              <a:ln>
                <a:noFill/>
              </a:ln>
              <a:effectLst>
                <a:outerShdw blurRad="57150" dist="19050" dir="5400000" algn="bl" rotWithShape="0">
                  <a:srgbClr val="000000">
                    <a:alpha val="50000"/>
                  </a:srgbClr>
                </a:outerShdw>
              </a:effectLst>
            </p:spPr>
          </p:pic>
          <p:sp>
            <p:nvSpPr>
              <p:cNvPr id="315" name="Google Shape;315;p43"/>
              <p:cNvSpPr/>
              <p:nvPr/>
            </p:nvSpPr>
            <p:spPr>
              <a:xfrm>
                <a:off x="320698" y="6000414"/>
                <a:ext cx="1578900" cy="3621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24/7 seismic, volcanic and tsunami surveillance</a:t>
                </a:r>
                <a:endParaRPr sz="900">
                  <a:solidFill>
                    <a:srgbClr val="008691"/>
                  </a:solidFill>
                  <a:latin typeface="Calibri"/>
                  <a:ea typeface="Calibri"/>
                  <a:cs typeface="Calibri"/>
                  <a:sym typeface="Calibri"/>
                </a:endParaRPr>
              </a:p>
            </p:txBody>
          </p:sp>
          <p:sp>
            <p:nvSpPr>
              <p:cNvPr id="316" name="Google Shape;316;p43"/>
              <p:cNvSpPr/>
              <p:nvPr/>
            </p:nvSpPr>
            <p:spPr>
              <a:xfrm>
                <a:off x="2035706" y="6000421"/>
                <a:ext cx="1463100" cy="3621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temporary networks during emergencies</a:t>
                </a:r>
                <a:endParaRPr sz="900">
                  <a:solidFill>
                    <a:srgbClr val="008691"/>
                  </a:solidFill>
                  <a:latin typeface="Calibri"/>
                  <a:ea typeface="Calibri"/>
                  <a:cs typeface="Calibri"/>
                  <a:sym typeface="Calibri"/>
                </a:endParaRPr>
              </a:p>
            </p:txBody>
          </p:sp>
          <p:sp>
            <p:nvSpPr>
              <p:cNvPr id="317" name="Google Shape;317;p43"/>
              <p:cNvSpPr/>
              <p:nvPr/>
            </p:nvSpPr>
            <p:spPr>
              <a:xfrm>
                <a:off x="3712742" y="6000421"/>
                <a:ext cx="1463100" cy="3621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multi-parametric stations on volcanoes</a:t>
                </a:r>
                <a:endParaRPr sz="900">
                  <a:solidFill>
                    <a:srgbClr val="008691"/>
                  </a:solidFill>
                  <a:latin typeface="Calibri"/>
                  <a:ea typeface="Calibri"/>
                  <a:cs typeface="Calibri"/>
                  <a:sym typeface="Calibri"/>
                </a:endParaRPr>
              </a:p>
            </p:txBody>
          </p:sp>
          <p:sp>
            <p:nvSpPr>
              <p:cNvPr id="318" name="Google Shape;318;p43"/>
              <p:cNvSpPr/>
              <p:nvPr/>
            </p:nvSpPr>
            <p:spPr>
              <a:xfrm>
                <a:off x="7077142" y="6000388"/>
                <a:ext cx="1463100" cy="3621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ocean multiparametric stations</a:t>
                </a:r>
                <a:endParaRPr sz="900">
                  <a:solidFill>
                    <a:srgbClr val="008691"/>
                  </a:solidFill>
                  <a:latin typeface="Calibri"/>
                  <a:ea typeface="Calibri"/>
                  <a:cs typeface="Calibri"/>
                  <a:sym typeface="Calibri"/>
                </a:endParaRPr>
              </a:p>
            </p:txBody>
          </p:sp>
          <p:pic>
            <p:nvPicPr>
              <p:cNvPr id="319" name="Google Shape;319;p43"/>
              <p:cNvPicPr preferRelativeResize="0"/>
              <p:nvPr/>
            </p:nvPicPr>
            <p:blipFill>
              <a:blip r:embed="rId9">
                <a:alphaModFix/>
              </a:blip>
              <a:stretch>
                <a:fillRect/>
              </a:stretch>
            </p:blipFill>
            <p:spPr>
              <a:xfrm>
                <a:off x="8625619" y="4671026"/>
                <a:ext cx="1640520" cy="1640520"/>
              </a:xfrm>
              <a:prstGeom prst="rect">
                <a:avLst/>
              </a:prstGeom>
              <a:noFill/>
              <a:ln>
                <a:noFill/>
              </a:ln>
              <a:effectLst>
                <a:outerShdw blurRad="57150" dist="19050" dir="5400000" algn="bl" rotWithShape="0">
                  <a:srgbClr val="000000">
                    <a:alpha val="50000"/>
                  </a:srgbClr>
                </a:outerShdw>
              </a:effectLst>
            </p:spPr>
          </p:pic>
          <p:sp>
            <p:nvSpPr>
              <p:cNvPr id="320" name="Google Shape;320;p43"/>
              <p:cNvSpPr/>
              <p:nvPr/>
            </p:nvSpPr>
            <p:spPr>
              <a:xfrm>
                <a:off x="8714275" y="6153296"/>
                <a:ext cx="1463100" cy="2442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space weather</a:t>
                </a:r>
                <a:endParaRPr sz="900">
                  <a:solidFill>
                    <a:srgbClr val="008691"/>
                  </a:solidFill>
                  <a:latin typeface="Calibri"/>
                  <a:ea typeface="Calibri"/>
                  <a:cs typeface="Calibri"/>
                  <a:sym typeface="Calibri"/>
                </a:endParaRPr>
              </a:p>
            </p:txBody>
          </p:sp>
          <p:sp>
            <p:nvSpPr>
              <p:cNvPr id="321" name="Google Shape;321;p43"/>
              <p:cNvSpPr/>
              <p:nvPr/>
            </p:nvSpPr>
            <p:spPr>
              <a:xfrm>
                <a:off x="10380603" y="6153296"/>
                <a:ext cx="1463100" cy="2442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laboratories</a:t>
                </a:r>
                <a:endParaRPr sz="900">
                  <a:solidFill>
                    <a:srgbClr val="008691"/>
                  </a:solidFill>
                  <a:latin typeface="Calibri"/>
                  <a:ea typeface="Calibri"/>
                  <a:cs typeface="Calibri"/>
                  <a:sym typeface="Calibri"/>
                </a:endParaRPr>
              </a:p>
            </p:txBody>
          </p:sp>
          <p:pic>
            <p:nvPicPr>
              <p:cNvPr id="322" name="Google Shape;322;p43"/>
              <p:cNvPicPr preferRelativeResize="0"/>
              <p:nvPr/>
            </p:nvPicPr>
            <p:blipFill>
              <a:blip r:embed="rId10">
                <a:alphaModFix/>
              </a:blip>
              <a:stretch>
                <a:fillRect/>
              </a:stretch>
            </p:blipFill>
            <p:spPr>
              <a:xfrm>
                <a:off x="5290415" y="4671009"/>
                <a:ext cx="1640520" cy="1640520"/>
              </a:xfrm>
              <a:prstGeom prst="rect">
                <a:avLst/>
              </a:prstGeom>
              <a:noFill/>
              <a:ln>
                <a:noFill/>
              </a:ln>
              <a:effectLst>
                <a:outerShdw blurRad="57150" dist="19050" dir="5400000" algn="bl" rotWithShape="0">
                  <a:srgbClr val="000000">
                    <a:alpha val="50000"/>
                  </a:srgbClr>
                </a:outerShdw>
              </a:effectLst>
            </p:spPr>
          </p:pic>
          <p:sp>
            <p:nvSpPr>
              <p:cNvPr id="323" name="Google Shape;323;p43"/>
              <p:cNvSpPr/>
              <p:nvPr/>
            </p:nvSpPr>
            <p:spPr>
              <a:xfrm>
                <a:off x="5387455" y="6000421"/>
                <a:ext cx="1463100" cy="362100"/>
              </a:xfrm>
              <a:prstGeom prst="rect">
                <a:avLst/>
              </a:prstGeom>
              <a:solidFill>
                <a:srgbClr val="FFFFFF"/>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it" sz="900">
                    <a:solidFill>
                      <a:srgbClr val="008691"/>
                    </a:solidFill>
                    <a:latin typeface="Calibri"/>
                    <a:ea typeface="Calibri"/>
                    <a:cs typeface="Calibri"/>
                    <a:sym typeface="Calibri"/>
                  </a:rPr>
                  <a:t>monitoring of</a:t>
                </a:r>
                <a:br>
                  <a:rPr lang="it" sz="900">
                    <a:solidFill>
                      <a:srgbClr val="008691"/>
                    </a:solidFill>
                    <a:latin typeface="Calibri"/>
                    <a:ea typeface="Calibri"/>
                    <a:cs typeface="Calibri"/>
                    <a:sym typeface="Calibri"/>
                  </a:rPr>
                </a:br>
                <a:r>
                  <a:rPr lang="it" sz="900">
                    <a:solidFill>
                      <a:srgbClr val="008691"/>
                    </a:solidFill>
                    <a:latin typeface="Calibri"/>
                    <a:ea typeface="Calibri"/>
                    <a:cs typeface="Calibri"/>
                    <a:sym typeface="Calibri"/>
                  </a:rPr>
                  <a:t>geological effects</a:t>
                </a:r>
                <a:endParaRPr sz="900">
                  <a:solidFill>
                    <a:srgbClr val="008691"/>
                  </a:solidFill>
                  <a:latin typeface="Calibri"/>
                  <a:ea typeface="Calibri"/>
                  <a:cs typeface="Calibri"/>
                  <a:sym typeface="Calibri"/>
                </a:endParaRPr>
              </a:p>
            </p:txBody>
          </p:sp>
        </p:grpSp>
        <p:grpSp>
          <p:nvGrpSpPr>
            <p:cNvPr id="324" name="Google Shape;324;p43"/>
            <p:cNvGrpSpPr/>
            <p:nvPr/>
          </p:nvGrpSpPr>
          <p:grpSpPr>
            <a:xfrm>
              <a:off x="3100127" y="493424"/>
              <a:ext cx="6044424" cy="2995923"/>
              <a:chOff x="4235794" y="737136"/>
              <a:chExt cx="7697942" cy="3815490"/>
            </a:xfrm>
          </p:grpSpPr>
          <p:pic>
            <p:nvPicPr>
              <p:cNvPr id="325" name="Google Shape;325;p43"/>
              <p:cNvPicPr preferRelativeResize="0"/>
              <p:nvPr/>
            </p:nvPicPr>
            <p:blipFill>
              <a:blip r:embed="rId11">
                <a:alphaModFix/>
              </a:blip>
              <a:stretch>
                <a:fillRect/>
              </a:stretch>
            </p:blipFill>
            <p:spPr>
              <a:xfrm>
                <a:off x="4235794" y="737136"/>
                <a:ext cx="3749758" cy="3815490"/>
              </a:xfrm>
              <a:prstGeom prst="rect">
                <a:avLst/>
              </a:prstGeom>
              <a:noFill/>
              <a:ln>
                <a:noFill/>
              </a:ln>
              <a:effectLst>
                <a:outerShdw blurRad="57150" dist="19050" dir="5400000" algn="bl" rotWithShape="0">
                  <a:srgbClr val="000000">
                    <a:alpha val="50000"/>
                  </a:srgbClr>
                </a:outerShdw>
              </a:effectLst>
            </p:spPr>
          </p:pic>
          <p:sp>
            <p:nvSpPr>
              <p:cNvPr id="326" name="Google Shape;326;p43"/>
              <p:cNvSpPr/>
              <p:nvPr/>
            </p:nvSpPr>
            <p:spPr>
              <a:xfrm>
                <a:off x="4294025" y="4058425"/>
                <a:ext cx="1332600" cy="430500"/>
              </a:xfrm>
              <a:prstGeom prst="rect">
                <a:avLst/>
              </a:prstGeom>
              <a:solidFill>
                <a:srgbClr val="FFFFFF"/>
              </a:solidFill>
              <a:ln>
                <a:noFill/>
              </a:ln>
            </p:spPr>
            <p:txBody>
              <a:bodyPr spcFirstLastPara="1" wrap="square" lIns="91425" tIns="91425" rIns="0" bIns="91425" anchor="ctr" anchorCtr="0">
                <a:noAutofit/>
              </a:bodyPr>
              <a:lstStyle/>
              <a:p>
                <a:pPr marL="0" lvl="0" indent="0" algn="l" rtl="0">
                  <a:spcBef>
                    <a:spcPts val="0"/>
                  </a:spcBef>
                  <a:spcAft>
                    <a:spcPts val="0"/>
                  </a:spcAft>
                  <a:buNone/>
                </a:pPr>
                <a:r>
                  <a:rPr lang="it" sz="900">
                    <a:solidFill>
                      <a:srgbClr val="008691"/>
                    </a:solidFill>
                    <a:latin typeface="Calibri"/>
                    <a:ea typeface="Calibri"/>
                    <a:cs typeface="Calibri"/>
                    <a:sym typeface="Calibri"/>
                  </a:rPr>
                  <a:t>     Seismic stations</a:t>
                </a:r>
                <a:endParaRPr sz="900">
                  <a:solidFill>
                    <a:srgbClr val="008691"/>
                  </a:solidFill>
                  <a:latin typeface="Calibri"/>
                  <a:ea typeface="Calibri"/>
                  <a:cs typeface="Calibri"/>
                  <a:sym typeface="Calibri"/>
                </a:endParaRPr>
              </a:p>
              <a:p>
                <a:pPr marL="0" lvl="0" indent="0" algn="l" rtl="0">
                  <a:spcBef>
                    <a:spcPts val="0"/>
                  </a:spcBef>
                  <a:spcAft>
                    <a:spcPts val="0"/>
                  </a:spcAft>
                  <a:buNone/>
                </a:pPr>
                <a:r>
                  <a:rPr lang="it" sz="900">
                    <a:solidFill>
                      <a:srgbClr val="008691"/>
                    </a:solidFill>
                    <a:latin typeface="Calibri"/>
                    <a:ea typeface="Calibri"/>
                    <a:cs typeface="Calibri"/>
                    <a:sym typeface="Calibri"/>
                  </a:rPr>
                  <a:t>     Volcanoes</a:t>
                </a:r>
                <a:endParaRPr sz="900">
                  <a:solidFill>
                    <a:srgbClr val="008691"/>
                  </a:solidFill>
                  <a:latin typeface="Calibri"/>
                  <a:ea typeface="Calibri"/>
                  <a:cs typeface="Calibri"/>
                  <a:sym typeface="Calibri"/>
                </a:endParaRPr>
              </a:p>
            </p:txBody>
          </p:sp>
          <p:sp>
            <p:nvSpPr>
              <p:cNvPr id="327" name="Google Shape;327;p43"/>
              <p:cNvSpPr/>
              <p:nvPr/>
            </p:nvSpPr>
            <p:spPr>
              <a:xfrm>
                <a:off x="4376141" y="4137527"/>
                <a:ext cx="98400" cy="98400"/>
              </a:xfrm>
              <a:prstGeom prst="triangle">
                <a:avLst>
                  <a:gd name="adj" fmla="val 50000"/>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43"/>
              <p:cNvPicPr preferRelativeResize="0"/>
              <p:nvPr/>
            </p:nvPicPr>
            <p:blipFill>
              <a:blip r:embed="rId12">
                <a:alphaModFix/>
              </a:blip>
              <a:stretch>
                <a:fillRect/>
              </a:stretch>
            </p:blipFill>
            <p:spPr>
              <a:xfrm>
                <a:off x="8183977" y="737136"/>
                <a:ext cx="3749758" cy="3812987"/>
              </a:xfrm>
              <a:prstGeom prst="rect">
                <a:avLst/>
              </a:prstGeom>
              <a:noFill/>
              <a:ln>
                <a:noFill/>
              </a:ln>
              <a:effectLst>
                <a:outerShdw blurRad="57150" dist="19050" dir="5400000" algn="bl" rotWithShape="0">
                  <a:srgbClr val="000000">
                    <a:alpha val="50000"/>
                  </a:srgbClr>
                </a:outerShdw>
              </a:effectLst>
            </p:spPr>
          </p:pic>
          <p:sp>
            <p:nvSpPr>
              <p:cNvPr id="329" name="Google Shape;329;p43"/>
              <p:cNvSpPr/>
              <p:nvPr/>
            </p:nvSpPr>
            <p:spPr>
              <a:xfrm>
                <a:off x="8262174" y="4244880"/>
                <a:ext cx="1129500" cy="244200"/>
              </a:xfrm>
              <a:prstGeom prst="rect">
                <a:avLst/>
              </a:prstGeom>
              <a:solidFill>
                <a:srgbClr val="FFFFFF"/>
              </a:solidFill>
              <a:ln>
                <a:noFill/>
              </a:ln>
            </p:spPr>
            <p:txBody>
              <a:bodyPr spcFirstLastPara="1" wrap="square" lIns="91425" tIns="91425" rIns="0" bIns="91425" anchor="ctr" anchorCtr="0">
                <a:noAutofit/>
              </a:bodyPr>
              <a:lstStyle/>
              <a:p>
                <a:pPr marL="0" lvl="0" indent="0" algn="l" rtl="0">
                  <a:spcBef>
                    <a:spcPts val="0"/>
                  </a:spcBef>
                  <a:spcAft>
                    <a:spcPts val="0"/>
                  </a:spcAft>
                  <a:buNone/>
                </a:pPr>
                <a:r>
                  <a:rPr lang="it" sz="900">
                    <a:solidFill>
                      <a:srgbClr val="008691"/>
                    </a:solidFill>
                    <a:latin typeface="Calibri"/>
                    <a:ea typeface="Calibri"/>
                    <a:cs typeface="Calibri"/>
                    <a:sym typeface="Calibri"/>
                  </a:rPr>
                  <a:t>   GPS Receivers</a:t>
                </a:r>
                <a:endParaRPr sz="900">
                  <a:solidFill>
                    <a:srgbClr val="008691"/>
                  </a:solidFill>
                  <a:latin typeface="Calibri"/>
                  <a:ea typeface="Calibri"/>
                  <a:cs typeface="Calibri"/>
                  <a:sym typeface="Calibri"/>
                </a:endParaRPr>
              </a:p>
            </p:txBody>
          </p:sp>
          <p:sp>
            <p:nvSpPr>
              <p:cNvPr id="330" name="Google Shape;330;p43"/>
              <p:cNvSpPr/>
              <p:nvPr/>
            </p:nvSpPr>
            <p:spPr>
              <a:xfrm>
                <a:off x="8331127" y="4315776"/>
                <a:ext cx="98400" cy="98400"/>
              </a:xfrm>
              <a:prstGeom prst="triangle">
                <a:avLst>
                  <a:gd name="adj" fmla="val 50000"/>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4345513" y="427599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5813038" y="230004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6511838" y="3443574"/>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6524463" y="372304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p:nvPr/>
            </p:nvSpPr>
            <p:spPr>
              <a:xfrm>
                <a:off x="5761988" y="400249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3"/>
              <p:cNvSpPr/>
              <p:nvPr/>
            </p:nvSpPr>
            <p:spPr>
              <a:xfrm>
                <a:off x="6384538" y="269364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3"/>
              <p:cNvSpPr/>
              <p:nvPr/>
            </p:nvSpPr>
            <p:spPr>
              <a:xfrm>
                <a:off x="6276463" y="2738049"/>
                <a:ext cx="169200" cy="140400"/>
              </a:xfrm>
              <a:prstGeom prst="triangle">
                <a:avLst>
                  <a:gd name="adj" fmla="val 50000"/>
                </a:avLst>
              </a:prstGeom>
              <a:solidFill>
                <a:srgbClr val="040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8" name="Google Shape;338;p43"/>
          <p:cNvSpPr txBox="1">
            <a:spLocks noGrp="1"/>
          </p:cNvSpPr>
          <p:nvPr>
            <p:ph type="title"/>
          </p:nvPr>
        </p:nvSpPr>
        <p:spPr>
          <a:xfrm>
            <a:off x="159300" y="64025"/>
            <a:ext cx="8984700" cy="391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2500">
                <a:solidFill>
                  <a:srgbClr val="434343"/>
                </a:solidFill>
              </a:rPr>
              <a:t>Istituto Nazionale di Geofisica e Vulcanologia (INGV)</a:t>
            </a:r>
            <a:endParaRPr sz="2500">
              <a:solidFill>
                <a:srgbClr val="434343"/>
              </a:solidFill>
            </a:endParaRPr>
          </a:p>
        </p:txBody>
      </p:sp>
      <p:sp>
        <p:nvSpPr>
          <p:cNvPr id="339" name="Google Shape;339;p43"/>
          <p:cNvSpPr txBox="1"/>
          <p:nvPr/>
        </p:nvSpPr>
        <p:spPr>
          <a:xfrm>
            <a:off x="1786775" y="3236425"/>
            <a:ext cx="1165500" cy="2574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36000" tIns="36000" rIns="36000" bIns="36000" anchor="t" anchorCtr="0">
            <a:spAutoFit/>
          </a:bodyPr>
          <a:lstStyle/>
          <a:p>
            <a:pPr marL="0" lvl="0" indent="0" algn="l" rtl="0">
              <a:spcBef>
                <a:spcPts val="0"/>
              </a:spcBef>
              <a:spcAft>
                <a:spcPts val="0"/>
              </a:spcAft>
              <a:buNone/>
            </a:pPr>
            <a:r>
              <a:rPr lang="it" sz="1200">
                <a:latin typeface="Roboto"/>
                <a:ea typeface="Roboto"/>
                <a:cs typeface="Roboto"/>
                <a:sym typeface="Roboto"/>
              </a:rPr>
              <a:t>~ 1000 persone</a:t>
            </a:r>
            <a:endParaRPr sz="12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15"/>
        <p:cNvGrpSpPr/>
        <p:nvPr/>
      </p:nvGrpSpPr>
      <p:grpSpPr>
        <a:xfrm>
          <a:off x="0" y="0"/>
          <a:ext cx="0" cy="0"/>
          <a:chOff x="0" y="0"/>
          <a:chExt cx="0" cy="0"/>
        </a:xfrm>
      </p:grpSpPr>
      <p:sp>
        <p:nvSpPr>
          <p:cNvPr id="116" name="Google Shape;116;p26"/>
          <p:cNvSpPr/>
          <p:nvPr/>
        </p:nvSpPr>
        <p:spPr>
          <a:xfrm>
            <a:off x="412750" y="556225"/>
            <a:ext cx="8490000" cy="3803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26"/>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it">
                <a:latin typeface="Trebuchet MS"/>
                <a:ea typeface="Trebuchet MS"/>
                <a:cs typeface="Trebuchet MS"/>
                <a:sym typeface="Trebuchet MS"/>
              </a:rPr>
              <a:t>Gli Enti Pubblici di Ricerca in Italia</a:t>
            </a:r>
            <a:endParaRPr>
              <a:latin typeface="Trebuchet MS"/>
              <a:ea typeface="Trebuchet MS"/>
              <a:cs typeface="Trebuchet MS"/>
              <a:sym typeface="Trebuchet MS"/>
            </a:endParaRPr>
          </a:p>
        </p:txBody>
      </p:sp>
      <p:sp>
        <p:nvSpPr>
          <p:cNvPr id="118" name="Google Shape;118;p26"/>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2</a:t>
            </a:fld>
            <a:endParaRPr/>
          </a:p>
        </p:txBody>
      </p:sp>
      <p:graphicFrame>
        <p:nvGraphicFramePr>
          <p:cNvPr id="119" name="Google Shape;119;p26"/>
          <p:cNvGraphicFramePr/>
          <p:nvPr/>
        </p:nvGraphicFramePr>
        <p:xfrm>
          <a:off x="177025" y="549113"/>
          <a:ext cx="8725725" cy="3868755"/>
        </p:xfrm>
        <a:graphic>
          <a:graphicData uri="http://schemas.openxmlformats.org/drawingml/2006/table">
            <a:tbl>
              <a:tblPr>
                <a:noFill/>
                <a:tableStyleId>{8A898A7A-E0CD-46B8-8785-D9BE81BAD5B8}</a:tableStyleId>
              </a:tblPr>
              <a:tblGrid>
                <a:gridCol w="286300">
                  <a:extLst>
                    <a:ext uri="{9D8B030D-6E8A-4147-A177-3AD203B41FA5}">
                      <a16:colId xmlns:a16="http://schemas.microsoft.com/office/drawing/2014/main" val="20000"/>
                    </a:ext>
                  </a:extLst>
                </a:gridCol>
                <a:gridCol w="3599100">
                  <a:extLst>
                    <a:ext uri="{9D8B030D-6E8A-4147-A177-3AD203B41FA5}">
                      <a16:colId xmlns:a16="http://schemas.microsoft.com/office/drawing/2014/main" val="20001"/>
                    </a:ext>
                  </a:extLst>
                </a:gridCol>
                <a:gridCol w="943750">
                  <a:extLst>
                    <a:ext uri="{9D8B030D-6E8A-4147-A177-3AD203B41FA5}">
                      <a16:colId xmlns:a16="http://schemas.microsoft.com/office/drawing/2014/main" val="20002"/>
                    </a:ext>
                  </a:extLst>
                </a:gridCol>
                <a:gridCol w="3256125">
                  <a:extLst>
                    <a:ext uri="{9D8B030D-6E8A-4147-A177-3AD203B41FA5}">
                      <a16:colId xmlns:a16="http://schemas.microsoft.com/office/drawing/2014/main" val="20003"/>
                    </a:ext>
                  </a:extLst>
                </a:gridCol>
                <a:gridCol w="640450">
                  <a:extLst>
                    <a:ext uri="{9D8B030D-6E8A-4147-A177-3AD203B41FA5}">
                      <a16:colId xmlns:a16="http://schemas.microsoft.com/office/drawing/2014/main" val="20004"/>
                    </a:ext>
                  </a:extLst>
                </a:gridCol>
              </a:tblGrid>
              <a:tr h="159275">
                <a:tc>
                  <a:txBody>
                    <a:bodyPr/>
                    <a:lstStyle/>
                    <a:p>
                      <a:pPr marL="0" lvl="0" indent="0" algn="l" rtl="0">
                        <a:lnSpc>
                          <a:spcPct val="100000"/>
                        </a:lnSpc>
                        <a:spcBef>
                          <a:spcPts val="0"/>
                        </a:spcBef>
                        <a:spcAft>
                          <a:spcPts val="0"/>
                        </a:spcAft>
                        <a:buNone/>
                      </a:pPr>
                      <a:endParaRPr sz="850" b="1">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b="1">
                          <a:latin typeface="Calibri"/>
                          <a:ea typeface="Calibri"/>
                          <a:cs typeface="Calibri"/>
                          <a:sym typeface="Calibri"/>
                        </a:rPr>
                        <a:t>Nome dell'Ente Pubblico di Ricerca</a:t>
                      </a:r>
                      <a:endParaRPr sz="850" b="1">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b="1">
                          <a:latin typeface="Calibri"/>
                          <a:ea typeface="Calibri"/>
                          <a:cs typeface="Calibri"/>
                          <a:sym typeface="Calibri"/>
                        </a:rPr>
                        <a:t>Sigla Ente</a:t>
                      </a:r>
                      <a:endParaRPr sz="850" b="1">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b="1">
                          <a:latin typeface="Calibri"/>
                          <a:ea typeface="Calibri"/>
                          <a:cs typeface="Calibri"/>
                          <a:sym typeface="Calibri"/>
                        </a:rPr>
                        <a:t>Ministero vigilante</a:t>
                      </a:r>
                      <a:endParaRPr sz="850" b="1">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b="1">
                          <a:latin typeface="Calibri"/>
                          <a:ea typeface="Calibri"/>
                          <a:cs typeface="Calibri"/>
                          <a:sym typeface="Calibri"/>
                        </a:rPr>
                        <a:t>Sigla Organo</a:t>
                      </a:r>
                      <a:endParaRPr sz="850" b="1">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Agenzia Nazionale per le Nuove Tecnologie, l'energia e lo Sviluppo Sostenibile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ENEA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dell'Ambiente e della Sicurezza Energetica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MASE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2</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Agenzia Spaziale Italiana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ASI</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Presidenza del Consiglio dei Ministri</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PCdM</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3</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Area di Ricerca Scientifica e Tecnologica di Trieste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AreaSciencePark</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4</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Consiglio Nazionale delle Ricerche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CNR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5</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Consiglio per la ricerca in agricoltura e l'analisi dell'economia agraria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CREA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dell'Agricoltura, della Sovranità Alimentare e delle Foreste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MASAF</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81600">
                <a:tc>
                  <a:txBody>
                    <a:bodyPr/>
                    <a:lstStyle/>
                    <a:p>
                      <a:pPr marL="0" lvl="0" indent="0" algn="ctr" rtl="0">
                        <a:lnSpc>
                          <a:spcPct val="100000"/>
                        </a:lnSpc>
                        <a:spcBef>
                          <a:spcPts val="0"/>
                        </a:spcBef>
                        <a:spcAft>
                          <a:spcPts val="0"/>
                        </a:spcAft>
                        <a:buNone/>
                      </a:pPr>
                      <a:r>
                        <a:rPr lang="it" sz="850" i="1">
                          <a:solidFill>
                            <a:srgbClr val="666666"/>
                          </a:solidFill>
                          <a:latin typeface="Calibri"/>
                          <a:ea typeface="Calibri"/>
                          <a:cs typeface="Calibri"/>
                          <a:sym typeface="Calibri"/>
                        </a:rPr>
                        <a:t>6</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Istituto Italiano di Studi Germanici </a:t>
                      </a:r>
                      <a:r>
                        <a:rPr lang="it" sz="850" b="1" i="1">
                          <a:solidFill>
                            <a:srgbClr val="DA2833"/>
                          </a:solidFill>
                          <a:latin typeface="Calibri"/>
                          <a:ea typeface="Calibri"/>
                          <a:cs typeface="Calibri"/>
                          <a:sym typeface="Calibri"/>
                        </a:rPr>
                        <a:t>*</a:t>
                      </a:r>
                      <a:endParaRPr sz="850" b="1" i="1">
                        <a:solidFill>
                          <a:srgbClr val="DA2833"/>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IISG </a:t>
                      </a:r>
                      <a:r>
                        <a:rPr lang="it" sz="850" b="1" i="1">
                          <a:solidFill>
                            <a:srgbClr val="DA2833"/>
                          </a:solidFill>
                          <a:latin typeface="Calibri"/>
                          <a:ea typeface="Calibri"/>
                          <a:cs typeface="Calibri"/>
                          <a:sym typeface="Calibri"/>
                        </a:rPr>
                        <a:t>*</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Ministero dell'Università e della Ricerca</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MUR</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7</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Alta Matematica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INDAM</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8</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Astrofisica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INAF</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9</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Documentazione, Innovazione e Ricerca Educativa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INDIRE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dell'Istruzione e del Merito</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MIM</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10</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Fisica Nucleare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INFN</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11</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Geofisica e Vulcanologia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INGV</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12</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Oceanografia e di Geofisica Sperimentale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OGS</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13</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Ricerca Metrologica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INRIM</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14</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di Statistica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ISTAT</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dell'Economia e delle Finanze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MEF</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15</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nazionale per l'analisi delle politiche pubbliche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INAPP</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 Lavoro e delle Politiche Sociali</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MLPS</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181600">
                <a:tc>
                  <a:txBody>
                    <a:bodyPr/>
                    <a:lstStyle/>
                    <a:p>
                      <a:pPr marL="0" lvl="0" indent="0" algn="ctr" rtl="0">
                        <a:lnSpc>
                          <a:spcPct val="100000"/>
                        </a:lnSpc>
                        <a:spcBef>
                          <a:spcPts val="0"/>
                        </a:spcBef>
                        <a:spcAft>
                          <a:spcPts val="0"/>
                        </a:spcAft>
                        <a:buNone/>
                      </a:pPr>
                      <a:r>
                        <a:rPr lang="it" sz="850" i="1">
                          <a:solidFill>
                            <a:srgbClr val="666666"/>
                          </a:solidFill>
                          <a:latin typeface="Calibri"/>
                          <a:ea typeface="Calibri"/>
                          <a:cs typeface="Calibri"/>
                          <a:sym typeface="Calibri"/>
                        </a:rPr>
                        <a:t>16</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Istituto Nazionale per la Valutazione del Sistema Educativo di Istruzione e di Formazione </a:t>
                      </a:r>
                      <a:r>
                        <a:rPr lang="it" sz="850" b="1" i="1">
                          <a:solidFill>
                            <a:srgbClr val="DA2833"/>
                          </a:solidFill>
                          <a:latin typeface="Calibri"/>
                          <a:ea typeface="Calibri"/>
                          <a:cs typeface="Calibri"/>
                          <a:sym typeface="Calibri"/>
                        </a:rPr>
                        <a:t>*</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INVALSI </a:t>
                      </a:r>
                      <a:r>
                        <a:rPr lang="it" sz="850" b="1" i="1">
                          <a:solidFill>
                            <a:srgbClr val="DA2833"/>
                          </a:solidFill>
                          <a:latin typeface="Calibri"/>
                          <a:ea typeface="Calibri"/>
                          <a:cs typeface="Calibri"/>
                          <a:sym typeface="Calibri"/>
                        </a:rPr>
                        <a:t>*</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Ministero dell'Istruzione e del Merito</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MIM</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17</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Superiore di Sanità</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ISS</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della salute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MSAL</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18</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Istituto Superiore per la Protezione e la Ricerca Ambientale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ISPRA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dell'Ambiente e della Sicurezza Energetica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MASE</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r h="181600">
                <a:tc>
                  <a:txBody>
                    <a:bodyPr/>
                    <a:lstStyle/>
                    <a:p>
                      <a:pPr marL="0" lvl="0" indent="0" algn="ctr" rtl="0">
                        <a:lnSpc>
                          <a:spcPct val="100000"/>
                        </a:lnSpc>
                        <a:spcBef>
                          <a:spcPts val="0"/>
                        </a:spcBef>
                        <a:spcAft>
                          <a:spcPts val="0"/>
                        </a:spcAft>
                        <a:buNone/>
                      </a:pPr>
                      <a:r>
                        <a:rPr lang="it" sz="850">
                          <a:latin typeface="Calibri"/>
                          <a:ea typeface="Calibri"/>
                          <a:cs typeface="Calibri"/>
                          <a:sym typeface="Calibri"/>
                        </a:rPr>
                        <a:t>19</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Museo Storico della Fisica e Centro Studi e Ricerche "Enrico Fermi"</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CREF</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Ministero dell'Università e della Ricerca</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a:latin typeface="Calibri"/>
                          <a:ea typeface="Calibri"/>
                          <a:cs typeface="Calibri"/>
                          <a:sym typeface="Calibri"/>
                        </a:rPr>
                        <a:t>MUR</a:t>
                      </a:r>
                      <a:endParaRPr sz="850">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9"/>
                  </a:ext>
                </a:extLst>
              </a:tr>
              <a:tr h="181600">
                <a:tc>
                  <a:txBody>
                    <a:bodyPr/>
                    <a:lstStyle/>
                    <a:p>
                      <a:pPr marL="0" lvl="0" indent="0" algn="ctr" rtl="0">
                        <a:lnSpc>
                          <a:spcPct val="100000"/>
                        </a:lnSpc>
                        <a:spcBef>
                          <a:spcPts val="0"/>
                        </a:spcBef>
                        <a:spcAft>
                          <a:spcPts val="0"/>
                        </a:spcAft>
                        <a:buNone/>
                      </a:pPr>
                      <a:r>
                        <a:rPr lang="it" sz="850" i="1">
                          <a:solidFill>
                            <a:srgbClr val="666666"/>
                          </a:solidFill>
                          <a:latin typeface="Calibri"/>
                          <a:ea typeface="Calibri"/>
                          <a:cs typeface="Calibri"/>
                          <a:sym typeface="Calibri"/>
                        </a:rPr>
                        <a:t>20</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Stazione Zoologica "Anton Dohrn" </a:t>
                      </a:r>
                      <a:r>
                        <a:rPr lang="it" sz="850" b="1" i="1">
                          <a:solidFill>
                            <a:srgbClr val="DA2833"/>
                          </a:solidFill>
                          <a:latin typeface="Calibri"/>
                          <a:ea typeface="Calibri"/>
                          <a:cs typeface="Calibri"/>
                          <a:sym typeface="Calibri"/>
                        </a:rPr>
                        <a:t>*</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SZN </a:t>
                      </a:r>
                      <a:r>
                        <a:rPr lang="it" sz="850" b="1" i="1">
                          <a:solidFill>
                            <a:srgbClr val="DA2833"/>
                          </a:solidFill>
                          <a:latin typeface="Calibri"/>
                          <a:ea typeface="Calibri"/>
                          <a:cs typeface="Calibri"/>
                          <a:sym typeface="Calibri"/>
                        </a:rPr>
                        <a:t>*</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Ministero dell'Università e della Ricerca</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it" sz="850" i="1">
                          <a:solidFill>
                            <a:srgbClr val="666666"/>
                          </a:solidFill>
                          <a:latin typeface="Calibri"/>
                          <a:ea typeface="Calibri"/>
                          <a:cs typeface="Calibri"/>
                          <a:sym typeface="Calibri"/>
                        </a:rPr>
                        <a:t>MUR</a:t>
                      </a:r>
                      <a:endParaRPr sz="850" i="1">
                        <a:solidFill>
                          <a:srgbClr val="666666"/>
                        </a:solidFill>
                        <a:latin typeface="Calibri"/>
                        <a:ea typeface="Calibri"/>
                        <a:cs typeface="Calibri"/>
                        <a:sym typeface="Calibri"/>
                      </a:endParaRPr>
                    </a:p>
                  </a:txBody>
                  <a:tcPr marL="18000" marR="18000"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20"/>
                  </a:ext>
                </a:extLst>
              </a:tr>
            </a:tbl>
          </a:graphicData>
        </a:graphic>
      </p:graphicFrame>
      <p:sp>
        <p:nvSpPr>
          <p:cNvPr id="120" name="Google Shape;120;p26"/>
          <p:cNvSpPr txBox="1"/>
          <p:nvPr/>
        </p:nvSpPr>
        <p:spPr>
          <a:xfrm>
            <a:off x="5249659" y="4463070"/>
            <a:ext cx="3648300" cy="241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000" i="1">
                <a:solidFill>
                  <a:srgbClr val="595959"/>
                </a:solidFill>
                <a:latin typeface="Calibri"/>
                <a:ea typeface="Calibri"/>
                <a:cs typeface="Calibri"/>
                <a:sym typeface="Calibri"/>
              </a:rPr>
              <a:t>* senza rappresentante nel Gruppo di Lavoro Open Science di CoPER</a:t>
            </a:r>
            <a:endParaRPr sz="1000">
              <a:solidFill>
                <a:srgbClr val="59595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20</a:t>
            </a:fld>
            <a:endParaRPr/>
          </a:p>
        </p:txBody>
      </p:sp>
      <p:pic>
        <p:nvPicPr>
          <p:cNvPr id="345" name="Google Shape;345;p44"/>
          <p:cNvPicPr preferRelativeResize="0"/>
          <p:nvPr/>
        </p:nvPicPr>
        <p:blipFill>
          <a:blip r:embed="rId3">
            <a:alphaModFix/>
          </a:blip>
          <a:stretch>
            <a:fillRect/>
          </a:stretch>
        </p:blipFill>
        <p:spPr>
          <a:xfrm>
            <a:off x="476929" y="583050"/>
            <a:ext cx="4118979" cy="2509374"/>
          </a:xfrm>
          <a:prstGeom prst="rect">
            <a:avLst/>
          </a:prstGeom>
          <a:noFill/>
          <a:ln>
            <a:noFill/>
          </a:ln>
        </p:spPr>
      </p:pic>
      <p:sp>
        <p:nvSpPr>
          <p:cNvPr id="346" name="Google Shape;346;p44"/>
          <p:cNvSpPr txBox="1"/>
          <p:nvPr/>
        </p:nvSpPr>
        <p:spPr>
          <a:xfrm>
            <a:off x="112850" y="3285300"/>
            <a:ext cx="3558300" cy="1097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it" sz="1700">
                <a:solidFill>
                  <a:srgbClr val="5A5459"/>
                </a:solidFill>
                <a:latin typeface="Roboto"/>
                <a:ea typeface="Roboto"/>
                <a:cs typeface="Roboto"/>
                <a:sym typeface="Roboto"/>
              </a:rPr>
              <a:t>European Multidisciplinary Seafloor and water column Observatory</a:t>
            </a:r>
            <a:endParaRPr sz="1700">
              <a:solidFill>
                <a:srgbClr val="5A5459"/>
              </a:solidFill>
              <a:latin typeface="Roboto"/>
              <a:ea typeface="Roboto"/>
              <a:cs typeface="Roboto"/>
              <a:sym typeface="Roboto"/>
            </a:endParaRPr>
          </a:p>
          <a:p>
            <a:pPr marL="0" lvl="0" indent="0" algn="ctr" rtl="0">
              <a:spcBef>
                <a:spcPts val="0"/>
              </a:spcBef>
              <a:spcAft>
                <a:spcPts val="0"/>
              </a:spcAft>
              <a:buNone/>
            </a:pPr>
            <a:endParaRPr sz="1700">
              <a:solidFill>
                <a:srgbClr val="5A5459"/>
              </a:solidFill>
              <a:latin typeface="Roboto"/>
              <a:ea typeface="Roboto"/>
              <a:cs typeface="Roboto"/>
              <a:sym typeface="Roboto"/>
            </a:endParaRPr>
          </a:p>
          <a:p>
            <a:pPr marL="0" lvl="0" indent="0" algn="ctr" rtl="0">
              <a:spcBef>
                <a:spcPts val="0"/>
              </a:spcBef>
              <a:spcAft>
                <a:spcPts val="0"/>
              </a:spcAft>
              <a:buNone/>
            </a:pPr>
            <a:r>
              <a:rPr lang="it" sz="1700">
                <a:solidFill>
                  <a:srgbClr val="5A5459"/>
                </a:solidFill>
                <a:latin typeface="Roboto"/>
                <a:ea typeface="Roboto"/>
                <a:cs typeface="Roboto"/>
                <a:sym typeface="Roboto"/>
              </a:rPr>
              <a:t>8 European Member States</a:t>
            </a:r>
            <a:endParaRPr sz="1700">
              <a:solidFill>
                <a:srgbClr val="5A5459"/>
              </a:solidFill>
              <a:latin typeface="Roboto"/>
              <a:ea typeface="Roboto"/>
              <a:cs typeface="Roboto"/>
              <a:sym typeface="Roboto"/>
            </a:endParaRPr>
          </a:p>
        </p:txBody>
      </p:sp>
      <p:sp>
        <p:nvSpPr>
          <p:cNvPr id="347" name="Google Shape;347;p44"/>
          <p:cNvSpPr txBox="1"/>
          <p:nvPr/>
        </p:nvSpPr>
        <p:spPr>
          <a:xfrm>
            <a:off x="4670525" y="3105950"/>
            <a:ext cx="4479300" cy="1170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it" sz="1900">
                <a:solidFill>
                  <a:srgbClr val="5A5459"/>
                </a:solidFill>
                <a:latin typeface="Roboto"/>
                <a:ea typeface="Roboto"/>
                <a:cs typeface="Roboto"/>
                <a:sym typeface="Roboto"/>
              </a:rPr>
              <a:t>European Plate Observing System</a:t>
            </a:r>
            <a:endParaRPr sz="1900">
              <a:solidFill>
                <a:srgbClr val="5A5459"/>
              </a:solidFill>
              <a:latin typeface="Roboto"/>
              <a:ea typeface="Roboto"/>
              <a:cs typeface="Roboto"/>
              <a:sym typeface="Roboto"/>
            </a:endParaRPr>
          </a:p>
          <a:p>
            <a:pPr marL="0" lvl="0" indent="0" algn="ctr" rtl="0">
              <a:spcBef>
                <a:spcPts val="0"/>
              </a:spcBef>
              <a:spcAft>
                <a:spcPts val="0"/>
              </a:spcAft>
              <a:buNone/>
            </a:pPr>
            <a:endParaRPr sz="1900">
              <a:solidFill>
                <a:srgbClr val="5A5459"/>
              </a:solidFill>
              <a:latin typeface="Roboto"/>
              <a:ea typeface="Roboto"/>
              <a:cs typeface="Roboto"/>
              <a:sym typeface="Roboto"/>
            </a:endParaRPr>
          </a:p>
          <a:p>
            <a:pPr marL="0" lvl="0" indent="0" algn="ctr" rtl="0">
              <a:spcBef>
                <a:spcPts val="0"/>
              </a:spcBef>
              <a:spcAft>
                <a:spcPts val="0"/>
              </a:spcAft>
              <a:buNone/>
            </a:pPr>
            <a:r>
              <a:rPr lang="it" sz="1900">
                <a:solidFill>
                  <a:srgbClr val="5A5459"/>
                </a:solidFill>
                <a:latin typeface="Roboto"/>
                <a:ea typeface="Roboto"/>
                <a:cs typeface="Roboto"/>
                <a:sym typeface="Roboto"/>
              </a:rPr>
              <a:t>18 European Members States</a:t>
            </a:r>
            <a:endParaRPr sz="1900">
              <a:solidFill>
                <a:srgbClr val="5A5459"/>
              </a:solidFill>
              <a:latin typeface="Roboto"/>
              <a:ea typeface="Roboto"/>
              <a:cs typeface="Roboto"/>
              <a:sym typeface="Roboto"/>
            </a:endParaRPr>
          </a:p>
          <a:p>
            <a:pPr marL="0" lvl="0" indent="0" algn="ctr" rtl="0">
              <a:spcBef>
                <a:spcPts val="0"/>
              </a:spcBef>
              <a:spcAft>
                <a:spcPts val="0"/>
              </a:spcAft>
              <a:buNone/>
            </a:pPr>
            <a:r>
              <a:rPr lang="it" sz="1900">
                <a:solidFill>
                  <a:srgbClr val="5A5459"/>
                </a:solidFill>
                <a:latin typeface="Roboto"/>
                <a:ea typeface="Roboto"/>
                <a:cs typeface="Roboto"/>
                <a:sym typeface="Roboto"/>
              </a:rPr>
              <a:t>Data Policy </a:t>
            </a:r>
            <a:endParaRPr sz="1900">
              <a:solidFill>
                <a:srgbClr val="5A5459"/>
              </a:solidFill>
              <a:latin typeface="Roboto"/>
              <a:ea typeface="Roboto"/>
              <a:cs typeface="Roboto"/>
              <a:sym typeface="Roboto"/>
            </a:endParaRPr>
          </a:p>
          <a:p>
            <a:pPr marL="0" lvl="0" indent="0" algn="ctr" rtl="0">
              <a:spcBef>
                <a:spcPts val="0"/>
              </a:spcBef>
              <a:spcAft>
                <a:spcPts val="0"/>
              </a:spcAft>
              <a:buNone/>
            </a:pPr>
            <a:r>
              <a:rPr lang="it" sz="1700" u="sng">
                <a:solidFill>
                  <a:schemeClr val="hlink"/>
                </a:solidFill>
                <a:latin typeface="Roboto"/>
                <a:ea typeface="Roboto"/>
                <a:cs typeface="Roboto"/>
                <a:sym typeface="Roboto"/>
                <a:hlinkClick r:id="rId4"/>
              </a:rPr>
              <a:t>https://www.epos-eu.org/data-policy-2018</a:t>
            </a:r>
            <a:endParaRPr sz="1700">
              <a:solidFill>
                <a:srgbClr val="5A5459"/>
              </a:solidFill>
              <a:latin typeface="Roboto"/>
              <a:ea typeface="Roboto"/>
              <a:cs typeface="Roboto"/>
              <a:sym typeface="Roboto"/>
            </a:endParaRPr>
          </a:p>
        </p:txBody>
      </p:sp>
      <p:sp>
        <p:nvSpPr>
          <p:cNvPr id="348" name="Google Shape;348;p44"/>
          <p:cNvSpPr txBox="1">
            <a:spLocks noGrp="1"/>
          </p:cNvSpPr>
          <p:nvPr>
            <p:ph type="title"/>
          </p:nvPr>
        </p:nvSpPr>
        <p:spPr>
          <a:xfrm>
            <a:off x="159300" y="64025"/>
            <a:ext cx="8984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2500">
                <a:solidFill>
                  <a:srgbClr val="434343"/>
                </a:solidFill>
              </a:rPr>
              <a:t>Gestione di due infrastrutture di ricerca europee (ERIC)</a:t>
            </a:r>
            <a:endParaRPr sz="2500">
              <a:solidFill>
                <a:srgbClr val="434343"/>
              </a:solidFill>
            </a:endParaRPr>
          </a:p>
        </p:txBody>
      </p:sp>
      <p:pic>
        <p:nvPicPr>
          <p:cNvPr id="349" name="Google Shape;349;p44"/>
          <p:cNvPicPr preferRelativeResize="0"/>
          <p:nvPr/>
        </p:nvPicPr>
        <p:blipFill>
          <a:blip r:embed="rId5">
            <a:alphaModFix/>
          </a:blip>
          <a:stretch>
            <a:fillRect/>
          </a:stretch>
        </p:blipFill>
        <p:spPr>
          <a:xfrm>
            <a:off x="5490426" y="1301875"/>
            <a:ext cx="2881374" cy="1651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5"/>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21</a:t>
            </a:fld>
            <a:endParaRPr/>
          </a:p>
        </p:txBody>
      </p:sp>
      <p:sp>
        <p:nvSpPr>
          <p:cNvPr id="355" name="Google Shape;355;p45"/>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Evoluzione della gestione istituzionale dei dati</a:t>
            </a:r>
            <a:endParaRPr/>
          </a:p>
        </p:txBody>
      </p:sp>
      <p:grpSp>
        <p:nvGrpSpPr>
          <p:cNvPr id="356" name="Google Shape;356;p45"/>
          <p:cNvGrpSpPr/>
          <p:nvPr/>
        </p:nvGrpSpPr>
        <p:grpSpPr>
          <a:xfrm>
            <a:off x="156950" y="552404"/>
            <a:ext cx="8841478" cy="4320310"/>
            <a:chOff x="156950" y="171411"/>
            <a:chExt cx="8841478" cy="3847800"/>
          </a:xfrm>
        </p:grpSpPr>
        <p:cxnSp>
          <p:nvCxnSpPr>
            <p:cNvPr id="357" name="Google Shape;357;p45"/>
            <p:cNvCxnSpPr/>
            <p:nvPr/>
          </p:nvCxnSpPr>
          <p:spPr>
            <a:xfrm rot="10800000">
              <a:off x="891075"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58" name="Google Shape;358;p45"/>
            <p:cNvCxnSpPr/>
            <p:nvPr/>
          </p:nvCxnSpPr>
          <p:spPr>
            <a:xfrm rot="10800000">
              <a:off x="6030717"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59" name="Google Shape;359;p45"/>
            <p:cNvCxnSpPr/>
            <p:nvPr/>
          </p:nvCxnSpPr>
          <p:spPr>
            <a:xfrm rot="10800000">
              <a:off x="156950"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0" name="Google Shape;360;p45"/>
            <p:cNvCxnSpPr/>
            <p:nvPr/>
          </p:nvCxnSpPr>
          <p:spPr>
            <a:xfrm rot="10800000">
              <a:off x="1625392"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1" name="Google Shape;361;p45"/>
            <p:cNvCxnSpPr/>
            <p:nvPr/>
          </p:nvCxnSpPr>
          <p:spPr>
            <a:xfrm rot="10800000">
              <a:off x="3093833"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2" name="Google Shape;362;p45"/>
            <p:cNvCxnSpPr/>
            <p:nvPr/>
          </p:nvCxnSpPr>
          <p:spPr>
            <a:xfrm rot="10800000">
              <a:off x="3828054"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3" name="Google Shape;363;p45"/>
            <p:cNvCxnSpPr/>
            <p:nvPr/>
          </p:nvCxnSpPr>
          <p:spPr>
            <a:xfrm rot="10800000">
              <a:off x="4562275"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4" name="Google Shape;364;p45"/>
            <p:cNvCxnSpPr/>
            <p:nvPr/>
          </p:nvCxnSpPr>
          <p:spPr>
            <a:xfrm rot="10800000">
              <a:off x="5296496"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5" name="Google Shape;365;p45"/>
            <p:cNvCxnSpPr/>
            <p:nvPr/>
          </p:nvCxnSpPr>
          <p:spPr>
            <a:xfrm rot="10800000">
              <a:off x="2359613"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6" name="Google Shape;366;p45"/>
            <p:cNvCxnSpPr/>
            <p:nvPr/>
          </p:nvCxnSpPr>
          <p:spPr>
            <a:xfrm rot="10800000">
              <a:off x="6767836"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7" name="Google Shape;367;p45"/>
            <p:cNvCxnSpPr/>
            <p:nvPr/>
          </p:nvCxnSpPr>
          <p:spPr>
            <a:xfrm rot="10800000">
              <a:off x="7510434"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8" name="Google Shape;368;p45"/>
            <p:cNvCxnSpPr/>
            <p:nvPr/>
          </p:nvCxnSpPr>
          <p:spPr>
            <a:xfrm rot="10800000">
              <a:off x="8254431" y="171411"/>
              <a:ext cx="0" cy="3847800"/>
            </a:xfrm>
            <a:prstGeom prst="straightConnector1">
              <a:avLst/>
            </a:prstGeom>
            <a:noFill/>
            <a:ln w="9525" cap="flat" cmpd="sng">
              <a:solidFill>
                <a:srgbClr val="595959"/>
              </a:solidFill>
              <a:prstDash val="dash"/>
              <a:round/>
              <a:headEnd type="none" w="sm" len="sm"/>
              <a:tailEnd type="none" w="sm" len="sm"/>
            </a:ln>
          </p:spPr>
        </p:cxnSp>
        <p:cxnSp>
          <p:nvCxnSpPr>
            <p:cNvPr id="369" name="Google Shape;369;p45"/>
            <p:cNvCxnSpPr/>
            <p:nvPr/>
          </p:nvCxnSpPr>
          <p:spPr>
            <a:xfrm rot="10800000">
              <a:off x="8998428" y="171411"/>
              <a:ext cx="0" cy="3847800"/>
            </a:xfrm>
            <a:prstGeom prst="straightConnector1">
              <a:avLst/>
            </a:prstGeom>
            <a:noFill/>
            <a:ln w="9525" cap="flat" cmpd="sng">
              <a:solidFill>
                <a:srgbClr val="595959"/>
              </a:solidFill>
              <a:prstDash val="dash"/>
              <a:round/>
              <a:headEnd type="none" w="sm" len="sm"/>
              <a:tailEnd type="none" w="sm" len="sm"/>
            </a:ln>
          </p:spPr>
        </p:cxnSp>
      </p:grpSp>
      <p:sp>
        <p:nvSpPr>
          <p:cNvPr id="370" name="Google Shape;370;p45"/>
          <p:cNvSpPr txBox="1"/>
          <p:nvPr/>
        </p:nvSpPr>
        <p:spPr>
          <a:xfrm>
            <a:off x="978375" y="997380"/>
            <a:ext cx="2331300" cy="1737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Accordo con CRUI per assegnare DOI DataCite</a:t>
            </a:r>
            <a:endParaRPr sz="1033" i="0" u="none" strike="noStrike" cap="none">
              <a:solidFill>
                <a:srgbClr val="000000"/>
              </a:solidFill>
              <a:latin typeface="Arial Narrow"/>
              <a:ea typeface="Arial Narrow"/>
              <a:cs typeface="Arial Narrow"/>
              <a:sym typeface="Arial Narrow"/>
            </a:endParaRPr>
          </a:p>
        </p:txBody>
      </p:sp>
      <p:grpSp>
        <p:nvGrpSpPr>
          <p:cNvPr id="371" name="Google Shape;371;p45"/>
          <p:cNvGrpSpPr/>
          <p:nvPr/>
        </p:nvGrpSpPr>
        <p:grpSpPr>
          <a:xfrm>
            <a:off x="812391" y="1079955"/>
            <a:ext cx="8192760" cy="157500"/>
            <a:chOff x="812391" y="975012"/>
            <a:chExt cx="8192760" cy="157500"/>
          </a:xfrm>
        </p:grpSpPr>
        <p:sp>
          <p:nvSpPr>
            <p:cNvPr id="372" name="Google Shape;372;p45"/>
            <p:cNvSpPr/>
            <p:nvPr/>
          </p:nvSpPr>
          <p:spPr>
            <a:xfrm>
              <a:off x="812391" y="975012"/>
              <a:ext cx="157500" cy="157500"/>
            </a:xfrm>
            <a:prstGeom prst="ellipse">
              <a:avLst/>
            </a:prstGeom>
            <a:solidFill>
              <a:srgbClr val="44A8C4"/>
            </a:solidFill>
            <a:ln w="9525" cap="flat" cmpd="sng">
              <a:solidFill>
                <a:srgbClr val="44A8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373" name="Google Shape;373;p45"/>
            <p:cNvCxnSpPr/>
            <p:nvPr/>
          </p:nvCxnSpPr>
          <p:spPr>
            <a:xfrm>
              <a:off x="900350" y="1053815"/>
              <a:ext cx="8104800" cy="0"/>
            </a:xfrm>
            <a:prstGeom prst="straightConnector1">
              <a:avLst/>
            </a:prstGeom>
            <a:noFill/>
            <a:ln w="38100" cap="flat" cmpd="sng">
              <a:solidFill>
                <a:srgbClr val="44A8C4"/>
              </a:solidFill>
              <a:prstDash val="solid"/>
              <a:round/>
              <a:headEnd type="none" w="sm" len="sm"/>
              <a:tailEnd type="none" w="sm" len="sm"/>
            </a:ln>
          </p:spPr>
        </p:cxnSp>
      </p:grpSp>
      <p:sp>
        <p:nvSpPr>
          <p:cNvPr id="374" name="Google Shape;374;p45"/>
          <p:cNvSpPr txBox="1"/>
          <p:nvPr/>
        </p:nvSpPr>
        <p:spPr>
          <a:xfrm>
            <a:off x="769057" y="769071"/>
            <a:ext cx="2686500" cy="1737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Adesione Berlin Declaration</a:t>
            </a:r>
            <a:r>
              <a:rPr lang="it" sz="1033" i="0" u="none" strike="noStrike" cap="none">
                <a:solidFill>
                  <a:srgbClr val="000000"/>
                </a:solidFill>
                <a:latin typeface="Arial Narrow"/>
                <a:ea typeface="Arial Narrow"/>
                <a:cs typeface="Arial Narrow"/>
                <a:sym typeface="Arial Narrow"/>
              </a:rPr>
              <a:t> su Open Access</a:t>
            </a:r>
            <a:endParaRPr sz="1033" i="0" u="none" strike="noStrike" cap="none">
              <a:solidFill>
                <a:srgbClr val="000000"/>
              </a:solidFill>
              <a:latin typeface="Arial Narrow"/>
              <a:ea typeface="Arial Narrow"/>
              <a:cs typeface="Arial Narrow"/>
              <a:sym typeface="Arial Narrow"/>
            </a:endParaRPr>
          </a:p>
        </p:txBody>
      </p:sp>
      <p:grpSp>
        <p:nvGrpSpPr>
          <p:cNvPr id="375" name="Google Shape;375;p45"/>
          <p:cNvGrpSpPr/>
          <p:nvPr/>
        </p:nvGrpSpPr>
        <p:grpSpPr>
          <a:xfrm>
            <a:off x="614991" y="858870"/>
            <a:ext cx="8390171" cy="157500"/>
            <a:chOff x="614991" y="678252"/>
            <a:chExt cx="8390171" cy="157500"/>
          </a:xfrm>
        </p:grpSpPr>
        <p:sp>
          <p:nvSpPr>
            <p:cNvPr id="376" name="Google Shape;376;p45"/>
            <p:cNvSpPr/>
            <p:nvPr/>
          </p:nvSpPr>
          <p:spPr>
            <a:xfrm>
              <a:off x="614991" y="678252"/>
              <a:ext cx="157500" cy="157500"/>
            </a:xfrm>
            <a:prstGeom prst="ellipse">
              <a:avLst/>
            </a:prstGeom>
            <a:solidFill>
              <a:srgbClr val="44A8C4"/>
            </a:solidFill>
            <a:ln w="9525" cap="flat" cmpd="sng">
              <a:solidFill>
                <a:srgbClr val="44A8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377" name="Google Shape;377;p45"/>
            <p:cNvCxnSpPr/>
            <p:nvPr/>
          </p:nvCxnSpPr>
          <p:spPr>
            <a:xfrm>
              <a:off x="752163" y="754806"/>
              <a:ext cx="8253000" cy="0"/>
            </a:xfrm>
            <a:prstGeom prst="straightConnector1">
              <a:avLst/>
            </a:prstGeom>
            <a:noFill/>
            <a:ln w="38100" cap="flat" cmpd="sng">
              <a:solidFill>
                <a:srgbClr val="44A8C4"/>
              </a:solidFill>
              <a:prstDash val="solid"/>
              <a:round/>
              <a:headEnd type="none" w="sm" len="sm"/>
              <a:tailEnd type="none" w="sm" len="sm"/>
            </a:ln>
          </p:spPr>
        </p:cxnSp>
      </p:grpSp>
      <p:sp>
        <p:nvSpPr>
          <p:cNvPr id="378" name="Google Shape;378;p45"/>
          <p:cNvSpPr txBox="1"/>
          <p:nvPr/>
        </p:nvSpPr>
        <p:spPr>
          <a:xfrm>
            <a:off x="1371850" y="1211715"/>
            <a:ext cx="2463600" cy="1737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Adesione </a:t>
            </a:r>
            <a:r>
              <a:rPr lang="it" sz="1033" i="0" u="none" strike="noStrike" cap="none">
                <a:solidFill>
                  <a:srgbClr val="000000"/>
                </a:solidFill>
                <a:latin typeface="Arial Narrow"/>
                <a:ea typeface="Arial Narrow"/>
                <a:cs typeface="Arial Narrow"/>
                <a:sym typeface="Arial Narrow"/>
              </a:rPr>
              <a:t>Position Statement su Open Access</a:t>
            </a:r>
            <a:endParaRPr sz="1033" i="0" u="none" strike="noStrike" cap="none">
              <a:solidFill>
                <a:srgbClr val="000000"/>
              </a:solidFill>
              <a:latin typeface="Arial Narrow"/>
              <a:ea typeface="Arial Narrow"/>
              <a:cs typeface="Arial Narrow"/>
              <a:sym typeface="Arial Narrow"/>
            </a:endParaRPr>
          </a:p>
        </p:txBody>
      </p:sp>
      <p:grpSp>
        <p:nvGrpSpPr>
          <p:cNvPr id="379" name="Google Shape;379;p45"/>
          <p:cNvGrpSpPr/>
          <p:nvPr/>
        </p:nvGrpSpPr>
        <p:grpSpPr>
          <a:xfrm>
            <a:off x="1222244" y="1301039"/>
            <a:ext cx="7773603" cy="157500"/>
            <a:chOff x="1222244" y="1232239"/>
            <a:chExt cx="7773603" cy="157500"/>
          </a:xfrm>
        </p:grpSpPr>
        <p:sp>
          <p:nvSpPr>
            <p:cNvPr id="380" name="Google Shape;380;p45"/>
            <p:cNvSpPr/>
            <p:nvPr/>
          </p:nvSpPr>
          <p:spPr>
            <a:xfrm>
              <a:off x="1222244" y="1232239"/>
              <a:ext cx="157500" cy="157500"/>
            </a:xfrm>
            <a:prstGeom prst="ellipse">
              <a:avLst/>
            </a:prstGeom>
            <a:solidFill>
              <a:srgbClr val="44A8C4"/>
            </a:solidFill>
            <a:ln w="9525" cap="flat" cmpd="sng">
              <a:solidFill>
                <a:srgbClr val="44A8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381" name="Google Shape;381;p45"/>
            <p:cNvCxnSpPr/>
            <p:nvPr/>
          </p:nvCxnSpPr>
          <p:spPr>
            <a:xfrm>
              <a:off x="1340148" y="1305763"/>
              <a:ext cx="7655700" cy="0"/>
            </a:xfrm>
            <a:prstGeom prst="straightConnector1">
              <a:avLst/>
            </a:prstGeom>
            <a:noFill/>
            <a:ln w="38100" cap="flat" cmpd="sng">
              <a:solidFill>
                <a:srgbClr val="44A8C4"/>
              </a:solidFill>
              <a:prstDash val="solid"/>
              <a:round/>
              <a:headEnd type="none" w="sm" len="sm"/>
              <a:tailEnd type="none" w="sm" len="sm"/>
            </a:ln>
          </p:spPr>
        </p:cxnSp>
      </p:grpSp>
      <p:sp>
        <p:nvSpPr>
          <p:cNvPr id="382" name="Google Shape;382;p45"/>
          <p:cNvSpPr txBox="1"/>
          <p:nvPr/>
        </p:nvSpPr>
        <p:spPr>
          <a:xfrm>
            <a:off x="1158794" y="1520084"/>
            <a:ext cx="870900" cy="143100"/>
          </a:xfrm>
          <a:prstGeom prst="rect">
            <a:avLst/>
          </a:prstGeom>
          <a:solidFill>
            <a:srgbClr val="FFFFFF"/>
          </a:solidFill>
          <a:ln>
            <a:noFill/>
          </a:ln>
        </p:spPr>
        <p:txBody>
          <a:bodyPr spcFirstLastPara="1" wrap="square" lIns="0" tIns="0" rIns="0" bIns="0" anchor="t" anchorCtr="0">
            <a:noAutofit/>
          </a:bodyPr>
          <a:lstStyle/>
          <a:p>
            <a:pPr marL="0" marR="0" lvl="0" indent="0" algn="r"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Censimento Dati</a:t>
            </a:r>
            <a:endParaRPr sz="1033" i="0" u="none" strike="noStrike" cap="none">
              <a:solidFill>
                <a:srgbClr val="000000"/>
              </a:solidFill>
              <a:latin typeface="Arial Narrow"/>
              <a:ea typeface="Arial Narrow"/>
              <a:cs typeface="Arial Narrow"/>
              <a:sym typeface="Arial Narrow"/>
            </a:endParaRPr>
          </a:p>
        </p:txBody>
      </p:sp>
      <p:sp>
        <p:nvSpPr>
          <p:cNvPr id="383" name="Google Shape;383;p45"/>
          <p:cNvSpPr txBox="1"/>
          <p:nvPr/>
        </p:nvSpPr>
        <p:spPr>
          <a:xfrm>
            <a:off x="225600" y="541031"/>
            <a:ext cx="1326900" cy="1620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Gruppo di lavoro informale</a:t>
            </a:r>
            <a:endParaRPr sz="1033" i="0" u="none" strike="noStrike" cap="none">
              <a:solidFill>
                <a:srgbClr val="000000"/>
              </a:solidFill>
              <a:latin typeface="Arial Narrow"/>
              <a:ea typeface="Arial Narrow"/>
              <a:cs typeface="Arial Narrow"/>
              <a:sym typeface="Arial Narrow"/>
            </a:endParaRPr>
          </a:p>
        </p:txBody>
      </p:sp>
      <p:grpSp>
        <p:nvGrpSpPr>
          <p:cNvPr id="384" name="Google Shape;384;p45"/>
          <p:cNvGrpSpPr/>
          <p:nvPr/>
        </p:nvGrpSpPr>
        <p:grpSpPr>
          <a:xfrm>
            <a:off x="78147" y="633272"/>
            <a:ext cx="1789009" cy="162014"/>
            <a:chOff x="78147" y="432465"/>
            <a:chExt cx="1789009" cy="162014"/>
          </a:xfrm>
        </p:grpSpPr>
        <p:cxnSp>
          <p:nvCxnSpPr>
            <p:cNvPr id="385" name="Google Shape;385;p45"/>
            <p:cNvCxnSpPr/>
            <p:nvPr/>
          </p:nvCxnSpPr>
          <p:spPr>
            <a:xfrm>
              <a:off x="162603" y="515782"/>
              <a:ext cx="1645200" cy="0"/>
            </a:xfrm>
            <a:prstGeom prst="straightConnector1">
              <a:avLst/>
            </a:prstGeom>
            <a:noFill/>
            <a:ln w="38100" cap="flat" cmpd="sng">
              <a:solidFill>
                <a:srgbClr val="FF0000"/>
              </a:solidFill>
              <a:prstDash val="solid"/>
              <a:round/>
              <a:headEnd type="none" w="sm" len="sm"/>
              <a:tailEnd type="none" w="sm" len="sm"/>
            </a:ln>
          </p:spPr>
        </p:cxnSp>
        <p:sp>
          <p:nvSpPr>
            <p:cNvPr id="386" name="Google Shape;386;p45"/>
            <p:cNvSpPr/>
            <p:nvPr/>
          </p:nvSpPr>
          <p:spPr>
            <a:xfrm>
              <a:off x="78147" y="436979"/>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387" name="Google Shape;387;p45"/>
            <p:cNvSpPr/>
            <p:nvPr/>
          </p:nvSpPr>
          <p:spPr>
            <a:xfrm>
              <a:off x="1709656" y="432465"/>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grpSp>
      <p:grpSp>
        <p:nvGrpSpPr>
          <p:cNvPr id="388" name="Google Shape;388;p45"/>
          <p:cNvGrpSpPr/>
          <p:nvPr/>
        </p:nvGrpSpPr>
        <p:grpSpPr>
          <a:xfrm>
            <a:off x="2055777" y="1522123"/>
            <a:ext cx="544161" cy="162014"/>
            <a:chOff x="2055777" y="1494381"/>
            <a:chExt cx="544161" cy="162014"/>
          </a:xfrm>
        </p:grpSpPr>
        <p:sp>
          <p:nvSpPr>
            <p:cNvPr id="389" name="Google Shape;389;p45"/>
            <p:cNvSpPr/>
            <p:nvPr/>
          </p:nvSpPr>
          <p:spPr>
            <a:xfrm>
              <a:off x="2055777" y="1498895"/>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390" name="Google Shape;390;p45"/>
            <p:cNvSpPr/>
            <p:nvPr/>
          </p:nvSpPr>
          <p:spPr>
            <a:xfrm>
              <a:off x="2442438" y="1494381"/>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391" name="Google Shape;391;p45"/>
            <p:cNvCxnSpPr/>
            <p:nvPr/>
          </p:nvCxnSpPr>
          <p:spPr>
            <a:xfrm>
              <a:off x="2140233" y="1577698"/>
              <a:ext cx="447900" cy="0"/>
            </a:xfrm>
            <a:prstGeom prst="straightConnector1">
              <a:avLst/>
            </a:prstGeom>
            <a:noFill/>
            <a:ln w="38100" cap="flat" cmpd="sng">
              <a:solidFill>
                <a:srgbClr val="FF0000"/>
              </a:solidFill>
              <a:prstDash val="solid"/>
              <a:round/>
              <a:headEnd type="none" w="sm" len="sm"/>
              <a:tailEnd type="none" w="sm" len="sm"/>
            </a:ln>
          </p:spPr>
        </p:cxnSp>
      </p:grpSp>
      <p:grpSp>
        <p:nvGrpSpPr>
          <p:cNvPr id="392" name="Google Shape;392;p45"/>
          <p:cNvGrpSpPr/>
          <p:nvPr/>
        </p:nvGrpSpPr>
        <p:grpSpPr>
          <a:xfrm>
            <a:off x="222854" y="4652450"/>
            <a:ext cx="8775571" cy="280805"/>
            <a:chOff x="222854" y="3814250"/>
            <a:chExt cx="8775571" cy="280805"/>
          </a:xfrm>
        </p:grpSpPr>
        <p:sp>
          <p:nvSpPr>
            <p:cNvPr id="393" name="Google Shape;393;p45"/>
            <p:cNvSpPr txBox="1"/>
            <p:nvPr/>
          </p:nvSpPr>
          <p:spPr>
            <a:xfrm>
              <a:off x="6030725" y="3814250"/>
              <a:ext cx="7371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2020</a:t>
              </a:r>
              <a:endParaRPr sz="1433" i="0" u="none" strike="noStrike" cap="none">
                <a:solidFill>
                  <a:srgbClr val="3E3E40"/>
                </a:solidFill>
                <a:latin typeface="Roboto Medium"/>
                <a:ea typeface="Roboto Medium"/>
                <a:cs typeface="Roboto Medium"/>
                <a:sym typeface="Roboto Medium"/>
              </a:endParaRPr>
            </a:p>
          </p:txBody>
        </p:sp>
        <p:sp>
          <p:nvSpPr>
            <p:cNvPr id="394" name="Google Shape;394;p45"/>
            <p:cNvSpPr txBox="1"/>
            <p:nvPr/>
          </p:nvSpPr>
          <p:spPr>
            <a:xfrm>
              <a:off x="222854" y="3814255"/>
              <a:ext cx="606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2012</a:t>
              </a:r>
              <a:endParaRPr sz="1433" i="0" u="none" strike="noStrike" cap="none">
                <a:solidFill>
                  <a:srgbClr val="3E3E40"/>
                </a:solidFill>
                <a:latin typeface="Roboto Medium"/>
                <a:ea typeface="Roboto Medium"/>
                <a:cs typeface="Roboto Medium"/>
                <a:sym typeface="Roboto Medium"/>
              </a:endParaRPr>
            </a:p>
          </p:txBody>
        </p:sp>
        <p:sp>
          <p:nvSpPr>
            <p:cNvPr id="395" name="Google Shape;395;p45"/>
            <p:cNvSpPr txBox="1"/>
            <p:nvPr/>
          </p:nvSpPr>
          <p:spPr>
            <a:xfrm>
              <a:off x="958263" y="3814255"/>
              <a:ext cx="606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2013</a:t>
              </a:r>
              <a:endParaRPr sz="1433" i="0" u="none" strike="noStrike" cap="none">
                <a:solidFill>
                  <a:srgbClr val="3E3E40"/>
                </a:solidFill>
                <a:latin typeface="Roboto Medium"/>
                <a:ea typeface="Roboto Medium"/>
                <a:cs typeface="Roboto Medium"/>
                <a:sym typeface="Roboto Medium"/>
              </a:endParaRPr>
            </a:p>
          </p:txBody>
        </p:sp>
        <p:sp>
          <p:nvSpPr>
            <p:cNvPr id="396" name="Google Shape;396;p45"/>
            <p:cNvSpPr txBox="1"/>
            <p:nvPr/>
          </p:nvSpPr>
          <p:spPr>
            <a:xfrm>
              <a:off x="1693671" y="3814254"/>
              <a:ext cx="606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2014</a:t>
              </a:r>
              <a:endParaRPr sz="1433" i="0" u="none" strike="noStrike" cap="none">
                <a:solidFill>
                  <a:srgbClr val="3E3E40"/>
                </a:solidFill>
                <a:latin typeface="Roboto Medium"/>
                <a:ea typeface="Roboto Medium"/>
                <a:cs typeface="Roboto Medium"/>
                <a:sym typeface="Roboto Medium"/>
              </a:endParaRPr>
            </a:p>
          </p:txBody>
        </p:sp>
        <p:sp>
          <p:nvSpPr>
            <p:cNvPr id="397" name="Google Shape;397;p45"/>
            <p:cNvSpPr txBox="1"/>
            <p:nvPr/>
          </p:nvSpPr>
          <p:spPr>
            <a:xfrm>
              <a:off x="2360975" y="3814250"/>
              <a:ext cx="7347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2015</a:t>
              </a:r>
              <a:endParaRPr sz="1433" i="0" u="none" strike="noStrike" cap="none">
                <a:solidFill>
                  <a:srgbClr val="3E3E40"/>
                </a:solidFill>
                <a:latin typeface="Roboto Medium"/>
                <a:ea typeface="Roboto Medium"/>
                <a:cs typeface="Roboto Medium"/>
                <a:sym typeface="Roboto Medium"/>
              </a:endParaRPr>
            </a:p>
          </p:txBody>
        </p:sp>
        <p:sp>
          <p:nvSpPr>
            <p:cNvPr id="398" name="Google Shape;398;p45"/>
            <p:cNvSpPr txBox="1"/>
            <p:nvPr/>
          </p:nvSpPr>
          <p:spPr>
            <a:xfrm>
              <a:off x="3093250" y="3814250"/>
              <a:ext cx="7347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2016</a:t>
              </a:r>
              <a:endParaRPr sz="1433" i="0" u="none" strike="noStrike" cap="none">
                <a:solidFill>
                  <a:srgbClr val="3E3E40"/>
                </a:solidFill>
                <a:latin typeface="Roboto Medium"/>
                <a:ea typeface="Roboto Medium"/>
                <a:cs typeface="Roboto Medium"/>
                <a:sym typeface="Roboto Medium"/>
              </a:endParaRPr>
            </a:p>
          </p:txBody>
        </p:sp>
        <p:sp>
          <p:nvSpPr>
            <p:cNvPr id="399" name="Google Shape;399;p45"/>
            <p:cNvSpPr txBox="1"/>
            <p:nvPr/>
          </p:nvSpPr>
          <p:spPr>
            <a:xfrm>
              <a:off x="3831200" y="3814250"/>
              <a:ext cx="7311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2017</a:t>
              </a:r>
              <a:endParaRPr sz="1433" i="0" u="none" strike="noStrike" cap="none">
                <a:solidFill>
                  <a:srgbClr val="3E3E40"/>
                </a:solidFill>
                <a:latin typeface="Roboto Medium"/>
                <a:ea typeface="Roboto Medium"/>
                <a:cs typeface="Roboto Medium"/>
                <a:sym typeface="Roboto Medium"/>
              </a:endParaRPr>
            </a:p>
          </p:txBody>
        </p:sp>
        <p:sp>
          <p:nvSpPr>
            <p:cNvPr id="400" name="Google Shape;400;p45"/>
            <p:cNvSpPr txBox="1"/>
            <p:nvPr/>
          </p:nvSpPr>
          <p:spPr>
            <a:xfrm>
              <a:off x="4562475" y="3814250"/>
              <a:ext cx="7311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2018</a:t>
              </a:r>
              <a:endParaRPr sz="1433" i="0" u="none" strike="noStrike" cap="none">
                <a:solidFill>
                  <a:srgbClr val="3E3E40"/>
                </a:solidFill>
                <a:latin typeface="Roboto Medium"/>
                <a:ea typeface="Roboto Medium"/>
                <a:cs typeface="Roboto Medium"/>
                <a:sym typeface="Roboto Medium"/>
              </a:endParaRPr>
            </a:p>
          </p:txBody>
        </p:sp>
        <p:sp>
          <p:nvSpPr>
            <p:cNvPr id="401" name="Google Shape;401;p45"/>
            <p:cNvSpPr txBox="1"/>
            <p:nvPr/>
          </p:nvSpPr>
          <p:spPr>
            <a:xfrm>
              <a:off x="5293625" y="3814250"/>
              <a:ext cx="7371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2019</a:t>
              </a:r>
              <a:endParaRPr sz="1433" i="0" u="none" strike="noStrike" cap="none">
                <a:solidFill>
                  <a:srgbClr val="3E3E40"/>
                </a:solidFill>
                <a:latin typeface="Roboto Medium"/>
                <a:ea typeface="Roboto Medium"/>
                <a:cs typeface="Roboto Medium"/>
                <a:sym typeface="Roboto Medium"/>
              </a:endParaRPr>
            </a:p>
          </p:txBody>
        </p:sp>
        <p:sp>
          <p:nvSpPr>
            <p:cNvPr id="402" name="Google Shape;402;p45"/>
            <p:cNvSpPr txBox="1"/>
            <p:nvPr/>
          </p:nvSpPr>
          <p:spPr>
            <a:xfrm>
              <a:off x="6772225" y="3814250"/>
              <a:ext cx="744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2021</a:t>
              </a:r>
              <a:endParaRPr sz="1433" i="0" u="none" strike="noStrike" cap="none">
                <a:solidFill>
                  <a:srgbClr val="3E3E40"/>
                </a:solidFill>
                <a:latin typeface="Roboto Medium"/>
                <a:ea typeface="Roboto Medium"/>
                <a:cs typeface="Roboto Medium"/>
                <a:sym typeface="Roboto Medium"/>
              </a:endParaRPr>
            </a:p>
          </p:txBody>
        </p:sp>
        <p:sp>
          <p:nvSpPr>
            <p:cNvPr id="403" name="Google Shape;403;p45"/>
            <p:cNvSpPr txBox="1"/>
            <p:nvPr/>
          </p:nvSpPr>
          <p:spPr>
            <a:xfrm>
              <a:off x="7510275" y="3814250"/>
              <a:ext cx="744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202</a:t>
              </a:r>
              <a:r>
                <a:rPr lang="it" sz="1433">
                  <a:solidFill>
                    <a:srgbClr val="3E3E40"/>
                  </a:solidFill>
                  <a:latin typeface="Roboto Medium"/>
                  <a:ea typeface="Roboto Medium"/>
                  <a:cs typeface="Roboto Medium"/>
                  <a:sym typeface="Roboto Medium"/>
                </a:rPr>
                <a:t>2</a:t>
              </a:r>
              <a:endParaRPr sz="1433" i="0" u="none" strike="noStrike" cap="none">
                <a:solidFill>
                  <a:srgbClr val="3E3E40"/>
                </a:solidFill>
                <a:latin typeface="Roboto Medium"/>
                <a:ea typeface="Roboto Medium"/>
                <a:cs typeface="Roboto Medium"/>
                <a:sym typeface="Roboto Medium"/>
              </a:endParaRPr>
            </a:p>
          </p:txBody>
        </p:sp>
        <p:sp>
          <p:nvSpPr>
            <p:cNvPr id="404" name="Google Shape;404;p45"/>
            <p:cNvSpPr txBox="1"/>
            <p:nvPr/>
          </p:nvSpPr>
          <p:spPr>
            <a:xfrm>
              <a:off x="8254425" y="3814250"/>
              <a:ext cx="744000" cy="28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sz="1433" i="0" u="none" strike="noStrike" cap="none">
                  <a:solidFill>
                    <a:srgbClr val="3E3E40"/>
                  </a:solidFill>
                  <a:latin typeface="Roboto Medium"/>
                  <a:ea typeface="Roboto Medium"/>
                  <a:cs typeface="Roboto Medium"/>
                  <a:sym typeface="Roboto Medium"/>
                </a:rPr>
                <a:t>202</a:t>
              </a:r>
              <a:r>
                <a:rPr lang="it" sz="1433">
                  <a:solidFill>
                    <a:srgbClr val="3E3E40"/>
                  </a:solidFill>
                  <a:latin typeface="Roboto Medium"/>
                  <a:ea typeface="Roboto Medium"/>
                  <a:cs typeface="Roboto Medium"/>
                  <a:sym typeface="Roboto Medium"/>
                </a:rPr>
                <a:t>3</a:t>
              </a:r>
              <a:endParaRPr sz="1433" i="0" u="none" strike="noStrike" cap="none">
                <a:solidFill>
                  <a:srgbClr val="3E3E40"/>
                </a:solidFill>
                <a:latin typeface="Roboto Medium"/>
                <a:ea typeface="Roboto Medium"/>
                <a:cs typeface="Roboto Medium"/>
                <a:sym typeface="Roboto Medium"/>
              </a:endParaRPr>
            </a:p>
          </p:txBody>
        </p:sp>
      </p:grpSp>
      <p:grpSp>
        <p:nvGrpSpPr>
          <p:cNvPr id="405" name="Google Shape;405;p45"/>
          <p:cNvGrpSpPr/>
          <p:nvPr/>
        </p:nvGrpSpPr>
        <p:grpSpPr>
          <a:xfrm>
            <a:off x="2642123" y="1658070"/>
            <a:ext cx="6363029" cy="1357087"/>
            <a:chOff x="2642123" y="1658070"/>
            <a:chExt cx="6363029" cy="1357087"/>
          </a:xfrm>
        </p:grpSpPr>
        <p:sp>
          <p:nvSpPr>
            <p:cNvPr id="406" name="Google Shape;406;p45"/>
            <p:cNvSpPr txBox="1"/>
            <p:nvPr/>
          </p:nvSpPr>
          <p:spPr>
            <a:xfrm>
              <a:off x="4297825" y="2311879"/>
              <a:ext cx="1900200" cy="175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R</a:t>
              </a:r>
              <a:r>
                <a:rPr lang="it" sz="1033" i="0" u="none" strike="noStrike" cap="none">
                  <a:solidFill>
                    <a:srgbClr val="000000"/>
                  </a:solidFill>
                  <a:latin typeface="Arial Narrow"/>
                  <a:ea typeface="Arial Narrow"/>
                  <a:cs typeface="Arial Narrow"/>
                  <a:sym typeface="Arial Narrow"/>
                </a:rPr>
                <a:t>egole Open Access per pubblicazioni</a:t>
              </a:r>
              <a:endParaRPr sz="1033" i="0" u="none" strike="noStrike" cap="none">
                <a:solidFill>
                  <a:srgbClr val="000000"/>
                </a:solidFill>
                <a:latin typeface="Arial Narrow"/>
                <a:ea typeface="Arial Narrow"/>
                <a:cs typeface="Arial Narrow"/>
                <a:sym typeface="Arial Narrow"/>
              </a:endParaRPr>
            </a:p>
          </p:txBody>
        </p:sp>
        <p:grpSp>
          <p:nvGrpSpPr>
            <p:cNvPr id="407" name="Google Shape;407;p45"/>
            <p:cNvGrpSpPr/>
            <p:nvPr/>
          </p:nvGrpSpPr>
          <p:grpSpPr>
            <a:xfrm>
              <a:off x="4132459" y="2415489"/>
              <a:ext cx="4868053" cy="157500"/>
              <a:chOff x="4132459" y="2386834"/>
              <a:chExt cx="4868053" cy="157500"/>
            </a:xfrm>
          </p:grpSpPr>
          <p:sp>
            <p:nvSpPr>
              <p:cNvPr id="408" name="Google Shape;408;p45"/>
              <p:cNvSpPr/>
              <p:nvPr/>
            </p:nvSpPr>
            <p:spPr>
              <a:xfrm>
                <a:off x="4132459" y="2386834"/>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09" name="Google Shape;409;p45"/>
              <p:cNvCxnSpPr/>
              <p:nvPr/>
            </p:nvCxnSpPr>
            <p:spPr>
              <a:xfrm>
                <a:off x="4259912" y="2466802"/>
                <a:ext cx="4740600" cy="0"/>
              </a:xfrm>
              <a:prstGeom prst="straightConnector1">
                <a:avLst/>
              </a:prstGeom>
              <a:noFill/>
              <a:ln w="38100" cap="flat" cmpd="sng">
                <a:solidFill>
                  <a:srgbClr val="44A8C4"/>
                </a:solidFill>
                <a:prstDash val="solid"/>
                <a:round/>
                <a:headEnd type="none" w="sm" len="sm"/>
                <a:tailEnd type="none" w="sm" len="sm"/>
              </a:ln>
            </p:spPr>
          </p:cxnSp>
        </p:grpSp>
        <p:sp>
          <p:nvSpPr>
            <p:cNvPr id="410" name="Google Shape;410;p45"/>
            <p:cNvSpPr txBox="1"/>
            <p:nvPr/>
          </p:nvSpPr>
          <p:spPr>
            <a:xfrm>
              <a:off x="3487482" y="1881753"/>
              <a:ext cx="1450500" cy="1620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Principi della Politica dei Dati</a:t>
              </a:r>
              <a:endParaRPr sz="1033" i="0" u="none" strike="noStrike" cap="none">
                <a:solidFill>
                  <a:srgbClr val="000000"/>
                </a:solidFill>
                <a:latin typeface="Arial Narrow"/>
                <a:ea typeface="Arial Narrow"/>
                <a:cs typeface="Arial Narrow"/>
                <a:sym typeface="Arial Narrow"/>
              </a:endParaRPr>
            </a:p>
          </p:txBody>
        </p:sp>
        <p:grpSp>
          <p:nvGrpSpPr>
            <p:cNvPr id="411" name="Google Shape;411;p45"/>
            <p:cNvGrpSpPr/>
            <p:nvPr/>
          </p:nvGrpSpPr>
          <p:grpSpPr>
            <a:xfrm>
              <a:off x="3332888" y="1968806"/>
              <a:ext cx="5672263" cy="157500"/>
              <a:chOff x="3332888" y="1954097"/>
              <a:chExt cx="5672263" cy="157500"/>
            </a:xfrm>
          </p:grpSpPr>
          <p:sp>
            <p:nvSpPr>
              <p:cNvPr id="412" name="Google Shape;412;p45"/>
              <p:cNvSpPr/>
              <p:nvPr/>
            </p:nvSpPr>
            <p:spPr>
              <a:xfrm>
                <a:off x="3332888" y="1954097"/>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13" name="Google Shape;413;p45"/>
              <p:cNvCxnSpPr/>
              <p:nvPr/>
            </p:nvCxnSpPr>
            <p:spPr>
              <a:xfrm>
                <a:off x="3477051" y="2029332"/>
                <a:ext cx="5528100" cy="0"/>
              </a:xfrm>
              <a:prstGeom prst="straightConnector1">
                <a:avLst/>
              </a:prstGeom>
              <a:noFill/>
              <a:ln w="38100" cap="flat" cmpd="sng">
                <a:solidFill>
                  <a:srgbClr val="44A8C4"/>
                </a:solidFill>
                <a:prstDash val="solid"/>
                <a:round/>
                <a:headEnd type="none" w="sm" len="sm"/>
                <a:tailEnd type="none" w="sm" len="sm"/>
              </a:ln>
            </p:spPr>
          </p:cxnSp>
        </p:grpSp>
        <p:sp>
          <p:nvSpPr>
            <p:cNvPr id="414" name="Google Shape;414;p45"/>
            <p:cNvSpPr txBox="1"/>
            <p:nvPr/>
          </p:nvSpPr>
          <p:spPr>
            <a:xfrm>
              <a:off x="2642123" y="2175974"/>
              <a:ext cx="895200" cy="173700"/>
            </a:xfrm>
            <a:prstGeom prst="rect">
              <a:avLst/>
            </a:prstGeom>
            <a:solidFill>
              <a:srgbClr val="FFFFFF"/>
            </a:solidFill>
            <a:ln>
              <a:noFill/>
            </a:ln>
          </p:spPr>
          <p:txBody>
            <a:bodyPr spcFirstLastPara="1" wrap="square" lIns="0" tIns="0" rIns="0" bIns="0" anchor="t" anchorCtr="0">
              <a:noAutofit/>
            </a:bodyPr>
            <a:lstStyle/>
            <a:p>
              <a:pPr marL="0" marR="0" lvl="0" indent="0" algn="r" rtl="0">
                <a:spcBef>
                  <a:spcPts val="0"/>
                </a:spcBef>
                <a:spcAft>
                  <a:spcPts val="0"/>
                </a:spcAft>
                <a:buNone/>
              </a:pPr>
              <a:r>
                <a:rPr lang="it" sz="1133" i="0" u="none" strike="noStrike" cap="none">
                  <a:solidFill>
                    <a:srgbClr val="000000"/>
                  </a:solidFill>
                  <a:latin typeface="Arial Narrow"/>
                  <a:ea typeface="Arial Narrow"/>
                  <a:cs typeface="Arial Narrow"/>
                  <a:sym typeface="Arial Narrow"/>
                </a:rPr>
                <a:t>Censimento dati</a:t>
              </a:r>
              <a:endParaRPr sz="1133" i="0" u="none" strike="noStrike" cap="none">
                <a:solidFill>
                  <a:srgbClr val="000000"/>
                </a:solidFill>
                <a:latin typeface="Arial Narrow"/>
                <a:ea typeface="Arial Narrow"/>
                <a:cs typeface="Arial Narrow"/>
                <a:sym typeface="Arial Narrow"/>
              </a:endParaRPr>
            </a:p>
          </p:txBody>
        </p:sp>
        <p:sp>
          <p:nvSpPr>
            <p:cNvPr id="415" name="Google Shape;415;p45"/>
            <p:cNvSpPr txBox="1"/>
            <p:nvPr/>
          </p:nvSpPr>
          <p:spPr>
            <a:xfrm>
              <a:off x="5064357" y="2761838"/>
              <a:ext cx="807000" cy="14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P</a:t>
              </a:r>
              <a:r>
                <a:rPr lang="it" sz="1033" i="0" u="none" strike="noStrike" cap="none">
                  <a:solidFill>
                    <a:srgbClr val="000000"/>
                  </a:solidFill>
                  <a:latin typeface="Arial Narrow"/>
                  <a:ea typeface="Arial Narrow"/>
                  <a:cs typeface="Arial Narrow"/>
                  <a:sym typeface="Arial Narrow"/>
                </a:rPr>
                <a:t>olitica dei dati</a:t>
              </a:r>
              <a:endParaRPr sz="1033" i="0" u="none" strike="noStrike" cap="none">
                <a:solidFill>
                  <a:srgbClr val="000000"/>
                </a:solidFill>
                <a:latin typeface="Arial Narrow"/>
                <a:ea typeface="Arial Narrow"/>
                <a:cs typeface="Arial Narrow"/>
                <a:sym typeface="Arial Narrow"/>
              </a:endParaRPr>
            </a:p>
          </p:txBody>
        </p:sp>
        <p:grpSp>
          <p:nvGrpSpPr>
            <p:cNvPr id="416" name="Google Shape;416;p45"/>
            <p:cNvGrpSpPr/>
            <p:nvPr/>
          </p:nvGrpSpPr>
          <p:grpSpPr>
            <a:xfrm>
              <a:off x="4906027" y="2857657"/>
              <a:ext cx="4094346" cy="157500"/>
              <a:chOff x="4906027" y="2935618"/>
              <a:chExt cx="4094346" cy="157500"/>
            </a:xfrm>
          </p:grpSpPr>
          <p:sp>
            <p:nvSpPr>
              <p:cNvPr id="417" name="Google Shape;417;p45"/>
              <p:cNvSpPr/>
              <p:nvPr/>
            </p:nvSpPr>
            <p:spPr>
              <a:xfrm>
                <a:off x="4906027" y="2935618"/>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18" name="Google Shape;418;p45"/>
              <p:cNvCxnSpPr/>
              <p:nvPr/>
            </p:nvCxnSpPr>
            <p:spPr>
              <a:xfrm>
                <a:off x="4992374" y="3006238"/>
                <a:ext cx="4008000" cy="0"/>
              </a:xfrm>
              <a:prstGeom prst="straightConnector1">
                <a:avLst/>
              </a:prstGeom>
              <a:noFill/>
              <a:ln w="38100" cap="flat" cmpd="sng">
                <a:solidFill>
                  <a:srgbClr val="44A8C4"/>
                </a:solidFill>
                <a:prstDash val="solid"/>
                <a:round/>
                <a:headEnd type="none" w="sm" len="sm"/>
                <a:tailEnd type="none" w="sm" len="sm"/>
              </a:ln>
            </p:spPr>
          </p:cxnSp>
        </p:grpSp>
        <p:grpSp>
          <p:nvGrpSpPr>
            <p:cNvPr id="419" name="Google Shape;419;p45"/>
            <p:cNvGrpSpPr/>
            <p:nvPr/>
          </p:nvGrpSpPr>
          <p:grpSpPr>
            <a:xfrm>
              <a:off x="3555217" y="2189890"/>
              <a:ext cx="544161" cy="162014"/>
              <a:chOff x="3555217" y="2204748"/>
              <a:chExt cx="544161" cy="162014"/>
            </a:xfrm>
          </p:grpSpPr>
          <p:sp>
            <p:nvSpPr>
              <p:cNvPr id="420" name="Google Shape;420;p45"/>
              <p:cNvSpPr/>
              <p:nvPr/>
            </p:nvSpPr>
            <p:spPr>
              <a:xfrm>
                <a:off x="3555217" y="2209262"/>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421" name="Google Shape;421;p45"/>
              <p:cNvSpPr/>
              <p:nvPr/>
            </p:nvSpPr>
            <p:spPr>
              <a:xfrm>
                <a:off x="3941879" y="2204748"/>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22" name="Google Shape;422;p45"/>
              <p:cNvCxnSpPr/>
              <p:nvPr/>
            </p:nvCxnSpPr>
            <p:spPr>
              <a:xfrm>
                <a:off x="3639674" y="2288065"/>
                <a:ext cx="447900" cy="0"/>
              </a:xfrm>
              <a:prstGeom prst="straightConnector1">
                <a:avLst/>
              </a:prstGeom>
              <a:noFill/>
              <a:ln w="38100" cap="flat" cmpd="sng">
                <a:solidFill>
                  <a:srgbClr val="FF0000"/>
                </a:solidFill>
                <a:prstDash val="solid"/>
                <a:round/>
                <a:headEnd type="none" w="sm" len="sm"/>
                <a:tailEnd type="none" w="sm" len="sm"/>
              </a:ln>
            </p:spPr>
          </p:cxnSp>
        </p:grpSp>
        <p:sp>
          <p:nvSpPr>
            <p:cNvPr id="423" name="Google Shape;423;p45"/>
            <p:cNvSpPr txBox="1"/>
            <p:nvPr/>
          </p:nvSpPr>
          <p:spPr>
            <a:xfrm>
              <a:off x="2788179" y="1658070"/>
              <a:ext cx="1513200" cy="175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GdL</a:t>
              </a:r>
              <a:r>
                <a:rPr lang="it" sz="1033" i="0" u="none" strike="noStrike" cap="none">
                  <a:solidFill>
                    <a:srgbClr val="000000"/>
                  </a:solidFill>
                  <a:latin typeface="Arial Narrow"/>
                  <a:ea typeface="Arial Narrow"/>
                  <a:cs typeface="Arial Narrow"/>
                  <a:sym typeface="Arial Narrow"/>
                </a:rPr>
                <a:t> redazione Politica dei Dati</a:t>
              </a:r>
              <a:endParaRPr sz="1033" i="0" u="none" strike="noStrike" cap="none">
                <a:solidFill>
                  <a:srgbClr val="000000"/>
                </a:solidFill>
                <a:latin typeface="Arial Narrow"/>
                <a:ea typeface="Arial Narrow"/>
                <a:cs typeface="Arial Narrow"/>
                <a:sym typeface="Arial Narrow"/>
              </a:endParaRPr>
            </a:p>
          </p:txBody>
        </p:sp>
        <p:grpSp>
          <p:nvGrpSpPr>
            <p:cNvPr id="424" name="Google Shape;424;p45"/>
            <p:cNvGrpSpPr/>
            <p:nvPr/>
          </p:nvGrpSpPr>
          <p:grpSpPr>
            <a:xfrm>
              <a:off x="2648000" y="1747722"/>
              <a:ext cx="2360231" cy="157500"/>
              <a:chOff x="2648000" y="1689803"/>
              <a:chExt cx="2360231" cy="157500"/>
            </a:xfrm>
          </p:grpSpPr>
          <p:sp>
            <p:nvSpPr>
              <p:cNvPr id="425" name="Google Shape;425;p45"/>
              <p:cNvSpPr/>
              <p:nvPr/>
            </p:nvSpPr>
            <p:spPr>
              <a:xfrm>
                <a:off x="2648000" y="1689803"/>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426" name="Google Shape;426;p45"/>
              <p:cNvSpPr/>
              <p:nvPr/>
            </p:nvSpPr>
            <p:spPr>
              <a:xfrm>
                <a:off x="4850730" y="1689803"/>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27" name="Google Shape;427;p45"/>
              <p:cNvCxnSpPr/>
              <p:nvPr/>
            </p:nvCxnSpPr>
            <p:spPr>
              <a:xfrm>
                <a:off x="2805605" y="1768605"/>
                <a:ext cx="2045400" cy="0"/>
              </a:xfrm>
              <a:prstGeom prst="straightConnector1">
                <a:avLst/>
              </a:prstGeom>
              <a:noFill/>
              <a:ln w="38100" cap="flat" cmpd="sng">
                <a:solidFill>
                  <a:srgbClr val="FF0000"/>
                </a:solidFill>
                <a:prstDash val="solid"/>
                <a:round/>
                <a:headEnd type="none" w="sm" len="sm"/>
                <a:tailEnd type="none" w="sm" len="sm"/>
              </a:ln>
            </p:spPr>
          </p:cxnSp>
        </p:grpSp>
        <p:sp>
          <p:nvSpPr>
            <p:cNvPr id="428" name="Google Shape;428;p45"/>
            <p:cNvSpPr txBox="1"/>
            <p:nvPr/>
          </p:nvSpPr>
          <p:spPr>
            <a:xfrm>
              <a:off x="5018861" y="2549880"/>
              <a:ext cx="1057800" cy="175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Adesione </a:t>
              </a:r>
              <a:r>
                <a:rPr lang="it" sz="1033" i="0" u="none" strike="noStrike" cap="none">
                  <a:solidFill>
                    <a:srgbClr val="000000"/>
                  </a:solidFill>
                  <a:latin typeface="Arial Narrow"/>
                  <a:ea typeface="Arial Narrow"/>
                  <a:cs typeface="Arial Narrow"/>
                  <a:sym typeface="Arial Narrow"/>
                </a:rPr>
                <a:t>DORA</a:t>
              </a:r>
              <a:endParaRPr sz="1033" i="0" u="none" strike="noStrike" cap="none">
                <a:solidFill>
                  <a:srgbClr val="000000"/>
                </a:solidFill>
                <a:latin typeface="Arial Narrow"/>
                <a:ea typeface="Arial Narrow"/>
                <a:cs typeface="Arial Narrow"/>
                <a:sym typeface="Arial Narrow"/>
              </a:endParaRPr>
            </a:p>
          </p:txBody>
        </p:sp>
        <p:grpSp>
          <p:nvGrpSpPr>
            <p:cNvPr id="429" name="Google Shape;429;p45"/>
            <p:cNvGrpSpPr/>
            <p:nvPr/>
          </p:nvGrpSpPr>
          <p:grpSpPr>
            <a:xfrm>
              <a:off x="4844074" y="2636573"/>
              <a:ext cx="4156181" cy="157500"/>
              <a:chOff x="4844074" y="2656868"/>
              <a:chExt cx="4156181" cy="157500"/>
            </a:xfrm>
          </p:grpSpPr>
          <p:sp>
            <p:nvSpPr>
              <p:cNvPr id="430" name="Google Shape;430;p45"/>
              <p:cNvSpPr/>
              <p:nvPr/>
            </p:nvSpPr>
            <p:spPr>
              <a:xfrm>
                <a:off x="4844074" y="2656868"/>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31" name="Google Shape;431;p45"/>
              <p:cNvCxnSpPr/>
              <p:nvPr/>
            </p:nvCxnSpPr>
            <p:spPr>
              <a:xfrm>
                <a:off x="4918454" y="2732104"/>
                <a:ext cx="4081800" cy="0"/>
              </a:xfrm>
              <a:prstGeom prst="straightConnector1">
                <a:avLst/>
              </a:prstGeom>
              <a:noFill/>
              <a:ln w="38100" cap="flat" cmpd="sng">
                <a:solidFill>
                  <a:srgbClr val="44A8C4"/>
                </a:solidFill>
                <a:prstDash val="solid"/>
                <a:round/>
                <a:headEnd type="none" w="sm" len="sm"/>
                <a:tailEnd type="none" w="sm" len="sm"/>
              </a:ln>
            </p:spPr>
          </p:cxnSp>
        </p:grpSp>
      </p:grpSp>
      <p:grpSp>
        <p:nvGrpSpPr>
          <p:cNvPr id="432" name="Google Shape;432;p45"/>
          <p:cNvGrpSpPr/>
          <p:nvPr/>
        </p:nvGrpSpPr>
        <p:grpSpPr>
          <a:xfrm>
            <a:off x="7505325" y="4425229"/>
            <a:ext cx="1509084" cy="173700"/>
            <a:chOff x="7505325" y="4425229"/>
            <a:chExt cx="1509084" cy="173700"/>
          </a:xfrm>
        </p:grpSpPr>
        <p:sp>
          <p:nvSpPr>
            <p:cNvPr id="433" name="Google Shape;433;p45"/>
            <p:cNvSpPr txBox="1"/>
            <p:nvPr/>
          </p:nvSpPr>
          <p:spPr>
            <a:xfrm>
              <a:off x="7505325" y="4425229"/>
              <a:ext cx="1079700" cy="1737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GdL agg. Politica Dati</a:t>
              </a:r>
              <a:endParaRPr sz="1033" i="0" u="none" strike="noStrike" cap="none">
                <a:solidFill>
                  <a:srgbClr val="000000"/>
                </a:solidFill>
                <a:latin typeface="Arial Narrow"/>
                <a:ea typeface="Arial Narrow"/>
                <a:cs typeface="Arial Narrow"/>
                <a:sym typeface="Arial Narrow"/>
              </a:endParaRPr>
            </a:p>
          </p:txBody>
        </p:sp>
        <p:grpSp>
          <p:nvGrpSpPr>
            <p:cNvPr id="434" name="Google Shape;434;p45"/>
            <p:cNvGrpSpPr/>
            <p:nvPr/>
          </p:nvGrpSpPr>
          <p:grpSpPr>
            <a:xfrm>
              <a:off x="8568712" y="4425525"/>
              <a:ext cx="445696" cy="157500"/>
              <a:chOff x="8568712" y="4377118"/>
              <a:chExt cx="445696" cy="157500"/>
            </a:xfrm>
          </p:grpSpPr>
          <p:sp>
            <p:nvSpPr>
              <p:cNvPr id="435" name="Google Shape;435;p45"/>
              <p:cNvSpPr/>
              <p:nvPr/>
            </p:nvSpPr>
            <p:spPr>
              <a:xfrm>
                <a:off x="8568712" y="4377118"/>
                <a:ext cx="157500" cy="1575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36" name="Google Shape;436;p45"/>
              <p:cNvCxnSpPr/>
              <p:nvPr/>
            </p:nvCxnSpPr>
            <p:spPr>
              <a:xfrm>
                <a:off x="8583609" y="4455912"/>
                <a:ext cx="430800" cy="0"/>
              </a:xfrm>
              <a:prstGeom prst="straightConnector1">
                <a:avLst/>
              </a:prstGeom>
              <a:noFill/>
              <a:ln w="38100" cap="flat" cmpd="sng">
                <a:solidFill>
                  <a:srgbClr val="FF0000"/>
                </a:solidFill>
                <a:prstDash val="solid"/>
                <a:round/>
                <a:headEnd type="none" w="sm" len="sm"/>
                <a:tailEnd type="none" w="sm" len="sm"/>
              </a:ln>
            </p:spPr>
          </p:cxnSp>
        </p:grpSp>
      </p:grpSp>
      <p:grpSp>
        <p:nvGrpSpPr>
          <p:cNvPr id="437" name="Google Shape;437;p45"/>
          <p:cNvGrpSpPr/>
          <p:nvPr/>
        </p:nvGrpSpPr>
        <p:grpSpPr>
          <a:xfrm>
            <a:off x="5139050" y="2992902"/>
            <a:ext cx="3964534" cy="1369039"/>
            <a:chOff x="5139050" y="2992902"/>
            <a:chExt cx="3964534" cy="1369039"/>
          </a:xfrm>
        </p:grpSpPr>
        <p:sp>
          <p:nvSpPr>
            <p:cNvPr id="438" name="Google Shape;438;p45"/>
            <p:cNvSpPr txBox="1"/>
            <p:nvPr/>
          </p:nvSpPr>
          <p:spPr>
            <a:xfrm>
              <a:off x="5311564" y="2992902"/>
              <a:ext cx="1057800" cy="157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Ufficio Gestione Dati</a:t>
              </a:r>
              <a:endParaRPr sz="1033" i="0" u="none" strike="noStrike" cap="none">
                <a:solidFill>
                  <a:srgbClr val="000000"/>
                </a:solidFill>
                <a:latin typeface="Arial Narrow"/>
                <a:ea typeface="Arial Narrow"/>
                <a:cs typeface="Arial Narrow"/>
                <a:sym typeface="Arial Narrow"/>
              </a:endParaRPr>
            </a:p>
          </p:txBody>
        </p:sp>
        <p:sp>
          <p:nvSpPr>
            <p:cNvPr id="439" name="Google Shape;439;p45"/>
            <p:cNvSpPr txBox="1"/>
            <p:nvPr/>
          </p:nvSpPr>
          <p:spPr>
            <a:xfrm>
              <a:off x="7124325" y="3655587"/>
              <a:ext cx="1169400" cy="157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Conformità INSPIRE</a:t>
              </a:r>
              <a:endParaRPr sz="1033" i="0" u="none" strike="noStrike" cap="none">
                <a:solidFill>
                  <a:srgbClr val="000000"/>
                </a:solidFill>
                <a:latin typeface="Arial Narrow"/>
                <a:ea typeface="Arial Narrow"/>
                <a:cs typeface="Arial Narrow"/>
                <a:sym typeface="Arial Narrow"/>
              </a:endParaRPr>
            </a:p>
          </p:txBody>
        </p:sp>
        <p:grpSp>
          <p:nvGrpSpPr>
            <p:cNvPr id="440" name="Google Shape;440;p45"/>
            <p:cNvGrpSpPr/>
            <p:nvPr/>
          </p:nvGrpSpPr>
          <p:grpSpPr>
            <a:xfrm>
              <a:off x="5139050" y="3078742"/>
              <a:ext cx="3861405" cy="157500"/>
              <a:chOff x="5139050" y="3196387"/>
              <a:chExt cx="3861405" cy="157500"/>
            </a:xfrm>
          </p:grpSpPr>
          <p:sp>
            <p:nvSpPr>
              <p:cNvPr id="441" name="Google Shape;441;p45"/>
              <p:cNvSpPr/>
              <p:nvPr/>
            </p:nvSpPr>
            <p:spPr>
              <a:xfrm>
                <a:off x="5139050" y="3196387"/>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42" name="Google Shape;442;p45"/>
              <p:cNvCxnSpPr/>
              <p:nvPr/>
            </p:nvCxnSpPr>
            <p:spPr>
              <a:xfrm>
                <a:off x="5296655" y="3275190"/>
                <a:ext cx="3703800" cy="0"/>
              </a:xfrm>
              <a:prstGeom prst="straightConnector1">
                <a:avLst/>
              </a:prstGeom>
              <a:noFill/>
              <a:ln w="38100" cap="flat" cmpd="sng">
                <a:solidFill>
                  <a:srgbClr val="44A8C4"/>
                </a:solidFill>
                <a:prstDash val="solid"/>
                <a:round/>
                <a:headEnd type="none" w="sm" len="sm"/>
                <a:tailEnd type="none" w="sm" len="sm"/>
              </a:ln>
            </p:spPr>
          </p:cxnSp>
        </p:grpSp>
        <p:sp>
          <p:nvSpPr>
            <p:cNvPr id="443" name="Google Shape;443;p45"/>
            <p:cNvSpPr txBox="1"/>
            <p:nvPr/>
          </p:nvSpPr>
          <p:spPr>
            <a:xfrm>
              <a:off x="6696957" y="3424749"/>
              <a:ext cx="807000" cy="1755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i="0" u="none" strike="noStrike" cap="none">
                  <a:solidFill>
                    <a:srgbClr val="000000"/>
                  </a:solidFill>
                  <a:latin typeface="Arial Narrow"/>
                  <a:ea typeface="Arial Narrow"/>
                  <a:cs typeface="Arial Narrow"/>
                  <a:sym typeface="Arial Narrow"/>
                </a:rPr>
                <a:t>Registro Dati</a:t>
              </a:r>
              <a:endParaRPr sz="1033" i="0" u="none" strike="noStrike" cap="none">
                <a:solidFill>
                  <a:srgbClr val="000000"/>
                </a:solidFill>
                <a:latin typeface="Arial Narrow"/>
                <a:ea typeface="Arial Narrow"/>
                <a:cs typeface="Arial Narrow"/>
                <a:sym typeface="Arial Narrow"/>
              </a:endParaRPr>
            </a:p>
          </p:txBody>
        </p:sp>
        <p:grpSp>
          <p:nvGrpSpPr>
            <p:cNvPr id="444" name="Google Shape;444;p45"/>
            <p:cNvGrpSpPr/>
            <p:nvPr/>
          </p:nvGrpSpPr>
          <p:grpSpPr>
            <a:xfrm>
              <a:off x="6534691" y="3520910"/>
              <a:ext cx="2465645" cy="157500"/>
              <a:chOff x="6534691" y="3688244"/>
              <a:chExt cx="2465645" cy="157500"/>
            </a:xfrm>
          </p:grpSpPr>
          <p:sp>
            <p:nvSpPr>
              <p:cNvPr id="445" name="Google Shape;445;p45"/>
              <p:cNvSpPr/>
              <p:nvPr/>
            </p:nvSpPr>
            <p:spPr>
              <a:xfrm>
                <a:off x="6534691" y="3688244"/>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46" name="Google Shape;446;p45"/>
              <p:cNvCxnSpPr/>
              <p:nvPr/>
            </p:nvCxnSpPr>
            <p:spPr>
              <a:xfrm>
                <a:off x="6669036" y="3767047"/>
                <a:ext cx="2331300" cy="0"/>
              </a:xfrm>
              <a:prstGeom prst="straightConnector1">
                <a:avLst/>
              </a:prstGeom>
              <a:noFill/>
              <a:ln w="38100" cap="flat" cmpd="sng">
                <a:solidFill>
                  <a:srgbClr val="44A8C4"/>
                </a:solidFill>
                <a:prstDash val="solid"/>
                <a:round/>
                <a:headEnd type="none" w="sm" len="sm"/>
                <a:tailEnd type="none" w="sm" len="sm"/>
              </a:ln>
            </p:spPr>
          </p:cxnSp>
        </p:grpSp>
        <p:grpSp>
          <p:nvGrpSpPr>
            <p:cNvPr id="447" name="Google Shape;447;p45"/>
            <p:cNvGrpSpPr/>
            <p:nvPr/>
          </p:nvGrpSpPr>
          <p:grpSpPr>
            <a:xfrm>
              <a:off x="6973562" y="3741995"/>
              <a:ext cx="2031496" cy="157500"/>
              <a:chOff x="6973562" y="3945164"/>
              <a:chExt cx="2031496" cy="157500"/>
            </a:xfrm>
          </p:grpSpPr>
          <p:sp>
            <p:nvSpPr>
              <p:cNvPr id="448" name="Google Shape;448;p45"/>
              <p:cNvSpPr/>
              <p:nvPr/>
            </p:nvSpPr>
            <p:spPr>
              <a:xfrm>
                <a:off x="6973562" y="3945164"/>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49" name="Google Shape;449;p45"/>
              <p:cNvCxnSpPr/>
              <p:nvPr/>
            </p:nvCxnSpPr>
            <p:spPr>
              <a:xfrm>
                <a:off x="6988459" y="4023957"/>
                <a:ext cx="2016600" cy="0"/>
              </a:xfrm>
              <a:prstGeom prst="straightConnector1">
                <a:avLst/>
              </a:prstGeom>
              <a:noFill/>
              <a:ln w="38100" cap="flat" cmpd="sng">
                <a:solidFill>
                  <a:srgbClr val="44A8C4"/>
                </a:solidFill>
                <a:prstDash val="solid"/>
                <a:round/>
                <a:headEnd type="none" w="sm" len="sm"/>
                <a:tailEnd type="none" w="sm" len="sm"/>
              </a:ln>
            </p:spPr>
          </p:cxnSp>
        </p:grpSp>
        <p:sp>
          <p:nvSpPr>
            <p:cNvPr id="450" name="Google Shape;450;p45"/>
            <p:cNvSpPr txBox="1"/>
            <p:nvPr/>
          </p:nvSpPr>
          <p:spPr>
            <a:xfrm>
              <a:off x="5985950" y="3214831"/>
              <a:ext cx="1169400" cy="1620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Partecipazione a ICDI</a:t>
              </a:r>
              <a:endParaRPr sz="1033" i="0" u="none" strike="noStrike" cap="none">
                <a:solidFill>
                  <a:srgbClr val="000000"/>
                </a:solidFill>
                <a:latin typeface="Arial Narrow"/>
                <a:ea typeface="Arial Narrow"/>
                <a:cs typeface="Arial Narrow"/>
                <a:sym typeface="Arial Narrow"/>
              </a:endParaRPr>
            </a:p>
          </p:txBody>
        </p:sp>
        <p:grpSp>
          <p:nvGrpSpPr>
            <p:cNvPr id="451" name="Google Shape;451;p45"/>
            <p:cNvGrpSpPr/>
            <p:nvPr/>
          </p:nvGrpSpPr>
          <p:grpSpPr>
            <a:xfrm>
              <a:off x="5830562" y="3299826"/>
              <a:ext cx="3178996" cy="157500"/>
              <a:chOff x="5830562" y="3450906"/>
              <a:chExt cx="3178996" cy="157500"/>
            </a:xfrm>
          </p:grpSpPr>
          <p:sp>
            <p:nvSpPr>
              <p:cNvPr id="452" name="Google Shape;452;p45"/>
              <p:cNvSpPr/>
              <p:nvPr/>
            </p:nvSpPr>
            <p:spPr>
              <a:xfrm>
                <a:off x="5830562" y="3450906"/>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53" name="Google Shape;453;p45"/>
              <p:cNvCxnSpPr/>
              <p:nvPr/>
            </p:nvCxnSpPr>
            <p:spPr>
              <a:xfrm>
                <a:off x="5845459" y="3529699"/>
                <a:ext cx="3164100" cy="0"/>
              </a:xfrm>
              <a:prstGeom prst="straightConnector1">
                <a:avLst/>
              </a:prstGeom>
              <a:noFill/>
              <a:ln w="38100" cap="flat" cmpd="sng">
                <a:solidFill>
                  <a:srgbClr val="44A8C4"/>
                </a:solidFill>
                <a:prstDash val="solid"/>
                <a:round/>
                <a:headEnd type="none" w="sm" len="sm"/>
                <a:tailEnd type="none" w="sm" len="sm"/>
              </a:ln>
            </p:spPr>
          </p:cxnSp>
        </p:grpSp>
        <p:grpSp>
          <p:nvGrpSpPr>
            <p:cNvPr id="454" name="Google Shape;454;p45"/>
            <p:cNvGrpSpPr/>
            <p:nvPr/>
          </p:nvGrpSpPr>
          <p:grpSpPr>
            <a:xfrm>
              <a:off x="8421362" y="4204441"/>
              <a:ext cx="583696" cy="157500"/>
              <a:chOff x="7659362" y="4183028"/>
              <a:chExt cx="583696" cy="157500"/>
            </a:xfrm>
          </p:grpSpPr>
          <p:sp>
            <p:nvSpPr>
              <p:cNvPr id="455" name="Google Shape;455;p45"/>
              <p:cNvSpPr/>
              <p:nvPr/>
            </p:nvSpPr>
            <p:spPr>
              <a:xfrm>
                <a:off x="7659362" y="4183028"/>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56" name="Google Shape;456;p45"/>
              <p:cNvCxnSpPr/>
              <p:nvPr/>
            </p:nvCxnSpPr>
            <p:spPr>
              <a:xfrm>
                <a:off x="7674259" y="4261822"/>
                <a:ext cx="568800" cy="0"/>
              </a:xfrm>
              <a:prstGeom prst="straightConnector1">
                <a:avLst/>
              </a:prstGeom>
              <a:noFill/>
              <a:ln w="38100" cap="flat" cmpd="sng">
                <a:solidFill>
                  <a:srgbClr val="44A8C4"/>
                </a:solidFill>
                <a:prstDash val="solid"/>
                <a:round/>
                <a:headEnd type="none" w="sm" len="sm"/>
                <a:tailEnd type="none" w="sm" len="sm"/>
              </a:ln>
            </p:spPr>
          </p:cxnSp>
        </p:grpSp>
        <p:sp>
          <p:nvSpPr>
            <p:cNvPr id="457" name="Google Shape;457;p45"/>
            <p:cNvSpPr txBox="1"/>
            <p:nvPr/>
          </p:nvSpPr>
          <p:spPr>
            <a:xfrm>
              <a:off x="7776684" y="3882100"/>
              <a:ext cx="1326900" cy="2262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it" sz="1033">
                  <a:latin typeface="Arial Narrow"/>
                  <a:ea typeface="Arial Narrow"/>
                  <a:cs typeface="Arial Narrow"/>
                  <a:sym typeface="Arial Narrow"/>
                </a:rPr>
                <a:t>GdL Open Science CoPER</a:t>
              </a:r>
              <a:endParaRPr sz="1033" i="0" u="none" strike="noStrike" cap="none">
                <a:solidFill>
                  <a:srgbClr val="000000"/>
                </a:solidFill>
                <a:latin typeface="Arial Narrow"/>
                <a:ea typeface="Arial Narrow"/>
                <a:cs typeface="Arial Narrow"/>
                <a:sym typeface="Arial Narrow"/>
              </a:endParaRPr>
            </a:p>
          </p:txBody>
        </p:sp>
        <p:grpSp>
          <p:nvGrpSpPr>
            <p:cNvPr id="458" name="Google Shape;458;p45"/>
            <p:cNvGrpSpPr/>
            <p:nvPr/>
          </p:nvGrpSpPr>
          <p:grpSpPr>
            <a:xfrm>
              <a:off x="7659362" y="3974092"/>
              <a:ext cx="1345696" cy="157500"/>
              <a:chOff x="7659362" y="4183028"/>
              <a:chExt cx="1345696" cy="157500"/>
            </a:xfrm>
          </p:grpSpPr>
          <p:sp>
            <p:nvSpPr>
              <p:cNvPr id="459" name="Google Shape;459;p45"/>
              <p:cNvSpPr/>
              <p:nvPr/>
            </p:nvSpPr>
            <p:spPr>
              <a:xfrm>
                <a:off x="7659362" y="4183028"/>
                <a:ext cx="157500" cy="157500"/>
              </a:xfrm>
              <a:prstGeom prst="ellipse">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cxnSp>
            <p:nvCxnSpPr>
              <p:cNvPr id="460" name="Google Shape;460;p45"/>
              <p:cNvCxnSpPr/>
              <p:nvPr/>
            </p:nvCxnSpPr>
            <p:spPr>
              <a:xfrm>
                <a:off x="7674259" y="4261822"/>
                <a:ext cx="1330800" cy="0"/>
              </a:xfrm>
              <a:prstGeom prst="straightConnector1">
                <a:avLst/>
              </a:prstGeom>
              <a:noFill/>
              <a:ln w="38100" cap="flat" cmpd="sng">
                <a:solidFill>
                  <a:srgbClr val="44A8C4"/>
                </a:solidFill>
                <a:prstDash val="solid"/>
                <a:round/>
                <a:headEnd type="none" w="sm" len="sm"/>
                <a:tailEnd type="none" w="sm" len="sm"/>
              </a:ln>
            </p:spPr>
          </p:cxnSp>
        </p:grpSp>
        <p:sp>
          <p:nvSpPr>
            <p:cNvPr id="461" name="Google Shape;461;p45"/>
            <p:cNvSpPr txBox="1"/>
            <p:nvPr/>
          </p:nvSpPr>
          <p:spPr>
            <a:xfrm>
              <a:off x="7478924" y="4192550"/>
              <a:ext cx="919800" cy="162000"/>
            </a:xfrm>
            <a:prstGeom prst="rect">
              <a:avLst/>
            </a:prstGeom>
            <a:solidFill>
              <a:srgbClr val="FFFFFF"/>
            </a:solidFill>
            <a:ln>
              <a:noFill/>
            </a:ln>
          </p:spPr>
          <p:txBody>
            <a:bodyPr spcFirstLastPara="1" wrap="square" lIns="0" tIns="0" rIns="0" bIns="0" anchor="t" anchorCtr="0">
              <a:noAutofit/>
            </a:bodyPr>
            <a:lstStyle/>
            <a:p>
              <a:pPr marL="0" marR="0" lvl="0" indent="0" algn="r" rtl="0">
                <a:spcBef>
                  <a:spcPts val="0"/>
                </a:spcBef>
                <a:spcAft>
                  <a:spcPts val="0"/>
                </a:spcAft>
                <a:buNone/>
              </a:pPr>
              <a:r>
                <a:rPr lang="it" sz="1033">
                  <a:latin typeface="Arial Narrow"/>
                  <a:ea typeface="Arial Narrow"/>
                  <a:cs typeface="Arial Narrow"/>
                  <a:sym typeface="Arial Narrow"/>
                </a:rPr>
                <a:t>Adesione COARA</a:t>
              </a:r>
              <a:endParaRPr sz="1033" i="0" u="none" strike="noStrike" cap="none">
                <a:solidFill>
                  <a:srgbClr val="000000"/>
                </a:solidFill>
                <a:latin typeface="Arial Narrow"/>
                <a:ea typeface="Arial Narrow"/>
                <a:cs typeface="Arial Narrow"/>
                <a:sym typeface="Arial Narrow"/>
              </a:endParaRPr>
            </a:p>
          </p:txBody>
        </p:sp>
      </p:grpSp>
      <p:sp>
        <p:nvSpPr>
          <p:cNvPr id="462" name="Google Shape;462;p45"/>
          <p:cNvSpPr txBox="1"/>
          <p:nvPr/>
        </p:nvSpPr>
        <p:spPr>
          <a:xfrm>
            <a:off x="131450" y="2868125"/>
            <a:ext cx="3218400" cy="615600"/>
          </a:xfrm>
          <a:prstGeom prst="rect">
            <a:avLst/>
          </a:prstGeom>
          <a:solidFill>
            <a:schemeClr val="lt1"/>
          </a:solidFill>
          <a:ln>
            <a:noFill/>
          </a:ln>
        </p:spPr>
        <p:txBody>
          <a:bodyPr spcFirstLastPara="1" wrap="square" lIns="0" tIns="91425" rIns="91425" bIns="91425" anchor="t" anchorCtr="0">
            <a:noAutofit/>
          </a:bodyPr>
          <a:lstStyle/>
          <a:p>
            <a:pPr marL="0" lvl="0" indent="0" algn="l" rtl="0">
              <a:spcBef>
                <a:spcPts val="0"/>
              </a:spcBef>
              <a:spcAft>
                <a:spcPts val="0"/>
              </a:spcAft>
              <a:buNone/>
            </a:pPr>
            <a:r>
              <a:rPr lang="it" sz="1600">
                <a:latin typeface="Roboto"/>
                <a:ea typeface="Roboto"/>
                <a:cs typeface="Roboto"/>
                <a:sym typeface="Roboto"/>
              </a:rPr>
              <a:t>Politica dei Dati INGV</a:t>
            </a:r>
            <a:endParaRPr sz="1600">
              <a:latin typeface="Roboto"/>
              <a:ea typeface="Roboto"/>
              <a:cs typeface="Roboto"/>
              <a:sym typeface="Roboto"/>
            </a:endParaRPr>
          </a:p>
          <a:p>
            <a:pPr marL="0" lvl="0" indent="0" algn="l" rtl="0">
              <a:spcBef>
                <a:spcPts val="0"/>
              </a:spcBef>
              <a:spcAft>
                <a:spcPts val="0"/>
              </a:spcAft>
              <a:buNone/>
            </a:pPr>
            <a:r>
              <a:rPr lang="it" sz="1600" u="sng">
                <a:solidFill>
                  <a:schemeClr val="hlink"/>
                </a:solidFill>
                <a:latin typeface="Roboto"/>
                <a:ea typeface="Roboto"/>
                <a:cs typeface="Roboto"/>
                <a:sym typeface="Roboto"/>
                <a:hlinkClick r:id="rId3"/>
              </a:rPr>
              <a:t>http://hdl.handle.net/2122/14886</a:t>
            </a:r>
            <a:endParaRPr sz="1600">
              <a:latin typeface="Roboto"/>
              <a:ea typeface="Roboto"/>
              <a:cs typeface="Roboto"/>
              <a:sym typeface="Roboto"/>
            </a:endParaRPr>
          </a:p>
        </p:txBody>
      </p:sp>
      <p:sp>
        <p:nvSpPr>
          <p:cNvPr id="463" name="Google Shape;463;p45"/>
          <p:cNvSpPr/>
          <p:nvPr/>
        </p:nvSpPr>
        <p:spPr>
          <a:xfrm>
            <a:off x="5589500" y="538100"/>
            <a:ext cx="3462000" cy="23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64" name="Google Shape;464;p45"/>
          <p:cNvGrpSpPr/>
          <p:nvPr/>
        </p:nvGrpSpPr>
        <p:grpSpPr>
          <a:xfrm>
            <a:off x="5794701" y="540320"/>
            <a:ext cx="3316730" cy="182802"/>
            <a:chOff x="339872" y="3618650"/>
            <a:chExt cx="3316730" cy="182802"/>
          </a:xfrm>
        </p:grpSpPr>
        <p:sp>
          <p:nvSpPr>
            <p:cNvPr id="465" name="Google Shape;465;p45"/>
            <p:cNvSpPr/>
            <p:nvPr/>
          </p:nvSpPr>
          <p:spPr>
            <a:xfrm>
              <a:off x="2056121" y="3658352"/>
              <a:ext cx="143100" cy="143100"/>
            </a:xfrm>
            <a:prstGeom prst="rect">
              <a:avLst/>
            </a:prstGeom>
            <a:solidFill>
              <a:srgbClr val="44A8C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i="0" u="none" strike="noStrike" cap="none">
                <a:solidFill>
                  <a:srgbClr val="000000"/>
                </a:solidFill>
                <a:latin typeface="Calibri"/>
                <a:ea typeface="Calibri"/>
                <a:cs typeface="Calibri"/>
                <a:sym typeface="Calibri"/>
              </a:endParaRPr>
            </a:p>
          </p:txBody>
        </p:sp>
        <p:sp>
          <p:nvSpPr>
            <p:cNvPr id="466" name="Google Shape;466;p45"/>
            <p:cNvSpPr/>
            <p:nvPr/>
          </p:nvSpPr>
          <p:spPr>
            <a:xfrm>
              <a:off x="339872" y="3655589"/>
              <a:ext cx="143100" cy="143100"/>
            </a:xfrm>
            <a:prstGeom prst="rect">
              <a:avLst/>
            </a:prstGeom>
            <a:solidFill>
              <a:srgbClr val="FF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i="0" u="none" strike="noStrike" cap="none">
                <a:solidFill>
                  <a:srgbClr val="000000"/>
                </a:solidFill>
                <a:latin typeface="Calibri"/>
                <a:ea typeface="Calibri"/>
                <a:cs typeface="Calibri"/>
                <a:sym typeface="Calibri"/>
              </a:endParaRPr>
            </a:p>
          </p:txBody>
        </p:sp>
        <p:sp>
          <p:nvSpPr>
            <p:cNvPr id="467" name="Google Shape;467;p45"/>
            <p:cNvSpPr txBox="1"/>
            <p:nvPr/>
          </p:nvSpPr>
          <p:spPr>
            <a:xfrm>
              <a:off x="512950" y="3626350"/>
              <a:ext cx="1513200" cy="167400"/>
            </a:xfrm>
            <a:prstGeom prst="rect">
              <a:avLst/>
            </a:prstGeom>
            <a:solidFill>
              <a:srgbClr val="FFFFFF"/>
            </a:solidFill>
            <a:ln>
              <a:noFill/>
            </a:ln>
          </p:spPr>
          <p:txBody>
            <a:bodyPr spcFirstLastPara="1" wrap="square" lIns="0" tIns="0" rIns="0" bIns="0" anchor="ctr" anchorCtr="0">
              <a:noAutofit/>
            </a:bodyPr>
            <a:lstStyle/>
            <a:p>
              <a:pPr marL="0" marR="0" lvl="0" indent="0" algn="l" rtl="0">
                <a:spcBef>
                  <a:spcPts val="0"/>
                </a:spcBef>
                <a:spcAft>
                  <a:spcPts val="0"/>
                </a:spcAft>
                <a:buNone/>
              </a:pPr>
              <a:r>
                <a:rPr lang="it" sz="1600" i="0" u="none" strike="noStrike" cap="none">
                  <a:solidFill>
                    <a:srgbClr val="3E3E40"/>
                  </a:solidFill>
                  <a:latin typeface="Roboto"/>
                  <a:ea typeface="Roboto"/>
                  <a:cs typeface="Roboto"/>
                  <a:sym typeface="Roboto"/>
                </a:rPr>
                <a:t>azioni a termine</a:t>
              </a:r>
              <a:endParaRPr sz="1600" i="0" u="none" strike="noStrike" cap="none">
                <a:solidFill>
                  <a:srgbClr val="3E3E40"/>
                </a:solidFill>
                <a:latin typeface="Roboto"/>
                <a:ea typeface="Roboto"/>
                <a:cs typeface="Roboto"/>
                <a:sym typeface="Roboto"/>
              </a:endParaRPr>
            </a:p>
          </p:txBody>
        </p:sp>
        <p:sp>
          <p:nvSpPr>
            <p:cNvPr id="468" name="Google Shape;468;p45"/>
            <p:cNvSpPr txBox="1"/>
            <p:nvPr/>
          </p:nvSpPr>
          <p:spPr>
            <a:xfrm>
              <a:off x="2235335" y="3618650"/>
              <a:ext cx="1421267" cy="175500"/>
            </a:xfrm>
            <a:prstGeom prst="rect">
              <a:avLst/>
            </a:prstGeom>
            <a:solidFill>
              <a:srgbClr val="FFFFFF"/>
            </a:solidFill>
            <a:ln>
              <a:noFill/>
            </a:ln>
          </p:spPr>
          <p:txBody>
            <a:bodyPr spcFirstLastPara="1" wrap="square" lIns="0" tIns="0" rIns="0" bIns="0" anchor="ctr" anchorCtr="0">
              <a:noAutofit/>
            </a:bodyPr>
            <a:lstStyle/>
            <a:p>
              <a:pPr marL="0" marR="0" lvl="0" indent="0" algn="l" rtl="0">
                <a:spcBef>
                  <a:spcPts val="0"/>
                </a:spcBef>
                <a:spcAft>
                  <a:spcPts val="0"/>
                </a:spcAft>
                <a:buNone/>
              </a:pPr>
              <a:r>
                <a:rPr lang="it" sz="1600" i="0" u="none" strike="noStrike" cap="none" dirty="0">
                  <a:solidFill>
                    <a:srgbClr val="3E3E40"/>
                  </a:solidFill>
                  <a:latin typeface="Roboto"/>
                  <a:ea typeface="Roboto"/>
                  <a:cs typeface="Roboto"/>
                  <a:sym typeface="Roboto"/>
                </a:rPr>
                <a:t>azioni in </a:t>
              </a:r>
              <a:r>
                <a:rPr lang="it" sz="1600" dirty="0">
                  <a:solidFill>
                    <a:srgbClr val="3E3E40"/>
                  </a:solidFill>
                  <a:latin typeface="Roboto"/>
                  <a:ea typeface="Roboto"/>
                  <a:cs typeface="Roboto"/>
                  <a:sym typeface="Roboto"/>
                </a:rPr>
                <a:t>corso</a:t>
              </a:r>
              <a:endParaRPr sz="1600" i="0" u="none" strike="noStrike" cap="none" dirty="0">
                <a:solidFill>
                  <a:srgbClr val="3E3E4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6"/>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Open Science all’INGV</a:t>
            </a:r>
            <a:endParaRPr/>
          </a:p>
        </p:txBody>
      </p:sp>
      <p:sp>
        <p:nvSpPr>
          <p:cNvPr id="474" name="Google Shape;474;p46"/>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22</a:t>
            </a:fld>
            <a:endParaRPr/>
          </a:p>
        </p:txBody>
      </p:sp>
      <p:pic>
        <p:nvPicPr>
          <p:cNvPr id="475" name="Google Shape;475;p46"/>
          <p:cNvPicPr preferRelativeResize="0"/>
          <p:nvPr/>
        </p:nvPicPr>
        <p:blipFill rotWithShape="1">
          <a:blip r:embed="rId3">
            <a:alphaModFix/>
          </a:blip>
          <a:srcRect l="1999" t="9100" b="2199"/>
          <a:stretch/>
        </p:blipFill>
        <p:spPr>
          <a:xfrm>
            <a:off x="162050" y="517000"/>
            <a:ext cx="8778174" cy="4379899"/>
          </a:xfrm>
          <a:prstGeom prst="rect">
            <a:avLst/>
          </a:prstGeom>
          <a:noFill/>
          <a:ln>
            <a:noFill/>
          </a:ln>
        </p:spPr>
      </p:pic>
      <p:grpSp>
        <p:nvGrpSpPr>
          <p:cNvPr id="476" name="Google Shape;476;p46"/>
          <p:cNvGrpSpPr/>
          <p:nvPr/>
        </p:nvGrpSpPr>
        <p:grpSpPr>
          <a:xfrm>
            <a:off x="2618775" y="525675"/>
            <a:ext cx="5796975" cy="1080239"/>
            <a:chOff x="2618775" y="525675"/>
            <a:chExt cx="5796975" cy="1080239"/>
          </a:xfrm>
        </p:grpSpPr>
        <p:sp>
          <p:nvSpPr>
            <p:cNvPr id="477" name="Google Shape;477;p46"/>
            <p:cNvSpPr/>
            <p:nvPr/>
          </p:nvSpPr>
          <p:spPr>
            <a:xfrm>
              <a:off x="2618775" y="525675"/>
              <a:ext cx="5796900" cy="646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8" name="Google Shape;478;p46"/>
            <p:cNvSpPr txBox="1"/>
            <p:nvPr/>
          </p:nvSpPr>
          <p:spPr>
            <a:xfrm>
              <a:off x="2618850" y="1174814"/>
              <a:ext cx="5796900" cy="431100"/>
            </a:xfrm>
            <a:prstGeom prst="rect">
              <a:avLst/>
            </a:prstGeom>
            <a:solidFill>
              <a:schemeClr val="lt1"/>
            </a:solid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it" sz="1550" b="1" dirty="0">
                  <a:solidFill>
                    <a:srgbClr val="CC0000"/>
                  </a:solidFill>
                  <a:latin typeface="Roboto"/>
                  <a:ea typeface="Roboto"/>
                  <a:cs typeface="Roboto"/>
                  <a:sym typeface="Roboto"/>
                </a:rPr>
                <a:t>Commissione per l’Accesso Aperto ai Contributi della Ricerca</a:t>
              </a:r>
              <a:endParaRPr sz="1550" b="1" dirty="0">
                <a:solidFill>
                  <a:srgbClr val="CC0000"/>
                </a:solidFill>
                <a:latin typeface="Roboto"/>
                <a:ea typeface="Roboto"/>
                <a:cs typeface="Roboto"/>
                <a:sym typeface="Roboto"/>
              </a:endParaRPr>
            </a:p>
          </p:txBody>
        </p:sp>
      </p:grpSp>
      <p:grpSp>
        <p:nvGrpSpPr>
          <p:cNvPr id="479" name="Google Shape;479;p46"/>
          <p:cNvGrpSpPr/>
          <p:nvPr/>
        </p:nvGrpSpPr>
        <p:grpSpPr>
          <a:xfrm>
            <a:off x="2618775" y="1172470"/>
            <a:ext cx="5796975" cy="1424044"/>
            <a:chOff x="2618775" y="525662"/>
            <a:chExt cx="5796975" cy="1424044"/>
          </a:xfrm>
        </p:grpSpPr>
        <p:sp>
          <p:nvSpPr>
            <p:cNvPr id="480" name="Google Shape;480;p46"/>
            <p:cNvSpPr/>
            <p:nvPr/>
          </p:nvSpPr>
          <p:spPr>
            <a:xfrm>
              <a:off x="2618775" y="525662"/>
              <a:ext cx="5796900" cy="993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81" name="Google Shape;481;p46"/>
            <p:cNvSpPr txBox="1"/>
            <p:nvPr/>
          </p:nvSpPr>
          <p:spPr>
            <a:xfrm>
              <a:off x="2618850" y="1518606"/>
              <a:ext cx="5796900" cy="431100"/>
            </a:xfrm>
            <a:prstGeom prst="rect">
              <a:avLst/>
            </a:prstGeom>
            <a:solidFill>
              <a:schemeClr val="lt1"/>
            </a:solid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rgbClr val="CC0000"/>
                  </a:solidFill>
                  <a:latin typeface="Roboto"/>
                  <a:ea typeface="Roboto"/>
                  <a:cs typeface="Roboto"/>
                  <a:sym typeface="Roboto"/>
                </a:rPr>
                <a:t>Ufficio Gestione Dati</a:t>
              </a:r>
              <a:endParaRPr sz="1600" b="1">
                <a:solidFill>
                  <a:srgbClr val="CC0000"/>
                </a:solidFill>
                <a:latin typeface="Roboto"/>
                <a:ea typeface="Roboto"/>
                <a:cs typeface="Roboto"/>
                <a:sym typeface="Roboto"/>
              </a:endParaRPr>
            </a:p>
          </p:txBody>
        </p:sp>
      </p:grpSp>
      <p:sp>
        <p:nvSpPr>
          <p:cNvPr id="482" name="Google Shape;482;p46"/>
          <p:cNvSpPr txBox="1"/>
          <p:nvPr/>
        </p:nvSpPr>
        <p:spPr>
          <a:xfrm>
            <a:off x="6118550" y="81575"/>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u="sng">
                <a:solidFill>
                  <a:schemeClr val="hlink"/>
                </a:solidFill>
                <a:latin typeface="Roboto"/>
                <a:ea typeface="Roboto"/>
                <a:cs typeface="Roboto"/>
                <a:sym typeface="Roboto"/>
                <a:hlinkClick r:id="rId4"/>
              </a:rPr>
              <a:t>https://istituto.ingv.it/open-science</a:t>
            </a:r>
            <a:endParaRPr>
              <a:latin typeface="Roboto"/>
              <a:ea typeface="Roboto"/>
              <a:cs typeface="Roboto"/>
              <a:sym typeface="Roboto"/>
            </a:endParaRPr>
          </a:p>
        </p:txBody>
      </p:sp>
      <p:grpSp>
        <p:nvGrpSpPr>
          <p:cNvPr id="483" name="Google Shape;483;p46"/>
          <p:cNvGrpSpPr/>
          <p:nvPr/>
        </p:nvGrpSpPr>
        <p:grpSpPr>
          <a:xfrm>
            <a:off x="2069725" y="3032500"/>
            <a:ext cx="6548700" cy="1096200"/>
            <a:chOff x="2069725" y="3032500"/>
            <a:chExt cx="6548700" cy="1096200"/>
          </a:xfrm>
        </p:grpSpPr>
        <p:sp>
          <p:nvSpPr>
            <p:cNvPr id="484" name="Google Shape;484;p46"/>
            <p:cNvSpPr txBox="1"/>
            <p:nvPr/>
          </p:nvSpPr>
          <p:spPr>
            <a:xfrm>
              <a:off x="2069725" y="3697600"/>
              <a:ext cx="6543900" cy="431100"/>
            </a:xfrm>
            <a:prstGeom prst="rect">
              <a:avLst/>
            </a:prstGeom>
            <a:solidFill>
              <a:schemeClr val="lt1"/>
            </a:solid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rgbClr val="CC0000"/>
                  </a:solidFill>
                  <a:latin typeface="Roboto"/>
                  <a:ea typeface="Roboto"/>
                  <a:cs typeface="Roboto"/>
                  <a:sym typeface="Roboto"/>
                </a:rPr>
                <a:t>Ufficio Valorizzazione e Valutazione della Ricerca</a:t>
              </a:r>
              <a:endParaRPr sz="1600" b="1">
                <a:solidFill>
                  <a:srgbClr val="CC0000"/>
                </a:solidFill>
                <a:latin typeface="Roboto"/>
                <a:ea typeface="Roboto"/>
                <a:cs typeface="Roboto"/>
                <a:sym typeface="Roboto"/>
              </a:endParaRPr>
            </a:p>
          </p:txBody>
        </p:sp>
        <p:sp>
          <p:nvSpPr>
            <p:cNvPr id="485" name="Google Shape;485;p46"/>
            <p:cNvSpPr/>
            <p:nvPr/>
          </p:nvSpPr>
          <p:spPr>
            <a:xfrm>
              <a:off x="2074375" y="3032500"/>
              <a:ext cx="6544050" cy="665100"/>
            </a:xfrm>
            <a:custGeom>
              <a:avLst/>
              <a:gdLst/>
              <a:ahLst/>
              <a:cxnLst/>
              <a:rect l="l" t="t" r="r" b="b"/>
              <a:pathLst>
                <a:path w="261762" h="26604" extrusionOk="0">
                  <a:moveTo>
                    <a:pt x="186" y="8558"/>
                  </a:moveTo>
                  <a:lnTo>
                    <a:pt x="217112" y="8558"/>
                  </a:lnTo>
                  <a:lnTo>
                    <a:pt x="217112" y="0"/>
                  </a:lnTo>
                  <a:lnTo>
                    <a:pt x="261762" y="0"/>
                  </a:lnTo>
                  <a:lnTo>
                    <a:pt x="261762" y="26604"/>
                  </a:lnTo>
                  <a:lnTo>
                    <a:pt x="0" y="26604"/>
                  </a:lnTo>
                  <a:close/>
                </a:path>
              </a:pathLst>
            </a:custGeom>
            <a:noFill/>
            <a:ln w="38100" cap="flat" cmpd="sng">
              <a:solidFill>
                <a:srgbClr val="FF0000"/>
              </a:solidFill>
              <a:prstDash val="solid"/>
              <a:round/>
              <a:headEnd type="none" w="med" len="med"/>
              <a:tailEnd type="none" w="med" len="med"/>
            </a:ln>
          </p:spPr>
          <p:txBody>
            <a:bodyPr/>
            <a:lstStyle/>
            <a:p>
              <a:endParaRPr lang="en-GB"/>
            </a:p>
          </p:txBody>
        </p:sp>
      </p:grpSp>
      <p:grpSp>
        <p:nvGrpSpPr>
          <p:cNvPr id="486" name="Google Shape;486;p46"/>
          <p:cNvGrpSpPr/>
          <p:nvPr/>
        </p:nvGrpSpPr>
        <p:grpSpPr>
          <a:xfrm>
            <a:off x="2213900" y="3669700"/>
            <a:ext cx="6839850" cy="1220331"/>
            <a:chOff x="2213900" y="3669700"/>
            <a:chExt cx="6839850" cy="1220331"/>
          </a:xfrm>
        </p:grpSpPr>
        <p:sp>
          <p:nvSpPr>
            <p:cNvPr id="487" name="Google Shape;487;p46"/>
            <p:cNvSpPr/>
            <p:nvPr/>
          </p:nvSpPr>
          <p:spPr>
            <a:xfrm>
              <a:off x="2213900" y="3669700"/>
              <a:ext cx="6711500" cy="860450"/>
            </a:xfrm>
            <a:custGeom>
              <a:avLst/>
              <a:gdLst/>
              <a:ahLst/>
              <a:cxnLst/>
              <a:rect l="l" t="t" r="r" b="b"/>
              <a:pathLst>
                <a:path w="268460" h="34418" extrusionOk="0">
                  <a:moveTo>
                    <a:pt x="186" y="13209"/>
                  </a:moveTo>
                  <a:lnTo>
                    <a:pt x="92836" y="13209"/>
                  </a:lnTo>
                  <a:lnTo>
                    <a:pt x="92836" y="6697"/>
                  </a:lnTo>
                  <a:lnTo>
                    <a:pt x="212089" y="6697"/>
                  </a:lnTo>
                  <a:lnTo>
                    <a:pt x="212089" y="0"/>
                  </a:lnTo>
                  <a:lnTo>
                    <a:pt x="268460" y="0"/>
                  </a:lnTo>
                  <a:lnTo>
                    <a:pt x="268460" y="34418"/>
                  </a:lnTo>
                  <a:lnTo>
                    <a:pt x="212275" y="34418"/>
                  </a:lnTo>
                  <a:lnTo>
                    <a:pt x="212275" y="30511"/>
                  </a:lnTo>
                  <a:lnTo>
                    <a:pt x="92836" y="30511"/>
                  </a:lnTo>
                  <a:lnTo>
                    <a:pt x="92836" y="23441"/>
                  </a:lnTo>
                  <a:lnTo>
                    <a:pt x="0" y="23441"/>
                  </a:lnTo>
                  <a:close/>
                </a:path>
              </a:pathLst>
            </a:custGeom>
            <a:noFill/>
            <a:ln w="38100" cap="flat" cmpd="sng">
              <a:solidFill>
                <a:srgbClr val="FF0000"/>
              </a:solidFill>
              <a:prstDash val="solid"/>
              <a:round/>
              <a:headEnd type="none" w="med" len="med"/>
              <a:tailEnd type="none" w="med" len="med"/>
            </a:ln>
          </p:spPr>
          <p:txBody>
            <a:bodyPr/>
            <a:lstStyle/>
            <a:p>
              <a:endParaRPr lang="en-GB"/>
            </a:p>
          </p:txBody>
        </p:sp>
        <p:sp>
          <p:nvSpPr>
            <p:cNvPr id="488" name="Google Shape;488;p46"/>
            <p:cNvSpPr/>
            <p:nvPr/>
          </p:nvSpPr>
          <p:spPr>
            <a:xfrm>
              <a:off x="2223200" y="4255725"/>
              <a:ext cx="6702200" cy="627900"/>
            </a:xfrm>
            <a:custGeom>
              <a:avLst/>
              <a:gdLst/>
              <a:ahLst/>
              <a:cxnLst/>
              <a:rect l="l" t="t" r="r" b="b"/>
              <a:pathLst>
                <a:path w="268088" h="25116" extrusionOk="0">
                  <a:moveTo>
                    <a:pt x="0" y="186"/>
                  </a:moveTo>
                  <a:lnTo>
                    <a:pt x="97301" y="0"/>
                  </a:lnTo>
                  <a:lnTo>
                    <a:pt x="97115" y="6884"/>
                  </a:lnTo>
                  <a:lnTo>
                    <a:pt x="212089" y="7070"/>
                  </a:lnTo>
                  <a:lnTo>
                    <a:pt x="212089" y="11349"/>
                  </a:lnTo>
                  <a:lnTo>
                    <a:pt x="268088" y="11349"/>
                  </a:lnTo>
                  <a:lnTo>
                    <a:pt x="268088" y="25116"/>
                  </a:lnTo>
                  <a:lnTo>
                    <a:pt x="186" y="24930"/>
                  </a:lnTo>
                  <a:close/>
                </a:path>
              </a:pathLst>
            </a:custGeom>
            <a:solidFill>
              <a:schemeClr val="lt1"/>
            </a:solidFill>
            <a:ln w="38100" cap="flat" cmpd="sng">
              <a:solidFill>
                <a:srgbClr val="FF0000"/>
              </a:solidFill>
              <a:prstDash val="solid"/>
              <a:round/>
              <a:headEnd type="none" w="med" len="med"/>
              <a:tailEnd type="none" w="med" len="med"/>
            </a:ln>
          </p:spPr>
          <p:txBody>
            <a:bodyPr/>
            <a:lstStyle/>
            <a:p>
              <a:endParaRPr lang="en-GB"/>
            </a:p>
          </p:txBody>
        </p:sp>
        <p:sp>
          <p:nvSpPr>
            <p:cNvPr id="489" name="Google Shape;489;p46"/>
            <p:cNvSpPr txBox="1"/>
            <p:nvPr/>
          </p:nvSpPr>
          <p:spPr>
            <a:xfrm>
              <a:off x="2304050" y="4596631"/>
              <a:ext cx="6749700" cy="293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600" b="1">
                  <a:solidFill>
                    <a:srgbClr val="CC0000"/>
                  </a:solidFill>
                  <a:latin typeface="Roboto"/>
                  <a:ea typeface="Roboto"/>
                  <a:cs typeface="Roboto"/>
                  <a:sym typeface="Roboto"/>
                </a:rPr>
                <a:t>Gruppo di Lavoro per la redazione Politica dei Dati PoliDat1 e PoliDat2</a:t>
              </a:r>
              <a:endParaRPr sz="1600" b="1">
                <a:solidFill>
                  <a:srgbClr val="CC0000"/>
                </a:solidFill>
                <a:latin typeface="Roboto"/>
                <a:ea typeface="Roboto"/>
                <a:cs typeface="Roboto"/>
                <a:sym typeface="Roboto"/>
              </a:endParaRPr>
            </a:p>
          </p:txBody>
        </p:sp>
      </p:grpSp>
      <p:sp>
        <p:nvSpPr>
          <p:cNvPr id="490" name="Google Shape;490;p46"/>
          <p:cNvSpPr txBox="1"/>
          <p:nvPr/>
        </p:nvSpPr>
        <p:spPr>
          <a:xfrm>
            <a:off x="241354" y="4806450"/>
            <a:ext cx="924000" cy="17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800" u="sng">
                <a:solidFill>
                  <a:schemeClr val="hlink"/>
                </a:solidFill>
                <a:latin typeface="Roboto Medium"/>
                <a:ea typeface="Roboto Medium"/>
                <a:cs typeface="Roboto Medium"/>
                <a:sym typeface="Roboto Medium"/>
                <a:hlinkClick r:id="rId5"/>
              </a:rPr>
              <a:t>Pontika et al., 2015</a:t>
            </a:r>
            <a:endParaRPr sz="800">
              <a:latin typeface="Roboto Medium"/>
              <a:ea typeface="Roboto Medium"/>
              <a:cs typeface="Roboto Medium"/>
              <a:sym typeface="Robot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grpSp>
        <p:nvGrpSpPr>
          <p:cNvPr id="495" name="Google Shape;495;p47"/>
          <p:cNvGrpSpPr/>
          <p:nvPr/>
        </p:nvGrpSpPr>
        <p:grpSpPr>
          <a:xfrm>
            <a:off x="1372075" y="6387"/>
            <a:ext cx="5065200" cy="5065200"/>
            <a:chOff x="1372075" y="6387"/>
            <a:chExt cx="5065200" cy="5065200"/>
          </a:xfrm>
        </p:grpSpPr>
        <p:sp>
          <p:nvSpPr>
            <p:cNvPr id="496" name="Google Shape;496;p47"/>
            <p:cNvSpPr/>
            <p:nvPr/>
          </p:nvSpPr>
          <p:spPr>
            <a:xfrm rot="-2700000">
              <a:off x="1583526" y="1278499"/>
              <a:ext cx="4642297" cy="2520977"/>
            </a:xfrm>
            <a:prstGeom prst="hexagon">
              <a:avLst>
                <a:gd name="adj" fmla="val 49857"/>
                <a:gd name="vf" fmla="val 115470"/>
              </a:avLst>
            </a:prstGeom>
            <a:solidFill>
              <a:srgbClr val="EEEEEE"/>
            </a:solidFill>
            <a:ln w="28575" cap="flat" cmpd="sng">
              <a:solidFill>
                <a:srgbClr val="1A87AA"/>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7"/>
            <p:cNvSpPr txBox="1"/>
            <p:nvPr/>
          </p:nvSpPr>
          <p:spPr>
            <a:xfrm>
              <a:off x="2265281" y="3189644"/>
              <a:ext cx="1835700" cy="338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2200">
                  <a:solidFill>
                    <a:srgbClr val="3E3E40"/>
                  </a:solidFill>
                  <a:latin typeface="Roboto Medium"/>
                  <a:ea typeface="Roboto Medium"/>
                  <a:cs typeface="Roboto Medium"/>
                  <a:sym typeface="Roboto Medium"/>
                </a:rPr>
                <a:t>Knowledge</a:t>
              </a:r>
              <a:endParaRPr sz="2200">
                <a:solidFill>
                  <a:srgbClr val="3E3E40"/>
                </a:solidFill>
                <a:latin typeface="Roboto Medium"/>
                <a:ea typeface="Roboto Medium"/>
                <a:cs typeface="Roboto Medium"/>
                <a:sym typeface="Roboto Medium"/>
              </a:endParaRPr>
            </a:p>
          </p:txBody>
        </p:sp>
        <p:cxnSp>
          <p:nvCxnSpPr>
            <p:cNvPr id="498" name="Google Shape;498;p47"/>
            <p:cNvCxnSpPr>
              <a:stCxn id="499" idx="1"/>
              <a:endCxn id="497" idx="0"/>
            </p:cNvCxnSpPr>
            <p:nvPr/>
          </p:nvCxnSpPr>
          <p:spPr>
            <a:xfrm flipH="1">
              <a:off x="3183172" y="2316774"/>
              <a:ext cx="762600" cy="873000"/>
            </a:xfrm>
            <a:prstGeom prst="bentConnector2">
              <a:avLst/>
            </a:prstGeom>
            <a:noFill/>
            <a:ln w="28575" cap="flat" cmpd="sng">
              <a:solidFill>
                <a:srgbClr val="1A87AA"/>
              </a:solidFill>
              <a:prstDash val="solid"/>
              <a:miter lim="800000"/>
              <a:headEnd type="none" w="sm" len="sm"/>
              <a:tailEnd type="triangle" w="med" len="med"/>
            </a:ln>
          </p:spPr>
        </p:cxnSp>
        <p:sp>
          <p:nvSpPr>
            <p:cNvPr id="500" name="Google Shape;500;p47"/>
            <p:cNvSpPr txBox="1"/>
            <p:nvPr/>
          </p:nvSpPr>
          <p:spPr>
            <a:xfrm rot="-2700000">
              <a:off x="1804389" y="1274671"/>
              <a:ext cx="2116229" cy="375049"/>
            </a:xfrm>
            <a:prstGeom prst="rect">
              <a:avLst/>
            </a:prstGeom>
            <a:noFill/>
            <a:ln>
              <a:noFill/>
            </a:ln>
          </p:spPr>
          <p:txBody>
            <a:bodyPr spcFirstLastPara="1" wrap="square" lIns="0" tIns="0" rIns="0" bIns="36000" anchor="t" anchorCtr="0">
              <a:spAutoFit/>
            </a:bodyPr>
            <a:lstStyle/>
            <a:p>
              <a:pPr marL="0" lvl="0" indent="0" algn="ctr" rtl="0">
                <a:spcBef>
                  <a:spcPts val="0"/>
                </a:spcBef>
                <a:spcAft>
                  <a:spcPts val="0"/>
                </a:spcAft>
                <a:buNone/>
              </a:pPr>
              <a:r>
                <a:rPr lang="it" sz="2200">
                  <a:solidFill>
                    <a:srgbClr val="1A87AA"/>
                  </a:solidFill>
                  <a:latin typeface="Roboto Medium"/>
                  <a:ea typeface="Roboto Medium"/>
                  <a:cs typeface="Roboto Medium"/>
                  <a:sym typeface="Roboto Medium"/>
                </a:rPr>
                <a:t>Research</a:t>
              </a:r>
              <a:endParaRPr sz="2200">
                <a:solidFill>
                  <a:srgbClr val="1A87AA"/>
                </a:solidFill>
                <a:latin typeface="Roboto Medium"/>
                <a:ea typeface="Roboto Medium"/>
                <a:cs typeface="Roboto Medium"/>
                <a:sym typeface="Roboto Medium"/>
              </a:endParaRPr>
            </a:p>
          </p:txBody>
        </p:sp>
      </p:grpSp>
      <p:sp>
        <p:nvSpPr>
          <p:cNvPr id="501" name="Google Shape;501;p47"/>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Dati per la Ricerca e per la Sorveglianza</a:t>
            </a:r>
            <a:endParaRPr/>
          </a:p>
        </p:txBody>
      </p:sp>
      <p:sp>
        <p:nvSpPr>
          <p:cNvPr id="502" name="Google Shape;502;p47"/>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23</a:t>
            </a:fld>
            <a:endParaRPr/>
          </a:p>
        </p:txBody>
      </p:sp>
      <p:sp>
        <p:nvSpPr>
          <p:cNvPr id="503" name="Google Shape;503;p47"/>
          <p:cNvSpPr txBox="1"/>
          <p:nvPr/>
        </p:nvSpPr>
        <p:spPr>
          <a:xfrm>
            <a:off x="2265275" y="4575700"/>
            <a:ext cx="48039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1000">
                <a:latin typeface="Roboto"/>
                <a:ea typeface="Roboto"/>
                <a:cs typeface="Roboto"/>
                <a:sym typeface="Roboto"/>
              </a:rPr>
              <a:t>Adattato da Chiolero &amp; Buckeridge 2020</a:t>
            </a:r>
            <a:br>
              <a:rPr lang="it" sz="1000">
                <a:latin typeface="Roboto"/>
                <a:ea typeface="Roboto"/>
                <a:cs typeface="Roboto"/>
                <a:sym typeface="Roboto"/>
              </a:rPr>
            </a:br>
            <a:r>
              <a:rPr lang="it" sz="1000" u="sng">
                <a:solidFill>
                  <a:srgbClr val="0097A7"/>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https://doi.org/10.1136/jech-2018-211654</a:t>
            </a:r>
            <a:endParaRPr sz="1000">
              <a:latin typeface="Roboto"/>
              <a:ea typeface="Roboto"/>
              <a:cs typeface="Roboto"/>
              <a:sym typeface="Roboto"/>
            </a:endParaRPr>
          </a:p>
        </p:txBody>
      </p:sp>
      <p:grpSp>
        <p:nvGrpSpPr>
          <p:cNvPr id="504" name="Google Shape;504;p47"/>
          <p:cNvGrpSpPr/>
          <p:nvPr/>
        </p:nvGrpSpPr>
        <p:grpSpPr>
          <a:xfrm>
            <a:off x="1372075" y="6339"/>
            <a:ext cx="7599812" cy="5065248"/>
            <a:chOff x="1372075" y="6339"/>
            <a:chExt cx="7599812" cy="5065248"/>
          </a:xfrm>
        </p:grpSpPr>
        <p:grpSp>
          <p:nvGrpSpPr>
            <p:cNvPr id="505" name="Google Shape;505;p47"/>
            <p:cNvGrpSpPr/>
            <p:nvPr/>
          </p:nvGrpSpPr>
          <p:grpSpPr>
            <a:xfrm>
              <a:off x="1372075" y="6339"/>
              <a:ext cx="6564290" cy="5065248"/>
              <a:chOff x="1372075" y="6339"/>
              <a:chExt cx="6564290" cy="5065248"/>
            </a:xfrm>
          </p:grpSpPr>
          <p:sp>
            <p:nvSpPr>
              <p:cNvPr id="506" name="Google Shape;506;p47"/>
              <p:cNvSpPr txBox="1"/>
              <p:nvPr/>
            </p:nvSpPr>
            <p:spPr>
              <a:xfrm rot="2700000">
                <a:off x="5406979" y="1298605"/>
                <a:ext cx="2095864" cy="375049"/>
              </a:xfrm>
              <a:prstGeom prst="rect">
                <a:avLst/>
              </a:prstGeom>
              <a:noFill/>
              <a:ln>
                <a:noFill/>
              </a:ln>
            </p:spPr>
            <p:txBody>
              <a:bodyPr spcFirstLastPara="1" wrap="square" lIns="0" tIns="0" rIns="0" bIns="36000" anchor="t" anchorCtr="0">
                <a:spAutoFit/>
              </a:bodyPr>
              <a:lstStyle/>
              <a:p>
                <a:pPr marL="0" lvl="0" indent="0" algn="ctr" rtl="0">
                  <a:spcBef>
                    <a:spcPts val="0"/>
                  </a:spcBef>
                  <a:spcAft>
                    <a:spcPts val="0"/>
                  </a:spcAft>
                  <a:buNone/>
                </a:pPr>
                <a:r>
                  <a:rPr lang="it" sz="2200">
                    <a:solidFill>
                      <a:srgbClr val="FF0000"/>
                    </a:solidFill>
                    <a:latin typeface="Roboto Medium"/>
                    <a:ea typeface="Roboto Medium"/>
                    <a:cs typeface="Roboto Medium"/>
                    <a:sym typeface="Roboto Medium"/>
                  </a:rPr>
                  <a:t>Surveillance</a:t>
                </a:r>
                <a:endParaRPr sz="2200">
                  <a:solidFill>
                    <a:srgbClr val="FF0000"/>
                  </a:solidFill>
                  <a:latin typeface="Roboto Medium"/>
                  <a:ea typeface="Roboto Medium"/>
                  <a:cs typeface="Roboto Medium"/>
                  <a:sym typeface="Roboto Medium"/>
                </a:endParaRPr>
              </a:p>
            </p:txBody>
          </p:sp>
          <p:sp>
            <p:nvSpPr>
              <p:cNvPr id="507" name="Google Shape;507;p47"/>
              <p:cNvSpPr/>
              <p:nvPr/>
            </p:nvSpPr>
            <p:spPr>
              <a:xfrm rot="2700000" flipH="1">
                <a:off x="3082616" y="1278451"/>
                <a:ext cx="4642297" cy="2520977"/>
              </a:xfrm>
              <a:prstGeom prst="hexagon">
                <a:avLst>
                  <a:gd name="adj" fmla="val 49857"/>
                  <a:gd name="vf" fmla="val 115470"/>
                </a:avLst>
              </a:prstGeom>
              <a:solidFill>
                <a:srgbClr val="F4CCCC"/>
              </a:solid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7"/>
              <p:cNvSpPr txBox="1"/>
              <p:nvPr/>
            </p:nvSpPr>
            <p:spPr>
              <a:xfrm>
                <a:off x="5270590" y="3028608"/>
                <a:ext cx="1756200" cy="677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2200">
                    <a:solidFill>
                      <a:srgbClr val="3E3E40"/>
                    </a:solidFill>
                    <a:latin typeface="Roboto Medium"/>
                    <a:ea typeface="Roboto Medium"/>
                    <a:cs typeface="Roboto Medium"/>
                    <a:sym typeface="Roboto Medium"/>
                  </a:rPr>
                  <a:t>Decisions</a:t>
                </a:r>
                <a:br>
                  <a:rPr lang="it" sz="2200">
                    <a:solidFill>
                      <a:srgbClr val="3E3E40"/>
                    </a:solidFill>
                    <a:latin typeface="Roboto Medium"/>
                    <a:ea typeface="Roboto Medium"/>
                    <a:cs typeface="Roboto Medium"/>
                    <a:sym typeface="Roboto Medium"/>
                  </a:rPr>
                </a:br>
                <a:r>
                  <a:rPr lang="it" sz="2200">
                    <a:solidFill>
                      <a:srgbClr val="3E3E40"/>
                    </a:solidFill>
                    <a:latin typeface="Roboto Medium"/>
                    <a:ea typeface="Roboto Medium"/>
                    <a:cs typeface="Roboto Medium"/>
                    <a:sym typeface="Roboto Medium"/>
                  </a:rPr>
                  <a:t>&amp; Actions</a:t>
                </a:r>
                <a:endParaRPr sz="2200">
                  <a:solidFill>
                    <a:srgbClr val="3E3E40"/>
                  </a:solidFill>
                  <a:latin typeface="Roboto Medium"/>
                  <a:ea typeface="Roboto Medium"/>
                  <a:cs typeface="Roboto Medium"/>
                  <a:sym typeface="Roboto Medium"/>
                </a:endParaRPr>
              </a:p>
            </p:txBody>
          </p:sp>
          <p:cxnSp>
            <p:nvCxnSpPr>
              <p:cNvPr id="509" name="Google Shape;509;p47"/>
              <p:cNvCxnSpPr>
                <a:stCxn id="499" idx="3"/>
                <a:endCxn id="508" idx="0"/>
              </p:cNvCxnSpPr>
              <p:nvPr/>
            </p:nvCxnSpPr>
            <p:spPr>
              <a:xfrm>
                <a:off x="5455072" y="2316774"/>
                <a:ext cx="693600" cy="711900"/>
              </a:xfrm>
              <a:prstGeom prst="bentConnector2">
                <a:avLst/>
              </a:prstGeom>
              <a:noFill/>
              <a:ln w="28575" cap="flat" cmpd="sng">
                <a:solidFill>
                  <a:srgbClr val="1A87AA"/>
                </a:solidFill>
                <a:prstDash val="solid"/>
                <a:miter lim="800000"/>
                <a:headEnd type="none" w="sm" len="sm"/>
                <a:tailEnd type="triangle" w="med" len="med"/>
              </a:ln>
            </p:spPr>
          </p:cxnSp>
          <p:sp>
            <p:nvSpPr>
              <p:cNvPr id="510" name="Google Shape;510;p47"/>
              <p:cNvSpPr/>
              <p:nvPr/>
            </p:nvSpPr>
            <p:spPr>
              <a:xfrm rot="-2700000">
                <a:off x="1583526" y="1278499"/>
                <a:ext cx="4642297" cy="2520977"/>
              </a:xfrm>
              <a:prstGeom prst="hexagon">
                <a:avLst>
                  <a:gd name="adj" fmla="val 49857"/>
                  <a:gd name="vf" fmla="val 115470"/>
                </a:avLst>
              </a:prstGeom>
              <a:noFill/>
              <a:ln w="28575" cap="flat" cmpd="sng">
                <a:solidFill>
                  <a:srgbClr val="1A87AA"/>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47"/>
            <p:cNvGrpSpPr/>
            <p:nvPr/>
          </p:nvGrpSpPr>
          <p:grpSpPr>
            <a:xfrm>
              <a:off x="7103459" y="2743975"/>
              <a:ext cx="1868427" cy="1315025"/>
              <a:chOff x="7103459" y="2743975"/>
              <a:chExt cx="1868427" cy="1315025"/>
            </a:xfrm>
          </p:grpSpPr>
          <p:pic>
            <p:nvPicPr>
              <p:cNvPr id="512" name="Google Shape;512;p47"/>
              <p:cNvPicPr preferRelativeResize="0"/>
              <p:nvPr/>
            </p:nvPicPr>
            <p:blipFill>
              <a:blip r:embed="rId4">
                <a:alphaModFix/>
              </a:blip>
              <a:stretch>
                <a:fillRect/>
              </a:stretch>
            </p:blipFill>
            <p:spPr>
              <a:xfrm>
                <a:off x="7221837" y="3063275"/>
                <a:ext cx="1750050" cy="995725"/>
              </a:xfrm>
              <a:prstGeom prst="rect">
                <a:avLst/>
              </a:prstGeom>
              <a:noFill/>
              <a:ln>
                <a:noFill/>
              </a:ln>
            </p:spPr>
          </p:pic>
          <p:sp>
            <p:nvSpPr>
              <p:cNvPr id="513" name="Google Shape;513;p47"/>
              <p:cNvSpPr txBox="1"/>
              <p:nvPr/>
            </p:nvSpPr>
            <p:spPr>
              <a:xfrm>
                <a:off x="7103459" y="2743975"/>
                <a:ext cx="17499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1000">
                    <a:latin typeface="Roboto"/>
                    <a:ea typeface="Roboto"/>
                    <a:cs typeface="Roboto"/>
                    <a:sym typeface="Roboto"/>
                  </a:rPr>
                  <a:t>Centro di Competenza per</a:t>
                </a:r>
                <a:endParaRPr sz="1000">
                  <a:latin typeface="Roboto"/>
                  <a:ea typeface="Roboto"/>
                  <a:cs typeface="Roboto"/>
                  <a:sym typeface="Roboto"/>
                </a:endParaRPr>
              </a:p>
              <a:p>
                <a:pPr marL="0" lvl="0" indent="0" algn="ctr" rtl="0">
                  <a:spcBef>
                    <a:spcPts val="0"/>
                  </a:spcBef>
                  <a:spcAft>
                    <a:spcPts val="0"/>
                  </a:spcAft>
                  <a:buNone/>
                </a:pPr>
                <a:r>
                  <a:rPr lang="it" sz="1000">
                    <a:latin typeface="Roboto"/>
                    <a:ea typeface="Roboto"/>
                    <a:cs typeface="Roboto"/>
                    <a:sym typeface="Roboto"/>
                  </a:rPr>
                  <a:t>il sistema di</a:t>
                </a:r>
                <a:endParaRPr sz="1000">
                  <a:latin typeface="Roboto"/>
                  <a:ea typeface="Roboto"/>
                  <a:cs typeface="Roboto"/>
                  <a:sym typeface="Roboto"/>
                </a:endParaRPr>
              </a:p>
            </p:txBody>
          </p:sp>
        </p:grpSp>
      </p:grpSp>
      <p:sp>
        <p:nvSpPr>
          <p:cNvPr id="514" name="Google Shape;514;p47"/>
          <p:cNvSpPr txBox="1"/>
          <p:nvPr/>
        </p:nvSpPr>
        <p:spPr>
          <a:xfrm>
            <a:off x="3945772" y="1367105"/>
            <a:ext cx="1509300" cy="338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2200">
                <a:solidFill>
                  <a:srgbClr val="3E3E40"/>
                </a:solidFill>
                <a:latin typeface="Roboto Medium"/>
                <a:ea typeface="Roboto Medium"/>
                <a:cs typeface="Roboto Medium"/>
                <a:sym typeface="Roboto Medium"/>
              </a:rPr>
              <a:t>Data</a:t>
            </a:r>
            <a:endParaRPr sz="2200">
              <a:solidFill>
                <a:srgbClr val="3E3E40"/>
              </a:solidFill>
              <a:latin typeface="Roboto Medium"/>
              <a:ea typeface="Roboto Medium"/>
              <a:cs typeface="Roboto Medium"/>
              <a:sym typeface="Roboto Medium"/>
            </a:endParaRPr>
          </a:p>
        </p:txBody>
      </p:sp>
      <p:grpSp>
        <p:nvGrpSpPr>
          <p:cNvPr id="515" name="Google Shape;515;p47"/>
          <p:cNvGrpSpPr/>
          <p:nvPr/>
        </p:nvGrpSpPr>
        <p:grpSpPr>
          <a:xfrm>
            <a:off x="3945772" y="1705824"/>
            <a:ext cx="1509300" cy="780300"/>
            <a:chOff x="3945772" y="1705824"/>
            <a:chExt cx="1509300" cy="780300"/>
          </a:xfrm>
        </p:grpSpPr>
        <p:cxnSp>
          <p:nvCxnSpPr>
            <p:cNvPr id="516" name="Google Shape;516;p47"/>
            <p:cNvCxnSpPr>
              <a:stCxn id="517" idx="2"/>
              <a:endCxn id="499" idx="0"/>
            </p:cNvCxnSpPr>
            <p:nvPr/>
          </p:nvCxnSpPr>
          <p:spPr>
            <a:xfrm>
              <a:off x="4700422" y="1705824"/>
              <a:ext cx="0" cy="441600"/>
            </a:xfrm>
            <a:prstGeom prst="straightConnector1">
              <a:avLst/>
            </a:prstGeom>
            <a:noFill/>
            <a:ln w="28575" cap="flat" cmpd="sng">
              <a:solidFill>
                <a:srgbClr val="1A87AA"/>
              </a:solidFill>
              <a:prstDash val="solid"/>
              <a:miter lim="800000"/>
              <a:headEnd type="none" w="sm" len="sm"/>
              <a:tailEnd type="triangle" w="med" len="med"/>
            </a:ln>
          </p:spPr>
        </p:cxnSp>
        <p:sp>
          <p:nvSpPr>
            <p:cNvPr id="499" name="Google Shape;499;p47"/>
            <p:cNvSpPr txBox="1"/>
            <p:nvPr/>
          </p:nvSpPr>
          <p:spPr>
            <a:xfrm>
              <a:off x="3945772" y="2147424"/>
              <a:ext cx="1509300" cy="338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it" sz="2200">
                  <a:solidFill>
                    <a:srgbClr val="3E3E40"/>
                  </a:solidFill>
                  <a:latin typeface="Roboto Medium"/>
                  <a:ea typeface="Roboto Medium"/>
                  <a:cs typeface="Roboto Medium"/>
                  <a:sym typeface="Roboto Medium"/>
                </a:rPr>
                <a:t>Information</a:t>
              </a:r>
              <a:endParaRPr sz="2200">
                <a:solidFill>
                  <a:srgbClr val="3E3E40"/>
                </a:solidFill>
                <a:latin typeface="Roboto Medium"/>
                <a:ea typeface="Roboto Medium"/>
                <a:cs typeface="Roboto Medium"/>
                <a:sym typeface="Roboto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8"/>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Classificazione dei livelli di elaborazione dei dati</a:t>
            </a:r>
            <a:endParaRPr/>
          </a:p>
        </p:txBody>
      </p:sp>
      <p:sp>
        <p:nvSpPr>
          <p:cNvPr id="523" name="Google Shape;523;p48"/>
          <p:cNvSpPr txBox="1">
            <a:spLocks noGrp="1"/>
          </p:cNvSpPr>
          <p:nvPr>
            <p:ph type="body" idx="1"/>
          </p:nvPr>
        </p:nvSpPr>
        <p:spPr>
          <a:xfrm>
            <a:off x="180400" y="1002125"/>
            <a:ext cx="9030300" cy="3403200"/>
          </a:xfrm>
          <a:prstGeom prst="rect">
            <a:avLst/>
          </a:prstGeom>
        </p:spPr>
        <p:txBody>
          <a:bodyPr spcFirstLastPara="1" wrap="square" lIns="0" tIns="0" rIns="0" bIns="0" anchor="t" anchorCtr="0">
            <a:noAutofit/>
          </a:bodyPr>
          <a:lstStyle/>
          <a:p>
            <a:pPr marL="0" lvl="0" indent="0" algn="l" rtl="0">
              <a:spcBef>
                <a:spcPts val="0"/>
              </a:spcBef>
              <a:spcAft>
                <a:spcPts val="0"/>
              </a:spcAft>
              <a:buNone/>
              <a:tabLst>
                <a:tab pos="450850" algn="l"/>
              </a:tabLst>
            </a:pPr>
            <a:r>
              <a:rPr lang="it" sz="3000" b="1" dirty="0">
                <a:solidFill>
                  <a:schemeClr val="dk1"/>
                </a:solidFill>
              </a:rPr>
              <a:t>0</a:t>
            </a:r>
            <a:r>
              <a:rPr lang="it" sz="2100" dirty="0">
                <a:solidFill>
                  <a:schemeClr val="dk1"/>
                </a:solidFill>
              </a:rPr>
              <a:t>	dati grezzi, senza elaborazioni, al più una validazione automatica</a:t>
            </a:r>
            <a:endParaRPr sz="2100" i="1" dirty="0">
              <a:solidFill>
                <a:schemeClr val="dk1"/>
              </a:solidFill>
            </a:endParaRPr>
          </a:p>
          <a:p>
            <a:pPr marL="0" lvl="0" indent="0" algn="l" rtl="0">
              <a:spcBef>
                <a:spcPts val="1200"/>
              </a:spcBef>
              <a:spcAft>
                <a:spcPts val="0"/>
              </a:spcAft>
              <a:buNone/>
              <a:tabLst>
                <a:tab pos="450850" algn="l"/>
              </a:tabLst>
            </a:pPr>
            <a:r>
              <a:rPr lang="it" sz="3000" b="1" dirty="0">
                <a:solidFill>
                  <a:schemeClr val="dk1"/>
                </a:solidFill>
              </a:rPr>
              <a:t>1</a:t>
            </a:r>
            <a:r>
              <a:rPr lang="it" sz="2100" dirty="0">
                <a:solidFill>
                  <a:schemeClr val="dk1"/>
                </a:solidFill>
              </a:rPr>
              <a:t>	dati ottenuti da procedure automatiche o semiautomatiche</a:t>
            </a:r>
            <a:endParaRPr sz="2100" i="1" dirty="0">
              <a:solidFill>
                <a:schemeClr val="dk1"/>
              </a:solidFill>
            </a:endParaRPr>
          </a:p>
          <a:p>
            <a:pPr marL="0" lvl="0" indent="0" algn="l" rtl="0">
              <a:spcBef>
                <a:spcPts val="1200"/>
              </a:spcBef>
              <a:spcAft>
                <a:spcPts val="0"/>
              </a:spcAft>
              <a:buNone/>
              <a:tabLst>
                <a:tab pos="450850" algn="l"/>
              </a:tabLst>
            </a:pPr>
            <a:r>
              <a:rPr lang="it" sz="3000" b="1" dirty="0">
                <a:solidFill>
                  <a:schemeClr val="dk1"/>
                </a:solidFill>
              </a:rPr>
              <a:t>2</a:t>
            </a:r>
            <a:r>
              <a:rPr lang="it" sz="2100" dirty="0">
                <a:solidFill>
                  <a:schemeClr val="dk1"/>
                </a:solidFill>
              </a:rPr>
              <a:t>	dati ottenuti dall’attività di ricerca, con procedure non automatiche</a:t>
            </a:r>
            <a:endParaRPr sz="2100" i="1" dirty="0">
              <a:solidFill>
                <a:schemeClr val="dk1"/>
              </a:solidFill>
            </a:endParaRPr>
          </a:p>
          <a:p>
            <a:pPr marL="0" lvl="0" indent="0" algn="l" rtl="0">
              <a:spcBef>
                <a:spcPts val="1200"/>
              </a:spcBef>
              <a:spcAft>
                <a:spcPts val="0"/>
              </a:spcAft>
              <a:buNone/>
              <a:tabLst>
                <a:tab pos="450850" algn="l"/>
              </a:tabLst>
            </a:pPr>
            <a:r>
              <a:rPr lang="it" sz="3000" b="1" dirty="0">
                <a:solidFill>
                  <a:schemeClr val="dk1"/>
                </a:solidFill>
              </a:rPr>
              <a:t>3</a:t>
            </a:r>
            <a:r>
              <a:rPr lang="it" sz="2100" dirty="0">
                <a:solidFill>
                  <a:schemeClr val="dk1"/>
                </a:solidFill>
              </a:rPr>
              <a:t>	dati da integrazione di dati diversi, anche tramite analisi complesse</a:t>
            </a:r>
            <a:endParaRPr sz="2100" dirty="0">
              <a:solidFill>
                <a:schemeClr val="dk1"/>
              </a:solidFill>
            </a:endParaRPr>
          </a:p>
          <a:p>
            <a:pPr marL="0" lvl="0" indent="0" algn="l" rtl="0">
              <a:spcBef>
                <a:spcPts val="1200"/>
              </a:spcBef>
              <a:spcAft>
                <a:spcPts val="1200"/>
              </a:spcAft>
              <a:buNone/>
              <a:tabLst>
                <a:tab pos="450850" algn="l"/>
              </a:tabLst>
            </a:pPr>
            <a:r>
              <a:rPr lang="it" sz="3000" b="1" i="1" dirty="0">
                <a:solidFill>
                  <a:srgbClr val="666666"/>
                </a:solidFill>
              </a:rPr>
              <a:t>4</a:t>
            </a:r>
            <a:r>
              <a:rPr lang="it" sz="2100" i="1" dirty="0">
                <a:solidFill>
                  <a:srgbClr val="666666"/>
                </a:solidFill>
              </a:rPr>
              <a:t>	prodotti generati tramite Software e altri strumenti IT</a:t>
            </a:r>
            <a:endParaRPr sz="2100" i="1" dirty="0">
              <a:solidFill>
                <a:srgbClr val="666666"/>
              </a:solidFill>
            </a:endParaRPr>
          </a:p>
        </p:txBody>
      </p:sp>
      <p:sp>
        <p:nvSpPr>
          <p:cNvPr id="524" name="Google Shape;524;p48"/>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9"/>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Titolare e produttore dei dati INGV</a:t>
            </a:r>
            <a:endParaRPr/>
          </a:p>
        </p:txBody>
      </p:sp>
      <p:sp>
        <p:nvSpPr>
          <p:cNvPr id="530" name="Google Shape;530;p49"/>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25</a:t>
            </a:fld>
            <a:endParaRPr/>
          </a:p>
        </p:txBody>
      </p:sp>
      <p:sp>
        <p:nvSpPr>
          <p:cNvPr id="531" name="Google Shape;531;p49"/>
          <p:cNvSpPr txBox="1"/>
          <p:nvPr/>
        </p:nvSpPr>
        <p:spPr>
          <a:xfrm>
            <a:off x="235500" y="761032"/>
            <a:ext cx="8708100" cy="173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700">
                <a:solidFill>
                  <a:srgbClr val="595959"/>
                </a:solidFill>
                <a:latin typeface="Roboto"/>
                <a:ea typeface="Roboto"/>
                <a:cs typeface="Roboto"/>
                <a:sym typeface="Roboto"/>
              </a:rPr>
              <a:t>La Direttiva UE 2019/1024, recepita con il D.Lgs. 8 novembre 2021 n. 200, che a sua volta modifica il D.Lgs. 24 gennaio 2006 n. 36 definisce:</a:t>
            </a:r>
            <a:endParaRPr sz="1700">
              <a:solidFill>
                <a:srgbClr val="000000"/>
              </a:solidFill>
              <a:latin typeface="Roboto"/>
              <a:ea typeface="Roboto"/>
              <a:cs typeface="Roboto"/>
              <a:sym typeface="Roboto"/>
            </a:endParaRPr>
          </a:p>
          <a:p>
            <a:pPr marL="457200" lvl="0" indent="-336550" algn="l" rtl="0">
              <a:spcBef>
                <a:spcPts val="1000"/>
              </a:spcBef>
              <a:spcAft>
                <a:spcPts val="0"/>
              </a:spcAft>
              <a:buClr>
                <a:srgbClr val="595959"/>
              </a:buClr>
              <a:buSzPts val="1700"/>
              <a:buFont typeface="Calibri"/>
              <a:buChar char="●"/>
            </a:pPr>
            <a:r>
              <a:rPr lang="it" sz="1700" i="1">
                <a:solidFill>
                  <a:srgbClr val="3E3E40"/>
                </a:solidFill>
                <a:latin typeface="Roboto Black"/>
                <a:ea typeface="Roboto Black"/>
                <a:cs typeface="Roboto Black"/>
                <a:sym typeface="Roboto Black"/>
              </a:rPr>
              <a:t>Titolare del dato</a:t>
            </a:r>
            <a:r>
              <a:rPr lang="it" sz="1700" i="1">
                <a:solidFill>
                  <a:srgbClr val="595959"/>
                </a:solidFill>
                <a:latin typeface="Roboto"/>
                <a:ea typeface="Roboto"/>
                <a:cs typeface="Roboto"/>
                <a:sym typeface="Roboto"/>
              </a:rPr>
              <a:t>: la pubblica amministrazione o l'organismo di diritto pubblico che ha originariamente formato per uso proprio o commissionato ad altro soggetto pubblico o privato il documento che rappresenta il dato, o che ne ha la disponibilità</a:t>
            </a:r>
            <a:br>
              <a:rPr lang="it" sz="1700" i="1">
                <a:solidFill>
                  <a:srgbClr val="595959"/>
                </a:solidFill>
                <a:latin typeface="Roboto"/>
                <a:ea typeface="Roboto"/>
                <a:cs typeface="Roboto"/>
                <a:sym typeface="Roboto"/>
              </a:rPr>
            </a:br>
            <a:r>
              <a:rPr lang="it" sz="1700" i="1">
                <a:solidFill>
                  <a:srgbClr val="595959"/>
                </a:solidFill>
                <a:latin typeface="Roboto"/>
                <a:ea typeface="Roboto"/>
                <a:cs typeface="Roboto"/>
                <a:sym typeface="Roboto"/>
              </a:rPr>
              <a:t>[art. 2, c. 1, lett. e]</a:t>
            </a:r>
            <a:endParaRPr sz="1700" i="1">
              <a:solidFill>
                <a:srgbClr val="595959"/>
              </a:solidFill>
              <a:latin typeface="Roboto"/>
              <a:ea typeface="Roboto"/>
              <a:cs typeface="Roboto"/>
              <a:sym typeface="Roboto"/>
            </a:endParaRPr>
          </a:p>
          <a:p>
            <a:pPr marL="0" lvl="0" indent="0" algn="l" rtl="0">
              <a:spcBef>
                <a:spcPts val="0"/>
              </a:spcBef>
              <a:spcAft>
                <a:spcPts val="0"/>
              </a:spcAft>
              <a:buNone/>
            </a:pPr>
            <a:endParaRPr sz="1700">
              <a:solidFill>
                <a:srgbClr val="595959"/>
              </a:solidFill>
              <a:latin typeface="Roboto"/>
              <a:ea typeface="Roboto"/>
              <a:cs typeface="Roboto"/>
              <a:sym typeface="Roboto"/>
            </a:endParaRPr>
          </a:p>
        </p:txBody>
      </p:sp>
      <p:sp>
        <p:nvSpPr>
          <p:cNvPr id="532" name="Google Shape;532;p49"/>
          <p:cNvSpPr txBox="1"/>
          <p:nvPr/>
        </p:nvSpPr>
        <p:spPr>
          <a:xfrm>
            <a:off x="159300" y="2779049"/>
            <a:ext cx="8708100" cy="198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700" dirty="0">
                <a:solidFill>
                  <a:srgbClr val="595959"/>
                </a:solidFill>
                <a:latin typeface="Roboto"/>
                <a:ea typeface="Roboto"/>
                <a:cs typeface="Roboto"/>
                <a:sym typeface="Roboto"/>
              </a:rPr>
              <a:t>La Politica dei dati INGV aggiunge la figura del</a:t>
            </a:r>
            <a:endParaRPr sz="1700" dirty="0">
              <a:solidFill>
                <a:srgbClr val="595959"/>
              </a:solidFill>
              <a:latin typeface="Roboto"/>
              <a:ea typeface="Roboto"/>
              <a:cs typeface="Roboto"/>
              <a:sym typeface="Roboto"/>
            </a:endParaRPr>
          </a:p>
          <a:p>
            <a:pPr marL="457200" lvl="0" indent="-336550" algn="l" rtl="0">
              <a:spcBef>
                <a:spcPts val="1000"/>
              </a:spcBef>
              <a:spcAft>
                <a:spcPts val="0"/>
              </a:spcAft>
              <a:buClr>
                <a:srgbClr val="595959"/>
              </a:buClr>
              <a:buSzPts val="1700"/>
              <a:buFont typeface="Calibri"/>
              <a:buChar char="●"/>
            </a:pPr>
            <a:r>
              <a:rPr lang="it" sz="1700" i="1" dirty="0">
                <a:solidFill>
                  <a:srgbClr val="434343"/>
                </a:solidFill>
                <a:latin typeface="Roboto Black"/>
                <a:ea typeface="Roboto Black"/>
                <a:cs typeface="Roboto Black"/>
                <a:sym typeface="Roboto Black"/>
              </a:rPr>
              <a:t>Produttore di Dati</a:t>
            </a:r>
            <a:r>
              <a:rPr lang="it" sz="1700" i="1" dirty="0">
                <a:solidFill>
                  <a:srgbClr val="595959"/>
                </a:solidFill>
                <a:latin typeface="Roboto"/>
                <a:ea typeface="Roboto"/>
                <a:cs typeface="Roboto"/>
                <a:sym typeface="Roboto"/>
              </a:rPr>
              <a:t>: stante che giuridicamente il Produttore dei Dati è l’INGV, in questo specifico documento, applicando il principio dell’immedesimazione organica, quando ci si riferisce a “Produttore dei Dati” si intende il </a:t>
            </a:r>
            <a:r>
              <a:rPr lang="it" sz="1700" b="1" i="1" dirty="0">
                <a:solidFill>
                  <a:schemeClr val="tx1"/>
                </a:solidFill>
                <a:latin typeface="Roboto"/>
                <a:ea typeface="Roboto"/>
                <a:cs typeface="Roboto"/>
                <a:sym typeface="Roboto"/>
              </a:rPr>
              <a:t>singolo addetto alla ricerca o gruppo di ricerca che produce il dato con la propria attività lavorativa</a:t>
            </a:r>
            <a:r>
              <a:rPr lang="it" sz="1700" i="1" dirty="0">
                <a:solidFill>
                  <a:srgbClr val="595959"/>
                </a:solidFill>
                <a:latin typeface="Roboto"/>
                <a:ea typeface="Roboto"/>
                <a:cs typeface="Roboto"/>
                <a:sym typeface="Roboto"/>
              </a:rPr>
              <a:t>, con le risorse interne (fondi ordinari) e esterne (fondi provenienti da progetti, convenzioni, etc.) fornite dall’INGV, incluso il costo del personale.</a:t>
            </a:r>
            <a:endParaRPr sz="1700" i="1" dirty="0">
              <a:solidFill>
                <a:srgbClr val="595959"/>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Google Shape;538;p50"/>
          <p:cNvSpPr txBox="1">
            <a:spLocks noGrp="1"/>
          </p:cNvSpPr>
          <p:nvPr>
            <p:ph type="title"/>
          </p:nvPr>
        </p:nvSpPr>
        <p:spPr>
          <a:xfrm>
            <a:off x="159300" y="64025"/>
            <a:ext cx="8984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Licenza predefinita Creative Commons Attribution 4.0</a:t>
            </a:r>
            <a:endParaRPr/>
          </a:p>
        </p:txBody>
      </p:sp>
      <p:sp>
        <p:nvSpPr>
          <p:cNvPr id="539" name="Google Shape;539;p50"/>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26</a:t>
            </a:fld>
            <a:endParaRPr/>
          </a:p>
        </p:txBody>
      </p:sp>
      <p:pic>
        <p:nvPicPr>
          <p:cNvPr id="540" name="Google Shape;540;p50"/>
          <p:cNvPicPr preferRelativeResize="0"/>
          <p:nvPr/>
        </p:nvPicPr>
        <p:blipFill>
          <a:blip r:embed="rId3">
            <a:alphaModFix/>
          </a:blip>
          <a:stretch>
            <a:fillRect/>
          </a:stretch>
        </p:blipFill>
        <p:spPr>
          <a:xfrm>
            <a:off x="21143" y="491266"/>
            <a:ext cx="2715400" cy="4392150"/>
          </a:xfrm>
          <a:prstGeom prst="rect">
            <a:avLst/>
          </a:prstGeom>
          <a:noFill/>
          <a:ln>
            <a:noFill/>
          </a:ln>
        </p:spPr>
      </p:pic>
      <p:sp>
        <p:nvSpPr>
          <p:cNvPr id="541" name="Google Shape;541;p50"/>
          <p:cNvSpPr/>
          <p:nvPr/>
        </p:nvSpPr>
        <p:spPr>
          <a:xfrm>
            <a:off x="1213675" y="1227475"/>
            <a:ext cx="868800" cy="510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2" name="Group 1">
            <a:extLst>
              <a:ext uri="{FF2B5EF4-FFF2-40B4-BE49-F238E27FC236}">
                <a16:creationId xmlns:a16="http://schemas.microsoft.com/office/drawing/2014/main" id="{BA5131EB-B967-8318-51CD-4572385DB6FE}"/>
              </a:ext>
            </a:extLst>
          </p:cNvPr>
          <p:cNvGrpSpPr/>
          <p:nvPr/>
        </p:nvGrpSpPr>
        <p:grpSpPr>
          <a:xfrm>
            <a:off x="2889400" y="749250"/>
            <a:ext cx="6224700" cy="3822900"/>
            <a:chOff x="2889400" y="749250"/>
            <a:chExt cx="6224700" cy="3822900"/>
          </a:xfrm>
        </p:grpSpPr>
        <p:pic>
          <p:nvPicPr>
            <p:cNvPr id="537" name="Google Shape;537;p50"/>
            <p:cNvPicPr preferRelativeResize="0"/>
            <p:nvPr/>
          </p:nvPicPr>
          <p:blipFill>
            <a:blip r:embed="rId4">
              <a:alphaModFix/>
            </a:blip>
            <a:stretch>
              <a:fillRect/>
            </a:stretch>
          </p:blipFill>
          <p:spPr>
            <a:xfrm>
              <a:off x="2969998" y="801064"/>
              <a:ext cx="6096248" cy="3702192"/>
            </a:xfrm>
            <a:prstGeom prst="rect">
              <a:avLst/>
            </a:prstGeom>
            <a:noFill/>
            <a:ln>
              <a:noFill/>
            </a:ln>
          </p:spPr>
        </p:pic>
        <p:sp>
          <p:nvSpPr>
            <p:cNvPr id="542" name="Google Shape;542;p50"/>
            <p:cNvSpPr/>
            <p:nvPr/>
          </p:nvSpPr>
          <p:spPr>
            <a:xfrm>
              <a:off x="2889400" y="1999825"/>
              <a:ext cx="6224700" cy="420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3" name="Google Shape;543;p50"/>
            <p:cNvSpPr/>
            <p:nvPr/>
          </p:nvSpPr>
          <p:spPr>
            <a:xfrm>
              <a:off x="4978850" y="749250"/>
              <a:ext cx="669000" cy="3822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1"/>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Separazione tra pubblicazione articoli e dati</a:t>
            </a:r>
            <a:endParaRPr/>
          </a:p>
        </p:txBody>
      </p:sp>
      <p:sp>
        <p:nvSpPr>
          <p:cNvPr id="549" name="Google Shape;549;p51"/>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27</a:t>
            </a:fld>
            <a:endParaRPr/>
          </a:p>
        </p:txBody>
      </p:sp>
      <p:grpSp>
        <p:nvGrpSpPr>
          <p:cNvPr id="550" name="Google Shape;550;p51"/>
          <p:cNvGrpSpPr/>
          <p:nvPr/>
        </p:nvGrpSpPr>
        <p:grpSpPr>
          <a:xfrm>
            <a:off x="3218707" y="2232456"/>
            <a:ext cx="3009661" cy="1071537"/>
            <a:chOff x="3913136" y="3494218"/>
            <a:chExt cx="3658718" cy="1302622"/>
          </a:xfrm>
        </p:grpSpPr>
        <p:sp>
          <p:nvSpPr>
            <p:cNvPr id="551" name="Google Shape;551;p51"/>
            <p:cNvSpPr txBox="1"/>
            <p:nvPr/>
          </p:nvSpPr>
          <p:spPr>
            <a:xfrm>
              <a:off x="4568223" y="4065242"/>
              <a:ext cx="955800" cy="6270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b="1">
                  <a:solidFill>
                    <a:srgbClr val="FFFFFF"/>
                  </a:solidFill>
                  <a:latin typeface="Calibri"/>
                  <a:ea typeface="Calibri"/>
                  <a:cs typeface="Calibri"/>
                  <a:sym typeface="Calibri"/>
                </a:rPr>
                <a:t>Output Data</a:t>
              </a:r>
              <a:endParaRPr b="1">
                <a:solidFill>
                  <a:srgbClr val="FFFFFF"/>
                </a:solidFill>
                <a:latin typeface="Calibri"/>
                <a:ea typeface="Calibri"/>
                <a:cs typeface="Calibri"/>
                <a:sym typeface="Calibri"/>
              </a:endParaRPr>
            </a:p>
          </p:txBody>
        </p:sp>
        <p:cxnSp>
          <p:nvCxnSpPr>
            <p:cNvPr id="552" name="Google Shape;552;p51"/>
            <p:cNvCxnSpPr>
              <a:stCxn id="553" idx="3"/>
              <a:endCxn id="551" idx="1"/>
            </p:cNvCxnSpPr>
            <p:nvPr/>
          </p:nvCxnSpPr>
          <p:spPr>
            <a:xfrm>
              <a:off x="3913136" y="3494218"/>
              <a:ext cx="655200" cy="884400"/>
            </a:xfrm>
            <a:prstGeom prst="bentConnector3">
              <a:avLst>
                <a:gd name="adj1" fmla="val 49991"/>
              </a:avLst>
            </a:prstGeom>
            <a:noFill/>
            <a:ln w="28575" cap="flat" cmpd="sng">
              <a:solidFill>
                <a:srgbClr val="1A87AA"/>
              </a:solidFill>
              <a:prstDash val="solid"/>
              <a:miter lim="800000"/>
              <a:headEnd type="none" w="sm" len="sm"/>
              <a:tailEnd type="triangle" w="med" len="med"/>
            </a:ln>
          </p:spPr>
        </p:cxnSp>
        <p:sp>
          <p:nvSpPr>
            <p:cNvPr id="554" name="Google Shape;554;p51"/>
            <p:cNvSpPr txBox="1"/>
            <p:nvPr/>
          </p:nvSpPr>
          <p:spPr>
            <a:xfrm>
              <a:off x="5922154" y="3955340"/>
              <a:ext cx="1649700" cy="8415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it" b="1">
                  <a:solidFill>
                    <a:srgbClr val="FFFFFF"/>
                  </a:solidFill>
                  <a:latin typeface="Calibri"/>
                  <a:ea typeface="Calibri"/>
                  <a:cs typeface="Calibri"/>
                  <a:sym typeface="Calibri"/>
                </a:rPr>
                <a:t>Data &amp; Metadata published</a:t>
              </a:r>
              <a:endParaRPr b="1">
                <a:solidFill>
                  <a:srgbClr val="FFFFFF"/>
                </a:solidFill>
                <a:latin typeface="Calibri"/>
                <a:ea typeface="Calibri"/>
                <a:cs typeface="Calibri"/>
                <a:sym typeface="Calibri"/>
              </a:endParaRPr>
            </a:p>
            <a:p>
              <a:pPr marL="0" marR="0" lvl="0" indent="0" algn="ctr" rtl="0">
                <a:spcBef>
                  <a:spcPts val="0"/>
                </a:spcBef>
                <a:spcAft>
                  <a:spcPts val="0"/>
                </a:spcAft>
                <a:buNone/>
              </a:pPr>
              <a:r>
                <a:rPr lang="it">
                  <a:solidFill>
                    <a:srgbClr val="FFFFFF"/>
                  </a:solidFill>
                  <a:latin typeface="Calibri"/>
                  <a:ea typeface="Calibri"/>
                  <a:cs typeface="Calibri"/>
                  <a:sym typeface="Calibri"/>
                </a:rPr>
                <a:t>(DOI Data)</a:t>
              </a:r>
              <a:endParaRPr>
                <a:solidFill>
                  <a:srgbClr val="FFFFFF"/>
                </a:solidFill>
                <a:latin typeface="Calibri"/>
                <a:ea typeface="Calibri"/>
                <a:cs typeface="Calibri"/>
                <a:sym typeface="Calibri"/>
              </a:endParaRPr>
            </a:p>
          </p:txBody>
        </p:sp>
        <p:cxnSp>
          <p:nvCxnSpPr>
            <p:cNvPr id="555" name="Google Shape;555;p51"/>
            <p:cNvCxnSpPr>
              <a:stCxn id="551" idx="3"/>
              <a:endCxn id="554" idx="1"/>
            </p:cNvCxnSpPr>
            <p:nvPr/>
          </p:nvCxnSpPr>
          <p:spPr>
            <a:xfrm rot="10800000" flipH="1">
              <a:off x="5524023" y="4376042"/>
              <a:ext cx="398100" cy="2700"/>
            </a:xfrm>
            <a:prstGeom prst="bentConnector3">
              <a:avLst>
                <a:gd name="adj1" fmla="val 50004"/>
              </a:avLst>
            </a:prstGeom>
            <a:noFill/>
            <a:ln w="28575" cap="flat" cmpd="sng">
              <a:solidFill>
                <a:srgbClr val="1A87AA"/>
              </a:solidFill>
              <a:prstDash val="solid"/>
              <a:miter lim="800000"/>
              <a:headEnd type="none" w="sm" len="sm"/>
              <a:tailEnd type="triangle" w="med" len="med"/>
            </a:ln>
          </p:spPr>
        </p:cxnSp>
        <p:sp>
          <p:nvSpPr>
            <p:cNvPr id="556" name="Google Shape;556;p51"/>
            <p:cNvSpPr txBox="1"/>
            <p:nvPr/>
          </p:nvSpPr>
          <p:spPr>
            <a:xfrm>
              <a:off x="5916171" y="3697843"/>
              <a:ext cx="1554000" cy="2907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i="1">
                  <a:latin typeface="Calibri"/>
                  <a:ea typeface="Calibri"/>
                  <a:cs typeface="Calibri"/>
                  <a:sym typeface="Calibri"/>
                </a:rPr>
                <a:t>short time</a:t>
              </a:r>
              <a:endParaRPr i="1">
                <a:solidFill>
                  <a:srgbClr val="000000"/>
                </a:solidFill>
                <a:latin typeface="Calibri"/>
                <a:ea typeface="Calibri"/>
                <a:cs typeface="Calibri"/>
                <a:sym typeface="Calibri"/>
              </a:endParaRPr>
            </a:p>
          </p:txBody>
        </p:sp>
      </p:grpSp>
      <p:grpSp>
        <p:nvGrpSpPr>
          <p:cNvPr id="557" name="Google Shape;557;p51"/>
          <p:cNvGrpSpPr/>
          <p:nvPr/>
        </p:nvGrpSpPr>
        <p:grpSpPr>
          <a:xfrm>
            <a:off x="3218707" y="1146043"/>
            <a:ext cx="3765960" cy="1122354"/>
            <a:chOff x="3913136" y="2173511"/>
            <a:chExt cx="4578118" cy="1364398"/>
          </a:xfrm>
        </p:grpSpPr>
        <p:sp>
          <p:nvSpPr>
            <p:cNvPr id="558" name="Google Shape;558;p51"/>
            <p:cNvSpPr txBox="1"/>
            <p:nvPr/>
          </p:nvSpPr>
          <p:spPr>
            <a:xfrm>
              <a:off x="5226850" y="2569522"/>
              <a:ext cx="955800" cy="3483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b="1">
                  <a:solidFill>
                    <a:srgbClr val="FFFFFF"/>
                  </a:solidFill>
                  <a:latin typeface="Calibri"/>
                  <a:ea typeface="Calibri"/>
                  <a:cs typeface="Calibri"/>
                  <a:sym typeface="Calibri"/>
                </a:rPr>
                <a:t>Paper</a:t>
              </a:r>
              <a:endParaRPr b="1">
                <a:solidFill>
                  <a:srgbClr val="FFFFFF"/>
                </a:solidFill>
                <a:latin typeface="Calibri"/>
                <a:ea typeface="Calibri"/>
                <a:cs typeface="Calibri"/>
                <a:sym typeface="Calibri"/>
              </a:endParaRPr>
            </a:p>
          </p:txBody>
        </p:sp>
        <p:cxnSp>
          <p:nvCxnSpPr>
            <p:cNvPr id="559" name="Google Shape;559;p51"/>
            <p:cNvCxnSpPr>
              <a:stCxn id="553" idx="3"/>
              <a:endCxn id="558" idx="1"/>
            </p:cNvCxnSpPr>
            <p:nvPr/>
          </p:nvCxnSpPr>
          <p:spPr>
            <a:xfrm rot="10800000" flipH="1">
              <a:off x="3913136" y="2743618"/>
              <a:ext cx="1313700" cy="750600"/>
            </a:xfrm>
            <a:prstGeom prst="bentConnector3">
              <a:avLst>
                <a:gd name="adj1" fmla="val 25500"/>
              </a:avLst>
            </a:prstGeom>
            <a:noFill/>
            <a:ln w="28575" cap="flat" cmpd="sng">
              <a:solidFill>
                <a:srgbClr val="1A87AA"/>
              </a:solidFill>
              <a:prstDash val="solid"/>
              <a:miter lim="800000"/>
              <a:headEnd type="none" w="sm" len="sm"/>
              <a:tailEnd type="triangle" w="med" len="med"/>
            </a:ln>
          </p:spPr>
        </p:cxnSp>
        <p:sp>
          <p:nvSpPr>
            <p:cNvPr id="560" name="Google Shape;560;p51"/>
            <p:cNvSpPr/>
            <p:nvPr/>
          </p:nvSpPr>
          <p:spPr>
            <a:xfrm>
              <a:off x="6293754" y="2173511"/>
              <a:ext cx="2197500" cy="1140000"/>
            </a:xfrm>
            <a:prstGeom prst="rightArrow">
              <a:avLst>
                <a:gd name="adj1" fmla="val 51848"/>
                <a:gd name="adj2" fmla="val 62435"/>
              </a:avLst>
            </a:prstGeom>
            <a:solidFill>
              <a:srgbClr val="B8D3D7"/>
            </a:solidFill>
            <a:ln w="9525" cap="flat" cmpd="sng">
              <a:solidFill>
                <a:srgbClr val="1A87AA"/>
              </a:solidFill>
              <a:prstDash val="solid"/>
              <a:round/>
              <a:headEnd type="none" w="sm" len="sm"/>
              <a:tailEnd type="none" w="sm" len="sm"/>
            </a:ln>
          </p:spPr>
          <p:txBody>
            <a:bodyPr spcFirstLastPara="1" wrap="square" lIns="91425" tIns="45700" rIns="0" bIns="45700" anchor="ctr" anchorCtr="0">
              <a:noAutofit/>
            </a:bodyPr>
            <a:lstStyle/>
            <a:p>
              <a:pPr marL="0" marR="0" lvl="0" indent="0" algn="ctr" rtl="0">
                <a:spcBef>
                  <a:spcPts val="0"/>
                </a:spcBef>
                <a:spcAft>
                  <a:spcPts val="0"/>
                </a:spcAft>
                <a:buNone/>
              </a:pPr>
              <a:r>
                <a:rPr lang="it" sz="1300" b="1" i="1">
                  <a:solidFill>
                    <a:srgbClr val="1A87AA"/>
                  </a:solidFill>
                  <a:latin typeface="Calibri"/>
                  <a:ea typeface="Calibri"/>
                  <a:cs typeface="Calibri"/>
                  <a:sym typeface="Calibri"/>
                </a:rPr>
                <a:t>Peer-review and</a:t>
              </a:r>
              <a:endParaRPr sz="1300" b="1" i="1">
                <a:solidFill>
                  <a:srgbClr val="1A87AA"/>
                </a:solidFill>
                <a:latin typeface="Calibri"/>
                <a:ea typeface="Calibri"/>
                <a:cs typeface="Calibri"/>
                <a:sym typeface="Calibri"/>
              </a:endParaRPr>
            </a:p>
            <a:p>
              <a:pPr marL="0" marR="0" lvl="0" indent="0" algn="ctr" rtl="0">
                <a:spcBef>
                  <a:spcPts val="0"/>
                </a:spcBef>
                <a:spcAft>
                  <a:spcPts val="0"/>
                </a:spcAft>
                <a:buNone/>
              </a:pPr>
              <a:r>
                <a:rPr lang="it" sz="1300" b="1" i="1">
                  <a:solidFill>
                    <a:srgbClr val="1A87AA"/>
                  </a:solidFill>
                  <a:latin typeface="Calibri"/>
                  <a:ea typeface="Calibri"/>
                  <a:cs typeface="Calibri"/>
                  <a:sym typeface="Calibri"/>
                </a:rPr>
                <a:t>publication process</a:t>
              </a:r>
              <a:endParaRPr sz="1300" b="1" i="1">
                <a:solidFill>
                  <a:srgbClr val="1A87AA"/>
                </a:solidFill>
                <a:latin typeface="Calibri"/>
                <a:ea typeface="Calibri"/>
                <a:cs typeface="Calibri"/>
                <a:sym typeface="Calibri"/>
              </a:endParaRPr>
            </a:p>
          </p:txBody>
        </p:sp>
        <p:sp>
          <p:nvSpPr>
            <p:cNvPr id="561" name="Google Shape;561;p51"/>
            <p:cNvSpPr txBox="1"/>
            <p:nvPr/>
          </p:nvSpPr>
          <p:spPr>
            <a:xfrm>
              <a:off x="5692308" y="3105009"/>
              <a:ext cx="2354100" cy="4329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it" sz="1300" i="1">
                  <a:latin typeface="Calibri"/>
                  <a:ea typeface="Calibri"/>
                  <a:cs typeface="Calibri"/>
                  <a:sym typeface="Calibri"/>
                </a:rPr>
                <a:t>may take a long</a:t>
              </a:r>
              <a:r>
                <a:rPr lang="it" sz="1300" i="1">
                  <a:solidFill>
                    <a:srgbClr val="000000"/>
                  </a:solidFill>
                  <a:latin typeface="Calibri"/>
                  <a:ea typeface="Calibri"/>
                  <a:cs typeface="Calibri"/>
                  <a:sym typeface="Calibri"/>
                </a:rPr>
                <a:t> time</a:t>
              </a:r>
              <a:br>
                <a:rPr lang="it" sz="1300" i="1">
                  <a:solidFill>
                    <a:srgbClr val="000000"/>
                  </a:solidFill>
                  <a:latin typeface="Calibri"/>
                  <a:ea typeface="Calibri"/>
                  <a:cs typeface="Calibri"/>
                  <a:sym typeface="Calibri"/>
                </a:rPr>
              </a:br>
              <a:r>
                <a:rPr lang="it" sz="1300" i="1">
                  <a:solidFill>
                    <a:srgbClr val="000000"/>
                  </a:solidFill>
                  <a:latin typeface="Calibri"/>
                  <a:ea typeface="Calibri"/>
                  <a:cs typeface="Calibri"/>
                  <a:sym typeface="Calibri"/>
                </a:rPr>
                <a:t>(from months up to years)</a:t>
              </a:r>
              <a:endParaRPr sz="1300" i="1">
                <a:solidFill>
                  <a:srgbClr val="000000"/>
                </a:solidFill>
                <a:latin typeface="Calibri"/>
                <a:ea typeface="Calibri"/>
                <a:cs typeface="Calibri"/>
                <a:sym typeface="Calibri"/>
              </a:endParaRPr>
            </a:p>
          </p:txBody>
        </p:sp>
      </p:grpSp>
      <p:grpSp>
        <p:nvGrpSpPr>
          <p:cNvPr id="562" name="Google Shape;562;p51"/>
          <p:cNvGrpSpPr/>
          <p:nvPr/>
        </p:nvGrpSpPr>
        <p:grpSpPr>
          <a:xfrm>
            <a:off x="97528" y="1860859"/>
            <a:ext cx="3121179" cy="734911"/>
            <a:chOff x="42650" y="3042483"/>
            <a:chExt cx="3794285" cy="893400"/>
          </a:xfrm>
        </p:grpSpPr>
        <p:sp>
          <p:nvSpPr>
            <p:cNvPr id="563" name="Google Shape;563;p51"/>
            <p:cNvSpPr txBox="1"/>
            <p:nvPr/>
          </p:nvSpPr>
          <p:spPr>
            <a:xfrm>
              <a:off x="996151" y="3042483"/>
              <a:ext cx="1327500" cy="8934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it" sz="1500" b="1">
                  <a:solidFill>
                    <a:srgbClr val="FFFFFF"/>
                  </a:solidFill>
                  <a:latin typeface="Calibri"/>
                  <a:ea typeface="Calibri"/>
                  <a:cs typeface="Calibri"/>
                  <a:sym typeface="Calibri"/>
                </a:rPr>
                <a:t>Research or Monitoring</a:t>
              </a:r>
              <a:endParaRPr sz="1500" b="1">
                <a:solidFill>
                  <a:srgbClr val="FFFFFF"/>
                </a:solidFill>
                <a:latin typeface="Calibri"/>
                <a:ea typeface="Calibri"/>
                <a:cs typeface="Calibri"/>
                <a:sym typeface="Calibri"/>
              </a:endParaRPr>
            </a:p>
            <a:p>
              <a:pPr marL="0" marR="0" lvl="0" indent="0" algn="ctr" rtl="0">
                <a:spcBef>
                  <a:spcPts val="0"/>
                </a:spcBef>
                <a:spcAft>
                  <a:spcPts val="0"/>
                </a:spcAft>
                <a:buNone/>
              </a:pPr>
              <a:r>
                <a:rPr lang="it" sz="1500" b="1">
                  <a:solidFill>
                    <a:srgbClr val="FFFFFF"/>
                  </a:solidFill>
                  <a:latin typeface="Calibri"/>
                  <a:ea typeface="Calibri"/>
                  <a:cs typeface="Calibri"/>
                  <a:sym typeface="Calibri"/>
                </a:rPr>
                <a:t>Activities</a:t>
              </a:r>
              <a:endParaRPr sz="1500" b="1">
                <a:solidFill>
                  <a:srgbClr val="FFFFFF"/>
                </a:solidFill>
                <a:latin typeface="Calibri"/>
                <a:ea typeface="Calibri"/>
                <a:cs typeface="Calibri"/>
                <a:sym typeface="Calibri"/>
              </a:endParaRPr>
            </a:p>
          </p:txBody>
        </p:sp>
        <p:sp>
          <p:nvSpPr>
            <p:cNvPr id="553" name="Google Shape;553;p51"/>
            <p:cNvSpPr txBox="1"/>
            <p:nvPr/>
          </p:nvSpPr>
          <p:spPr>
            <a:xfrm>
              <a:off x="2827735" y="3320068"/>
              <a:ext cx="1009200" cy="3483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b="1">
                  <a:solidFill>
                    <a:srgbClr val="FFFFFF"/>
                  </a:solidFill>
                  <a:latin typeface="Calibri"/>
                  <a:ea typeface="Calibri"/>
                  <a:cs typeface="Calibri"/>
                  <a:sym typeface="Calibri"/>
                </a:rPr>
                <a:t>Findings</a:t>
              </a:r>
              <a:endParaRPr b="1">
                <a:solidFill>
                  <a:srgbClr val="FFFFFF"/>
                </a:solidFill>
                <a:latin typeface="Calibri"/>
                <a:ea typeface="Calibri"/>
                <a:cs typeface="Calibri"/>
                <a:sym typeface="Calibri"/>
              </a:endParaRPr>
            </a:p>
          </p:txBody>
        </p:sp>
        <p:cxnSp>
          <p:nvCxnSpPr>
            <p:cNvPr id="564" name="Google Shape;564;p51"/>
            <p:cNvCxnSpPr>
              <a:stCxn id="563" idx="3"/>
              <a:endCxn id="553" idx="1"/>
            </p:cNvCxnSpPr>
            <p:nvPr/>
          </p:nvCxnSpPr>
          <p:spPr>
            <a:xfrm>
              <a:off x="2323651" y="3489183"/>
              <a:ext cx="504000" cy="5100"/>
            </a:xfrm>
            <a:prstGeom prst="straightConnector1">
              <a:avLst/>
            </a:prstGeom>
            <a:noFill/>
            <a:ln w="28575" cap="flat" cmpd="sng">
              <a:solidFill>
                <a:srgbClr val="1A87AA"/>
              </a:solidFill>
              <a:prstDash val="solid"/>
              <a:miter lim="800000"/>
              <a:headEnd type="none" w="sm" len="sm"/>
              <a:tailEnd type="triangle" w="med" len="med"/>
            </a:ln>
          </p:spPr>
        </p:cxnSp>
        <p:sp>
          <p:nvSpPr>
            <p:cNvPr id="565" name="Google Shape;565;p51"/>
            <p:cNvSpPr txBox="1"/>
            <p:nvPr/>
          </p:nvSpPr>
          <p:spPr>
            <a:xfrm>
              <a:off x="42650" y="3256950"/>
              <a:ext cx="875700" cy="496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i="1">
                  <a:latin typeface="Calibri"/>
                  <a:ea typeface="Calibri"/>
                  <a:cs typeface="Calibri"/>
                  <a:sym typeface="Calibri"/>
                </a:rPr>
                <a:t>Working</a:t>
              </a:r>
              <a:br>
                <a:rPr lang="it" i="1">
                  <a:latin typeface="Calibri"/>
                  <a:ea typeface="Calibri"/>
                  <a:cs typeface="Calibri"/>
                  <a:sym typeface="Calibri"/>
                </a:rPr>
              </a:br>
              <a:r>
                <a:rPr lang="it" i="1">
                  <a:latin typeface="Calibri"/>
                  <a:ea typeface="Calibri"/>
                  <a:cs typeface="Calibri"/>
                  <a:sym typeface="Calibri"/>
                </a:rPr>
                <a:t>Group 1</a:t>
              </a:r>
              <a:endParaRPr i="1">
                <a:solidFill>
                  <a:srgbClr val="000000"/>
                </a:solidFill>
                <a:latin typeface="Calibri"/>
                <a:ea typeface="Calibri"/>
                <a:cs typeface="Calibri"/>
                <a:sym typeface="Calibri"/>
              </a:endParaRPr>
            </a:p>
          </p:txBody>
        </p:sp>
      </p:grpSp>
      <p:grpSp>
        <p:nvGrpSpPr>
          <p:cNvPr id="566" name="Google Shape;566;p51"/>
          <p:cNvGrpSpPr/>
          <p:nvPr/>
        </p:nvGrpSpPr>
        <p:grpSpPr>
          <a:xfrm>
            <a:off x="4180799" y="3303993"/>
            <a:ext cx="3148919" cy="820779"/>
            <a:chOff x="5006510" y="4796840"/>
            <a:chExt cx="3828007" cy="997786"/>
          </a:xfrm>
        </p:grpSpPr>
        <p:sp>
          <p:nvSpPr>
            <p:cNvPr id="567" name="Google Shape;567;p51"/>
            <p:cNvSpPr txBox="1"/>
            <p:nvPr/>
          </p:nvSpPr>
          <p:spPr>
            <a:xfrm>
              <a:off x="5993832" y="5167626"/>
              <a:ext cx="1358400" cy="627000"/>
            </a:xfrm>
            <a:prstGeom prst="rect">
              <a:avLst/>
            </a:prstGeom>
            <a:solidFill>
              <a:srgbClr val="F9D2DA"/>
            </a:solidFill>
            <a:ln w="19050" cap="flat" cmpd="sng">
              <a:solidFill>
                <a:srgbClr val="FF5B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a:solidFill>
                    <a:srgbClr val="000000"/>
                  </a:solidFill>
                  <a:latin typeface="Calibri"/>
                  <a:ea typeface="Calibri"/>
                  <a:cs typeface="Calibri"/>
                  <a:sym typeface="Calibri"/>
                </a:rPr>
                <a:t>Research</a:t>
              </a:r>
              <a:br>
                <a:rPr lang="it">
                  <a:solidFill>
                    <a:srgbClr val="000000"/>
                  </a:solidFill>
                  <a:latin typeface="Calibri"/>
                  <a:ea typeface="Calibri"/>
                  <a:cs typeface="Calibri"/>
                  <a:sym typeface="Calibri"/>
                </a:rPr>
              </a:br>
              <a:r>
                <a:rPr lang="it">
                  <a:solidFill>
                    <a:srgbClr val="000000"/>
                  </a:solidFill>
                  <a:latin typeface="Calibri"/>
                  <a:ea typeface="Calibri"/>
                  <a:cs typeface="Calibri"/>
                  <a:sym typeface="Calibri"/>
                </a:rPr>
                <a:t>Activity</a:t>
              </a:r>
              <a:endParaRPr>
                <a:solidFill>
                  <a:srgbClr val="000000"/>
                </a:solidFill>
                <a:latin typeface="Calibri"/>
                <a:ea typeface="Calibri"/>
                <a:cs typeface="Calibri"/>
                <a:sym typeface="Calibri"/>
              </a:endParaRPr>
            </a:p>
          </p:txBody>
        </p:sp>
        <p:cxnSp>
          <p:nvCxnSpPr>
            <p:cNvPr id="568" name="Google Shape;568;p51"/>
            <p:cNvCxnSpPr>
              <a:stCxn id="554" idx="2"/>
              <a:endCxn id="567" idx="0"/>
            </p:cNvCxnSpPr>
            <p:nvPr/>
          </p:nvCxnSpPr>
          <p:spPr>
            <a:xfrm>
              <a:off x="6670803" y="4796840"/>
              <a:ext cx="2100" cy="370800"/>
            </a:xfrm>
            <a:prstGeom prst="straightConnector1">
              <a:avLst/>
            </a:prstGeom>
            <a:noFill/>
            <a:ln w="28575" cap="flat" cmpd="sng">
              <a:solidFill>
                <a:srgbClr val="FF5B7F"/>
              </a:solidFill>
              <a:prstDash val="solid"/>
              <a:miter lim="800000"/>
              <a:headEnd type="none" w="sm" len="sm"/>
              <a:tailEnd type="triangle" w="med" len="med"/>
            </a:ln>
          </p:spPr>
        </p:cxnSp>
        <p:sp>
          <p:nvSpPr>
            <p:cNvPr id="569" name="Google Shape;569;p51"/>
            <p:cNvSpPr txBox="1"/>
            <p:nvPr/>
          </p:nvSpPr>
          <p:spPr>
            <a:xfrm>
              <a:off x="7816017" y="5312493"/>
              <a:ext cx="1018500" cy="348300"/>
            </a:xfrm>
            <a:prstGeom prst="rect">
              <a:avLst/>
            </a:prstGeom>
            <a:solidFill>
              <a:srgbClr val="F9D2DA"/>
            </a:solidFill>
            <a:ln w="19050" cap="flat" cmpd="sng">
              <a:solidFill>
                <a:srgbClr val="FF5B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a:solidFill>
                    <a:srgbClr val="000000"/>
                  </a:solidFill>
                  <a:latin typeface="Calibri"/>
                  <a:ea typeface="Calibri"/>
                  <a:cs typeface="Calibri"/>
                  <a:sym typeface="Calibri"/>
                </a:rPr>
                <a:t>Findings</a:t>
              </a:r>
              <a:endParaRPr>
                <a:solidFill>
                  <a:srgbClr val="000000"/>
                </a:solidFill>
                <a:latin typeface="Calibri"/>
                <a:ea typeface="Calibri"/>
                <a:cs typeface="Calibri"/>
                <a:sym typeface="Calibri"/>
              </a:endParaRPr>
            </a:p>
          </p:txBody>
        </p:sp>
        <p:cxnSp>
          <p:nvCxnSpPr>
            <p:cNvPr id="570" name="Google Shape;570;p51"/>
            <p:cNvCxnSpPr>
              <a:stCxn id="567" idx="3"/>
              <a:endCxn id="569" idx="1"/>
            </p:cNvCxnSpPr>
            <p:nvPr/>
          </p:nvCxnSpPr>
          <p:spPr>
            <a:xfrm>
              <a:off x="7352232" y="5481126"/>
              <a:ext cx="463800" cy="5400"/>
            </a:xfrm>
            <a:prstGeom prst="straightConnector1">
              <a:avLst/>
            </a:prstGeom>
            <a:noFill/>
            <a:ln w="28575" cap="flat" cmpd="sng">
              <a:solidFill>
                <a:srgbClr val="FF5B7F"/>
              </a:solidFill>
              <a:prstDash val="solid"/>
              <a:miter lim="800000"/>
              <a:headEnd type="none" w="sm" len="sm"/>
              <a:tailEnd type="triangle" w="med" len="med"/>
            </a:ln>
          </p:spPr>
        </p:cxnSp>
        <p:sp>
          <p:nvSpPr>
            <p:cNvPr id="571" name="Google Shape;571;p51"/>
            <p:cNvSpPr txBox="1"/>
            <p:nvPr/>
          </p:nvSpPr>
          <p:spPr>
            <a:xfrm>
              <a:off x="5006510" y="5244575"/>
              <a:ext cx="875700" cy="496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it" i="1">
                  <a:latin typeface="Calibri"/>
                  <a:ea typeface="Calibri"/>
                  <a:cs typeface="Calibri"/>
                  <a:sym typeface="Calibri"/>
                </a:rPr>
                <a:t>Working</a:t>
              </a:r>
              <a:br>
                <a:rPr lang="it" i="1">
                  <a:latin typeface="Calibri"/>
                  <a:ea typeface="Calibri"/>
                  <a:cs typeface="Calibri"/>
                  <a:sym typeface="Calibri"/>
                </a:rPr>
              </a:br>
              <a:r>
                <a:rPr lang="it" i="1">
                  <a:latin typeface="Calibri"/>
                  <a:ea typeface="Calibri"/>
                  <a:cs typeface="Calibri"/>
                  <a:sym typeface="Calibri"/>
                </a:rPr>
                <a:t>Group 2</a:t>
              </a:r>
              <a:endParaRPr i="1">
                <a:solidFill>
                  <a:srgbClr val="000000"/>
                </a:solidFill>
                <a:latin typeface="Calibri"/>
                <a:ea typeface="Calibri"/>
                <a:cs typeface="Calibri"/>
                <a:sym typeface="Calibri"/>
              </a:endParaRPr>
            </a:p>
          </p:txBody>
        </p:sp>
      </p:grpSp>
      <p:grpSp>
        <p:nvGrpSpPr>
          <p:cNvPr id="572" name="Google Shape;572;p51"/>
          <p:cNvGrpSpPr/>
          <p:nvPr/>
        </p:nvGrpSpPr>
        <p:grpSpPr>
          <a:xfrm>
            <a:off x="6228550" y="1127815"/>
            <a:ext cx="1966500" cy="1830000"/>
            <a:chOff x="6228550" y="1127815"/>
            <a:chExt cx="1966500" cy="1830000"/>
          </a:xfrm>
        </p:grpSpPr>
        <p:sp>
          <p:nvSpPr>
            <p:cNvPr id="573" name="Google Shape;573;p51"/>
            <p:cNvSpPr txBox="1"/>
            <p:nvPr/>
          </p:nvSpPr>
          <p:spPr>
            <a:xfrm>
              <a:off x="7007050" y="1127815"/>
              <a:ext cx="1188000" cy="974400"/>
            </a:xfrm>
            <a:prstGeom prst="rect">
              <a:avLst/>
            </a:prstGeom>
            <a:solidFill>
              <a:srgbClr val="1A87AA"/>
            </a:solidFill>
            <a:ln w="19050" cap="flat" cmpd="sng">
              <a:solidFill>
                <a:srgbClr val="1A87A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b="1">
                  <a:solidFill>
                    <a:srgbClr val="FFFFFF"/>
                  </a:solidFill>
                  <a:latin typeface="Calibri"/>
                  <a:ea typeface="Calibri"/>
                  <a:cs typeface="Calibri"/>
                  <a:sym typeface="Calibri"/>
                </a:rPr>
                <a:t>Paper</a:t>
              </a:r>
              <a:endParaRPr b="1">
                <a:solidFill>
                  <a:srgbClr val="FFFFFF"/>
                </a:solidFill>
                <a:latin typeface="Calibri"/>
                <a:ea typeface="Calibri"/>
                <a:cs typeface="Calibri"/>
                <a:sym typeface="Calibri"/>
              </a:endParaRPr>
            </a:p>
            <a:p>
              <a:pPr marL="0" marR="0" lvl="0" indent="0" algn="ctr" rtl="0">
                <a:spcBef>
                  <a:spcPts val="0"/>
                </a:spcBef>
                <a:spcAft>
                  <a:spcPts val="0"/>
                </a:spcAft>
                <a:buNone/>
              </a:pPr>
              <a:r>
                <a:rPr lang="it" b="1">
                  <a:solidFill>
                    <a:srgbClr val="FFFFFF"/>
                  </a:solidFill>
                  <a:latin typeface="Calibri"/>
                  <a:ea typeface="Calibri"/>
                  <a:cs typeface="Calibri"/>
                  <a:sym typeface="Calibri"/>
                </a:rPr>
                <a:t>Published</a:t>
              </a:r>
              <a:endParaRPr b="1">
                <a:solidFill>
                  <a:srgbClr val="FFFFFF"/>
                </a:solidFill>
                <a:latin typeface="Calibri"/>
                <a:ea typeface="Calibri"/>
                <a:cs typeface="Calibri"/>
                <a:sym typeface="Calibri"/>
              </a:endParaRPr>
            </a:p>
            <a:p>
              <a:pPr marL="0" marR="0" lvl="0" indent="0" algn="ctr" rtl="0">
                <a:spcBef>
                  <a:spcPts val="0"/>
                </a:spcBef>
                <a:spcAft>
                  <a:spcPts val="0"/>
                </a:spcAft>
                <a:buNone/>
              </a:pPr>
              <a:r>
                <a:rPr lang="it">
                  <a:solidFill>
                    <a:srgbClr val="FFFFFF"/>
                  </a:solidFill>
                  <a:latin typeface="Calibri"/>
                  <a:ea typeface="Calibri"/>
                  <a:cs typeface="Calibri"/>
                  <a:sym typeface="Calibri"/>
                </a:rPr>
                <a:t>(DOI paper + DOI data)</a:t>
              </a:r>
              <a:endParaRPr>
                <a:solidFill>
                  <a:srgbClr val="FFFFFF"/>
                </a:solidFill>
                <a:latin typeface="Calibri"/>
                <a:ea typeface="Calibri"/>
                <a:cs typeface="Calibri"/>
                <a:sym typeface="Calibri"/>
              </a:endParaRPr>
            </a:p>
          </p:txBody>
        </p:sp>
        <p:cxnSp>
          <p:nvCxnSpPr>
            <p:cNvPr id="574" name="Google Shape;574;p51"/>
            <p:cNvCxnSpPr>
              <a:endCxn id="573" idx="2"/>
            </p:cNvCxnSpPr>
            <p:nvPr/>
          </p:nvCxnSpPr>
          <p:spPr>
            <a:xfrm rot="10800000" flipH="1">
              <a:off x="6228550" y="2102215"/>
              <a:ext cx="1372500" cy="855600"/>
            </a:xfrm>
            <a:prstGeom prst="bentConnector2">
              <a:avLst/>
            </a:prstGeom>
            <a:noFill/>
            <a:ln w="38100" cap="flat" cmpd="sng">
              <a:solidFill>
                <a:srgbClr val="1A87AA"/>
              </a:solidFill>
              <a:prstDash val="solid"/>
              <a:miter lim="800000"/>
              <a:headEnd type="triangle" w="sm" len="sm"/>
              <a:tailEnd type="triangle" w="med" len="med"/>
            </a:ln>
          </p:spPr>
        </p:cxnSp>
      </p:grpSp>
      <p:grpSp>
        <p:nvGrpSpPr>
          <p:cNvPr id="575" name="Google Shape;575;p51"/>
          <p:cNvGrpSpPr/>
          <p:nvPr/>
        </p:nvGrpSpPr>
        <p:grpSpPr>
          <a:xfrm>
            <a:off x="7329718" y="1615015"/>
            <a:ext cx="1623460" cy="2827448"/>
            <a:chOff x="7329718" y="1615015"/>
            <a:chExt cx="1623460" cy="2827448"/>
          </a:xfrm>
        </p:grpSpPr>
        <p:sp>
          <p:nvSpPr>
            <p:cNvPr id="576" name="Google Shape;576;p51"/>
            <p:cNvSpPr txBox="1"/>
            <p:nvPr/>
          </p:nvSpPr>
          <p:spPr>
            <a:xfrm>
              <a:off x="8056873" y="3427950"/>
              <a:ext cx="896305" cy="286512"/>
            </a:xfrm>
            <a:prstGeom prst="rect">
              <a:avLst/>
            </a:prstGeom>
            <a:solidFill>
              <a:srgbClr val="F9D2DA"/>
            </a:solidFill>
            <a:ln w="19050" cap="flat" cmpd="sng">
              <a:solidFill>
                <a:srgbClr val="FF5B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a:solidFill>
                    <a:srgbClr val="000000"/>
                  </a:solidFill>
                  <a:latin typeface="Calibri"/>
                  <a:ea typeface="Calibri"/>
                  <a:cs typeface="Calibri"/>
                  <a:sym typeface="Calibri"/>
                </a:rPr>
                <a:t>Paper</a:t>
              </a:r>
              <a:endParaRPr>
                <a:solidFill>
                  <a:srgbClr val="000000"/>
                </a:solidFill>
                <a:latin typeface="Calibri"/>
                <a:ea typeface="Calibri"/>
                <a:cs typeface="Calibri"/>
                <a:sym typeface="Calibri"/>
              </a:endParaRPr>
            </a:p>
          </p:txBody>
        </p:sp>
        <p:sp>
          <p:nvSpPr>
            <p:cNvPr id="577" name="Google Shape;577;p51"/>
            <p:cNvSpPr txBox="1"/>
            <p:nvPr/>
          </p:nvSpPr>
          <p:spPr>
            <a:xfrm>
              <a:off x="8056873" y="3926693"/>
              <a:ext cx="896305" cy="515770"/>
            </a:xfrm>
            <a:prstGeom prst="rect">
              <a:avLst/>
            </a:prstGeom>
            <a:solidFill>
              <a:srgbClr val="F9D2DA"/>
            </a:solidFill>
            <a:ln w="19050" cap="flat" cmpd="sng">
              <a:solidFill>
                <a:srgbClr val="FF5B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t">
                  <a:solidFill>
                    <a:srgbClr val="000000"/>
                  </a:solidFill>
                  <a:latin typeface="Calibri"/>
                  <a:ea typeface="Calibri"/>
                  <a:cs typeface="Calibri"/>
                  <a:sym typeface="Calibri"/>
                </a:rPr>
                <a:t>Output Data</a:t>
              </a:r>
              <a:endParaRPr>
                <a:solidFill>
                  <a:srgbClr val="000000"/>
                </a:solidFill>
                <a:latin typeface="Calibri"/>
                <a:ea typeface="Calibri"/>
                <a:cs typeface="Calibri"/>
                <a:sym typeface="Calibri"/>
              </a:endParaRPr>
            </a:p>
          </p:txBody>
        </p:sp>
        <p:cxnSp>
          <p:nvCxnSpPr>
            <p:cNvPr id="578" name="Google Shape;578;p51"/>
            <p:cNvCxnSpPr>
              <a:stCxn id="569" idx="3"/>
              <a:endCxn id="577" idx="1"/>
            </p:cNvCxnSpPr>
            <p:nvPr/>
          </p:nvCxnSpPr>
          <p:spPr>
            <a:xfrm>
              <a:off x="7329718" y="3871425"/>
              <a:ext cx="727200" cy="313200"/>
            </a:xfrm>
            <a:prstGeom prst="bentConnector3">
              <a:avLst>
                <a:gd name="adj1" fmla="val 49993"/>
              </a:avLst>
            </a:prstGeom>
            <a:noFill/>
            <a:ln w="28575" cap="flat" cmpd="sng">
              <a:solidFill>
                <a:srgbClr val="FF5B7F"/>
              </a:solidFill>
              <a:prstDash val="solid"/>
              <a:miter lim="800000"/>
              <a:headEnd type="none" w="sm" len="sm"/>
              <a:tailEnd type="triangle" w="med" len="med"/>
            </a:ln>
          </p:spPr>
        </p:cxnSp>
        <p:cxnSp>
          <p:nvCxnSpPr>
            <p:cNvPr id="579" name="Google Shape;579;p51"/>
            <p:cNvCxnSpPr>
              <a:stCxn id="569" idx="3"/>
              <a:endCxn id="576" idx="1"/>
            </p:cNvCxnSpPr>
            <p:nvPr/>
          </p:nvCxnSpPr>
          <p:spPr>
            <a:xfrm rot="10800000" flipH="1">
              <a:off x="7329718" y="3571125"/>
              <a:ext cx="727200" cy="300300"/>
            </a:xfrm>
            <a:prstGeom prst="bentConnector3">
              <a:avLst>
                <a:gd name="adj1" fmla="val 49993"/>
              </a:avLst>
            </a:prstGeom>
            <a:noFill/>
            <a:ln w="28575" cap="flat" cmpd="sng">
              <a:solidFill>
                <a:srgbClr val="FF5B7F"/>
              </a:solidFill>
              <a:prstDash val="solid"/>
              <a:miter lim="800000"/>
              <a:headEnd type="none" w="sm" len="sm"/>
              <a:tailEnd type="triangle" w="med" len="med"/>
            </a:ln>
          </p:spPr>
        </p:cxnSp>
        <p:cxnSp>
          <p:nvCxnSpPr>
            <p:cNvPr id="580" name="Google Shape;580;p51"/>
            <p:cNvCxnSpPr/>
            <p:nvPr/>
          </p:nvCxnSpPr>
          <p:spPr>
            <a:xfrm>
              <a:off x="8195050" y="1615015"/>
              <a:ext cx="309900" cy="1812900"/>
            </a:xfrm>
            <a:prstGeom prst="bentConnector2">
              <a:avLst/>
            </a:prstGeom>
            <a:noFill/>
            <a:ln w="28575" cap="flat" cmpd="sng">
              <a:solidFill>
                <a:srgbClr val="1A87AA"/>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2"/>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Flussi di dati</a:t>
            </a:r>
            <a:endParaRPr/>
          </a:p>
        </p:txBody>
      </p:sp>
      <p:sp>
        <p:nvSpPr>
          <p:cNvPr id="586" name="Google Shape;586;p52"/>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28</a:t>
            </a:fld>
            <a:endParaRPr/>
          </a:p>
        </p:txBody>
      </p:sp>
      <p:sp>
        <p:nvSpPr>
          <p:cNvPr id="587" name="Google Shape;587;p52"/>
          <p:cNvSpPr/>
          <p:nvPr/>
        </p:nvSpPr>
        <p:spPr>
          <a:xfrm>
            <a:off x="1097825" y="584750"/>
            <a:ext cx="5630700" cy="3967200"/>
          </a:xfrm>
          <a:prstGeom prst="rect">
            <a:avLst/>
          </a:prstGeom>
          <a:solidFill>
            <a:srgbClr val="C8F1FC"/>
          </a:solidFill>
          <a:ln w="9525" cap="flat" cmpd="sng">
            <a:solidFill>
              <a:srgbClr val="44A8C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98000" rIns="91425" bIns="91425" anchor="t" anchorCtr="0">
            <a:noAutofit/>
          </a:bodyPr>
          <a:lstStyle/>
          <a:p>
            <a:pPr marL="74396" lvl="0" indent="0" algn="l" rtl="0">
              <a:spcBef>
                <a:spcPts val="0"/>
              </a:spcBef>
              <a:spcAft>
                <a:spcPts val="0"/>
              </a:spcAft>
              <a:buNone/>
            </a:pPr>
            <a:endParaRPr sz="1800" b="1">
              <a:latin typeface="Calibri"/>
              <a:ea typeface="Calibri"/>
              <a:cs typeface="Calibri"/>
              <a:sym typeface="Calibri"/>
            </a:endParaRPr>
          </a:p>
        </p:txBody>
      </p:sp>
      <p:grpSp>
        <p:nvGrpSpPr>
          <p:cNvPr id="588" name="Google Shape;588;p52"/>
          <p:cNvGrpSpPr/>
          <p:nvPr/>
        </p:nvGrpSpPr>
        <p:grpSpPr>
          <a:xfrm>
            <a:off x="2896158" y="64032"/>
            <a:ext cx="2497201" cy="632518"/>
            <a:chOff x="3083456" y="330175"/>
            <a:chExt cx="2425880" cy="614453"/>
          </a:xfrm>
        </p:grpSpPr>
        <p:sp>
          <p:nvSpPr>
            <p:cNvPr id="589" name="Google Shape;589;p52"/>
            <p:cNvSpPr/>
            <p:nvPr/>
          </p:nvSpPr>
          <p:spPr>
            <a:xfrm>
              <a:off x="3083456" y="330175"/>
              <a:ext cx="951600" cy="3789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360000" marR="0" lvl="0" indent="0" algn="l" rtl="0">
                <a:lnSpc>
                  <a:spcPct val="70000"/>
                </a:lnSpc>
                <a:spcBef>
                  <a:spcPts val="0"/>
                </a:spcBef>
                <a:spcAft>
                  <a:spcPts val="0"/>
                </a:spcAft>
                <a:buNone/>
              </a:pPr>
              <a:endParaRPr sz="1100">
                <a:solidFill>
                  <a:srgbClr val="000000"/>
                </a:solidFill>
                <a:latin typeface="Calibri"/>
                <a:ea typeface="Calibri"/>
                <a:cs typeface="Calibri"/>
                <a:sym typeface="Calibri"/>
              </a:endParaRPr>
            </a:p>
            <a:p>
              <a:pPr marL="360000" marR="0" lvl="0" indent="0" algn="l" rtl="0">
                <a:lnSpc>
                  <a:spcPct val="70000"/>
                </a:lnSpc>
                <a:spcBef>
                  <a:spcPts val="0"/>
                </a:spcBef>
                <a:spcAft>
                  <a:spcPts val="0"/>
                </a:spcAft>
                <a:buNone/>
              </a:pPr>
              <a:endParaRPr sz="1100">
                <a:solidFill>
                  <a:srgbClr val="000000"/>
                </a:solidFill>
                <a:latin typeface="Calibri"/>
                <a:ea typeface="Calibri"/>
                <a:cs typeface="Calibri"/>
                <a:sym typeface="Calibri"/>
              </a:endParaRPr>
            </a:p>
            <a:p>
              <a:pPr marL="29999" marR="0" lvl="0" indent="0" algn="ctr" rtl="0">
                <a:lnSpc>
                  <a:spcPct val="70000"/>
                </a:lnSpc>
                <a:spcBef>
                  <a:spcPts val="0"/>
                </a:spcBef>
                <a:spcAft>
                  <a:spcPts val="0"/>
                </a:spcAft>
                <a:buNone/>
              </a:pPr>
              <a:r>
                <a:rPr lang="it" sz="1100">
                  <a:solidFill>
                    <a:srgbClr val="000000"/>
                  </a:solidFill>
                  <a:latin typeface="Calibri"/>
                  <a:ea typeface="Calibri"/>
                  <a:cs typeface="Calibri"/>
                  <a:sym typeface="Calibri"/>
                </a:rPr>
                <a:t>DOI services</a:t>
              </a:r>
              <a:endParaRPr sz="1100">
                <a:solidFill>
                  <a:srgbClr val="000000"/>
                </a:solidFill>
                <a:latin typeface="Calibri"/>
                <a:ea typeface="Calibri"/>
                <a:cs typeface="Calibri"/>
                <a:sym typeface="Calibri"/>
              </a:endParaRPr>
            </a:p>
          </p:txBody>
        </p:sp>
        <p:sp>
          <p:nvSpPr>
            <p:cNvPr id="590" name="Google Shape;590;p52"/>
            <p:cNvSpPr/>
            <p:nvPr/>
          </p:nvSpPr>
          <p:spPr>
            <a:xfrm>
              <a:off x="4168936" y="330181"/>
              <a:ext cx="1340400" cy="3789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36000" tIns="0" rIns="0" bIns="0" anchor="ctr" anchorCtr="0">
              <a:noAutofit/>
            </a:bodyPr>
            <a:lstStyle/>
            <a:p>
              <a:pPr marL="330000" lvl="0" indent="0" algn="l" rtl="0">
                <a:lnSpc>
                  <a:spcPct val="70000"/>
                </a:lnSpc>
                <a:spcBef>
                  <a:spcPts val="0"/>
                </a:spcBef>
                <a:spcAft>
                  <a:spcPts val="0"/>
                </a:spcAft>
                <a:buClr>
                  <a:srgbClr val="000000"/>
                </a:buClr>
                <a:buFont typeface="Arial"/>
                <a:buNone/>
              </a:pPr>
              <a:r>
                <a:rPr lang="it" sz="1100">
                  <a:latin typeface="Calibri"/>
                  <a:ea typeface="Calibri"/>
                  <a:cs typeface="Calibri"/>
                  <a:sym typeface="Calibri"/>
                </a:rPr>
                <a:t>RNDT</a:t>
              </a:r>
              <a:br>
                <a:rPr lang="it" sz="1100">
                  <a:latin typeface="Calibri"/>
                  <a:ea typeface="Calibri"/>
                  <a:cs typeface="Calibri"/>
                  <a:sym typeface="Calibri"/>
                </a:rPr>
              </a:br>
              <a:r>
                <a:rPr lang="it" sz="1100">
                  <a:latin typeface="Calibri"/>
                  <a:ea typeface="Calibri"/>
                  <a:cs typeface="Calibri"/>
                  <a:sym typeface="Calibri"/>
                </a:rPr>
                <a:t>the n</a:t>
              </a:r>
              <a:r>
                <a:rPr lang="it" sz="1100">
                  <a:solidFill>
                    <a:srgbClr val="000000"/>
                  </a:solidFill>
                  <a:latin typeface="Calibri"/>
                  <a:ea typeface="Calibri"/>
                  <a:cs typeface="Calibri"/>
                  <a:sym typeface="Calibri"/>
                </a:rPr>
                <a:t>ational</a:t>
              </a:r>
              <a:br>
                <a:rPr lang="it" sz="1100">
                  <a:solidFill>
                    <a:srgbClr val="000000"/>
                  </a:solidFill>
                  <a:latin typeface="Calibri"/>
                  <a:ea typeface="Calibri"/>
                  <a:cs typeface="Calibri"/>
                  <a:sym typeface="Calibri"/>
                </a:rPr>
              </a:br>
              <a:r>
                <a:rPr lang="it" sz="1100">
                  <a:solidFill>
                    <a:srgbClr val="000000"/>
                  </a:solidFill>
                  <a:latin typeface="Calibri"/>
                  <a:ea typeface="Calibri"/>
                  <a:cs typeface="Calibri"/>
                  <a:sym typeface="Calibri"/>
                </a:rPr>
                <a:t>INSPIRE portal</a:t>
              </a:r>
              <a:endParaRPr sz="1100">
                <a:solidFill>
                  <a:srgbClr val="000000"/>
                </a:solidFill>
                <a:latin typeface="Calibri"/>
                <a:ea typeface="Calibri"/>
                <a:cs typeface="Calibri"/>
                <a:sym typeface="Calibri"/>
              </a:endParaRPr>
            </a:p>
          </p:txBody>
        </p:sp>
        <p:cxnSp>
          <p:nvCxnSpPr>
            <p:cNvPr id="591" name="Google Shape;591;p52"/>
            <p:cNvCxnSpPr>
              <a:stCxn id="592" idx="0"/>
              <a:endCxn id="590" idx="2"/>
            </p:cNvCxnSpPr>
            <p:nvPr/>
          </p:nvCxnSpPr>
          <p:spPr>
            <a:xfrm rot="-5400000">
              <a:off x="4331877" y="437328"/>
              <a:ext cx="235500" cy="779100"/>
            </a:xfrm>
            <a:prstGeom prst="bentConnector3">
              <a:avLst>
                <a:gd name="adj1" fmla="val 50010"/>
              </a:avLst>
            </a:prstGeom>
            <a:noFill/>
            <a:ln w="28575" cap="flat" cmpd="sng">
              <a:solidFill>
                <a:srgbClr val="0000FF"/>
              </a:solidFill>
              <a:prstDash val="solid"/>
              <a:miter lim="8000"/>
              <a:headEnd type="none" w="sm" len="sm"/>
              <a:tailEnd type="none" w="lg" len="lg"/>
            </a:ln>
          </p:spPr>
        </p:cxnSp>
        <p:cxnSp>
          <p:nvCxnSpPr>
            <p:cNvPr id="593" name="Google Shape;593;p52"/>
            <p:cNvCxnSpPr>
              <a:stCxn id="592" idx="0"/>
              <a:endCxn id="589" idx="2"/>
            </p:cNvCxnSpPr>
            <p:nvPr/>
          </p:nvCxnSpPr>
          <p:spPr>
            <a:xfrm rot="5400000" flipH="1">
              <a:off x="3691977" y="576528"/>
              <a:ext cx="235500" cy="500700"/>
            </a:xfrm>
            <a:prstGeom prst="bentConnector3">
              <a:avLst>
                <a:gd name="adj1" fmla="val 50011"/>
              </a:avLst>
            </a:prstGeom>
            <a:noFill/>
            <a:ln w="28575" cap="flat" cmpd="sng">
              <a:solidFill>
                <a:srgbClr val="0000FF"/>
              </a:solidFill>
              <a:prstDash val="solid"/>
              <a:miter lim="8000"/>
              <a:headEnd type="none" w="sm" len="sm"/>
              <a:tailEnd type="none" w="lg" len="lg"/>
            </a:ln>
          </p:spPr>
        </p:cxnSp>
        <p:pic>
          <p:nvPicPr>
            <p:cNvPr id="594" name="Google Shape;594;p52"/>
            <p:cNvPicPr preferRelativeResize="0"/>
            <p:nvPr/>
          </p:nvPicPr>
          <p:blipFill>
            <a:blip r:embed="rId3">
              <a:alphaModFix/>
            </a:blip>
            <a:stretch>
              <a:fillRect/>
            </a:stretch>
          </p:blipFill>
          <p:spPr>
            <a:xfrm>
              <a:off x="3144148" y="378541"/>
              <a:ext cx="828945" cy="153641"/>
            </a:xfrm>
            <a:prstGeom prst="rect">
              <a:avLst/>
            </a:prstGeom>
            <a:noFill/>
            <a:ln>
              <a:noFill/>
            </a:ln>
          </p:spPr>
        </p:pic>
        <p:pic>
          <p:nvPicPr>
            <p:cNvPr id="595" name="Google Shape;595;p52"/>
            <p:cNvPicPr preferRelativeResize="0"/>
            <p:nvPr/>
          </p:nvPicPr>
          <p:blipFill>
            <a:blip r:embed="rId4">
              <a:alphaModFix/>
            </a:blip>
            <a:stretch>
              <a:fillRect/>
            </a:stretch>
          </p:blipFill>
          <p:spPr>
            <a:xfrm>
              <a:off x="4213130" y="381668"/>
              <a:ext cx="235678" cy="276080"/>
            </a:xfrm>
            <a:prstGeom prst="rect">
              <a:avLst/>
            </a:prstGeom>
            <a:noFill/>
            <a:ln>
              <a:noFill/>
            </a:ln>
          </p:spPr>
        </p:pic>
      </p:grpSp>
      <p:grpSp>
        <p:nvGrpSpPr>
          <p:cNvPr id="596" name="Google Shape;596;p52"/>
          <p:cNvGrpSpPr/>
          <p:nvPr/>
        </p:nvGrpSpPr>
        <p:grpSpPr>
          <a:xfrm>
            <a:off x="4251445" y="2859347"/>
            <a:ext cx="2049332" cy="1130568"/>
            <a:chOff x="4400035" y="3143225"/>
            <a:chExt cx="1990802" cy="1098279"/>
          </a:xfrm>
        </p:grpSpPr>
        <p:cxnSp>
          <p:nvCxnSpPr>
            <p:cNvPr id="597" name="Google Shape;597;p52"/>
            <p:cNvCxnSpPr/>
            <p:nvPr/>
          </p:nvCxnSpPr>
          <p:spPr>
            <a:xfrm rot="10800000">
              <a:off x="5396957" y="4043504"/>
              <a:ext cx="0" cy="198000"/>
            </a:xfrm>
            <a:prstGeom prst="straightConnector1">
              <a:avLst/>
            </a:prstGeom>
            <a:noFill/>
            <a:ln w="28575" cap="flat" cmpd="sng">
              <a:solidFill>
                <a:srgbClr val="0000FF"/>
              </a:solidFill>
              <a:prstDash val="solid"/>
              <a:miter lim="800000"/>
              <a:headEnd type="none" w="sm" len="sm"/>
              <a:tailEnd type="none" w="lg" len="lg"/>
            </a:ln>
          </p:spPr>
        </p:cxnSp>
        <p:grpSp>
          <p:nvGrpSpPr>
            <p:cNvPr id="598" name="Google Shape;598;p52"/>
            <p:cNvGrpSpPr/>
            <p:nvPr/>
          </p:nvGrpSpPr>
          <p:grpSpPr>
            <a:xfrm>
              <a:off x="4400035" y="3143225"/>
              <a:ext cx="1990802" cy="957645"/>
              <a:chOff x="4400035" y="3143225"/>
              <a:chExt cx="1990802" cy="957645"/>
            </a:xfrm>
          </p:grpSpPr>
          <p:sp>
            <p:nvSpPr>
              <p:cNvPr id="599" name="Google Shape;599;p52"/>
              <p:cNvSpPr/>
              <p:nvPr/>
            </p:nvSpPr>
            <p:spPr>
              <a:xfrm>
                <a:off x="5392735" y="3143225"/>
                <a:ext cx="997200" cy="176700"/>
              </a:xfrm>
              <a:prstGeom prst="rect">
                <a:avLst/>
              </a:prstGeom>
              <a:solidFill>
                <a:srgbClr val="FFD966"/>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18000" rIns="68575" bIns="34275" anchor="t" anchorCtr="0">
                <a:noAutofit/>
              </a:bodyPr>
              <a:lstStyle/>
              <a:p>
                <a:pPr marL="0" marR="0" lvl="0" indent="0" algn="ctr" rtl="0">
                  <a:lnSpc>
                    <a:spcPct val="80000"/>
                  </a:lnSpc>
                  <a:spcBef>
                    <a:spcPts val="0"/>
                  </a:spcBef>
                  <a:spcAft>
                    <a:spcPts val="0"/>
                  </a:spcAft>
                  <a:buNone/>
                </a:pPr>
                <a:r>
                  <a:rPr lang="it" sz="1100">
                    <a:latin typeface="Calibri"/>
                    <a:ea typeface="Calibri"/>
                    <a:cs typeface="Calibri"/>
                    <a:sym typeface="Calibri"/>
                  </a:rPr>
                  <a:t>APIs</a:t>
                </a:r>
                <a:endParaRPr sz="1100" i="1">
                  <a:solidFill>
                    <a:srgbClr val="000000"/>
                  </a:solidFill>
                  <a:latin typeface="Calibri"/>
                  <a:ea typeface="Calibri"/>
                  <a:cs typeface="Calibri"/>
                  <a:sym typeface="Calibri"/>
                </a:endParaRPr>
              </a:p>
            </p:txBody>
          </p:sp>
          <p:sp>
            <p:nvSpPr>
              <p:cNvPr id="600" name="Google Shape;600;p52"/>
              <p:cNvSpPr/>
              <p:nvPr/>
            </p:nvSpPr>
            <p:spPr>
              <a:xfrm>
                <a:off x="4400037" y="3319070"/>
                <a:ext cx="1990800" cy="781800"/>
              </a:xfrm>
              <a:prstGeom prst="rect">
                <a:avLst/>
              </a:prstGeom>
              <a:solidFill>
                <a:srgbClr val="FFE599"/>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18000" rIns="68575" bIns="34275" anchor="t" anchorCtr="0">
                <a:noAutofit/>
              </a:bodyPr>
              <a:lstStyle/>
              <a:p>
                <a:pPr marL="0" marR="0" lvl="0" indent="0" algn="l" rtl="0">
                  <a:lnSpc>
                    <a:spcPct val="80000"/>
                  </a:lnSpc>
                  <a:spcBef>
                    <a:spcPts val="0"/>
                  </a:spcBef>
                  <a:spcAft>
                    <a:spcPts val="0"/>
                  </a:spcAft>
                  <a:buNone/>
                </a:pPr>
                <a:r>
                  <a:rPr lang="it" sz="1200" b="1">
                    <a:solidFill>
                      <a:srgbClr val="000000"/>
                    </a:solidFill>
                    <a:latin typeface="Calibri"/>
                    <a:ea typeface="Calibri"/>
                    <a:cs typeface="Calibri"/>
                    <a:sym typeface="Calibri"/>
                  </a:rPr>
                  <a:t>Thematic </a:t>
                </a:r>
                <a:r>
                  <a:rPr lang="it" sz="1200" b="1">
                    <a:latin typeface="Calibri"/>
                    <a:ea typeface="Calibri"/>
                    <a:cs typeface="Calibri"/>
                    <a:sym typeface="Calibri"/>
                  </a:rPr>
                  <a:t>D</a:t>
                </a:r>
                <a:r>
                  <a:rPr lang="it" sz="1200" b="1">
                    <a:solidFill>
                      <a:srgbClr val="000000"/>
                    </a:solidFill>
                    <a:latin typeface="Calibri"/>
                    <a:ea typeface="Calibri"/>
                    <a:cs typeface="Calibri"/>
                    <a:sym typeface="Calibri"/>
                  </a:rPr>
                  <a:t>ata </a:t>
                </a:r>
                <a:r>
                  <a:rPr lang="it" sz="1200" b="1">
                    <a:latin typeface="Calibri"/>
                    <a:ea typeface="Calibri"/>
                    <a:cs typeface="Calibri"/>
                    <a:sym typeface="Calibri"/>
                  </a:rPr>
                  <a:t>I</a:t>
                </a:r>
                <a:r>
                  <a:rPr lang="it" sz="1200" b="1">
                    <a:solidFill>
                      <a:srgbClr val="000000"/>
                    </a:solidFill>
                    <a:latin typeface="Calibri"/>
                    <a:ea typeface="Calibri"/>
                    <a:cs typeface="Calibri"/>
                    <a:sym typeface="Calibri"/>
                  </a:rPr>
                  <a:t>nfrastructures</a:t>
                </a:r>
                <a:endParaRPr sz="1200" b="1">
                  <a:solidFill>
                    <a:srgbClr val="000000"/>
                  </a:solidFill>
                  <a:latin typeface="Calibri"/>
                  <a:ea typeface="Calibri"/>
                  <a:cs typeface="Calibri"/>
                  <a:sym typeface="Calibri"/>
                </a:endParaRPr>
              </a:p>
              <a:p>
                <a:pPr marL="0" marR="0" lvl="0" indent="0" algn="l" rtl="0">
                  <a:lnSpc>
                    <a:spcPct val="80000"/>
                  </a:lnSpc>
                  <a:spcBef>
                    <a:spcPts val="0"/>
                  </a:spcBef>
                  <a:spcAft>
                    <a:spcPts val="0"/>
                  </a:spcAft>
                  <a:buNone/>
                </a:pPr>
                <a:r>
                  <a:rPr lang="it" sz="1000" i="1">
                    <a:solidFill>
                      <a:srgbClr val="000000"/>
                    </a:solidFill>
                    <a:latin typeface="Calibri"/>
                    <a:ea typeface="Calibri"/>
                    <a:cs typeface="Calibri"/>
                    <a:sym typeface="Calibri"/>
                  </a:rPr>
                  <a:t>Data Creators</a:t>
                </a:r>
                <a:endParaRPr sz="1000" i="1">
                  <a:solidFill>
                    <a:srgbClr val="000000"/>
                  </a:solidFill>
                  <a:latin typeface="Calibri"/>
                  <a:ea typeface="Calibri"/>
                  <a:cs typeface="Calibri"/>
                  <a:sym typeface="Calibri"/>
                </a:endParaRPr>
              </a:p>
            </p:txBody>
          </p:sp>
          <p:sp>
            <p:nvSpPr>
              <p:cNvPr id="601" name="Google Shape;601;p52"/>
              <p:cNvSpPr/>
              <p:nvPr/>
            </p:nvSpPr>
            <p:spPr>
              <a:xfrm>
                <a:off x="4492515" y="3652333"/>
                <a:ext cx="2961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data</a:t>
                </a:r>
                <a:endParaRPr sz="1000">
                  <a:solidFill>
                    <a:srgbClr val="000000"/>
                  </a:solidFill>
                  <a:latin typeface="Calibri"/>
                  <a:ea typeface="Calibri"/>
                  <a:cs typeface="Calibri"/>
                  <a:sym typeface="Calibri"/>
                </a:endParaRPr>
              </a:p>
            </p:txBody>
          </p:sp>
          <p:sp>
            <p:nvSpPr>
              <p:cNvPr id="602" name="Google Shape;602;p52"/>
              <p:cNvSpPr/>
              <p:nvPr/>
            </p:nvSpPr>
            <p:spPr>
              <a:xfrm>
                <a:off x="4841599" y="3652333"/>
                <a:ext cx="7050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services for data access</a:t>
                </a:r>
                <a:endParaRPr sz="1000">
                  <a:solidFill>
                    <a:srgbClr val="000000"/>
                  </a:solidFill>
                  <a:latin typeface="Calibri"/>
                  <a:ea typeface="Calibri"/>
                  <a:cs typeface="Calibri"/>
                  <a:sym typeface="Calibri"/>
                </a:endParaRPr>
              </a:p>
            </p:txBody>
          </p:sp>
          <p:sp>
            <p:nvSpPr>
              <p:cNvPr id="603" name="Google Shape;603;p52"/>
              <p:cNvSpPr/>
              <p:nvPr/>
            </p:nvSpPr>
            <p:spPr>
              <a:xfrm>
                <a:off x="5594199" y="3652333"/>
                <a:ext cx="7050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services for data analysis</a:t>
                </a:r>
                <a:endParaRPr sz="1000">
                  <a:solidFill>
                    <a:srgbClr val="000000"/>
                  </a:solidFill>
                  <a:latin typeface="Calibri"/>
                  <a:ea typeface="Calibri"/>
                  <a:cs typeface="Calibri"/>
                  <a:sym typeface="Calibri"/>
                </a:endParaRPr>
              </a:p>
            </p:txBody>
          </p:sp>
          <p:sp>
            <p:nvSpPr>
              <p:cNvPr id="604" name="Google Shape;604;p52"/>
              <p:cNvSpPr/>
              <p:nvPr/>
            </p:nvSpPr>
            <p:spPr>
              <a:xfrm>
                <a:off x="4400035" y="3143225"/>
                <a:ext cx="997200" cy="176700"/>
              </a:xfrm>
              <a:prstGeom prst="rect">
                <a:avLst/>
              </a:prstGeom>
              <a:solidFill>
                <a:srgbClr val="FFD966"/>
              </a:solidFill>
              <a:ln w="9525" cap="flat" cmpd="sng">
                <a:solidFill>
                  <a:srgbClr val="000000"/>
                </a:solidFill>
                <a:prstDash val="solid"/>
                <a:miter lim="800000"/>
                <a:headEnd type="none" w="sm" len="sm"/>
                <a:tailEnd type="none" w="sm" len="sm"/>
              </a:ln>
            </p:spPr>
            <p:txBody>
              <a:bodyPr spcFirstLastPara="1" wrap="square" lIns="68575" tIns="18000" rIns="68575" bIns="34275" anchor="t" anchorCtr="0">
                <a:noAutofit/>
              </a:bodyPr>
              <a:lstStyle/>
              <a:p>
                <a:pPr marL="0" marR="0" lvl="0" indent="0" algn="ctr" rtl="0">
                  <a:lnSpc>
                    <a:spcPct val="80000"/>
                  </a:lnSpc>
                  <a:spcBef>
                    <a:spcPts val="0"/>
                  </a:spcBef>
                  <a:spcAft>
                    <a:spcPts val="0"/>
                  </a:spcAft>
                  <a:buNone/>
                </a:pPr>
                <a:r>
                  <a:rPr lang="it" sz="1100">
                    <a:latin typeface="Calibri"/>
                    <a:ea typeface="Calibri"/>
                    <a:cs typeface="Calibri"/>
                    <a:sym typeface="Calibri"/>
                  </a:rPr>
                  <a:t>Web portal</a:t>
                </a:r>
                <a:endParaRPr sz="1100" i="1">
                  <a:solidFill>
                    <a:srgbClr val="000000"/>
                  </a:solidFill>
                  <a:latin typeface="Calibri"/>
                  <a:ea typeface="Calibri"/>
                  <a:cs typeface="Calibri"/>
                  <a:sym typeface="Calibri"/>
                </a:endParaRPr>
              </a:p>
            </p:txBody>
          </p:sp>
        </p:grpSp>
      </p:grpSp>
      <p:grpSp>
        <p:nvGrpSpPr>
          <p:cNvPr id="605" name="Google Shape;605;p52"/>
          <p:cNvGrpSpPr/>
          <p:nvPr/>
        </p:nvGrpSpPr>
        <p:grpSpPr>
          <a:xfrm>
            <a:off x="1498550" y="696550"/>
            <a:ext cx="4288037" cy="3310558"/>
            <a:chOff x="1873811" y="1018652"/>
            <a:chExt cx="4165569" cy="3216008"/>
          </a:xfrm>
        </p:grpSpPr>
        <p:cxnSp>
          <p:nvCxnSpPr>
            <p:cNvPr id="606" name="Google Shape;606;p52"/>
            <p:cNvCxnSpPr/>
            <p:nvPr/>
          </p:nvCxnSpPr>
          <p:spPr>
            <a:xfrm rot="10800000">
              <a:off x="4127365" y="2980960"/>
              <a:ext cx="0" cy="1253700"/>
            </a:xfrm>
            <a:prstGeom prst="straightConnector1">
              <a:avLst/>
            </a:prstGeom>
            <a:noFill/>
            <a:ln w="28575" cap="flat" cmpd="sng">
              <a:solidFill>
                <a:srgbClr val="0000FF"/>
              </a:solidFill>
              <a:prstDash val="solid"/>
              <a:miter lim="800000"/>
              <a:headEnd type="none" w="sm" len="sm"/>
              <a:tailEnd type="none" w="lg" len="lg"/>
            </a:ln>
          </p:spPr>
        </p:cxnSp>
        <p:cxnSp>
          <p:nvCxnSpPr>
            <p:cNvPr id="607" name="Google Shape;607;p52"/>
            <p:cNvCxnSpPr/>
            <p:nvPr/>
          </p:nvCxnSpPr>
          <p:spPr>
            <a:xfrm rot="10800000">
              <a:off x="3355782" y="2946338"/>
              <a:ext cx="0" cy="198000"/>
            </a:xfrm>
            <a:prstGeom prst="straightConnector1">
              <a:avLst/>
            </a:prstGeom>
            <a:noFill/>
            <a:ln w="28575" cap="flat" cmpd="sng">
              <a:solidFill>
                <a:srgbClr val="0000FF"/>
              </a:solidFill>
              <a:prstDash val="solid"/>
              <a:miter lim="800000"/>
              <a:headEnd type="none" w="sm" len="sm"/>
              <a:tailEnd type="none" w="lg" len="lg"/>
            </a:ln>
          </p:spPr>
        </p:cxnSp>
        <p:cxnSp>
          <p:nvCxnSpPr>
            <p:cNvPr id="608" name="Google Shape;608;p52"/>
            <p:cNvCxnSpPr/>
            <p:nvPr/>
          </p:nvCxnSpPr>
          <p:spPr>
            <a:xfrm rot="10800000">
              <a:off x="4865091" y="2204367"/>
              <a:ext cx="524700" cy="0"/>
            </a:xfrm>
            <a:prstGeom prst="straightConnector1">
              <a:avLst/>
            </a:prstGeom>
            <a:noFill/>
            <a:ln w="28575" cap="flat" cmpd="sng">
              <a:solidFill>
                <a:srgbClr val="0000FF"/>
              </a:solidFill>
              <a:prstDash val="solid"/>
              <a:miter lim="800000"/>
              <a:headEnd type="none" w="sm" len="sm"/>
              <a:tailEnd type="none" w="lg" len="lg"/>
            </a:ln>
          </p:spPr>
        </p:cxnSp>
        <p:grpSp>
          <p:nvGrpSpPr>
            <p:cNvPr id="609" name="Google Shape;609;p52"/>
            <p:cNvGrpSpPr/>
            <p:nvPr/>
          </p:nvGrpSpPr>
          <p:grpSpPr>
            <a:xfrm>
              <a:off x="1873811" y="1018652"/>
              <a:ext cx="3129913" cy="1977651"/>
              <a:chOff x="1873811" y="1018652"/>
              <a:chExt cx="3129913" cy="1977651"/>
            </a:xfrm>
          </p:grpSpPr>
          <p:sp>
            <p:nvSpPr>
              <p:cNvPr id="592" name="Google Shape;592;p52"/>
              <p:cNvSpPr/>
              <p:nvPr/>
            </p:nvSpPr>
            <p:spPr>
              <a:xfrm>
                <a:off x="3412524" y="1018652"/>
                <a:ext cx="1591200" cy="365400"/>
              </a:xfrm>
              <a:prstGeom prst="rect">
                <a:avLst/>
              </a:prstGeom>
              <a:solidFill>
                <a:srgbClr val="D9EAD3"/>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2000" tIns="0" rIns="0" bIns="0" anchor="ctr" anchorCtr="0">
                <a:noAutofit/>
              </a:bodyPr>
              <a:lstStyle/>
              <a:p>
                <a:pPr marL="0" marR="0" lvl="0" indent="0" algn="l" rtl="0">
                  <a:lnSpc>
                    <a:spcPct val="70000"/>
                  </a:lnSpc>
                  <a:spcBef>
                    <a:spcPts val="0"/>
                  </a:spcBef>
                  <a:spcAft>
                    <a:spcPts val="0"/>
                  </a:spcAft>
                  <a:buNone/>
                </a:pPr>
                <a:r>
                  <a:rPr lang="it" sz="1100">
                    <a:solidFill>
                      <a:srgbClr val="000000"/>
                    </a:solidFill>
                    <a:latin typeface="Calibri"/>
                    <a:ea typeface="Calibri"/>
                    <a:cs typeface="Calibri"/>
                    <a:sym typeface="Calibri"/>
                  </a:rPr>
                  <a:t>Metadata Access via APIs</a:t>
                </a:r>
                <a:endParaRPr sz="1100">
                  <a:solidFill>
                    <a:srgbClr val="000000"/>
                  </a:solidFill>
                  <a:latin typeface="Calibri"/>
                  <a:ea typeface="Calibri"/>
                  <a:cs typeface="Calibri"/>
                  <a:sym typeface="Calibri"/>
                </a:endParaRPr>
              </a:p>
              <a:p>
                <a:pPr marL="0" marR="0" lvl="0" indent="0" algn="l" rtl="0">
                  <a:lnSpc>
                    <a:spcPct val="70000"/>
                  </a:lnSpc>
                  <a:spcBef>
                    <a:spcPts val="0"/>
                  </a:spcBef>
                  <a:spcAft>
                    <a:spcPts val="0"/>
                  </a:spcAft>
                  <a:buNone/>
                </a:pPr>
                <a:r>
                  <a:rPr lang="it" sz="900" i="1">
                    <a:solidFill>
                      <a:srgbClr val="000000"/>
                    </a:solidFill>
                    <a:latin typeface="Calibri"/>
                    <a:ea typeface="Calibri"/>
                    <a:cs typeface="Calibri"/>
                    <a:sym typeface="Calibri"/>
                  </a:rPr>
                  <a:t>(DataCite,</a:t>
                </a:r>
                <a:r>
                  <a:rPr lang="it" sz="900" i="1">
                    <a:latin typeface="Calibri"/>
                    <a:ea typeface="Calibri"/>
                    <a:cs typeface="Calibri"/>
                    <a:sym typeface="Calibri"/>
                  </a:rPr>
                  <a:t> </a:t>
                </a:r>
                <a:r>
                  <a:rPr lang="it" sz="900" i="1">
                    <a:solidFill>
                      <a:srgbClr val="000000"/>
                    </a:solidFill>
                    <a:latin typeface="Calibri"/>
                    <a:ea typeface="Calibri"/>
                    <a:cs typeface="Calibri"/>
                    <a:sym typeface="Calibri"/>
                  </a:rPr>
                  <a:t>OGC CSW, CKAN)</a:t>
                </a:r>
                <a:endParaRPr sz="900" i="1">
                  <a:solidFill>
                    <a:srgbClr val="000000"/>
                  </a:solidFill>
                  <a:latin typeface="Calibri"/>
                  <a:ea typeface="Calibri"/>
                  <a:cs typeface="Calibri"/>
                  <a:sym typeface="Calibri"/>
                </a:endParaRPr>
              </a:p>
            </p:txBody>
          </p:sp>
          <p:sp>
            <p:nvSpPr>
              <p:cNvPr id="610" name="Google Shape;610;p52"/>
              <p:cNvSpPr/>
              <p:nvPr/>
            </p:nvSpPr>
            <p:spPr>
              <a:xfrm>
                <a:off x="1873811" y="1018652"/>
                <a:ext cx="1538700" cy="365400"/>
              </a:xfrm>
              <a:prstGeom prst="rect">
                <a:avLst/>
              </a:prstGeom>
              <a:solidFill>
                <a:srgbClr val="D9EAD3"/>
              </a:solidFill>
              <a:ln w="9525" cap="flat" cmpd="sng">
                <a:solidFill>
                  <a:srgbClr val="000000"/>
                </a:solidFill>
                <a:prstDash val="solid"/>
                <a:miter lim="800000"/>
                <a:headEnd type="none" w="sm" len="sm"/>
                <a:tailEnd type="none" w="sm" len="sm"/>
              </a:ln>
            </p:spPr>
            <p:txBody>
              <a:bodyPr spcFirstLastPara="1" wrap="square" lIns="72000" tIns="0" rIns="0" bIns="0" anchor="ctr" anchorCtr="0">
                <a:noAutofit/>
              </a:bodyPr>
              <a:lstStyle/>
              <a:p>
                <a:pPr marL="0" marR="0" lvl="0" indent="0" algn="l" rtl="0">
                  <a:lnSpc>
                    <a:spcPct val="70000"/>
                  </a:lnSpc>
                  <a:spcBef>
                    <a:spcPts val="0"/>
                  </a:spcBef>
                  <a:spcAft>
                    <a:spcPts val="0"/>
                  </a:spcAft>
                  <a:buNone/>
                </a:pPr>
                <a:r>
                  <a:rPr lang="it" sz="1100">
                    <a:latin typeface="Calibri"/>
                    <a:ea typeface="Calibri"/>
                    <a:cs typeface="Calibri"/>
                    <a:sym typeface="Calibri"/>
                  </a:rPr>
                  <a:t>Open Data Portal</a:t>
                </a:r>
                <a:endParaRPr sz="1100">
                  <a:latin typeface="Calibri"/>
                  <a:ea typeface="Calibri"/>
                  <a:cs typeface="Calibri"/>
                  <a:sym typeface="Calibri"/>
                </a:endParaRPr>
              </a:p>
              <a:p>
                <a:pPr marL="0" marR="0" lvl="0" indent="0" algn="l" rtl="0">
                  <a:lnSpc>
                    <a:spcPct val="70000"/>
                  </a:lnSpc>
                  <a:spcBef>
                    <a:spcPts val="0"/>
                  </a:spcBef>
                  <a:spcAft>
                    <a:spcPts val="0"/>
                  </a:spcAft>
                  <a:buNone/>
                </a:pPr>
                <a:r>
                  <a:rPr lang="it" sz="1100">
                    <a:latin typeface="Calibri"/>
                    <a:ea typeface="Calibri"/>
                    <a:cs typeface="Calibri"/>
                    <a:sym typeface="Calibri"/>
                  </a:rPr>
                  <a:t>https://data.ingv.it</a:t>
                </a:r>
                <a:endParaRPr sz="1100">
                  <a:latin typeface="Calibri"/>
                  <a:ea typeface="Calibri"/>
                  <a:cs typeface="Calibri"/>
                  <a:sym typeface="Calibri"/>
                </a:endParaRPr>
              </a:p>
            </p:txBody>
          </p:sp>
          <p:sp>
            <p:nvSpPr>
              <p:cNvPr id="611" name="Google Shape;611;p52"/>
              <p:cNvSpPr/>
              <p:nvPr/>
            </p:nvSpPr>
            <p:spPr>
              <a:xfrm>
                <a:off x="1873881" y="1385857"/>
                <a:ext cx="3127500" cy="1373100"/>
              </a:xfrm>
              <a:prstGeom prst="rect">
                <a:avLst/>
              </a:prstGeom>
              <a:solidFill>
                <a:srgbClr val="B6D7A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lvl="0" indent="0" algn="l" rtl="0">
                  <a:lnSpc>
                    <a:spcPct val="80000"/>
                  </a:lnSpc>
                  <a:spcBef>
                    <a:spcPts val="0"/>
                  </a:spcBef>
                  <a:spcAft>
                    <a:spcPts val="0"/>
                  </a:spcAft>
                  <a:buNone/>
                </a:pPr>
                <a:r>
                  <a:rPr lang="it" b="1">
                    <a:solidFill>
                      <a:srgbClr val="000000"/>
                    </a:solidFill>
                    <a:latin typeface="Calibri"/>
                    <a:ea typeface="Calibri"/>
                    <a:cs typeface="Calibri"/>
                    <a:sym typeface="Calibri"/>
                  </a:rPr>
                  <a:t>Data Registry (Metadata Catalog)</a:t>
                </a:r>
                <a:endParaRPr b="1">
                  <a:solidFill>
                    <a:srgbClr val="000000"/>
                  </a:solidFill>
                  <a:latin typeface="Calibri"/>
                  <a:ea typeface="Calibri"/>
                  <a:cs typeface="Calibri"/>
                  <a:sym typeface="Calibri"/>
                </a:endParaRPr>
              </a:p>
              <a:p>
                <a:pPr marL="0" lvl="0" indent="0" algn="l" rtl="0">
                  <a:lnSpc>
                    <a:spcPct val="80000"/>
                  </a:lnSpc>
                  <a:spcBef>
                    <a:spcPts val="0"/>
                  </a:spcBef>
                  <a:spcAft>
                    <a:spcPts val="0"/>
                  </a:spcAft>
                  <a:buNone/>
                </a:pPr>
                <a:r>
                  <a:rPr lang="it" sz="1200" i="1">
                    <a:solidFill>
                      <a:srgbClr val="000000"/>
                    </a:solidFill>
                    <a:latin typeface="Calibri"/>
                    <a:ea typeface="Calibri"/>
                    <a:cs typeface="Calibri"/>
                    <a:sym typeface="Calibri"/>
                  </a:rPr>
                  <a:t>Data Management Office</a:t>
                </a:r>
                <a:endParaRPr sz="1200" i="1">
                  <a:solidFill>
                    <a:srgbClr val="000000"/>
                  </a:solidFill>
                  <a:latin typeface="Calibri"/>
                  <a:ea typeface="Calibri"/>
                  <a:cs typeface="Calibri"/>
                  <a:sym typeface="Calibri"/>
                </a:endParaRPr>
              </a:p>
            </p:txBody>
          </p:sp>
          <p:sp>
            <p:nvSpPr>
              <p:cNvPr id="612" name="Google Shape;612;p52"/>
              <p:cNvSpPr/>
              <p:nvPr/>
            </p:nvSpPr>
            <p:spPr>
              <a:xfrm>
                <a:off x="1945962" y="2185374"/>
                <a:ext cx="831000" cy="4911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it" sz="1000">
                    <a:solidFill>
                      <a:srgbClr val="000000"/>
                    </a:solidFill>
                    <a:latin typeface="Calibri"/>
                    <a:ea typeface="Calibri"/>
                    <a:cs typeface="Calibri"/>
                    <a:sym typeface="Calibri"/>
                  </a:rPr>
                  <a:t>relations with other data or publications</a:t>
                </a:r>
                <a:endParaRPr sz="1000">
                  <a:solidFill>
                    <a:srgbClr val="000000"/>
                  </a:solidFill>
                  <a:latin typeface="Calibri"/>
                  <a:ea typeface="Calibri"/>
                  <a:cs typeface="Calibri"/>
                  <a:sym typeface="Calibri"/>
                </a:endParaRPr>
              </a:p>
            </p:txBody>
          </p:sp>
          <p:sp>
            <p:nvSpPr>
              <p:cNvPr id="613" name="Google Shape;613;p52"/>
              <p:cNvSpPr/>
              <p:nvPr/>
            </p:nvSpPr>
            <p:spPr>
              <a:xfrm>
                <a:off x="3577085" y="2070566"/>
                <a:ext cx="1317300" cy="2736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it" sz="1000">
                    <a:solidFill>
                      <a:srgbClr val="000000"/>
                    </a:solidFill>
                    <a:latin typeface="Calibri"/>
                    <a:ea typeface="Calibri"/>
                    <a:cs typeface="Calibri"/>
                    <a:sym typeface="Calibri"/>
                  </a:rPr>
                  <a:t>link to</a:t>
                </a:r>
                <a:br>
                  <a:rPr lang="it" sz="1000">
                    <a:solidFill>
                      <a:srgbClr val="000000"/>
                    </a:solidFill>
                    <a:latin typeface="Calibri"/>
                    <a:ea typeface="Calibri"/>
                    <a:cs typeface="Calibri"/>
                    <a:sym typeface="Calibri"/>
                  </a:rPr>
                </a:br>
                <a:r>
                  <a:rPr lang="it" sz="1000">
                    <a:solidFill>
                      <a:srgbClr val="000000"/>
                    </a:solidFill>
                    <a:latin typeface="Calibri"/>
                    <a:ea typeface="Calibri"/>
                    <a:cs typeface="Calibri"/>
                    <a:sym typeface="Calibri"/>
                  </a:rPr>
                  <a:t>research projects</a:t>
                </a:r>
                <a:endParaRPr sz="1000">
                  <a:solidFill>
                    <a:srgbClr val="000000"/>
                  </a:solidFill>
                  <a:latin typeface="Calibri"/>
                  <a:ea typeface="Calibri"/>
                  <a:cs typeface="Calibri"/>
                  <a:sym typeface="Calibri"/>
                </a:endParaRPr>
              </a:p>
            </p:txBody>
          </p:sp>
          <p:sp>
            <p:nvSpPr>
              <p:cNvPr id="614" name="Google Shape;614;p52"/>
              <p:cNvSpPr/>
              <p:nvPr/>
            </p:nvSpPr>
            <p:spPr>
              <a:xfrm>
                <a:off x="3577085" y="1727366"/>
                <a:ext cx="1317300" cy="2736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it" sz="1000">
                    <a:solidFill>
                      <a:srgbClr val="000000"/>
                    </a:solidFill>
                    <a:latin typeface="Calibri"/>
                    <a:ea typeface="Calibri"/>
                    <a:cs typeface="Calibri"/>
                    <a:sym typeface="Calibri"/>
                  </a:rPr>
                  <a:t>list of</a:t>
                </a:r>
                <a:br>
                  <a:rPr lang="it" sz="1000">
                    <a:solidFill>
                      <a:srgbClr val="000000"/>
                    </a:solidFill>
                    <a:latin typeface="Calibri"/>
                    <a:ea typeface="Calibri"/>
                    <a:cs typeface="Calibri"/>
                    <a:sym typeface="Calibri"/>
                  </a:rPr>
                </a:br>
                <a:r>
                  <a:rPr lang="it" sz="1000">
                    <a:solidFill>
                      <a:srgbClr val="000000"/>
                    </a:solidFill>
                    <a:latin typeface="Calibri"/>
                    <a:ea typeface="Calibri"/>
                    <a:cs typeface="Calibri"/>
                    <a:sym typeface="Calibri"/>
                  </a:rPr>
                  <a:t>people involved</a:t>
                </a:r>
                <a:endParaRPr sz="1000">
                  <a:solidFill>
                    <a:srgbClr val="000000"/>
                  </a:solidFill>
                  <a:latin typeface="Calibri"/>
                  <a:ea typeface="Calibri"/>
                  <a:cs typeface="Calibri"/>
                  <a:sym typeface="Calibri"/>
                </a:endParaRPr>
              </a:p>
            </p:txBody>
          </p:sp>
          <p:sp>
            <p:nvSpPr>
              <p:cNvPr id="615" name="Google Shape;615;p52"/>
              <p:cNvSpPr/>
              <p:nvPr/>
            </p:nvSpPr>
            <p:spPr>
              <a:xfrm>
                <a:off x="2865390" y="1727386"/>
                <a:ext cx="632400" cy="9609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it" sz="1000">
                    <a:solidFill>
                      <a:srgbClr val="000000"/>
                    </a:solidFill>
                    <a:latin typeface="Calibri"/>
                    <a:ea typeface="Calibri"/>
                    <a:cs typeface="Calibri"/>
                    <a:sym typeface="Calibri"/>
                  </a:rPr>
                  <a:t>metadata about</a:t>
                </a:r>
                <a:br>
                  <a:rPr lang="it" sz="1000">
                    <a:latin typeface="Calibri"/>
                    <a:ea typeface="Calibri"/>
                    <a:cs typeface="Calibri"/>
                    <a:sym typeface="Calibri"/>
                  </a:rPr>
                </a:br>
                <a:r>
                  <a:rPr lang="it" sz="1000">
                    <a:solidFill>
                      <a:srgbClr val="000000"/>
                    </a:solidFill>
                    <a:latin typeface="Calibri"/>
                    <a:ea typeface="Calibri"/>
                    <a:cs typeface="Calibri"/>
                    <a:sym typeface="Calibri"/>
                  </a:rPr>
                  <a:t>data</a:t>
                </a:r>
                <a:br>
                  <a:rPr lang="it" sz="1000">
                    <a:latin typeface="Calibri"/>
                    <a:ea typeface="Calibri"/>
                    <a:cs typeface="Calibri"/>
                    <a:sym typeface="Calibri"/>
                  </a:rPr>
                </a:br>
                <a:r>
                  <a:rPr lang="it" sz="1000">
                    <a:solidFill>
                      <a:srgbClr val="000000"/>
                    </a:solidFill>
                    <a:latin typeface="Calibri"/>
                    <a:ea typeface="Calibri"/>
                    <a:cs typeface="Calibri"/>
                    <a:sym typeface="Calibri"/>
                  </a:rPr>
                  <a:t>access points</a:t>
                </a:r>
                <a:endParaRPr sz="1000" i="1">
                  <a:solidFill>
                    <a:srgbClr val="000000"/>
                  </a:solidFill>
                  <a:latin typeface="Calibri"/>
                  <a:ea typeface="Calibri"/>
                  <a:cs typeface="Calibri"/>
                  <a:sym typeface="Calibri"/>
                </a:endParaRPr>
              </a:p>
            </p:txBody>
          </p:sp>
          <p:sp>
            <p:nvSpPr>
              <p:cNvPr id="616" name="Google Shape;616;p52"/>
              <p:cNvSpPr/>
              <p:nvPr/>
            </p:nvSpPr>
            <p:spPr>
              <a:xfrm>
                <a:off x="1939572" y="1727379"/>
                <a:ext cx="837300" cy="3663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metadata</a:t>
                </a:r>
                <a:endParaRPr sz="1000">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about data</a:t>
                </a:r>
                <a:endParaRPr sz="1000">
                  <a:solidFill>
                    <a:srgbClr val="000000"/>
                  </a:solidFill>
                  <a:latin typeface="Calibri"/>
                  <a:ea typeface="Calibri"/>
                  <a:cs typeface="Calibri"/>
                  <a:sym typeface="Calibri"/>
                </a:endParaRPr>
              </a:p>
            </p:txBody>
          </p:sp>
          <p:sp>
            <p:nvSpPr>
              <p:cNvPr id="617" name="Google Shape;617;p52"/>
              <p:cNvSpPr/>
              <p:nvPr/>
            </p:nvSpPr>
            <p:spPr>
              <a:xfrm>
                <a:off x="3586124" y="2413765"/>
                <a:ext cx="1317300" cy="274500"/>
              </a:xfrm>
              <a:prstGeom prst="rect">
                <a:avLst/>
              </a:prstGeom>
              <a:solidFill>
                <a:srgbClr val="D9EAD3"/>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it" sz="1000">
                    <a:solidFill>
                      <a:srgbClr val="000000"/>
                    </a:solidFill>
                    <a:latin typeface="Calibri"/>
                    <a:ea typeface="Calibri"/>
                    <a:cs typeface="Calibri"/>
                    <a:sym typeface="Calibri"/>
                  </a:rPr>
                  <a:t>temporal and geographical coverage</a:t>
                </a:r>
                <a:endParaRPr sz="1000">
                  <a:solidFill>
                    <a:srgbClr val="000000"/>
                  </a:solidFill>
                  <a:latin typeface="Calibri"/>
                  <a:ea typeface="Calibri"/>
                  <a:cs typeface="Calibri"/>
                  <a:sym typeface="Calibri"/>
                </a:endParaRPr>
              </a:p>
            </p:txBody>
          </p:sp>
          <p:sp>
            <p:nvSpPr>
              <p:cNvPr id="618" name="Google Shape;618;p52"/>
              <p:cNvSpPr/>
              <p:nvPr/>
            </p:nvSpPr>
            <p:spPr>
              <a:xfrm>
                <a:off x="1873881" y="2757803"/>
                <a:ext cx="3128700" cy="238500"/>
              </a:xfrm>
              <a:prstGeom prst="rect">
                <a:avLst/>
              </a:prstGeom>
              <a:solidFill>
                <a:srgbClr val="D9EAD3"/>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2000" tIns="0" rIns="0" bIns="0" anchor="ctr" anchorCtr="0">
                <a:noAutofit/>
              </a:bodyPr>
              <a:lstStyle/>
              <a:p>
                <a:pPr marL="0" marR="0" lvl="0" indent="0" algn="ctr" rtl="0">
                  <a:lnSpc>
                    <a:spcPct val="70000"/>
                  </a:lnSpc>
                  <a:spcBef>
                    <a:spcPts val="0"/>
                  </a:spcBef>
                  <a:spcAft>
                    <a:spcPts val="0"/>
                  </a:spcAft>
                  <a:buNone/>
                </a:pPr>
                <a:r>
                  <a:rPr lang="it" sz="1200">
                    <a:solidFill>
                      <a:srgbClr val="000000"/>
                    </a:solidFill>
                    <a:latin typeface="Calibri"/>
                    <a:ea typeface="Calibri"/>
                    <a:cs typeface="Calibri"/>
                    <a:sym typeface="Calibri"/>
                  </a:rPr>
                  <a:t>Metadata Editor</a:t>
                </a:r>
                <a:endParaRPr sz="1200" i="1">
                  <a:solidFill>
                    <a:srgbClr val="000000"/>
                  </a:solidFill>
                  <a:latin typeface="Calibri"/>
                  <a:ea typeface="Calibri"/>
                  <a:cs typeface="Calibri"/>
                  <a:sym typeface="Calibri"/>
                </a:endParaRPr>
              </a:p>
            </p:txBody>
          </p:sp>
        </p:grpSp>
        <p:cxnSp>
          <p:nvCxnSpPr>
            <p:cNvPr id="619" name="Google Shape;619;p52"/>
            <p:cNvCxnSpPr>
              <a:stCxn id="618" idx="3"/>
              <a:endCxn id="599" idx="0"/>
            </p:cNvCxnSpPr>
            <p:nvPr/>
          </p:nvCxnSpPr>
          <p:spPr>
            <a:xfrm>
              <a:off x="5002581" y="2877053"/>
              <a:ext cx="1036800" cy="242700"/>
            </a:xfrm>
            <a:prstGeom prst="bentConnector2">
              <a:avLst/>
            </a:prstGeom>
            <a:noFill/>
            <a:ln w="28575" cap="flat" cmpd="sng">
              <a:solidFill>
                <a:srgbClr val="0000FF"/>
              </a:solidFill>
              <a:prstDash val="solid"/>
              <a:miter lim="8000"/>
              <a:headEnd type="none" w="sm" len="sm"/>
              <a:tailEnd type="none" w="lg" len="lg"/>
            </a:ln>
          </p:spPr>
        </p:cxnSp>
      </p:grpSp>
      <p:grpSp>
        <p:nvGrpSpPr>
          <p:cNvPr id="620" name="Google Shape;620;p52"/>
          <p:cNvGrpSpPr/>
          <p:nvPr/>
        </p:nvGrpSpPr>
        <p:grpSpPr>
          <a:xfrm>
            <a:off x="4933513" y="850963"/>
            <a:ext cx="1628717" cy="1511365"/>
            <a:chOff x="5136647" y="1168655"/>
            <a:chExt cx="1582200" cy="1468200"/>
          </a:xfrm>
        </p:grpSpPr>
        <p:sp>
          <p:nvSpPr>
            <p:cNvPr id="621" name="Google Shape;621;p52"/>
            <p:cNvSpPr/>
            <p:nvPr/>
          </p:nvSpPr>
          <p:spPr>
            <a:xfrm>
              <a:off x="5136647" y="1168655"/>
              <a:ext cx="1582200" cy="1468200"/>
            </a:xfrm>
            <a:prstGeom prst="rect">
              <a:avLst/>
            </a:prstGeom>
            <a:solidFill>
              <a:srgbClr val="BEB3DC"/>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0" bIns="34275" anchor="t" anchorCtr="0">
              <a:noAutofit/>
            </a:bodyPr>
            <a:lstStyle/>
            <a:p>
              <a:pPr marL="0" lvl="0" indent="0" algn="l" rtl="0">
                <a:lnSpc>
                  <a:spcPct val="80000"/>
                </a:lnSpc>
                <a:spcBef>
                  <a:spcPts val="0"/>
                </a:spcBef>
                <a:spcAft>
                  <a:spcPts val="0"/>
                </a:spcAft>
                <a:buNone/>
              </a:pPr>
              <a:r>
                <a:rPr lang="it" sz="1200" b="1">
                  <a:solidFill>
                    <a:srgbClr val="000000"/>
                  </a:solidFill>
                  <a:latin typeface="Calibri"/>
                  <a:ea typeface="Calibri"/>
                  <a:cs typeface="Calibri"/>
                  <a:sym typeface="Calibri"/>
                </a:rPr>
                <a:t>Management Resources</a:t>
              </a:r>
              <a:endParaRPr sz="1200" b="1">
                <a:solidFill>
                  <a:srgbClr val="000000"/>
                </a:solidFill>
                <a:latin typeface="Calibri"/>
                <a:ea typeface="Calibri"/>
                <a:cs typeface="Calibri"/>
                <a:sym typeface="Calibri"/>
              </a:endParaRPr>
            </a:p>
            <a:p>
              <a:pPr marL="0" lvl="0" indent="0" algn="l" rtl="0">
                <a:lnSpc>
                  <a:spcPct val="80000"/>
                </a:lnSpc>
                <a:spcBef>
                  <a:spcPts val="0"/>
                </a:spcBef>
                <a:spcAft>
                  <a:spcPts val="0"/>
                </a:spcAft>
                <a:buNone/>
              </a:pPr>
              <a:r>
                <a:rPr lang="it" sz="1000" i="1">
                  <a:solidFill>
                    <a:srgbClr val="000000"/>
                  </a:solidFill>
                  <a:latin typeface="Calibri"/>
                  <a:ea typeface="Calibri"/>
                  <a:cs typeface="Calibri"/>
                  <a:sym typeface="Calibri"/>
                </a:rPr>
                <a:t>Other administrative offices</a:t>
              </a:r>
              <a:endParaRPr sz="1000" i="1">
                <a:solidFill>
                  <a:srgbClr val="000000"/>
                </a:solidFill>
                <a:latin typeface="Calibri"/>
                <a:ea typeface="Calibri"/>
                <a:cs typeface="Calibri"/>
                <a:sym typeface="Calibri"/>
              </a:endParaRPr>
            </a:p>
          </p:txBody>
        </p:sp>
        <p:sp>
          <p:nvSpPr>
            <p:cNvPr id="622" name="Google Shape;622;p52"/>
            <p:cNvSpPr/>
            <p:nvPr/>
          </p:nvSpPr>
          <p:spPr>
            <a:xfrm>
              <a:off x="5413918" y="1523457"/>
              <a:ext cx="1039500" cy="296700"/>
            </a:xfrm>
            <a:prstGeom prst="rect">
              <a:avLst/>
            </a:prstGeom>
            <a:solidFill>
              <a:srgbClr val="D9D2E9"/>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lnSpc>
                  <a:spcPct val="80000"/>
                </a:lnSpc>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metadata about people</a:t>
              </a:r>
              <a:endParaRPr sz="1000">
                <a:solidFill>
                  <a:srgbClr val="000000"/>
                </a:solidFill>
                <a:latin typeface="Calibri"/>
                <a:ea typeface="Calibri"/>
                <a:cs typeface="Calibri"/>
                <a:sym typeface="Calibri"/>
              </a:endParaRPr>
            </a:p>
          </p:txBody>
        </p:sp>
        <p:sp>
          <p:nvSpPr>
            <p:cNvPr id="623" name="Google Shape;623;p52"/>
            <p:cNvSpPr/>
            <p:nvPr/>
          </p:nvSpPr>
          <p:spPr>
            <a:xfrm>
              <a:off x="5405876" y="1896327"/>
              <a:ext cx="1039500" cy="296700"/>
            </a:xfrm>
            <a:prstGeom prst="rect">
              <a:avLst/>
            </a:prstGeom>
            <a:solidFill>
              <a:srgbClr val="D9D2E9"/>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lnSpc>
                  <a:spcPct val="80000"/>
                </a:lnSpc>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metadata about organisations</a:t>
              </a:r>
              <a:endParaRPr sz="1000">
                <a:solidFill>
                  <a:srgbClr val="000000"/>
                </a:solidFill>
                <a:latin typeface="Calibri"/>
                <a:ea typeface="Calibri"/>
                <a:cs typeface="Calibri"/>
                <a:sym typeface="Calibri"/>
              </a:endParaRPr>
            </a:p>
          </p:txBody>
        </p:sp>
        <p:sp>
          <p:nvSpPr>
            <p:cNvPr id="624" name="Google Shape;624;p52"/>
            <p:cNvSpPr/>
            <p:nvPr/>
          </p:nvSpPr>
          <p:spPr>
            <a:xfrm>
              <a:off x="5423767" y="2269198"/>
              <a:ext cx="1039500" cy="296700"/>
            </a:xfrm>
            <a:prstGeom prst="rect">
              <a:avLst/>
            </a:prstGeom>
            <a:solidFill>
              <a:srgbClr val="D9D2E9"/>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lnSpc>
                  <a:spcPct val="80000"/>
                </a:lnSpc>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metadata about projects</a:t>
              </a:r>
              <a:endParaRPr sz="1000">
                <a:solidFill>
                  <a:srgbClr val="000000"/>
                </a:solidFill>
                <a:latin typeface="Calibri"/>
                <a:ea typeface="Calibri"/>
                <a:cs typeface="Calibri"/>
                <a:sym typeface="Calibri"/>
              </a:endParaRPr>
            </a:p>
          </p:txBody>
        </p:sp>
      </p:grpSp>
      <p:grpSp>
        <p:nvGrpSpPr>
          <p:cNvPr id="625" name="Google Shape;625;p52"/>
          <p:cNvGrpSpPr/>
          <p:nvPr/>
        </p:nvGrpSpPr>
        <p:grpSpPr>
          <a:xfrm>
            <a:off x="6280719" y="850963"/>
            <a:ext cx="1981382" cy="1436503"/>
            <a:chOff x="6371353" y="1168655"/>
            <a:chExt cx="1924793" cy="1395476"/>
          </a:xfrm>
        </p:grpSpPr>
        <p:sp>
          <p:nvSpPr>
            <p:cNvPr id="626" name="Google Shape;626;p52"/>
            <p:cNvSpPr/>
            <p:nvPr/>
          </p:nvSpPr>
          <p:spPr>
            <a:xfrm>
              <a:off x="7043346" y="1718435"/>
              <a:ext cx="1252800" cy="4794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endParaRPr sz="1200">
                <a:solidFill>
                  <a:srgbClr val="000000"/>
                </a:solidFill>
                <a:latin typeface="Calibri"/>
                <a:ea typeface="Calibri"/>
                <a:cs typeface="Calibri"/>
                <a:sym typeface="Calibri"/>
              </a:endParaRPr>
            </a:p>
          </p:txBody>
        </p:sp>
        <p:sp>
          <p:nvSpPr>
            <p:cNvPr id="627" name="Google Shape;627;p52"/>
            <p:cNvSpPr/>
            <p:nvPr/>
          </p:nvSpPr>
          <p:spPr>
            <a:xfrm>
              <a:off x="7043346" y="2266531"/>
              <a:ext cx="1252800" cy="2976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endParaRPr sz="1200">
                <a:solidFill>
                  <a:srgbClr val="000000"/>
                </a:solidFill>
                <a:latin typeface="Calibri"/>
                <a:ea typeface="Calibri"/>
                <a:cs typeface="Calibri"/>
                <a:sym typeface="Calibri"/>
              </a:endParaRPr>
            </a:p>
          </p:txBody>
        </p:sp>
        <p:sp>
          <p:nvSpPr>
            <p:cNvPr id="628" name="Google Shape;628;p52"/>
            <p:cNvSpPr/>
            <p:nvPr/>
          </p:nvSpPr>
          <p:spPr>
            <a:xfrm>
              <a:off x="7043346" y="1168655"/>
              <a:ext cx="1252800" cy="4794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endParaRPr sz="1200">
                <a:solidFill>
                  <a:srgbClr val="000000"/>
                </a:solidFill>
                <a:latin typeface="Calibri"/>
                <a:ea typeface="Calibri"/>
                <a:cs typeface="Calibri"/>
                <a:sym typeface="Calibri"/>
              </a:endParaRPr>
            </a:p>
          </p:txBody>
        </p:sp>
        <p:sp>
          <p:nvSpPr>
            <p:cNvPr id="629" name="Google Shape;629;p52"/>
            <p:cNvSpPr txBox="1"/>
            <p:nvPr/>
          </p:nvSpPr>
          <p:spPr>
            <a:xfrm>
              <a:off x="7079511" y="1962668"/>
              <a:ext cx="1192500" cy="2304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0"/>
                </a:spcBef>
                <a:spcAft>
                  <a:spcPts val="0"/>
                </a:spcAft>
                <a:buNone/>
              </a:pPr>
              <a:r>
                <a:rPr lang="it" sz="1100">
                  <a:latin typeface="Calibri"/>
                  <a:ea typeface="Calibri"/>
                  <a:cs typeface="Calibri"/>
                  <a:sym typeface="Calibri"/>
                </a:rPr>
                <a:t>Research Organization Registry</a:t>
              </a:r>
              <a:endParaRPr sz="1100">
                <a:latin typeface="Calibri"/>
                <a:ea typeface="Calibri"/>
                <a:cs typeface="Calibri"/>
                <a:sym typeface="Calibri"/>
              </a:endParaRPr>
            </a:p>
          </p:txBody>
        </p:sp>
        <p:sp>
          <p:nvSpPr>
            <p:cNvPr id="630" name="Google Shape;630;p52"/>
            <p:cNvSpPr txBox="1"/>
            <p:nvPr/>
          </p:nvSpPr>
          <p:spPr>
            <a:xfrm>
              <a:off x="7079511" y="1418574"/>
              <a:ext cx="1107900" cy="2304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None/>
              </a:pPr>
              <a:r>
                <a:rPr lang="it" sz="1100">
                  <a:latin typeface="Calibri"/>
                  <a:ea typeface="Calibri"/>
                  <a:cs typeface="Calibri"/>
                  <a:sym typeface="Calibri"/>
                </a:rPr>
                <a:t>Open Research and</a:t>
              </a:r>
              <a:br>
                <a:rPr lang="it" sz="1100">
                  <a:latin typeface="Calibri"/>
                  <a:ea typeface="Calibri"/>
                  <a:cs typeface="Calibri"/>
                  <a:sym typeface="Calibri"/>
                </a:rPr>
              </a:br>
              <a:r>
                <a:rPr lang="it" sz="1100">
                  <a:latin typeface="Calibri"/>
                  <a:ea typeface="Calibri"/>
                  <a:cs typeface="Calibri"/>
                  <a:sym typeface="Calibri"/>
                </a:rPr>
                <a:t>Contributor ID</a:t>
              </a:r>
              <a:endParaRPr sz="1100">
                <a:latin typeface="Calibri"/>
                <a:ea typeface="Calibri"/>
                <a:cs typeface="Calibri"/>
                <a:sym typeface="Calibri"/>
              </a:endParaRPr>
            </a:p>
          </p:txBody>
        </p:sp>
        <p:pic>
          <p:nvPicPr>
            <p:cNvPr id="631" name="Google Shape;631;p52"/>
            <p:cNvPicPr preferRelativeResize="0"/>
            <p:nvPr/>
          </p:nvPicPr>
          <p:blipFill>
            <a:blip r:embed="rId5">
              <a:alphaModFix/>
            </a:blip>
            <a:stretch>
              <a:fillRect/>
            </a:stretch>
          </p:blipFill>
          <p:spPr>
            <a:xfrm>
              <a:off x="7079511" y="1197982"/>
              <a:ext cx="630162" cy="191857"/>
            </a:xfrm>
            <a:prstGeom prst="rect">
              <a:avLst/>
            </a:prstGeom>
            <a:noFill/>
            <a:ln>
              <a:noFill/>
            </a:ln>
          </p:spPr>
        </p:pic>
        <p:pic>
          <p:nvPicPr>
            <p:cNvPr id="632" name="Google Shape;632;p52"/>
            <p:cNvPicPr preferRelativeResize="0"/>
            <p:nvPr/>
          </p:nvPicPr>
          <p:blipFill>
            <a:blip r:embed="rId6">
              <a:alphaModFix/>
            </a:blip>
            <a:stretch>
              <a:fillRect/>
            </a:stretch>
          </p:blipFill>
          <p:spPr>
            <a:xfrm>
              <a:off x="7069404" y="2289053"/>
              <a:ext cx="485410" cy="238331"/>
            </a:xfrm>
            <a:prstGeom prst="rect">
              <a:avLst/>
            </a:prstGeom>
            <a:noFill/>
            <a:ln>
              <a:noFill/>
            </a:ln>
          </p:spPr>
        </p:pic>
        <p:pic>
          <p:nvPicPr>
            <p:cNvPr id="633" name="Google Shape;633;p52"/>
            <p:cNvPicPr preferRelativeResize="0"/>
            <p:nvPr/>
          </p:nvPicPr>
          <p:blipFill>
            <a:blip r:embed="rId7">
              <a:alphaModFix/>
            </a:blip>
            <a:stretch>
              <a:fillRect/>
            </a:stretch>
          </p:blipFill>
          <p:spPr>
            <a:xfrm>
              <a:off x="7079515" y="1778934"/>
              <a:ext cx="555087" cy="153641"/>
            </a:xfrm>
            <a:prstGeom prst="rect">
              <a:avLst/>
            </a:prstGeom>
            <a:noFill/>
            <a:ln>
              <a:noFill/>
            </a:ln>
          </p:spPr>
        </p:pic>
        <p:pic>
          <p:nvPicPr>
            <p:cNvPr id="634" name="Google Shape;634;p52"/>
            <p:cNvPicPr preferRelativeResize="0"/>
            <p:nvPr/>
          </p:nvPicPr>
          <p:blipFill>
            <a:blip r:embed="rId8">
              <a:alphaModFix/>
            </a:blip>
            <a:stretch>
              <a:fillRect/>
            </a:stretch>
          </p:blipFill>
          <p:spPr>
            <a:xfrm>
              <a:off x="7560676" y="2329717"/>
              <a:ext cx="704294" cy="197871"/>
            </a:xfrm>
            <a:prstGeom prst="rect">
              <a:avLst/>
            </a:prstGeom>
            <a:noFill/>
            <a:ln>
              <a:noFill/>
            </a:ln>
          </p:spPr>
        </p:pic>
        <p:cxnSp>
          <p:nvCxnSpPr>
            <p:cNvPr id="635" name="Google Shape;635;p52"/>
            <p:cNvCxnSpPr>
              <a:stCxn id="622" idx="3"/>
              <a:endCxn id="628" idx="1"/>
            </p:cNvCxnSpPr>
            <p:nvPr/>
          </p:nvCxnSpPr>
          <p:spPr>
            <a:xfrm rot="10800000" flipH="1">
              <a:off x="6379394" y="1408407"/>
              <a:ext cx="663900" cy="263400"/>
            </a:xfrm>
            <a:prstGeom prst="bentConnector3">
              <a:avLst>
                <a:gd name="adj1" fmla="val 79948"/>
              </a:avLst>
            </a:prstGeom>
            <a:noFill/>
            <a:ln w="28575" cap="flat" cmpd="sng">
              <a:solidFill>
                <a:srgbClr val="0000FF"/>
              </a:solidFill>
              <a:prstDash val="solid"/>
              <a:miter lim="8000"/>
              <a:headEnd type="none" w="sm" len="sm"/>
              <a:tailEnd type="none" w="lg" len="lg"/>
            </a:ln>
          </p:spPr>
        </p:cxnSp>
        <p:cxnSp>
          <p:nvCxnSpPr>
            <p:cNvPr id="636" name="Google Shape;636;p52"/>
            <p:cNvCxnSpPr>
              <a:stCxn id="623" idx="3"/>
              <a:endCxn id="626" idx="1"/>
            </p:cNvCxnSpPr>
            <p:nvPr/>
          </p:nvCxnSpPr>
          <p:spPr>
            <a:xfrm rot="10800000" flipH="1">
              <a:off x="6371353" y="1958277"/>
              <a:ext cx="672000" cy="86400"/>
            </a:xfrm>
            <a:prstGeom prst="bentConnector3">
              <a:avLst>
                <a:gd name="adj1" fmla="val 80181"/>
              </a:avLst>
            </a:prstGeom>
            <a:noFill/>
            <a:ln w="28575" cap="flat" cmpd="sng">
              <a:solidFill>
                <a:srgbClr val="0000FF"/>
              </a:solidFill>
              <a:prstDash val="solid"/>
              <a:miter lim="8000"/>
              <a:headEnd type="none" w="sm" len="sm"/>
              <a:tailEnd type="none" w="lg" len="lg"/>
            </a:ln>
          </p:spPr>
        </p:cxnSp>
        <p:cxnSp>
          <p:nvCxnSpPr>
            <p:cNvPr id="637" name="Google Shape;637;p52"/>
            <p:cNvCxnSpPr>
              <a:stCxn id="624" idx="3"/>
              <a:endCxn id="627" idx="1"/>
            </p:cNvCxnSpPr>
            <p:nvPr/>
          </p:nvCxnSpPr>
          <p:spPr>
            <a:xfrm rot="10800000" flipH="1">
              <a:off x="6389243" y="2415448"/>
              <a:ext cx="654000" cy="2100"/>
            </a:xfrm>
            <a:prstGeom prst="bentConnector3">
              <a:avLst>
                <a:gd name="adj1" fmla="val 50008"/>
              </a:avLst>
            </a:prstGeom>
            <a:noFill/>
            <a:ln w="28575" cap="flat" cmpd="sng">
              <a:solidFill>
                <a:srgbClr val="0000FF"/>
              </a:solidFill>
              <a:prstDash val="solid"/>
              <a:miter lim="8000"/>
              <a:headEnd type="none" w="sm" len="sm"/>
              <a:tailEnd type="none" w="lg" len="lg"/>
            </a:ln>
          </p:spPr>
        </p:cxnSp>
      </p:grpSp>
      <p:cxnSp>
        <p:nvCxnSpPr>
          <p:cNvPr id="638" name="Google Shape;638;p52"/>
          <p:cNvCxnSpPr/>
          <p:nvPr/>
        </p:nvCxnSpPr>
        <p:spPr>
          <a:xfrm rot="10800000">
            <a:off x="5694650" y="4154495"/>
            <a:ext cx="0" cy="203700"/>
          </a:xfrm>
          <a:prstGeom prst="straightConnector1">
            <a:avLst/>
          </a:prstGeom>
          <a:noFill/>
          <a:ln w="28575" cap="flat" cmpd="sng">
            <a:solidFill>
              <a:srgbClr val="0000FF"/>
            </a:solidFill>
            <a:prstDash val="solid"/>
            <a:miter lim="800000"/>
            <a:headEnd type="none" w="sm" len="sm"/>
            <a:tailEnd type="none" w="lg" len="lg"/>
          </a:ln>
        </p:spPr>
      </p:cxnSp>
      <p:cxnSp>
        <p:nvCxnSpPr>
          <p:cNvPr id="639" name="Google Shape;639;p52"/>
          <p:cNvCxnSpPr/>
          <p:nvPr/>
        </p:nvCxnSpPr>
        <p:spPr>
          <a:xfrm rot="10800000">
            <a:off x="2178435" y="4154495"/>
            <a:ext cx="0" cy="203700"/>
          </a:xfrm>
          <a:prstGeom prst="straightConnector1">
            <a:avLst/>
          </a:prstGeom>
          <a:noFill/>
          <a:ln w="28575" cap="flat" cmpd="sng">
            <a:solidFill>
              <a:srgbClr val="0000FF"/>
            </a:solidFill>
            <a:prstDash val="solid"/>
            <a:miter lim="800000"/>
            <a:headEnd type="none" w="sm" len="sm"/>
            <a:tailEnd type="none" w="lg" len="lg"/>
          </a:ln>
        </p:spPr>
      </p:cxnSp>
      <p:cxnSp>
        <p:nvCxnSpPr>
          <p:cNvPr id="640" name="Google Shape;640;p52"/>
          <p:cNvCxnSpPr/>
          <p:nvPr/>
        </p:nvCxnSpPr>
        <p:spPr>
          <a:xfrm rot="10800000">
            <a:off x="4603720" y="4130059"/>
            <a:ext cx="0" cy="203700"/>
          </a:xfrm>
          <a:prstGeom prst="straightConnector1">
            <a:avLst/>
          </a:prstGeom>
          <a:noFill/>
          <a:ln w="28575" cap="flat" cmpd="sng">
            <a:solidFill>
              <a:srgbClr val="0000FF"/>
            </a:solidFill>
            <a:prstDash val="solid"/>
            <a:miter lim="800000"/>
            <a:headEnd type="none" w="sm" len="sm"/>
            <a:tailEnd type="none" w="lg" len="lg"/>
          </a:ln>
        </p:spPr>
      </p:cxnSp>
      <p:grpSp>
        <p:nvGrpSpPr>
          <p:cNvPr id="641" name="Google Shape;641;p52"/>
          <p:cNvGrpSpPr/>
          <p:nvPr/>
        </p:nvGrpSpPr>
        <p:grpSpPr>
          <a:xfrm>
            <a:off x="6299848" y="2505825"/>
            <a:ext cx="2773206" cy="933582"/>
            <a:chOff x="8450328" y="3718703"/>
            <a:chExt cx="3228412" cy="1086824"/>
          </a:xfrm>
        </p:grpSpPr>
        <p:sp>
          <p:nvSpPr>
            <p:cNvPr id="642" name="Google Shape;642;p52"/>
            <p:cNvSpPr/>
            <p:nvPr/>
          </p:nvSpPr>
          <p:spPr>
            <a:xfrm>
              <a:off x="9232840" y="3718703"/>
              <a:ext cx="2445900" cy="5058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36000" tIns="18000" rIns="0" bIns="0" anchor="ctr" anchorCtr="0">
              <a:noAutofit/>
            </a:bodyPr>
            <a:lstStyle/>
            <a:p>
              <a:pPr marL="0" marR="0" lvl="0" indent="0" algn="l" rtl="0">
                <a:lnSpc>
                  <a:spcPct val="70000"/>
                </a:lnSpc>
                <a:spcBef>
                  <a:spcPts val="0"/>
                </a:spcBef>
                <a:spcAft>
                  <a:spcPts val="0"/>
                </a:spcAft>
                <a:buNone/>
              </a:pPr>
              <a:r>
                <a:rPr lang="it" sz="1000" b="1">
                  <a:latin typeface="Calibri"/>
                  <a:ea typeface="Calibri"/>
                  <a:cs typeface="Calibri"/>
                  <a:sym typeface="Calibri"/>
                </a:rPr>
                <a:t>International Research Infrastructures</a:t>
              </a:r>
              <a:endParaRPr sz="1000" b="1">
                <a:latin typeface="Calibri"/>
                <a:ea typeface="Calibri"/>
                <a:cs typeface="Calibri"/>
                <a:sym typeface="Calibri"/>
              </a:endParaRPr>
            </a:p>
            <a:p>
              <a:pPr marL="0" marR="0" lvl="0" indent="0" algn="l" rtl="0">
                <a:lnSpc>
                  <a:spcPct val="70000"/>
                </a:lnSpc>
                <a:spcBef>
                  <a:spcPts val="0"/>
                </a:spcBef>
                <a:spcAft>
                  <a:spcPts val="0"/>
                </a:spcAft>
                <a:buNone/>
              </a:pPr>
              <a:r>
                <a:rPr lang="it" sz="900" i="1">
                  <a:latin typeface="Calibri"/>
                  <a:ea typeface="Calibri"/>
                  <a:cs typeface="Calibri"/>
                  <a:sym typeface="Calibri"/>
                </a:rPr>
                <a:t>(e.g. ERIC EPOS and EMSO, EIDA, FDSN, SeaDataNet, EMODNet)</a:t>
              </a:r>
              <a:endParaRPr sz="900" b="1">
                <a:latin typeface="Calibri"/>
                <a:ea typeface="Calibri"/>
                <a:cs typeface="Calibri"/>
                <a:sym typeface="Calibri"/>
              </a:endParaRPr>
            </a:p>
          </p:txBody>
        </p:sp>
        <p:cxnSp>
          <p:nvCxnSpPr>
            <p:cNvPr id="643" name="Google Shape;643;p52"/>
            <p:cNvCxnSpPr>
              <a:stCxn id="599" idx="3"/>
              <a:endCxn id="642" idx="1"/>
            </p:cNvCxnSpPr>
            <p:nvPr/>
          </p:nvCxnSpPr>
          <p:spPr>
            <a:xfrm rot="10800000" flipH="1">
              <a:off x="8450328" y="3971529"/>
              <a:ext cx="782400" cy="264600"/>
            </a:xfrm>
            <a:prstGeom prst="bentConnector3">
              <a:avLst>
                <a:gd name="adj1" fmla="val 81125"/>
              </a:avLst>
            </a:prstGeom>
            <a:noFill/>
            <a:ln w="28575" cap="flat" cmpd="sng">
              <a:solidFill>
                <a:srgbClr val="0000FF"/>
              </a:solidFill>
              <a:prstDash val="solid"/>
              <a:miter lim="8000"/>
              <a:headEnd type="none" w="sm" len="sm"/>
              <a:tailEnd type="none" w="lg" len="lg"/>
            </a:ln>
          </p:spPr>
        </p:cxnSp>
        <p:sp>
          <p:nvSpPr>
            <p:cNvPr id="644" name="Google Shape;644;p52"/>
            <p:cNvSpPr/>
            <p:nvPr/>
          </p:nvSpPr>
          <p:spPr>
            <a:xfrm>
              <a:off x="9232781" y="4299728"/>
              <a:ext cx="2445900" cy="5058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36000" tIns="18000" rIns="0" bIns="0" anchor="ctr" anchorCtr="0">
              <a:noAutofit/>
            </a:bodyPr>
            <a:lstStyle/>
            <a:p>
              <a:pPr marL="0" marR="0" lvl="0" indent="0" algn="l" rtl="0">
                <a:lnSpc>
                  <a:spcPct val="70000"/>
                </a:lnSpc>
                <a:spcBef>
                  <a:spcPts val="0"/>
                </a:spcBef>
                <a:spcAft>
                  <a:spcPts val="0"/>
                </a:spcAft>
                <a:buNone/>
              </a:pPr>
              <a:r>
                <a:rPr lang="it" sz="1000" b="1">
                  <a:latin typeface="Calibri"/>
                  <a:ea typeface="Calibri"/>
                  <a:cs typeface="Calibri"/>
                  <a:sym typeface="Calibri"/>
                </a:rPr>
                <a:t>National Civil Protection Department</a:t>
              </a:r>
              <a:endParaRPr sz="1000" b="1">
                <a:latin typeface="Calibri"/>
                <a:ea typeface="Calibri"/>
                <a:cs typeface="Calibri"/>
                <a:sym typeface="Calibri"/>
              </a:endParaRPr>
            </a:p>
            <a:p>
              <a:pPr marL="0" marR="0" lvl="0" indent="0" algn="l" rtl="0">
                <a:lnSpc>
                  <a:spcPct val="70000"/>
                </a:lnSpc>
                <a:spcBef>
                  <a:spcPts val="0"/>
                </a:spcBef>
                <a:spcAft>
                  <a:spcPts val="0"/>
                </a:spcAft>
                <a:buNone/>
              </a:pPr>
              <a:r>
                <a:rPr lang="it" sz="900" i="1">
                  <a:latin typeface="Calibri"/>
                  <a:ea typeface="Calibri"/>
                  <a:cs typeface="Calibri"/>
                  <a:sym typeface="Calibri"/>
                </a:rPr>
                <a:t>via a direct and dedicated communication channel adopting formalized procedures</a:t>
              </a:r>
              <a:endParaRPr sz="900" b="1">
                <a:latin typeface="Calibri"/>
                <a:ea typeface="Calibri"/>
                <a:cs typeface="Calibri"/>
                <a:sym typeface="Calibri"/>
              </a:endParaRPr>
            </a:p>
          </p:txBody>
        </p:sp>
        <p:cxnSp>
          <p:nvCxnSpPr>
            <p:cNvPr id="645" name="Google Shape;645;p52"/>
            <p:cNvCxnSpPr>
              <a:stCxn id="599" idx="3"/>
              <a:endCxn id="644" idx="1"/>
            </p:cNvCxnSpPr>
            <p:nvPr/>
          </p:nvCxnSpPr>
          <p:spPr>
            <a:xfrm>
              <a:off x="8450328" y="4236129"/>
              <a:ext cx="782400" cy="316500"/>
            </a:xfrm>
            <a:prstGeom prst="bentConnector3">
              <a:avLst>
                <a:gd name="adj1" fmla="val 80404"/>
              </a:avLst>
            </a:prstGeom>
            <a:noFill/>
            <a:ln w="28575" cap="flat" cmpd="sng">
              <a:solidFill>
                <a:srgbClr val="0000FF"/>
              </a:solidFill>
              <a:prstDash val="solid"/>
              <a:miter lim="8000"/>
              <a:headEnd type="none" w="sm" len="sm"/>
              <a:tailEnd type="none" w="lg" len="lg"/>
            </a:ln>
          </p:spPr>
        </p:cxnSp>
      </p:grpSp>
      <p:grpSp>
        <p:nvGrpSpPr>
          <p:cNvPr id="646" name="Google Shape;646;p52"/>
          <p:cNvGrpSpPr/>
          <p:nvPr/>
        </p:nvGrpSpPr>
        <p:grpSpPr>
          <a:xfrm>
            <a:off x="6638225" y="3580782"/>
            <a:ext cx="1623350" cy="961971"/>
            <a:chOff x="8844248" y="5057767"/>
            <a:chExt cx="1889813" cy="1119873"/>
          </a:xfrm>
        </p:grpSpPr>
        <p:sp>
          <p:nvSpPr>
            <p:cNvPr id="647" name="Google Shape;647;p52"/>
            <p:cNvSpPr/>
            <p:nvPr/>
          </p:nvSpPr>
          <p:spPr>
            <a:xfrm>
              <a:off x="9232861" y="5057767"/>
              <a:ext cx="1501200" cy="5151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36000" tIns="18000" rIns="0" bIns="0" anchor="ctr" anchorCtr="0">
              <a:noAutofit/>
            </a:bodyPr>
            <a:lstStyle/>
            <a:p>
              <a:pPr marL="0" marR="0" lvl="0" indent="0" algn="l" rtl="0">
                <a:lnSpc>
                  <a:spcPct val="70000"/>
                </a:lnSpc>
                <a:spcBef>
                  <a:spcPts val="0"/>
                </a:spcBef>
                <a:spcAft>
                  <a:spcPts val="0"/>
                </a:spcAft>
                <a:buNone/>
              </a:pPr>
              <a:r>
                <a:rPr lang="it" sz="1000" b="1">
                  <a:solidFill>
                    <a:srgbClr val="000000"/>
                  </a:solidFill>
                  <a:latin typeface="Calibri"/>
                  <a:ea typeface="Calibri"/>
                  <a:cs typeface="Calibri"/>
                  <a:sym typeface="Calibri"/>
                </a:rPr>
                <a:t>Data Repositories</a:t>
              </a:r>
              <a:endParaRPr sz="1000" b="1">
                <a:solidFill>
                  <a:srgbClr val="000000"/>
                </a:solidFill>
                <a:latin typeface="Calibri"/>
                <a:ea typeface="Calibri"/>
                <a:cs typeface="Calibri"/>
                <a:sym typeface="Calibri"/>
              </a:endParaRPr>
            </a:p>
            <a:p>
              <a:pPr marL="0" marR="0" lvl="0" indent="0" algn="l" rtl="0">
                <a:lnSpc>
                  <a:spcPct val="70000"/>
                </a:lnSpc>
                <a:spcBef>
                  <a:spcPts val="0"/>
                </a:spcBef>
                <a:spcAft>
                  <a:spcPts val="0"/>
                </a:spcAft>
                <a:buNone/>
              </a:pPr>
              <a:r>
                <a:rPr lang="it" sz="900" i="1">
                  <a:solidFill>
                    <a:srgbClr val="000000"/>
                  </a:solidFill>
                  <a:latin typeface="Calibri"/>
                  <a:ea typeface="Calibri"/>
                  <a:cs typeface="Calibri"/>
                  <a:sym typeface="Calibri"/>
                </a:rPr>
                <a:t>(</a:t>
              </a:r>
              <a:r>
                <a:rPr lang="it" sz="900" i="1">
                  <a:latin typeface="Calibri"/>
                  <a:ea typeface="Calibri"/>
                  <a:cs typeface="Calibri"/>
                  <a:sym typeface="Calibri"/>
                </a:rPr>
                <a:t>e.g</a:t>
              </a:r>
              <a:r>
                <a:rPr lang="it" sz="900" i="1">
                  <a:solidFill>
                    <a:srgbClr val="000000"/>
                  </a:solidFill>
                  <a:latin typeface="Calibri"/>
                  <a:ea typeface="Calibri"/>
                  <a:cs typeface="Calibri"/>
                  <a:sym typeface="Calibri"/>
                </a:rPr>
                <a:t>. Zenodo, Figshare, Pangea, earthchem)</a:t>
              </a:r>
              <a:endParaRPr sz="900" i="1">
                <a:solidFill>
                  <a:srgbClr val="000000"/>
                </a:solidFill>
                <a:latin typeface="Calibri"/>
                <a:ea typeface="Calibri"/>
                <a:cs typeface="Calibri"/>
                <a:sym typeface="Calibri"/>
              </a:endParaRPr>
            </a:p>
          </p:txBody>
        </p:sp>
        <p:sp>
          <p:nvSpPr>
            <p:cNvPr id="648" name="Google Shape;648;p52"/>
            <p:cNvSpPr/>
            <p:nvPr/>
          </p:nvSpPr>
          <p:spPr>
            <a:xfrm>
              <a:off x="9232862" y="5662240"/>
              <a:ext cx="1501200" cy="5154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36000" tIns="36000" rIns="0" bIns="0" anchor="ctr" anchorCtr="0">
              <a:noAutofit/>
            </a:bodyPr>
            <a:lstStyle/>
            <a:p>
              <a:pPr marL="0" marR="0" lvl="0" indent="0" algn="l" rtl="0">
                <a:lnSpc>
                  <a:spcPct val="70000"/>
                </a:lnSpc>
                <a:spcBef>
                  <a:spcPts val="0"/>
                </a:spcBef>
                <a:spcAft>
                  <a:spcPts val="0"/>
                </a:spcAft>
                <a:buNone/>
              </a:pPr>
              <a:r>
                <a:rPr lang="it" sz="1000" b="1">
                  <a:latin typeface="Calibri"/>
                  <a:ea typeface="Calibri"/>
                  <a:cs typeface="Calibri"/>
                  <a:sym typeface="Calibri"/>
                </a:rPr>
                <a:t>Scientific Journals</a:t>
              </a:r>
              <a:br>
                <a:rPr lang="it" sz="1000" b="1">
                  <a:latin typeface="Calibri"/>
                  <a:ea typeface="Calibri"/>
                  <a:cs typeface="Calibri"/>
                  <a:sym typeface="Calibri"/>
                </a:rPr>
              </a:br>
              <a:r>
                <a:rPr lang="it" sz="900" i="1">
                  <a:latin typeface="Calibri"/>
                  <a:ea typeface="Calibri"/>
                  <a:cs typeface="Calibri"/>
                  <a:sym typeface="Calibri"/>
                </a:rPr>
                <a:t>(with data provided as electronic supplement)</a:t>
              </a:r>
              <a:endParaRPr sz="900" i="1">
                <a:solidFill>
                  <a:srgbClr val="000000"/>
                </a:solidFill>
                <a:latin typeface="Calibri"/>
                <a:ea typeface="Calibri"/>
                <a:cs typeface="Calibri"/>
                <a:sym typeface="Calibri"/>
              </a:endParaRPr>
            </a:p>
          </p:txBody>
        </p:sp>
        <p:cxnSp>
          <p:nvCxnSpPr>
            <p:cNvPr id="649" name="Google Shape;649;p52"/>
            <p:cNvCxnSpPr>
              <a:stCxn id="650" idx="3"/>
              <a:endCxn id="647" idx="1"/>
            </p:cNvCxnSpPr>
            <p:nvPr/>
          </p:nvCxnSpPr>
          <p:spPr>
            <a:xfrm rot="10800000" flipH="1">
              <a:off x="8844248" y="5315343"/>
              <a:ext cx="388500" cy="300900"/>
            </a:xfrm>
            <a:prstGeom prst="bentConnector3">
              <a:avLst>
                <a:gd name="adj1" fmla="val 50015"/>
              </a:avLst>
            </a:prstGeom>
            <a:noFill/>
            <a:ln w="28575" cap="flat" cmpd="sng">
              <a:solidFill>
                <a:srgbClr val="0000FF"/>
              </a:solidFill>
              <a:prstDash val="solid"/>
              <a:miter lim="8000"/>
              <a:headEnd type="none" w="sm" len="sm"/>
              <a:tailEnd type="none" w="lg" len="lg"/>
            </a:ln>
          </p:spPr>
        </p:cxnSp>
        <p:cxnSp>
          <p:nvCxnSpPr>
            <p:cNvPr id="651" name="Google Shape;651;p52"/>
            <p:cNvCxnSpPr>
              <a:stCxn id="650" idx="3"/>
              <a:endCxn id="648" idx="1"/>
            </p:cNvCxnSpPr>
            <p:nvPr/>
          </p:nvCxnSpPr>
          <p:spPr>
            <a:xfrm>
              <a:off x="8844248" y="5616243"/>
              <a:ext cx="388500" cy="303600"/>
            </a:xfrm>
            <a:prstGeom prst="bentConnector3">
              <a:avLst>
                <a:gd name="adj1" fmla="val 50015"/>
              </a:avLst>
            </a:prstGeom>
            <a:noFill/>
            <a:ln w="28575" cap="flat" cmpd="sng">
              <a:solidFill>
                <a:srgbClr val="0000FF"/>
              </a:solidFill>
              <a:prstDash val="solid"/>
              <a:miter lim="8000"/>
              <a:headEnd type="none" w="sm" len="sm"/>
              <a:tailEnd type="none" w="lg" len="lg"/>
            </a:ln>
          </p:spPr>
        </p:cxnSp>
      </p:grpSp>
      <p:cxnSp>
        <p:nvCxnSpPr>
          <p:cNvPr id="652" name="Google Shape;652;p52"/>
          <p:cNvCxnSpPr/>
          <p:nvPr/>
        </p:nvCxnSpPr>
        <p:spPr>
          <a:xfrm rot="10800000">
            <a:off x="3547020" y="4130059"/>
            <a:ext cx="0" cy="203700"/>
          </a:xfrm>
          <a:prstGeom prst="straightConnector1">
            <a:avLst/>
          </a:prstGeom>
          <a:noFill/>
          <a:ln w="28575" cap="flat" cmpd="sng">
            <a:solidFill>
              <a:srgbClr val="0000FF"/>
            </a:solidFill>
            <a:prstDash val="solid"/>
            <a:miter lim="800000"/>
            <a:headEnd type="none" w="sm" len="sm"/>
            <a:tailEnd type="none" w="lg" len="lg"/>
          </a:ln>
        </p:spPr>
      </p:cxnSp>
      <p:sp>
        <p:nvSpPr>
          <p:cNvPr id="650" name="Google Shape;650;p52"/>
          <p:cNvSpPr/>
          <p:nvPr/>
        </p:nvSpPr>
        <p:spPr>
          <a:xfrm>
            <a:off x="1422425" y="3952513"/>
            <a:ext cx="5215800" cy="216000"/>
          </a:xfrm>
          <a:prstGeom prst="rect">
            <a:avLst/>
          </a:prstGeom>
          <a:solidFill>
            <a:srgbClr val="9FC5E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None/>
            </a:pPr>
            <a:r>
              <a:rPr lang="it" sz="1200" b="1">
                <a:latin typeface="Calibri"/>
                <a:ea typeface="Calibri"/>
                <a:cs typeface="Calibri"/>
                <a:sym typeface="Calibri"/>
              </a:rPr>
              <a:t>Research Activities</a:t>
            </a:r>
            <a:endParaRPr sz="1200" i="1">
              <a:solidFill>
                <a:srgbClr val="000000"/>
              </a:solidFill>
              <a:latin typeface="Calibri"/>
              <a:ea typeface="Calibri"/>
              <a:cs typeface="Calibri"/>
              <a:sym typeface="Calibri"/>
            </a:endParaRPr>
          </a:p>
        </p:txBody>
      </p:sp>
      <p:cxnSp>
        <p:nvCxnSpPr>
          <p:cNvPr id="653" name="Google Shape;653;p52"/>
          <p:cNvCxnSpPr/>
          <p:nvPr/>
        </p:nvCxnSpPr>
        <p:spPr>
          <a:xfrm rot="10800000">
            <a:off x="5694650" y="4460686"/>
            <a:ext cx="0" cy="256200"/>
          </a:xfrm>
          <a:prstGeom prst="straightConnector1">
            <a:avLst/>
          </a:prstGeom>
          <a:noFill/>
          <a:ln w="28575" cap="flat" cmpd="sng">
            <a:solidFill>
              <a:srgbClr val="0000FF"/>
            </a:solidFill>
            <a:prstDash val="solid"/>
            <a:miter lim="800000"/>
            <a:headEnd type="none" w="sm" len="sm"/>
            <a:tailEnd type="none" w="lg" len="lg"/>
          </a:ln>
        </p:spPr>
      </p:cxnSp>
      <p:cxnSp>
        <p:nvCxnSpPr>
          <p:cNvPr id="654" name="Google Shape;654;p52"/>
          <p:cNvCxnSpPr/>
          <p:nvPr/>
        </p:nvCxnSpPr>
        <p:spPr>
          <a:xfrm rot="10800000">
            <a:off x="2178425" y="4460686"/>
            <a:ext cx="0" cy="256200"/>
          </a:xfrm>
          <a:prstGeom prst="straightConnector1">
            <a:avLst/>
          </a:prstGeom>
          <a:noFill/>
          <a:ln w="28575" cap="flat" cmpd="sng">
            <a:solidFill>
              <a:srgbClr val="0000FF"/>
            </a:solidFill>
            <a:prstDash val="solid"/>
            <a:miter lim="800000"/>
            <a:headEnd type="none" w="sm" len="sm"/>
            <a:tailEnd type="none" w="lg" len="lg"/>
          </a:ln>
        </p:spPr>
      </p:cxnSp>
      <p:cxnSp>
        <p:nvCxnSpPr>
          <p:cNvPr id="655" name="Google Shape;655;p52"/>
          <p:cNvCxnSpPr/>
          <p:nvPr/>
        </p:nvCxnSpPr>
        <p:spPr>
          <a:xfrm rot="10800000">
            <a:off x="4603716" y="4429958"/>
            <a:ext cx="0" cy="256200"/>
          </a:xfrm>
          <a:prstGeom prst="straightConnector1">
            <a:avLst/>
          </a:prstGeom>
          <a:noFill/>
          <a:ln w="28575" cap="flat" cmpd="sng">
            <a:solidFill>
              <a:srgbClr val="0000FF"/>
            </a:solidFill>
            <a:prstDash val="solid"/>
            <a:miter lim="800000"/>
            <a:headEnd type="none" w="sm" len="sm"/>
            <a:tailEnd type="none" w="lg" len="lg"/>
          </a:ln>
        </p:spPr>
      </p:cxnSp>
      <p:cxnSp>
        <p:nvCxnSpPr>
          <p:cNvPr id="656" name="Google Shape;656;p52"/>
          <p:cNvCxnSpPr/>
          <p:nvPr/>
        </p:nvCxnSpPr>
        <p:spPr>
          <a:xfrm rot="10800000">
            <a:off x="3547013" y="4429958"/>
            <a:ext cx="0" cy="256200"/>
          </a:xfrm>
          <a:prstGeom prst="straightConnector1">
            <a:avLst/>
          </a:prstGeom>
          <a:noFill/>
          <a:ln w="28575" cap="flat" cmpd="sng">
            <a:solidFill>
              <a:srgbClr val="0000FF"/>
            </a:solidFill>
            <a:prstDash val="solid"/>
            <a:miter lim="800000"/>
            <a:headEnd type="none" w="sm" len="sm"/>
            <a:tailEnd type="none" w="lg" len="lg"/>
          </a:ln>
        </p:spPr>
      </p:cxnSp>
      <p:sp>
        <p:nvSpPr>
          <p:cNvPr id="657" name="Google Shape;657;p52"/>
          <p:cNvSpPr/>
          <p:nvPr/>
        </p:nvSpPr>
        <p:spPr>
          <a:xfrm>
            <a:off x="4099282" y="4253927"/>
            <a:ext cx="1008900" cy="216000"/>
          </a:xfrm>
          <a:prstGeom prst="rect">
            <a:avLst/>
          </a:prstGeom>
          <a:solidFill>
            <a:srgbClr val="9FC5E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ctr" rtl="0">
              <a:lnSpc>
                <a:spcPct val="80000"/>
              </a:lnSpc>
              <a:spcBef>
                <a:spcPts val="0"/>
              </a:spcBef>
              <a:spcAft>
                <a:spcPts val="0"/>
              </a:spcAft>
              <a:buClr>
                <a:schemeClr val="dk1"/>
              </a:buClr>
              <a:buFont typeface="Arial"/>
              <a:buNone/>
            </a:pPr>
            <a:r>
              <a:rPr lang="it" sz="1200" b="1">
                <a:solidFill>
                  <a:schemeClr val="dk1"/>
                </a:solidFill>
                <a:latin typeface="Calibri"/>
                <a:ea typeface="Calibri"/>
                <a:cs typeface="Calibri"/>
                <a:sym typeface="Calibri"/>
              </a:rPr>
              <a:t>Field surveys</a:t>
            </a:r>
            <a:endParaRPr sz="1200" i="1">
              <a:solidFill>
                <a:srgbClr val="000000"/>
              </a:solidFill>
              <a:latin typeface="Calibri"/>
              <a:ea typeface="Calibri"/>
              <a:cs typeface="Calibri"/>
              <a:sym typeface="Calibri"/>
            </a:endParaRPr>
          </a:p>
        </p:txBody>
      </p:sp>
      <p:sp>
        <p:nvSpPr>
          <p:cNvPr id="658" name="Google Shape;658;p52"/>
          <p:cNvSpPr/>
          <p:nvPr/>
        </p:nvSpPr>
        <p:spPr>
          <a:xfrm>
            <a:off x="1422425" y="4253927"/>
            <a:ext cx="1512000" cy="216000"/>
          </a:xfrm>
          <a:prstGeom prst="rect">
            <a:avLst/>
          </a:prstGeom>
          <a:solidFill>
            <a:srgbClr val="9FC5E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None/>
            </a:pPr>
            <a:r>
              <a:rPr lang="it" sz="1200" b="1">
                <a:latin typeface="Calibri"/>
                <a:ea typeface="Calibri"/>
                <a:cs typeface="Calibri"/>
                <a:sym typeface="Calibri"/>
              </a:rPr>
              <a:t>Monitoring Networks</a:t>
            </a:r>
            <a:endParaRPr sz="1200" i="1">
              <a:solidFill>
                <a:srgbClr val="000000"/>
              </a:solidFill>
              <a:latin typeface="Calibri"/>
              <a:ea typeface="Calibri"/>
              <a:cs typeface="Calibri"/>
              <a:sym typeface="Calibri"/>
            </a:endParaRPr>
          </a:p>
        </p:txBody>
      </p:sp>
      <p:sp>
        <p:nvSpPr>
          <p:cNvPr id="659" name="Google Shape;659;p52"/>
          <p:cNvSpPr/>
          <p:nvPr/>
        </p:nvSpPr>
        <p:spPr>
          <a:xfrm>
            <a:off x="5186843" y="4253938"/>
            <a:ext cx="1080000" cy="216000"/>
          </a:xfrm>
          <a:prstGeom prst="rect">
            <a:avLst/>
          </a:prstGeom>
          <a:solidFill>
            <a:srgbClr val="9FC5E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None/>
            </a:pPr>
            <a:r>
              <a:rPr lang="it" sz="1200" b="1">
                <a:latin typeface="Calibri"/>
                <a:ea typeface="Calibri"/>
                <a:cs typeface="Calibri"/>
                <a:sym typeface="Calibri"/>
              </a:rPr>
              <a:t>Citizen Science</a:t>
            </a:r>
            <a:endParaRPr sz="1200" i="1">
              <a:solidFill>
                <a:srgbClr val="000000"/>
              </a:solidFill>
              <a:latin typeface="Calibri"/>
              <a:ea typeface="Calibri"/>
              <a:cs typeface="Calibri"/>
              <a:sym typeface="Calibri"/>
            </a:endParaRPr>
          </a:p>
        </p:txBody>
      </p:sp>
      <p:sp>
        <p:nvSpPr>
          <p:cNvPr id="660" name="Google Shape;660;p52"/>
          <p:cNvSpPr/>
          <p:nvPr/>
        </p:nvSpPr>
        <p:spPr>
          <a:xfrm>
            <a:off x="3011721" y="4253927"/>
            <a:ext cx="1008900" cy="216000"/>
          </a:xfrm>
          <a:prstGeom prst="rect">
            <a:avLst/>
          </a:prstGeom>
          <a:solidFill>
            <a:srgbClr val="9FC5E8"/>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None/>
            </a:pPr>
            <a:r>
              <a:rPr lang="it" sz="1200" b="1">
                <a:solidFill>
                  <a:schemeClr val="dk1"/>
                </a:solidFill>
                <a:latin typeface="Calibri"/>
                <a:ea typeface="Calibri"/>
                <a:cs typeface="Calibri"/>
                <a:sym typeface="Calibri"/>
              </a:rPr>
              <a:t>Laboratories</a:t>
            </a:r>
            <a:endParaRPr sz="1200" i="1">
              <a:solidFill>
                <a:srgbClr val="000000"/>
              </a:solidFill>
              <a:latin typeface="Calibri"/>
              <a:ea typeface="Calibri"/>
              <a:cs typeface="Calibri"/>
              <a:sym typeface="Calibri"/>
            </a:endParaRPr>
          </a:p>
        </p:txBody>
      </p:sp>
      <p:sp>
        <p:nvSpPr>
          <p:cNvPr id="661" name="Google Shape;661;p52"/>
          <p:cNvSpPr/>
          <p:nvPr/>
        </p:nvSpPr>
        <p:spPr>
          <a:xfrm>
            <a:off x="1422425" y="4668700"/>
            <a:ext cx="3685800" cy="2160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r>
              <a:rPr lang="it" sz="1100" b="1">
                <a:latin typeface="Calibri"/>
                <a:ea typeface="Calibri"/>
                <a:cs typeface="Calibri"/>
                <a:sym typeface="Calibri"/>
              </a:rPr>
              <a:t>Natural environment and built up areas</a:t>
            </a:r>
            <a:endParaRPr sz="1100" i="1">
              <a:solidFill>
                <a:srgbClr val="000000"/>
              </a:solidFill>
              <a:latin typeface="Calibri"/>
              <a:ea typeface="Calibri"/>
              <a:cs typeface="Calibri"/>
              <a:sym typeface="Calibri"/>
            </a:endParaRPr>
          </a:p>
        </p:txBody>
      </p:sp>
      <p:sp>
        <p:nvSpPr>
          <p:cNvPr id="662" name="Google Shape;662;p52"/>
          <p:cNvSpPr/>
          <p:nvPr/>
        </p:nvSpPr>
        <p:spPr>
          <a:xfrm>
            <a:off x="5186843" y="4668700"/>
            <a:ext cx="1070100" cy="2160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r>
              <a:rPr lang="it" sz="1100" b="1">
                <a:latin typeface="Calibri"/>
                <a:ea typeface="Calibri"/>
                <a:cs typeface="Calibri"/>
                <a:sym typeface="Calibri"/>
              </a:rPr>
              <a:t>Society</a:t>
            </a:r>
            <a:endParaRPr sz="1100" i="1">
              <a:solidFill>
                <a:srgbClr val="000000"/>
              </a:solidFill>
              <a:latin typeface="Calibri"/>
              <a:ea typeface="Calibri"/>
              <a:cs typeface="Calibri"/>
              <a:sym typeface="Calibri"/>
            </a:endParaRPr>
          </a:p>
        </p:txBody>
      </p:sp>
      <p:pic>
        <p:nvPicPr>
          <p:cNvPr id="663" name="Google Shape;663;p52"/>
          <p:cNvPicPr preferRelativeResize="0"/>
          <p:nvPr/>
        </p:nvPicPr>
        <p:blipFill>
          <a:blip r:embed="rId9">
            <a:alphaModFix/>
          </a:blip>
          <a:stretch>
            <a:fillRect/>
          </a:stretch>
        </p:blipFill>
        <p:spPr>
          <a:xfrm rot="-5400000">
            <a:off x="31013" y="2468372"/>
            <a:ext cx="2504849" cy="206775"/>
          </a:xfrm>
          <a:prstGeom prst="rect">
            <a:avLst/>
          </a:prstGeom>
          <a:noFill/>
          <a:ln>
            <a:noFill/>
          </a:ln>
        </p:spPr>
      </p:pic>
      <p:cxnSp>
        <p:nvCxnSpPr>
          <p:cNvPr id="664" name="Google Shape;664;p52"/>
          <p:cNvCxnSpPr/>
          <p:nvPr/>
        </p:nvCxnSpPr>
        <p:spPr>
          <a:xfrm rot="10800000">
            <a:off x="6477275" y="4168675"/>
            <a:ext cx="0" cy="573300"/>
          </a:xfrm>
          <a:prstGeom prst="straightConnector1">
            <a:avLst/>
          </a:prstGeom>
          <a:noFill/>
          <a:ln w="28575" cap="flat" cmpd="sng">
            <a:solidFill>
              <a:srgbClr val="0000FF"/>
            </a:solidFill>
            <a:prstDash val="solid"/>
            <a:miter lim="800000"/>
            <a:headEnd type="none" w="sm" len="sm"/>
            <a:tailEnd type="none" w="lg" len="lg"/>
          </a:ln>
        </p:spPr>
      </p:cxnSp>
      <p:sp>
        <p:nvSpPr>
          <p:cNvPr id="665" name="Google Shape;665;p52"/>
          <p:cNvSpPr/>
          <p:nvPr/>
        </p:nvSpPr>
        <p:spPr>
          <a:xfrm>
            <a:off x="6335581" y="4668700"/>
            <a:ext cx="1926600" cy="216000"/>
          </a:xfrm>
          <a:prstGeom prst="rect">
            <a:avLst/>
          </a:prstGeom>
          <a:solidFill>
            <a:srgbClr val="EFEFEF"/>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ctr" rtl="0">
              <a:lnSpc>
                <a:spcPct val="70000"/>
              </a:lnSpc>
              <a:spcBef>
                <a:spcPts val="0"/>
              </a:spcBef>
              <a:spcAft>
                <a:spcPts val="0"/>
              </a:spcAft>
              <a:buNone/>
            </a:pPr>
            <a:r>
              <a:rPr lang="it" sz="1100" b="1">
                <a:latin typeface="Calibri"/>
                <a:ea typeface="Calibri"/>
                <a:cs typeface="Calibri"/>
                <a:sym typeface="Calibri"/>
              </a:rPr>
              <a:t>External scientific products</a:t>
            </a:r>
            <a:endParaRPr sz="1100" i="1">
              <a:solidFill>
                <a:srgbClr val="000000"/>
              </a:solidFill>
              <a:latin typeface="Calibri"/>
              <a:ea typeface="Calibri"/>
              <a:cs typeface="Calibri"/>
              <a:sym typeface="Calibri"/>
            </a:endParaRPr>
          </a:p>
        </p:txBody>
      </p:sp>
      <p:grpSp>
        <p:nvGrpSpPr>
          <p:cNvPr id="666" name="Google Shape;666;p52"/>
          <p:cNvGrpSpPr/>
          <p:nvPr/>
        </p:nvGrpSpPr>
        <p:grpSpPr>
          <a:xfrm>
            <a:off x="1498621" y="2859347"/>
            <a:ext cx="2048403" cy="1130568"/>
            <a:chOff x="1873881" y="3143225"/>
            <a:chExt cx="1989900" cy="1098279"/>
          </a:xfrm>
        </p:grpSpPr>
        <p:cxnSp>
          <p:nvCxnSpPr>
            <p:cNvPr id="667" name="Google Shape;667;p52"/>
            <p:cNvCxnSpPr/>
            <p:nvPr/>
          </p:nvCxnSpPr>
          <p:spPr>
            <a:xfrm rot="10800000">
              <a:off x="2879690" y="4043504"/>
              <a:ext cx="0" cy="198000"/>
            </a:xfrm>
            <a:prstGeom prst="straightConnector1">
              <a:avLst/>
            </a:prstGeom>
            <a:noFill/>
            <a:ln w="28575" cap="flat" cmpd="sng">
              <a:solidFill>
                <a:srgbClr val="0000FF"/>
              </a:solidFill>
              <a:prstDash val="solid"/>
              <a:miter lim="800000"/>
              <a:headEnd type="none" w="sm" len="sm"/>
              <a:tailEnd type="none" w="lg" len="lg"/>
            </a:ln>
          </p:spPr>
        </p:cxnSp>
        <p:grpSp>
          <p:nvGrpSpPr>
            <p:cNvPr id="668" name="Google Shape;668;p52"/>
            <p:cNvGrpSpPr/>
            <p:nvPr/>
          </p:nvGrpSpPr>
          <p:grpSpPr>
            <a:xfrm>
              <a:off x="1873881" y="3143225"/>
              <a:ext cx="1989900" cy="957645"/>
              <a:chOff x="1873881" y="3143225"/>
              <a:chExt cx="1989900" cy="957645"/>
            </a:xfrm>
          </p:grpSpPr>
          <p:sp>
            <p:nvSpPr>
              <p:cNvPr id="669" name="Google Shape;669;p52"/>
              <p:cNvSpPr/>
              <p:nvPr/>
            </p:nvSpPr>
            <p:spPr>
              <a:xfrm>
                <a:off x="2866581" y="3143225"/>
                <a:ext cx="997200" cy="176700"/>
              </a:xfrm>
              <a:prstGeom prst="rect">
                <a:avLst/>
              </a:prstGeom>
              <a:solidFill>
                <a:srgbClr val="FFD966"/>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18000" rIns="68575" bIns="34275" anchor="t" anchorCtr="0">
                <a:noAutofit/>
              </a:bodyPr>
              <a:lstStyle/>
              <a:p>
                <a:pPr marL="0" marR="0" lvl="0" indent="0" algn="ctr" rtl="0">
                  <a:lnSpc>
                    <a:spcPct val="80000"/>
                  </a:lnSpc>
                  <a:spcBef>
                    <a:spcPts val="0"/>
                  </a:spcBef>
                  <a:spcAft>
                    <a:spcPts val="0"/>
                  </a:spcAft>
                  <a:buNone/>
                </a:pPr>
                <a:r>
                  <a:rPr lang="it" sz="1100">
                    <a:latin typeface="Calibri"/>
                    <a:ea typeface="Calibri"/>
                    <a:cs typeface="Calibri"/>
                    <a:sym typeface="Calibri"/>
                  </a:rPr>
                  <a:t>APIs</a:t>
                </a:r>
                <a:endParaRPr sz="1100" i="1">
                  <a:solidFill>
                    <a:srgbClr val="000000"/>
                  </a:solidFill>
                  <a:latin typeface="Calibri"/>
                  <a:ea typeface="Calibri"/>
                  <a:cs typeface="Calibri"/>
                  <a:sym typeface="Calibri"/>
                </a:endParaRPr>
              </a:p>
            </p:txBody>
          </p:sp>
          <p:sp>
            <p:nvSpPr>
              <p:cNvPr id="670" name="Google Shape;670;p52"/>
              <p:cNvSpPr/>
              <p:nvPr/>
            </p:nvSpPr>
            <p:spPr>
              <a:xfrm>
                <a:off x="1873881" y="3319070"/>
                <a:ext cx="1989900" cy="781800"/>
              </a:xfrm>
              <a:prstGeom prst="rect">
                <a:avLst/>
              </a:prstGeom>
              <a:solidFill>
                <a:srgbClr val="FFE599"/>
              </a:solidFill>
              <a:ln w="9525" cap="flat" cmpd="sng">
                <a:solidFill>
                  <a:srgbClr val="00000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18000" rIns="68575" bIns="34275" anchor="t" anchorCtr="0">
                <a:noAutofit/>
              </a:bodyPr>
              <a:lstStyle/>
              <a:p>
                <a:pPr marL="0" marR="0" lvl="0" indent="0" algn="l" rtl="0">
                  <a:lnSpc>
                    <a:spcPct val="80000"/>
                  </a:lnSpc>
                  <a:spcBef>
                    <a:spcPts val="0"/>
                  </a:spcBef>
                  <a:spcAft>
                    <a:spcPts val="0"/>
                  </a:spcAft>
                  <a:buNone/>
                </a:pPr>
                <a:r>
                  <a:rPr lang="it" sz="1200" b="1">
                    <a:solidFill>
                      <a:srgbClr val="000000"/>
                    </a:solidFill>
                    <a:latin typeface="Calibri"/>
                    <a:ea typeface="Calibri"/>
                    <a:cs typeface="Calibri"/>
                    <a:sym typeface="Calibri"/>
                  </a:rPr>
                  <a:t>Generic </a:t>
                </a:r>
                <a:r>
                  <a:rPr lang="it" sz="1200" b="1">
                    <a:latin typeface="Calibri"/>
                    <a:ea typeface="Calibri"/>
                    <a:cs typeface="Calibri"/>
                    <a:sym typeface="Calibri"/>
                  </a:rPr>
                  <a:t>D</a:t>
                </a:r>
                <a:r>
                  <a:rPr lang="it" sz="1200" b="1">
                    <a:solidFill>
                      <a:srgbClr val="000000"/>
                    </a:solidFill>
                    <a:latin typeface="Calibri"/>
                    <a:ea typeface="Calibri"/>
                    <a:cs typeface="Calibri"/>
                    <a:sym typeface="Calibri"/>
                  </a:rPr>
                  <a:t>ata </a:t>
                </a:r>
                <a:r>
                  <a:rPr lang="it" sz="1200" b="1">
                    <a:latin typeface="Calibri"/>
                    <a:ea typeface="Calibri"/>
                    <a:cs typeface="Calibri"/>
                    <a:sym typeface="Calibri"/>
                  </a:rPr>
                  <a:t>I</a:t>
                </a:r>
                <a:r>
                  <a:rPr lang="it" sz="1200" b="1">
                    <a:solidFill>
                      <a:srgbClr val="000000"/>
                    </a:solidFill>
                    <a:latin typeface="Calibri"/>
                    <a:ea typeface="Calibri"/>
                    <a:cs typeface="Calibri"/>
                    <a:sym typeface="Calibri"/>
                  </a:rPr>
                  <a:t>nfrastructures</a:t>
                </a:r>
                <a:endParaRPr sz="1200" b="1">
                  <a:solidFill>
                    <a:srgbClr val="000000"/>
                  </a:solidFill>
                  <a:latin typeface="Calibri"/>
                  <a:ea typeface="Calibri"/>
                  <a:cs typeface="Calibri"/>
                  <a:sym typeface="Calibri"/>
                </a:endParaRPr>
              </a:p>
              <a:p>
                <a:pPr marL="0" marR="0" lvl="0" indent="0" algn="l" rtl="0">
                  <a:lnSpc>
                    <a:spcPct val="80000"/>
                  </a:lnSpc>
                  <a:spcBef>
                    <a:spcPts val="0"/>
                  </a:spcBef>
                  <a:spcAft>
                    <a:spcPts val="0"/>
                  </a:spcAft>
                  <a:buNone/>
                </a:pPr>
                <a:r>
                  <a:rPr lang="it" sz="1000" i="1">
                    <a:solidFill>
                      <a:srgbClr val="000000"/>
                    </a:solidFill>
                    <a:latin typeface="Calibri"/>
                    <a:ea typeface="Calibri"/>
                    <a:cs typeface="Calibri"/>
                    <a:sym typeface="Calibri"/>
                  </a:rPr>
                  <a:t>IT Departments</a:t>
                </a:r>
                <a:endParaRPr sz="1000" i="1">
                  <a:solidFill>
                    <a:srgbClr val="000000"/>
                  </a:solidFill>
                  <a:latin typeface="Calibri"/>
                  <a:ea typeface="Calibri"/>
                  <a:cs typeface="Calibri"/>
                  <a:sym typeface="Calibri"/>
                </a:endParaRPr>
              </a:p>
            </p:txBody>
          </p:sp>
          <p:sp>
            <p:nvSpPr>
              <p:cNvPr id="671" name="Google Shape;671;p52"/>
              <p:cNvSpPr/>
              <p:nvPr/>
            </p:nvSpPr>
            <p:spPr>
              <a:xfrm>
                <a:off x="1960173" y="3652333"/>
                <a:ext cx="2961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data</a:t>
                </a:r>
                <a:endParaRPr sz="1000">
                  <a:solidFill>
                    <a:srgbClr val="000000"/>
                  </a:solidFill>
                  <a:latin typeface="Calibri"/>
                  <a:ea typeface="Calibri"/>
                  <a:cs typeface="Calibri"/>
                  <a:sym typeface="Calibri"/>
                </a:endParaRPr>
              </a:p>
            </p:txBody>
          </p:sp>
          <p:sp>
            <p:nvSpPr>
              <p:cNvPr id="672" name="Google Shape;672;p52"/>
              <p:cNvSpPr/>
              <p:nvPr/>
            </p:nvSpPr>
            <p:spPr>
              <a:xfrm>
                <a:off x="2313676" y="3652333"/>
                <a:ext cx="7050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services for data access</a:t>
                </a:r>
                <a:endParaRPr sz="1000">
                  <a:solidFill>
                    <a:srgbClr val="000000"/>
                  </a:solidFill>
                  <a:latin typeface="Calibri"/>
                  <a:ea typeface="Calibri"/>
                  <a:cs typeface="Calibri"/>
                  <a:sym typeface="Calibri"/>
                </a:endParaRPr>
              </a:p>
            </p:txBody>
          </p:sp>
          <p:sp>
            <p:nvSpPr>
              <p:cNvPr id="673" name="Google Shape;673;p52"/>
              <p:cNvSpPr/>
              <p:nvPr/>
            </p:nvSpPr>
            <p:spPr>
              <a:xfrm>
                <a:off x="3066276" y="3652333"/>
                <a:ext cx="705000" cy="366300"/>
              </a:xfrm>
              <a:prstGeom prst="rect">
                <a:avLst/>
              </a:prstGeom>
              <a:solidFill>
                <a:srgbClr val="FFF2CC"/>
              </a:solidFill>
              <a:ln w="9525" cap="flat" cmpd="sng">
                <a:solidFill>
                  <a:srgbClr val="66666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r>
                  <a:rPr lang="it" sz="1000">
                    <a:solidFill>
                      <a:srgbClr val="000000"/>
                    </a:solidFill>
                    <a:latin typeface="Calibri"/>
                    <a:ea typeface="Calibri"/>
                    <a:cs typeface="Calibri"/>
                    <a:sym typeface="Calibri"/>
                  </a:rPr>
                  <a:t>services for data analysis</a:t>
                </a:r>
                <a:endParaRPr sz="1000">
                  <a:solidFill>
                    <a:srgbClr val="000000"/>
                  </a:solidFill>
                  <a:latin typeface="Calibri"/>
                  <a:ea typeface="Calibri"/>
                  <a:cs typeface="Calibri"/>
                  <a:sym typeface="Calibri"/>
                </a:endParaRPr>
              </a:p>
            </p:txBody>
          </p:sp>
          <p:sp>
            <p:nvSpPr>
              <p:cNvPr id="674" name="Google Shape;674;p52"/>
              <p:cNvSpPr/>
              <p:nvPr/>
            </p:nvSpPr>
            <p:spPr>
              <a:xfrm>
                <a:off x="1873881" y="3143225"/>
                <a:ext cx="997200" cy="176700"/>
              </a:xfrm>
              <a:prstGeom prst="rect">
                <a:avLst/>
              </a:prstGeom>
              <a:solidFill>
                <a:srgbClr val="FFD966"/>
              </a:solidFill>
              <a:ln w="9525" cap="flat" cmpd="sng">
                <a:solidFill>
                  <a:srgbClr val="000000"/>
                </a:solidFill>
                <a:prstDash val="solid"/>
                <a:miter lim="800000"/>
                <a:headEnd type="none" w="sm" len="sm"/>
                <a:tailEnd type="none" w="sm" len="sm"/>
              </a:ln>
            </p:spPr>
            <p:txBody>
              <a:bodyPr spcFirstLastPara="1" wrap="square" lIns="68575" tIns="18000" rIns="68575" bIns="34275" anchor="t" anchorCtr="0">
                <a:noAutofit/>
              </a:bodyPr>
              <a:lstStyle/>
              <a:p>
                <a:pPr marL="0" marR="0" lvl="0" indent="0" algn="ctr" rtl="0">
                  <a:lnSpc>
                    <a:spcPct val="80000"/>
                  </a:lnSpc>
                  <a:spcBef>
                    <a:spcPts val="0"/>
                  </a:spcBef>
                  <a:spcAft>
                    <a:spcPts val="0"/>
                  </a:spcAft>
                  <a:buNone/>
                </a:pPr>
                <a:r>
                  <a:rPr lang="it" sz="1100">
                    <a:latin typeface="Calibri"/>
                    <a:ea typeface="Calibri"/>
                    <a:cs typeface="Calibri"/>
                    <a:sym typeface="Calibri"/>
                  </a:rPr>
                  <a:t>Web portal</a:t>
                </a:r>
                <a:endParaRPr sz="1100" i="1">
                  <a:solidFill>
                    <a:srgbClr val="000000"/>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3"/>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Andamento sottomissioni nel Registro Dati</a:t>
            </a:r>
            <a:endParaRPr/>
          </a:p>
        </p:txBody>
      </p:sp>
      <p:sp>
        <p:nvSpPr>
          <p:cNvPr id="680" name="Google Shape;680;p53"/>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29</a:t>
            </a:fld>
            <a:endParaRPr/>
          </a:p>
        </p:txBody>
      </p:sp>
      <p:pic>
        <p:nvPicPr>
          <p:cNvPr id="681" name="Google Shape;681;p53"/>
          <p:cNvPicPr preferRelativeResize="0"/>
          <p:nvPr/>
        </p:nvPicPr>
        <p:blipFill>
          <a:blip r:embed="rId3">
            <a:alphaModFix/>
          </a:blip>
          <a:stretch>
            <a:fillRect/>
          </a:stretch>
        </p:blipFill>
        <p:spPr>
          <a:xfrm>
            <a:off x="304800" y="560525"/>
            <a:ext cx="8520600" cy="42602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it">
                <a:latin typeface="Trebuchet MS"/>
                <a:ea typeface="Trebuchet MS"/>
                <a:cs typeface="Trebuchet MS"/>
                <a:sym typeface="Trebuchet MS"/>
              </a:rPr>
              <a:t>Il Gruppo Open Science della CoPER</a:t>
            </a:r>
            <a:endParaRPr>
              <a:latin typeface="Trebuchet MS"/>
              <a:ea typeface="Trebuchet MS"/>
              <a:cs typeface="Trebuchet MS"/>
              <a:sym typeface="Trebuchet MS"/>
            </a:endParaRPr>
          </a:p>
        </p:txBody>
      </p:sp>
      <p:sp>
        <p:nvSpPr>
          <p:cNvPr id="126" name="Google Shape;126;p27"/>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3</a:t>
            </a:fld>
            <a:endParaRPr/>
          </a:p>
        </p:txBody>
      </p:sp>
      <p:sp>
        <p:nvSpPr>
          <p:cNvPr id="127" name="Google Shape;127;p27"/>
          <p:cNvSpPr txBox="1">
            <a:spLocks noGrp="1"/>
          </p:cNvSpPr>
          <p:nvPr>
            <p:ph type="body" idx="1"/>
          </p:nvPr>
        </p:nvSpPr>
        <p:spPr>
          <a:xfrm>
            <a:off x="159300" y="751100"/>
            <a:ext cx="8866800" cy="3783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1600"/>
              <a:t>Fine 2021		  Il gruppo prende forma, INFN e INGV coordinano</a:t>
            </a:r>
            <a:endParaRPr sz="1600"/>
          </a:p>
          <a:p>
            <a:pPr marL="0" lvl="0" indent="0" algn="l" rtl="0">
              <a:lnSpc>
                <a:spcPct val="100000"/>
              </a:lnSpc>
              <a:spcBef>
                <a:spcPts val="1000"/>
              </a:spcBef>
              <a:spcAft>
                <a:spcPts val="0"/>
              </a:spcAft>
              <a:buNone/>
            </a:pPr>
            <a:r>
              <a:rPr lang="it" sz="1600"/>
              <a:t>Dicembre 2022	  Primo convegno dal titolo “ Enti pubblici di ricerca per la Scienza Aperta”</a:t>
            </a:r>
            <a:endParaRPr sz="1600"/>
          </a:p>
          <a:p>
            <a:pPr marL="0" lvl="0" indent="0" algn="l" rtl="0">
              <a:lnSpc>
                <a:spcPct val="100000"/>
              </a:lnSpc>
              <a:spcBef>
                <a:spcPts val="1000"/>
              </a:spcBef>
              <a:spcAft>
                <a:spcPts val="0"/>
              </a:spcAft>
              <a:buNone/>
            </a:pPr>
            <a:r>
              <a:rPr lang="it" sz="1600"/>
              <a:t>Febbraio 2023	  Documento programmatico legato agli assi di intervento del PNSA</a:t>
            </a:r>
            <a:endParaRPr sz="1600"/>
          </a:p>
          <a:p>
            <a:pPr marL="0" lvl="0" indent="0" algn="l" rtl="0">
              <a:lnSpc>
                <a:spcPct val="100000"/>
              </a:lnSpc>
              <a:spcBef>
                <a:spcPts val="1000"/>
              </a:spcBef>
              <a:spcAft>
                <a:spcPts val="0"/>
              </a:spcAft>
              <a:buNone/>
            </a:pPr>
            <a:r>
              <a:rPr lang="it" sz="1600"/>
              <a:t>Maggio 2023	  Pubblicato il risultato del sondaggio sulle politiche per l’Open Access</a:t>
            </a:r>
            <a:endParaRPr sz="1600"/>
          </a:p>
          <a:p>
            <a:pPr marL="0" lvl="0" indent="0" algn="l" rtl="0">
              <a:lnSpc>
                <a:spcPct val="100000"/>
              </a:lnSpc>
              <a:spcBef>
                <a:spcPts val="1000"/>
              </a:spcBef>
              <a:spcAft>
                <a:spcPts val="0"/>
              </a:spcAft>
              <a:buNone/>
            </a:pPr>
            <a:r>
              <a:rPr lang="it" sz="1600"/>
              <a:t>Luglio 2023	  Pubblicato il risultato del sondaggio politiche di gestione istituzionale dei dati</a:t>
            </a:r>
            <a:endParaRPr sz="1600"/>
          </a:p>
          <a:p>
            <a:pPr marL="0" lvl="0" indent="0" algn="l" rtl="0">
              <a:lnSpc>
                <a:spcPct val="100000"/>
              </a:lnSpc>
              <a:spcBef>
                <a:spcPts val="1000"/>
              </a:spcBef>
              <a:spcAft>
                <a:spcPts val="0"/>
              </a:spcAft>
              <a:buNone/>
            </a:pPr>
            <a:r>
              <a:rPr lang="it" sz="1600"/>
              <a:t>Ago-Ott 2023	  Pubblicate linee guida e monitoraggio delle APC</a:t>
            </a:r>
            <a:endParaRPr sz="1600"/>
          </a:p>
          <a:p>
            <a:pPr marL="0" lvl="0" indent="0" algn="l" rtl="0">
              <a:lnSpc>
                <a:spcPct val="100000"/>
              </a:lnSpc>
              <a:spcBef>
                <a:spcPts val="1000"/>
              </a:spcBef>
              <a:spcAft>
                <a:spcPts val="0"/>
              </a:spcAft>
              <a:buNone/>
            </a:pPr>
            <a:r>
              <a:rPr lang="it" sz="1600"/>
              <a:t>Ottobre 2023	  Monitoraggio delle politiche di gestione istituzionale dei dati</a:t>
            </a:r>
            <a:endParaRPr sz="1600"/>
          </a:p>
          <a:p>
            <a:pPr marL="0" lvl="0" indent="0" algn="l" rtl="0">
              <a:lnSpc>
                <a:spcPct val="100000"/>
              </a:lnSpc>
              <a:spcBef>
                <a:spcPts val="1000"/>
              </a:spcBef>
              <a:spcAft>
                <a:spcPts val="0"/>
              </a:spcAft>
              <a:buNone/>
            </a:pPr>
            <a:r>
              <a:rPr lang="it" sz="1600"/>
              <a:t>Dicembre 2023	  Monitoraggio delle politiche e infrastrutture per l’Open Access</a:t>
            </a:r>
            <a:endParaRPr sz="1600"/>
          </a:p>
          <a:p>
            <a:pPr marL="0" lvl="0" indent="0" algn="l" rtl="0">
              <a:lnSpc>
                <a:spcPct val="100000"/>
              </a:lnSpc>
              <a:spcBef>
                <a:spcPts val="1000"/>
              </a:spcBef>
              <a:spcAft>
                <a:spcPts val="0"/>
              </a:spcAft>
              <a:buNone/>
            </a:pPr>
            <a:endParaRPr sz="1600"/>
          </a:p>
          <a:p>
            <a:pPr marL="0" lvl="0" indent="0" algn="l" rtl="0">
              <a:lnSpc>
                <a:spcPct val="100000"/>
              </a:lnSpc>
              <a:spcBef>
                <a:spcPts val="0"/>
              </a:spcBef>
              <a:spcAft>
                <a:spcPts val="0"/>
              </a:spcAft>
              <a:buClr>
                <a:schemeClr val="dk1"/>
              </a:buClr>
              <a:buSzPts val="1100"/>
              <a:buFont typeface="Arial"/>
              <a:buNone/>
            </a:pPr>
            <a:r>
              <a:rPr lang="it"/>
              <a:t>Homepage							Pubblicazioni</a:t>
            </a:r>
            <a:br>
              <a:rPr lang="it"/>
            </a:br>
            <a:r>
              <a:rPr lang="it" sz="1400" u="sng">
                <a:solidFill>
                  <a:schemeClr val="accent5"/>
                </a:solidFill>
                <a:hlinkClick r:id="rId3">
                  <a:extLst>
                    <a:ext uri="{A12FA001-AC4F-418D-AE19-62706E023703}">
                      <ahyp:hlinkClr xmlns:ahyp="http://schemas.microsoft.com/office/drawing/2018/hyperlinkcolor" val="tx"/>
                    </a:ext>
                  </a:extLst>
                </a:hlinkClick>
              </a:rPr>
              <a:t>https://home.infn.it/coper/openscience.html</a:t>
            </a:r>
            <a:r>
              <a:rPr lang="it" sz="1400"/>
              <a:t>		</a:t>
            </a:r>
            <a:r>
              <a:rPr lang="it" sz="1400" u="sng">
                <a:solidFill>
                  <a:schemeClr val="accent5"/>
                </a:solidFill>
                <a:hlinkClick r:id="rId4">
                  <a:extLst>
                    <a:ext uri="{A12FA001-AC4F-418D-AE19-62706E023703}">
                      <ahyp:hlinkClr xmlns:ahyp="http://schemas.microsoft.com/office/drawing/2018/hyperlinkcolor" val="tx"/>
                    </a:ext>
                  </a:extLst>
                </a:hlinkClick>
              </a:rPr>
              <a:t>https://www.openaccessrepository.it/communities/conper-os/</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4"/>
          <p:cNvSpPr txBox="1">
            <a:spLocks noGrp="1"/>
          </p:cNvSpPr>
          <p:nvPr>
            <p:ph type="title"/>
          </p:nvPr>
        </p:nvSpPr>
        <p:spPr>
          <a:xfrm>
            <a:off x="159300" y="640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Ufficio Gestione Dati</a:t>
            </a:r>
            <a:endParaRPr/>
          </a:p>
        </p:txBody>
      </p:sp>
      <p:sp>
        <p:nvSpPr>
          <p:cNvPr id="687" name="Google Shape;687;p54"/>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30</a:t>
            </a:fld>
            <a:endParaRPr/>
          </a:p>
        </p:txBody>
      </p:sp>
      <p:sp>
        <p:nvSpPr>
          <p:cNvPr id="688" name="Google Shape;688;p54"/>
          <p:cNvSpPr txBox="1"/>
          <p:nvPr/>
        </p:nvSpPr>
        <p:spPr>
          <a:xfrm>
            <a:off x="344642" y="1324224"/>
            <a:ext cx="1800000" cy="432000"/>
          </a:xfrm>
          <a:prstGeom prst="rect">
            <a:avLst/>
          </a:prstGeom>
          <a:solidFill>
            <a:srgbClr val="FFFFFF"/>
          </a:solidFill>
          <a:ln w="19050" cap="flat" cmpd="sng">
            <a:solidFill>
              <a:srgbClr val="00869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36000" rIns="91425" bIns="0" anchor="ctr" anchorCtr="0">
            <a:noAutofit/>
          </a:bodyPr>
          <a:lstStyle/>
          <a:p>
            <a:pPr marL="0" marR="0" lvl="0" indent="0" algn="ctr" rtl="0">
              <a:spcBef>
                <a:spcPts val="0"/>
              </a:spcBef>
              <a:spcAft>
                <a:spcPts val="0"/>
              </a:spcAft>
              <a:buNone/>
            </a:pPr>
            <a:r>
              <a:rPr lang="it" sz="1800" b="1">
                <a:solidFill>
                  <a:srgbClr val="008691"/>
                </a:solidFill>
                <a:latin typeface="Roboto"/>
                <a:ea typeface="Roboto"/>
                <a:cs typeface="Roboto"/>
                <a:sym typeface="Roboto"/>
              </a:rPr>
              <a:t>Coordinatore</a:t>
            </a:r>
            <a:endParaRPr sz="1800" b="1">
              <a:solidFill>
                <a:srgbClr val="008691"/>
              </a:solidFill>
              <a:latin typeface="Roboto"/>
              <a:ea typeface="Roboto"/>
              <a:cs typeface="Roboto"/>
              <a:sym typeface="Roboto"/>
            </a:endParaRPr>
          </a:p>
        </p:txBody>
      </p:sp>
      <p:pic>
        <p:nvPicPr>
          <p:cNvPr id="689" name="Google Shape;689;p54"/>
          <p:cNvPicPr preferRelativeResize="0"/>
          <p:nvPr/>
        </p:nvPicPr>
        <p:blipFill>
          <a:blip r:embed="rId3">
            <a:alphaModFix/>
          </a:blip>
          <a:stretch>
            <a:fillRect/>
          </a:stretch>
        </p:blipFill>
        <p:spPr>
          <a:xfrm>
            <a:off x="1104031" y="764030"/>
            <a:ext cx="276467" cy="640900"/>
          </a:xfrm>
          <a:prstGeom prst="rect">
            <a:avLst/>
          </a:prstGeom>
          <a:noFill/>
          <a:ln>
            <a:noFill/>
          </a:ln>
        </p:spPr>
      </p:pic>
      <p:sp>
        <p:nvSpPr>
          <p:cNvPr id="690" name="Google Shape;690;p54"/>
          <p:cNvSpPr/>
          <p:nvPr/>
        </p:nvSpPr>
        <p:spPr>
          <a:xfrm>
            <a:off x="87375" y="2025225"/>
            <a:ext cx="2886000" cy="2555700"/>
          </a:xfrm>
          <a:prstGeom prst="rect">
            <a:avLst/>
          </a:prstGeom>
          <a:noFill/>
          <a:ln>
            <a:noFill/>
          </a:ln>
        </p:spPr>
        <p:txBody>
          <a:bodyPr spcFirstLastPara="1" wrap="square" lIns="0" tIns="0" rIns="0" bIns="0" anchor="t" anchorCtr="0">
            <a:noAutofit/>
          </a:bodyPr>
          <a:lstStyle/>
          <a:p>
            <a:pPr marL="224999" marR="0" lvl="0" indent="-190499" algn="l" rtl="0">
              <a:lnSpc>
                <a:spcPct val="115000"/>
              </a:lnSpc>
              <a:spcBef>
                <a:spcPts val="0"/>
              </a:spcBef>
              <a:spcAft>
                <a:spcPts val="0"/>
              </a:spcAft>
              <a:buClr>
                <a:srgbClr val="000000"/>
              </a:buClr>
              <a:buSzPts val="1500"/>
              <a:buFont typeface="Calibri"/>
              <a:buChar char="●"/>
            </a:pPr>
            <a:r>
              <a:rPr lang="it" sz="1500">
                <a:solidFill>
                  <a:srgbClr val="000000"/>
                </a:solidFill>
                <a:latin typeface="Calibri"/>
                <a:ea typeface="Calibri"/>
                <a:cs typeface="Calibri"/>
                <a:sym typeface="Calibri"/>
              </a:rPr>
              <a:t>Pianifica le attività</a:t>
            </a:r>
            <a:endParaRPr sz="1500">
              <a:solidFill>
                <a:srgbClr val="000000"/>
              </a:solidFill>
              <a:latin typeface="Calibri"/>
              <a:ea typeface="Calibri"/>
              <a:cs typeface="Calibri"/>
              <a:sym typeface="Calibri"/>
            </a:endParaRPr>
          </a:p>
          <a:p>
            <a:pPr marL="224999" marR="0" lvl="0" indent="-190499" algn="l" rtl="0">
              <a:lnSpc>
                <a:spcPct val="115000"/>
              </a:lnSpc>
              <a:spcBef>
                <a:spcPts val="0"/>
              </a:spcBef>
              <a:spcAft>
                <a:spcPts val="0"/>
              </a:spcAft>
              <a:buClr>
                <a:srgbClr val="000000"/>
              </a:buClr>
              <a:buSzPts val="1500"/>
              <a:buFont typeface="Calibri"/>
              <a:buChar char="●"/>
            </a:pPr>
            <a:r>
              <a:rPr lang="it" sz="1500">
                <a:solidFill>
                  <a:srgbClr val="000000"/>
                </a:solidFill>
                <a:latin typeface="Calibri"/>
                <a:ea typeface="Calibri"/>
                <a:cs typeface="Calibri"/>
                <a:sym typeface="Calibri"/>
              </a:rPr>
              <a:t>Interagisce con:</a:t>
            </a:r>
            <a:endParaRPr sz="1500">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responsabili scientifici dei dati</a:t>
            </a:r>
            <a:endParaRPr>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referenti tecnici e amministrativi</a:t>
            </a:r>
            <a:endParaRPr>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ufficio legale</a:t>
            </a:r>
            <a:endParaRPr>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responsabile della trasparenza</a:t>
            </a:r>
            <a:endParaRPr>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ufficio di coordinamento delle attività a supporto della Ricerca</a:t>
            </a:r>
            <a:endParaRPr>
              <a:solidFill>
                <a:srgbClr val="000000"/>
              </a:solidFill>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latin typeface="Calibri"/>
                <a:ea typeface="Calibri"/>
                <a:cs typeface="Calibri"/>
                <a:sym typeface="Calibri"/>
              </a:rPr>
              <a:t>commissione accesso aperto</a:t>
            </a:r>
            <a:endParaRPr>
              <a:latin typeface="Calibri"/>
              <a:ea typeface="Calibri"/>
              <a:cs typeface="Calibri"/>
              <a:sym typeface="Calibri"/>
            </a:endParaRPr>
          </a:p>
          <a:p>
            <a:pPr marL="360000" marR="0" lvl="1" indent="-193675"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struttura tecnica performance</a:t>
            </a:r>
            <a:endParaRPr>
              <a:latin typeface="Calibri"/>
              <a:ea typeface="Calibri"/>
              <a:cs typeface="Calibri"/>
              <a:sym typeface="Calibri"/>
            </a:endParaRPr>
          </a:p>
          <a:p>
            <a:pPr marL="360000" marR="0" lvl="1" indent="-193675" algn="l" rtl="0">
              <a:lnSpc>
                <a:spcPct val="115000"/>
              </a:lnSpc>
              <a:spcBef>
                <a:spcPts val="0"/>
              </a:spcBef>
              <a:spcAft>
                <a:spcPts val="0"/>
              </a:spcAft>
              <a:buSzPts val="1400"/>
              <a:buFont typeface="Calibri"/>
              <a:buChar char="○"/>
            </a:pPr>
            <a:r>
              <a:rPr lang="it">
                <a:latin typeface="Calibri"/>
                <a:ea typeface="Calibri"/>
                <a:cs typeface="Calibri"/>
                <a:sym typeface="Calibri"/>
              </a:rPr>
              <a:t>rappresenta INGV in ICDI e CoPER</a:t>
            </a:r>
            <a:endParaRPr b="1">
              <a:latin typeface="Calibri"/>
              <a:ea typeface="Calibri"/>
              <a:cs typeface="Calibri"/>
              <a:sym typeface="Calibri"/>
            </a:endParaRPr>
          </a:p>
        </p:txBody>
      </p:sp>
      <p:grpSp>
        <p:nvGrpSpPr>
          <p:cNvPr id="691" name="Google Shape;691;p54"/>
          <p:cNvGrpSpPr/>
          <p:nvPr/>
        </p:nvGrpSpPr>
        <p:grpSpPr>
          <a:xfrm>
            <a:off x="2961869" y="764030"/>
            <a:ext cx="3203700" cy="3307120"/>
            <a:chOff x="2961869" y="611630"/>
            <a:chExt cx="3203700" cy="3307120"/>
          </a:xfrm>
        </p:grpSpPr>
        <p:sp>
          <p:nvSpPr>
            <p:cNvPr id="692" name="Google Shape;692;p54"/>
            <p:cNvSpPr txBox="1"/>
            <p:nvPr/>
          </p:nvSpPr>
          <p:spPr>
            <a:xfrm>
              <a:off x="2961869" y="1171825"/>
              <a:ext cx="3203700" cy="576000"/>
            </a:xfrm>
            <a:prstGeom prst="rect">
              <a:avLst/>
            </a:prstGeom>
            <a:solidFill>
              <a:srgbClr val="FFFFFF"/>
            </a:solidFill>
            <a:ln w="19050" cap="flat" cmpd="sng">
              <a:solidFill>
                <a:srgbClr val="00869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72000" rIns="0" bIns="0" anchor="ctr" anchorCtr="0">
              <a:noAutofit/>
            </a:bodyPr>
            <a:lstStyle/>
            <a:p>
              <a:pPr marL="0" marR="0" lvl="0" indent="0" algn="ctr" rtl="0">
                <a:lnSpc>
                  <a:spcPct val="80000"/>
                </a:lnSpc>
                <a:spcBef>
                  <a:spcPts val="0"/>
                </a:spcBef>
                <a:spcAft>
                  <a:spcPts val="0"/>
                </a:spcAft>
                <a:buNone/>
              </a:pPr>
              <a:r>
                <a:rPr lang="it" sz="1800" b="1">
                  <a:solidFill>
                    <a:srgbClr val="008691"/>
                  </a:solidFill>
                  <a:latin typeface="Roboto"/>
                  <a:ea typeface="Roboto"/>
                  <a:cs typeface="Roboto"/>
                  <a:sym typeface="Roboto"/>
                </a:rPr>
                <a:t>Referenti per i Dipartimenti</a:t>
              </a:r>
              <a:br>
                <a:rPr lang="it" sz="1800" b="1">
                  <a:solidFill>
                    <a:srgbClr val="008691"/>
                  </a:solidFill>
                  <a:latin typeface="Roboto"/>
                  <a:ea typeface="Roboto"/>
                  <a:cs typeface="Roboto"/>
                  <a:sym typeface="Roboto"/>
                </a:rPr>
              </a:br>
              <a:r>
                <a:rPr lang="it" sz="1800" b="1">
                  <a:solidFill>
                    <a:srgbClr val="008691"/>
                  </a:solidFill>
                  <a:latin typeface="Roboto"/>
                  <a:ea typeface="Roboto"/>
                  <a:cs typeface="Roboto"/>
                  <a:sym typeface="Roboto"/>
                </a:rPr>
                <a:t>Terremoti, Vulcani, Ambiente</a:t>
              </a:r>
              <a:endParaRPr sz="1800" b="1">
                <a:solidFill>
                  <a:srgbClr val="008691"/>
                </a:solidFill>
                <a:latin typeface="Roboto"/>
                <a:ea typeface="Roboto"/>
                <a:cs typeface="Roboto"/>
                <a:sym typeface="Roboto"/>
              </a:endParaRPr>
            </a:p>
          </p:txBody>
        </p:sp>
        <p:pic>
          <p:nvPicPr>
            <p:cNvPr id="693" name="Google Shape;693;p54"/>
            <p:cNvPicPr preferRelativeResize="0"/>
            <p:nvPr/>
          </p:nvPicPr>
          <p:blipFill>
            <a:blip r:embed="rId3">
              <a:alphaModFix/>
            </a:blip>
            <a:stretch>
              <a:fillRect/>
            </a:stretch>
          </p:blipFill>
          <p:spPr>
            <a:xfrm>
              <a:off x="4420117" y="611630"/>
              <a:ext cx="276467" cy="640900"/>
            </a:xfrm>
            <a:prstGeom prst="rect">
              <a:avLst/>
            </a:prstGeom>
            <a:noFill/>
            <a:ln>
              <a:noFill/>
            </a:ln>
          </p:spPr>
        </p:pic>
        <p:pic>
          <p:nvPicPr>
            <p:cNvPr id="694" name="Google Shape;694;p54"/>
            <p:cNvPicPr preferRelativeResize="0"/>
            <p:nvPr/>
          </p:nvPicPr>
          <p:blipFill>
            <a:blip r:embed="rId3">
              <a:alphaModFix/>
            </a:blip>
            <a:stretch>
              <a:fillRect/>
            </a:stretch>
          </p:blipFill>
          <p:spPr>
            <a:xfrm>
              <a:off x="3570983" y="611630"/>
              <a:ext cx="276467" cy="640900"/>
            </a:xfrm>
            <a:prstGeom prst="rect">
              <a:avLst/>
            </a:prstGeom>
            <a:noFill/>
            <a:ln>
              <a:noFill/>
            </a:ln>
          </p:spPr>
        </p:pic>
        <p:pic>
          <p:nvPicPr>
            <p:cNvPr id="695" name="Google Shape;695;p54"/>
            <p:cNvPicPr preferRelativeResize="0"/>
            <p:nvPr/>
          </p:nvPicPr>
          <p:blipFill>
            <a:blip r:embed="rId3">
              <a:alphaModFix/>
            </a:blip>
            <a:stretch>
              <a:fillRect/>
            </a:stretch>
          </p:blipFill>
          <p:spPr>
            <a:xfrm>
              <a:off x="5269252" y="611630"/>
              <a:ext cx="276467" cy="640900"/>
            </a:xfrm>
            <a:prstGeom prst="rect">
              <a:avLst/>
            </a:prstGeom>
            <a:noFill/>
            <a:ln>
              <a:noFill/>
            </a:ln>
          </p:spPr>
        </p:pic>
        <p:sp>
          <p:nvSpPr>
            <p:cNvPr id="696" name="Google Shape;696;p54"/>
            <p:cNvSpPr/>
            <p:nvPr/>
          </p:nvSpPr>
          <p:spPr>
            <a:xfrm>
              <a:off x="3002900" y="1907250"/>
              <a:ext cx="3158700" cy="2011500"/>
            </a:xfrm>
            <a:prstGeom prst="rect">
              <a:avLst/>
            </a:prstGeom>
            <a:noFill/>
            <a:ln>
              <a:noFill/>
            </a:ln>
          </p:spPr>
          <p:txBody>
            <a:bodyPr spcFirstLastPara="1" wrap="square" lIns="0" tIns="0" rIns="0" bIns="0" anchor="t" anchorCtr="0">
              <a:noAutofit/>
            </a:bodyPr>
            <a:lstStyle/>
            <a:p>
              <a:pPr marL="224999" marR="0" lvl="0" indent="-184149"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Referenti per ciascun Dipartimento indicati dal Presidente su suggerimento dei Dir. di Dipartimento</a:t>
              </a:r>
              <a:endParaRPr>
                <a:solidFill>
                  <a:srgbClr val="000000"/>
                </a:solidFill>
                <a:latin typeface="Calibri"/>
                <a:ea typeface="Calibri"/>
                <a:cs typeface="Calibri"/>
                <a:sym typeface="Calibri"/>
              </a:endParaRPr>
            </a:p>
            <a:p>
              <a:pPr marL="224999" marR="0" lvl="0" indent="-184149" algn="l" rtl="0">
                <a:lnSpc>
                  <a:spcPct val="115000"/>
                </a:lnSpc>
                <a:spcBef>
                  <a:spcPts val="0"/>
                </a:spcBef>
                <a:spcAft>
                  <a:spcPts val="0"/>
                </a:spcAft>
                <a:buClr>
                  <a:srgbClr val="000000"/>
                </a:buClr>
                <a:buSzPts val="1400"/>
                <a:buFont typeface="Calibri"/>
                <a:buChar char="●"/>
              </a:pPr>
              <a:r>
                <a:rPr lang="it">
                  <a:latin typeface="Calibri"/>
                  <a:ea typeface="Calibri"/>
                  <a:cs typeface="Calibri"/>
                  <a:sym typeface="Calibri"/>
                </a:rPr>
                <a:t>Validano </a:t>
              </a:r>
              <a:r>
                <a:rPr lang="it">
                  <a:solidFill>
                    <a:srgbClr val="000000"/>
                  </a:solidFill>
                  <a:latin typeface="Calibri"/>
                  <a:ea typeface="Calibri"/>
                  <a:cs typeface="Calibri"/>
                  <a:sym typeface="Calibri"/>
                </a:rPr>
                <a:t>la metadatazione dei dati per il proprio ambito scientifico</a:t>
              </a:r>
              <a:endParaRPr>
                <a:solidFill>
                  <a:srgbClr val="000000"/>
                </a:solidFill>
                <a:latin typeface="Calibri"/>
                <a:ea typeface="Calibri"/>
                <a:cs typeface="Calibri"/>
                <a:sym typeface="Calibri"/>
              </a:endParaRPr>
            </a:p>
            <a:p>
              <a:pPr marL="224999" marR="0" lvl="0" indent="-184149"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Suggeriscono standard disciplinari per l’armonizzazione dei dati</a:t>
              </a:r>
              <a:endParaRPr b="1">
                <a:latin typeface="Calibri"/>
                <a:ea typeface="Calibri"/>
                <a:cs typeface="Calibri"/>
                <a:sym typeface="Calibri"/>
              </a:endParaRPr>
            </a:p>
          </p:txBody>
        </p:sp>
      </p:grpSp>
      <p:grpSp>
        <p:nvGrpSpPr>
          <p:cNvPr id="697" name="Google Shape;697;p54"/>
          <p:cNvGrpSpPr/>
          <p:nvPr/>
        </p:nvGrpSpPr>
        <p:grpSpPr>
          <a:xfrm>
            <a:off x="6449325" y="764030"/>
            <a:ext cx="2681700" cy="3084995"/>
            <a:chOff x="6449325" y="611630"/>
            <a:chExt cx="2681700" cy="3084995"/>
          </a:xfrm>
        </p:grpSpPr>
        <p:sp>
          <p:nvSpPr>
            <p:cNvPr id="698" name="Google Shape;698;p54"/>
            <p:cNvSpPr txBox="1"/>
            <p:nvPr/>
          </p:nvSpPr>
          <p:spPr>
            <a:xfrm>
              <a:off x="6821543" y="1186825"/>
              <a:ext cx="1800000" cy="432000"/>
            </a:xfrm>
            <a:prstGeom prst="rect">
              <a:avLst/>
            </a:prstGeom>
            <a:solidFill>
              <a:srgbClr val="FFFFFF"/>
            </a:solidFill>
            <a:ln w="19050" cap="flat" cmpd="sng">
              <a:solidFill>
                <a:srgbClr val="00869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36000" rIns="0" bIns="0" anchor="ctr" anchorCtr="0">
              <a:noAutofit/>
            </a:bodyPr>
            <a:lstStyle/>
            <a:p>
              <a:pPr marL="0" marR="0" lvl="0" indent="0" algn="ctr" rtl="0">
                <a:spcBef>
                  <a:spcPts val="0"/>
                </a:spcBef>
                <a:spcAft>
                  <a:spcPts val="0"/>
                </a:spcAft>
                <a:buNone/>
              </a:pPr>
              <a:r>
                <a:rPr lang="it" sz="1800" b="1">
                  <a:solidFill>
                    <a:srgbClr val="008691"/>
                  </a:solidFill>
                  <a:latin typeface="Roboto"/>
                  <a:ea typeface="Roboto"/>
                  <a:cs typeface="Roboto"/>
                  <a:sym typeface="Roboto"/>
                </a:rPr>
                <a:t>Supporto ICT</a:t>
              </a:r>
              <a:endParaRPr sz="1800" b="1">
                <a:solidFill>
                  <a:srgbClr val="008691"/>
                </a:solidFill>
                <a:latin typeface="Roboto"/>
                <a:ea typeface="Roboto"/>
                <a:cs typeface="Roboto"/>
                <a:sym typeface="Roboto"/>
              </a:endParaRPr>
            </a:p>
          </p:txBody>
        </p:sp>
        <p:pic>
          <p:nvPicPr>
            <p:cNvPr id="699" name="Google Shape;699;p54"/>
            <p:cNvPicPr preferRelativeResize="0"/>
            <p:nvPr/>
          </p:nvPicPr>
          <p:blipFill>
            <a:blip r:embed="rId3">
              <a:alphaModFix/>
            </a:blip>
            <a:stretch>
              <a:fillRect/>
            </a:stretch>
          </p:blipFill>
          <p:spPr>
            <a:xfrm>
              <a:off x="7573634" y="611630"/>
              <a:ext cx="276467" cy="640900"/>
            </a:xfrm>
            <a:prstGeom prst="rect">
              <a:avLst/>
            </a:prstGeom>
            <a:noFill/>
            <a:ln>
              <a:noFill/>
            </a:ln>
          </p:spPr>
        </p:pic>
        <p:pic>
          <p:nvPicPr>
            <p:cNvPr id="700" name="Google Shape;700;p54"/>
            <p:cNvPicPr preferRelativeResize="0"/>
            <p:nvPr/>
          </p:nvPicPr>
          <p:blipFill>
            <a:blip r:embed="rId3">
              <a:alphaModFix/>
            </a:blip>
            <a:stretch>
              <a:fillRect/>
            </a:stretch>
          </p:blipFill>
          <p:spPr>
            <a:xfrm>
              <a:off x="7044562" y="611630"/>
              <a:ext cx="276467" cy="640900"/>
            </a:xfrm>
            <a:prstGeom prst="rect">
              <a:avLst/>
            </a:prstGeom>
            <a:noFill/>
            <a:ln>
              <a:noFill/>
            </a:ln>
          </p:spPr>
        </p:pic>
        <p:pic>
          <p:nvPicPr>
            <p:cNvPr id="701" name="Google Shape;701;p54"/>
            <p:cNvPicPr preferRelativeResize="0"/>
            <p:nvPr/>
          </p:nvPicPr>
          <p:blipFill>
            <a:blip r:embed="rId3">
              <a:alphaModFix/>
            </a:blip>
            <a:stretch>
              <a:fillRect/>
            </a:stretch>
          </p:blipFill>
          <p:spPr>
            <a:xfrm>
              <a:off x="8102706" y="611630"/>
              <a:ext cx="276467" cy="640900"/>
            </a:xfrm>
            <a:prstGeom prst="rect">
              <a:avLst/>
            </a:prstGeom>
            <a:noFill/>
            <a:ln>
              <a:noFill/>
            </a:ln>
          </p:spPr>
        </p:pic>
        <p:sp>
          <p:nvSpPr>
            <p:cNvPr id="702" name="Google Shape;702;p54"/>
            <p:cNvSpPr/>
            <p:nvPr/>
          </p:nvSpPr>
          <p:spPr>
            <a:xfrm>
              <a:off x="6449325" y="1889425"/>
              <a:ext cx="2681700" cy="1807200"/>
            </a:xfrm>
            <a:prstGeom prst="rect">
              <a:avLst/>
            </a:prstGeom>
            <a:noFill/>
            <a:ln>
              <a:noFill/>
            </a:ln>
          </p:spPr>
          <p:txBody>
            <a:bodyPr spcFirstLastPara="1" wrap="square" lIns="0" tIns="0" rIns="0" bIns="0" anchor="t" anchorCtr="0">
              <a:noAutofit/>
            </a:bodyPr>
            <a:lstStyle/>
            <a:p>
              <a:pPr marL="224999" marR="0" lvl="0" indent="-184149"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Supportano il coordinatore nelle questioni tecnologiche</a:t>
              </a:r>
              <a:endParaRPr>
                <a:solidFill>
                  <a:srgbClr val="000000"/>
                </a:solidFill>
                <a:latin typeface="Calibri"/>
                <a:ea typeface="Calibri"/>
                <a:cs typeface="Calibri"/>
                <a:sym typeface="Calibri"/>
              </a:endParaRPr>
            </a:p>
            <a:p>
              <a:pPr marL="224999" marR="0" lvl="0" indent="-184149"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Suggeriscono soluzioni per questioni tecniche sollevate</a:t>
              </a:r>
              <a:br>
                <a:rPr lang="it">
                  <a:solidFill>
                    <a:srgbClr val="000000"/>
                  </a:solidFill>
                  <a:latin typeface="Calibri"/>
                  <a:ea typeface="Calibri"/>
                  <a:cs typeface="Calibri"/>
                  <a:sym typeface="Calibri"/>
                </a:rPr>
              </a:br>
              <a:r>
                <a:rPr lang="it">
                  <a:solidFill>
                    <a:srgbClr val="000000"/>
                  </a:solidFill>
                  <a:latin typeface="Calibri"/>
                  <a:ea typeface="Calibri"/>
                  <a:cs typeface="Calibri"/>
                  <a:sym typeface="Calibri"/>
                </a:rPr>
                <a:t>dai gestori dei dati</a:t>
              </a:r>
              <a:endParaRPr>
                <a:solidFill>
                  <a:srgbClr val="000000"/>
                </a:solidFill>
                <a:latin typeface="Calibri"/>
                <a:ea typeface="Calibri"/>
                <a:cs typeface="Calibri"/>
                <a:sym typeface="Calibri"/>
              </a:endParaRPr>
            </a:p>
            <a:p>
              <a:pPr marL="224999" marR="0" lvl="0" indent="-184149" algn="l" rtl="0">
                <a:lnSpc>
                  <a:spcPct val="115000"/>
                </a:lnSpc>
                <a:spcBef>
                  <a:spcPts val="0"/>
                </a:spcBef>
                <a:spcAft>
                  <a:spcPts val="0"/>
                </a:spcAft>
                <a:buClr>
                  <a:srgbClr val="000000"/>
                </a:buClr>
                <a:buSzPts val="1400"/>
                <a:buFont typeface="Calibri"/>
                <a:buChar char="●"/>
              </a:pPr>
              <a:r>
                <a:rPr lang="it">
                  <a:solidFill>
                    <a:srgbClr val="000000"/>
                  </a:solidFill>
                  <a:latin typeface="Calibri"/>
                  <a:ea typeface="Calibri"/>
                  <a:cs typeface="Calibri"/>
                  <a:sym typeface="Calibri"/>
                </a:rPr>
                <a:t>Interagiscono con il</a:t>
              </a:r>
              <a:br>
                <a:rPr lang="it">
                  <a:latin typeface="Calibri"/>
                  <a:ea typeface="Calibri"/>
                  <a:cs typeface="Calibri"/>
                  <a:sym typeface="Calibri"/>
                </a:rPr>
              </a:br>
              <a:r>
                <a:rPr lang="it">
                  <a:solidFill>
                    <a:srgbClr val="000000"/>
                  </a:solidFill>
                  <a:latin typeface="Calibri"/>
                  <a:ea typeface="Calibri"/>
                  <a:cs typeface="Calibri"/>
                  <a:sym typeface="Calibri"/>
                </a:rPr>
                <a:t>Centro Servizi Informativi</a:t>
              </a:r>
              <a:endParaRPr b="1">
                <a:latin typeface="Calibri"/>
                <a:ea typeface="Calibri"/>
                <a:cs typeface="Calibri"/>
                <a:sym typeface="Calibri"/>
              </a:endParaRPr>
            </a:p>
          </p:txBody>
        </p:sp>
      </p:grpSp>
      <p:sp>
        <p:nvSpPr>
          <p:cNvPr id="703" name="Google Shape;703;p54"/>
          <p:cNvSpPr txBox="1"/>
          <p:nvPr/>
        </p:nvSpPr>
        <p:spPr>
          <a:xfrm>
            <a:off x="5006450" y="4543825"/>
            <a:ext cx="3972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u="sng">
                <a:solidFill>
                  <a:schemeClr val="hlink"/>
                </a:solidFill>
                <a:latin typeface="Roboto"/>
                <a:ea typeface="Roboto"/>
                <a:cs typeface="Roboto"/>
                <a:sym typeface="Roboto"/>
                <a:hlinkClick r:id="rId4"/>
              </a:rPr>
              <a:t>https://istituto.ingv.it/ufficio-gestione-dati</a:t>
            </a:r>
            <a:endParaRPr>
              <a:latin typeface="Roboto"/>
              <a:ea typeface="Roboto"/>
              <a:cs typeface="Roboto"/>
              <a:sym typeface="Roboto"/>
            </a:endParaRPr>
          </a:p>
        </p:txBody>
      </p:sp>
      <p:pic>
        <p:nvPicPr>
          <p:cNvPr id="704" name="Google Shape;704;p54"/>
          <p:cNvPicPr preferRelativeResize="0"/>
          <p:nvPr/>
        </p:nvPicPr>
        <p:blipFill>
          <a:blip r:embed="rId5">
            <a:alphaModFix/>
          </a:blip>
          <a:stretch>
            <a:fillRect/>
          </a:stretch>
        </p:blipFill>
        <p:spPr>
          <a:xfrm>
            <a:off x="1869124" y="1493899"/>
            <a:ext cx="5389210" cy="340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5"/>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31</a:t>
            </a:fld>
            <a:endParaRPr/>
          </a:p>
        </p:txBody>
      </p:sp>
      <p:sp>
        <p:nvSpPr>
          <p:cNvPr id="710" name="Google Shape;710;p55"/>
          <p:cNvSpPr txBox="1"/>
          <p:nvPr/>
        </p:nvSpPr>
        <p:spPr>
          <a:xfrm>
            <a:off x="159300" y="665500"/>
            <a:ext cx="8708100" cy="291900"/>
          </a:xfrm>
          <a:prstGeom prst="rect">
            <a:avLst/>
          </a:prstGeom>
          <a:noFill/>
          <a:ln>
            <a:noFill/>
          </a:ln>
        </p:spPr>
        <p:txBody>
          <a:bodyPr spcFirstLastPara="1" wrap="square" lIns="0" tIns="0" rIns="0" bIns="0" anchor="t" anchorCtr="0">
            <a:noAutofit/>
          </a:bodyPr>
          <a:lstStyle/>
          <a:p>
            <a:pPr marL="314999" lvl="0" indent="-257175" algn="l" rtl="0">
              <a:lnSpc>
                <a:spcPct val="115000"/>
              </a:lnSpc>
              <a:spcBef>
                <a:spcPts val="0"/>
              </a:spcBef>
              <a:spcAft>
                <a:spcPts val="1000"/>
              </a:spcAft>
              <a:buClr>
                <a:schemeClr val="dk2"/>
              </a:buClr>
              <a:buSzPts val="1800"/>
              <a:buFont typeface="Roboto"/>
              <a:buChar char="●"/>
            </a:pPr>
            <a:r>
              <a:rPr lang="it" sz="1800">
                <a:solidFill>
                  <a:schemeClr val="dk2"/>
                </a:solidFill>
                <a:latin typeface="Roboto"/>
                <a:ea typeface="Roboto"/>
                <a:cs typeface="Roboto"/>
                <a:sym typeface="Roboto"/>
              </a:rPr>
              <a:t>Recepimento normative post 2018</a:t>
            </a:r>
            <a:endParaRPr sz="1800">
              <a:solidFill>
                <a:schemeClr val="dk2"/>
              </a:solidFill>
              <a:latin typeface="Roboto"/>
              <a:ea typeface="Roboto"/>
              <a:cs typeface="Roboto"/>
              <a:sym typeface="Roboto"/>
            </a:endParaRPr>
          </a:p>
        </p:txBody>
      </p:sp>
      <p:sp>
        <p:nvSpPr>
          <p:cNvPr id="711" name="Google Shape;711;p55"/>
          <p:cNvSpPr txBox="1">
            <a:spLocks noGrp="1"/>
          </p:cNvSpPr>
          <p:nvPr>
            <p:ph type="title"/>
          </p:nvPr>
        </p:nvSpPr>
        <p:spPr>
          <a:xfrm>
            <a:off x="159300" y="64025"/>
            <a:ext cx="8520600" cy="43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2600"/>
              <a:t>Verso l’aggiornamento dell’attuale politica dei dati</a:t>
            </a:r>
            <a:endParaRPr sz="2600"/>
          </a:p>
        </p:txBody>
      </p:sp>
      <p:sp>
        <p:nvSpPr>
          <p:cNvPr id="712" name="Google Shape;712;p55"/>
          <p:cNvSpPr txBox="1"/>
          <p:nvPr/>
        </p:nvSpPr>
        <p:spPr>
          <a:xfrm>
            <a:off x="159300" y="1143425"/>
            <a:ext cx="8708100" cy="3478200"/>
          </a:xfrm>
          <a:prstGeom prst="rect">
            <a:avLst/>
          </a:prstGeom>
          <a:noFill/>
          <a:ln>
            <a:noFill/>
          </a:ln>
        </p:spPr>
        <p:txBody>
          <a:bodyPr spcFirstLastPara="1" wrap="square" lIns="0" tIns="0" rIns="0" bIns="0" anchor="t" anchorCtr="0">
            <a:noAutofit/>
          </a:bodyPr>
          <a:lstStyle/>
          <a:p>
            <a:pPr marL="314999" lvl="0" indent="-2571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Azioni per aumentare la mappatura dei dati pubblicati dal personale</a:t>
            </a:r>
            <a:endParaRPr sz="1800">
              <a:solidFill>
                <a:schemeClr val="dk2"/>
              </a:solidFill>
              <a:latin typeface="Roboto"/>
              <a:ea typeface="Roboto"/>
              <a:cs typeface="Roboto"/>
              <a:sym typeface="Roboto"/>
            </a:endParaRPr>
          </a:p>
          <a:p>
            <a:pPr marL="314999" lvl="0" indent="-257175" algn="l" rtl="0">
              <a:lnSpc>
                <a:spcPct val="115000"/>
              </a:lnSpc>
              <a:spcBef>
                <a:spcPts val="1000"/>
              </a:spcBef>
              <a:spcAft>
                <a:spcPts val="0"/>
              </a:spcAft>
              <a:buClr>
                <a:schemeClr val="dk2"/>
              </a:buClr>
              <a:buSzPts val="1800"/>
              <a:buFont typeface="Roboto"/>
              <a:buChar char="●"/>
            </a:pPr>
            <a:r>
              <a:rPr lang="it" sz="1800">
                <a:solidFill>
                  <a:schemeClr val="dk2"/>
                </a:solidFill>
                <a:latin typeface="Roboto"/>
                <a:ea typeface="Roboto"/>
                <a:cs typeface="Roboto"/>
                <a:sym typeface="Roboto"/>
              </a:rPr>
              <a:t>Nuovi aspetti</a:t>
            </a:r>
            <a:endParaRPr sz="1800">
              <a:solidFill>
                <a:schemeClr val="dk2"/>
              </a:solidFill>
              <a:latin typeface="Roboto"/>
              <a:ea typeface="Roboto"/>
              <a:cs typeface="Roboto"/>
              <a:sym typeface="Roboto"/>
            </a:endParaRPr>
          </a:p>
          <a:p>
            <a:pPr marL="674999"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tempistica per la condivisione dei dati di monitoraggio</a:t>
            </a:r>
            <a:endParaRPr sz="1800">
              <a:solidFill>
                <a:schemeClr val="dk2"/>
              </a:solidFill>
              <a:latin typeface="Roboto"/>
              <a:ea typeface="Roboto"/>
              <a:cs typeface="Roboto"/>
              <a:sym typeface="Roboto"/>
            </a:endParaRPr>
          </a:p>
          <a:p>
            <a:pPr marL="674999"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piano di gestione dei dati e della qualità</a:t>
            </a:r>
            <a:endParaRPr sz="1800">
              <a:solidFill>
                <a:schemeClr val="dk2"/>
              </a:solidFill>
              <a:latin typeface="Roboto"/>
              <a:ea typeface="Roboto"/>
              <a:cs typeface="Roboto"/>
              <a:sym typeface="Roboto"/>
            </a:endParaRPr>
          </a:p>
          <a:p>
            <a:pPr marL="674999"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sistemi per gestire aspetti etici</a:t>
            </a:r>
            <a:br>
              <a:rPr lang="it" sz="1800">
                <a:solidFill>
                  <a:schemeClr val="dk2"/>
                </a:solidFill>
                <a:latin typeface="Roboto"/>
                <a:ea typeface="Roboto"/>
                <a:cs typeface="Roboto"/>
                <a:sym typeface="Roboto"/>
              </a:rPr>
            </a:br>
            <a:r>
              <a:rPr lang="it" sz="1800" i="1">
                <a:solidFill>
                  <a:schemeClr val="dk2"/>
                </a:solidFill>
                <a:latin typeface="Roboto"/>
                <a:ea typeface="Roboto"/>
                <a:cs typeface="Roboto"/>
                <a:sym typeface="Roboto"/>
              </a:rPr>
              <a:t>(es. ethical label, potential impact, potential misuse)</a:t>
            </a:r>
            <a:endParaRPr sz="1800" i="1">
              <a:solidFill>
                <a:schemeClr val="dk2"/>
              </a:solidFill>
              <a:latin typeface="Roboto"/>
              <a:ea typeface="Roboto"/>
              <a:cs typeface="Roboto"/>
              <a:sym typeface="Roboto"/>
            </a:endParaRPr>
          </a:p>
          <a:p>
            <a:pPr marL="314999" lvl="0" indent="-257175" algn="l" rtl="0">
              <a:lnSpc>
                <a:spcPct val="115000"/>
              </a:lnSpc>
              <a:spcBef>
                <a:spcPts val="1000"/>
              </a:spcBef>
              <a:spcAft>
                <a:spcPts val="0"/>
              </a:spcAft>
              <a:buClr>
                <a:schemeClr val="dk2"/>
              </a:buClr>
              <a:buSzPts val="1800"/>
              <a:buFont typeface="Roboto"/>
              <a:buChar char="●"/>
            </a:pPr>
            <a:r>
              <a:rPr lang="it" sz="1800">
                <a:solidFill>
                  <a:schemeClr val="dk2"/>
                </a:solidFill>
                <a:latin typeface="Roboto"/>
                <a:ea typeface="Roboto"/>
                <a:cs typeface="Roboto"/>
                <a:sym typeface="Roboto"/>
              </a:rPr>
              <a:t>Discussione su proposte di nuovi strumenti di supporto</a:t>
            </a:r>
            <a:endParaRPr sz="1800">
              <a:solidFill>
                <a:schemeClr val="dk2"/>
              </a:solidFill>
              <a:latin typeface="Roboto"/>
              <a:ea typeface="Roboto"/>
              <a:cs typeface="Roboto"/>
              <a:sym typeface="Roboto"/>
            </a:endParaRPr>
          </a:p>
          <a:p>
            <a:pPr marL="674999" marR="0"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sistemi per la valutazione della FAIRness (es . F-UJI by FAIRsFAIR)</a:t>
            </a:r>
            <a:endParaRPr sz="1800">
              <a:solidFill>
                <a:schemeClr val="dk2"/>
              </a:solidFill>
              <a:latin typeface="Roboto"/>
              <a:ea typeface="Roboto"/>
              <a:cs typeface="Roboto"/>
              <a:sym typeface="Roboto"/>
            </a:endParaRPr>
          </a:p>
          <a:p>
            <a:pPr marL="674999" marR="0"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un registro delle infrastrutture</a:t>
            </a:r>
            <a:endParaRPr sz="1800">
              <a:solidFill>
                <a:schemeClr val="dk2"/>
              </a:solidFill>
              <a:latin typeface="Roboto"/>
              <a:ea typeface="Roboto"/>
              <a:cs typeface="Roboto"/>
              <a:sym typeface="Roboto"/>
            </a:endParaRPr>
          </a:p>
          <a:p>
            <a:pPr marL="674999" marR="0" lvl="1" indent="-2190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un registro del software</a:t>
            </a:r>
            <a:endParaRPr sz="1800">
              <a:solidFill>
                <a:schemeClr val="dk2"/>
              </a:solidFill>
              <a:latin typeface="Roboto"/>
              <a:ea typeface="Roboto"/>
              <a:cs typeface="Roboto"/>
              <a:sym typeface="Roboto"/>
            </a:endParaRPr>
          </a:p>
          <a:p>
            <a:pPr marL="674999" marR="0" lvl="1" indent="-219075" algn="l" rtl="0">
              <a:lnSpc>
                <a:spcPct val="115000"/>
              </a:lnSpc>
              <a:spcBef>
                <a:spcPts val="0"/>
              </a:spcBef>
              <a:spcAft>
                <a:spcPts val="1000"/>
              </a:spcAft>
              <a:buClr>
                <a:schemeClr val="dk2"/>
              </a:buClr>
              <a:buSzPts val="1800"/>
              <a:buFont typeface="Roboto"/>
              <a:buChar char="○"/>
            </a:pPr>
            <a:r>
              <a:rPr lang="it" sz="1800">
                <a:solidFill>
                  <a:schemeClr val="dk2"/>
                </a:solidFill>
                <a:latin typeface="Roboto"/>
                <a:ea typeface="Roboto"/>
                <a:cs typeface="Roboto"/>
                <a:sym typeface="Roboto"/>
              </a:rPr>
              <a:t>un archivio dati generalista nazionale</a:t>
            </a:r>
            <a:endParaRPr sz="1800">
              <a:solidFill>
                <a:schemeClr val="dk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6"/>
          <p:cNvSpPr txBox="1">
            <a:spLocks noGrp="1"/>
          </p:cNvSpPr>
          <p:nvPr>
            <p:ph type="title"/>
          </p:nvPr>
        </p:nvSpPr>
        <p:spPr>
          <a:xfrm>
            <a:off x="159300" y="64025"/>
            <a:ext cx="8984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t>Questioni che richiedono coordinamento con l’esterno</a:t>
            </a:r>
            <a:endParaRPr/>
          </a:p>
        </p:txBody>
      </p:sp>
      <p:sp>
        <p:nvSpPr>
          <p:cNvPr id="718" name="Google Shape;718;p56"/>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32</a:t>
            </a:fld>
            <a:endParaRPr/>
          </a:p>
        </p:txBody>
      </p:sp>
      <p:sp>
        <p:nvSpPr>
          <p:cNvPr id="719" name="Google Shape;719;p56"/>
          <p:cNvSpPr txBox="1"/>
          <p:nvPr/>
        </p:nvSpPr>
        <p:spPr>
          <a:xfrm>
            <a:off x="159300" y="741700"/>
            <a:ext cx="9060900" cy="828900"/>
          </a:xfrm>
          <a:prstGeom prst="rect">
            <a:avLst/>
          </a:prstGeom>
          <a:noFill/>
          <a:ln>
            <a:noFill/>
          </a:ln>
        </p:spPr>
        <p:txBody>
          <a:bodyPr spcFirstLastPara="1" wrap="square" lIns="0" tIns="0" rIns="0" bIns="0" anchor="t" anchorCtr="0">
            <a:noAutofit/>
          </a:bodyPr>
          <a:lstStyle/>
          <a:p>
            <a:pPr marL="314999" lvl="0" indent="-257175" algn="l" rtl="0">
              <a:lnSpc>
                <a:spcPct val="115000"/>
              </a:lnSpc>
              <a:spcBef>
                <a:spcPts val="0"/>
              </a:spcBef>
              <a:spcAft>
                <a:spcPts val="0"/>
              </a:spcAft>
              <a:buClr>
                <a:schemeClr val="dk2"/>
              </a:buClr>
              <a:buSzPts val="1800"/>
              <a:buFont typeface="Roboto"/>
              <a:buChar char="●"/>
            </a:pPr>
            <a:r>
              <a:rPr lang="it" sz="1800">
                <a:solidFill>
                  <a:schemeClr val="dk2"/>
                </a:solidFill>
                <a:latin typeface="Roboto"/>
                <a:ea typeface="Roboto"/>
                <a:cs typeface="Roboto"/>
                <a:sym typeface="Roboto"/>
              </a:rPr>
              <a:t>Inclusione dei dati nei processi di evoluzione dei sistemi di valutazione</a:t>
            </a:r>
            <a:endParaRPr sz="1800">
              <a:solidFill>
                <a:schemeClr val="dk2"/>
              </a:solidFill>
              <a:latin typeface="Roboto"/>
              <a:ea typeface="Roboto"/>
              <a:cs typeface="Roboto"/>
              <a:sym typeface="Roboto"/>
            </a:endParaRPr>
          </a:p>
          <a:p>
            <a:pPr marL="314999" lvl="0" indent="-257175" algn="l" rtl="0">
              <a:lnSpc>
                <a:spcPct val="115000"/>
              </a:lnSpc>
              <a:spcBef>
                <a:spcPts val="1000"/>
              </a:spcBef>
              <a:spcAft>
                <a:spcPts val="1000"/>
              </a:spcAft>
              <a:buClr>
                <a:schemeClr val="dk2"/>
              </a:buClr>
              <a:buSzPts val="1800"/>
              <a:buFont typeface="Roboto"/>
              <a:buChar char="●"/>
            </a:pPr>
            <a:r>
              <a:rPr lang="it" sz="1800">
                <a:solidFill>
                  <a:schemeClr val="dk2"/>
                </a:solidFill>
                <a:latin typeface="Roboto"/>
                <a:ea typeface="Roboto"/>
                <a:cs typeface="Roboto"/>
                <a:sym typeface="Roboto"/>
              </a:rPr>
              <a:t>Aumento del livello di interoperabilità per supportare la Ricerca multidisciplinare</a:t>
            </a:r>
            <a:endParaRPr sz="1800">
              <a:solidFill>
                <a:schemeClr val="dk2"/>
              </a:solidFill>
              <a:latin typeface="Roboto"/>
              <a:ea typeface="Roboto"/>
              <a:cs typeface="Roboto"/>
              <a:sym typeface="Roboto"/>
            </a:endParaRPr>
          </a:p>
        </p:txBody>
      </p:sp>
      <p:sp>
        <p:nvSpPr>
          <p:cNvPr id="720" name="Google Shape;720;p56"/>
          <p:cNvSpPr txBox="1"/>
          <p:nvPr/>
        </p:nvSpPr>
        <p:spPr>
          <a:xfrm>
            <a:off x="159300" y="1578422"/>
            <a:ext cx="9060900" cy="3108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000"/>
              </a:spcBef>
              <a:spcAft>
                <a:spcPts val="0"/>
              </a:spcAft>
              <a:buNone/>
            </a:pPr>
            <a:r>
              <a:rPr lang="it" sz="1800" dirty="0">
                <a:solidFill>
                  <a:schemeClr val="dk2"/>
                </a:solidFill>
                <a:latin typeface="Roboto"/>
                <a:ea typeface="Roboto"/>
                <a:cs typeface="Roboto"/>
                <a:sym typeface="Roboto"/>
              </a:rPr>
              <a:t>Le azioni sono coordinate con altri attori in vari ambiti</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0"/>
              </a:spcAft>
              <a:buNone/>
            </a:pPr>
            <a:r>
              <a:rPr lang="it" sz="1800" b="1" dirty="0">
                <a:solidFill>
                  <a:schemeClr val="dk2"/>
                </a:solidFill>
                <a:latin typeface="Roboto"/>
                <a:ea typeface="Roboto"/>
                <a:cs typeface="Roboto"/>
                <a:sym typeface="Roboto"/>
              </a:rPr>
              <a:t>GdL Open Science CoPER</a:t>
            </a:r>
            <a:r>
              <a:rPr lang="it" sz="1800" dirty="0">
                <a:solidFill>
                  <a:schemeClr val="dk2"/>
                </a:solidFill>
                <a:latin typeface="Roboto"/>
                <a:ea typeface="Roboto"/>
                <a:cs typeface="Roboto"/>
                <a:sym typeface="Roboto"/>
              </a:rPr>
              <a:t>, la Consulta dei Presidenti degli EPR</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0"/>
              </a:spcAft>
              <a:buNone/>
            </a:pPr>
            <a:r>
              <a:rPr lang="it" sz="1800" b="1" dirty="0">
                <a:solidFill>
                  <a:schemeClr val="dk2"/>
                </a:solidFill>
                <a:latin typeface="Roboto"/>
                <a:ea typeface="Roboto"/>
                <a:cs typeface="Roboto"/>
                <a:sym typeface="Roboto"/>
              </a:rPr>
              <a:t>ICDI</a:t>
            </a:r>
            <a:r>
              <a:rPr lang="it" sz="1800" dirty="0">
                <a:solidFill>
                  <a:schemeClr val="dk2"/>
                </a:solidFill>
                <a:latin typeface="Roboto"/>
                <a:ea typeface="Roboto"/>
                <a:cs typeface="Roboto"/>
                <a:sym typeface="Roboto"/>
              </a:rPr>
              <a:t>, Italian Computing and Data Infrastructure</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0"/>
              </a:spcAft>
              <a:buNone/>
            </a:pPr>
            <a:r>
              <a:rPr lang="it" sz="1800" b="1" dirty="0">
                <a:solidFill>
                  <a:schemeClr val="dk2"/>
                </a:solidFill>
                <a:latin typeface="Roboto"/>
                <a:ea typeface="Roboto"/>
                <a:cs typeface="Roboto"/>
                <a:sym typeface="Roboto"/>
              </a:rPr>
              <a:t>AgID</a:t>
            </a:r>
            <a:r>
              <a:rPr lang="it" sz="1800" dirty="0">
                <a:solidFill>
                  <a:schemeClr val="dk2"/>
                </a:solidFill>
                <a:latin typeface="Roboto"/>
                <a:ea typeface="Roboto"/>
                <a:cs typeface="Roboto"/>
                <a:sym typeface="Roboto"/>
              </a:rPr>
              <a:t>, l’Agenzia per l’Italia Digitale</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0"/>
              </a:spcAft>
              <a:buNone/>
            </a:pPr>
            <a:r>
              <a:rPr lang="it" sz="1800" dirty="0">
                <a:solidFill>
                  <a:schemeClr val="dk2"/>
                </a:solidFill>
                <a:latin typeface="Roboto"/>
                <a:ea typeface="Roboto"/>
                <a:cs typeface="Roboto"/>
                <a:sym typeface="Roboto"/>
              </a:rPr>
              <a:t>ERIC </a:t>
            </a:r>
            <a:r>
              <a:rPr lang="it" sz="1800" b="1" dirty="0">
                <a:solidFill>
                  <a:schemeClr val="dk2"/>
                </a:solidFill>
                <a:latin typeface="Roboto"/>
                <a:ea typeface="Roboto"/>
                <a:cs typeface="Roboto"/>
                <a:sym typeface="Roboto"/>
              </a:rPr>
              <a:t>EPOS</a:t>
            </a:r>
            <a:r>
              <a:rPr lang="it" sz="1800" dirty="0">
                <a:solidFill>
                  <a:schemeClr val="dk2"/>
                </a:solidFill>
                <a:latin typeface="Roboto"/>
                <a:ea typeface="Roboto"/>
                <a:cs typeface="Roboto"/>
                <a:sym typeface="Roboto"/>
              </a:rPr>
              <a:t> ed </a:t>
            </a:r>
            <a:r>
              <a:rPr lang="it" sz="1800" b="1" dirty="0">
                <a:solidFill>
                  <a:schemeClr val="dk2"/>
                </a:solidFill>
                <a:latin typeface="Roboto"/>
                <a:ea typeface="Roboto"/>
                <a:cs typeface="Roboto"/>
                <a:sym typeface="Roboto"/>
              </a:rPr>
              <a:t>EMSO</a:t>
            </a:r>
            <a:r>
              <a:rPr lang="it" sz="1800" dirty="0">
                <a:solidFill>
                  <a:schemeClr val="dk2"/>
                </a:solidFill>
                <a:latin typeface="Roboto"/>
                <a:ea typeface="Roboto"/>
                <a:cs typeface="Roboto"/>
                <a:sym typeface="Roboto"/>
              </a:rPr>
              <a:t> (</a:t>
            </a:r>
            <a:r>
              <a:rPr lang="it" sz="1800" b="1" dirty="0">
                <a:solidFill>
                  <a:schemeClr val="dk2"/>
                </a:solidFill>
                <a:latin typeface="Roboto"/>
                <a:ea typeface="Roboto"/>
                <a:cs typeface="Roboto"/>
                <a:sym typeface="Roboto"/>
              </a:rPr>
              <a:t>ESFRI</a:t>
            </a:r>
            <a:r>
              <a:rPr lang="it" sz="1800" dirty="0">
                <a:solidFill>
                  <a:schemeClr val="dk2"/>
                </a:solidFill>
                <a:latin typeface="Roboto"/>
                <a:ea typeface="Roboto"/>
                <a:cs typeface="Roboto"/>
                <a:sym typeface="Roboto"/>
              </a:rPr>
              <a:t>, European Strategy Forum on Research Infrastructures)</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0"/>
              </a:spcAft>
              <a:buNone/>
            </a:pPr>
            <a:r>
              <a:rPr lang="it" sz="1800" b="1" dirty="0">
                <a:solidFill>
                  <a:schemeClr val="dk2"/>
                </a:solidFill>
                <a:latin typeface="Roboto"/>
                <a:ea typeface="Roboto"/>
                <a:cs typeface="Roboto"/>
                <a:sym typeface="Roboto"/>
              </a:rPr>
              <a:t>EOSC</a:t>
            </a:r>
            <a:r>
              <a:rPr lang="it" sz="1800" dirty="0">
                <a:solidFill>
                  <a:schemeClr val="dk2"/>
                </a:solidFill>
                <a:latin typeface="Roboto"/>
                <a:ea typeface="Roboto"/>
                <a:cs typeface="Roboto"/>
                <a:sym typeface="Roboto"/>
              </a:rPr>
              <a:t> AISBL, l’associazione legale dell’European Open Science Cloud</a:t>
            </a:r>
            <a:endParaRPr sz="1800" dirty="0">
              <a:solidFill>
                <a:schemeClr val="dk2"/>
              </a:solidFill>
              <a:latin typeface="Roboto"/>
              <a:ea typeface="Roboto"/>
              <a:cs typeface="Roboto"/>
              <a:sym typeface="Roboto"/>
            </a:endParaRPr>
          </a:p>
          <a:p>
            <a:pPr marL="457200" lvl="0" indent="0" algn="l" rtl="0">
              <a:lnSpc>
                <a:spcPct val="115000"/>
              </a:lnSpc>
              <a:spcBef>
                <a:spcPts val="1000"/>
              </a:spcBef>
              <a:spcAft>
                <a:spcPts val="1000"/>
              </a:spcAft>
              <a:buNone/>
            </a:pPr>
            <a:r>
              <a:rPr lang="it" sz="1800" b="1" dirty="0">
                <a:solidFill>
                  <a:schemeClr val="dk2"/>
                </a:solidFill>
                <a:latin typeface="Roboto"/>
                <a:ea typeface="Roboto"/>
                <a:cs typeface="Roboto"/>
                <a:sym typeface="Roboto"/>
              </a:rPr>
              <a:t>COARA</a:t>
            </a:r>
            <a:r>
              <a:rPr lang="it" sz="1800" dirty="0">
                <a:solidFill>
                  <a:schemeClr val="dk2"/>
                </a:solidFill>
                <a:latin typeface="Roboto"/>
                <a:ea typeface="Roboto"/>
                <a:cs typeface="Roboto"/>
                <a:sym typeface="Roboto"/>
              </a:rPr>
              <a:t>, Coalition for Advancing Research Assessment</a:t>
            </a:r>
            <a:endParaRPr sz="1800" dirty="0">
              <a:solidFill>
                <a:schemeClr val="dk2"/>
              </a:solidFill>
              <a:latin typeface="Roboto"/>
              <a:ea typeface="Roboto"/>
              <a:cs typeface="Roboto"/>
              <a:sym typeface="Roboto"/>
            </a:endParaRPr>
          </a:p>
        </p:txBody>
      </p:sp>
      <p:pic>
        <p:nvPicPr>
          <p:cNvPr id="721" name="Google Shape;721;p56"/>
          <p:cNvPicPr preferRelativeResize="0"/>
          <p:nvPr/>
        </p:nvPicPr>
        <p:blipFill>
          <a:blip r:embed="rId3">
            <a:alphaModFix/>
          </a:blip>
          <a:stretch>
            <a:fillRect/>
          </a:stretch>
        </p:blipFill>
        <p:spPr>
          <a:xfrm>
            <a:off x="178885" y="3516474"/>
            <a:ext cx="367960" cy="241581"/>
          </a:xfrm>
          <a:prstGeom prst="rect">
            <a:avLst/>
          </a:prstGeom>
          <a:noFill/>
          <a:ln w="9525" cap="flat" cmpd="sng">
            <a:solidFill>
              <a:schemeClr val="dk2"/>
            </a:solidFill>
            <a:prstDash val="solid"/>
            <a:round/>
            <a:headEnd type="none" w="sm" len="sm"/>
            <a:tailEnd type="none" w="sm" len="sm"/>
          </a:ln>
        </p:spPr>
      </p:pic>
      <p:pic>
        <p:nvPicPr>
          <p:cNvPr id="722" name="Google Shape;722;p56"/>
          <p:cNvPicPr preferRelativeResize="0"/>
          <p:nvPr/>
        </p:nvPicPr>
        <p:blipFill>
          <a:blip r:embed="rId4">
            <a:alphaModFix/>
          </a:blip>
          <a:stretch>
            <a:fillRect/>
          </a:stretch>
        </p:blipFill>
        <p:spPr>
          <a:xfrm>
            <a:off x="180990" y="2184475"/>
            <a:ext cx="367136" cy="241581"/>
          </a:xfrm>
          <a:prstGeom prst="rect">
            <a:avLst/>
          </a:prstGeom>
          <a:noFill/>
          <a:ln w="9525" cap="flat" cmpd="sng">
            <a:solidFill>
              <a:schemeClr val="dk2"/>
            </a:solidFill>
            <a:prstDash val="solid"/>
            <a:round/>
            <a:headEnd type="none" w="sm" len="sm"/>
            <a:tailEnd type="none" w="sm" len="sm"/>
          </a:ln>
        </p:spPr>
      </p:pic>
      <p:pic>
        <p:nvPicPr>
          <p:cNvPr id="723" name="Google Shape;723;p56"/>
          <p:cNvPicPr preferRelativeResize="0"/>
          <p:nvPr/>
        </p:nvPicPr>
        <p:blipFill>
          <a:blip r:embed="rId4">
            <a:alphaModFix/>
          </a:blip>
          <a:stretch>
            <a:fillRect/>
          </a:stretch>
        </p:blipFill>
        <p:spPr>
          <a:xfrm>
            <a:off x="179296" y="2628475"/>
            <a:ext cx="367136" cy="241581"/>
          </a:xfrm>
          <a:prstGeom prst="rect">
            <a:avLst/>
          </a:prstGeom>
          <a:noFill/>
          <a:ln w="9525" cap="flat" cmpd="sng">
            <a:solidFill>
              <a:schemeClr val="dk2"/>
            </a:solidFill>
            <a:prstDash val="solid"/>
            <a:round/>
            <a:headEnd type="none" w="sm" len="sm"/>
            <a:tailEnd type="none" w="sm" len="sm"/>
          </a:ln>
        </p:spPr>
      </p:pic>
      <p:pic>
        <p:nvPicPr>
          <p:cNvPr id="724" name="Google Shape;724;p56"/>
          <p:cNvPicPr preferRelativeResize="0"/>
          <p:nvPr/>
        </p:nvPicPr>
        <p:blipFill>
          <a:blip r:embed="rId4">
            <a:alphaModFix/>
          </a:blip>
          <a:stretch>
            <a:fillRect/>
          </a:stretch>
        </p:blipFill>
        <p:spPr>
          <a:xfrm>
            <a:off x="179296" y="3072474"/>
            <a:ext cx="367136" cy="241581"/>
          </a:xfrm>
          <a:prstGeom prst="rect">
            <a:avLst/>
          </a:prstGeom>
          <a:noFill/>
          <a:ln w="9525" cap="flat" cmpd="sng">
            <a:solidFill>
              <a:schemeClr val="dk2"/>
            </a:solidFill>
            <a:prstDash val="solid"/>
            <a:round/>
            <a:headEnd type="none" w="sm" len="sm"/>
            <a:tailEnd type="none" w="sm" len="sm"/>
          </a:ln>
        </p:spPr>
      </p:pic>
      <p:pic>
        <p:nvPicPr>
          <p:cNvPr id="725" name="Google Shape;725;p56"/>
          <p:cNvPicPr preferRelativeResize="0"/>
          <p:nvPr/>
        </p:nvPicPr>
        <p:blipFill>
          <a:blip r:embed="rId3">
            <a:alphaModFix/>
          </a:blip>
          <a:stretch>
            <a:fillRect/>
          </a:stretch>
        </p:blipFill>
        <p:spPr>
          <a:xfrm>
            <a:off x="178885" y="3960474"/>
            <a:ext cx="367960" cy="241581"/>
          </a:xfrm>
          <a:prstGeom prst="rect">
            <a:avLst/>
          </a:prstGeom>
          <a:noFill/>
          <a:ln w="9525" cap="flat" cmpd="sng">
            <a:solidFill>
              <a:schemeClr val="dk2"/>
            </a:solidFill>
            <a:prstDash val="solid"/>
            <a:round/>
            <a:headEnd type="none" w="sm" len="sm"/>
            <a:tailEnd type="none" w="sm" len="sm"/>
          </a:ln>
        </p:spPr>
      </p:pic>
      <p:pic>
        <p:nvPicPr>
          <p:cNvPr id="726" name="Google Shape;726;p56"/>
          <p:cNvPicPr preferRelativeResize="0"/>
          <p:nvPr/>
        </p:nvPicPr>
        <p:blipFill>
          <a:blip r:embed="rId5">
            <a:alphaModFix/>
          </a:blip>
          <a:stretch>
            <a:fillRect/>
          </a:stretch>
        </p:blipFill>
        <p:spPr>
          <a:xfrm>
            <a:off x="181234" y="4404473"/>
            <a:ext cx="367961" cy="22078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7"/>
          <p:cNvSpPr txBox="1">
            <a:spLocks noGrp="1"/>
          </p:cNvSpPr>
          <p:nvPr>
            <p:ph type="title"/>
          </p:nvPr>
        </p:nvSpPr>
        <p:spPr>
          <a:xfrm>
            <a:off x="0" y="1969025"/>
            <a:ext cx="9144000" cy="1305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it"/>
              <a:t>Grazie per l’attenzione!</a:t>
            </a:r>
            <a:endParaRPr/>
          </a:p>
          <a:p>
            <a:pPr marL="0" lvl="0" indent="0" algn="ctr" rtl="0">
              <a:lnSpc>
                <a:spcPct val="150000"/>
              </a:lnSpc>
              <a:spcBef>
                <a:spcPts val="0"/>
              </a:spcBef>
              <a:spcAft>
                <a:spcPts val="0"/>
              </a:spcAft>
              <a:buNone/>
            </a:pPr>
            <a:endParaRPr sz="1800">
              <a:solidFill>
                <a:srgbClr val="222222"/>
              </a:solidFill>
            </a:endParaRPr>
          </a:p>
          <a:p>
            <a:pPr marL="0" lvl="0" indent="0" algn="ctr" rtl="0">
              <a:lnSpc>
                <a:spcPct val="150000"/>
              </a:lnSpc>
              <a:spcBef>
                <a:spcPts val="0"/>
              </a:spcBef>
              <a:spcAft>
                <a:spcPts val="0"/>
              </a:spcAft>
              <a:buClr>
                <a:schemeClr val="dk1"/>
              </a:buClr>
              <a:buSzPts val="1100"/>
              <a:buFont typeface="Arial"/>
              <a:buNone/>
            </a:pPr>
            <a:r>
              <a:rPr lang="it" sz="2400" b="0">
                <a:solidFill>
                  <a:srgbClr val="222222"/>
                </a:solidFill>
              </a:rPr>
              <a:t>ufficiogestionedati@ingv.it</a:t>
            </a:r>
            <a:endParaRPr sz="3400" b="0"/>
          </a:p>
        </p:txBody>
      </p:sp>
      <p:sp>
        <p:nvSpPr>
          <p:cNvPr id="732" name="Google Shape;732;p57"/>
          <p:cNvSpPr txBox="1">
            <a:spLocks noGrp="1"/>
          </p:cNvSpPr>
          <p:nvPr>
            <p:ph type="sldNum" idx="12"/>
          </p:nvPr>
        </p:nvSpPr>
        <p:spPr>
          <a:xfrm>
            <a:off x="8502661" y="4930833"/>
            <a:ext cx="548700" cy="206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it"/>
              <a:t>33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Un crescendo di indicazioni europee sempre più vincolanti</a:t>
            </a:r>
            <a:endParaRPr sz="2320">
              <a:latin typeface="Trebuchet MS"/>
              <a:ea typeface="Trebuchet MS"/>
              <a:cs typeface="Trebuchet MS"/>
              <a:sym typeface="Trebuchet MS"/>
            </a:endParaRPr>
          </a:p>
        </p:txBody>
      </p:sp>
      <p:sp>
        <p:nvSpPr>
          <p:cNvPr id="133" name="Google Shape;133;p28"/>
          <p:cNvSpPr txBox="1">
            <a:spLocks noGrp="1"/>
          </p:cNvSpPr>
          <p:nvPr>
            <p:ph type="body" idx="1"/>
          </p:nvPr>
        </p:nvSpPr>
        <p:spPr>
          <a:xfrm>
            <a:off x="159300" y="827300"/>
            <a:ext cx="8756700" cy="2664600"/>
          </a:xfrm>
          <a:prstGeom prst="rect">
            <a:avLst/>
          </a:prstGeom>
        </p:spPr>
        <p:txBody>
          <a:bodyPr spcFirstLastPara="1" wrap="square" lIns="0" tIns="0" rIns="0" bIns="0" anchor="t" anchorCtr="0">
            <a:noAutofit/>
          </a:bodyPr>
          <a:lstStyle/>
          <a:p>
            <a:pPr marL="314999" lvl="0" indent="-257175" algn="l" rtl="0">
              <a:lnSpc>
                <a:spcPct val="100000"/>
              </a:lnSpc>
              <a:spcBef>
                <a:spcPts val="0"/>
              </a:spcBef>
              <a:spcAft>
                <a:spcPts val="0"/>
              </a:spcAft>
              <a:buSzPts val="1800"/>
              <a:buChar char="●"/>
            </a:pPr>
            <a:r>
              <a:rPr lang="it"/>
              <a:t>Raccomandazione (UE) </a:t>
            </a:r>
            <a:r>
              <a:rPr lang="it" b="1">
                <a:solidFill>
                  <a:schemeClr val="dk1"/>
                </a:solidFill>
              </a:rPr>
              <a:t>2018</a:t>
            </a:r>
            <a:r>
              <a:rPr lang="it"/>
              <a:t>/790 della Commissione Europea del 25 aprile 2018</a:t>
            </a:r>
            <a:br>
              <a:rPr lang="it"/>
            </a:br>
            <a:r>
              <a:rPr lang="it" b="1">
                <a:solidFill>
                  <a:schemeClr val="dk1"/>
                </a:solidFill>
              </a:rPr>
              <a:t>Accesso all'informazione scientifica e sulla sua conservazione</a:t>
            </a:r>
            <a:br>
              <a:rPr lang="it" b="1">
                <a:solidFill>
                  <a:schemeClr val="dk1"/>
                </a:solidFill>
              </a:rPr>
            </a:br>
            <a:r>
              <a:rPr lang="it" i="1"/>
              <a:t>[non vincolante]</a:t>
            </a:r>
            <a:endParaRPr i="1"/>
          </a:p>
          <a:p>
            <a:pPr marL="0" lvl="0" indent="0" algn="l" rtl="0">
              <a:lnSpc>
                <a:spcPct val="100000"/>
              </a:lnSpc>
              <a:spcBef>
                <a:spcPts val="0"/>
              </a:spcBef>
              <a:spcAft>
                <a:spcPts val="0"/>
              </a:spcAft>
              <a:buNone/>
            </a:pPr>
            <a:endParaRPr i="1"/>
          </a:p>
          <a:p>
            <a:pPr marL="314999" lvl="0" indent="-257175" algn="l" rtl="0">
              <a:lnSpc>
                <a:spcPct val="100000"/>
              </a:lnSpc>
              <a:spcBef>
                <a:spcPts val="0"/>
              </a:spcBef>
              <a:spcAft>
                <a:spcPts val="0"/>
              </a:spcAft>
              <a:buSzPts val="1800"/>
              <a:buChar char="●"/>
            </a:pPr>
            <a:r>
              <a:rPr lang="it"/>
              <a:t>Direttiva (UE) </a:t>
            </a:r>
            <a:r>
              <a:rPr lang="it" b="1">
                <a:solidFill>
                  <a:schemeClr val="dk1"/>
                </a:solidFill>
              </a:rPr>
              <a:t>2019</a:t>
            </a:r>
            <a:r>
              <a:rPr lang="it"/>
              <a:t>/1024 del Parlamento e del Consiglio Dell'UE del del 20 giugno 2019</a:t>
            </a:r>
            <a:br>
              <a:rPr lang="it"/>
            </a:br>
            <a:r>
              <a:rPr lang="it" b="1">
                <a:solidFill>
                  <a:schemeClr val="dk1"/>
                </a:solidFill>
              </a:rPr>
              <a:t>Apertura dei dati e al riutilizzo dell'informazione del settore pubblico</a:t>
            </a:r>
            <a:br>
              <a:rPr lang="it" b="1">
                <a:solidFill>
                  <a:schemeClr val="dk1"/>
                </a:solidFill>
              </a:rPr>
            </a:br>
            <a:r>
              <a:rPr lang="it" i="1"/>
              <a:t>[si limita a stabilire degli obiettivi]</a:t>
            </a:r>
            <a:endParaRPr i="1"/>
          </a:p>
          <a:p>
            <a:pPr marL="0" lvl="0" indent="0" algn="l" rtl="0">
              <a:lnSpc>
                <a:spcPct val="100000"/>
              </a:lnSpc>
              <a:spcBef>
                <a:spcPts val="0"/>
              </a:spcBef>
              <a:spcAft>
                <a:spcPts val="0"/>
              </a:spcAft>
              <a:buNone/>
            </a:pPr>
            <a:endParaRPr i="1"/>
          </a:p>
          <a:p>
            <a:pPr marL="314999" lvl="0" indent="-257175" algn="l" rtl="0">
              <a:lnSpc>
                <a:spcPct val="100000"/>
              </a:lnSpc>
              <a:spcBef>
                <a:spcPts val="0"/>
              </a:spcBef>
              <a:spcAft>
                <a:spcPts val="0"/>
              </a:spcAft>
              <a:buSzPts val="1800"/>
              <a:buChar char="●"/>
            </a:pPr>
            <a:r>
              <a:rPr lang="it"/>
              <a:t>Regolamento (UE) </a:t>
            </a:r>
            <a:r>
              <a:rPr lang="it" b="1">
                <a:solidFill>
                  <a:schemeClr val="dk1"/>
                </a:solidFill>
              </a:rPr>
              <a:t>2023</a:t>
            </a:r>
            <a:r>
              <a:rPr lang="it"/>
              <a:t>/138 della Commissione Europea del 21 dicembre 2022</a:t>
            </a:r>
            <a:br>
              <a:rPr lang="it"/>
            </a:br>
            <a:r>
              <a:rPr lang="it" b="1">
                <a:solidFill>
                  <a:schemeClr val="dk1"/>
                </a:solidFill>
              </a:rPr>
              <a:t>Elenco di serie di dati di elevato valore e le relative modalità di pubblicazione e riutilizzo</a:t>
            </a:r>
            <a:br>
              <a:rPr lang="it" b="1">
                <a:solidFill>
                  <a:schemeClr val="dk1"/>
                </a:solidFill>
              </a:rPr>
            </a:br>
            <a:r>
              <a:rPr lang="it" i="1"/>
              <a:t>[specifico e vincolante]</a:t>
            </a:r>
            <a:endParaRPr/>
          </a:p>
        </p:txBody>
      </p:sp>
      <p:sp>
        <p:nvSpPr>
          <p:cNvPr id="134" name="Google Shape;134;p28"/>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5</a:t>
            </a:fld>
            <a:endParaRPr/>
          </a:p>
        </p:txBody>
      </p:sp>
      <p:sp>
        <p:nvSpPr>
          <p:cNvPr id="140" name="Google Shape;140;p29"/>
          <p:cNvSpPr txBox="1">
            <a:spLocks noGrp="1"/>
          </p:cNvSpPr>
          <p:nvPr>
            <p:ph type="body" idx="1"/>
          </p:nvPr>
        </p:nvSpPr>
        <p:spPr>
          <a:xfrm>
            <a:off x="159300" y="531150"/>
            <a:ext cx="8719500" cy="5664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1000"/>
              </a:spcAft>
              <a:buNone/>
            </a:pPr>
            <a:r>
              <a:rPr lang="it" sz="1700"/>
              <a:t>La Direttiva UE 2019/1024 è stata recepita con il D.Lgs. 8 novembre 2021 n. 200</a:t>
            </a:r>
            <a:br>
              <a:rPr lang="it" sz="1700"/>
            </a:br>
            <a:r>
              <a:rPr lang="it" sz="1700"/>
              <a:t>che modifica il D.Lgs. 24 gennaio 2006 n. 36 definendo:</a:t>
            </a:r>
            <a:endParaRPr sz="1700"/>
          </a:p>
        </p:txBody>
      </p:sp>
      <p:sp>
        <p:nvSpPr>
          <p:cNvPr id="141" name="Google Shape;141;p29"/>
          <p:cNvSpPr txBox="1">
            <a:spLocks noGrp="1"/>
          </p:cNvSpPr>
          <p:nvPr>
            <p:ph type="title"/>
          </p:nvPr>
        </p:nvSpPr>
        <p:spPr>
          <a:xfrm>
            <a:off x="159300" y="12650"/>
            <a:ext cx="8822400" cy="4206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Il legislatore nazionale ha chiarito aspetti fondamentali (1 di 2)</a:t>
            </a:r>
            <a:endParaRPr sz="2320">
              <a:latin typeface="Trebuchet MS"/>
              <a:ea typeface="Trebuchet MS"/>
              <a:cs typeface="Trebuchet MS"/>
              <a:sym typeface="Trebuchet MS"/>
            </a:endParaRPr>
          </a:p>
        </p:txBody>
      </p:sp>
      <p:sp>
        <p:nvSpPr>
          <p:cNvPr id="142" name="Google Shape;142;p29"/>
          <p:cNvSpPr txBox="1">
            <a:spLocks noGrp="1"/>
          </p:cNvSpPr>
          <p:nvPr>
            <p:ph type="body" idx="1"/>
          </p:nvPr>
        </p:nvSpPr>
        <p:spPr>
          <a:xfrm>
            <a:off x="159300" y="1148825"/>
            <a:ext cx="8719500" cy="3417300"/>
          </a:xfrm>
          <a:prstGeom prst="rect">
            <a:avLst/>
          </a:prstGeom>
        </p:spPr>
        <p:txBody>
          <a:bodyPr spcFirstLastPara="1" wrap="square" lIns="0" tIns="0" rIns="0" bIns="0" anchor="t" anchorCtr="0">
            <a:noAutofit/>
          </a:bodyPr>
          <a:lstStyle/>
          <a:p>
            <a:pPr marL="457200" lvl="0" indent="-336550" algn="l" rtl="0">
              <a:lnSpc>
                <a:spcPct val="100000"/>
              </a:lnSpc>
              <a:spcBef>
                <a:spcPts val="0"/>
              </a:spcBef>
              <a:spcAft>
                <a:spcPts val="0"/>
              </a:spcAft>
              <a:buSzPts val="1700"/>
              <a:buChar char="●"/>
            </a:pPr>
            <a:r>
              <a:rPr lang="it" sz="1700" b="1" dirty="0">
                <a:solidFill>
                  <a:schemeClr val="dk1"/>
                </a:solidFill>
              </a:rPr>
              <a:t>Titolare del dato</a:t>
            </a:r>
            <a:r>
              <a:rPr lang="it" sz="1700" dirty="0"/>
              <a:t>: </a:t>
            </a:r>
            <a:r>
              <a:rPr lang="it" sz="1700" i="1" dirty="0"/>
              <a:t>la </a:t>
            </a:r>
            <a:r>
              <a:rPr lang="it" sz="1700" b="1" i="1" dirty="0"/>
              <a:t>pubblica amministrazione o l'organismo di diritto pubblico</a:t>
            </a:r>
            <a:r>
              <a:rPr lang="it" sz="1700" i="1" dirty="0"/>
              <a:t> che ha originariamente formato per uso proprio o commissionato ad altro soggetto pubblico o privato il documento che rappresenta il dato, o che ne ha la disponibilità</a:t>
            </a:r>
            <a:br>
              <a:rPr lang="it" sz="1700" dirty="0"/>
            </a:br>
            <a:r>
              <a:rPr lang="it" sz="1700" dirty="0"/>
              <a:t>[art. 2, c. 1, lett. e]</a:t>
            </a:r>
            <a:endParaRPr sz="1700" dirty="0"/>
          </a:p>
          <a:p>
            <a:pPr marL="457200" lvl="0" indent="-336550" algn="l" rtl="0">
              <a:lnSpc>
                <a:spcPct val="100000"/>
              </a:lnSpc>
              <a:spcBef>
                <a:spcPts val="1000"/>
              </a:spcBef>
              <a:spcAft>
                <a:spcPts val="0"/>
              </a:spcAft>
              <a:buSzPts val="1700"/>
              <a:buChar char="●"/>
            </a:pPr>
            <a:r>
              <a:rPr lang="it" sz="1700" b="1" dirty="0">
                <a:solidFill>
                  <a:schemeClr val="dk1"/>
                </a:solidFill>
              </a:rPr>
              <a:t>Licenze</a:t>
            </a:r>
            <a:r>
              <a:rPr lang="it" sz="1700" dirty="0"/>
              <a:t>: </a:t>
            </a:r>
            <a:r>
              <a:rPr lang="it" sz="1700" i="1" dirty="0"/>
              <a:t>le pubbliche amministrazioni, gli organismi di diritto pubblico e le imprese pubbliche nonché le imprese private di cui all'articolo 1, comma 2-quater, adottano </a:t>
            </a:r>
            <a:r>
              <a:rPr lang="it" sz="1700" b="1" i="1" dirty="0"/>
              <a:t>licenze standard</a:t>
            </a:r>
            <a:r>
              <a:rPr lang="it" sz="1700" i="1" dirty="0"/>
              <a:t>, disponibili in formato digitale, </a:t>
            </a:r>
            <a:r>
              <a:rPr lang="it" sz="1700" b="1" i="1" dirty="0"/>
              <a:t>per il riutilizzo dei propri documenti</a:t>
            </a:r>
            <a:br>
              <a:rPr lang="it" sz="1700" dirty="0"/>
            </a:br>
            <a:r>
              <a:rPr lang="it" sz="1700" dirty="0"/>
              <a:t>[art. 8, c. 1]</a:t>
            </a:r>
            <a:endParaRPr sz="1700" dirty="0"/>
          </a:p>
          <a:p>
            <a:pPr marL="457200" lvl="0" indent="-336550" algn="l" rtl="0">
              <a:lnSpc>
                <a:spcPct val="100000"/>
              </a:lnSpc>
              <a:spcBef>
                <a:spcPts val="1000"/>
              </a:spcBef>
              <a:spcAft>
                <a:spcPts val="1000"/>
              </a:spcAft>
              <a:buSzPts val="1700"/>
              <a:buChar char="●"/>
            </a:pPr>
            <a:r>
              <a:rPr lang="it" sz="1700" b="1" dirty="0">
                <a:solidFill>
                  <a:schemeClr val="dk1"/>
                </a:solidFill>
              </a:rPr>
              <a:t>Licenza standard per il riutilizzo</a:t>
            </a:r>
            <a:r>
              <a:rPr lang="it" sz="1700" dirty="0"/>
              <a:t>: </a:t>
            </a:r>
            <a:r>
              <a:rPr lang="it" sz="1700" i="1" dirty="0"/>
              <a:t>il contratto, o altro strumento negoziale, ove possibile redatto in forma elettronica, compatibile con le licenze pubbliche standardizzate disponibili online, nel quale sono definite le </a:t>
            </a:r>
            <a:r>
              <a:rPr lang="it" sz="1700" b="1" i="1" dirty="0"/>
              <a:t>modalità di riutilizzo</a:t>
            </a:r>
            <a:r>
              <a:rPr lang="it" sz="1700" i="1" dirty="0"/>
              <a:t> in formato digitale dei documenti</a:t>
            </a:r>
            <a:br>
              <a:rPr lang="it" sz="1700" dirty="0"/>
            </a:br>
            <a:r>
              <a:rPr lang="it" sz="1700" dirty="0"/>
              <a:t>[art. 2, c. h]</a:t>
            </a:r>
            <a:endParaRPr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6</a:t>
            </a:fld>
            <a:endParaRPr/>
          </a:p>
        </p:txBody>
      </p:sp>
      <p:sp>
        <p:nvSpPr>
          <p:cNvPr id="148" name="Google Shape;148;p30"/>
          <p:cNvSpPr txBox="1">
            <a:spLocks noGrp="1"/>
          </p:cNvSpPr>
          <p:nvPr>
            <p:ph type="body" idx="1"/>
          </p:nvPr>
        </p:nvSpPr>
        <p:spPr>
          <a:xfrm>
            <a:off x="159300" y="935950"/>
            <a:ext cx="8719500" cy="3623400"/>
          </a:xfrm>
          <a:prstGeom prst="rect">
            <a:avLst/>
          </a:prstGeom>
        </p:spPr>
        <p:txBody>
          <a:bodyPr spcFirstLastPara="1" wrap="square" lIns="0" tIns="0" rIns="0" bIns="0" anchor="t" anchorCtr="0">
            <a:noAutofit/>
          </a:bodyPr>
          <a:lstStyle/>
          <a:p>
            <a:pPr marL="179999" marR="0" lvl="0" indent="-179999" algn="l" rtl="0">
              <a:lnSpc>
                <a:spcPct val="100000"/>
              </a:lnSpc>
              <a:spcBef>
                <a:spcPts val="0"/>
              </a:spcBef>
              <a:spcAft>
                <a:spcPts val="0"/>
              </a:spcAft>
              <a:buNone/>
            </a:pPr>
            <a:r>
              <a:rPr lang="it" dirty="0"/>
              <a:t>1. </a:t>
            </a:r>
            <a:r>
              <a:rPr lang="it" b="1" i="1" dirty="0">
                <a:solidFill>
                  <a:schemeClr val="dk1"/>
                </a:solidFill>
              </a:rPr>
              <a:t>I dati della ricerca sono riutilizzabili a fini commerciali o non commerciali</a:t>
            </a:r>
            <a:r>
              <a:rPr lang="it" i="1" dirty="0"/>
              <a:t> conformemente a quanto previsto dal presente decreto legislativo, nel rispetto della disciplina sulla protezione dei dati personali, ove applicabile, degli interessi commerciali, nonché della normativa in materia di diritti di proprietà intellettuale ai sensi della legge 22/4/1941, n. 633, e dei diritti di proprietà industriale ai sensi del decreto legislativo 10/2/2005, n. 30</a:t>
            </a:r>
            <a:r>
              <a:rPr lang="it" dirty="0"/>
              <a:t>.</a:t>
            </a:r>
            <a:endParaRPr dirty="0"/>
          </a:p>
          <a:p>
            <a:pPr marL="179999" marR="0" lvl="0" indent="-179999" algn="l" rtl="0">
              <a:lnSpc>
                <a:spcPct val="100000"/>
              </a:lnSpc>
              <a:spcBef>
                <a:spcPts val="1000"/>
              </a:spcBef>
              <a:spcAft>
                <a:spcPts val="0"/>
              </a:spcAft>
              <a:buNone/>
            </a:pPr>
            <a:r>
              <a:rPr lang="it" dirty="0"/>
              <a:t>2. </a:t>
            </a:r>
            <a:r>
              <a:rPr lang="it" i="1" dirty="0"/>
              <a:t>La previsione del comma 1 si applica nelle ipotesi in cui i dati siano il </a:t>
            </a:r>
            <a:r>
              <a:rPr lang="it" b="1" i="1" dirty="0">
                <a:solidFill>
                  <a:schemeClr val="dk1"/>
                </a:solidFill>
              </a:rPr>
              <a:t>risultato di attività di ricerca finanziata con fondi pubblici e quando gli stessi dati siano resi pubblici, anche attraverso l'archiviazione in una banca dati pubblica</a:t>
            </a:r>
            <a:r>
              <a:rPr lang="it" i="1" dirty="0"/>
              <a:t>, da ricercatori, organizzazioni che svolgono attività di ricerca e organizzazioni che finanziano la ricerca, tramite una banca dati gestita a livello istituzionale o su base tematica</a:t>
            </a:r>
            <a:r>
              <a:rPr lang="it" dirty="0"/>
              <a:t>.</a:t>
            </a:r>
            <a:endParaRPr dirty="0"/>
          </a:p>
          <a:p>
            <a:pPr marL="179999" marR="0" lvl="0" indent="-179999" algn="l" rtl="0">
              <a:lnSpc>
                <a:spcPct val="100000"/>
              </a:lnSpc>
              <a:spcBef>
                <a:spcPts val="1000"/>
              </a:spcBef>
              <a:spcAft>
                <a:spcPts val="1000"/>
              </a:spcAft>
              <a:buNone/>
            </a:pPr>
            <a:r>
              <a:rPr lang="it" dirty="0"/>
              <a:t>3. </a:t>
            </a:r>
            <a:r>
              <a:rPr lang="it" i="1" dirty="0"/>
              <a:t>I dati della ricerca di cui ai commi precedenti rispettano i requisiti di</a:t>
            </a:r>
            <a:br>
              <a:rPr lang="it" i="1" dirty="0"/>
            </a:br>
            <a:r>
              <a:rPr lang="it" b="1" i="1" dirty="0">
                <a:solidFill>
                  <a:schemeClr val="dk1"/>
                </a:solidFill>
              </a:rPr>
              <a:t>reperibilità, accessibilità, interoperabilità e riutilizzabilità</a:t>
            </a:r>
            <a:r>
              <a:rPr lang="it" dirty="0"/>
              <a:t>.</a:t>
            </a:r>
            <a:endParaRPr dirty="0"/>
          </a:p>
        </p:txBody>
      </p:sp>
      <p:sp>
        <p:nvSpPr>
          <p:cNvPr id="149" name="Google Shape;149;p30"/>
          <p:cNvSpPr txBox="1">
            <a:spLocks noGrp="1"/>
          </p:cNvSpPr>
          <p:nvPr>
            <p:ph type="body" idx="1"/>
          </p:nvPr>
        </p:nvSpPr>
        <p:spPr>
          <a:xfrm>
            <a:off x="159300" y="531150"/>
            <a:ext cx="8719500" cy="3480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1000"/>
              </a:spcAft>
              <a:buNone/>
            </a:pPr>
            <a:r>
              <a:rPr lang="it"/>
              <a:t>Con la modifica del D.Lgs. 24/01/2006 n.36 viene introdotto l’</a:t>
            </a:r>
            <a:r>
              <a:rPr lang="it" b="1">
                <a:solidFill>
                  <a:schemeClr val="dk1"/>
                </a:solidFill>
              </a:rPr>
              <a:t>Art. 9-bis Dati della ricerca</a:t>
            </a:r>
            <a:endParaRPr b="1">
              <a:solidFill>
                <a:schemeClr val="dk1"/>
              </a:solidFill>
            </a:endParaRPr>
          </a:p>
        </p:txBody>
      </p:sp>
      <p:sp>
        <p:nvSpPr>
          <p:cNvPr id="150" name="Google Shape;150;p30"/>
          <p:cNvSpPr txBox="1">
            <a:spLocks noGrp="1"/>
          </p:cNvSpPr>
          <p:nvPr>
            <p:ph type="title"/>
          </p:nvPr>
        </p:nvSpPr>
        <p:spPr>
          <a:xfrm>
            <a:off x="159300" y="12650"/>
            <a:ext cx="8930400" cy="4206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Il legislatore nazionale ha chiarito aspetti fondamentali (2 di 2)</a:t>
            </a:r>
            <a:endParaRPr sz="2320">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1"/>
          <p:cNvSpPr/>
          <p:nvPr/>
        </p:nvSpPr>
        <p:spPr>
          <a:xfrm>
            <a:off x="656500" y="1460425"/>
            <a:ext cx="7832100" cy="2896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31"/>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Le Linee Guida dell’Agenzia per l’Italia Digitale (AgID)</a:t>
            </a:r>
            <a:endParaRPr sz="2320">
              <a:latin typeface="Trebuchet MS"/>
              <a:ea typeface="Trebuchet MS"/>
              <a:cs typeface="Trebuchet MS"/>
              <a:sym typeface="Trebuchet MS"/>
            </a:endParaRPr>
          </a:p>
        </p:txBody>
      </p:sp>
      <p:sp>
        <p:nvSpPr>
          <p:cNvPr id="157" name="Google Shape;157;p31"/>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7</a:t>
            </a:fld>
            <a:endParaRPr/>
          </a:p>
        </p:txBody>
      </p:sp>
      <p:graphicFrame>
        <p:nvGraphicFramePr>
          <p:cNvPr id="158" name="Google Shape;158;p31"/>
          <p:cNvGraphicFramePr/>
          <p:nvPr/>
        </p:nvGraphicFramePr>
        <p:xfrm>
          <a:off x="650313" y="1454100"/>
          <a:ext cx="7832025" cy="2903220"/>
        </p:xfrm>
        <a:graphic>
          <a:graphicData uri="http://schemas.openxmlformats.org/drawingml/2006/table">
            <a:tbl>
              <a:tblPr>
                <a:noFill/>
                <a:tableStyleId>{C943923B-9BD1-46DF-91FD-15B10BDE2890}</a:tableStyleId>
              </a:tblPr>
              <a:tblGrid>
                <a:gridCol w="1271000">
                  <a:extLst>
                    <a:ext uri="{9D8B030D-6E8A-4147-A177-3AD203B41FA5}">
                      <a16:colId xmlns:a16="http://schemas.microsoft.com/office/drawing/2014/main" val="20000"/>
                    </a:ext>
                  </a:extLst>
                </a:gridCol>
                <a:gridCol w="6561025">
                  <a:extLst>
                    <a:ext uri="{9D8B030D-6E8A-4147-A177-3AD203B41FA5}">
                      <a16:colId xmlns:a16="http://schemas.microsoft.com/office/drawing/2014/main" val="20001"/>
                    </a:ext>
                  </a:extLst>
                </a:gridCol>
              </a:tblGrid>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23-02-2020</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44999" marR="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Cataloghi di dati</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10-12-2021</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Infrastruttura tecnologica della Piattaforma Digitale Nazionale Dati</a:t>
                      </a:r>
                      <a:br>
                        <a:rPr lang="it" sz="1800">
                          <a:solidFill>
                            <a:srgbClr val="595959"/>
                          </a:solidFill>
                          <a:latin typeface="Calibri"/>
                          <a:ea typeface="Calibri"/>
                          <a:cs typeface="Calibri"/>
                          <a:sym typeface="Calibri"/>
                        </a:rPr>
                      </a:br>
                      <a:r>
                        <a:rPr lang="it" sz="1800">
                          <a:solidFill>
                            <a:srgbClr val="595959"/>
                          </a:solidFill>
                          <a:latin typeface="Calibri"/>
                          <a:ea typeface="Calibri"/>
                          <a:cs typeface="Calibri"/>
                          <a:sym typeface="Calibri"/>
                        </a:rPr>
                        <a:t>per l’interoperabilità dei sistemi informativi e delle basi di dati</a:t>
                      </a:r>
                      <a:endParaRPr sz="1800">
                        <a:solidFill>
                          <a:srgbClr val="595959"/>
                        </a:solidFill>
                        <a:latin typeface="Calibri"/>
                        <a:ea typeface="Calibri"/>
                        <a:cs typeface="Calibri"/>
                        <a:sym typeface="Calibri"/>
                      </a:endParaRPr>
                    </a:p>
                  </a:txBody>
                  <a:tcPr marL="91425" marR="9142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28-02-2022</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Definizione e l’aggiornamento del contenuto del</a:t>
                      </a:r>
                      <a:br>
                        <a:rPr lang="it" sz="1800">
                          <a:solidFill>
                            <a:srgbClr val="595959"/>
                          </a:solidFill>
                          <a:latin typeface="Calibri"/>
                          <a:ea typeface="Calibri"/>
                          <a:cs typeface="Calibri"/>
                          <a:sym typeface="Calibri"/>
                        </a:rPr>
                      </a:br>
                      <a:r>
                        <a:rPr lang="it" sz="1800">
                          <a:solidFill>
                            <a:srgbClr val="595959"/>
                          </a:solidFill>
                          <a:latin typeface="Calibri"/>
                          <a:ea typeface="Calibri"/>
                          <a:cs typeface="Calibri"/>
                          <a:sym typeface="Calibri"/>
                        </a:rPr>
                        <a:t>Repertorio Nazionale dei Dati Territoriali</a:t>
                      </a:r>
                      <a:endParaRPr sz="1800">
                        <a:solidFill>
                          <a:srgbClr val="595959"/>
                        </a:solidFill>
                        <a:latin typeface="Calibri"/>
                        <a:ea typeface="Calibri"/>
                        <a:cs typeface="Calibri"/>
                        <a:sym typeface="Calibri"/>
                      </a:endParaRPr>
                    </a:p>
                  </a:txBody>
                  <a:tcPr marL="91425" marR="9142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13-12-2022</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Tecnologie e standard per la sicurezza dell’interoperabilità</a:t>
                      </a:r>
                      <a:br>
                        <a:rPr lang="it" sz="1800">
                          <a:solidFill>
                            <a:srgbClr val="595959"/>
                          </a:solidFill>
                          <a:latin typeface="Calibri"/>
                          <a:ea typeface="Calibri"/>
                          <a:cs typeface="Calibri"/>
                          <a:sym typeface="Calibri"/>
                        </a:rPr>
                      </a:br>
                      <a:r>
                        <a:rPr lang="it" sz="1800">
                          <a:solidFill>
                            <a:srgbClr val="595959"/>
                          </a:solidFill>
                          <a:latin typeface="Calibri"/>
                          <a:ea typeface="Calibri"/>
                          <a:cs typeface="Calibri"/>
                          <a:sym typeface="Calibri"/>
                        </a:rPr>
                        <a:t>tramite API dei sistemi informatici</a:t>
                      </a:r>
                      <a:endParaRPr sz="1800">
                        <a:solidFill>
                          <a:srgbClr val="595959"/>
                        </a:solidFill>
                        <a:latin typeface="Calibri"/>
                        <a:ea typeface="Calibri"/>
                        <a:cs typeface="Calibri"/>
                        <a:sym typeface="Calibri"/>
                      </a:endParaRPr>
                    </a:p>
                  </a:txBody>
                  <a:tcPr marL="91425" marR="9142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19-05-2023</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Interoperabilità tecnica delle Pubbliche Amministrazioni</a:t>
                      </a:r>
                      <a:endParaRPr sz="1800">
                        <a:solidFill>
                          <a:srgbClr val="595959"/>
                        </a:solidFill>
                        <a:latin typeface="Calibri"/>
                        <a:ea typeface="Calibri"/>
                        <a:cs typeface="Calibri"/>
                        <a:sym typeface="Calibri"/>
                      </a:endParaRPr>
                    </a:p>
                  </a:txBody>
                  <a:tcPr marL="91425" marR="9142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00000"/>
                        </a:lnSpc>
                        <a:spcBef>
                          <a:spcPts val="0"/>
                        </a:spcBef>
                        <a:spcAft>
                          <a:spcPts val="0"/>
                        </a:spcAft>
                        <a:buNone/>
                      </a:pPr>
                      <a:r>
                        <a:rPr lang="it" sz="1800">
                          <a:solidFill>
                            <a:srgbClr val="595959"/>
                          </a:solidFill>
                          <a:latin typeface="Calibri"/>
                          <a:ea typeface="Calibri"/>
                          <a:cs typeface="Calibri"/>
                          <a:sym typeface="Calibri"/>
                        </a:rPr>
                        <a:t>03-08-2023</a:t>
                      </a:r>
                      <a:endParaRPr sz="1800">
                        <a:solidFill>
                          <a:srgbClr val="595959"/>
                        </a:solidFill>
                        <a:latin typeface="Calibri"/>
                        <a:ea typeface="Calibri"/>
                        <a:cs typeface="Calibri"/>
                        <a:sym typeface="Calibri"/>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800">
                          <a:solidFill>
                            <a:srgbClr val="595959"/>
                          </a:solidFill>
                          <a:latin typeface="Calibri"/>
                          <a:ea typeface="Calibri"/>
                          <a:cs typeface="Calibri"/>
                          <a:sym typeface="Calibri"/>
                        </a:rPr>
                        <a:t>Apertura dei dati e il riutilizzo dell’informazione del settore pubblico</a:t>
                      </a:r>
                      <a:endParaRPr sz="1800">
                        <a:solidFill>
                          <a:srgbClr val="595959"/>
                        </a:solidFill>
                        <a:latin typeface="Calibri"/>
                        <a:ea typeface="Calibri"/>
                        <a:cs typeface="Calibri"/>
                        <a:sym typeface="Calibri"/>
                      </a:endParaRPr>
                    </a:p>
                  </a:txBody>
                  <a:tcPr marL="91425" marR="9142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9" name="Google Shape;159;p31"/>
          <p:cNvSpPr txBox="1">
            <a:spLocks noGrp="1"/>
          </p:cNvSpPr>
          <p:nvPr>
            <p:ph type="body" idx="1"/>
          </p:nvPr>
        </p:nvSpPr>
        <p:spPr>
          <a:xfrm>
            <a:off x="159300" y="598700"/>
            <a:ext cx="8822400" cy="626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2000"/>
              <a:t>Il Consiglio di Stato ha chiarito che le Linee Guida AgID sono</a:t>
            </a:r>
            <a:br>
              <a:rPr lang="it" sz="2000"/>
            </a:br>
            <a:r>
              <a:rPr lang="it" sz="2000"/>
              <a:t>atti amministrativi generali che contengono regole tecniche di </a:t>
            </a:r>
            <a:r>
              <a:rPr lang="it" sz="2000" b="1">
                <a:solidFill>
                  <a:schemeClr val="dk1"/>
                </a:solidFill>
              </a:rPr>
              <a:t>carattere vincolante</a:t>
            </a:r>
            <a:r>
              <a:rPr lang="it" sz="2000"/>
              <a:t>.</a:t>
            </a:r>
            <a:endParaRPr sz="2000" b="1"/>
          </a:p>
        </p:txBody>
      </p:sp>
      <p:sp>
        <p:nvSpPr>
          <p:cNvPr id="160" name="Google Shape;160;p31"/>
          <p:cNvSpPr txBox="1"/>
          <p:nvPr/>
        </p:nvSpPr>
        <p:spPr>
          <a:xfrm>
            <a:off x="3445325" y="4441825"/>
            <a:ext cx="5046000" cy="1908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200">
                <a:solidFill>
                  <a:srgbClr val="595959"/>
                </a:solidFill>
                <a:latin typeface="Calibri"/>
                <a:ea typeface="Calibri"/>
                <a:cs typeface="Calibri"/>
                <a:sym typeface="Calibri"/>
              </a:rPr>
              <a:t>Altre linee guida qui </a:t>
            </a:r>
            <a:r>
              <a:rPr lang="it" sz="1200" u="sng">
                <a:solidFill>
                  <a:srgbClr val="4472C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https://www.agid.gov.it/it/linee-guida</a:t>
            </a:r>
            <a:endParaRPr sz="1200">
              <a:solidFill>
                <a:srgbClr val="4472C4"/>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La costruzione del sondaggio (gennaio - febbraio 2023)</a:t>
            </a:r>
            <a:endParaRPr sz="2320">
              <a:latin typeface="Trebuchet MS"/>
              <a:ea typeface="Trebuchet MS"/>
              <a:cs typeface="Trebuchet MS"/>
              <a:sym typeface="Trebuchet MS"/>
            </a:endParaRPr>
          </a:p>
        </p:txBody>
      </p:sp>
      <p:sp>
        <p:nvSpPr>
          <p:cNvPr id="166" name="Google Shape;166;p32"/>
          <p:cNvSpPr txBox="1">
            <a:spLocks noGrp="1"/>
          </p:cNvSpPr>
          <p:nvPr>
            <p:ph type="body" idx="1"/>
          </p:nvPr>
        </p:nvSpPr>
        <p:spPr>
          <a:xfrm>
            <a:off x="159300" y="544175"/>
            <a:ext cx="8822400" cy="3874500"/>
          </a:xfrm>
          <a:prstGeom prst="rect">
            <a:avLst/>
          </a:prstGeom>
        </p:spPr>
        <p:txBody>
          <a:bodyPr spcFirstLastPara="1" wrap="square" lIns="0" tIns="0" rIns="0" bIns="0" anchor="t" anchorCtr="0">
            <a:noAutofit/>
          </a:bodyPr>
          <a:lstStyle/>
          <a:p>
            <a:pPr marL="224999" lvl="0" indent="-196849" algn="l" rtl="0">
              <a:lnSpc>
                <a:spcPct val="100000"/>
              </a:lnSpc>
              <a:spcBef>
                <a:spcPts val="0"/>
              </a:spcBef>
              <a:spcAft>
                <a:spcPts val="0"/>
              </a:spcAft>
              <a:buSzPts val="1600"/>
              <a:buChar char="●"/>
            </a:pPr>
            <a:r>
              <a:rPr lang="it" sz="1600"/>
              <a:t>Osservatorio sulla Scienza Aperta (2021). Scheda di rilevazione. Conferenza dei Rettori delle Università Italiane (CRUI). </a:t>
            </a:r>
            <a:r>
              <a:rPr lang="it" sz="1600" u="sng">
                <a:solidFill>
                  <a:srgbClr val="4472C4"/>
                </a:solidFill>
                <a:hlinkClick r:id="rId3">
                  <a:extLst>
                    <a:ext uri="{A12FA001-AC4F-418D-AE19-62706E023703}">
                      <ahyp:hlinkClr xmlns:ahyp="http://schemas.microsoft.com/office/drawing/2018/hyperlinkcolor" val="tx"/>
                    </a:ext>
                  </a:extLst>
                </a:hlinkClick>
              </a:rPr>
              <a:t>https://osa.crui.it/scheda-rilevazione-iniziative-open-science-negli-atenei-italiani/</a:t>
            </a:r>
            <a:endParaRPr sz="1600">
              <a:solidFill>
                <a:srgbClr val="4472C4"/>
              </a:solidFill>
            </a:endParaRPr>
          </a:p>
          <a:p>
            <a:pPr marL="224999" lvl="0" indent="-196849" algn="l" rtl="0">
              <a:lnSpc>
                <a:spcPct val="100000"/>
              </a:lnSpc>
              <a:spcBef>
                <a:spcPts val="1000"/>
              </a:spcBef>
              <a:spcAft>
                <a:spcPts val="0"/>
              </a:spcAft>
              <a:buSzPts val="1600"/>
              <a:buChar char="●"/>
            </a:pPr>
            <a:r>
              <a:rPr lang="it" sz="1600"/>
              <a:t>Task Force Data Lake (2022). ICDI Task Force Data Lake: questionario su infrastrutture digitali dati esistenti e sui desiderata dei vari partner. Italian Computing and Data Infrastructure (ICDI)</a:t>
            </a:r>
            <a:br>
              <a:rPr lang="it" sz="1600"/>
            </a:br>
            <a:r>
              <a:rPr lang="it" sz="1600" u="sng">
                <a:solidFill>
                  <a:srgbClr val="4472C4"/>
                </a:solidFill>
                <a:hlinkClick r:id="rId4">
                  <a:extLst>
                    <a:ext uri="{A12FA001-AC4F-418D-AE19-62706E023703}">
                      <ahyp:hlinkClr xmlns:ahyp="http://schemas.microsoft.com/office/drawing/2018/hyperlinkcolor" val="tx"/>
                    </a:ext>
                  </a:extLst>
                </a:hlinkClick>
              </a:rPr>
              <a:t>https://forms.gle/xPBMBvx1qxonMGHk8</a:t>
            </a:r>
            <a:endParaRPr sz="1600">
              <a:solidFill>
                <a:srgbClr val="4472C4"/>
              </a:solidFill>
            </a:endParaRPr>
          </a:p>
          <a:p>
            <a:pPr marL="224999" lvl="0" indent="-196849" algn="l" rtl="0">
              <a:lnSpc>
                <a:spcPct val="100000"/>
              </a:lnSpc>
              <a:spcBef>
                <a:spcPts val="1000"/>
              </a:spcBef>
              <a:spcAft>
                <a:spcPts val="0"/>
              </a:spcAft>
              <a:buSzPts val="1600"/>
              <a:buChar char="●"/>
            </a:pPr>
            <a:r>
              <a:rPr lang="it" sz="1600"/>
              <a:t>Locati M., Saraò A., Giorgetti A., Vigni R. (2022). Indagine speditiva gestione dati. Gruppo Open Science CoPER. </a:t>
            </a:r>
            <a:r>
              <a:rPr lang="it" sz="1600" u="sng">
                <a:solidFill>
                  <a:srgbClr val="4472C4"/>
                </a:solidFill>
                <a:hlinkClick r:id="rId5">
                  <a:extLst>
                    <a:ext uri="{A12FA001-AC4F-418D-AE19-62706E023703}">
                      <ahyp:hlinkClr xmlns:ahyp="http://schemas.microsoft.com/office/drawing/2018/hyperlinkcolor" val="tx"/>
                    </a:ext>
                  </a:extLst>
                </a:hlinkClick>
              </a:rPr>
              <a:t>https://shorturl.at/evx08</a:t>
            </a:r>
            <a:endParaRPr sz="1600">
              <a:solidFill>
                <a:srgbClr val="4472C4"/>
              </a:solidFill>
            </a:endParaRPr>
          </a:p>
          <a:p>
            <a:pPr marL="224999" lvl="0" indent="-196849" algn="l" rtl="0">
              <a:lnSpc>
                <a:spcPct val="100000"/>
              </a:lnSpc>
              <a:spcBef>
                <a:spcPts val="1000"/>
              </a:spcBef>
              <a:spcAft>
                <a:spcPts val="0"/>
              </a:spcAft>
              <a:buSzPts val="1600"/>
              <a:buChar char="●"/>
            </a:pPr>
            <a:r>
              <a:rPr lang="it" sz="1600"/>
              <a:t>O’Neill, G. (2022). Monitoring Framework for National Contributions to EOSC. Zenodo.</a:t>
            </a:r>
            <a:br>
              <a:rPr lang="it" sz="1600"/>
            </a:br>
            <a:r>
              <a:rPr lang="it" sz="1600" u="sng">
                <a:solidFill>
                  <a:srgbClr val="4472C4"/>
                </a:solidFill>
                <a:hlinkClick r:id="rId6">
                  <a:extLst>
                    <a:ext uri="{A12FA001-AC4F-418D-AE19-62706E023703}">
                      <ahyp:hlinkClr xmlns:ahyp="http://schemas.microsoft.com/office/drawing/2018/hyperlinkcolor" val="tx"/>
                    </a:ext>
                  </a:extLst>
                </a:hlinkClick>
              </a:rPr>
              <a:t>https://doi.org/10.5281/ZENODO.7410762</a:t>
            </a:r>
            <a:r>
              <a:rPr lang="it" sz="1600"/>
              <a:t> </a:t>
            </a:r>
            <a:endParaRPr sz="1600"/>
          </a:p>
          <a:p>
            <a:pPr marL="224999" lvl="0" indent="-196849" algn="l" rtl="0">
              <a:lnSpc>
                <a:spcPct val="100000"/>
              </a:lnSpc>
              <a:spcBef>
                <a:spcPts val="1000"/>
              </a:spcBef>
              <a:spcAft>
                <a:spcPts val="0"/>
              </a:spcAft>
              <a:buSzPts val="1600"/>
              <a:buChar char="●"/>
            </a:pPr>
            <a:r>
              <a:rPr lang="it" sz="1600"/>
              <a:t>Chiodetti A.G., Gasperini A., Locati M. (2022). Politiche e infrastrutture per l’Open Access per pubblicazioni e letteratura grigia. Gruppo Open Science CoPER. </a:t>
            </a:r>
            <a:r>
              <a:rPr lang="it" sz="1600" u="sng">
                <a:solidFill>
                  <a:srgbClr val="4472C4"/>
                </a:solidFill>
                <a:hlinkClick r:id="rId7">
                  <a:extLst>
                    <a:ext uri="{A12FA001-AC4F-418D-AE19-62706E023703}">
                      <ahyp:hlinkClr xmlns:ahyp="http://schemas.microsoft.com/office/drawing/2018/hyperlinkcolor" val="tx"/>
                    </a:ext>
                  </a:extLst>
                </a:hlinkClick>
              </a:rPr>
              <a:t>https://shorturl.at/DFVWZ</a:t>
            </a:r>
            <a:endParaRPr sz="1600">
              <a:solidFill>
                <a:srgbClr val="4472C4"/>
              </a:solidFill>
            </a:endParaRPr>
          </a:p>
          <a:p>
            <a:pPr marL="224999" lvl="0" indent="-196849" algn="l" rtl="0">
              <a:lnSpc>
                <a:spcPct val="100000"/>
              </a:lnSpc>
              <a:spcBef>
                <a:spcPts val="1000"/>
              </a:spcBef>
              <a:spcAft>
                <a:spcPts val="1000"/>
              </a:spcAft>
              <a:buSzPts val="1600"/>
              <a:buChar char="●"/>
            </a:pPr>
            <a:r>
              <a:rPr lang="it" sz="1600"/>
              <a:t>Galimberti P. (2023) Bozza schema di monitoraggio attività di Open science. Associazione italiana per la promozione della scienza aperta (AISA). </a:t>
            </a:r>
            <a:r>
              <a:rPr lang="it" sz="1600" u="sng">
                <a:solidFill>
                  <a:srgbClr val="4472C4"/>
                </a:solidFill>
                <a:hlinkClick r:id="rId8">
                  <a:extLst>
                    <a:ext uri="{A12FA001-AC4F-418D-AE19-62706E023703}">
                      <ahyp:hlinkClr xmlns:ahyp="http://schemas.microsoft.com/office/drawing/2018/hyperlinkcolor" val="tx"/>
                    </a:ext>
                  </a:extLst>
                </a:hlinkClick>
              </a:rPr>
              <a:t>https://services.d4science.org/web/osobservatory_it</a:t>
            </a:r>
            <a:endParaRPr sz="1600">
              <a:solidFill>
                <a:srgbClr val="4472C4"/>
              </a:solidFill>
            </a:endParaRPr>
          </a:p>
        </p:txBody>
      </p:sp>
      <p:sp>
        <p:nvSpPr>
          <p:cNvPr id="167" name="Google Shape;167;p32"/>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8</a:t>
            </a:fld>
            <a:endParaRPr/>
          </a:p>
        </p:txBody>
      </p:sp>
      <p:grpSp>
        <p:nvGrpSpPr>
          <p:cNvPr id="168" name="Google Shape;168;p32"/>
          <p:cNvGrpSpPr/>
          <p:nvPr/>
        </p:nvGrpSpPr>
        <p:grpSpPr>
          <a:xfrm>
            <a:off x="83725" y="2599945"/>
            <a:ext cx="7539300" cy="2381252"/>
            <a:chOff x="83725" y="2599945"/>
            <a:chExt cx="7539300" cy="2381252"/>
          </a:xfrm>
        </p:grpSpPr>
        <p:sp>
          <p:nvSpPr>
            <p:cNvPr id="169" name="Google Shape;169;p32"/>
            <p:cNvSpPr/>
            <p:nvPr/>
          </p:nvSpPr>
          <p:spPr>
            <a:xfrm>
              <a:off x="83725" y="3209097"/>
              <a:ext cx="7539300" cy="1772100"/>
            </a:xfrm>
            <a:prstGeom prst="rect">
              <a:avLst/>
            </a:prstGeom>
            <a:solidFill>
              <a:schemeClr val="lt1"/>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32"/>
            <p:cNvSpPr/>
            <p:nvPr/>
          </p:nvSpPr>
          <p:spPr>
            <a:xfrm>
              <a:off x="83725" y="2599945"/>
              <a:ext cx="7539300" cy="585900"/>
            </a:xfrm>
            <a:prstGeom prst="rect">
              <a:avLst/>
            </a:prstGeom>
            <a:solidFill>
              <a:srgbClr val="FFF2CC"/>
            </a:solidFill>
            <a:ln w="38100" cap="flat" cmpd="sng">
              <a:solidFill>
                <a:srgbClr val="DA283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1" name="Google Shape;171;p32"/>
            <p:cNvPicPr preferRelativeResize="0"/>
            <p:nvPr/>
          </p:nvPicPr>
          <p:blipFill>
            <a:blip r:embed="rId9">
              <a:alphaModFix/>
            </a:blip>
            <a:stretch>
              <a:fillRect/>
            </a:stretch>
          </p:blipFill>
          <p:spPr>
            <a:xfrm>
              <a:off x="399450" y="3295379"/>
              <a:ext cx="6823123" cy="1342375"/>
            </a:xfrm>
            <a:prstGeom prst="rect">
              <a:avLst/>
            </a:prstGeom>
            <a:noFill/>
            <a:ln>
              <a:noFill/>
            </a:ln>
          </p:spPr>
        </p:pic>
        <p:sp>
          <p:nvSpPr>
            <p:cNvPr id="172" name="Google Shape;172;p32"/>
            <p:cNvSpPr txBox="1"/>
            <p:nvPr/>
          </p:nvSpPr>
          <p:spPr>
            <a:xfrm>
              <a:off x="430225" y="4634153"/>
              <a:ext cx="6408986" cy="302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it" sz="1700" dirty="0">
                  <a:solidFill>
                    <a:srgbClr val="595959"/>
                  </a:solidFill>
                  <a:latin typeface="Calibri"/>
                  <a:ea typeface="Calibri"/>
                  <a:cs typeface="Calibri"/>
                  <a:sym typeface="Calibri"/>
                </a:rPr>
                <a:t>Roma, 5 giugno 2023, https://open-science.it/de/itaeosc2023</a:t>
              </a:r>
              <a:endParaRPr sz="1700" dirty="0">
                <a:solidFill>
                  <a:srgbClr val="595959"/>
                </a:solidFill>
                <a:latin typeface="Calibri"/>
                <a:ea typeface="Calibri"/>
                <a:cs typeface="Calibri"/>
                <a:sym typeface="Calibri"/>
              </a:endParaRPr>
            </a:p>
          </p:txBody>
        </p:sp>
        <p:sp>
          <p:nvSpPr>
            <p:cNvPr id="173" name="Google Shape;173;p32"/>
            <p:cNvSpPr txBox="1"/>
            <p:nvPr/>
          </p:nvSpPr>
          <p:spPr>
            <a:xfrm>
              <a:off x="159300" y="2682448"/>
              <a:ext cx="7352100" cy="497700"/>
            </a:xfrm>
            <a:prstGeom prst="rect">
              <a:avLst/>
            </a:prstGeom>
            <a:noFill/>
            <a:ln>
              <a:noFill/>
            </a:ln>
          </p:spPr>
          <p:txBody>
            <a:bodyPr spcFirstLastPara="1" wrap="square" lIns="0" tIns="0" rIns="0" bIns="0" anchor="ctr" anchorCtr="0">
              <a:noAutofit/>
            </a:bodyPr>
            <a:lstStyle/>
            <a:p>
              <a:pPr marL="224999" marR="0" lvl="0" indent="-196849" algn="l" rtl="0">
                <a:lnSpc>
                  <a:spcPct val="100000"/>
                </a:lnSpc>
                <a:spcBef>
                  <a:spcPts val="0"/>
                </a:spcBef>
                <a:spcAft>
                  <a:spcPts val="1000"/>
                </a:spcAft>
                <a:buClr>
                  <a:srgbClr val="595959"/>
                </a:buClr>
                <a:buSzPts val="1600"/>
                <a:buFont typeface="Calibri"/>
                <a:buChar char="●"/>
              </a:pPr>
              <a:r>
                <a:rPr lang="it" sz="1600" dirty="0">
                  <a:solidFill>
                    <a:srgbClr val="595959"/>
                  </a:solidFill>
                  <a:latin typeface="Calibri"/>
                  <a:ea typeface="Calibri"/>
                  <a:cs typeface="Calibri"/>
                  <a:sym typeface="Calibri"/>
                </a:rPr>
                <a:t>O’Neill, G. (2022). Monitoring Framework for National Contributions to EOSC. Zenodo.</a:t>
              </a:r>
              <a:br>
                <a:rPr lang="it" sz="1600" dirty="0">
                  <a:solidFill>
                    <a:srgbClr val="595959"/>
                  </a:solidFill>
                  <a:latin typeface="Calibri"/>
                  <a:ea typeface="Calibri"/>
                  <a:cs typeface="Calibri"/>
                  <a:sym typeface="Calibri"/>
                </a:rPr>
              </a:br>
              <a:r>
                <a:rPr lang="it" sz="1600" u="sng" dirty="0">
                  <a:solidFill>
                    <a:srgbClr val="4472C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https://doi.org/10.5281/ZENODO.7410762</a:t>
              </a:r>
              <a:endParaRPr sz="1600" dirty="0">
                <a:solidFill>
                  <a:srgbClr val="4472C4"/>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159300" y="12650"/>
            <a:ext cx="8822400" cy="4206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it" sz="2320">
                <a:latin typeface="Trebuchet MS"/>
                <a:ea typeface="Trebuchet MS"/>
                <a:cs typeface="Trebuchet MS"/>
                <a:sym typeface="Trebuchet MS"/>
              </a:rPr>
              <a:t>Struttura e somministrazione del sondaggio</a:t>
            </a:r>
            <a:endParaRPr sz="2320">
              <a:latin typeface="Trebuchet MS"/>
              <a:ea typeface="Trebuchet MS"/>
              <a:cs typeface="Trebuchet MS"/>
              <a:sym typeface="Trebuchet MS"/>
            </a:endParaRPr>
          </a:p>
        </p:txBody>
      </p:sp>
      <p:sp>
        <p:nvSpPr>
          <p:cNvPr id="179" name="Google Shape;179;p33"/>
          <p:cNvSpPr txBox="1">
            <a:spLocks noGrp="1"/>
          </p:cNvSpPr>
          <p:nvPr>
            <p:ph type="body" idx="1"/>
          </p:nvPr>
        </p:nvSpPr>
        <p:spPr>
          <a:xfrm>
            <a:off x="159300" y="598700"/>
            <a:ext cx="8822400" cy="1271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2000"/>
              <a:t>Struttura basata su una versione semplificata di quanto proposto da</a:t>
            </a:r>
            <a:br>
              <a:rPr lang="it" sz="2000"/>
            </a:br>
            <a:r>
              <a:rPr lang="it" sz="2000" b="1"/>
              <a:t>EOSC Steering Board</a:t>
            </a:r>
            <a:r>
              <a:rPr lang="it" sz="2000"/>
              <a:t> per avere un quadro di monitoraggio dei contributi nazionali,</a:t>
            </a:r>
            <a:br>
              <a:rPr lang="it" sz="2000"/>
            </a:br>
            <a:r>
              <a:rPr lang="it" sz="2000"/>
              <a:t>che per ciascuna azione di indirizzo chiede di indicare un esempio concreto</a:t>
            </a:r>
            <a:endParaRPr sz="2000"/>
          </a:p>
          <a:p>
            <a:pPr marL="0" lvl="0" indent="0" algn="l" rtl="0">
              <a:lnSpc>
                <a:spcPct val="100000"/>
              </a:lnSpc>
              <a:spcBef>
                <a:spcPts val="0"/>
              </a:spcBef>
              <a:spcAft>
                <a:spcPts val="0"/>
              </a:spcAft>
              <a:buNone/>
            </a:pPr>
            <a:r>
              <a:rPr lang="it" sz="2000"/>
              <a:t>(O’Neill, 2022).</a:t>
            </a:r>
            <a:endParaRPr sz="2000"/>
          </a:p>
        </p:txBody>
      </p:sp>
      <p:sp>
        <p:nvSpPr>
          <p:cNvPr id="180" name="Google Shape;180;p33"/>
          <p:cNvSpPr txBox="1">
            <a:spLocks noGrp="1"/>
          </p:cNvSpPr>
          <p:nvPr>
            <p:ph type="sldNum" idx="12"/>
          </p:nvPr>
        </p:nvSpPr>
        <p:spPr>
          <a:xfrm>
            <a:off x="8477414" y="4662847"/>
            <a:ext cx="548700" cy="2415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it"/>
              <a:t>9</a:t>
            </a:fld>
            <a:endParaRPr/>
          </a:p>
        </p:txBody>
      </p:sp>
      <p:sp>
        <p:nvSpPr>
          <p:cNvPr id="181" name="Google Shape;181;p33"/>
          <p:cNvSpPr txBox="1"/>
          <p:nvPr/>
        </p:nvSpPr>
        <p:spPr>
          <a:xfrm>
            <a:off x="3988027" y="4441825"/>
            <a:ext cx="5046000" cy="1908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it" sz="1200">
                <a:solidFill>
                  <a:srgbClr val="595959"/>
                </a:solidFill>
                <a:latin typeface="Calibri"/>
                <a:ea typeface="Calibri"/>
                <a:cs typeface="Calibri"/>
                <a:sym typeface="Calibri"/>
              </a:rPr>
              <a:t>Tavolo di lavoro per l’implementazione del PNSA </a:t>
            </a:r>
            <a:r>
              <a:rPr lang="it" sz="1200" u="sng">
                <a:solidFill>
                  <a:srgbClr val="4472C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https://shorturl.at/zUYZ8</a:t>
            </a:r>
            <a:endParaRPr sz="1200">
              <a:solidFill>
                <a:srgbClr val="4472C4"/>
              </a:solidFill>
              <a:latin typeface="Calibri"/>
              <a:ea typeface="Calibri"/>
              <a:cs typeface="Calibri"/>
              <a:sym typeface="Calibri"/>
            </a:endParaRPr>
          </a:p>
        </p:txBody>
      </p:sp>
      <p:sp>
        <p:nvSpPr>
          <p:cNvPr id="182" name="Google Shape;182;p33"/>
          <p:cNvSpPr txBox="1">
            <a:spLocks noGrp="1"/>
          </p:cNvSpPr>
          <p:nvPr>
            <p:ph type="body" idx="1"/>
          </p:nvPr>
        </p:nvSpPr>
        <p:spPr>
          <a:xfrm>
            <a:off x="159300" y="1970300"/>
            <a:ext cx="8822400" cy="2150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it" sz="2000"/>
              <a:t>Il sondaggio è stato costruito e compilato usando la piattaforma Google Forms.</a:t>
            </a:r>
            <a:endParaRPr sz="2000"/>
          </a:p>
          <a:p>
            <a:pPr marL="0" lvl="0" indent="0" algn="l" rtl="0">
              <a:lnSpc>
                <a:spcPct val="100000"/>
              </a:lnSpc>
              <a:spcBef>
                <a:spcPts val="1000"/>
              </a:spcBef>
              <a:spcAft>
                <a:spcPts val="0"/>
              </a:spcAft>
              <a:buNone/>
            </a:pPr>
            <a:r>
              <a:rPr lang="it" sz="2000"/>
              <a:t>Due questionari: uno </a:t>
            </a:r>
            <a:r>
              <a:rPr lang="it" sz="2000" b="1"/>
              <a:t>sulle politiche</a:t>
            </a:r>
            <a:r>
              <a:rPr lang="it" sz="2000"/>
              <a:t> e uno </a:t>
            </a:r>
            <a:r>
              <a:rPr lang="it" sz="2000" b="1"/>
              <a:t>sulle pratiche</a:t>
            </a:r>
            <a:r>
              <a:rPr lang="it" sz="2000"/>
              <a:t>.</a:t>
            </a:r>
            <a:endParaRPr sz="2000"/>
          </a:p>
          <a:p>
            <a:pPr marL="0" lvl="0" indent="0" algn="l" rtl="0">
              <a:lnSpc>
                <a:spcPct val="100000"/>
              </a:lnSpc>
              <a:spcBef>
                <a:spcPts val="1000"/>
              </a:spcBef>
              <a:spcAft>
                <a:spcPts val="0"/>
              </a:spcAft>
              <a:buNone/>
            </a:pPr>
            <a:r>
              <a:rPr lang="it" sz="2000"/>
              <a:t>La compilazione è stata avviata il 24 marzo 2023 e si è conclusa il 14 giugno 2023.</a:t>
            </a:r>
            <a:endParaRPr sz="2000"/>
          </a:p>
          <a:p>
            <a:pPr marL="0" lvl="0" indent="0" algn="l" rtl="0">
              <a:lnSpc>
                <a:spcPct val="100000"/>
              </a:lnSpc>
              <a:spcBef>
                <a:spcPts val="1000"/>
              </a:spcBef>
              <a:spcAft>
                <a:spcPts val="0"/>
              </a:spcAft>
              <a:buNone/>
            </a:pPr>
            <a:r>
              <a:rPr lang="it" sz="2000"/>
              <a:t>Al questionario sulle politiche hanno risposto 14 EPR su 20.</a:t>
            </a:r>
            <a:endParaRPr sz="2000"/>
          </a:p>
          <a:p>
            <a:pPr marL="0" lvl="0" indent="0" algn="l" rtl="0">
              <a:lnSpc>
                <a:spcPct val="100000"/>
              </a:lnSpc>
              <a:spcBef>
                <a:spcPts val="1000"/>
              </a:spcBef>
              <a:spcAft>
                <a:spcPts val="1000"/>
              </a:spcAft>
              <a:buNone/>
            </a:pPr>
            <a:r>
              <a:rPr lang="it" sz="2000"/>
              <a:t>Al questionario sulle pratiche hanno risposto 8 EPR su 20.</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3334</Words>
  <Application>Microsoft Office PowerPoint</Application>
  <PresentationFormat>On-screen Show (16:9)</PresentationFormat>
  <Paragraphs>484</Paragraphs>
  <Slides>33</Slides>
  <Notes>33</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Roboto Black</vt:lpstr>
      <vt:lpstr>Calibri</vt:lpstr>
      <vt:lpstr>Ubuntu</vt:lpstr>
      <vt:lpstr>Trebuchet MS</vt:lpstr>
      <vt:lpstr>Roboto Medium</vt:lpstr>
      <vt:lpstr>Roboto</vt:lpstr>
      <vt:lpstr>Arial Narrow</vt:lpstr>
      <vt:lpstr>Simple Light</vt:lpstr>
      <vt:lpstr>Simple Light</vt:lpstr>
      <vt:lpstr>Panoramica sulle politiche istituzionali dei dati negli EPR</vt:lpstr>
      <vt:lpstr>Gli Enti Pubblici di Ricerca in Italia</vt:lpstr>
      <vt:lpstr>Il Gruppo Open Science della CoPER</vt:lpstr>
      <vt:lpstr>Un crescendo di indicazioni europee sempre più vincolanti</vt:lpstr>
      <vt:lpstr>Il legislatore nazionale ha chiarito aspetti fondamentali (1 di 2)</vt:lpstr>
      <vt:lpstr>Il legislatore nazionale ha chiarito aspetti fondamentali (2 di 2)</vt:lpstr>
      <vt:lpstr>Le Linee Guida dell’Agenzia per l’Italia Digitale (AgID)</vt:lpstr>
      <vt:lpstr>La costruzione del sondaggio (gennaio - febbraio 2023)</vt:lpstr>
      <vt:lpstr>Struttura e somministrazione del sondaggio</vt:lpstr>
      <vt:lpstr>Risultati - Politiche istituzionali</vt:lpstr>
      <vt:lpstr>Risultati - Casi studio</vt:lpstr>
      <vt:lpstr>Criticità riscontrate durante la compilazione</vt:lpstr>
      <vt:lpstr>Pubblicazione dei risultati</vt:lpstr>
      <vt:lpstr>Monitoraggio continuo delle politiche dei dati (e dell’Open Access)</vt:lpstr>
      <vt:lpstr>PowerPoint Presentation</vt:lpstr>
      <vt:lpstr>Panoramica sulla politica dei dati      </vt:lpstr>
      <vt:lpstr>Research Data Management (RDM)</vt:lpstr>
      <vt:lpstr>Principi FAIR per i dati</vt:lpstr>
      <vt:lpstr>Istituto Nazionale di Geofisica e Vulcanologia (INGV)</vt:lpstr>
      <vt:lpstr>Gestione di due infrastrutture di ricerca europee (ERIC)</vt:lpstr>
      <vt:lpstr>Evoluzione della gestione istituzionale dei dati</vt:lpstr>
      <vt:lpstr>Open Science all’INGV</vt:lpstr>
      <vt:lpstr>Dati per la Ricerca e per la Sorveglianza</vt:lpstr>
      <vt:lpstr>Classificazione dei livelli di elaborazione dei dati</vt:lpstr>
      <vt:lpstr>Titolare e produttore dei dati INGV</vt:lpstr>
      <vt:lpstr>Licenza predefinita Creative Commons Attribution 4.0</vt:lpstr>
      <vt:lpstr>Separazione tra pubblicazione articoli e dati</vt:lpstr>
      <vt:lpstr>Flussi di dati</vt:lpstr>
      <vt:lpstr>Andamento sottomissioni nel Registro Dati</vt:lpstr>
      <vt:lpstr>Ufficio Gestione Dati</vt:lpstr>
      <vt:lpstr>Verso l’aggiornamento dell’attuale politica dei dati</vt:lpstr>
      <vt:lpstr>Questioni che richiedono coordinamento con l’esterno</vt:lpstr>
      <vt:lpstr>Grazie per l’attenzione!  ufficiogestionedati@ingv.it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Panoramica sulle politiche istituzionali dei dati negli EPR</dc:title>
  <cp:lastModifiedBy>Mario Locati</cp:lastModifiedBy>
  <cp:revision>9</cp:revision>
  <dcterms:modified xsi:type="dcterms:W3CDTF">2023-12-14T23:18:50Z</dcterms:modified>
</cp:coreProperties>
</file>