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73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2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416EE7-512B-4463-8A51-A645ADE10626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66C6C2D-E3C7-45D4-A15D-FCB4F5306F20}">
      <dgm:prSet phldrT="[Testo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it-IT" sz="1400" dirty="0" smtClean="0"/>
            <a:t>1 gennaio 2022</a:t>
          </a:r>
          <a:endParaRPr lang="it-IT" sz="1400" dirty="0"/>
        </a:p>
      </dgm:t>
    </dgm:pt>
    <dgm:pt modelId="{5A06BD73-B77B-4344-8211-724269363A11}" type="parTrans" cxnId="{7B6F6C4E-6B3E-4FFD-9964-D29D034E3BCB}">
      <dgm:prSet/>
      <dgm:spPr/>
      <dgm:t>
        <a:bodyPr/>
        <a:lstStyle/>
        <a:p>
          <a:endParaRPr lang="it-IT"/>
        </a:p>
      </dgm:t>
    </dgm:pt>
    <dgm:pt modelId="{FD6FFD3C-6602-4FE8-808D-95669F98C239}" type="sibTrans" cxnId="{7B6F6C4E-6B3E-4FFD-9964-D29D034E3BCB}">
      <dgm:prSet/>
      <dgm:spPr/>
      <dgm:t>
        <a:bodyPr/>
        <a:lstStyle/>
        <a:p>
          <a:endParaRPr lang="it-IT"/>
        </a:p>
      </dgm:t>
    </dgm:pt>
    <dgm:pt modelId="{FA278B3A-D96D-47AF-AB54-ECBCC11ECC62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it-IT" sz="1800" dirty="0" smtClean="0"/>
            <a:t>The </a:t>
          </a:r>
          <a:r>
            <a:rPr lang="it-IT" sz="1800" dirty="0" err="1" smtClean="0"/>
            <a:t>Astronomical</a:t>
          </a:r>
          <a:r>
            <a:rPr lang="it-IT" sz="1800" dirty="0" smtClean="0"/>
            <a:t> Journal</a:t>
          </a:r>
          <a:endParaRPr lang="it-IT" sz="1800" dirty="0"/>
        </a:p>
      </dgm:t>
    </dgm:pt>
    <dgm:pt modelId="{BC7B5D6C-9CBB-403B-B07C-40F66098C71F}" type="parTrans" cxnId="{95A546E2-C0F9-4348-A490-790AB16B3D6B}">
      <dgm:prSet/>
      <dgm:spPr/>
      <dgm:t>
        <a:bodyPr/>
        <a:lstStyle/>
        <a:p>
          <a:endParaRPr lang="it-IT"/>
        </a:p>
      </dgm:t>
    </dgm:pt>
    <dgm:pt modelId="{F34F92AB-3B00-4BE8-A43D-C2DF16C56141}" type="sibTrans" cxnId="{95A546E2-C0F9-4348-A490-790AB16B3D6B}">
      <dgm:prSet/>
      <dgm:spPr/>
      <dgm:t>
        <a:bodyPr/>
        <a:lstStyle/>
        <a:p>
          <a:endParaRPr lang="it-IT"/>
        </a:p>
      </dgm:t>
    </dgm:pt>
    <dgm:pt modelId="{830A4538-21AA-4CB0-A702-83EA285336AD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it-IT" sz="1800" dirty="0" smtClean="0"/>
            <a:t>The </a:t>
          </a:r>
          <a:r>
            <a:rPr lang="it-IT" sz="1800" dirty="0" err="1" smtClean="0"/>
            <a:t>Astrophysical</a:t>
          </a:r>
          <a:r>
            <a:rPr lang="it-IT" sz="1800" dirty="0" smtClean="0"/>
            <a:t> Journal</a:t>
          </a:r>
          <a:endParaRPr lang="it-IT" sz="1800" dirty="0"/>
        </a:p>
      </dgm:t>
    </dgm:pt>
    <dgm:pt modelId="{D4B650E6-4B1E-4530-869D-83533229A423}" type="parTrans" cxnId="{896B70EA-6143-4A82-9FAD-34E21EF7C4D4}">
      <dgm:prSet/>
      <dgm:spPr/>
      <dgm:t>
        <a:bodyPr/>
        <a:lstStyle/>
        <a:p>
          <a:endParaRPr lang="it-IT"/>
        </a:p>
      </dgm:t>
    </dgm:pt>
    <dgm:pt modelId="{51FF6AAB-3B79-4E64-A753-BE7C36BE846A}" type="sibTrans" cxnId="{896B70EA-6143-4A82-9FAD-34E21EF7C4D4}">
      <dgm:prSet/>
      <dgm:spPr/>
      <dgm:t>
        <a:bodyPr/>
        <a:lstStyle/>
        <a:p>
          <a:endParaRPr lang="it-IT"/>
        </a:p>
      </dgm:t>
    </dgm:pt>
    <dgm:pt modelId="{6E819198-77F6-4F38-8BC0-18A4CF24CD93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it-IT" sz="1800" dirty="0" smtClean="0"/>
            <a:t>The </a:t>
          </a:r>
          <a:r>
            <a:rPr lang="it-IT" sz="1800" dirty="0" err="1" smtClean="0"/>
            <a:t>Astrophysical</a:t>
          </a:r>
          <a:r>
            <a:rPr lang="it-IT" sz="1800" dirty="0" smtClean="0"/>
            <a:t> Journal </a:t>
          </a:r>
          <a:r>
            <a:rPr lang="it-IT" sz="1800" dirty="0" err="1" smtClean="0"/>
            <a:t>Letters</a:t>
          </a:r>
          <a:endParaRPr lang="it-IT" sz="1800" dirty="0"/>
        </a:p>
      </dgm:t>
    </dgm:pt>
    <dgm:pt modelId="{9F933CC9-A559-464C-BF60-5FE759E8BB8A}" type="parTrans" cxnId="{8542362C-FFA7-4BC3-AF86-24823C79948F}">
      <dgm:prSet/>
      <dgm:spPr/>
      <dgm:t>
        <a:bodyPr/>
        <a:lstStyle/>
        <a:p>
          <a:endParaRPr lang="it-IT"/>
        </a:p>
      </dgm:t>
    </dgm:pt>
    <dgm:pt modelId="{1B356B8A-0CE2-4185-BD98-FF1767786874}" type="sibTrans" cxnId="{8542362C-FFA7-4BC3-AF86-24823C79948F}">
      <dgm:prSet/>
      <dgm:spPr/>
      <dgm:t>
        <a:bodyPr/>
        <a:lstStyle/>
        <a:p>
          <a:endParaRPr lang="it-IT"/>
        </a:p>
      </dgm:t>
    </dgm:pt>
    <dgm:pt modelId="{272A50E8-BC0F-4808-858C-6538F72CB996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it-IT" sz="1800" dirty="0" smtClean="0"/>
            <a:t>The </a:t>
          </a:r>
          <a:r>
            <a:rPr lang="it-IT" sz="1800" dirty="0" err="1" smtClean="0"/>
            <a:t>Astrophysical</a:t>
          </a:r>
          <a:r>
            <a:rPr lang="it-IT" sz="1800" dirty="0" smtClean="0"/>
            <a:t> Journal </a:t>
          </a:r>
          <a:r>
            <a:rPr lang="it-IT" sz="1800" dirty="0" err="1" smtClean="0"/>
            <a:t>Suppl</a:t>
          </a:r>
          <a:r>
            <a:rPr lang="it-IT" sz="1800" dirty="0" smtClean="0"/>
            <a:t>. Series</a:t>
          </a:r>
          <a:endParaRPr lang="it-IT" sz="1800" dirty="0"/>
        </a:p>
      </dgm:t>
    </dgm:pt>
    <dgm:pt modelId="{6F661C35-E546-4309-85AC-8BEE3D4B9F50}" type="parTrans" cxnId="{274004F3-72A4-4A8E-B51B-5B2E1B2926DA}">
      <dgm:prSet/>
      <dgm:spPr/>
      <dgm:t>
        <a:bodyPr/>
        <a:lstStyle/>
        <a:p>
          <a:endParaRPr lang="it-IT"/>
        </a:p>
      </dgm:t>
    </dgm:pt>
    <dgm:pt modelId="{F04A2B8C-932D-4AD9-9A5C-AD8BE48806CB}" type="sibTrans" cxnId="{274004F3-72A4-4A8E-B51B-5B2E1B2926DA}">
      <dgm:prSet/>
      <dgm:spPr/>
      <dgm:t>
        <a:bodyPr/>
        <a:lstStyle/>
        <a:p>
          <a:endParaRPr lang="it-IT"/>
        </a:p>
      </dgm:t>
    </dgm:pt>
    <dgm:pt modelId="{C956036A-B919-4DCD-A98A-247691BA4943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it-IT" sz="2800" dirty="0" smtClean="0"/>
            <a:t>AAS</a:t>
          </a:r>
          <a:endParaRPr lang="it-IT" sz="2800" dirty="0"/>
        </a:p>
      </dgm:t>
    </dgm:pt>
    <dgm:pt modelId="{67F4314F-8DB6-49C7-9CB9-99845810D030}" type="parTrans" cxnId="{4F2A3E4E-95D6-419C-A77E-E1D33DBAE654}">
      <dgm:prSet/>
      <dgm:spPr/>
      <dgm:t>
        <a:bodyPr/>
        <a:lstStyle/>
        <a:p>
          <a:endParaRPr lang="it-IT"/>
        </a:p>
      </dgm:t>
    </dgm:pt>
    <dgm:pt modelId="{B4F9E717-CFED-437E-81FD-7253AE40E3B6}" type="sibTrans" cxnId="{4F2A3E4E-95D6-419C-A77E-E1D33DBAE654}">
      <dgm:prSet/>
      <dgm:spPr/>
      <dgm:t>
        <a:bodyPr/>
        <a:lstStyle/>
        <a:p>
          <a:endParaRPr lang="it-IT"/>
        </a:p>
      </dgm:t>
    </dgm:pt>
    <dgm:pt modelId="{AC80B968-1077-4EED-9290-601DCDC6FB12}" type="pres">
      <dgm:prSet presAssocID="{FF416EE7-512B-4463-8A51-A645ADE106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1428467C-5405-4AC4-BF56-8E3D77337944}" type="pres">
      <dgm:prSet presAssocID="{C956036A-B919-4DCD-A98A-247691BA4943}" presName="hierRoot1" presStyleCnt="0">
        <dgm:presLayoutVars>
          <dgm:hierBranch val="init"/>
        </dgm:presLayoutVars>
      </dgm:prSet>
      <dgm:spPr/>
    </dgm:pt>
    <dgm:pt modelId="{80F24CEA-646E-46E7-9E62-32A49AF89E2F}" type="pres">
      <dgm:prSet presAssocID="{C956036A-B919-4DCD-A98A-247691BA4943}" presName="rootComposite1" presStyleCnt="0"/>
      <dgm:spPr/>
    </dgm:pt>
    <dgm:pt modelId="{5D618A0E-27C4-46C5-B589-21B746B585BE}" type="pres">
      <dgm:prSet presAssocID="{C956036A-B919-4DCD-A98A-247691BA4943}" presName="rootText1" presStyleLbl="node0" presStyleIdx="0" presStyleCnt="1" custLinFactNeighborX="-503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8970CF2-DB83-4DE1-8034-93AB06996494}" type="pres">
      <dgm:prSet presAssocID="{C956036A-B919-4DCD-A98A-247691BA4943}" presName="rootConnector1" presStyleLbl="node1" presStyleIdx="0" presStyleCnt="0"/>
      <dgm:spPr/>
      <dgm:t>
        <a:bodyPr/>
        <a:lstStyle/>
        <a:p>
          <a:endParaRPr lang="it-IT"/>
        </a:p>
      </dgm:t>
    </dgm:pt>
    <dgm:pt modelId="{DE2A7699-7425-4469-8F33-74941E1EC6DB}" type="pres">
      <dgm:prSet presAssocID="{C956036A-B919-4DCD-A98A-247691BA4943}" presName="hierChild2" presStyleCnt="0"/>
      <dgm:spPr/>
    </dgm:pt>
    <dgm:pt modelId="{05342386-3495-44A3-9596-8CE9FA1B718D}" type="pres">
      <dgm:prSet presAssocID="{5A06BD73-B77B-4344-8211-724269363A11}" presName="Name64" presStyleLbl="parChTrans1D2" presStyleIdx="0" presStyleCnt="1"/>
      <dgm:spPr/>
      <dgm:t>
        <a:bodyPr/>
        <a:lstStyle/>
        <a:p>
          <a:endParaRPr lang="it-IT"/>
        </a:p>
      </dgm:t>
    </dgm:pt>
    <dgm:pt modelId="{27C77FB0-AD6F-4AA0-80E2-1C229AA81F85}" type="pres">
      <dgm:prSet presAssocID="{366C6C2D-E3C7-45D4-A15D-FCB4F5306F20}" presName="hierRoot2" presStyleCnt="0">
        <dgm:presLayoutVars>
          <dgm:hierBranch val="init"/>
        </dgm:presLayoutVars>
      </dgm:prSet>
      <dgm:spPr/>
    </dgm:pt>
    <dgm:pt modelId="{6B13F433-3FD4-48AE-BFDD-8A118CC480EA}" type="pres">
      <dgm:prSet presAssocID="{366C6C2D-E3C7-45D4-A15D-FCB4F5306F20}" presName="rootComposite" presStyleCnt="0"/>
      <dgm:spPr/>
    </dgm:pt>
    <dgm:pt modelId="{D9EBC80D-DA99-4098-B03E-B7220F4E732C}" type="pres">
      <dgm:prSet presAssocID="{366C6C2D-E3C7-45D4-A15D-FCB4F5306F20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DB83253F-C28F-4A65-B492-D90D24EB34C2}" type="pres">
      <dgm:prSet presAssocID="{366C6C2D-E3C7-45D4-A15D-FCB4F5306F20}" presName="rootConnector" presStyleLbl="node2" presStyleIdx="0" presStyleCnt="1"/>
      <dgm:spPr/>
      <dgm:t>
        <a:bodyPr/>
        <a:lstStyle/>
        <a:p>
          <a:endParaRPr lang="it-IT"/>
        </a:p>
      </dgm:t>
    </dgm:pt>
    <dgm:pt modelId="{2C42E637-5B23-40CA-A8B4-4DB35914B0FE}" type="pres">
      <dgm:prSet presAssocID="{366C6C2D-E3C7-45D4-A15D-FCB4F5306F20}" presName="hierChild4" presStyleCnt="0"/>
      <dgm:spPr/>
    </dgm:pt>
    <dgm:pt modelId="{7055296B-C790-47A8-8B86-5818C9BD2A0C}" type="pres">
      <dgm:prSet presAssocID="{BC7B5D6C-9CBB-403B-B07C-40F66098C71F}" presName="Name64" presStyleLbl="parChTrans1D3" presStyleIdx="0" presStyleCnt="4"/>
      <dgm:spPr/>
      <dgm:t>
        <a:bodyPr/>
        <a:lstStyle/>
        <a:p>
          <a:endParaRPr lang="it-IT"/>
        </a:p>
      </dgm:t>
    </dgm:pt>
    <dgm:pt modelId="{54CF32A7-E4C5-4512-B438-16FA8DDBF6CB}" type="pres">
      <dgm:prSet presAssocID="{FA278B3A-D96D-47AF-AB54-ECBCC11ECC62}" presName="hierRoot2" presStyleCnt="0">
        <dgm:presLayoutVars>
          <dgm:hierBranch val="init"/>
        </dgm:presLayoutVars>
      </dgm:prSet>
      <dgm:spPr/>
    </dgm:pt>
    <dgm:pt modelId="{5238E37C-D4B4-43ED-A821-B3BE5841CB6C}" type="pres">
      <dgm:prSet presAssocID="{FA278B3A-D96D-47AF-AB54-ECBCC11ECC62}" presName="rootComposite" presStyleCnt="0"/>
      <dgm:spPr/>
    </dgm:pt>
    <dgm:pt modelId="{9C9D935C-01A8-46AD-99A4-4B56188F73CF}" type="pres">
      <dgm:prSet presAssocID="{FA278B3A-D96D-47AF-AB54-ECBCC11ECC62}" presName="rootText" presStyleLbl="node3" presStyleIdx="0" presStyleCnt="4" custScaleX="357716" custScaleY="107272" custLinFactNeighborX="397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75494D42-B32E-404A-B41A-45711079E733}" type="pres">
      <dgm:prSet presAssocID="{FA278B3A-D96D-47AF-AB54-ECBCC11ECC62}" presName="rootConnector" presStyleLbl="node3" presStyleIdx="0" presStyleCnt="4"/>
      <dgm:spPr/>
      <dgm:t>
        <a:bodyPr/>
        <a:lstStyle/>
        <a:p>
          <a:endParaRPr lang="it-IT"/>
        </a:p>
      </dgm:t>
    </dgm:pt>
    <dgm:pt modelId="{C755BC16-C769-417B-80BB-EBA869316B07}" type="pres">
      <dgm:prSet presAssocID="{FA278B3A-D96D-47AF-AB54-ECBCC11ECC62}" presName="hierChild4" presStyleCnt="0"/>
      <dgm:spPr/>
    </dgm:pt>
    <dgm:pt modelId="{588C5EE0-0039-4BA2-8A33-40F9F1867394}" type="pres">
      <dgm:prSet presAssocID="{FA278B3A-D96D-47AF-AB54-ECBCC11ECC62}" presName="hierChild5" presStyleCnt="0"/>
      <dgm:spPr/>
    </dgm:pt>
    <dgm:pt modelId="{2F1B0D16-6200-4A7D-8C56-876961B5F57C}" type="pres">
      <dgm:prSet presAssocID="{D4B650E6-4B1E-4530-869D-83533229A423}" presName="Name64" presStyleLbl="parChTrans1D3" presStyleIdx="1" presStyleCnt="4"/>
      <dgm:spPr/>
      <dgm:t>
        <a:bodyPr/>
        <a:lstStyle/>
        <a:p>
          <a:endParaRPr lang="it-IT"/>
        </a:p>
      </dgm:t>
    </dgm:pt>
    <dgm:pt modelId="{ED460F5D-9D85-4BE2-B0B4-23DC7063D6F0}" type="pres">
      <dgm:prSet presAssocID="{830A4538-21AA-4CB0-A702-83EA285336AD}" presName="hierRoot2" presStyleCnt="0">
        <dgm:presLayoutVars>
          <dgm:hierBranch val="init"/>
        </dgm:presLayoutVars>
      </dgm:prSet>
      <dgm:spPr/>
    </dgm:pt>
    <dgm:pt modelId="{A218FE26-60BC-4B12-A449-EC12F9D8D6C4}" type="pres">
      <dgm:prSet presAssocID="{830A4538-21AA-4CB0-A702-83EA285336AD}" presName="rootComposite" presStyleCnt="0"/>
      <dgm:spPr/>
    </dgm:pt>
    <dgm:pt modelId="{CE8A464A-EA91-4BE5-A006-4FACD5FF6019}" type="pres">
      <dgm:prSet presAssocID="{830A4538-21AA-4CB0-A702-83EA285336AD}" presName="rootText" presStyleLbl="node3" presStyleIdx="1" presStyleCnt="4" custScaleX="357716" custScaleY="107272" custLinFactNeighborX="397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5BF79AD-D6DE-48B7-B374-FCBFC3E41A06}" type="pres">
      <dgm:prSet presAssocID="{830A4538-21AA-4CB0-A702-83EA285336AD}" presName="rootConnector" presStyleLbl="node3" presStyleIdx="1" presStyleCnt="4"/>
      <dgm:spPr/>
      <dgm:t>
        <a:bodyPr/>
        <a:lstStyle/>
        <a:p>
          <a:endParaRPr lang="it-IT"/>
        </a:p>
      </dgm:t>
    </dgm:pt>
    <dgm:pt modelId="{4F4276B1-E023-4921-B815-05C741560E8C}" type="pres">
      <dgm:prSet presAssocID="{830A4538-21AA-4CB0-A702-83EA285336AD}" presName="hierChild4" presStyleCnt="0"/>
      <dgm:spPr/>
    </dgm:pt>
    <dgm:pt modelId="{6E63C545-9273-4D20-A8DC-AE20F7079790}" type="pres">
      <dgm:prSet presAssocID="{830A4538-21AA-4CB0-A702-83EA285336AD}" presName="hierChild5" presStyleCnt="0"/>
      <dgm:spPr/>
    </dgm:pt>
    <dgm:pt modelId="{0E074986-31A0-48CE-BDD1-4E2EA82610BC}" type="pres">
      <dgm:prSet presAssocID="{9F933CC9-A559-464C-BF60-5FE759E8BB8A}" presName="Name64" presStyleLbl="parChTrans1D3" presStyleIdx="2" presStyleCnt="4"/>
      <dgm:spPr/>
      <dgm:t>
        <a:bodyPr/>
        <a:lstStyle/>
        <a:p>
          <a:endParaRPr lang="it-IT"/>
        </a:p>
      </dgm:t>
    </dgm:pt>
    <dgm:pt modelId="{64F5C1CD-9616-437B-80D0-332A30467F58}" type="pres">
      <dgm:prSet presAssocID="{6E819198-77F6-4F38-8BC0-18A4CF24CD93}" presName="hierRoot2" presStyleCnt="0">
        <dgm:presLayoutVars>
          <dgm:hierBranch val="init"/>
        </dgm:presLayoutVars>
      </dgm:prSet>
      <dgm:spPr/>
    </dgm:pt>
    <dgm:pt modelId="{6EB88754-DDA9-4C8C-A205-9A99B66E2C32}" type="pres">
      <dgm:prSet presAssocID="{6E819198-77F6-4F38-8BC0-18A4CF24CD93}" presName="rootComposite" presStyleCnt="0"/>
      <dgm:spPr/>
    </dgm:pt>
    <dgm:pt modelId="{AD590AC2-AE47-4E6D-A962-D49D700DF40A}" type="pres">
      <dgm:prSet presAssocID="{6E819198-77F6-4F38-8BC0-18A4CF24CD93}" presName="rootText" presStyleLbl="node3" presStyleIdx="2" presStyleCnt="4" custScaleX="357716" custScaleY="107272" custLinFactNeighborX="406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85D7CC7-8A98-4ED0-BA98-E783A4143C2E}" type="pres">
      <dgm:prSet presAssocID="{6E819198-77F6-4F38-8BC0-18A4CF24CD93}" presName="rootConnector" presStyleLbl="node3" presStyleIdx="2" presStyleCnt="4"/>
      <dgm:spPr/>
      <dgm:t>
        <a:bodyPr/>
        <a:lstStyle/>
        <a:p>
          <a:endParaRPr lang="it-IT"/>
        </a:p>
      </dgm:t>
    </dgm:pt>
    <dgm:pt modelId="{1B5CC662-1391-4999-83EC-E0192B6E8360}" type="pres">
      <dgm:prSet presAssocID="{6E819198-77F6-4F38-8BC0-18A4CF24CD93}" presName="hierChild4" presStyleCnt="0"/>
      <dgm:spPr/>
    </dgm:pt>
    <dgm:pt modelId="{166B70DE-0363-4E9D-BD93-418365684D02}" type="pres">
      <dgm:prSet presAssocID="{6E819198-77F6-4F38-8BC0-18A4CF24CD93}" presName="hierChild5" presStyleCnt="0"/>
      <dgm:spPr/>
    </dgm:pt>
    <dgm:pt modelId="{CD133031-E569-4114-90F6-1BD6586A421F}" type="pres">
      <dgm:prSet presAssocID="{6F661C35-E546-4309-85AC-8BEE3D4B9F50}" presName="Name64" presStyleLbl="parChTrans1D3" presStyleIdx="3" presStyleCnt="4"/>
      <dgm:spPr/>
      <dgm:t>
        <a:bodyPr/>
        <a:lstStyle/>
        <a:p>
          <a:endParaRPr lang="it-IT"/>
        </a:p>
      </dgm:t>
    </dgm:pt>
    <dgm:pt modelId="{8FDA0B24-CCDC-48E5-A27A-5AFE0B6473BF}" type="pres">
      <dgm:prSet presAssocID="{272A50E8-BC0F-4808-858C-6538F72CB996}" presName="hierRoot2" presStyleCnt="0">
        <dgm:presLayoutVars>
          <dgm:hierBranch val="init"/>
        </dgm:presLayoutVars>
      </dgm:prSet>
      <dgm:spPr/>
    </dgm:pt>
    <dgm:pt modelId="{F6DF492E-2208-4815-9131-B590B983802D}" type="pres">
      <dgm:prSet presAssocID="{272A50E8-BC0F-4808-858C-6538F72CB996}" presName="rootComposite" presStyleCnt="0"/>
      <dgm:spPr/>
    </dgm:pt>
    <dgm:pt modelId="{221D455D-95FD-45DA-8783-EE96B2182FB6}" type="pres">
      <dgm:prSet presAssocID="{272A50E8-BC0F-4808-858C-6538F72CB996}" presName="rootText" presStyleLbl="node3" presStyleIdx="3" presStyleCnt="4" custScaleX="357716" custScaleY="107272" custLinFactNeighborX="406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4CFFA79-90E9-43E5-8DBC-302F245DEFB1}" type="pres">
      <dgm:prSet presAssocID="{272A50E8-BC0F-4808-858C-6538F72CB996}" presName="rootConnector" presStyleLbl="node3" presStyleIdx="3" presStyleCnt="4"/>
      <dgm:spPr/>
      <dgm:t>
        <a:bodyPr/>
        <a:lstStyle/>
        <a:p>
          <a:endParaRPr lang="it-IT"/>
        </a:p>
      </dgm:t>
    </dgm:pt>
    <dgm:pt modelId="{5EA8E36D-6ED5-419C-A7B5-509C10CA9EB4}" type="pres">
      <dgm:prSet presAssocID="{272A50E8-BC0F-4808-858C-6538F72CB996}" presName="hierChild4" presStyleCnt="0"/>
      <dgm:spPr/>
    </dgm:pt>
    <dgm:pt modelId="{4A2E3218-41EC-498A-931C-730E53727741}" type="pres">
      <dgm:prSet presAssocID="{272A50E8-BC0F-4808-858C-6538F72CB996}" presName="hierChild5" presStyleCnt="0"/>
      <dgm:spPr/>
    </dgm:pt>
    <dgm:pt modelId="{37B55A72-8301-4C7D-98B2-D618F9430376}" type="pres">
      <dgm:prSet presAssocID="{366C6C2D-E3C7-45D4-A15D-FCB4F5306F20}" presName="hierChild5" presStyleCnt="0"/>
      <dgm:spPr/>
    </dgm:pt>
    <dgm:pt modelId="{D377AC59-351C-49FA-85BF-6A20B9621DBE}" type="pres">
      <dgm:prSet presAssocID="{C956036A-B919-4DCD-A98A-247691BA4943}" presName="hierChild3" presStyleCnt="0"/>
      <dgm:spPr/>
    </dgm:pt>
  </dgm:ptLst>
  <dgm:cxnLst>
    <dgm:cxn modelId="{B82384A2-A271-4B7B-AB64-A524EE5C9151}" type="presOf" srcId="{6E819198-77F6-4F38-8BC0-18A4CF24CD93}" destId="{A85D7CC7-8A98-4ED0-BA98-E783A4143C2E}" srcOrd="1" destOrd="0" presId="urn:microsoft.com/office/officeart/2009/3/layout/HorizontalOrganizationChart"/>
    <dgm:cxn modelId="{FA06C3BA-E4BE-4470-804E-3A2BCE8B069A}" type="presOf" srcId="{FA278B3A-D96D-47AF-AB54-ECBCC11ECC62}" destId="{9C9D935C-01A8-46AD-99A4-4B56188F73CF}" srcOrd="0" destOrd="0" presId="urn:microsoft.com/office/officeart/2009/3/layout/HorizontalOrganizationChart"/>
    <dgm:cxn modelId="{5BDD2976-F198-4A36-B4E9-168617E6C87C}" type="presOf" srcId="{6F661C35-E546-4309-85AC-8BEE3D4B9F50}" destId="{CD133031-E569-4114-90F6-1BD6586A421F}" srcOrd="0" destOrd="0" presId="urn:microsoft.com/office/officeart/2009/3/layout/HorizontalOrganizationChart"/>
    <dgm:cxn modelId="{95A546E2-C0F9-4348-A490-790AB16B3D6B}" srcId="{366C6C2D-E3C7-45D4-A15D-FCB4F5306F20}" destId="{FA278B3A-D96D-47AF-AB54-ECBCC11ECC62}" srcOrd="0" destOrd="0" parTransId="{BC7B5D6C-9CBB-403B-B07C-40F66098C71F}" sibTransId="{F34F92AB-3B00-4BE8-A43D-C2DF16C56141}"/>
    <dgm:cxn modelId="{BB999738-54F2-4E3F-884D-47A95AB6870D}" type="presOf" srcId="{9F933CC9-A559-464C-BF60-5FE759E8BB8A}" destId="{0E074986-31A0-48CE-BDD1-4E2EA82610BC}" srcOrd="0" destOrd="0" presId="urn:microsoft.com/office/officeart/2009/3/layout/HorizontalOrganizationChart"/>
    <dgm:cxn modelId="{8EE0DB5F-99FF-455F-82A0-75E7F3B970EF}" type="presOf" srcId="{C956036A-B919-4DCD-A98A-247691BA4943}" destId="{5D618A0E-27C4-46C5-B589-21B746B585BE}" srcOrd="0" destOrd="0" presId="urn:microsoft.com/office/officeart/2009/3/layout/HorizontalOrganizationChart"/>
    <dgm:cxn modelId="{3AA6D714-C407-4720-9B70-85F57BF34166}" type="presOf" srcId="{D4B650E6-4B1E-4530-869D-83533229A423}" destId="{2F1B0D16-6200-4A7D-8C56-876961B5F57C}" srcOrd="0" destOrd="0" presId="urn:microsoft.com/office/officeart/2009/3/layout/HorizontalOrganizationChart"/>
    <dgm:cxn modelId="{D0DEE776-2A99-40CA-B92C-97F5538E838B}" type="presOf" srcId="{5A06BD73-B77B-4344-8211-724269363A11}" destId="{05342386-3495-44A3-9596-8CE9FA1B718D}" srcOrd="0" destOrd="0" presId="urn:microsoft.com/office/officeart/2009/3/layout/HorizontalOrganizationChart"/>
    <dgm:cxn modelId="{5ABBCF0C-4B21-4C37-A8CB-3CF9BF52E93B}" type="presOf" srcId="{C956036A-B919-4DCD-A98A-247691BA4943}" destId="{28970CF2-DB83-4DE1-8034-93AB06996494}" srcOrd="1" destOrd="0" presId="urn:microsoft.com/office/officeart/2009/3/layout/HorizontalOrganizationChart"/>
    <dgm:cxn modelId="{9A8AB0CB-0568-4F9A-A2FC-2554E8848BC6}" type="presOf" srcId="{830A4538-21AA-4CB0-A702-83EA285336AD}" destId="{45BF79AD-D6DE-48B7-B374-FCBFC3E41A06}" srcOrd="1" destOrd="0" presId="urn:microsoft.com/office/officeart/2009/3/layout/HorizontalOrganizationChart"/>
    <dgm:cxn modelId="{8542362C-FFA7-4BC3-AF86-24823C79948F}" srcId="{366C6C2D-E3C7-45D4-A15D-FCB4F5306F20}" destId="{6E819198-77F6-4F38-8BC0-18A4CF24CD93}" srcOrd="2" destOrd="0" parTransId="{9F933CC9-A559-464C-BF60-5FE759E8BB8A}" sibTransId="{1B356B8A-0CE2-4185-BD98-FF1767786874}"/>
    <dgm:cxn modelId="{8EE8029D-3340-4106-AEEA-66F66E95BF13}" type="presOf" srcId="{830A4538-21AA-4CB0-A702-83EA285336AD}" destId="{CE8A464A-EA91-4BE5-A006-4FACD5FF6019}" srcOrd="0" destOrd="0" presId="urn:microsoft.com/office/officeart/2009/3/layout/HorizontalOrganizationChart"/>
    <dgm:cxn modelId="{8E3A1396-2FB9-4BD5-BF9F-FC170CEF9620}" type="presOf" srcId="{366C6C2D-E3C7-45D4-A15D-FCB4F5306F20}" destId="{D9EBC80D-DA99-4098-B03E-B7220F4E732C}" srcOrd="0" destOrd="0" presId="urn:microsoft.com/office/officeart/2009/3/layout/HorizontalOrganizationChart"/>
    <dgm:cxn modelId="{0C5753B3-DB3C-4967-82B4-31500CA37D39}" type="presOf" srcId="{FF416EE7-512B-4463-8A51-A645ADE10626}" destId="{AC80B968-1077-4EED-9290-601DCDC6FB12}" srcOrd="0" destOrd="0" presId="urn:microsoft.com/office/officeart/2009/3/layout/HorizontalOrganizationChart"/>
    <dgm:cxn modelId="{93448552-5805-4EC7-985A-DD3A98BA07FB}" type="presOf" srcId="{272A50E8-BC0F-4808-858C-6538F72CB996}" destId="{34CFFA79-90E9-43E5-8DBC-302F245DEFB1}" srcOrd="1" destOrd="0" presId="urn:microsoft.com/office/officeart/2009/3/layout/HorizontalOrganizationChart"/>
    <dgm:cxn modelId="{896B70EA-6143-4A82-9FAD-34E21EF7C4D4}" srcId="{366C6C2D-E3C7-45D4-A15D-FCB4F5306F20}" destId="{830A4538-21AA-4CB0-A702-83EA285336AD}" srcOrd="1" destOrd="0" parTransId="{D4B650E6-4B1E-4530-869D-83533229A423}" sibTransId="{51FF6AAB-3B79-4E64-A753-BE7C36BE846A}"/>
    <dgm:cxn modelId="{0A003A47-FFEF-400B-A51F-DAF35DE73997}" type="presOf" srcId="{BC7B5D6C-9CBB-403B-B07C-40F66098C71F}" destId="{7055296B-C790-47A8-8B86-5818C9BD2A0C}" srcOrd="0" destOrd="0" presId="urn:microsoft.com/office/officeart/2009/3/layout/HorizontalOrganizationChart"/>
    <dgm:cxn modelId="{7B6F6C4E-6B3E-4FFD-9964-D29D034E3BCB}" srcId="{C956036A-B919-4DCD-A98A-247691BA4943}" destId="{366C6C2D-E3C7-45D4-A15D-FCB4F5306F20}" srcOrd="0" destOrd="0" parTransId="{5A06BD73-B77B-4344-8211-724269363A11}" sibTransId="{FD6FFD3C-6602-4FE8-808D-95669F98C239}"/>
    <dgm:cxn modelId="{531FE403-6A4A-4813-8F9B-E9C03022A3D1}" type="presOf" srcId="{6E819198-77F6-4F38-8BC0-18A4CF24CD93}" destId="{AD590AC2-AE47-4E6D-A962-D49D700DF40A}" srcOrd="0" destOrd="0" presId="urn:microsoft.com/office/officeart/2009/3/layout/HorizontalOrganizationChart"/>
    <dgm:cxn modelId="{939E5075-6D78-4D29-A920-2573203643EF}" type="presOf" srcId="{FA278B3A-D96D-47AF-AB54-ECBCC11ECC62}" destId="{75494D42-B32E-404A-B41A-45711079E733}" srcOrd="1" destOrd="0" presId="urn:microsoft.com/office/officeart/2009/3/layout/HorizontalOrganizationChart"/>
    <dgm:cxn modelId="{51BA5ABF-A66B-448A-A0C9-CDA6C59BE680}" type="presOf" srcId="{366C6C2D-E3C7-45D4-A15D-FCB4F5306F20}" destId="{DB83253F-C28F-4A65-B492-D90D24EB34C2}" srcOrd="1" destOrd="0" presId="urn:microsoft.com/office/officeart/2009/3/layout/HorizontalOrganizationChart"/>
    <dgm:cxn modelId="{4EBC11BB-CEF2-42B8-BB70-247DA52BA1A2}" type="presOf" srcId="{272A50E8-BC0F-4808-858C-6538F72CB996}" destId="{221D455D-95FD-45DA-8783-EE96B2182FB6}" srcOrd="0" destOrd="0" presId="urn:microsoft.com/office/officeart/2009/3/layout/HorizontalOrganizationChart"/>
    <dgm:cxn modelId="{4F2A3E4E-95D6-419C-A77E-E1D33DBAE654}" srcId="{FF416EE7-512B-4463-8A51-A645ADE10626}" destId="{C956036A-B919-4DCD-A98A-247691BA4943}" srcOrd="0" destOrd="0" parTransId="{67F4314F-8DB6-49C7-9CB9-99845810D030}" sibTransId="{B4F9E717-CFED-437E-81FD-7253AE40E3B6}"/>
    <dgm:cxn modelId="{274004F3-72A4-4A8E-B51B-5B2E1B2926DA}" srcId="{366C6C2D-E3C7-45D4-A15D-FCB4F5306F20}" destId="{272A50E8-BC0F-4808-858C-6538F72CB996}" srcOrd="3" destOrd="0" parTransId="{6F661C35-E546-4309-85AC-8BEE3D4B9F50}" sibTransId="{F04A2B8C-932D-4AD9-9A5C-AD8BE48806CB}"/>
    <dgm:cxn modelId="{40445681-519A-4577-9C20-594E1C934864}" type="presParOf" srcId="{AC80B968-1077-4EED-9290-601DCDC6FB12}" destId="{1428467C-5405-4AC4-BF56-8E3D77337944}" srcOrd="0" destOrd="0" presId="urn:microsoft.com/office/officeart/2009/3/layout/HorizontalOrganizationChart"/>
    <dgm:cxn modelId="{963AC95F-0B7E-427F-977A-22551042BA11}" type="presParOf" srcId="{1428467C-5405-4AC4-BF56-8E3D77337944}" destId="{80F24CEA-646E-46E7-9E62-32A49AF89E2F}" srcOrd="0" destOrd="0" presId="urn:microsoft.com/office/officeart/2009/3/layout/HorizontalOrganizationChart"/>
    <dgm:cxn modelId="{01D83D37-196D-4ABD-BB10-FC5AEACA9A0C}" type="presParOf" srcId="{80F24CEA-646E-46E7-9E62-32A49AF89E2F}" destId="{5D618A0E-27C4-46C5-B589-21B746B585BE}" srcOrd="0" destOrd="0" presId="urn:microsoft.com/office/officeart/2009/3/layout/HorizontalOrganizationChart"/>
    <dgm:cxn modelId="{F63767FB-F733-4444-B6C7-EE4B5D663A0C}" type="presParOf" srcId="{80F24CEA-646E-46E7-9E62-32A49AF89E2F}" destId="{28970CF2-DB83-4DE1-8034-93AB06996494}" srcOrd="1" destOrd="0" presId="urn:microsoft.com/office/officeart/2009/3/layout/HorizontalOrganizationChart"/>
    <dgm:cxn modelId="{C5830646-7980-490D-8D99-B27AAF0F2719}" type="presParOf" srcId="{1428467C-5405-4AC4-BF56-8E3D77337944}" destId="{DE2A7699-7425-4469-8F33-74941E1EC6DB}" srcOrd="1" destOrd="0" presId="urn:microsoft.com/office/officeart/2009/3/layout/HorizontalOrganizationChart"/>
    <dgm:cxn modelId="{EBF33424-8BBA-4AD6-8EC3-61B8529EBE79}" type="presParOf" srcId="{DE2A7699-7425-4469-8F33-74941E1EC6DB}" destId="{05342386-3495-44A3-9596-8CE9FA1B718D}" srcOrd="0" destOrd="0" presId="urn:microsoft.com/office/officeart/2009/3/layout/HorizontalOrganizationChart"/>
    <dgm:cxn modelId="{37D5106F-5465-4C54-A7F8-BD7DB6DC159C}" type="presParOf" srcId="{DE2A7699-7425-4469-8F33-74941E1EC6DB}" destId="{27C77FB0-AD6F-4AA0-80E2-1C229AA81F85}" srcOrd="1" destOrd="0" presId="urn:microsoft.com/office/officeart/2009/3/layout/HorizontalOrganizationChart"/>
    <dgm:cxn modelId="{8DA732D0-7049-434B-9977-EA91E882F2A4}" type="presParOf" srcId="{27C77FB0-AD6F-4AA0-80E2-1C229AA81F85}" destId="{6B13F433-3FD4-48AE-BFDD-8A118CC480EA}" srcOrd="0" destOrd="0" presId="urn:microsoft.com/office/officeart/2009/3/layout/HorizontalOrganizationChart"/>
    <dgm:cxn modelId="{D7E3C1A7-562A-49FF-898C-486BE73F5BAB}" type="presParOf" srcId="{6B13F433-3FD4-48AE-BFDD-8A118CC480EA}" destId="{D9EBC80D-DA99-4098-B03E-B7220F4E732C}" srcOrd="0" destOrd="0" presId="urn:microsoft.com/office/officeart/2009/3/layout/HorizontalOrganizationChart"/>
    <dgm:cxn modelId="{E7C46445-3397-403C-B475-66AD63313D3B}" type="presParOf" srcId="{6B13F433-3FD4-48AE-BFDD-8A118CC480EA}" destId="{DB83253F-C28F-4A65-B492-D90D24EB34C2}" srcOrd="1" destOrd="0" presId="urn:microsoft.com/office/officeart/2009/3/layout/HorizontalOrganizationChart"/>
    <dgm:cxn modelId="{99BE79B9-FCEC-4D54-876E-C78B14052628}" type="presParOf" srcId="{27C77FB0-AD6F-4AA0-80E2-1C229AA81F85}" destId="{2C42E637-5B23-40CA-A8B4-4DB35914B0FE}" srcOrd="1" destOrd="0" presId="urn:microsoft.com/office/officeart/2009/3/layout/HorizontalOrganizationChart"/>
    <dgm:cxn modelId="{FE0B870D-4B2F-4935-88B3-220869289948}" type="presParOf" srcId="{2C42E637-5B23-40CA-A8B4-4DB35914B0FE}" destId="{7055296B-C790-47A8-8B86-5818C9BD2A0C}" srcOrd="0" destOrd="0" presId="urn:microsoft.com/office/officeart/2009/3/layout/HorizontalOrganizationChart"/>
    <dgm:cxn modelId="{EFB9CC02-4564-436F-9D2C-1C5CDA6296DD}" type="presParOf" srcId="{2C42E637-5B23-40CA-A8B4-4DB35914B0FE}" destId="{54CF32A7-E4C5-4512-B438-16FA8DDBF6CB}" srcOrd="1" destOrd="0" presId="urn:microsoft.com/office/officeart/2009/3/layout/HorizontalOrganizationChart"/>
    <dgm:cxn modelId="{7EB056DB-E664-4188-ABF4-0A99B65DBCF2}" type="presParOf" srcId="{54CF32A7-E4C5-4512-B438-16FA8DDBF6CB}" destId="{5238E37C-D4B4-43ED-A821-B3BE5841CB6C}" srcOrd="0" destOrd="0" presId="urn:microsoft.com/office/officeart/2009/3/layout/HorizontalOrganizationChart"/>
    <dgm:cxn modelId="{0D629561-2A52-4354-BAEA-950E5512BE4B}" type="presParOf" srcId="{5238E37C-D4B4-43ED-A821-B3BE5841CB6C}" destId="{9C9D935C-01A8-46AD-99A4-4B56188F73CF}" srcOrd="0" destOrd="0" presId="urn:microsoft.com/office/officeart/2009/3/layout/HorizontalOrganizationChart"/>
    <dgm:cxn modelId="{61C93F7D-05EE-4652-9123-340FF9967D19}" type="presParOf" srcId="{5238E37C-D4B4-43ED-A821-B3BE5841CB6C}" destId="{75494D42-B32E-404A-B41A-45711079E733}" srcOrd="1" destOrd="0" presId="urn:microsoft.com/office/officeart/2009/3/layout/HorizontalOrganizationChart"/>
    <dgm:cxn modelId="{0A8490D7-0F35-4FE6-8863-22326AC56867}" type="presParOf" srcId="{54CF32A7-E4C5-4512-B438-16FA8DDBF6CB}" destId="{C755BC16-C769-417B-80BB-EBA869316B07}" srcOrd="1" destOrd="0" presId="urn:microsoft.com/office/officeart/2009/3/layout/HorizontalOrganizationChart"/>
    <dgm:cxn modelId="{6C6B172C-A5E7-4990-B3F5-92A284098413}" type="presParOf" srcId="{54CF32A7-E4C5-4512-B438-16FA8DDBF6CB}" destId="{588C5EE0-0039-4BA2-8A33-40F9F1867394}" srcOrd="2" destOrd="0" presId="urn:microsoft.com/office/officeart/2009/3/layout/HorizontalOrganizationChart"/>
    <dgm:cxn modelId="{C88CDC41-41A2-4EBE-8349-29B75D152CC1}" type="presParOf" srcId="{2C42E637-5B23-40CA-A8B4-4DB35914B0FE}" destId="{2F1B0D16-6200-4A7D-8C56-876961B5F57C}" srcOrd="2" destOrd="0" presId="urn:microsoft.com/office/officeart/2009/3/layout/HorizontalOrganizationChart"/>
    <dgm:cxn modelId="{CFE98026-42E2-469D-B9C7-47855AFB2B1A}" type="presParOf" srcId="{2C42E637-5B23-40CA-A8B4-4DB35914B0FE}" destId="{ED460F5D-9D85-4BE2-B0B4-23DC7063D6F0}" srcOrd="3" destOrd="0" presId="urn:microsoft.com/office/officeart/2009/3/layout/HorizontalOrganizationChart"/>
    <dgm:cxn modelId="{2F6EB53A-0B10-45F1-B2B4-596651449B99}" type="presParOf" srcId="{ED460F5D-9D85-4BE2-B0B4-23DC7063D6F0}" destId="{A218FE26-60BC-4B12-A449-EC12F9D8D6C4}" srcOrd="0" destOrd="0" presId="urn:microsoft.com/office/officeart/2009/3/layout/HorizontalOrganizationChart"/>
    <dgm:cxn modelId="{D99F28E3-F73B-4D0F-BF2B-C6F733799CA2}" type="presParOf" srcId="{A218FE26-60BC-4B12-A449-EC12F9D8D6C4}" destId="{CE8A464A-EA91-4BE5-A006-4FACD5FF6019}" srcOrd="0" destOrd="0" presId="urn:microsoft.com/office/officeart/2009/3/layout/HorizontalOrganizationChart"/>
    <dgm:cxn modelId="{DA1CEBAA-3CFD-4B93-9515-E7D86806C756}" type="presParOf" srcId="{A218FE26-60BC-4B12-A449-EC12F9D8D6C4}" destId="{45BF79AD-D6DE-48B7-B374-FCBFC3E41A06}" srcOrd="1" destOrd="0" presId="urn:microsoft.com/office/officeart/2009/3/layout/HorizontalOrganizationChart"/>
    <dgm:cxn modelId="{AC3D25C3-BF89-4B1E-9AFF-6D0769D2C172}" type="presParOf" srcId="{ED460F5D-9D85-4BE2-B0B4-23DC7063D6F0}" destId="{4F4276B1-E023-4921-B815-05C741560E8C}" srcOrd="1" destOrd="0" presId="urn:microsoft.com/office/officeart/2009/3/layout/HorizontalOrganizationChart"/>
    <dgm:cxn modelId="{4A7F9CDA-E33B-4379-9F78-5236F58A7F2C}" type="presParOf" srcId="{ED460F5D-9D85-4BE2-B0B4-23DC7063D6F0}" destId="{6E63C545-9273-4D20-A8DC-AE20F7079790}" srcOrd="2" destOrd="0" presId="urn:microsoft.com/office/officeart/2009/3/layout/HorizontalOrganizationChart"/>
    <dgm:cxn modelId="{A211AB6C-2452-405D-A552-F24B01AA794E}" type="presParOf" srcId="{2C42E637-5B23-40CA-A8B4-4DB35914B0FE}" destId="{0E074986-31A0-48CE-BDD1-4E2EA82610BC}" srcOrd="4" destOrd="0" presId="urn:microsoft.com/office/officeart/2009/3/layout/HorizontalOrganizationChart"/>
    <dgm:cxn modelId="{F37A6AA1-7525-427C-9BB7-1CA3C1DD2EAB}" type="presParOf" srcId="{2C42E637-5B23-40CA-A8B4-4DB35914B0FE}" destId="{64F5C1CD-9616-437B-80D0-332A30467F58}" srcOrd="5" destOrd="0" presId="urn:microsoft.com/office/officeart/2009/3/layout/HorizontalOrganizationChart"/>
    <dgm:cxn modelId="{DE64FBC8-4300-44A6-A044-B8C8163C4734}" type="presParOf" srcId="{64F5C1CD-9616-437B-80D0-332A30467F58}" destId="{6EB88754-DDA9-4C8C-A205-9A99B66E2C32}" srcOrd="0" destOrd="0" presId="urn:microsoft.com/office/officeart/2009/3/layout/HorizontalOrganizationChart"/>
    <dgm:cxn modelId="{CF960DBC-6228-4539-ADF8-DD35BD59E093}" type="presParOf" srcId="{6EB88754-DDA9-4C8C-A205-9A99B66E2C32}" destId="{AD590AC2-AE47-4E6D-A962-D49D700DF40A}" srcOrd="0" destOrd="0" presId="urn:microsoft.com/office/officeart/2009/3/layout/HorizontalOrganizationChart"/>
    <dgm:cxn modelId="{D8550424-E600-40EA-B53C-7CD5B4616094}" type="presParOf" srcId="{6EB88754-DDA9-4C8C-A205-9A99B66E2C32}" destId="{A85D7CC7-8A98-4ED0-BA98-E783A4143C2E}" srcOrd="1" destOrd="0" presId="urn:microsoft.com/office/officeart/2009/3/layout/HorizontalOrganizationChart"/>
    <dgm:cxn modelId="{F5910FA7-8EDD-4558-9226-78B6653610CD}" type="presParOf" srcId="{64F5C1CD-9616-437B-80D0-332A30467F58}" destId="{1B5CC662-1391-4999-83EC-E0192B6E8360}" srcOrd="1" destOrd="0" presId="urn:microsoft.com/office/officeart/2009/3/layout/HorizontalOrganizationChart"/>
    <dgm:cxn modelId="{6DE05A76-58AC-457B-AE99-86BA9BFF9EF2}" type="presParOf" srcId="{64F5C1CD-9616-437B-80D0-332A30467F58}" destId="{166B70DE-0363-4E9D-BD93-418365684D02}" srcOrd="2" destOrd="0" presId="urn:microsoft.com/office/officeart/2009/3/layout/HorizontalOrganizationChart"/>
    <dgm:cxn modelId="{51C32450-C981-4148-82AD-73C9C0805EB0}" type="presParOf" srcId="{2C42E637-5B23-40CA-A8B4-4DB35914B0FE}" destId="{CD133031-E569-4114-90F6-1BD6586A421F}" srcOrd="6" destOrd="0" presId="urn:microsoft.com/office/officeart/2009/3/layout/HorizontalOrganizationChart"/>
    <dgm:cxn modelId="{609315EB-2097-4937-A823-4A733F7A05F0}" type="presParOf" srcId="{2C42E637-5B23-40CA-A8B4-4DB35914B0FE}" destId="{8FDA0B24-CCDC-48E5-A27A-5AFE0B6473BF}" srcOrd="7" destOrd="0" presId="urn:microsoft.com/office/officeart/2009/3/layout/HorizontalOrganizationChart"/>
    <dgm:cxn modelId="{E26215A1-2B78-4A7F-8B91-23CA5CE87FF8}" type="presParOf" srcId="{8FDA0B24-CCDC-48E5-A27A-5AFE0B6473BF}" destId="{F6DF492E-2208-4815-9131-B590B983802D}" srcOrd="0" destOrd="0" presId="urn:microsoft.com/office/officeart/2009/3/layout/HorizontalOrganizationChart"/>
    <dgm:cxn modelId="{3A0F6042-D657-4343-89B9-D7B63422329D}" type="presParOf" srcId="{F6DF492E-2208-4815-9131-B590B983802D}" destId="{221D455D-95FD-45DA-8783-EE96B2182FB6}" srcOrd="0" destOrd="0" presId="urn:microsoft.com/office/officeart/2009/3/layout/HorizontalOrganizationChart"/>
    <dgm:cxn modelId="{081CF0A2-2C82-438E-967A-54A438ACC532}" type="presParOf" srcId="{F6DF492E-2208-4815-9131-B590B983802D}" destId="{34CFFA79-90E9-43E5-8DBC-302F245DEFB1}" srcOrd="1" destOrd="0" presId="urn:microsoft.com/office/officeart/2009/3/layout/HorizontalOrganizationChart"/>
    <dgm:cxn modelId="{C070018D-224B-43EC-97B5-4B6EFDE0F271}" type="presParOf" srcId="{8FDA0B24-CCDC-48E5-A27A-5AFE0B6473BF}" destId="{5EA8E36D-6ED5-419C-A7B5-509C10CA9EB4}" srcOrd="1" destOrd="0" presId="urn:microsoft.com/office/officeart/2009/3/layout/HorizontalOrganizationChart"/>
    <dgm:cxn modelId="{200A485B-2C57-4BDF-A375-0897193C2ACC}" type="presParOf" srcId="{8FDA0B24-CCDC-48E5-A27A-5AFE0B6473BF}" destId="{4A2E3218-41EC-498A-931C-730E53727741}" srcOrd="2" destOrd="0" presId="urn:microsoft.com/office/officeart/2009/3/layout/HorizontalOrganizationChart"/>
    <dgm:cxn modelId="{37E5B0C8-7757-4E39-B99A-1B22D5702FAD}" type="presParOf" srcId="{27C77FB0-AD6F-4AA0-80E2-1C229AA81F85}" destId="{37B55A72-8301-4C7D-98B2-D618F9430376}" srcOrd="2" destOrd="0" presId="urn:microsoft.com/office/officeart/2009/3/layout/HorizontalOrganizationChart"/>
    <dgm:cxn modelId="{13ADBE23-8285-47B9-82C0-08C6A685C41E}" type="presParOf" srcId="{1428467C-5405-4AC4-BF56-8E3D77337944}" destId="{D377AC59-351C-49FA-85BF-6A20B9621DB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416EE7-512B-4463-8A51-A645ADE10626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66C6C2D-E3C7-45D4-A15D-FCB4F5306F20}">
      <dgm:prSet phldrT="[Testo]" custT="1"/>
      <dgm:spPr>
        <a:solidFill>
          <a:srgbClr val="003399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it-IT" sz="1400" dirty="0" smtClean="0"/>
            <a:t>1 gennaio 2024</a:t>
          </a:r>
          <a:endParaRPr lang="it-IT" sz="1400" dirty="0"/>
        </a:p>
      </dgm:t>
    </dgm:pt>
    <dgm:pt modelId="{5A06BD73-B77B-4344-8211-724269363A11}" type="parTrans" cxnId="{7B6F6C4E-6B3E-4FFD-9964-D29D034E3BCB}">
      <dgm:prSet/>
      <dgm:spPr/>
      <dgm:t>
        <a:bodyPr/>
        <a:lstStyle/>
        <a:p>
          <a:endParaRPr lang="it-IT"/>
        </a:p>
      </dgm:t>
    </dgm:pt>
    <dgm:pt modelId="{FD6FFD3C-6602-4FE8-808D-95669F98C239}" type="sibTrans" cxnId="{7B6F6C4E-6B3E-4FFD-9964-D29D034E3BCB}">
      <dgm:prSet/>
      <dgm:spPr/>
      <dgm:t>
        <a:bodyPr/>
        <a:lstStyle/>
        <a:p>
          <a:endParaRPr lang="it-IT"/>
        </a:p>
      </dgm:t>
    </dgm:pt>
    <dgm:pt modelId="{FA278B3A-D96D-47AF-AB54-ECBCC11ECC62}">
      <dgm:prSet custT="1"/>
      <dgm:spPr>
        <a:solidFill>
          <a:srgbClr val="003399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it-IT" sz="1800" dirty="0" err="1" smtClean="0"/>
            <a:t>Monthly</a:t>
          </a:r>
          <a:r>
            <a:rPr lang="it-IT" sz="1800" dirty="0" smtClean="0"/>
            <a:t> </a:t>
          </a:r>
          <a:r>
            <a:rPr lang="it-IT" sz="1800" dirty="0" err="1" smtClean="0"/>
            <a:t>Notices</a:t>
          </a:r>
          <a:r>
            <a:rPr lang="it-IT" sz="1800" dirty="0" smtClean="0"/>
            <a:t> of the RAS</a:t>
          </a:r>
          <a:endParaRPr lang="it-IT" sz="1800" dirty="0"/>
        </a:p>
      </dgm:t>
    </dgm:pt>
    <dgm:pt modelId="{BC7B5D6C-9CBB-403B-B07C-40F66098C71F}" type="parTrans" cxnId="{95A546E2-C0F9-4348-A490-790AB16B3D6B}">
      <dgm:prSet/>
      <dgm:spPr>
        <a:ln>
          <a:solidFill>
            <a:srgbClr val="003399"/>
          </a:solidFill>
        </a:ln>
      </dgm:spPr>
      <dgm:t>
        <a:bodyPr/>
        <a:lstStyle/>
        <a:p>
          <a:endParaRPr lang="it-IT"/>
        </a:p>
      </dgm:t>
    </dgm:pt>
    <dgm:pt modelId="{F34F92AB-3B00-4BE8-A43D-C2DF16C56141}" type="sibTrans" cxnId="{95A546E2-C0F9-4348-A490-790AB16B3D6B}">
      <dgm:prSet/>
      <dgm:spPr/>
      <dgm:t>
        <a:bodyPr/>
        <a:lstStyle/>
        <a:p>
          <a:endParaRPr lang="it-IT"/>
        </a:p>
      </dgm:t>
    </dgm:pt>
    <dgm:pt modelId="{830A4538-21AA-4CB0-A702-83EA285336AD}">
      <dgm:prSet custT="1"/>
      <dgm:spPr>
        <a:solidFill>
          <a:srgbClr val="003399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it-IT" sz="1800" dirty="0" err="1" smtClean="0"/>
            <a:t>Monthly</a:t>
          </a:r>
          <a:r>
            <a:rPr lang="it-IT" sz="1800" dirty="0" smtClean="0"/>
            <a:t> </a:t>
          </a:r>
          <a:r>
            <a:rPr lang="it-IT" sz="1800" dirty="0" err="1" smtClean="0"/>
            <a:t>Notices</a:t>
          </a:r>
          <a:r>
            <a:rPr lang="it-IT" sz="1800" dirty="0" smtClean="0"/>
            <a:t> of the RAS </a:t>
          </a:r>
          <a:r>
            <a:rPr lang="it-IT" sz="1800" dirty="0" err="1" smtClean="0"/>
            <a:t>Letters</a:t>
          </a:r>
          <a:endParaRPr lang="it-IT" sz="1800" dirty="0"/>
        </a:p>
      </dgm:t>
    </dgm:pt>
    <dgm:pt modelId="{D4B650E6-4B1E-4530-869D-83533229A423}" type="parTrans" cxnId="{896B70EA-6143-4A82-9FAD-34E21EF7C4D4}">
      <dgm:prSet/>
      <dgm:spPr>
        <a:ln>
          <a:solidFill>
            <a:srgbClr val="003399"/>
          </a:solidFill>
        </a:ln>
      </dgm:spPr>
      <dgm:t>
        <a:bodyPr/>
        <a:lstStyle/>
        <a:p>
          <a:endParaRPr lang="it-IT"/>
        </a:p>
      </dgm:t>
    </dgm:pt>
    <dgm:pt modelId="{51FF6AAB-3B79-4E64-A753-BE7C36BE846A}" type="sibTrans" cxnId="{896B70EA-6143-4A82-9FAD-34E21EF7C4D4}">
      <dgm:prSet/>
      <dgm:spPr/>
      <dgm:t>
        <a:bodyPr/>
        <a:lstStyle/>
        <a:p>
          <a:endParaRPr lang="it-IT"/>
        </a:p>
      </dgm:t>
    </dgm:pt>
    <dgm:pt modelId="{6E819198-77F6-4F38-8BC0-18A4CF24CD93}">
      <dgm:prSet custT="1"/>
      <dgm:spPr>
        <a:solidFill>
          <a:srgbClr val="003399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it-IT" sz="1800" dirty="0" err="1" smtClean="0"/>
            <a:t>Geophysical</a:t>
          </a:r>
          <a:r>
            <a:rPr lang="it-IT" sz="1800" dirty="0" smtClean="0"/>
            <a:t> Journal International</a:t>
          </a:r>
          <a:endParaRPr lang="it-IT" sz="1800" dirty="0"/>
        </a:p>
      </dgm:t>
    </dgm:pt>
    <dgm:pt modelId="{9F933CC9-A559-464C-BF60-5FE759E8BB8A}" type="parTrans" cxnId="{8542362C-FFA7-4BC3-AF86-24823C79948F}">
      <dgm:prSet/>
      <dgm:spPr>
        <a:ln>
          <a:solidFill>
            <a:srgbClr val="003399"/>
          </a:solidFill>
        </a:ln>
      </dgm:spPr>
      <dgm:t>
        <a:bodyPr/>
        <a:lstStyle/>
        <a:p>
          <a:endParaRPr lang="it-IT"/>
        </a:p>
      </dgm:t>
    </dgm:pt>
    <dgm:pt modelId="{1B356B8A-0CE2-4185-BD98-FF1767786874}" type="sibTrans" cxnId="{8542362C-FFA7-4BC3-AF86-24823C79948F}">
      <dgm:prSet/>
      <dgm:spPr/>
      <dgm:t>
        <a:bodyPr/>
        <a:lstStyle/>
        <a:p>
          <a:endParaRPr lang="it-IT"/>
        </a:p>
      </dgm:t>
    </dgm:pt>
    <dgm:pt modelId="{69E6D5E2-D65F-4D7F-B20F-8E9D94CE005D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it-IT" sz="2800" dirty="0" smtClean="0"/>
            <a:t>RAS</a:t>
          </a:r>
          <a:endParaRPr lang="it-IT" sz="2800" dirty="0"/>
        </a:p>
      </dgm:t>
    </dgm:pt>
    <dgm:pt modelId="{5DD83063-4DE7-4AF2-BDD4-867AA892C3D5}" type="parTrans" cxnId="{E4F8FFCF-1F56-4A2B-9F2E-942D43F8E81B}">
      <dgm:prSet/>
      <dgm:spPr/>
      <dgm:t>
        <a:bodyPr/>
        <a:lstStyle/>
        <a:p>
          <a:endParaRPr lang="it-IT"/>
        </a:p>
      </dgm:t>
    </dgm:pt>
    <dgm:pt modelId="{9EF36754-ACB2-413A-AA24-8AC3DA039575}" type="sibTrans" cxnId="{E4F8FFCF-1F56-4A2B-9F2E-942D43F8E81B}">
      <dgm:prSet/>
      <dgm:spPr/>
      <dgm:t>
        <a:bodyPr/>
        <a:lstStyle/>
        <a:p>
          <a:endParaRPr lang="it-IT"/>
        </a:p>
      </dgm:t>
    </dgm:pt>
    <dgm:pt modelId="{027039DA-D72D-4DE5-A3F9-7723C6A0649B}" type="pres">
      <dgm:prSet presAssocID="{FF416EE7-512B-4463-8A51-A645ADE106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44020AB4-34B0-4055-B8FF-E7F64E784D5F}" type="pres">
      <dgm:prSet presAssocID="{69E6D5E2-D65F-4D7F-B20F-8E9D94CE005D}" presName="hierRoot1" presStyleCnt="0">
        <dgm:presLayoutVars>
          <dgm:hierBranch val="init"/>
        </dgm:presLayoutVars>
      </dgm:prSet>
      <dgm:spPr/>
    </dgm:pt>
    <dgm:pt modelId="{083CED27-ACE3-46F2-8C06-352D535E2009}" type="pres">
      <dgm:prSet presAssocID="{69E6D5E2-D65F-4D7F-B20F-8E9D94CE005D}" presName="rootComposite1" presStyleCnt="0"/>
      <dgm:spPr/>
    </dgm:pt>
    <dgm:pt modelId="{39C57CC1-ECCB-4DBF-A0DD-E699731A3BFE}" type="pres">
      <dgm:prSet presAssocID="{69E6D5E2-D65F-4D7F-B20F-8E9D94CE005D}" presName="rootText1" presStyleLbl="node0" presStyleIdx="0" presStyleCnt="1" custScaleX="70654" custScaleY="70802" custLinFactNeighborX="-4846" custLinFactNeighborY="629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096963E8-71D6-4EB2-9E84-E4B465B51417}" type="pres">
      <dgm:prSet presAssocID="{69E6D5E2-D65F-4D7F-B20F-8E9D94CE005D}" presName="rootConnector1" presStyleLbl="node1" presStyleIdx="0" presStyleCnt="0"/>
      <dgm:spPr/>
      <dgm:t>
        <a:bodyPr/>
        <a:lstStyle/>
        <a:p>
          <a:endParaRPr lang="it-IT"/>
        </a:p>
      </dgm:t>
    </dgm:pt>
    <dgm:pt modelId="{78904507-F2BC-4205-ACD7-1E4B5351B2BD}" type="pres">
      <dgm:prSet presAssocID="{69E6D5E2-D65F-4D7F-B20F-8E9D94CE005D}" presName="hierChild2" presStyleCnt="0"/>
      <dgm:spPr/>
    </dgm:pt>
    <dgm:pt modelId="{3E55E642-1B77-4A05-981E-90EF80A2AAD3}" type="pres">
      <dgm:prSet presAssocID="{5A06BD73-B77B-4344-8211-724269363A11}" presName="Name64" presStyleLbl="parChTrans1D2" presStyleIdx="0" presStyleCnt="1"/>
      <dgm:spPr/>
      <dgm:t>
        <a:bodyPr/>
        <a:lstStyle/>
        <a:p>
          <a:endParaRPr lang="it-IT"/>
        </a:p>
      </dgm:t>
    </dgm:pt>
    <dgm:pt modelId="{25FA73B4-E912-40B3-9F13-AF3E7D2A61FD}" type="pres">
      <dgm:prSet presAssocID="{366C6C2D-E3C7-45D4-A15D-FCB4F5306F20}" presName="hierRoot2" presStyleCnt="0">
        <dgm:presLayoutVars>
          <dgm:hierBranch val="init"/>
        </dgm:presLayoutVars>
      </dgm:prSet>
      <dgm:spPr/>
    </dgm:pt>
    <dgm:pt modelId="{D4E96ED2-3DAD-4C36-80CB-C33DC225000D}" type="pres">
      <dgm:prSet presAssocID="{366C6C2D-E3C7-45D4-A15D-FCB4F5306F20}" presName="rootComposite" presStyleCnt="0"/>
      <dgm:spPr/>
    </dgm:pt>
    <dgm:pt modelId="{14E8E0AE-E062-4330-8B92-DB3F80437073}" type="pres">
      <dgm:prSet presAssocID="{366C6C2D-E3C7-45D4-A15D-FCB4F5306F20}" presName="rootText" presStyleLbl="node2" presStyleIdx="0" presStyleCnt="1" custScaleX="70654" custScaleY="70802" custLinFactNeighborX="-5589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03C1888-29EC-4564-B809-2A9340F9E6AE}" type="pres">
      <dgm:prSet presAssocID="{366C6C2D-E3C7-45D4-A15D-FCB4F5306F20}" presName="rootConnector" presStyleLbl="node2" presStyleIdx="0" presStyleCnt="1"/>
      <dgm:spPr/>
      <dgm:t>
        <a:bodyPr/>
        <a:lstStyle/>
        <a:p>
          <a:endParaRPr lang="it-IT"/>
        </a:p>
      </dgm:t>
    </dgm:pt>
    <dgm:pt modelId="{08AA7F2E-4E8F-4622-8C77-D213F57F4AA7}" type="pres">
      <dgm:prSet presAssocID="{366C6C2D-E3C7-45D4-A15D-FCB4F5306F20}" presName="hierChild4" presStyleCnt="0"/>
      <dgm:spPr/>
    </dgm:pt>
    <dgm:pt modelId="{F0C26727-901E-441C-907A-26E280E460FD}" type="pres">
      <dgm:prSet presAssocID="{BC7B5D6C-9CBB-403B-B07C-40F66098C71F}" presName="Name64" presStyleLbl="parChTrans1D3" presStyleIdx="0" presStyleCnt="3"/>
      <dgm:spPr/>
      <dgm:t>
        <a:bodyPr/>
        <a:lstStyle/>
        <a:p>
          <a:endParaRPr lang="it-IT"/>
        </a:p>
      </dgm:t>
    </dgm:pt>
    <dgm:pt modelId="{289F36A9-DF4F-4569-AF8A-04F8213536B3}" type="pres">
      <dgm:prSet presAssocID="{FA278B3A-D96D-47AF-AB54-ECBCC11ECC62}" presName="hierRoot2" presStyleCnt="0">
        <dgm:presLayoutVars>
          <dgm:hierBranch val="init"/>
        </dgm:presLayoutVars>
      </dgm:prSet>
      <dgm:spPr/>
    </dgm:pt>
    <dgm:pt modelId="{B98DB0DD-97E9-4B22-BAD7-67524861DE19}" type="pres">
      <dgm:prSet presAssocID="{FA278B3A-D96D-47AF-AB54-ECBCC11ECC62}" presName="rootComposite" presStyleCnt="0"/>
      <dgm:spPr/>
    </dgm:pt>
    <dgm:pt modelId="{A2BFB65D-E2BE-480A-9F68-D96556ABE07A}" type="pres">
      <dgm:prSet presAssocID="{FA278B3A-D96D-47AF-AB54-ECBCC11ECC62}" presName="rootText" presStyleLbl="node3" presStyleIdx="0" presStyleCnt="3" custScaleX="251587" custScaleY="76397" custLinFactNeighborX="-380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1D43BD6B-C598-4F23-B481-89DCF320D9DB}" type="pres">
      <dgm:prSet presAssocID="{FA278B3A-D96D-47AF-AB54-ECBCC11ECC62}" presName="rootConnector" presStyleLbl="node3" presStyleIdx="0" presStyleCnt="3"/>
      <dgm:spPr/>
      <dgm:t>
        <a:bodyPr/>
        <a:lstStyle/>
        <a:p>
          <a:endParaRPr lang="it-IT"/>
        </a:p>
      </dgm:t>
    </dgm:pt>
    <dgm:pt modelId="{754A7B9E-4BFC-4C08-835C-711AB5E5EBD0}" type="pres">
      <dgm:prSet presAssocID="{FA278B3A-D96D-47AF-AB54-ECBCC11ECC62}" presName="hierChild4" presStyleCnt="0"/>
      <dgm:spPr/>
    </dgm:pt>
    <dgm:pt modelId="{1DE379CE-C755-483A-9AF0-0C1D28CD3E1E}" type="pres">
      <dgm:prSet presAssocID="{FA278B3A-D96D-47AF-AB54-ECBCC11ECC62}" presName="hierChild5" presStyleCnt="0"/>
      <dgm:spPr/>
    </dgm:pt>
    <dgm:pt modelId="{B9A954D9-0141-47A3-8DD1-E721FB209408}" type="pres">
      <dgm:prSet presAssocID="{D4B650E6-4B1E-4530-869D-83533229A423}" presName="Name64" presStyleLbl="parChTrans1D3" presStyleIdx="1" presStyleCnt="3"/>
      <dgm:spPr/>
      <dgm:t>
        <a:bodyPr/>
        <a:lstStyle/>
        <a:p>
          <a:endParaRPr lang="it-IT"/>
        </a:p>
      </dgm:t>
    </dgm:pt>
    <dgm:pt modelId="{EBD67335-9B21-4CF4-9D82-258CED89CD55}" type="pres">
      <dgm:prSet presAssocID="{830A4538-21AA-4CB0-A702-83EA285336AD}" presName="hierRoot2" presStyleCnt="0">
        <dgm:presLayoutVars>
          <dgm:hierBranch val="init"/>
        </dgm:presLayoutVars>
      </dgm:prSet>
      <dgm:spPr/>
    </dgm:pt>
    <dgm:pt modelId="{641E4C82-B33A-4DA5-985C-812C95C5B2FE}" type="pres">
      <dgm:prSet presAssocID="{830A4538-21AA-4CB0-A702-83EA285336AD}" presName="rootComposite" presStyleCnt="0"/>
      <dgm:spPr/>
    </dgm:pt>
    <dgm:pt modelId="{237EF9B2-04FF-4501-947C-B49548461A4D}" type="pres">
      <dgm:prSet presAssocID="{830A4538-21AA-4CB0-A702-83EA285336AD}" presName="rootText" presStyleLbl="node3" presStyleIdx="1" presStyleCnt="3" custScaleX="251587" custScaleY="76397" custLinFactNeighborX="-380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814BFA7B-F86F-4381-9A4D-7A6E16B901AC}" type="pres">
      <dgm:prSet presAssocID="{830A4538-21AA-4CB0-A702-83EA285336AD}" presName="rootConnector" presStyleLbl="node3" presStyleIdx="1" presStyleCnt="3"/>
      <dgm:spPr/>
      <dgm:t>
        <a:bodyPr/>
        <a:lstStyle/>
        <a:p>
          <a:endParaRPr lang="it-IT"/>
        </a:p>
      </dgm:t>
    </dgm:pt>
    <dgm:pt modelId="{998BB7B1-91F9-4853-B862-14B8AD193687}" type="pres">
      <dgm:prSet presAssocID="{830A4538-21AA-4CB0-A702-83EA285336AD}" presName="hierChild4" presStyleCnt="0"/>
      <dgm:spPr/>
    </dgm:pt>
    <dgm:pt modelId="{0C496FD8-E20A-4715-9355-0BE6A57C03E6}" type="pres">
      <dgm:prSet presAssocID="{830A4538-21AA-4CB0-A702-83EA285336AD}" presName="hierChild5" presStyleCnt="0"/>
      <dgm:spPr/>
    </dgm:pt>
    <dgm:pt modelId="{DB27633C-9E9E-4B2A-8DEC-72271FE04F81}" type="pres">
      <dgm:prSet presAssocID="{9F933CC9-A559-464C-BF60-5FE759E8BB8A}" presName="Name64" presStyleLbl="parChTrans1D3" presStyleIdx="2" presStyleCnt="3"/>
      <dgm:spPr/>
      <dgm:t>
        <a:bodyPr/>
        <a:lstStyle/>
        <a:p>
          <a:endParaRPr lang="it-IT"/>
        </a:p>
      </dgm:t>
    </dgm:pt>
    <dgm:pt modelId="{DA58425D-3FC0-4B36-BCA2-7680A00FED9A}" type="pres">
      <dgm:prSet presAssocID="{6E819198-77F6-4F38-8BC0-18A4CF24CD93}" presName="hierRoot2" presStyleCnt="0">
        <dgm:presLayoutVars>
          <dgm:hierBranch val="init"/>
        </dgm:presLayoutVars>
      </dgm:prSet>
      <dgm:spPr/>
    </dgm:pt>
    <dgm:pt modelId="{BD32E6FA-A254-4CCA-A18F-996EAF0F12F6}" type="pres">
      <dgm:prSet presAssocID="{6E819198-77F6-4F38-8BC0-18A4CF24CD93}" presName="rootComposite" presStyleCnt="0"/>
      <dgm:spPr/>
    </dgm:pt>
    <dgm:pt modelId="{FAA7592F-F805-46BC-BF06-5B4000AB933F}" type="pres">
      <dgm:prSet presAssocID="{6E819198-77F6-4F38-8BC0-18A4CF24CD93}" presName="rootText" presStyleLbl="node3" presStyleIdx="2" presStyleCnt="3" custScaleX="251587" custScaleY="76397" custLinFactNeighborX="-380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ED38408F-A718-47FF-8EE0-07939CACE15A}" type="pres">
      <dgm:prSet presAssocID="{6E819198-77F6-4F38-8BC0-18A4CF24CD93}" presName="rootConnector" presStyleLbl="node3" presStyleIdx="2" presStyleCnt="3"/>
      <dgm:spPr/>
      <dgm:t>
        <a:bodyPr/>
        <a:lstStyle/>
        <a:p>
          <a:endParaRPr lang="it-IT"/>
        </a:p>
      </dgm:t>
    </dgm:pt>
    <dgm:pt modelId="{3E776DF8-06A7-46F6-81FC-20FCD78253FB}" type="pres">
      <dgm:prSet presAssocID="{6E819198-77F6-4F38-8BC0-18A4CF24CD93}" presName="hierChild4" presStyleCnt="0"/>
      <dgm:spPr/>
    </dgm:pt>
    <dgm:pt modelId="{2DACDA16-16C1-4D7C-ACFB-66B4141F5C3C}" type="pres">
      <dgm:prSet presAssocID="{6E819198-77F6-4F38-8BC0-18A4CF24CD93}" presName="hierChild5" presStyleCnt="0"/>
      <dgm:spPr/>
    </dgm:pt>
    <dgm:pt modelId="{6AC62EF9-C709-4D28-B931-50415285E8C0}" type="pres">
      <dgm:prSet presAssocID="{366C6C2D-E3C7-45D4-A15D-FCB4F5306F20}" presName="hierChild5" presStyleCnt="0"/>
      <dgm:spPr/>
    </dgm:pt>
    <dgm:pt modelId="{56C3BD2E-7ECA-4C77-A0F5-3CF949D173BB}" type="pres">
      <dgm:prSet presAssocID="{69E6D5E2-D65F-4D7F-B20F-8E9D94CE005D}" presName="hierChild3" presStyleCnt="0"/>
      <dgm:spPr/>
    </dgm:pt>
  </dgm:ptLst>
  <dgm:cxnLst>
    <dgm:cxn modelId="{462AEB35-1936-48B1-BDAB-EE044A6E060D}" type="presOf" srcId="{830A4538-21AA-4CB0-A702-83EA285336AD}" destId="{814BFA7B-F86F-4381-9A4D-7A6E16B901AC}" srcOrd="1" destOrd="0" presId="urn:microsoft.com/office/officeart/2009/3/layout/HorizontalOrganizationChart"/>
    <dgm:cxn modelId="{9B5EE770-522D-4B40-AE6E-CBAD94AB6D91}" type="presOf" srcId="{69E6D5E2-D65F-4D7F-B20F-8E9D94CE005D}" destId="{096963E8-71D6-4EB2-9E84-E4B465B51417}" srcOrd="1" destOrd="0" presId="urn:microsoft.com/office/officeart/2009/3/layout/HorizontalOrganizationChart"/>
    <dgm:cxn modelId="{E4F8FFCF-1F56-4A2B-9F2E-942D43F8E81B}" srcId="{FF416EE7-512B-4463-8A51-A645ADE10626}" destId="{69E6D5E2-D65F-4D7F-B20F-8E9D94CE005D}" srcOrd="0" destOrd="0" parTransId="{5DD83063-4DE7-4AF2-BDD4-867AA892C3D5}" sibTransId="{9EF36754-ACB2-413A-AA24-8AC3DA039575}"/>
    <dgm:cxn modelId="{34716B4F-A3E8-47A7-94D5-762EC475C936}" type="presOf" srcId="{D4B650E6-4B1E-4530-869D-83533229A423}" destId="{B9A954D9-0141-47A3-8DD1-E721FB209408}" srcOrd="0" destOrd="0" presId="urn:microsoft.com/office/officeart/2009/3/layout/HorizontalOrganizationChart"/>
    <dgm:cxn modelId="{271A7F60-705A-4619-AE97-5FEB4BAADC4D}" type="presOf" srcId="{830A4538-21AA-4CB0-A702-83EA285336AD}" destId="{237EF9B2-04FF-4501-947C-B49548461A4D}" srcOrd="0" destOrd="0" presId="urn:microsoft.com/office/officeart/2009/3/layout/HorizontalOrganizationChart"/>
    <dgm:cxn modelId="{95A546E2-C0F9-4348-A490-790AB16B3D6B}" srcId="{366C6C2D-E3C7-45D4-A15D-FCB4F5306F20}" destId="{FA278B3A-D96D-47AF-AB54-ECBCC11ECC62}" srcOrd="0" destOrd="0" parTransId="{BC7B5D6C-9CBB-403B-B07C-40F66098C71F}" sibTransId="{F34F92AB-3B00-4BE8-A43D-C2DF16C56141}"/>
    <dgm:cxn modelId="{5401F36A-D647-45E6-83B1-8BB9E5E46047}" type="presOf" srcId="{6E819198-77F6-4F38-8BC0-18A4CF24CD93}" destId="{FAA7592F-F805-46BC-BF06-5B4000AB933F}" srcOrd="0" destOrd="0" presId="urn:microsoft.com/office/officeart/2009/3/layout/HorizontalOrganizationChart"/>
    <dgm:cxn modelId="{E3B5C4B5-8748-4743-8BE6-7E1D0926BBC5}" type="presOf" srcId="{FA278B3A-D96D-47AF-AB54-ECBCC11ECC62}" destId="{1D43BD6B-C598-4F23-B481-89DCF320D9DB}" srcOrd="1" destOrd="0" presId="urn:microsoft.com/office/officeart/2009/3/layout/HorizontalOrganizationChart"/>
    <dgm:cxn modelId="{BBA2BF52-D0F7-42E7-A0D4-7E66CA5DA3F8}" type="presOf" srcId="{366C6C2D-E3C7-45D4-A15D-FCB4F5306F20}" destId="{14E8E0AE-E062-4330-8B92-DB3F80437073}" srcOrd="0" destOrd="0" presId="urn:microsoft.com/office/officeart/2009/3/layout/HorizontalOrganizationChart"/>
    <dgm:cxn modelId="{BDE7D824-F7CE-416A-AB2F-92EA83965F53}" type="presOf" srcId="{6E819198-77F6-4F38-8BC0-18A4CF24CD93}" destId="{ED38408F-A718-47FF-8EE0-07939CACE15A}" srcOrd="1" destOrd="0" presId="urn:microsoft.com/office/officeart/2009/3/layout/HorizontalOrganizationChart"/>
    <dgm:cxn modelId="{896B70EA-6143-4A82-9FAD-34E21EF7C4D4}" srcId="{366C6C2D-E3C7-45D4-A15D-FCB4F5306F20}" destId="{830A4538-21AA-4CB0-A702-83EA285336AD}" srcOrd="1" destOrd="0" parTransId="{D4B650E6-4B1E-4530-869D-83533229A423}" sibTransId="{51FF6AAB-3B79-4E64-A753-BE7C36BE846A}"/>
    <dgm:cxn modelId="{0DD1E5F6-9181-4E25-A1D8-8CC9C6F91DC1}" type="presOf" srcId="{5A06BD73-B77B-4344-8211-724269363A11}" destId="{3E55E642-1B77-4A05-981E-90EF80A2AAD3}" srcOrd="0" destOrd="0" presId="urn:microsoft.com/office/officeart/2009/3/layout/HorizontalOrganizationChart"/>
    <dgm:cxn modelId="{7B6F6C4E-6B3E-4FFD-9964-D29D034E3BCB}" srcId="{69E6D5E2-D65F-4D7F-B20F-8E9D94CE005D}" destId="{366C6C2D-E3C7-45D4-A15D-FCB4F5306F20}" srcOrd="0" destOrd="0" parTransId="{5A06BD73-B77B-4344-8211-724269363A11}" sibTransId="{FD6FFD3C-6602-4FE8-808D-95669F98C239}"/>
    <dgm:cxn modelId="{8542362C-FFA7-4BC3-AF86-24823C79948F}" srcId="{366C6C2D-E3C7-45D4-A15D-FCB4F5306F20}" destId="{6E819198-77F6-4F38-8BC0-18A4CF24CD93}" srcOrd="2" destOrd="0" parTransId="{9F933CC9-A559-464C-BF60-5FE759E8BB8A}" sibTransId="{1B356B8A-0CE2-4185-BD98-FF1767786874}"/>
    <dgm:cxn modelId="{36A5A95F-CB28-4FD9-890E-86A91FC06574}" type="presOf" srcId="{FA278B3A-D96D-47AF-AB54-ECBCC11ECC62}" destId="{A2BFB65D-E2BE-480A-9F68-D96556ABE07A}" srcOrd="0" destOrd="0" presId="urn:microsoft.com/office/officeart/2009/3/layout/HorizontalOrganizationChart"/>
    <dgm:cxn modelId="{5654061D-06FE-48BA-A2F0-73BD4733B10D}" type="presOf" srcId="{FF416EE7-512B-4463-8A51-A645ADE10626}" destId="{027039DA-D72D-4DE5-A3F9-7723C6A0649B}" srcOrd="0" destOrd="0" presId="urn:microsoft.com/office/officeart/2009/3/layout/HorizontalOrganizationChart"/>
    <dgm:cxn modelId="{69942490-CEEE-4C0A-9F5B-930E9B251D59}" type="presOf" srcId="{9F933CC9-A559-464C-BF60-5FE759E8BB8A}" destId="{DB27633C-9E9E-4B2A-8DEC-72271FE04F81}" srcOrd="0" destOrd="0" presId="urn:microsoft.com/office/officeart/2009/3/layout/HorizontalOrganizationChart"/>
    <dgm:cxn modelId="{658CB848-8C76-4D0A-9241-5A39D893FBE8}" type="presOf" srcId="{BC7B5D6C-9CBB-403B-B07C-40F66098C71F}" destId="{F0C26727-901E-441C-907A-26E280E460FD}" srcOrd="0" destOrd="0" presId="urn:microsoft.com/office/officeart/2009/3/layout/HorizontalOrganizationChart"/>
    <dgm:cxn modelId="{29BE2736-0C8F-43BA-9EBA-7368A3D08A30}" type="presOf" srcId="{69E6D5E2-D65F-4D7F-B20F-8E9D94CE005D}" destId="{39C57CC1-ECCB-4DBF-A0DD-E699731A3BFE}" srcOrd="0" destOrd="0" presId="urn:microsoft.com/office/officeart/2009/3/layout/HorizontalOrganizationChart"/>
    <dgm:cxn modelId="{1ABA2E47-D87A-4654-A26C-721238E98149}" type="presOf" srcId="{366C6C2D-E3C7-45D4-A15D-FCB4F5306F20}" destId="{903C1888-29EC-4564-B809-2A9340F9E6AE}" srcOrd="1" destOrd="0" presId="urn:microsoft.com/office/officeart/2009/3/layout/HorizontalOrganizationChart"/>
    <dgm:cxn modelId="{E4B5C1E6-9CED-43EC-851A-60D9C3EDDC0E}" type="presParOf" srcId="{027039DA-D72D-4DE5-A3F9-7723C6A0649B}" destId="{44020AB4-34B0-4055-B8FF-E7F64E784D5F}" srcOrd="0" destOrd="0" presId="urn:microsoft.com/office/officeart/2009/3/layout/HorizontalOrganizationChart"/>
    <dgm:cxn modelId="{3CA29F5A-C3D4-4E3D-AC56-CE1421DCD20E}" type="presParOf" srcId="{44020AB4-34B0-4055-B8FF-E7F64E784D5F}" destId="{083CED27-ACE3-46F2-8C06-352D535E2009}" srcOrd="0" destOrd="0" presId="urn:microsoft.com/office/officeart/2009/3/layout/HorizontalOrganizationChart"/>
    <dgm:cxn modelId="{F36F91AB-061F-43EF-9A2F-90DD2DEAF27A}" type="presParOf" srcId="{083CED27-ACE3-46F2-8C06-352D535E2009}" destId="{39C57CC1-ECCB-4DBF-A0DD-E699731A3BFE}" srcOrd="0" destOrd="0" presId="urn:microsoft.com/office/officeart/2009/3/layout/HorizontalOrganizationChart"/>
    <dgm:cxn modelId="{45E0ED72-ECA1-4CE6-B1EA-D005D49DC8C5}" type="presParOf" srcId="{083CED27-ACE3-46F2-8C06-352D535E2009}" destId="{096963E8-71D6-4EB2-9E84-E4B465B51417}" srcOrd="1" destOrd="0" presId="urn:microsoft.com/office/officeart/2009/3/layout/HorizontalOrganizationChart"/>
    <dgm:cxn modelId="{F3D91DA0-E5C1-4A90-92F6-80F3C3350DDA}" type="presParOf" srcId="{44020AB4-34B0-4055-B8FF-E7F64E784D5F}" destId="{78904507-F2BC-4205-ACD7-1E4B5351B2BD}" srcOrd="1" destOrd="0" presId="urn:microsoft.com/office/officeart/2009/3/layout/HorizontalOrganizationChart"/>
    <dgm:cxn modelId="{42D44845-00EC-4A15-8169-DB60F4905A6D}" type="presParOf" srcId="{78904507-F2BC-4205-ACD7-1E4B5351B2BD}" destId="{3E55E642-1B77-4A05-981E-90EF80A2AAD3}" srcOrd="0" destOrd="0" presId="urn:microsoft.com/office/officeart/2009/3/layout/HorizontalOrganizationChart"/>
    <dgm:cxn modelId="{03619AFB-B644-4054-9DFF-147CB08F6EC8}" type="presParOf" srcId="{78904507-F2BC-4205-ACD7-1E4B5351B2BD}" destId="{25FA73B4-E912-40B3-9F13-AF3E7D2A61FD}" srcOrd="1" destOrd="0" presId="urn:microsoft.com/office/officeart/2009/3/layout/HorizontalOrganizationChart"/>
    <dgm:cxn modelId="{F8998836-5549-4B69-BFFF-911CF6B52485}" type="presParOf" srcId="{25FA73B4-E912-40B3-9F13-AF3E7D2A61FD}" destId="{D4E96ED2-3DAD-4C36-80CB-C33DC225000D}" srcOrd="0" destOrd="0" presId="urn:microsoft.com/office/officeart/2009/3/layout/HorizontalOrganizationChart"/>
    <dgm:cxn modelId="{22670EBE-A6CC-4431-830A-F9C25BEA077D}" type="presParOf" srcId="{D4E96ED2-3DAD-4C36-80CB-C33DC225000D}" destId="{14E8E0AE-E062-4330-8B92-DB3F80437073}" srcOrd="0" destOrd="0" presId="urn:microsoft.com/office/officeart/2009/3/layout/HorizontalOrganizationChart"/>
    <dgm:cxn modelId="{825459BC-297E-4E96-BA7A-E26F6ECAEC8D}" type="presParOf" srcId="{D4E96ED2-3DAD-4C36-80CB-C33DC225000D}" destId="{903C1888-29EC-4564-B809-2A9340F9E6AE}" srcOrd="1" destOrd="0" presId="urn:microsoft.com/office/officeart/2009/3/layout/HorizontalOrganizationChart"/>
    <dgm:cxn modelId="{E1AF6A1C-97CD-4C52-A974-39FCAD758290}" type="presParOf" srcId="{25FA73B4-E912-40B3-9F13-AF3E7D2A61FD}" destId="{08AA7F2E-4E8F-4622-8C77-D213F57F4AA7}" srcOrd="1" destOrd="0" presId="urn:microsoft.com/office/officeart/2009/3/layout/HorizontalOrganizationChart"/>
    <dgm:cxn modelId="{6F9C3CC0-3F9D-471C-A2C1-5022A3B020D7}" type="presParOf" srcId="{08AA7F2E-4E8F-4622-8C77-D213F57F4AA7}" destId="{F0C26727-901E-441C-907A-26E280E460FD}" srcOrd="0" destOrd="0" presId="urn:microsoft.com/office/officeart/2009/3/layout/HorizontalOrganizationChart"/>
    <dgm:cxn modelId="{295E0CA6-222B-43A9-AC69-CF129F6A3299}" type="presParOf" srcId="{08AA7F2E-4E8F-4622-8C77-D213F57F4AA7}" destId="{289F36A9-DF4F-4569-AF8A-04F8213536B3}" srcOrd="1" destOrd="0" presId="urn:microsoft.com/office/officeart/2009/3/layout/HorizontalOrganizationChart"/>
    <dgm:cxn modelId="{41E5F348-EBB3-4266-8424-B8D971FBAE76}" type="presParOf" srcId="{289F36A9-DF4F-4569-AF8A-04F8213536B3}" destId="{B98DB0DD-97E9-4B22-BAD7-67524861DE19}" srcOrd="0" destOrd="0" presId="urn:microsoft.com/office/officeart/2009/3/layout/HorizontalOrganizationChart"/>
    <dgm:cxn modelId="{46675F55-F4C6-4A4A-8F47-3EECCAF137B9}" type="presParOf" srcId="{B98DB0DD-97E9-4B22-BAD7-67524861DE19}" destId="{A2BFB65D-E2BE-480A-9F68-D96556ABE07A}" srcOrd="0" destOrd="0" presId="urn:microsoft.com/office/officeart/2009/3/layout/HorizontalOrganizationChart"/>
    <dgm:cxn modelId="{62988E9A-E0A3-4B4B-971B-ADCF80BE5C34}" type="presParOf" srcId="{B98DB0DD-97E9-4B22-BAD7-67524861DE19}" destId="{1D43BD6B-C598-4F23-B481-89DCF320D9DB}" srcOrd="1" destOrd="0" presId="urn:microsoft.com/office/officeart/2009/3/layout/HorizontalOrganizationChart"/>
    <dgm:cxn modelId="{6C26B8C3-2596-485B-B6CC-512D44F5F8CB}" type="presParOf" srcId="{289F36A9-DF4F-4569-AF8A-04F8213536B3}" destId="{754A7B9E-4BFC-4C08-835C-711AB5E5EBD0}" srcOrd="1" destOrd="0" presId="urn:microsoft.com/office/officeart/2009/3/layout/HorizontalOrganizationChart"/>
    <dgm:cxn modelId="{80DCB2A9-B12D-498F-A233-0218C39A1EDB}" type="presParOf" srcId="{289F36A9-DF4F-4569-AF8A-04F8213536B3}" destId="{1DE379CE-C755-483A-9AF0-0C1D28CD3E1E}" srcOrd="2" destOrd="0" presId="urn:microsoft.com/office/officeart/2009/3/layout/HorizontalOrganizationChart"/>
    <dgm:cxn modelId="{C4B40F2B-B2B0-4484-A026-E24726C699A6}" type="presParOf" srcId="{08AA7F2E-4E8F-4622-8C77-D213F57F4AA7}" destId="{B9A954D9-0141-47A3-8DD1-E721FB209408}" srcOrd="2" destOrd="0" presId="urn:microsoft.com/office/officeart/2009/3/layout/HorizontalOrganizationChart"/>
    <dgm:cxn modelId="{91EC5955-E84C-403C-9175-75E3CA88F8FB}" type="presParOf" srcId="{08AA7F2E-4E8F-4622-8C77-D213F57F4AA7}" destId="{EBD67335-9B21-4CF4-9D82-258CED89CD55}" srcOrd="3" destOrd="0" presId="urn:microsoft.com/office/officeart/2009/3/layout/HorizontalOrganizationChart"/>
    <dgm:cxn modelId="{20DFAEC5-6AC2-48E5-A3E9-F656CC7F21D5}" type="presParOf" srcId="{EBD67335-9B21-4CF4-9D82-258CED89CD55}" destId="{641E4C82-B33A-4DA5-985C-812C95C5B2FE}" srcOrd="0" destOrd="0" presId="urn:microsoft.com/office/officeart/2009/3/layout/HorizontalOrganizationChart"/>
    <dgm:cxn modelId="{79A082A2-AF0D-48F1-8665-D9BD5D72B8EB}" type="presParOf" srcId="{641E4C82-B33A-4DA5-985C-812C95C5B2FE}" destId="{237EF9B2-04FF-4501-947C-B49548461A4D}" srcOrd="0" destOrd="0" presId="urn:microsoft.com/office/officeart/2009/3/layout/HorizontalOrganizationChart"/>
    <dgm:cxn modelId="{BCA424EA-0418-4C46-8F8A-9828A243D482}" type="presParOf" srcId="{641E4C82-B33A-4DA5-985C-812C95C5B2FE}" destId="{814BFA7B-F86F-4381-9A4D-7A6E16B901AC}" srcOrd="1" destOrd="0" presId="urn:microsoft.com/office/officeart/2009/3/layout/HorizontalOrganizationChart"/>
    <dgm:cxn modelId="{53F0CBF4-B094-49A3-85E7-832D951589C8}" type="presParOf" srcId="{EBD67335-9B21-4CF4-9D82-258CED89CD55}" destId="{998BB7B1-91F9-4853-B862-14B8AD193687}" srcOrd="1" destOrd="0" presId="urn:microsoft.com/office/officeart/2009/3/layout/HorizontalOrganizationChart"/>
    <dgm:cxn modelId="{9455DFAA-6E5A-4C92-BF20-C8CC272B5EDB}" type="presParOf" srcId="{EBD67335-9B21-4CF4-9D82-258CED89CD55}" destId="{0C496FD8-E20A-4715-9355-0BE6A57C03E6}" srcOrd="2" destOrd="0" presId="urn:microsoft.com/office/officeart/2009/3/layout/HorizontalOrganizationChart"/>
    <dgm:cxn modelId="{46046181-A065-4D48-94D9-C072E194CF69}" type="presParOf" srcId="{08AA7F2E-4E8F-4622-8C77-D213F57F4AA7}" destId="{DB27633C-9E9E-4B2A-8DEC-72271FE04F81}" srcOrd="4" destOrd="0" presId="urn:microsoft.com/office/officeart/2009/3/layout/HorizontalOrganizationChart"/>
    <dgm:cxn modelId="{57F5A0F9-0F23-4DEA-875D-DC15A00C7DA4}" type="presParOf" srcId="{08AA7F2E-4E8F-4622-8C77-D213F57F4AA7}" destId="{DA58425D-3FC0-4B36-BCA2-7680A00FED9A}" srcOrd="5" destOrd="0" presId="urn:microsoft.com/office/officeart/2009/3/layout/HorizontalOrganizationChart"/>
    <dgm:cxn modelId="{BEE89512-ED28-46D9-9ABC-69D38FA716C2}" type="presParOf" srcId="{DA58425D-3FC0-4B36-BCA2-7680A00FED9A}" destId="{BD32E6FA-A254-4CCA-A18F-996EAF0F12F6}" srcOrd="0" destOrd="0" presId="urn:microsoft.com/office/officeart/2009/3/layout/HorizontalOrganizationChart"/>
    <dgm:cxn modelId="{822031CF-2426-417F-B9C7-E53357AC3268}" type="presParOf" srcId="{BD32E6FA-A254-4CCA-A18F-996EAF0F12F6}" destId="{FAA7592F-F805-46BC-BF06-5B4000AB933F}" srcOrd="0" destOrd="0" presId="urn:microsoft.com/office/officeart/2009/3/layout/HorizontalOrganizationChart"/>
    <dgm:cxn modelId="{E3555F78-E4D6-4C03-BC7E-928805D1A19F}" type="presParOf" srcId="{BD32E6FA-A254-4CCA-A18F-996EAF0F12F6}" destId="{ED38408F-A718-47FF-8EE0-07939CACE15A}" srcOrd="1" destOrd="0" presId="urn:microsoft.com/office/officeart/2009/3/layout/HorizontalOrganizationChart"/>
    <dgm:cxn modelId="{50E22C0A-8D8F-4560-823E-A8EE4030B1FB}" type="presParOf" srcId="{DA58425D-3FC0-4B36-BCA2-7680A00FED9A}" destId="{3E776DF8-06A7-46F6-81FC-20FCD78253FB}" srcOrd="1" destOrd="0" presId="urn:microsoft.com/office/officeart/2009/3/layout/HorizontalOrganizationChart"/>
    <dgm:cxn modelId="{D126D9CA-7E59-45C7-9164-9A424692F2BD}" type="presParOf" srcId="{DA58425D-3FC0-4B36-BCA2-7680A00FED9A}" destId="{2DACDA16-16C1-4D7C-ACFB-66B4141F5C3C}" srcOrd="2" destOrd="0" presId="urn:microsoft.com/office/officeart/2009/3/layout/HorizontalOrganizationChart"/>
    <dgm:cxn modelId="{F2C3082C-8C5E-49E5-86B4-2AC9613AF67C}" type="presParOf" srcId="{25FA73B4-E912-40B3-9F13-AF3E7D2A61FD}" destId="{6AC62EF9-C709-4D28-B931-50415285E8C0}" srcOrd="2" destOrd="0" presId="urn:microsoft.com/office/officeart/2009/3/layout/HorizontalOrganizationChart"/>
    <dgm:cxn modelId="{04B86E9F-BB5C-4FE6-B9F0-6375AB6A789C}" type="presParOf" srcId="{44020AB4-34B0-4055-B8FF-E7F64E784D5F}" destId="{56C3BD2E-7ECA-4C77-A0F5-3CF949D173B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33031-E569-4114-90F6-1BD6586A421F}">
      <dsp:nvSpPr>
        <dsp:cNvPr id="0" name=""/>
        <dsp:cNvSpPr/>
      </dsp:nvSpPr>
      <dsp:spPr>
        <a:xfrm>
          <a:off x="3787638" y="1020975"/>
          <a:ext cx="291491" cy="821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0339" y="0"/>
              </a:lnTo>
              <a:lnTo>
                <a:pt x="170339" y="821736"/>
              </a:lnTo>
              <a:lnTo>
                <a:pt x="291491" y="8217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074986-31A0-48CE-BDD1-4E2EA82610BC}">
      <dsp:nvSpPr>
        <dsp:cNvPr id="0" name=""/>
        <dsp:cNvSpPr/>
      </dsp:nvSpPr>
      <dsp:spPr>
        <a:xfrm>
          <a:off x="3787638" y="1020975"/>
          <a:ext cx="291491" cy="273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0339" y="0"/>
              </a:lnTo>
              <a:lnTo>
                <a:pt x="170339" y="273912"/>
              </a:lnTo>
              <a:lnTo>
                <a:pt x="291491" y="2739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1B0D16-6200-4A7D-8C56-876961B5F57C}">
      <dsp:nvSpPr>
        <dsp:cNvPr id="0" name=""/>
        <dsp:cNvSpPr/>
      </dsp:nvSpPr>
      <dsp:spPr>
        <a:xfrm>
          <a:off x="3787638" y="747063"/>
          <a:ext cx="290461" cy="273912"/>
        </a:xfrm>
        <a:custGeom>
          <a:avLst/>
          <a:gdLst/>
          <a:ahLst/>
          <a:cxnLst/>
          <a:rect l="0" t="0" r="0" b="0"/>
          <a:pathLst>
            <a:path>
              <a:moveTo>
                <a:pt x="0" y="273912"/>
              </a:moveTo>
              <a:lnTo>
                <a:pt x="169309" y="273912"/>
              </a:lnTo>
              <a:lnTo>
                <a:pt x="169309" y="0"/>
              </a:lnTo>
              <a:lnTo>
                <a:pt x="290461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5296B-C790-47A8-8B86-5818C9BD2A0C}">
      <dsp:nvSpPr>
        <dsp:cNvPr id="0" name=""/>
        <dsp:cNvSpPr/>
      </dsp:nvSpPr>
      <dsp:spPr>
        <a:xfrm>
          <a:off x="3787638" y="199239"/>
          <a:ext cx="290461" cy="821736"/>
        </a:xfrm>
        <a:custGeom>
          <a:avLst/>
          <a:gdLst/>
          <a:ahLst/>
          <a:cxnLst/>
          <a:rect l="0" t="0" r="0" b="0"/>
          <a:pathLst>
            <a:path>
              <a:moveTo>
                <a:pt x="0" y="821736"/>
              </a:moveTo>
              <a:lnTo>
                <a:pt x="169309" y="821736"/>
              </a:lnTo>
              <a:lnTo>
                <a:pt x="169309" y="0"/>
              </a:lnTo>
              <a:lnTo>
                <a:pt x="290461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342386-3495-44A3-9596-8CE9FA1B718D}">
      <dsp:nvSpPr>
        <dsp:cNvPr id="0" name=""/>
        <dsp:cNvSpPr/>
      </dsp:nvSpPr>
      <dsp:spPr>
        <a:xfrm>
          <a:off x="2272827" y="975255"/>
          <a:ext cx="3032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3291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618A0E-27C4-46C5-B589-21B746B585BE}">
      <dsp:nvSpPr>
        <dsp:cNvPr id="0" name=""/>
        <dsp:cNvSpPr/>
      </dsp:nvSpPr>
      <dsp:spPr>
        <a:xfrm>
          <a:off x="1061308" y="836218"/>
          <a:ext cx="1211519" cy="3695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AAS</a:t>
          </a:r>
          <a:endParaRPr lang="it-IT" sz="2800" kern="1200" dirty="0"/>
        </a:p>
      </dsp:txBody>
      <dsp:txXfrm>
        <a:off x="1061308" y="836218"/>
        <a:ext cx="1211519" cy="369513"/>
      </dsp:txXfrm>
    </dsp:sp>
    <dsp:sp modelId="{D9EBC80D-DA99-4098-B03E-B7220F4E732C}">
      <dsp:nvSpPr>
        <dsp:cNvPr id="0" name=""/>
        <dsp:cNvSpPr/>
      </dsp:nvSpPr>
      <dsp:spPr>
        <a:xfrm>
          <a:off x="2576119" y="836218"/>
          <a:ext cx="1211519" cy="3695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1 gennaio 2022</a:t>
          </a:r>
          <a:endParaRPr lang="it-IT" sz="1400" kern="1200" dirty="0"/>
        </a:p>
      </dsp:txBody>
      <dsp:txXfrm>
        <a:off x="2576119" y="836218"/>
        <a:ext cx="1211519" cy="369513"/>
      </dsp:txXfrm>
    </dsp:sp>
    <dsp:sp modelId="{9C9D935C-01A8-46AD-99A4-4B56188F73CF}">
      <dsp:nvSpPr>
        <dsp:cNvPr id="0" name=""/>
        <dsp:cNvSpPr/>
      </dsp:nvSpPr>
      <dsp:spPr>
        <a:xfrm>
          <a:off x="4078099" y="1046"/>
          <a:ext cx="4333797" cy="396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The </a:t>
          </a:r>
          <a:r>
            <a:rPr lang="it-IT" sz="1800" kern="1200" dirty="0" err="1" smtClean="0"/>
            <a:t>Astronomical</a:t>
          </a:r>
          <a:r>
            <a:rPr lang="it-IT" sz="1800" kern="1200" dirty="0" smtClean="0"/>
            <a:t> Journal</a:t>
          </a:r>
          <a:endParaRPr lang="it-IT" sz="1800" kern="1200" dirty="0"/>
        </a:p>
      </dsp:txBody>
      <dsp:txXfrm>
        <a:off x="4078099" y="1046"/>
        <a:ext cx="4333797" cy="396384"/>
      </dsp:txXfrm>
    </dsp:sp>
    <dsp:sp modelId="{CE8A464A-EA91-4BE5-A006-4FACD5FF6019}">
      <dsp:nvSpPr>
        <dsp:cNvPr id="0" name=""/>
        <dsp:cNvSpPr/>
      </dsp:nvSpPr>
      <dsp:spPr>
        <a:xfrm>
          <a:off x="4078099" y="548871"/>
          <a:ext cx="4333797" cy="396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The </a:t>
          </a:r>
          <a:r>
            <a:rPr lang="it-IT" sz="1800" kern="1200" dirty="0" err="1" smtClean="0"/>
            <a:t>Astrophysical</a:t>
          </a:r>
          <a:r>
            <a:rPr lang="it-IT" sz="1800" kern="1200" dirty="0" smtClean="0"/>
            <a:t> Journal</a:t>
          </a:r>
          <a:endParaRPr lang="it-IT" sz="1800" kern="1200" dirty="0"/>
        </a:p>
      </dsp:txBody>
      <dsp:txXfrm>
        <a:off x="4078099" y="548871"/>
        <a:ext cx="4333797" cy="396384"/>
      </dsp:txXfrm>
    </dsp:sp>
    <dsp:sp modelId="{AD590AC2-AE47-4E6D-A962-D49D700DF40A}">
      <dsp:nvSpPr>
        <dsp:cNvPr id="0" name=""/>
        <dsp:cNvSpPr/>
      </dsp:nvSpPr>
      <dsp:spPr>
        <a:xfrm>
          <a:off x="4079129" y="1096695"/>
          <a:ext cx="4333797" cy="396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The </a:t>
          </a:r>
          <a:r>
            <a:rPr lang="it-IT" sz="1800" kern="1200" dirty="0" err="1" smtClean="0"/>
            <a:t>Astrophysical</a:t>
          </a:r>
          <a:r>
            <a:rPr lang="it-IT" sz="1800" kern="1200" dirty="0" smtClean="0"/>
            <a:t> Journal </a:t>
          </a:r>
          <a:r>
            <a:rPr lang="it-IT" sz="1800" kern="1200" dirty="0" err="1" smtClean="0"/>
            <a:t>Letters</a:t>
          </a:r>
          <a:endParaRPr lang="it-IT" sz="1800" kern="1200" dirty="0"/>
        </a:p>
      </dsp:txBody>
      <dsp:txXfrm>
        <a:off x="4079129" y="1096695"/>
        <a:ext cx="4333797" cy="396384"/>
      </dsp:txXfrm>
    </dsp:sp>
    <dsp:sp modelId="{221D455D-95FD-45DA-8783-EE96B2182FB6}">
      <dsp:nvSpPr>
        <dsp:cNvPr id="0" name=""/>
        <dsp:cNvSpPr/>
      </dsp:nvSpPr>
      <dsp:spPr>
        <a:xfrm>
          <a:off x="4079129" y="1644519"/>
          <a:ext cx="4333797" cy="396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The </a:t>
          </a:r>
          <a:r>
            <a:rPr lang="it-IT" sz="1800" kern="1200" dirty="0" err="1" smtClean="0"/>
            <a:t>Astrophysical</a:t>
          </a:r>
          <a:r>
            <a:rPr lang="it-IT" sz="1800" kern="1200" dirty="0" smtClean="0"/>
            <a:t> Journal </a:t>
          </a:r>
          <a:r>
            <a:rPr lang="it-IT" sz="1800" kern="1200" dirty="0" err="1" smtClean="0"/>
            <a:t>Suppl</a:t>
          </a:r>
          <a:r>
            <a:rPr lang="it-IT" sz="1800" kern="1200" dirty="0" smtClean="0"/>
            <a:t>. Series</a:t>
          </a:r>
          <a:endParaRPr lang="it-IT" sz="1800" kern="1200" dirty="0"/>
        </a:p>
      </dsp:txBody>
      <dsp:txXfrm>
        <a:off x="4079129" y="1644519"/>
        <a:ext cx="4333797" cy="396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7633C-9E9E-4B2A-8DEC-72271FE04F81}">
      <dsp:nvSpPr>
        <dsp:cNvPr id="0" name=""/>
        <dsp:cNvSpPr/>
      </dsp:nvSpPr>
      <dsp:spPr>
        <a:xfrm>
          <a:off x="3766288" y="815197"/>
          <a:ext cx="374019" cy="614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2308" y="0"/>
              </a:lnTo>
              <a:lnTo>
                <a:pt x="202308" y="614740"/>
              </a:lnTo>
              <a:lnTo>
                <a:pt x="374019" y="614740"/>
              </a:lnTo>
            </a:path>
          </a:pathLst>
        </a:custGeom>
        <a:noFill/>
        <a:ln w="12700" cap="flat" cmpd="sng" algn="ctr">
          <a:solidFill>
            <a:srgbClr val="0033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A954D9-0141-47A3-8DD1-E721FB209408}">
      <dsp:nvSpPr>
        <dsp:cNvPr id="0" name=""/>
        <dsp:cNvSpPr/>
      </dsp:nvSpPr>
      <dsp:spPr>
        <a:xfrm>
          <a:off x="3766288" y="769477"/>
          <a:ext cx="3740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4019" y="45720"/>
              </a:lnTo>
            </a:path>
          </a:pathLst>
        </a:custGeom>
        <a:noFill/>
        <a:ln w="12700" cap="flat" cmpd="sng" algn="ctr">
          <a:solidFill>
            <a:srgbClr val="0033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26727-901E-441C-907A-26E280E460FD}">
      <dsp:nvSpPr>
        <dsp:cNvPr id="0" name=""/>
        <dsp:cNvSpPr/>
      </dsp:nvSpPr>
      <dsp:spPr>
        <a:xfrm>
          <a:off x="3766288" y="200456"/>
          <a:ext cx="374019" cy="614740"/>
        </a:xfrm>
        <a:custGeom>
          <a:avLst/>
          <a:gdLst/>
          <a:ahLst/>
          <a:cxnLst/>
          <a:rect l="0" t="0" r="0" b="0"/>
          <a:pathLst>
            <a:path>
              <a:moveTo>
                <a:pt x="0" y="614740"/>
              </a:moveTo>
              <a:lnTo>
                <a:pt x="202308" y="614740"/>
              </a:lnTo>
              <a:lnTo>
                <a:pt x="202308" y="0"/>
              </a:lnTo>
              <a:lnTo>
                <a:pt x="374019" y="0"/>
              </a:lnTo>
            </a:path>
          </a:pathLst>
        </a:custGeom>
        <a:noFill/>
        <a:ln w="12700" cap="flat" cmpd="sng" algn="ctr">
          <a:solidFill>
            <a:srgbClr val="0033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5E642-1B77-4A05-981E-90EF80A2AAD3}">
      <dsp:nvSpPr>
        <dsp:cNvPr id="0" name=""/>
        <dsp:cNvSpPr/>
      </dsp:nvSpPr>
      <dsp:spPr>
        <a:xfrm>
          <a:off x="2222425" y="769477"/>
          <a:ext cx="3306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014"/>
              </a:moveTo>
              <a:lnTo>
                <a:pt x="158952" y="49014"/>
              </a:lnTo>
              <a:lnTo>
                <a:pt x="158952" y="45720"/>
              </a:lnTo>
              <a:lnTo>
                <a:pt x="330662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C57CC1-ECCB-4DBF-A0DD-E699731A3BFE}">
      <dsp:nvSpPr>
        <dsp:cNvPr id="0" name=""/>
        <dsp:cNvSpPr/>
      </dsp:nvSpPr>
      <dsp:spPr>
        <a:xfrm>
          <a:off x="1009224" y="633090"/>
          <a:ext cx="1213200" cy="3708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RAS</a:t>
          </a:r>
          <a:endParaRPr lang="it-IT" sz="2800" kern="1200" dirty="0"/>
        </a:p>
      </dsp:txBody>
      <dsp:txXfrm>
        <a:off x="1009224" y="633090"/>
        <a:ext cx="1213200" cy="370801"/>
      </dsp:txXfrm>
    </dsp:sp>
    <dsp:sp modelId="{14E8E0AE-E062-4330-8B92-DB3F80437073}">
      <dsp:nvSpPr>
        <dsp:cNvPr id="0" name=""/>
        <dsp:cNvSpPr/>
      </dsp:nvSpPr>
      <dsp:spPr>
        <a:xfrm>
          <a:off x="2553087" y="629796"/>
          <a:ext cx="1213200" cy="370801"/>
        </a:xfrm>
        <a:prstGeom prst="rect">
          <a:avLst/>
        </a:prstGeom>
        <a:solidFill>
          <a:srgbClr val="003399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1 gennaio 2024</a:t>
          </a:r>
          <a:endParaRPr lang="it-IT" sz="1400" kern="1200" dirty="0"/>
        </a:p>
      </dsp:txBody>
      <dsp:txXfrm>
        <a:off x="2553087" y="629796"/>
        <a:ext cx="1213200" cy="370801"/>
      </dsp:txXfrm>
    </dsp:sp>
    <dsp:sp modelId="{A2BFB65D-E2BE-480A-9F68-D96556ABE07A}">
      <dsp:nvSpPr>
        <dsp:cNvPr id="0" name=""/>
        <dsp:cNvSpPr/>
      </dsp:nvSpPr>
      <dsp:spPr>
        <a:xfrm>
          <a:off x="4140307" y="404"/>
          <a:ext cx="4320004" cy="400103"/>
        </a:xfrm>
        <a:prstGeom prst="rect">
          <a:avLst/>
        </a:prstGeom>
        <a:solidFill>
          <a:srgbClr val="003399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err="1" smtClean="0"/>
            <a:t>Monthly</a:t>
          </a:r>
          <a:r>
            <a:rPr lang="it-IT" sz="1800" kern="1200" dirty="0" smtClean="0"/>
            <a:t> </a:t>
          </a:r>
          <a:r>
            <a:rPr lang="it-IT" sz="1800" kern="1200" dirty="0" err="1" smtClean="0"/>
            <a:t>Notices</a:t>
          </a:r>
          <a:r>
            <a:rPr lang="it-IT" sz="1800" kern="1200" dirty="0" smtClean="0"/>
            <a:t> of the RAS</a:t>
          </a:r>
          <a:endParaRPr lang="it-IT" sz="1800" kern="1200" dirty="0"/>
        </a:p>
      </dsp:txBody>
      <dsp:txXfrm>
        <a:off x="4140307" y="404"/>
        <a:ext cx="4320004" cy="400103"/>
      </dsp:txXfrm>
    </dsp:sp>
    <dsp:sp modelId="{237EF9B2-04FF-4501-947C-B49548461A4D}">
      <dsp:nvSpPr>
        <dsp:cNvPr id="0" name=""/>
        <dsp:cNvSpPr/>
      </dsp:nvSpPr>
      <dsp:spPr>
        <a:xfrm>
          <a:off x="4140307" y="615145"/>
          <a:ext cx="4320004" cy="400103"/>
        </a:xfrm>
        <a:prstGeom prst="rect">
          <a:avLst/>
        </a:prstGeom>
        <a:solidFill>
          <a:srgbClr val="003399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err="1" smtClean="0"/>
            <a:t>Monthly</a:t>
          </a:r>
          <a:r>
            <a:rPr lang="it-IT" sz="1800" kern="1200" dirty="0" smtClean="0"/>
            <a:t> </a:t>
          </a:r>
          <a:r>
            <a:rPr lang="it-IT" sz="1800" kern="1200" dirty="0" err="1" smtClean="0"/>
            <a:t>Notices</a:t>
          </a:r>
          <a:r>
            <a:rPr lang="it-IT" sz="1800" kern="1200" dirty="0" smtClean="0"/>
            <a:t> of the RAS </a:t>
          </a:r>
          <a:r>
            <a:rPr lang="it-IT" sz="1800" kern="1200" dirty="0" err="1" smtClean="0"/>
            <a:t>Letters</a:t>
          </a:r>
          <a:endParaRPr lang="it-IT" sz="1800" kern="1200" dirty="0"/>
        </a:p>
      </dsp:txBody>
      <dsp:txXfrm>
        <a:off x="4140307" y="615145"/>
        <a:ext cx="4320004" cy="400103"/>
      </dsp:txXfrm>
    </dsp:sp>
    <dsp:sp modelId="{FAA7592F-F805-46BC-BF06-5B4000AB933F}">
      <dsp:nvSpPr>
        <dsp:cNvPr id="0" name=""/>
        <dsp:cNvSpPr/>
      </dsp:nvSpPr>
      <dsp:spPr>
        <a:xfrm>
          <a:off x="4140307" y="1229886"/>
          <a:ext cx="4320004" cy="400103"/>
        </a:xfrm>
        <a:prstGeom prst="rect">
          <a:avLst/>
        </a:prstGeom>
        <a:solidFill>
          <a:srgbClr val="003399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err="1" smtClean="0"/>
            <a:t>Geophysical</a:t>
          </a:r>
          <a:r>
            <a:rPr lang="it-IT" sz="1800" kern="1200" dirty="0" smtClean="0"/>
            <a:t> Journal International</a:t>
          </a:r>
          <a:endParaRPr lang="it-IT" sz="1800" kern="1200" dirty="0"/>
        </a:p>
      </dsp:txBody>
      <dsp:txXfrm>
        <a:off x="4140307" y="1229886"/>
        <a:ext cx="4320004" cy="400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3A2AA-7DB9-41D6-ACBD-64B1DD8F57CD}" type="datetimeFigureOut">
              <a:rPr lang="it-IT" smtClean="0"/>
              <a:t>12/12/2023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61645-F906-4513-A1B4-28CFD3B7D5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9036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1166A-8484-44A0-88DD-9017CBEAAB4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8906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1166A-8484-44A0-88DD-9017CBEAAB4A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7005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1166A-8484-44A0-88DD-9017CBEAAB4A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5251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1166A-8484-44A0-88DD-9017CBEAAB4A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0208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1166A-8484-44A0-88DD-9017CBEAAB4A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3623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1166A-8484-44A0-88DD-9017CBEAAB4A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4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1166A-8484-44A0-88DD-9017CBEAAB4A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9135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1166A-8484-44A0-88DD-9017CBEAAB4A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9732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1166A-8484-44A0-88DD-9017CBEAAB4A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4818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1166A-8484-44A0-88DD-9017CBEAAB4A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5701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1166A-8484-44A0-88DD-9017CBEAAB4A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057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1166A-8484-44A0-88DD-9017CBEAAB4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33196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1166A-8484-44A0-88DD-9017CBEAAB4A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9446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1166A-8484-44A0-88DD-9017CBEAAB4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030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1166A-8484-44A0-88DD-9017CBEAAB4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5993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1166A-8484-44A0-88DD-9017CBEAAB4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8220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1166A-8484-44A0-88DD-9017CBEAAB4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8533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1166A-8484-44A0-88DD-9017CBEAAB4A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697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1166A-8484-44A0-88DD-9017CBEAAB4A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11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1166A-8484-44A0-88DD-9017CBEAAB4A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6000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030D3-7873-47C7-A135-CB8A689E6F5D}" type="datetimeFigureOut">
              <a:rPr lang="it-IT" smtClean="0"/>
              <a:t>12/12/2023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B9EE-BB71-429F-AE75-1DFA82491F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693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030D3-7873-47C7-A135-CB8A689E6F5D}" type="datetimeFigureOut">
              <a:rPr lang="it-IT" smtClean="0"/>
              <a:t>12/12/2023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B9EE-BB71-429F-AE75-1DFA82491F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1560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030D3-7873-47C7-A135-CB8A689E6F5D}" type="datetimeFigureOut">
              <a:rPr lang="it-IT" smtClean="0"/>
              <a:t>12/12/2023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B9EE-BB71-429F-AE75-1DFA82491F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7544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030D3-7873-47C7-A135-CB8A689E6F5D}" type="datetimeFigureOut">
              <a:rPr lang="it-IT" smtClean="0"/>
              <a:t>12/12/2023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B9EE-BB71-429F-AE75-1DFA82491F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5255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030D3-7873-47C7-A135-CB8A689E6F5D}" type="datetimeFigureOut">
              <a:rPr lang="it-IT" smtClean="0"/>
              <a:t>12/12/2023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B9EE-BB71-429F-AE75-1DFA82491F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7366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030D3-7873-47C7-A135-CB8A689E6F5D}" type="datetimeFigureOut">
              <a:rPr lang="it-IT" smtClean="0"/>
              <a:t>12/12/2023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B9EE-BB71-429F-AE75-1DFA82491F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622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030D3-7873-47C7-A135-CB8A689E6F5D}" type="datetimeFigureOut">
              <a:rPr lang="it-IT" smtClean="0"/>
              <a:t>12/12/2023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B9EE-BB71-429F-AE75-1DFA82491F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100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030D3-7873-47C7-A135-CB8A689E6F5D}" type="datetimeFigureOut">
              <a:rPr lang="it-IT" smtClean="0"/>
              <a:t>12/12/2023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B9EE-BB71-429F-AE75-1DFA82491F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756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030D3-7873-47C7-A135-CB8A689E6F5D}" type="datetimeFigureOut">
              <a:rPr lang="it-IT" smtClean="0"/>
              <a:t>12/12/2023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B9EE-BB71-429F-AE75-1DFA82491F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7584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030D3-7873-47C7-A135-CB8A689E6F5D}" type="datetimeFigureOut">
              <a:rPr lang="it-IT" smtClean="0"/>
              <a:t>12/12/2023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B9EE-BB71-429F-AE75-1DFA82491F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929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030D3-7873-47C7-A135-CB8A689E6F5D}" type="datetimeFigureOut">
              <a:rPr lang="it-IT" smtClean="0"/>
              <a:t>12/12/2023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B9EE-BB71-429F-AE75-1DFA82491F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2807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030D3-7873-47C7-A135-CB8A689E6F5D}" type="datetimeFigureOut">
              <a:rPr lang="it-IT" smtClean="0"/>
              <a:t>12/12/2023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EB9EE-BB71-429F-AE75-1DFA82491F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640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s://openaccess-info.inaf.it/oa-in-inaf/contratti-trasformativ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mp"/><Relationship Id="rId5" Type="http://schemas.openxmlformats.org/officeDocument/2006/relationships/image" Target="../media/image12.png"/><Relationship Id="rId4" Type="http://schemas.openxmlformats.org/officeDocument/2006/relationships/hyperlink" Target="https://open-research-europe.ec.europa.eu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025402"/>
            <a:ext cx="12192000" cy="3832598"/>
          </a:xfrm>
          <a:gradFill>
            <a:gsLst>
              <a:gs pos="24000">
                <a:srgbClr val="00339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txBody>
          <a:bodyPr>
            <a:norm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</a:rPr>
              <a:t>Gli Accordi Trasformativi in INAF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200" dirty="0" smtClean="0">
                <a:solidFill>
                  <a:schemeClr val="bg1"/>
                </a:solidFill>
              </a:rPr>
              <a:t/>
            </a:r>
            <a:br>
              <a:rPr lang="it-IT" sz="2200" dirty="0" smtClean="0">
                <a:solidFill>
                  <a:schemeClr val="bg1"/>
                </a:solidFill>
              </a:rPr>
            </a:br>
            <a:r>
              <a:rPr lang="it-IT" sz="2200" dirty="0" smtClean="0">
                <a:solidFill>
                  <a:schemeClr val="bg1"/>
                </a:solidFill>
              </a:rPr>
              <a:t/>
            </a:r>
            <a:br>
              <a:rPr lang="it-IT" sz="2200" dirty="0" smtClean="0">
                <a:solidFill>
                  <a:schemeClr val="bg1"/>
                </a:solidFill>
              </a:rPr>
            </a:br>
            <a:r>
              <a:rPr lang="it-IT" sz="2200" dirty="0" smtClean="0">
                <a:solidFill>
                  <a:schemeClr val="bg1"/>
                </a:solidFill>
              </a:rPr>
              <a:t>OS@INAF 2023</a:t>
            </a:r>
            <a:br>
              <a:rPr lang="it-IT" sz="2200" dirty="0" smtClean="0">
                <a:solidFill>
                  <a:schemeClr val="bg1"/>
                </a:solidFill>
              </a:rPr>
            </a:br>
            <a:r>
              <a:rPr lang="it-IT" sz="2200" dirty="0" smtClean="0">
                <a:solidFill>
                  <a:schemeClr val="bg1"/>
                </a:solidFill>
              </a:rPr>
              <a:t>14-15 dicembre 2023</a:t>
            </a:r>
            <a:br>
              <a:rPr lang="it-IT" sz="2200" dirty="0" smtClean="0">
                <a:solidFill>
                  <a:schemeClr val="bg1"/>
                </a:solidFill>
              </a:rPr>
            </a:br>
            <a:r>
              <a:rPr lang="it-IT" sz="2200" dirty="0" smtClean="0">
                <a:solidFill>
                  <a:schemeClr val="bg1"/>
                </a:solidFill>
              </a:rPr>
              <a:t>Roma, INAF Sede Centrale</a:t>
            </a:r>
            <a:br>
              <a:rPr lang="it-IT" sz="2200" dirty="0" smtClean="0">
                <a:solidFill>
                  <a:schemeClr val="bg1"/>
                </a:solidFill>
              </a:rPr>
            </a:br>
            <a:r>
              <a:rPr lang="it-IT" sz="2200" dirty="0">
                <a:solidFill>
                  <a:schemeClr val="bg1"/>
                </a:solidFill>
              </a:rPr>
              <a:t/>
            </a:r>
            <a:br>
              <a:rPr lang="it-IT" sz="2200" dirty="0">
                <a:solidFill>
                  <a:schemeClr val="bg1"/>
                </a:solidFill>
              </a:rPr>
            </a:br>
            <a:r>
              <a:rPr lang="it-IT" sz="2200" dirty="0" smtClean="0">
                <a:solidFill>
                  <a:schemeClr val="bg1"/>
                </a:solidFill>
              </a:rPr>
              <a:t>Laura Abrami (INAF-</a:t>
            </a:r>
            <a:r>
              <a:rPr lang="it-IT" sz="2200" dirty="0" err="1" smtClean="0">
                <a:solidFill>
                  <a:schemeClr val="bg1"/>
                </a:solidFill>
              </a:rPr>
              <a:t>OATs</a:t>
            </a:r>
            <a:r>
              <a:rPr lang="it-IT" sz="2200" dirty="0" smtClean="0">
                <a:solidFill>
                  <a:schemeClr val="bg1"/>
                </a:solidFill>
              </a:rPr>
              <a:t>) e Antonella Gasperini (INAF-</a:t>
            </a:r>
            <a:r>
              <a:rPr lang="it-IT" sz="2200" dirty="0" err="1" smtClean="0">
                <a:solidFill>
                  <a:schemeClr val="bg1"/>
                </a:solidFill>
              </a:rPr>
              <a:t>OAFi</a:t>
            </a:r>
            <a:r>
              <a:rPr lang="it-IT" sz="2200" dirty="0" smtClean="0">
                <a:solidFill>
                  <a:schemeClr val="bg1"/>
                </a:solidFill>
              </a:rPr>
              <a:t>)</a:t>
            </a:r>
            <a:br>
              <a:rPr lang="it-IT" sz="2200" dirty="0" smtClean="0">
                <a:solidFill>
                  <a:schemeClr val="bg1"/>
                </a:solidFill>
              </a:rPr>
            </a:br>
            <a:endParaRPr lang="it-IT" sz="22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90" y="417555"/>
            <a:ext cx="1728220" cy="68884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42" y="305478"/>
            <a:ext cx="1731268" cy="68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6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>
            <a:off x="0" y="6516000"/>
            <a:ext cx="12192000" cy="360000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gradFill>
            <a:gsLst>
              <a:gs pos="11000">
                <a:srgbClr val="00339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txBody>
          <a:bodyPr wrap="square" rtlCol="0">
            <a:spAutoFit/>
          </a:bodyPr>
          <a:lstStyle/>
          <a:p>
            <a:pPr algn="r"/>
            <a:endParaRPr lang="it-IT" dirty="0" smtClean="0">
              <a:solidFill>
                <a:schemeClr val="bg1"/>
              </a:solidFill>
            </a:endParaRPr>
          </a:p>
          <a:p>
            <a:pPr algn="r"/>
            <a:r>
              <a:rPr lang="it-IT" dirty="0">
                <a:solidFill>
                  <a:schemeClr val="bg1"/>
                </a:solidFill>
              </a:rPr>
              <a:t>OS@INAF 2023</a:t>
            </a:r>
          </a:p>
          <a:p>
            <a:pPr algn="r"/>
            <a:r>
              <a:rPr lang="it-IT" dirty="0">
                <a:solidFill>
                  <a:schemeClr val="bg1"/>
                </a:solidFill>
              </a:rPr>
              <a:t>Gli accordi trasformativi in INAF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70" y="117240"/>
            <a:ext cx="1731268" cy="688849"/>
          </a:xfrm>
          <a:prstGeom prst="rect">
            <a:avLst/>
          </a:prstGeom>
        </p:spPr>
      </p:pic>
      <p:sp>
        <p:nvSpPr>
          <p:cNvPr id="14" name="Segnaposto data 13"/>
          <p:cNvSpPr>
            <a:spLocks noGrp="1"/>
          </p:cNvSpPr>
          <p:nvPr>
            <p:ph type="dt" sz="half" idx="10"/>
          </p:nvPr>
        </p:nvSpPr>
        <p:spPr>
          <a:xfrm>
            <a:off x="356970" y="6492875"/>
            <a:ext cx="2743200" cy="365125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14-15 dicembre 2023</a:t>
            </a:r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>
          <a:xfrm>
            <a:off x="8548099" y="6475890"/>
            <a:ext cx="3406740" cy="368480"/>
          </a:xfrm>
        </p:spPr>
        <p:txBody>
          <a:bodyPr/>
          <a:lstStyle/>
          <a:p>
            <a:pPr algn="r"/>
            <a:r>
              <a:rPr lang="it-IT" dirty="0">
                <a:solidFill>
                  <a:schemeClr val="bg1"/>
                </a:solidFill>
              </a:rPr>
              <a:t>OS@INAF 2023 / Laura Abrami, Antonella Gasperini</a:t>
            </a:r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4724400" y="6492875"/>
            <a:ext cx="2743200" cy="365125"/>
          </a:xfrm>
        </p:spPr>
        <p:txBody>
          <a:bodyPr/>
          <a:lstStyle/>
          <a:p>
            <a:pPr algn="ctr"/>
            <a:fld id="{034B7DBB-36D0-46DB-9AF2-29E03691EC11}" type="slidenum">
              <a:rPr lang="it-IT" smtClean="0">
                <a:solidFill>
                  <a:schemeClr val="bg1"/>
                </a:solidFill>
              </a:rPr>
              <a:pPr algn="ctr"/>
              <a:t>10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422018" y="2170058"/>
            <a:ext cx="60452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I dettagli di ogni singolo contratto sono riepilogati all’interno di OA@INAF</a:t>
            </a:r>
          </a:p>
          <a:p>
            <a:endParaRPr lang="it-IT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https://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openaccess-info.inaf.it/oa-in-inaf/contratti-trasformativi</a:t>
            </a:r>
            <a:endParaRPr lang="it-IT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it-IT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9376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Costantemente aggiornata</a:t>
            </a:r>
          </a:p>
          <a:p>
            <a:pPr marL="89376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Sezione «in evidenza»</a:t>
            </a:r>
          </a:p>
          <a:p>
            <a:pPr marL="89376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Informazione immediata tramite email</a:t>
            </a:r>
          </a:p>
          <a:p>
            <a:pPr marL="893763" indent="-285750">
              <a:buFont typeface="Arial" panose="020B0604020202020204" pitchFamily="34" charset="0"/>
              <a:buChar char="•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161" y="963440"/>
            <a:ext cx="2844919" cy="555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2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>
            <a:off x="0" y="6516000"/>
            <a:ext cx="12192000" cy="360000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gradFill>
            <a:gsLst>
              <a:gs pos="11000">
                <a:srgbClr val="00339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txBody>
          <a:bodyPr wrap="square" rtlCol="0">
            <a:spAutoFit/>
          </a:bodyPr>
          <a:lstStyle/>
          <a:p>
            <a:pPr algn="r"/>
            <a:endParaRPr lang="it-IT" dirty="0" smtClean="0">
              <a:solidFill>
                <a:schemeClr val="bg1"/>
              </a:solidFill>
            </a:endParaRPr>
          </a:p>
          <a:p>
            <a:pPr algn="r"/>
            <a:r>
              <a:rPr lang="it-IT" dirty="0">
                <a:solidFill>
                  <a:schemeClr val="bg1"/>
                </a:solidFill>
              </a:rPr>
              <a:t>OS@INAF 2023</a:t>
            </a:r>
          </a:p>
          <a:p>
            <a:pPr algn="r"/>
            <a:r>
              <a:rPr lang="it-IT" dirty="0">
                <a:solidFill>
                  <a:schemeClr val="bg1"/>
                </a:solidFill>
              </a:rPr>
              <a:t>Gli accordi trasformativi in INAF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70" y="117240"/>
            <a:ext cx="1731268" cy="688849"/>
          </a:xfrm>
          <a:prstGeom prst="rect">
            <a:avLst/>
          </a:prstGeom>
        </p:spPr>
      </p:pic>
      <p:sp>
        <p:nvSpPr>
          <p:cNvPr id="14" name="Segnaposto data 13"/>
          <p:cNvSpPr>
            <a:spLocks noGrp="1"/>
          </p:cNvSpPr>
          <p:nvPr>
            <p:ph type="dt" sz="half" idx="10"/>
          </p:nvPr>
        </p:nvSpPr>
        <p:spPr>
          <a:xfrm>
            <a:off x="356970" y="6492875"/>
            <a:ext cx="2743200" cy="365125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14-15 dicembre 2023</a:t>
            </a:r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>
          <a:xfrm>
            <a:off x="8548099" y="6475890"/>
            <a:ext cx="3406740" cy="368480"/>
          </a:xfrm>
        </p:spPr>
        <p:txBody>
          <a:bodyPr/>
          <a:lstStyle/>
          <a:p>
            <a:pPr algn="r"/>
            <a:r>
              <a:rPr lang="it-IT" dirty="0">
                <a:solidFill>
                  <a:schemeClr val="bg1"/>
                </a:solidFill>
              </a:rPr>
              <a:t>OS@INAF 2023 / Laura Abrami, Antonella Gasperini</a:t>
            </a:r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4724400" y="6492875"/>
            <a:ext cx="2743200" cy="365125"/>
          </a:xfrm>
        </p:spPr>
        <p:txBody>
          <a:bodyPr/>
          <a:lstStyle/>
          <a:p>
            <a:pPr algn="ctr"/>
            <a:fld id="{034B7DBB-36D0-46DB-9AF2-29E03691EC11}" type="slidenum">
              <a:rPr lang="it-IT" smtClean="0">
                <a:solidFill>
                  <a:schemeClr val="bg1"/>
                </a:solidFill>
              </a:rPr>
              <a:pPr algn="ctr"/>
              <a:t>11</a:t>
            </a:fld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350" y="963440"/>
            <a:ext cx="7607300" cy="5384800"/>
          </a:xfrm>
          <a:prstGeom prst="rect">
            <a:avLst/>
          </a:prstGeom>
        </p:spPr>
      </p:pic>
      <p:sp>
        <p:nvSpPr>
          <p:cNvPr id="3" name="Callout 1 2"/>
          <p:cNvSpPr/>
          <p:nvPr/>
        </p:nvSpPr>
        <p:spPr>
          <a:xfrm>
            <a:off x="10251469" y="4238367"/>
            <a:ext cx="1166174" cy="444844"/>
          </a:xfrm>
          <a:prstGeom prst="borderCallout1">
            <a:avLst>
              <a:gd name="adj1" fmla="val 49305"/>
              <a:gd name="adj2" fmla="val -916"/>
              <a:gd name="adj3" fmla="val 120833"/>
              <a:gd name="adj4" fmla="val -489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Italy</a:t>
            </a:r>
            <a:endParaRPr lang="it-IT" dirty="0" smtClean="0"/>
          </a:p>
          <a:p>
            <a:pPr algn="ctr"/>
            <a:r>
              <a:rPr lang="it-IT" sz="1200" dirty="0" smtClean="0"/>
              <a:t>2023: 35,827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14955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673" y="1742083"/>
            <a:ext cx="9803448" cy="4319253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0" y="6516000"/>
            <a:ext cx="12192000" cy="360000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gradFill>
            <a:gsLst>
              <a:gs pos="11000">
                <a:srgbClr val="00339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txBody>
          <a:bodyPr wrap="square" rtlCol="0">
            <a:spAutoFit/>
          </a:bodyPr>
          <a:lstStyle/>
          <a:p>
            <a:pPr algn="r"/>
            <a:endParaRPr lang="it-IT" dirty="0" smtClean="0">
              <a:solidFill>
                <a:schemeClr val="bg1"/>
              </a:solidFill>
            </a:endParaRPr>
          </a:p>
          <a:p>
            <a:pPr algn="r"/>
            <a:r>
              <a:rPr lang="it-IT" dirty="0">
                <a:solidFill>
                  <a:schemeClr val="bg1"/>
                </a:solidFill>
              </a:rPr>
              <a:t>OS@INAF 2023</a:t>
            </a:r>
          </a:p>
          <a:p>
            <a:pPr algn="r"/>
            <a:r>
              <a:rPr lang="it-IT" dirty="0">
                <a:solidFill>
                  <a:schemeClr val="bg1"/>
                </a:solidFill>
              </a:rPr>
              <a:t>Gli accordi trasformativi in INAF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70" y="117240"/>
            <a:ext cx="1731268" cy="688849"/>
          </a:xfrm>
          <a:prstGeom prst="rect">
            <a:avLst/>
          </a:prstGeom>
        </p:spPr>
      </p:pic>
      <p:sp>
        <p:nvSpPr>
          <p:cNvPr id="14" name="Segnaposto data 13"/>
          <p:cNvSpPr>
            <a:spLocks noGrp="1"/>
          </p:cNvSpPr>
          <p:nvPr>
            <p:ph type="dt" sz="half" idx="10"/>
          </p:nvPr>
        </p:nvSpPr>
        <p:spPr>
          <a:xfrm>
            <a:off x="356970" y="6492875"/>
            <a:ext cx="2743200" cy="365125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14-15 dicembre 2023</a:t>
            </a:r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>
          <a:xfrm>
            <a:off x="8548099" y="6475890"/>
            <a:ext cx="3406740" cy="368480"/>
          </a:xfrm>
        </p:spPr>
        <p:txBody>
          <a:bodyPr/>
          <a:lstStyle/>
          <a:p>
            <a:pPr algn="r"/>
            <a:r>
              <a:rPr lang="it-IT" dirty="0">
                <a:solidFill>
                  <a:schemeClr val="bg1"/>
                </a:solidFill>
              </a:rPr>
              <a:t>OS@INAF 2023 / Laura Abrami, Antonella Gasperini</a:t>
            </a:r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4724400" y="6492875"/>
            <a:ext cx="2743200" cy="365125"/>
          </a:xfrm>
        </p:spPr>
        <p:txBody>
          <a:bodyPr/>
          <a:lstStyle/>
          <a:p>
            <a:pPr algn="ctr"/>
            <a:fld id="{034B7DBB-36D0-46DB-9AF2-29E03691EC11}" type="slidenum">
              <a:rPr lang="it-IT" smtClean="0">
                <a:solidFill>
                  <a:schemeClr val="bg1"/>
                </a:solidFill>
              </a:rPr>
              <a:pPr algn="ctr"/>
              <a:t>12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306320" y="1246908"/>
            <a:ext cx="4460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Impatto che </a:t>
            </a:r>
            <a:r>
              <a:rPr lang="it-IT" dirty="0"/>
              <a:t>i TA </a:t>
            </a:r>
            <a:r>
              <a:rPr lang="it-IT" dirty="0" smtClean="0"/>
              <a:t>hanno avuto in INAF Affiliazione</a:t>
            </a:r>
            <a:r>
              <a:rPr lang="it-IT" dirty="0"/>
              <a:t>: INAF</a:t>
            </a:r>
          </a:p>
          <a:p>
            <a:r>
              <a:rPr lang="it-IT" dirty="0"/>
              <a:t>Periodo: 2015-2023</a:t>
            </a:r>
          </a:p>
          <a:p>
            <a:r>
              <a:rPr lang="it-IT" dirty="0"/>
              <a:t>Tipologia: </a:t>
            </a:r>
            <a:r>
              <a:rPr lang="it-IT" dirty="0" err="1"/>
              <a:t>article</a:t>
            </a:r>
            <a:r>
              <a:rPr lang="it-IT" dirty="0"/>
              <a:t> + </a:t>
            </a:r>
            <a:r>
              <a:rPr lang="it-IT" dirty="0" err="1"/>
              <a:t>review</a:t>
            </a:r>
            <a:r>
              <a:rPr lang="it-IT" dirty="0"/>
              <a:t> </a:t>
            </a:r>
            <a:r>
              <a:rPr lang="it-IT" dirty="0" err="1"/>
              <a:t>article</a:t>
            </a:r>
            <a:endParaRPr lang="it-IT" dirty="0"/>
          </a:p>
          <a:p>
            <a:r>
              <a:rPr lang="it-IT" dirty="0"/>
              <a:t>Open </a:t>
            </a:r>
            <a:r>
              <a:rPr lang="it-IT" dirty="0" err="1"/>
              <a:t>access</a:t>
            </a:r>
            <a:r>
              <a:rPr lang="it-IT" dirty="0"/>
              <a:t>: </a:t>
            </a:r>
            <a:r>
              <a:rPr lang="it-IT" dirty="0" err="1"/>
              <a:t>gold+hybrid</a:t>
            </a:r>
            <a:r>
              <a:rPr lang="it-IT" dirty="0"/>
              <a:t> </a:t>
            </a:r>
            <a:r>
              <a:rPr lang="it-IT" dirty="0" err="1" smtClean="0"/>
              <a:t>gold</a:t>
            </a:r>
            <a:endParaRPr lang="it-IT" dirty="0" smtClean="0"/>
          </a:p>
          <a:p>
            <a:r>
              <a:rPr lang="it-IT" dirty="0" smtClean="0"/>
              <a:t>Distribuzione per anno di pubblicazione</a:t>
            </a:r>
          </a:p>
          <a:p>
            <a:r>
              <a:rPr lang="it-IT" dirty="0" smtClean="0"/>
              <a:t>Fonte: </a:t>
            </a:r>
            <a:r>
              <a:rPr lang="it-IT" dirty="0" err="1" smtClean="0"/>
              <a:t>WoS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212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>
            <a:off x="0" y="6516000"/>
            <a:ext cx="12192000" cy="360000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gradFill>
            <a:gsLst>
              <a:gs pos="11000">
                <a:srgbClr val="00339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txBody>
          <a:bodyPr wrap="square" rtlCol="0">
            <a:spAutoFit/>
          </a:bodyPr>
          <a:lstStyle/>
          <a:p>
            <a:pPr algn="r"/>
            <a:endParaRPr lang="it-IT" dirty="0" smtClean="0">
              <a:solidFill>
                <a:schemeClr val="bg1"/>
              </a:solidFill>
            </a:endParaRPr>
          </a:p>
          <a:p>
            <a:pPr algn="r"/>
            <a:r>
              <a:rPr lang="it-IT" dirty="0">
                <a:solidFill>
                  <a:schemeClr val="bg1"/>
                </a:solidFill>
              </a:rPr>
              <a:t>OS@INAF 2023</a:t>
            </a:r>
          </a:p>
          <a:p>
            <a:pPr algn="r"/>
            <a:r>
              <a:rPr lang="it-IT" dirty="0">
                <a:solidFill>
                  <a:schemeClr val="bg1"/>
                </a:solidFill>
              </a:rPr>
              <a:t>Gli accordi trasformativi in INAF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70" y="117240"/>
            <a:ext cx="1731268" cy="688849"/>
          </a:xfrm>
          <a:prstGeom prst="rect">
            <a:avLst/>
          </a:prstGeom>
        </p:spPr>
      </p:pic>
      <p:sp>
        <p:nvSpPr>
          <p:cNvPr id="14" name="Segnaposto data 13"/>
          <p:cNvSpPr>
            <a:spLocks noGrp="1"/>
          </p:cNvSpPr>
          <p:nvPr>
            <p:ph type="dt" sz="half" idx="10"/>
          </p:nvPr>
        </p:nvSpPr>
        <p:spPr>
          <a:xfrm>
            <a:off x="356970" y="6492875"/>
            <a:ext cx="2743200" cy="365125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14-15 dicembre 2023</a:t>
            </a:r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>
          <a:xfrm>
            <a:off x="8548099" y="6475890"/>
            <a:ext cx="3406740" cy="368480"/>
          </a:xfrm>
        </p:spPr>
        <p:txBody>
          <a:bodyPr/>
          <a:lstStyle/>
          <a:p>
            <a:pPr algn="r"/>
            <a:r>
              <a:rPr lang="it-IT" dirty="0">
                <a:solidFill>
                  <a:schemeClr val="bg1"/>
                </a:solidFill>
              </a:rPr>
              <a:t>OS@INAF 2023 / Laura Abrami, Antonella Gasperini</a:t>
            </a:r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4724400" y="6492875"/>
            <a:ext cx="2743200" cy="365125"/>
          </a:xfrm>
        </p:spPr>
        <p:txBody>
          <a:bodyPr/>
          <a:lstStyle/>
          <a:p>
            <a:pPr algn="ctr"/>
            <a:fld id="{034B7DBB-36D0-46DB-9AF2-29E03691EC11}" type="slidenum">
              <a:rPr lang="it-IT" smtClean="0">
                <a:solidFill>
                  <a:schemeClr val="bg1"/>
                </a:solidFill>
              </a:rPr>
              <a:pPr algn="ctr"/>
              <a:t>13</a:t>
            </a:fld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684" y="2187146"/>
            <a:ext cx="8170939" cy="401786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68458" y="1309983"/>
            <a:ext cx="3904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Affiliazione: INAF</a:t>
            </a:r>
          </a:p>
          <a:p>
            <a:r>
              <a:rPr lang="it-IT" dirty="0" smtClean="0"/>
              <a:t>Periodo: 2015-2023</a:t>
            </a:r>
          </a:p>
          <a:p>
            <a:r>
              <a:rPr lang="it-IT" dirty="0" smtClean="0"/>
              <a:t>Tipologia: </a:t>
            </a:r>
            <a:r>
              <a:rPr lang="it-IT" dirty="0" err="1" smtClean="0"/>
              <a:t>article</a:t>
            </a:r>
            <a:r>
              <a:rPr lang="it-IT" dirty="0" smtClean="0"/>
              <a:t> + </a:t>
            </a:r>
            <a:r>
              <a:rPr lang="it-IT" dirty="0" err="1" smtClean="0"/>
              <a:t>review</a:t>
            </a:r>
            <a:r>
              <a:rPr lang="it-IT" dirty="0" smtClean="0"/>
              <a:t> </a:t>
            </a:r>
            <a:r>
              <a:rPr lang="it-IT" dirty="0" err="1" smtClean="0"/>
              <a:t>article</a:t>
            </a:r>
            <a:endParaRPr lang="it-IT" dirty="0" smtClean="0"/>
          </a:p>
          <a:p>
            <a:r>
              <a:rPr lang="it-IT" dirty="0" smtClean="0"/>
              <a:t>Open </a:t>
            </a:r>
            <a:r>
              <a:rPr lang="it-IT" dirty="0" err="1" smtClean="0"/>
              <a:t>access</a:t>
            </a:r>
            <a:r>
              <a:rPr lang="it-IT" dirty="0" smtClean="0"/>
              <a:t>: </a:t>
            </a:r>
            <a:r>
              <a:rPr lang="it-IT" dirty="0" err="1" smtClean="0"/>
              <a:t>gold+hybrid</a:t>
            </a:r>
            <a:r>
              <a:rPr lang="it-IT" dirty="0" smtClean="0"/>
              <a:t> </a:t>
            </a:r>
            <a:r>
              <a:rPr lang="it-IT" dirty="0" err="1" smtClean="0"/>
              <a:t>gold</a:t>
            </a:r>
            <a:endParaRPr lang="it-IT" dirty="0" smtClean="0"/>
          </a:p>
          <a:p>
            <a:r>
              <a:rPr lang="it-IT" dirty="0" smtClean="0"/>
              <a:t>Distribuzione per titolo di rivista</a:t>
            </a:r>
          </a:p>
          <a:p>
            <a:r>
              <a:rPr lang="it-IT" dirty="0" smtClean="0"/>
              <a:t>Fonte: </a:t>
            </a:r>
            <a:r>
              <a:rPr lang="it-IT" dirty="0" err="1" smtClean="0"/>
              <a:t>WoS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527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214" y="2189796"/>
            <a:ext cx="8581137" cy="4254463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0" y="6516000"/>
            <a:ext cx="12192000" cy="360000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gradFill>
            <a:gsLst>
              <a:gs pos="11000">
                <a:srgbClr val="00339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txBody>
          <a:bodyPr wrap="square" rtlCol="0">
            <a:spAutoFit/>
          </a:bodyPr>
          <a:lstStyle/>
          <a:p>
            <a:pPr algn="r"/>
            <a:endParaRPr lang="it-IT" dirty="0" smtClean="0">
              <a:solidFill>
                <a:schemeClr val="bg1"/>
              </a:solidFill>
            </a:endParaRPr>
          </a:p>
          <a:p>
            <a:pPr algn="r"/>
            <a:r>
              <a:rPr lang="it-IT" dirty="0">
                <a:solidFill>
                  <a:schemeClr val="bg1"/>
                </a:solidFill>
              </a:rPr>
              <a:t>OS@INAF 2023</a:t>
            </a:r>
          </a:p>
          <a:p>
            <a:pPr algn="r"/>
            <a:r>
              <a:rPr lang="it-IT" dirty="0">
                <a:solidFill>
                  <a:schemeClr val="bg1"/>
                </a:solidFill>
              </a:rPr>
              <a:t>Gli accordi trasformativi in INAF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70" y="117240"/>
            <a:ext cx="1731268" cy="688849"/>
          </a:xfrm>
          <a:prstGeom prst="rect">
            <a:avLst/>
          </a:prstGeom>
        </p:spPr>
      </p:pic>
      <p:sp>
        <p:nvSpPr>
          <p:cNvPr id="14" name="Segnaposto data 13"/>
          <p:cNvSpPr>
            <a:spLocks noGrp="1"/>
          </p:cNvSpPr>
          <p:nvPr>
            <p:ph type="dt" sz="half" idx="10"/>
          </p:nvPr>
        </p:nvSpPr>
        <p:spPr>
          <a:xfrm>
            <a:off x="356970" y="6492875"/>
            <a:ext cx="2743200" cy="365125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14-15 dicembre 2023</a:t>
            </a:r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>
          <a:xfrm>
            <a:off x="8548099" y="6475890"/>
            <a:ext cx="3406740" cy="368480"/>
          </a:xfrm>
        </p:spPr>
        <p:txBody>
          <a:bodyPr/>
          <a:lstStyle/>
          <a:p>
            <a:pPr algn="r"/>
            <a:r>
              <a:rPr lang="it-IT" dirty="0">
                <a:solidFill>
                  <a:schemeClr val="bg1"/>
                </a:solidFill>
              </a:rPr>
              <a:t>OS@INAF 2023 / Laura Abrami, Antonella Gasperini</a:t>
            </a:r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4724400" y="6492875"/>
            <a:ext cx="2743200" cy="365125"/>
          </a:xfrm>
        </p:spPr>
        <p:txBody>
          <a:bodyPr/>
          <a:lstStyle/>
          <a:p>
            <a:pPr algn="ctr"/>
            <a:fld id="{034B7DBB-36D0-46DB-9AF2-29E03691EC11}" type="slidenum">
              <a:rPr lang="it-IT" smtClean="0">
                <a:solidFill>
                  <a:schemeClr val="bg1"/>
                </a:solidFill>
              </a:rPr>
              <a:pPr algn="ctr"/>
              <a:t>14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28182" y="1150826"/>
            <a:ext cx="3904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Affiliazione: INAF</a:t>
            </a:r>
          </a:p>
          <a:p>
            <a:r>
              <a:rPr lang="it-IT" dirty="0" smtClean="0"/>
              <a:t>Periodo: 2015-2023</a:t>
            </a:r>
          </a:p>
          <a:p>
            <a:r>
              <a:rPr lang="it-IT" dirty="0" smtClean="0"/>
              <a:t>Tipologia: </a:t>
            </a:r>
            <a:r>
              <a:rPr lang="it-IT" dirty="0" err="1" smtClean="0"/>
              <a:t>article</a:t>
            </a:r>
            <a:r>
              <a:rPr lang="it-IT" dirty="0" smtClean="0"/>
              <a:t> + </a:t>
            </a:r>
            <a:r>
              <a:rPr lang="it-IT" dirty="0" err="1" smtClean="0"/>
              <a:t>review</a:t>
            </a:r>
            <a:r>
              <a:rPr lang="it-IT" dirty="0" smtClean="0"/>
              <a:t> </a:t>
            </a:r>
            <a:r>
              <a:rPr lang="it-IT" dirty="0" err="1" smtClean="0"/>
              <a:t>article</a:t>
            </a:r>
            <a:endParaRPr lang="it-IT" dirty="0" smtClean="0"/>
          </a:p>
          <a:p>
            <a:r>
              <a:rPr lang="it-IT" dirty="0" smtClean="0"/>
              <a:t>Open </a:t>
            </a:r>
            <a:r>
              <a:rPr lang="it-IT" dirty="0" err="1" smtClean="0"/>
              <a:t>access</a:t>
            </a:r>
            <a:r>
              <a:rPr lang="it-IT" dirty="0" smtClean="0"/>
              <a:t>: </a:t>
            </a:r>
            <a:r>
              <a:rPr lang="it-IT" dirty="0" err="1" smtClean="0"/>
              <a:t>gold+hybrid</a:t>
            </a:r>
            <a:r>
              <a:rPr lang="it-IT" dirty="0" smtClean="0"/>
              <a:t> </a:t>
            </a:r>
            <a:r>
              <a:rPr lang="it-IT" dirty="0" err="1" smtClean="0"/>
              <a:t>gold</a:t>
            </a:r>
            <a:endParaRPr lang="it-IT" dirty="0" smtClean="0"/>
          </a:p>
          <a:p>
            <a:r>
              <a:rPr lang="it-IT" dirty="0" smtClean="0"/>
              <a:t>Distribuzione per Publisher</a:t>
            </a:r>
          </a:p>
          <a:p>
            <a:r>
              <a:rPr lang="it-IT" dirty="0" smtClean="0"/>
              <a:t>Fonte: </a:t>
            </a:r>
            <a:r>
              <a:rPr lang="it-IT" dirty="0" err="1" smtClean="0"/>
              <a:t>WoS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670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>
            <a:off x="0" y="6516000"/>
            <a:ext cx="12192000" cy="360000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gradFill>
            <a:gsLst>
              <a:gs pos="11000">
                <a:srgbClr val="00339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txBody>
          <a:bodyPr wrap="square" rtlCol="0">
            <a:spAutoFit/>
          </a:bodyPr>
          <a:lstStyle/>
          <a:p>
            <a:pPr algn="r"/>
            <a:endParaRPr lang="it-IT" dirty="0" smtClean="0">
              <a:solidFill>
                <a:schemeClr val="bg1"/>
              </a:solidFill>
            </a:endParaRPr>
          </a:p>
          <a:p>
            <a:pPr algn="r"/>
            <a:r>
              <a:rPr lang="it-IT" dirty="0">
                <a:solidFill>
                  <a:schemeClr val="bg1"/>
                </a:solidFill>
              </a:rPr>
              <a:t>OS@INAF 2023</a:t>
            </a:r>
          </a:p>
          <a:p>
            <a:pPr algn="r"/>
            <a:r>
              <a:rPr lang="it-IT" dirty="0">
                <a:solidFill>
                  <a:schemeClr val="bg1"/>
                </a:solidFill>
              </a:rPr>
              <a:t>Gli accordi trasformativi in INAF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70" y="117240"/>
            <a:ext cx="1731268" cy="688849"/>
          </a:xfrm>
          <a:prstGeom prst="rect">
            <a:avLst/>
          </a:prstGeom>
        </p:spPr>
      </p:pic>
      <p:sp>
        <p:nvSpPr>
          <p:cNvPr id="14" name="Segnaposto data 13"/>
          <p:cNvSpPr>
            <a:spLocks noGrp="1"/>
          </p:cNvSpPr>
          <p:nvPr>
            <p:ph type="dt" sz="half" idx="10"/>
          </p:nvPr>
        </p:nvSpPr>
        <p:spPr>
          <a:xfrm>
            <a:off x="356970" y="6492875"/>
            <a:ext cx="2743200" cy="365125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14-15 dicembre 2023</a:t>
            </a:r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>
          <a:xfrm>
            <a:off x="8548099" y="6475890"/>
            <a:ext cx="3406740" cy="368480"/>
          </a:xfrm>
        </p:spPr>
        <p:txBody>
          <a:bodyPr/>
          <a:lstStyle/>
          <a:p>
            <a:pPr algn="r"/>
            <a:r>
              <a:rPr lang="it-IT" dirty="0">
                <a:solidFill>
                  <a:schemeClr val="bg1"/>
                </a:solidFill>
              </a:rPr>
              <a:t>OS@INAF 2023 / Laura Abrami, Antonella Gasperini</a:t>
            </a:r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4724400" y="6492875"/>
            <a:ext cx="2743200" cy="365125"/>
          </a:xfrm>
        </p:spPr>
        <p:txBody>
          <a:bodyPr/>
          <a:lstStyle/>
          <a:p>
            <a:pPr algn="ctr"/>
            <a:fld id="{034B7DBB-36D0-46DB-9AF2-29E03691EC11}" type="slidenum">
              <a:rPr lang="it-IT" smtClean="0">
                <a:solidFill>
                  <a:schemeClr val="bg1"/>
                </a:solidFill>
              </a:rPr>
              <a:pPr algn="ctr"/>
              <a:t>15</a:t>
            </a:fld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183" y="1717247"/>
            <a:ext cx="9623818" cy="472701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31398" y="1316285"/>
            <a:ext cx="6033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Distribuzione di tutte le pubblicazioni OA, autori affiliati INAF</a:t>
            </a:r>
          </a:p>
          <a:p>
            <a:r>
              <a:rPr lang="it-IT" dirty="0" smtClean="0"/>
              <a:t>Fonte: </a:t>
            </a:r>
            <a:r>
              <a:rPr lang="it-IT" dirty="0" err="1" smtClean="0"/>
              <a:t>WoS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777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>
            <a:off x="0" y="6516000"/>
            <a:ext cx="12192000" cy="360000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gradFill>
            <a:gsLst>
              <a:gs pos="11000">
                <a:srgbClr val="00339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txBody>
          <a:bodyPr wrap="square" rtlCol="0">
            <a:spAutoFit/>
          </a:bodyPr>
          <a:lstStyle/>
          <a:p>
            <a:pPr algn="r"/>
            <a:endParaRPr lang="it-IT" dirty="0" smtClean="0">
              <a:solidFill>
                <a:schemeClr val="bg1"/>
              </a:solidFill>
            </a:endParaRPr>
          </a:p>
          <a:p>
            <a:pPr algn="r"/>
            <a:r>
              <a:rPr lang="it-IT" dirty="0">
                <a:solidFill>
                  <a:schemeClr val="bg1"/>
                </a:solidFill>
              </a:rPr>
              <a:t>OS@INAF 2023</a:t>
            </a:r>
          </a:p>
          <a:p>
            <a:pPr algn="r"/>
            <a:r>
              <a:rPr lang="it-IT" dirty="0">
                <a:solidFill>
                  <a:schemeClr val="bg1"/>
                </a:solidFill>
              </a:rPr>
              <a:t>Gli accordi trasformativi in INAF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70" y="117240"/>
            <a:ext cx="1731268" cy="688849"/>
          </a:xfrm>
          <a:prstGeom prst="rect">
            <a:avLst/>
          </a:prstGeom>
        </p:spPr>
      </p:pic>
      <p:sp>
        <p:nvSpPr>
          <p:cNvPr id="14" name="Segnaposto data 13"/>
          <p:cNvSpPr>
            <a:spLocks noGrp="1"/>
          </p:cNvSpPr>
          <p:nvPr>
            <p:ph type="dt" sz="half" idx="10"/>
          </p:nvPr>
        </p:nvSpPr>
        <p:spPr>
          <a:xfrm>
            <a:off x="356970" y="6492875"/>
            <a:ext cx="2743200" cy="365125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14-15 dicembre 2023</a:t>
            </a:r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>
          <a:xfrm>
            <a:off x="8548099" y="6475890"/>
            <a:ext cx="3406740" cy="368480"/>
          </a:xfrm>
        </p:spPr>
        <p:txBody>
          <a:bodyPr/>
          <a:lstStyle/>
          <a:p>
            <a:pPr algn="r"/>
            <a:r>
              <a:rPr lang="it-IT" dirty="0">
                <a:solidFill>
                  <a:schemeClr val="bg1"/>
                </a:solidFill>
              </a:rPr>
              <a:t>OS@INAF 2023 / Laura Abrami, Antonella Gasperini</a:t>
            </a:r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4724400" y="6492875"/>
            <a:ext cx="2743200" cy="365125"/>
          </a:xfrm>
        </p:spPr>
        <p:txBody>
          <a:bodyPr/>
          <a:lstStyle/>
          <a:p>
            <a:pPr algn="ctr"/>
            <a:fld id="{034B7DBB-36D0-46DB-9AF2-29E03691EC11}" type="slidenum">
              <a:rPr lang="it-IT" smtClean="0">
                <a:solidFill>
                  <a:schemeClr val="bg1"/>
                </a:solidFill>
              </a:rPr>
              <a:pPr algn="ctr"/>
              <a:t>16</a:t>
            </a:fld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10" name="Diagramma 9"/>
          <p:cNvGraphicFramePr/>
          <p:nvPr>
            <p:extLst>
              <p:ext uri="{D42A27DB-BD31-4B8C-83A1-F6EECF244321}">
                <p14:modId xmlns:p14="http://schemas.microsoft.com/office/powerpoint/2010/main" val="3280364939"/>
              </p:ext>
            </p:extLst>
          </p:nvPr>
        </p:nvGraphicFramePr>
        <p:xfrm>
          <a:off x="1286941" y="1262441"/>
          <a:ext cx="9486036" cy="2041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val="2224330563"/>
              </p:ext>
            </p:extLst>
          </p:nvPr>
        </p:nvGraphicFramePr>
        <p:xfrm>
          <a:off x="1286941" y="4559849"/>
          <a:ext cx="9618117" cy="1630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615021" y="3082521"/>
            <a:ext cx="42226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Ci sono casi in cui la </a:t>
            </a:r>
            <a:r>
              <a:rPr lang="it-IT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transizione verso l’Open Access è stata effettuata per scelta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delle Associazioni scientifiche (AAS, RAS)</a:t>
            </a:r>
          </a:p>
        </p:txBody>
      </p:sp>
    </p:spTree>
    <p:extLst>
      <p:ext uri="{BB962C8B-B14F-4D97-AF65-F5344CB8AC3E}">
        <p14:creationId xmlns:p14="http://schemas.microsoft.com/office/powerpoint/2010/main" val="367575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>
            <a:off x="0" y="6516000"/>
            <a:ext cx="12192000" cy="360000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gradFill>
            <a:gsLst>
              <a:gs pos="11000">
                <a:srgbClr val="00339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txBody>
          <a:bodyPr wrap="square" rtlCol="0">
            <a:spAutoFit/>
          </a:bodyPr>
          <a:lstStyle/>
          <a:p>
            <a:pPr algn="r"/>
            <a:endParaRPr lang="it-IT" dirty="0" smtClean="0">
              <a:solidFill>
                <a:schemeClr val="bg1"/>
              </a:solidFill>
            </a:endParaRPr>
          </a:p>
          <a:p>
            <a:pPr algn="r"/>
            <a:r>
              <a:rPr lang="it-IT" dirty="0">
                <a:solidFill>
                  <a:schemeClr val="bg1"/>
                </a:solidFill>
              </a:rPr>
              <a:t>OS@INAF 2023</a:t>
            </a:r>
          </a:p>
          <a:p>
            <a:pPr algn="r"/>
            <a:r>
              <a:rPr lang="it-IT" dirty="0">
                <a:solidFill>
                  <a:schemeClr val="bg1"/>
                </a:solidFill>
              </a:rPr>
              <a:t>Gli accordi trasformativi in INAF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70" y="117240"/>
            <a:ext cx="1731268" cy="688849"/>
          </a:xfrm>
          <a:prstGeom prst="rect">
            <a:avLst/>
          </a:prstGeom>
        </p:spPr>
      </p:pic>
      <p:sp>
        <p:nvSpPr>
          <p:cNvPr id="14" name="Segnaposto data 13"/>
          <p:cNvSpPr>
            <a:spLocks noGrp="1"/>
          </p:cNvSpPr>
          <p:nvPr>
            <p:ph type="dt" sz="half" idx="10"/>
          </p:nvPr>
        </p:nvSpPr>
        <p:spPr>
          <a:xfrm>
            <a:off x="356970" y="6492875"/>
            <a:ext cx="2743200" cy="365125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14-15 dicembre 2023</a:t>
            </a:r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>
          <a:xfrm>
            <a:off x="8548099" y="6475890"/>
            <a:ext cx="3406740" cy="368480"/>
          </a:xfrm>
        </p:spPr>
        <p:txBody>
          <a:bodyPr/>
          <a:lstStyle/>
          <a:p>
            <a:pPr algn="r"/>
            <a:r>
              <a:rPr lang="it-IT" dirty="0">
                <a:solidFill>
                  <a:schemeClr val="bg1"/>
                </a:solidFill>
              </a:rPr>
              <a:t>OS@INAF 2023 / Laura Abrami, Antonella Gasperini</a:t>
            </a:r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4724400" y="6492875"/>
            <a:ext cx="2743200" cy="365125"/>
          </a:xfrm>
        </p:spPr>
        <p:txBody>
          <a:bodyPr/>
          <a:lstStyle/>
          <a:p>
            <a:pPr algn="ctr"/>
            <a:fld id="{034B7DBB-36D0-46DB-9AF2-29E03691EC11}" type="slidenum">
              <a:rPr lang="it-IT" smtClean="0">
                <a:solidFill>
                  <a:schemeClr val="bg1"/>
                </a:solidFill>
              </a:rPr>
              <a:pPr algn="ctr"/>
              <a:t>17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60253" y="1352442"/>
            <a:ext cx="6152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Possibili alternative ai contratti trasformativi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020674" y="2688613"/>
            <a:ext cx="48255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it-IT" dirty="0" smtClean="0"/>
              <a:t>Deposito nel </a:t>
            </a:r>
            <a:r>
              <a:rPr lang="it-IT" dirty="0" err="1" smtClean="0"/>
              <a:t>Repository</a:t>
            </a:r>
            <a:r>
              <a:rPr lang="it-IT" dirty="0" smtClean="0"/>
              <a:t> Istituzionale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OA@INAF</a:t>
            </a:r>
            <a:r>
              <a:rPr lang="it-IT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Piattaforma ufficiale della </a:t>
            </a:r>
            <a:r>
              <a:rPr lang="it-IT" dirty="0" err="1"/>
              <a:t>E</a:t>
            </a:r>
            <a:r>
              <a:rPr lang="it-IT" dirty="0" err="1" smtClean="0"/>
              <a:t>uropean</a:t>
            </a:r>
            <a:r>
              <a:rPr lang="it-IT" dirty="0" smtClean="0"/>
              <a:t> </a:t>
            </a:r>
            <a:r>
              <a:rPr lang="it-IT" dirty="0" err="1" smtClean="0"/>
              <a:t>Commission</a:t>
            </a:r>
            <a:r>
              <a:rPr lang="it-IT" dirty="0" smtClean="0"/>
              <a:t>: </a:t>
            </a:r>
            <a:r>
              <a:rPr lang="it-IT" dirty="0"/>
              <a:t>ORE </a:t>
            </a:r>
            <a:r>
              <a:rPr lang="it-IT" dirty="0" smtClean="0"/>
              <a:t>Open </a:t>
            </a:r>
            <a:r>
              <a:rPr lang="it-IT" dirty="0" err="1" smtClean="0"/>
              <a:t>Research</a:t>
            </a:r>
            <a:r>
              <a:rPr lang="it-IT" dirty="0" smtClean="0"/>
              <a:t> Europe </a:t>
            </a:r>
            <a:r>
              <a:rPr lang="it-IT" dirty="0" smtClean="0">
                <a:hlinkClick r:id="rId4"/>
              </a:rPr>
              <a:t>https</a:t>
            </a:r>
            <a:r>
              <a:rPr lang="it-IT" dirty="0">
                <a:hlinkClick r:id="rId4"/>
              </a:rPr>
              <a:t>://open-research-europe.ec.europa.eu</a:t>
            </a:r>
            <a:r>
              <a:rPr lang="it-IT" dirty="0" smtClean="0">
                <a:hlinkClick r:id="rId4"/>
              </a:rPr>
              <a:t>/</a:t>
            </a:r>
            <a:r>
              <a:rPr lang="it-IT" dirty="0" smtClean="0"/>
              <a:t>  </a:t>
            </a: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6612" y="4744603"/>
            <a:ext cx="4747090" cy="1220239"/>
          </a:xfrm>
          <a:prstGeom prst="rect">
            <a:avLst/>
          </a:prstGeom>
        </p:spPr>
      </p:pic>
      <p:pic>
        <p:nvPicPr>
          <p:cNvPr id="8" name="Immagine 7" descr="Ritaglio schermat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976" y="1691033"/>
            <a:ext cx="5458363" cy="264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1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>
            <a:off x="0" y="6516000"/>
            <a:ext cx="12192000" cy="360000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-1"/>
            <a:ext cx="12192000" cy="923330"/>
          </a:xfrm>
          <a:prstGeom prst="rect">
            <a:avLst/>
          </a:prstGeom>
          <a:gradFill>
            <a:gsLst>
              <a:gs pos="11000">
                <a:srgbClr val="00339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txBody>
          <a:bodyPr wrap="square" rtlCol="0">
            <a:spAutoFit/>
          </a:bodyPr>
          <a:lstStyle/>
          <a:p>
            <a:pPr algn="r"/>
            <a:endParaRPr lang="it-IT" dirty="0" smtClean="0">
              <a:solidFill>
                <a:schemeClr val="bg1"/>
              </a:solidFill>
            </a:endParaRPr>
          </a:p>
          <a:p>
            <a:pPr algn="r"/>
            <a:r>
              <a:rPr lang="it-IT" dirty="0">
                <a:solidFill>
                  <a:schemeClr val="bg1"/>
                </a:solidFill>
              </a:rPr>
              <a:t>OS@INAF 2023</a:t>
            </a:r>
          </a:p>
          <a:p>
            <a:pPr algn="r"/>
            <a:r>
              <a:rPr lang="it-IT" dirty="0">
                <a:solidFill>
                  <a:schemeClr val="bg1"/>
                </a:solidFill>
              </a:rPr>
              <a:t>Gli accordi trasformativi in INAF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70" y="117240"/>
            <a:ext cx="1731268" cy="688849"/>
          </a:xfrm>
          <a:prstGeom prst="rect">
            <a:avLst/>
          </a:prstGeom>
        </p:spPr>
      </p:pic>
      <p:sp>
        <p:nvSpPr>
          <p:cNvPr id="14" name="Segnaposto data 13"/>
          <p:cNvSpPr>
            <a:spLocks noGrp="1"/>
          </p:cNvSpPr>
          <p:nvPr>
            <p:ph type="dt" sz="half" idx="10"/>
          </p:nvPr>
        </p:nvSpPr>
        <p:spPr>
          <a:xfrm>
            <a:off x="356970" y="6492875"/>
            <a:ext cx="2743200" cy="365125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14-15 dicembre 2023</a:t>
            </a:r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>
          <a:xfrm>
            <a:off x="8548099" y="6475890"/>
            <a:ext cx="3406740" cy="368480"/>
          </a:xfrm>
        </p:spPr>
        <p:txBody>
          <a:bodyPr/>
          <a:lstStyle/>
          <a:p>
            <a:pPr algn="r"/>
            <a:r>
              <a:rPr lang="it-IT" dirty="0">
                <a:solidFill>
                  <a:schemeClr val="bg1"/>
                </a:solidFill>
              </a:rPr>
              <a:t>OS@INAF 2023 / Laura Abrami, Antonella Gasperini</a:t>
            </a:r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4724400" y="6492875"/>
            <a:ext cx="2743200" cy="365125"/>
          </a:xfrm>
        </p:spPr>
        <p:txBody>
          <a:bodyPr/>
          <a:lstStyle/>
          <a:p>
            <a:pPr algn="ctr"/>
            <a:fld id="{034B7DBB-36D0-46DB-9AF2-29E03691EC11}" type="slidenum">
              <a:rPr lang="it-IT" smtClean="0">
                <a:solidFill>
                  <a:schemeClr val="bg1"/>
                </a:solidFill>
              </a:rPr>
              <a:pPr algn="ctr"/>
              <a:t>18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60253" y="1352442"/>
            <a:ext cx="10084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Nuove figure professionali e nuove attività relative ai contratti trasformativi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1954126" y="2109895"/>
            <a:ext cx="9178162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/>
              <a:t>referente d’Istituzione: cura i rapporti formali con la CRUI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/>
              <a:t>referente tecnico: segue le attività relative all’applicazione </a:t>
            </a:r>
            <a:r>
              <a:rPr lang="it-IT" dirty="0" smtClean="0"/>
              <a:t>dei </a:t>
            </a:r>
            <a:r>
              <a:rPr lang="it-IT" dirty="0"/>
              <a:t>contratti e tutte le procedure inerenti (limiti, tipologie di riviste incluse nel contratto, tipologie di articoli idonei, tetti annuali, conversione retrospettiva)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err="1"/>
              <a:t>approval</a:t>
            </a:r>
            <a:r>
              <a:rPr lang="it-IT" dirty="0"/>
              <a:t> </a:t>
            </a:r>
            <a:r>
              <a:rPr lang="it-IT" dirty="0" smtClean="0"/>
              <a:t>manager: </a:t>
            </a:r>
            <a:r>
              <a:rPr lang="it-IT" dirty="0"/>
              <a:t>si occupa della gestione del </a:t>
            </a:r>
            <a:r>
              <a:rPr lang="it-IT" dirty="0" err="1"/>
              <a:t>workflow</a:t>
            </a:r>
            <a:r>
              <a:rPr lang="it-IT" dirty="0"/>
              <a:t> per la verifica dell’affiliazione e questioni inerenti le licenze Creative </a:t>
            </a:r>
            <a:r>
              <a:rPr lang="it-IT" dirty="0" err="1"/>
              <a:t>Commons</a:t>
            </a:r>
            <a:endParaRPr lang="it-IT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/>
              <a:t>assistenza agli autori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/>
              <a:t>programmazione della spesa in caso di rinnovo (aumenti, IVA, analisi dei costi)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/>
              <a:t>mantenimento/aggiornamento pagine web dedicate e notifiche di aggiornamento via </a:t>
            </a:r>
            <a:r>
              <a:rPr lang="it-IT" dirty="0" smtClean="0"/>
              <a:t>email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/>
              <a:t>m</a:t>
            </a:r>
            <a:r>
              <a:rPr lang="it-IT" dirty="0" smtClean="0"/>
              <a:t>onitoraggio pubblicazioni e costi (</a:t>
            </a:r>
            <a:r>
              <a:rPr lang="it-IT" dirty="0"/>
              <a:t>attività in corso di implementazione in collaborazione con </a:t>
            </a:r>
            <a:r>
              <a:rPr lang="it-IT" dirty="0" smtClean="0"/>
              <a:t>Ufficio Bilancio </a:t>
            </a:r>
            <a:r>
              <a:rPr lang="it-IT" dirty="0"/>
              <a:t>della sede </a:t>
            </a:r>
            <a:r>
              <a:rPr lang="it-IT" dirty="0" smtClean="0"/>
              <a:t>centrale)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smtClean="0"/>
              <a:t>iniziativa COPER e CODIGER -&gt; </a:t>
            </a:r>
            <a:r>
              <a:rPr lang="it-IT" i="1" dirty="0" smtClean="0"/>
              <a:t>Linee guida per il monitoraggio delle </a:t>
            </a:r>
            <a:r>
              <a:rPr lang="it-IT" i="1" dirty="0"/>
              <a:t>APC https://doi.org/10.15161/oar.it/143140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766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>
            <a:off x="0" y="6516000"/>
            <a:ext cx="12192000" cy="360000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gradFill>
            <a:gsLst>
              <a:gs pos="11000">
                <a:srgbClr val="00339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txBody>
          <a:bodyPr wrap="square" rtlCol="0">
            <a:spAutoFit/>
          </a:bodyPr>
          <a:lstStyle/>
          <a:p>
            <a:pPr algn="r"/>
            <a:endParaRPr lang="it-IT" dirty="0" smtClean="0">
              <a:solidFill>
                <a:schemeClr val="bg1"/>
              </a:solidFill>
            </a:endParaRPr>
          </a:p>
          <a:p>
            <a:pPr algn="r"/>
            <a:r>
              <a:rPr lang="it-IT" dirty="0">
                <a:solidFill>
                  <a:schemeClr val="bg1"/>
                </a:solidFill>
              </a:rPr>
              <a:t>OS@INAF 2023</a:t>
            </a:r>
          </a:p>
          <a:p>
            <a:pPr algn="r"/>
            <a:r>
              <a:rPr lang="it-IT" dirty="0">
                <a:solidFill>
                  <a:schemeClr val="bg1"/>
                </a:solidFill>
              </a:rPr>
              <a:t>Gli accordi trasformativi in INAF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70" y="117240"/>
            <a:ext cx="1731268" cy="688849"/>
          </a:xfrm>
          <a:prstGeom prst="rect">
            <a:avLst/>
          </a:prstGeom>
        </p:spPr>
      </p:pic>
      <p:sp>
        <p:nvSpPr>
          <p:cNvPr id="14" name="Segnaposto data 13"/>
          <p:cNvSpPr>
            <a:spLocks noGrp="1"/>
          </p:cNvSpPr>
          <p:nvPr>
            <p:ph type="dt" sz="half" idx="10"/>
          </p:nvPr>
        </p:nvSpPr>
        <p:spPr>
          <a:xfrm>
            <a:off x="356970" y="6492875"/>
            <a:ext cx="2743200" cy="365125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14-15 dicembre 2023</a:t>
            </a:r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>
          <a:xfrm>
            <a:off x="8548099" y="6475890"/>
            <a:ext cx="3406740" cy="368480"/>
          </a:xfrm>
        </p:spPr>
        <p:txBody>
          <a:bodyPr/>
          <a:lstStyle/>
          <a:p>
            <a:pPr algn="r"/>
            <a:r>
              <a:rPr lang="it-IT" dirty="0">
                <a:solidFill>
                  <a:schemeClr val="bg1"/>
                </a:solidFill>
              </a:rPr>
              <a:t>OS@INAF 2023 / Laura Abrami, Antonella Gasperini</a:t>
            </a:r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4724400" y="6492875"/>
            <a:ext cx="2743200" cy="365125"/>
          </a:xfrm>
        </p:spPr>
        <p:txBody>
          <a:bodyPr/>
          <a:lstStyle/>
          <a:p>
            <a:pPr algn="ctr"/>
            <a:fld id="{034B7DBB-36D0-46DB-9AF2-29E03691EC11}" type="slidenum">
              <a:rPr lang="it-IT" smtClean="0">
                <a:solidFill>
                  <a:schemeClr val="bg1"/>
                </a:solidFill>
              </a:rPr>
              <a:pPr algn="ctr"/>
              <a:t>19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60253" y="1352442"/>
            <a:ext cx="1342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Vantaggi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1679944" y="1977656"/>
            <a:ext cx="746405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/>
              <a:t>condivisione immediata </a:t>
            </a:r>
            <a:r>
              <a:rPr lang="it-IT" dirty="0" smtClean="0"/>
              <a:t>dei </a:t>
            </a:r>
            <a:r>
              <a:rPr lang="it-IT" dirty="0"/>
              <a:t>risultati della </a:t>
            </a:r>
            <a:r>
              <a:rPr lang="it-IT" dirty="0" smtClean="0"/>
              <a:t>ricerca</a:t>
            </a:r>
            <a:endParaRPr lang="it-IT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/>
              <a:t>conversione della spesa da </a:t>
            </a:r>
            <a:r>
              <a:rPr lang="it-IT" dirty="0" err="1" smtClean="0"/>
              <a:t>subscription</a:t>
            </a:r>
            <a:r>
              <a:rPr lang="it-IT" dirty="0" smtClean="0"/>
              <a:t> </a:t>
            </a:r>
            <a:r>
              <a:rPr lang="it-IT" dirty="0"/>
              <a:t>a R&amp;P e riduzione del double </a:t>
            </a:r>
            <a:r>
              <a:rPr lang="it-IT" dirty="0" err="1"/>
              <a:t>deeping</a:t>
            </a:r>
            <a:endParaRPr lang="it-IT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/>
              <a:t>agevolazione per </a:t>
            </a:r>
            <a:r>
              <a:rPr lang="it-IT" dirty="0" smtClean="0"/>
              <a:t>le spese </a:t>
            </a:r>
            <a:r>
              <a:rPr lang="it-IT" dirty="0"/>
              <a:t>di pubblicazione OA a carico degli autori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/>
              <a:t>ha favorito la pubblicazione in OA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/>
              <a:t>gli autori mantengono tutti i diritti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/>
              <a:t>ampliamento dell’offerta in termini di accesso al portfolio dell’editore senza variazione di costo</a:t>
            </a:r>
          </a:p>
        </p:txBody>
      </p:sp>
    </p:spTree>
    <p:extLst>
      <p:ext uri="{BB962C8B-B14F-4D97-AF65-F5344CB8AC3E}">
        <p14:creationId xmlns:p14="http://schemas.microsoft.com/office/powerpoint/2010/main" val="79688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>
            <a:off x="0" y="6516000"/>
            <a:ext cx="12192000" cy="360000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gradFill>
            <a:gsLst>
              <a:gs pos="11000">
                <a:srgbClr val="00339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txBody>
          <a:bodyPr wrap="square" rtlCol="0">
            <a:spAutoFit/>
          </a:bodyPr>
          <a:lstStyle/>
          <a:p>
            <a:pPr algn="r"/>
            <a:endParaRPr lang="it-IT" dirty="0" smtClean="0">
              <a:solidFill>
                <a:schemeClr val="bg1"/>
              </a:solidFill>
            </a:endParaRPr>
          </a:p>
          <a:p>
            <a:pPr algn="r"/>
            <a:r>
              <a:rPr lang="it-IT" dirty="0">
                <a:solidFill>
                  <a:schemeClr val="bg1"/>
                </a:solidFill>
              </a:rPr>
              <a:t>OS@INAF </a:t>
            </a:r>
            <a:r>
              <a:rPr lang="it-IT" dirty="0" smtClean="0">
                <a:solidFill>
                  <a:schemeClr val="bg1"/>
                </a:solidFill>
              </a:rPr>
              <a:t>2023</a:t>
            </a:r>
          </a:p>
          <a:p>
            <a:pPr algn="r"/>
            <a:r>
              <a:rPr lang="it-IT" dirty="0" smtClean="0">
                <a:solidFill>
                  <a:schemeClr val="bg1"/>
                </a:solidFill>
              </a:rPr>
              <a:t>Gli accordi trasformativi in INAF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70" y="117240"/>
            <a:ext cx="1731268" cy="688849"/>
          </a:xfrm>
          <a:prstGeom prst="rect">
            <a:avLst/>
          </a:prstGeom>
        </p:spPr>
      </p:pic>
      <p:sp>
        <p:nvSpPr>
          <p:cNvPr id="14" name="Segnaposto data 13"/>
          <p:cNvSpPr>
            <a:spLocks noGrp="1"/>
          </p:cNvSpPr>
          <p:nvPr>
            <p:ph type="dt" sz="half" idx="10"/>
          </p:nvPr>
        </p:nvSpPr>
        <p:spPr>
          <a:xfrm>
            <a:off x="356970" y="6492875"/>
            <a:ext cx="2743200" cy="365125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14-15 dicembre 2023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>
          <a:xfrm>
            <a:off x="8548099" y="6475890"/>
            <a:ext cx="3406740" cy="368480"/>
          </a:xfrm>
        </p:spPr>
        <p:txBody>
          <a:bodyPr/>
          <a:lstStyle/>
          <a:p>
            <a:pPr algn="r"/>
            <a:r>
              <a:rPr lang="it-IT" dirty="0" smtClean="0">
                <a:solidFill>
                  <a:schemeClr val="bg1"/>
                </a:solidFill>
              </a:rPr>
              <a:t>OS@INAF 2023 / Laura Abrami, Antonella Gasperini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4724400" y="6492875"/>
            <a:ext cx="2743200" cy="365125"/>
          </a:xfrm>
        </p:spPr>
        <p:txBody>
          <a:bodyPr/>
          <a:lstStyle/>
          <a:p>
            <a:pPr algn="ctr"/>
            <a:fld id="{034B7DBB-36D0-46DB-9AF2-29E03691EC11}" type="slidenum">
              <a:rPr lang="it-IT" smtClean="0">
                <a:solidFill>
                  <a:schemeClr val="bg1"/>
                </a:solidFill>
              </a:rPr>
              <a:pPr algn="ctr"/>
              <a:t>2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924233" y="1334396"/>
            <a:ext cx="1034353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20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Cosa sono gli accordi trasformativi</a:t>
            </a:r>
            <a:r>
              <a:rPr lang="it-IT" sz="20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Riutilizzo delle spese per gli abbonamenti per sostenere i costi della pubblicazione ad accesso aperto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it-IT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3">
              <a:spcAft>
                <a:spcPts val="1200"/>
              </a:spcAft>
            </a:pP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Presupposto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di partenza: </a:t>
            </a:r>
            <a:r>
              <a:rPr lang="it-IT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fondi utilizzati per la sottoscrizione degli abbonamenti sono più che sufficienti per coprire le spese per la pubblicazione in open </a:t>
            </a:r>
            <a:r>
              <a:rPr lang="it-IT" b="1" dirty="0" err="1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access</a:t>
            </a:r>
            <a:r>
              <a:rPr lang="it-IT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su riviste </a:t>
            </a:r>
            <a:r>
              <a:rPr lang="it-IT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scientifiche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Riguardano per lo più le </a:t>
            </a:r>
            <a:r>
              <a:rPr lang="it-IT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riviste ibride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Vengono </a:t>
            </a:r>
            <a:r>
              <a:rPr lang="it-IT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negoziati tra istituzioni/consorzi ed editori 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per l’accesso e la pubblicazione di letteratura scientifica secondo diversi modelli  (p.es. </a:t>
            </a:r>
            <a:r>
              <a:rPr lang="it-IT" b="1" i="1" dirty="0" err="1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read</a:t>
            </a:r>
            <a:r>
              <a:rPr lang="it-IT" b="1" i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&amp; </a:t>
            </a:r>
            <a:r>
              <a:rPr lang="it-IT" b="1" i="1" dirty="0" err="1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publish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Idealmente sono </a:t>
            </a:r>
            <a:r>
              <a:rPr lang="it-IT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temporanei e di transizione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, insieme ad altri quadri transitori (p.es. S2O), si configurano come </a:t>
            </a:r>
            <a:r>
              <a:rPr lang="it-IT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un’importante strategia 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che preserva la libertà accademica degli autori, accelerando la </a:t>
            </a:r>
            <a:r>
              <a:rPr lang="it-IT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transizione verso l’accesso aperto</a:t>
            </a:r>
          </a:p>
        </p:txBody>
      </p:sp>
    </p:spTree>
    <p:extLst>
      <p:ext uri="{BB962C8B-B14F-4D97-AF65-F5344CB8AC3E}">
        <p14:creationId xmlns:p14="http://schemas.microsoft.com/office/powerpoint/2010/main" val="426663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>
            <a:off x="0" y="6516000"/>
            <a:ext cx="12192000" cy="360000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gradFill>
            <a:gsLst>
              <a:gs pos="11000">
                <a:srgbClr val="00339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txBody>
          <a:bodyPr wrap="square" rtlCol="0">
            <a:spAutoFit/>
          </a:bodyPr>
          <a:lstStyle/>
          <a:p>
            <a:pPr algn="r"/>
            <a:endParaRPr lang="it-IT" dirty="0" smtClean="0">
              <a:solidFill>
                <a:schemeClr val="bg1"/>
              </a:solidFill>
            </a:endParaRPr>
          </a:p>
          <a:p>
            <a:pPr algn="r"/>
            <a:r>
              <a:rPr lang="it-IT" dirty="0">
                <a:solidFill>
                  <a:schemeClr val="bg1"/>
                </a:solidFill>
              </a:rPr>
              <a:t>OS@INAF 2023</a:t>
            </a:r>
          </a:p>
          <a:p>
            <a:pPr algn="r"/>
            <a:r>
              <a:rPr lang="it-IT" dirty="0">
                <a:solidFill>
                  <a:schemeClr val="bg1"/>
                </a:solidFill>
              </a:rPr>
              <a:t>Gli accordi trasformativi in INAF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70" y="117240"/>
            <a:ext cx="1731268" cy="688849"/>
          </a:xfrm>
          <a:prstGeom prst="rect">
            <a:avLst/>
          </a:prstGeom>
        </p:spPr>
      </p:pic>
      <p:sp>
        <p:nvSpPr>
          <p:cNvPr id="14" name="Segnaposto data 13"/>
          <p:cNvSpPr>
            <a:spLocks noGrp="1"/>
          </p:cNvSpPr>
          <p:nvPr>
            <p:ph type="dt" sz="half" idx="10"/>
          </p:nvPr>
        </p:nvSpPr>
        <p:spPr>
          <a:xfrm>
            <a:off x="356970" y="6492875"/>
            <a:ext cx="2743200" cy="365125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14-15 dicembre 2023</a:t>
            </a:r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>
          <a:xfrm>
            <a:off x="8548099" y="6475890"/>
            <a:ext cx="3406740" cy="368480"/>
          </a:xfrm>
        </p:spPr>
        <p:txBody>
          <a:bodyPr/>
          <a:lstStyle/>
          <a:p>
            <a:pPr algn="r"/>
            <a:r>
              <a:rPr lang="it-IT" dirty="0">
                <a:solidFill>
                  <a:schemeClr val="bg1"/>
                </a:solidFill>
              </a:rPr>
              <a:t>OS@INAF 2023 / Laura Abrami, Antonella Gasperini</a:t>
            </a:r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4724400" y="6492875"/>
            <a:ext cx="2743200" cy="365125"/>
          </a:xfrm>
        </p:spPr>
        <p:txBody>
          <a:bodyPr/>
          <a:lstStyle/>
          <a:p>
            <a:pPr algn="ctr"/>
            <a:fld id="{034B7DBB-36D0-46DB-9AF2-29E03691EC11}" type="slidenum">
              <a:rPr lang="it-IT" smtClean="0">
                <a:solidFill>
                  <a:schemeClr val="bg1"/>
                </a:solidFill>
              </a:rPr>
              <a:pPr algn="ctr"/>
              <a:t>20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60253" y="1352442"/>
            <a:ext cx="120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Criticità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1679944" y="1977656"/>
            <a:ext cx="746405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/>
              <a:t>non sono inclusivi e non garantiscono una reale condivisione della conoscenza che è uno dei principi dell’Open Science</a:t>
            </a:r>
          </a:p>
          <a:p>
            <a:pPr marL="285750" indent="-28575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 smtClean="0"/>
              <a:t>rischio </a:t>
            </a:r>
            <a:r>
              <a:rPr lang="it-IT" dirty="0"/>
              <a:t>“new </a:t>
            </a:r>
            <a:r>
              <a:rPr lang="it-IT" dirty="0" err="1"/>
              <a:t>normal</a:t>
            </a:r>
            <a:r>
              <a:rPr lang="it-IT" dirty="0"/>
              <a:t>” (a favore degli editori scientifici</a:t>
            </a:r>
            <a:r>
              <a:rPr lang="it-IT" dirty="0" smtClean="0"/>
              <a:t>)</a:t>
            </a:r>
            <a:r>
              <a:rPr lang="it-IT" dirty="0"/>
              <a:t> </a:t>
            </a:r>
            <a:endParaRPr lang="it-IT" dirty="0" smtClean="0"/>
          </a:p>
          <a:p>
            <a:pPr marL="285750" indent="-28575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 smtClean="0"/>
              <a:t>in </a:t>
            </a:r>
            <a:r>
              <a:rPr lang="it-IT" dirty="0"/>
              <a:t>caso di numero limitato di articoli non c’è una ripartizione tra istituzioni e quindi potrebbe esserci una disparità tra istituzioni (</a:t>
            </a:r>
            <a:r>
              <a:rPr lang="it-IT" dirty="0" smtClean="0"/>
              <a:t>soprattutto per gli </a:t>
            </a:r>
            <a:r>
              <a:rPr lang="it-IT" dirty="0"/>
              <a:t>Enti di </a:t>
            </a:r>
            <a:r>
              <a:rPr lang="it-IT" dirty="0" smtClean="0"/>
              <a:t>Ricerca </a:t>
            </a:r>
            <a:r>
              <a:rPr lang="it-IT" dirty="0" err="1" smtClean="0"/>
              <a:t>monodisciplinari</a:t>
            </a:r>
            <a:r>
              <a:rPr lang="it-IT" dirty="0"/>
              <a:t>) </a:t>
            </a:r>
            <a:endParaRPr lang="it-IT" dirty="0" smtClean="0"/>
          </a:p>
          <a:p>
            <a:pPr marL="285750" indent="-28575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 smtClean="0"/>
              <a:t>aumento </a:t>
            </a:r>
            <a:r>
              <a:rPr lang="it-IT" dirty="0"/>
              <a:t>dei costi relativamente all’IVA</a:t>
            </a:r>
          </a:p>
          <a:p>
            <a:pPr marL="285750" indent="-28575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/>
              <a:t>p</a:t>
            </a:r>
            <a:r>
              <a:rPr lang="it-IT" dirty="0" smtClean="0"/>
              <a:t>osto che i TA dovrebbero essere temporanei e di transizione, e che ciò non sta avvenendo a causa delle politiche editoriali, le parti interessate sono costrette a riconsiderare </a:t>
            </a:r>
            <a:r>
              <a:rPr lang="it-IT" dirty="0"/>
              <a:t>il modo migliore per sostenere la </a:t>
            </a:r>
            <a:r>
              <a:rPr lang="it-IT" b="1" dirty="0"/>
              <a:t>diffusione della ricerca </a:t>
            </a:r>
            <a:r>
              <a:rPr lang="it-IT" dirty="0"/>
              <a:t>in modo </a:t>
            </a:r>
            <a:r>
              <a:rPr lang="it-IT" b="1" dirty="0"/>
              <a:t>responsabile, equo e sostenibile</a:t>
            </a:r>
            <a:r>
              <a:rPr lang="it-IT" dirty="0" smtClean="0"/>
              <a:t>. E’ in atto una riflessione in ambito Plan S di cui si dovranno seguire </a:t>
            </a:r>
            <a:r>
              <a:rPr lang="it-IT" dirty="0"/>
              <a:t>gli sviluppi https://www.coalition-s.org/towards-responsible-publishing/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42532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>
            <a:off x="0" y="6516000"/>
            <a:ext cx="12192000" cy="360000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gradFill>
            <a:gsLst>
              <a:gs pos="11000">
                <a:srgbClr val="00339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txBody>
          <a:bodyPr wrap="square" rtlCol="0">
            <a:spAutoFit/>
          </a:bodyPr>
          <a:lstStyle/>
          <a:p>
            <a:pPr algn="r"/>
            <a:endParaRPr lang="it-IT" dirty="0" smtClean="0">
              <a:solidFill>
                <a:schemeClr val="bg1"/>
              </a:solidFill>
            </a:endParaRPr>
          </a:p>
          <a:p>
            <a:pPr algn="r"/>
            <a:r>
              <a:rPr lang="it-IT" dirty="0">
                <a:solidFill>
                  <a:schemeClr val="bg1"/>
                </a:solidFill>
              </a:rPr>
              <a:t>OS@INAF 2023</a:t>
            </a:r>
          </a:p>
          <a:p>
            <a:pPr algn="r"/>
            <a:r>
              <a:rPr lang="it-IT" dirty="0">
                <a:solidFill>
                  <a:schemeClr val="bg1"/>
                </a:solidFill>
              </a:rPr>
              <a:t>Gli accordi trasformativi in INAF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70" y="117240"/>
            <a:ext cx="1731268" cy="688849"/>
          </a:xfrm>
          <a:prstGeom prst="rect">
            <a:avLst/>
          </a:prstGeom>
        </p:spPr>
      </p:pic>
      <p:sp>
        <p:nvSpPr>
          <p:cNvPr id="14" name="Segnaposto data 13"/>
          <p:cNvSpPr>
            <a:spLocks noGrp="1"/>
          </p:cNvSpPr>
          <p:nvPr>
            <p:ph type="dt" sz="half" idx="10"/>
          </p:nvPr>
        </p:nvSpPr>
        <p:spPr>
          <a:xfrm>
            <a:off x="356970" y="6492875"/>
            <a:ext cx="2743200" cy="365125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14-15 dicembre 2023</a:t>
            </a:r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>
          <a:xfrm>
            <a:off x="8548099" y="6475890"/>
            <a:ext cx="3406740" cy="368480"/>
          </a:xfrm>
        </p:spPr>
        <p:txBody>
          <a:bodyPr/>
          <a:lstStyle/>
          <a:p>
            <a:pPr algn="r"/>
            <a:r>
              <a:rPr lang="it-IT" dirty="0">
                <a:solidFill>
                  <a:schemeClr val="bg1"/>
                </a:solidFill>
              </a:rPr>
              <a:t>OS@INAF 2023 / Laura Abrami, Antonella Gasperini</a:t>
            </a:r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4724400" y="6492875"/>
            <a:ext cx="2743200" cy="365125"/>
          </a:xfrm>
        </p:spPr>
        <p:txBody>
          <a:bodyPr/>
          <a:lstStyle/>
          <a:p>
            <a:pPr algn="ctr"/>
            <a:fld id="{034B7DBB-36D0-46DB-9AF2-29E03691EC11}" type="slidenum">
              <a:rPr lang="it-IT" smtClean="0">
                <a:solidFill>
                  <a:schemeClr val="bg1"/>
                </a:solidFill>
              </a:rPr>
              <a:pPr algn="ctr"/>
              <a:t>21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60253" y="1352442"/>
            <a:ext cx="1399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Link utili.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1728570" y="1835876"/>
            <a:ext cx="7464056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CARE-CRUI</a:t>
            </a:r>
          </a:p>
          <a:p>
            <a:pPr>
              <a:spcAft>
                <a:spcPts val="600"/>
              </a:spcAft>
            </a:pPr>
            <a:r>
              <a:rPr lang="it-IT" dirty="0">
                <a:solidFill>
                  <a:srgbClr val="D7360C"/>
                </a:solidFill>
              </a:rPr>
              <a:t>https://http://www.crui-risorselettroniche.it/</a:t>
            </a:r>
          </a:p>
          <a:p>
            <a:r>
              <a:rPr lang="it-IT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Plan S</a:t>
            </a:r>
          </a:p>
          <a:p>
            <a:pPr>
              <a:spcAft>
                <a:spcPts val="600"/>
              </a:spcAft>
            </a:pPr>
            <a:r>
              <a:rPr lang="it-IT" dirty="0">
                <a:solidFill>
                  <a:srgbClr val="D7360C"/>
                </a:solidFill>
              </a:rPr>
              <a:t>https://www.coalition-s.org/</a:t>
            </a:r>
          </a:p>
          <a:p>
            <a:r>
              <a:rPr lang="it-IT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ESAC </a:t>
            </a:r>
            <a:r>
              <a:rPr lang="it-IT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Initiative</a:t>
            </a:r>
            <a:endParaRPr lang="it-IT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it-IT" dirty="0">
                <a:solidFill>
                  <a:srgbClr val="D7360C"/>
                </a:solidFill>
              </a:rPr>
              <a:t>https://esac-initiative.org/</a:t>
            </a:r>
          </a:p>
          <a:p>
            <a:r>
              <a:rPr lang="it-IT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OpenAPC</a:t>
            </a:r>
            <a:r>
              <a:rPr lang="it-IT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Initiative</a:t>
            </a:r>
            <a:r>
              <a:rPr lang="it-IT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r>
              <a:rPr lang="it-IT" dirty="0">
                <a:solidFill>
                  <a:srgbClr val="D7360C"/>
                </a:solidFill>
              </a:rPr>
              <a:t>https://treemaps.openapc.net/</a:t>
            </a:r>
          </a:p>
          <a:p>
            <a:pPr fontAlgn="base">
              <a:spcAft>
                <a:spcPts val="1200"/>
              </a:spcAft>
            </a:pPr>
            <a:r>
              <a:rPr lang="it-IT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OA@INAF </a:t>
            </a:r>
            <a:br>
              <a:rPr lang="it-IT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it-IT" dirty="0">
                <a:solidFill>
                  <a:srgbClr val="D7360C"/>
                </a:solidFill>
              </a:rPr>
              <a:t>https://openaccess.inaf.it/</a:t>
            </a:r>
          </a:p>
          <a:p>
            <a:pPr fontAlgn="base">
              <a:spcAft>
                <a:spcPts val="1200"/>
              </a:spcAft>
            </a:pPr>
            <a:r>
              <a:rPr lang="it-IT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Accordi trasformativi </a:t>
            </a:r>
            <a:r>
              <a:rPr lang="it-IT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it-IT" dirty="0" smtClean="0">
                <a:solidFill>
                  <a:srgbClr val="D7360C"/>
                </a:solidFill>
              </a:rPr>
              <a:t>https</a:t>
            </a:r>
            <a:r>
              <a:rPr lang="it-IT" dirty="0">
                <a:solidFill>
                  <a:srgbClr val="D7360C"/>
                </a:solidFill>
              </a:rPr>
              <a:t>://openaccess-info.inaf.it/oa-in-inaf/contratti-trasformativi</a:t>
            </a:r>
          </a:p>
        </p:txBody>
      </p:sp>
    </p:spTree>
    <p:extLst>
      <p:ext uri="{BB962C8B-B14F-4D97-AF65-F5344CB8AC3E}">
        <p14:creationId xmlns:p14="http://schemas.microsoft.com/office/powerpoint/2010/main" val="36921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>
            <a:off x="0" y="6516000"/>
            <a:ext cx="12192000" cy="360000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gradFill>
            <a:gsLst>
              <a:gs pos="11000">
                <a:srgbClr val="00339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txBody>
          <a:bodyPr wrap="square" rtlCol="0">
            <a:spAutoFit/>
          </a:bodyPr>
          <a:lstStyle/>
          <a:p>
            <a:pPr algn="r"/>
            <a:endParaRPr lang="it-IT" dirty="0" smtClean="0">
              <a:solidFill>
                <a:schemeClr val="bg1"/>
              </a:solidFill>
            </a:endParaRPr>
          </a:p>
          <a:p>
            <a:pPr algn="r"/>
            <a:r>
              <a:rPr lang="it-IT" dirty="0">
                <a:solidFill>
                  <a:schemeClr val="bg1"/>
                </a:solidFill>
              </a:rPr>
              <a:t>OS@INAF 2023</a:t>
            </a:r>
          </a:p>
          <a:p>
            <a:pPr algn="r"/>
            <a:r>
              <a:rPr lang="it-IT" dirty="0" smtClean="0">
                <a:solidFill>
                  <a:schemeClr val="bg1"/>
                </a:solidFill>
              </a:rPr>
              <a:t>Gli accordi trasformativi in INAF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70" y="117240"/>
            <a:ext cx="1731268" cy="688849"/>
          </a:xfrm>
          <a:prstGeom prst="rect">
            <a:avLst/>
          </a:prstGeom>
        </p:spPr>
      </p:pic>
      <p:sp>
        <p:nvSpPr>
          <p:cNvPr id="14" name="Segnaposto data 13"/>
          <p:cNvSpPr>
            <a:spLocks noGrp="1"/>
          </p:cNvSpPr>
          <p:nvPr>
            <p:ph type="dt" sz="half" idx="10"/>
          </p:nvPr>
        </p:nvSpPr>
        <p:spPr>
          <a:xfrm>
            <a:off x="356970" y="6492875"/>
            <a:ext cx="2743200" cy="365125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14-15 dicembre 2023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>
          <a:xfrm>
            <a:off x="8250621" y="6475890"/>
            <a:ext cx="3704218" cy="382110"/>
          </a:xfrm>
        </p:spPr>
        <p:txBody>
          <a:bodyPr/>
          <a:lstStyle/>
          <a:p>
            <a:pPr algn="r"/>
            <a:r>
              <a:rPr lang="it-IT" dirty="0" smtClean="0">
                <a:solidFill>
                  <a:schemeClr val="bg1"/>
                </a:solidFill>
              </a:rPr>
              <a:t>OS@INAF 2023 / Laura Abrami, Antonella Gasperini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4724400" y="6492875"/>
            <a:ext cx="2743200" cy="365125"/>
          </a:xfrm>
        </p:spPr>
        <p:txBody>
          <a:bodyPr/>
          <a:lstStyle/>
          <a:p>
            <a:pPr algn="ctr"/>
            <a:fld id="{034B7DBB-36D0-46DB-9AF2-29E03691EC11}" type="slidenum">
              <a:rPr lang="it-IT" smtClean="0">
                <a:solidFill>
                  <a:schemeClr val="bg1"/>
                </a:solidFill>
              </a:rPr>
              <a:pPr algn="ctr"/>
              <a:t>3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934129" y="1289850"/>
            <a:ext cx="49575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Perché i contratti trasformativi?</a:t>
            </a:r>
          </a:p>
          <a:p>
            <a:endParaRPr lang="it-IT" b="1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6596" y="4437749"/>
            <a:ext cx="5352752" cy="145707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209262" y="6095330"/>
            <a:ext cx="474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https://www.coalition-s.org/plan_s_principles/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69925" y="2500528"/>
            <a:ext cx="466049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Per favorire la transizione verso l’accesso aperto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Per eliminare il double </a:t>
            </a:r>
            <a:r>
              <a:rPr lang="it-IT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dipping</a:t>
            </a:r>
            <a:endParaRPr lang="it-IT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Per contenere i costi di accesso e pubblicazione della letteratura scientifica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it-IT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970" y="5736845"/>
            <a:ext cx="1834837" cy="69958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6596" y="1628404"/>
            <a:ext cx="6177463" cy="246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7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>
            <a:off x="0" y="6516000"/>
            <a:ext cx="12192000" cy="360000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-79556"/>
            <a:ext cx="12192000" cy="923330"/>
          </a:xfrm>
          <a:prstGeom prst="rect">
            <a:avLst/>
          </a:prstGeom>
          <a:gradFill>
            <a:gsLst>
              <a:gs pos="11000">
                <a:srgbClr val="00339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txBody>
          <a:bodyPr wrap="square" rtlCol="0">
            <a:spAutoFit/>
          </a:bodyPr>
          <a:lstStyle/>
          <a:p>
            <a:pPr algn="r"/>
            <a:endParaRPr lang="it-IT" dirty="0" smtClean="0">
              <a:solidFill>
                <a:schemeClr val="bg1"/>
              </a:solidFill>
            </a:endParaRPr>
          </a:p>
          <a:p>
            <a:pPr algn="r"/>
            <a:r>
              <a:rPr lang="it-IT" dirty="0">
                <a:solidFill>
                  <a:schemeClr val="bg1"/>
                </a:solidFill>
              </a:rPr>
              <a:t>OS@INAF 2023</a:t>
            </a:r>
          </a:p>
          <a:p>
            <a:pPr algn="r"/>
            <a:r>
              <a:rPr lang="it-IT" dirty="0">
                <a:solidFill>
                  <a:schemeClr val="bg1"/>
                </a:solidFill>
              </a:rPr>
              <a:t>Gli accordi trasformativi in INAF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70" y="117240"/>
            <a:ext cx="1731268" cy="688849"/>
          </a:xfrm>
          <a:prstGeom prst="rect">
            <a:avLst/>
          </a:prstGeom>
        </p:spPr>
      </p:pic>
      <p:sp>
        <p:nvSpPr>
          <p:cNvPr id="14" name="Segnaposto data 13"/>
          <p:cNvSpPr>
            <a:spLocks noGrp="1"/>
          </p:cNvSpPr>
          <p:nvPr>
            <p:ph type="dt" sz="half" idx="10"/>
          </p:nvPr>
        </p:nvSpPr>
        <p:spPr>
          <a:xfrm>
            <a:off x="356970" y="6492875"/>
            <a:ext cx="2743200" cy="365125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14-15 </a:t>
            </a:r>
            <a:r>
              <a:rPr lang="it-IT" dirty="0" smtClean="0">
                <a:solidFill>
                  <a:schemeClr val="bg1"/>
                </a:solidFill>
              </a:rPr>
              <a:t>dicembre 2023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>
          <a:xfrm>
            <a:off x="8387255" y="6475890"/>
            <a:ext cx="3567584" cy="382110"/>
          </a:xfrm>
        </p:spPr>
        <p:txBody>
          <a:bodyPr/>
          <a:lstStyle/>
          <a:p>
            <a:pPr algn="r"/>
            <a:r>
              <a:rPr lang="it-IT" dirty="0" smtClean="0">
                <a:solidFill>
                  <a:schemeClr val="bg1"/>
                </a:solidFill>
              </a:rPr>
              <a:t>OS@INAF 2023 </a:t>
            </a:r>
            <a:r>
              <a:rPr lang="it-IT" dirty="0">
                <a:solidFill>
                  <a:schemeClr val="bg1"/>
                </a:solidFill>
              </a:rPr>
              <a:t>/ Laura </a:t>
            </a:r>
            <a:r>
              <a:rPr lang="it-IT" dirty="0" smtClean="0">
                <a:solidFill>
                  <a:schemeClr val="bg1"/>
                </a:solidFill>
              </a:rPr>
              <a:t>Abrami, Antonella </a:t>
            </a:r>
            <a:r>
              <a:rPr lang="it-IT" dirty="0">
                <a:solidFill>
                  <a:schemeClr val="bg1"/>
                </a:solidFill>
              </a:rPr>
              <a:t>Gasperini</a:t>
            </a:r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4724400" y="6492875"/>
            <a:ext cx="2743200" cy="365125"/>
          </a:xfrm>
        </p:spPr>
        <p:txBody>
          <a:bodyPr/>
          <a:lstStyle/>
          <a:p>
            <a:pPr algn="ctr"/>
            <a:fld id="{034B7DBB-36D0-46DB-9AF2-29E03691EC11}" type="slidenum">
              <a:rPr lang="it-IT" smtClean="0">
                <a:solidFill>
                  <a:schemeClr val="bg1"/>
                </a:solidFill>
              </a:rPr>
              <a:pPr algn="ctr"/>
              <a:t>4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833643" y="1073468"/>
            <a:ext cx="4957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Situazione in INAF</a:t>
            </a:r>
            <a:endParaRPr lang="it-IT" b="1" dirty="0" smtClean="0"/>
          </a:p>
        </p:txBody>
      </p:sp>
      <p:sp>
        <p:nvSpPr>
          <p:cNvPr id="11" name="Rettangolo 10"/>
          <p:cNvSpPr/>
          <p:nvPr/>
        </p:nvSpPr>
        <p:spPr>
          <a:xfrm>
            <a:off x="2032000" y="719666"/>
            <a:ext cx="8128000" cy="5418667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it-IT" dirty="0"/>
          </a:p>
          <a:p>
            <a:pPr lvl="1">
              <a:buChar char="•"/>
            </a:pPr>
            <a:endParaRPr lang="it-IT" dirty="0"/>
          </a:p>
          <a:p>
            <a:pPr lvl="1">
              <a:buChar char="•"/>
            </a:pPr>
            <a:endParaRPr lang="it-IT" dirty="0"/>
          </a:p>
          <a:p>
            <a:pPr lvl="0">
              <a:buChar char="•"/>
            </a:pPr>
            <a:endParaRPr lang="it-IT" dirty="0"/>
          </a:p>
          <a:p>
            <a:pPr lvl="1">
              <a:buChar char="•"/>
            </a:pPr>
            <a:endParaRPr lang="it-IT" dirty="0"/>
          </a:p>
          <a:p>
            <a:pPr lvl="1">
              <a:buChar char="•"/>
            </a:pPr>
            <a:endParaRPr lang="it-IT" dirty="0"/>
          </a:p>
          <a:p>
            <a:pPr lvl="0">
              <a:buChar char="•"/>
            </a:pPr>
            <a:endParaRPr lang="it-IT" dirty="0"/>
          </a:p>
          <a:p>
            <a:pPr lvl="1">
              <a:buChar char="•"/>
            </a:pPr>
            <a:endParaRPr lang="it-IT" dirty="0"/>
          </a:p>
          <a:p>
            <a:pPr lvl="1">
              <a:buChar char="•"/>
            </a:pP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1391944" y="1703272"/>
            <a:ext cx="973851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9250" indent="-1619250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f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ino al 2015	: abbonamenti diretti con editori e tramite agenzia</a:t>
            </a:r>
          </a:p>
          <a:p>
            <a:pPr marL="1619250" indent="-1619250"/>
            <a:endParaRPr lang="it-IT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619250" indent="-1619250"/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nel 2016	: possibilità di aderire ai contratti negoziati da CRUI-CARE solo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per 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    	risorse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online</a:t>
            </a:r>
          </a:p>
          <a:p>
            <a:pPr marL="1619250" indent="-1619250"/>
            <a:r>
              <a:rPr lang="it-IT" sz="10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endParaRPr lang="it-IT" sz="1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619250" indent="-1619250" algn="just"/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dal 2017	: prime adesioni ai contratti 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CRUI-CARE 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-&gt; di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sola 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sottoscrizione</a:t>
            </a:r>
          </a:p>
          <a:p>
            <a:pPr marL="1619250" indent="-1619250" algn="just"/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	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it-IT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Annual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Reviews</a:t>
            </a:r>
            <a:endParaRPr lang="it-IT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97050" indent="-1797050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it-IT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Elsevier</a:t>
            </a:r>
            <a:endParaRPr lang="it-IT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97050" indent="-1797050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IEEE</a:t>
            </a:r>
          </a:p>
          <a:p>
            <a:pPr marL="1797050" indent="-1797050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Nature</a:t>
            </a:r>
          </a:p>
          <a:p>
            <a:pPr marL="1797050" indent="-1797050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it-IT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Springer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it-IT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journals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1797050" indent="-1797050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it-IT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Wiley</a:t>
            </a:r>
            <a:endParaRPr lang="it-IT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97050" indent="-1797050"/>
            <a:r>
              <a:rPr lang="it-IT" sz="10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endParaRPr lang="it-IT" sz="1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97050" indent="-1797050">
              <a:spcAft>
                <a:spcPts val="600"/>
              </a:spcAft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gestione mista: diretti, agenzia</a:t>
            </a:r>
            <a:r>
              <a:rPr lang="it-IT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mtClean="0">
                <a:latin typeface="Verdana" panose="020B0604030504040204" pitchFamily="34" charset="0"/>
                <a:ea typeface="Verdana" panose="020B0604030504040204" pitchFamily="34" charset="0"/>
              </a:rPr>
              <a:t>CRUI-CARE</a:t>
            </a:r>
            <a:endParaRPr lang="it-IT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619250" indent="-1619250"/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fino al 2019	: acquisto </a:t>
            </a:r>
            <a:r>
              <a:rPr lang="it-IT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cartaceo+online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, successivamente il cartaceo viene </a:t>
            </a:r>
          </a:p>
          <a:p>
            <a:pPr marL="1797050" indent="-1797050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progressivamente dismesso, non solo per scelta, ma anche per iniziativa degli editori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23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>
            <a:off x="0" y="6516000"/>
            <a:ext cx="12192000" cy="360000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gradFill>
            <a:gsLst>
              <a:gs pos="11000">
                <a:srgbClr val="00339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txBody>
          <a:bodyPr wrap="square" rtlCol="0">
            <a:spAutoFit/>
          </a:bodyPr>
          <a:lstStyle/>
          <a:p>
            <a:pPr algn="r"/>
            <a:endParaRPr lang="it-IT" dirty="0" smtClean="0">
              <a:solidFill>
                <a:schemeClr val="bg1"/>
              </a:solidFill>
            </a:endParaRPr>
          </a:p>
          <a:p>
            <a:pPr algn="r"/>
            <a:r>
              <a:rPr lang="it-IT" dirty="0">
                <a:solidFill>
                  <a:schemeClr val="bg1"/>
                </a:solidFill>
              </a:rPr>
              <a:t>OS@INAF 2023</a:t>
            </a:r>
          </a:p>
          <a:p>
            <a:pPr algn="r"/>
            <a:r>
              <a:rPr lang="it-IT" dirty="0">
                <a:solidFill>
                  <a:schemeClr val="bg1"/>
                </a:solidFill>
              </a:rPr>
              <a:t>Gli accordi trasformativi in INAF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70" y="117240"/>
            <a:ext cx="1731268" cy="688849"/>
          </a:xfrm>
          <a:prstGeom prst="rect">
            <a:avLst/>
          </a:prstGeom>
        </p:spPr>
      </p:pic>
      <p:sp>
        <p:nvSpPr>
          <p:cNvPr id="14" name="Segnaposto data 13"/>
          <p:cNvSpPr>
            <a:spLocks noGrp="1"/>
          </p:cNvSpPr>
          <p:nvPr>
            <p:ph type="dt" sz="half" idx="10"/>
          </p:nvPr>
        </p:nvSpPr>
        <p:spPr>
          <a:xfrm>
            <a:off x="356970" y="6492875"/>
            <a:ext cx="2743200" cy="365125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14-15 dicembre 2023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>
          <a:xfrm>
            <a:off x="8397766" y="6475890"/>
            <a:ext cx="3557073" cy="382110"/>
          </a:xfrm>
        </p:spPr>
        <p:txBody>
          <a:bodyPr/>
          <a:lstStyle/>
          <a:p>
            <a:pPr algn="r"/>
            <a:r>
              <a:rPr lang="it-IT" dirty="0" smtClean="0">
                <a:solidFill>
                  <a:schemeClr val="bg1"/>
                </a:solidFill>
              </a:rPr>
              <a:t>OS@INAF 2023 </a:t>
            </a:r>
            <a:r>
              <a:rPr lang="it-IT" dirty="0">
                <a:solidFill>
                  <a:schemeClr val="bg1"/>
                </a:solidFill>
              </a:rPr>
              <a:t>/ Laura </a:t>
            </a:r>
            <a:r>
              <a:rPr lang="it-IT" dirty="0" smtClean="0">
                <a:solidFill>
                  <a:schemeClr val="bg1"/>
                </a:solidFill>
              </a:rPr>
              <a:t>Abrami, </a:t>
            </a:r>
            <a:r>
              <a:rPr lang="it-IT" dirty="0">
                <a:solidFill>
                  <a:schemeClr val="bg1"/>
                </a:solidFill>
              </a:rPr>
              <a:t>Antonella Gasperini</a:t>
            </a:r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4724400" y="6492875"/>
            <a:ext cx="2743200" cy="365125"/>
          </a:xfrm>
        </p:spPr>
        <p:txBody>
          <a:bodyPr/>
          <a:lstStyle/>
          <a:p>
            <a:pPr algn="ctr"/>
            <a:fld id="{034B7DBB-36D0-46DB-9AF2-29E03691EC11}" type="slidenum">
              <a:rPr lang="it-IT" smtClean="0">
                <a:solidFill>
                  <a:schemeClr val="bg1"/>
                </a:solidFill>
              </a:rPr>
              <a:pPr algn="ctr"/>
              <a:t>5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839536" y="1114083"/>
            <a:ext cx="4957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Situazione in INAF</a:t>
            </a:r>
            <a:endParaRPr lang="it-IT" b="1" dirty="0" smtClean="0"/>
          </a:p>
        </p:txBody>
      </p:sp>
      <p:sp>
        <p:nvSpPr>
          <p:cNvPr id="21" name="CasellaDiTesto 20"/>
          <p:cNvSpPr txBox="1"/>
          <p:nvPr/>
        </p:nvSpPr>
        <p:spPr>
          <a:xfrm>
            <a:off x="1349903" y="1525755"/>
            <a:ext cx="973851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9250" indent="-1619250"/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dal 2020	: primi </a:t>
            </a:r>
            <a:r>
              <a:rPr lang="it-IT" b="1" dirty="0" smtClean="0">
                <a:solidFill>
                  <a:srgbClr val="E0730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Trasformative </a:t>
            </a:r>
            <a:r>
              <a:rPr lang="it-IT" b="1" dirty="0" err="1" smtClean="0">
                <a:solidFill>
                  <a:srgbClr val="E0730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Agreements</a:t>
            </a:r>
            <a:endParaRPr lang="it-IT" b="1" dirty="0" smtClean="0">
              <a:solidFill>
                <a:srgbClr val="E0730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619250" indent="-1619250"/>
            <a:endParaRPr lang="it-IT" sz="1000" b="1" dirty="0">
              <a:solidFill>
                <a:srgbClr val="E0730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619250" indent="-1619250"/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nel 2023	: INAF aderisce ai seguenti contratti CRUI-CARE</a:t>
            </a:r>
          </a:p>
          <a:p>
            <a:pPr marL="1976438" indent="-179388">
              <a:buFont typeface="Arial" panose="020B0604020202020204" pitchFamily="34" charset="0"/>
              <a:buChar char="•"/>
            </a:pPr>
            <a:r>
              <a:rPr lang="it-IT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Annual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Review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 (-&gt; 2024 in trattativa)</a:t>
            </a:r>
          </a:p>
          <a:p>
            <a:pPr marL="1976438" indent="-179388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E0730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Cambridge </a:t>
            </a:r>
            <a:r>
              <a:rPr lang="it-IT" b="1" dirty="0" err="1">
                <a:solidFill>
                  <a:srgbClr val="E0730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University</a:t>
            </a:r>
            <a:r>
              <a:rPr lang="it-IT" b="1" dirty="0">
                <a:solidFill>
                  <a:srgbClr val="E0730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Press</a:t>
            </a:r>
          </a:p>
          <a:p>
            <a:pPr marL="1976438" indent="-179388">
              <a:buFont typeface="Arial" panose="020B0604020202020204" pitchFamily="34" charset="0"/>
              <a:buChar char="•"/>
            </a:pPr>
            <a:r>
              <a:rPr lang="it-IT" b="1" dirty="0" err="1">
                <a:solidFill>
                  <a:srgbClr val="E0730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Institute</a:t>
            </a:r>
            <a:r>
              <a:rPr lang="it-IT" b="1" dirty="0">
                <a:solidFill>
                  <a:srgbClr val="E0730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of </a:t>
            </a:r>
            <a:r>
              <a:rPr lang="it-IT" b="1" dirty="0" err="1">
                <a:solidFill>
                  <a:srgbClr val="E0730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Physics</a:t>
            </a:r>
            <a:r>
              <a:rPr lang="it-IT" b="1" dirty="0">
                <a:solidFill>
                  <a:srgbClr val="E0730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Publishing</a:t>
            </a:r>
          </a:p>
          <a:p>
            <a:pPr marL="1976438" indent="-179388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E0730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IEEE</a:t>
            </a:r>
          </a:p>
          <a:p>
            <a:pPr marL="1976438" indent="-179388">
              <a:buFont typeface="Arial" panose="020B0604020202020204" pitchFamily="34" charset="0"/>
              <a:buChar char="•"/>
            </a:pP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Nature (-&gt; 2024 in trattativa, proroga tecnica)</a:t>
            </a:r>
          </a:p>
          <a:p>
            <a:pPr marL="1976438" indent="-179388">
              <a:buFont typeface="Arial" panose="020B0604020202020204" pitchFamily="34" charset="0"/>
              <a:buChar char="•"/>
            </a:pP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AAAS Science</a:t>
            </a:r>
          </a:p>
          <a:p>
            <a:pPr marL="1976438" indent="-179388">
              <a:buFont typeface="Arial" panose="020B0604020202020204" pitchFamily="34" charset="0"/>
              <a:buChar char="•"/>
            </a:pPr>
            <a:r>
              <a:rPr lang="it-IT" b="1" dirty="0" err="1">
                <a:solidFill>
                  <a:srgbClr val="E0730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Elsevier</a:t>
            </a:r>
            <a:endParaRPr lang="it-IT" b="1" dirty="0">
              <a:solidFill>
                <a:srgbClr val="E0730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976438" indent="-179388">
              <a:buFont typeface="Arial" panose="020B0604020202020204" pitchFamily="34" charset="0"/>
              <a:buChar char="•"/>
            </a:pPr>
            <a:r>
              <a:rPr lang="it-IT" b="1" dirty="0" err="1">
                <a:solidFill>
                  <a:srgbClr val="E0730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Springer</a:t>
            </a:r>
            <a:r>
              <a:rPr lang="it-IT" b="1" dirty="0">
                <a:solidFill>
                  <a:srgbClr val="E0730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it-IT" b="1" dirty="0" err="1">
                <a:solidFill>
                  <a:srgbClr val="E0730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journals</a:t>
            </a:r>
            <a:r>
              <a:rPr lang="it-IT" b="1" dirty="0">
                <a:solidFill>
                  <a:srgbClr val="E0730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1976438" indent="-179388">
              <a:buFont typeface="Arial" panose="020B0604020202020204" pitchFamily="34" charset="0"/>
              <a:buChar char="•"/>
            </a:pPr>
            <a:r>
              <a:rPr lang="it-IT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Springer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 (e-books)</a:t>
            </a:r>
          </a:p>
          <a:p>
            <a:pPr marL="1976438" indent="-179388">
              <a:buFont typeface="Arial" panose="020B0604020202020204" pitchFamily="34" charset="0"/>
              <a:buChar char="•"/>
            </a:pP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Oxford </a:t>
            </a:r>
            <a:r>
              <a:rPr lang="it-IT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University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Press (-&gt; 2024 in trattativa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1976438" indent="-179388">
              <a:buFont typeface="Arial" panose="020B0604020202020204" pitchFamily="34" charset="0"/>
              <a:buChar char="•"/>
            </a:pPr>
            <a:r>
              <a:rPr lang="it-IT" b="1" dirty="0" err="1" smtClean="0">
                <a:solidFill>
                  <a:srgbClr val="E0730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Wiley</a:t>
            </a:r>
            <a:r>
              <a:rPr lang="it-IT" b="1" dirty="0" smtClean="0">
                <a:solidFill>
                  <a:srgbClr val="E0730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(-&gt; 2024 in trattativa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it-IT" b="1" dirty="0">
              <a:solidFill>
                <a:srgbClr val="E0730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976438" indent="-179388">
              <a:buFont typeface="Arial" panose="020B0604020202020204" pitchFamily="34" charset="0"/>
              <a:buChar char="•"/>
            </a:pP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Web of Science</a:t>
            </a:r>
          </a:p>
          <a:p>
            <a:pPr marL="1976438" indent="-179388">
              <a:buFont typeface="Arial" panose="020B0604020202020204" pitchFamily="34" charset="0"/>
              <a:buChar char="•"/>
            </a:pPr>
            <a:r>
              <a:rPr lang="it-IT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Scopus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(-&gt; 2024 in trattativa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1976438" indent="-179388">
              <a:buFont typeface="Arial" panose="020B0604020202020204" pitchFamily="34" charset="0"/>
              <a:buChar char="•"/>
            </a:pP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American </a:t>
            </a:r>
            <a:r>
              <a:rPr lang="it-IT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Physical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 Society – manifestazione interesse a fine 2021, era ed è tuttora in trattativa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78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>
            <a:off x="0" y="6516000"/>
            <a:ext cx="12192000" cy="360000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gradFill>
            <a:gsLst>
              <a:gs pos="11000">
                <a:srgbClr val="00339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txBody>
          <a:bodyPr wrap="square" rtlCol="0">
            <a:spAutoFit/>
          </a:bodyPr>
          <a:lstStyle/>
          <a:p>
            <a:pPr algn="r"/>
            <a:endParaRPr lang="it-IT" dirty="0" smtClean="0">
              <a:solidFill>
                <a:schemeClr val="bg1"/>
              </a:solidFill>
            </a:endParaRPr>
          </a:p>
          <a:p>
            <a:pPr algn="r"/>
            <a:r>
              <a:rPr lang="it-IT" dirty="0">
                <a:solidFill>
                  <a:schemeClr val="bg1"/>
                </a:solidFill>
              </a:rPr>
              <a:t>OS@INAF 2023</a:t>
            </a:r>
          </a:p>
          <a:p>
            <a:pPr algn="r"/>
            <a:r>
              <a:rPr lang="it-IT" dirty="0">
                <a:solidFill>
                  <a:schemeClr val="bg1"/>
                </a:solidFill>
              </a:rPr>
              <a:t>Gli accordi trasformativi in INAF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70" y="117240"/>
            <a:ext cx="1731268" cy="688849"/>
          </a:xfrm>
          <a:prstGeom prst="rect">
            <a:avLst/>
          </a:prstGeom>
        </p:spPr>
      </p:pic>
      <p:sp>
        <p:nvSpPr>
          <p:cNvPr id="14" name="Segnaposto data 13"/>
          <p:cNvSpPr>
            <a:spLocks noGrp="1"/>
          </p:cNvSpPr>
          <p:nvPr>
            <p:ph type="dt" sz="half" idx="10"/>
          </p:nvPr>
        </p:nvSpPr>
        <p:spPr>
          <a:xfrm>
            <a:off x="356970" y="6492875"/>
            <a:ext cx="2743200" cy="365125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14-15 dicembre 2023</a:t>
            </a:r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>
          <a:xfrm>
            <a:off x="8548099" y="6475890"/>
            <a:ext cx="3406740" cy="368480"/>
          </a:xfrm>
        </p:spPr>
        <p:txBody>
          <a:bodyPr/>
          <a:lstStyle/>
          <a:p>
            <a:pPr algn="r"/>
            <a:r>
              <a:rPr lang="it-IT" dirty="0">
                <a:solidFill>
                  <a:schemeClr val="bg1"/>
                </a:solidFill>
              </a:rPr>
              <a:t>OS@INAF 2023 / Laura Abrami, Antonella Gasperini</a:t>
            </a:r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4724400" y="6492875"/>
            <a:ext cx="2743200" cy="365125"/>
          </a:xfrm>
        </p:spPr>
        <p:txBody>
          <a:bodyPr/>
          <a:lstStyle/>
          <a:p>
            <a:pPr algn="ctr"/>
            <a:fld id="{034B7DBB-36D0-46DB-9AF2-29E03691EC11}" type="slidenum">
              <a:rPr lang="it-IT" smtClean="0">
                <a:solidFill>
                  <a:schemeClr val="bg1"/>
                </a:solidFill>
              </a:rPr>
              <a:pPr algn="ctr"/>
              <a:t>6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839536" y="1114083"/>
            <a:ext cx="4957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Situazione in INAF</a:t>
            </a:r>
            <a:endParaRPr lang="it-IT" b="1" dirty="0" smtClean="0"/>
          </a:p>
        </p:txBody>
      </p:sp>
      <p:sp>
        <p:nvSpPr>
          <p:cNvPr id="3" name="CasellaDiTesto 2"/>
          <p:cNvSpPr txBox="1"/>
          <p:nvPr/>
        </p:nvSpPr>
        <p:spPr>
          <a:xfrm>
            <a:off x="1349901" y="2053150"/>
            <a:ext cx="92970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Per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un Ente come il 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nostro l’</a:t>
            </a:r>
            <a:r>
              <a:rPr lang="it-IT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adesione ai contratti CRUI-CARE 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e l’accesso ai TA è stato un </a:t>
            </a:r>
            <a:r>
              <a:rPr lang="it-IT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cambiamento importante 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in quanto, </a:t>
            </a:r>
            <a:r>
              <a:rPr lang="it-IT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parità di </a:t>
            </a:r>
            <a:r>
              <a:rPr lang="it-IT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costi 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(in alcuni casi c’è stata addirittura una diminuzione del costo), ci ha permesso di </a:t>
            </a:r>
            <a:r>
              <a:rPr lang="it-IT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ampliare l’offerta di accesso alle risorse digitali e includere la pubblicazione in </a:t>
            </a:r>
            <a:r>
              <a:rPr lang="it-IT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Open Access 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degli articoli pubblicati da </a:t>
            </a:r>
            <a:r>
              <a:rPr lang="it-IT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corresponding</a:t>
            </a:r>
            <a:r>
              <a:rPr lang="it-IT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author</a:t>
            </a:r>
            <a:r>
              <a:rPr lang="it-IT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affiliati all’INAF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81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>
            <a:off x="0" y="6516000"/>
            <a:ext cx="12192000" cy="360000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gradFill>
            <a:gsLst>
              <a:gs pos="11000">
                <a:srgbClr val="00339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txBody>
          <a:bodyPr wrap="square" rtlCol="0">
            <a:spAutoFit/>
          </a:bodyPr>
          <a:lstStyle/>
          <a:p>
            <a:pPr algn="r"/>
            <a:endParaRPr lang="it-IT" dirty="0" smtClean="0">
              <a:solidFill>
                <a:schemeClr val="bg1"/>
              </a:solidFill>
            </a:endParaRPr>
          </a:p>
          <a:p>
            <a:pPr algn="r"/>
            <a:r>
              <a:rPr lang="it-IT" dirty="0">
                <a:solidFill>
                  <a:schemeClr val="bg1"/>
                </a:solidFill>
              </a:rPr>
              <a:t>OS@INAF 2023</a:t>
            </a:r>
          </a:p>
          <a:p>
            <a:pPr algn="r"/>
            <a:r>
              <a:rPr lang="it-IT" dirty="0">
                <a:solidFill>
                  <a:schemeClr val="bg1"/>
                </a:solidFill>
              </a:rPr>
              <a:t>Gli accordi trasformativi in INAF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70" y="117240"/>
            <a:ext cx="1731268" cy="688849"/>
          </a:xfrm>
          <a:prstGeom prst="rect">
            <a:avLst/>
          </a:prstGeom>
        </p:spPr>
      </p:pic>
      <p:sp>
        <p:nvSpPr>
          <p:cNvPr id="14" name="Segnaposto data 13"/>
          <p:cNvSpPr>
            <a:spLocks noGrp="1"/>
          </p:cNvSpPr>
          <p:nvPr>
            <p:ph type="dt" sz="half" idx="10"/>
          </p:nvPr>
        </p:nvSpPr>
        <p:spPr>
          <a:xfrm>
            <a:off x="356970" y="6492875"/>
            <a:ext cx="2743200" cy="365125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14-15 dicembre 2023</a:t>
            </a:r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>
          <a:xfrm>
            <a:off x="8548099" y="6475890"/>
            <a:ext cx="3406740" cy="368480"/>
          </a:xfrm>
        </p:spPr>
        <p:txBody>
          <a:bodyPr/>
          <a:lstStyle/>
          <a:p>
            <a:pPr algn="r"/>
            <a:r>
              <a:rPr lang="it-IT" dirty="0">
                <a:solidFill>
                  <a:schemeClr val="bg1"/>
                </a:solidFill>
              </a:rPr>
              <a:t>OS@INAF 2023 / Laura Abrami, Antonella Gasperini</a:t>
            </a:r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4724400" y="6492875"/>
            <a:ext cx="2743200" cy="365125"/>
          </a:xfrm>
        </p:spPr>
        <p:txBody>
          <a:bodyPr/>
          <a:lstStyle/>
          <a:p>
            <a:pPr algn="ctr"/>
            <a:fld id="{034B7DBB-36D0-46DB-9AF2-29E03691EC11}" type="slidenum">
              <a:rPr lang="it-IT" smtClean="0">
                <a:solidFill>
                  <a:schemeClr val="bg1"/>
                </a:solidFill>
              </a:rPr>
              <a:pPr algn="ctr"/>
              <a:t>7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829376" y="1222535"/>
            <a:ext cx="4957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Situazione in INAF</a:t>
            </a:r>
            <a:endParaRPr lang="it-IT" b="1" dirty="0" smtClean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899069"/>
              </p:ext>
            </p:extLst>
          </p:nvPr>
        </p:nvGraphicFramePr>
        <p:xfrm>
          <a:off x="641130" y="1779619"/>
          <a:ext cx="10909739" cy="433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31682915"/>
                    </a:ext>
                  </a:extLst>
                </a:gridCol>
                <a:gridCol w="935421">
                  <a:extLst>
                    <a:ext uri="{9D8B030D-6E8A-4147-A177-3AD203B41FA5}">
                      <a16:colId xmlns:a16="http://schemas.microsoft.com/office/drawing/2014/main" val="479221478"/>
                    </a:ext>
                  </a:extLst>
                </a:gridCol>
                <a:gridCol w="1629104">
                  <a:extLst>
                    <a:ext uri="{9D8B030D-6E8A-4147-A177-3AD203B41FA5}">
                      <a16:colId xmlns:a16="http://schemas.microsoft.com/office/drawing/2014/main" val="1475727120"/>
                    </a:ext>
                  </a:extLst>
                </a:gridCol>
                <a:gridCol w="2494105">
                  <a:extLst>
                    <a:ext uri="{9D8B030D-6E8A-4147-A177-3AD203B41FA5}">
                      <a16:colId xmlns:a16="http://schemas.microsoft.com/office/drawing/2014/main" val="2296846972"/>
                    </a:ext>
                  </a:extLst>
                </a:gridCol>
                <a:gridCol w="3107909">
                  <a:extLst>
                    <a:ext uri="{9D8B030D-6E8A-4147-A177-3AD203B41FA5}">
                      <a16:colId xmlns:a16="http://schemas.microsoft.com/office/drawing/2014/main" val="37648251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editore</a:t>
                      </a:r>
                      <a:endParaRPr lang="it-IT" sz="1400" b="1" kern="1200" dirty="0">
                        <a:solidFill>
                          <a:schemeClr val="l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Con CRUI dal</a:t>
                      </a:r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TA dal</a:t>
                      </a:r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fino al 2019</a:t>
                      </a:r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dal 2020 in poi</a:t>
                      </a:r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4100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smtClean="0">
                          <a:solidFill>
                            <a:srgbClr val="E0730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Cambridge</a:t>
                      </a:r>
                      <a:r>
                        <a:rPr lang="it-IT" sz="1400" b="1" baseline="0" dirty="0" smtClean="0">
                          <a:solidFill>
                            <a:srgbClr val="E0730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it-IT" sz="1400" b="1" baseline="0" dirty="0" err="1" smtClean="0">
                          <a:solidFill>
                            <a:srgbClr val="E0730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University</a:t>
                      </a:r>
                      <a:r>
                        <a:rPr lang="it-IT" sz="1400" b="1" baseline="0" dirty="0" smtClean="0">
                          <a:solidFill>
                            <a:srgbClr val="E0730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Press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baseline="0" dirty="0" smtClean="0">
                          <a:solidFill>
                            <a:srgbClr val="E0730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(2023-2025)</a:t>
                      </a:r>
                      <a:endParaRPr lang="it-IT" sz="1400" b="1" dirty="0">
                        <a:solidFill>
                          <a:srgbClr val="E07306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2020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>
                          <a:solidFill>
                            <a:srgbClr val="E0730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2020</a:t>
                      </a:r>
                      <a:endParaRPr lang="it-IT" sz="1400" b="1" kern="1200" dirty="0">
                        <a:solidFill>
                          <a:srgbClr val="E07306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accesso a 1 titolo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accesso e pubblicazione</a:t>
                      </a:r>
                      <a:r>
                        <a:rPr lang="it-IT" sz="1400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a &gt; 400 titoli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704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err="1" smtClean="0">
                          <a:solidFill>
                            <a:srgbClr val="E0730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Elsevier</a:t>
                      </a:r>
                      <a:r>
                        <a:rPr lang="it-IT" sz="1400" b="1" dirty="0" smtClean="0">
                          <a:solidFill>
                            <a:srgbClr val="E0730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smtClean="0">
                          <a:solidFill>
                            <a:srgbClr val="E0730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(2023-2027)</a:t>
                      </a:r>
                      <a:endParaRPr lang="it-IT" sz="1400" b="1" dirty="0">
                        <a:solidFill>
                          <a:srgbClr val="E07306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2017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>
                          <a:solidFill>
                            <a:srgbClr val="E0730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2023</a:t>
                      </a:r>
                      <a:endParaRPr lang="it-IT" sz="1400" b="1" kern="1200" dirty="0">
                        <a:solidFill>
                          <a:srgbClr val="E07306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accesso a 8 titoli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accesso e pubblicazione a 10 titoli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193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 smtClean="0">
                          <a:solidFill>
                            <a:srgbClr val="E0730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IEEE (2022-2024)</a:t>
                      </a:r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2018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>
                          <a:solidFill>
                            <a:srgbClr val="E0730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1. ago 2022</a:t>
                      </a:r>
                      <a:endParaRPr lang="it-IT" sz="1400" b="1" kern="1200" dirty="0">
                        <a:solidFill>
                          <a:srgbClr val="E07306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IEEE </a:t>
                      </a:r>
                      <a:r>
                        <a:rPr lang="it-IT" sz="1400" kern="1200" dirty="0" err="1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Xplore</a:t>
                      </a: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it-IT" sz="1400" kern="1200" dirty="0" err="1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digital</a:t>
                      </a: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it-IT" sz="1400" kern="1200" dirty="0" err="1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library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IEEE </a:t>
                      </a:r>
                      <a:r>
                        <a:rPr lang="it-IT" sz="1400" kern="1200" dirty="0" err="1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Xplore</a:t>
                      </a: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it-IT" sz="1400" kern="1200" dirty="0" err="1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digital</a:t>
                      </a: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it-IT" sz="1400" kern="1200" dirty="0" err="1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library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206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err="1" smtClean="0">
                          <a:solidFill>
                            <a:srgbClr val="E0730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Institute</a:t>
                      </a:r>
                      <a:r>
                        <a:rPr lang="it-IT" sz="1400" b="1" dirty="0" smtClean="0">
                          <a:solidFill>
                            <a:srgbClr val="E0730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of </a:t>
                      </a:r>
                      <a:r>
                        <a:rPr lang="it-IT" sz="1400" b="1" dirty="0" err="1" smtClean="0">
                          <a:solidFill>
                            <a:srgbClr val="E0730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Physics</a:t>
                      </a:r>
                      <a:r>
                        <a:rPr lang="it-IT" sz="1400" b="1" dirty="0" smtClean="0">
                          <a:solidFill>
                            <a:srgbClr val="E0730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Publishing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smtClean="0">
                          <a:solidFill>
                            <a:srgbClr val="E0730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(2022-2025)</a:t>
                      </a:r>
                      <a:endParaRPr lang="it-IT" sz="1400" b="1" dirty="0">
                        <a:solidFill>
                          <a:srgbClr val="E07306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2020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>
                          <a:solidFill>
                            <a:srgbClr val="E0730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2023</a:t>
                      </a:r>
                      <a:endParaRPr lang="it-IT" sz="1400" b="1" kern="1200" dirty="0">
                        <a:solidFill>
                          <a:srgbClr val="E07306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accesso a 3 titoli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accesso e pubblicazione a &gt; 90 titoli</a:t>
                      </a:r>
                    </a:p>
                    <a:p>
                      <a:r>
                        <a:rPr lang="it-IT" sz="1400" b="1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Non include le riviste AAS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01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err="1" smtClean="0">
                          <a:solidFill>
                            <a:srgbClr val="E0730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SpringerNature</a:t>
                      </a:r>
                      <a:r>
                        <a:rPr lang="it-IT" sz="1400" b="1" dirty="0" smtClean="0">
                          <a:solidFill>
                            <a:srgbClr val="E0730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it-IT" sz="1400" b="1" dirty="0" err="1" smtClean="0">
                          <a:solidFill>
                            <a:srgbClr val="E0730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journals</a:t>
                      </a:r>
                      <a:endParaRPr lang="it-IT" sz="1400" b="1" dirty="0" smtClean="0">
                        <a:solidFill>
                          <a:srgbClr val="E07306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smtClean="0">
                          <a:solidFill>
                            <a:srgbClr val="E0730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(2020-2024)</a:t>
                      </a:r>
                      <a:endParaRPr lang="it-IT" sz="1400" b="1" dirty="0">
                        <a:solidFill>
                          <a:srgbClr val="E07306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2017</a:t>
                      </a:r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>
                          <a:solidFill>
                            <a:srgbClr val="E0730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2. </a:t>
                      </a:r>
                      <a:r>
                        <a:rPr lang="it-IT" sz="1400" b="1" kern="1200" dirty="0" err="1" smtClean="0">
                          <a:solidFill>
                            <a:srgbClr val="E0730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sem</a:t>
                      </a:r>
                      <a:r>
                        <a:rPr lang="it-IT" sz="1400" b="1" kern="1200" dirty="0" smtClean="0">
                          <a:solidFill>
                            <a:srgbClr val="E0730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. 2020</a:t>
                      </a:r>
                      <a:endParaRPr lang="it-IT" sz="1400" b="1" kern="1200" dirty="0">
                        <a:solidFill>
                          <a:srgbClr val="E07306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accesso a 9 titoli</a:t>
                      </a:r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accesso e pubblicazione a &gt; 200 titoli</a:t>
                      </a:r>
                    </a:p>
                    <a:p>
                      <a:r>
                        <a:rPr lang="it-I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Non include le</a:t>
                      </a:r>
                      <a:r>
                        <a:rPr lang="it-IT" sz="14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riviste Nature</a:t>
                      </a:r>
                      <a:endParaRPr lang="it-IT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91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err="1" smtClean="0">
                          <a:solidFill>
                            <a:srgbClr val="E0730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Wiley</a:t>
                      </a:r>
                      <a:r>
                        <a:rPr lang="it-IT" sz="1400" b="1" dirty="0" smtClean="0">
                          <a:solidFill>
                            <a:srgbClr val="E0730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smtClean="0">
                          <a:solidFill>
                            <a:srgbClr val="E0730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(2020-2023)</a:t>
                      </a:r>
                      <a:endParaRPr lang="it-IT" sz="1400" b="1" dirty="0">
                        <a:solidFill>
                          <a:srgbClr val="E07306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2017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>
                          <a:solidFill>
                            <a:srgbClr val="E0730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2021</a:t>
                      </a:r>
                      <a:endParaRPr lang="it-IT" sz="1400" b="1" kern="1200" dirty="0">
                        <a:solidFill>
                          <a:srgbClr val="E07306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accesso a 6 titoli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accesso e pubblicazione a &gt; 1.400</a:t>
                      </a:r>
                      <a:r>
                        <a:rPr lang="it-IT" sz="1400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titoli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445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7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>
            <a:off x="0" y="6516000"/>
            <a:ext cx="12192000" cy="360000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gradFill>
            <a:gsLst>
              <a:gs pos="11000">
                <a:srgbClr val="00339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txBody>
          <a:bodyPr wrap="square" rtlCol="0">
            <a:spAutoFit/>
          </a:bodyPr>
          <a:lstStyle/>
          <a:p>
            <a:pPr algn="r"/>
            <a:endParaRPr lang="it-IT" dirty="0" smtClean="0">
              <a:solidFill>
                <a:schemeClr val="bg1"/>
              </a:solidFill>
            </a:endParaRPr>
          </a:p>
          <a:p>
            <a:pPr algn="r"/>
            <a:r>
              <a:rPr lang="it-IT" dirty="0">
                <a:solidFill>
                  <a:schemeClr val="bg1"/>
                </a:solidFill>
              </a:rPr>
              <a:t>OS@INAF 2023</a:t>
            </a:r>
          </a:p>
          <a:p>
            <a:pPr algn="r"/>
            <a:r>
              <a:rPr lang="it-IT" dirty="0">
                <a:solidFill>
                  <a:schemeClr val="bg1"/>
                </a:solidFill>
              </a:rPr>
              <a:t>Gli accordi trasformativi in INAF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70" y="117240"/>
            <a:ext cx="1731268" cy="688849"/>
          </a:xfrm>
          <a:prstGeom prst="rect">
            <a:avLst/>
          </a:prstGeom>
        </p:spPr>
      </p:pic>
      <p:sp>
        <p:nvSpPr>
          <p:cNvPr id="14" name="Segnaposto data 13"/>
          <p:cNvSpPr>
            <a:spLocks noGrp="1"/>
          </p:cNvSpPr>
          <p:nvPr>
            <p:ph type="dt" sz="half" idx="10"/>
          </p:nvPr>
        </p:nvSpPr>
        <p:spPr>
          <a:xfrm>
            <a:off x="356970" y="6492875"/>
            <a:ext cx="2743200" cy="365125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14-15 dicembre 2023</a:t>
            </a:r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>
          <a:xfrm>
            <a:off x="8548099" y="6475890"/>
            <a:ext cx="3406740" cy="368480"/>
          </a:xfrm>
        </p:spPr>
        <p:txBody>
          <a:bodyPr/>
          <a:lstStyle/>
          <a:p>
            <a:pPr algn="r"/>
            <a:r>
              <a:rPr lang="it-IT" dirty="0">
                <a:solidFill>
                  <a:schemeClr val="bg1"/>
                </a:solidFill>
              </a:rPr>
              <a:t>OS@INAF 2023 / Laura Abrami, Antonella Gasperini</a:t>
            </a:r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4724400" y="6492875"/>
            <a:ext cx="2743200" cy="365125"/>
          </a:xfrm>
        </p:spPr>
        <p:txBody>
          <a:bodyPr/>
          <a:lstStyle/>
          <a:p>
            <a:pPr algn="ctr"/>
            <a:fld id="{034B7DBB-36D0-46DB-9AF2-29E03691EC11}" type="slidenum">
              <a:rPr lang="it-IT" smtClean="0">
                <a:solidFill>
                  <a:schemeClr val="bg1"/>
                </a:solidFill>
              </a:rPr>
              <a:pPr algn="ctr"/>
              <a:t>8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839536" y="1114083"/>
            <a:ext cx="4957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Situazione in INAF</a:t>
            </a:r>
            <a:endParaRPr lang="it-IT" b="1" dirty="0" smtClean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506614"/>
              </p:ext>
            </p:extLst>
          </p:nvPr>
        </p:nvGraphicFramePr>
        <p:xfrm>
          <a:off x="641130" y="1951033"/>
          <a:ext cx="10909739" cy="14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31682915"/>
                    </a:ext>
                  </a:extLst>
                </a:gridCol>
                <a:gridCol w="935421">
                  <a:extLst>
                    <a:ext uri="{9D8B030D-6E8A-4147-A177-3AD203B41FA5}">
                      <a16:colId xmlns:a16="http://schemas.microsoft.com/office/drawing/2014/main" val="479221478"/>
                    </a:ext>
                  </a:extLst>
                </a:gridCol>
                <a:gridCol w="1471449">
                  <a:extLst>
                    <a:ext uri="{9D8B030D-6E8A-4147-A177-3AD203B41FA5}">
                      <a16:colId xmlns:a16="http://schemas.microsoft.com/office/drawing/2014/main" val="1475727120"/>
                    </a:ext>
                  </a:extLst>
                </a:gridCol>
                <a:gridCol w="2785241">
                  <a:extLst>
                    <a:ext uri="{9D8B030D-6E8A-4147-A177-3AD203B41FA5}">
                      <a16:colId xmlns:a16="http://schemas.microsoft.com/office/drawing/2014/main" val="2296846972"/>
                    </a:ext>
                  </a:extLst>
                </a:gridCol>
                <a:gridCol w="2974428">
                  <a:extLst>
                    <a:ext uri="{9D8B030D-6E8A-4147-A177-3AD203B41FA5}">
                      <a16:colId xmlns:a16="http://schemas.microsoft.com/office/drawing/2014/main" val="37648251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editore</a:t>
                      </a:r>
                      <a:endParaRPr lang="it-IT" sz="1400" b="1" kern="1200" dirty="0">
                        <a:solidFill>
                          <a:schemeClr val="l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Con CRUI dal</a:t>
                      </a:r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TA dal</a:t>
                      </a:r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fino al 2019</a:t>
                      </a:r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dal 2020 in poi</a:t>
                      </a:r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4100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Annual</a:t>
                      </a:r>
                      <a:r>
                        <a:rPr lang="it-I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it-IT" sz="14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Reviews</a:t>
                      </a:r>
                      <a:r>
                        <a:rPr lang="it-I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(annuale)</a:t>
                      </a:r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2017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?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accesso a 1 titolo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accesso a 15 titoli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779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Oxford </a:t>
                      </a:r>
                      <a:r>
                        <a:rPr lang="it-IT" sz="14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University</a:t>
                      </a:r>
                      <a:r>
                        <a:rPr lang="it-I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Press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2022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?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accesso a 3 titoli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accesso a 3</a:t>
                      </a:r>
                      <a:r>
                        <a:rPr lang="it-IT" sz="1400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titoli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649306"/>
                  </a:ext>
                </a:extLst>
              </a:tr>
            </a:tbl>
          </a:graphicData>
        </a:graphic>
      </p:graphicFrame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880004"/>
              </p:ext>
            </p:extLst>
          </p:nvPr>
        </p:nvGraphicFramePr>
        <p:xfrm>
          <a:off x="641130" y="4110992"/>
          <a:ext cx="1090973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382645954"/>
                    </a:ext>
                  </a:extLst>
                </a:gridCol>
                <a:gridCol w="935421">
                  <a:extLst>
                    <a:ext uri="{9D8B030D-6E8A-4147-A177-3AD203B41FA5}">
                      <a16:colId xmlns:a16="http://schemas.microsoft.com/office/drawing/2014/main" val="1089077321"/>
                    </a:ext>
                  </a:extLst>
                </a:gridCol>
                <a:gridCol w="1471449">
                  <a:extLst>
                    <a:ext uri="{9D8B030D-6E8A-4147-A177-3AD203B41FA5}">
                      <a16:colId xmlns:a16="http://schemas.microsoft.com/office/drawing/2014/main" val="5170722"/>
                    </a:ext>
                  </a:extLst>
                </a:gridCol>
                <a:gridCol w="2785241">
                  <a:extLst>
                    <a:ext uri="{9D8B030D-6E8A-4147-A177-3AD203B41FA5}">
                      <a16:colId xmlns:a16="http://schemas.microsoft.com/office/drawing/2014/main" val="377390459"/>
                    </a:ext>
                  </a:extLst>
                </a:gridCol>
                <a:gridCol w="2974428">
                  <a:extLst>
                    <a:ext uri="{9D8B030D-6E8A-4147-A177-3AD203B41FA5}">
                      <a16:colId xmlns:a16="http://schemas.microsoft.com/office/drawing/2014/main" val="2936871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editore</a:t>
                      </a:r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TA dal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fino al 2019</a:t>
                      </a:r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dal 2020 in poi</a:t>
                      </a:r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475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 smtClean="0">
                          <a:solidFill>
                            <a:srgbClr val="E0730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EDP S2O </a:t>
                      </a:r>
                      <a:r>
                        <a:rPr lang="it-IT" sz="1400" b="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(annuale)</a:t>
                      </a:r>
                      <a:endParaRPr lang="it-IT" sz="14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diretto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>
                          <a:solidFill>
                            <a:srgbClr val="E0730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2022</a:t>
                      </a:r>
                      <a:endParaRPr lang="it-IT" sz="1400" b="1" kern="1200" dirty="0">
                        <a:solidFill>
                          <a:srgbClr val="E07306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kern="1200" dirty="0" err="1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Astronomy</a:t>
                      </a: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and </a:t>
                      </a:r>
                      <a:r>
                        <a:rPr lang="it-IT" sz="1400" kern="1200" dirty="0" err="1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Astrophysics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 err="1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Astronomy</a:t>
                      </a:r>
                      <a:r>
                        <a:rPr lang="it-IT" sz="1400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and </a:t>
                      </a:r>
                      <a:r>
                        <a:rPr lang="it-IT" sz="1400" kern="1200" baseline="0" dirty="0" err="1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Astrophysics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042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smtClean="0">
                          <a:solidFill>
                            <a:srgbClr val="E0730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SPIE </a:t>
                      </a:r>
                      <a:r>
                        <a:rPr lang="it-IT" sz="1400" b="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(annuale)</a:t>
                      </a:r>
                      <a:endParaRPr lang="it-IT" sz="1400" b="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diretto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>
                          <a:solidFill>
                            <a:srgbClr val="E0730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2022</a:t>
                      </a:r>
                      <a:endParaRPr lang="it-IT" sz="1400" b="1" kern="1200" dirty="0">
                        <a:solidFill>
                          <a:srgbClr val="E07306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SPIE DL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SPIE DL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919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7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>
            <a:off x="0" y="6516000"/>
            <a:ext cx="12192000" cy="360000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gradFill>
            <a:gsLst>
              <a:gs pos="11000">
                <a:srgbClr val="00339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txBody>
          <a:bodyPr wrap="square" rtlCol="0">
            <a:spAutoFit/>
          </a:bodyPr>
          <a:lstStyle/>
          <a:p>
            <a:pPr algn="r"/>
            <a:endParaRPr lang="it-IT" dirty="0" smtClean="0">
              <a:solidFill>
                <a:schemeClr val="bg1"/>
              </a:solidFill>
            </a:endParaRPr>
          </a:p>
          <a:p>
            <a:pPr algn="r"/>
            <a:r>
              <a:rPr lang="it-IT" dirty="0">
                <a:solidFill>
                  <a:schemeClr val="bg1"/>
                </a:solidFill>
              </a:rPr>
              <a:t>OS@INAF 2023</a:t>
            </a:r>
          </a:p>
          <a:p>
            <a:pPr algn="r"/>
            <a:r>
              <a:rPr lang="it-IT" dirty="0">
                <a:solidFill>
                  <a:schemeClr val="bg1"/>
                </a:solidFill>
              </a:rPr>
              <a:t>Gli accordi trasformativi in INAF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70" y="117240"/>
            <a:ext cx="1731268" cy="688849"/>
          </a:xfrm>
          <a:prstGeom prst="rect">
            <a:avLst/>
          </a:prstGeom>
        </p:spPr>
      </p:pic>
      <p:sp>
        <p:nvSpPr>
          <p:cNvPr id="14" name="Segnaposto data 13"/>
          <p:cNvSpPr>
            <a:spLocks noGrp="1"/>
          </p:cNvSpPr>
          <p:nvPr>
            <p:ph type="dt" sz="half" idx="10"/>
          </p:nvPr>
        </p:nvSpPr>
        <p:spPr>
          <a:xfrm>
            <a:off x="356970" y="6492875"/>
            <a:ext cx="2743200" cy="365125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14-15 dicembre 2023</a:t>
            </a:r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>
          <a:xfrm>
            <a:off x="8548099" y="6475890"/>
            <a:ext cx="3406740" cy="368480"/>
          </a:xfrm>
        </p:spPr>
        <p:txBody>
          <a:bodyPr/>
          <a:lstStyle/>
          <a:p>
            <a:pPr algn="r"/>
            <a:r>
              <a:rPr lang="it-IT" dirty="0">
                <a:solidFill>
                  <a:schemeClr val="bg1"/>
                </a:solidFill>
              </a:rPr>
              <a:t>OS@INAF 2023 / Laura Abrami, Antonella Gasperini</a:t>
            </a:r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4724400" y="6492875"/>
            <a:ext cx="2743200" cy="365125"/>
          </a:xfrm>
        </p:spPr>
        <p:txBody>
          <a:bodyPr/>
          <a:lstStyle/>
          <a:p>
            <a:pPr algn="ctr"/>
            <a:fld id="{034B7DBB-36D0-46DB-9AF2-29E03691EC11}" type="slidenum">
              <a:rPr lang="it-IT" smtClean="0">
                <a:solidFill>
                  <a:schemeClr val="bg1"/>
                </a:solidFill>
              </a:rPr>
              <a:pPr algn="ctr"/>
              <a:t>9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96057" y="1005767"/>
            <a:ext cx="10343535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 condizioni variano da contratto a contratto</a:t>
            </a:r>
            <a:endParaRPr lang="it-IT" dirty="0" smtClean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In generale prevedono: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una quota a copertura dell’accesso (Read)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na quota a copertura della pubblicazione in OA (</a:t>
            </a:r>
            <a:r>
              <a:rPr lang="it-IT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Publish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l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icenze CC con prevalenza CC-BY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il </a:t>
            </a:r>
            <a:r>
              <a:rPr lang="it-IT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corresponding</a:t>
            </a:r>
            <a:r>
              <a:rPr lang="it-IT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author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 deve essere affiliato INAF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gestione flussi di pubblicazione attraverso piattaforme dell’editore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verifica affiliazione da parte dell’</a:t>
            </a:r>
            <a:r>
              <a:rPr lang="it-IT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Approval</a:t>
            </a:r>
            <a:r>
              <a:rPr lang="it-IT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manager</a:t>
            </a:r>
            <a:endParaRPr lang="it-IT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un limite annuale (p.es. </a:t>
            </a:r>
            <a:r>
              <a:rPr lang="it-IT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Springer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Wiley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nessun limite (p.es. CUP, IOP)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opre solo alcune tipologie di contributi scientifici (principalmente </a:t>
            </a:r>
            <a:r>
              <a:rPr lang="it-IT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article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it-IT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review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article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può coprire solo le riviste </a:t>
            </a:r>
            <a:r>
              <a:rPr lang="it-IT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hybrid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 (p.es. </a:t>
            </a:r>
            <a:r>
              <a:rPr lang="it-IT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Springer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Wiley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) o </a:t>
            </a:r>
            <a:r>
              <a:rPr lang="it-IT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hybrid+gold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 (p.es. IEEE, IOP)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uò prevedere uno sconto sulle APC in caso di esaurimento del fondo (</a:t>
            </a:r>
            <a:r>
              <a:rPr lang="it-IT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Wiley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1689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1538</Words>
  <Application>Microsoft Office PowerPoint</Application>
  <PresentationFormat>Widescreen</PresentationFormat>
  <Paragraphs>360</Paragraphs>
  <Slides>21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Verdana</vt:lpstr>
      <vt:lpstr>Tema di Office</vt:lpstr>
      <vt:lpstr>Gli Accordi Trasformativi in INAF   OS@INAF 2023 14-15 dicembre 2023 Roma, INAF Sede Centrale  Laura Abrami (INAF-OATs) e Antonella Gasperini (INAF-OAFi)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Gli Accordi Trasformativi in INAF   OS@INAF 2023 14-15 dicembre 2023 Roma, INAF Sede Centrale  Laura Abrami (INAF-OATs) e Antonella Gasperini (INAF-OAFi)</dc:title>
  <dc:creator>abrami laura</dc:creator>
  <cp:lastModifiedBy>abrami laura</cp:lastModifiedBy>
  <cp:revision>96</cp:revision>
  <dcterms:created xsi:type="dcterms:W3CDTF">2023-11-27T15:21:33Z</dcterms:created>
  <dcterms:modified xsi:type="dcterms:W3CDTF">2023-12-12T16:06:26Z</dcterms:modified>
</cp:coreProperties>
</file>