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66" r:id="rId3"/>
    <p:sldId id="270" r:id="rId4"/>
    <p:sldId id="263" r:id="rId5"/>
    <p:sldId id="268" r:id="rId6"/>
    <p:sldId id="272" r:id="rId7"/>
    <p:sldId id="259" r:id="rId8"/>
    <p:sldId id="267" r:id="rId9"/>
    <p:sldId id="261" r:id="rId10"/>
    <p:sldId id="271" r:id="rId11"/>
    <p:sldId id="257" r:id="rId12"/>
    <p:sldId id="262" r:id="rId13"/>
    <p:sldId id="260" r:id="rId14"/>
  </p:sldIdLst>
  <p:sldSz cx="9144000" cy="6858000" type="screen4x3"/>
  <p:notesSz cx="6858000" cy="9144000"/>
  <p:defaultTextStyle>
    <a:defPPr>
      <a:defRPr lang="it-IT"/>
    </a:defPPr>
    <a:lvl1pPr marL="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CDCD39"/>
    <a:srgbClr val="00B4F7"/>
    <a:srgbClr val="00B7F9"/>
    <a:srgbClr val="0000FF"/>
    <a:srgbClr val="33CC33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 varScale="1">
        <p:scale>
          <a:sx n="98" d="100"/>
          <a:sy n="98" d="100"/>
        </p:scale>
        <p:origin x="35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58D355-5EF7-4537-AB88-CD3AB6464AD4}" type="doc">
      <dgm:prSet loTypeId="urn:microsoft.com/office/officeart/2005/8/layout/chevron1" loCatId="process" qsTypeId="urn:microsoft.com/office/officeart/2005/8/quickstyle/3d3" qsCatId="3D" csTypeId="urn:microsoft.com/office/officeart/2005/8/colors/colorful3" csCatId="colorful" phldr="1"/>
      <dgm:spPr/>
    </dgm:pt>
    <dgm:pt modelId="{1FF588BE-A71E-46C1-86B2-D49A0CB79EDE}">
      <dgm:prSet phldrT="[Testo]" custT="1"/>
      <dgm:spPr/>
      <dgm:t>
        <a:bodyPr/>
        <a:lstStyle/>
        <a:p>
          <a:r>
            <a:rPr lang="it-IT" sz="1800" dirty="0" smtClean="0">
              <a:latin typeface="Tw Cen MT" panose="020B0602020104020603" pitchFamily="34" charset="0"/>
              <a:cs typeface="Times New Roman" panose="02020603050405020304" pitchFamily="18" charset="0"/>
            </a:rPr>
            <a:t>Dicembre 2018 Policy Open Access</a:t>
          </a:r>
          <a:endParaRPr lang="it-IT" sz="1800" dirty="0">
            <a:latin typeface="Tw Cen MT" panose="020B0602020104020603" pitchFamily="34" charset="0"/>
            <a:cs typeface="Times New Roman" panose="02020603050405020304" pitchFamily="18" charset="0"/>
          </a:endParaRPr>
        </a:p>
      </dgm:t>
    </dgm:pt>
    <dgm:pt modelId="{81F14F36-FEE3-4F7F-A97C-9051C76B0D59}" type="parTrans" cxnId="{ABB8B821-7FC9-45D8-80EB-7D7E22CC4489}">
      <dgm:prSet/>
      <dgm:spPr/>
      <dgm:t>
        <a:bodyPr/>
        <a:lstStyle/>
        <a:p>
          <a:endParaRPr lang="it-IT"/>
        </a:p>
      </dgm:t>
    </dgm:pt>
    <dgm:pt modelId="{19431535-7D2F-4D3D-A847-DC8BE41AE81E}" type="sibTrans" cxnId="{ABB8B821-7FC9-45D8-80EB-7D7E22CC4489}">
      <dgm:prSet/>
      <dgm:spPr/>
      <dgm:t>
        <a:bodyPr/>
        <a:lstStyle/>
        <a:p>
          <a:endParaRPr lang="it-IT"/>
        </a:p>
      </dgm:t>
    </dgm:pt>
    <dgm:pt modelId="{7E91C723-094D-45AF-9A63-F9E0FBA3EF49}">
      <dgm:prSet phldrT="[Testo]" custT="1"/>
      <dgm:spPr/>
      <dgm:t>
        <a:bodyPr/>
        <a:lstStyle/>
        <a:p>
          <a:endParaRPr lang="it-IT" sz="1400" dirty="0" smtClean="0">
            <a:latin typeface="Tw Cen MT" panose="020B0602020104020603" pitchFamily="34" charset="0"/>
            <a:cs typeface="Times New Roman" panose="02020603050405020304" pitchFamily="18" charset="0"/>
          </a:endParaRPr>
        </a:p>
        <a:p>
          <a:r>
            <a:rPr lang="it-IT" sz="1800" dirty="0" smtClean="0">
              <a:latin typeface="Tw Cen MT" panose="020B0602020104020603" pitchFamily="34" charset="0"/>
              <a:cs typeface="Times New Roman" panose="02020603050405020304" pitchFamily="18" charset="0"/>
            </a:rPr>
            <a:t>Dicembre 2019 go online repository per RT</a:t>
          </a:r>
        </a:p>
        <a:p>
          <a:r>
            <a:rPr lang="it-IT" sz="1800" dirty="0" smtClean="0">
              <a:latin typeface="Tw Cen MT" panose="020B0602020104020603" pitchFamily="34" charset="0"/>
              <a:cs typeface="Times New Roman" panose="02020603050405020304" pitchFamily="18" charset="0"/>
            </a:rPr>
            <a:t>Febbraio 2019 istituzione Ufficio Open Access</a:t>
          </a:r>
        </a:p>
        <a:p>
          <a:endParaRPr lang="it-IT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F8E461-3C14-4A5C-89F7-6D48A02138AF}" type="parTrans" cxnId="{640C0E88-2013-4291-AF9A-98338F6D7652}">
      <dgm:prSet/>
      <dgm:spPr/>
      <dgm:t>
        <a:bodyPr/>
        <a:lstStyle/>
        <a:p>
          <a:endParaRPr lang="it-IT"/>
        </a:p>
      </dgm:t>
    </dgm:pt>
    <dgm:pt modelId="{13B25F5A-25C7-4828-8450-D1F335732806}" type="sibTrans" cxnId="{640C0E88-2013-4291-AF9A-98338F6D7652}">
      <dgm:prSet/>
      <dgm:spPr/>
      <dgm:t>
        <a:bodyPr/>
        <a:lstStyle/>
        <a:p>
          <a:endParaRPr lang="it-IT"/>
        </a:p>
      </dgm:t>
    </dgm:pt>
    <dgm:pt modelId="{F754912F-C287-42BE-A6C8-EE28148924FB}">
      <dgm:prSet phldrT="[Testo]" custT="1"/>
      <dgm:spPr/>
      <dgm:t>
        <a:bodyPr/>
        <a:lstStyle/>
        <a:p>
          <a:r>
            <a:rPr lang="it-IT" sz="1800" dirty="0" smtClean="0">
              <a:latin typeface="Tw Cen MT" panose="020B0602020104020603" pitchFamily="34" charset="0"/>
            </a:rPr>
            <a:t>Febbraio 2020 go online repository per tutti i prodotti</a:t>
          </a:r>
          <a:endParaRPr lang="it-IT" sz="1800" dirty="0">
            <a:latin typeface="Tw Cen MT" panose="020B0602020104020603" pitchFamily="34" charset="0"/>
          </a:endParaRPr>
        </a:p>
      </dgm:t>
    </dgm:pt>
    <dgm:pt modelId="{8C61A495-187E-479F-AA77-C2EB4BDFA46F}" type="parTrans" cxnId="{F45D448D-585B-45FB-942A-816E7340C99C}">
      <dgm:prSet/>
      <dgm:spPr/>
      <dgm:t>
        <a:bodyPr/>
        <a:lstStyle/>
        <a:p>
          <a:endParaRPr lang="it-IT"/>
        </a:p>
      </dgm:t>
    </dgm:pt>
    <dgm:pt modelId="{1E423965-1EA3-432E-836A-2E6006F34CB6}" type="sibTrans" cxnId="{F45D448D-585B-45FB-942A-816E7340C99C}">
      <dgm:prSet/>
      <dgm:spPr/>
      <dgm:t>
        <a:bodyPr/>
        <a:lstStyle/>
        <a:p>
          <a:endParaRPr lang="it-IT"/>
        </a:p>
      </dgm:t>
    </dgm:pt>
    <dgm:pt modelId="{141D7C78-1312-4F1C-8EB1-0AEF10D1B445}" type="pres">
      <dgm:prSet presAssocID="{1658D355-5EF7-4537-AB88-CD3AB6464AD4}" presName="Name0" presStyleCnt="0">
        <dgm:presLayoutVars>
          <dgm:dir/>
          <dgm:animLvl val="lvl"/>
          <dgm:resizeHandles val="exact"/>
        </dgm:presLayoutVars>
      </dgm:prSet>
      <dgm:spPr/>
    </dgm:pt>
    <dgm:pt modelId="{30FB31DA-8991-4C26-AB41-D69C99CD58ED}" type="pres">
      <dgm:prSet presAssocID="{1FF588BE-A71E-46C1-86B2-D49A0CB79EDE}" presName="parTxOnly" presStyleLbl="node1" presStyleIdx="0" presStyleCnt="3" custScaleX="81016" custScaleY="1032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758218C-BB13-4A7B-9A8D-B407C52DE2E4}" type="pres">
      <dgm:prSet presAssocID="{19431535-7D2F-4D3D-A847-DC8BE41AE81E}" presName="parTxOnlySpace" presStyleCnt="0"/>
      <dgm:spPr/>
    </dgm:pt>
    <dgm:pt modelId="{8EDE171C-F3DA-4277-896C-3A8819B3CE84}" type="pres">
      <dgm:prSet presAssocID="{7E91C723-094D-45AF-9A63-F9E0FBA3EF49}" presName="parTxOnly" presStyleLbl="node1" presStyleIdx="1" presStyleCnt="3" custScaleX="87419" custScaleY="1032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0F28CD3-7A1E-4A70-A935-095ABEBC5622}" type="pres">
      <dgm:prSet presAssocID="{13B25F5A-25C7-4828-8450-D1F335732806}" presName="parTxOnlySpace" presStyleCnt="0"/>
      <dgm:spPr/>
    </dgm:pt>
    <dgm:pt modelId="{82393D36-39FD-4C2F-B936-7B774B88045C}" type="pres">
      <dgm:prSet presAssocID="{F754912F-C287-42BE-A6C8-EE28148924FB}" presName="parTxOnly" presStyleLbl="node1" presStyleIdx="2" presStyleCnt="3" custScaleX="91659" custScaleY="1010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EC7C124-0BEA-4647-89DD-1ED397BC91CF}" type="presOf" srcId="{7E91C723-094D-45AF-9A63-F9E0FBA3EF49}" destId="{8EDE171C-F3DA-4277-896C-3A8819B3CE84}" srcOrd="0" destOrd="0" presId="urn:microsoft.com/office/officeart/2005/8/layout/chevron1"/>
    <dgm:cxn modelId="{57E6C22E-16C8-4DBC-AC20-1AFBE1FB3B9E}" type="presOf" srcId="{1658D355-5EF7-4537-AB88-CD3AB6464AD4}" destId="{141D7C78-1312-4F1C-8EB1-0AEF10D1B445}" srcOrd="0" destOrd="0" presId="urn:microsoft.com/office/officeart/2005/8/layout/chevron1"/>
    <dgm:cxn modelId="{640C0E88-2013-4291-AF9A-98338F6D7652}" srcId="{1658D355-5EF7-4537-AB88-CD3AB6464AD4}" destId="{7E91C723-094D-45AF-9A63-F9E0FBA3EF49}" srcOrd="1" destOrd="0" parTransId="{D0F8E461-3C14-4A5C-89F7-6D48A02138AF}" sibTransId="{13B25F5A-25C7-4828-8450-D1F335732806}"/>
    <dgm:cxn modelId="{F45D448D-585B-45FB-942A-816E7340C99C}" srcId="{1658D355-5EF7-4537-AB88-CD3AB6464AD4}" destId="{F754912F-C287-42BE-A6C8-EE28148924FB}" srcOrd="2" destOrd="0" parTransId="{8C61A495-187E-479F-AA77-C2EB4BDFA46F}" sibTransId="{1E423965-1EA3-432E-836A-2E6006F34CB6}"/>
    <dgm:cxn modelId="{A897BFA0-2973-41FB-A7F1-6E2F0F83A0F9}" type="presOf" srcId="{1FF588BE-A71E-46C1-86B2-D49A0CB79EDE}" destId="{30FB31DA-8991-4C26-AB41-D69C99CD58ED}" srcOrd="0" destOrd="0" presId="urn:microsoft.com/office/officeart/2005/8/layout/chevron1"/>
    <dgm:cxn modelId="{D3115B28-79FE-4AA6-BCB9-9D8880C6F461}" type="presOf" srcId="{F754912F-C287-42BE-A6C8-EE28148924FB}" destId="{82393D36-39FD-4C2F-B936-7B774B88045C}" srcOrd="0" destOrd="0" presId="urn:microsoft.com/office/officeart/2005/8/layout/chevron1"/>
    <dgm:cxn modelId="{ABB8B821-7FC9-45D8-80EB-7D7E22CC4489}" srcId="{1658D355-5EF7-4537-AB88-CD3AB6464AD4}" destId="{1FF588BE-A71E-46C1-86B2-D49A0CB79EDE}" srcOrd="0" destOrd="0" parTransId="{81F14F36-FEE3-4F7F-A97C-9051C76B0D59}" sibTransId="{19431535-7D2F-4D3D-A847-DC8BE41AE81E}"/>
    <dgm:cxn modelId="{A00617C3-50C9-4F3C-B8E2-EE774BD18F31}" type="presParOf" srcId="{141D7C78-1312-4F1C-8EB1-0AEF10D1B445}" destId="{30FB31DA-8991-4C26-AB41-D69C99CD58ED}" srcOrd="0" destOrd="0" presId="urn:microsoft.com/office/officeart/2005/8/layout/chevron1"/>
    <dgm:cxn modelId="{79978A53-FAA6-47CE-8CDC-E2E2576DA5A7}" type="presParOf" srcId="{141D7C78-1312-4F1C-8EB1-0AEF10D1B445}" destId="{3758218C-BB13-4A7B-9A8D-B407C52DE2E4}" srcOrd="1" destOrd="0" presId="urn:microsoft.com/office/officeart/2005/8/layout/chevron1"/>
    <dgm:cxn modelId="{99B376F1-C005-4D44-A2FB-66D24C1B280F}" type="presParOf" srcId="{141D7C78-1312-4F1C-8EB1-0AEF10D1B445}" destId="{8EDE171C-F3DA-4277-896C-3A8819B3CE84}" srcOrd="2" destOrd="0" presId="urn:microsoft.com/office/officeart/2005/8/layout/chevron1"/>
    <dgm:cxn modelId="{4C582043-9B53-47A6-A60D-78036D60CCB0}" type="presParOf" srcId="{141D7C78-1312-4F1C-8EB1-0AEF10D1B445}" destId="{20F28CD3-7A1E-4A70-A935-095ABEBC5622}" srcOrd="3" destOrd="0" presId="urn:microsoft.com/office/officeart/2005/8/layout/chevron1"/>
    <dgm:cxn modelId="{7EFB10EE-B907-4961-899D-A881357E6630}" type="presParOf" srcId="{141D7C78-1312-4F1C-8EB1-0AEF10D1B445}" destId="{82393D36-39FD-4C2F-B936-7B774B88045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4A1EE1-9F96-472E-89D1-8E449DE19DBE}" type="doc">
      <dgm:prSet loTypeId="urn:microsoft.com/office/officeart/2005/8/layout/vList2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63934147-3294-4506-8C34-3C3945DCCA08}">
      <dgm:prSet phldrT="[Testo]" custT="1"/>
      <dgm:spPr/>
      <dgm:t>
        <a:bodyPr/>
        <a:lstStyle/>
        <a:p>
          <a:r>
            <a:rPr lang="it-IT" sz="2800" dirty="0" smtClean="0">
              <a:latin typeface="Tw Cen MT" panose="020B0602020104020603" pitchFamily="34" charset="0"/>
            </a:rPr>
            <a:t>GREEN ROAD</a:t>
          </a:r>
          <a:endParaRPr lang="it-IT" sz="2800" dirty="0">
            <a:latin typeface="Tw Cen MT" panose="020B0602020104020603" pitchFamily="34" charset="0"/>
          </a:endParaRPr>
        </a:p>
      </dgm:t>
    </dgm:pt>
    <dgm:pt modelId="{DB31FD25-3B33-40C2-8816-5AC1B5255DEE}" type="parTrans" cxnId="{F49A7D38-ED73-4095-9CDC-41CB7F7EA3A8}">
      <dgm:prSet/>
      <dgm:spPr/>
      <dgm:t>
        <a:bodyPr/>
        <a:lstStyle/>
        <a:p>
          <a:endParaRPr lang="it-IT"/>
        </a:p>
      </dgm:t>
    </dgm:pt>
    <dgm:pt modelId="{19FC81DB-CB84-46A2-A79C-CBBB8FF624FC}" type="sibTrans" cxnId="{F49A7D38-ED73-4095-9CDC-41CB7F7EA3A8}">
      <dgm:prSet/>
      <dgm:spPr/>
      <dgm:t>
        <a:bodyPr/>
        <a:lstStyle/>
        <a:p>
          <a:endParaRPr lang="it-IT"/>
        </a:p>
      </dgm:t>
    </dgm:pt>
    <dgm:pt modelId="{98B4CF5C-FA53-4671-A3DE-B31CBEC36461}">
      <dgm:prSet phldrT="[Testo]" custT="1"/>
      <dgm:spPr/>
      <dgm:t>
        <a:bodyPr/>
        <a:lstStyle/>
        <a:p>
          <a:r>
            <a:rPr lang="it-IT" sz="2400" dirty="0" smtClean="0">
              <a:latin typeface="Tw Cen MT" panose="020B0602020104020603" pitchFamily="34" charset="0"/>
            </a:rPr>
            <a:t>Self-</a:t>
          </a:r>
          <a:r>
            <a:rPr lang="it-IT" sz="2400" dirty="0" err="1" smtClean="0">
              <a:latin typeface="Tw Cen MT" panose="020B0602020104020603" pitchFamily="34" charset="0"/>
            </a:rPr>
            <a:t>archiving</a:t>
          </a:r>
          <a:r>
            <a:rPr lang="it-IT" sz="2400" dirty="0" smtClean="0">
              <a:latin typeface="Tw Cen MT" panose="020B0602020104020603" pitchFamily="34" charset="0"/>
            </a:rPr>
            <a:t> pubblicazioni in archivi aperti disciplinari o istituzionali</a:t>
          </a:r>
          <a:endParaRPr lang="it-IT" sz="2400" dirty="0">
            <a:latin typeface="Tw Cen MT" panose="020B0602020104020603" pitchFamily="34" charset="0"/>
          </a:endParaRPr>
        </a:p>
      </dgm:t>
    </dgm:pt>
    <dgm:pt modelId="{EECF75B1-6A0C-4FD7-93A0-D761F953ED87}" type="parTrans" cxnId="{7A36564C-9967-45BE-B844-F702A4CB9E07}">
      <dgm:prSet/>
      <dgm:spPr/>
      <dgm:t>
        <a:bodyPr/>
        <a:lstStyle/>
        <a:p>
          <a:endParaRPr lang="it-IT"/>
        </a:p>
      </dgm:t>
    </dgm:pt>
    <dgm:pt modelId="{E5881940-733F-4FF2-B1D5-70CB5B3F3274}" type="sibTrans" cxnId="{7A36564C-9967-45BE-B844-F702A4CB9E07}">
      <dgm:prSet/>
      <dgm:spPr/>
      <dgm:t>
        <a:bodyPr/>
        <a:lstStyle/>
        <a:p>
          <a:endParaRPr lang="it-IT"/>
        </a:p>
      </dgm:t>
    </dgm:pt>
    <dgm:pt modelId="{6305CE1B-8C84-4FF5-B208-3CD7869F5AD5}">
      <dgm:prSet phldrT="[Testo]" custT="1"/>
      <dgm:spPr/>
      <dgm:t>
        <a:bodyPr/>
        <a:lstStyle/>
        <a:p>
          <a:r>
            <a:rPr lang="it-IT" sz="2800" dirty="0" smtClean="0">
              <a:latin typeface="Tw Cen MT" panose="020B0602020104020603" pitchFamily="34" charset="0"/>
            </a:rPr>
            <a:t>GOLD ROAD</a:t>
          </a:r>
          <a:endParaRPr lang="it-IT" sz="2800" dirty="0">
            <a:latin typeface="Tw Cen MT" panose="020B0602020104020603" pitchFamily="34" charset="0"/>
          </a:endParaRPr>
        </a:p>
      </dgm:t>
    </dgm:pt>
    <dgm:pt modelId="{4610FC7F-1ED9-4909-AFAB-F0BAEF768CCA}" type="parTrans" cxnId="{34875A02-49E9-40FB-B96B-113B28A645E2}">
      <dgm:prSet/>
      <dgm:spPr/>
      <dgm:t>
        <a:bodyPr/>
        <a:lstStyle/>
        <a:p>
          <a:endParaRPr lang="it-IT"/>
        </a:p>
      </dgm:t>
    </dgm:pt>
    <dgm:pt modelId="{0623743D-2D70-4F05-A5B1-6296B567CBD3}" type="sibTrans" cxnId="{34875A02-49E9-40FB-B96B-113B28A645E2}">
      <dgm:prSet/>
      <dgm:spPr/>
      <dgm:t>
        <a:bodyPr/>
        <a:lstStyle/>
        <a:p>
          <a:endParaRPr lang="it-IT"/>
        </a:p>
      </dgm:t>
    </dgm:pt>
    <dgm:pt modelId="{8F8CBE64-A055-470D-9DD2-DC979D895EF1}">
      <dgm:prSet phldrT="[Testo]" custT="1"/>
      <dgm:spPr/>
      <dgm:t>
        <a:bodyPr/>
        <a:lstStyle/>
        <a:p>
          <a:r>
            <a:rPr lang="it-IT" sz="2400" dirty="0" smtClean="0">
              <a:latin typeface="Tw Cen MT" panose="020B0602020104020603" pitchFamily="34" charset="0"/>
            </a:rPr>
            <a:t>Pubblicazioni in riviste ibride</a:t>
          </a:r>
          <a:endParaRPr lang="it-IT" sz="2400" dirty="0">
            <a:latin typeface="Tw Cen MT" panose="020B0602020104020603" pitchFamily="34" charset="0"/>
          </a:endParaRPr>
        </a:p>
      </dgm:t>
    </dgm:pt>
    <dgm:pt modelId="{7447080C-6C8E-4526-BB3F-EAB7C5148EBE}" type="parTrans" cxnId="{AA797706-D824-4D91-BB31-60B2C53BD2CC}">
      <dgm:prSet/>
      <dgm:spPr/>
      <dgm:t>
        <a:bodyPr/>
        <a:lstStyle/>
        <a:p>
          <a:endParaRPr lang="it-IT"/>
        </a:p>
      </dgm:t>
    </dgm:pt>
    <dgm:pt modelId="{13F3E0CB-0F65-4C5D-AF70-78F6522FBD7B}" type="sibTrans" cxnId="{AA797706-D824-4D91-BB31-60B2C53BD2CC}">
      <dgm:prSet/>
      <dgm:spPr/>
      <dgm:t>
        <a:bodyPr/>
        <a:lstStyle/>
        <a:p>
          <a:endParaRPr lang="it-IT"/>
        </a:p>
      </dgm:t>
    </dgm:pt>
    <dgm:pt modelId="{B465ABEA-45D7-49D7-BD29-5355DF4185C1}">
      <dgm:prSet phldrT="[Testo]" custT="1"/>
      <dgm:spPr/>
      <dgm:t>
        <a:bodyPr/>
        <a:lstStyle/>
        <a:p>
          <a:r>
            <a:rPr lang="it-IT" sz="2400" dirty="0" smtClean="0">
              <a:latin typeface="Tw Cen MT" panose="020B0602020104020603" pitchFamily="34" charset="0"/>
            </a:rPr>
            <a:t>Pubblicazioni in riviste esclusivamente open access</a:t>
          </a:r>
          <a:endParaRPr lang="it-IT" sz="2400" dirty="0">
            <a:latin typeface="Tw Cen MT" panose="020B0602020104020603" pitchFamily="34" charset="0"/>
          </a:endParaRPr>
        </a:p>
      </dgm:t>
    </dgm:pt>
    <dgm:pt modelId="{3C71C6CB-ACC4-4652-B6D0-6971D8D2D139}" type="parTrans" cxnId="{ED3FDFE4-7127-4895-BE1C-7774A01464D6}">
      <dgm:prSet/>
      <dgm:spPr/>
      <dgm:t>
        <a:bodyPr/>
        <a:lstStyle/>
        <a:p>
          <a:endParaRPr lang="it-IT"/>
        </a:p>
      </dgm:t>
    </dgm:pt>
    <dgm:pt modelId="{016E1B95-6EFC-477C-900D-CA1DF073EDCC}" type="sibTrans" cxnId="{ED3FDFE4-7127-4895-BE1C-7774A01464D6}">
      <dgm:prSet/>
      <dgm:spPr/>
      <dgm:t>
        <a:bodyPr/>
        <a:lstStyle/>
        <a:p>
          <a:endParaRPr lang="it-IT"/>
        </a:p>
      </dgm:t>
    </dgm:pt>
    <dgm:pt modelId="{A660CCF8-41D1-4096-A556-01C69ED7CD7F}">
      <dgm:prSet phldrT="[Testo]" custT="1"/>
      <dgm:spPr/>
      <dgm:t>
        <a:bodyPr/>
        <a:lstStyle/>
        <a:p>
          <a:endParaRPr lang="it-IT" sz="2400" dirty="0">
            <a:latin typeface="Tw Cen MT" panose="020B0602020104020603" pitchFamily="34" charset="0"/>
          </a:endParaRPr>
        </a:p>
      </dgm:t>
    </dgm:pt>
    <dgm:pt modelId="{160A90F2-314F-470F-8B1A-3C5341A61C7D}" type="parTrans" cxnId="{A93C141C-EB56-4FE4-BB5B-3E954C9DB32A}">
      <dgm:prSet/>
      <dgm:spPr/>
      <dgm:t>
        <a:bodyPr/>
        <a:lstStyle/>
        <a:p>
          <a:endParaRPr lang="it-IT"/>
        </a:p>
      </dgm:t>
    </dgm:pt>
    <dgm:pt modelId="{642784DD-4103-4223-A4E0-CBB469A18337}" type="sibTrans" cxnId="{A93C141C-EB56-4FE4-BB5B-3E954C9DB32A}">
      <dgm:prSet/>
      <dgm:spPr/>
      <dgm:t>
        <a:bodyPr/>
        <a:lstStyle/>
        <a:p>
          <a:endParaRPr lang="it-IT"/>
        </a:p>
      </dgm:t>
    </dgm:pt>
    <dgm:pt modelId="{13D3B629-4F49-4B88-A11A-1F77C9559239}" type="pres">
      <dgm:prSet presAssocID="{0F4A1EE1-9F96-472E-89D1-8E449DE19D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C3DCD41-7195-48BB-B1B2-9CC2706FEB84}" type="pres">
      <dgm:prSet presAssocID="{63934147-3294-4506-8C34-3C3945DCCA08}" presName="parentText" presStyleLbl="node1" presStyleIdx="0" presStyleCnt="2" custScaleY="7285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491A01C-4D05-4B11-8DC9-0FBB677A32BD}" type="pres">
      <dgm:prSet presAssocID="{63934147-3294-4506-8C34-3C3945DCCA0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CCD288-5A8A-47E3-BAA3-7F1C9A13340B}" type="pres">
      <dgm:prSet presAssocID="{6305CE1B-8C84-4FF5-B208-3CD7869F5AD5}" presName="parentText" presStyleLbl="node1" presStyleIdx="1" presStyleCnt="2" custScaleY="7209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3557774-C570-4220-B041-DB5383CA6BD4}" type="pres">
      <dgm:prSet presAssocID="{6305CE1B-8C84-4FF5-B208-3CD7869F5AD5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A36564C-9967-45BE-B844-F702A4CB9E07}" srcId="{63934147-3294-4506-8C34-3C3945DCCA08}" destId="{98B4CF5C-FA53-4671-A3DE-B31CBEC36461}" srcOrd="0" destOrd="0" parTransId="{EECF75B1-6A0C-4FD7-93A0-D761F953ED87}" sibTransId="{E5881940-733F-4FF2-B1D5-70CB5B3F3274}"/>
    <dgm:cxn modelId="{07173B83-41C0-467C-B766-BEE0DD918A53}" type="presOf" srcId="{0F4A1EE1-9F96-472E-89D1-8E449DE19DBE}" destId="{13D3B629-4F49-4B88-A11A-1F77C9559239}" srcOrd="0" destOrd="0" presId="urn:microsoft.com/office/officeart/2005/8/layout/vList2"/>
    <dgm:cxn modelId="{AA797706-D824-4D91-BB31-60B2C53BD2CC}" srcId="{6305CE1B-8C84-4FF5-B208-3CD7869F5AD5}" destId="{8F8CBE64-A055-470D-9DD2-DC979D895EF1}" srcOrd="0" destOrd="0" parTransId="{7447080C-6C8E-4526-BB3F-EAB7C5148EBE}" sibTransId="{13F3E0CB-0F65-4C5D-AF70-78F6522FBD7B}"/>
    <dgm:cxn modelId="{F49A7D38-ED73-4095-9CDC-41CB7F7EA3A8}" srcId="{0F4A1EE1-9F96-472E-89D1-8E449DE19DBE}" destId="{63934147-3294-4506-8C34-3C3945DCCA08}" srcOrd="0" destOrd="0" parTransId="{DB31FD25-3B33-40C2-8816-5AC1B5255DEE}" sibTransId="{19FC81DB-CB84-46A2-A79C-CBBB8FF624FC}"/>
    <dgm:cxn modelId="{CFBC30F7-B79A-41F4-B0C3-A520A2CB149F}" type="presOf" srcId="{A660CCF8-41D1-4096-A556-01C69ED7CD7F}" destId="{83557774-C570-4220-B041-DB5383CA6BD4}" srcOrd="0" destOrd="2" presId="urn:microsoft.com/office/officeart/2005/8/layout/vList2"/>
    <dgm:cxn modelId="{BE7A0A57-CBE8-4A74-8F30-474DCDE9E391}" type="presOf" srcId="{6305CE1B-8C84-4FF5-B208-3CD7869F5AD5}" destId="{6CCCD288-5A8A-47E3-BAA3-7F1C9A13340B}" srcOrd="0" destOrd="0" presId="urn:microsoft.com/office/officeart/2005/8/layout/vList2"/>
    <dgm:cxn modelId="{6E1F36A0-EC5D-4FCF-ACEB-706AA55B8949}" type="presOf" srcId="{8F8CBE64-A055-470D-9DD2-DC979D895EF1}" destId="{83557774-C570-4220-B041-DB5383CA6BD4}" srcOrd="0" destOrd="0" presId="urn:microsoft.com/office/officeart/2005/8/layout/vList2"/>
    <dgm:cxn modelId="{EE7EA7D7-89B3-426E-AC55-B9F9D1E64070}" type="presOf" srcId="{63934147-3294-4506-8C34-3C3945DCCA08}" destId="{8C3DCD41-7195-48BB-B1B2-9CC2706FEB84}" srcOrd="0" destOrd="0" presId="urn:microsoft.com/office/officeart/2005/8/layout/vList2"/>
    <dgm:cxn modelId="{ED3FDFE4-7127-4895-BE1C-7774A01464D6}" srcId="{6305CE1B-8C84-4FF5-B208-3CD7869F5AD5}" destId="{B465ABEA-45D7-49D7-BD29-5355DF4185C1}" srcOrd="1" destOrd="0" parTransId="{3C71C6CB-ACC4-4652-B6D0-6971D8D2D139}" sibTransId="{016E1B95-6EFC-477C-900D-CA1DF073EDCC}"/>
    <dgm:cxn modelId="{34875A02-49E9-40FB-B96B-113B28A645E2}" srcId="{0F4A1EE1-9F96-472E-89D1-8E449DE19DBE}" destId="{6305CE1B-8C84-4FF5-B208-3CD7869F5AD5}" srcOrd="1" destOrd="0" parTransId="{4610FC7F-1ED9-4909-AFAB-F0BAEF768CCA}" sibTransId="{0623743D-2D70-4F05-A5B1-6296B567CBD3}"/>
    <dgm:cxn modelId="{1AB7F889-4B49-42F3-9032-7AE7CE25D708}" type="presOf" srcId="{B465ABEA-45D7-49D7-BD29-5355DF4185C1}" destId="{83557774-C570-4220-B041-DB5383CA6BD4}" srcOrd="0" destOrd="1" presId="urn:microsoft.com/office/officeart/2005/8/layout/vList2"/>
    <dgm:cxn modelId="{73489641-5993-487C-AB7B-B3EFDB5A17FB}" type="presOf" srcId="{98B4CF5C-FA53-4671-A3DE-B31CBEC36461}" destId="{6491A01C-4D05-4B11-8DC9-0FBB677A32BD}" srcOrd="0" destOrd="0" presId="urn:microsoft.com/office/officeart/2005/8/layout/vList2"/>
    <dgm:cxn modelId="{A93C141C-EB56-4FE4-BB5B-3E954C9DB32A}" srcId="{6305CE1B-8C84-4FF5-B208-3CD7869F5AD5}" destId="{A660CCF8-41D1-4096-A556-01C69ED7CD7F}" srcOrd="2" destOrd="0" parTransId="{160A90F2-314F-470F-8B1A-3C5341A61C7D}" sibTransId="{642784DD-4103-4223-A4E0-CBB469A18337}"/>
    <dgm:cxn modelId="{AAB8505D-4BFD-44C3-8FCE-4B5C51F095C9}" type="presParOf" srcId="{13D3B629-4F49-4B88-A11A-1F77C9559239}" destId="{8C3DCD41-7195-48BB-B1B2-9CC2706FEB84}" srcOrd="0" destOrd="0" presId="urn:microsoft.com/office/officeart/2005/8/layout/vList2"/>
    <dgm:cxn modelId="{9CA96546-441C-43B6-A9BF-00A143F2E200}" type="presParOf" srcId="{13D3B629-4F49-4B88-A11A-1F77C9559239}" destId="{6491A01C-4D05-4B11-8DC9-0FBB677A32BD}" srcOrd="1" destOrd="0" presId="urn:microsoft.com/office/officeart/2005/8/layout/vList2"/>
    <dgm:cxn modelId="{6EAB0F97-C60D-483D-8ED9-C5FDCAF139A7}" type="presParOf" srcId="{13D3B629-4F49-4B88-A11A-1F77C9559239}" destId="{6CCCD288-5A8A-47E3-BAA3-7F1C9A13340B}" srcOrd="2" destOrd="0" presId="urn:microsoft.com/office/officeart/2005/8/layout/vList2"/>
    <dgm:cxn modelId="{CC2F80B5-B443-4A0B-ABAB-BD2E5C997117}" type="presParOf" srcId="{13D3B629-4F49-4B88-A11A-1F77C9559239}" destId="{83557774-C570-4220-B041-DB5383CA6BD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B31DA-8991-4C26-AB41-D69C99CD58ED}">
      <dsp:nvSpPr>
        <dsp:cNvPr id="0" name=""/>
        <dsp:cNvSpPr/>
      </dsp:nvSpPr>
      <dsp:spPr>
        <a:xfrm>
          <a:off x="5298" y="1464661"/>
          <a:ext cx="3049158" cy="155366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latin typeface="Tw Cen MT" panose="020B0602020104020603" pitchFamily="34" charset="0"/>
              <a:cs typeface="Times New Roman" panose="02020603050405020304" pitchFamily="18" charset="0"/>
            </a:rPr>
            <a:t>Dicembre 2018 Policy Open Access</a:t>
          </a:r>
          <a:endParaRPr lang="it-IT" sz="1800" kern="1200" dirty="0">
            <a:latin typeface="Tw Cen MT" panose="020B0602020104020603" pitchFamily="34" charset="0"/>
            <a:cs typeface="Times New Roman" panose="02020603050405020304" pitchFamily="18" charset="0"/>
          </a:endParaRPr>
        </a:p>
      </dsp:txBody>
      <dsp:txXfrm>
        <a:off x="782130" y="1464661"/>
        <a:ext cx="1495494" cy="1553664"/>
      </dsp:txXfrm>
    </dsp:sp>
    <dsp:sp modelId="{8EDE171C-F3DA-4277-896C-3A8819B3CE84}">
      <dsp:nvSpPr>
        <dsp:cNvPr id="0" name=""/>
        <dsp:cNvSpPr/>
      </dsp:nvSpPr>
      <dsp:spPr>
        <a:xfrm>
          <a:off x="2678092" y="1464661"/>
          <a:ext cx="3290145" cy="1553664"/>
        </a:xfrm>
        <a:prstGeom prst="chevr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 smtClean="0">
            <a:latin typeface="Tw Cen MT" panose="020B0602020104020603" pitchFamily="34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latin typeface="Tw Cen MT" panose="020B0602020104020603" pitchFamily="34" charset="0"/>
              <a:cs typeface="Times New Roman" panose="02020603050405020304" pitchFamily="18" charset="0"/>
            </a:rPr>
            <a:t>Dicembre 2019 go online repository per RT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latin typeface="Tw Cen MT" panose="020B0602020104020603" pitchFamily="34" charset="0"/>
              <a:cs typeface="Times New Roman" panose="02020603050405020304" pitchFamily="18" charset="0"/>
            </a:rPr>
            <a:t>Febbraio 2019 istituzione Ufficio Open Access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4924" y="1464661"/>
        <a:ext cx="1736481" cy="1553664"/>
      </dsp:txXfrm>
    </dsp:sp>
    <dsp:sp modelId="{82393D36-39FD-4C2F-B936-7B774B88045C}">
      <dsp:nvSpPr>
        <dsp:cNvPr id="0" name=""/>
        <dsp:cNvSpPr/>
      </dsp:nvSpPr>
      <dsp:spPr>
        <a:xfrm>
          <a:off x="5591872" y="1480844"/>
          <a:ext cx="3449724" cy="1521297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latin typeface="Tw Cen MT" panose="020B0602020104020603" pitchFamily="34" charset="0"/>
            </a:rPr>
            <a:t>Febbraio 2020 go online repository per tutti i prodotti</a:t>
          </a:r>
          <a:endParaRPr lang="it-IT" sz="1800" kern="1200" dirty="0">
            <a:latin typeface="Tw Cen MT" panose="020B0602020104020603" pitchFamily="34" charset="0"/>
          </a:endParaRPr>
        </a:p>
      </dsp:txBody>
      <dsp:txXfrm>
        <a:off x="6352521" y="1480844"/>
        <a:ext cx="1928427" cy="15212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DCD41-7195-48BB-B1B2-9CC2706FEB84}">
      <dsp:nvSpPr>
        <dsp:cNvPr id="0" name=""/>
        <dsp:cNvSpPr/>
      </dsp:nvSpPr>
      <dsp:spPr>
        <a:xfrm>
          <a:off x="0" y="2474"/>
          <a:ext cx="7339477" cy="81829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>
              <a:latin typeface="Tw Cen MT" panose="020B0602020104020603" pitchFamily="34" charset="0"/>
            </a:rPr>
            <a:t>GREEN ROAD</a:t>
          </a:r>
          <a:endParaRPr lang="it-IT" sz="2800" kern="1200" dirty="0">
            <a:latin typeface="Tw Cen MT" panose="020B0602020104020603" pitchFamily="34" charset="0"/>
          </a:endParaRPr>
        </a:p>
      </dsp:txBody>
      <dsp:txXfrm>
        <a:off x="39946" y="42420"/>
        <a:ext cx="7259585" cy="738404"/>
      </dsp:txXfrm>
    </dsp:sp>
    <dsp:sp modelId="{6491A01C-4D05-4B11-8DC9-0FBB677A32BD}">
      <dsp:nvSpPr>
        <dsp:cNvPr id="0" name=""/>
        <dsp:cNvSpPr/>
      </dsp:nvSpPr>
      <dsp:spPr>
        <a:xfrm>
          <a:off x="0" y="820770"/>
          <a:ext cx="7339477" cy="9936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028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400" kern="1200" dirty="0" smtClean="0">
              <a:latin typeface="Tw Cen MT" panose="020B0602020104020603" pitchFamily="34" charset="0"/>
            </a:rPr>
            <a:t>Self-</a:t>
          </a:r>
          <a:r>
            <a:rPr lang="it-IT" sz="2400" kern="1200" dirty="0" err="1" smtClean="0">
              <a:latin typeface="Tw Cen MT" panose="020B0602020104020603" pitchFamily="34" charset="0"/>
            </a:rPr>
            <a:t>archiving</a:t>
          </a:r>
          <a:r>
            <a:rPr lang="it-IT" sz="2400" kern="1200" dirty="0" smtClean="0">
              <a:latin typeface="Tw Cen MT" panose="020B0602020104020603" pitchFamily="34" charset="0"/>
            </a:rPr>
            <a:t> pubblicazioni in archivi aperti disciplinari o istituzionali</a:t>
          </a:r>
          <a:endParaRPr lang="it-IT" sz="2400" kern="1200" dirty="0">
            <a:latin typeface="Tw Cen MT" panose="020B0602020104020603" pitchFamily="34" charset="0"/>
          </a:endParaRPr>
        </a:p>
      </dsp:txBody>
      <dsp:txXfrm>
        <a:off x="0" y="820770"/>
        <a:ext cx="7339477" cy="993600"/>
      </dsp:txXfrm>
    </dsp:sp>
    <dsp:sp modelId="{6CCCD288-5A8A-47E3-BAA3-7F1C9A13340B}">
      <dsp:nvSpPr>
        <dsp:cNvPr id="0" name=""/>
        <dsp:cNvSpPr/>
      </dsp:nvSpPr>
      <dsp:spPr>
        <a:xfrm>
          <a:off x="0" y="1814370"/>
          <a:ext cx="7339477" cy="809771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>
              <a:latin typeface="Tw Cen MT" panose="020B0602020104020603" pitchFamily="34" charset="0"/>
            </a:rPr>
            <a:t>GOLD ROAD</a:t>
          </a:r>
          <a:endParaRPr lang="it-IT" sz="2800" kern="1200" dirty="0">
            <a:latin typeface="Tw Cen MT" panose="020B0602020104020603" pitchFamily="34" charset="0"/>
          </a:endParaRPr>
        </a:p>
      </dsp:txBody>
      <dsp:txXfrm>
        <a:off x="39530" y="1853900"/>
        <a:ext cx="7260417" cy="730711"/>
      </dsp:txXfrm>
    </dsp:sp>
    <dsp:sp modelId="{83557774-C570-4220-B041-DB5383CA6BD4}">
      <dsp:nvSpPr>
        <dsp:cNvPr id="0" name=""/>
        <dsp:cNvSpPr/>
      </dsp:nvSpPr>
      <dsp:spPr>
        <a:xfrm>
          <a:off x="0" y="2624141"/>
          <a:ext cx="7339477" cy="11178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028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400" kern="1200" dirty="0" smtClean="0">
              <a:latin typeface="Tw Cen MT" panose="020B0602020104020603" pitchFamily="34" charset="0"/>
            </a:rPr>
            <a:t>Pubblicazioni in riviste ibride</a:t>
          </a:r>
          <a:endParaRPr lang="it-IT" sz="2400" kern="1200" dirty="0">
            <a:latin typeface="Tw Cen MT" panose="020B0602020104020603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400" kern="1200" dirty="0" smtClean="0">
              <a:latin typeface="Tw Cen MT" panose="020B0602020104020603" pitchFamily="34" charset="0"/>
            </a:rPr>
            <a:t>Pubblicazioni in riviste esclusivamente open access</a:t>
          </a:r>
          <a:endParaRPr lang="it-IT" sz="2400" kern="1200" dirty="0">
            <a:latin typeface="Tw Cen MT" panose="020B0602020104020603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it-IT" sz="2400" kern="1200" dirty="0">
            <a:latin typeface="Tw Cen MT" panose="020B0602020104020603" pitchFamily="34" charset="0"/>
          </a:endParaRPr>
        </a:p>
      </dsp:txBody>
      <dsp:txXfrm>
        <a:off x="0" y="2624141"/>
        <a:ext cx="7339477" cy="1117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135CD-898C-4912-9C86-B873F32592BB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3F9EF-AB93-4261-BE12-8EC54CF44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875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9092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3F9EF-AB93-4261-BE12-8EC54CF4406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81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9EAA-FB4E-47F6-B002-93CF298E5CED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7009-76A5-4D6F-ABAD-24A111CCCB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348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9EAA-FB4E-47F6-B002-93CF298E5CED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7009-76A5-4D6F-ABAD-24A111CCCB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24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9EAA-FB4E-47F6-B002-93CF298E5CED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7009-76A5-4D6F-ABAD-24A111CCCB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111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Vuota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 Antiqua"/>
                <a:sym typeface="Book Antiqu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25604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38" name="Google Shape;38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 Antiqua"/>
                <a:sym typeface="Book Antiqu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616379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Book Antiqu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 Antiqua"/>
                <a:sym typeface="Book Antiqu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57756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ook Antiqua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 Antiqua"/>
                <a:sym typeface="Book Antiqu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43923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ook Antiqua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 Antiqua"/>
                <a:sym typeface="Book Antiqu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352459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 Antiqua"/>
                <a:sym typeface="Book Antiqu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176690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1_Titolo e testo vertica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 Antiqua"/>
                <a:sym typeface="Book Antiqu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149010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 Antiqua"/>
                <a:sym typeface="Book Antiqu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95278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9EAA-FB4E-47F6-B002-93CF298E5CED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7009-76A5-4D6F-ABAD-24A111CCCB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62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9EAA-FB4E-47F6-B002-93CF298E5CED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7009-76A5-4D6F-ABAD-24A111CCCB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2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9EAA-FB4E-47F6-B002-93CF298E5CED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7009-76A5-4D6F-ABAD-24A111CCCB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30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9EAA-FB4E-47F6-B002-93CF298E5CED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7009-76A5-4D6F-ABAD-24A111CCCB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877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9EAA-FB4E-47F6-B002-93CF298E5CED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7009-76A5-4D6F-ABAD-24A111CCCB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64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9EAA-FB4E-47F6-B002-93CF298E5CED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7009-76A5-4D6F-ABAD-24A111CCCB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535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9EAA-FB4E-47F6-B002-93CF298E5CED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7009-76A5-4D6F-ABAD-24A111CCCB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09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9EAA-FB4E-47F6-B002-93CF298E5CED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7009-76A5-4D6F-ABAD-24A111CCCB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914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12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79EAA-FB4E-47F6-B002-93CF298E5CED}" type="datetimeFigureOut">
              <a:rPr lang="it-IT" smtClean="0"/>
              <a:t>13/12/2023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7009-76A5-4D6F-ABAD-24A111CCCB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0178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779C7"/>
            </a:gs>
            <a:gs pos="90000">
              <a:srgbClr val="002763"/>
            </a:gs>
            <a:gs pos="100000">
              <a:srgbClr val="00276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Book Antiqua"/>
              <a:buNone/>
              <a:defRPr sz="4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 Antiqua"/>
                <a:sym typeface="Book Antiqu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 Antiqua"/>
              <a:sym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478219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zenodo.org/record/5589722#.YfvmFfjSKUk" TargetMode="External"/><Relationship Id="rId3" Type="http://schemas.openxmlformats.org/officeDocument/2006/relationships/hyperlink" Target="https://openaccess-info.inaf.it/" TargetMode="External"/><Relationship Id="rId7" Type="http://schemas.openxmlformats.org/officeDocument/2006/relationships/hyperlink" Target="https://www.oa.unito.it/new/perche-e-importante/" TargetMode="External"/><Relationship Id="rId2" Type="http://schemas.openxmlformats.org/officeDocument/2006/relationships/hyperlink" Target="https://openaccess.inaf.it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open-science.it/" TargetMode="External"/><Relationship Id="rId5" Type="http://schemas.openxmlformats.org/officeDocument/2006/relationships/hyperlink" Target="https://www.oa.unito.it/new/" TargetMode="External"/><Relationship Id="rId4" Type="http://schemas.openxmlformats.org/officeDocument/2006/relationships/hyperlink" Target="https://openaccess-info.inaf.it/policy" TargetMode="External"/><Relationship Id="rId9" Type="http://schemas.openxmlformats.org/officeDocument/2006/relationships/hyperlink" Target="https://en.unesco.org/science-sustainable-future/open-science/recommend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  <a:alpha val="45000"/>
              </a:schemeClr>
            </a:gs>
            <a:gs pos="12000">
              <a:schemeClr val="bg2">
                <a:tint val="45000"/>
                <a:shade val="99000"/>
                <a:satMod val="350000"/>
              </a:schemeClr>
            </a:gs>
            <a:gs pos="67000">
              <a:schemeClr val="bg2">
                <a:shade val="20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44" y="1467281"/>
            <a:ext cx="1475570" cy="1475570"/>
          </a:xfrm>
          <a:prstGeom prst="rect">
            <a:avLst/>
          </a:prstGeom>
          <a:noFill/>
          <a:ln>
            <a:noFill/>
          </a:ln>
          <a:effectLst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222" y="851611"/>
            <a:ext cx="1733850" cy="173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51" y="59139"/>
            <a:ext cx="1371924" cy="1371923"/>
          </a:xfrm>
          <a:prstGeom prst="rect">
            <a:avLst/>
          </a:prstGeom>
          <a:noFill/>
          <a:ln>
            <a:noFill/>
          </a:ln>
          <a:effectLst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1" y="3802663"/>
            <a:ext cx="1781134" cy="1781133"/>
          </a:xfrm>
          <a:prstGeom prst="rect">
            <a:avLst/>
          </a:prstGeom>
          <a:noFill/>
          <a:ln>
            <a:noFill/>
          </a:ln>
          <a:effectLst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53136"/>
            <a:ext cx="1423156" cy="1423155"/>
          </a:xfrm>
          <a:prstGeom prst="rect">
            <a:avLst/>
          </a:prstGeom>
          <a:noFill/>
          <a:ln>
            <a:noFill/>
          </a:ln>
          <a:effectLst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24744"/>
            <a:ext cx="1731963" cy="1731962"/>
          </a:xfrm>
          <a:prstGeom prst="rect">
            <a:avLst/>
          </a:prstGeom>
          <a:noFill/>
          <a:ln>
            <a:noFill/>
          </a:ln>
          <a:effectLst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75" y="5111576"/>
            <a:ext cx="1295814" cy="1295813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344" y="4212756"/>
            <a:ext cx="2086155" cy="2086154"/>
          </a:xfrm>
          <a:prstGeom prst="rect">
            <a:avLst/>
          </a:prstGeom>
          <a:noFill/>
          <a:ln>
            <a:noFill/>
          </a:ln>
          <a:effectLst/>
          <a:scene3d>
            <a:camera prst="isometricBottom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97766"/>
            <a:ext cx="1546939" cy="1546938"/>
          </a:xfrm>
          <a:prstGeom prst="rect">
            <a:avLst/>
          </a:prstGeom>
          <a:noFill/>
          <a:ln>
            <a:noFill/>
          </a:ln>
          <a:effectLst/>
          <a:scene3d>
            <a:camera prst="isometricBottom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27384"/>
            <a:ext cx="9144000" cy="6858000"/>
          </a:xfrm>
          <a:prstGeom prst="rect">
            <a:avLst/>
          </a:prstGeom>
          <a:solidFill>
            <a:schemeClr val="bg2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2" y="2780928"/>
            <a:ext cx="9132600" cy="1688738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143984" y="4956668"/>
            <a:ext cx="6418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B0F0"/>
                </a:solidFill>
                <a:latin typeface="Tw Cen MT" panose="020B0602020104020603" pitchFamily="34" charset="0"/>
              </a:rPr>
              <a:t>Ufficio Open Access</a:t>
            </a:r>
          </a:p>
          <a:p>
            <a:pPr algn="ctr"/>
            <a:r>
              <a:rPr lang="it-IT" sz="2000" dirty="0" smtClean="0">
                <a:solidFill>
                  <a:srgbClr val="00B0F0"/>
                </a:solidFill>
                <a:latin typeface="Tw Cen MT" panose="020B0602020104020603" pitchFamily="34" charset="0"/>
              </a:rPr>
              <a:t>Giovanna Caprio, Antonella Gasperini, Mauro Orlandini,  Filomena Schiavone, Riccardo Smareglia</a:t>
            </a:r>
            <a:endParaRPr lang="it-IT" sz="2000" dirty="0">
              <a:solidFill>
                <a:srgbClr val="00B0F0"/>
              </a:solidFill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724" y="-13517"/>
            <a:ext cx="1505276" cy="784871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0312" y="71142"/>
            <a:ext cx="4640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B4F7"/>
                </a:solidFill>
                <a:latin typeface="Tw Cen MT" panose="020B0602020104020603" pitchFamily="34" charset="0"/>
              </a:rPr>
              <a:t>Convegno Open Science 2023, 14-15 dicembre, Monte Mario</a:t>
            </a:r>
            <a:endParaRPr lang="it-IT" sz="1400" dirty="0">
              <a:solidFill>
                <a:srgbClr val="00B4F7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2420888"/>
            <a:ext cx="7571184" cy="18722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sz="2800" dirty="0" smtClean="0">
              <a:latin typeface="Tw Cen MT" panose="020B0602020104020603" pitchFamily="34" charset="0"/>
            </a:endParaRPr>
          </a:p>
          <a:p>
            <a:pPr marL="0" indent="0" algn="ctr">
              <a:buNone/>
            </a:pPr>
            <a:r>
              <a:rPr lang="it-IT" sz="4000" b="1" dirty="0" smtClean="0">
                <a:solidFill>
                  <a:srgbClr val="00B0F0"/>
                </a:solidFill>
                <a:latin typeface="Tw Cen MT" panose="020B0602020104020603" pitchFamily="34" charset="0"/>
              </a:rPr>
              <a:t>Grazie per l’attenzione</a:t>
            </a:r>
            <a:endParaRPr lang="it-IT" sz="4000" b="1" dirty="0">
              <a:solidFill>
                <a:srgbClr val="00B0F0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50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>
                <a:solidFill>
                  <a:srgbClr val="00B0F0"/>
                </a:solidFill>
                <a:latin typeface="Tw Cen MT" panose="020B0602020104020603" pitchFamily="34" charset="0"/>
              </a:rPr>
              <a:t>Le </a:t>
            </a:r>
            <a:r>
              <a:rPr lang="it-IT" sz="3600" dirty="0">
                <a:solidFill>
                  <a:srgbClr val="00B0F0"/>
                </a:solidFill>
                <a:latin typeface="Tw Cen MT" panose="020B0602020104020603" pitchFamily="34" charset="0"/>
              </a:rPr>
              <a:t>vie dell’Open </a:t>
            </a:r>
            <a:r>
              <a:rPr lang="it-IT" sz="3600" dirty="0" smtClean="0">
                <a:solidFill>
                  <a:srgbClr val="00B0F0"/>
                </a:solidFill>
                <a:latin typeface="Tw Cen MT" panose="020B0602020104020603" pitchFamily="34" charset="0"/>
              </a:rPr>
              <a:t>Access in INAF</a:t>
            </a:r>
            <a:endParaRPr lang="it-IT" sz="3600" dirty="0">
              <a:solidFill>
                <a:srgbClr val="00B0F0"/>
              </a:solidFill>
              <a:latin typeface="Tw Cen MT" panose="020B0602020104020603" pitchFamily="34" charset="0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382235297"/>
              </p:ext>
            </p:extLst>
          </p:nvPr>
        </p:nvGraphicFramePr>
        <p:xfrm>
          <a:off x="902261" y="1484784"/>
          <a:ext cx="7339477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itolo 1"/>
          <p:cNvSpPr txBox="1">
            <a:spLocks/>
          </p:cNvSpPr>
          <p:nvPr/>
        </p:nvSpPr>
        <p:spPr>
          <a:xfrm>
            <a:off x="447561" y="5284236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latin typeface="Tw Cen MT" panose="020B0602020104020603" pitchFamily="34" charset="0"/>
              </a:rPr>
              <a:t>e … gli accordi trasformativi</a:t>
            </a:r>
            <a:endParaRPr lang="it-IT" sz="36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0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541129" cy="51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>
            <a:spLocks noGrp="1"/>
          </p:cNvSpPr>
          <p:nvPr>
            <p:ph type="body" idx="4294967295"/>
          </p:nvPr>
        </p:nvSpPr>
        <p:spPr>
          <a:xfrm>
            <a:off x="454574" y="0"/>
            <a:ext cx="8229600" cy="415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buNone/>
            </a:pPr>
            <a:r>
              <a:rPr lang="it-IT" sz="2400" dirty="0" smtClean="0">
                <a:solidFill>
                  <a:srgbClr val="00B0F0"/>
                </a:solidFill>
                <a:latin typeface="Tw Cen MT" panose="020B0602020104020603" pitchFamily="34" charset="0"/>
                <a:cs typeface="Arial"/>
              </a:rPr>
              <a:t>UNESCO </a:t>
            </a:r>
            <a:r>
              <a:rPr lang="it-IT" sz="2400" dirty="0" err="1" smtClean="0">
                <a:solidFill>
                  <a:srgbClr val="00B0F0"/>
                </a:solidFill>
                <a:latin typeface="Tw Cen MT" panose="020B0602020104020603" pitchFamily="34" charset="0"/>
                <a:cs typeface="Arial"/>
              </a:rPr>
              <a:t>Recommendation</a:t>
            </a:r>
            <a:r>
              <a:rPr lang="it-IT" sz="2400" dirty="0" smtClean="0">
                <a:solidFill>
                  <a:srgbClr val="00B0F0"/>
                </a:solidFill>
                <a:latin typeface="Tw Cen MT" panose="020B0602020104020603" pitchFamily="34" charset="0"/>
                <a:cs typeface="Arial"/>
              </a:rPr>
              <a:t> on Open Science</a:t>
            </a:r>
            <a:endParaRPr sz="2400" dirty="0">
              <a:solidFill>
                <a:srgbClr val="00B0F0"/>
              </a:solidFill>
              <a:latin typeface="Tw Cen MT" panose="020B0602020104020603" pitchFamily="34" charset="0"/>
            </a:endParaRPr>
          </a:p>
        </p:txBody>
      </p:sp>
      <p:pic>
        <p:nvPicPr>
          <p:cNvPr id="2" name="videounes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26" y="476672"/>
            <a:ext cx="9144000" cy="59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2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>
                <a:solidFill>
                  <a:srgbClr val="00B0F0"/>
                </a:solidFill>
                <a:latin typeface="Tw Cen MT" panose="020B0602020104020603" pitchFamily="34" charset="0"/>
              </a:rPr>
              <a:t>Le tappe dell’Open Access in INAF</a:t>
            </a:r>
            <a:endParaRPr lang="it-IT" dirty="0">
              <a:latin typeface="Tw Cen MT" panose="020B0602020104020603" pitchFamily="34" charset="0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1702688369"/>
              </p:ext>
            </p:extLst>
          </p:nvPr>
        </p:nvGraphicFramePr>
        <p:xfrm>
          <a:off x="97104" y="1505119"/>
          <a:ext cx="9046896" cy="448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99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8396" y="260648"/>
            <a:ext cx="7787208" cy="724942"/>
          </a:xfrm>
        </p:spPr>
        <p:txBody>
          <a:bodyPr/>
          <a:lstStyle/>
          <a:p>
            <a:r>
              <a:rPr lang="it-IT" sz="3600" dirty="0">
                <a:solidFill>
                  <a:srgbClr val="00B0F0"/>
                </a:solidFill>
                <a:latin typeface="Tw Cen MT" panose="020B0602020104020603" pitchFamily="34" charset="0"/>
              </a:rPr>
              <a:t>L’Ufficio Open Access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532440" cy="3549901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421" y="1628800"/>
            <a:ext cx="6572929" cy="490688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31101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412" y="166626"/>
            <a:ext cx="7499176" cy="634082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00B0F0"/>
                </a:solidFill>
                <a:latin typeface="Tw Cen MT" panose="020B0602020104020603" pitchFamily="34" charset="0"/>
              </a:rPr>
              <a:t>Il repository OA@INAF</a:t>
            </a:r>
            <a:endParaRPr lang="it-IT" sz="3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8502945" cy="5026371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483667"/>
            <a:ext cx="1594343" cy="630932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217" y="885451"/>
            <a:ext cx="5895343" cy="5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3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2998" y="122839"/>
            <a:ext cx="7590385" cy="74125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B0F0"/>
                </a:solidFill>
                <a:latin typeface="Tw Cen MT" panose="020B0602020104020603" pitchFamily="34" charset="0"/>
              </a:rPr>
              <a:t>Statistiche di deposito</a:t>
            </a:r>
            <a:endParaRPr lang="it-IT" dirty="0">
              <a:solidFill>
                <a:srgbClr val="00B0F0"/>
              </a:solidFill>
              <a:latin typeface="Tw Cen MT" panose="020B0602020104020603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864092"/>
            <a:ext cx="6696744" cy="5841841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50" y="1035477"/>
            <a:ext cx="8065707" cy="549906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959270"/>
            <a:ext cx="7303641" cy="56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6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8720"/>
            <a:ext cx="5904656" cy="464494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088" y="2060848"/>
            <a:ext cx="5868144" cy="4621251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611560" y="78073"/>
            <a:ext cx="8122096" cy="725191"/>
          </a:xfrm>
          <a:prstGeom prst="rect">
            <a:avLst/>
          </a:prstGeom>
        </p:spPr>
        <p:txBody>
          <a:bodyPr/>
          <a:lstStyle>
            <a:lvl1pPr algn="ctr" defTabSz="91429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solidFill>
                  <a:srgbClr val="00B0F0"/>
                </a:solidFill>
                <a:latin typeface="Tw Cen MT" panose="020B0602020104020603" pitchFamily="34" charset="0"/>
              </a:rPr>
              <a:t>Downloads e visualizzazioni</a:t>
            </a:r>
            <a:endParaRPr lang="it-IT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1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3672408" cy="562074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B0F0"/>
                </a:solidFill>
                <a:latin typeface="Tw Cen MT" panose="020B0602020104020603" pitchFamily="34" charset="0"/>
              </a:rPr>
              <a:t>Criticità</a:t>
            </a:r>
            <a:endParaRPr lang="it-IT" dirty="0">
              <a:solidFill>
                <a:srgbClr val="00B0F0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83568" y="980729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latin typeface="Tw Cen MT" panose="020B0602020104020603" pitchFamily="34" charset="0"/>
              </a:rPr>
              <a:t>Scarsa </a:t>
            </a:r>
            <a:r>
              <a:rPr lang="it-IT" dirty="0">
                <a:latin typeface="Tw Cen MT" panose="020B0602020104020603" pitchFamily="34" charset="0"/>
              </a:rPr>
              <a:t>consapevolezza dei ricercatori riguardo la necessità e l’obbligo di </a:t>
            </a:r>
            <a:r>
              <a:rPr lang="it-IT" dirty="0" smtClean="0">
                <a:latin typeface="Tw Cen MT" panose="020B0602020104020603" pitchFamily="34" charset="0"/>
              </a:rPr>
              <a:t>deposito</a:t>
            </a:r>
          </a:p>
          <a:p>
            <a:endParaRPr lang="it-IT" dirty="0" smtClean="0"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latin typeface="Tw Cen MT" panose="020B0602020104020603" pitchFamily="34" charset="0"/>
              </a:rPr>
              <a:t>Si lavora </a:t>
            </a:r>
            <a:r>
              <a:rPr lang="it-IT" dirty="0">
                <a:latin typeface="Tw Cen MT" panose="020B0602020104020603" pitchFamily="34" charset="0"/>
              </a:rPr>
              <a:t>sempre in </a:t>
            </a:r>
            <a:r>
              <a:rPr lang="it-IT" dirty="0" smtClean="0">
                <a:latin typeface="Tw Cen MT" panose="020B0602020104020603" pitchFamily="34" charset="0"/>
              </a:rPr>
              <a:t>emergenza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latin typeface="Tw Cen MT" panose="020B0602020104020603" pitchFamily="34" charset="0"/>
              </a:rPr>
              <a:t>Il </a:t>
            </a:r>
            <a:r>
              <a:rPr lang="it-IT" dirty="0">
                <a:latin typeface="Tw Cen MT" panose="020B0602020104020603" pitchFamily="34" charset="0"/>
              </a:rPr>
              <a:t>personale a supporto delle attività ordinarie è </a:t>
            </a:r>
            <a:r>
              <a:rPr lang="it-IT" dirty="0" smtClean="0">
                <a:latin typeface="Tw Cen MT" panose="020B0602020104020603" pitchFamily="34" charset="0"/>
              </a:rPr>
              <a:t>limitato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latin typeface="Tw Cen MT" panose="020B0602020104020603" pitchFamily="34" charset="0"/>
              </a:rPr>
              <a:t>Upgrade software</a:t>
            </a:r>
            <a:endParaRPr lang="it-IT" dirty="0">
              <a:latin typeface="Tw Cen MT" panose="020B0602020104020603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910441" y="3237133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B0F0"/>
                </a:solidFill>
                <a:latin typeface="Tw Cen MT" panose="020B0602020104020603" pitchFamily="34" charset="0"/>
                <a:ea typeface="+mj-ea"/>
                <a:cs typeface="+mj-cs"/>
              </a:rPr>
              <a:t>Considerazioni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85789" y="4149080"/>
            <a:ext cx="7488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latin typeface="Tw Cen MT" panose="020B0602020104020603" pitchFamily="34" charset="0"/>
              </a:rPr>
              <a:t>Necessità di stimolare i ricercatori alle pratiche dell’Open Access</a:t>
            </a:r>
          </a:p>
          <a:p>
            <a:endParaRPr lang="it-IT" dirty="0" smtClean="0"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latin typeface="Tw Cen MT" panose="020B0602020104020603" pitchFamily="34" charset="0"/>
              </a:rPr>
              <a:t>Favorire la formazione continua </a:t>
            </a:r>
          </a:p>
          <a:p>
            <a:endParaRPr lang="it-IT" dirty="0" smtClean="0"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latin typeface="Tw Cen MT" panose="020B0602020104020603" pitchFamily="34" charset="0"/>
              </a:rPr>
              <a:t>Necessità di formare adeguatamente i referenti OA delle strutture</a:t>
            </a:r>
            <a:endParaRPr lang="it-IT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931224" cy="490066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B0F0"/>
                </a:solidFill>
                <a:latin typeface="Tw Cen MT" panose="020B0602020104020603" pitchFamily="34" charset="0"/>
              </a:rPr>
              <a:t>Sitografia</a:t>
            </a:r>
            <a:endParaRPr lang="it-IT" dirty="0">
              <a:solidFill>
                <a:srgbClr val="00B0F0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83568" y="1052736"/>
            <a:ext cx="77768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FFFFFF"/>
                </a:solidFill>
                <a:latin typeface="Tw Cen MT" panose="020B0602020104020603" pitchFamily="34" charset="0"/>
              </a:rPr>
              <a:t>Homepage </a:t>
            </a:r>
            <a:r>
              <a:rPr lang="it-IT" dirty="0" err="1" smtClean="0">
                <a:solidFill>
                  <a:srgbClr val="FFFFFF"/>
                </a:solidFill>
                <a:latin typeface="Tw Cen MT" panose="020B0602020104020603" pitchFamily="34" charset="0"/>
              </a:rPr>
              <a:t>repository</a:t>
            </a:r>
            <a:r>
              <a:rPr lang="it-IT" dirty="0" smtClean="0">
                <a:solidFill>
                  <a:srgbClr val="FFFFFF"/>
                </a:solidFill>
                <a:latin typeface="Tw Cen MT" panose="020B0602020104020603" pitchFamily="34" charset="0"/>
              </a:rPr>
              <a:t> INAF: </a:t>
            </a:r>
            <a:r>
              <a:rPr lang="it-IT" u="sng" dirty="0">
                <a:solidFill>
                  <a:srgbClr val="FFFFFF"/>
                </a:solidFill>
                <a:latin typeface="Tw Cen MT" panose="020B0602020104020603" pitchFamily="34" charset="0"/>
                <a:hlinkClick r:id="rId2"/>
              </a:rPr>
              <a:t>https://openaccess.inaf.it</a:t>
            </a:r>
            <a:r>
              <a:rPr lang="it-IT" u="sng" dirty="0" smtClean="0">
                <a:solidFill>
                  <a:srgbClr val="FFFFFF"/>
                </a:solidFill>
                <a:latin typeface="Tw Cen MT" panose="020B0602020104020603" pitchFamily="34" charset="0"/>
                <a:hlinkClick r:id="rId2"/>
              </a:rPr>
              <a:t>/</a:t>
            </a:r>
            <a:endParaRPr lang="it-IT" u="sng" dirty="0" smtClean="0">
              <a:solidFill>
                <a:srgbClr val="FFFFFF"/>
              </a:solidFill>
              <a:latin typeface="Tw Cen MT" panose="020B0602020104020603" pitchFamily="34" charset="0"/>
            </a:endParaRPr>
          </a:p>
          <a:p>
            <a:endParaRPr lang="it-IT" u="sng" dirty="0" smtClean="0">
              <a:solidFill>
                <a:srgbClr val="FFFFFF"/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FFFFFF"/>
                </a:solidFill>
                <a:latin typeface="Tw Cen MT" panose="020B0602020104020603" pitchFamily="34" charset="0"/>
              </a:rPr>
              <a:t>Sito </a:t>
            </a:r>
            <a:r>
              <a:rPr lang="it-IT" dirty="0">
                <a:solidFill>
                  <a:srgbClr val="FFFFFF"/>
                </a:solidFill>
                <a:latin typeface="Tw Cen MT" panose="020B0602020104020603" pitchFamily="34" charset="0"/>
              </a:rPr>
              <a:t>di info del </a:t>
            </a:r>
            <a:r>
              <a:rPr lang="it-IT" dirty="0" err="1">
                <a:solidFill>
                  <a:srgbClr val="FFFFFF"/>
                </a:solidFill>
                <a:latin typeface="Tw Cen MT" panose="020B0602020104020603" pitchFamily="34" charset="0"/>
              </a:rPr>
              <a:t>repository</a:t>
            </a:r>
            <a:r>
              <a:rPr lang="it-IT" dirty="0">
                <a:solidFill>
                  <a:srgbClr val="FFFFFF"/>
                </a:solidFill>
                <a:latin typeface="Tw Cen MT" panose="020B0602020104020603" pitchFamily="34" charset="0"/>
              </a:rPr>
              <a:t>: </a:t>
            </a:r>
            <a:r>
              <a:rPr lang="it-IT" u="sng" dirty="0">
                <a:solidFill>
                  <a:srgbClr val="FFFFFF"/>
                </a:solidFill>
                <a:latin typeface="Tw Cen MT" panose="020B0602020104020603" pitchFamily="34" charset="0"/>
                <a:hlinkClick r:id="rId3"/>
              </a:rPr>
              <a:t>https://openaccess-info.inaf.it</a:t>
            </a:r>
            <a:r>
              <a:rPr lang="it-IT" u="sng" dirty="0" smtClean="0">
                <a:solidFill>
                  <a:srgbClr val="FFFFFF"/>
                </a:solidFill>
                <a:latin typeface="Tw Cen MT" panose="020B0602020104020603" pitchFamily="34" charset="0"/>
                <a:hlinkClick r:id="rId3"/>
              </a:rPr>
              <a:t>/</a:t>
            </a:r>
            <a:endParaRPr lang="it-IT" u="sng" dirty="0" smtClean="0">
              <a:solidFill>
                <a:srgbClr val="FFFFFF"/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FFFFFF"/>
                </a:solidFill>
                <a:latin typeface="Tw Cen MT" panose="020B0602020104020603" pitchFamily="34" charset="0"/>
              </a:rPr>
              <a:t>Policy </a:t>
            </a:r>
            <a:r>
              <a:rPr lang="it-IT" dirty="0">
                <a:solidFill>
                  <a:srgbClr val="FFFFFF"/>
                </a:solidFill>
                <a:latin typeface="Tw Cen MT" panose="020B0602020104020603" pitchFamily="34" charset="0"/>
              </a:rPr>
              <a:t>Open Access INAF: </a:t>
            </a:r>
            <a:r>
              <a:rPr lang="it-IT" u="sng" dirty="0">
                <a:solidFill>
                  <a:srgbClr val="FFFFFF"/>
                </a:solidFill>
                <a:latin typeface="Tw Cen MT" panose="020B0602020104020603" pitchFamily="34" charset="0"/>
                <a:hlinkClick r:id="rId4"/>
              </a:rPr>
              <a:t>https://</a:t>
            </a:r>
            <a:r>
              <a:rPr lang="it-IT" u="sng" dirty="0" smtClean="0">
                <a:solidFill>
                  <a:srgbClr val="FFFFFF"/>
                </a:solidFill>
                <a:latin typeface="Tw Cen MT" panose="020B0602020104020603" pitchFamily="34" charset="0"/>
                <a:hlinkClick r:id="rId4"/>
              </a:rPr>
              <a:t>openaccess-info.inaf.it/policy</a:t>
            </a:r>
            <a:endParaRPr lang="it-IT" u="sng" dirty="0" smtClean="0">
              <a:solidFill>
                <a:srgbClr val="FFFFFF"/>
              </a:solidFill>
              <a:latin typeface="Tw Cen MT" panose="020B0602020104020603" pitchFamily="34" charset="0"/>
            </a:endParaRPr>
          </a:p>
          <a:p>
            <a:endParaRPr lang="it-IT" dirty="0" smtClean="0"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FFFFFF"/>
                </a:solidFill>
                <a:latin typeface="Tw Cen MT" panose="020B0602020104020603" pitchFamily="34" charset="0"/>
              </a:rPr>
              <a:t>Informazioni </a:t>
            </a:r>
            <a:r>
              <a:rPr lang="it-IT" dirty="0">
                <a:solidFill>
                  <a:srgbClr val="FFFFFF"/>
                </a:solidFill>
                <a:latin typeface="Tw Cen MT" panose="020B0602020104020603" pitchFamily="34" charset="0"/>
              </a:rPr>
              <a:t>su Open Access e Open Science: </a:t>
            </a:r>
            <a:r>
              <a:rPr lang="it-IT" u="sng" dirty="0">
                <a:solidFill>
                  <a:srgbClr val="FFFFFF"/>
                </a:solidFill>
                <a:latin typeface="Tw Cen MT" panose="020B0602020104020603" pitchFamily="34" charset="0"/>
                <a:hlinkClick r:id="rId5"/>
              </a:rPr>
              <a:t>https://www.oa.unito.it/new/</a:t>
            </a:r>
            <a:r>
              <a:rPr lang="it-IT" dirty="0">
                <a:solidFill>
                  <a:srgbClr val="FFFFFF"/>
                </a:solidFill>
                <a:latin typeface="Tw Cen MT" panose="020B0602020104020603" pitchFamily="34" charset="0"/>
              </a:rPr>
              <a:t> e  </a:t>
            </a:r>
            <a:endParaRPr lang="it-IT" dirty="0">
              <a:latin typeface="Tw Cen MT" panose="020B0602020104020603" pitchFamily="34" charset="0"/>
            </a:endParaRPr>
          </a:p>
          <a:p>
            <a:r>
              <a:rPr lang="it-IT" u="sng" dirty="0">
                <a:solidFill>
                  <a:srgbClr val="FFFFFF"/>
                </a:solidFill>
                <a:latin typeface="Tw Cen MT" panose="020B0602020104020603" pitchFamily="34" charset="0"/>
                <a:hlinkClick r:id="rId6"/>
              </a:rPr>
              <a:t>https://</a:t>
            </a:r>
            <a:r>
              <a:rPr lang="it-IT" u="sng" dirty="0" smtClean="0">
                <a:solidFill>
                  <a:srgbClr val="FFFFFF"/>
                </a:solidFill>
                <a:latin typeface="Tw Cen MT" panose="020B0602020104020603" pitchFamily="34" charset="0"/>
                <a:hlinkClick r:id="rId6"/>
              </a:rPr>
              <a:t>open-science.it/</a:t>
            </a:r>
            <a:endParaRPr lang="it-IT" u="sng" dirty="0" smtClean="0">
              <a:solidFill>
                <a:srgbClr val="FFFFFF"/>
              </a:solidFill>
              <a:latin typeface="Tw Cen MT" panose="020B0602020104020603" pitchFamily="34" charset="0"/>
            </a:endParaRPr>
          </a:p>
          <a:p>
            <a:endParaRPr lang="it-IT" dirty="0" smtClean="0"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FFFFFF"/>
                </a:solidFill>
                <a:latin typeface="Tw Cen MT" panose="020B0602020104020603" pitchFamily="34" charset="0"/>
              </a:rPr>
              <a:t>Perché </a:t>
            </a:r>
            <a:r>
              <a:rPr lang="it-IT" dirty="0">
                <a:solidFill>
                  <a:srgbClr val="FFFFFF"/>
                </a:solidFill>
                <a:latin typeface="Tw Cen MT" panose="020B0602020104020603" pitchFamily="34" charset="0"/>
              </a:rPr>
              <a:t>è importante l’Open Access: </a:t>
            </a:r>
            <a:r>
              <a:rPr lang="it-IT" u="sng" dirty="0">
                <a:solidFill>
                  <a:srgbClr val="FFFFFF"/>
                </a:solidFill>
                <a:latin typeface="Tw Cen MT" panose="020B0602020104020603" pitchFamily="34" charset="0"/>
                <a:hlinkClick r:id="rId7"/>
              </a:rPr>
              <a:t>https://www.oa.unito.it/new/perche-e-importante</a:t>
            </a:r>
            <a:r>
              <a:rPr lang="it-IT" u="sng" dirty="0" smtClean="0">
                <a:solidFill>
                  <a:srgbClr val="FFFFFF"/>
                </a:solidFill>
                <a:latin typeface="Tw Cen MT" panose="020B0602020104020603" pitchFamily="34" charset="0"/>
                <a:hlinkClick r:id="rId7"/>
              </a:rPr>
              <a:t>/</a:t>
            </a:r>
            <a:endParaRPr lang="it-IT" u="sng" dirty="0" smtClean="0">
              <a:solidFill>
                <a:srgbClr val="FFFFFF"/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FFFFFF"/>
                </a:solidFill>
                <a:latin typeface="Tw Cen MT" panose="020B0602020104020603" pitchFamily="34" charset="0"/>
              </a:rPr>
              <a:t>Guida </a:t>
            </a:r>
            <a:r>
              <a:rPr lang="it-IT" dirty="0">
                <a:solidFill>
                  <a:srgbClr val="FFFFFF"/>
                </a:solidFill>
                <a:latin typeface="Tw Cen MT" panose="020B0602020104020603" pitchFamily="34" charset="0"/>
              </a:rPr>
              <a:t>all'Open Science in </a:t>
            </a:r>
            <a:r>
              <a:rPr lang="it-IT" dirty="0" err="1">
                <a:solidFill>
                  <a:srgbClr val="FFFFFF"/>
                </a:solidFill>
                <a:latin typeface="Tw Cen MT" panose="020B0602020104020603" pitchFamily="34" charset="0"/>
              </a:rPr>
              <a:t>Horizon</a:t>
            </a:r>
            <a:r>
              <a:rPr lang="it-IT" dirty="0">
                <a:solidFill>
                  <a:srgbClr val="FFFFFF"/>
                </a:solidFill>
                <a:latin typeface="Tw Cen MT" panose="020B0602020104020603" pitchFamily="34" charset="0"/>
              </a:rPr>
              <a:t> Europe: </a:t>
            </a:r>
            <a:r>
              <a:rPr lang="it-IT" u="sng" dirty="0">
                <a:solidFill>
                  <a:srgbClr val="FFFFFF"/>
                </a:solidFill>
                <a:latin typeface="Tw Cen MT" panose="020B0602020104020603" pitchFamily="34" charset="0"/>
                <a:hlinkClick r:id="rId8"/>
              </a:rPr>
              <a:t>https://zenodo.org/record/5589722#.</a:t>
            </a:r>
            <a:r>
              <a:rPr lang="it-IT" u="sng" dirty="0" smtClean="0">
                <a:solidFill>
                  <a:srgbClr val="FFFFFF"/>
                </a:solidFill>
                <a:latin typeface="Tw Cen MT" panose="020B0602020104020603" pitchFamily="34" charset="0"/>
                <a:hlinkClick r:id="rId8"/>
              </a:rPr>
              <a:t>YfvmFfjSKUk</a:t>
            </a:r>
            <a:endParaRPr lang="it-IT" u="sng" dirty="0" smtClean="0">
              <a:solidFill>
                <a:srgbClr val="FFFFFF"/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FFFFFF"/>
                </a:solidFill>
                <a:latin typeface="Tw Cen MT" panose="020B0602020104020603" pitchFamily="34" charset="0"/>
              </a:rPr>
              <a:t>UNESCO </a:t>
            </a:r>
            <a:r>
              <a:rPr lang="it-IT" dirty="0" err="1">
                <a:solidFill>
                  <a:srgbClr val="FFFFFF"/>
                </a:solidFill>
                <a:latin typeface="Tw Cen MT" panose="020B0602020104020603" pitchFamily="34" charset="0"/>
              </a:rPr>
              <a:t>Reccomandation</a:t>
            </a:r>
            <a:r>
              <a:rPr lang="it-IT" dirty="0">
                <a:solidFill>
                  <a:srgbClr val="FFFFFF"/>
                </a:solidFill>
                <a:latin typeface="Tw Cen MT" panose="020B0602020104020603" pitchFamily="34" charset="0"/>
              </a:rPr>
              <a:t> on Open Science: </a:t>
            </a:r>
            <a:r>
              <a:rPr lang="it-IT" u="sng" dirty="0">
                <a:solidFill>
                  <a:srgbClr val="FFFFFF"/>
                </a:solidFill>
                <a:latin typeface="Tw Cen MT" panose="020B0602020104020603" pitchFamily="34" charset="0"/>
                <a:hlinkClick r:id="rId9"/>
              </a:rPr>
              <a:t>https://</a:t>
            </a:r>
            <a:r>
              <a:rPr lang="it-IT" u="sng" dirty="0" smtClean="0">
                <a:solidFill>
                  <a:srgbClr val="FFFFFF"/>
                </a:solidFill>
                <a:latin typeface="Tw Cen MT" panose="020B0602020104020603" pitchFamily="34" charset="0"/>
                <a:hlinkClick r:id="rId9"/>
              </a:rPr>
              <a:t>en.unesco.org/science-sustainable-future/open-science/recommendation</a:t>
            </a:r>
            <a:endParaRPr lang="it-IT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86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6025</TotalTime>
  <Words>205</Words>
  <Application>Microsoft Office PowerPoint</Application>
  <PresentationFormat>Presentazione su schermo (4:3)</PresentationFormat>
  <Paragraphs>53</Paragraphs>
  <Slides>12</Slides>
  <Notes>2</Notes>
  <HiddenSlides>2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Arial</vt:lpstr>
      <vt:lpstr>Book Antiqua</vt:lpstr>
      <vt:lpstr>Calibri</vt:lpstr>
      <vt:lpstr>Times New Roman</vt:lpstr>
      <vt:lpstr>Tw Cen MT</vt:lpstr>
      <vt:lpstr>Wingdings</vt:lpstr>
      <vt:lpstr>Tema di Office</vt:lpstr>
      <vt:lpstr>1_Tema di Office</vt:lpstr>
      <vt:lpstr>Presentazione standard di PowerPoint</vt:lpstr>
      <vt:lpstr>Presentazione standard di PowerPoint</vt:lpstr>
      <vt:lpstr>Le tappe dell’Open Access in INAF</vt:lpstr>
      <vt:lpstr>L’Ufficio Open Access</vt:lpstr>
      <vt:lpstr>Il repository OA@INAF</vt:lpstr>
      <vt:lpstr>Statistiche di deposito</vt:lpstr>
      <vt:lpstr>Presentazione standard di PowerPoint</vt:lpstr>
      <vt:lpstr>Criticità</vt:lpstr>
      <vt:lpstr>Sitografia</vt:lpstr>
      <vt:lpstr>Presentazione standard di PowerPoint</vt:lpstr>
      <vt:lpstr>Le vie dell’Open Access in INAF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giovanna caprio</dc:creator>
  <cp:lastModifiedBy>giova</cp:lastModifiedBy>
  <cp:revision>78</cp:revision>
  <dcterms:created xsi:type="dcterms:W3CDTF">2023-11-07T10:28:31Z</dcterms:created>
  <dcterms:modified xsi:type="dcterms:W3CDTF">2023-12-13T13:56:20Z</dcterms:modified>
</cp:coreProperties>
</file>