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3F3B"/>
    <a:srgbClr val="FFF7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761"/>
            </a:gs>
            <a:gs pos="56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3600400"/>
          </a:xfrm>
        </p:spPr>
        <p:txBody>
          <a:bodyPr>
            <a:normAutofit/>
          </a:bodyPr>
          <a:lstStyle/>
          <a:p>
            <a:r>
              <a:rPr lang="it-IT" sz="6000" dirty="0"/>
              <a:t>Nuovo bando VQR 2020-2024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372200" y="6093296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Roma – 14 Dicembre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E463352-3050-4902-AEF3-5382208EAFCF}"/>
              </a:ext>
            </a:extLst>
          </p:cNvPr>
          <p:cNvSpPr txBox="1"/>
          <p:nvPr/>
        </p:nvSpPr>
        <p:spPr>
          <a:xfrm>
            <a:off x="251520" y="6093296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/>
              <a:t>OpenScience</a:t>
            </a:r>
            <a:r>
              <a:rPr lang="it-IT" dirty="0"/>
              <a:t> @ INAF</a:t>
            </a:r>
          </a:p>
        </p:txBody>
      </p:sp>
    </p:spTree>
    <p:extLst>
      <p:ext uri="{BB962C8B-B14F-4D97-AF65-F5344CB8AC3E}">
        <p14:creationId xmlns:p14="http://schemas.microsoft.com/office/powerpoint/2010/main" val="3488088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80120"/>
          </a:xfrm>
        </p:spPr>
        <p:txBody>
          <a:bodyPr>
            <a:noAutofit/>
          </a:bodyPr>
          <a:lstStyle/>
          <a:p>
            <a:r>
              <a:rPr lang="it-IT" sz="3600" dirty="0"/>
              <a:t>Proposte di Modifica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5B5B4288-027D-4DA4-9395-727D86BE1427}"/>
              </a:ext>
            </a:extLst>
          </p:cNvPr>
          <p:cNvSpPr/>
          <p:nvPr/>
        </p:nvSpPr>
        <p:spPr>
          <a:xfrm>
            <a:off x="323528" y="1911773"/>
            <a:ext cx="8496944" cy="461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1000"/>
              </a:spcAft>
            </a:pPr>
            <a:r>
              <a:rPr lang="it-IT" sz="2800" dirty="0">
                <a:solidFill>
                  <a:prstClr val="black"/>
                </a:solidFill>
              </a:rPr>
              <a:t>Con riferimento agli “Altri tipi di prodotti scientifici” integrazione all’elenco presente nel bando provvisorio:</a:t>
            </a:r>
          </a:p>
          <a:p>
            <a:pPr marL="342900" lvl="0" indent="-342900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it-IT" sz="2800" dirty="0">
                <a:solidFill>
                  <a:prstClr val="black"/>
                </a:solidFill>
              </a:rPr>
              <a:t>integrare 9) Banche dati con 9) Banche dati e Dati di tipo aperto.</a:t>
            </a:r>
          </a:p>
          <a:p>
            <a:pPr marL="342900" lvl="0" indent="-342900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it-IT" sz="2800" dirty="0">
                <a:solidFill>
                  <a:prstClr val="black"/>
                </a:solidFill>
              </a:rPr>
              <a:t>aggiungere un punto 14) Procedure tecniche. </a:t>
            </a:r>
          </a:p>
          <a:p>
            <a:pPr marL="342900" lvl="0" indent="-342900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it-IT" sz="2800" dirty="0">
                <a:solidFill>
                  <a:prstClr val="black"/>
                </a:solidFill>
              </a:rPr>
              <a:t>Per quanto riguarda la presenza in “Open Access” dei prodotti da presentare viene ribadita, anche in questa sede, la criticità legata all’inammissibilità, in alcune aree e/o settori, degli articoli presenti su “ORE”.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B7304B1-ED84-4291-95ED-FCE8A88CF129}"/>
              </a:ext>
            </a:extLst>
          </p:cNvPr>
          <p:cNvSpPr txBox="1"/>
          <p:nvPr/>
        </p:nvSpPr>
        <p:spPr>
          <a:xfrm>
            <a:off x="467544" y="112474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Circa 15 richieste di modifica.</a:t>
            </a:r>
          </a:p>
        </p:txBody>
      </p:sp>
    </p:spTree>
    <p:extLst>
      <p:ext uri="{BB962C8B-B14F-4D97-AF65-F5344CB8AC3E}">
        <p14:creationId xmlns:p14="http://schemas.microsoft.com/office/powerpoint/2010/main" val="3087208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80120"/>
          </a:xfrm>
        </p:spPr>
        <p:txBody>
          <a:bodyPr>
            <a:noAutofit/>
          </a:bodyPr>
          <a:lstStyle/>
          <a:p>
            <a:r>
              <a:rPr lang="it-IT" sz="3600" dirty="0"/>
              <a:t>Modifiche Accettate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5B5B4288-027D-4DA4-9395-727D86BE1427}"/>
              </a:ext>
            </a:extLst>
          </p:cNvPr>
          <p:cNvSpPr/>
          <p:nvPr/>
        </p:nvSpPr>
        <p:spPr>
          <a:xfrm>
            <a:off x="323528" y="1340768"/>
            <a:ext cx="8496944" cy="461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1000"/>
              </a:spcAft>
            </a:pPr>
            <a:r>
              <a:rPr lang="it-IT" sz="2800" dirty="0">
                <a:solidFill>
                  <a:prstClr val="black"/>
                </a:solidFill>
              </a:rPr>
              <a:t>Con riferimento agli “Altri tipi di prodotti scientifici” integrazione all’elenco presente nel bando provvisorio:</a:t>
            </a:r>
          </a:p>
          <a:p>
            <a:pPr marL="342900" lvl="0" indent="-342900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it-IT" sz="2800" dirty="0">
                <a:solidFill>
                  <a:prstClr val="black"/>
                </a:solidFill>
              </a:rPr>
              <a:t>integrare 9) Banche dati con 9) Banche dati e Dati di tipo aperto.</a:t>
            </a:r>
          </a:p>
          <a:p>
            <a:pPr marL="342900" lvl="0" indent="-342900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it-IT" sz="2800" strike="sngStrike" dirty="0">
                <a:solidFill>
                  <a:prstClr val="black"/>
                </a:solidFill>
              </a:rPr>
              <a:t>aggiungere un punto 14) Procedure tecniche. </a:t>
            </a:r>
          </a:p>
          <a:p>
            <a:pPr lvl="0">
              <a:spcBef>
                <a:spcPct val="20000"/>
              </a:spcBef>
              <a:spcAft>
                <a:spcPts val="1000"/>
              </a:spcAft>
            </a:pPr>
            <a:r>
              <a:rPr lang="it-IT" sz="2800" strike="sngStrike" dirty="0">
                <a:solidFill>
                  <a:prstClr val="black"/>
                </a:solidFill>
              </a:rPr>
              <a:t>Per quanto riguarda la presenza in “Open Access” dei prodotti da presentare viene ribadita, anche in questa sede, la criticità legata all’inammissibilità, in alcune aree e/o settori, degli articoli presenti su “ORE”. 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A56029F5-0EDF-4A89-B7AB-6359D452DD75}"/>
              </a:ext>
            </a:extLst>
          </p:cNvPr>
          <p:cNvSpPr/>
          <p:nvPr/>
        </p:nvSpPr>
        <p:spPr>
          <a:xfrm>
            <a:off x="200200" y="2276872"/>
            <a:ext cx="8332240" cy="1296144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8649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D49590-A4FF-46D2-A4ED-741FB2B50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it-IT" dirty="0"/>
              <a:t>BANDO Valutazione della Qualità della Ricerca 2020-2024 (VQR 2020-2024)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0653C30-66DD-4635-A75D-C228F767B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628800"/>
            <a:ext cx="7939718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921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D49590-A4FF-46D2-A4ED-741FB2B50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it-IT" dirty="0"/>
              <a:t>BANDO Valutazione della Qualità della Ricerca 2020-2024 (VQR 2020-2024)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A5591EF-408B-4DCD-91FD-69130B414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628800"/>
            <a:ext cx="8788994" cy="104053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48359A-13F6-4286-865C-F6239B1561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50" y="2852936"/>
            <a:ext cx="8722146" cy="3610035"/>
          </a:xfrm>
          <a:prstGeom prst="rect">
            <a:avLst/>
          </a:prstGeom>
        </p:spPr>
      </p:pic>
      <p:sp>
        <p:nvSpPr>
          <p:cNvPr id="7" name="Freccia a sinistra 6">
            <a:extLst>
              <a:ext uri="{FF2B5EF4-FFF2-40B4-BE49-F238E27FC236}">
                <a16:creationId xmlns:a16="http://schemas.microsoft.com/office/drawing/2014/main" id="{B507CB33-5616-46D2-80B1-C5A988BBE10D}"/>
              </a:ext>
            </a:extLst>
          </p:cNvPr>
          <p:cNvSpPr/>
          <p:nvPr/>
        </p:nvSpPr>
        <p:spPr>
          <a:xfrm>
            <a:off x="5292080" y="4941168"/>
            <a:ext cx="1224136" cy="360040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314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80120"/>
          </a:xfrm>
        </p:spPr>
        <p:txBody>
          <a:bodyPr>
            <a:noAutofit/>
          </a:bodyPr>
          <a:lstStyle/>
          <a:p>
            <a:r>
              <a:rPr lang="it-IT" sz="3600" dirty="0"/>
              <a:t>Conclusioni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754353F-2C09-449D-99C7-DA42AC3441F3}"/>
              </a:ext>
            </a:extLst>
          </p:cNvPr>
          <p:cNvSpPr/>
          <p:nvPr/>
        </p:nvSpPr>
        <p:spPr>
          <a:xfrm>
            <a:off x="323528" y="1484784"/>
            <a:ext cx="8496944" cy="372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Lavoro impegnativo con scadenze veramente «sfidanti»</a:t>
            </a:r>
          </a:p>
          <a:p>
            <a:pPr marL="342900" lvl="0" indent="-342900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Risultato finale «numericamente» scarso</a:t>
            </a:r>
          </a:p>
          <a:p>
            <a:pPr marL="342900" lvl="0" indent="-342900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Bozza di bando con parecchie note positive in linea a commenti anni precedenti</a:t>
            </a:r>
          </a:p>
          <a:p>
            <a:pPr marL="342900" lvl="0" indent="-342900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Ottima reattività COPER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97AD621-32DA-4738-B0C7-20D570B36982}"/>
              </a:ext>
            </a:extLst>
          </p:cNvPr>
          <p:cNvSpPr txBox="1"/>
          <p:nvPr/>
        </p:nvSpPr>
        <p:spPr>
          <a:xfrm>
            <a:off x="2386100" y="551723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Ne è valsa la pena?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2D07CFAE-0798-4FF9-96BE-CBC4B4DD7C28}"/>
              </a:ext>
            </a:extLst>
          </p:cNvPr>
          <p:cNvSpPr/>
          <p:nvPr/>
        </p:nvSpPr>
        <p:spPr>
          <a:xfrm>
            <a:off x="2051720" y="5373216"/>
            <a:ext cx="4392488" cy="936104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4706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Nuovo bando VQR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205064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it-IT" dirty="0"/>
              <a:t>Valutazione della Qualità della Ricerca 2020-2024</a:t>
            </a:r>
          </a:p>
          <a:p>
            <a:pPr>
              <a:spcAft>
                <a:spcPts val="1000"/>
              </a:spcAft>
            </a:pPr>
            <a:r>
              <a:rPr lang="it-IT" dirty="0"/>
              <a:t>Linee Guida MUR (D.M. del 1/08/2023)</a:t>
            </a:r>
          </a:p>
          <a:p>
            <a:pPr>
              <a:spcAft>
                <a:spcPts val="1000"/>
              </a:spcAft>
            </a:pPr>
            <a:r>
              <a:rPr lang="it-IT" dirty="0"/>
              <a:t>Scadenza per emissione del Bando definitivo fissata nel 31/10/2023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BF727D79-67A5-49F0-9784-B0EF1EED4295}"/>
              </a:ext>
            </a:extLst>
          </p:cNvPr>
          <p:cNvSpPr/>
          <p:nvPr/>
        </p:nvSpPr>
        <p:spPr>
          <a:xfrm>
            <a:off x="611560" y="5229200"/>
            <a:ext cx="1872208" cy="936104"/>
          </a:xfrm>
          <a:prstGeom prst="rightArrow">
            <a:avLst/>
          </a:prstGeom>
          <a:solidFill>
            <a:srgbClr val="D13F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295FA78-86F1-4E4A-A2A9-13C7E7452112}"/>
              </a:ext>
            </a:extLst>
          </p:cNvPr>
          <p:cNvSpPr txBox="1"/>
          <p:nvPr/>
        </p:nvSpPr>
        <p:spPr>
          <a:xfrm>
            <a:off x="2843808" y="5374957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Gruppo di Lavoro COPER</a:t>
            </a:r>
          </a:p>
        </p:txBody>
      </p:sp>
    </p:spTree>
    <p:extLst>
      <p:ext uri="{BB962C8B-B14F-4D97-AF65-F5344CB8AC3E}">
        <p14:creationId xmlns:p14="http://schemas.microsoft.com/office/powerpoint/2010/main" val="84899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Gruppo di Lavoro COPER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90F52D54-E739-48D0-9A1B-7CF2B7C137DE}"/>
              </a:ext>
            </a:extLst>
          </p:cNvPr>
          <p:cNvSpPr/>
          <p:nvPr/>
        </p:nvSpPr>
        <p:spPr>
          <a:xfrm>
            <a:off x="323528" y="1628800"/>
            <a:ext cx="8496944" cy="4815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Richiesta disponibilità a fine agosto</a:t>
            </a:r>
          </a:p>
          <a:p>
            <a:pPr marL="342900" lvl="0" indent="-342900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Coinvolgimento di tutti gli EPR (MUR e non)</a:t>
            </a:r>
          </a:p>
          <a:p>
            <a:pPr marL="342900" lvl="0" indent="-342900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Gruppo identificato nei primi giorni di settembre, con qualche ritardo e qualche defezione</a:t>
            </a:r>
          </a:p>
          <a:p>
            <a:pPr marL="342900" lvl="0" indent="-342900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Primo </a:t>
            </a:r>
            <a:r>
              <a:rPr lang="it-IT" sz="3200" dirty="0" err="1">
                <a:solidFill>
                  <a:prstClr val="black"/>
                </a:solidFill>
              </a:rPr>
              <a:t>meet</a:t>
            </a:r>
            <a:r>
              <a:rPr lang="it-IT" sz="3200" dirty="0">
                <a:solidFill>
                  <a:prstClr val="black"/>
                </a:solidFill>
              </a:rPr>
              <a:t> 14/09</a:t>
            </a:r>
          </a:p>
          <a:p>
            <a:pPr marL="342900" indent="-342900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Bozza di bando in consultazione il 25/09/2023 </a:t>
            </a:r>
            <a:r>
              <a:rPr lang="it-IT" sz="2400" dirty="0">
                <a:solidFill>
                  <a:prstClr val="black"/>
                </a:solidFill>
              </a:rPr>
              <a:t>( aggiornata il 29/9, e richiesta commenti entro 11/10!)</a:t>
            </a:r>
          </a:p>
        </p:txBody>
      </p:sp>
    </p:spTree>
    <p:extLst>
      <p:ext uri="{BB962C8B-B14F-4D97-AF65-F5344CB8AC3E}">
        <p14:creationId xmlns:p14="http://schemas.microsoft.com/office/powerpoint/2010/main" val="81204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>
            <a:extLst>
              <a:ext uri="{FF2B5EF4-FFF2-40B4-BE49-F238E27FC236}">
                <a16:creationId xmlns:a16="http://schemas.microsoft.com/office/drawing/2014/main" id="{5B527F1C-0021-4B2F-A826-B4EA164C5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dirty="0"/>
              <a:t>Gruppo di Lavoro COPER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D2F1B14F-BD25-4088-95F3-7A54B287B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934" y="1268760"/>
            <a:ext cx="3888432" cy="522104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CEBE821-906D-4504-8DEB-71EE3528CFD6}"/>
              </a:ext>
            </a:extLst>
          </p:cNvPr>
          <p:cNvSpPr txBox="1"/>
          <p:nvPr/>
        </p:nvSpPr>
        <p:spPr>
          <a:xfrm>
            <a:off x="5040907" y="227687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10 enti MUR su 13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BCC8B63-3248-478E-AA45-F7ABA71C19BB}"/>
              </a:ext>
            </a:extLst>
          </p:cNvPr>
          <p:cNvSpPr txBox="1"/>
          <p:nvPr/>
        </p:nvSpPr>
        <p:spPr>
          <a:xfrm>
            <a:off x="4932040" y="5085184"/>
            <a:ext cx="353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5 enti non MUR su 7</a:t>
            </a:r>
          </a:p>
        </p:txBody>
      </p:sp>
    </p:spTree>
    <p:extLst>
      <p:ext uri="{BB962C8B-B14F-4D97-AF65-F5344CB8AC3E}">
        <p14:creationId xmlns:p14="http://schemas.microsoft.com/office/powerpoint/2010/main" val="4278358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/>
              <a:t>Attività del </a:t>
            </a:r>
            <a:r>
              <a:rPr lang="it-IT" dirty="0" err="1"/>
              <a:t>GdL</a:t>
            </a:r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0367CAB7-0DD5-45D8-9242-242A1450F42F}"/>
              </a:ext>
            </a:extLst>
          </p:cNvPr>
          <p:cNvSpPr/>
          <p:nvPr/>
        </p:nvSpPr>
        <p:spPr>
          <a:xfrm>
            <a:off x="323528" y="1493643"/>
            <a:ext cx="8496944" cy="3500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Analisi approfondita delle linee guida/bozza di bando</a:t>
            </a:r>
          </a:p>
          <a:p>
            <a:pPr marL="342900" lvl="0" indent="-342900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Identificazione delle principali differenze e novità</a:t>
            </a:r>
          </a:p>
          <a:p>
            <a:pPr marL="342900" lvl="0" indent="-342900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Bozza di commenti e proposte di modifica da sottoporre ai presidenti</a:t>
            </a:r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14B0CDB2-DDE8-491C-8FAB-86B812A0E2E8}"/>
              </a:ext>
            </a:extLst>
          </p:cNvPr>
          <p:cNvSpPr/>
          <p:nvPr/>
        </p:nvSpPr>
        <p:spPr>
          <a:xfrm>
            <a:off x="683568" y="5373216"/>
            <a:ext cx="1296144" cy="792088"/>
          </a:xfrm>
          <a:prstGeom prst="rightArrow">
            <a:avLst/>
          </a:prstGeom>
          <a:solidFill>
            <a:srgbClr val="D13F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7AF9D5C-7A7C-4059-83BA-EB430D6BA37D}"/>
              </a:ext>
            </a:extLst>
          </p:cNvPr>
          <p:cNvSpPr txBox="1"/>
          <p:nvPr/>
        </p:nvSpPr>
        <p:spPr>
          <a:xfrm>
            <a:off x="2339752" y="5175450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Doc condiviso creato il 26/9 da</a:t>
            </a:r>
          </a:p>
          <a:p>
            <a:r>
              <a:rPr lang="it-IT" sz="3600" dirty="0"/>
              <a:t>Concludere entro il 5-6/10</a:t>
            </a:r>
          </a:p>
        </p:txBody>
      </p:sp>
    </p:spTree>
    <p:extLst>
      <p:ext uri="{BB962C8B-B14F-4D97-AF65-F5344CB8AC3E}">
        <p14:creationId xmlns:p14="http://schemas.microsoft.com/office/powerpoint/2010/main" val="1011049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/>
              <a:t>Analisi Bando VQR 2020-2024 e principali differenze con Bando 2015-2019 (I)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7D5FD5C-269D-4148-914B-77D7D1CEAC2F}"/>
              </a:ext>
            </a:extLst>
          </p:cNvPr>
          <p:cNvSpPr txBox="1"/>
          <p:nvPr/>
        </p:nvSpPr>
        <p:spPr>
          <a:xfrm>
            <a:off x="467544" y="2276872"/>
            <a:ext cx="837361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dirty="0"/>
              <a:t>- Requisiti di partecipazione sostanzialmente diversi - “requisiti minimi per far parte di un collegio di Dottorato” che, sulla base anche dei DM citati si riducono al possesso di almeno due valori soglia ASN.</a:t>
            </a:r>
          </a:p>
          <a:p>
            <a:r>
              <a:rPr lang="it-IT" sz="2500" dirty="0"/>
              <a:t>- Non è previsto un “minimo” di presenza garantita con il sorteggio per i Ricercatori EPR (fino al 30%) al contrario delle</a:t>
            </a:r>
          </a:p>
          <a:p>
            <a:r>
              <a:rPr lang="it-IT" sz="2500" dirty="0"/>
              <a:t>università (almeno il 20%).</a:t>
            </a:r>
          </a:p>
          <a:p>
            <a:r>
              <a:rPr lang="it-IT" sz="2500" dirty="0"/>
              <a:t>- GEV specifico per Terza missione e Infrastrutture. </a:t>
            </a:r>
          </a:p>
          <a:p>
            <a:r>
              <a:rPr lang="it-IT" sz="2500" dirty="0"/>
              <a:t>- Affrontato e risolto il problema del conflitto di interesse per gli EPR multi-sede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3CF4994-F984-4E09-95B8-A2C58521FAC0}"/>
              </a:ext>
            </a:extLst>
          </p:cNvPr>
          <p:cNvSpPr txBox="1"/>
          <p:nvPr/>
        </p:nvSpPr>
        <p:spPr>
          <a:xfrm>
            <a:off x="1547664" y="1556792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Gruppi Esperti Valutatori - GEV</a:t>
            </a:r>
          </a:p>
        </p:txBody>
      </p:sp>
    </p:spTree>
    <p:extLst>
      <p:ext uri="{BB962C8B-B14F-4D97-AF65-F5344CB8AC3E}">
        <p14:creationId xmlns:p14="http://schemas.microsoft.com/office/powerpoint/2010/main" val="2926769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/>
              <a:t>Analisi Bando VQR 2020-2024 e principali differenze con Bando 2015-2019 (II)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A371719-6ED0-4262-AFE8-1AC301EEA01F}"/>
              </a:ext>
            </a:extLst>
          </p:cNvPr>
          <p:cNvSpPr txBox="1"/>
          <p:nvPr/>
        </p:nvSpPr>
        <p:spPr>
          <a:xfrm>
            <a:off x="467544" y="1527750"/>
            <a:ext cx="837361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/>
              <a:t>- Viene chiarito come nel bando con il termine “Ricercatore” intendiamo anche i Tecnologi che partecipano alla valutazione </a:t>
            </a:r>
            <a:r>
              <a:rPr lang="it-IT" sz="2600" dirty="0" err="1"/>
              <a:t>anvur</a:t>
            </a:r>
            <a:r>
              <a:rPr lang="it-IT" sz="2600" dirty="0"/>
              <a:t>. </a:t>
            </a:r>
          </a:p>
          <a:p>
            <a:r>
              <a:rPr lang="it-IT" sz="2600" dirty="0"/>
              <a:t>- Cambia il numero di prodotti da presentare = 2,5 x </a:t>
            </a:r>
            <a:r>
              <a:rPr lang="it-IT" sz="2600" dirty="0" err="1"/>
              <a:t>N.Ricercatori</a:t>
            </a:r>
            <a:r>
              <a:rPr lang="it-IT" sz="2600" dirty="0"/>
              <a:t> (era 3x in bando precedente) e viene introdotto un minimo di 1 prodotto (prima era 0) e un massimo di 4 prodotti per Ricercatore</a:t>
            </a:r>
          </a:p>
          <a:p>
            <a:r>
              <a:rPr lang="it-IT" sz="2600" dirty="0"/>
              <a:t>- Piccole modifiche nei “limiti” applicati ai prodotti, dove per “Istituzione” si intende l’EPR e per “Dipartimento o struttura assimilata” si intendono le diverse sedi o dipartimenti dell’EPR sulla base della propria organizzazione interna.</a:t>
            </a:r>
          </a:p>
        </p:txBody>
      </p:sp>
    </p:spTree>
    <p:extLst>
      <p:ext uri="{BB962C8B-B14F-4D97-AF65-F5344CB8AC3E}">
        <p14:creationId xmlns:p14="http://schemas.microsoft.com/office/powerpoint/2010/main" val="3739189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/>
              <a:t>Analisi Bando VQR 2020-2024 e principali differenze con Bando 2015-2019 (III)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6096A5A-A44D-4313-833F-8DBE26BBC681}"/>
              </a:ext>
            </a:extLst>
          </p:cNvPr>
          <p:cNvSpPr txBox="1"/>
          <p:nvPr/>
        </p:nvSpPr>
        <p:spPr>
          <a:xfrm>
            <a:off x="467544" y="1484784"/>
            <a:ext cx="83736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- ANVUR conferma la peer review e la valutazione di qualità non solo “oggettiva” da indici: “Tali indici non possono comunque sostituirsi a un’accurata valutazione di merito del prodotto della ricerca, né tantomeno tradursi in una automatica assegnazione del prodotto a una delle classi di merito” che rende di fatto impossibile avere regole chiare su come saranno valutati i prodotti.</a:t>
            </a:r>
          </a:p>
          <a:p>
            <a:endParaRPr lang="it-IT" sz="2800" dirty="0"/>
          </a:p>
          <a:p>
            <a:r>
              <a:rPr lang="it-IT" sz="2800" dirty="0"/>
              <a:t>- Il bando chiarisce l'importanza dell’Open Access limitando la possibilità di presentare solo prodotti “open”. </a:t>
            </a:r>
          </a:p>
        </p:txBody>
      </p:sp>
    </p:spTree>
    <p:extLst>
      <p:ext uri="{BB962C8B-B14F-4D97-AF65-F5344CB8AC3E}">
        <p14:creationId xmlns:p14="http://schemas.microsoft.com/office/powerpoint/2010/main" val="3656155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/>
              <a:t>Analisi Bando VQR 2020-2024 e principali differenze con Bando 2015-2019 (III)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6096A5A-A44D-4313-833F-8DBE26BBC681}"/>
              </a:ext>
            </a:extLst>
          </p:cNvPr>
          <p:cNvSpPr txBox="1"/>
          <p:nvPr/>
        </p:nvSpPr>
        <p:spPr>
          <a:xfrm>
            <a:off x="467544" y="1412776"/>
            <a:ext cx="84249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/>
              <a:t>- Confermata la valutazione della attività di Valorizzazione delle conoscenze (Terza Missione/Impatto Sociale) con un numero di casi studio definito: uno ogni 50 ricercatori, minimo di 1 per EPR, massimo 2 per ogni Dipartimento.</a:t>
            </a:r>
          </a:p>
          <a:p>
            <a:r>
              <a:rPr lang="it-IT" sz="2600" dirty="0"/>
              <a:t>- Introdotte per la prima volta le valutazioni dei Progetti Internazionali di natura competitiva e delle Infrastrutture di ricerca. Per i progetti internazionali si tratta di presentare un elenco dei progetti a cui l’Ente partecipa con un ammontare</a:t>
            </a:r>
          </a:p>
          <a:p>
            <a:r>
              <a:rPr lang="it-IT" sz="2600" dirty="0"/>
              <a:t>minimo di finanziamento per l’Istituzione conferente &gt;=50k euro; per le infrastrutture vi è invece la possibilità per ogni Ente di presentare alla valutazione </a:t>
            </a:r>
            <a:r>
              <a:rPr lang="it-IT" sz="2600" u="sng" dirty="0"/>
              <a:t>una</a:t>
            </a:r>
            <a:r>
              <a:rPr lang="it-IT" sz="2600" dirty="0"/>
              <a:t> Infrastruttura di ricerca.</a:t>
            </a:r>
          </a:p>
        </p:txBody>
      </p:sp>
    </p:spTree>
    <p:extLst>
      <p:ext uri="{BB962C8B-B14F-4D97-AF65-F5344CB8AC3E}">
        <p14:creationId xmlns:p14="http://schemas.microsoft.com/office/powerpoint/2010/main" val="22107992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839</Words>
  <Application>Microsoft Office PowerPoint</Application>
  <PresentationFormat>Presentazione su schermo (4:3)</PresentationFormat>
  <Paragraphs>61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di Office</vt:lpstr>
      <vt:lpstr>Nuovo bando VQR 2020-2024</vt:lpstr>
      <vt:lpstr>Nuovo bando VQR</vt:lpstr>
      <vt:lpstr>Gruppo di Lavoro COPER</vt:lpstr>
      <vt:lpstr>Gruppo di Lavoro COPER</vt:lpstr>
      <vt:lpstr>Attività del GdL</vt:lpstr>
      <vt:lpstr>Analisi Bando VQR 2020-2024 e principali differenze con Bando 2015-2019 (I)</vt:lpstr>
      <vt:lpstr>Analisi Bando VQR 2020-2024 e principali differenze con Bando 2015-2019 (II)</vt:lpstr>
      <vt:lpstr>Analisi Bando VQR 2020-2024 e principali differenze con Bando 2015-2019 (III)</vt:lpstr>
      <vt:lpstr>Analisi Bando VQR 2020-2024 e principali differenze con Bando 2015-2019 (III)</vt:lpstr>
      <vt:lpstr>Proposte di Modifica</vt:lpstr>
      <vt:lpstr>Modifiche Accettate</vt:lpstr>
      <vt:lpstr>BANDO Valutazione della Qualità della Ricerca 2020-2024 (VQR 2020-2024)</vt:lpstr>
      <vt:lpstr>BANDO Valutazione della Qualità della Ricerca 2020-2024 (VQR 2020-2024)</vt:lpstr>
      <vt:lpstr>Conclusioni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di Reclutamento 2023  - Discussione –</dc:title>
  <dc:creator>Stefano Giovannini</dc:creator>
  <cp:lastModifiedBy>Stefano Giovannini</cp:lastModifiedBy>
  <cp:revision>38</cp:revision>
  <dcterms:created xsi:type="dcterms:W3CDTF">2023-03-01T14:17:37Z</dcterms:created>
  <dcterms:modified xsi:type="dcterms:W3CDTF">2023-12-14T12:07:25Z</dcterms:modified>
</cp:coreProperties>
</file>