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85" r:id="rId4"/>
    <p:sldId id="276" r:id="rId5"/>
    <p:sldId id="277" r:id="rId6"/>
    <p:sldId id="286" r:id="rId7"/>
    <p:sldId id="278" r:id="rId8"/>
    <p:sldId id="279" r:id="rId9"/>
    <p:sldId id="280" r:id="rId10"/>
    <p:sldId id="287" r:id="rId11"/>
    <p:sldId id="281" r:id="rId12"/>
    <p:sldId id="282" r:id="rId13"/>
    <p:sldId id="288" r:id="rId14"/>
    <p:sldId id="289" r:id="rId15"/>
    <p:sldId id="283" r:id="rId16"/>
    <p:sldId id="2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01"/>
    <p:restoredTop sz="96327"/>
  </p:normalViewPr>
  <p:slideViewPr>
    <p:cSldViewPr snapToGrid="0">
      <p:cViewPr varScale="1">
        <p:scale>
          <a:sx n="72" d="100"/>
          <a:sy n="72" d="100"/>
        </p:scale>
        <p:origin x="216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50000">
              <a:srgbClr val="0070C0"/>
            </a:gs>
            <a:gs pos="100000">
              <a:srgbClr val="0070C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94F0-083C-B549-96FA-0DB4F8423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3400" dirty="0">
                <a:latin typeface="Eurostile" panose="020B0504020202050204" pitchFamily="34" charset="77"/>
              </a:rPr>
              <a:t>Investigating the formation and dispersion of star clusters with MOONS and 4MOST</a:t>
            </a:r>
          </a:p>
        </p:txBody>
      </p:sp>
      <p:pic>
        <p:nvPicPr>
          <p:cNvPr id="4" name="Google Shape;103;p11">
            <a:extLst>
              <a:ext uri="{FF2B5EF4-FFF2-40B4-BE49-F238E27FC236}">
                <a16:creationId xmlns:a16="http://schemas.microsoft.com/office/drawing/2014/main" id="{A12F4EE0-5EBE-608A-A9F0-4794ED68C5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45964"/>
            <a:ext cx="4141695" cy="22669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94E456-3D3A-74AC-42B9-3114436D648D}"/>
              </a:ext>
            </a:extLst>
          </p:cNvPr>
          <p:cNvSpPr txBox="1"/>
          <p:nvPr/>
        </p:nvSpPr>
        <p:spPr>
          <a:xfrm>
            <a:off x="1851101" y="5184910"/>
            <a:ext cx="734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Eurostile" panose="020B0504020202050204" pitchFamily="34" charset="77"/>
              </a:rPr>
              <a:t>G.G. Sacco</a:t>
            </a:r>
          </a:p>
        </p:txBody>
      </p:sp>
    </p:spTree>
    <p:extLst>
      <p:ext uri="{BB962C8B-B14F-4D97-AF65-F5344CB8AC3E}">
        <p14:creationId xmlns:p14="http://schemas.microsoft.com/office/powerpoint/2010/main" val="41684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"/>
    </mc:Choice>
    <mc:Fallback xmlns="">
      <p:transition spd="slow" advTm="39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4MOST observation strategy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8EA33F-AF9B-A05B-8CA7-D4A49AF0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C6A724-CEB0-6B0E-931F-55D5624F6234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4413FD1-3F1B-DFEB-C1B3-8AC14D30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559004"/>
            <a:ext cx="5291684" cy="2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22374-5E62-0C23-F3CB-D86770670702}"/>
              </a:ext>
            </a:extLst>
          </p:cNvPr>
          <p:cNvSpPr txBox="1"/>
          <p:nvPr/>
        </p:nvSpPr>
        <p:spPr>
          <a:xfrm>
            <a:off x="6131757" y="2261924"/>
            <a:ext cx="56959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000" b="0" i="0" u="sng" dirty="0">
                <a:effectLst/>
                <a:latin typeface="Eurostile" panose="020B0504020202050204" pitchFamily="34" charset="77"/>
              </a:rPr>
              <a:t>Observation strategy</a:t>
            </a:r>
            <a:endParaRPr lang="en-GB" sz="2000" dirty="0"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2000" b="0" i="0" u="none" strike="noStrike" dirty="0">
              <a:effectLst/>
              <a:latin typeface="Eurostile" panose="020B0504020202050204" pitchFamily="34" charset="77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Only survey defined every 5 years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 err="1">
                <a:effectLst/>
                <a:latin typeface="Eurostile" panose="020B0504020202050204" pitchFamily="34" charset="77"/>
              </a:rPr>
              <a:t>FoV</a:t>
            </a: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 shared among surveys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70% </a:t>
            </a:r>
            <a:r>
              <a:rPr lang="en-GB" sz="2000" b="0" i="0" u="none" strike="noStrike" dirty="0" err="1">
                <a:effectLst/>
                <a:latin typeface="Eurostile" panose="020B0504020202050204" pitchFamily="34" charset="77"/>
              </a:rPr>
              <a:t>fiber</a:t>
            </a: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-time for first 5 years for consortium surveys 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30% </a:t>
            </a:r>
            <a:r>
              <a:rPr lang="en-GB" sz="2000" b="0" i="0" u="none" strike="noStrike" dirty="0" err="1">
                <a:effectLst/>
                <a:latin typeface="Eurostile" panose="020B0504020202050204" pitchFamily="34" charset="77"/>
              </a:rPr>
              <a:t>fiber</a:t>
            </a: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-time for community surveys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Call for </a:t>
            </a:r>
            <a:r>
              <a:rPr lang="en-GB" sz="2000" b="0" i="0" u="none" strike="noStrike" dirty="0" err="1">
                <a:effectLst/>
                <a:latin typeface="Eurostile" panose="020B0504020202050204" pitchFamily="34" charset="77"/>
              </a:rPr>
              <a:t>LoI</a:t>
            </a: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 for community survey in 2019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Community survey selected on December 2021 after 2-year long process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Final strategy </a:t>
            </a:r>
            <a:r>
              <a:rPr lang="en-GB" sz="2000" dirty="0">
                <a:latin typeface="Eurostile" panose="020B0504020202050204" pitchFamily="34" charset="77"/>
              </a:rPr>
              <a:t>discussed</a:t>
            </a:r>
            <a:r>
              <a:rPr lang="en-GB" sz="2000" b="0" i="0" u="none" strike="noStrike" dirty="0">
                <a:effectLst/>
                <a:latin typeface="Eurostile" panose="020B0504020202050204" pitchFamily="34" charset="77"/>
              </a:rPr>
              <a:t> by ESO OPC in the spring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A1F3B-2533-96E6-BCEB-01AB248B3B66}"/>
              </a:ext>
            </a:extLst>
          </p:cNvPr>
          <p:cNvSpPr/>
          <p:nvPr/>
        </p:nvSpPr>
        <p:spPr>
          <a:xfrm>
            <a:off x="680319" y="5023835"/>
            <a:ext cx="317678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Galactic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Extragalactic Surveys  </a:t>
            </a:r>
          </a:p>
        </p:txBody>
      </p:sp>
    </p:spTree>
    <p:extLst>
      <p:ext uri="{BB962C8B-B14F-4D97-AF65-F5344CB8AC3E}">
        <p14:creationId xmlns:p14="http://schemas.microsoft.com/office/powerpoint/2010/main" val="31404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"/>
    </mc:Choice>
    <mc:Fallback xmlns="">
      <p:transition spd="slow" advTm="46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4MOST Survey of Young Stars (4SYS)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6D40A9-B92A-D621-CDF4-EB5202FF2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8C048-C6B0-3FBD-D472-000E36F8F2A8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15C401-08B0-E482-6FA6-F62B0CC66EA1}"/>
                  </a:ext>
                </a:extLst>
              </p:cNvPr>
              <p:cNvSpPr/>
              <p:nvPr/>
            </p:nvSpPr>
            <p:spPr>
              <a:xfrm>
                <a:off x="220943" y="2091615"/>
                <a:ext cx="3571875" cy="3527446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2400" dirty="0">
                    <a:latin typeface="Eurostile" panose="020B0504020202050204" pitchFamily="34" charset="77"/>
                  </a:rPr>
                  <a:t>PI : G. Sacco</a:t>
                </a: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Co-I: +40</a:t>
                </a:r>
              </a:p>
              <a:p>
                <a:endParaRPr lang="en-US" sz="2400" dirty="0">
                  <a:latin typeface="Eurostile" panose="020B0504020202050204" pitchFamily="34" charset="77"/>
                </a:endParaRP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Targets: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100,000</m:t>
                    </m:r>
                  </m:oMath>
                </a14:m>
                <a:endParaRPr lang="en-US" sz="2400" dirty="0">
                  <a:latin typeface="Eurostile" panose="020B0504020202050204" pitchFamily="34" charset="77"/>
                </a:endParaRP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distance &lt; 500 pc </a:t>
                </a: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Age: 1-100 </a:t>
                </a:r>
                <a:r>
                  <a:rPr lang="en-US" sz="2400" dirty="0" err="1">
                    <a:latin typeface="Eurostile" panose="020B0504020202050204" pitchFamily="34" charset="77"/>
                  </a:rPr>
                  <a:t>Myr</a:t>
                </a:r>
                <a:endParaRPr lang="en-US" sz="2400" dirty="0">
                  <a:latin typeface="Eurostile" panose="020B0504020202050204" pitchFamily="34" charset="77"/>
                </a:endParaRP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Area: -70 &lt; DEC &lt; +5 deg</a:t>
                </a:r>
              </a:p>
              <a:p>
                <a:r>
                  <a:rPr lang="en-US" sz="2400" dirty="0" err="1">
                    <a:latin typeface="Eurostile" panose="020B0504020202050204" pitchFamily="34" charset="77"/>
                  </a:rPr>
                  <a:t>SpT</a:t>
                </a:r>
                <a:r>
                  <a:rPr lang="en-US" sz="2400" dirty="0">
                    <a:latin typeface="Eurostile" panose="020B0504020202050204" pitchFamily="34" charset="77"/>
                  </a:rPr>
                  <a:t>: Later than G7</a:t>
                </a:r>
              </a:p>
              <a:p>
                <a:r>
                  <a:rPr lang="en-US" sz="2400" dirty="0">
                    <a:latin typeface="Eurostile" panose="020B0504020202050204" pitchFamily="34" charset="77"/>
                  </a:rPr>
                  <a:t>Mag: 10 &lt; G &lt; 18 mag</a:t>
                </a: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F15C401-08B0-E482-6FA6-F62B0CC66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43" y="2091615"/>
                <a:ext cx="3571875" cy="3527446"/>
              </a:xfrm>
              <a:prstGeom prst="rect">
                <a:avLst/>
              </a:prstGeom>
              <a:blipFill>
                <a:blip r:embed="rId4"/>
                <a:stretch>
                  <a:fillRect l="-2113" t="-1064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8">
            <a:extLst>
              <a:ext uri="{FF2B5EF4-FFF2-40B4-BE49-F238E27FC236}">
                <a16:creationId xmlns:a16="http://schemas.microsoft.com/office/drawing/2014/main" id="{770B7797-F15B-7B5E-33FC-2AA62D6DB69B}"/>
              </a:ext>
            </a:extLst>
          </p:cNvPr>
          <p:cNvSpPr txBox="1"/>
          <p:nvPr/>
        </p:nvSpPr>
        <p:spPr>
          <a:xfrm>
            <a:off x="4655726" y="2061869"/>
            <a:ext cx="7536274" cy="418576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it-IT" sz="2800" u="sng" dirty="0" err="1">
                <a:latin typeface="Eurostile" panose="020B0504020202050204" pitchFamily="34" charset="77"/>
                <a:cs typeface="Arial" panose="020B0604020202020204" pitchFamily="34" charset="0"/>
              </a:rPr>
              <a:t>Goals</a:t>
            </a:r>
            <a:endParaRPr lang="it-IT" sz="2800" u="sng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Space  and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kinematic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distributions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within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500 pc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Chemical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inhomogeneities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on scale from a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few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to 500 pc</a:t>
            </a:r>
          </a:p>
          <a:p>
            <a:pPr marL="342900" indent="-342900">
              <a:buFont typeface="+mj-lt"/>
              <a:buAutoNum type="arabicPeriod"/>
            </a:pP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Star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formation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history of the solar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neighbourhood</a:t>
            </a: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Origin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properties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current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and future targets for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exoplanet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studies</a:t>
            </a: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Largest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catalog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for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studying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PMS</a:t>
            </a:r>
            <a:r>
              <a:rPr lang="it-IT" sz="20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Eurostile" panose="020B0504020202050204" pitchFamily="34" charset="77"/>
                <a:cs typeface="Arial" panose="020B0604020202020204" pitchFamily="34" charset="0"/>
              </a:rPr>
              <a:t>evolut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735A1F2-386F-5300-3B52-653282BD4206}"/>
              </a:ext>
            </a:extLst>
          </p:cNvPr>
          <p:cNvSpPr/>
          <p:nvPr/>
        </p:nvSpPr>
        <p:spPr>
          <a:xfrm>
            <a:off x="3993380" y="3855338"/>
            <a:ext cx="595970" cy="619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F64A7E-4C94-C0A2-8A80-4CE348B7FFAB}"/>
              </a:ext>
            </a:extLst>
          </p:cNvPr>
          <p:cNvSpPr txBox="1"/>
          <p:nvPr/>
        </p:nvSpPr>
        <p:spPr>
          <a:xfrm>
            <a:off x="357591" y="5816365"/>
            <a:ext cx="4520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Eurostile" panose="020B0504020202050204" pitchFamily="34" charset="77"/>
              </a:rPr>
              <a:t>(Sacco et et al. 2023)</a:t>
            </a:r>
            <a:endParaRPr lang="en-US" sz="220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57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"/>
    </mc:Choice>
    <mc:Fallback xmlns="">
      <p:transition spd="slow" advTm="38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4SYS – Target Selection Strategy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DF6D1F-6E5B-B75B-408E-D10060E7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F47E4EF-5939-2829-2949-864B29E8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51" y="2380748"/>
            <a:ext cx="5403850" cy="40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134F1A-85FB-5C62-C228-2C33C712A2FE}"/>
                  </a:ext>
                </a:extLst>
              </p:cNvPr>
              <p:cNvSpPr txBox="1"/>
              <p:nvPr/>
            </p:nvSpPr>
            <p:spPr>
              <a:xfrm>
                <a:off x="680321" y="2647024"/>
                <a:ext cx="4234579" cy="372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000" b="0" i="0" u="sng" dirty="0">
                    <a:effectLst/>
                    <a:latin typeface="Eurostile" panose="020B0504020202050204" pitchFamily="34" charset="77"/>
                  </a:rPr>
                  <a:t>Target Sample 1</a:t>
                </a: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:</a:t>
                </a:r>
              </a:p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endParaRPr lang="en-GB" sz="2000" b="0" dirty="0">
                  <a:effectLst/>
                  <a:latin typeface="Eurostile" panose="020B0504020202050204" pitchFamily="34" charset="77"/>
                </a:endParaRP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sng" strike="noStrike" dirty="0" err="1">
                    <a:effectLst/>
                    <a:latin typeface="Eurostile" panose="020B0504020202050204" pitchFamily="34" charset="77"/>
                  </a:rPr>
                  <a:t>SpT</a:t>
                </a: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: Later than K7</a:t>
                </a: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u="sng" dirty="0">
                    <a:latin typeface="Eurostile" panose="020B0504020202050204" pitchFamily="34" charset="77"/>
                  </a:rPr>
                  <a:t>A</a:t>
                </a:r>
                <a:r>
                  <a:rPr lang="en-GB" sz="2000" b="0" i="0" u="sng" strike="noStrike" dirty="0">
                    <a:effectLst/>
                    <a:latin typeface="Eurostile" panose="020B0504020202050204" pitchFamily="34" charset="77"/>
                  </a:rPr>
                  <a:t>ge</a:t>
                </a: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: &lt; 40 </a:t>
                </a:r>
                <a:r>
                  <a:rPr lang="en-GB" sz="2000" b="0" i="0" u="none" strike="noStrike" dirty="0" err="1">
                    <a:effectLst/>
                    <a:latin typeface="Eurostile" panose="020B0504020202050204" pitchFamily="34" charset="77"/>
                  </a:rPr>
                  <a:t>Myr</a:t>
                </a:r>
                <a:endParaRPr lang="en-GB" sz="2000" b="0" i="0" u="none" strike="noStrike" dirty="0">
                  <a:effectLst/>
                  <a:latin typeface="Eurostile" panose="020B0504020202050204" pitchFamily="34" charset="77"/>
                </a:endParaRP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sng" strike="noStrike" dirty="0">
                    <a:effectLst/>
                    <a:latin typeface="Eurostile" panose="020B0504020202050204" pitchFamily="34" charset="77"/>
                  </a:rPr>
                  <a:t>Selection</a:t>
                </a: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: Gaia CMD</a:t>
                </a: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LR and HR</a:t>
                </a: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none" strike="noStrike" dirty="0" err="1">
                    <a:effectLst/>
                    <a:latin typeface="Eurostile" panose="020B0504020202050204" pitchFamily="34" charset="77"/>
                  </a:rPr>
                  <a:t>Subsurveys</a:t>
                </a: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: </a:t>
                </a:r>
              </a:p>
              <a:p>
                <a:pPr marL="742950" lvl="1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TS1_HR (10&lt;G&lt; 15.5)</a:t>
                </a:r>
              </a:p>
              <a:p>
                <a:pPr marL="742950" lvl="1" indent="-28575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TS1_LR (15.5&lt;G&lt; 18.)</a:t>
                </a:r>
              </a:p>
              <a:p>
                <a:pPr marL="342900" indent="-342900" rtl="0" fontAlgn="base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0" i="0" strike="noStrike" dirty="0">
                    <a:effectLst/>
                    <a:latin typeface="Eurostile" panose="020B0504020202050204" pitchFamily="34" charset="77"/>
                  </a:rPr>
                  <a:t>Stars: </a:t>
                </a:r>
                <a14:m>
                  <m:oMath xmlns:m="http://schemas.openxmlformats.org/officeDocument/2006/math">
                    <m:r>
                      <a:rPr lang="en-GB" sz="2000" b="0" i="1" u="none" strike="noStrike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0" i="0" u="none" strike="noStrike" dirty="0">
                    <a:effectLst/>
                    <a:latin typeface="Eurostile" panose="020B0504020202050204" pitchFamily="34" charset="77"/>
                  </a:rPr>
                  <a:t>100,000</a:t>
                </a:r>
              </a:p>
              <a:p>
                <a:br>
                  <a:rPr lang="en-GB" b="0" dirty="0">
                    <a:effectLst/>
                  </a:rPr>
                </a:b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134F1A-85FB-5C62-C228-2C33C712A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21" y="2647024"/>
                <a:ext cx="4234579" cy="3724096"/>
              </a:xfrm>
              <a:prstGeom prst="rect">
                <a:avLst/>
              </a:prstGeom>
              <a:blipFill>
                <a:blip r:embed="rId5"/>
                <a:stretch>
                  <a:fillRect l="-1497" t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C6F8E985-0F24-B78A-90C9-6278D7E00DE0}"/>
              </a:ext>
            </a:extLst>
          </p:cNvPr>
          <p:cNvSpPr/>
          <p:nvPr/>
        </p:nvSpPr>
        <p:spPr>
          <a:xfrm>
            <a:off x="4314825" y="3429000"/>
            <a:ext cx="434340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79B66-F117-65E7-DEE4-6184B54BCA02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</p:spTree>
    <p:extLst>
      <p:ext uri="{BB962C8B-B14F-4D97-AF65-F5344CB8AC3E}">
        <p14:creationId xmlns:p14="http://schemas.microsoft.com/office/powerpoint/2010/main" val="11771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"/>
    </mc:Choice>
    <mc:Fallback xmlns="">
      <p:transition spd="slow" advTm="49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3;p21">
            <a:extLst>
              <a:ext uri="{FF2B5EF4-FFF2-40B4-BE49-F238E27FC236}">
                <a16:creationId xmlns:a16="http://schemas.microsoft.com/office/drawing/2014/main" id="{7DC116D4-6319-8909-B3BC-4FE3A42A426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45920" y="2152601"/>
            <a:ext cx="5084007" cy="40664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4SYS – Target Selection Strategy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DF6D1F-6E5B-B75B-408E-D10060E7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34F1A-85FB-5C62-C228-2C33C712A2FE}"/>
              </a:ext>
            </a:extLst>
          </p:cNvPr>
          <p:cNvSpPr txBox="1"/>
          <p:nvPr/>
        </p:nvSpPr>
        <p:spPr>
          <a:xfrm>
            <a:off x="680321" y="2647024"/>
            <a:ext cx="423457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/>
              <a:t>Target Sample 2</a:t>
            </a:r>
            <a:r>
              <a:rPr lang="en-US" sz="280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u="sng" dirty="0" err="1"/>
              <a:t>SpT</a:t>
            </a:r>
            <a:r>
              <a:rPr lang="en-US" sz="2000" dirty="0"/>
              <a:t>: G7-K7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u="sng" dirty="0"/>
              <a:t>Age</a:t>
            </a:r>
            <a:r>
              <a:rPr lang="en-US" sz="2000" dirty="0"/>
              <a:t>: &lt; 100 </a:t>
            </a:r>
            <a:r>
              <a:rPr lang="en-US" sz="2000" dirty="0" err="1"/>
              <a:t>Myr</a:t>
            </a:r>
            <a:endParaRPr lang="en-US" sz="20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u="sng" dirty="0"/>
              <a:t>Selection</a:t>
            </a:r>
            <a:r>
              <a:rPr lang="en-US" sz="2000" dirty="0"/>
              <a:t>: Gaia CMD+ </a:t>
            </a:r>
            <a:r>
              <a:rPr lang="en-US" sz="2000" dirty="0" err="1"/>
              <a:t>eRosita</a:t>
            </a:r>
            <a:r>
              <a:rPr lang="en-US" sz="2000" dirty="0"/>
              <a:t> X-ray fluxes or TESS rotation periods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dirty="0"/>
              <a:t> HR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dirty="0" err="1"/>
              <a:t>Subsurveys</a:t>
            </a:r>
            <a:r>
              <a:rPr lang="en-US" sz="2000" dirty="0"/>
              <a:t>: TS2_HR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000" u="sng" dirty="0"/>
              <a:t>Stars</a:t>
            </a:r>
            <a:r>
              <a:rPr lang="en-US" sz="2000" dirty="0"/>
              <a:t>: ~40,000</a:t>
            </a:r>
          </a:p>
          <a:p>
            <a:br>
              <a:rPr lang="en-GB" b="0" dirty="0">
                <a:effectLst/>
              </a:rPr>
            </a:br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6F8E985-0F24-B78A-90C9-6278D7E00DE0}"/>
              </a:ext>
            </a:extLst>
          </p:cNvPr>
          <p:cNvSpPr/>
          <p:nvPr/>
        </p:nvSpPr>
        <p:spPr>
          <a:xfrm>
            <a:off x="3502956" y="3114675"/>
            <a:ext cx="4343400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E98A3-58B2-40FA-6D14-200C3CAE22A5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</p:spTree>
    <p:extLst>
      <p:ext uri="{BB962C8B-B14F-4D97-AF65-F5344CB8AC3E}">
        <p14:creationId xmlns:p14="http://schemas.microsoft.com/office/powerpoint/2010/main" val="32442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"/>
    </mc:Choice>
    <mc:Fallback xmlns="">
      <p:transition spd="slow" advTm="4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4SYS – Target Selection Strategy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0DF6D1F-6E5B-B75B-408E-D10060E7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pic>
        <p:nvPicPr>
          <p:cNvPr id="5" name="Google Shape;232;p22">
            <a:extLst>
              <a:ext uri="{FF2B5EF4-FFF2-40B4-BE49-F238E27FC236}">
                <a16:creationId xmlns:a16="http://schemas.microsoft.com/office/drawing/2014/main" id="{AC9B370C-683A-F19C-6264-4540AA769D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872" y="3922168"/>
            <a:ext cx="4299717" cy="250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3;p22">
            <a:extLst>
              <a:ext uri="{FF2B5EF4-FFF2-40B4-BE49-F238E27FC236}">
                <a16:creationId xmlns:a16="http://schemas.microsoft.com/office/drawing/2014/main" id="{F3CE2EA3-B044-EC9E-CD22-D2B7CB1FC0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295" y="2108284"/>
            <a:ext cx="4299724" cy="26414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4;p22">
            <a:extLst>
              <a:ext uri="{FF2B5EF4-FFF2-40B4-BE49-F238E27FC236}">
                <a16:creationId xmlns:a16="http://schemas.microsoft.com/office/drawing/2014/main" id="{4066085F-AA84-2A38-7578-B17DD811C395}"/>
              </a:ext>
            </a:extLst>
          </p:cNvPr>
          <p:cNvSpPr/>
          <p:nvPr/>
        </p:nvSpPr>
        <p:spPr>
          <a:xfrm>
            <a:off x="7710354" y="2321552"/>
            <a:ext cx="1747046" cy="653838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Orion</a:t>
            </a:r>
            <a:endParaRPr sz="2500" dirty="0"/>
          </a:p>
        </p:txBody>
      </p:sp>
      <p:sp>
        <p:nvSpPr>
          <p:cNvPr id="10" name="Google Shape;235;p22">
            <a:extLst>
              <a:ext uri="{FF2B5EF4-FFF2-40B4-BE49-F238E27FC236}">
                <a16:creationId xmlns:a16="http://schemas.microsoft.com/office/drawing/2014/main" id="{848173D6-5CF1-8021-18BF-BEC544E17540}"/>
              </a:ext>
            </a:extLst>
          </p:cNvPr>
          <p:cNvSpPr/>
          <p:nvPr/>
        </p:nvSpPr>
        <p:spPr>
          <a:xfrm>
            <a:off x="6347686" y="3121526"/>
            <a:ext cx="1237377" cy="653838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Vela</a:t>
            </a:r>
            <a:endParaRPr sz="2500" dirty="0"/>
          </a:p>
        </p:txBody>
      </p:sp>
      <p:cxnSp>
        <p:nvCxnSpPr>
          <p:cNvPr id="11" name="Google Shape;236;p22">
            <a:extLst>
              <a:ext uri="{FF2B5EF4-FFF2-40B4-BE49-F238E27FC236}">
                <a16:creationId xmlns:a16="http://schemas.microsoft.com/office/drawing/2014/main" id="{F8902DEF-4D30-5887-985E-B52AB9A63A97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8583877" y="2975390"/>
            <a:ext cx="989312" cy="208800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237;p22">
            <a:extLst>
              <a:ext uri="{FF2B5EF4-FFF2-40B4-BE49-F238E27FC236}">
                <a16:creationId xmlns:a16="http://schemas.microsoft.com/office/drawing/2014/main" id="{F995C8AB-CF7C-2052-889F-2244DDB8574D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458257" y="2648471"/>
            <a:ext cx="4252097" cy="789022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38;p22">
            <a:extLst>
              <a:ext uri="{FF2B5EF4-FFF2-40B4-BE49-F238E27FC236}">
                <a16:creationId xmlns:a16="http://schemas.microsoft.com/office/drawing/2014/main" id="{3015777F-8692-5064-E957-62C638857D4E}"/>
              </a:ext>
            </a:extLst>
          </p:cNvPr>
          <p:cNvCxnSpPr>
            <a:cxnSpLocks/>
          </p:cNvCxnSpPr>
          <p:nvPr/>
        </p:nvCxnSpPr>
        <p:spPr>
          <a:xfrm>
            <a:off x="6982668" y="3775364"/>
            <a:ext cx="2090357" cy="190862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239;p22">
            <a:extLst>
              <a:ext uri="{FF2B5EF4-FFF2-40B4-BE49-F238E27FC236}">
                <a16:creationId xmlns:a16="http://schemas.microsoft.com/office/drawing/2014/main" id="{8F3B3D90-48F3-1519-B469-AF2D33479830}"/>
              </a:ext>
            </a:extLst>
          </p:cNvPr>
          <p:cNvCxnSpPr>
            <a:cxnSpLocks/>
          </p:cNvCxnSpPr>
          <p:nvPr/>
        </p:nvCxnSpPr>
        <p:spPr>
          <a:xfrm flipH="1">
            <a:off x="2960176" y="3478842"/>
            <a:ext cx="3387509" cy="54054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240;p22">
            <a:extLst>
              <a:ext uri="{FF2B5EF4-FFF2-40B4-BE49-F238E27FC236}">
                <a16:creationId xmlns:a16="http://schemas.microsoft.com/office/drawing/2014/main" id="{5771537F-4BD9-6FA5-9669-D763F55B4EFF}"/>
              </a:ext>
            </a:extLst>
          </p:cNvPr>
          <p:cNvSpPr/>
          <p:nvPr/>
        </p:nvSpPr>
        <p:spPr>
          <a:xfrm>
            <a:off x="1156371" y="5215281"/>
            <a:ext cx="2323271" cy="653838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Sco-Cen</a:t>
            </a:r>
            <a:endParaRPr sz="2500"/>
          </a:p>
        </p:txBody>
      </p:sp>
      <p:sp>
        <p:nvSpPr>
          <p:cNvPr id="16" name="Google Shape;241;p22">
            <a:extLst>
              <a:ext uri="{FF2B5EF4-FFF2-40B4-BE49-F238E27FC236}">
                <a16:creationId xmlns:a16="http://schemas.microsoft.com/office/drawing/2014/main" id="{9B9006A7-048D-D1AD-4BD3-980364A4EF73}"/>
              </a:ext>
            </a:extLst>
          </p:cNvPr>
          <p:cNvSpPr txBox="1"/>
          <p:nvPr/>
        </p:nvSpPr>
        <p:spPr>
          <a:xfrm>
            <a:off x="1434906" y="2254580"/>
            <a:ext cx="1774683" cy="3938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1600" dirty="0" err="1"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l</a:t>
            </a:r>
            <a:r>
              <a:rPr lang="en-US" sz="1600" dirty="0" err="1">
                <a:solidFill>
                  <a:schemeClr val="bg1"/>
                </a:solidFill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Target</a:t>
            </a:r>
            <a:r>
              <a:rPr lang="en-US" sz="1600" dirty="0">
                <a:solidFill>
                  <a:schemeClr val="bg1"/>
                </a:solidFill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Sampe</a:t>
            </a:r>
            <a:r>
              <a:rPr lang="en-US" sz="1600" dirty="0">
                <a:solidFill>
                  <a:schemeClr val="bg1"/>
                </a:solidFill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 1</a:t>
            </a:r>
            <a:endParaRPr sz="1600" dirty="0">
              <a:solidFill>
                <a:schemeClr val="bg1"/>
              </a:solidFill>
              <a:latin typeface="Eurostile" panose="020B0504020202050204" pitchFamily="34" charset="77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" name="Google Shape;242;p22">
            <a:extLst>
              <a:ext uri="{FF2B5EF4-FFF2-40B4-BE49-F238E27FC236}">
                <a16:creationId xmlns:a16="http://schemas.microsoft.com/office/drawing/2014/main" id="{0CC57EE2-23C7-B90E-7A4D-229131B9A023}"/>
              </a:ext>
            </a:extLst>
          </p:cNvPr>
          <p:cNvSpPr txBox="1"/>
          <p:nvPr/>
        </p:nvSpPr>
        <p:spPr>
          <a:xfrm>
            <a:off x="7789523" y="3997926"/>
            <a:ext cx="1774683" cy="3941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1"/>
                </a:solidFill>
                <a:latin typeface="Eurostile" panose="020B0504020202050204" pitchFamily="34" charset="77"/>
                <a:ea typeface="Helvetica Neue Light"/>
                <a:cs typeface="Helvetica Neue Light"/>
                <a:sym typeface="Helvetica Neue Light"/>
              </a:rPr>
              <a:t>Target Sample 2</a:t>
            </a:r>
            <a:endParaRPr sz="1600" dirty="0">
              <a:solidFill>
                <a:schemeClr val="bg1"/>
              </a:solidFill>
              <a:latin typeface="Eurostile" panose="020B0504020202050204" pitchFamily="34" charset="77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8" name="Google Shape;243;p22">
            <a:extLst>
              <a:ext uri="{FF2B5EF4-FFF2-40B4-BE49-F238E27FC236}">
                <a16:creationId xmlns:a16="http://schemas.microsoft.com/office/drawing/2014/main" id="{E40FB80A-17B7-2D25-F49A-D77F45A713C6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1922722" y="3922168"/>
            <a:ext cx="395285" cy="129311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244;p22">
            <a:extLst>
              <a:ext uri="{FF2B5EF4-FFF2-40B4-BE49-F238E27FC236}">
                <a16:creationId xmlns:a16="http://schemas.microsoft.com/office/drawing/2014/main" id="{9B2E19FF-FFE0-C83C-30E9-64E6520E777F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3479642" y="5542200"/>
            <a:ext cx="4479865" cy="14179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BD1BC31-1BCA-359E-059B-0C3CEE33D6F9}"/>
              </a:ext>
            </a:extLst>
          </p:cNvPr>
          <p:cNvSpPr txBox="1"/>
          <p:nvPr/>
        </p:nvSpPr>
        <p:spPr>
          <a:xfrm>
            <a:off x="0" y="6487691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</p:spTree>
    <p:extLst>
      <p:ext uri="{BB962C8B-B14F-4D97-AF65-F5344CB8AC3E}">
        <p14:creationId xmlns:p14="http://schemas.microsoft.com/office/powerpoint/2010/main" val="8918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"/>
    </mc:Choice>
    <mc:Fallback xmlns="">
      <p:transition spd="slow" advTm="49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4SYS - Data products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6633CBB-412E-2A58-02FD-5DC06310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15F95-BF7E-CF4F-A6C1-11E597872A21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033B7-AA98-A593-BE87-138CE4493868}"/>
              </a:ext>
            </a:extLst>
          </p:cNvPr>
          <p:cNvSpPr txBox="1"/>
          <p:nvPr/>
        </p:nvSpPr>
        <p:spPr>
          <a:xfrm>
            <a:off x="266554" y="2144248"/>
            <a:ext cx="7478952" cy="224676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RV and V </a:t>
            </a:r>
            <a:r>
              <a:rPr lang="en-US" sz="2800" dirty="0" err="1">
                <a:latin typeface="Eurostile" panose="020B0504020202050204" pitchFamily="34" charset="77"/>
              </a:rPr>
              <a:t>sini</a:t>
            </a:r>
            <a:endParaRPr lang="en-US" sz="2800" dirty="0">
              <a:latin typeface="Eurostile" panose="020B0504020202050204" pitchFamily="34" charset="77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Stellar parameters (Teff, log(g), [Fe/H]) 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Chemical abundances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Activity indices  (from Ca H &amp;K, Ha, Ca IRT )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Emission line fluxes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90D71-B40E-3C4F-8877-8322F9CA2A7B}"/>
              </a:ext>
            </a:extLst>
          </p:cNvPr>
          <p:cNvSpPr txBox="1"/>
          <p:nvPr/>
        </p:nvSpPr>
        <p:spPr>
          <a:xfrm>
            <a:off x="4089877" y="4658993"/>
            <a:ext cx="7478952" cy="138499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Catalogue of bona fide young stars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Mass and ages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2800" dirty="0">
                <a:latin typeface="Eurostile" panose="020B0504020202050204" pitchFamily="34" charset="77"/>
              </a:rPr>
              <a:t>Mass accretion rates</a:t>
            </a:r>
          </a:p>
        </p:txBody>
      </p:sp>
    </p:spTree>
    <p:extLst>
      <p:ext uri="{BB962C8B-B14F-4D97-AF65-F5344CB8AC3E}">
        <p14:creationId xmlns:p14="http://schemas.microsoft.com/office/powerpoint/2010/main" val="1354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"/>
    </mc:Choice>
    <mc:Fallback xmlns="">
      <p:transition spd="slow" advTm="482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3" y="763012"/>
            <a:ext cx="9613861" cy="10809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B419E-C21C-A45C-5B18-D7AA9B996199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5" name="CasellaDiTesto 8">
            <a:extLst>
              <a:ext uri="{FF2B5EF4-FFF2-40B4-BE49-F238E27FC236}">
                <a16:creationId xmlns:a16="http://schemas.microsoft.com/office/drawing/2014/main" id="{073D26B5-BDB0-A764-509E-AC1137BB6C30}"/>
              </a:ext>
            </a:extLst>
          </p:cNvPr>
          <p:cNvSpPr txBox="1"/>
          <p:nvPr/>
        </p:nvSpPr>
        <p:spPr>
          <a:xfrm>
            <a:off x="277903" y="1843950"/>
            <a:ext cx="11636192" cy="486287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Spectroscopic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observations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are giving a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fundamental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contribution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in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our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understanding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of the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formation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of star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We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will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carry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out a survey of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young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star clusters with the new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infrared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multi-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object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spectrograph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MOONS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at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the VLT to study the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initial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conditions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of the star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formation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process</a:t>
            </a:r>
            <a:endParaRPr lang="it-IT" sz="28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We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will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 use 4MOST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at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VISTA to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perform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a survey of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young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stars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across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the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whole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southern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sky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to investigate the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mechanism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leading</a:t>
            </a:r>
            <a:r>
              <a:rPr lang="it-IT" sz="2800" dirty="0">
                <a:latin typeface="Eurostile" panose="020B0504020202050204" pitchFamily="34" charset="77"/>
                <a:cs typeface="Arial" panose="020B0604020202020204" pitchFamily="34" charset="0"/>
              </a:rPr>
              <a:t> to cluster </a:t>
            </a:r>
            <a:r>
              <a:rPr lang="it-IT" sz="2800" dirty="0" err="1">
                <a:latin typeface="Eurostile" panose="020B0504020202050204" pitchFamily="34" charset="77"/>
                <a:cs typeface="Arial" panose="020B0604020202020204" pitchFamily="34" charset="0"/>
              </a:rPr>
              <a:t>dispersion</a:t>
            </a:r>
            <a:endParaRPr lang="it-IT" sz="2800" dirty="0">
              <a:latin typeface="Eurostile" panose="020B0504020202050204" pitchFamily="34" charset="77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070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200" dirty="0">
                <a:latin typeface="Eurostile" panose="020B0504020202050204" pitchFamily="34" charset="77"/>
              </a:rPr>
              <a:t>The life of a star cluster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8E77E-0D14-261A-1566-FE255ECB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5" y="2972328"/>
            <a:ext cx="1950701" cy="206600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80CC-C988-D898-18EF-E72F6820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69" y="3017185"/>
            <a:ext cx="1944210" cy="202114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Gfield_crop.jpg">
            <a:extLst>
              <a:ext uri="{FF2B5EF4-FFF2-40B4-BE49-F238E27FC236}">
                <a16:creationId xmlns:a16="http://schemas.microsoft.com/office/drawing/2014/main" id="{098FC99C-D035-4011-E982-B1BFC3F19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170" y="4365708"/>
            <a:ext cx="1520882" cy="1668697"/>
          </a:xfrm>
          <a:prstGeom prst="rect">
            <a:avLst/>
          </a:prstGeom>
          <a:ln>
            <a:noFill/>
          </a:ln>
        </p:spPr>
      </p:pic>
      <p:pic>
        <p:nvPicPr>
          <p:cNvPr id="14" name="Picture 13" descr="M67_2_crop.jpg">
            <a:extLst>
              <a:ext uri="{FF2B5EF4-FFF2-40B4-BE49-F238E27FC236}">
                <a16:creationId xmlns:a16="http://schemas.microsoft.com/office/drawing/2014/main" id="{D37ADD73-29CA-C929-3252-FB3143C9C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710" y="2223637"/>
            <a:ext cx="1511422" cy="1622771"/>
          </a:xfrm>
          <a:prstGeom prst="rect">
            <a:avLst/>
          </a:prstGeom>
          <a:ln>
            <a:noFill/>
          </a:ln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2AB97780-E147-383B-FFEE-1AAB0AB7E601}"/>
              </a:ext>
            </a:extLst>
          </p:cNvPr>
          <p:cNvSpPr/>
          <p:nvPr/>
        </p:nvSpPr>
        <p:spPr>
          <a:xfrm>
            <a:off x="2259698" y="3925869"/>
            <a:ext cx="230235" cy="238385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E8131E-FD88-9B38-161A-8C792416B6B9}"/>
              </a:ext>
            </a:extLst>
          </p:cNvPr>
          <p:cNvSpPr/>
          <p:nvPr/>
        </p:nvSpPr>
        <p:spPr>
          <a:xfrm rot="19052399">
            <a:off x="4879090" y="3246792"/>
            <a:ext cx="651883" cy="350449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2D20767-6138-58E6-A124-48FC122BE735}"/>
              </a:ext>
            </a:extLst>
          </p:cNvPr>
          <p:cNvSpPr/>
          <p:nvPr/>
        </p:nvSpPr>
        <p:spPr>
          <a:xfrm rot="2118995">
            <a:off x="4906883" y="4537203"/>
            <a:ext cx="651883" cy="350449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70C358-64C4-2E3B-8996-C79B6B34FF3E}"/>
              </a:ext>
            </a:extLst>
          </p:cNvPr>
          <p:cNvSpPr txBox="1"/>
          <p:nvPr/>
        </p:nvSpPr>
        <p:spPr>
          <a:xfrm>
            <a:off x="110835" y="4647828"/>
            <a:ext cx="13372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Eurostile" panose="020B0504020202050204" pitchFamily="34" charset="77"/>
              </a:rPr>
              <a:t>André+2014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98477-1B76-D39F-4AD5-585EB5853321}"/>
              </a:ext>
            </a:extLst>
          </p:cNvPr>
          <p:cNvSpPr txBox="1"/>
          <p:nvPr/>
        </p:nvSpPr>
        <p:spPr>
          <a:xfrm>
            <a:off x="2720169" y="4641025"/>
            <a:ext cx="156324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Eurostile" panose="020B0504020202050204" pitchFamily="34" charset="77"/>
              </a:rPr>
              <a:t>Muench+ 2008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6B569-786B-CAC8-364F-80D970550619}"/>
              </a:ext>
            </a:extLst>
          </p:cNvPr>
          <p:cNvSpPr txBox="1"/>
          <p:nvPr/>
        </p:nvSpPr>
        <p:spPr>
          <a:xfrm>
            <a:off x="391193" y="2632043"/>
            <a:ext cx="12153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Filaments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A2B419-5F81-6796-CEE5-27D3816FCD9D}"/>
              </a:ext>
            </a:extLst>
          </p:cNvPr>
          <p:cNvSpPr txBox="1"/>
          <p:nvPr/>
        </p:nvSpPr>
        <p:spPr>
          <a:xfrm>
            <a:off x="2827144" y="2603739"/>
            <a:ext cx="1950701" cy="401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Stars and Gas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AC52EE-192E-B031-8BFD-698508E27F8D}"/>
              </a:ext>
            </a:extLst>
          </p:cNvPr>
          <p:cNvSpPr txBox="1"/>
          <p:nvPr/>
        </p:nvSpPr>
        <p:spPr>
          <a:xfrm>
            <a:off x="5725691" y="4369204"/>
            <a:ext cx="15872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Galactic field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E6052-5410-1529-6AE0-F985007764DB}"/>
              </a:ext>
            </a:extLst>
          </p:cNvPr>
          <p:cNvSpPr txBox="1"/>
          <p:nvPr/>
        </p:nvSpPr>
        <p:spPr>
          <a:xfrm>
            <a:off x="5636485" y="5650997"/>
            <a:ext cx="1820197" cy="3395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Credit: NASA, ESA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0A3999-8901-A328-3F3D-4FA867DF4C1A}"/>
              </a:ext>
            </a:extLst>
          </p:cNvPr>
          <p:cNvSpPr txBox="1"/>
          <p:nvPr/>
        </p:nvSpPr>
        <p:spPr>
          <a:xfrm>
            <a:off x="571305" y="5129963"/>
            <a:ext cx="10021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&lt; 1 </a:t>
            </a:r>
            <a:r>
              <a:rPr lang="en-US" sz="2000" dirty="0" err="1">
                <a:latin typeface="Eurostile" panose="020B0504020202050204" pitchFamily="34" charset="77"/>
              </a:rPr>
              <a:t>Myr</a:t>
            </a:r>
            <a:endParaRPr lang="en-US" sz="2000" dirty="0">
              <a:latin typeface="Eurostile" panose="020B0504020202050204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7A3FA4-55B0-F926-D1F4-BBB8EEBB6F96}"/>
              </a:ext>
            </a:extLst>
          </p:cNvPr>
          <p:cNvSpPr txBox="1"/>
          <p:nvPr/>
        </p:nvSpPr>
        <p:spPr>
          <a:xfrm>
            <a:off x="3180640" y="5050501"/>
            <a:ext cx="11945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1-10 </a:t>
            </a:r>
            <a:r>
              <a:rPr lang="en-US" sz="2000" dirty="0" err="1">
                <a:latin typeface="Eurostile" panose="020B0504020202050204" pitchFamily="34" charset="77"/>
              </a:rPr>
              <a:t>Myr</a:t>
            </a:r>
            <a:endParaRPr lang="en-US" sz="2000" dirty="0">
              <a:latin typeface="Eurostile" panose="020B0504020202050204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8074D7-C42B-6334-673D-A88DC97B9A83}"/>
              </a:ext>
            </a:extLst>
          </p:cNvPr>
          <p:cNvSpPr txBox="1"/>
          <p:nvPr/>
        </p:nvSpPr>
        <p:spPr>
          <a:xfrm>
            <a:off x="5926654" y="6004043"/>
            <a:ext cx="1092878" cy="3851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&gt;100 </a:t>
            </a:r>
            <a:r>
              <a:rPr lang="en-US" sz="2000" dirty="0" err="1"/>
              <a:t>Myr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70BA56-D430-FCBA-0CD0-2B1AC310AFD8}"/>
              </a:ext>
            </a:extLst>
          </p:cNvPr>
          <p:cNvSpPr txBox="1"/>
          <p:nvPr/>
        </p:nvSpPr>
        <p:spPr>
          <a:xfrm>
            <a:off x="7399447" y="2770028"/>
            <a:ext cx="47261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How do clusters form?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Eurostile" panose="020B0504020202050204" pitchFamily="34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How and why do clusters disperse?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Eurostile" panose="020B0504020202050204" pitchFamily="34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How does the SF environment influence the properties of stars and planetary systems?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8161E2-3893-ED46-601F-1C3702578BAE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4804A09-DFAC-C54A-6DA2-5153A008731A}"/>
              </a:ext>
            </a:extLst>
          </p:cNvPr>
          <p:cNvSpPr/>
          <p:nvPr/>
        </p:nvSpPr>
        <p:spPr>
          <a:xfrm rot="5400000">
            <a:off x="6258388" y="3947622"/>
            <a:ext cx="348862" cy="318734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"/>
    </mc:Choice>
    <mc:Fallback xmlns="">
      <p:transition spd="slow" advTm="138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role of spectroscopy in open cluster studies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15D9D-1D3D-B2F7-B102-298F1355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88" y="3423759"/>
            <a:ext cx="6743968" cy="25115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7BE623-FBAA-83A2-C98F-C6C66C29797D}"/>
              </a:ext>
            </a:extLst>
          </p:cNvPr>
          <p:cNvSpPr/>
          <p:nvPr/>
        </p:nvSpPr>
        <p:spPr>
          <a:xfrm>
            <a:off x="9945641" y="2948191"/>
            <a:ext cx="1798820" cy="108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Eurostile" panose="020B0504020202050204" pitchFamily="34" charset="77"/>
              </a:rPr>
              <a:t>Outflow and accretion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864F26-18D5-5533-E0E5-DF054505B2F8}"/>
              </a:ext>
            </a:extLst>
          </p:cNvPr>
          <p:cNvSpPr/>
          <p:nvPr/>
        </p:nvSpPr>
        <p:spPr>
          <a:xfrm>
            <a:off x="447539" y="2883084"/>
            <a:ext cx="1798820" cy="108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Eurostile" panose="020B0504020202050204" pitchFamily="34" charset="77"/>
              </a:rPr>
              <a:t>Kinematics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DAA91D-0051-63CA-10EC-567C6ADE3672}"/>
              </a:ext>
            </a:extLst>
          </p:cNvPr>
          <p:cNvSpPr/>
          <p:nvPr/>
        </p:nvSpPr>
        <p:spPr>
          <a:xfrm>
            <a:off x="5196590" y="2088494"/>
            <a:ext cx="1798820" cy="108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Eurostile" panose="020B0504020202050204" pitchFamily="34" charset="77"/>
              </a:rPr>
              <a:t>Ages and Masses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80C2E9-C6AA-BA06-1B34-4D7365130A02}"/>
              </a:ext>
            </a:extLst>
          </p:cNvPr>
          <p:cNvSpPr/>
          <p:nvPr/>
        </p:nvSpPr>
        <p:spPr>
          <a:xfrm>
            <a:off x="333082" y="5145648"/>
            <a:ext cx="2027733" cy="108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Eurostile" panose="020B0504020202050204" pitchFamily="34" charset="77"/>
              </a:rPr>
              <a:t>Chemical abundances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12F1B9-54F3-BD56-24DB-DE9CA578D2FD}"/>
              </a:ext>
            </a:extLst>
          </p:cNvPr>
          <p:cNvSpPr/>
          <p:nvPr/>
        </p:nvSpPr>
        <p:spPr>
          <a:xfrm>
            <a:off x="9945641" y="5145648"/>
            <a:ext cx="1798820" cy="1080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Eurostile" panose="020B0504020202050204" pitchFamily="34" charset="77"/>
              </a:rPr>
              <a:t>Nebular emission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B46167-4A6F-7026-6659-4DE6AC05B7C5}"/>
              </a:ext>
            </a:extLst>
          </p:cNvPr>
          <p:cNvSpPr txBox="1"/>
          <p:nvPr/>
        </p:nvSpPr>
        <p:spPr>
          <a:xfrm>
            <a:off x="3065929" y="5565974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Manara+2017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2D3457-382F-5EC9-ED66-6C200D8C69A8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</p:spTree>
    <p:extLst>
      <p:ext uri="{BB962C8B-B14F-4D97-AF65-F5344CB8AC3E}">
        <p14:creationId xmlns:p14="http://schemas.microsoft.com/office/powerpoint/2010/main" val="42144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"/>
    </mc:Choice>
    <mc:Fallback xmlns="">
      <p:transition spd="slow" advTm="7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role of spectroscopy in open cluster studies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D8C93-90A1-074A-F99A-47D20E1A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96" y="3312568"/>
            <a:ext cx="1950701" cy="206600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52D82-DD35-AF14-402D-C0E630AD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930" y="3357425"/>
            <a:ext cx="1944210" cy="2021149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Gfield_crop.jpg">
            <a:extLst>
              <a:ext uri="{FF2B5EF4-FFF2-40B4-BE49-F238E27FC236}">
                <a16:creationId xmlns:a16="http://schemas.microsoft.com/office/drawing/2014/main" id="{DC1FB548-6AB6-2D8A-460D-456CC1D6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473" y="4620160"/>
            <a:ext cx="1520882" cy="1668697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M67_2_crop.jpg">
            <a:extLst>
              <a:ext uri="{FF2B5EF4-FFF2-40B4-BE49-F238E27FC236}">
                <a16:creationId xmlns:a16="http://schemas.microsoft.com/office/drawing/2014/main" id="{B068BAC3-98C8-B8DD-ADD8-8E04C728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948" y="2585202"/>
            <a:ext cx="1511422" cy="1622771"/>
          </a:xfrm>
          <a:prstGeom prst="rect">
            <a:avLst/>
          </a:prstGeom>
          <a:ln>
            <a:noFill/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65ECEF3A-8EC7-AF7E-E123-EF6F333BDC7E}"/>
              </a:ext>
            </a:extLst>
          </p:cNvPr>
          <p:cNvSpPr/>
          <p:nvPr/>
        </p:nvSpPr>
        <p:spPr>
          <a:xfrm>
            <a:off x="3684459" y="4266109"/>
            <a:ext cx="230235" cy="238385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1859233-BA86-B09C-9FF6-67398F9E9388}"/>
              </a:ext>
            </a:extLst>
          </p:cNvPr>
          <p:cNvSpPr/>
          <p:nvPr/>
        </p:nvSpPr>
        <p:spPr>
          <a:xfrm rot="20333604">
            <a:off x="6371490" y="3589812"/>
            <a:ext cx="1479622" cy="363961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D13AAC8-EC8D-9910-8937-7062EB8FF8D2}"/>
              </a:ext>
            </a:extLst>
          </p:cNvPr>
          <p:cNvSpPr/>
          <p:nvPr/>
        </p:nvSpPr>
        <p:spPr>
          <a:xfrm rot="927076">
            <a:off x="6322046" y="4948192"/>
            <a:ext cx="1348927" cy="372959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4076E-1E44-55AC-9045-845F2753FF9A}"/>
              </a:ext>
            </a:extLst>
          </p:cNvPr>
          <p:cNvSpPr txBox="1"/>
          <p:nvPr/>
        </p:nvSpPr>
        <p:spPr>
          <a:xfrm>
            <a:off x="1535596" y="4988068"/>
            <a:ext cx="133722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Eurostile" panose="020B0504020202050204" pitchFamily="34" charset="77"/>
              </a:rPr>
              <a:t>André+2014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01E68-0B0C-B2AA-2530-AF42D662FF6A}"/>
              </a:ext>
            </a:extLst>
          </p:cNvPr>
          <p:cNvSpPr txBox="1"/>
          <p:nvPr/>
        </p:nvSpPr>
        <p:spPr>
          <a:xfrm>
            <a:off x="4144930" y="4981265"/>
            <a:ext cx="156324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Eurostile" panose="020B0504020202050204" pitchFamily="34" charset="77"/>
              </a:rPr>
              <a:t>Muench+ 2008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54A6E-8BA4-3048-22D7-BEF10F9099DF}"/>
              </a:ext>
            </a:extLst>
          </p:cNvPr>
          <p:cNvSpPr txBox="1"/>
          <p:nvPr/>
        </p:nvSpPr>
        <p:spPr>
          <a:xfrm>
            <a:off x="1815954" y="2972283"/>
            <a:ext cx="12153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Filaments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9D3C6-81E0-3D2C-527D-793E42994C33}"/>
              </a:ext>
            </a:extLst>
          </p:cNvPr>
          <p:cNvSpPr txBox="1"/>
          <p:nvPr/>
        </p:nvSpPr>
        <p:spPr>
          <a:xfrm>
            <a:off x="4251905" y="2943979"/>
            <a:ext cx="1950701" cy="401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Stars and Gas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9C8DFD-2120-2FD1-39F1-70814EE68C03}"/>
              </a:ext>
            </a:extLst>
          </p:cNvPr>
          <p:cNvSpPr txBox="1"/>
          <p:nvPr/>
        </p:nvSpPr>
        <p:spPr>
          <a:xfrm>
            <a:off x="7941076" y="4641833"/>
            <a:ext cx="15872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Galactic field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4FDFE-5E97-7AD3-895A-3CE61E7FCAC0}"/>
              </a:ext>
            </a:extLst>
          </p:cNvPr>
          <p:cNvSpPr txBox="1"/>
          <p:nvPr/>
        </p:nvSpPr>
        <p:spPr>
          <a:xfrm>
            <a:off x="7061246" y="5991237"/>
            <a:ext cx="1820197" cy="3395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Credit: NASA, ESA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C9BDF1-1C7F-8CFB-2C8F-35F0A71A5D1A}"/>
              </a:ext>
            </a:extLst>
          </p:cNvPr>
          <p:cNvSpPr txBox="1"/>
          <p:nvPr/>
        </p:nvSpPr>
        <p:spPr>
          <a:xfrm>
            <a:off x="1996066" y="5470203"/>
            <a:ext cx="10021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&lt; 1 </a:t>
            </a:r>
            <a:r>
              <a:rPr lang="en-US" sz="2000" dirty="0" err="1">
                <a:latin typeface="Eurostile" panose="020B0504020202050204" pitchFamily="34" charset="77"/>
              </a:rPr>
              <a:t>Myr</a:t>
            </a:r>
            <a:endParaRPr lang="en-US" sz="2000" dirty="0">
              <a:latin typeface="Eurostile" panose="020B050402020205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DD09A-754D-F43E-C92B-5CB8DF07EBAF}"/>
              </a:ext>
            </a:extLst>
          </p:cNvPr>
          <p:cNvSpPr txBox="1"/>
          <p:nvPr/>
        </p:nvSpPr>
        <p:spPr>
          <a:xfrm>
            <a:off x="4605401" y="5390741"/>
            <a:ext cx="11945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1-10 </a:t>
            </a:r>
            <a:r>
              <a:rPr lang="en-US" sz="2000" dirty="0" err="1">
                <a:latin typeface="Eurostile" panose="020B0504020202050204" pitchFamily="34" charset="77"/>
              </a:rPr>
              <a:t>Myr</a:t>
            </a:r>
            <a:endParaRPr lang="en-US" sz="2000" dirty="0">
              <a:latin typeface="Eurostile" panose="020B0504020202050204" pitchFamily="34" charset="77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1BE6AC3-6DDC-CC53-F6F3-DC5ACF076F0D}"/>
              </a:ext>
            </a:extLst>
          </p:cNvPr>
          <p:cNvSpPr/>
          <p:nvPr/>
        </p:nvSpPr>
        <p:spPr>
          <a:xfrm rot="5400000">
            <a:off x="8579662" y="4264595"/>
            <a:ext cx="348862" cy="318734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oogle Shape;275;p25">
            <a:extLst>
              <a:ext uri="{FF2B5EF4-FFF2-40B4-BE49-F238E27FC236}">
                <a16:creationId xmlns:a16="http://schemas.microsoft.com/office/drawing/2014/main" id="{A21CE2C5-156B-BEB5-CDF7-19A50F1D496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5513" y="2345622"/>
            <a:ext cx="1233338" cy="102536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36B0DF-1B3C-74AE-35CE-687A5516067B}"/>
              </a:ext>
            </a:extLst>
          </p:cNvPr>
          <p:cNvSpPr txBox="1"/>
          <p:nvPr/>
        </p:nvSpPr>
        <p:spPr>
          <a:xfrm>
            <a:off x="6235936" y="2045713"/>
            <a:ext cx="1950701" cy="4012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urostile" panose="020B0504020202050204" pitchFamily="34" charset="77"/>
              </a:rPr>
              <a:t>N. Wright Talk</a:t>
            </a:r>
          </a:p>
        </p:txBody>
      </p:sp>
      <p:pic>
        <p:nvPicPr>
          <p:cNvPr id="27" name="Google Shape;276;p25">
            <a:extLst>
              <a:ext uri="{FF2B5EF4-FFF2-40B4-BE49-F238E27FC236}">
                <a16:creationId xmlns:a16="http://schemas.microsoft.com/office/drawing/2014/main" id="{F210B6D0-BBAE-E2D5-F7B5-332520805C2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8615" y="2134475"/>
            <a:ext cx="1092877" cy="108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B3EA039-8F7C-7A84-35BD-784F36E5C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52365" y="3312568"/>
            <a:ext cx="1747046" cy="24722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F591910-717E-2A8A-7BE1-18D66F1C4580}"/>
              </a:ext>
            </a:extLst>
          </p:cNvPr>
          <p:cNvSpPr/>
          <p:nvPr/>
        </p:nvSpPr>
        <p:spPr>
          <a:xfrm>
            <a:off x="3168615" y="2134475"/>
            <a:ext cx="1092877" cy="108093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C73D42-BC45-B599-C8FB-20834685B709}"/>
              </a:ext>
            </a:extLst>
          </p:cNvPr>
          <p:cNvSpPr/>
          <p:nvPr/>
        </p:nvSpPr>
        <p:spPr>
          <a:xfrm>
            <a:off x="9778965" y="3914775"/>
            <a:ext cx="1092877" cy="136756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9D5F74-A471-289F-1152-C70235B1197B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</p:spTree>
    <p:extLst>
      <p:ext uri="{BB962C8B-B14F-4D97-AF65-F5344CB8AC3E}">
        <p14:creationId xmlns:p14="http://schemas.microsoft.com/office/powerpoint/2010/main" val="24044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"/>
    </mc:Choice>
    <mc:Fallback xmlns="">
      <p:transition spd="slow" advTm="27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MOONS spectrograph at the VLT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EDE64F-41CD-F0C9-0956-081A022717D4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FA0CF9-737B-56AA-5642-DA699A11543D}"/>
                  </a:ext>
                </a:extLst>
              </p:cNvPr>
              <p:cNvSpPr txBox="1"/>
              <p:nvPr/>
            </p:nvSpPr>
            <p:spPr>
              <a:xfrm>
                <a:off x="5801576" y="2239540"/>
                <a:ext cx="6390423" cy="2576026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Telescope: VLT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FoV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: 25 arcmin (diameter)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Fibers: 1001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LR coverage: 0.64-1.8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LR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resolution: </a:t>
                </a:r>
                <a:r>
                  <a:rPr lang="en-US" sz="2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R</a:t>
                </a:r>
                <a:r>
                  <a:rPr lang="en-US" sz="2000" baseline="-25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RI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4100, </a:t>
                </a:r>
                <a:r>
                  <a:rPr lang="en-US" sz="2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R</a:t>
                </a:r>
                <a:r>
                  <a:rPr lang="en-US" sz="2000" baseline="-25000" dirty="0" err="1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YJ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4300, R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H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6600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HR coverage: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𝑅𝐼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= 0.76-0.89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𝑌𝐽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= 0.93-1.35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 = 1.52-1.64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m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HR resolution: R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RI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9200, R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YJ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4300, R</a:t>
                </a:r>
                <a:r>
                  <a:rPr lang="en-US" sz="2000" baseline="-25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H </a:t>
                </a:r>
                <a:r>
                  <a:rPr lang="en-US" sz="2000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= 19700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FA0CF9-737B-56AA-5642-DA699A115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576" y="2239540"/>
                <a:ext cx="6390423" cy="2576026"/>
              </a:xfrm>
              <a:prstGeom prst="rect">
                <a:avLst/>
              </a:prstGeom>
              <a:blipFill>
                <a:blip r:embed="rId2"/>
                <a:stretch>
                  <a:fillRect l="-792" t="-1471" b="-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D12542D8-EDAA-594B-2A40-4AFCA9F158CC}"/>
              </a:ext>
            </a:extLst>
          </p:cNvPr>
          <p:cNvSpPr/>
          <p:nvPr/>
        </p:nvSpPr>
        <p:spPr>
          <a:xfrm>
            <a:off x="5801576" y="5083276"/>
            <a:ext cx="5943505" cy="1289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Eurostile" panose="020B0504020202050204" pitchFamily="34" charset="77"/>
              </a:rPr>
              <a:t>Currently under integration and assembly. Commissioning in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B416DB-AA3C-C06C-BC61-08BD77BA3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239540"/>
            <a:ext cx="4137658" cy="28205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AE092E-91E3-2DA2-69AB-B914BEDD08B0}"/>
              </a:ext>
            </a:extLst>
          </p:cNvPr>
          <p:cNvSpPr txBox="1"/>
          <p:nvPr/>
        </p:nvSpPr>
        <p:spPr>
          <a:xfrm>
            <a:off x="1295118" y="5873939"/>
            <a:ext cx="29080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Eurostile" panose="020B0504020202050204" pitchFamily="34" charset="77"/>
              </a:rPr>
              <a:t>Cirasuolo</a:t>
            </a:r>
            <a:r>
              <a:rPr lang="en-US" sz="2400" dirty="0">
                <a:latin typeface="Eurostile" panose="020B0504020202050204" pitchFamily="34" charset="77"/>
              </a:rPr>
              <a:t> et al. 202</a:t>
            </a:r>
            <a:r>
              <a:rPr lang="en-US" sz="2200" dirty="0">
                <a:latin typeface="Eurostile" panose="020B0504020202050204" pitchFamily="34" charset="77"/>
              </a:rPr>
              <a:t>0</a:t>
            </a:r>
          </a:p>
        </p:txBody>
      </p:sp>
      <p:pic>
        <p:nvPicPr>
          <p:cNvPr id="13" name="Google Shape;276;p25">
            <a:extLst>
              <a:ext uri="{FF2B5EF4-FFF2-40B4-BE49-F238E27FC236}">
                <a16:creationId xmlns:a16="http://schemas.microsoft.com/office/drawing/2014/main" id="{65AB70B3-AE74-B332-BC29-253625731C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3654" y="753228"/>
            <a:ext cx="1092877" cy="1080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8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MOONS survey of young star clusters</a:t>
            </a:r>
            <a:br>
              <a:rPr lang="en-US" sz="4000" dirty="0">
                <a:latin typeface="Eurostile" panose="020B0504020202050204" pitchFamily="34" charset="77"/>
              </a:rPr>
            </a:br>
            <a:r>
              <a:rPr lang="en-US" sz="2800" dirty="0">
                <a:latin typeface="Eurostile" panose="020B0504020202050204" pitchFamily="34" charset="77"/>
              </a:rPr>
              <a:t>(S. </a:t>
            </a:r>
            <a:r>
              <a:rPr lang="en-US" sz="2800" dirty="0" err="1">
                <a:latin typeface="Eurostile" panose="020B0504020202050204" pitchFamily="34" charset="77"/>
              </a:rPr>
              <a:t>Randich</a:t>
            </a:r>
            <a:r>
              <a:rPr lang="en-US" sz="2800" dirty="0">
                <a:latin typeface="Eurostile" panose="020B0504020202050204" pitchFamily="34" charset="77"/>
              </a:rPr>
              <a:t>, K. </a:t>
            </a:r>
            <a:r>
              <a:rPr lang="en-US" sz="2800" dirty="0" err="1">
                <a:latin typeface="Eurostile" panose="020B0504020202050204" pitchFamily="34" charset="77"/>
              </a:rPr>
              <a:t>Biazzo</a:t>
            </a:r>
            <a:r>
              <a:rPr lang="en-US" sz="2800" dirty="0">
                <a:latin typeface="Eurostile" panose="020B0504020202050204" pitchFamily="34" charset="77"/>
              </a:rPr>
              <a:t>, G. Sacco, B. </a:t>
            </a:r>
            <a:r>
              <a:rPr lang="en-US" sz="2800" dirty="0" err="1">
                <a:latin typeface="Eurostile" panose="020B0504020202050204" pitchFamily="34" charset="77"/>
              </a:rPr>
              <a:t>Nisini</a:t>
            </a:r>
            <a:r>
              <a:rPr lang="en-US" sz="2800" dirty="0">
                <a:latin typeface="Eurostile" panose="020B0504020202050204" pitchFamily="34" charset="7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DAAF4-9108-ED00-7204-19A67C9D7367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7788A6-1D6B-3338-FE86-ADF8659D1541}"/>
              </a:ext>
            </a:extLst>
          </p:cNvPr>
          <p:cNvSpPr/>
          <p:nvPr/>
        </p:nvSpPr>
        <p:spPr>
          <a:xfrm>
            <a:off x="346946" y="2400300"/>
            <a:ext cx="4920379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Eurostile" panose="020B0504020202050204" pitchFamily="34" charset="77"/>
              </a:rPr>
              <a:t>Five nights Infrared spectroscopic survey of young clusters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B8478C-0D61-F831-EC86-481D6465BF96}"/>
              </a:ext>
            </a:extLst>
          </p:cNvPr>
          <p:cNvCxnSpPr>
            <a:cxnSpLocks/>
          </p:cNvCxnSpPr>
          <p:nvPr/>
        </p:nvCxnSpPr>
        <p:spPr>
          <a:xfrm>
            <a:off x="5487251" y="3429000"/>
            <a:ext cx="5524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743FCA6-A2DA-4707-7371-6188812B24AE}"/>
              </a:ext>
            </a:extLst>
          </p:cNvPr>
          <p:cNvSpPr/>
          <p:nvPr/>
        </p:nvSpPr>
        <p:spPr>
          <a:xfrm>
            <a:off x="6372224" y="2458631"/>
            <a:ext cx="5819775" cy="3392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Medium  resolution spectroscopy of young embedded 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Capabilities to observe to very low mass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Eurostile" panose="020B050402020205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Accretion and out flow of very young protostars</a:t>
            </a:r>
          </a:p>
        </p:txBody>
      </p:sp>
      <p:pic>
        <p:nvPicPr>
          <p:cNvPr id="15" name="Google Shape;276;p25">
            <a:extLst>
              <a:ext uri="{FF2B5EF4-FFF2-40B4-BE49-F238E27FC236}">
                <a16:creationId xmlns:a16="http://schemas.microsoft.com/office/drawing/2014/main" id="{C5D0C16D-C6F6-07C0-79ED-6744583C6D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23654" y="753228"/>
            <a:ext cx="1092877" cy="1080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D7AC6B-7774-651C-BCED-C50BCCB6131A}"/>
              </a:ext>
            </a:extLst>
          </p:cNvPr>
          <p:cNvSpPr txBox="1"/>
          <p:nvPr/>
        </p:nvSpPr>
        <p:spPr>
          <a:xfrm>
            <a:off x="1295118" y="5873939"/>
            <a:ext cx="29080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Eurostile" panose="020B0504020202050204" pitchFamily="34" charset="77"/>
              </a:rPr>
              <a:t>Gonzalez et al. 202</a:t>
            </a:r>
            <a:r>
              <a:rPr lang="en-US" sz="2200" dirty="0">
                <a:latin typeface="Eurostile" panose="020B0504020202050204" pitchFamily="34" charset="77"/>
              </a:rPr>
              <a:t>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6C558F-BAA9-18D4-F728-196583D17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34" y="4493432"/>
            <a:ext cx="3778232" cy="13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"/>
    </mc:Choice>
    <mc:Fallback xmlns="">
      <p:transition spd="slow" advTm="105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6" y="805504"/>
            <a:ext cx="9613861" cy="10809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MOONS survey of young star clusters</a:t>
            </a:r>
            <a:br>
              <a:rPr lang="en-US" sz="4000" dirty="0">
                <a:latin typeface="Eurostile" panose="020B0504020202050204" pitchFamily="34" charset="77"/>
              </a:rPr>
            </a:br>
            <a:r>
              <a:rPr lang="en-US" sz="2800" dirty="0">
                <a:latin typeface="Eurostile" panose="020B0504020202050204" pitchFamily="34" charset="77"/>
              </a:rPr>
              <a:t>(S. </a:t>
            </a:r>
            <a:r>
              <a:rPr lang="en-US" sz="2800" dirty="0" err="1">
                <a:latin typeface="Eurostile" panose="020B0504020202050204" pitchFamily="34" charset="77"/>
              </a:rPr>
              <a:t>Randich</a:t>
            </a:r>
            <a:r>
              <a:rPr lang="en-US" sz="2800" dirty="0">
                <a:latin typeface="Eurostile" panose="020B0504020202050204" pitchFamily="34" charset="77"/>
              </a:rPr>
              <a:t>, K. </a:t>
            </a:r>
            <a:r>
              <a:rPr lang="en-US" sz="2800" dirty="0" err="1">
                <a:latin typeface="Eurostile" panose="020B0504020202050204" pitchFamily="34" charset="77"/>
              </a:rPr>
              <a:t>Biazzo</a:t>
            </a:r>
            <a:r>
              <a:rPr lang="en-US" sz="2800" dirty="0">
                <a:latin typeface="Eurostile" panose="020B0504020202050204" pitchFamily="34" charset="77"/>
              </a:rPr>
              <a:t>, G. Sacco, B. </a:t>
            </a:r>
            <a:r>
              <a:rPr lang="en-US" sz="2800" dirty="0" err="1">
                <a:latin typeface="Eurostile" panose="020B0504020202050204" pitchFamily="34" charset="77"/>
              </a:rPr>
              <a:t>Nisini</a:t>
            </a:r>
            <a:r>
              <a:rPr lang="en-US" sz="2800" dirty="0">
                <a:latin typeface="Eurostile" panose="020B0504020202050204" pitchFamily="34" charset="77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DAAF4-9108-ED00-7204-19A67C9D7367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9D133-0441-9683-209E-3BC644E4107C}"/>
              </a:ext>
            </a:extLst>
          </p:cNvPr>
          <p:cNvSpPr txBox="1"/>
          <p:nvPr/>
        </p:nvSpPr>
        <p:spPr>
          <a:xfrm>
            <a:off x="6708600" y="2050259"/>
            <a:ext cx="5151863" cy="1569660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Eurostile" panose="020B0504020202050204" pitchFamily="34" charset="77"/>
              </a:rPr>
              <a:t>Targets</a:t>
            </a:r>
            <a:r>
              <a:rPr lang="en-US" sz="2400" dirty="0">
                <a:latin typeface="Eurostile" panose="020B0504020202050204" pitchFamily="34" charset="77"/>
              </a:rPr>
              <a:t>: </a:t>
            </a:r>
          </a:p>
          <a:p>
            <a:r>
              <a:rPr lang="en-US" sz="2400" dirty="0">
                <a:latin typeface="Eurostile" panose="020B0504020202050204" pitchFamily="34" charset="77"/>
              </a:rPr>
              <a:t>About 10 young (age &lt; 3-5 </a:t>
            </a:r>
            <a:r>
              <a:rPr lang="en-US" sz="2400" dirty="0" err="1">
                <a:latin typeface="Eurostile" panose="020B0504020202050204" pitchFamily="34" charset="77"/>
              </a:rPr>
              <a:t>Myr</a:t>
            </a:r>
            <a:r>
              <a:rPr lang="en-US" sz="2400" dirty="0">
                <a:latin typeface="Eurostile" panose="020B0504020202050204" pitchFamily="34" charset="77"/>
              </a:rPr>
              <a:t>) embedded or partially embedded clusters spanning a large mass range</a:t>
            </a:r>
          </a:p>
        </p:txBody>
      </p:sp>
      <p:pic>
        <p:nvPicPr>
          <p:cNvPr id="11" name="Google Shape;276;p25">
            <a:extLst>
              <a:ext uri="{FF2B5EF4-FFF2-40B4-BE49-F238E27FC236}">
                <a16:creationId xmlns:a16="http://schemas.microsoft.com/office/drawing/2014/main" id="{5413B44D-381C-A95C-4256-926089FD041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23654" y="753228"/>
            <a:ext cx="1092877" cy="108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2.png">
            <a:extLst>
              <a:ext uri="{FF2B5EF4-FFF2-40B4-BE49-F238E27FC236}">
                <a16:creationId xmlns:a16="http://schemas.microsoft.com/office/drawing/2014/main" id="{7B3598F5-5DC7-F3ED-E179-2F927416663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48991" y="2286000"/>
            <a:ext cx="4194483" cy="3486150"/>
          </a:xfrm>
          <a:prstGeom prst="rect">
            <a:avLst/>
          </a:prstGeom>
          <a:ln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5220E0-5879-EB18-BCC1-38233292A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671" y="3831338"/>
            <a:ext cx="4495869" cy="2520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A4AB82-8440-3BCB-F871-A6DB30775F5D}"/>
              </a:ext>
            </a:extLst>
          </p:cNvPr>
          <p:cNvSpPr txBox="1"/>
          <p:nvPr/>
        </p:nvSpPr>
        <p:spPr>
          <a:xfrm>
            <a:off x="1964322" y="22860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Eurostile" panose="020B0504020202050204" pitchFamily="34" charset="77"/>
              </a:rPr>
              <a:t>NGC 2264</a:t>
            </a:r>
          </a:p>
        </p:txBody>
      </p:sp>
    </p:spTree>
    <p:extLst>
      <p:ext uri="{BB962C8B-B14F-4D97-AF65-F5344CB8AC3E}">
        <p14:creationId xmlns:p14="http://schemas.microsoft.com/office/powerpoint/2010/main" val="24815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"/>
    </mc:Choice>
    <mc:Fallback xmlns="">
      <p:transition spd="slow" advTm="10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latin typeface="Eurostile" panose="020B0504020202050204" pitchFamily="34" charset="77"/>
              </a:rPr>
              <a:t>MOONS survey of young star clusters</a:t>
            </a:r>
            <a:br>
              <a:rPr lang="en-US" sz="4400" dirty="0">
                <a:latin typeface="Eurostile" panose="020B0504020202050204" pitchFamily="34" charset="77"/>
              </a:rPr>
            </a:br>
            <a:r>
              <a:rPr lang="en-US" sz="3100" dirty="0">
                <a:latin typeface="Eurostile" panose="020B0504020202050204" pitchFamily="34" charset="77"/>
              </a:rPr>
              <a:t>(S. </a:t>
            </a:r>
            <a:r>
              <a:rPr lang="en-US" sz="3100" dirty="0" err="1">
                <a:latin typeface="Eurostile" panose="020B0504020202050204" pitchFamily="34" charset="77"/>
              </a:rPr>
              <a:t>Randich</a:t>
            </a:r>
            <a:r>
              <a:rPr lang="en-US" sz="3100" dirty="0">
                <a:latin typeface="Eurostile" panose="020B0504020202050204" pitchFamily="34" charset="77"/>
              </a:rPr>
              <a:t>, K. </a:t>
            </a:r>
            <a:r>
              <a:rPr lang="en-US" sz="3100" dirty="0" err="1">
                <a:latin typeface="Eurostile" panose="020B0504020202050204" pitchFamily="34" charset="77"/>
              </a:rPr>
              <a:t>Biazzo</a:t>
            </a:r>
            <a:r>
              <a:rPr lang="en-US" sz="3100" dirty="0">
                <a:latin typeface="Eurostile" panose="020B0504020202050204" pitchFamily="34" charset="77"/>
              </a:rPr>
              <a:t>, G. Sacco, B. </a:t>
            </a:r>
            <a:r>
              <a:rPr lang="en-US" sz="3100" dirty="0" err="1">
                <a:latin typeface="Eurostile" panose="020B0504020202050204" pitchFamily="34" charset="77"/>
              </a:rPr>
              <a:t>Nisini</a:t>
            </a:r>
            <a:r>
              <a:rPr lang="en-US" sz="3100" dirty="0">
                <a:latin typeface="Eurostile" panose="020B0504020202050204" pitchFamily="34" charset="7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3CB93-7B7B-ADD4-7AE2-BE25D64A6D0C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pic>
        <p:nvPicPr>
          <p:cNvPr id="12" name="Google Shape;276;p25">
            <a:extLst>
              <a:ext uri="{FF2B5EF4-FFF2-40B4-BE49-F238E27FC236}">
                <a16:creationId xmlns:a16="http://schemas.microsoft.com/office/drawing/2014/main" id="{0DB5FA1E-E322-FDEB-2BCB-E20BBB4221C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23654" y="753228"/>
            <a:ext cx="1092877" cy="1080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669F24-B630-BE5B-3C13-81CD74ED83E1}"/>
              </a:ext>
            </a:extLst>
          </p:cNvPr>
          <p:cNvSpPr txBox="1"/>
          <p:nvPr/>
        </p:nvSpPr>
        <p:spPr>
          <a:xfrm>
            <a:off x="6316993" y="2631256"/>
            <a:ext cx="5599538" cy="3046988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Eurostile" panose="020B0504020202050204" pitchFamily="34" charset="77"/>
              </a:rPr>
              <a:t>Goals</a:t>
            </a:r>
          </a:p>
          <a:p>
            <a:endParaRPr lang="en-US" sz="2400" u="sng" dirty="0">
              <a:latin typeface="Eurostile" panose="020B0504020202050204" pitchFamily="34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Cluster kinematics at the earliest stages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Mass accretion and outflow of protostars in different environments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Eurostile" panose="020B0504020202050204" pitchFamily="34" charset="77"/>
              </a:rPr>
              <a:t>Chemical gradients in very young clusters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28A9C-4AB0-F1FF-27BB-F8312AB76D69}"/>
              </a:ext>
            </a:extLst>
          </p:cNvPr>
          <p:cNvSpPr txBox="1"/>
          <p:nvPr/>
        </p:nvSpPr>
        <p:spPr>
          <a:xfrm>
            <a:off x="680321" y="3157110"/>
            <a:ext cx="5151863" cy="193899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Eurostile" panose="020B0504020202050204" pitchFamily="34" charset="77"/>
              </a:rPr>
              <a:t>Stellar parameters</a:t>
            </a:r>
            <a:r>
              <a:rPr lang="en-US" sz="2400" dirty="0">
                <a:latin typeface="Eurostile" panose="020B0504020202050204" pitchFamily="34" charset="77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Radial Velocities and </a:t>
            </a:r>
            <a:r>
              <a:rPr lang="en-US" sz="2400" i="1" dirty="0">
                <a:latin typeface="Eurostile" panose="020B0504020202050204" pitchFamily="34" charset="77"/>
              </a:rPr>
              <a:t>v sin </a:t>
            </a:r>
            <a:r>
              <a:rPr lang="en-US" sz="2400" i="1" dirty="0" err="1">
                <a:latin typeface="Eurostile" panose="020B0504020202050204" pitchFamily="34" charset="77"/>
              </a:rPr>
              <a:t>i</a:t>
            </a:r>
            <a:endParaRPr lang="en-US" sz="2400" i="1" dirty="0">
              <a:latin typeface="Eurostile" panose="020B050402020205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Stellar parameters (</a:t>
            </a:r>
            <a:r>
              <a:rPr lang="en-US" sz="2400" dirty="0" err="1">
                <a:latin typeface="Eurostile" panose="020B0504020202050204" pitchFamily="34" charset="77"/>
              </a:rPr>
              <a:t>Teff</a:t>
            </a:r>
            <a:r>
              <a:rPr lang="en-US" sz="2400" dirty="0">
                <a:latin typeface="Eurostile" panose="020B0504020202050204" pitchFamily="34" charset="77"/>
              </a:rPr>
              <a:t>, Log 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Mass accretion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Eurostile" panose="020B0504020202050204" pitchFamily="34" charset="77"/>
              </a:rPr>
              <a:t>Metallicity and abundances</a:t>
            </a:r>
          </a:p>
        </p:txBody>
      </p:sp>
    </p:spTree>
    <p:extLst>
      <p:ext uri="{BB962C8B-B14F-4D97-AF65-F5344CB8AC3E}">
        <p14:creationId xmlns:p14="http://schemas.microsoft.com/office/powerpoint/2010/main" val="39700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"/>
    </mc:Choice>
    <mc:Fallback xmlns="">
      <p:transition spd="slow" advTm="51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EB7D-2A6B-C483-06AB-19CD4983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Eurostile" panose="020B0504020202050204" pitchFamily="34" charset="77"/>
              </a:rPr>
              <a:t>The 4MOST spectrograph at VISTA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8EA33F-AF9B-A05B-8CA7-D4A49AF0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5306" y="0"/>
            <a:ext cx="1747046" cy="24722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B33428-5ADA-A814-48B0-4B73F006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16" y="2360196"/>
            <a:ext cx="4671716" cy="346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70F79-8B89-3857-0A29-9D9B481DA005}"/>
              </a:ext>
            </a:extLst>
          </p:cNvPr>
          <p:cNvSpPr txBox="1"/>
          <p:nvPr/>
        </p:nvSpPr>
        <p:spPr>
          <a:xfrm>
            <a:off x="214556" y="2313925"/>
            <a:ext cx="74580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Telescope: VISTA (4m at Paranal)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 err="1">
                <a:effectLst/>
                <a:latin typeface="Eurostile" panose="020B0504020202050204" pitchFamily="34" charset="77"/>
              </a:rPr>
              <a:t>FoV</a:t>
            </a: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: 4.2 deg</a:t>
            </a:r>
            <a:r>
              <a:rPr lang="en-GB" sz="2200" b="0" i="0" u="none" strike="noStrike" baseline="30000" dirty="0">
                <a:effectLst/>
                <a:latin typeface="Eurostile" panose="020B0504020202050204" pitchFamily="34" charset="77"/>
              </a:rPr>
              <a:t>2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Low res: R ~6500, </a:t>
            </a:r>
            <a:r>
              <a:rPr lang="en-GB" sz="2200" b="0" i="0" u="none" strike="noStrike" dirty="0" err="1">
                <a:effectLst/>
                <a:latin typeface="Eurostile" panose="020B0504020202050204" pitchFamily="34" charset="77"/>
              </a:rPr>
              <a:t>fibers</a:t>
            </a: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 =1624, band = 3700-9500 Ang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High resolution: R~ 20000, </a:t>
            </a:r>
            <a:r>
              <a:rPr lang="en-GB" sz="2200" b="0" i="0" u="none" strike="noStrike" dirty="0" err="1">
                <a:effectLst/>
                <a:latin typeface="Eurostile" panose="020B0504020202050204" pitchFamily="34" charset="77"/>
              </a:rPr>
              <a:t>fibers</a:t>
            </a: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 = 812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High res band: 3926-4355, 5160-5730, 6100-6790 Ang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200" b="0" i="0" u="none" strike="noStrike" dirty="0">
                <a:effectLst/>
                <a:latin typeface="Eurostile" panose="020B0504020202050204" pitchFamily="34" charset="77"/>
              </a:rPr>
              <a:t>Starting operations: late 2024</a:t>
            </a:r>
            <a:endParaRPr lang="en-GB" sz="2200" b="0" dirty="0">
              <a:effectLst/>
              <a:latin typeface="Eurostile" panose="020B0504020202050204" pitchFamily="34" charset="77"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6A724-CEB0-6B0E-931F-55D5624F6234}"/>
              </a:ext>
            </a:extLst>
          </p:cNvPr>
          <p:cNvSpPr txBox="1"/>
          <p:nvPr/>
        </p:nvSpPr>
        <p:spPr>
          <a:xfrm>
            <a:off x="0" y="6475334"/>
            <a:ext cx="12191999" cy="36933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urostile" panose="020B0504020202050204" pitchFamily="34" charset="77"/>
              </a:rPr>
              <a:t>Firenze, 20/11/2023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ECCF4-2EE3-BCF3-B311-27C3B71265AF}"/>
              </a:ext>
            </a:extLst>
          </p:cNvPr>
          <p:cNvSpPr txBox="1"/>
          <p:nvPr/>
        </p:nvSpPr>
        <p:spPr>
          <a:xfrm>
            <a:off x="680320" y="5181328"/>
            <a:ext cx="45203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Eurostile" panose="020B0504020202050204" pitchFamily="34" charset="77"/>
              </a:rPr>
              <a:t>(de Jong et et al. 2019)</a:t>
            </a:r>
            <a:endParaRPr lang="en-US" sz="220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539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"/>
    </mc:Choice>
    <mc:Fallback xmlns="">
      <p:transition spd="slow" advTm="469"/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15898</TotalTime>
  <Words>908</Words>
  <Application>Microsoft Macintosh PowerPoint</Application>
  <PresentationFormat>Widescreen</PresentationFormat>
  <Paragraphs>169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Cambria Math</vt:lpstr>
      <vt:lpstr>Eurostile</vt:lpstr>
      <vt:lpstr>Trebuchet MS</vt:lpstr>
      <vt:lpstr>Berlin</vt:lpstr>
      <vt:lpstr>Investigating the formation and dispersion of star clusters with MOONS and 4MOST</vt:lpstr>
      <vt:lpstr>The life of a star cluster</vt:lpstr>
      <vt:lpstr>The role of spectroscopy in open cluster studies </vt:lpstr>
      <vt:lpstr>The role of spectroscopy in open cluster studies </vt:lpstr>
      <vt:lpstr>The MOONS spectrograph at the VLT</vt:lpstr>
      <vt:lpstr>MOONS survey of young star clusters (S. Randich, K. Biazzo, G. Sacco, B. Nisini)</vt:lpstr>
      <vt:lpstr>MOONS survey of young star clusters (S. Randich, K. Biazzo, G. Sacco, B. Nisini)</vt:lpstr>
      <vt:lpstr>MOONS survey of young star clusters (S. Randich, K. Biazzo, G. Sacco, B. Nisini)</vt:lpstr>
      <vt:lpstr>The 4MOST spectrograph at VISTA</vt:lpstr>
      <vt:lpstr>The 4MOST observation strategy</vt:lpstr>
      <vt:lpstr>The 4MOST Survey of Young Stars (4SYS)</vt:lpstr>
      <vt:lpstr>4SYS – Target Selection Strategy</vt:lpstr>
      <vt:lpstr>4SYS – Target Selection Strategy</vt:lpstr>
      <vt:lpstr>4SYS – Target Selection Strategy</vt:lpstr>
      <vt:lpstr>4SYS - Data products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Stelle, formazione stellare ed esopianeti</dc:title>
  <dc:creator>Giuseppe Germano Sacco</dc:creator>
  <cp:lastModifiedBy>Giuseppe Germano Sacco</cp:lastModifiedBy>
  <cp:revision>19</cp:revision>
  <dcterms:created xsi:type="dcterms:W3CDTF">2023-06-06T13:03:41Z</dcterms:created>
  <dcterms:modified xsi:type="dcterms:W3CDTF">2023-11-20T09:53:00Z</dcterms:modified>
</cp:coreProperties>
</file>