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367" r:id="rId3"/>
    <p:sldId id="460" r:id="rId4"/>
    <p:sldId id="330" r:id="rId5"/>
    <p:sldId id="325" r:id="rId6"/>
    <p:sldId id="461" r:id="rId7"/>
    <p:sldId id="462" r:id="rId8"/>
    <p:sldId id="470" r:id="rId9"/>
    <p:sldId id="481" r:id="rId10"/>
    <p:sldId id="482" r:id="rId11"/>
    <p:sldId id="484" r:id="rId12"/>
    <p:sldId id="488" r:id="rId13"/>
    <p:sldId id="489" r:id="rId14"/>
    <p:sldId id="490" r:id="rId15"/>
    <p:sldId id="491" r:id="rId16"/>
    <p:sldId id="492" r:id="rId17"/>
    <p:sldId id="465" r:id="rId18"/>
    <p:sldId id="493" r:id="rId19"/>
    <p:sldId id="300" r:id="rId20"/>
    <p:sldId id="411" r:id="rId21"/>
    <p:sldId id="423" r:id="rId22"/>
    <p:sldId id="379" r:id="rId23"/>
    <p:sldId id="483" r:id="rId24"/>
    <p:sldId id="377" r:id="rId25"/>
    <p:sldId id="475" r:id="rId26"/>
    <p:sldId id="474" r:id="rId27"/>
    <p:sldId id="452" r:id="rId28"/>
    <p:sldId id="4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7F7F7F"/>
    <a:srgbClr val="00FDFF"/>
    <a:srgbClr val="585858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37"/>
    <p:restoredTop sz="80425"/>
  </p:normalViewPr>
  <p:slideViewPr>
    <p:cSldViewPr snapToGrid="0" snapToObjects="1">
      <p:cViewPr varScale="1">
        <p:scale>
          <a:sx n="86" d="100"/>
          <a:sy n="86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64F6-9AAC-8F41-9632-08C65EAF09AA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01ADB-685E-D14B-8373-207D99FFC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4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85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7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35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7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5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7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65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9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2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8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0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8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50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58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89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4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0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7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1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16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01ADB-685E-D14B-8373-207D99FFCF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8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00F7-B9FA-2646-B93F-208D263E3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37789-0612-BC47-A7E8-CDA72EDFC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F2FF-03ED-1F4D-BC25-6C34CC0F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B146-F8CB-DE42-BAA6-5AD369B0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EC52C-DF07-974F-8AFE-40E4B506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0242-A76D-0A42-8D88-F8B1974A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C21AF-86F2-0D47-9680-5E35BFFD1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91690-B05C-D24A-8EF1-731128C7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C6E1E-7AF7-2F45-BEA7-4F1B81D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D7CE-3A59-B949-8286-63A0638F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4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C36D0-DF7E-EC4C-AF98-748C664A5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50F2C-EE6B-2244-8B6D-4D41EEA3D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0F1A4-D29D-3142-8AEA-7471BE1E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111AF-0D0C-A94C-AA5C-465F3B39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52FDF-0F95-3A4B-8D6A-5DECD1A1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0736BA-53FC-A847-8877-42BE4659DEB7}"/>
              </a:ext>
            </a:extLst>
          </p:cNvPr>
          <p:cNvGrpSpPr/>
          <p:nvPr userDrawn="1"/>
        </p:nvGrpSpPr>
        <p:grpSpPr>
          <a:xfrm>
            <a:off x="-1" y="-38176"/>
            <a:ext cx="12154407" cy="1641689"/>
            <a:chOff x="0" y="-66259"/>
            <a:chExt cx="9144000" cy="12350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22CFB81-192D-9844-B47F-0B74D26CBA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477003-9D22-B946-BEB9-AA454E5AD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58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61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4719"/>
            <a:ext cx="10515600" cy="27022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1"/>
            <a:ext cx="12192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999" y="384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32505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26291"/>
            <a:ext cx="617220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26291"/>
            <a:ext cx="3932237" cy="4993416"/>
          </a:xfrm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rgbClr val="002855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2117"/>
            <a:ext cx="12192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bg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4086705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reframe banner">
    <p:bg>
      <p:bgPr>
        <a:solidFill>
          <a:srgbClr val="003D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4951"/>
            <a:ext cx="10515600" cy="905087"/>
          </a:xfrm>
          <a:prstGeom prst="rect">
            <a:avLst/>
          </a:prstGeom>
        </p:spPr>
        <p:txBody>
          <a:bodyPr/>
          <a:lstStyle>
            <a:lvl1pPr>
              <a:defRPr sz="4267" b="1">
                <a:solidFill>
                  <a:srgbClr val="003D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2914"/>
            <a:ext cx="51816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82913"/>
            <a:ext cx="51816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11"/>
            <a:ext cx="12192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" y="288000"/>
            <a:ext cx="7318611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467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467">
                <a:solidFill>
                  <a:schemeClr val="tx1"/>
                </a:solidFill>
              </a:defRPr>
            </a:lvl2pPr>
            <a:lvl3pPr marL="0" indent="0">
              <a:buNone/>
              <a:defRPr sz="1467">
                <a:solidFill>
                  <a:schemeClr val="tx1"/>
                </a:solidFill>
              </a:defRPr>
            </a:lvl3pPr>
            <a:lvl4pPr marL="0" indent="0">
              <a:buNone/>
              <a:defRPr sz="1467">
                <a:solidFill>
                  <a:schemeClr val="tx1"/>
                </a:solidFill>
              </a:defRPr>
            </a:lvl4pPr>
            <a:lvl5pPr marL="0" indent="0">
              <a:buNone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278119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61D2-0AF5-1F4A-906E-4232D178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02B9-5765-0945-9BEF-5E6F3162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1C919-ABE4-1047-905B-E07DF505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4F9D-D7D6-0146-BC10-0FA99593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DFA86-301F-2C4E-84B3-A8CF067E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C62FD-E472-7143-A0E6-6468013C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EA38-7D49-C444-8F88-98DE8CE3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36081-ACCF-9A45-B111-BB9218F7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312F3-E6AD-6342-B53A-2A11E6CE9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5A0E-9F08-DD4E-AB29-5FFA3007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63A80-6077-064B-A2EE-392FA35A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6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8FC0-723C-2D46-A3A2-03D4F0CF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44D07-6402-074D-BAF5-9D1671258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37B1E-8B76-494B-93EC-BFD139AB0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13745-735A-C14A-9F15-D21C936E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5BE24-C17F-D645-AE1F-957B35C1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7625B-3F37-1B45-8A5E-2CF632EB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8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66E6-9982-C848-A88B-9F0BB658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3B896-16ED-2644-A7DD-B9A6F537D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A9BCE-AA53-0B4C-B143-A0134E99E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FA3AF-AD8C-5D41-BD5A-2A5E4BE1A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BFD39-41CE-DD4E-99F6-FE8605FD5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ECD73-D890-E249-AB3B-D38F5BBF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42288-AA56-A94B-9739-55186002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8B3FF-4C0F-9142-B4A9-0843B748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6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9BE0-E1F7-F04C-98DD-376ED4ED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A8301-46A7-C241-BDB7-4E53C728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F9F78-A848-2747-AA1F-72729EAF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F51E8-9F9F-A748-8599-F219C3BB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1F2A5C-A46F-354F-9AFE-1E27EB89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ECE13-DB8F-804A-BC54-B70E8F34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B5B79-EF6B-4A49-A18F-53CE5CD6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D891-600B-D144-9D8C-1FAF380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1998-738A-6142-B1BD-5F563062A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1869E-9F9E-FA41-9AA6-65B90258A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C5167-3184-424C-B72E-E82D4DE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A643E-1787-7E49-8E86-3376E6AC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A12F8-8569-4B4B-863B-0DC788A4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0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24ABD-4794-EC4D-A239-42D056DE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EC335-BA6A-E748-8F5E-069DA5FF3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9E7A4-C545-E940-85A2-FAF68B938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06845-F6A9-824E-825A-603FB9A8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29700-AD10-AD41-9234-10990300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454FE-0E4C-2349-8113-7B1BBE4D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2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3120D-7E64-2841-BD14-1158B236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945E7-9F7F-7940-9531-C5E47C295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67A87-A126-904B-B06B-EEE2FF4BF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482A-DAC7-3A41-B5AA-5CCD1E1DC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Daisuke Kawata (MSSL, UCL)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9AB44-31B1-4043-8FC8-368A1B6AA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CA161-A5D4-6E41-B828-AFBFBC307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2" r:id="rId14"/>
    <p:sldLayoutId id="2147483665" r:id="rId15"/>
    <p:sldLayoutId id="214748366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1787237"/>
            <a:ext cx="12192000" cy="219714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Impacts of spiral arms </a:t>
            </a:r>
            <a:br>
              <a:rPr lang="en-US" sz="4000" dirty="0"/>
            </a:br>
            <a:r>
              <a:rPr lang="en-US" sz="4000" dirty="0"/>
              <a:t>on the kinematics of the young stars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83999" y="3568430"/>
            <a:ext cx="11579087" cy="2960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Daisuke Kawata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Mullard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Space Science Laboratory (MSSL), University College London (UCL))</a:t>
            </a: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Aisha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Almannaei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Natsuki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Funakoshi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George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Seabroke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(MSSL, UCL)</a:t>
            </a:r>
          </a:p>
          <a:p>
            <a:pPr marL="0" indent="0" algn="ctr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Testuro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Asano,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Michiko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Noriyuki Matsunaga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(U. of Tokyo),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Junichi Baba (Kagoshima, NAOJ)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Jason Hunt (Surrey)</a:t>
            </a:r>
          </a:p>
          <a:p>
            <a:pPr marL="0" indent="0" algn="ctr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67" dirty="0" err="1"/>
              <a:t>Mullard</a:t>
            </a:r>
            <a:r>
              <a:rPr lang="en-US" sz="1867" dirty="0"/>
              <a:t> Space Science Laboratory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54DFC-C841-3745-ABFD-3C71921C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644" y="635978"/>
            <a:ext cx="544011" cy="621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E9B706-3279-A2C5-9BB8-ED125C519C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0" y="5808739"/>
            <a:ext cx="1424881" cy="951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65589-2085-91B2-2764-67BEC1652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534" y="5735378"/>
            <a:ext cx="1680240" cy="323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28ED2A-8FF3-F011-7DC0-898E972FC04C}"/>
              </a:ext>
            </a:extLst>
          </p:cNvPr>
          <p:cNvSpPr txBox="1"/>
          <p:nvPr/>
        </p:nvSpPr>
        <p:spPr>
          <a:xfrm>
            <a:off x="1472701" y="6058501"/>
            <a:ext cx="282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project is a Horizon Europe Marie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Skłodowska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-Curie Actions Doctoral Network funded under grant agreement no. 101072454.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9C5BC370-809A-3A1F-AE97-F4DF3BB619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066" y="6113211"/>
            <a:ext cx="2522934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A463B2-BAA4-8AAC-482C-E452505505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8" y="1451516"/>
            <a:ext cx="6652094" cy="44167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67B9CA-D18D-1544-A115-23C14D35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Daisuke Kawata (MSSL, UCL)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F0BFF-D3F5-926C-7172-2C11CBA9466D}"/>
              </a:ext>
            </a:extLst>
          </p:cNvPr>
          <p:cNvSpPr txBox="1"/>
          <p:nvPr/>
        </p:nvSpPr>
        <p:spPr>
          <a:xfrm>
            <a:off x="300038" y="181707"/>
            <a:ext cx="1131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Axisymmetric disk model fitting for</a:t>
            </a:r>
          </a:p>
          <a:p>
            <a:pPr algn="ctr"/>
            <a:r>
              <a:rPr lang="en-US" sz="2400" dirty="0"/>
              <a:t>Gaia DR3 OB stars selected by Gaia Collaboration, </a:t>
            </a:r>
            <a:r>
              <a:rPr lang="en-US" sz="2400" dirty="0" err="1"/>
              <a:t>Drimmel</a:t>
            </a:r>
            <a:r>
              <a:rPr lang="en-US" sz="2400" dirty="0"/>
              <a:t> et al. (2023)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Almannaei</a:t>
            </a:r>
            <a:r>
              <a:rPr lang="en-US" sz="2400" dirty="0"/>
              <a:t>, Kawata et al.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23BF5-4B58-5D8B-2515-0C86A4D663EE}"/>
              </a:ext>
            </a:extLst>
          </p:cNvPr>
          <p:cNvSpPr txBox="1"/>
          <p:nvPr/>
        </p:nvSpPr>
        <p:spPr>
          <a:xfrm rot="16200000">
            <a:off x="463962" y="3678769"/>
            <a:ext cx="2272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Perseus arm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A9F2D-72E6-6241-EAF5-91266C561B32}"/>
              </a:ext>
            </a:extLst>
          </p:cNvPr>
          <p:cNvSpPr txBox="1"/>
          <p:nvPr/>
        </p:nvSpPr>
        <p:spPr>
          <a:xfrm rot="16200000">
            <a:off x="2628800" y="2150804"/>
            <a:ext cx="14690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Local 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DA8E9-68FD-33E1-6EDD-0BBDCAE43C94}"/>
              </a:ext>
            </a:extLst>
          </p:cNvPr>
          <p:cNvSpPr txBox="1"/>
          <p:nvPr/>
        </p:nvSpPr>
        <p:spPr>
          <a:xfrm rot="16200000">
            <a:off x="4299066" y="2460585"/>
            <a:ext cx="1996737" cy="400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Sagittarius arm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000B9D-0DFB-7918-1FEF-BB6151253B8E}"/>
              </a:ext>
            </a:extLst>
          </p:cNvPr>
          <p:cNvGrpSpPr/>
          <p:nvPr/>
        </p:nvGrpSpPr>
        <p:grpSpPr>
          <a:xfrm>
            <a:off x="1111452" y="1616346"/>
            <a:ext cx="10732115" cy="3564879"/>
            <a:chOff x="1111452" y="1616346"/>
            <a:chExt cx="10732115" cy="35648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6B769C-B872-25F1-B6C9-BEAC9A5CE89D}"/>
                </a:ext>
              </a:extLst>
            </p:cNvPr>
            <p:cNvSpPr txBox="1"/>
            <p:nvPr/>
          </p:nvSpPr>
          <p:spPr>
            <a:xfrm>
              <a:off x="6791792" y="1616346"/>
              <a:ext cx="505177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rgbClr val="002060"/>
                  </a:solidFill>
                </a:rPr>
                <a:t>D&lt;2 kpc sample</a:t>
              </a:r>
            </a:p>
            <a:p>
              <a:pPr lvl="1"/>
              <a:r>
                <a:rPr lang="en-US" sz="2000" dirty="0" err="1"/>
                <a:t>Vcirc</a:t>
              </a:r>
              <a:r>
                <a:rPr lang="en-US" sz="2000" dirty="0"/>
                <a:t>(R</a:t>
              </a:r>
              <a:r>
                <a:rPr lang="en-US" sz="2000" baseline="-25000" dirty="0"/>
                <a:t>0</a:t>
              </a:r>
              <a:r>
                <a:rPr lang="en-US" sz="2000" dirty="0"/>
                <a:t>) = 233±2 km/s </a:t>
              </a:r>
            </a:p>
            <a:p>
              <a:pPr lvl="1"/>
              <a:r>
                <a:rPr lang="en-US" sz="2000" dirty="0"/>
                <a:t>V</a:t>
              </a:r>
              <a:r>
                <a:rPr lang="en-US" sz="2000" baseline="-25000" dirty="0"/>
                <a:t>⊙</a:t>
              </a:r>
              <a:r>
                <a:rPr lang="en-US" sz="2000" dirty="0"/>
                <a:t>= 13.8 km/s</a:t>
              </a:r>
            </a:p>
            <a:p>
              <a:pPr lvl="1"/>
              <a:r>
                <a:rPr lang="en-US" sz="2000" dirty="0"/>
                <a:t>V</a:t>
              </a:r>
              <a:r>
                <a:rPr lang="en-US" sz="2000" baseline="-25000" dirty="0"/>
                <a:t>R,⊙ </a:t>
              </a:r>
              <a:r>
                <a:rPr lang="en-US" sz="2000" dirty="0"/>
                <a:t>= −9.7±0.4 km/s</a:t>
              </a:r>
            </a:p>
            <a:p>
              <a:pPr lvl="1"/>
              <a:r>
                <a:rPr lang="en-US" sz="2000" dirty="0"/>
                <a:t>R</a:t>
              </a:r>
              <a:r>
                <a:rPr lang="en-US" sz="2000" baseline="-25000" dirty="0"/>
                <a:t>0 </a:t>
              </a:r>
              <a:r>
                <a:rPr lang="en-US" sz="2000" dirty="0"/>
                <a:t>= 8.28±0.04 kpc</a:t>
              </a:r>
            </a:p>
            <a:p>
              <a:pPr lvl="1"/>
              <a:r>
                <a:rPr lang="en-US" sz="2000" dirty="0" err="1"/>
                <a:t>dVcirc</a:t>
              </a:r>
              <a:r>
                <a:rPr lang="en-US" sz="2000" dirty="0"/>
                <a:t>/</a:t>
              </a:r>
              <a:r>
                <a:rPr lang="en-US" sz="2000" dirty="0" err="1"/>
                <a:t>dR</a:t>
              </a:r>
              <a:r>
                <a:rPr lang="en-US" sz="2000" dirty="0"/>
                <a:t> = −3.3±0.5 km/s/kpc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D97BC2-B180-FDB8-4A56-9C4D0F59B8AE}"/>
                </a:ext>
              </a:extLst>
            </p:cNvPr>
            <p:cNvSpPr/>
            <p:nvPr/>
          </p:nvSpPr>
          <p:spPr>
            <a:xfrm>
              <a:off x="1111452" y="1676773"/>
              <a:ext cx="3504452" cy="3504452"/>
            </a:xfrm>
            <a:prstGeom prst="ellipse">
              <a:avLst/>
            </a:prstGeom>
            <a:noFill/>
            <a:ln w="57150">
              <a:solidFill>
                <a:srgbClr val="7F7F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DEB2EC-53CD-F964-7A9E-11F40B7DE17E}"/>
              </a:ext>
            </a:extLst>
          </p:cNvPr>
          <p:cNvGrpSpPr/>
          <p:nvPr/>
        </p:nvGrpSpPr>
        <p:grpSpPr>
          <a:xfrm>
            <a:off x="2452853" y="2993711"/>
            <a:ext cx="9390715" cy="2874536"/>
            <a:chOff x="2452853" y="2993711"/>
            <a:chExt cx="9390715" cy="287453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3991F7-E8E9-F256-A316-3E465BF27E3F}"/>
                </a:ext>
              </a:extLst>
            </p:cNvPr>
            <p:cNvSpPr txBox="1"/>
            <p:nvPr/>
          </p:nvSpPr>
          <p:spPr>
            <a:xfrm>
              <a:off x="6791793" y="3929255"/>
              <a:ext cx="505177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rgbClr val="0070C0"/>
                  </a:solidFill>
                </a:rPr>
                <a:t>D&lt;0.5 kpc sample</a:t>
              </a:r>
            </a:p>
            <a:p>
              <a:pPr lvl="1"/>
              <a:r>
                <a:rPr lang="en-US" sz="2000" dirty="0" err="1"/>
                <a:t>Vcirc</a:t>
              </a:r>
              <a:r>
                <a:rPr lang="en-US" sz="2000" dirty="0"/>
                <a:t>(R</a:t>
              </a:r>
              <a:r>
                <a:rPr lang="en-US" sz="2000" baseline="-25000" dirty="0"/>
                <a:t>0</a:t>
              </a:r>
              <a:r>
                <a:rPr lang="en-US" sz="2000" dirty="0"/>
                <a:t>) = 238±2 km/s</a:t>
              </a:r>
            </a:p>
            <a:p>
              <a:pPr lvl="1"/>
              <a:r>
                <a:rPr lang="en-US" sz="2000" dirty="0"/>
                <a:t>V</a:t>
              </a:r>
              <a:r>
                <a:rPr lang="en-US" sz="2000" baseline="-25000" dirty="0"/>
                <a:t>⊙</a:t>
              </a:r>
              <a:r>
                <a:rPr lang="en-US" sz="2000" dirty="0"/>
                <a:t>= 12.3 km/s</a:t>
              </a:r>
            </a:p>
            <a:p>
              <a:pPr lvl="1"/>
              <a:r>
                <a:rPr lang="en-US" sz="2000" dirty="0"/>
                <a:t>V</a:t>
              </a:r>
              <a:r>
                <a:rPr lang="en-US" sz="2000" baseline="-25000" dirty="0"/>
                <a:t>R,⊙ </a:t>
              </a:r>
              <a:r>
                <a:rPr lang="en-US" sz="2000" dirty="0"/>
                <a:t>= −11.3±0.4 km/s</a:t>
              </a:r>
            </a:p>
            <a:p>
              <a:pPr lvl="1"/>
              <a:r>
                <a:rPr lang="en-US" sz="2000" dirty="0"/>
                <a:t>R</a:t>
              </a:r>
              <a:r>
                <a:rPr lang="en-US" sz="2000" baseline="-25000" dirty="0"/>
                <a:t>0 </a:t>
              </a:r>
              <a:r>
                <a:rPr lang="en-US" sz="2000" dirty="0"/>
                <a:t>= 8.28±0.03 kpc</a:t>
              </a:r>
            </a:p>
            <a:p>
              <a:pPr lvl="1"/>
              <a:r>
                <a:rPr lang="en-US" sz="2000" dirty="0" err="1"/>
                <a:t>dVcirc</a:t>
              </a:r>
              <a:r>
                <a:rPr lang="en-US" sz="2000" dirty="0"/>
                <a:t>/</a:t>
              </a:r>
              <a:r>
                <a:rPr lang="en-US" sz="2000" dirty="0" err="1"/>
                <a:t>dR</a:t>
              </a:r>
              <a:r>
                <a:rPr lang="en-US" sz="2000" dirty="0"/>
                <a:t> = −1.8±1.2 km/s/kpc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D31F644-2188-8D17-1AD3-CD01D7C67738}"/>
                </a:ext>
              </a:extLst>
            </p:cNvPr>
            <p:cNvSpPr/>
            <p:nvPr/>
          </p:nvSpPr>
          <p:spPr>
            <a:xfrm>
              <a:off x="2452853" y="2993711"/>
              <a:ext cx="870575" cy="87057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8FB550-E462-F99A-FC2D-3D511D4CD635}"/>
              </a:ext>
            </a:extLst>
          </p:cNvPr>
          <p:cNvGrpSpPr/>
          <p:nvPr/>
        </p:nvGrpSpPr>
        <p:grpSpPr>
          <a:xfrm>
            <a:off x="9104944" y="1866764"/>
            <a:ext cx="2846755" cy="4370815"/>
            <a:chOff x="9104944" y="1866764"/>
            <a:chExt cx="2846755" cy="43708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73573-8D1A-8CE8-3464-6F593F680488}"/>
                </a:ext>
              </a:extLst>
            </p:cNvPr>
            <p:cNvSpPr txBox="1"/>
            <p:nvPr/>
          </p:nvSpPr>
          <p:spPr>
            <a:xfrm>
              <a:off x="10329862" y="1866764"/>
              <a:ext cx="1621837" cy="369332"/>
            </a:xfrm>
            <a:prstGeom prst="rect">
              <a:avLst/>
            </a:prstGeom>
            <a:noFill/>
            <a:ln w="38100">
              <a:solidFill>
                <a:srgbClr val="7F7F7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Lower </a:t>
              </a:r>
              <a:r>
                <a:rPr lang="en-US" dirty="0" err="1"/>
                <a:t>Vcirc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2083D2-8F9C-7115-5045-06853D721D10}"/>
                </a:ext>
              </a:extLst>
            </p:cNvPr>
            <p:cNvSpPr txBox="1"/>
            <p:nvPr/>
          </p:nvSpPr>
          <p:spPr>
            <a:xfrm>
              <a:off x="9104945" y="3474344"/>
              <a:ext cx="2656152" cy="369332"/>
            </a:xfrm>
            <a:prstGeom prst="rect">
              <a:avLst/>
            </a:prstGeom>
            <a:noFill/>
            <a:ln w="38100">
              <a:solidFill>
                <a:srgbClr val="7F7F7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negative </a:t>
              </a:r>
              <a:r>
                <a:rPr lang="en-US" dirty="0" err="1"/>
                <a:t>Vcirc</a:t>
              </a:r>
              <a:r>
                <a:rPr lang="en-US" dirty="0"/>
                <a:t> gradient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A8420F-8865-4D58-6CFE-E0E32569BAD7}"/>
                </a:ext>
              </a:extLst>
            </p:cNvPr>
            <p:cNvSpPr txBox="1"/>
            <p:nvPr/>
          </p:nvSpPr>
          <p:spPr>
            <a:xfrm>
              <a:off x="10269629" y="4234022"/>
              <a:ext cx="1621837" cy="36933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Higher </a:t>
              </a:r>
              <a:r>
                <a:rPr lang="en-US" dirty="0" err="1"/>
                <a:t>Vcirc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8FFBDF-2014-91D8-4792-03E4710133C3}"/>
                </a:ext>
              </a:extLst>
            </p:cNvPr>
            <p:cNvSpPr txBox="1"/>
            <p:nvPr/>
          </p:nvSpPr>
          <p:spPr>
            <a:xfrm>
              <a:off x="9104944" y="5868247"/>
              <a:ext cx="2656152" cy="36933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positive </a:t>
              </a:r>
              <a:r>
                <a:rPr lang="en-US" dirty="0" err="1"/>
                <a:t>Vcirc</a:t>
              </a:r>
              <a:r>
                <a:rPr lang="en-US" dirty="0"/>
                <a:t> gradient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F4CCF9C-6097-F4AF-D5FA-3DFC7B27BB6A}"/>
              </a:ext>
            </a:extLst>
          </p:cNvPr>
          <p:cNvSpPr txBox="1"/>
          <p:nvPr/>
        </p:nvSpPr>
        <p:spPr>
          <a:xfrm>
            <a:off x="139698" y="5894685"/>
            <a:ext cx="4689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 positions from Reid et al. (2019)</a:t>
            </a:r>
          </a:p>
          <a:p>
            <a:r>
              <a:rPr lang="en-US" dirty="0"/>
              <a:t>See </a:t>
            </a:r>
            <a:r>
              <a:rPr lang="en-US" dirty="0" err="1"/>
              <a:t>Poggio’s</a:t>
            </a:r>
            <a:r>
              <a:rPr lang="en-US" dirty="0"/>
              <a:t> talk for alternative choice of the spiral arm locations. </a:t>
            </a:r>
          </a:p>
        </p:txBody>
      </p:sp>
    </p:spTree>
    <p:extLst>
      <p:ext uri="{BB962C8B-B14F-4D97-AF65-F5344CB8AC3E}">
        <p14:creationId xmlns:p14="http://schemas.microsoft.com/office/powerpoint/2010/main" val="10029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04140-7E70-25E1-89C6-1E55D67578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0"/>
            <a:ext cx="69350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3BBEE-696E-EE17-61EE-5374D3D0A59E}"/>
              </a:ext>
            </a:extLst>
          </p:cNvPr>
          <p:cNvSpPr txBox="1"/>
          <p:nvPr/>
        </p:nvSpPr>
        <p:spPr>
          <a:xfrm>
            <a:off x="1600140" y="327847"/>
            <a:ext cx="909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Impact of the Local arm on the rotation velocity of the stars?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2DFC6-0C27-BAB0-0E09-D5D8662C4B93}"/>
              </a:ext>
            </a:extLst>
          </p:cNvPr>
          <p:cNvSpPr txBox="1"/>
          <p:nvPr/>
        </p:nvSpPr>
        <p:spPr>
          <a:xfrm>
            <a:off x="3771900" y="5378708"/>
            <a:ext cx="18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Local arm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D6D4-A627-483C-CDF5-11829208D62A}"/>
              </a:ext>
            </a:extLst>
          </p:cNvPr>
          <p:cNvSpPr txBox="1"/>
          <p:nvPr/>
        </p:nvSpPr>
        <p:spPr>
          <a:xfrm>
            <a:off x="2924174" y="5460147"/>
            <a:ext cx="57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60E96-C86D-3A30-006A-F50C6F9B1D15}"/>
              </a:ext>
            </a:extLst>
          </p:cNvPr>
          <p:cNvSpPr txBox="1"/>
          <p:nvPr/>
        </p:nvSpPr>
        <p:spPr>
          <a:xfrm>
            <a:off x="4514851" y="3945582"/>
            <a:ext cx="11715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7F7F"/>
                </a:solidFill>
              </a:rPr>
              <a:t>D&lt;2 kpc</a:t>
            </a:r>
          </a:p>
          <a:p>
            <a:r>
              <a:rPr lang="en-US" b="1" dirty="0" err="1">
                <a:solidFill>
                  <a:srgbClr val="7F7F7F"/>
                </a:solidFill>
              </a:rPr>
              <a:t>Vcirc</a:t>
            </a:r>
            <a:r>
              <a:rPr lang="en-US" b="1" dirty="0">
                <a:solidFill>
                  <a:srgbClr val="7F7F7F"/>
                </a:solidFill>
              </a:rPr>
              <a:t>(R)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BB2DF-4B44-BAEE-C5C3-9E3B41A94317}"/>
              </a:ext>
            </a:extLst>
          </p:cNvPr>
          <p:cNvSpPr txBox="1"/>
          <p:nvPr/>
        </p:nvSpPr>
        <p:spPr>
          <a:xfrm>
            <a:off x="4231482" y="2646937"/>
            <a:ext cx="129778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FD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FDFF"/>
                </a:solidFill>
              </a:rPr>
              <a:t>D&lt;0.5 kpc</a:t>
            </a:r>
          </a:p>
          <a:p>
            <a:r>
              <a:rPr lang="en-US" b="1" dirty="0" err="1">
                <a:solidFill>
                  <a:srgbClr val="00FDFF"/>
                </a:solidFill>
              </a:rPr>
              <a:t>Vcirc</a:t>
            </a:r>
            <a:r>
              <a:rPr lang="en-US" b="1" dirty="0">
                <a:solidFill>
                  <a:srgbClr val="00FDFF"/>
                </a:solidFill>
              </a:rPr>
              <a:t>(R)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6183A-0E37-34CC-174A-12FA6A5753F0}"/>
              </a:ext>
            </a:extLst>
          </p:cNvPr>
          <p:cNvSpPr txBox="1"/>
          <p:nvPr/>
        </p:nvSpPr>
        <p:spPr>
          <a:xfrm>
            <a:off x="1150144" y="2878840"/>
            <a:ext cx="14930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Vφ,median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3201D-AE87-A993-153E-F2D308A24C06}"/>
              </a:ext>
            </a:extLst>
          </p:cNvPr>
          <p:cNvSpPr txBox="1"/>
          <p:nvPr/>
        </p:nvSpPr>
        <p:spPr>
          <a:xfrm>
            <a:off x="7184660" y="1905506"/>
            <a:ext cx="52188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Vφ,median</a:t>
            </a:r>
            <a:r>
              <a:rPr lang="en-US" sz="2400" dirty="0"/>
              <a:t> radial trend</a:t>
            </a:r>
            <a:br>
              <a:rPr lang="en-US" sz="2400" dirty="0"/>
            </a:br>
            <a:r>
              <a:rPr lang="en-US" sz="2000" dirty="0"/>
              <a:t>(see also </a:t>
            </a:r>
            <a:r>
              <a:rPr lang="en-US" sz="2000" dirty="0" err="1"/>
              <a:t>Bovylev</a:t>
            </a:r>
            <a:r>
              <a:rPr lang="en-US" sz="2000" dirty="0"/>
              <a:t> et al. 2021)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negative slope in 6.5&lt;R&lt;10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goes up from R</a:t>
            </a:r>
            <a:r>
              <a:rPr lang="en-US" sz="2400" baseline="-25000" dirty="0"/>
              <a:t>0 </a:t>
            </a:r>
            <a:r>
              <a:rPr lang="en-US" sz="2400" dirty="0"/>
              <a:t>to the Local 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Influence of the Local arm?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52233-6C66-1662-536F-DA0B98AC4A30}"/>
              </a:ext>
            </a:extLst>
          </p:cNvPr>
          <p:cNvSpPr txBox="1"/>
          <p:nvPr/>
        </p:nvSpPr>
        <p:spPr>
          <a:xfrm>
            <a:off x="8413386" y="6345487"/>
            <a:ext cx="35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Almannaei</a:t>
            </a:r>
            <a:r>
              <a:rPr lang="en-US" dirty="0"/>
              <a:t>, Kawata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42627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91973-420C-8F77-8AFF-877454F68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20" y="285248"/>
            <a:ext cx="6468579" cy="63967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F34952A-D56A-2437-A055-BB6E216329D4}"/>
              </a:ext>
            </a:extLst>
          </p:cNvPr>
          <p:cNvGrpSpPr/>
          <p:nvPr/>
        </p:nvGrpSpPr>
        <p:grpSpPr>
          <a:xfrm>
            <a:off x="6786563" y="2367661"/>
            <a:ext cx="3504556" cy="1718564"/>
            <a:chOff x="6786563" y="2367661"/>
            <a:chExt cx="3504556" cy="171856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009540-91EF-D20B-546A-699CD27C8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1733" y="2729581"/>
              <a:ext cx="706770" cy="117730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99C7829-BE2D-7786-2C6B-7BCA5E0ACB39}"/>
                </a:ext>
              </a:extLst>
            </p:cNvPr>
            <p:cNvCxnSpPr>
              <a:cxnSpLocks/>
            </p:cNvCxnSpPr>
            <p:nvPr/>
          </p:nvCxnSpPr>
          <p:spPr>
            <a:xfrm>
              <a:off x="6786563" y="2881981"/>
              <a:ext cx="1375170" cy="12042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D4E375C-7177-AA56-43E9-AC870241B013}"/>
                </a:ext>
              </a:extLst>
            </p:cNvPr>
            <p:cNvCxnSpPr>
              <a:cxnSpLocks/>
            </p:cNvCxnSpPr>
            <p:nvPr/>
          </p:nvCxnSpPr>
          <p:spPr>
            <a:xfrm>
              <a:off x="8840390" y="2367661"/>
              <a:ext cx="1450729" cy="10938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1EBAF-9047-501B-29DB-E4A3CD06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13" y="454644"/>
            <a:ext cx="6133638" cy="6057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3BBEE-696E-EE17-61EE-5374D3D0A59E}"/>
              </a:ext>
            </a:extLst>
          </p:cNvPr>
          <p:cNvSpPr txBox="1"/>
          <p:nvPr/>
        </p:nvSpPr>
        <p:spPr>
          <a:xfrm>
            <a:off x="809625" y="185544"/>
            <a:ext cx="10572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Young stars in N-body simulation around the transient dynamic spiral arm</a:t>
            </a:r>
          </a:p>
          <a:p>
            <a:pPr algn="ctr"/>
            <a:r>
              <a:rPr lang="en-US" sz="2400" dirty="0"/>
              <a:t>Lower </a:t>
            </a:r>
            <a:r>
              <a:rPr lang="en-US" sz="2400" dirty="0" err="1"/>
              <a:t>Vφ</a:t>
            </a:r>
            <a:r>
              <a:rPr lang="en-US" sz="2400" dirty="0"/>
              <a:t> inside of the arm, higher </a:t>
            </a:r>
            <a:r>
              <a:rPr lang="en-US" sz="2400" dirty="0" err="1"/>
              <a:t>Vφ</a:t>
            </a:r>
            <a:r>
              <a:rPr lang="en-US" sz="2400" dirty="0"/>
              <a:t> outside of the arm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ACE07-CD78-9829-4425-92307AF04F0B}"/>
              </a:ext>
            </a:extLst>
          </p:cNvPr>
          <p:cNvSpPr txBox="1"/>
          <p:nvPr/>
        </p:nvSpPr>
        <p:spPr>
          <a:xfrm>
            <a:off x="8501062" y="1178183"/>
            <a:ext cx="187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Spiral 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3DA6B-0DBE-2328-B6C8-BC60903E36FD}"/>
              </a:ext>
            </a:extLst>
          </p:cNvPr>
          <p:cNvSpPr txBox="1"/>
          <p:nvPr/>
        </p:nvSpPr>
        <p:spPr>
          <a:xfrm>
            <a:off x="8501061" y="6402671"/>
            <a:ext cx="35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Almannaei</a:t>
            </a:r>
            <a:r>
              <a:rPr lang="en-US" dirty="0"/>
              <a:t>, Kawata et al. (2023)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828E1B-AB7A-9554-47EF-8107D6F01C8B}"/>
              </a:ext>
            </a:extLst>
          </p:cNvPr>
          <p:cNvGrpSpPr/>
          <p:nvPr/>
        </p:nvGrpSpPr>
        <p:grpSpPr>
          <a:xfrm>
            <a:off x="8161733" y="2912874"/>
            <a:ext cx="1793082" cy="994012"/>
            <a:chOff x="8161733" y="2912874"/>
            <a:chExt cx="1793082" cy="99401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38D86D-0E43-C4A7-C196-1BE42AC11633}"/>
                </a:ext>
              </a:extLst>
            </p:cNvPr>
            <p:cNvSpPr/>
            <p:nvPr/>
          </p:nvSpPr>
          <p:spPr>
            <a:xfrm>
              <a:off x="8161733" y="2912874"/>
              <a:ext cx="678657" cy="7183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FA75B-A302-7AB4-ED9E-589F4C324D71}"/>
                </a:ext>
              </a:extLst>
            </p:cNvPr>
            <p:cNvSpPr txBox="1"/>
            <p:nvPr/>
          </p:nvSpPr>
          <p:spPr>
            <a:xfrm>
              <a:off x="8840390" y="3260555"/>
              <a:ext cx="1114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Gap of </a:t>
              </a:r>
              <a:r>
                <a:rPr lang="en-US" b="1" dirty="0" err="1">
                  <a:solidFill>
                    <a:srgbClr val="FF0000"/>
                  </a:solidFill>
                </a:rPr>
                <a:t>Vφ</a:t>
              </a:r>
              <a:r>
                <a:rPr lang="en-US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5865ED-2914-019E-5BF0-D107D016DA02}"/>
              </a:ext>
            </a:extLst>
          </p:cNvPr>
          <p:cNvSpPr txBox="1"/>
          <p:nvPr/>
        </p:nvSpPr>
        <p:spPr>
          <a:xfrm>
            <a:off x="0" y="6249586"/>
            <a:ext cx="698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Young (&lt;0.5 </a:t>
            </a:r>
            <a:r>
              <a:rPr lang="en-US" dirty="0" err="1"/>
              <a:t>Gyr</a:t>
            </a:r>
            <a:r>
              <a:rPr lang="en-US" dirty="0"/>
              <a:t>) stars in an isolated disk simulation </a:t>
            </a:r>
            <a:br>
              <a:rPr lang="en-US" dirty="0"/>
            </a:br>
            <a:r>
              <a:rPr lang="en-US" dirty="0"/>
              <a:t>with star formation by Junichi Baba.</a:t>
            </a:r>
          </a:p>
        </p:txBody>
      </p:sp>
    </p:spTree>
    <p:extLst>
      <p:ext uri="{BB962C8B-B14F-4D97-AF65-F5344CB8AC3E}">
        <p14:creationId xmlns:p14="http://schemas.microsoft.com/office/powerpoint/2010/main" val="36444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C9835-E041-A72F-C6B8-35589E5CD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26" y="1957388"/>
            <a:ext cx="6048085" cy="4956726"/>
          </a:xfrm>
          <a:prstGeom prst="rect">
            <a:avLst/>
          </a:prstGeom>
        </p:spPr>
      </p:pic>
      <p:pic>
        <p:nvPicPr>
          <p:cNvPr id="3" name="Picture 2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21137CBF-A923-E59E-BA44-897310F8A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5" y="951818"/>
            <a:ext cx="5874151" cy="5801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4CF4D-1826-4DA9-C2A4-2906D60F7DF7}"/>
              </a:ext>
            </a:extLst>
          </p:cNvPr>
          <p:cNvSpPr txBox="1"/>
          <p:nvPr/>
        </p:nvSpPr>
        <p:spPr>
          <a:xfrm>
            <a:off x="115016" y="72319"/>
            <a:ext cx="11984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Vφ</a:t>
            </a:r>
            <a:r>
              <a:rPr lang="en-US" sz="2000" dirty="0"/>
              <a:t> gap = Coma and </a:t>
            </a:r>
            <a:r>
              <a:rPr lang="en-US" sz="2000" dirty="0" err="1"/>
              <a:t>Hyades+Pleiades</a:t>
            </a:r>
            <a:r>
              <a:rPr lang="en-US" sz="2000" dirty="0"/>
              <a:t> ⇐ Local arm co-rotation resonance? ⇒ </a:t>
            </a:r>
            <a:r>
              <a:rPr lang="en-US" sz="2000" dirty="0" err="1"/>
              <a:t>Vcirc</a:t>
            </a:r>
            <a:r>
              <a:rPr lang="en-US" sz="2000" dirty="0"/>
              <a:t>!</a:t>
            </a:r>
            <a:br>
              <a:rPr lang="en-US" sz="2000" dirty="0"/>
            </a:br>
            <a:r>
              <a:rPr lang="en-US" sz="2000" dirty="0"/>
              <a:t>Consistent with the transient and dynamic nature of spiral arm seen in N-body simulations </a:t>
            </a:r>
          </a:p>
          <a:p>
            <a:pPr algn="ctr"/>
            <a:r>
              <a:rPr lang="en-US" sz="2000" dirty="0"/>
              <a:t>Gap of </a:t>
            </a:r>
            <a:r>
              <a:rPr lang="en-US" sz="2000" dirty="0" err="1"/>
              <a:t>Vφ</a:t>
            </a:r>
            <a:r>
              <a:rPr lang="en-US" sz="2000" dirty="0"/>
              <a:t> induced by the spiral can be used to indicate co-rotation, i.e. </a:t>
            </a:r>
            <a:r>
              <a:rPr lang="en-US" sz="2000" dirty="0" err="1"/>
              <a:t>Vcirc</a:t>
            </a:r>
            <a:r>
              <a:rPr lang="en-US" sz="2000" dirty="0"/>
              <a:t>!</a:t>
            </a:r>
          </a:p>
          <a:p>
            <a:pPr algn="ctr"/>
            <a:endParaRPr lang="en-US" sz="2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623D98-7D38-72B6-7065-70E138EFB5DD}"/>
              </a:ext>
            </a:extLst>
          </p:cNvPr>
          <p:cNvSpPr/>
          <p:nvPr/>
        </p:nvSpPr>
        <p:spPr>
          <a:xfrm rot="19618107">
            <a:off x="2150949" y="3560737"/>
            <a:ext cx="1744943" cy="89682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E9E821-5E76-2EA3-2EF2-09B54A6C1323}"/>
              </a:ext>
            </a:extLst>
          </p:cNvPr>
          <p:cNvSpPr/>
          <p:nvPr/>
        </p:nvSpPr>
        <p:spPr>
          <a:xfrm rot="19618107">
            <a:off x="823122" y="2822652"/>
            <a:ext cx="2416914" cy="1078734"/>
          </a:xfrm>
          <a:prstGeom prst="ellipse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CB6E3A-792B-CA60-BEEF-A623148A0297}"/>
              </a:ext>
            </a:extLst>
          </p:cNvPr>
          <p:cNvSpPr/>
          <p:nvPr/>
        </p:nvSpPr>
        <p:spPr>
          <a:xfrm rot="19618107">
            <a:off x="2276646" y="4536594"/>
            <a:ext cx="2253576" cy="100583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91E79-73F4-5561-C552-C9A603E959D8}"/>
              </a:ext>
            </a:extLst>
          </p:cNvPr>
          <p:cNvSpPr txBox="1"/>
          <p:nvPr/>
        </p:nvSpPr>
        <p:spPr>
          <a:xfrm>
            <a:off x="831316" y="2251098"/>
            <a:ext cx="270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Sirius, bar resonance?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59708-9D0A-FFCE-907A-3D3095CB2C95}"/>
              </a:ext>
            </a:extLst>
          </p:cNvPr>
          <p:cNvSpPr txBox="1"/>
          <p:nvPr/>
        </p:nvSpPr>
        <p:spPr>
          <a:xfrm>
            <a:off x="3496094" y="3124819"/>
            <a:ext cx="10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C97AA-C436-049D-2957-2E79E4275586}"/>
              </a:ext>
            </a:extLst>
          </p:cNvPr>
          <p:cNvSpPr txBox="1"/>
          <p:nvPr/>
        </p:nvSpPr>
        <p:spPr>
          <a:xfrm>
            <a:off x="1272440" y="5134036"/>
            <a:ext cx="151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Hyades + Pleiades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44DBC8-8EB0-5B62-3E40-88F72B418012}"/>
              </a:ext>
            </a:extLst>
          </p:cNvPr>
          <p:cNvSpPr txBox="1"/>
          <p:nvPr/>
        </p:nvSpPr>
        <p:spPr>
          <a:xfrm>
            <a:off x="752067" y="4463271"/>
            <a:ext cx="170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Vcirc</a:t>
            </a:r>
            <a:r>
              <a:rPr lang="en-US" dirty="0"/>
              <a:t>(</a:t>
            </a:r>
            <a:r>
              <a:rPr lang="en-US" dirty="0" err="1"/>
              <a:t>R</a:t>
            </a:r>
            <a:r>
              <a:rPr lang="en-US" baseline="-25000" dirty="0" err="1"/>
              <a:t>local</a:t>
            </a:r>
            <a:r>
              <a:rPr lang="en-US" baseline="-25000" dirty="0"/>
              <a:t> arm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D&lt;2 kpc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7C8AC-ACF0-CE84-915F-C9F6B1A8A7AA}"/>
              </a:ext>
            </a:extLst>
          </p:cNvPr>
          <p:cNvSpPr txBox="1"/>
          <p:nvPr/>
        </p:nvSpPr>
        <p:spPr>
          <a:xfrm>
            <a:off x="2184628" y="6184759"/>
            <a:ext cx="1528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A097E-4DF2-2550-0E2D-0020B2F8D657}"/>
              </a:ext>
            </a:extLst>
          </p:cNvPr>
          <p:cNvSpPr txBox="1"/>
          <p:nvPr/>
        </p:nvSpPr>
        <p:spPr>
          <a:xfrm rot="16200000">
            <a:off x="-483967" y="3579195"/>
            <a:ext cx="1368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rot</a:t>
            </a:r>
            <a:r>
              <a:rPr lang="en-US" sz="2000" dirty="0"/>
              <a:t> (km/s)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565DC5-662A-FE8B-57E3-D274A7EE6C7D}"/>
              </a:ext>
            </a:extLst>
          </p:cNvPr>
          <p:cNvSpPr txBox="1"/>
          <p:nvPr/>
        </p:nvSpPr>
        <p:spPr>
          <a:xfrm rot="16200000">
            <a:off x="5122737" y="3659603"/>
            <a:ext cx="1528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 (kpc)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6DD4D8-E0BB-D66F-65AF-CD302393D174}"/>
              </a:ext>
            </a:extLst>
          </p:cNvPr>
          <p:cNvSpPr txBox="1"/>
          <p:nvPr/>
        </p:nvSpPr>
        <p:spPr>
          <a:xfrm>
            <a:off x="924698" y="1092459"/>
            <a:ext cx="357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 stars around the Local arm</a:t>
            </a:r>
          </a:p>
          <a:p>
            <a:pPr algn="ctr"/>
            <a:r>
              <a:rPr lang="en-US" dirty="0"/>
              <a:t>Gaia DR3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CD9DA2-8F5D-F74F-AA94-1A6032CAC6E6}"/>
              </a:ext>
            </a:extLst>
          </p:cNvPr>
          <p:cNvSpPr txBox="1"/>
          <p:nvPr/>
        </p:nvSpPr>
        <p:spPr>
          <a:xfrm>
            <a:off x="278656" y="6131115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inward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EF82F1-BA1B-7D32-FB10-2B249FFC2BDE}"/>
              </a:ext>
            </a:extLst>
          </p:cNvPr>
          <p:cNvSpPr txBox="1"/>
          <p:nvPr/>
        </p:nvSpPr>
        <p:spPr>
          <a:xfrm>
            <a:off x="3939488" y="6104877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75669-EC26-E3FE-74F1-C57C65F3DEBE}"/>
              </a:ext>
            </a:extLst>
          </p:cNvPr>
          <p:cNvSpPr txBox="1"/>
          <p:nvPr/>
        </p:nvSpPr>
        <p:spPr>
          <a:xfrm>
            <a:off x="8357666" y="6324618"/>
            <a:ext cx="1528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F4C26-6A3C-6828-7535-57D64694CFB2}"/>
              </a:ext>
            </a:extLst>
          </p:cNvPr>
          <p:cNvSpPr txBox="1"/>
          <p:nvPr/>
        </p:nvSpPr>
        <p:spPr>
          <a:xfrm>
            <a:off x="6451694" y="6270974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7EC09-6E9A-8755-303F-2E6653341985}"/>
              </a:ext>
            </a:extLst>
          </p:cNvPr>
          <p:cNvSpPr txBox="1"/>
          <p:nvPr/>
        </p:nvSpPr>
        <p:spPr>
          <a:xfrm>
            <a:off x="10112526" y="6244736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CD1E0-B2DA-C563-69A0-18B917C75E11}"/>
              </a:ext>
            </a:extLst>
          </p:cNvPr>
          <p:cNvSpPr txBox="1"/>
          <p:nvPr/>
        </p:nvSpPr>
        <p:spPr>
          <a:xfrm>
            <a:off x="2337028" y="6337159"/>
            <a:ext cx="1528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C9E85-2439-E103-9E52-3A5853F341D7}"/>
              </a:ext>
            </a:extLst>
          </p:cNvPr>
          <p:cNvSpPr txBox="1"/>
          <p:nvPr/>
        </p:nvSpPr>
        <p:spPr>
          <a:xfrm>
            <a:off x="431056" y="6283515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67592-8D01-34BE-D9CF-243DCDBB91B4}"/>
              </a:ext>
            </a:extLst>
          </p:cNvPr>
          <p:cNvSpPr txBox="1"/>
          <p:nvPr/>
        </p:nvSpPr>
        <p:spPr>
          <a:xfrm>
            <a:off x="4091888" y="6257277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outward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A8BD01-5D1F-E441-0D71-EB4D0DFDD095}"/>
              </a:ext>
            </a:extLst>
          </p:cNvPr>
          <p:cNvSpPr txBox="1"/>
          <p:nvPr/>
        </p:nvSpPr>
        <p:spPr>
          <a:xfrm rot="16200000">
            <a:off x="5589081" y="4703555"/>
            <a:ext cx="1368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rot</a:t>
            </a:r>
            <a:r>
              <a:rPr lang="en-US" sz="2000" dirty="0"/>
              <a:t> (km/s)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0CD980-B9FA-F6EA-E923-9BE554AA8B7D}"/>
              </a:ext>
            </a:extLst>
          </p:cNvPr>
          <p:cNvSpPr txBox="1"/>
          <p:nvPr/>
        </p:nvSpPr>
        <p:spPr>
          <a:xfrm>
            <a:off x="6976098" y="4246289"/>
            <a:ext cx="170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Vcirc</a:t>
            </a:r>
            <a:r>
              <a:rPr lang="en-US" dirty="0"/>
              <a:t>(</a:t>
            </a:r>
            <a:r>
              <a:rPr lang="en-US" dirty="0" err="1"/>
              <a:t>R</a:t>
            </a:r>
            <a:r>
              <a:rPr lang="en-US" baseline="-25000" dirty="0" err="1"/>
              <a:t>arm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079E84-CF5B-5C6D-6BDC-9E04CC473B36}"/>
              </a:ext>
            </a:extLst>
          </p:cNvPr>
          <p:cNvSpPr txBox="1"/>
          <p:nvPr/>
        </p:nvSpPr>
        <p:spPr>
          <a:xfrm>
            <a:off x="6976098" y="1937123"/>
            <a:ext cx="419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young stars around the spiral arm</a:t>
            </a:r>
          </a:p>
          <a:p>
            <a:pPr algn="ctr"/>
            <a:r>
              <a:rPr lang="en-US" dirty="0"/>
              <a:t>N-body simulation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F9621B-852A-1AA5-3651-A56E42B8F670}"/>
              </a:ext>
            </a:extLst>
          </p:cNvPr>
          <p:cNvSpPr txBox="1"/>
          <p:nvPr/>
        </p:nvSpPr>
        <p:spPr>
          <a:xfrm>
            <a:off x="6520053" y="1282498"/>
            <a:ext cx="4747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Impact of the Local arm is important!</a:t>
            </a:r>
          </a:p>
        </p:txBody>
      </p:sp>
    </p:spTree>
    <p:extLst>
      <p:ext uri="{BB962C8B-B14F-4D97-AF65-F5344CB8AC3E}">
        <p14:creationId xmlns:p14="http://schemas.microsoft.com/office/powerpoint/2010/main" val="2587798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1B2BC49-11D9-C2CD-CBEC-F5355701CB15}"/>
              </a:ext>
            </a:extLst>
          </p:cNvPr>
          <p:cNvSpPr/>
          <p:nvPr/>
        </p:nvSpPr>
        <p:spPr>
          <a:xfrm>
            <a:off x="9893472" y="2591990"/>
            <a:ext cx="1714498" cy="6584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EBDAE-8532-8FAC-F8A6-9A73CDD25AF7}"/>
              </a:ext>
            </a:extLst>
          </p:cNvPr>
          <p:cNvSpPr/>
          <p:nvPr/>
        </p:nvSpPr>
        <p:spPr>
          <a:xfrm>
            <a:off x="8178974" y="2591990"/>
            <a:ext cx="1714498" cy="6584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B617F-63DD-A6AA-79D9-A3B4E4ED33F5}"/>
              </a:ext>
            </a:extLst>
          </p:cNvPr>
          <p:cNvSpPr/>
          <p:nvPr/>
        </p:nvSpPr>
        <p:spPr>
          <a:xfrm>
            <a:off x="6464476" y="2591990"/>
            <a:ext cx="1714498" cy="6584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0A88D5-3CF8-9314-4DCB-C0DB9A6A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921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Impact of the spiral arms on the vertical motion, breathing mode. </a:t>
            </a:r>
            <a:br>
              <a:rPr lang="en-US" sz="2400" dirty="0"/>
            </a:br>
            <a:r>
              <a:rPr lang="en-US" sz="2400" dirty="0"/>
              <a:t>(Asano, Kawata et al. 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E2BE3-2D9E-26F0-4A62-4B5EBB1995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5" y="1179560"/>
            <a:ext cx="5872162" cy="587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90CEC-841C-1E06-D1B8-DE53EAC2B73F}"/>
              </a:ext>
            </a:extLst>
          </p:cNvPr>
          <p:cNvSpPr txBox="1"/>
          <p:nvPr/>
        </p:nvSpPr>
        <p:spPr>
          <a:xfrm>
            <a:off x="25005" y="1009525"/>
            <a:ext cx="551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Gaia DR3 all high quality disk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0DFE4-6904-E47E-0A13-5176AD40667D}"/>
              </a:ext>
            </a:extLst>
          </p:cNvPr>
          <p:cNvSpPr txBox="1"/>
          <p:nvPr/>
        </p:nvSpPr>
        <p:spPr>
          <a:xfrm>
            <a:off x="5024151" y="1472734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0C123-CE51-E644-C300-C31921E0CD67}"/>
              </a:ext>
            </a:extLst>
          </p:cNvPr>
          <p:cNvSpPr txBox="1"/>
          <p:nvPr/>
        </p:nvSpPr>
        <p:spPr>
          <a:xfrm>
            <a:off x="8275416" y="1872844"/>
            <a:ext cx="1473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compress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3325E6-A385-F8BF-AEC7-F861C408D66D}"/>
              </a:ext>
            </a:extLst>
          </p:cNvPr>
          <p:cNvCxnSpPr>
            <a:cxnSpLocks/>
          </p:cNvCxnSpPr>
          <p:nvPr/>
        </p:nvCxnSpPr>
        <p:spPr>
          <a:xfrm>
            <a:off x="6464475" y="2927747"/>
            <a:ext cx="46767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760F8B-833C-783E-D829-D044AD5D8F1B}"/>
              </a:ext>
            </a:extLst>
          </p:cNvPr>
          <p:cNvCxnSpPr>
            <a:cxnSpLocks/>
          </p:cNvCxnSpPr>
          <p:nvPr/>
        </p:nvCxnSpPr>
        <p:spPr>
          <a:xfrm flipV="1">
            <a:off x="6718079" y="2127297"/>
            <a:ext cx="0" cy="17728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6CBC238-C266-48D9-FA43-FD3460C3BC9B}"/>
              </a:ext>
            </a:extLst>
          </p:cNvPr>
          <p:cNvSpPr txBox="1"/>
          <p:nvPr/>
        </p:nvSpPr>
        <p:spPr>
          <a:xfrm>
            <a:off x="6536819" y="1748138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1B7818-3066-1157-5F7D-BC40DFC70557}"/>
              </a:ext>
            </a:extLst>
          </p:cNvPr>
          <p:cNvSpPr txBox="1"/>
          <p:nvPr/>
        </p:nvSpPr>
        <p:spPr>
          <a:xfrm>
            <a:off x="11141250" y="2727692"/>
            <a:ext cx="39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2ACA8F-9DF4-87B8-4E1D-B8D7D525F851}"/>
              </a:ext>
            </a:extLst>
          </p:cNvPr>
          <p:cNvSpPr txBox="1"/>
          <p:nvPr/>
        </p:nvSpPr>
        <p:spPr>
          <a:xfrm>
            <a:off x="10045871" y="1287244"/>
            <a:ext cx="171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Galactic disk</a:t>
            </a:r>
            <a:br>
              <a:rPr lang="en-US" dirty="0"/>
            </a:br>
            <a:r>
              <a:rPr lang="en-US" dirty="0"/>
              <a:t>edge-on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4640604-DF48-5066-6054-795AFED6E736}"/>
              </a:ext>
            </a:extLst>
          </p:cNvPr>
          <p:cNvSpPr/>
          <p:nvPr/>
        </p:nvSpPr>
        <p:spPr>
          <a:xfrm>
            <a:off x="8802862" y="2334832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63D41DF4-AD7E-974D-ECCD-5F00A81EFDD8}"/>
              </a:ext>
            </a:extLst>
          </p:cNvPr>
          <p:cNvSpPr/>
          <p:nvPr/>
        </p:nvSpPr>
        <p:spPr>
          <a:xfrm rot="10800000">
            <a:off x="8802862" y="3064056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0B47298-CD0B-E5F8-ED99-34F57B19302E}"/>
              </a:ext>
            </a:extLst>
          </p:cNvPr>
          <p:cNvSpPr/>
          <p:nvPr/>
        </p:nvSpPr>
        <p:spPr>
          <a:xfrm>
            <a:off x="7352680" y="3121469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9D467C5-D1B7-C2C7-1F6F-B32847DB2259}"/>
              </a:ext>
            </a:extLst>
          </p:cNvPr>
          <p:cNvSpPr/>
          <p:nvPr/>
        </p:nvSpPr>
        <p:spPr>
          <a:xfrm rot="10800000">
            <a:off x="7352680" y="2277666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F0896-611B-9065-9773-DB385D7722F7}"/>
              </a:ext>
            </a:extLst>
          </p:cNvPr>
          <p:cNvSpPr txBox="1"/>
          <p:nvPr/>
        </p:nvSpPr>
        <p:spPr>
          <a:xfrm>
            <a:off x="7032404" y="3598978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4EFC9E-BD9F-4CF3-36F2-06D053890F05}"/>
              </a:ext>
            </a:extLst>
          </p:cNvPr>
          <p:cNvSpPr txBox="1"/>
          <p:nvPr/>
        </p:nvSpPr>
        <p:spPr>
          <a:xfrm>
            <a:off x="4787505" y="6415718"/>
            <a:ext cx="1473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compress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EF98140-157B-77F0-FF80-4A00454FD56A}"/>
              </a:ext>
            </a:extLst>
          </p:cNvPr>
          <p:cNvSpPr/>
          <p:nvPr/>
        </p:nvSpPr>
        <p:spPr>
          <a:xfrm>
            <a:off x="10517360" y="3178635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0A177B01-F283-47FA-7142-87169B5C1037}"/>
              </a:ext>
            </a:extLst>
          </p:cNvPr>
          <p:cNvSpPr/>
          <p:nvPr/>
        </p:nvSpPr>
        <p:spPr>
          <a:xfrm rot="10800000">
            <a:off x="10517360" y="2334832"/>
            <a:ext cx="233361" cy="442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D15585-FCBC-9DEA-FCAF-87B12FC6AF1D}"/>
              </a:ext>
            </a:extLst>
          </p:cNvPr>
          <p:cNvSpPr txBox="1"/>
          <p:nvPr/>
        </p:nvSpPr>
        <p:spPr>
          <a:xfrm rot="16200000">
            <a:off x="2088840" y="4656566"/>
            <a:ext cx="1387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Local arm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4F7BBA-F95A-E7E7-CFD6-1DB10E282EE2}"/>
              </a:ext>
            </a:extLst>
          </p:cNvPr>
          <p:cNvSpPr txBox="1"/>
          <p:nvPr/>
        </p:nvSpPr>
        <p:spPr>
          <a:xfrm rot="16200000">
            <a:off x="744394" y="4283529"/>
            <a:ext cx="17948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Perseus arm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06241-253E-3898-8234-00892BDC7D46}"/>
              </a:ext>
            </a:extLst>
          </p:cNvPr>
          <p:cNvSpPr txBox="1"/>
          <p:nvPr/>
        </p:nvSpPr>
        <p:spPr>
          <a:xfrm rot="16200000">
            <a:off x="927009" y="2000381"/>
            <a:ext cx="14546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F7F7F"/>
                </a:solidFill>
              </a:rPr>
              <a:t>Outer arm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1D483-BD45-4290-3FDB-6384210A7E3D}"/>
              </a:ext>
            </a:extLst>
          </p:cNvPr>
          <p:cNvSpPr txBox="1"/>
          <p:nvPr/>
        </p:nvSpPr>
        <p:spPr>
          <a:xfrm>
            <a:off x="6439473" y="4683248"/>
            <a:ext cx="5092302" cy="830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Stars around the Local arm shows the vertically compressing motion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A8EDF6-A065-599A-452B-CDDBCE274407}"/>
              </a:ext>
            </a:extLst>
          </p:cNvPr>
          <p:cNvSpPr txBox="1"/>
          <p:nvPr/>
        </p:nvSpPr>
        <p:spPr>
          <a:xfrm>
            <a:off x="6718079" y="6321193"/>
            <a:ext cx="4754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Arm positions from Reid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692202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2FF77E40-FBB1-F058-A279-F6605EFBC4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81" y="755451"/>
            <a:ext cx="9901238" cy="61882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0A88D5-3CF8-9314-4DCB-C0DB9A6A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323"/>
            <a:ext cx="10515600" cy="1085279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Transient dynamic spiral arms in N-body simulation: </a:t>
            </a:r>
            <a:br>
              <a:rPr lang="en-US" sz="2400" dirty="0"/>
            </a:br>
            <a:r>
              <a:rPr lang="en-US" sz="2400" dirty="0"/>
              <a:t>Compressing = Growing arm, Expanding = Disrupting arm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F3B42-D5F4-AF22-0467-A2D4AFF7AF3A}"/>
              </a:ext>
            </a:extLst>
          </p:cNvPr>
          <p:cNvSpPr txBox="1"/>
          <p:nvPr/>
        </p:nvSpPr>
        <p:spPr>
          <a:xfrm>
            <a:off x="10415587" y="4659802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C20B9-DCB5-22C0-DE7C-B153C394F868}"/>
              </a:ext>
            </a:extLst>
          </p:cNvPr>
          <p:cNvSpPr txBox="1"/>
          <p:nvPr/>
        </p:nvSpPr>
        <p:spPr>
          <a:xfrm>
            <a:off x="10309622" y="6102549"/>
            <a:ext cx="1473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compress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AB0724A-0A11-633D-EC39-C43760307F2A}"/>
              </a:ext>
            </a:extLst>
          </p:cNvPr>
          <p:cNvSpPr/>
          <p:nvPr/>
        </p:nvSpPr>
        <p:spPr>
          <a:xfrm>
            <a:off x="2028825" y="4859857"/>
            <a:ext cx="4529137" cy="1857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6A195E5F-0338-3B63-FFE0-A1E88A47A4D6}"/>
              </a:ext>
            </a:extLst>
          </p:cNvPr>
          <p:cNvSpPr/>
          <p:nvPr/>
        </p:nvSpPr>
        <p:spPr>
          <a:xfrm>
            <a:off x="6573442" y="6125795"/>
            <a:ext cx="3582590" cy="185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22CD17-6648-0EB3-AC0D-229C3F727B5F}"/>
              </a:ext>
            </a:extLst>
          </p:cNvPr>
          <p:cNvSpPr txBox="1"/>
          <p:nvPr/>
        </p:nvSpPr>
        <p:spPr>
          <a:xfrm>
            <a:off x="3433762" y="4952725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growing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238714-EF21-F597-C169-DDF221297101}"/>
              </a:ext>
            </a:extLst>
          </p:cNvPr>
          <p:cNvSpPr txBox="1"/>
          <p:nvPr/>
        </p:nvSpPr>
        <p:spPr>
          <a:xfrm>
            <a:off x="7315199" y="5823040"/>
            <a:ext cx="16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disrupting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BD15D4-D60D-C625-6D31-FDC154E8D805}"/>
              </a:ext>
            </a:extLst>
          </p:cNvPr>
          <p:cNvSpPr txBox="1"/>
          <p:nvPr/>
        </p:nvSpPr>
        <p:spPr>
          <a:xfrm>
            <a:off x="6256733" y="5133743"/>
            <a:ext cx="16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472C4"/>
                </a:solidFill>
              </a:rPr>
              <a:t>arm density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A5A0D-3E43-41A2-FB95-05BA29FDEA85}"/>
              </a:ext>
            </a:extLst>
          </p:cNvPr>
          <p:cNvSpPr txBox="1"/>
          <p:nvPr/>
        </p:nvSpPr>
        <p:spPr>
          <a:xfrm>
            <a:off x="3613545" y="5988230"/>
            <a:ext cx="2397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C000"/>
                </a:solidFill>
              </a:rPr>
              <a:t>Vz</a:t>
            </a:r>
            <a:r>
              <a:rPr lang="en-US" sz="2000" dirty="0">
                <a:solidFill>
                  <a:srgbClr val="FFC000"/>
                </a:solidFill>
              </a:rPr>
              <a:t>(z&gt;0)−</a:t>
            </a:r>
            <a:r>
              <a:rPr lang="en-US" sz="2000" dirty="0" err="1">
                <a:solidFill>
                  <a:srgbClr val="FFC000"/>
                </a:solidFill>
              </a:rPr>
              <a:t>Vz</a:t>
            </a:r>
            <a:r>
              <a:rPr lang="en-US" sz="2000" dirty="0">
                <a:solidFill>
                  <a:srgbClr val="FFC000"/>
                </a:solidFill>
              </a:rPr>
              <a:t>(z&lt;0)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1A8FEF-0827-D66E-935D-C0E8357792F1}"/>
              </a:ext>
            </a:extLst>
          </p:cNvPr>
          <p:cNvSpPr txBox="1"/>
          <p:nvPr/>
        </p:nvSpPr>
        <p:spPr>
          <a:xfrm>
            <a:off x="3667122" y="5680989"/>
            <a:ext cx="199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compressing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E3DF70-BD36-B5AC-02C0-B00C505093DE}"/>
              </a:ext>
            </a:extLst>
          </p:cNvPr>
          <p:cNvSpPr txBox="1"/>
          <p:nvPr/>
        </p:nvSpPr>
        <p:spPr>
          <a:xfrm>
            <a:off x="8348660" y="5031043"/>
            <a:ext cx="153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F10829-95E5-7629-B237-3B1401C9B253}"/>
              </a:ext>
            </a:extLst>
          </p:cNvPr>
          <p:cNvSpPr txBox="1"/>
          <p:nvPr/>
        </p:nvSpPr>
        <p:spPr>
          <a:xfrm>
            <a:off x="0" y="6433802"/>
            <a:ext cx="330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Asano, Kawata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5906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E2BE3-2D9E-26F0-4A62-4B5EBB1995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5" y="1179560"/>
            <a:ext cx="5872162" cy="587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90CEC-841C-1E06-D1B8-DE53EAC2B73F}"/>
              </a:ext>
            </a:extLst>
          </p:cNvPr>
          <p:cNvSpPr txBox="1"/>
          <p:nvPr/>
        </p:nvSpPr>
        <p:spPr>
          <a:xfrm>
            <a:off x="25005" y="1009525"/>
            <a:ext cx="551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Gaia DR3 all high quality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0DFE4-6904-E47E-0A13-5176AD40667D}"/>
              </a:ext>
            </a:extLst>
          </p:cNvPr>
          <p:cNvSpPr txBox="1"/>
          <p:nvPr/>
        </p:nvSpPr>
        <p:spPr>
          <a:xfrm>
            <a:off x="4635105" y="1116502"/>
            <a:ext cx="126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4EFC9E-BD9F-4CF3-36F2-06D053890F05}"/>
              </a:ext>
            </a:extLst>
          </p:cNvPr>
          <p:cNvSpPr txBox="1"/>
          <p:nvPr/>
        </p:nvSpPr>
        <p:spPr>
          <a:xfrm>
            <a:off x="4787505" y="6415718"/>
            <a:ext cx="1473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compress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D15585-FCBC-9DEA-FCAF-87B12FC6AF1D}"/>
              </a:ext>
            </a:extLst>
          </p:cNvPr>
          <p:cNvSpPr txBox="1"/>
          <p:nvPr/>
        </p:nvSpPr>
        <p:spPr>
          <a:xfrm rot="16200000">
            <a:off x="2088840" y="4656566"/>
            <a:ext cx="1387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Local arm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4F7BBA-F95A-E7E7-CFD6-1DB10E282EE2}"/>
              </a:ext>
            </a:extLst>
          </p:cNvPr>
          <p:cNvSpPr txBox="1"/>
          <p:nvPr/>
        </p:nvSpPr>
        <p:spPr>
          <a:xfrm rot="16200000">
            <a:off x="744394" y="4283529"/>
            <a:ext cx="17948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Perseus arm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06241-253E-3898-8234-00892BDC7D46}"/>
              </a:ext>
            </a:extLst>
          </p:cNvPr>
          <p:cNvSpPr txBox="1"/>
          <p:nvPr/>
        </p:nvSpPr>
        <p:spPr>
          <a:xfrm rot="16200000">
            <a:off x="927009" y="2000381"/>
            <a:ext cx="14546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F7F7F"/>
                </a:solidFill>
              </a:rPr>
              <a:t>Outer arm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6420B-C6BE-17AC-AD4D-58E7ACD6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61" y="-883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Transient dynamic spiral arms in N-body simulation: </a:t>
            </a:r>
            <a:br>
              <a:rPr lang="en-US" sz="2800" dirty="0"/>
            </a:br>
            <a:r>
              <a:rPr lang="en-US" sz="2800" dirty="0"/>
              <a:t>Compressing = Growing arm, Expanding = Disrupting arm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C581B-0073-365D-6FC4-53E652423B41}"/>
              </a:ext>
            </a:extLst>
          </p:cNvPr>
          <p:cNvSpPr txBox="1"/>
          <p:nvPr/>
        </p:nvSpPr>
        <p:spPr>
          <a:xfrm>
            <a:off x="6096001" y="1643063"/>
            <a:ext cx="58721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arm : </a:t>
            </a:r>
            <a:br>
              <a:rPr lang="en-US" sz="2400" dirty="0"/>
            </a:br>
            <a:r>
              <a:rPr lang="en-US" sz="2400" dirty="0"/>
              <a:t>compressing vertical motion</a:t>
            </a:r>
            <a:br>
              <a:rPr lang="en-US" sz="2400" dirty="0"/>
            </a:br>
            <a:r>
              <a:rPr lang="en-US" sz="2400" dirty="0"/>
              <a:t>= growing?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Tentatively…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Perseus arm : expanding </a:t>
            </a:r>
            <a:br>
              <a:rPr lang="en-US" sz="2400" dirty="0"/>
            </a:br>
            <a:r>
              <a:rPr lang="en-US" sz="2400" dirty="0"/>
              <a:t>= disrupting </a:t>
            </a:r>
            <a:br>
              <a:rPr lang="en-US" sz="2400" dirty="0"/>
            </a:br>
            <a:r>
              <a:rPr lang="en-US" sz="2400" dirty="0"/>
              <a:t>(see also, Baba, Kawata et al.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Outer arm : compressing? </a:t>
            </a:r>
            <a:br>
              <a:rPr lang="en-US" sz="2400" dirty="0"/>
            </a:br>
            <a:r>
              <a:rPr lang="en-US" sz="2400" dirty="0"/>
              <a:t>= growing? </a:t>
            </a:r>
          </a:p>
        </p:txBody>
      </p:sp>
    </p:spTree>
    <p:extLst>
      <p:ext uri="{BB962C8B-B14F-4D97-AF65-F5344CB8AC3E}">
        <p14:creationId xmlns:p14="http://schemas.microsoft.com/office/powerpoint/2010/main" val="417970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9FCA4-E9F3-83E1-7792-B07CA3193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481" y="0"/>
            <a:ext cx="6764671" cy="6777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4CF4D-1826-4DA9-C2A4-2906D60F7DF7}"/>
              </a:ext>
            </a:extLst>
          </p:cNvPr>
          <p:cNvSpPr txBox="1"/>
          <p:nvPr/>
        </p:nvSpPr>
        <p:spPr>
          <a:xfrm>
            <a:off x="0" y="0"/>
            <a:ext cx="6352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Further clues…</a:t>
            </a:r>
          </a:p>
          <a:p>
            <a:pPr algn="ctr"/>
            <a:r>
              <a:rPr lang="en-US" sz="2000" dirty="0"/>
              <a:t>disrupting Perseus arm and growing Outer arm?</a:t>
            </a:r>
            <a:br>
              <a:rPr lang="en-US" sz="2000" dirty="0"/>
            </a:br>
            <a:r>
              <a:rPr lang="en-US" sz="2000" dirty="0"/>
              <a:t>Cepheids (age~ a few 100 </a:t>
            </a:r>
            <a:r>
              <a:rPr lang="en-US" sz="2000" dirty="0" err="1"/>
              <a:t>Myr</a:t>
            </a:r>
            <a:r>
              <a:rPr lang="en-US" sz="2000" dirty="0"/>
              <a:t>) kinematics. </a:t>
            </a:r>
            <a:br>
              <a:rPr lang="en-US" sz="2000" dirty="0"/>
            </a:br>
            <a:r>
              <a:rPr lang="en-US" sz="2000" dirty="0"/>
              <a:t>(Funakoshi, Matsunaga, Kawata in prep.)</a:t>
            </a:r>
          </a:p>
        </p:txBody>
      </p:sp>
      <p:pic>
        <p:nvPicPr>
          <p:cNvPr id="11" name="Picture 10" descr="A picture containing space, universe, outer space, astronomical object&#10;&#10;Description automatically generated">
            <a:extLst>
              <a:ext uri="{FF2B5EF4-FFF2-40B4-BE49-F238E27FC236}">
                <a16:creationId xmlns:a16="http://schemas.microsoft.com/office/drawing/2014/main" id="{A909E408-36DF-5B8D-ECC7-0AAD8435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5077"/>
            <a:ext cx="4962144" cy="5531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32D84A-1097-E9A0-3FEB-E2039E3A58EC}"/>
              </a:ext>
            </a:extLst>
          </p:cNvPr>
          <p:cNvSpPr txBox="1"/>
          <p:nvPr/>
        </p:nvSpPr>
        <p:spPr>
          <a:xfrm>
            <a:off x="6091588" y="6408551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inward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B7AEF-9783-4801-2D92-3941BE15F59F}"/>
              </a:ext>
            </a:extLst>
          </p:cNvPr>
          <p:cNvSpPr txBox="1"/>
          <p:nvPr/>
        </p:nvSpPr>
        <p:spPr>
          <a:xfrm>
            <a:off x="7797737" y="6391917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outward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226A7E-8BF1-F080-C401-13617D5D7D08}"/>
              </a:ext>
            </a:extLst>
          </p:cNvPr>
          <p:cNvSpPr txBox="1"/>
          <p:nvPr/>
        </p:nvSpPr>
        <p:spPr>
          <a:xfrm>
            <a:off x="10805058" y="6387476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outward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E82746-0BC9-D976-8A4C-7A4760A7B709}"/>
              </a:ext>
            </a:extLst>
          </p:cNvPr>
          <p:cNvSpPr txBox="1"/>
          <p:nvPr/>
        </p:nvSpPr>
        <p:spPr>
          <a:xfrm>
            <a:off x="9110061" y="6408551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inward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A340E5-6D68-3709-C03B-19A98FF61652}"/>
              </a:ext>
            </a:extLst>
          </p:cNvPr>
          <p:cNvSpPr txBox="1"/>
          <p:nvPr/>
        </p:nvSpPr>
        <p:spPr>
          <a:xfrm>
            <a:off x="6713279" y="3204275"/>
            <a:ext cx="175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Trailing side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A0B888-FC72-EC99-A0A0-1B5C0749E4E9}"/>
              </a:ext>
            </a:extLst>
          </p:cNvPr>
          <p:cNvSpPr txBox="1"/>
          <p:nvPr/>
        </p:nvSpPr>
        <p:spPr>
          <a:xfrm>
            <a:off x="9887715" y="3204275"/>
            <a:ext cx="175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Leading side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A123C0-7995-C445-1D6C-1C1FC13715F2}"/>
              </a:ext>
            </a:extLst>
          </p:cNvPr>
          <p:cNvCxnSpPr/>
          <p:nvPr/>
        </p:nvCxnSpPr>
        <p:spPr>
          <a:xfrm flipV="1">
            <a:off x="6890365" y="1323439"/>
            <a:ext cx="1298506" cy="10319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65F410-D937-5FCA-D3E4-AD985FE3573F}"/>
              </a:ext>
            </a:extLst>
          </p:cNvPr>
          <p:cNvCxnSpPr/>
          <p:nvPr/>
        </p:nvCxnSpPr>
        <p:spPr>
          <a:xfrm flipV="1">
            <a:off x="9887715" y="1323439"/>
            <a:ext cx="1298506" cy="10319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AB995B-8703-BF1D-F393-18001C37C04D}"/>
              </a:ext>
            </a:extLst>
          </p:cNvPr>
          <p:cNvCxnSpPr>
            <a:cxnSpLocks/>
          </p:cNvCxnSpPr>
          <p:nvPr/>
        </p:nvCxnSpPr>
        <p:spPr>
          <a:xfrm flipH="1" flipV="1">
            <a:off x="6890365" y="4659762"/>
            <a:ext cx="1275198" cy="89848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BBDB43-09D8-C5E3-BE04-14496AC2B841}"/>
              </a:ext>
            </a:extLst>
          </p:cNvPr>
          <p:cNvCxnSpPr>
            <a:cxnSpLocks/>
          </p:cNvCxnSpPr>
          <p:nvPr/>
        </p:nvCxnSpPr>
        <p:spPr>
          <a:xfrm flipH="1" flipV="1">
            <a:off x="9911023" y="4720032"/>
            <a:ext cx="1275198" cy="89848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5ACE02-0AA3-CB68-4F14-BA319577463C}"/>
              </a:ext>
            </a:extLst>
          </p:cNvPr>
          <p:cNvCxnSpPr>
            <a:cxnSpLocks/>
          </p:cNvCxnSpPr>
          <p:nvPr/>
        </p:nvCxnSpPr>
        <p:spPr>
          <a:xfrm flipH="1" flipV="1">
            <a:off x="2200368" y="3862435"/>
            <a:ext cx="352043" cy="414815"/>
          </a:xfrm>
          <a:prstGeom prst="line">
            <a:avLst/>
          </a:prstGeom>
          <a:ln w="508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9080D6D-B649-B383-C19B-E7018A279F14}"/>
              </a:ext>
            </a:extLst>
          </p:cNvPr>
          <p:cNvCxnSpPr>
            <a:cxnSpLocks/>
          </p:cNvCxnSpPr>
          <p:nvPr/>
        </p:nvCxnSpPr>
        <p:spPr>
          <a:xfrm flipH="1" flipV="1">
            <a:off x="1977012" y="3983470"/>
            <a:ext cx="324232" cy="351522"/>
          </a:xfrm>
          <a:prstGeom prst="line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A77DE1-82DC-B785-4305-0E342D798FF7}"/>
              </a:ext>
            </a:extLst>
          </p:cNvPr>
          <p:cNvCxnSpPr>
            <a:cxnSpLocks/>
          </p:cNvCxnSpPr>
          <p:nvPr/>
        </p:nvCxnSpPr>
        <p:spPr>
          <a:xfrm flipH="1">
            <a:off x="1722656" y="3128644"/>
            <a:ext cx="364555" cy="309028"/>
          </a:xfrm>
          <a:prstGeom prst="line">
            <a:avLst/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8D65F0-CA13-DD40-5402-D201A656D658}"/>
              </a:ext>
            </a:extLst>
          </p:cNvPr>
          <p:cNvCxnSpPr>
            <a:cxnSpLocks/>
          </p:cNvCxnSpPr>
          <p:nvPr/>
        </p:nvCxnSpPr>
        <p:spPr>
          <a:xfrm flipH="1">
            <a:off x="1493955" y="2973422"/>
            <a:ext cx="390576" cy="343215"/>
          </a:xfrm>
          <a:prstGeom prst="line">
            <a:avLst/>
          </a:prstGeom>
          <a:ln w="508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DAE4217-E01C-E05D-9450-AB78082060C6}"/>
              </a:ext>
            </a:extLst>
          </p:cNvPr>
          <p:cNvCxnSpPr>
            <a:cxnSpLocks/>
          </p:cNvCxnSpPr>
          <p:nvPr/>
        </p:nvCxnSpPr>
        <p:spPr>
          <a:xfrm flipH="1" flipV="1">
            <a:off x="2524854" y="3260482"/>
            <a:ext cx="352043" cy="414815"/>
          </a:xfrm>
          <a:prstGeom prst="line">
            <a:avLst/>
          </a:prstGeom>
          <a:ln w="508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B06A7F0-9778-6037-5B57-FBF1895B8708}"/>
              </a:ext>
            </a:extLst>
          </p:cNvPr>
          <p:cNvCxnSpPr>
            <a:cxnSpLocks/>
          </p:cNvCxnSpPr>
          <p:nvPr/>
        </p:nvCxnSpPr>
        <p:spPr>
          <a:xfrm flipH="1" flipV="1">
            <a:off x="2301498" y="3381517"/>
            <a:ext cx="324232" cy="351522"/>
          </a:xfrm>
          <a:prstGeom prst="line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8DBDC90-8B3C-2A4C-8363-E0CA99719176}"/>
              </a:ext>
            </a:extLst>
          </p:cNvPr>
          <p:cNvCxnSpPr>
            <a:cxnSpLocks/>
          </p:cNvCxnSpPr>
          <p:nvPr/>
        </p:nvCxnSpPr>
        <p:spPr>
          <a:xfrm flipH="1" flipV="1">
            <a:off x="2193746" y="4551404"/>
            <a:ext cx="352043" cy="414815"/>
          </a:xfrm>
          <a:prstGeom prst="line">
            <a:avLst/>
          </a:prstGeom>
          <a:ln w="508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D5AEFF8-7D1B-5085-728A-365C5601D70D}"/>
              </a:ext>
            </a:extLst>
          </p:cNvPr>
          <p:cNvCxnSpPr>
            <a:cxnSpLocks/>
          </p:cNvCxnSpPr>
          <p:nvPr/>
        </p:nvCxnSpPr>
        <p:spPr>
          <a:xfrm flipH="1" flipV="1">
            <a:off x="1970390" y="4672439"/>
            <a:ext cx="324232" cy="351522"/>
          </a:xfrm>
          <a:prstGeom prst="line">
            <a:avLst/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D476688-A9C6-8560-8EB5-C58998FF28A1}"/>
              </a:ext>
            </a:extLst>
          </p:cNvPr>
          <p:cNvCxnSpPr>
            <a:cxnSpLocks/>
          </p:cNvCxnSpPr>
          <p:nvPr/>
        </p:nvCxnSpPr>
        <p:spPr>
          <a:xfrm flipH="1">
            <a:off x="1406832" y="3959366"/>
            <a:ext cx="364555" cy="309028"/>
          </a:xfrm>
          <a:prstGeom prst="line">
            <a:avLst/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1CF930E-DFB1-E3F3-A1AD-F16AF6BCB6B2}"/>
              </a:ext>
            </a:extLst>
          </p:cNvPr>
          <p:cNvCxnSpPr>
            <a:cxnSpLocks/>
          </p:cNvCxnSpPr>
          <p:nvPr/>
        </p:nvCxnSpPr>
        <p:spPr>
          <a:xfrm flipH="1">
            <a:off x="1178131" y="3804144"/>
            <a:ext cx="390576" cy="343215"/>
          </a:xfrm>
          <a:prstGeom prst="line">
            <a:avLst/>
          </a:prstGeom>
          <a:ln w="508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D97933A-1E05-4636-8CD8-9A3CAAC4A20F}"/>
              </a:ext>
            </a:extLst>
          </p:cNvPr>
          <p:cNvCxnSpPr>
            <a:cxnSpLocks/>
          </p:cNvCxnSpPr>
          <p:nvPr/>
        </p:nvCxnSpPr>
        <p:spPr>
          <a:xfrm flipH="1">
            <a:off x="1479672" y="4940649"/>
            <a:ext cx="364555" cy="309028"/>
          </a:xfrm>
          <a:prstGeom prst="line">
            <a:avLst/>
          </a:prstGeom>
          <a:ln w="50800">
            <a:solidFill>
              <a:srgbClr val="00B0F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6EC40E8-947B-D636-E61A-900282FF48E5}"/>
              </a:ext>
            </a:extLst>
          </p:cNvPr>
          <p:cNvCxnSpPr>
            <a:cxnSpLocks/>
          </p:cNvCxnSpPr>
          <p:nvPr/>
        </p:nvCxnSpPr>
        <p:spPr>
          <a:xfrm flipH="1">
            <a:off x="1250971" y="4785427"/>
            <a:ext cx="390576" cy="343215"/>
          </a:xfrm>
          <a:prstGeom prst="line">
            <a:avLst/>
          </a:prstGeom>
          <a:ln w="508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184DD8F-2C40-2473-215E-AF89C1913719}"/>
              </a:ext>
            </a:extLst>
          </p:cNvPr>
          <p:cNvSpPr txBox="1"/>
          <p:nvPr/>
        </p:nvSpPr>
        <p:spPr>
          <a:xfrm>
            <a:off x="2128389" y="5301041"/>
            <a:ext cx="3004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Moving perpendicular to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the arm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= disrupting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(Baba, Kawata et al. 18)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CA5C2EB-70F4-B716-9992-2458CBDBF74E}"/>
              </a:ext>
            </a:extLst>
          </p:cNvPr>
          <p:cNvSpPr txBox="1"/>
          <p:nvPr/>
        </p:nvSpPr>
        <p:spPr>
          <a:xfrm>
            <a:off x="418782" y="5260517"/>
            <a:ext cx="1853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Moving along the arm</a:t>
            </a:r>
          </a:p>
          <a:p>
            <a:r>
              <a:rPr lang="en-US" sz="2000" dirty="0">
                <a:solidFill>
                  <a:srgbClr val="00B0F0"/>
                </a:solidFill>
              </a:rPr>
              <a:t>= growing</a:t>
            </a:r>
          </a:p>
        </p:txBody>
      </p:sp>
    </p:spTree>
    <p:extLst>
      <p:ext uri="{BB962C8B-B14F-4D97-AF65-F5344CB8AC3E}">
        <p14:creationId xmlns:p14="http://schemas.microsoft.com/office/powerpoint/2010/main" val="4117904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EB571B-E8BF-8548-B42C-F919C05F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7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0A1F79-2969-8B42-8581-B9DC17C8B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" y="650331"/>
            <a:ext cx="12144375" cy="214041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Spirals in the Milky Way are likely to be transient and dynamic (see also </a:t>
            </a:r>
            <a:r>
              <a:rPr lang="en-US" sz="2400" dirty="0" err="1"/>
              <a:t>Cantat</a:t>
            </a:r>
            <a:r>
              <a:rPr lang="en-US" sz="2400" dirty="0"/>
              <a:t>-Gaudin’s talk)</a:t>
            </a:r>
          </a:p>
          <a:p>
            <a:pPr lvl="1"/>
            <a:r>
              <a:rPr lang="en-US" dirty="0"/>
              <a:t>Local and Outer arms: growing</a:t>
            </a:r>
          </a:p>
          <a:p>
            <a:pPr lvl="1"/>
            <a:r>
              <a:rPr lang="en-US" dirty="0"/>
              <a:t>Perseus arm: disrupting</a:t>
            </a:r>
          </a:p>
          <a:p>
            <a:r>
              <a:rPr lang="en-US" sz="2400" dirty="0"/>
              <a:t>Location and the number of arms are still in debate. (e.g. </a:t>
            </a:r>
            <a:r>
              <a:rPr lang="en-US" sz="2400" dirty="0" err="1"/>
              <a:t>Poggio’s</a:t>
            </a:r>
            <a:r>
              <a:rPr lang="en-US" sz="2400" dirty="0"/>
              <a:t> talk)</a:t>
            </a:r>
          </a:p>
          <a:p>
            <a:r>
              <a:rPr lang="en-US" sz="2400" dirty="0"/>
              <a:t>Need further studies with </a:t>
            </a:r>
            <a:br>
              <a:rPr lang="en-US" sz="2400" dirty="0"/>
            </a:br>
            <a:r>
              <a:rPr lang="en-US" sz="2400" dirty="0"/>
              <a:t>kinematics and metallicity for young populations⇐ Open clusters, young stars? </a:t>
            </a:r>
          </a:p>
        </p:txBody>
      </p:sp>
      <p:pic>
        <p:nvPicPr>
          <p:cNvPr id="8" name="Picture 7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4F9B9683-3A8C-C34E-C45E-4AA070438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50051"/>
            <a:ext cx="6534478" cy="3829050"/>
          </a:xfrm>
          <a:prstGeom prst="rect">
            <a:avLst/>
          </a:prstGeom>
        </p:spPr>
      </p:pic>
      <p:pic>
        <p:nvPicPr>
          <p:cNvPr id="11" name="Picture 10" descr="A diagram of a number of meters&#10;&#10;Description automatically generated">
            <a:extLst>
              <a:ext uri="{FF2B5EF4-FFF2-40B4-BE49-F238E27FC236}">
                <a16:creationId xmlns:a16="http://schemas.microsoft.com/office/drawing/2014/main" id="{E5FDD22E-9D6D-62F7-4857-21206B2342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77" y="3117471"/>
            <a:ext cx="787761" cy="2991526"/>
          </a:xfrm>
          <a:prstGeom prst="rect">
            <a:avLst/>
          </a:prstGeom>
        </p:spPr>
      </p:pic>
      <p:pic>
        <p:nvPicPr>
          <p:cNvPr id="13" name="Picture 12" descr="A colorful spiral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A7E39F11-15EC-6927-4000-C25001DF05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5" y="3117471"/>
            <a:ext cx="4013070" cy="3385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B87CF1-C1B4-8C6D-0FE1-566B16DC8432}"/>
              </a:ext>
            </a:extLst>
          </p:cNvPr>
          <p:cNvSpPr txBox="1"/>
          <p:nvPr/>
        </p:nvSpPr>
        <p:spPr>
          <a:xfrm rot="16200000">
            <a:off x="6729492" y="4413178"/>
            <a:ext cx="10144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km/s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C61F1-9430-B5DE-8173-35F97BAD9EF6}"/>
              </a:ext>
            </a:extLst>
          </p:cNvPr>
          <p:cNvSpPr txBox="1"/>
          <p:nvPr/>
        </p:nvSpPr>
        <p:spPr>
          <a:xfrm rot="16200000">
            <a:off x="11129635" y="4204387"/>
            <a:ext cx="13215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Δ</a:t>
            </a:r>
            <a:r>
              <a:rPr lang="en-US" sz="2000" dirty="0"/>
              <a:t>[Fe/H] (</a:t>
            </a:r>
            <a:r>
              <a:rPr lang="en-US" sz="2000" dirty="0" err="1"/>
              <a:t>dex</a:t>
            </a:r>
            <a:r>
              <a:rPr lang="en-US" sz="20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1AA8FD-0DD4-D7D5-AC7C-BA02DF1C1C84}"/>
              </a:ext>
            </a:extLst>
          </p:cNvPr>
          <p:cNvSpPr txBox="1"/>
          <p:nvPr/>
        </p:nvSpPr>
        <p:spPr>
          <a:xfrm>
            <a:off x="6825801" y="3117469"/>
            <a:ext cx="471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C588DA-3296-6E89-E39A-AC6EBEFCE910}"/>
              </a:ext>
            </a:extLst>
          </p:cNvPr>
          <p:cNvSpPr txBox="1"/>
          <p:nvPr/>
        </p:nvSpPr>
        <p:spPr>
          <a:xfrm>
            <a:off x="6782343" y="5809251"/>
            <a:ext cx="623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09E04-C22D-601B-0135-519982142DE9}"/>
              </a:ext>
            </a:extLst>
          </p:cNvPr>
          <p:cNvSpPr txBox="1"/>
          <p:nvPr/>
        </p:nvSpPr>
        <p:spPr>
          <a:xfrm>
            <a:off x="10729913" y="5624585"/>
            <a:ext cx="816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−0.35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4692F-BAD2-ECC9-1B0C-0005BC376799}"/>
              </a:ext>
            </a:extLst>
          </p:cNvPr>
          <p:cNvSpPr txBox="1"/>
          <p:nvPr/>
        </p:nvSpPr>
        <p:spPr>
          <a:xfrm>
            <a:off x="10784331" y="3248097"/>
            <a:ext cx="70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853F49-660C-BD53-3522-7D5D842034F3}"/>
              </a:ext>
            </a:extLst>
          </p:cNvPr>
          <p:cNvSpPr txBox="1"/>
          <p:nvPr/>
        </p:nvSpPr>
        <p:spPr>
          <a:xfrm>
            <a:off x="5715000" y="6402956"/>
            <a:ext cx="6429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Grand, </a:t>
            </a:r>
            <a:r>
              <a:rPr lang="en-US" sz="2000" dirty="0" err="1"/>
              <a:t>Springel</a:t>
            </a:r>
            <a:r>
              <a:rPr lang="en-US" sz="2000" dirty="0"/>
              <a:t>, Kawata et al. (2016) Auriga simulation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39E481-43B1-34C6-05D7-1D2EBC1C5527}"/>
              </a:ext>
            </a:extLst>
          </p:cNvPr>
          <p:cNvSpPr txBox="1"/>
          <p:nvPr/>
        </p:nvSpPr>
        <p:spPr>
          <a:xfrm>
            <a:off x="7436754" y="2790745"/>
            <a:ext cx="400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Prediction for 120 </a:t>
            </a:r>
            <a:r>
              <a:rPr lang="en-US" dirty="0" err="1"/>
              <a:t>Myr</a:t>
            </a:r>
            <a:r>
              <a:rPr lang="en-US" dirty="0"/>
              <a:t> old stars </a:t>
            </a:r>
          </a:p>
        </p:txBody>
      </p:sp>
    </p:spTree>
    <p:extLst>
      <p:ext uri="{BB962C8B-B14F-4D97-AF65-F5344CB8AC3E}">
        <p14:creationId xmlns:p14="http://schemas.microsoft.com/office/powerpoint/2010/main" val="22882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JASMINE (mid-2020s, ISAS/JAXA approved) NIR astrometry and time-series NIR photometry (PI: Gouda, PS: Kawata)">
            <a:extLst>
              <a:ext uri="{FF2B5EF4-FFF2-40B4-BE49-F238E27FC236}">
                <a16:creationId xmlns:a16="http://schemas.microsoft.com/office/drawing/2014/main" id="{923CA027-F1C5-2E41-A44C-87E0450A887B}"/>
              </a:ext>
            </a:extLst>
          </p:cNvPr>
          <p:cNvSpPr txBox="1"/>
          <p:nvPr/>
        </p:nvSpPr>
        <p:spPr>
          <a:xfrm>
            <a:off x="880879" y="136525"/>
            <a:ext cx="1019331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sz="2400" dirty="0"/>
              <a:t>JASMINE </a:t>
            </a:r>
            <a:r>
              <a:rPr lang="en-US" sz="2400" dirty="0"/>
              <a:t>(launch </a:t>
            </a:r>
            <a:r>
              <a:rPr sz="2400" dirty="0"/>
              <a:t>20</a:t>
            </a:r>
            <a:r>
              <a:rPr lang="en-US" sz="2400" dirty="0"/>
              <a:t>28 (TBC)</a:t>
            </a:r>
            <a:r>
              <a:rPr sz="2400" dirty="0"/>
              <a:t>, </a:t>
            </a:r>
            <a:r>
              <a:rPr lang="en-US" sz="2400" dirty="0"/>
              <a:t>selected by </a:t>
            </a:r>
            <a:r>
              <a:rPr sz="2400" dirty="0"/>
              <a:t>ISAS/JAXA)</a:t>
            </a:r>
            <a:br>
              <a:rPr sz="2400" dirty="0"/>
            </a:br>
            <a:r>
              <a:rPr sz="2400" dirty="0"/>
              <a:t>NIR </a:t>
            </a:r>
            <a:r>
              <a:rPr lang="en-US" sz="2400" dirty="0"/>
              <a:t>Galactic </a:t>
            </a:r>
            <a:r>
              <a:rPr lang="en-US" sz="2400" dirty="0" err="1"/>
              <a:t>centre</a:t>
            </a:r>
            <a:r>
              <a:rPr lang="en-US" sz="2400" dirty="0"/>
              <a:t> </a:t>
            </a:r>
            <a:r>
              <a:rPr sz="2400" dirty="0"/>
              <a:t>astrometry and time-series NIR photometry</a:t>
            </a:r>
            <a:br>
              <a:rPr sz="2400" dirty="0"/>
            </a:br>
            <a:r>
              <a:rPr sz="2400" dirty="0"/>
              <a:t>(PI: Gouda, PS: Kawata</a:t>
            </a:r>
            <a:r>
              <a:rPr lang="en-US" sz="2400" dirty="0"/>
              <a:t>, Kawata et al. arXiv:2307.05666)</a:t>
            </a:r>
            <a:endParaRPr sz="2400" dirty="0"/>
          </a:p>
        </p:txBody>
      </p:sp>
      <p:pic>
        <p:nvPicPr>
          <p:cNvPr id="4" name="AS20190521003101_comm.jpg" descr="AS20190521003101_comm.jpg">
            <a:extLst>
              <a:ext uri="{FF2B5EF4-FFF2-40B4-BE49-F238E27FC236}">
                <a16:creationId xmlns:a16="http://schemas.microsoft.com/office/drawing/2014/main" id="{A6ACF988-E817-254F-9BBE-12C5A8BA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6" y="1394263"/>
            <a:ext cx="5850271" cy="35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">
            <a:extLst>
              <a:ext uri="{FF2B5EF4-FFF2-40B4-BE49-F238E27FC236}">
                <a16:creationId xmlns:a16="http://schemas.microsoft.com/office/drawing/2014/main" id="{993594CB-6F79-2D46-9907-A27DFADE0436}"/>
              </a:ext>
            </a:extLst>
          </p:cNvPr>
          <p:cNvSpPr txBox="1"/>
          <p:nvPr/>
        </p:nvSpPr>
        <p:spPr>
          <a:xfrm>
            <a:off x="5977535" y="5090119"/>
            <a:ext cx="12700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7910D-28E9-ED4F-86BB-9D2C279254F6}"/>
              </a:ext>
            </a:extLst>
          </p:cNvPr>
          <p:cNvSpPr txBox="1"/>
          <p:nvPr/>
        </p:nvSpPr>
        <p:spPr>
          <a:xfrm>
            <a:off x="9715838" y="4436888"/>
            <a:ext cx="243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Nishiyama et 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D12C9-915E-0748-B6D9-4E8517DEC0ED}"/>
              </a:ext>
            </a:extLst>
          </p:cNvPr>
          <p:cNvSpPr txBox="1"/>
          <p:nvPr/>
        </p:nvSpPr>
        <p:spPr>
          <a:xfrm>
            <a:off x="9027814" y="2580375"/>
            <a:ext cx="201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120’ ~ 280 pc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0E7DF2-1A2E-A24F-AC0F-D941BCD8BC9E}"/>
              </a:ext>
            </a:extLst>
          </p:cNvPr>
          <p:cNvCxnSpPr/>
          <p:nvPr/>
        </p:nvCxnSpPr>
        <p:spPr>
          <a:xfrm flipV="1">
            <a:off x="9086558" y="3292543"/>
            <a:ext cx="1847938" cy="101600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BEDDD-3559-F54F-88C6-198554D52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359" y="5510000"/>
            <a:ext cx="1635641" cy="1635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3DFD5-F056-544E-9D41-F37A88FD7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83246"/>
            <a:ext cx="2740247" cy="865341"/>
          </a:xfrm>
          <a:prstGeom prst="rect">
            <a:avLst/>
          </a:prstGeom>
        </p:spPr>
      </p:pic>
      <p:sp>
        <p:nvSpPr>
          <p:cNvPr id="6" name="30 cm diameter, limiting manitude: Hw(1.1-1.7 μm)=9-16 mag…">
            <a:extLst>
              <a:ext uri="{FF2B5EF4-FFF2-40B4-BE49-F238E27FC236}">
                <a16:creationId xmlns:a16="http://schemas.microsoft.com/office/drawing/2014/main" id="{C9470A29-EBF2-6C40-9FC3-191CFDF2A356}"/>
              </a:ext>
            </a:extLst>
          </p:cNvPr>
          <p:cNvSpPr txBox="1"/>
          <p:nvPr/>
        </p:nvSpPr>
        <p:spPr>
          <a:xfrm>
            <a:off x="972158" y="4881986"/>
            <a:ext cx="1001075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06400"/>
            <a:r>
              <a:rPr lang="en-US" sz="2400" dirty="0"/>
              <a:t>36</a:t>
            </a:r>
            <a:r>
              <a:rPr sz="2400" dirty="0"/>
              <a:t> cm diameter, limiting ma</a:t>
            </a:r>
            <a:r>
              <a:rPr lang="en-US" sz="2400" dirty="0"/>
              <a:t>g</a:t>
            </a:r>
            <a:r>
              <a:rPr sz="2400" dirty="0"/>
              <a:t>nitude: </a:t>
            </a:r>
            <a:r>
              <a:rPr sz="2400" dirty="0" err="1"/>
              <a:t>Hw</a:t>
            </a:r>
            <a:r>
              <a:rPr sz="2400" dirty="0"/>
              <a:t>(1.1-1.</a:t>
            </a:r>
            <a:r>
              <a:rPr lang="en-US" sz="2400" dirty="0"/>
              <a:t>6</a:t>
            </a:r>
            <a:r>
              <a:rPr sz="2400" dirty="0"/>
              <a:t> </a:t>
            </a:r>
            <a:r>
              <a:rPr sz="2400" dirty="0" err="1"/>
              <a:t>μm</a:t>
            </a:r>
            <a:r>
              <a:rPr sz="2400" dirty="0"/>
              <a:t>)=9</a:t>
            </a:r>
            <a:r>
              <a:rPr lang="en-US" sz="2400" dirty="0"/>
              <a:t>.5</a:t>
            </a:r>
            <a:r>
              <a:rPr sz="2400" dirty="0"/>
              <a:t>-1</a:t>
            </a:r>
            <a:r>
              <a:rPr lang="en-US" sz="2400" dirty="0"/>
              <a:t>4.5</a:t>
            </a:r>
            <a:r>
              <a:rPr sz="2400" dirty="0"/>
              <a:t> mag</a:t>
            </a:r>
          </a:p>
          <a:p>
            <a:pPr algn="ctr" defTabSz="406400"/>
            <a:r>
              <a:rPr sz="2400" dirty="0"/>
              <a:t>3 years mission</a:t>
            </a:r>
            <a:r>
              <a:rPr lang="en-US" sz="2400" dirty="0"/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~25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μas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(~125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μas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for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&lt;12.5 (14.5) mag stars</a:t>
            </a:r>
            <a:endParaRPr lang="en-US" sz="2400" dirty="0"/>
          </a:p>
          <a:p>
            <a:pPr algn="ctr" defTabSz="406400"/>
            <a:r>
              <a:rPr lang="en-GB" sz="2400" dirty="0"/>
              <a:t>Inner disk kinematics, star clusters and black holes in the Galactic centre</a:t>
            </a:r>
            <a:endParaRPr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5DBC92-5C14-EC31-B18E-A433D5C4225B}"/>
              </a:ext>
            </a:extLst>
          </p:cNvPr>
          <p:cNvGrpSpPr/>
          <p:nvPr/>
        </p:nvGrpSpPr>
        <p:grpSpPr>
          <a:xfrm>
            <a:off x="6050978" y="1774131"/>
            <a:ext cx="6141022" cy="2662757"/>
            <a:chOff x="-18011" y="1081854"/>
            <a:chExt cx="6769039" cy="2935066"/>
          </a:xfrm>
        </p:grpSpPr>
        <p:pic>
          <p:nvPicPr>
            <p:cNvPr id="13" name="Picture 1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D86ABAB0-0A2C-09F0-B0C5-C33C6E4B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8011" y="1081854"/>
              <a:ext cx="6769039" cy="29350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9FFE7B-0A79-DB62-9EA7-F68C2F0A4D52}"/>
                </a:ext>
              </a:extLst>
            </p:cNvPr>
            <p:cNvSpPr txBox="1"/>
            <p:nvPr/>
          </p:nvSpPr>
          <p:spPr>
            <a:xfrm>
              <a:off x="3508679" y="1933984"/>
              <a:ext cx="2587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 deg ~ 200 pc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53A929-4AFA-23F4-4CDD-0C9A510741D1}"/>
                </a:ext>
              </a:extLst>
            </p:cNvPr>
            <p:cNvCxnSpPr>
              <a:cxnSpLocks/>
            </p:cNvCxnSpPr>
            <p:nvPr/>
          </p:nvCxnSpPr>
          <p:spPr>
            <a:xfrm>
              <a:off x="3549482" y="2415297"/>
              <a:ext cx="125369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7B51770-EB65-2869-3F82-DB24E4B13331}"/>
              </a:ext>
            </a:extLst>
          </p:cNvPr>
          <p:cNvSpPr txBox="1"/>
          <p:nvPr/>
        </p:nvSpPr>
        <p:spPr>
          <a:xfrm>
            <a:off x="6573328" y="4413639"/>
            <a:ext cx="54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Galactic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NIR: Nishiyama et al.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040E0-A8F3-80FC-9553-7C9F5483EE9D}"/>
              </a:ext>
            </a:extLst>
          </p:cNvPr>
          <p:cNvSpPr txBox="1"/>
          <p:nvPr/>
        </p:nvSpPr>
        <p:spPr>
          <a:xfrm>
            <a:off x="3097853" y="6246903"/>
            <a:ext cx="675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Hopefully 5-6 new star clusters! (ref. </a:t>
            </a:r>
            <a:r>
              <a:rPr lang="en-US" sz="2000" dirty="0" err="1">
                <a:solidFill>
                  <a:srgbClr val="FF0000"/>
                </a:solidFill>
              </a:rPr>
              <a:t>Cantat</a:t>
            </a:r>
            <a:r>
              <a:rPr lang="en-US" sz="2000" dirty="0">
                <a:solidFill>
                  <a:srgbClr val="FF0000"/>
                </a:solidFill>
              </a:rPr>
              <a:t>-Gaudin’s talk)</a:t>
            </a:r>
          </a:p>
        </p:txBody>
      </p:sp>
    </p:spTree>
    <p:extLst>
      <p:ext uri="{BB962C8B-B14F-4D97-AF65-F5344CB8AC3E}">
        <p14:creationId xmlns:p14="http://schemas.microsoft.com/office/powerpoint/2010/main" val="386766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6084main_MilkyWay-full-annotated.jpg" descr="236084main_MilkyWay-full-annotated.jpg">
            <a:extLst>
              <a:ext uri="{FF2B5EF4-FFF2-40B4-BE49-F238E27FC236}">
                <a16:creationId xmlns:a16="http://schemas.microsoft.com/office/drawing/2014/main" id="{CB491080-00A1-3544-A286-309F144B6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054" y="1225494"/>
            <a:ext cx="3459518" cy="3459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reen Shot 2018-07-19 at 13.03.44.png" descr="Screen Shot 2018-07-19 at 13.03.44.png">
            <a:extLst>
              <a:ext uri="{FF2B5EF4-FFF2-40B4-BE49-F238E27FC236}">
                <a16:creationId xmlns:a16="http://schemas.microsoft.com/office/drawing/2014/main" id="{65712FB0-9F2B-2F45-A2BD-3B415A22F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185" y="1368825"/>
            <a:ext cx="6281507" cy="45435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alactocentric radial velocity U (km/s)">
            <a:extLst>
              <a:ext uri="{FF2B5EF4-FFF2-40B4-BE49-F238E27FC236}">
                <a16:creationId xmlns:a16="http://schemas.microsoft.com/office/drawing/2014/main" id="{29EB5A5E-F834-C64C-BCB6-0E4FC936946F}"/>
              </a:ext>
            </a:extLst>
          </p:cNvPr>
          <p:cNvSpPr txBox="1"/>
          <p:nvPr/>
        </p:nvSpPr>
        <p:spPr>
          <a:xfrm>
            <a:off x="6400535" y="5910857"/>
            <a:ext cx="3983584" cy="37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dirty="0"/>
              <a:t>Galactocentric radial velocity U (km/s)</a:t>
            </a:r>
          </a:p>
        </p:txBody>
      </p:sp>
      <p:sp>
        <p:nvSpPr>
          <p:cNvPr id="6" name="outward">
            <a:extLst>
              <a:ext uri="{FF2B5EF4-FFF2-40B4-BE49-F238E27FC236}">
                <a16:creationId xmlns:a16="http://schemas.microsoft.com/office/drawing/2014/main" id="{AAAEBE74-6226-154B-93B0-685647DFD965}"/>
              </a:ext>
            </a:extLst>
          </p:cNvPr>
          <p:cNvSpPr txBox="1"/>
          <p:nvPr/>
        </p:nvSpPr>
        <p:spPr>
          <a:xfrm>
            <a:off x="6167018" y="5094047"/>
            <a:ext cx="94823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outward</a:t>
            </a:r>
          </a:p>
        </p:txBody>
      </p:sp>
      <p:sp>
        <p:nvSpPr>
          <p:cNvPr id="7" name="inward">
            <a:extLst>
              <a:ext uri="{FF2B5EF4-FFF2-40B4-BE49-F238E27FC236}">
                <a16:creationId xmlns:a16="http://schemas.microsoft.com/office/drawing/2014/main" id="{B667B5FC-7553-4143-BF2F-DF3FE4896204}"/>
              </a:ext>
            </a:extLst>
          </p:cNvPr>
          <p:cNvSpPr txBox="1"/>
          <p:nvPr/>
        </p:nvSpPr>
        <p:spPr>
          <a:xfrm>
            <a:off x="10008500" y="5074494"/>
            <a:ext cx="79575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inward</a:t>
            </a:r>
          </a:p>
        </p:txBody>
      </p:sp>
      <p:sp>
        <p:nvSpPr>
          <p:cNvPr id="8" name="faster">
            <a:extLst>
              <a:ext uri="{FF2B5EF4-FFF2-40B4-BE49-F238E27FC236}">
                <a16:creationId xmlns:a16="http://schemas.microsoft.com/office/drawing/2014/main" id="{53C1AD18-061F-0546-BFB9-A1A3EE8E0D9E}"/>
              </a:ext>
            </a:extLst>
          </p:cNvPr>
          <p:cNvSpPr txBox="1"/>
          <p:nvPr/>
        </p:nvSpPr>
        <p:spPr>
          <a:xfrm>
            <a:off x="5790082" y="1192492"/>
            <a:ext cx="75387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faster</a:t>
            </a:r>
          </a:p>
        </p:txBody>
      </p:sp>
      <p:sp>
        <p:nvSpPr>
          <p:cNvPr id="9" name="slower">
            <a:extLst>
              <a:ext uri="{FF2B5EF4-FFF2-40B4-BE49-F238E27FC236}">
                <a16:creationId xmlns:a16="http://schemas.microsoft.com/office/drawing/2014/main" id="{30C1111E-22DA-7348-B869-9F824422CD07}"/>
              </a:ext>
            </a:extLst>
          </p:cNvPr>
          <p:cNvSpPr txBox="1"/>
          <p:nvPr/>
        </p:nvSpPr>
        <p:spPr>
          <a:xfrm>
            <a:off x="5738520" y="5640375"/>
            <a:ext cx="85699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slower</a:t>
            </a:r>
          </a:p>
        </p:txBody>
      </p:sp>
      <p:sp>
        <p:nvSpPr>
          <p:cNvPr id="10" name="Rotation velocity  V (km/s)">
            <a:extLst>
              <a:ext uri="{FF2B5EF4-FFF2-40B4-BE49-F238E27FC236}">
                <a16:creationId xmlns:a16="http://schemas.microsoft.com/office/drawing/2014/main" id="{437DBB12-323A-214C-AC38-EAB08D0EFAAB}"/>
              </a:ext>
            </a:extLst>
          </p:cNvPr>
          <p:cNvSpPr txBox="1"/>
          <p:nvPr/>
        </p:nvSpPr>
        <p:spPr>
          <a:xfrm rot="16200000">
            <a:off x="4259055" y="3516754"/>
            <a:ext cx="2773148" cy="37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dirty="0"/>
              <a:t>Rotation velocity  V (km/s)</a:t>
            </a:r>
          </a:p>
        </p:txBody>
      </p:sp>
      <p:sp>
        <p:nvSpPr>
          <p:cNvPr id="11" name="Stellar velocity distribution in the solar neighbourhood…">
            <a:extLst>
              <a:ext uri="{FF2B5EF4-FFF2-40B4-BE49-F238E27FC236}">
                <a16:creationId xmlns:a16="http://schemas.microsoft.com/office/drawing/2014/main" id="{AB79B310-0EBA-1847-AB08-9A22B9319E75}"/>
              </a:ext>
            </a:extLst>
          </p:cNvPr>
          <p:cNvSpPr txBox="1"/>
          <p:nvPr/>
        </p:nvSpPr>
        <p:spPr>
          <a:xfrm>
            <a:off x="0" y="152968"/>
            <a:ext cx="121920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GB" sz="2400" dirty="0"/>
              <a:t>Gaia Revolution!</a:t>
            </a:r>
          </a:p>
          <a:p>
            <a:pPr algn="ctr"/>
            <a:r>
              <a:rPr sz="2400" dirty="0"/>
              <a:t>Stellar velocity distribution in the solar </a:t>
            </a:r>
            <a:r>
              <a:rPr sz="2400" dirty="0" err="1"/>
              <a:t>neighbourhood</a:t>
            </a:r>
            <a:r>
              <a:rPr lang="en-US" sz="2400" dirty="0"/>
              <a:t>: </a:t>
            </a:r>
            <a:r>
              <a:rPr sz="2400" dirty="0"/>
              <a:t>Many velocity structures</a:t>
            </a:r>
            <a:r>
              <a:rPr dirty="0"/>
              <a:t>!</a:t>
            </a:r>
          </a:p>
        </p:txBody>
      </p:sp>
      <p:sp>
        <p:nvSpPr>
          <p:cNvPr id="12" name="Gaia DR2">
            <a:extLst>
              <a:ext uri="{FF2B5EF4-FFF2-40B4-BE49-F238E27FC236}">
                <a16:creationId xmlns:a16="http://schemas.microsoft.com/office/drawing/2014/main" id="{9FA09423-1D51-CE4B-A84A-84BDF10B76EC}"/>
              </a:ext>
            </a:extLst>
          </p:cNvPr>
          <p:cNvSpPr txBox="1"/>
          <p:nvPr/>
        </p:nvSpPr>
        <p:spPr>
          <a:xfrm>
            <a:off x="7377162" y="1045509"/>
            <a:ext cx="308706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Gaia DR2</a:t>
            </a:r>
            <a:r>
              <a:rPr lang="en-US" dirty="0"/>
              <a:t> (April 2018)</a:t>
            </a:r>
            <a:r>
              <a:rPr dirty="0"/>
              <a:t> </a:t>
            </a:r>
          </a:p>
        </p:txBody>
      </p:sp>
      <p:sp>
        <p:nvSpPr>
          <p:cNvPr id="13" name="Hercules">
            <a:extLst>
              <a:ext uri="{FF2B5EF4-FFF2-40B4-BE49-F238E27FC236}">
                <a16:creationId xmlns:a16="http://schemas.microsoft.com/office/drawing/2014/main" id="{B4A6AC27-32AD-1C47-B23F-B491C3E83A4D}"/>
              </a:ext>
            </a:extLst>
          </p:cNvPr>
          <p:cNvSpPr txBox="1"/>
          <p:nvPr/>
        </p:nvSpPr>
        <p:spPr>
          <a:xfrm>
            <a:off x="6381445" y="3166782"/>
            <a:ext cx="101178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Hercules</a:t>
            </a:r>
          </a:p>
        </p:txBody>
      </p:sp>
      <p:sp>
        <p:nvSpPr>
          <p:cNvPr id="14" name="Hyades">
            <a:extLst>
              <a:ext uri="{FF2B5EF4-FFF2-40B4-BE49-F238E27FC236}">
                <a16:creationId xmlns:a16="http://schemas.microsoft.com/office/drawing/2014/main" id="{B1130F30-0DF8-2E49-A44F-035B6351DB7E}"/>
              </a:ext>
            </a:extLst>
          </p:cNvPr>
          <p:cNvSpPr txBox="1"/>
          <p:nvPr/>
        </p:nvSpPr>
        <p:spPr>
          <a:xfrm>
            <a:off x="6167018" y="2282047"/>
            <a:ext cx="889026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Hyades</a:t>
            </a:r>
          </a:p>
        </p:txBody>
      </p:sp>
      <p:sp>
        <p:nvSpPr>
          <p:cNvPr id="15" name="Pleiades">
            <a:extLst>
              <a:ext uri="{FF2B5EF4-FFF2-40B4-BE49-F238E27FC236}">
                <a16:creationId xmlns:a16="http://schemas.microsoft.com/office/drawing/2014/main" id="{526BAF1C-5A05-C74C-BAAC-D0A554D0A5BC}"/>
              </a:ext>
            </a:extLst>
          </p:cNvPr>
          <p:cNvSpPr txBox="1"/>
          <p:nvPr/>
        </p:nvSpPr>
        <p:spPr>
          <a:xfrm>
            <a:off x="9517467" y="3753487"/>
            <a:ext cx="982066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Pleiades</a:t>
            </a:r>
          </a:p>
        </p:txBody>
      </p:sp>
      <p:sp>
        <p:nvSpPr>
          <p:cNvPr id="16" name="Arcturus">
            <a:extLst>
              <a:ext uri="{FF2B5EF4-FFF2-40B4-BE49-F238E27FC236}">
                <a16:creationId xmlns:a16="http://schemas.microsoft.com/office/drawing/2014/main" id="{DB0EF387-D096-E04B-A9BB-724C2EBC902B}"/>
              </a:ext>
            </a:extLst>
          </p:cNvPr>
          <p:cNvSpPr txBox="1"/>
          <p:nvPr/>
        </p:nvSpPr>
        <p:spPr>
          <a:xfrm>
            <a:off x="8717684" y="4265109"/>
            <a:ext cx="97383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Arcturus</a:t>
            </a:r>
          </a:p>
        </p:txBody>
      </p:sp>
      <p:sp>
        <p:nvSpPr>
          <p:cNvPr id="17" name="Sirius">
            <a:extLst>
              <a:ext uri="{FF2B5EF4-FFF2-40B4-BE49-F238E27FC236}">
                <a16:creationId xmlns:a16="http://schemas.microsoft.com/office/drawing/2014/main" id="{C71C504A-6D03-5C44-A3DE-88D58E4A72B7}"/>
              </a:ext>
            </a:extLst>
          </p:cNvPr>
          <p:cNvSpPr txBox="1"/>
          <p:nvPr/>
        </p:nvSpPr>
        <p:spPr>
          <a:xfrm>
            <a:off x="8637059" y="2282047"/>
            <a:ext cx="681457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Sirius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E0F30830-F969-F444-A5E4-E72EF839E5D3}"/>
              </a:ext>
            </a:extLst>
          </p:cNvPr>
          <p:cNvSpPr/>
          <p:nvPr/>
        </p:nvSpPr>
        <p:spPr>
          <a:xfrm>
            <a:off x="7057719" y="2586472"/>
            <a:ext cx="746384" cy="55647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1D5AABC3-2577-934D-A4F2-3DD49F684ECD}"/>
              </a:ext>
            </a:extLst>
          </p:cNvPr>
          <p:cNvSpPr/>
          <p:nvPr/>
        </p:nvSpPr>
        <p:spPr>
          <a:xfrm flipH="1" flipV="1">
            <a:off x="8572739" y="3351986"/>
            <a:ext cx="882505" cy="57580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" name="Coma Berenices">
            <a:extLst>
              <a:ext uri="{FF2B5EF4-FFF2-40B4-BE49-F238E27FC236}">
                <a16:creationId xmlns:a16="http://schemas.microsoft.com/office/drawing/2014/main" id="{D8ACC69E-EED4-6545-BA06-E6A9C7FBFF09}"/>
              </a:ext>
            </a:extLst>
          </p:cNvPr>
          <p:cNvSpPr txBox="1"/>
          <p:nvPr/>
        </p:nvSpPr>
        <p:spPr>
          <a:xfrm>
            <a:off x="6676331" y="1730341"/>
            <a:ext cx="18036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Coma Berenices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77354A5-9D45-354A-9DA2-731A509B1AC1}"/>
              </a:ext>
            </a:extLst>
          </p:cNvPr>
          <p:cNvSpPr/>
          <p:nvPr/>
        </p:nvSpPr>
        <p:spPr>
          <a:xfrm>
            <a:off x="7402209" y="2156340"/>
            <a:ext cx="703280" cy="70328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" name="Gaia Collaboration, Katz et al. (2018)">
            <a:extLst>
              <a:ext uri="{FF2B5EF4-FFF2-40B4-BE49-F238E27FC236}">
                <a16:creationId xmlns:a16="http://schemas.microsoft.com/office/drawing/2014/main" id="{98D0DDFE-9D5F-BE4C-A63F-1644A355E3CC}"/>
              </a:ext>
            </a:extLst>
          </p:cNvPr>
          <p:cNvSpPr txBox="1"/>
          <p:nvPr/>
        </p:nvSpPr>
        <p:spPr>
          <a:xfrm>
            <a:off x="7430911" y="6456202"/>
            <a:ext cx="4263137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Gaia Collaboration, Katz et al. (2018)</a:t>
            </a:r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A89C665F-CFFE-B64F-86C9-0A570A72DEF7}"/>
              </a:ext>
            </a:extLst>
          </p:cNvPr>
          <p:cNvSpPr/>
          <p:nvPr/>
        </p:nvSpPr>
        <p:spPr>
          <a:xfrm>
            <a:off x="2806863" y="3536637"/>
            <a:ext cx="147942" cy="147943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DB1CD45F-09D5-D647-992B-F0E0AB5DF2A7}"/>
              </a:ext>
            </a:extLst>
          </p:cNvPr>
          <p:cNvSpPr/>
          <p:nvPr/>
        </p:nvSpPr>
        <p:spPr>
          <a:xfrm flipH="1">
            <a:off x="2208357" y="3618594"/>
            <a:ext cx="681458" cy="1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07196832-BA80-B743-AB21-487C95325A41}"/>
              </a:ext>
            </a:extLst>
          </p:cNvPr>
          <p:cNvSpPr/>
          <p:nvPr/>
        </p:nvSpPr>
        <p:spPr>
          <a:xfrm flipV="1">
            <a:off x="2898794" y="3004707"/>
            <a:ext cx="1" cy="596922"/>
          </a:xfrm>
          <a:prstGeom prst="line">
            <a:avLst/>
          </a:prstGeom>
          <a:ln w="381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24903ECD-0310-7749-B044-344EFD7FF10E}"/>
              </a:ext>
            </a:extLst>
          </p:cNvPr>
          <p:cNvSpPr/>
          <p:nvPr/>
        </p:nvSpPr>
        <p:spPr>
          <a:xfrm rot="10800000">
            <a:off x="2514826" y="1793113"/>
            <a:ext cx="740169" cy="109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9" extrusionOk="0">
                <a:moveTo>
                  <a:pt x="21600" y="0"/>
                </a:moveTo>
                <a:cubicBezTo>
                  <a:pt x="20482" y="5209"/>
                  <a:pt x="19364" y="10419"/>
                  <a:pt x="18189" y="13722"/>
                </a:cubicBezTo>
                <a:cubicBezTo>
                  <a:pt x="17015" y="17026"/>
                  <a:pt x="15802" y="18550"/>
                  <a:pt x="14552" y="19821"/>
                </a:cubicBezTo>
                <a:cubicBezTo>
                  <a:pt x="13301" y="21092"/>
                  <a:pt x="11937" y="21600"/>
                  <a:pt x="10686" y="21346"/>
                </a:cubicBezTo>
                <a:cubicBezTo>
                  <a:pt x="9436" y="21092"/>
                  <a:pt x="8337" y="20075"/>
                  <a:pt x="7048" y="18296"/>
                </a:cubicBezTo>
                <a:cubicBezTo>
                  <a:pt x="5760" y="16518"/>
                  <a:pt x="4131" y="13722"/>
                  <a:pt x="2956" y="10673"/>
                </a:cubicBezTo>
                <a:cubicBezTo>
                  <a:pt x="1781" y="7624"/>
                  <a:pt x="0" y="0"/>
                  <a:pt x="0" y="0"/>
                </a:cubicBezTo>
              </a:path>
            </a:pathLst>
          </a:custGeom>
          <a:ln w="28575">
            <a:solidFill>
              <a:srgbClr val="FFFFFF"/>
            </a:solidFill>
            <a:miter/>
            <a:tailEnd type="triangle"/>
          </a:ln>
        </p:spPr>
        <p:txBody>
          <a:bodyPr lIns="45719" rIns="45719" anchor="ctr"/>
          <a:lstStyle/>
          <a:p>
            <a:pPr algn="ctr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" name="Rotation">
            <a:extLst>
              <a:ext uri="{FF2B5EF4-FFF2-40B4-BE49-F238E27FC236}">
                <a16:creationId xmlns:a16="http://schemas.microsoft.com/office/drawing/2014/main" id="{7154A980-A71F-E14F-8E4E-194520BE9C47}"/>
              </a:ext>
            </a:extLst>
          </p:cNvPr>
          <p:cNvSpPr txBox="1"/>
          <p:nvPr/>
        </p:nvSpPr>
        <p:spPr>
          <a:xfrm>
            <a:off x="2923246" y="1404048"/>
            <a:ext cx="122085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Rotation</a:t>
            </a:r>
          </a:p>
        </p:txBody>
      </p:sp>
      <p:sp>
        <p:nvSpPr>
          <p:cNvPr id="28" name="V">
            <a:extLst>
              <a:ext uri="{FF2B5EF4-FFF2-40B4-BE49-F238E27FC236}">
                <a16:creationId xmlns:a16="http://schemas.microsoft.com/office/drawing/2014/main" id="{20507C15-4F70-C34D-9AAA-07979E39CCD0}"/>
              </a:ext>
            </a:extLst>
          </p:cNvPr>
          <p:cNvSpPr txBox="1"/>
          <p:nvPr/>
        </p:nvSpPr>
        <p:spPr>
          <a:xfrm>
            <a:off x="2132074" y="3703629"/>
            <a:ext cx="374600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</a:t>
            </a:r>
          </a:p>
        </p:txBody>
      </p:sp>
      <p:sp>
        <p:nvSpPr>
          <p:cNvPr id="29" name="U">
            <a:extLst>
              <a:ext uri="{FF2B5EF4-FFF2-40B4-BE49-F238E27FC236}">
                <a16:creationId xmlns:a16="http://schemas.microsoft.com/office/drawing/2014/main" id="{007C9B1C-8550-C841-8336-A84BC79E1691}"/>
              </a:ext>
            </a:extLst>
          </p:cNvPr>
          <p:cNvSpPr txBox="1"/>
          <p:nvPr/>
        </p:nvSpPr>
        <p:spPr>
          <a:xfrm>
            <a:off x="2973854" y="3165668"/>
            <a:ext cx="374601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</a:t>
            </a:r>
          </a:p>
        </p:txBody>
      </p:sp>
      <p:sp>
        <p:nvSpPr>
          <p:cNvPr id="30" name="Sun">
            <a:extLst>
              <a:ext uri="{FF2B5EF4-FFF2-40B4-BE49-F238E27FC236}">
                <a16:creationId xmlns:a16="http://schemas.microsoft.com/office/drawing/2014/main" id="{34BDB7EE-864C-9F48-940B-01A2AFAA897E}"/>
              </a:ext>
            </a:extLst>
          </p:cNvPr>
          <p:cNvSpPr txBox="1"/>
          <p:nvPr/>
        </p:nvSpPr>
        <p:spPr>
          <a:xfrm>
            <a:off x="2880395" y="3578167"/>
            <a:ext cx="749199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98663-F2AB-4CFA-FA81-F398F5A294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" y="4723414"/>
            <a:ext cx="3799490" cy="21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6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表 11">
            <a:extLst>
              <a:ext uri="{FF2B5EF4-FFF2-40B4-BE49-F238E27FC236}">
                <a16:creationId xmlns:a16="http://schemas.microsoft.com/office/drawing/2014/main" id="{B518E7D9-EA68-BB42-97A4-373E416395A5}"/>
              </a:ext>
            </a:extLst>
          </p:cNvPr>
          <p:cNvGraphicFramePr>
            <a:graphicFrameLocks noGrp="1"/>
          </p:cNvGraphicFramePr>
          <p:nvPr/>
        </p:nvGraphicFramePr>
        <p:xfrm>
          <a:off x="421722" y="1024502"/>
          <a:ext cx="2838480" cy="330026"/>
        </p:xfrm>
        <a:graphic>
          <a:graphicData uri="http://schemas.openxmlformats.org/drawingml/2006/table">
            <a:tbl>
              <a:tblPr firstRow="1" bandRow="1"/>
              <a:tblGrid>
                <a:gridCol w="283848">
                  <a:extLst>
                    <a:ext uri="{9D8B030D-6E8A-4147-A177-3AD203B41FA5}">
                      <a16:colId xmlns:a16="http://schemas.microsoft.com/office/drawing/2014/main" val="2691835297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660376344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534918409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3001645102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541946765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834692464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252125370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3258899922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1798319009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898320467"/>
                    </a:ext>
                  </a:extLst>
                </a:gridCol>
              </a:tblGrid>
              <a:tr h="33002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600" dirty="0"/>
                    </a:p>
                  </a:txBody>
                  <a:tcPr marL="82458" marR="82458" marT="41229" marB="4122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E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95639"/>
                  </a:ext>
                </a:extLst>
              </a:tr>
            </a:tbl>
          </a:graphicData>
        </a:graphic>
      </p:graphicFrame>
      <p:graphicFrame>
        <p:nvGraphicFramePr>
          <p:cNvPr id="74" name="表 12">
            <a:extLst>
              <a:ext uri="{FF2B5EF4-FFF2-40B4-BE49-F238E27FC236}">
                <a16:creationId xmlns:a16="http://schemas.microsoft.com/office/drawing/2014/main" id="{A2097C83-5010-F845-A5CB-CBC4DFF66891}"/>
              </a:ext>
            </a:extLst>
          </p:cNvPr>
          <p:cNvGraphicFramePr>
            <a:graphicFrameLocks noGrp="1"/>
          </p:cNvGraphicFramePr>
          <p:nvPr/>
        </p:nvGraphicFramePr>
        <p:xfrm>
          <a:off x="3270701" y="1025659"/>
          <a:ext cx="2838480" cy="344080"/>
        </p:xfrm>
        <a:graphic>
          <a:graphicData uri="http://schemas.openxmlformats.org/drawingml/2006/table">
            <a:tbl>
              <a:tblPr firstRow="1" bandRow="1"/>
              <a:tblGrid>
                <a:gridCol w="283848">
                  <a:extLst>
                    <a:ext uri="{9D8B030D-6E8A-4147-A177-3AD203B41FA5}">
                      <a16:colId xmlns:a16="http://schemas.microsoft.com/office/drawing/2014/main" val="2691835297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660376344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534918409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3001645102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541946765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834692464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2252125370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3258899922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1798319009"/>
                    </a:ext>
                  </a:extLst>
                </a:gridCol>
                <a:gridCol w="283848">
                  <a:extLst>
                    <a:ext uri="{9D8B030D-6E8A-4147-A177-3AD203B41FA5}">
                      <a16:colId xmlns:a16="http://schemas.microsoft.com/office/drawing/2014/main" val="898320467"/>
                    </a:ext>
                  </a:extLst>
                </a:gridCol>
              </a:tblGrid>
              <a:tr h="3130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000" marR="85000" marT="42500" marB="425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95639"/>
                  </a:ext>
                </a:extLst>
              </a:tr>
            </a:tbl>
          </a:graphicData>
        </a:graphic>
      </p:graphicFrame>
      <p:graphicFrame>
        <p:nvGraphicFramePr>
          <p:cNvPr id="75" name="表 13">
            <a:extLst>
              <a:ext uri="{FF2B5EF4-FFF2-40B4-BE49-F238E27FC236}">
                <a16:creationId xmlns:a16="http://schemas.microsoft.com/office/drawing/2014/main" id="{7AD4B21A-7F55-7346-BA14-6B9758744AD0}"/>
              </a:ext>
            </a:extLst>
          </p:cNvPr>
          <p:cNvGraphicFramePr>
            <a:graphicFrameLocks noGrp="1"/>
          </p:cNvGraphicFramePr>
          <p:nvPr/>
        </p:nvGraphicFramePr>
        <p:xfrm>
          <a:off x="6110682" y="1010605"/>
          <a:ext cx="2855050" cy="345014"/>
        </p:xfrm>
        <a:graphic>
          <a:graphicData uri="http://schemas.openxmlformats.org/drawingml/2006/table">
            <a:tbl>
              <a:tblPr firstRow="1" bandRow="1"/>
              <a:tblGrid>
                <a:gridCol w="285505">
                  <a:extLst>
                    <a:ext uri="{9D8B030D-6E8A-4147-A177-3AD203B41FA5}">
                      <a16:colId xmlns:a16="http://schemas.microsoft.com/office/drawing/2014/main" val="2691835297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660376344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2534918409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3001645102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2541946765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2834692464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2252125370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3258899922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1798319009"/>
                    </a:ext>
                  </a:extLst>
                </a:gridCol>
                <a:gridCol w="285505">
                  <a:extLst>
                    <a:ext uri="{9D8B030D-6E8A-4147-A177-3AD203B41FA5}">
                      <a16:colId xmlns:a16="http://schemas.microsoft.com/office/drawing/2014/main" val="898320467"/>
                    </a:ext>
                  </a:extLst>
                </a:gridCol>
              </a:tblGrid>
              <a:tr h="3090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5932" marR="85932" marT="42967" marB="42967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95639"/>
                  </a:ext>
                </a:extLst>
              </a:tr>
            </a:tbl>
          </a:graphicData>
        </a:graphic>
      </p:graphicFrame>
      <p:graphicFrame>
        <p:nvGraphicFramePr>
          <p:cNvPr id="76" name="表 14">
            <a:extLst>
              <a:ext uri="{FF2B5EF4-FFF2-40B4-BE49-F238E27FC236}">
                <a16:creationId xmlns:a16="http://schemas.microsoft.com/office/drawing/2014/main" id="{6B1A19DE-5F9A-D64D-9075-40C09EDFEFB8}"/>
              </a:ext>
            </a:extLst>
          </p:cNvPr>
          <p:cNvGraphicFramePr>
            <a:graphicFrameLocks noGrp="1"/>
          </p:cNvGraphicFramePr>
          <p:nvPr/>
        </p:nvGraphicFramePr>
        <p:xfrm>
          <a:off x="8949939" y="1009833"/>
          <a:ext cx="2838080" cy="345786"/>
        </p:xfrm>
        <a:graphic>
          <a:graphicData uri="http://schemas.openxmlformats.org/drawingml/2006/table">
            <a:tbl>
              <a:tblPr firstRow="1" bandRow="1"/>
              <a:tblGrid>
                <a:gridCol w="283808">
                  <a:extLst>
                    <a:ext uri="{9D8B030D-6E8A-4147-A177-3AD203B41FA5}">
                      <a16:colId xmlns:a16="http://schemas.microsoft.com/office/drawing/2014/main" val="2691835297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660376344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2534918409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3001645102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2541946765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2834692464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2252125370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3258899922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1798319009"/>
                    </a:ext>
                  </a:extLst>
                </a:gridCol>
                <a:gridCol w="283808">
                  <a:extLst>
                    <a:ext uri="{9D8B030D-6E8A-4147-A177-3AD203B41FA5}">
                      <a16:colId xmlns:a16="http://schemas.microsoft.com/office/drawing/2014/main" val="898320467"/>
                    </a:ext>
                  </a:extLst>
                </a:gridCol>
              </a:tblGrid>
              <a:tr h="3058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1700" dirty="0"/>
                    </a:p>
                  </a:txBody>
                  <a:tcPr marL="86704" marR="86704" marT="43353" marB="4335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695639"/>
                  </a:ext>
                </a:extLst>
              </a:tr>
            </a:tbl>
          </a:graphicData>
        </a:graphic>
      </p:graphicFrame>
      <p:sp>
        <p:nvSpPr>
          <p:cNvPr id="77" name="テキスト ボックス 32">
            <a:extLst>
              <a:ext uri="{FF2B5EF4-FFF2-40B4-BE49-F238E27FC236}">
                <a16:creationId xmlns:a16="http://schemas.microsoft.com/office/drawing/2014/main" id="{5ED5433A-F120-634D-A4AC-E0708B1E92C1}"/>
              </a:ext>
            </a:extLst>
          </p:cNvPr>
          <p:cNvSpPr txBox="1"/>
          <p:nvPr/>
        </p:nvSpPr>
        <p:spPr>
          <a:xfrm>
            <a:off x="2653355" y="732337"/>
            <a:ext cx="128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２０２０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8" name="テキスト ボックス 33">
            <a:extLst>
              <a:ext uri="{FF2B5EF4-FFF2-40B4-BE49-F238E27FC236}">
                <a16:creationId xmlns:a16="http://schemas.microsoft.com/office/drawing/2014/main" id="{B1ACBEFC-9A88-5C47-8C5C-4DC75D38F810}"/>
              </a:ext>
            </a:extLst>
          </p:cNvPr>
          <p:cNvSpPr txBox="1"/>
          <p:nvPr/>
        </p:nvSpPr>
        <p:spPr>
          <a:xfrm>
            <a:off x="8404775" y="734976"/>
            <a:ext cx="1211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rPr>
              <a:t>２０４０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79" name="テキスト ボックス 36">
            <a:extLst>
              <a:ext uri="{FF2B5EF4-FFF2-40B4-BE49-F238E27FC236}">
                <a16:creationId xmlns:a16="http://schemas.microsoft.com/office/drawing/2014/main" id="{2D3245D4-456A-1546-B614-F81AE021E0BE}"/>
              </a:ext>
            </a:extLst>
          </p:cNvPr>
          <p:cNvSpPr txBox="1"/>
          <p:nvPr/>
        </p:nvSpPr>
        <p:spPr>
          <a:xfrm>
            <a:off x="37158" y="753621"/>
            <a:ext cx="117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２０１０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0" name="テキスト ボックス 37">
            <a:extLst>
              <a:ext uri="{FF2B5EF4-FFF2-40B4-BE49-F238E27FC236}">
                <a16:creationId xmlns:a16="http://schemas.microsoft.com/office/drawing/2014/main" id="{62806D1B-66AA-8549-9C2C-FE7151CE9F0D}"/>
              </a:ext>
            </a:extLst>
          </p:cNvPr>
          <p:cNvSpPr txBox="1"/>
          <p:nvPr/>
        </p:nvSpPr>
        <p:spPr>
          <a:xfrm>
            <a:off x="5602739" y="699310"/>
            <a:ext cx="12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rPr>
              <a:t>２０３０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1" name="正方形/長方形 58">
            <a:extLst>
              <a:ext uri="{FF2B5EF4-FFF2-40B4-BE49-F238E27FC236}">
                <a16:creationId xmlns:a16="http://schemas.microsoft.com/office/drawing/2014/main" id="{83EE5DE9-79D5-C949-89FE-78C85340E1B8}"/>
              </a:ext>
            </a:extLst>
          </p:cNvPr>
          <p:cNvSpPr/>
          <p:nvPr/>
        </p:nvSpPr>
        <p:spPr>
          <a:xfrm>
            <a:off x="1504709" y="2563412"/>
            <a:ext cx="3199600" cy="338741"/>
          </a:xfrm>
          <a:prstGeom prst="rect">
            <a:avLst/>
          </a:prstGeom>
          <a:solidFill>
            <a:srgbClr val="00CC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2" name="テキスト ボックス 63">
            <a:extLst>
              <a:ext uri="{FF2B5EF4-FFF2-40B4-BE49-F238E27FC236}">
                <a16:creationId xmlns:a16="http://schemas.microsoft.com/office/drawing/2014/main" id="{0CC8996B-A2EE-7D4F-9D1F-19AA6120780C}"/>
              </a:ext>
            </a:extLst>
          </p:cNvPr>
          <p:cNvSpPr txBox="1"/>
          <p:nvPr/>
        </p:nvSpPr>
        <p:spPr>
          <a:xfrm>
            <a:off x="1909260" y="2573872"/>
            <a:ext cx="217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Gaia: 2013-25</a:t>
            </a:r>
          </a:p>
        </p:txBody>
      </p:sp>
      <p:pic>
        <p:nvPicPr>
          <p:cNvPr id="83" name="Picture 92">
            <a:extLst>
              <a:ext uri="{FF2B5EF4-FFF2-40B4-BE49-F238E27FC236}">
                <a16:creationId xmlns:a16="http://schemas.microsoft.com/office/drawing/2014/main" id="{5956ED67-8553-1344-98B7-490A336951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86" y="1761409"/>
            <a:ext cx="1486638" cy="1160722"/>
          </a:xfrm>
          <a:prstGeom prst="rect">
            <a:avLst/>
          </a:prstGeom>
        </p:spPr>
      </p:pic>
      <p:sp>
        <p:nvSpPr>
          <p:cNvPr id="84" name="テキスト ボックス 63">
            <a:extLst>
              <a:ext uri="{FF2B5EF4-FFF2-40B4-BE49-F238E27FC236}">
                <a16:creationId xmlns:a16="http://schemas.microsoft.com/office/drawing/2014/main" id="{BA999CE3-B464-BE40-B74E-952CA0C489FE}"/>
              </a:ext>
            </a:extLst>
          </p:cNvPr>
          <p:cNvSpPr txBox="1"/>
          <p:nvPr/>
        </p:nvSpPr>
        <p:spPr>
          <a:xfrm>
            <a:off x="5892234" y="2507797"/>
            <a:ext cx="6180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Gaia Final Full Data Release:</a:t>
            </a:r>
            <a:r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&gt;2028(?)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6" name="正方形/長方形 90">
            <a:extLst>
              <a:ext uri="{FF2B5EF4-FFF2-40B4-BE49-F238E27FC236}">
                <a16:creationId xmlns:a16="http://schemas.microsoft.com/office/drawing/2014/main" id="{DF54C8E2-B247-D041-90D8-F1029F3F362F}"/>
              </a:ext>
            </a:extLst>
          </p:cNvPr>
          <p:cNvSpPr/>
          <p:nvPr/>
        </p:nvSpPr>
        <p:spPr>
          <a:xfrm>
            <a:off x="10348984" y="2377675"/>
            <a:ext cx="1843015" cy="350590"/>
          </a:xfrm>
          <a:prstGeom prst="rect">
            <a:avLst/>
          </a:prstGeom>
          <a:gradFill>
            <a:gsLst>
              <a:gs pos="0">
                <a:srgbClr val="FFC000"/>
              </a:gs>
              <a:gs pos="0">
                <a:srgbClr val="00CC99">
                  <a:lumMod val="60000"/>
                  <a:lumOff val="40000"/>
                </a:srgbClr>
              </a:gs>
              <a:gs pos="56000">
                <a:srgbClr val="00CC99">
                  <a:lumMod val="40000"/>
                  <a:lumOff val="60000"/>
                </a:srgbClr>
              </a:gs>
              <a:gs pos="100000">
                <a:srgbClr val="00CC99">
                  <a:lumMod val="20000"/>
                  <a:lumOff val="80000"/>
                </a:srgbClr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85" name="テキスト ボックス 63">
            <a:extLst>
              <a:ext uri="{FF2B5EF4-FFF2-40B4-BE49-F238E27FC236}">
                <a16:creationId xmlns:a16="http://schemas.microsoft.com/office/drawing/2014/main" id="{C1B9494D-9D95-C44B-912A-AB2AB853C9A9}"/>
              </a:ext>
            </a:extLst>
          </p:cNvPr>
          <p:cNvSpPr txBox="1"/>
          <p:nvPr/>
        </p:nvSpPr>
        <p:spPr>
          <a:xfrm>
            <a:off x="10368979" y="2437984"/>
            <a:ext cx="2098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GaiaNIR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: 2045(?)-</a:t>
            </a:r>
          </a:p>
        </p:txBody>
      </p:sp>
      <p:sp>
        <p:nvSpPr>
          <p:cNvPr id="87" name="テキスト ボックス 19">
            <a:extLst>
              <a:ext uri="{FF2B5EF4-FFF2-40B4-BE49-F238E27FC236}">
                <a16:creationId xmlns:a16="http://schemas.microsoft.com/office/drawing/2014/main" id="{27275E8F-46A6-8741-A04B-9E153BD2F85B}"/>
              </a:ext>
            </a:extLst>
          </p:cNvPr>
          <p:cNvSpPr txBox="1"/>
          <p:nvPr/>
        </p:nvSpPr>
        <p:spPr>
          <a:xfrm>
            <a:off x="5297597" y="575104"/>
            <a:ext cx="725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rPr>
              <a:t>▼</a:t>
            </a:r>
          </a:p>
        </p:txBody>
      </p:sp>
      <p:sp>
        <p:nvSpPr>
          <p:cNvPr id="88" name="テキスト ボックス 20">
            <a:extLst>
              <a:ext uri="{FF2B5EF4-FFF2-40B4-BE49-F238E27FC236}">
                <a16:creationId xmlns:a16="http://schemas.microsoft.com/office/drawing/2014/main" id="{3D4B66E1-C157-0140-A4F1-F2FA68AF1CFE}"/>
              </a:ext>
            </a:extLst>
          </p:cNvPr>
          <p:cNvSpPr txBox="1"/>
          <p:nvPr/>
        </p:nvSpPr>
        <p:spPr>
          <a:xfrm>
            <a:off x="5786831" y="364122"/>
            <a:ext cx="586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JASMINE</a:t>
            </a:r>
            <a:r>
              <a:rPr kumimoji="1" lang="ja-JP" altLang="en-US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（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2028-2031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93" name="テキスト ボックス 28">
            <a:extLst>
              <a:ext uri="{FF2B5EF4-FFF2-40B4-BE49-F238E27FC236}">
                <a16:creationId xmlns:a16="http://schemas.microsoft.com/office/drawing/2014/main" id="{C9CD1870-C65E-0643-B18E-FBA60E760172}"/>
              </a:ext>
            </a:extLst>
          </p:cNvPr>
          <p:cNvSpPr txBox="1"/>
          <p:nvPr/>
        </p:nvSpPr>
        <p:spPr>
          <a:xfrm>
            <a:off x="7408593" y="5341649"/>
            <a:ext cx="2807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JWST: 2021-2031(?)</a:t>
            </a:r>
          </a:p>
        </p:txBody>
      </p:sp>
      <p:sp>
        <p:nvSpPr>
          <p:cNvPr id="94" name="正方形/長方形 58">
            <a:extLst>
              <a:ext uri="{FF2B5EF4-FFF2-40B4-BE49-F238E27FC236}">
                <a16:creationId xmlns:a16="http://schemas.microsoft.com/office/drawing/2014/main" id="{DBA4B99A-3A25-1345-9BD0-8CC2D0947D32}"/>
              </a:ext>
            </a:extLst>
          </p:cNvPr>
          <p:cNvSpPr/>
          <p:nvPr/>
        </p:nvSpPr>
        <p:spPr>
          <a:xfrm>
            <a:off x="5682517" y="1342275"/>
            <a:ext cx="825841" cy="5531938"/>
          </a:xfrm>
          <a:prstGeom prst="rect">
            <a:avLst/>
          </a:prstGeom>
          <a:solidFill>
            <a:srgbClr val="FF00FF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95" name="図 30" descr="衛星のcg&#10;&#10;中程度の精度で自動的に生成された説明">
            <a:extLst>
              <a:ext uri="{FF2B5EF4-FFF2-40B4-BE49-F238E27FC236}">
                <a16:creationId xmlns:a16="http://schemas.microsoft.com/office/drawing/2014/main" id="{7AC38EC2-42B1-6E4C-AFAB-157E53BB1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5037296" y="1040736"/>
            <a:ext cx="1244856" cy="1886534"/>
          </a:xfrm>
          <a:prstGeom prst="rect">
            <a:avLst/>
          </a:prstGeom>
        </p:spPr>
      </p:pic>
      <p:grpSp>
        <p:nvGrpSpPr>
          <p:cNvPr id="103" name="グループ化 38">
            <a:extLst>
              <a:ext uri="{FF2B5EF4-FFF2-40B4-BE49-F238E27FC236}">
                <a16:creationId xmlns:a16="http://schemas.microsoft.com/office/drawing/2014/main" id="{4B95ADDE-3827-3042-8AE9-54F8323912BF}"/>
              </a:ext>
            </a:extLst>
          </p:cNvPr>
          <p:cNvGrpSpPr/>
          <p:nvPr/>
        </p:nvGrpSpPr>
        <p:grpSpPr>
          <a:xfrm>
            <a:off x="4079420" y="3761407"/>
            <a:ext cx="7736473" cy="339749"/>
            <a:chOff x="2884645" y="3344355"/>
            <a:chExt cx="5888564" cy="254540"/>
          </a:xfrm>
        </p:grpSpPr>
        <p:sp>
          <p:nvSpPr>
            <p:cNvPr id="104" name="正方形/長方形 64">
              <a:extLst>
                <a:ext uri="{FF2B5EF4-FFF2-40B4-BE49-F238E27FC236}">
                  <a16:creationId xmlns:a16="http://schemas.microsoft.com/office/drawing/2014/main" id="{3A6041FF-B088-9D4D-B852-E1795DF52EFB}"/>
                </a:ext>
              </a:extLst>
            </p:cNvPr>
            <p:cNvSpPr/>
            <p:nvPr/>
          </p:nvSpPr>
          <p:spPr>
            <a:xfrm>
              <a:off x="2884645" y="3382895"/>
              <a:ext cx="1249793" cy="216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05" name="正方形/長方形 90">
              <a:extLst>
                <a:ext uri="{FF2B5EF4-FFF2-40B4-BE49-F238E27FC236}">
                  <a16:creationId xmlns:a16="http://schemas.microsoft.com/office/drawing/2014/main" id="{BB5FF07D-7FD6-E148-B9B1-15F4ECFBB0AE}"/>
                </a:ext>
              </a:extLst>
            </p:cNvPr>
            <p:cNvSpPr/>
            <p:nvPr/>
          </p:nvSpPr>
          <p:spPr>
            <a:xfrm>
              <a:off x="4134438" y="3382895"/>
              <a:ext cx="4638771" cy="216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00CC99">
                    <a:lumMod val="60000"/>
                    <a:lumOff val="40000"/>
                  </a:srgbClr>
                </a:gs>
                <a:gs pos="56000">
                  <a:srgbClr val="00CC99">
                    <a:lumMod val="40000"/>
                    <a:lumOff val="60000"/>
                  </a:srgbClr>
                </a:gs>
                <a:gs pos="100000">
                  <a:srgbClr val="00CC99">
                    <a:lumMod val="20000"/>
                    <a:lumOff val="80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06" name="テキスト ボックス 63">
              <a:extLst>
                <a:ext uri="{FF2B5EF4-FFF2-40B4-BE49-F238E27FC236}">
                  <a16:creationId xmlns:a16="http://schemas.microsoft.com/office/drawing/2014/main" id="{61C8B9DA-9100-6645-8A8F-54EFC283E70E}"/>
                </a:ext>
              </a:extLst>
            </p:cNvPr>
            <p:cNvSpPr txBox="1"/>
            <p:nvPr/>
          </p:nvSpPr>
          <p:spPr>
            <a:xfrm>
              <a:off x="4135594" y="3344355"/>
              <a:ext cx="2001032" cy="23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Subaru/PFS:</a:t>
              </a:r>
              <a:r>
                <a: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 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2023-</a:t>
              </a:r>
            </a:p>
          </p:txBody>
        </p:sp>
      </p:grpSp>
      <p:grpSp>
        <p:nvGrpSpPr>
          <p:cNvPr id="107" name="グループ化 42">
            <a:extLst>
              <a:ext uri="{FF2B5EF4-FFF2-40B4-BE49-F238E27FC236}">
                <a16:creationId xmlns:a16="http://schemas.microsoft.com/office/drawing/2014/main" id="{F97BA531-45FD-EE47-A989-C4D11198849D}"/>
              </a:ext>
            </a:extLst>
          </p:cNvPr>
          <p:cNvGrpSpPr/>
          <p:nvPr/>
        </p:nvGrpSpPr>
        <p:grpSpPr>
          <a:xfrm>
            <a:off x="3270701" y="4139254"/>
            <a:ext cx="6093412" cy="410807"/>
            <a:chOff x="2492991" y="4226658"/>
            <a:chExt cx="4575065" cy="307777"/>
          </a:xfrm>
        </p:grpSpPr>
        <p:sp>
          <p:nvSpPr>
            <p:cNvPr id="108" name="正方形/長方形 64">
              <a:extLst>
                <a:ext uri="{FF2B5EF4-FFF2-40B4-BE49-F238E27FC236}">
                  <a16:creationId xmlns:a16="http://schemas.microsoft.com/office/drawing/2014/main" id="{A7FD8F1C-F6CA-9042-A27F-CF86593F0ED8}"/>
                </a:ext>
              </a:extLst>
            </p:cNvPr>
            <p:cNvSpPr/>
            <p:nvPr/>
          </p:nvSpPr>
          <p:spPr>
            <a:xfrm>
              <a:off x="2492991" y="4269972"/>
              <a:ext cx="1249793" cy="216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09" name="テキスト ボックス 44">
              <a:extLst>
                <a:ext uri="{FF2B5EF4-FFF2-40B4-BE49-F238E27FC236}">
                  <a16:creationId xmlns:a16="http://schemas.microsoft.com/office/drawing/2014/main" id="{B2BC4E13-2A28-9045-B3C4-D33D4E963DC6}"/>
                </a:ext>
              </a:extLst>
            </p:cNvPr>
            <p:cNvSpPr txBox="1"/>
            <p:nvPr/>
          </p:nvSpPr>
          <p:spPr>
            <a:xfrm>
              <a:off x="3742784" y="4226658"/>
              <a:ext cx="3325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SDSS-V Milky Way Mapper: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 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2020-25</a:t>
              </a:r>
            </a:p>
          </p:txBody>
        </p:sp>
      </p:grpSp>
      <p:sp>
        <p:nvSpPr>
          <p:cNvPr id="110" name="正方形/長方形 45">
            <a:extLst>
              <a:ext uri="{FF2B5EF4-FFF2-40B4-BE49-F238E27FC236}">
                <a16:creationId xmlns:a16="http://schemas.microsoft.com/office/drawing/2014/main" id="{B8C1FA30-FD76-DE48-B73F-784FA322304E}"/>
              </a:ext>
            </a:extLst>
          </p:cNvPr>
          <p:cNvSpPr/>
          <p:nvPr/>
        </p:nvSpPr>
        <p:spPr>
          <a:xfrm>
            <a:off x="3848075" y="5255872"/>
            <a:ext cx="3298978" cy="363095"/>
          </a:xfrm>
          <a:prstGeom prst="rect">
            <a:avLst/>
          </a:prstGeom>
          <a:gradFill>
            <a:gsLst>
              <a:gs pos="0">
                <a:srgbClr val="FFC000"/>
              </a:gs>
              <a:gs pos="0">
                <a:srgbClr val="000000">
                  <a:lumMod val="40000"/>
                  <a:lumOff val="60000"/>
                </a:srgbClr>
              </a:gs>
              <a:gs pos="56000">
                <a:srgbClr val="000000"/>
              </a:gs>
              <a:gs pos="100000">
                <a:srgbClr val="FFFFFF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111" name="図 46">
            <a:extLst>
              <a:ext uri="{FF2B5EF4-FFF2-40B4-BE49-F238E27FC236}">
                <a16:creationId xmlns:a16="http://schemas.microsoft.com/office/drawing/2014/main" id="{04D33F01-DA5E-5048-A3CD-B205595B06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6419" y="4548137"/>
            <a:ext cx="1410577" cy="1173601"/>
          </a:xfrm>
          <a:prstGeom prst="rect">
            <a:avLst/>
          </a:prstGeom>
        </p:spPr>
      </p:pic>
      <p:grpSp>
        <p:nvGrpSpPr>
          <p:cNvPr id="112" name="グループ化 47">
            <a:extLst>
              <a:ext uri="{FF2B5EF4-FFF2-40B4-BE49-F238E27FC236}">
                <a16:creationId xmlns:a16="http://schemas.microsoft.com/office/drawing/2014/main" id="{02D0747E-5BE4-3C48-BD14-D4208586DC10}"/>
              </a:ext>
            </a:extLst>
          </p:cNvPr>
          <p:cNvGrpSpPr/>
          <p:nvPr/>
        </p:nvGrpSpPr>
        <p:grpSpPr>
          <a:xfrm>
            <a:off x="4068213" y="4561521"/>
            <a:ext cx="8143927" cy="333024"/>
            <a:chOff x="2502903" y="5043365"/>
            <a:chExt cx="6101442" cy="249502"/>
          </a:xfrm>
        </p:grpSpPr>
        <p:sp>
          <p:nvSpPr>
            <p:cNvPr id="113" name="正方形/長方形 64">
              <a:extLst>
                <a:ext uri="{FF2B5EF4-FFF2-40B4-BE49-F238E27FC236}">
                  <a16:creationId xmlns:a16="http://schemas.microsoft.com/office/drawing/2014/main" id="{E941F01F-48A7-964C-88A6-05382E9FAF8F}"/>
                </a:ext>
              </a:extLst>
            </p:cNvPr>
            <p:cNvSpPr/>
            <p:nvPr/>
          </p:nvSpPr>
          <p:spPr>
            <a:xfrm>
              <a:off x="2502903" y="5076867"/>
              <a:ext cx="1307255" cy="216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14" name="正方形/長方形 90">
              <a:extLst>
                <a:ext uri="{FF2B5EF4-FFF2-40B4-BE49-F238E27FC236}">
                  <a16:creationId xmlns:a16="http://schemas.microsoft.com/office/drawing/2014/main" id="{610E7BF0-A809-D14D-A773-9AF10A6EAE33}"/>
                </a:ext>
              </a:extLst>
            </p:cNvPr>
            <p:cNvSpPr/>
            <p:nvPr/>
          </p:nvSpPr>
          <p:spPr>
            <a:xfrm>
              <a:off x="3761328" y="5076867"/>
              <a:ext cx="4843017" cy="216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00CC99">
                    <a:lumMod val="60000"/>
                    <a:lumOff val="40000"/>
                  </a:srgbClr>
                </a:gs>
                <a:gs pos="56000">
                  <a:srgbClr val="00CC99">
                    <a:lumMod val="40000"/>
                    <a:lumOff val="60000"/>
                  </a:srgbClr>
                </a:gs>
                <a:gs pos="100000">
                  <a:srgbClr val="00CC99">
                    <a:lumMod val="20000"/>
                    <a:lumOff val="80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15" name="テキスト ボックス 63">
              <a:extLst>
                <a:ext uri="{FF2B5EF4-FFF2-40B4-BE49-F238E27FC236}">
                  <a16:creationId xmlns:a16="http://schemas.microsoft.com/office/drawing/2014/main" id="{619A0CDF-F8F9-D64A-9BE6-4E65B62ED348}"/>
                </a:ext>
              </a:extLst>
            </p:cNvPr>
            <p:cNvSpPr txBox="1"/>
            <p:nvPr/>
          </p:nvSpPr>
          <p:spPr>
            <a:xfrm>
              <a:off x="3759844" y="5043365"/>
              <a:ext cx="3927596" cy="23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VLT/MOONS: 2023(?)-,  WEAVE, 4MOST</a:t>
              </a:r>
            </a:p>
          </p:txBody>
        </p:sp>
      </p:grpSp>
      <p:grpSp>
        <p:nvGrpSpPr>
          <p:cNvPr id="116" name="グループ化 51">
            <a:extLst>
              <a:ext uri="{FF2B5EF4-FFF2-40B4-BE49-F238E27FC236}">
                <a16:creationId xmlns:a16="http://schemas.microsoft.com/office/drawing/2014/main" id="{E5B2D764-B23A-A844-B2B5-0297355A9247}"/>
              </a:ext>
            </a:extLst>
          </p:cNvPr>
          <p:cNvGrpSpPr/>
          <p:nvPr/>
        </p:nvGrpSpPr>
        <p:grpSpPr>
          <a:xfrm>
            <a:off x="5297596" y="3366737"/>
            <a:ext cx="6274001" cy="342682"/>
            <a:chOff x="3498276" y="3342157"/>
            <a:chExt cx="5013365" cy="256738"/>
          </a:xfrm>
        </p:grpSpPr>
        <p:sp>
          <p:nvSpPr>
            <p:cNvPr id="117" name="正方形/長方形 90">
              <a:extLst>
                <a:ext uri="{FF2B5EF4-FFF2-40B4-BE49-F238E27FC236}">
                  <a16:creationId xmlns:a16="http://schemas.microsoft.com/office/drawing/2014/main" id="{61E95AC7-0975-BD4A-BBA9-B1D575F56C94}"/>
                </a:ext>
              </a:extLst>
            </p:cNvPr>
            <p:cNvSpPr/>
            <p:nvPr/>
          </p:nvSpPr>
          <p:spPr>
            <a:xfrm>
              <a:off x="4143071" y="3382895"/>
              <a:ext cx="4368570" cy="216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00CC99">
                    <a:lumMod val="60000"/>
                    <a:lumOff val="40000"/>
                  </a:srgbClr>
                </a:gs>
                <a:gs pos="56000">
                  <a:srgbClr val="00CC99">
                    <a:lumMod val="40000"/>
                    <a:lumOff val="60000"/>
                  </a:srgbClr>
                </a:gs>
                <a:gs pos="100000">
                  <a:srgbClr val="00CC99">
                    <a:lumMod val="20000"/>
                    <a:lumOff val="80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18" name="テキスト ボックス 63">
              <a:extLst>
                <a:ext uri="{FF2B5EF4-FFF2-40B4-BE49-F238E27FC236}">
                  <a16:creationId xmlns:a16="http://schemas.microsoft.com/office/drawing/2014/main" id="{761B1A75-523D-8344-9276-1CD64F3FFC57}"/>
                </a:ext>
              </a:extLst>
            </p:cNvPr>
            <p:cNvSpPr txBox="1"/>
            <p:nvPr/>
          </p:nvSpPr>
          <p:spPr>
            <a:xfrm>
              <a:off x="4748069" y="3342157"/>
              <a:ext cx="2260700" cy="23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ULTIMATE-Subaru</a:t>
              </a:r>
              <a:r>
                <a:rPr kumimoji="1" lang="ja-JP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 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2027-</a:t>
              </a:r>
            </a:p>
          </p:txBody>
        </p:sp>
        <p:sp>
          <p:nvSpPr>
            <p:cNvPr id="119" name="正方形/長方形 64">
              <a:extLst>
                <a:ext uri="{FF2B5EF4-FFF2-40B4-BE49-F238E27FC236}">
                  <a16:creationId xmlns:a16="http://schemas.microsoft.com/office/drawing/2014/main" id="{CA3E4CE5-CD68-6247-B7D1-EBD824D85CB5}"/>
                </a:ext>
              </a:extLst>
            </p:cNvPr>
            <p:cNvSpPr/>
            <p:nvPr/>
          </p:nvSpPr>
          <p:spPr>
            <a:xfrm>
              <a:off x="3498276" y="3382895"/>
              <a:ext cx="1249793" cy="216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</p:grpSp>
      <p:grpSp>
        <p:nvGrpSpPr>
          <p:cNvPr id="123" name="グループ化 59">
            <a:extLst>
              <a:ext uri="{FF2B5EF4-FFF2-40B4-BE49-F238E27FC236}">
                <a16:creationId xmlns:a16="http://schemas.microsoft.com/office/drawing/2014/main" id="{197E87A2-509E-6547-88CF-5DBC905A02E2}"/>
              </a:ext>
            </a:extLst>
          </p:cNvPr>
          <p:cNvGrpSpPr/>
          <p:nvPr/>
        </p:nvGrpSpPr>
        <p:grpSpPr>
          <a:xfrm>
            <a:off x="3955217" y="2977831"/>
            <a:ext cx="6789214" cy="342682"/>
            <a:chOff x="3498276" y="3342157"/>
            <a:chExt cx="5013365" cy="256738"/>
          </a:xfrm>
        </p:grpSpPr>
        <p:sp>
          <p:nvSpPr>
            <p:cNvPr id="124" name="正方形/長方形 90">
              <a:extLst>
                <a:ext uri="{FF2B5EF4-FFF2-40B4-BE49-F238E27FC236}">
                  <a16:creationId xmlns:a16="http://schemas.microsoft.com/office/drawing/2014/main" id="{9DDEBE29-02B4-2A44-AD20-DC736E7146C6}"/>
                </a:ext>
              </a:extLst>
            </p:cNvPr>
            <p:cNvSpPr/>
            <p:nvPr/>
          </p:nvSpPr>
          <p:spPr>
            <a:xfrm>
              <a:off x="4143071" y="3382895"/>
              <a:ext cx="4368570" cy="216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0">
                  <a:srgbClr val="00CC99">
                    <a:lumMod val="60000"/>
                    <a:lumOff val="40000"/>
                  </a:srgbClr>
                </a:gs>
                <a:gs pos="56000">
                  <a:srgbClr val="00CC99">
                    <a:lumMod val="40000"/>
                    <a:lumOff val="60000"/>
                  </a:srgbClr>
                </a:gs>
                <a:gs pos="100000">
                  <a:srgbClr val="00CC99">
                    <a:lumMod val="20000"/>
                    <a:lumOff val="80000"/>
                  </a:srgbClr>
                </a:gs>
              </a:gsLst>
              <a:lin ang="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25" name="テキスト ボックス 63">
              <a:extLst>
                <a:ext uri="{FF2B5EF4-FFF2-40B4-BE49-F238E27FC236}">
                  <a16:creationId xmlns:a16="http://schemas.microsoft.com/office/drawing/2014/main" id="{C47387F0-6EB6-B44C-8AD1-97E849E9230D}"/>
                </a:ext>
              </a:extLst>
            </p:cNvPr>
            <p:cNvSpPr txBox="1"/>
            <p:nvPr/>
          </p:nvSpPr>
          <p:spPr>
            <a:xfrm>
              <a:off x="4748069" y="3342157"/>
              <a:ext cx="2260700" cy="23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BIZ UDPゴシック" panose="020B0400000000000000" pitchFamily="50" charset="-128"/>
                  <a:cs typeface="Segoe UI" panose="020B0502040204020203" pitchFamily="34" charset="0"/>
                </a:rPr>
                <a:t>PRIME+SAND 2022-</a:t>
              </a:r>
            </a:p>
          </p:txBody>
        </p:sp>
        <p:sp>
          <p:nvSpPr>
            <p:cNvPr id="126" name="正方形/長方形 64">
              <a:extLst>
                <a:ext uri="{FF2B5EF4-FFF2-40B4-BE49-F238E27FC236}">
                  <a16:creationId xmlns:a16="http://schemas.microsoft.com/office/drawing/2014/main" id="{C150CDF6-EBA0-2844-9277-2437F0BFB4FC}"/>
                </a:ext>
              </a:extLst>
            </p:cNvPr>
            <p:cNvSpPr/>
            <p:nvPr/>
          </p:nvSpPr>
          <p:spPr>
            <a:xfrm>
              <a:off x="3498276" y="3382895"/>
              <a:ext cx="1249793" cy="2160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BIZ UDPゴシック" panose="020B0400000000000000" pitchFamily="50" charset="-128"/>
                <a:cs typeface="Segoe UI" panose="020B0502040204020203" pitchFamily="34" charset="0"/>
              </a:endParaRPr>
            </a:p>
          </p:txBody>
        </p:sp>
      </p:grpSp>
      <p:pic>
        <p:nvPicPr>
          <p:cNvPr id="91" name="Picture 105">
            <a:extLst>
              <a:ext uri="{FF2B5EF4-FFF2-40B4-BE49-F238E27FC236}">
                <a16:creationId xmlns:a16="http://schemas.microsoft.com/office/drawing/2014/main" id="{FD1880BE-7DCC-384B-8E75-FCFE809592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592" y="1759901"/>
            <a:ext cx="1550723" cy="780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6F316-8FDC-1746-B5CE-2A8A5AAB9953}"/>
              </a:ext>
            </a:extLst>
          </p:cNvPr>
          <p:cNvSpPr txBox="1"/>
          <p:nvPr/>
        </p:nvSpPr>
        <p:spPr>
          <a:xfrm>
            <a:off x="83436" y="61675"/>
            <a:ext cx="635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Synergy with the other missions and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DD0B4-A2BA-9B46-9609-D93D288606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737" y="5860717"/>
            <a:ext cx="1064052" cy="732543"/>
          </a:xfrm>
          <a:prstGeom prst="rect">
            <a:avLst/>
          </a:prstGeom>
        </p:spPr>
      </p:pic>
      <p:sp>
        <p:nvSpPr>
          <p:cNvPr id="131" name="正方形/長方形 45">
            <a:extLst>
              <a:ext uri="{FF2B5EF4-FFF2-40B4-BE49-F238E27FC236}">
                <a16:creationId xmlns:a16="http://schemas.microsoft.com/office/drawing/2014/main" id="{5B637335-2FA5-7844-B882-CF124C7AD8FB}"/>
              </a:ext>
            </a:extLst>
          </p:cNvPr>
          <p:cNvSpPr/>
          <p:nvPr/>
        </p:nvSpPr>
        <p:spPr>
          <a:xfrm>
            <a:off x="4935268" y="5981346"/>
            <a:ext cx="3298978" cy="386447"/>
          </a:xfrm>
          <a:prstGeom prst="rect">
            <a:avLst/>
          </a:prstGeom>
          <a:gradFill>
            <a:gsLst>
              <a:gs pos="0">
                <a:srgbClr val="FFC000"/>
              </a:gs>
              <a:gs pos="0">
                <a:srgbClr val="000000">
                  <a:lumMod val="40000"/>
                  <a:lumOff val="60000"/>
                </a:srgbClr>
              </a:gs>
              <a:gs pos="56000">
                <a:srgbClr val="000000"/>
              </a:gs>
              <a:gs pos="100000">
                <a:srgbClr val="FFFFFF"/>
              </a:gs>
            </a:gsLst>
            <a:lin ang="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BIZ UDP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32" name="テキスト ボックス 28">
            <a:extLst>
              <a:ext uri="{FF2B5EF4-FFF2-40B4-BE49-F238E27FC236}">
                <a16:creationId xmlns:a16="http://schemas.microsoft.com/office/drawing/2014/main" id="{5E303AB3-E516-2C42-89D4-15CF33414670}"/>
              </a:ext>
            </a:extLst>
          </p:cNvPr>
          <p:cNvSpPr txBox="1"/>
          <p:nvPr/>
        </p:nvSpPr>
        <p:spPr>
          <a:xfrm>
            <a:off x="8456725" y="6029392"/>
            <a:ext cx="2807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kern="0" dirty="0">
                <a:solidFill>
                  <a:prstClr val="black"/>
                </a:solidFill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Roman</a:t>
            </a: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IZ UDPゴシック" panose="020B0400000000000000" pitchFamily="50" charset="-128"/>
                <a:cs typeface="Arial" panose="020B0604020202020204" pitchFamily="34" charset="0"/>
              </a:rPr>
              <a:t>: 2026-203?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026BD1-BEAF-9373-B5B0-7C21BDFFE822}"/>
              </a:ext>
            </a:extLst>
          </p:cNvPr>
          <p:cNvSpPr/>
          <p:nvPr/>
        </p:nvSpPr>
        <p:spPr>
          <a:xfrm>
            <a:off x="10348984" y="1524000"/>
            <a:ext cx="1863156" cy="158811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creenshot 2019-09-24 at 15.13.22.png" descr="Screenshot 2019-09-24 at 15.13.22.png">
            <a:extLst>
              <a:ext uri="{FF2B5EF4-FFF2-40B4-BE49-F238E27FC236}">
                <a16:creationId xmlns:a16="http://schemas.microsoft.com/office/drawing/2014/main" id="{2988B173-1042-FC44-8C05-AA0D4242D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725" y="1749896"/>
            <a:ext cx="3742393" cy="17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2.png">
            <a:extLst>
              <a:ext uri="{FF2B5EF4-FFF2-40B4-BE49-F238E27FC236}">
                <a16:creationId xmlns:a16="http://schemas.microsoft.com/office/drawing/2014/main" id="{322900CA-86E4-A14B-B7A2-A74FD699529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63882" y="3600255"/>
            <a:ext cx="11064236" cy="3247998"/>
          </a:xfrm>
          <a:prstGeom prst="rect">
            <a:avLst/>
          </a:prstGeom>
          <a:ln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A944EA1-A354-604E-B854-D9F51CBA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2" y="-112033"/>
            <a:ext cx="11274332" cy="1894634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GaiaNIR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All-sky NIR astrometry in 2040s.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study the Galactic disk structures, Galactic seismology,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dark matter distribution, massive black holes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PI: David Hobbs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(Lund)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13E573-7283-AE4B-8DE2-E8198A01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86" y="6264752"/>
            <a:ext cx="4114800" cy="365125"/>
          </a:xfrm>
        </p:spPr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5" name="NIR (λ=0.8-1.8 μm, GNIR&lt;20 mag)  Gaia-level astrometry (~10 μas)…">
            <a:extLst>
              <a:ext uri="{FF2B5EF4-FFF2-40B4-BE49-F238E27FC236}">
                <a16:creationId xmlns:a16="http://schemas.microsoft.com/office/drawing/2014/main" id="{068FDEEA-A9A2-0749-8F78-E1CD547D541F}"/>
              </a:ext>
            </a:extLst>
          </p:cNvPr>
          <p:cNvSpPr txBox="1">
            <a:spLocks/>
          </p:cNvSpPr>
          <p:nvPr/>
        </p:nvSpPr>
        <p:spPr>
          <a:xfrm>
            <a:off x="-128794" y="1968068"/>
            <a:ext cx="9144001" cy="1886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99" indent="-444499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NIR (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λ=0.8-1.8 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m, G</a:t>
            </a:r>
            <a:r>
              <a:rPr lang="en-GB" sz="2400" baseline="-5999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NIR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&lt;20 mag) 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Gaia-level astrometry (~10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as)</a:t>
            </a:r>
          </a:p>
          <a:p>
            <a:pPr marL="698499" indent="-444499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 times better proper motion, ~1.8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μ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as yr</a:t>
            </a:r>
            <a:r>
              <a:rPr lang="en-GB" sz="2400" baseline="31999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-1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  <a:p>
            <a:pPr marL="698499" indent="-444499"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Update Gaia Celestial Reference Frame in NIR</a:t>
            </a:r>
          </a:p>
        </p:txBody>
      </p:sp>
      <p:sp>
        <p:nvSpPr>
          <p:cNvPr id="7" name="ESA CDF Study Report (2017)">
            <a:extLst>
              <a:ext uri="{FF2B5EF4-FFF2-40B4-BE49-F238E27FC236}">
                <a16:creationId xmlns:a16="http://schemas.microsoft.com/office/drawing/2014/main" id="{3DB75FE3-5219-8B43-9212-D01CA730D0DD}"/>
              </a:ext>
            </a:extLst>
          </p:cNvPr>
          <p:cNvSpPr txBox="1"/>
          <p:nvPr/>
        </p:nvSpPr>
        <p:spPr>
          <a:xfrm>
            <a:off x="9277052" y="3465731"/>
            <a:ext cx="298023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ESA Study Report (2017)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B4A62-19D0-6449-96CF-0809946012B2}"/>
              </a:ext>
            </a:extLst>
          </p:cNvPr>
          <p:cNvSpPr txBox="1"/>
          <p:nvPr/>
        </p:nvSpPr>
        <p:spPr>
          <a:xfrm>
            <a:off x="-6314" y="3876100"/>
            <a:ext cx="165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GaiaNIR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/Gaia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DC419-AE10-EC43-A6A0-FA990AF049CC}"/>
              </a:ext>
            </a:extLst>
          </p:cNvPr>
          <p:cNvSpPr txBox="1"/>
          <p:nvPr/>
        </p:nvSpPr>
        <p:spPr>
          <a:xfrm>
            <a:off x="6370318" y="3854401"/>
            <a:ext cx="126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GaiaNIR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creenshot 2019-09-24 at 15.17.03.png" descr="Screenshot 2019-09-24 at 15.17.03.png">
            <a:extLst>
              <a:ext uri="{FF2B5EF4-FFF2-40B4-BE49-F238E27FC236}">
                <a16:creationId xmlns:a16="http://schemas.microsoft.com/office/drawing/2014/main" id="{FEF4CD9E-D8D0-524C-AB5D-212542AA68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374" y="777927"/>
            <a:ext cx="1911626" cy="18946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072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2833-B6A2-9B43-9C7E-068F85C3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02C3-0352-7A45-B0C2-D75E72EAF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9BB1B-521E-754E-901F-1815FFCE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</p:spTree>
    <p:extLst>
      <p:ext uri="{BB962C8B-B14F-4D97-AF65-F5344CB8AC3E}">
        <p14:creationId xmlns:p14="http://schemas.microsoft.com/office/powerpoint/2010/main" val="4238483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84393B5-0F43-B8F6-7CD5-7E107FB7AC4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54" y="10785"/>
            <a:ext cx="7551625" cy="6858000"/>
          </a:xfrm>
          <a:prstGeom prst="rect">
            <a:avLst/>
          </a:prstGeom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B1F83FD1-581B-1EE9-C8A5-BAF37366153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01" y="-1"/>
            <a:ext cx="4229100" cy="2392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8D049-B58C-5B45-D4F9-72732C515ADF}"/>
              </a:ext>
            </a:extLst>
          </p:cNvPr>
          <p:cNvSpPr txBox="1"/>
          <p:nvPr/>
        </p:nvSpPr>
        <p:spPr>
          <a:xfrm>
            <a:off x="0" y="273049"/>
            <a:ext cx="462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Vcirc</a:t>
            </a:r>
            <a:r>
              <a:rPr lang="en-US" sz="2400" dirty="0"/>
              <a:t> from Cepheids with Gaia DR2 kinematics</a:t>
            </a:r>
            <a:br>
              <a:rPr lang="en-US" sz="2400" dirty="0"/>
            </a:br>
            <a:r>
              <a:rPr lang="en-US" sz="2000" dirty="0"/>
              <a:t>(Kawata et al. 2019, </a:t>
            </a:r>
            <a:br>
              <a:rPr lang="en-US" sz="2000" dirty="0"/>
            </a:br>
            <a:r>
              <a:rPr lang="en-US" sz="2000" dirty="0"/>
              <a:t>see also </a:t>
            </a:r>
            <a:r>
              <a:rPr lang="en-US" sz="2000" dirty="0" err="1"/>
              <a:t>Mróz</a:t>
            </a:r>
            <a:r>
              <a:rPr lang="en-US" sz="2000" dirty="0"/>
              <a:t> et al. 2019, </a:t>
            </a:r>
          </a:p>
          <a:p>
            <a:pPr algn="ctr"/>
            <a:r>
              <a:rPr lang="en-US" sz="2000" dirty="0" err="1"/>
              <a:t>Bobylev</a:t>
            </a:r>
            <a:r>
              <a:rPr lang="en-US" sz="2000" dirty="0"/>
              <a:t> et al. 17,21,23)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9C379-269A-0C0C-E93E-6F181DCAE826}"/>
              </a:ext>
            </a:extLst>
          </p:cNvPr>
          <p:cNvSpPr txBox="1"/>
          <p:nvPr/>
        </p:nvSpPr>
        <p:spPr>
          <a:xfrm>
            <a:off x="187622" y="2162513"/>
            <a:ext cx="3850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MCMC fitting of axisymmetric disk model. </a:t>
            </a:r>
          </a:p>
          <a:p>
            <a:endParaRPr lang="en-US" sz="2000" dirty="0"/>
          </a:p>
          <a:p>
            <a:r>
              <a:rPr lang="en-US" sz="2000" dirty="0" err="1"/>
              <a:t>Vcirc</a:t>
            </a:r>
            <a:r>
              <a:rPr lang="en-US" sz="2000" dirty="0"/>
              <a:t>(R</a:t>
            </a:r>
            <a:r>
              <a:rPr lang="en-US" sz="2000" baseline="-25000" dirty="0"/>
              <a:t>0</a:t>
            </a:r>
            <a:r>
              <a:rPr lang="en-US" sz="2000" dirty="0"/>
              <a:t>) = 236±3 km/s</a:t>
            </a:r>
          </a:p>
          <a:p>
            <a:r>
              <a:rPr lang="en-US" sz="2000" dirty="0"/>
              <a:t>V</a:t>
            </a:r>
            <a:r>
              <a:rPr lang="en-US" sz="2000" baseline="-25000" dirty="0"/>
              <a:t>⊙</a:t>
            </a:r>
            <a:r>
              <a:rPr lang="en-US" sz="2000" dirty="0"/>
              <a:t>= 12.4±0.7 km/s</a:t>
            </a:r>
          </a:p>
          <a:p>
            <a:r>
              <a:rPr lang="en-US" sz="2000" dirty="0"/>
              <a:t>V</a:t>
            </a:r>
            <a:r>
              <a:rPr lang="en-US" sz="2000" baseline="-25000" dirty="0"/>
              <a:t>R,⊙ </a:t>
            </a:r>
            <a:r>
              <a:rPr lang="en-US" sz="2000" dirty="0"/>
              <a:t>= −7.7±0.9 km/s</a:t>
            </a:r>
          </a:p>
          <a:p>
            <a:r>
              <a:rPr lang="en-US" sz="2000" dirty="0"/>
              <a:t>R</a:t>
            </a:r>
            <a:r>
              <a:rPr lang="en-US" sz="2000" baseline="-25000" dirty="0"/>
              <a:t>0 </a:t>
            </a:r>
            <a:r>
              <a:rPr lang="en-US" sz="2000" dirty="0"/>
              <a:t>= 8.2±0.1 kpc</a:t>
            </a:r>
          </a:p>
          <a:p>
            <a:r>
              <a:rPr lang="en-US" sz="2000" dirty="0" err="1"/>
              <a:t>dVcirc</a:t>
            </a:r>
            <a:r>
              <a:rPr lang="en-US" sz="2000" dirty="0"/>
              <a:t>/</a:t>
            </a:r>
            <a:r>
              <a:rPr lang="en-US" sz="2000" dirty="0" err="1"/>
              <a:t>dR</a:t>
            </a:r>
            <a:r>
              <a:rPr lang="en-US" sz="2000" dirty="0"/>
              <a:t> = −3.6±0.5 km/s/kpc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472D7-6AF5-D8CF-2060-B49B5217AC33}"/>
              </a:ext>
            </a:extLst>
          </p:cNvPr>
          <p:cNvSpPr txBox="1"/>
          <p:nvPr/>
        </p:nvSpPr>
        <p:spPr>
          <a:xfrm>
            <a:off x="8650522" y="2216763"/>
            <a:ext cx="1114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 (kpc)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C6404-4352-52A9-63A9-4911344EAC75}"/>
              </a:ext>
            </a:extLst>
          </p:cNvPr>
          <p:cNvSpPr txBox="1"/>
          <p:nvPr/>
        </p:nvSpPr>
        <p:spPr>
          <a:xfrm>
            <a:off x="10614175" y="2214562"/>
            <a:ext cx="1114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 (kpc)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65A04-3BC1-2EC4-B5BE-E3660174E2A3}"/>
              </a:ext>
            </a:extLst>
          </p:cNvPr>
          <p:cNvSpPr txBox="1"/>
          <p:nvPr/>
        </p:nvSpPr>
        <p:spPr>
          <a:xfrm rot="16200000">
            <a:off x="7405688" y="908395"/>
            <a:ext cx="1114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 (kpc)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D033B-53E2-FFBE-1BEF-A59FEA30D90F}"/>
              </a:ext>
            </a:extLst>
          </p:cNvPr>
          <p:cNvSpPr txBox="1"/>
          <p:nvPr/>
        </p:nvSpPr>
        <p:spPr>
          <a:xfrm>
            <a:off x="8091672" y="2091451"/>
            <a:ext cx="504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3A4F7-3A16-FF69-D1C3-BAF69603C9F8}"/>
              </a:ext>
            </a:extLst>
          </p:cNvPr>
          <p:cNvSpPr txBox="1"/>
          <p:nvPr/>
        </p:nvSpPr>
        <p:spPr>
          <a:xfrm>
            <a:off x="9991190" y="2091451"/>
            <a:ext cx="5048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6795D-FF05-ABE2-F2C8-057AC90D02B8}"/>
              </a:ext>
            </a:extLst>
          </p:cNvPr>
          <p:cNvSpPr txBox="1"/>
          <p:nvPr/>
        </p:nvSpPr>
        <p:spPr>
          <a:xfrm>
            <a:off x="9606866" y="2091451"/>
            <a:ext cx="47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05102-E56A-FF08-E6A7-4FA8C4A9D4EA}"/>
              </a:ext>
            </a:extLst>
          </p:cNvPr>
          <p:cNvSpPr txBox="1"/>
          <p:nvPr/>
        </p:nvSpPr>
        <p:spPr>
          <a:xfrm>
            <a:off x="11566994" y="2084843"/>
            <a:ext cx="47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C142E-EB1B-8ED4-40AB-5CD6C8D8E7B7}"/>
              </a:ext>
            </a:extLst>
          </p:cNvPr>
          <p:cNvSpPr txBox="1"/>
          <p:nvPr/>
        </p:nvSpPr>
        <p:spPr>
          <a:xfrm>
            <a:off x="7888255" y="1867558"/>
            <a:ext cx="4068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2EBFB-11E7-449C-20A0-5CD680B8884B}"/>
              </a:ext>
            </a:extLst>
          </p:cNvPr>
          <p:cNvSpPr txBox="1"/>
          <p:nvPr/>
        </p:nvSpPr>
        <p:spPr>
          <a:xfrm>
            <a:off x="7778234" y="-34728"/>
            <a:ext cx="4705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32238-6302-FD09-65A3-2A5BC2DCE4A8}"/>
              </a:ext>
            </a:extLst>
          </p:cNvPr>
          <p:cNvSpPr txBox="1"/>
          <p:nvPr/>
        </p:nvSpPr>
        <p:spPr>
          <a:xfrm>
            <a:off x="4129561" y="1211114"/>
            <a:ext cx="5675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 ⊙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AA7A4-E339-BB27-D5DB-90B1CDDA8583}"/>
              </a:ext>
            </a:extLst>
          </p:cNvPr>
          <p:cNvSpPr txBox="1"/>
          <p:nvPr/>
        </p:nvSpPr>
        <p:spPr>
          <a:xfrm>
            <a:off x="3920513" y="2175335"/>
            <a:ext cx="776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 R,⊙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0EB80-F59D-398D-6A46-51D22B69DB55}"/>
              </a:ext>
            </a:extLst>
          </p:cNvPr>
          <p:cNvSpPr txBox="1"/>
          <p:nvPr/>
        </p:nvSpPr>
        <p:spPr>
          <a:xfrm>
            <a:off x="3402954" y="3132008"/>
            <a:ext cx="1102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σ</a:t>
            </a:r>
            <a:r>
              <a:rPr lang="en-US" baseline="-25000" dirty="0"/>
              <a:t> R</a:t>
            </a:r>
            <a:r>
              <a:rPr lang="en-US" dirty="0"/>
              <a:t>(R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27B0E-0EE4-31DB-E47E-A65F8DF01DAF}"/>
              </a:ext>
            </a:extLst>
          </p:cNvPr>
          <p:cNvSpPr txBox="1"/>
          <p:nvPr/>
        </p:nvSpPr>
        <p:spPr>
          <a:xfrm>
            <a:off x="3402953" y="3963659"/>
            <a:ext cx="12194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baseline="-25000" dirty="0"/>
              <a:t> </a:t>
            </a:r>
            <a:r>
              <a:rPr lang="en-US" baseline="-25000" dirty="0" err="1"/>
              <a:t>φ</a:t>
            </a:r>
            <a:r>
              <a:rPr lang="en-US" dirty="0"/>
              <a:t> /</a:t>
            </a:r>
            <a:r>
              <a:rPr lang="en-US" dirty="0" err="1"/>
              <a:t>σ</a:t>
            </a:r>
            <a:r>
              <a:rPr lang="en-US" baseline="-25000" dirty="0"/>
              <a:t> R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0FC94-D4D4-CAF9-6B75-962E4AEB194E}"/>
              </a:ext>
            </a:extLst>
          </p:cNvPr>
          <p:cNvSpPr txBox="1"/>
          <p:nvPr/>
        </p:nvSpPr>
        <p:spPr>
          <a:xfrm>
            <a:off x="3740283" y="4942615"/>
            <a:ext cx="778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 0</a:t>
            </a:r>
            <a:endParaRPr lang="en-US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DA0D4C-4985-872A-4A96-F4434FFB7070}"/>
              </a:ext>
            </a:extLst>
          </p:cNvPr>
          <p:cNvSpPr txBox="1"/>
          <p:nvPr/>
        </p:nvSpPr>
        <p:spPr>
          <a:xfrm>
            <a:off x="3178382" y="5790964"/>
            <a:ext cx="1327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dVcirc</a:t>
            </a:r>
            <a:r>
              <a:rPr lang="en-US" sz="1800" dirty="0"/>
              <a:t>/</a:t>
            </a:r>
            <a:r>
              <a:rPr lang="en-US" sz="1800" dirty="0" err="1"/>
              <a:t>dR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20E3B6-B3FA-7149-B840-0B52BB96CE65}"/>
              </a:ext>
            </a:extLst>
          </p:cNvPr>
          <p:cNvSpPr txBox="1"/>
          <p:nvPr/>
        </p:nvSpPr>
        <p:spPr>
          <a:xfrm>
            <a:off x="4622425" y="6506820"/>
            <a:ext cx="1327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/>
              <a:t>Vcirc</a:t>
            </a:r>
            <a:r>
              <a:rPr lang="en-US" dirty="0"/>
              <a:t>(R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800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EB571B-E8BF-8548-B42C-F919C05F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7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7C3E6-14A5-BF8A-0F23-71C1D53FF2FB}"/>
              </a:ext>
            </a:extLst>
          </p:cNvPr>
          <p:cNvSpPr txBox="1"/>
          <p:nvPr/>
        </p:nvSpPr>
        <p:spPr>
          <a:xfrm>
            <a:off x="166329" y="748146"/>
            <a:ext cx="1202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Comparison with the external galaxies.</a:t>
            </a:r>
          </a:p>
          <a:p>
            <a:r>
              <a:rPr lang="en-US" sz="2400" dirty="0"/>
              <a:t>NGC6754 MUSE kinematics around the arm </a:t>
            </a:r>
            <a:br>
              <a:rPr lang="en-US" sz="2400" dirty="0"/>
            </a:br>
            <a:r>
              <a:rPr lang="en-GB" sz="2400" dirty="0"/>
              <a:t>(Sánchez-</a:t>
            </a:r>
            <a:r>
              <a:rPr lang="en-GB" sz="2400" dirty="0" err="1"/>
              <a:t>Menguiano</a:t>
            </a:r>
            <a:r>
              <a:rPr lang="en-GB" sz="2400" dirty="0"/>
              <a:t>, Sánchez, Kawata et al. 2016)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D74C08-F04F-B0C2-BE1D-A160FAFA9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6" y="2073709"/>
            <a:ext cx="5922564" cy="4655704"/>
          </a:xfrm>
          <a:prstGeom prst="rect">
            <a:avLst/>
          </a:prstGeom>
        </p:spPr>
      </p:pic>
      <p:pic>
        <p:nvPicPr>
          <p:cNvPr id="16" name="Picture 15" descr="A colorful image of a spiral&#10;&#10;Description automatically generated with medium confidence">
            <a:extLst>
              <a:ext uri="{FF2B5EF4-FFF2-40B4-BE49-F238E27FC236}">
                <a16:creationId xmlns:a16="http://schemas.microsoft.com/office/drawing/2014/main" id="{A09CB3CE-8B0B-5C1A-53E2-0D61507332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99" y="1948475"/>
            <a:ext cx="6010649" cy="49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2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08A16-98A7-C5E4-C163-587C6124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07A0F-449B-2402-7560-A09098BEE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846346"/>
            <a:ext cx="6579476" cy="4011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F04C7-35A3-9CCA-0BA4-E2C0D99F1E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449" y="0"/>
            <a:ext cx="6104551" cy="2840312"/>
          </a:xfrm>
          <a:prstGeom prst="rect">
            <a:avLst/>
          </a:prstGeom>
        </p:spPr>
      </p:pic>
      <p:sp>
        <p:nvSpPr>
          <p:cNvPr id="8" name="Behind the arm gas move outward and more metal rich and opposite trend at the front!">
            <a:extLst>
              <a:ext uri="{FF2B5EF4-FFF2-40B4-BE49-F238E27FC236}">
                <a16:creationId xmlns:a16="http://schemas.microsoft.com/office/drawing/2014/main" id="{8603C3AF-3B49-5EA2-DD9F-5C3906163F6B}"/>
              </a:ext>
            </a:extLst>
          </p:cNvPr>
          <p:cNvSpPr txBox="1"/>
          <p:nvPr/>
        </p:nvSpPr>
        <p:spPr>
          <a:xfrm>
            <a:off x="152400" y="136525"/>
            <a:ext cx="610455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2000"/>
            </a:lvl1pPr>
          </a:lstStyle>
          <a:p>
            <a:pPr algn="l"/>
            <a:r>
              <a:rPr lang="en-US" dirty="0"/>
              <a:t>Both gas and stars</a:t>
            </a:r>
          </a:p>
          <a:p>
            <a:pPr algn="l"/>
            <a:r>
              <a:rPr lang="en-US" dirty="0"/>
              <a:t>Leading side of the arm (outside)</a:t>
            </a:r>
            <a:br>
              <a:rPr lang="en-US" dirty="0"/>
            </a:br>
            <a:r>
              <a:rPr lang="en-US" dirty="0"/>
              <a:t>    rotating slowly (apo-center phase)</a:t>
            </a:r>
            <a:br>
              <a:rPr lang="en-US" dirty="0"/>
            </a:br>
            <a:r>
              <a:rPr lang="en-US" dirty="0"/>
              <a:t>    moving outward</a:t>
            </a:r>
          </a:p>
          <a:p>
            <a:pPr algn="l"/>
            <a:r>
              <a:rPr lang="en-US" dirty="0"/>
              <a:t>    losing </a:t>
            </a:r>
            <a:r>
              <a:rPr lang="en-US" dirty="0" err="1"/>
              <a:t>Lz</a:t>
            </a:r>
            <a:r>
              <a:rPr lang="en-US" dirty="0"/>
              <a:t> from the torque of the arm</a:t>
            </a:r>
          </a:p>
          <a:p>
            <a:r>
              <a:rPr lang="en-US" dirty="0"/>
              <a:t>Trailing side of the arm (inside)</a:t>
            </a:r>
          </a:p>
          <a:p>
            <a:r>
              <a:rPr lang="en-US" dirty="0"/>
              <a:t>    rotating faster (peri-</a:t>
            </a:r>
            <a:r>
              <a:rPr lang="en-US" dirty="0" err="1"/>
              <a:t>centre</a:t>
            </a:r>
            <a:r>
              <a:rPr lang="en-US" dirty="0"/>
              <a:t> phase)</a:t>
            </a:r>
          </a:p>
          <a:p>
            <a:r>
              <a:rPr lang="en-US" dirty="0"/>
              <a:t>    moving inward</a:t>
            </a:r>
          </a:p>
          <a:p>
            <a:r>
              <a:rPr lang="en-US" dirty="0"/>
              <a:t>    gaining </a:t>
            </a:r>
            <a:r>
              <a:rPr lang="en-US" dirty="0" err="1"/>
              <a:t>Lz</a:t>
            </a:r>
            <a:r>
              <a:rPr lang="en-US" dirty="0"/>
              <a:t> from the arm</a:t>
            </a:r>
            <a:endParaRPr dirty="0"/>
          </a:p>
        </p:txBody>
      </p:sp>
      <p:sp>
        <p:nvSpPr>
          <p:cNvPr id="11" name="Behind the arm gas move outward and more metal rich and opposite trend at the front!">
            <a:extLst>
              <a:ext uri="{FF2B5EF4-FFF2-40B4-BE49-F238E27FC236}">
                <a16:creationId xmlns:a16="http://schemas.microsoft.com/office/drawing/2014/main" id="{92366137-9091-71DD-E41B-819FAD621E94}"/>
              </a:ext>
            </a:extLst>
          </p:cNvPr>
          <p:cNvSpPr txBox="1"/>
          <p:nvPr/>
        </p:nvSpPr>
        <p:spPr>
          <a:xfrm>
            <a:off x="7990489" y="5024379"/>
            <a:ext cx="368241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2000"/>
            </a:lvl1pPr>
          </a:lstStyle>
          <a:p>
            <a:pPr algn="ctr"/>
            <a:r>
              <a:rPr lang="en-US" dirty="0"/>
              <a:t>Kawata et al. (2014)</a:t>
            </a:r>
          </a:p>
          <a:p>
            <a:pPr algn="ctr"/>
            <a:r>
              <a:rPr lang="en-US" dirty="0"/>
              <a:t>Grand, Kawata, Cropper (2014)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061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1B621-94BE-0FE4-4C0C-7B9C1C2E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5" name="Evidences in the gas radial migration and metallicity distribution…">
            <a:extLst>
              <a:ext uri="{FF2B5EF4-FFF2-40B4-BE49-F238E27FC236}">
                <a16:creationId xmlns:a16="http://schemas.microsoft.com/office/drawing/2014/main" id="{6C9B1966-FCF8-3D8C-5EF7-A49CD3D05D1D}"/>
              </a:ext>
            </a:extLst>
          </p:cNvPr>
          <p:cNvSpPr txBox="1"/>
          <p:nvPr/>
        </p:nvSpPr>
        <p:spPr>
          <a:xfrm>
            <a:off x="1473820" y="-73185"/>
            <a:ext cx="8891455" cy="10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lnSpc>
                <a:spcPts val="3800"/>
              </a:lnSpc>
              <a:spcBef>
                <a:spcPts val="12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Evidences in the gas radial migration and metallicity distribution</a:t>
            </a:r>
            <a:br>
              <a:rPr lang="en-US" dirty="0"/>
            </a:br>
            <a:r>
              <a:rPr dirty="0"/>
              <a:t>(Sánchez-</a:t>
            </a:r>
            <a:r>
              <a:rPr dirty="0" err="1"/>
              <a:t>Menguiano</a:t>
            </a:r>
            <a:r>
              <a:rPr dirty="0"/>
              <a:t>, Sánchez, Kawata et al. 2017)</a:t>
            </a:r>
          </a:p>
        </p:txBody>
      </p:sp>
      <p:pic>
        <p:nvPicPr>
          <p:cNvPr id="6" name="Screen Shot 2016-09-15 at 17.33.03.png" descr="Screen Shot 2016-09-15 at 17.33.03.png">
            <a:extLst>
              <a:ext uri="{FF2B5EF4-FFF2-40B4-BE49-F238E27FC236}">
                <a16:creationId xmlns:a16="http://schemas.microsoft.com/office/drawing/2014/main" id="{4EA1B233-7CD1-BFFE-8181-D079B74E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24" y="1263573"/>
            <a:ext cx="3504174" cy="5709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 Shot 2016-09-15 at 17.33.31.png" descr="Screen Shot 2016-09-15 at 17.33.31.png">
            <a:extLst>
              <a:ext uri="{FF2B5EF4-FFF2-40B4-BE49-F238E27FC236}">
                <a16:creationId xmlns:a16="http://schemas.microsoft.com/office/drawing/2014/main" id="{41074545-3B94-301E-4FBA-FF1E0333F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459" y="1102023"/>
            <a:ext cx="3356467" cy="58713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imulation">
            <a:extLst>
              <a:ext uri="{FF2B5EF4-FFF2-40B4-BE49-F238E27FC236}">
                <a16:creationId xmlns:a16="http://schemas.microsoft.com/office/drawing/2014/main" id="{F2B069CB-A881-7A47-A718-B050A55C6901}"/>
              </a:ext>
            </a:extLst>
          </p:cNvPr>
          <p:cNvSpPr txBox="1"/>
          <p:nvPr/>
        </p:nvSpPr>
        <p:spPr>
          <a:xfrm>
            <a:off x="8959541" y="864285"/>
            <a:ext cx="224239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simulation</a:t>
            </a:r>
          </a:p>
        </p:txBody>
      </p:sp>
      <p:sp>
        <p:nvSpPr>
          <p:cNvPr id="9" name="residual Z">
            <a:extLst>
              <a:ext uri="{FF2B5EF4-FFF2-40B4-BE49-F238E27FC236}">
                <a16:creationId xmlns:a16="http://schemas.microsoft.com/office/drawing/2014/main" id="{EB0C4199-79A1-280F-C448-78036F7B30C1}"/>
              </a:ext>
            </a:extLst>
          </p:cNvPr>
          <p:cNvSpPr txBox="1"/>
          <p:nvPr/>
        </p:nvSpPr>
        <p:spPr>
          <a:xfrm>
            <a:off x="5003937" y="1303041"/>
            <a:ext cx="122453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residual Z</a:t>
            </a:r>
          </a:p>
        </p:txBody>
      </p:sp>
      <p:sp>
        <p:nvSpPr>
          <p:cNvPr id="10" name="residual V">
            <a:extLst>
              <a:ext uri="{FF2B5EF4-FFF2-40B4-BE49-F238E27FC236}">
                <a16:creationId xmlns:a16="http://schemas.microsoft.com/office/drawing/2014/main" id="{C7C47FA9-75E1-1D28-295A-421A674E8455}"/>
              </a:ext>
            </a:extLst>
          </p:cNvPr>
          <p:cNvSpPr txBox="1"/>
          <p:nvPr/>
        </p:nvSpPr>
        <p:spPr>
          <a:xfrm>
            <a:off x="5003937" y="4157964"/>
            <a:ext cx="122453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residual V</a:t>
            </a:r>
          </a:p>
        </p:txBody>
      </p:sp>
      <p:sp>
        <p:nvSpPr>
          <p:cNvPr id="11" name="Vlos">
            <a:extLst>
              <a:ext uri="{FF2B5EF4-FFF2-40B4-BE49-F238E27FC236}">
                <a16:creationId xmlns:a16="http://schemas.microsoft.com/office/drawing/2014/main" id="{61F292EC-30E4-E08D-476A-53C4CBCF32CB}"/>
              </a:ext>
            </a:extLst>
          </p:cNvPr>
          <p:cNvSpPr txBox="1"/>
          <p:nvPr/>
        </p:nvSpPr>
        <p:spPr>
          <a:xfrm>
            <a:off x="2444307" y="4278673"/>
            <a:ext cx="59867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Vlos</a:t>
            </a:r>
          </a:p>
        </p:txBody>
      </p:sp>
      <p:sp>
        <p:nvSpPr>
          <p:cNvPr id="12" name="Vrot">
            <a:extLst>
              <a:ext uri="{FF2B5EF4-FFF2-40B4-BE49-F238E27FC236}">
                <a16:creationId xmlns:a16="http://schemas.microsoft.com/office/drawing/2014/main" id="{EE95A404-D425-958F-85E0-0FAD3AC6B758}"/>
              </a:ext>
            </a:extLst>
          </p:cNvPr>
          <p:cNvSpPr txBox="1"/>
          <p:nvPr/>
        </p:nvSpPr>
        <p:spPr>
          <a:xfrm>
            <a:off x="8959541" y="4079029"/>
            <a:ext cx="56591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Vrot</a:t>
            </a:r>
          </a:p>
        </p:txBody>
      </p:sp>
      <p:sp>
        <p:nvSpPr>
          <p:cNvPr id="13" name="Behind the arm gas move outward and more metal rich and opposite trend at the front!">
            <a:extLst>
              <a:ext uri="{FF2B5EF4-FFF2-40B4-BE49-F238E27FC236}">
                <a16:creationId xmlns:a16="http://schemas.microsoft.com/office/drawing/2014/main" id="{A8DB9857-5DB3-85AB-C3D1-3A9A83F1E6BE}"/>
              </a:ext>
            </a:extLst>
          </p:cNvPr>
          <p:cNvSpPr txBox="1"/>
          <p:nvPr/>
        </p:nvSpPr>
        <p:spPr>
          <a:xfrm>
            <a:off x="4122542" y="4943840"/>
            <a:ext cx="368241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2000"/>
            </a:lvl1pPr>
          </a:lstStyle>
          <a:p>
            <a:r>
              <a:rPr dirty="0"/>
              <a:t>Behind the arm gas move outward and more metal rich and opposite trend at the front!</a:t>
            </a:r>
          </a:p>
        </p:txBody>
      </p:sp>
      <p:sp>
        <p:nvSpPr>
          <p:cNvPr id="14" name="NGC6754 (MUSE)">
            <a:extLst>
              <a:ext uri="{FF2B5EF4-FFF2-40B4-BE49-F238E27FC236}">
                <a16:creationId xmlns:a16="http://schemas.microsoft.com/office/drawing/2014/main" id="{8090258C-9F25-2557-BA4E-ACBBD875A68B}"/>
              </a:ext>
            </a:extLst>
          </p:cNvPr>
          <p:cNvSpPr txBox="1"/>
          <p:nvPr/>
        </p:nvSpPr>
        <p:spPr>
          <a:xfrm>
            <a:off x="1070171" y="902378"/>
            <a:ext cx="2242398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NGC6754 (MUSE)</a:t>
            </a:r>
          </a:p>
        </p:txBody>
      </p:sp>
      <p:sp>
        <p:nvSpPr>
          <p:cNvPr id="15" name="see model prediction…">
            <a:extLst>
              <a:ext uri="{FF2B5EF4-FFF2-40B4-BE49-F238E27FC236}">
                <a16:creationId xmlns:a16="http://schemas.microsoft.com/office/drawing/2014/main" id="{558C690A-6DE1-3E53-2309-82AFE39151FC}"/>
              </a:ext>
            </a:extLst>
          </p:cNvPr>
          <p:cNvSpPr txBox="1"/>
          <p:nvPr/>
        </p:nvSpPr>
        <p:spPr>
          <a:xfrm>
            <a:off x="4038600" y="2206713"/>
            <a:ext cx="376635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100"/>
            </a:pPr>
            <a:r>
              <a:rPr dirty="0"/>
              <a:t>see model prediction</a:t>
            </a:r>
          </a:p>
          <a:p>
            <a:pPr algn="ctr">
              <a:defRPr sz="2100"/>
            </a:pPr>
            <a:r>
              <a:rPr dirty="0"/>
              <a:t>Grand, </a:t>
            </a:r>
            <a:r>
              <a:rPr dirty="0" err="1"/>
              <a:t>Springel</a:t>
            </a:r>
            <a:r>
              <a:rPr dirty="0"/>
              <a:t>, </a:t>
            </a:r>
            <a:br>
              <a:rPr dirty="0"/>
            </a:br>
            <a:r>
              <a:rPr dirty="0"/>
              <a:t>Kawata et al. (2016)</a:t>
            </a:r>
            <a:br>
              <a:rPr dirty="0"/>
            </a:br>
            <a:r>
              <a:rPr dirty="0"/>
              <a:t>Baba et al. (2016)</a:t>
            </a:r>
          </a:p>
        </p:txBody>
      </p:sp>
    </p:spTree>
    <p:extLst>
      <p:ext uri="{BB962C8B-B14F-4D97-AF65-F5344CB8AC3E}">
        <p14:creationId xmlns:p14="http://schemas.microsoft.com/office/powerpoint/2010/main" val="77207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F7EB02EC-5405-FF26-C2A2-8D79F586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604" y="50290"/>
            <a:ext cx="6114169" cy="5295115"/>
          </a:xfrm>
          <a:prstGeom prst="rect">
            <a:avLst/>
          </a:prstGeom>
        </p:spPr>
      </p:pic>
      <p:pic>
        <p:nvPicPr>
          <p:cNvPr id="14" name="Picture 13" descr="A picture containing outdoor, wave, nature, dark&#10;&#10;Description automatically generated">
            <a:extLst>
              <a:ext uri="{FF2B5EF4-FFF2-40B4-BE49-F238E27FC236}">
                <a16:creationId xmlns:a16="http://schemas.microsoft.com/office/drawing/2014/main" id="{213F1D9E-E2AA-0160-FC81-E191B56A4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11" y="4261085"/>
            <a:ext cx="8051869" cy="2586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E213F-BFAD-F643-BDAF-F888D12176E7}"/>
              </a:ext>
            </a:extLst>
          </p:cNvPr>
          <p:cNvSpPr txBox="1"/>
          <p:nvPr/>
        </p:nvSpPr>
        <p:spPr>
          <a:xfrm>
            <a:off x="492397" y="50290"/>
            <a:ext cx="611417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Galactic Centre Survey (Rgc~20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pc)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Near-IR : see through the dust in the disk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36663265-0209-FD85-A009-32C8162F035D}"/>
              </a:ext>
            </a:extLst>
          </p:cNvPr>
          <p:cNvSpPr/>
          <p:nvPr/>
        </p:nvSpPr>
        <p:spPr>
          <a:xfrm flipH="1">
            <a:off x="9513370" y="1191986"/>
            <a:ext cx="109319" cy="1371228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514B17-D131-E4E8-7B10-9DA426F39C63}"/>
              </a:ext>
            </a:extLst>
          </p:cNvPr>
          <p:cNvSpPr txBox="1"/>
          <p:nvPr/>
        </p:nvSpPr>
        <p:spPr>
          <a:xfrm>
            <a:off x="67758" y="6383491"/>
            <a:ext cx="243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Optical: Gaia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09EF5D-F352-1629-6581-E61A58A91426}"/>
              </a:ext>
            </a:extLst>
          </p:cNvPr>
          <p:cNvGrpSpPr/>
          <p:nvPr/>
        </p:nvGrpSpPr>
        <p:grpSpPr>
          <a:xfrm>
            <a:off x="-18011" y="1081854"/>
            <a:ext cx="6769039" cy="2935066"/>
            <a:chOff x="-18011" y="1081854"/>
            <a:chExt cx="6769039" cy="2935066"/>
          </a:xfrm>
        </p:grpSpPr>
        <p:pic>
          <p:nvPicPr>
            <p:cNvPr id="4" name="Picture 3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FA6EE523-7873-0395-1200-4638B6F1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011" y="1081854"/>
              <a:ext cx="6769039" cy="29350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CBE6E9-6414-8196-A16F-17972F2B6D95}"/>
                </a:ext>
              </a:extLst>
            </p:cNvPr>
            <p:cNvSpPr txBox="1"/>
            <p:nvPr/>
          </p:nvSpPr>
          <p:spPr>
            <a:xfrm>
              <a:off x="3508679" y="1933984"/>
              <a:ext cx="2587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 deg ~ 200 pc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516636B-2E22-E447-3AF4-F22B4A235627}"/>
                </a:ext>
              </a:extLst>
            </p:cNvPr>
            <p:cNvCxnSpPr>
              <a:cxnSpLocks/>
            </p:cNvCxnSpPr>
            <p:nvPr/>
          </p:nvCxnSpPr>
          <p:spPr>
            <a:xfrm>
              <a:off x="3549482" y="2415297"/>
              <a:ext cx="125369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E90AA2-278A-D21B-DBC6-D246C03DCBD4}"/>
              </a:ext>
            </a:extLst>
          </p:cNvPr>
          <p:cNvSpPr txBox="1"/>
          <p:nvPr/>
        </p:nvSpPr>
        <p:spPr>
          <a:xfrm>
            <a:off x="983018" y="3760125"/>
            <a:ext cx="464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NIR: Nishiyama et al.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98B60E-4EC5-4BC5-C89A-B56A4948E974}"/>
              </a:ext>
            </a:extLst>
          </p:cNvPr>
          <p:cNvCxnSpPr>
            <a:cxnSpLocks/>
          </p:cNvCxnSpPr>
          <p:nvPr/>
        </p:nvCxnSpPr>
        <p:spPr>
          <a:xfrm flipV="1">
            <a:off x="3896490" y="3397209"/>
            <a:ext cx="2336800" cy="22508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1C9DF0-986E-ED35-5E5F-868686FF074A}"/>
              </a:ext>
            </a:extLst>
          </p:cNvPr>
          <p:cNvCxnSpPr>
            <a:cxnSpLocks/>
          </p:cNvCxnSpPr>
          <p:nvPr/>
        </p:nvCxnSpPr>
        <p:spPr>
          <a:xfrm flipH="1" flipV="1">
            <a:off x="563080" y="3381314"/>
            <a:ext cx="3240182" cy="22531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9F530F-1CAC-05CF-E17A-4A663CA368F4}"/>
              </a:ext>
            </a:extLst>
          </p:cNvPr>
          <p:cNvSpPr txBox="1"/>
          <p:nvPr/>
        </p:nvSpPr>
        <p:spPr>
          <a:xfrm>
            <a:off x="9534572" y="4883740"/>
            <a:ext cx="2831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NAOJ, Baba et 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9FF49-3C0B-73BB-7C0F-B14E1D4E35DF}"/>
              </a:ext>
            </a:extLst>
          </p:cNvPr>
          <p:cNvSpPr txBox="1"/>
          <p:nvPr/>
        </p:nvSpPr>
        <p:spPr>
          <a:xfrm>
            <a:off x="9128994" y="615268"/>
            <a:ext cx="94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2365322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0ACA41-F114-DDE9-5EBE-ECF70537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3194772"/>
            <a:ext cx="5666432" cy="3734530"/>
          </a:xfrm>
          <a:prstGeom prst="rect">
            <a:avLst/>
          </a:prstGeom>
        </p:spPr>
      </p:pic>
      <p:pic>
        <p:nvPicPr>
          <p:cNvPr id="19" name="Picture 18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3249A10-4358-2345-CA7B-67456B9D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62" y="3123470"/>
            <a:ext cx="6321431" cy="3805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04F186-455A-249B-CEA5-44B3DD545826}"/>
              </a:ext>
            </a:extLst>
          </p:cNvPr>
          <p:cNvSpPr txBox="1"/>
          <p:nvPr/>
        </p:nvSpPr>
        <p:spPr>
          <a:xfrm>
            <a:off x="73507" y="138085"/>
            <a:ext cx="11970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JASMINE Galactic Centre Survey (JGCS) Field and Extra Surrounding Data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JGCS: −1.4 &lt; l &lt; 0.7, −0.6 &lt; b &lt; 0.6 (or −0.7 &lt; l &lt; 1.4, −0.6 &lt; b &lt; 0.6)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Precise NIR astrometry, with ~60 K obs. in 3 years (spring and fall only).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12.5s exp. x 18 every ~ 320 min cadence photometry (TBD)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 ~0.5 deg surrounding region, less accurate, but the data will be available.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JASMINE (Hw&lt;12.5mag)">
            <a:extLst>
              <a:ext uri="{FF2B5EF4-FFF2-40B4-BE49-F238E27FC236}">
                <a16:creationId xmlns:a16="http://schemas.microsoft.com/office/drawing/2014/main" id="{7695768D-CC9D-EB46-BA81-71D395D068F0}"/>
              </a:ext>
            </a:extLst>
          </p:cNvPr>
          <p:cNvSpPr txBox="1"/>
          <p:nvPr/>
        </p:nvSpPr>
        <p:spPr>
          <a:xfrm>
            <a:off x="73507" y="2080957"/>
            <a:ext cx="560512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&lt;12.5mag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(~25K stars, ~8K in GCS)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~25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μas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parallax accuracy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20% distance error at GC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JASMINE (Hw&lt;12.5mag)">
            <a:extLst>
              <a:ext uri="{FF2B5EF4-FFF2-40B4-BE49-F238E27FC236}">
                <a16:creationId xmlns:a16="http://schemas.microsoft.com/office/drawing/2014/main" id="{162CF873-1A1F-814C-9B21-5772CAB45512}"/>
              </a:ext>
            </a:extLst>
          </p:cNvPr>
          <p:cNvSpPr txBox="1"/>
          <p:nvPr/>
        </p:nvSpPr>
        <p:spPr>
          <a:xfrm>
            <a:off x="6005746" y="2040398"/>
            <a:ext cx="590406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&lt;1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.5mag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(~170K stars, ~77K in GCS)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125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μas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proper motion accuracy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&lt;~5 km/s velocity accuracy at GC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50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icture containing colorfulness, screenshot, electric blue, blue&#10;&#10;Description automatically generated">
            <a:extLst>
              <a:ext uri="{FF2B5EF4-FFF2-40B4-BE49-F238E27FC236}">
                <a16:creationId xmlns:a16="http://schemas.microsoft.com/office/drawing/2014/main" id="{703EED3A-A51F-5C9F-AD66-ECB683DBB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13" y="2423118"/>
            <a:ext cx="7772400" cy="38256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E38E9F-9CF3-CE90-2BA0-FBA679ED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4" name="Rgal (kpc)">
            <a:extLst>
              <a:ext uri="{FF2B5EF4-FFF2-40B4-BE49-F238E27FC236}">
                <a16:creationId xmlns:a16="http://schemas.microsoft.com/office/drawing/2014/main" id="{7BD76FA0-56E4-160D-E18D-07A54A867212}"/>
              </a:ext>
            </a:extLst>
          </p:cNvPr>
          <p:cNvSpPr txBox="1"/>
          <p:nvPr/>
        </p:nvSpPr>
        <p:spPr>
          <a:xfrm>
            <a:off x="3665546" y="6174049"/>
            <a:ext cx="1135042" cy="3992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2000"/>
            </a:pPr>
            <a:r>
              <a:rPr dirty="0" err="1"/>
              <a:t>R</a:t>
            </a:r>
            <a:r>
              <a:rPr baseline="-5999" dirty="0" err="1"/>
              <a:t>gal</a:t>
            </a:r>
            <a:r>
              <a:rPr dirty="0"/>
              <a:t> (kpc)</a:t>
            </a:r>
          </a:p>
        </p:txBody>
      </p:sp>
      <p:sp>
        <p:nvSpPr>
          <p:cNvPr id="8" name="Vrot − VLSR (km/s)">
            <a:extLst>
              <a:ext uri="{FF2B5EF4-FFF2-40B4-BE49-F238E27FC236}">
                <a16:creationId xmlns:a16="http://schemas.microsoft.com/office/drawing/2014/main" id="{A29B9C3F-B64C-FC66-034D-7B456A47FC05}"/>
              </a:ext>
            </a:extLst>
          </p:cNvPr>
          <p:cNvSpPr txBox="1"/>
          <p:nvPr/>
        </p:nvSpPr>
        <p:spPr>
          <a:xfrm rot="16200000">
            <a:off x="-822931" y="4072209"/>
            <a:ext cx="2004317" cy="3992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2000"/>
            </a:pPr>
            <a:r>
              <a:t>V</a:t>
            </a:r>
            <a:r>
              <a:rPr baseline="-5999"/>
              <a:t>rot</a:t>
            </a:r>
            <a:r>
              <a:t> − V</a:t>
            </a:r>
            <a:r>
              <a:rPr baseline="-5999"/>
              <a:t>LSR</a:t>
            </a:r>
            <a:r>
              <a:t> (km/s)</a:t>
            </a:r>
          </a:p>
        </p:txBody>
      </p:sp>
      <p:sp>
        <p:nvSpPr>
          <p:cNvPr id="9" name="Scutum">
            <a:extLst>
              <a:ext uri="{FF2B5EF4-FFF2-40B4-BE49-F238E27FC236}">
                <a16:creationId xmlns:a16="http://schemas.microsoft.com/office/drawing/2014/main" id="{217253AF-5FB7-99AE-1227-C5B54084A42F}"/>
              </a:ext>
            </a:extLst>
          </p:cNvPr>
          <p:cNvSpPr txBox="1"/>
          <p:nvPr/>
        </p:nvSpPr>
        <p:spPr>
          <a:xfrm>
            <a:off x="1491904" y="2071802"/>
            <a:ext cx="906401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/>
            </a:lvl1pPr>
          </a:lstStyle>
          <a:p>
            <a:r>
              <a:rPr dirty="0"/>
              <a:t>Scutum</a:t>
            </a:r>
          </a:p>
        </p:txBody>
      </p:sp>
      <p:sp>
        <p:nvSpPr>
          <p:cNvPr id="10" name="Sagittarius">
            <a:extLst>
              <a:ext uri="{FF2B5EF4-FFF2-40B4-BE49-F238E27FC236}">
                <a16:creationId xmlns:a16="http://schemas.microsoft.com/office/drawing/2014/main" id="{A03F17C6-BF31-48B8-161B-F058F1D7C3DE}"/>
              </a:ext>
            </a:extLst>
          </p:cNvPr>
          <p:cNvSpPr txBox="1"/>
          <p:nvPr/>
        </p:nvSpPr>
        <p:spPr>
          <a:xfrm>
            <a:off x="2472356" y="2058919"/>
            <a:ext cx="1202209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/>
            </a:lvl1pPr>
          </a:lstStyle>
          <a:p>
            <a:r>
              <a:t>Sagittarius</a:t>
            </a:r>
          </a:p>
        </p:txBody>
      </p:sp>
      <p:sp>
        <p:nvSpPr>
          <p:cNvPr id="11" name="Local">
            <a:extLst>
              <a:ext uri="{FF2B5EF4-FFF2-40B4-BE49-F238E27FC236}">
                <a16:creationId xmlns:a16="http://schemas.microsoft.com/office/drawing/2014/main" id="{048EF265-1333-EA07-6FD2-ED2204B5A33C}"/>
              </a:ext>
            </a:extLst>
          </p:cNvPr>
          <p:cNvSpPr txBox="1"/>
          <p:nvPr/>
        </p:nvSpPr>
        <p:spPr>
          <a:xfrm>
            <a:off x="4267997" y="2058919"/>
            <a:ext cx="668885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/>
            </a:lvl1pPr>
          </a:lstStyle>
          <a:p>
            <a:r>
              <a:t>Local</a:t>
            </a:r>
          </a:p>
        </p:txBody>
      </p:sp>
      <p:sp>
        <p:nvSpPr>
          <p:cNvPr id="12" name="Perseus">
            <a:extLst>
              <a:ext uri="{FF2B5EF4-FFF2-40B4-BE49-F238E27FC236}">
                <a16:creationId xmlns:a16="http://schemas.microsoft.com/office/drawing/2014/main" id="{849CB1C6-4D23-4795-08C8-67E79DC72C5E}"/>
              </a:ext>
            </a:extLst>
          </p:cNvPr>
          <p:cNvSpPr txBox="1"/>
          <p:nvPr/>
        </p:nvSpPr>
        <p:spPr>
          <a:xfrm>
            <a:off x="5725715" y="2056424"/>
            <a:ext cx="255729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1800"/>
            </a:lvl1pPr>
          </a:lstStyle>
          <a:p>
            <a:r>
              <a:rPr dirty="0"/>
              <a:t>Perseus</a:t>
            </a:r>
            <a:r>
              <a:rPr lang="en-US" dirty="0"/>
              <a:t> spiral arm</a:t>
            </a:r>
            <a:endParaRPr dirty="0"/>
          </a:p>
        </p:txBody>
      </p:sp>
      <p:sp>
        <p:nvSpPr>
          <p:cNvPr id="13" name="R⦿">
            <a:extLst>
              <a:ext uri="{FF2B5EF4-FFF2-40B4-BE49-F238E27FC236}">
                <a16:creationId xmlns:a16="http://schemas.microsoft.com/office/drawing/2014/main" id="{B90F6804-B6C0-B5CD-8659-E9CA775E500A}"/>
              </a:ext>
            </a:extLst>
          </p:cNvPr>
          <p:cNvSpPr txBox="1"/>
          <p:nvPr/>
        </p:nvSpPr>
        <p:spPr>
          <a:xfrm>
            <a:off x="4220205" y="2461419"/>
            <a:ext cx="3542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rPr dirty="0"/>
              <a:t>R</a:t>
            </a:r>
            <a:r>
              <a:rPr lang="en-US" baseline="-5999" dirty="0"/>
              <a:t>0</a:t>
            </a:r>
            <a:endParaRPr baseline="-5999" dirty="0"/>
          </a:p>
        </p:txBody>
      </p:sp>
      <p:pic>
        <p:nvPicPr>
          <p:cNvPr id="16" name="236084main_MilkyWay-full-annotated.jpg" descr="236084main_MilkyWay-full-annotated.jpg">
            <a:extLst>
              <a:ext uri="{FF2B5EF4-FFF2-40B4-BE49-F238E27FC236}">
                <a16:creationId xmlns:a16="http://schemas.microsoft.com/office/drawing/2014/main" id="{4C00B868-275D-BE7C-E8C4-33607A4B6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999" y="0"/>
            <a:ext cx="3652001" cy="36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">
            <a:extLst>
              <a:ext uri="{FF2B5EF4-FFF2-40B4-BE49-F238E27FC236}">
                <a16:creationId xmlns:a16="http://schemas.microsoft.com/office/drawing/2014/main" id="{3F2429A3-EA44-1EB6-62A7-CB670706DBF0}"/>
              </a:ext>
            </a:extLst>
          </p:cNvPr>
          <p:cNvSpPr/>
          <p:nvPr/>
        </p:nvSpPr>
        <p:spPr>
          <a:xfrm rot="10800000">
            <a:off x="9931093" y="477236"/>
            <a:ext cx="740169" cy="109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9" extrusionOk="0">
                <a:moveTo>
                  <a:pt x="21600" y="0"/>
                </a:moveTo>
                <a:cubicBezTo>
                  <a:pt x="20482" y="5209"/>
                  <a:pt x="19364" y="10419"/>
                  <a:pt x="18189" y="13722"/>
                </a:cubicBezTo>
                <a:cubicBezTo>
                  <a:pt x="17015" y="17026"/>
                  <a:pt x="15802" y="18550"/>
                  <a:pt x="14552" y="19821"/>
                </a:cubicBezTo>
                <a:cubicBezTo>
                  <a:pt x="13301" y="21092"/>
                  <a:pt x="11937" y="21600"/>
                  <a:pt x="10686" y="21346"/>
                </a:cubicBezTo>
                <a:cubicBezTo>
                  <a:pt x="9436" y="21092"/>
                  <a:pt x="8337" y="20075"/>
                  <a:pt x="7048" y="18296"/>
                </a:cubicBezTo>
                <a:cubicBezTo>
                  <a:pt x="5760" y="16518"/>
                  <a:pt x="4131" y="13722"/>
                  <a:pt x="2956" y="10673"/>
                </a:cubicBezTo>
                <a:cubicBezTo>
                  <a:pt x="1781" y="7624"/>
                  <a:pt x="0" y="0"/>
                  <a:pt x="0" y="0"/>
                </a:cubicBezTo>
              </a:path>
            </a:pathLst>
          </a:custGeom>
          <a:ln w="28575">
            <a:solidFill>
              <a:srgbClr val="FFFFFF"/>
            </a:solidFill>
            <a:miter/>
            <a:tailEnd type="triangle"/>
          </a:ln>
        </p:spPr>
        <p:txBody>
          <a:bodyPr lIns="45719" rIns="45719" anchor="ctr"/>
          <a:lstStyle/>
          <a:p>
            <a:pPr algn="ctr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29890EC4-9311-89E4-A4E7-C4243548CD7D}"/>
              </a:ext>
            </a:extLst>
          </p:cNvPr>
          <p:cNvGrpSpPr/>
          <p:nvPr/>
        </p:nvGrpSpPr>
        <p:grpSpPr>
          <a:xfrm>
            <a:off x="10268609" y="2002468"/>
            <a:ext cx="1923391" cy="1602981"/>
            <a:chOff x="0" y="0"/>
            <a:chExt cx="1923390" cy="1602979"/>
          </a:xfrm>
        </p:grpSpPr>
        <p:sp>
          <p:nvSpPr>
            <p:cNvPr id="19" name="Sun">
              <a:extLst>
                <a:ext uri="{FF2B5EF4-FFF2-40B4-BE49-F238E27FC236}">
                  <a16:creationId xmlns:a16="http://schemas.microsoft.com/office/drawing/2014/main" id="{F77EA186-6C0E-3812-5D8E-15B7D5BAB0C9}"/>
                </a:ext>
              </a:extLst>
            </p:cNvPr>
            <p:cNvSpPr txBox="1"/>
            <p:nvPr/>
          </p:nvSpPr>
          <p:spPr>
            <a:xfrm>
              <a:off x="155823" y="311668"/>
              <a:ext cx="7557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Sun</a:t>
              </a:r>
            </a:p>
          </p:txBody>
        </p:sp>
        <p:sp>
          <p:nvSpPr>
            <p:cNvPr id="20" name="Triangle">
              <a:extLst>
                <a:ext uri="{FF2B5EF4-FFF2-40B4-BE49-F238E27FC236}">
                  <a16:creationId xmlns:a16="http://schemas.microsoft.com/office/drawing/2014/main" id="{3534E628-80F7-440E-4FA7-C9DCECB1B7B2}"/>
                </a:ext>
              </a:extLst>
            </p:cNvPr>
            <p:cNvSpPr/>
            <p:nvPr/>
          </p:nvSpPr>
          <p:spPr>
            <a:xfrm>
              <a:off x="0" y="604246"/>
              <a:ext cx="202572" cy="42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69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0000">
                <a:alpha val="51000"/>
              </a:srgbClr>
            </a:solidFill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44CC5898-75BB-E3E9-BE1C-851566694658}"/>
                </a:ext>
              </a:extLst>
            </p:cNvPr>
            <p:cNvSpPr/>
            <p:nvPr/>
          </p:nvSpPr>
          <p:spPr>
            <a:xfrm rot="10800000" flipH="1">
              <a:off x="0" y="95454"/>
              <a:ext cx="202572" cy="42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969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0000">
                <a:alpha val="51000"/>
              </a:srgbClr>
            </a:solidFill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E5C4EE7B-E9D5-1694-AA75-510AADA0301F}"/>
                </a:ext>
              </a:extLst>
            </p:cNvPr>
            <p:cNvSpPr/>
            <p:nvPr/>
          </p:nvSpPr>
          <p:spPr>
            <a:xfrm flipH="1">
              <a:off x="101286" y="0"/>
              <a:ext cx="1" cy="1441466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" name="Distance from the centre">
              <a:extLst>
                <a:ext uri="{FF2B5EF4-FFF2-40B4-BE49-F238E27FC236}">
                  <a16:creationId xmlns:a16="http://schemas.microsoft.com/office/drawing/2014/main" id="{F7564314-D814-B6DF-E737-BDCDFF517E84}"/>
                </a:ext>
              </a:extLst>
            </p:cNvPr>
            <p:cNvSpPr txBox="1"/>
            <p:nvPr/>
          </p:nvSpPr>
          <p:spPr>
            <a:xfrm>
              <a:off x="202571" y="985618"/>
              <a:ext cx="1720820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Distance from the centre</a:t>
              </a:r>
            </a:p>
          </p:txBody>
        </p:sp>
      </p:grpSp>
      <p:sp>
        <p:nvSpPr>
          <p:cNvPr id="24" name="Rotation">
            <a:extLst>
              <a:ext uri="{FF2B5EF4-FFF2-40B4-BE49-F238E27FC236}">
                <a16:creationId xmlns:a16="http://schemas.microsoft.com/office/drawing/2014/main" id="{E9BB4A7B-6D82-60BC-F67E-6AA295AD85C7}"/>
              </a:ext>
            </a:extLst>
          </p:cNvPr>
          <p:cNvSpPr txBox="1"/>
          <p:nvPr/>
        </p:nvSpPr>
        <p:spPr>
          <a:xfrm>
            <a:off x="10369895" y="177382"/>
            <a:ext cx="122085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Rotation</a:t>
            </a:r>
          </a:p>
        </p:txBody>
      </p:sp>
      <p:sp>
        <p:nvSpPr>
          <p:cNvPr id="29" name="Hercules">
            <a:extLst>
              <a:ext uri="{FF2B5EF4-FFF2-40B4-BE49-F238E27FC236}">
                <a16:creationId xmlns:a16="http://schemas.microsoft.com/office/drawing/2014/main" id="{04853EEE-1515-BB7E-6EAE-28AE9CFF4E60}"/>
              </a:ext>
            </a:extLst>
          </p:cNvPr>
          <p:cNvSpPr txBox="1"/>
          <p:nvPr/>
        </p:nvSpPr>
        <p:spPr>
          <a:xfrm>
            <a:off x="4564206" y="5436491"/>
            <a:ext cx="1011786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Hercules</a:t>
            </a:r>
          </a:p>
        </p:txBody>
      </p:sp>
      <p:sp>
        <p:nvSpPr>
          <p:cNvPr id="36" name="Hy/Ple">
            <a:extLst>
              <a:ext uri="{FF2B5EF4-FFF2-40B4-BE49-F238E27FC236}">
                <a16:creationId xmlns:a16="http://schemas.microsoft.com/office/drawing/2014/main" id="{3CD561DF-8E7D-F882-93D9-8448569E2F86}"/>
              </a:ext>
            </a:extLst>
          </p:cNvPr>
          <p:cNvSpPr txBox="1"/>
          <p:nvPr/>
        </p:nvSpPr>
        <p:spPr>
          <a:xfrm>
            <a:off x="2109386" y="2514807"/>
            <a:ext cx="791414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Hy/</a:t>
            </a:r>
            <a:r>
              <a:rPr dirty="0" err="1"/>
              <a:t>Ple</a:t>
            </a:r>
            <a:endParaRPr dirty="0"/>
          </a:p>
        </p:txBody>
      </p:sp>
      <p:sp>
        <p:nvSpPr>
          <p:cNvPr id="37" name="Sirius">
            <a:extLst>
              <a:ext uri="{FF2B5EF4-FFF2-40B4-BE49-F238E27FC236}">
                <a16:creationId xmlns:a16="http://schemas.microsoft.com/office/drawing/2014/main" id="{FACD6DF8-83E8-4FBC-C8D2-E7B163C30700}"/>
              </a:ext>
            </a:extLst>
          </p:cNvPr>
          <p:cNvSpPr txBox="1"/>
          <p:nvPr/>
        </p:nvSpPr>
        <p:spPr>
          <a:xfrm>
            <a:off x="3303032" y="2574696"/>
            <a:ext cx="681457" cy="374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Sirius</a:t>
            </a: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438153AE-B441-A3D2-1A00-B6262000C299}"/>
              </a:ext>
            </a:extLst>
          </p:cNvPr>
          <p:cNvSpPr/>
          <p:nvPr/>
        </p:nvSpPr>
        <p:spPr>
          <a:xfrm>
            <a:off x="3676680" y="2925941"/>
            <a:ext cx="190966" cy="485313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C6C38A40-57AD-D512-0F75-A3F1F02CF7EE}"/>
              </a:ext>
            </a:extLst>
          </p:cNvPr>
          <p:cNvSpPr/>
          <p:nvPr/>
        </p:nvSpPr>
        <p:spPr>
          <a:xfrm>
            <a:off x="2789658" y="2953857"/>
            <a:ext cx="399275" cy="457397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D98EB8-690B-BA99-3B15-558878FDB18E}"/>
              </a:ext>
            </a:extLst>
          </p:cNvPr>
          <p:cNvGrpSpPr/>
          <p:nvPr/>
        </p:nvGrpSpPr>
        <p:grpSpPr>
          <a:xfrm>
            <a:off x="8276199" y="3639931"/>
            <a:ext cx="3915804" cy="3257433"/>
            <a:chOff x="8276199" y="3639931"/>
            <a:chExt cx="3915804" cy="3257433"/>
          </a:xfrm>
        </p:grpSpPr>
        <p:pic>
          <p:nvPicPr>
            <p:cNvPr id="28" name="U-V.jpg" descr="U-V.jpg">
              <a:extLst>
                <a:ext uri="{FF2B5EF4-FFF2-40B4-BE49-F238E27FC236}">
                  <a16:creationId xmlns:a16="http://schemas.microsoft.com/office/drawing/2014/main" id="{E92438EA-BFC3-C8FA-EC73-6531BA82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6199" y="3639931"/>
              <a:ext cx="3915804" cy="3257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Hercules">
              <a:extLst>
                <a:ext uri="{FF2B5EF4-FFF2-40B4-BE49-F238E27FC236}">
                  <a16:creationId xmlns:a16="http://schemas.microsoft.com/office/drawing/2014/main" id="{6588CF1E-2802-6181-9275-623BA818D439}"/>
                </a:ext>
              </a:extLst>
            </p:cNvPr>
            <p:cNvSpPr txBox="1"/>
            <p:nvPr/>
          </p:nvSpPr>
          <p:spPr>
            <a:xfrm>
              <a:off x="9198881" y="5428090"/>
              <a:ext cx="1011785" cy="37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Hercules</a:t>
              </a:r>
            </a:p>
          </p:txBody>
        </p:sp>
        <p:sp>
          <p:nvSpPr>
            <p:cNvPr id="31" name="Hyades">
              <a:extLst>
                <a:ext uri="{FF2B5EF4-FFF2-40B4-BE49-F238E27FC236}">
                  <a16:creationId xmlns:a16="http://schemas.microsoft.com/office/drawing/2014/main" id="{29835E49-09CA-A6C5-04D4-3A09812CA46F}"/>
                </a:ext>
              </a:extLst>
            </p:cNvPr>
            <p:cNvSpPr txBox="1"/>
            <p:nvPr/>
          </p:nvSpPr>
          <p:spPr>
            <a:xfrm>
              <a:off x="8782091" y="4188203"/>
              <a:ext cx="889027" cy="37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Hyades</a:t>
              </a:r>
            </a:p>
          </p:txBody>
        </p:sp>
        <p:sp>
          <p:nvSpPr>
            <p:cNvPr id="32" name="Sirius">
              <a:extLst>
                <a:ext uri="{FF2B5EF4-FFF2-40B4-BE49-F238E27FC236}">
                  <a16:creationId xmlns:a16="http://schemas.microsoft.com/office/drawing/2014/main" id="{092FA1BC-7BD1-0FAB-7AD8-11AA39D630C2}"/>
                </a:ext>
              </a:extLst>
            </p:cNvPr>
            <p:cNvSpPr txBox="1"/>
            <p:nvPr/>
          </p:nvSpPr>
          <p:spPr>
            <a:xfrm>
              <a:off x="10671262" y="4121197"/>
              <a:ext cx="681458" cy="37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Sirius</a:t>
              </a: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32137E6D-5AA6-8651-ED53-8DB553306595}"/>
                </a:ext>
              </a:extLst>
            </p:cNvPr>
            <p:cNvSpPr/>
            <p:nvPr/>
          </p:nvSpPr>
          <p:spPr>
            <a:xfrm>
              <a:off x="9430424" y="4580241"/>
              <a:ext cx="274350" cy="27434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3F615A5E-E18E-498D-174E-B8A52AD73DFA}"/>
                </a:ext>
              </a:extLst>
            </p:cNvPr>
            <p:cNvSpPr/>
            <p:nvPr/>
          </p:nvSpPr>
          <p:spPr>
            <a:xfrm flipH="1" flipV="1">
              <a:off x="10226540" y="5100042"/>
              <a:ext cx="882506" cy="57580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59C276AC-3DBC-E628-E775-8921FAD523B1}"/>
                </a:ext>
              </a:extLst>
            </p:cNvPr>
            <p:cNvSpPr/>
            <p:nvPr/>
          </p:nvSpPr>
          <p:spPr>
            <a:xfrm flipH="1">
              <a:off x="10358062" y="4335952"/>
              <a:ext cx="304221" cy="30422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06400">
                <a:defRPr sz="2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7" name="Pleiades">
              <a:extLst>
                <a:ext uri="{FF2B5EF4-FFF2-40B4-BE49-F238E27FC236}">
                  <a16:creationId xmlns:a16="http://schemas.microsoft.com/office/drawing/2014/main" id="{C294CDDF-1097-EB3B-0C16-2A5BCAA5E348}"/>
                </a:ext>
              </a:extLst>
            </p:cNvPr>
            <p:cNvSpPr txBox="1"/>
            <p:nvPr/>
          </p:nvSpPr>
          <p:spPr>
            <a:xfrm>
              <a:off x="11209935" y="5471115"/>
              <a:ext cx="982066" cy="37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r>
                <a:t>Pleiades</a:t>
              </a:r>
            </a:p>
          </p:txBody>
        </p:sp>
      </p:grpSp>
      <p:sp>
        <p:nvSpPr>
          <p:cNvPr id="40" name="Kawata et al. (2018, MNRAS, 479L, 108)">
            <a:extLst>
              <a:ext uri="{FF2B5EF4-FFF2-40B4-BE49-F238E27FC236}">
                <a16:creationId xmlns:a16="http://schemas.microsoft.com/office/drawing/2014/main" id="{85F370B4-0E24-2934-13EB-B08659F5CE6F}"/>
              </a:ext>
            </a:extLst>
          </p:cNvPr>
          <p:cNvSpPr txBox="1"/>
          <p:nvPr/>
        </p:nvSpPr>
        <p:spPr>
          <a:xfrm>
            <a:off x="71133" y="6445491"/>
            <a:ext cx="216726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sz="1800" dirty="0"/>
              <a:t>Kawata et al. (2018)</a:t>
            </a:r>
          </a:p>
        </p:txBody>
      </p:sp>
      <p:sp>
        <p:nvSpPr>
          <p:cNvPr id="41" name="Many resonance-like features">
            <a:extLst>
              <a:ext uri="{FF2B5EF4-FFF2-40B4-BE49-F238E27FC236}">
                <a16:creationId xmlns:a16="http://schemas.microsoft.com/office/drawing/2014/main" id="{E383868C-B84D-6739-9B95-16882E997444}"/>
              </a:ext>
            </a:extLst>
          </p:cNvPr>
          <p:cNvSpPr txBox="1"/>
          <p:nvPr/>
        </p:nvSpPr>
        <p:spPr>
          <a:xfrm>
            <a:off x="-20417" y="120969"/>
            <a:ext cx="853999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2000"/>
            </a:lvl1pPr>
          </a:lstStyle>
          <a:p>
            <a:r>
              <a:rPr lang="en-US" dirty="0"/>
              <a:t>Gaia Revolution: tracing velocity structures in a large range of R: Ridges</a:t>
            </a:r>
            <a:br>
              <a:rPr lang="en-US" dirty="0"/>
            </a:br>
            <a:r>
              <a:rPr lang="en-US" sz="1800" dirty="0"/>
              <a:t>(e.g. </a:t>
            </a:r>
            <a:r>
              <a:rPr lang="en-US" sz="1800" dirty="0" err="1"/>
              <a:t>Antoja</a:t>
            </a:r>
            <a:r>
              <a:rPr lang="en-US" sz="1800" dirty="0"/>
              <a:t> et al. 2018; Kawata et al. 2018; Ramos et al. 2018, </a:t>
            </a:r>
            <a:br>
              <a:rPr lang="en-US" sz="1800" dirty="0"/>
            </a:br>
            <a:r>
              <a:rPr lang="en-US" sz="1800" dirty="0" err="1"/>
              <a:t>Fragkoudi</a:t>
            </a:r>
            <a:r>
              <a:rPr lang="en-US" sz="1800" dirty="0"/>
              <a:t> et al. 2019, Khanna et al. 2019, </a:t>
            </a:r>
            <a:r>
              <a:rPr lang="en-US" sz="1800" dirty="0" err="1"/>
              <a:t>Bernet</a:t>
            </a:r>
            <a:r>
              <a:rPr lang="en-US" sz="1800" dirty="0"/>
              <a:t> et al. 2022, </a:t>
            </a:r>
            <a:r>
              <a:rPr lang="en-US" sz="1800" dirty="0" err="1"/>
              <a:t>Lucchini</a:t>
            </a:r>
            <a:r>
              <a:rPr lang="en-US" sz="1800" dirty="0"/>
              <a:t> et al. 2023)</a:t>
            </a:r>
          </a:p>
        </p:txBody>
      </p:sp>
      <p:sp>
        <p:nvSpPr>
          <p:cNvPr id="45" name="Sirius">
            <a:extLst>
              <a:ext uri="{FF2B5EF4-FFF2-40B4-BE49-F238E27FC236}">
                <a16:creationId xmlns:a16="http://schemas.microsoft.com/office/drawing/2014/main" id="{5FE197BD-8FB0-4E86-A66E-E921959D6AE2}"/>
              </a:ext>
            </a:extLst>
          </p:cNvPr>
          <p:cNvSpPr txBox="1"/>
          <p:nvPr/>
        </p:nvSpPr>
        <p:spPr>
          <a:xfrm>
            <a:off x="4628481" y="2782340"/>
            <a:ext cx="46166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Hat</a:t>
            </a:r>
            <a:endParaRPr dirty="0"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61234A82-B8F6-BA24-49C7-54E6C679D7D2}"/>
              </a:ext>
            </a:extLst>
          </p:cNvPr>
          <p:cNvSpPr/>
          <p:nvPr/>
        </p:nvSpPr>
        <p:spPr>
          <a:xfrm flipH="1">
            <a:off x="4375535" y="3136908"/>
            <a:ext cx="295951" cy="37460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8" name="Sirius">
            <a:extLst>
              <a:ext uri="{FF2B5EF4-FFF2-40B4-BE49-F238E27FC236}">
                <a16:creationId xmlns:a16="http://schemas.microsoft.com/office/drawing/2014/main" id="{171D3E32-48ED-0D0C-B096-D00EF2CB1344}"/>
              </a:ext>
            </a:extLst>
          </p:cNvPr>
          <p:cNvSpPr txBox="1"/>
          <p:nvPr/>
        </p:nvSpPr>
        <p:spPr>
          <a:xfrm>
            <a:off x="9243108" y="3629155"/>
            <a:ext cx="46166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Hat</a:t>
            </a:r>
            <a:endParaRPr dirty="0"/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8252FA96-1EB3-0BC1-8A7E-971C4D6A5867}"/>
              </a:ext>
            </a:extLst>
          </p:cNvPr>
          <p:cNvSpPr/>
          <p:nvPr/>
        </p:nvSpPr>
        <p:spPr>
          <a:xfrm>
            <a:off x="9713752" y="3847996"/>
            <a:ext cx="231716" cy="273202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 defTabSz="406400">
              <a:defRPr sz="2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0" name="outward">
            <a:extLst>
              <a:ext uri="{FF2B5EF4-FFF2-40B4-BE49-F238E27FC236}">
                <a16:creationId xmlns:a16="http://schemas.microsoft.com/office/drawing/2014/main" id="{CFF18281-3ACC-5ED4-3343-E915F61AA651}"/>
              </a:ext>
            </a:extLst>
          </p:cNvPr>
          <p:cNvSpPr txBox="1"/>
          <p:nvPr/>
        </p:nvSpPr>
        <p:spPr>
          <a:xfrm>
            <a:off x="8307974" y="6517986"/>
            <a:ext cx="948234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outward</a:t>
            </a:r>
          </a:p>
        </p:txBody>
      </p:sp>
      <p:sp>
        <p:nvSpPr>
          <p:cNvPr id="51" name="inward">
            <a:extLst>
              <a:ext uri="{FF2B5EF4-FFF2-40B4-BE49-F238E27FC236}">
                <a16:creationId xmlns:a16="http://schemas.microsoft.com/office/drawing/2014/main" id="{5A5589C1-652F-8CB3-3DBB-593408BCECE8}"/>
              </a:ext>
            </a:extLst>
          </p:cNvPr>
          <p:cNvSpPr txBox="1"/>
          <p:nvPr/>
        </p:nvSpPr>
        <p:spPr>
          <a:xfrm>
            <a:off x="11396242" y="6532768"/>
            <a:ext cx="79575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dirty="0"/>
              <a:t>inward</a:t>
            </a:r>
          </a:p>
        </p:txBody>
      </p:sp>
      <p:sp>
        <p:nvSpPr>
          <p:cNvPr id="52" name="outward">
            <a:extLst>
              <a:ext uri="{FF2B5EF4-FFF2-40B4-BE49-F238E27FC236}">
                <a16:creationId xmlns:a16="http://schemas.microsoft.com/office/drawing/2014/main" id="{9F5E59FD-FA2D-A25C-623D-49F0BF489BBF}"/>
              </a:ext>
            </a:extLst>
          </p:cNvPr>
          <p:cNvSpPr txBox="1"/>
          <p:nvPr/>
        </p:nvSpPr>
        <p:spPr>
          <a:xfrm>
            <a:off x="9899258" y="6530272"/>
            <a:ext cx="58131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Vrad</a:t>
            </a:r>
            <a:endParaRPr dirty="0"/>
          </a:p>
        </p:txBody>
      </p:sp>
      <p:sp>
        <p:nvSpPr>
          <p:cNvPr id="53" name="outward">
            <a:extLst>
              <a:ext uri="{FF2B5EF4-FFF2-40B4-BE49-F238E27FC236}">
                <a16:creationId xmlns:a16="http://schemas.microsoft.com/office/drawing/2014/main" id="{6B03C662-43DF-EC8A-5858-4ADAC67914B9}"/>
              </a:ext>
            </a:extLst>
          </p:cNvPr>
          <p:cNvSpPr txBox="1"/>
          <p:nvPr/>
        </p:nvSpPr>
        <p:spPr>
          <a:xfrm rot="16200000">
            <a:off x="8142403" y="5157974"/>
            <a:ext cx="51719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Vrot</a:t>
            </a:r>
            <a:endParaRPr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C5372D-4182-7868-2AA3-6BF55D19A733}"/>
              </a:ext>
            </a:extLst>
          </p:cNvPr>
          <p:cNvSpPr txBox="1"/>
          <p:nvPr/>
        </p:nvSpPr>
        <p:spPr>
          <a:xfrm>
            <a:off x="228429" y="1063192"/>
            <a:ext cx="8140071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is causing this? Can we learn the nature of Galactic structures?</a:t>
            </a:r>
            <a:br>
              <a:rPr lang="en-US" sz="2000" dirty="0"/>
            </a:br>
            <a:r>
              <a:rPr lang="en-US" sz="2000" dirty="0" err="1"/>
              <a:t>Sgr</a:t>
            </a:r>
            <a:r>
              <a:rPr lang="en-US" sz="2000" dirty="0"/>
              <a:t> dwarf perturbation, Bar,</a:t>
            </a:r>
            <a:r>
              <a:rPr lang="en-US" sz="2000" b="1" dirty="0">
                <a:solidFill>
                  <a:srgbClr val="FF0000"/>
                </a:solidFill>
              </a:rPr>
              <a:t> spirals</a:t>
            </a:r>
            <a:r>
              <a:rPr lang="en-US" sz="2000" dirty="0"/>
              <a:t>? </a:t>
            </a:r>
            <a:br>
              <a:rPr lang="en-US" sz="2000" dirty="0"/>
            </a:br>
            <a:r>
              <a:rPr lang="en-US" sz="2000" dirty="0" err="1"/>
              <a:t>Galactoseismology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596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creenshot, tape&#10;&#10;Description automatically generated">
            <a:extLst>
              <a:ext uri="{FF2B5EF4-FFF2-40B4-BE49-F238E27FC236}">
                <a16:creationId xmlns:a16="http://schemas.microsoft.com/office/drawing/2014/main" id="{90FFA3C3-CB03-D74E-9A35-46586D8C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40" y="2360283"/>
            <a:ext cx="11725719" cy="353094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F288D8-A328-E645-BD87-8BE03C9D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7851" y="5361651"/>
            <a:ext cx="4114800" cy="365125"/>
          </a:xfrm>
        </p:spPr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C2351A-26FD-D242-BD7D-CABA5B40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4" y="-146622"/>
            <a:ext cx="11832336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Gaia revolution: Bar pattern speed slower than pre-Gaia belief, </a:t>
            </a:r>
            <a:br>
              <a:rPr lang="en-US" sz="2800" dirty="0"/>
            </a:br>
            <a:r>
              <a:rPr lang="en-US" sz="2800" dirty="0"/>
              <a:t>and even slowing down?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035D5-1460-EC4B-8BBD-5676A4895D64}"/>
              </a:ext>
            </a:extLst>
          </p:cNvPr>
          <p:cNvSpPr txBox="1"/>
          <p:nvPr/>
        </p:nvSpPr>
        <p:spPr>
          <a:xfrm>
            <a:off x="233139" y="6075772"/>
            <a:ext cx="1172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Chiba, </a:t>
            </a:r>
            <a:r>
              <a:rPr lang="en-US" dirty="0" err="1"/>
              <a:t>Friske</a:t>
            </a:r>
            <a:r>
              <a:rPr lang="en-US" dirty="0"/>
              <a:t>, </a:t>
            </a:r>
            <a:r>
              <a:rPr lang="en-US" dirty="0" err="1"/>
              <a:t>Schönrich</a:t>
            </a:r>
            <a:r>
              <a:rPr lang="en-US" dirty="0"/>
              <a:t> (2021a,b)</a:t>
            </a:r>
          </a:p>
          <a:p>
            <a:pPr algn="ctr"/>
            <a:r>
              <a:rPr lang="en-US" dirty="0"/>
              <a:t>Slow-down bar due to dynamical friction? ⇒ Nature of dark matter, CDM, ULDM, MOND, MOG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2733A1-9665-9D42-9A31-EC64B2BBAF41}"/>
              </a:ext>
            </a:extLst>
          </p:cNvPr>
          <p:cNvSpPr txBox="1"/>
          <p:nvPr/>
        </p:nvSpPr>
        <p:spPr>
          <a:xfrm rot="16200000">
            <a:off x="-173875" y="4346363"/>
            <a:ext cx="13255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Vrot</a:t>
            </a:r>
            <a:r>
              <a:rPr lang="en-US" sz="1400" dirty="0"/>
              <a:t> (km/s)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F3A2B-C06A-8E44-BC38-9BA0E4A253BC}"/>
              </a:ext>
            </a:extLst>
          </p:cNvPr>
          <p:cNvSpPr txBox="1"/>
          <p:nvPr/>
        </p:nvSpPr>
        <p:spPr>
          <a:xfrm>
            <a:off x="136621" y="779378"/>
            <a:ext cx="12103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Hercules stream </a:t>
            </a:r>
            <a:r>
              <a:rPr lang="en-US" sz="2000" dirty="0"/>
              <a:t>due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Outer Lindblad Resonance (OLR) ⇒ Fast bar, ~53 km/s/kpc (</a:t>
            </a:r>
            <a:r>
              <a:rPr lang="en-US" sz="2000" dirty="0" err="1"/>
              <a:t>Dehnen</a:t>
            </a:r>
            <a:r>
              <a:rPr lang="en-US" sz="2000" dirty="0"/>
              <a:t> 1999)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Outer 4:1 Resonance ⇒ Slow bar, ~42 km/s/kpc (Hunt &amp; </a:t>
            </a:r>
            <a:r>
              <a:rPr lang="en-US" sz="2000" dirty="0" err="1"/>
              <a:t>Bovy</a:t>
            </a:r>
            <a:r>
              <a:rPr lang="en-US" sz="2000" dirty="0"/>
              <a:t>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Co-rotation resonance ⇒ Even slower bar, ~34 km/s/kpc </a:t>
            </a:r>
            <a:br>
              <a:rPr lang="en-US" sz="2000" dirty="0"/>
            </a:br>
            <a:r>
              <a:rPr lang="en-US" sz="2000" dirty="0"/>
              <a:t>(Pérez-Villegas et al. 2017; </a:t>
            </a:r>
            <a:r>
              <a:rPr lang="en-US" sz="2000" dirty="0" err="1"/>
              <a:t>Monari</a:t>
            </a:r>
            <a:r>
              <a:rPr lang="en-US" sz="2000" dirty="0"/>
              <a:t> et al. 2019, </a:t>
            </a:r>
            <a:r>
              <a:rPr lang="en-US" sz="2000" dirty="0" err="1"/>
              <a:t>Lucchini</a:t>
            </a:r>
            <a:r>
              <a:rPr lang="en-US" sz="2000" dirty="0"/>
              <a:t> et al. 2023)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01A307-73EF-8543-A524-FCB64144DC4E}"/>
              </a:ext>
            </a:extLst>
          </p:cNvPr>
          <p:cNvSpPr txBox="1"/>
          <p:nvPr/>
        </p:nvSpPr>
        <p:spPr>
          <a:xfrm>
            <a:off x="3041169" y="5494043"/>
            <a:ext cx="8230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−100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F0AD2-C3B9-EB4E-B785-A2F6E11BD94B}"/>
              </a:ext>
            </a:extLst>
          </p:cNvPr>
          <p:cNvSpPr txBox="1"/>
          <p:nvPr/>
        </p:nvSpPr>
        <p:spPr>
          <a:xfrm>
            <a:off x="813331" y="5487505"/>
            <a:ext cx="8230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5D655-4644-484C-83DE-394EE063EB9F}"/>
              </a:ext>
            </a:extLst>
          </p:cNvPr>
          <p:cNvSpPr txBox="1"/>
          <p:nvPr/>
        </p:nvSpPr>
        <p:spPr>
          <a:xfrm>
            <a:off x="1772170" y="5681710"/>
            <a:ext cx="12221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Vrad</a:t>
            </a:r>
            <a:r>
              <a:rPr lang="en-US" sz="1400" dirty="0"/>
              <a:t> (km/s)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C2C1D5-2332-8C43-A905-BD90ADBE789B}"/>
              </a:ext>
            </a:extLst>
          </p:cNvPr>
          <p:cNvSpPr txBox="1"/>
          <p:nvPr/>
        </p:nvSpPr>
        <p:spPr>
          <a:xfrm>
            <a:off x="2258739" y="5481756"/>
            <a:ext cx="1733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C5B24E-2B3A-384C-B9A0-5F145AE4D922}"/>
              </a:ext>
            </a:extLst>
          </p:cNvPr>
          <p:cNvSpPr txBox="1"/>
          <p:nvPr/>
        </p:nvSpPr>
        <p:spPr>
          <a:xfrm>
            <a:off x="410602" y="3562843"/>
            <a:ext cx="5111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7DFFC0-B01D-A74B-9C0C-4783740E49D8}"/>
              </a:ext>
            </a:extLst>
          </p:cNvPr>
          <p:cNvSpPr txBox="1"/>
          <p:nvPr/>
        </p:nvSpPr>
        <p:spPr>
          <a:xfrm>
            <a:off x="419494" y="5336490"/>
            <a:ext cx="5111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3314BB-7835-4F43-AE3C-7BEC34212A65}"/>
              </a:ext>
            </a:extLst>
          </p:cNvPr>
          <p:cNvSpPr txBox="1"/>
          <p:nvPr/>
        </p:nvSpPr>
        <p:spPr>
          <a:xfrm>
            <a:off x="155110" y="5817723"/>
            <a:ext cx="113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Hercules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F51966-9F7A-9349-81E7-5E6974088C24}"/>
              </a:ext>
            </a:extLst>
          </p:cNvPr>
          <p:cNvCxnSpPr>
            <a:cxnSpLocks/>
          </p:cNvCxnSpPr>
          <p:nvPr/>
        </p:nvCxnSpPr>
        <p:spPr>
          <a:xfrm flipV="1">
            <a:off x="763014" y="4886915"/>
            <a:ext cx="920252" cy="10220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9191499-9B56-AD46-B372-6EBB18F510B2}"/>
              </a:ext>
            </a:extLst>
          </p:cNvPr>
          <p:cNvSpPr/>
          <p:nvPr/>
        </p:nvSpPr>
        <p:spPr>
          <a:xfrm>
            <a:off x="3864210" y="2353589"/>
            <a:ext cx="8327790" cy="372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2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creen Shot 2018-07-19 at 13.03.44.png" descr="Screen Shot 2018-07-19 at 13.03.44.png">
            <a:extLst>
              <a:ext uri="{FF2B5EF4-FFF2-40B4-BE49-F238E27FC236}">
                <a16:creationId xmlns:a16="http://schemas.microsoft.com/office/drawing/2014/main" id="{1F6BC326-2F4A-0847-9181-43506D64DB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234" y="3869678"/>
            <a:ext cx="4006383" cy="289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mw112movie.gif" descr="mw112movie.gif">
            <a:extLst>
              <a:ext uri="{FF2B5EF4-FFF2-40B4-BE49-F238E27FC236}">
                <a16:creationId xmlns:a16="http://schemas.microsoft.com/office/drawing/2014/main" id="{C1C056AB-4D14-D743-8D94-4932F0D6E6C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593314" y="48986"/>
            <a:ext cx="7106556" cy="38206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tellar velocity distribution in the solar neighbourhood…">
            <a:extLst>
              <a:ext uri="{FF2B5EF4-FFF2-40B4-BE49-F238E27FC236}">
                <a16:creationId xmlns:a16="http://schemas.microsoft.com/office/drawing/2014/main" id="{AB79B310-0EBA-1847-AB08-9A22B9319E75}"/>
              </a:ext>
            </a:extLst>
          </p:cNvPr>
          <p:cNvSpPr txBox="1"/>
          <p:nvPr/>
        </p:nvSpPr>
        <p:spPr>
          <a:xfrm>
            <a:off x="-997019" y="42621"/>
            <a:ext cx="95903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sz="2400" dirty="0"/>
              <a:t>An inconvenient truth..., </a:t>
            </a:r>
            <a:br>
              <a:rPr lang="en-US" sz="2400" dirty="0"/>
            </a:br>
            <a:r>
              <a:rPr lang="en-US" sz="2400" dirty="0"/>
              <a:t>transient spirals can cause similar features</a:t>
            </a:r>
          </a:p>
          <a:p>
            <a:pPr algn="ctr"/>
            <a:r>
              <a:rPr lang="en-US" sz="2400" dirty="0"/>
              <a:t>(Hunt, Hong, </a:t>
            </a:r>
            <a:r>
              <a:rPr lang="en-US" sz="2400" dirty="0" err="1"/>
              <a:t>Bovy</a:t>
            </a:r>
            <a:r>
              <a:rPr lang="en-US" sz="2400" dirty="0"/>
              <a:t>, Kawata, Grand 2018)</a:t>
            </a:r>
            <a:endParaRPr sz="2400" dirty="0"/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E606F03B-D623-D94D-B682-DA430DE34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" y="3273747"/>
            <a:ext cx="8875773" cy="33737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93FDF8E-FD76-9C40-A118-E3859262AC02}"/>
              </a:ext>
            </a:extLst>
          </p:cNvPr>
          <p:cNvSpPr txBox="1"/>
          <p:nvPr/>
        </p:nvSpPr>
        <p:spPr>
          <a:xfrm>
            <a:off x="2644729" y="6215412"/>
            <a:ext cx="7388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−100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7A9AB0-FC43-7447-AD2E-4A38C5523C95}"/>
              </a:ext>
            </a:extLst>
          </p:cNvPr>
          <p:cNvSpPr txBox="1"/>
          <p:nvPr/>
        </p:nvSpPr>
        <p:spPr>
          <a:xfrm>
            <a:off x="597939" y="6221943"/>
            <a:ext cx="823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6627BE-005E-4A42-BAF2-38ABC69ACDD7}"/>
              </a:ext>
            </a:extLst>
          </p:cNvPr>
          <p:cNvSpPr txBox="1"/>
          <p:nvPr/>
        </p:nvSpPr>
        <p:spPr>
          <a:xfrm>
            <a:off x="134285" y="3489726"/>
            <a:ext cx="4636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1D540E-9753-FB42-A918-51D6B2748F5E}"/>
              </a:ext>
            </a:extLst>
          </p:cNvPr>
          <p:cNvSpPr txBox="1"/>
          <p:nvPr/>
        </p:nvSpPr>
        <p:spPr>
          <a:xfrm>
            <a:off x="365532" y="4527940"/>
            <a:ext cx="267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A64F80-442A-5247-A360-9368B5F181D6}"/>
              </a:ext>
            </a:extLst>
          </p:cNvPr>
          <p:cNvSpPr txBox="1"/>
          <p:nvPr/>
        </p:nvSpPr>
        <p:spPr>
          <a:xfrm>
            <a:off x="0" y="5991511"/>
            <a:ext cx="7388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788AF7-00A5-0944-9600-41B43630027D}"/>
              </a:ext>
            </a:extLst>
          </p:cNvPr>
          <p:cNvSpPr txBox="1"/>
          <p:nvPr/>
        </p:nvSpPr>
        <p:spPr>
          <a:xfrm>
            <a:off x="5430370" y="6221610"/>
            <a:ext cx="823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E4434A-C0D9-C14A-A60D-4460D87D6E1A}"/>
              </a:ext>
            </a:extLst>
          </p:cNvPr>
          <p:cNvSpPr txBox="1"/>
          <p:nvPr/>
        </p:nvSpPr>
        <p:spPr>
          <a:xfrm>
            <a:off x="3383580" y="6228141"/>
            <a:ext cx="823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57E6DE-FE29-A14D-A0B6-5B15AFD4E3FF}"/>
              </a:ext>
            </a:extLst>
          </p:cNvPr>
          <p:cNvSpPr txBox="1"/>
          <p:nvPr/>
        </p:nvSpPr>
        <p:spPr>
          <a:xfrm>
            <a:off x="8146715" y="6215412"/>
            <a:ext cx="784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−100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0EAEC5-DD21-5B45-A6AE-A64F03A32D22}"/>
              </a:ext>
            </a:extLst>
          </p:cNvPr>
          <p:cNvSpPr txBox="1"/>
          <p:nvPr/>
        </p:nvSpPr>
        <p:spPr>
          <a:xfrm>
            <a:off x="6099925" y="6221943"/>
            <a:ext cx="823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7095A-526B-8A4E-B290-AF107D7A3056}"/>
              </a:ext>
            </a:extLst>
          </p:cNvPr>
          <p:cNvSpPr txBox="1"/>
          <p:nvPr/>
        </p:nvSpPr>
        <p:spPr>
          <a:xfrm>
            <a:off x="1308812" y="6253776"/>
            <a:ext cx="1528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CF097-08FB-544B-9F0C-43832BEDB5DA}"/>
              </a:ext>
            </a:extLst>
          </p:cNvPr>
          <p:cNvSpPr txBox="1"/>
          <p:nvPr/>
        </p:nvSpPr>
        <p:spPr>
          <a:xfrm rot="16200000">
            <a:off x="-448218" y="4795928"/>
            <a:ext cx="1368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rot</a:t>
            </a:r>
            <a:r>
              <a:rPr lang="en-US" sz="2000" dirty="0"/>
              <a:t> (km/s)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457E9-FDE8-E144-8152-DB3B0C310B1D}"/>
              </a:ext>
            </a:extLst>
          </p:cNvPr>
          <p:cNvSpPr txBox="1"/>
          <p:nvPr/>
        </p:nvSpPr>
        <p:spPr>
          <a:xfrm>
            <a:off x="4075629" y="6243648"/>
            <a:ext cx="15230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3CC09C-28F3-6742-8EA4-B82E48350434}"/>
              </a:ext>
            </a:extLst>
          </p:cNvPr>
          <p:cNvSpPr txBox="1"/>
          <p:nvPr/>
        </p:nvSpPr>
        <p:spPr>
          <a:xfrm>
            <a:off x="6752881" y="6215412"/>
            <a:ext cx="15473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V</a:t>
            </a:r>
            <a:r>
              <a:rPr lang="en-US" sz="2000" baseline="-25000" dirty="0" err="1"/>
              <a:t>Rad</a:t>
            </a:r>
            <a:r>
              <a:rPr lang="en-US" sz="2000" dirty="0"/>
              <a:t> (km/s)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23365-DD3F-2548-BF03-D04358C6C47F}"/>
              </a:ext>
            </a:extLst>
          </p:cNvPr>
          <p:cNvSpPr txBox="1"/>
          <p:nvPr/>
        </p:nvSpPr>
        <p:spPr>
          <a:xfrm>
            <a:off x="10128928" y="3942629"/>
            <a:ext cx="177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Gaia DR2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960CBE-65EA-594F-BEB0-B30E9654865E}"/>
              </a:ext>
            </a:extLst>
          </p:cNvPr>
          <p:cNvSpPr txBox="1"/>
          <p:nvPr/>
        </p:nvSpPr>
        <p:spPr>
          <a:xfrm>
            <a:off x="1284468" y="3107063"/>
            <a:ext cx="1368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Bar 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6AD18F-EC14-EB4C-8374-C6ADDA5FBDFF}"/>
              </a:ext>
            </a:extLst>
          </p:cNvPr>
          <p:cNvSpPr txBox="1"/>
          <p:nvPr/>
        </p:nvSpPr>
        <p:spPr>
          <a:xfrm>
            <a:off x="3318808" y="3107063"/>
            <a:ext cx="27857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Transient spiral only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50E5D4-3846-9549-882F-F8F6245928A2}"/>
              </a:ext>
            </a:extLst>
          </p:cNvPr>
          <p:cNvSpPr txBox="1"/>
          <p:nvPr/>
        </p:nvSpPr>
        <p:spPr>
          <a:xfrm>
            <a:off x="6752881" y="3107063"/>
            <a:ext cx="1368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Combined</a:t>
            </a:r>
          </a:p>
        </p:txBody>
      </p:sp>
    </p:spTree>
    <p:extLst>
      <p:ext uri="{BB962C8B-B14F-4D97-AF65-F5344CB8AC3E}">
        <p14:creationId xmlns:p14="http://schemas.microsoft.com/office/powerpoint/2010/main" val="127970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onal ridges in R vs. Vrot and Vrad are reproduced.…">
            <a:extLst>
              <a:ext uri="{FF2B5EF4-FFF2-40B4-BE49-F238E27FC236}">
                <a16:creationId xmlns:a16="http://schemas.microsoft.com/office/drawing/2014/main" id="{130458E8-5345-C58B-9A90-9969FB0E9315}"/>
              </a:ext>
            </a:extLst>
          </p:cNvPr>
          <p:cNvSpPr txBox="1">
            <a:spLocks/>
          </p:cNvSpPr>
          <p:nvPr/>
        </p:nvSpPr>
        <p:spPr>
          <a:xfrm>
            <a:off x="1435602" y="264549"/>
            <a:ext cx="9193692" cy="1125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Diagonal ridges in R vs. </a:t>
            </a:r>
            <a:r>
              <a:rPr lang="en-GB" sz="2000" dirty="0" err="1"/>
              <a:t>Vrot</a:t>
            </a:r>
            <a:r>
              <a:rPr lang="en-GB" sz="2000" dirty="0"/>
              <a:t> and </a:t>
            </a:r>
            <a:r>
              <a:rPr lang="en-GB" sz="2000" dirty="0" err="1"/>
              <a:t>Vrad</a:t>
            </a:r>
            <a:r>
              <a:rPr lang="en-GB" sz="2000" dirty="0"/>
              <a:t> are also reproduced.</a:t>
            </a:r>
          </a:p>
          <a:p>
            <a:pPr algn="ctr"/>
            <a:r>
              <a:rPr lang="en-GB" sz="2000" dirty="0"/>
              <a:t>(Hunt, Bub, </a:t>
            </a:r>
            <a:r>
              <a:rPr lang="en-GB" sz="2000" dirty="0" err="1"/>
              <a:t>Bovy</a:t>
            </a:r>
            <a:r>
              <a:rPr lang="en-GB" sz="2000" dirty="0"/>
              <a:t>, </a:t>
            </a:r>
            <a:r>
              <a:rPr lang="en-GB" sz="2000" dirty="0" err="1"/>
              <a:t>Mackereth</a:t>
            </a:r>
            <a:r>
              <a:rPr lang="en-GB" sz="2000" dirty="0"/>
              <a:t>, Trick, Kawata 2019)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04564E-865C-B0C5-06B7-FA4AE9483E15}"/>
              </a:ext>
            </a:extLst>
          </p:cNvPr>
          <p:cNvGrpSpPr/>
          <p:nvPr/>
        </p:nvGrpSpPr>
        <p:grpSpPr>
          <a:xfrm>
            <a:off x="633984" y="1022758"/>
            <a:ext cx="10814304" cy="5835242"/>
            <a:chOff x="1579420" y="1543417"/>
            <a:chExt cx="9049874" cy="4581314"/>
          </a:xfrm>
        </p:grpSpPr>
        <p:pic>
          <p:nvPicPr>
            <p:cNvPr id="5" name="Screenshot 2019-04-18 at 10.13.23.png" descr="Screenshot 2019-04-18 at 10.13.23.png">
              <a:extLst>
                <a:ext uri="{FF2B5EF4-FFF2-40B4-BE49-F238E27FC236}">
                  <a16:creationId xmlns:a16="http://schemas.microsoft.com/office/drawing/2014/main" id="{EBFAC13D-A7EF-08F0-3488-178762627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4431" y="2212223"/>
              <a:ext cx="3333358" cy="32306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Vrot (km/s)">
              <a:extLst>
                <a:ext uri="{FF2B5EF4-FFF2-40B4-BE49-F238E27FC236}">
                  <a16:creationId xmlns:a16="http://schemas.microsoft.com/office/drawing/2014/main" id="{C744B83B-6D91-398E-6C80-CC5440596725}"/>
                </a:ext>
              </a:extLst>
            </p:cNvPr>
            <p:cNvSpPr txBox="1"/>
            <p:nvPr/>
          </p:nvSpPr>
          <p:spPr>
            <a:xfrm rot="16200000">
              <a:off x="1112882" y="3369640"/>
              <a:ext cx="1343445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Vrot (km/s)</a:t>
              </a:r>
            </a:p>
          </p:txBody>
        </p:sp>
        <p:sp>
          <p:nvSpPr>
            <p:cNvPr id="7" name="transient spiral…">
              <a:extLst>
                <a:ext uri="{FF2B5EF4-FFF2-40B4-BE49-F238E27FC236}">
                  <a16:creationId xmlns:a16="http://schemas.microsoft.com/office/drawing/2014/main" id="{70E2F065-C956-5E48-DADB-DF9E897A500A}"/>
                </a:ext>
              </a:extLst>
            </p:cNvPr>
            <p:cNvSpPr txBox="1"/>
            <p:nvPr/>
          </p:nvSpPr>
          <p:spPr>
            <a:xfrm>
              <a:off x="2584230" y="1543417"/>
              <a:ext cx="3008895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sz="2000" dirty="0">
                  <a:latin typeface="+mj-lt"/>
                </a:rPr>
                <a:t>transient spiral</a:t>
              </a:r>
              <a:r>
                <a:rPr lang="en-US" sz="2000" dirty="0">
                  <a:latin typeface="+mj-lt"/>
                </a:rPr>
                <a:t> </a:t>
              </a:r>
              <a:r>
                <a:rPr sz="2000" dirty="0">
                  <a:latin typeface="+mj-lt"/>
                </a:rPr>
                <a:t>+ slow bar</a:t>
              </a:r>
              <a:endParaRPr lang="en-US" sz="2000" dirty="0">
                <a:latin typeface="+mj-lt"/>
              </a:endParaRPr>
            </a:p>
            <a:p>
              <a:pPr algn="ctr"/>
              <a:r>
                <a:rPr lang="en-GB" sz="2000" dirty="0">
                  <a:latin typeface="+mj-lt"/>
                </a:rPr>
                <a:t>Test particle sim</a:t>
              </a:r>
              <a:endParaRPr sz="2000" dirty="0">
                <a:latin typeface="+mj-lt"/>
              </a:endParaRPr>
            </a:p>
          </p:txBody>
        </p:sp>
        <p:sp>
          <p:nvSpPr>
            <p:cNvPr id="8" name="10">
              <a:extLst>
                <a:ext uri="{FF2B5EF4-FFF2-40B4-BE49-F238E27FC236}">
                  <a16:creationId xmlns:a16="http://schemas.microsoft.com/office/drawing/2014/main" id="{FDA24EF2-7FDB-5F09-DE6B-C1F0127C613F}"/>
                </a:ext>
              </a:extLst>
            </p:cNvPr>
            <p:cNvSpPr txBox="1"/>
            <p:nvPr/>
          </p:nvSpPr>
          <p:spPr>
            <a:xfrm>
              <a:off x="4687449" y="5395581"/>
              <a:ext cx="387927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10</a:t>
              </a:r>
            </a:p>
          </p:txBody>
        </p:sp>
        <p:sp>
          <p:nvSpPr>
            <p:cNvPr id="9" name="6">
              <a:extLst>
                <a:ext uri="{FF2B5EF4-FFF2-40B4-BE49-F238E27FC236}">
                  <a16:creationId xmlns:a16="http://schemas.microsoft.com/office/drawing/2014/main" id="{E3E6ACE9-1552-69AF-1F01-4C6559553B61}"/>
                </a:ext>
              </a:extLst>
            </p:cNvPr>
            <p:cNvSpPr txBox="1"/>
            <p:nvPr/>
          </p:nvSpPr>
          <p:spPr>
            <a:xfrm>
              <a:off x="3220381" y="5395581"/>
              <a:ext cx="24526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6</a:t>
              </a:r>
            </a:p>
          </p:txBody>
        </p:sp>
        <p:sp>
          <p:nvSpPr>
            <p:cNvPr id="10" name="8">
              <a:extLst>
                <a:ext uri="{FF2B5EF4-FFF2-40B4-BE49-F238E27FC236}">
                  <a16:creationId xmlns:a16="http://schemas.microsoft.com/office/drawing/2014/main" id="{AE8D406A-ACC5-F508-C423-994E52255145}"/>
                </a:ext>
              </a:extLst>
            </p:cNvPr>
            <p:cNvSpPr txBox="1"/>
            <p:nvPr/>
          </p:nvSpPr>
          <p:spPr>
            <a:xfrm>
              <a:off x="4077232" y="5395581"/>
              <a:ext cx="24526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8</a:t>
              </a:r>
            </a:p>
          </p:txBody>
        </p:sp>
        <p:sp>
          <p:nvSpPr>
            <p:cNvPr id="11" name="Rgal (kpc)">
              <a:extLst>
                <a:ext uri="{FF2B5EF4-FFF2-40B4-BE49-F238E27FC236}">
                  <a16:creationId xmlns:a16="http://schemas.microsoft.com/office/drawing/2014/main" id="{E3E7EDF6-5D89-48CE-803F-A9C916578D4A}"/>
                </a:ext>
              </a:extLst>
            </p:cNvPr>
            <p:cNvSpPr txBox="1"/>
            <p:nvPr/>
          </p:nvSpPr>
          <p:spPr>
            <a:xfrm>
              <a:off x="3447660" y="5714362"/>
              <a:ext cx="1155766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000"/>
              </a:pPr>
              <a:r>
                <a:rPr sz="2000">
                  <a:latin typeface="+mj-lt"/>
                </a:rPr>
                <a:t>R</a:t>
              </a:r>
              <a:r>
                <a:rPr sz="2000" baseline="-5999">
                  <a:latin typeface="+mj-lt"/>
                </a:rPr>
                <a:t>gal</a:t>
              </a:r>
              <a:r>
                <a:rPr sz="2000">
                  <a:latin typeface="+mj-lt"/>
                </a:rPr>
                <a:t> (kpc)</a:t>
              </a:r>
            </a:p>
          </p:txBody>
        </p:sp>
        <p:sp>
          <p:nvSpPr>
            <p:cNvPr id="12" name="100">
              <a:extLst>
                <a:ext uri="{FF2B5EF4-FFF2-40B4-BE49-F238E27FC236}">
                  <a16:creationId xmlns:a16="http://schemas.microsoft.com/office/drawing/2014/main" id="{CD92A554-C3F5-6CE0-CC71-5A1723A62FB7}"/>
                </a:ext>
              </a:extLst>
            </p:cNvPr>
            <p:cNvSpPr txBox="1"/>
            <p:nvPr/>
          </p:nvSpPr>
          <p:spPr>
            <a:xfrm>
              <a:off x="1890533" y="5233326"/>
              <a:ext cx="530594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100</a:t>
              </a:r>
            </a:p>
          </p:txBody>
        </p:sp>
        <p:sp>
          <p:nvSpPr>
            <p:cNvPr id="13" name="300">
              <a:extLst>
                <a:ext uri="{FF2B5EF4-FFF2-40B4-BE49-F238E27FC236}">
                  <a16:creationId xmlns:a16="http://schemas.microsoft.com/office/drawing/2014/main" id="{BE6CC37B-167C-7897-5C46-791D62115BD8}"/>
                </a:ext>
              </a:extLst>
            </p:cNvPr>
            <p:cNvSpPr txBox="1"/>
            <p:nvPr/>
          </p:nvSpPr>
          <p:spPr>
            <a:xfrm>
              <a:off x="1839424" y="2007039"/>
              <a:ext cx="530594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300</a:t>
              </a:r>
            </a:p>
          </p:txBody>
        </p:sp>
        <p:sp>
          <p:nvSpPr>
            <p:cNvPr id="14" name="Gaia DR2">
              <a:extLst>
                <a:ext uri="{FF2B5EF4-FFF2-40B4-BE49-F238E27FC236}">
                  <a16:creationId xmlns:a16="http://schemas.microsoft.com/office/drawing/2014/main" id="{FFBD5C54-CEAD-DE01-4C31-05EE5A6079CC}"/>
                </a:ext>
              </a:extLst>
            </p:cNvPr>
            <p:cNvSpPr txBox="1"/>
            <p:nvPr/>
          </p:nvSpPr>
          <p:spPr>
            <a:xfrm>
              <a:off x="6843969" y="1766120"/>
              <a:ext cx="1213474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sz="2000" dirty="0">
                  <a:latin typeface="+mj-lt"/>
                </a:rPr>
                <a:t>Gaia</a:t>
              </a:r>
              <a:r>
                <a:rPr lang="en-US" sz="2000" dirty="0">
                  <a:latin typeface="+mj-lt"/>
                </a:rPr>
                <a:t> data</a:t>
              </a:r>
              <a:endParaRPr sz="2000" dirty="0">
                <a:latin typeface="+mj-lt"/>
              </a:endParaRPr>
            </a:p>
          </p:txBody>
        </p:sp>
        <p:sp>
          <p:nvSpPr>
            <p:cNvPr id="15" name="Rgal (kpc)">
              <a:extLst>
                <a:ext uri="{FF2B5EF4-FFF2-40B4-BE49-F238E27FC236}">
                  <a16:creationId xmlns:a16="http://schemas.microsoft.com/office/drawing/2014/main" id="{6407F380-F840-205E-2891-D63D822CF63C}"/>
                </a:ext>
              </a:extLst>
            </p:cNvPr>
            <p:cNvSpPr txBox="1"/>
            <p:nvPr/>
          </p:nvSpPr>
          <p:spPr>
            <a:xfrm>
              <a:off x="6954684" y="5664844"/>
              <a:ext cx="1155766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000"/>
              </a:pPr>
              <a:r>
                <a:rPr sz="2000">
                  <a:latin typeface="+mj-lt"/>
                </a:rPr>
                <a:t>R</a:t>
              </a:r>
              <a:r>
                <a:rPr sz="2000" baseline="-5999">
                  <a:latin typeface="+mj-lt"/>
                </a:rPr>
                <a:t>gal</a:t>
              </a:r>
              <a:r>
                <a:rPr sz="2000">
                  <a:latin typeface="+mj-lt"/>
                </a:rPr>
                <a:t> (kpc)</a:t>
              </a:r>
            </a:p>
          </p:txBody>
        </p:sp>
        <p:sp>
          <p:nvSpPr>
            <p:cNvPr id="16" name="5">
              <a:extLst>
                <a:ext uri="{FF2B5EF4-FFF2-40B4-BE49-F238E27FC236}">
                  <a16:creationId xmlns:a16="http://schemas.microsoft.com/office/drawing/2014/main" id="{101D9155-9E1D-4CAF-D521-46C70B54409C}"/>
                </a:ext>
              </a:extLst>
            </p:cNvPr>
            <p:cNvSpPr txBox="1"/>
            <p:nvPr/>
          </p:nvSpPr>
          <p:spPr>
            <a:xfrm>
              <a:off x="6037972" y="5395581"/>
              <a:ext cx="245260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5</a:t>
              </a:r>
            </a:p>
          </p:txBody>
        </p:sp>
        <p:sp>
          <p:nvSpPr>
            <p:cNvPr id="17" name="8">
              <a:extLst>
                <a:ext uri="{FF2B5EF4-FFF2-40B4-BE49-F238E27FC236}">
                  <a16:creationId xmlns:a16="http://schemas.microsoft.com/office/drawing/2014/main" id="{CC086214-4911-1A87-7DED-89904969129C}"/>
                </a:ext>
              </a:extLst>
            </p:cNvPr>
            <p:cNvSpPr txBox="1"/>
            <p:nvPr/>
          </p:nvSpPr>
          <p:spPr>
            <a:xfrm>
              <a:off x="7294926" y="5399942"/>
              <a:ext cx="245260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8</a:t>
              </a:r>
            </a:p>
          </p:txBody>
        </p:sp>
        <p:sp>
          <p:nvSpPr>
            <p:cNvPr id="18" name="10">
              <a:extLst>
                <a:ext uri="{FF2B5EF4-FFF2-40B4-BE49-F238E27FC236}">
                  <a16:creationId xmlns:a16="http://schemas.microsoft.com/office/drawing/2014/main" id="{EA4397FE-7D89-25C5-29A6-97E62A55A7D5}"/>
                </a:ext>
              </a:extLst>
            </p:cNvPr>
            <p:cNvSpPr txBox="1"/>
            <p:nvPr/>
          </p:nvSpPr>
          <p:spPr>
            <a:xfrm>
              <a:off x="8117682" y="5395581"/>
              <a:ext cx="387927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10</a:t>
              </a:r>
            </a:p>
          </p:txBody>
        </p:sp>
        <p:sp>
          <p:nvSpPr>
            <p:cNvPr id="19" name="Vrad (km/s)">
              <a:extLst>
                <a:ext uri="{FF2B5EF4-FFF2-40B4-BE49-F238E27FC236}">
                  <a16:creationId xmlns:a16="http://schemas.microsoft.com/office/drawing/2014/main" id="{6F24D77B-5545-836F-7BC3-EF70D047916B}"/>
                </a:ext>
              </a:extLst>
            </p:cNvPr>
            <p:cNvSpPr txBox="1"/>
            <p:nvPr/>
          </p:nvSpPr>
          <p:spPr>
            <a:xfrm rot="16200000">
              <a:off x="9344699" y="3694150"/>
              <a:ext cx="1415580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Vrad (km/s)</a:t>
              </a:r>
            </a:p>
          </p:txBody>
        </p:sp>
        <p:sp>
          <p:nvSpPr>
            <p:cNvPr id="20" name="−10">
              <a:extLst>
                <a:ext uri="{FF2B5EF4-FFF2-40B4-BE49-F238E27FC236}">
                  <a16:creationId xmlns:a16="http://schemas.microsoft.com/office/drawing/2014/main" id="{D68B006B-A748-026E-4FFE-FD54FB96D221}"/>
                </a:ext>
              </a:extLst>
            </p:cNvPr>
            <p:cNvSpPr txBox="1"/>
            <p:nvPr/>
          </p:nvSpPr>
          <p:spPr>
            <a:xfrm>
              <a:off x="9590310" y="5195937"/>
              <a:ext cx="537006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600"/>
              </a:lvl1pPr>
            </a:lstStyle>
            <a:p>
              <a:r>
                <a:rPr sz="2000">
                  <a:latin typeface="+mj-lt"/>
                </a:rPr>
                <a:t>−10</a:t>
              </a:r>
            </a:p>
          </p:txBody>
        </p:sp>
        <p:sp>
          <p:nvSpPr>
            <p:cNvPr id="21" name="10">
              <a:extLst>
                <a:ext uri="{FF2B5EF4-FFF2-40B4-BE49-F238E27FC236}">
                  <a16:creationId xmlns:a16="http://schemas.microsoft.com/office/drawing/2014/main" id="{DB426D07-EE16-F167-AA81-86DCE0DF7018}"/>
                </a:ext>
              </a:extLst>
            </p:cNvPr>
            <p:cNvSpPr txBox="1"/>
            <p:nvPr/>
          </p:nvSpPr>
          <p:spPr>
            <a:xfrm>
              <a:off x="9651270" y="2044428"/>
              <a:ext cx="387927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600"/>
              </a:lvl1pPr>
            </a:lstStyle>
            <a:p>
              <a:r>
                <a:rPr sz="2000">
                  <a:latin typeface="+mj-lt"/>
                </a:rPr>
                <a:t>10</a:t>
              </a:r>
            </a:p>
          </p:txBody>
        </p:sp>
        <p:sp>
          <p:nvSpPr>
            <p:cNvPr id="22" name="0">
              <a:extLst>
                <a:ext uri="{FF2B5EF4-FFF2-40B4-BE49-F238E27FC236}">
                  <a16:creationId xmlns:a16="http://schemas.microsoft.com/office/drawing/2014/main" id="{47AD830B-A1A5-8D0F-FEFF-4137BE8C131C}"/>
                </a:ext>
              </a:extLst>
            </p:cNvPr>
            <p:cNvSpPr txBox="1"/>
            <p:nvPr/>
          </p:nvSpPr>
          <p:spPr>
            <a:xfrm>
              <a:off x="9707760" y="3531895"/>
              <a:ext cx="245260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600"/>
              </a:lvl1pPr>
            </a:lstStyle>
            <a:p>
              <a:r>
                <a:rPr sz="2000">
                  <a:latin typeface="+mj-lt"/>
                </a:rPr>
                <a:t>0</a:t>
              </a:r>
            </a:p>
          </p:txBody>
        </p:sp>
        <p:pic>
          <p:nvPicPr>
            <p:cNvPr id="23" name="Screenshot 2019-10-15 at 21.03.32.png" descr="Screenshot 2019-10-15 at 21.03.32.png">
              <a:extLst>
                <a:ext uri="{FF2B5EF4-FFF2-40B4-BE49-F238E27FC236}">
                  <a16:creationId xmlns:a16="http://schemas.microsoft.com/office/drawing/2014/main" id="{C58EF584-E59D-58B4-B2EC-FD9853A06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788" y="2212223"/>
              <a:ext cx="3973483" cy="32557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outward">
              <a:extLst>
                <a:ext uri="{FF2B5EF4-FFF2-40B4-BE49-F238E27FC236}">
                  <a16:creationId xmlns:a16="http://schemas.microsoft.com/office/drawing/2014/main" id="{AEB73889-F90A-85D7-1588-CCC5E4B177B4}"/>
                </a:ext>
              </a:extLst>
            </p:cNvPr>
            <p:cNvSpPr txBox="1"/>
            <p:nvPr/>
          </p:nvSpPr>
          <p:spPr>
            <a:xfrm>
              <a:off x="9614593" y="1807395"/>
              <a:ext cx="101470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outward</a:t>
              </a:r>
            </a:p>
          </p:txBody>
        </p:sp>
        <p:sp>
          <p:nvSpPr>
            <p:cNvPr id="25" name="inward">
              <a:extLst>
                <a:ext uri="{FF2B5EF4-FFF2-40B4-BE49-F238E27FC236}">
                  <a16:creationId xmlns:a16="http://schemas.microsoft.com/office/drawing/2014/main" id="{E93AEFE1-121D-4DFF-C687-C50229FDF18C}"/>
                </a:ext>
              </a:extLst>
            </p:cNvPr>
            <p:cNvSpPr txBox="1"/>
            <p:nvPr/>
          </p:nvSpPr>
          <p:spPr>
            <a:xfrm>
              <a:off x="9616751" y="5432970"/>
              <a:ext cx="85921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000"/>
              </a:lvl1pPr>
            </a:lstStyle>
            <a:p>
              <a:r>
                <a:rPr>
                  <a:latin typeface="+mj-lt"/>
                </a:rPr>
                <a:t>inward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347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b-movie">
            <a:hlinkClick r:id="" action="ppaction://media"/>
            <a:extLst>
              <a:ext uri="{FF2B5EF4-FFF2-40B4-BE49-F238E27FC236}">
                <a16:creationId xmlns:a16="http://schemas.microsoft.com/office/drawing/2014/main" id="{CF27E49B-926C-3460-6CC4-1002EF010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3203" y="740137"/>
            <a:ext cx="8956826" cy="5732369"/>
          </a:xfrm>
          <a:prstGeom prst="rect">
            <a:avLst/>
          </a:prstGeom>
        </p:spPr>
      </p:pic>
      <p:sp>
        <p:nvSpPr>
          <p:cNvPr id="3" name="Diagonal ridges in R vs. Vrot and Vrad are reproduced.…">
            <a:extLst>
              <a:ext uri="{FF2B5EF4-FFF2-40B4-BE49-F238E27FC236}">
                <a16:creationId xmlns:a16="http://schemas.microsoft.com/office/drawing/2014/main" id="{130458E8-5345-C58B-9A90-9969FB0E9315}"/>
              </a:ext>
            </a:extLst>
          </p:cNvPr>
          <p:cNvSpPr txBox="1">
            <a:spLocks/>
          </p:cNvSpPr>
          <p:nvPr/>
        </p:nvSpPr>
        <p:spPr>
          <a:xfrm>
            <a:off x="414528" y="264549"/>
            <a:ext cx="11314176" cy="1125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/>
              <a:t>Inconvenient truth No. 2: velocity features due to the transient arms are transient</a:t>
            </a:r>
            <a:br>
              <a:rPr lang="en-GB" sz="2000" dirty="0"/>
            </a:br>
            <a:r>
              <a:rPr lang="en-GB" sz="2000" dirty="0"/>
              <a:t>(e.g. Hunt, …, Kawata et al. 2018, 19; </a:t>
            </a:r>
            <a:r>
              <a:rPr lang="en-GB" sz="2000" dirty="0" err="1"/>
              <a:t>Fujii</a:t>
            </a:r>
            <a:r>
              <a:rPr lang="en-GB" sz="2000" dirty="0"/>
              <a:t> et al. 2019) </a:t>
            </a:r>
            <a:br>
              <a:rPr lang="en-GB" sz="2000" dirty="0"/>
            </a:br>
            <a:r>
              <a:rPr lang="en-GB" sz="2000" dirty="0"/>
              <a:t>Transient arms can make any velocity feature! (Jason Hunt priv. comm.)</a:t>
            </a:r>
          </a:p>
        </p:txBody>
      </p:sp>
      <p:sp>
        <p:nvSpPr>
          <p:cNvPr id="26" name="Rgal (kpc)">
            <a:extLst>
              <a:ext uri="{FF2B5EF4-FFF2-40B4-BE49-F238E27FC236}">
                <a16:creationId xmlns:a16="http://schemas.microsoft.com/office/drawing/2014/main" id="{C65883A7-26A8-1602-0170-3A6EBD79B76D}"/>
              </a:ext>
            </a:extLst>
          </p:cNvPr>
          <p:cNvSpPr txBox="1"/>
          <p:nvPr/>
        </p:nvSpPr>
        <p:spPr>
          <a:xfrm>
            <a:off x="5099912" y="6183082"/>
            <a:ext cx="100828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sz="2000" dirty="0" err="1">
                <a:latin typeface="+mj-lt"/>
              </a:rPr>
              <a:t>R</a:t>
            </a:r>
            <a:r>
              <a:rPr sz="2000" baseline="-5999" dirty="0" err="1">
                <a:latin typeface="+mj-lt"/>
              </a:rPr>
              <a:t>gal</a:t>
            </a:r>
            <a:r>
              <a:rPr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/ R</a:t>
            </a:r>
            <a:r>
              <a:rPr lang="en-US" sz="2000" baseline="-25000" dirty="0">
                <a:latin typeface="+mj-lt"/>
              </a:rPr>
              <a:t>0</a:t>
            </a:r>
            <a:endParaRPr sz="2000" baseline="-25000" dirty="0">
              <a:latin typeface="+mj-lt"/>
            </a:endParaRPr>
          </a:p>
        </p:txBody>
      </p:sp>
      <p:sp>
        <p:nvSpPr>
          <p:cNvPr id="30" name="Vrad (km/s)">
            <a:extLst>
              <a:ext uri="{FF2B5EF4-FFF2-40B4-BE49-F238E27FC236}">
                <a16:creationId xmlns:a16="http://schemas.microsoft.com/office/drawing/2014/main" id="{2E9959E2-2B77-49D9-3D31-BF4C8890AA09}"/>
              </a:ext>
            </a:extLst>
          </p:cNvPr>
          <p:cNvSpPr txBox="1"/>
          <p:nvPr/>
        </p:nvSpPr>
        <p:spPr>
          <a:xfrm rot="16200000">
            <a:off x="8175136" y="3371190"/>
            <a:ext cx="2555315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 err="1">
                <a:latin typeface="+mj-lt"/>
              </a:rPr>
              <a:t>Vrad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Vcirc</a:t>
            </a:r>
            <a:r>
              <a:rPr lang="en-US" dirty="0">
                <a:latin typeface="+mj-lt"/>
              </a:rPr>
              <a:t>(R</a:t>
            </a:r>
            <a:r>
              <a:rPr lang="en-US" baseline="-25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)</a:t>
            </a:r>
            <a:r>
              <a:rPr dirty="0">
                <a:latin typeface="+mj-lt"/>
              </a:rPr>
              <a:t> (km/s)</a:t>
            </a:r>
          </a:p>
        </p:txBody>
      </p:sp>
      <p:sp>
        <p:nvSpPr>
          <p:cNvPr id="33" name="0">
            <a:extLst>
              <a:ext uri="{FF2B5EF4-FFF2-40B4-BE49-F238E27FC236}">
                <a16:creationId xmlns:a16="http://schemas.microsoft.com/office/drawing/2014/main" id="{530E8FE5-A9EF-D7F3-85EB-4B621D0B8C9D}"/>
              </a:ext>
            </a:extLst>
          </p:cNvPr>
          <p:cNvSpPr txBox="1"/>
          <p:nvPr/>
        </p:nvSpPr>
        <p:spPr>
          <a:xfrm>
            <a:off x="8931036" y="3460411"/>
            <a:ext cx="245260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2000" dirty="0">
                <a:latin typeface="+mj-lt"/>
              </a:rPr>
              <a:t>0</a:t>
            </a:r>
          </a:p>
        </p:txBody>
      </p:sp>
      <p:sp>
        <p:nvSpPr>
          <p:cNvPr id="34" name="outward">
            <a:extLst>
              <a:ext uri="{FF2B5EF4-FFF2-40B4-BE49-F238E27FC236}">
                <a16:creationId xmlns:a16="http://schemas.microsoft.com/office/drawing/2014/main" id="{BD8E5CED-7B1F-9A90-4BB8-9349E7953D12}"/>
              </a:ext>
            </a:extLst>
          </p:cNvPr>
          <p:cNvSpPr txBox="1"/>
          <p:nvPr/>
        </p:nvSpPr>
        <p:spPr>
          <a:xfrm>
            <a:off x="9452793" y="1188974"/>
            <a:ext cx="101470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>
                <a:latin typeface="+mj-lt"/>
              </a:rPr>
              <a:t>outward</a:t>
            </a:r>
          </a:p>
        </p:txBody>
      </p:sp>
      <p:sp>
        <p:nvSpPr>
          <p:cNvPr id="36" name="8">
            <a:extLst>
              <a:ext uri="{FF2B5EF4-FFF2-40B4-BE49-F238E27FC236}">
                <a16:creationId xmlns:a16="http://schemas.microsoft.com/office/drawing/2014/main" id="{9D3926B7-67FE-A14A-F300-15F0554934BD}"/>
              </a:ext>
            </a:extLst>
          </p:cNvPr>
          <p:cNvSpPr txBox="1"/>
          <p:nvPr/>
        </p:nvSpPr>
        <p:spPr>
          <a:xfrm>
            <a:off x="5257180" y="5900522"/>
            <a:ext cx="45845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dirty="0">
                <a:latin typeface="+mj-lt"/>
              </a:rPr>
              <a:t>1.0</a:t>
            </a:r>
            <a:endParaRPr dirty="0">
              <a:latin typeface="+mj-lt"/>
            </a:endParaRPr>
          </a:p>
        </p:txBody>
      </p:sp>
      <p:sp>
        <p:nvSpPr>
          <p:cNvPr id="37" name="0">
            <a:extLst>
              <a:ext uri="{FF2B5EF4-FFF2-40B4-BE49-F238E27FC236}">
                <a16:creationId xmlns:a16="http://schemas.microsoft.com/office/drawing/2014/main" id="{8C58BDF1-1274-59FB-6AE0-5F24AD65ABAC}"/>
              </a:ext>
            </a:extLst>
          </p:cNvPr>
          <p:cNvSpPr txBox="1"/>
          <p:nvPr/>
        </p:nvSpPr>
        <p:spPr>
          <a:xfrm>
            <a:off x="8891524" y="5651766"/>
            <a:ext cx="1014700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US" sz="2000" dirty="0">
                <a:latin typeface="+mj-lt"/>
              </a:rPr>
              <a:t>−0.1</a:t>
            </a:r>
            <a:endParaRPr sz="2000" dirty="0">
              <a:latin typeface="+mj-lt"/>
            </a:endParaRPr>
          </a:p>
        </p:txBody>
      </p:sp>
      <p:sp>
        <p:nvSpPr>
          <p:cNvPr id="38" name="0">
            <a:extLst>
              <a:ext uri="{FF2B5EF4-FFF2-40B4-BE49-F238E27FC236}">
                <a16:creationId xmlns:a16="http://schemas.microsoft.com/office/drawing/2014/main" id="{40E04DCD-1B1B-3C34-2441-8286B33E01CB}"/>
              </a:ext>
            </a:extLst>
          </p:cNvPr>
          <p:cNvSpPr txBox="1"/>
          <p:nvPr/>
        </p:nvSpPr>
        <p:spPr>
          <a:xfrm>
            <a:off x="8895917" y="1243502"/>
            <a:ext cx="560757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US" sz="2000" dirty="0">
                <a:latin typeface="+mj-lt"/>
              </a:rPr>
              <a:t>0.1</a:t>
            </a:r>
            <a:endParaRPr sz="2000" dirty="0">
              <a:latin typeface="+mj-lt"/>
            </a:endParaRPr>
          </a:p>
        </p:txBody>
      </p:sp>
      <p:sp>
        <p:nvSpPr>
          <p:cNvPr id="35" name="inward">
            <a:extLst>
              <a:ext uri="{FF2B5EF4-FFF2-40B4-BE49-F238E27FC236}">
                <a16:creationId xmlns:a16="http://schemas.microsoft.com/office/drawing/2014/main" id="{85D25D56-F81D-A296-D6A1-1D0DE38F4CC2}"/>
              </a:ext>
            </a:extLst>
          </p:cNvPr>
          <p:cNvSpPr txBox="1"/>
          <p:nvPr/>
        </p:nvSpPr>
        <p:spPr>
          <a:xfrm>
            <a:off x="9530538" y="5571684"/>
            <a:ext cx="85921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>
                <a:latin typeface="+mj-lt"/>
              </a:rPr>
              <a:t>inward</a:t>
            </a:r>
          </a:p>
        </p:txBody>
      </p:sp>
      <p:sp>
        <p:nvSpPr>
          <p:cNvPr id="39" name="Rgal (kpc)">
            <a:extLst>
              <a:ext uri="{FF2B5EF4-FFF2-40B4-BE49-F238E27FC236}">
                <a16:creationId xmlns:a16="http://schemas.microsoft.com/office/drawing/2014/main" id="{94C8C246-EA7C-8C1C-8EF0-C841E3D175F1}"/>
              </a:ext>
            </a:extLst>
          </p:cNvPr>
          <p:cNvSpPr txBox="1"/>
          <p:nvPr/>
        </p:nvSpPr>
        <p:spPr>
          <a:xfrm rot="16200000">
            <a:off x="1188183" y="3401136"/>
            <a:ext cx="1795492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lang="en-US" sz="2000" dirty="0" err="1">
                <a:latin typeface="+mj-lt"/>
              </a:rPr>
              <a:t>Vrot</a:t>
            </a:r>
            <a:r>
              <a:rPr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/ </a:t>
            </a:r>
            <a:r>
              <a:rPr lang="en-US" sz="2000" dirty="0" err="1">
                <a:latin typeface="+mj-lt"/>
              </a:rPr>
              <a:t>Vcirc</a:t>
            </a:r>
            <a:r>
              <a:rPr lang="en-US" sz="2000" dirty="0">
                <a:latin typeface="+mj-lt"/>
              </a:rPr>
              <a:t>(R</a:t>
            </a:r>
            <a:r>
              <a:rPr lang="en-US" sz="2000" baseline="-25000" dirty="0">
                <a:latin typeface="+mj-lt"/>
              </a:rPr>
              <a:t>0</a:t>
            </a:r>
            <a:r>
              <a:rPr lang="en-US" sz="2000" dirty="0">
                <a:latin typeface="+mj-lt"/>
              </a:rPr>
              <a:t>)</a:t>
            </a:r>
            <a:endParaRPr sz="2000" baseline="-25000" dirty="0">
              <a:latin typeface="+mj-lt"/>
            </a:endParaRP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id="{C01EDAA9-A1D3-7F16-4F35-33064F2DBEDC}"/>
              </a:ext>
            </a:extLst>
          </p:cNvPr>
          <p:cNvSpPr txBox="1"/>
          <p:nvPr/>
        </p:nvSpPr>
        <p:spPr>
          <a:xfrm>
            <a:off x="2253529" y="3039586"/>
            <a:ext cx="45845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dirty="0">
                <a:latin typeface="+mj-lt"/>
              </a:rPr>
              <a:t>1.0</a:t>
            </a:r>
            <a:endParaRPr dirty="0">
              <a:latin typeface="+mj-lt"/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BCC191AB-6B50-F67A-5A6A-5ADAD877E2DB}"/>
              </a:ext>
            </a:extLst>
          </p:cNvPr>
          <p:cNvSpPr txBox="1"/>
          <p:nvPr/>
        </p:nvSpPr>
        <p:spPr>
          <a:xfrm>
            <a:off x="2253528" y="1461601"/>
            <a:ext cx="45845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dirty="0">
                <a:latin typeface="+mj-lt"/>
              </a:rPr>
              <a:t>1.6</a:t>
            </a:r>
            <a:endParaRPr dirty="0">
              <a:latin typeface="+mj-lt"/>
            </a:endParaRPr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938C9CDB-C736-C0AE-2588-F821D71EF08A}"/>
              </a:ext>
            </a:extLst>
          </p:cNvPr>
          <p:cNvSpPr txBox="1"/>
          <p:nvPr/>
        </p:nvSpPr>
        <p:spPr>
          <a:xfrm>
            <a:off x="2245654" y="5340671"/>
            <a:ext cx="45845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dirty="0">
                <a:latin typeface="+mj-lt"/>
              </a:rPr>
              <a:t>0.2</a:t>
            </a:r>
            <a:endParaRPr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AB1531-4BD1-289C-E628-825D0AA24514}"/>
              </a:ext>
            </a:extLst>
          </p:cNvPr>
          <p:cNvSpPr txBox="1"/>
          <p:nvPr/>
        </p:nvSpPr>
        <p:spPr>
          <a:xfrm>
            <a:off x="1510669" y="6544106"/>
            <a:ext cx="895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particle simulation with slowly adding bar and then transient arms (Bub &amp; Hunt)</a:t>
            </a:r>
          </a:p>
        </p:txBody>
      </p:sp>
    </p:spTree>
    <p:extLst>
      <p:ext uri="{BB962C8B-B14F-4D97-AF65-F5344CB8AC3E}">
        <p14:creationId xmlns:p14="http://schemas.microsoft.com/office/powerpoint/2010/main" val="26595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ellar velocity distribution in the solar neighbourhood…">
            <a:extLst>
              <a:ext uri="{FF2B5EF4-FFF2-40B4-BE49-F238E27FC236}">
                <a16:creationId xmlns:a16="http://schemas.microsoft.com/office/drawing/2014/main" id="{AB79B310-0EBA-1847-AB08-9A22B9319E75}"/>
              </a:ext>
            </a:extLst>
          </p:cNvPr>
          <p:cNvSpPr txBox="1"/>
          <p:nvPr/>
        </p:nvSpPr>
        <p:spPr>
          <a:xfrm>
            <a:off x="501166" y="1900377"/>
            <a:ext cx="11495372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sz="3200" dirty="0"/>
              <a:t>We need to understand the nature of the spiral arm </a:t>
            </a:r>
            <a:br>
              <a:rPr lang="en-US" sz="3200" dirty="0"/>
            </a:br>
            <a:r>
              <a:rPr lang="en-US" sz="3200" dirty="0"/>
              <a:t>and their impacts on the stellar kinematics.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Young stars, also open clusters, are likely to be good tracers of the influence of the spiral arms, </a:t>
            </a:r>
            <a:br>
              <a:rPr lang="en-US" sz="3200" dirty="0"/>
            </a:br>
            <a:r>
              <a:rPr lang="en-US" sz="3200" dirty="0"/>
              <a:t>because of their colder kinematics.</a:t>
            </a:r>
          </a:p>
        </p:txBody>
      </p:sp>
    </p:spTree>
    <p:extLst>
      <p:ext uri="{BB962C8B-B14F-4D97-AF65-F5344CB8AC3E}">
        <p14:creationId xmlns:p14="http://schemas.microsoft.com/office/powerpoint/2010/main" val="317790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D3AE4B-62EB-F344-2853-7117FF8B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Daisuke Kawata (MSSL, UCL)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A6761-FDCA-628C-D459-B8697DF7C58B}"/>
              </a:ext>
            </a:extLst>
          </p:cNvPr>
          <p:cNvSpPr txBox="1"/>
          <p:nvPr/>
        </p:nvSpPr>
        <p:spPr>
          <a:xfrm>
            <a:off x="279400" y="505857"/>
            <a:ext cx="1106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The rotation curve of the young stars are valuable to trace </a:t>
            </a:r>
            <a:r>
              <a:rPr lang="en-US" sz="2400" dirty="0" err="1">
                <a:latin typeface="+mj-lt"/>
              </a:rPr>
              <a:t>Vcirc</a:t>
            </a:r>
            <a:r>
              <a:rPr lang="en-US" sz="2400" dirty="0">
                <a:latin typeface="+mj-lt"/>
              </a:rPr>
              <a:t>. </a:t>
            </a:r>
          </a:p>
          <a:p>
            <a:r>
              <a:rPr lang="en-US" sz="2400" dirty="0">
                <a:latin typeface="+mj-lt"/>
              </a:rPr>
              <a:t>Spiral arm impact on the measurement of </a:t>
            </a:r>
            <a:r>
              <a:rPr lang="en-US" sz="2400" dirty="0" err="1">
                <a:latin typeface="+mj-lt"/>
              </a:rPr>
              <a:t>Vcirc</a:t>
            </a:r>
            <a:r>
              <a:rPr lang="en-US" sz="2400" dirty="0">
                <a:latin typeface="+mj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58ADC-C639-535B-BA57-9ABFFCDE7171}"/>
              </a:ext>
            </a:extLst>
          </p:cNvPr>
          <p:cNvSpPr txBox="1"/>
          <p:nvPr/>
        </p:nvSpPr>
        <p:spPr>
          <a:xfrm>
            <a:off x="279400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Gaia DR3,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Drimmel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 (2023)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94767-763A-6B86-231F-83F0B8F1C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19" y="1456107"/>
            <a:ext cx="8323262" cy="48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0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17107</TotalTime>
  <Words>2396</Words>
  <Application>Microsoft Macintosh PowerPoint</Application>
  <PresentationFormat>Widescreen</PresentationFormat>
  <Paragraphs>391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Gill Sans</vt:lpstr>
      <vt:lpstr>Segoe UI</vt:lpstr>
      <vt:lpstr>Times New Roman</vt:lpstr>
      <vt:lpstr>Office Theme</vt:lpstr>
      <vt:lpstr>Impacts of spiral arms  on the kinematics of the young stars</vt:lpstr>
      <vt:lpstr>PowerPoint Presentation</vt:lpstr>
      <vt:lpstr>PowerPoint Presentation</vt:lpstr>
      <vt:lpstr>Gaia revolution: Bar pattern speed slower than pre-Gaia belief,  and even slowing down?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the spiral arms on the vertical motion, breathing mode.  (Asano, Kawata et al. 2023)</vt:lpstr>
      <vt:lpstr>Transient dynamic spiral arms in N-body simulation:  Compressing = Growing arm, Expanding = Disrupting arm  </vt:lpstr>
      <vt:lpstr>Transient dynamic spiral arms in N-body simulation:  Compressing = Growing arm, Expanding = Disrupting arm </vt:lpstr>
      <vt:lpstr>PowerPoint Presentation</vt:lpstr>
      <vt:lpstr>Summary</vt:lpstr>
      <vt:lpstr>PowerPoint Presentation</vt:lpstr>
      <vt:lpstr>PowerPoint Presentation</vt:lpstr>
      <vt:lpstr>GaiaNIR: All-sky NIR astrometry in 2040s. to study the Galactic disk structures, Galactic seismology,  dark matter distribution, massive black holes PI: David Hobbs (Lund)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Sausage &amp; Mash</dc:title>
  <dc:creator>Kawata, Daisuke</dc:creator>
  <cp:lastModifiedBy>Kawata, Daisuke</cp:lastModifiedBy>
  <cp:revision>1031</cp:revision>
  <cp:lastPrinted>2020-02-19T17:59:47Z</cp:lastPrinted>
  <dcterms:created xsi:type="dcterms:W3CDTF">2020-02-06T23:47:36Z</dcterms:created>
  <dcterms:modified xsi:type="dcterms:W3CDTF">2023-11-21T21:49:42Z</dcterms:modified>
</cp:coreProperties>
</file>