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Lexend Light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exendLight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LexendLight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ceeafe344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9ceeafe344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9cd5df6e9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9cd5df6e9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9cd5df6e9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9cd5df6e9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9cd5df6e9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9cd5df6e9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9ceeafe34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9ceeafe34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ceeafe34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9ceeafe34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9cd5df6e9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9cd5df6e9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7977d60644_18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7977d60644_18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9cd5df6e9b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9cd5df6e9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9cd5df6e9b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9cd5df6e9b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9a9150a5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9a9150a5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9cd5df6e9b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9cd5df6e9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9ceeafe344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9ceeafe344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cd5df6e9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9cd5df6e9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9ceeafe344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9ceeafe34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9ceeafe344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9ceeafe34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9ceeafe344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9ceeafe34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9ceeafe344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9ceeafe344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9ceeafe344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9ceeafe344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6e1416a67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6e1416a67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9ceeafe34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9ceeafe34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9ceeafe34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9ceeafe34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ceeafe34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9ceeafe34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9ceeafe34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9ceeafe34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cd5df6e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cd5df6e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9cd5df6e9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9cd5df6e9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hyperlink" Target="https://docs.google.com/presentation/d/1IpXBJ4cS9-JoozGw5lhPLlPWdy7EdjY7c6ZmJdPfUwc/edit?usp=sharin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24.png"/><Relationship Id="rId5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4nhhLS6GOUQlleIkwpO4OEeM6Imd5Lok/view" TargetMode="External"/><Relationship Id="rId4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36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41.png"/><Relationship Id="rId5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0" Type="http://schemas.openxmlformats.org/officeDocument/2006/relationships/image" Target="../media/image14.png"/><Relationship Id="rId9" Type="http://schemas.openxmlformats.org/officeDocument/2006/relationships/image" Target="../media/image26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18.png"/><Relationship Id="rId8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510650"/>
            <a:ext cx="8520600" cy="99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latin typeface="Lexend Light"/>
                <a:ea typeface="Lexend Light"/>
                <a:cs typeface="Lexend Light"/>
                <a:sym typeface="Lexend Light"/>
              </a:rPr>
              <a:t>Tidal tails of open clusters</a:t>
            </a:r>
            <a:endParaRPr sz="43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9103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45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Janez Kos</a:t>
            </a:r>
            <a:endParaRPr sz="3345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6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Faculty of mathematics and physics, University of Ljubljana, Slovenia</a:t>
            </a:r>
            <a:endParaRPr sz="2436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3195">
            <a:off x="812123" y="1892424"/>
            <a:ext cx="7519753" cy="6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6144000" y="40968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https://docs.google.com/presentation/d/1IpXBJ4cS9-JoozGw5lhPLlPWdy7EdjY7c6ZmJdPfUwc/edit?usp=sharing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2250" y="2040150"/>
            <a:ext cx="5654675" cy="2861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>
            <p:ph type="ctrTitle"/>
          </p:nvPr>
        </p:nvSpPr>
        <p:spPr>
          <a:xfrm>
            <a:off x="226375" y="114375"/>
            <a:ext cx="85206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Toward the tidal tails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exend Light"/>
                <a:ea typeface="Lexend Light"/>
                <a:cs typeface="Lexend Light"/>
                <a:sym typeface="Lexend Light"/>
              </a:rPr>
              <a:t>2. Simulated clusters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40" name="Google Shape;140;p22"/>
          <p:cNvSpPr txBox="1"/>
          <p:nvPr>
            <p:ph idx="1" type="subTitle"/>
          </p:nvPr>
        </p:nvSpPr>
        <p:spPr>
          <a:xfrm>
            <a:off x="226375" y="941700"/>
            <a:ext cx="26037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 simple simulation that produces realistic tidal tails, suitable for all clusters with no fine tuning: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Gravitational potential of the Galaxy with halo, disk, rotating bar, bulge.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Initialise a cluster at its birth time and position.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Create a Plummer potential with 5000 M</a:t>
            </a:r>
            <a:r>
              <a:rPr baseline="-25000"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⊙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Populate it with 10</a:t>
            </a:r>
            <a:r>
              <a:rPr baseline="30000"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6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test stars.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Decrease the potential depth to move more stars into tidal tails, add fast stars to simulate a halo.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141" name="Google Shape;141;p22"/>
          <p:cNvCxnSpPr>
            <a:stCxn id="142" idx="2"/>
          </p:cNvCxnSpPr>
          <p:nvPr/>
        </p:nvCxnSpPr>
        <p:spPr>
          <a:xfrm>
            <a:off x="6372150" y="1469475"/>
            <a:ext cx="487200" cy="16611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" name="Google Shape;142;p22"/>
          <p:cNvSpPr txBox="1"/>
          <p:nvPr/>
        </p:nvSpPr>
        <p:spPr>
          <a:xfrm>
            <a:off x="5190750" y="967275"/>
            <a:ext cx="23628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Stars must flow past the Lagrangian points into the tidal tails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846" y="881700"/>
            <a:ext cx="2778378" cy="263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2375" y="881700"/>
            <a:ext cx="2811939" cy="263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5972" y="2431317"/>
            <a:ext cx="2778378" cy="261755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>
            <p:ph type="ctrTitle"/>
          </p:nvPr>
        </p:nvSpPr>
        <p:spPr>
          <a:xfrm>
            <a:off x="169450" y="99675"/>
            <a:ext cx="85206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Toward the tidal tails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exend Light"/>
                <a:ea typeface="Lexend Light"/>
                <a:cs typeface="Lexend Light"/>
                <a:sym typeface="Lexend Light"/>
              </a:rPr>
              <a:t>2. Simulated clusters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1" name="Google Shape;151;p23"/>
          <p:cNvSpPr txBox="1"/>
          <p:nvPr>
            <p:ph idx="1" type="subTitle"/>
          </p:nvPr>
        </p:nvSpPr>
        <p:spPr>
          <a:xfrm>
            <a:off x="226375" y="941700"/>
            <a:ext cx="26037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 simple simulation that produces realistic tidal tails, suitable for all clusters with no fine tuning: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Gravitational potential of the Galaxy with halo, disk, rotating bar, bulge.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Initialise a cluster at its birth time and position.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Create a Plummer potential with 5000 M</a:t>
            </a:r>
            <a:r>
              <a:rPr baseline="-25000"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⊙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Populate it with 10</a:t>
            </a:r>
            <a:r>
              <a:rPr baseline="30000"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6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test stars.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Decrease the potential depth to move more stars into tidal tails, add fast stars to simulate a halo.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>
            <p:ph idx="1" type="subTitle"/>
          </p:nvPr>
        </p:nvSpPr>
        <p:spPr>
          <a:xfrm>
            <a:off x="226375" y="941700"/>
            <a:ext cx="25467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Membership likelihood is a probability that a cluster member is found at some position in the parameter space.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Simulations are convolved with observational uncertainties.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5D space (X, Y, Z, v</a:t>
            </a:r>
            <a:r>
              <a:rPr baseline="-25000"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∥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v</a:t>
            </a:r>
            <a:r>
              <a:rPr baseline="-25000"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丄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) is binned to parametrise the sampled likelihood.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Likelihood is given by the fraction of stars in the bin.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No need for normalisation.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400" y="1286000"/>
            <a:ext cx="4152499" cy="3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8550" y="2233750"/>
            <a:ext cx="2414829" cy="260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8377" y="2233750"/>
            <a:ext cx="2512773" cy="26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>
            <p:ph type="ctrTitle"/>
          </p:nvPr>
        </p:nvSpPr>
        <p:spPr>
          <a:xfrm>
            <a:off x="169450" y="99675"/>
            <a:ext cx="85206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Toward the tidal tails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exend Light"/>
                <a:ea typeface="Lexend Light"/>
                <a:cs typeface="Lexend Light"/>
                <a:sym typeface="Lexend Light"/>
              </a:rPr>
              <a:t>3. Membership likelihood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050" y="1252664"/>
            <a:ext cx="4152500" cy="34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226375" y="941700"/>
            <a:ext cx="26490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Membership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probability is the probability that a star found at some position in the parameter space is a cluster member.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Bayesian inverse is not possible because we don’t know the number of stars we are looking for.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Calculated by comparing star counts in Gaia with those in a Galaxia simulation (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Besançon model of the Galaxy, Padova isochrones and Gaia photometric bandpasses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).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Are selection functions the same?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Such membership probabilities are normalised.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500" y="1919075"/>
            <a:ext cx="1574012" cy="8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5050" y="2811075"/>
            <a:ext cx="2684424" cy="4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/>
          <p:nvPr/>
        </p:nvSpPr>
        <p:spPr>
          <a:xfrm>
            <a:off x="4465350" y="2367775"/>
            <a:ext cx="1045200" cy="38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0" name="Google Shape;170;p25"/>
          <p:cNvSpPr/>
          <p:nvPr/>
        </p:nvSpPr>
        <p:spPr>
          <a:xfrm>
            <a:off x="3907150" y="2843900"/>
            <a:ext cx="746400" cy="38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171" name="Google Shape;171;p25"/>
          <p:cNvGrpSpPr/>
          <p:nvPr/>
        </p:nvGrpSpPr>
        <p:grpSpPr>
          <a:xfrm>
            <a:off x="5510550" y="2562175"/>
            <a:ext cx="469800" cy="351200"/>
            <a:chOff x="5510550" y="2562175"/>
            <a:chExt cx="469800" cy="351200"/>
          </a:xfrm>
        </p:grpSpPr>
        <p:cxnSp>
          <p:nvCxnSpPr>
            <p:cNvPr id="172" name="Google Shape;172;p25"/>
            <p:cNvCxnSpPr>
              <a:stCxn id="169" idx="3"/>
            </p:cNvCxnSpPr>
            <p:nvPr/>
          </p:nvCxnSpPr>
          <p:spPr>
            <a:xfrm>
              <a:off x="5510550" y="2562175"/>
              <a:ext cx="469800" cy="309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3" name="Google Shape;173;p25"/>
            <p:cNvCxnSpPr/>
            <p:nvPr/>
          </p:nvCxnSpPr>
          <p:spPr>
            <a:xfrm>
              <a:off x="5510550" y="2604375"/>
              <a:ext cx="469800" cy="309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4" name="Google Shape;174;p25"/>
          <p:cNvSpPr txBox="1"/>
          <p:nvPr>
            <p:ph type="ctrTitle"/>
          </p:nvPr>
        </p:nvSpPr>
        <p:spPr>
          <a:xfrm>
            <a:off x="169450" y="99675"/>
            <a:ext cx="85206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Toward the tidal tails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exend Light"/>
                <a:ea typeface="Lexend Light"/>
                <a:cs typeface="Lexend Light"/>
                <a:sym typeface="Lexend Light"/>
              </a:rPr>
              <a:t>4. Membership probability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idx="1" type="subTitle"/>
          </p:nvPr>
        </p:nvSpPr>
        <p:spPr>
          <a:xfrm>
            <a:off x="226375" y="941700"/>
            <a:ext cx="26490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Membership probability is the probability that a star found at some position in the parameter space is a cluster member.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Bayesian inverse is not possible because we don’t know the number of stars we are looking for.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Calculated by comparing star counts in Gaia with those in a Galaxia simulation (Besançon model of the Galaxy, Padova isochrones and Gaia photometric bandpasses).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Are selection functions the same?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Such membership probabilities are normalised.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470" y="118925"/>
            <a:ext cx="3084705" cy="24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9125" y="2636375"/>
            <a:ext cx="4215249" cy="23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 rot="-5400000">
            <a:off x="5160450" y="678550"/>
            <a:ext cx="1796400" cy="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completeness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183" name="Google Shape;183;p26"/>
          <p:cNvCxnSpPr/>
          <p:nvPr/>
        </p:nvCxnSpPr>
        <p:spPr>
          <a:xfrm>
            <a:off x="5384100" y="1999375"/>
            <a:ext cx="833400" cy="10014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4" name="Google Shape;184;p26"/>
          <p:cNvCxnSpPr/>
          <p:nvPr/>
        </p:nvCxnSpPr>
        <p:spPr>
          <a:xfrm>
            <a:off x="6217500" y="2985000"/>
            <a:ext cx="10800" cy="17004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" name="Google Shape;185;p26"/>
          <p:cNvSpPr txBox="1"/>
          <p:nvPr/>
        </p:nvSpPr>
        <p:spPr>
          <a:xfrm>
            <a:off x="4121650" y="1693350"/>
            <a:ext cx="16110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Our census limit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7674300" y="2483975"/>
            <a:ext cx="24603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Cantat-Gaudin+ 2022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87" name="Google Shape;187;p26"/>
          <p:cNvSpPr txBox="1"/>
          <p:nvPr/>
        </p:nvSpPr>
        <p:spPr>
          <a:xfrm rot="-5400000">
            <a:off x="6238675" y="3648075"/>
            <a:ext cx="24603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Gaia colab. 2020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88" name="Google Shape;188;p26"/>
          <p:cNvSpPr txBox="1"/>
          <p:nvPr>
            <p:ph type="ctrTitle"/>
          </p:nvPr>
        </p:nvSpPr>
        <p:spPr>
          <a:xfrm>
            <a:off x="169450" y="99675"/>
            <a:ext cx="85206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Toward the tidal tails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exend Light"/>
                <a:ea typeface="Lexend Light"/>
                <a:cs typeface="Lexend Light"/>
                <a:sym typeface="Lexend Light"/>
              </a:rPr>
              <a:t>4. Membership probability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idx="1" type="subTitle"/>
          </p:nvPr>
        </p:nvSpPr>
        <p:spPr>
          <a:xfrm>
            <a:off x="226375" y="941700"/>
            <a:ext cx="26490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Membership probability is the probability that a star found at some position in the parameter space is a cluster member.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Bayesian inverse is not possible because we don’t know the number of stars we are looking for.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Calculated by comparing star counts in Gaia with those in a Galaxia simulation (Besançon model of the Galaxy, Padova isochrones and Gaia photometric bandpasses).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Are selection functions the same?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Such membership probabilities are normalised.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2925" y="1441175"/>
            <a:ext cx="4453426" cy="27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/>
          <p:nvPr>
            <p:ph type="ctrTitle"/>
          </p:nvPr>
        </p:nvSpPr>
        <p:spPr>
          <a:xfrm>
            <a:off x="169450" y="99675"/>
            <a:ext cx="85206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Toward the tidal tails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exend Light"/>
                <a:ea typeface="Lexend Light"/>
                <a:cs typeface="Lexend Light"/>
                <a:sym typeface="Lexend Light"/>
              </a:rPr>
              <a:t>4. Membership probability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0250" y="1514552"/>
            <a:ext cx="4931549" cy="20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>
            <a:off x="5370500" y="3859900"/>
            <a:ext cx="27660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4 Galaxia stars and 3 Gaia stars give a membership probability of almost 15%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cxnSp>
        <p:nvCxnSpPr>
          <p:cNvPr id="202" name="Google Shape;202;p28"/>
          <p:cNvCxnSpPr/>
          <p:nvPr/>
        </p:nvCxnSpPr>
        <p:spPr>
          <a:xfrm rot="10800000">
            <a:off x="4736625" y="2736575"/>
            <a:ext cx="689700" cy="11802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3" name="Google Shape;203;p28"/>
          <p:cNvSpPr txBox="1"/>
          <p:nvPr>
            <p:ph idx="1" type="subTitle"/>
          </p:nvPr>
        </p:nvSpPr>
        <p:spPr>
          <a:xfrm>
            <a:off x="226375" y="941700"/>
            <a:ext cx="26490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Membership probability is the probability that a star found at some position in the parameter space is a cluster member.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Bayesian inverse is not possible because we don’t know the number of stars we are looking for.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Calculated by comparing star counts in Gaia with those in a Galaxia simulation (Besançon model of the Galaxy, Padova isochrones and Gaia photometric bandpasses).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Are selection functions the same?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Such membership probabilities are normalised.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04" name="Google Shape;204;p28"/>
          <p:cNvSpPr txBox="1"/>
          <p:nvPr>
            <p:ph type="ctrTitle"/>
          </p:nvPr>
        </p:nvSpPr>
        <p:spPr>
          <a:xfrm>
            <a:off x="169450" y="99675"/>
            <a:ext cx="85206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Toward the tidal tails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exend Light"/>
                <a:ea typeface="Lexend Light"/>
                <a:cs typeface="Lexend Light"/>
                <a:sym typeface="Lexend Light"/>
              </a:rPr>
              <a:t>4. Membership probability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Results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8150"/>
            <a:ext cx="9144003" cy="407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6724" y="423749"/>
            <a:ext cx="3027280" cy="6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Results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17" name="Google Shape;2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2621"/>
            <a:ext cx="9143997" cy="408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6724" y="423749"/>
            <a:ext cx="3027280" cy="6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Results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24" name="Google Shape;2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2621"/>
            <a:ext cx="9144003" cy="408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6724" y="423749"/>
            <a:ext cx="3027280" cy="6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title="tail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Morphological parameters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31" name="Google Shape;231;p32"/>
          <p:cNvSpPr txBox="1"/>
          <p:nvPr>
            <p:ph idx="1" type="subTitle"/>
          </p:nvPr>
        </p:nvSpPr>
        <p:spPr>
          <a:xfrm>
            <a:off x="226375" y="941700"/>
            <a:ext cx="25467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Tail lengths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Asymmetry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Cusp index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Mass segregation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32" name="Google Shape;2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7789" y="-1"/>
            <a:ext cx="40962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2"/>
          <p:cNvSpPr/>
          <p:nvPr/>
        </p:nvSpPr>
        <p:spPr>
          <a:xfrm>
            <a:off x="5102150" y="177200"/>
            <a:ext cx="2111700" cy="2488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7712" y="853100"/>
            <a:ext cx="3429711" cy="406375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35" name="Google Shape;235;p32"/>
          <p:cNvCxnSpPr/>
          <p:nvPr/>
        </p:nvCxnSpPr>
        <p:spPr>
          <a:xfrm flipH="1">
            <a:off x="5567350" y="1329075"/>
            <a:ext cx="893400" cy="723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32"/>
          <p:cNvCxnSpPr/>
          <p:nvPr/>
        </p:nvCxnSpPr>
        <p:spPr>
          <a:xfrm flipH="1" rot="10800000">
            <a:off x="1528425" y="4533525"/>
            <a:ext cx="2481000" cy="2142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7" name="Google Shape;237;p32"/>
          <p:cNvCxnSpPr/>
          <p:nvPr/>
        </p:nvCxnSpPr>
        <p:spPr>
          <a:xfrm>
            <a:off x="1831175" y="3824775"/>
            <a:ext cx="1720500" cy="642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32"/>
          <p:cNvSpPr txBox="1"/>
          <p:nvPr/>
        </p:nvSpPr>
        <p:spPr>
          <a:xfrm>
            <a:off x="226375" y="4196150"/>
            <a:ext cx="19128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Stacked histogram color coded by membership probability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302575" y="3087400"/>
            <a:ext cx="19128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Histogram obtained by adding all stars in a bin weighted by membership probability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Morphological parameters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45" name="Google Shape;245;p33"/>
          <p:cNvSpPr txBox="1"/>
          <p:nvPr>
            <p:ph idx="1" type="subTitle"/>
          </p:nvPr>
        </p:nvSpPr>
        <p:spPr>
          <a:xfrm>
            <a:off x="226375" y="941700"/>
            <a:ext cx="25467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Tail lengths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Asymmetry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Cusp index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Mass segregation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46" name="Google Shape;2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625" y="1008050"/>
            <a:ext cx="4489376" cy="23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 txBox="1"/>
          <p:nvPr/>
        </p:nvSpPr>
        <p:spPr>
          <a:xfrm>
            <a:off x="4122975" y="4133850"/>
            <a:ext cx="4489500" cy="11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Tidal tails are likely asymmetric.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No preference in the direction of asymmetry.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4129775" y="3533775"/>
            <a:ext cx="44895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More stars in the trailing tail         Mores stars in the leading tail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249" name="Google Shape;249;p33"/>
          <p:cNvCxnSpPr/>
          <p:nvPr/>
        </p:nvCxnSpPr>
        <p:spPr>
          <a:xfrm flipH="1" rot="10800000">
            <a:off x="5150300" y="3037125"/>
            <a:ext cx="456000" cy="5715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0" name="Google Shape;250;p33"/>
          <p:cNvCxnSpPr/>
          <p:nvPr/>
        </p:nvCxnSpPr>
        <p:spPr>
          <a:xfrm rot="10800000">
            <a:off x="7347725" y="3057400"/>
            <a:ext cx="326700" cy="537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Morphological parameters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56" name="Google Shape;256;p34"/>
          <p:cNvSpPr txBox="1"/>
          <p:nvPr>
            <p:ph idx="1" type="subTitle"/>
          </p:nvPr>
        </p:nvSpPr>
        <p:spPr>
          <a:xfrm>
            <a:off x="226375" y="941700"/>
            <a:ext cx="25467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Tail lengths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Asymmetry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Cusp index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Mass segregation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57" name="Google Shape;257;p34"/>
          <p:cNvGrpSpPr/>
          <p:nvPr/>
        </p:nvGrpSpPr>
        <p:grpSpPr>
          <a:xfrm>
            <a:off x="2476571" y="838271"/>
            <a:ext cx="6432599" cy="3853608"/>
            <a:chOff x="1778043" y="814475"/>
            <a:chExt cx="6825763" cy="4162013"/>
          </a:xfrm>
        </p:grpSpPr>
        <p:pic>
          <p:nvPicPr>
            <p:cNvPr id="258" name="Google Shape;258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88654" y="814475"/>
              <a:ext cx="3415151" cy="4155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78043" y="814475"/>
              <a:ext cx="3415151" cy="41620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" name="Google Shape;260;p34"/>
          <p:cNvSpPr txBox="1"/>
          <p:nvPr/>
        </p:nvSpPr>
        <p:spPr>
          <a:xfrm>
            <a:off x="2556775" y="4691750"/>
            <a:ext cx="6102900" cy="2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Cuspy: tidal tails with pronounced cluster core                 Gradual decrease in density            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61" name="Google Shape;26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701" y="283650"/>
            <a:ext cx="2605475" cy="5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Morphological parameters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67" name="Google Shape;267;p35"/>
          <p:cNvSpPr txBox="1"/>
          <p:nvPr>
            <p:ph idx="1" type="subTitle"/>
          </p:nvPr>
        </p:nvSpPr>
        <p:spPr>
          <a:xfrm>
            <a:off x="226375" y="941700"/>
            <a:ext cx="25467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Tail lengths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Asymmetry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Cusp index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Mass segregation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68" name="Google Shape;2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3701" y="283650"/>
            <a:ext cx="2605475" cy="5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4025" y="838275"/>
            <a:ext cx="3535150" cy="4175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/>
          <p:nvPr/>
        </p:nvSpPr>
        <p:spPr>
          <a:xfrm rot="-5400000">
            <a:off x="4321325" y="3884950"/>
            <a:ext cx="18015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Hyades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71" name="Google Shape;27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5025" y="1402298"/>
            <a:ext cx="2221475" cy="24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5"/>
          <p:cNvSpPr txBox="1"/>
          <p:nvPr/>
        </p:nvSpPr>
        <p:spPr>
          <a:xfrm>
            <a:off x="3546850" y="3805475"/>
            <a:ext cx="19182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Goldman+ 2013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/>
          <p:nvPr>
            <p:ph idx="1" type="subTitle"/>
          </p:nvPr>
        </p:nvSpPr>
        <p:spPr>
          <a:xfrm>
            <a:off x="226375" y="941700"/>
            <a:ext cx="37425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Publish the catalogue (1</a:t>
            </a:r>
            <a:r>
              <a:rPr lang="en"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000</a:t>
            </a:r>
            <a:r>
              <a:rPr lang="en"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000+ stars, 475 clusters) – submitted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Age &gt; 100 Myr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Distance &lt; 3 kpc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Size &gt; 45 stars in Cantat-Gaudin (2020)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Known radial velocity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Model testing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Radial velocities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Radial velocity selection function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Verification and weeding out non-members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More accurate synthetic Galaxy, fine structure?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78" name="Google Shape;278;p36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What next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79" name="Google Shape;2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249" y="820275"/>
            <a:ext cx="4655900" cy="40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/>
        </p:nvSpPr>
        <p:spPr>
          <a:xfrm>
            <a:off x="5627050" y="2746000"/>
            <a:ext cx="13440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06666"/>
                </a:solidFill>
                <a:latin typeface="Lexend Light"/>
                <a:ea typeface="Lexend Light"/>
                <a:cs typeface="Lexend Light"/>
                <a:sym typeface="Lexend Light"/>
              </a:rPr>
              <a:t>bar rotating 10% faster</a:t>
            </a:r>
            <a:endParaRPr sz="1200">
              <a:solidFill>
                <a:srgbClr val="E06666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7765375" y="1447200"/>
            <a:ext cx="13440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3C47D"/>
                </a:solidFill>
                <a:latin typeface="Lexend Light"/>
                <a:ea typeface="Lexend Light"/>
                <a:cs typeface="Lexend Light"/>
                <a:sym typeface="Lexend Light"/>
              </a:rPr>
              <a:t>bar rotating 10% slower</a:t>
            </a:r>
            <a:endParaRPr sz="1200">
              <a:solidFill>
                <a:srgbClr val="93C47D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4554650" y="4290500"/>
            <a:ext cx="13440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NGC 7789</a:t>
            </a: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/>
          <p:nvPr>
            <p:ph idx="1" type="subTitle"/>
          </p:nvPr>
        </p:nvSpPr>
        <p:spPr>
          <a:xfrm>
            <a:off x="226375" y="941700"/>
            <a:ext cx="37425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Publish the catalogue (1</a:t>
            </a:r>
            <a:r>
              <a:rPr lang="en"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000</a:t>
            </a:r>
            <a:r>
              <a:rPr lang="en"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000+ stars, 475 clusters) – submitted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Age &gt; 100 Myr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Distance &lt; 3 kpc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Size &gt; 45 stars in Cantat-Gaudin (2020)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Known radial velocity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Model testing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Radial velocities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Radial velocity selection function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Verification and weeding out non-members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More accurate synthetic Galaxy, fine structure?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88" name="Google Shape;288;p37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What next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89" name="Google Shape;28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7792" y="0"/>
            <a:ext cx="409621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775" y="1054150"/>
            <a:ext cx="5873599" cy="247142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1" name="Google Shape;291;p37"/>
          <p:cNvSpPr/>
          <p:nvPr/>
        </p:nvSpPr>
        <p:spPr>
          <a:xfrm>
            <a:off x="7123900" y="3439575"/>
            <a:ext cx="1984500" cy="859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2" name="Google Shape;292;p37"/>
          <p:cNvCxnSpPr>
            <a:stCxn id="291" idx="0"/>
            <a:endCxn id="290" idx="3"/>
          </p:cNvCxnSpPr>
          <p:nvPr/>
        </p:nvCxnSpPr>
        <p:spPr>
          <a:xfrm rot="10800000">
            <a:off x="6872350" y="2289975"/>
            <a:ext cx="1243800" cy="1149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3" name="Google Shape;293;p37"/>
          <p:cNvSpPr/>
          <p:nvPr/>
        </p:nvSpPr>
        <p:spPr>
          <a:xfrm>
            <a:off x="4669900" y="1951300"/>
            <a:ext cx="423300" cy="2844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7"/>
          <p:cNvSpPr/>
          <p:nvPr/>
        </p:nvSpPr>
        <p:spPr>
          <a:xfrm>
            <a:off x="4742925" y="1362850"/>
            <a:ext cx="423300" cy="2844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7"/>
          <p:cNvSpPr/>
          <p:nvPr/>
        </p:nvSpPr>
        <p:spPr>
          <a:xfrm>
            <a:off x="1991525" y="1197775"/>
            <a:ext cx="423300" cy="2844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7786" y="0"/>
            <a:ext cx="409621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575" y="0"/>
            <a:ext cx="4096224" cy="5143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286" y="0"/>
            <a:ext cx="409621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25" y="0"/>
            <a:ext cx="4096224" cy="5143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Tidal tails across the Galaxy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219775" y="1059475"/>
            <a:ext cx="2174700" cy="36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Tidal tails of globular clusters and satellite galaxies are being used  for studying Galactic gravitational potential, dark matter, testing ΛCDM model, infall, galaxy formation, halo formation, chemical enrichment, mass function …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Similar observations of tidal tails of open clusters open a new channel of information on the inner Galaxy.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We barely started scratching the surface.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775" y="1059477"/>
            <a:ext cx="6469473" cy="323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Gaia to the rescue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>
            <a:off x="226375" y="1246500"/>
            <a:ext cx="2134200" cy="31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Theoretically predicted long ago.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Observationally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difficult.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1000 x fewer stars in open cluster in a 1000 x denser environment compared to GC in the halo.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5747700" y="4798375"/>
            <a:ext cx="32439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Terlevich, 1987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2240" y="0"/>
            <a:ext cx="219177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4548" y="1217724"/>
            <a:ext cx="3285300" cy="28034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3438350" y="3974900"/>
            <a:ext cx="32439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Chumak+, 2008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Gaia to the rescue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200" y="496100"/>
            <a:ext cx="2827751" cy="26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6125425" y="3142150"/>
            <a:ext cx="32439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Hyades (Meingast &amp; Alves, 2019)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2775975" y="4760750"/>
            <a:ext cx="32439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Meingast+, 2021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1825" y="1413474"/>
            <a:ext cx="3281691" cy="30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1825" y="4476322"/>
            <a:ext cx="3281700" cy="30526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idx="1" type="subTitle"/>
          </p:nvPr>
        </p:nvSpPr>
        <p:spPr>
          <a:xfrm>
            <a:off x="226375" y="1246500"/>
            <a:ext cx="2134200" cy="31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Theoretically predicted long ago.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Observationally difficult.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1000 x fewer stars in open cluster in a 1000 x denser environment compared to GC in the halo.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Gaia to the rescue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7960975" y="3317775"/>
            <a:ext cx="32439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Tarricq+, 2022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3575" y="2374625"/>
            <a:ext cx="3467324" cy="26609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5871825" y="4684250"/>
            <a:ext cx="32439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Bhattacharya+, 2022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3863" y="428075"/>
            <a:ext cx="3147187" cy="29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idx="1" type="subTitle"/>
          </p:nvPr>
        </p:nvSpPr>
        <p:spPr>
          <a:xfrm>
            <a:off x="226375" y="1246500"/>
            <a:ext cx="2134200" cy="31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Theoretically predicted long ago.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Observationally difficult.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1000 x fewer stars in open cluster in a 1000 x denser environment compared to GC in the halo.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ctrTitle"/>
          </p:nvPr>
        </p:nvSpPr>
        <p:spPr>
          <a:xfrm>
            <a:off x="169450" y="99675"/>
            <a:ext cx="8520600" cy="64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Gaia to the rescue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6" name="Google Shape;106;p19"/>
          <p:cNvSpPr txBox="1"/>
          <p:nvPr>
            <p:ph idx="1" type="subTitle"/>
          </p:nvPr>
        </p:nvSpPr>
        <p:spPr>
          <a:xfrm>
            <a:off x="226375" y="1246500"/>
            <a:ext cx="2134200" cy="31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Theoretically predicted long ago.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Observationally difficult.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1000 x fewer stars in open cluster in a 1000 x denser environment compared to GC in the halo.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725" y="667875"/>
            <a:ext cx="2935625" cy="20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450" y="2897350"/>
            <a:ext cx="2342900" cy="21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0400" y="2897350"/>
            <a:ext cx="2254100" cy="215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 rot="-5400000">
            <a:off x="7408325" y="1838700"/>
            <a:ext cx="1448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Jerabkova+ 2021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1" name="Google Shape;111;p19"/>
          <p:cNvSpPr txBox="1"/>
          <p:nvPr/>
        </p:nvSpPr>
        <p:spPr>
          <a:xfrm rot="-5400000">
            <a:off x="2162600" y="4135475"/>
            <a:ext cx="16251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Boffin+ 2022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 rot="-5400000">
            <a:off x="7494425" y="4286675"/>
            <a:ext cx="12765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Gao 2020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ctrTitle"/>
          </p:nvPr>
        </p:nvSpPr>
        <p:spPr>
          <a:xfrm>
            <a:off x="169450" y="99675"/>
            <a:ext cx="85206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Toward the tidal tails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exend Light"/>
                <a:ea typeface="Lexend Light"/>
                <a:cs typeface="Lexend Light"/>
                <a:sym typeface="Lexend Light"/>
              </a:rPr>
              <a:t>1. Projected velocity space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8" name="Google Shape;118;p20"/>
          <p:cNvSpPr txBox="1"/>
          <p:nvPr>
            <p:ph idx="1" type="subTitle"/>
          </p:nvPr>
        </p:nvSpPr>
        <p:spPr>
          <a:xfrm>
            <a:off x="226375" y="1246500"/>
            <a:ext cx="2409900" cy="38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31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 projected velocity space is better than using measured proper motions.</a:t>
            </a:r>
            <a:endParaRPr sz="131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1018"/>
              <a:buNone/>
            </a:pPr>
            <a:r>
              <a:rPr lang="en" sz="131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is the most common way of finding stars far away from the cluster cores (convergent point method and derivatives).</a:t>
            </a:r>
            <a:endParaRPr sz="131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163" y="2129351"/>
            <a:ext cx="5905674" cy="29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3162" y="2129350"/>
            <a:ext cx="5905674" cy="290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3163" y="2129350"/>
            <a:ext cx="5905674" cy="290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3163" y="2129351"/>
            <a:ext cx="5905674" cy="290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3150" y="2129351"/>
            <a:ext cx="5905674" cy="290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3163" y="2129363"/>
            <a:ext cx="5905674" cy="290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43175" y="2129375"/>
            <a:ext cx="5905649" cy="290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43175" y="2129376"/>
            <a:ext cx="5905674" cy="2906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idx="1" type="subTitle"/>
          </p:nvPr>
        </p:nvSpPr>
        <p:spPr>
          <a:xfrm>
            <a:off x="226375" y="941700"/>
            <a:ext cx="2603700" cy="4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 simple simulation that produces realistic tidal tails, suitable for all clusters with no fine tuning: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Gravitational potential of the Galaxy with halo, disk, rotating bar, bulge.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Initialise a cluster at its birth time and position.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Create a Plummer potential with 5000 M</a:t>
            </a:r>
            <a:r>
              <a:rPr baseline="-25000"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⊙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Populate it with 10</a:t>
            </a:r>
            <a:r>
              <a:rPr baseline="30000"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6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test stars.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AutoNum type="arabicPeriod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Decrease the potential depth to move more stars into tidal tails, add fast stars to simulate a halo.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150" y="2439952"/>
            <a:ext cx="5233051" cy="252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>
            <p:ph type="ctrTitle"/>
          </p:nvPr>
        </p:nvSpPr>
        <p:spPr>
          <a:xfrm>
            <a:off x="169450" y="99675"/>
            <a:ext cx="85206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exend Light"/>
                <a:ea typeface="Lexend Light"/>
                <a:cs typeface="Lexend Light"/>
                <a:sym typeface="Lexend Light"/>
              </a:rPr>
              <a:t>Toward the tidal tails</a:t>
            </a:r>
            <a:endParaRPr sz="3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exend Light"/>
                <a:ea typeface="Lexend Light"/>
                <a:cs typeface="Lexend Light"/>
                <a:sym typeface="Lexend Light"/>
              </a:rPr>
              <a:t>2. Simulated clusters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