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230" r:id="rId2"/>
    <p:sldId id="1231" r:id="rId3"/>
    <p:sldId id="270" r:id="rId4"/>
    <p:sldId id="1229" r:id="rId5"/>
    <p:sldId id="1241" r:id="rId6"/>
    <p:sldId id="1263" r:id="rId7"/>
    <p:sldId id="1238" r:id="rId8"/>
    <p:sldId id="1260" r:id="rId9"/>
    <p:sldId id="1233" r:id="rId10"/>
    <p:sldId id="1250" r:id="rId11"/>
    <p:sldId id="1243" r:id="rId12"/>
    <p:sldId id="1235" r:id="rId13"/>
    <p:sldId id="1257" r:id="rId14"/>
    <p:sldId id="1268" r:id="rId15"/>
    <p:sldId id="1236" r:id="rId16"/>
    <p:sldId id="1258" r:id="rId17"/>
    <p:sldId id="1264" r:id="rId18"/>
    <p:sldId id="1240" r:id="rId19"/>
    <p:sldId id="1265" r:id="rId20"/>
    <p:sldId id="1237" r:id="rId21"/>
    <p:sldId id="287" r:id="rId22"/>
    <p:sldId id="288" r:id="rId23"/>
    <p:sldId id="1266" r:id="rId24"/>
    <p:sldId id="1249" r:id="rId25"/>
    <p:sldId id="1261" r:id="rId26"/>
    <p:sldId id="286" r:id="rId27"/>
    <p:sldId id="1262" r:id="rId28"/>
    <p:sldId id="1255" r:id="rId29"/>
    <p:sldId id="1244" r:id="rId30"/>
    <p:sldId id="1245" r:id="rId31"/>
    <p:sldId id="1267" r:id="rId32"/>
  </p:sldIdLst>
  <p:sldSz cx="9144000" cy="6858000" type="screen4x3"/>
  <p:notesSz cx="7099300" cy="10234613"/>
  <p:defaultTextStyle>
    <a:defPPr>
      <a:defRPr lang="it-IT"/>
    </a:defPPr>
    <a:lvl1pPr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BB9FF"/>
    <a:srgbClr val="CC00CC"/>
    <a:srgbClr val="FF33CC"/>
    <a:srgbClr val="33CC33"/>
    <a:srgbClr val="FF3300"/>
    <a:srgbClr val="3366FF"/>
    <a:srgbClr val="FF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8" autoAdjust="0"/>
    <p:restoredTop sz="94660"/>
  </p:normalViewPr>
  <p:slideViewPr>
    <p:cSldViewPr>
      <p:cViewPr>
        <p:scale>
          <a:sx n="75" d="100"/>
          <a:sy n="75" d="100"/>
        </p:scale>
        <p:origin x="1224" y="14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0T10:23:33.4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0,'7'1,"-1"1,1-1,-1 1,1 0,-1 1,0-1,0 1,7 5,16 6,-7-7,0-1,40 6,-43-10,-1 1,1 1,-1 1,34 14,-37-12,-1-2,0 0,1 0,0-1,0-1,30 2,94-6,-94-1,54 4,-78 1,36 10,-38-8,1-1,25 3,-15-6,-3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0T10:23:37.7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34,'36'-2,"67"-12,14-1,-88 13,0 2,0 1,0 1,0 2,36 9,-29-7,1-1,0-2,0-1,40-4,-27 1,-22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3E10D5A-29FC-4FB5-A208-14AD3A4B38A4}"/>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1" hangingPunct="1">
              <a:defRPr sz="1300" b="0">
                <a:solidFill>
                  <a:schemeClr val="tx1"/>
                </a:solidFill>
                <a:latin typeface="Arial" charset="0"/>
                <a:cs typeface="+mn-cs"/>
              </a:defRPr>
            </a:lvl1pPr>
          </a:lstStyle>
          <a:p>
            <a:pPr>
              <a:defRPr/>
            </a:pPr>
            <a:endParaRPr lang="it-IT"/>
          </a:p>
        </p:txBody>
      </p:sp>
      <p:sp>
        <p:nvSpPr>
          <p:cNvPr id="3075" name="Rectangle 3">
            <a:extLst>
              <a:ext uri="{FF2B5EF4-FFF2-40B4-BE49-F238E27FC236}">
                <a16:creationId xmlns:a16="http://schemas.microsoft.com/office/drawing/2014/main" id="{A1CC0A99-7017-40B0-8A8C-95B243B67B68}"/>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defRPr sz="1300" b="0">
                <a:solidFill>
                  <a:schemeClr val="tx1"/>
                </a:solidFill>
                <a:latin typeface="Arial" charset="0"/>
                <a:cs typeface="+mn-cs"/>
              </a:defRPr>
            </a:lvl1pPr>
          </a:lstStyle>
          <a:p>
            <a:pPr>
              <a:defRPr/>
            </a:pPr>
            <a:endParaRPr lang="it-IT"/>
          </a:p>
        </p:txBody>
      </p:sp>
      <p:sp>
        <p:nvSpPr>
          <p:cNvPr id="2052" name="Rectangle 4">
            <a:extLst>
              <a:ext uri="{FF2B5EF4-FFF2-40B4-BE49-F238E27FC236}">
                <a16:creationId xmlns:a16="http://schemas.microsoft.com/office/drawing/2014/main" id="{2AA03FAF-E709-43B2-81FE-C764640EEB06}"/>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3955C8E-37CE-47E7-9FDB-E51AE316DA09}"/>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a:extLst>
              <a:ext uri="{FF2B5EF4-FFF2-40B4-BE49-F238E27FC236}">
                <a16:creationId xmlns:a16="http://schemas.microsoft.com/office/drawing/2014/main" id="{74DA21C9-6CE5-4332-AB6F-C711D57C9EB2}"/>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1" hangingPunct="1">
              <a:defRPr sz="1300" b="0">
                <a:solidFill>
                  <a:schemeClr val="tx1"/>
                </a:solidFill>
                <a:latin typeface="Arial" charset="0"/>
                <a:cs typeface="+mn-cs"/>
              </a:defRPr>
            </a:lvl1pPr>
          </a:lstStyle>
          <a:p>
            <a:pPr>
              <a:defRPr/>
            </a:pPr>
            <a:endParaRPr lang="it-IT"/>
          </a:p>
        </p:txBody>
      </p:sp>
      <p:sp>
        <p:nvSpPr>
          <p:cNvPr id="3079" name="Rectangle 7">
            <a:extLst>
              <a:ext uri="{FF2B5EF4-FFF2-40B4-BE49-F238E27FC236}">
                <a16:creationId xmlns:a16="http://schemas.microsoft.com/office/drawing/2014/main" id="{0BCA110D-33F1-4472-8E5E-B79B5FA829C4}"/>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defRPr sz="1300" b="0">
                <a:solidFill>
                  <a:schemeClr val="tx1"/>
                </a:solidFill>
              </a:defRPr>
            </a:lvl1pPr>
          </a:lstStyle>
          <a:p>
            <a:pPr>
              <a:defRPr/>
            </a:pPr>
            <a:fld id="{EAF9B114-4386-4E72-B0CF-5FA434BD6A60}"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1</a:t>
            </a:fld>
            <a:endParaRPr lang="it-IT" altLang="it-IT"/>
          </a:p>
        </p:txBody>
      </p:sp>
    </p:spTree>
    <p:extLst>
      <p:ext uri="{BB962C8B-B14F-4D97-AF65-F5344CB8AC3E}">
        <p14:creationId xmlns:p14="http://schemas.microsoft.com/office/powerpoint/2010/main" val="37563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742950" lvl="1" indent="-285750">
              <a:spcBef>
                <a:spcPct val="20000"/>
              </a:spcBef>
              <a:buClr>
                <a:srgbClr val="0000FF"/>
              </a:buClr>
              <a:buBlip>
                <a:blip r:embed="rId3"/>
              </a:buBlip>
              <a:defRPr/>
            </a:pPr>
            <a:r>
              <a:rPr lang="it-IT" sz="2000" b="0" dirty="0">
                <a:solidFill>
                  <a:schemeClr val="tx1"/>
                </a:solidFill>
                <a:latin typeface="Calibri" panose="020F0502020204030204" pitchFamily="34" charset="0"/>
                <a:sym typeface="Wingdings" panose="05000000000000000000" pitchFamily="2" charset="2"/>
              </a:rPr>
              <a:t>High </a:t>
            </a:r>
            <a:r>
              <a:rPr lang="it-IT" sz="2000" b="0" dirty="0" err="1">
                <a:solidFill>
                  <a:schemeClr val="tx1"/>
                </a:solidFill>
                <a:latin typeface="Calibri" panose="020F0502020204030204" pitchFamily="34" charset="0"/>
                <a:sym typeface="Wingdings" panose="05000000000000000000" pitchFamily="2" charset="2"/>
              </a:rPr>
              <a:t>priority</a:t>
            </a:r>
            <a:r>
              <a:rPr lang="it-IT" sz="2000" b="0" dirty="0">
                <a:solidFill>
                  <a:schemeClr val="tx1"/>
                </a:solidFill>
                <a:latin typeface="Calibri" panose="020F0502020204030204" pitchFamily="34" charset="0"/>
                <a:sym typeface="Wingdings" panose="05000000000000000000" pitchFamily="2" charset="2"/>
              </a:rPr>
              <a:t> to</a:t>
            </a:r>
          </a:p>
          <a:p>
            <a:pPr marL="1200150" lvl="2" indent="-285750">
              <a:spcBef>
                <a:spcPct val="20000"/>
              </a:spcBef>
              <a:buClr>
                <a:srgbClr val="0000FF"/>
              </a:buClr>
              <a:buBlip>
                <a:blip r:embed="rId3"/>
              </a:buBlip>
              <a:defRPr/>
            </a:pPr>
            <a:r>
              <a:rPr lang="it-IT" sz="2000" b="0" dirty="0" err="1">
                <a:solidFill>
                  <a:schemeClr val="tx1"/>
                </a:solidFill>
                <a:latin typeface="Calibri" panose="020F0502020204030204" pitchFamily="34" charset="0"/>
                <a:sym typeface="Wingdings" panose="05000000000000000000" pitchFamily="2" charset="2"/>
              </a:rPr>
              <a:t>Ocs</a:t>
            </a:r>
            <a:r>
              <a:rPr lang="it-IT" sz="2000" b="0" dirty="0">
                <a:solidFill>
                  <a:schemeClr val="tx1"/>
                </a:solidFill>
                <a:latin typeface="Calibri" panose="020F0502020204030204" pitchFamily="34" charset="0"/>
                <a:sym typeface="Wingdings" panose="05000000000000000000" pitchFamily="2" charset="2"/>
              </a:rPr>
              <a:t> </a:t>
            </a:r>
            <a:r>
              <a:rPr lang="it-IT" sz="2000" b="0" dirty="0" err="1">
                <a:solidFill>
                  <a:schemeClr val="tx1"/>
                </a:solidFill>
                <a:latin typeface="Calibri" panose="020F0502020204030204" pitchFamily="34" charset="0"/>
                <a:sym typeface="Wingdings" panose="05000000000000000000" pitchFamily="2" charset="2"/>
              </a:rPr>
              <a:t>where</a:t>
            </a:r>
            <a:r>
              <a:rPr lang="it-IT" sz="2000" b="0" dirty="0">
                <a:solidFill>
                  <a:schemeClr val="tx1"/>
                </a:solidFill>
                <a:latin typeface="Calibri" panose="020F0502020204030204" pitchFamily="34" charset="0"/>
                <a:sym typeface="Wingdings" panose="05000000000000000000" pitchFamily="2" charset="2"/>
              </a:rPr>
              <a:t> large </a:t>
            </a:r>
            <a:r>
              <a:rPr lang="it-IT" sz="2000" b="0" dirty="0" err="1">
                <a:solidFill>
                  <a:schemeClr val="tx1"/>
                </a:solidFill>
                <a:latin typeface="Calibri" panose="020F0502020204030204" pitchFamily="34" charset="0"/>
                <a:sym typeface="Wingdings" panose="05000000000000000000" pitchFamily="2" charset="2"/>
              </a:rPr>
              <a:t>number</a:t>
            </a:r>
            <a:r>
              <a:rPr lang="it-IT" sz="2000" b="0" dirty="0">
                <a:solidFill>
                  <a:schemeClr val="tx1"/>
                </a:solidFill>
                <a:latin typeface="Calibri" panose="020F0502020204030204" pitchFamily="34" charset="0"/>
                <a:sym typeface="Wingdings" panose="05000000000000000000" pitchFamily="2" charset="2"/>
              </a:rPr>
              <a:t> of </a:t>
            </a:r>
            <a:r>
              <a:rPr lang="it-IT" sz="2000" b="0" dirty="0" err="1">
                <a:solidFill>
                  <a:schemeClr val="tx1"/>
                </a:solidFill>
                <a:latin typeface="Calibri" panose="020F0502020204030204" pitchFamily="34" charset="0"/>
                <a:sym typeface="Wingdings" panose="05000000000000000000" pitchFamily="2" charset="2"/>
              </a:rPr>
              <a:t>fibres</a:t>
            </a:r>
            <a:r>
              <a:rPr lang="it-IT" sz="2000" b="0" dirty="0">
                <a:solidFill>
                  <a:schemeClr val="tx1"/>
                </a:solidFill>
                <a:latin typeface="Calibri" panose="020F0502020204030204" pitchFamily="34" charset="0"/>
                <a:sym typeface="Wingdings" panose="05000000000000000000" pitchFamily="2" charset="2"/>
              </a:rPr>
              <a:t> (&gt;500) are </a:t>
            </a:r>
            <a:r>
              <a:rPr lang="it-IT" sz="2000" b="0" dirty="0" err="1">
                <a:solidFill>
                  <a:schemeClr val="tx1"/>
                </a:solidFill>
                <a:latin typeface="Calibri" panose="020F0502020204030204" pitchFamily="34" charset="0"/>
                <a:sym typeface="Wingdings" panose="05000000000000000000" pitchFamily="2" charset="2"/>
              </a:rPr>
              <a:t>allocated</a:t>
            </a:r>
            <a:r>
              <a:rPr lang="it-IT" sz="2000" b="0" dirty="0">
                <a:solidFill>
                  <a:schemeClr val="tx1"/>
                </a:solidFill>
                <a:latin typeface="Calibri" panose="020F0502020204030204" pitchFamily="34" charset="0"/>
                <a:sym typeface="Wingdings" panose="05000000000000000000" pitchFamily="2" charset="2"/>
              </a:rPr>
              <a:t> on high p </a:t>
            </a:r>
            <a:r>
              <a:rPr lang="it-IT" sz="2000" b="0" dirty="0" err="1">
                <a:solidFill>
                  <a:schemeClr val="tx1"/>
                </a:solidFill>
                <a:latin typeface="Calibri" panose="020F0502020204030204" pitchFamily="34" charset="0"/>
                <a:sym typeface="Wingdings" panose="05000000000000000000" pitchFamily="2" charset="2"/>
              </a:rPr>
              <a:t>members</a:t>
            </a:r>
            <a:endParaRPr lang="it-IT" sz="2000" b="0" dirty="0">
              <a:solidFill>
                <a:schemeClr val="tx1"/>
              </a:solidFill>
              <a:latin typeface="Calibri" panose="020F0502020204030204" pitchFamily="34" charset="0"/>
            </a:endParaRPr>
          </a:p>
          <a:p>
            <a:pPr marL="1200150" lvl="2"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(apparent) groups of OCs (Several clusters in the same field of view)</a:t>
            </a:r>
            <a:r>
              <a:rPr lang="it-IT" sz="2000" b="0" dirty="0">
                <a:solidFill>
                  <a:schemeClr val="tx1"/>
                </a:solidFill>
                <a:latin typeface="Calibri" panose="020F0502020204030204" pitchFamily="34" charset="0"/>
              </a:rPr>
              <a:t> </a:t>
            </a:r>
            <a:endParaRPr lang="en-US" sz="2000" b="0" dirty="0">
              <a:solidFill>
                <a:schemeClr val="tx1"/>
              </a:solidFill>
              <a:latin typeface="Calibri" panose="020F0502020204030204" pitchFamily="34" charset="0"/>
            </a:endParaRP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Small compact </a:t>
            </a:r>
            <a:r>
              <a:rPr lang="en-US" sz="2000" b="0" dirty="0" err="1">
                <a:solidFill>
                  <a:schemeClr val="tx1"/>
                </a:solidFill>
                <a:latin typeface="Calibri" panose="020F0502020204030204" pitchFamily="34" charset="0"/>
              </a:rPr>
              <a:t>Ocs</a:t>
            </a:r>
            <a:r>
              <a:rPr lang="en-US" sz="2000" b="0" dirty="0">
                <a:solidFill>
                  <a:schemeClr val="tx1"/>
                </a:solidFill>
                <a:latin typeface="Calibri" panose="020F0502020204030204" pitchFamily="34" charset="0"/>
              </a:rPr>
              <a:t>( 10-100 </a:t>
            </a:r>
            <a:r>
              <a:rPr lang="en-US" sz="2000" b="0" dirty="0" err="1">
                <a:solidFill>
                  <a:schemeClr val="tx1"/>
                </a:solidFill>
                <a:latin typeface="Calibri" panose="020F0502020204030204" pitchFamily="34" charset="0"/>
              </a:rPr>
              <a:t>fibres</a:t>
            </a:r>
            <a:r>
              <a:rPr lang="en-US" sz="2000" b="0" dirty="0">
                <a:solidFill>
                  <a:schemeClr val="tx1"/>
                </a:solidFill>
                <a:latin typeface="Calibri" panose="020F0502020204030204" pitchFamily="34" charset="0"/>
              </a:rPr>
              <a:t>) are observed in shared </a:t>
            </a:r>
            <a:r>
              <a:rPr lang="en-US" sz="2000" b="0" dirty="0" err="1">
                <a:solidFill>
                  <a:schemeClr val="tx1"/>
                </a:solidFill>
                <a:latin typeface="Calibri" panose="020F0502020204030204" pitchFamily="34" charset="0"/>
              </a:rPr>
              <a:t>pointings</a:t>
            </a:r>
            <a:r>
              <a:rPr lang="en-US" sz="2000" b="0" dirty="0">
                <a:solidFill>
                  <a:schemeClr val="tx1"/>
                </a:solidFill>
                <a:latin typeface="Calibri" panose="020F0502020204030204" pitchFamily="34" charset="0"/>
              </a:rPr>
              <a:t> in LR disk:70 OCs</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Large diffuse OCs (Hyades, Pleiades…) in shared </a:t>
            </a:r>
            <a:r>
              <a:rPr lang="en-US" sz="2000" b="0" dirty="0" err="1">
                <a:solidFill>
                  <a:schemeClr val="tx1"/>
                </a:solidFill>
                <a:latin typeface="Calibri" panose="020F0502020204030204" pitchFamily="34" charset="0"/>
              </a:rPr>
              <a:t>pointings</a:t>
            </a:r>
            <a:r>
              <a:rPr lang="en-US" sz="2000" b="0" dirty="0">
                <a:solidFill>
                  <a:schemeClr val="tx1"/>
                </a:solidFill>
                <a:latin typeface="Calibri" panose="020F0502020204030204" pitchFamily="34" charset="0"/>
              </a:rPr>
              <a:t> in HR disk: 20 OCs</a:t>
            </a:r>
          </a:p>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13</a:t>
            </a:fld>
            <a:endParaRPr lang="it-IT" altLang="it-IT"/>
          </a:p>
        </p:txBody>
      </p:sp>
    </p:spTree>
    <p:extLst>
      <p:ext uri="{BB962C8B-B14F-4D97-AF65-F5344CB8AC3E}">
        <p14:creationId xmlns:p14="http://schemas.microsoft.com/office/powerpoint/2010/main" val="340652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742950" lvl="1" indent="-285750">
              <a:spcBef>
                <a:spcPct val="20000"/>
              </a:spcBef>
              <a:buClr>
                <a:srgbClr val="0000FF"/>
              </a:buClr>
              <a:buBlip>
                <a:blip r:embed="rId3"/>
              </a:buBlip>
              <a:defRPr/>
            </a:pPr>
            <a:r>
              <a:rPr lang="it-IT" sz="2000" b="0" dirty="0">
                <a:solidFill>
                  <a:schemeClr val="tx1"/>
                </a:solidFill>
                <a:latin typeface="Calibri" panose="020F0502020204030204" pitchFamily="34" charset="0"/>
                <a:sym typeface="Wingdings" panose="05000000000000000000" pitchFamily="2" charset="2"/>
              </a:rPr>
              <a:t>High </a:t>
            </a:r>
            <a:r>
              <a:rPr lang="it-IT" sz="2000" b="0" dirty="0" err="1">
                <a:solidFill>
                  <a:schemeClr val="tx1"/>
                </a:solidFill>
                <a:latin typeface="Calibri" panose="020F0502020204030204" pitchFamily="34" charset="0"/>
                <a:sym typeface="Wingdings" panose="05000000000000000000" pitchFamily="2" charset="2"/>
              </a:rPr>
              <a:t>priority</a:t>
            </a:r>
            <a:r>
              <a:rPr lang="it-IT" sz="2000" b="0" dirty="0">
                <a:solidFill>
                  <a:schemeClr val="tx1"/>
                </a:solidFill>
                <a:latin typeface="Calibri" panose="020F0502020204030204" pitchFamily="34" charset="0"/>
                <a:sym typeface="Wingdings" panose="05000000000000000000" pitchFamily="2" charset="2"/>
              </a:rPr>
              <a:t> to</a:t>
            </a:r>
          </a:p>
          <a:p>
            <a:pPr marL="1200150" lvl="2" indent="-285750">
              <a:spcBef>
                <a:spcPct val="20000"/>
              </a:spcBef>
              <a:buClr>
                <a:srgbClr val="0000FF"/>
              </a:buClr>
              <a:buBlip>
                <a:blip r:embed="rId3"/>
              </a:buBlip>
              <a:defRPr/>
            </a:pPr>
            <a:r>
              <a:rPr lang="it-IT" sz="2000" b="0" dirty="0" err="1">
                <a:solidFill>
                  <a:schemeClr val="tx1"/>
                </a:solidFill>
                <a:latin typeface="Calibri" panose="020F0502020204030204" pitchFamily="34" charset="0"/>
                <a:sym typeface="Wingdings" panose="05000000000000000000" pitchFamily="2" charset="2"/>
              </a:rPr>
              <a:t>Ocs</a:t>
            </a:r>
            <a:r>
              <a:rPr lang="it-IT" sz="2000" b="0" dirty="0">
                <a:solidFill>
                  <a:schemeClr val="tx1"/>
                </a:solidFill>
                <a:latin typeface="Calibri" panose="020F0502020204030204" pitchFamily="34" charset="0"/>
                <a:sym typeface="Wingdings" panose="05000000000000000000" pitchFamily="2" charset="2"/>
              </a:rPr>
              <a:t> </a:t>
            </a:r>
            <a:r>
              <a:rPr lang="it-IT" sz="2000" b="0" dirty="0" err="1">
                <a:solidFill>
                  <a:schemeClr val="tx1"/>
                </a:solidFill>
                <a:latin typeface="Calibri" panose="020F0502020204030204" pitchFamily="34" charset="0"/>
                <a:sym typeface="Wingdings" panose="05000000000000000000" pitchFamily="2" charset="2"/>
              </a:rPr>
              <a:t>where</a:t>
            </a:r>
            <a:r>
              <a:rPr lang="it-IT" sz="2000" b="0" dirty="0">
                <a:solidFill>
                  <a:schemeClr val="tx1"/>
                </a:solidFill>
                <a:latin typeface="Calibri" panose="020F0502020204030204" pitchFamily="34" charset="0"/>
                <a:sym typeface="Wingdings" panose="05000000000000000000" pitchFamily="2" charset="2"/>
              </a:rPr>
              <a:t> large </a:t>
            </a:r>
            <a:r>
              <a:rPr lang="it-IT" sz="2000" b="0" dirty="0" err="1">
                <a:solidFill>
                  <a:schemeClr val="tx1"/>
                </a:solidFill>
                <a:latin typeface="Calibri" panose="020F0502020204030204" pitchFamily="34" charset="0"/>
                <a:sym typeface="Wingdings" panose="05000000000000000000" pitchFamily="2" charset="2"/>
              </a:rPr>
              <a:t>number</a:t>
            </a:r>
            <a:r>
              <a:rPr lang="it-IT" sz="2000" b="0" dirty="0">
                <a:solidFill>
                  <a:schemeClr val="tx1"/>
                </a:solidFill>
                <a:latin typeface="Calibri" panose="020F0502020204030204" pitchFamily="34" charset="0"/>
                <a:sym typeface="Wingdings" panose="05000000000000000000" pitchFamily="2" charset="2"/>
              </a:rPr>
              <a:t> of </a:t>
            </a:r>
            <a:r>
              <a:rPr lang="it-IT" sz="2000" b="0" dirty="0" err="1">
                <a:solidFill>
                  <a:schemeClr val="tx1"/>
                </a:solidFill>
                <a:latin typeface="Calibri" panose="020F0502020204030204" pitchFamily="34" charset="0"/>
                <a:sym typeface="Wingdings" panose="05000000000000000000" pitchFamily="2" charset="2"/>
              </a:rPr>
              <a:t>fibres</a:t>
            </a:r>
            <a:r>
              <a:rPr lang="it-IT" sz="2000" b="0" dirty="0">
                <a:solidFill>
                  <a:schemeClr val="tx1"/>
                </a:solidFill>
                <a:latin typeface="Calibri" panose="020F0502020204030204" pitchFamily="34" charset="0"/>
                <a:sym typeface="Wingdings" panose="05000000000000000000" pitchFamily="2" charset="2"/>
              </a:rPr>
              <a:t> (&gt;500) are </a:t>
            </a:r>
            <a:r>
              <a:rPr lang="it-IT" sz="2000" b="0" dirty="0" err="1">
                <a:solidFill>
                  <a:schemeClr val="tx1"/>
                </a:solidFill>
                <a:latin typeface="Calibri" panose="020F0502020204030204" pitchFamily="34" charset="0"/>
                <a:sym typeface="Wingdings" panose="05000000000000000000" pitchFamily="2" charset="2"/>
              </a:rPr>
              <a:t>allocated</a:t>
            </a:r>
            <a:r>
              <a:rPr lang="it-IT" sz="2000" b="0" dirty="0">
                <a:solidFill>
                  <a:schemeClr val="tx1"/>
                </a:solidFill>
                <a:latin typeface="Calibri" panose="020F0502020204030204" pitchFamily="34" charset="0"/>
                <a:sym typeface="Wingdings" panose="05000000000000000000" pitchFamily="2" charset="2"/>
              </a:rPr>
              <a:t> on high p </a:t>
            </a:r>
            <a:r>
              <a:rPr lang="it-IT" sz="2000" b="0" dirty="0" err="1">
                <a:solidFill>
                  <a:schemeClr val="tx1"/>
                </a:solidFill>
                <a:latin typeface="Calibri" panose="020F0502020204030204" pitchFamily="34" charset="0"/>
                <a:sym typeface="Wingdings" panose="05000000000000000000" pitchFamily="2" charset="2"/>
              </a:rPr>
              <a:t>members</a:t>
            </a:r>
            <a:endParaRPr lang="it-IT" sz="2000" b="0" dirty="0">
              <a:solidFill>
                <a:schemeClr val="tx1"/>
              </a:solidFill>
              <a:latin typeface="Calibri" panose="020F0502020204030204" pitchFamily="34" charset="0"/>
            </a:endParaRPr>
          </a:p>
          <a:p>
            <a:pPr marL="1200150" lvl="2"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(apparent) groups of OCs (Several clusters in the same field of view)</a:t>
            </a:r>
            <a:r>
              <a:rPr lang="it-IT" sz="2000" b="0" dirty="0">
                <a:solidFill>
                  <a:schemeClr val="tx1"/>
                </a:solidFill>
                <a:latin typeface="Calibri" panose="020F0502020204030204" pitchFamily="34" charset="0"/>
              </a:rPr>
              <a:t> </a:t>
            </a:r>
            <a:endParaRPr lang="en-US" sz="2000" b="0" dirty="0">
              <a:solidFill>
                <a:schemeClr val="tx1"/>
              </a:solidFill>
              <a:latin typeface="Calibri" panose="020F0502020204030204" pitchFamily="34" charset="0"/>
            </a:endParaRP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Small compact </a:t>
            </a:r>
            <a:r>
              <a:rPr lang="en-US" sz="2000" b="0" dirty="0" err="1">
                <a:solidFill>
                  <a:schemeClr val="tx1"/>
                </a:solidFill>
                <a:latin typeface="Calibri" panose="020F0502020204030204" pitchFamily="34" charset="0"/>
              </a:rPr>
              <a:t>Ocs</a:t>
            </a:r>
            <a:r>
              <a:rPr lang="en-US" sz="2000" b="0" dirty="0">
                <a:solidFill>
                  <a:schemeClr val="tx1"/>
                </a:solidFill>
                <a:latin typeface="Calibri" panose="020F0502020204030204" pitchFamily="34" charset="0"/>
              </a:rPr>
              <a:t>( 10-100 </a:t>
            </a:r>
            <a:r>
              <a:rPr lang="en-US" sz="2000" b="0" dirty="0" err="1">
                <a:solidFill>
                  <a:schemeClr val="tx1"/>
                </a:solidFill>
                <a:latin typeface="Calibri" panose="020F0502020204030204" pitchFamily="34" charset="0"/>
              </a:rPr>
              <a:t>fibres</a:t>
            </a:r>
            <a:r>
              <a:rPr lang="en-US" sz="2000" b="0" dirty="0">
                <a:solidFill>
                  <a:schemeClr val="tx1"/>
                </a:solidFill>
                <a:latin typeface="Calibri" panose="020F0502020204030204" pitchFamily="34" charset="0"/>
              </a:rPr>
              <a:t>) are observed in shared </a:t>
            </a:r>
            <a:r>
              <a:rPr lang="en-US" sz="2000" b="0" dirty="0" err="1">
                <a:solidFill>
                  <a:schemeClr val="tx1"/>
                </a:solidFill>
                <a:latin typeface="Calibri" panose="020F0502020204030204" pitchFamily="34" charset="0"/>
              </a:rPr>
              <a:t>pointings</a:t>
            </a:r>
            <a:r>
              <a:rPr lang="en-US" sz="2000" b="0" dirty="0">
                <a:solidFill>
                  <a:schemeClr val="tx1"/>
                </a:solidFill>
                <a:latin typeface="Calibri" panose="020F0502020204030204" pitchFamily="34" charset="0"/>
              </a:rPr>
              <a:t> in LR disk:70 OCs</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Large diffuse OCs (Hyades, Pleiades…) in shared </a:t>
            </a:r>
            <a:r>
              <a:rPr lang="en-US" sz="2000" b="0" dirty="0" err="1">
                <a:solidFill>
                  <a:schemeClr val="tx1"/>
                </a:solidFill>
                <a:latin typeface="Calibri" panose="020F0502020204030204" pitchFamily="34" charset="0"/>
              </a:rPr>
              <a:t>pointings</a:t>
            </a:r>
            <a:r>
              <a:rPr lang="en-US" sz="2000" b="0" dirty="0">
                <a:solidFill>
                  <a:schemeClr val="tx1"/>
                </a:solidFill>
                <a:latin typeface="Calibri" panose="020F0502020204030204" pitchFamily="34" charset="0"/>
              </a:rPr>
              <a:t> in HR disk: 20 OCs</a:t>
            </a:r>
          </a:p>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14</a:t>
            </a:fld>
            <a:endParaRPr lang="it-IT" altLang="it-IT"/>
          </a:p>
        </p:txBody>
      </p:sp>
    </p:spTree>
    <p:extLst>
      <p:ext uri="{BB962C8B-B14F-4D97-AF65-F5344CB8AC3E}">
        <p14:creationId xmlns:p14="http://schemas.microsoft.com/office/powerpoint/2010/main" val="21485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742950" lvl="1" indent="-285750">
              <a:spcBef>
                <a:spcPct val="20000"/>
              </a:spcBef>
              <a:buClr>
                <a:srgbClr val="0000FF"/>
              </a:buClr>
              <a:buBlip>
                <a:blip r:embed="rId3"/>
              </a:buBlip>
              <a:defRPr/>
            </a:pPr>
            <a:r>
              <a:rPr lang="en-US" sz="1200" b="0" dirty="0">
                <a:solidFill>
                  <a:schemeClr val="tx1"/>
                </a:solidFill>
                <a:latin typeface="Calibri" panose="020F0502020204030204" pitchFamily="34" charset="0"/>
              </a:rPr>
              <a:t>allow for “smaller" (still ~100k targets!) surveys </a:t>
            </a:r>
          </a:p>
          <a:p>
            <a:pPr marL="742950" lvl="1" indent="-285750">
              <a:spcBef>
                <a:spcPct val="20000"/>
              </a:spcBef>
              <a:buClr>
                <a:srgbClr val="0000FF"/>
              </a:buClr>
              <a:buBlip>
                <a:blip r:embed="rId3"/>
              </a:buBlip>
              <a:defRPr/>
            </a:pPr>
            <a:r>
              <a:rPr lang="en-US" sz="1200" b="0" dirty="0">
                <a:solidFill>
                  <a:schemeClr val="tx1"/>
                </a:solidFill>
                <a:latin typeface="Calibri" panose="020F0502020204030204" pitchFamily="34" charset="0"/>
              </a:rPr>
              <a:t> Close coordination between different </a:t>
            </a:r>
            <a:r>
              <a:rPr lang="en-US" sz="1200" b="0" dirty="0" err="1">
                <a:solidFill>
                  <a:schemeClr val="tx1"/>
                </a:solidFill>
                <a:latin typeface="Calibri" panose="020F0502020204030204" pitchFamily="34" charset="0"/>
              </a:rPr>
              <a:t>programmes</a:t>
            </a:r>
            <a:endParaRPr lang="en-US" sz="1200" b="0" dirty="0">
              <a:solidFill>
                <a:schemeClr val="tx1"/>
              </a:solidFill>
              <a:latin typeface="Calibri" panose="020F0502020204030204" pitchFamily="34" charset="0"/>
            </a:endParaRPr>
          </a:p>
          <a:p>
            <a:pPr marL="742950" lvl="1" indent="-285750">
              <a:spcBef>
                <a:spcPct val="20000"/>
              </a:spcBef>
              <a:buClr>
                <a:srgbClr val="0000FF"/>
              </a:buClr>
              <a:buBlip>
                <a:blip r:embed="rId3"/>
              </a:buBlip>
              <a:defRPr/>
            </a:pPr>
            <a:r>
              <a:rPr lang="en-US" b="0" i="1" dirty="0">
                <a:solidFill>
                  <a:srgbClr val="0F2A4E"/>
                </a:solidFill>
                <a:latin typeface="AAAAAI+HelveticaNeue-LightItalic"/>
              </a:rPr>
              <a:t>Target selection and observational requirements by any survey impacts all other surveys</a:t>
            </a:r>
          </a:p>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15</a:t>
            </a:fld>
            <a:endParaRPr lang="it-IT" altLang="it-IT"/>
          </a:p>
        </p:txBody>
      </p:sp>
    </p:spTree>
    <p:extLst>
      <p:ext uri="{BB962C8B-B14F-4D97-AF65-F5344CB8AC3E}">
        <p14:creationId xmlns:p14="http://schemas.microsoft.com/office/powerpoint/2010/main" val="124972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518FEA6C-1A87-6246-8700-A4435DB796B5}" type="slidenum">
              <a:rPr lang="en-IT" smtClean="0"/>
              <a:t>22</a:t>
            </a:fld>
            <a:endParaRPr lang="en-IT"/>
          </a:p>
        </p:txBody>
      </p:sp>
    </p:spTree>
    <p:extLst>
      <p:ext uri="{BB962C8B-B14F-4D97-AF65-F5344CB8AC3E}">
        <p14:creationId xmlns:p14="http://schemas.microsoft.com/office/powerpoint/2010/main" val="307106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a:t>The main caveat is that the S7 survey request is too low by about 2Mfh due to an issue with the definition of their RULES. Consequently any quantitative outcomes from this simulation are not reliable. We do however think that there might be some qualitative information which can be gained, especially for surveys which have made significant changes since December.</a:t>
            </a:r>
          </a:p>
          <a:p>
            <a:r>
              <a:rPr lang="en-GB" dirty="0"/>
              <a:t>"</a:t>
            </a:r>
            <a:endParaRPr lang="en-IT" dirty="0"/>
          </a:p>
        </p:txBody>
      </p:sp>
      <p:sp>
        <p:nvSpPr>
          <p:cNvPr id="4" name="Slide Number Placeholder 3"/>
          <p:cNvSpPr>
            <a:spLocks noGrp="1"/>
          </p:cNvSpPr>
          <p:nvPr>
            <p:ph type="sldNum" sz="quarter" idx="5"/>
          </p:nvPr>
        </p:nvSpPr>
        <p:spPr/>
        <p:txBody>
          <a:bodyPr/>
          <a:lstStyle/>
          <a:p>
            <a:fld id="{518FEA6C-1A87-6246-8700-A4435DB796B5}" type="slidenum">
              <a:rPr lang="en-IT" smtClean="0"/>
              <a:t>26</a:t>
            </a:fld>
            <a:endParaRPr lang="en-IT"/>
          </a:p>
        </p:txBody>
      </p:sp>
    </p:spTree>
    <p:extLst>
      <p:ext uri="{BB962C8B-B14F-4D97-AF65-F5344CB8AC3E}">
        <p14:creationId xmlns:p14="http://schemas.microsoft.com/office/powerpoint/2010/main" val="371861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APOGEE OCCAM DR17 has 153 </a:t>
            </a:r>
            <a:r>
              <a:rPr lang="en-US" dirty="0" err="1"/>
              <a:t>Ocs</a:t>
            </a:r>
            <a:r>
              <a:rPr lang="en-US" dirty="0"/>
              <a:t> with 2000 members ; Giraffe R=20,000; UVES R=47000</a:t>
            </a:r>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2</a:t>
            </a:fld>
            <a:endParaRPr lang="it-IT" altLang="it-IT"/>
          </a:p>
        </p:txBody>
      </p:sp>
    </p:spTree>
    <p:extLst>
      <p:ext uri="{BB962C8B-B14F-4D97-AF65-F5344CB8AC3E}">
        <p14:creationId xmlns:p14="http://schemas.microsoft.com/office/powerpoint/2010/main" val="358374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518FEA6C-1A87-6246-8700-A4435DB796B5}" type="slidenum">
              <a:rPr lang="en-IT" smtClean="0"/>
              <a:t>3</a:t>
            </a:fld>
            <a:endParaRPr lang="en-IT"/>
          </a:p>
        </p:txBody>
      </p:sp>
    </p:spTree>
    <p:extLst>
      <p:ext uri="{BB962C8B-B14F-4D97-AF65-F5344CB8AC3E}">
        <p14:creationId xmlns:p14="http://schemas.microsoft.com/office/powerpoint/2010/main" val="305693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a:t>MiniIFU</a:t>
            </a:r>
            <a:r>
              <a:rPr lang="en-US" dirty="0"/>
              <a:t> 20 </a:t>
            </a:r>
            <a:r>
              <a:rPr lang="en-US" dirty="0" err="1"/>
              <a:t>bundlesx</a:t>
            </a:r>
            <a:r>
              <a:rPr lang="en-US" dirty="0"/>
              <a:t> 11 x 12 arcsec</a:t>
            </a:r>
            <a:r>
              <a:rPr lang="en-US" baseline="30000" dirty="0"/>
              <a:t>2 in plate B</a:t>
            </a:r>
            <a:r>
              <a:rPr lang="en-US" dirty="0"/>
              <a:t> ; LIFU: 78 x 90 arcsec</a:t>
            </a:r>
            <a:r>
              <a:rPr lang="en-US" baseline="30000" dirty="0"/>
              <a:t>2 al </a:t>
            </a:r>
            <a:r>
              <a:rPr lang="en-US" baseline="30000" dirty="0" err="1"/>
              <a:t>centro</a:t>
            </a:r>
            <a:r>
              <a:rPr lang="en-US" baseline="30000" dirty="0"/>
              <a:t> </a:t>
            </a:r>
            <a:r>
              <a:rPr lang="en-US" baseline="30000" dirty="0" err="1"/>
              <a:t>della</a:t>
            </a:r>
            <a:r>
              <a:rPr lang="en-US" baseline="30000" dirty="0"/>
              <a:t> plate                 </a:t>
            </a:r>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4</a:t>
            </a:fld>
            <a:endParaRPr lang="it-IT" altLang="it-IT"/>
          </a:p>
        </p:txBody>
      </p:sp>
    </p:spTree>
    <p:extLst>
      <p:ext uri="{BB962C8B-B14F-4D97-AF65-F5344CB8AC3E}">
        <p14:creationId xmlns:p14="http://schemas.microsoft.com/office/powerpoint/2010/main" val="157154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5</a:t>
            </a:fld>
            <a:endParaRPr lang="it-IT" altLang="it-IT"/>
          </a:p>
        </p:txBody>
      </p:sp>
    </p:spTree>
    <p:extLst>
      <p:ext uri="{BB962C8B-B14F-4D97-AF65-F5344CB8AC3E}">
        <p14:creationId xmlns:p14="http://schemas.microsoft.com/office/powerpoint/2010/main" val="32462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a:buFontTx/>
              <a:buBlip>
                <a:blip r:embed="rId3"/>
              </a:buBlip>
              <a:defRPr/>
            </a:pPr>
            <a:r>
              <a:rPr lang="en-US" sz="1600" b="1" dirty="0">
                <a:solidFill>
                  <a:srgbClr val="0000FF"/>
                </a:solidFill>
                <a:latin typeface="Calibri" panose="020F0502020204030204" pitchFamily="34" charset="0"/>
              </a:rPr>
              <a:t>LR</a:t>
            </a:r>
            <a:r>
              <a:rPr lang="en-US" sz="1600" dirty="0">
                <a:latin typeface="Calibri" panose="020F0502020204030204" pitchFamily="34" charset="0"/>
              </a:rPr>
              <a:t>: Accurate </a:t>
            </a:r>
            <a:r>
              <a:rPr lang="en-US" sz="1600" dirty="0" err="1">
                <a:latin typeface="Calibri" panose="020F0502020204030204" pitchFamily="34" charset="0"/>
              </a:rPr>
              <a:t>Vr</a:t>
            </a:r>
            <a:r>
              <a:rPr lang="en-US" sz="1600" dirty="0">
                <a:latin typeface="Calibri" panose="020F0502020204030204" pitchFamily="34" charset="0"/>
              </a:rPr>
              <a:t>  (2 km/s) (and stellar </a:t>
            </a:r>
            <a:r>
              <a:rPr lang="it-IT" sz="1600" dirty="0" err="1">
                <a:latin typeface="Calibri" panose="020F0502020204030204" pitchFamily="34" charset="0"/>
              </a:rPr>
              <a:t>parameters</a:t>
            </a:r>
            <a:r>
              <a:rPr lang="it-IT" sz="1600" dirty="0">
                <a:latin typeface="Calibri" panose="020F0502020204030204" pitchFamily="34" charset="0"/>
              </a:rPr>
              <a:t>, </a:t>
            </a:r>
            <a:r>
              <a:rPr lang="it-IT" sz="1600" dirty="0" err="1">
                <a:latin typeface="Calibri" panose="020F0502020204030204" pitchFamily="34" charset="0"/>
              </a:rPr>
              <a:t>incl</a:t>
            </a:r>
            <a:r>
              <a:rPr lang="it-IT" sz="1600" dirty="0">
                <a:latin typeface="Calibri" panose="020F0502020204030204" pitchFamily="34" charset="0"/>
              </a:rPr>
              <a:t>. </a:t>
            </a:r>
            <a:r>
              <a:rPr lang="it-IT" sz="1600" dirty="0" err="1">
                <a:latin typeface="Calibri" panose="020F0502020204030204" pitchFamily="34" charset="0"/>
              </a:rPr>
              <a:t>Metallicity</a:t>
            </a:r>
            <a:r>
              <a:rPr lang="it-IT" sz="1600" dirty="0">
                <a:latin typeface="Calibri" panose="020F0502020204030204" pitchFamily="34" charset="0"/>
              </a:rPr>
              <a:t>  </a:t>
            </a:r>
            <a:r>
              <a:rPr lang="it-IT" sz="1600" dirty="0" err="1">
                <a:latin typeface="Calibri" panose="020F0502020204030204" pitchFamily="34" charset="0"/>
              </a:rPr>
              <a:t>at</a:t>
            </a:r>
            <a:r>
              <a:rPr lang="it-IT" sz="1600" dirty="0">
                <a:latin typeface="Calibri" panose="020F0502020204030204" pitchFamily="34" charset="0"/>
              </a:rPr>
              <a:t> 0.2 </a:t>
            </a:r>
            <a:r>
              <a:rPr lang="it-IT" sz="1600" dirty="0" err="1">
                <a:latin typeface="Calibri" panose="020F0502020204030204" pitchFamily="34" charset="0"/>
              </a:rPr>
              <a:t>dex</a:t>
            </a:r>
            <a:r>
              <a:rPr lang="it-IT" sz="1600" dirty="0">
                <a:latin typeface="Calibri" panose="020F0502020204030204" pitchFamily="34" charset="0"/>
              </a:rPr>
              <a:t>)16&lt;G&lt;20.7 </a:t>
            </a:r>
          </a:p>
          <a:p>
            <a:pPr>
              <a:buFontTx/>
              <a:buBlip>
                <a:blip r:embed="rId3"/>
              </a:buBlip>
              <a:defRPr/>
            </a:pPr>
            <a:r>
              <a:rPr lang="it-IT" sz="1600" b="1" dirty="0">
                <a:solidFill>
                  <a:srgbClr val="0000FF"/>
                </a:solidFill>
                <a:latin typeface="Calibri" panose="020F0502020204030204" pitchFamily="34" charset="0"/>
              </a:rPr>
              <a:t>HR: </a:t>
            </a:r>
            <a:r>
              <a:rPr lang="it-IT" sz="1600" dirty="0">
                <a:latin typeface="Calibri" panose="020F0502020204030204" pitchFamily="34" charset="0"/>
              </a:rPr>
              <a:t>Accurate stellar </a:t>
            </a:r>
            <a:r>
              <a:rPr lang="it-IT" sz="1600" dirty="0" err="1">
                <a:latin typeface="Calibri" panose="020F0502020204030204" pitchFamily="34" charset="0"/>
              </a:rPr>
              <a:t>parameters</a:t>
            </a:r>
            <a:r>
              <a:rPr lang="en-US" sz="1600" dirty="0">
                <a:latin typeface="Calibri" panose="020F0502020204030204" pitchFamily="34" charset="0"/>
              </a:rPr>
              <a:t> and detailed chemistry(at 0.05- 0.1 </a:t>
            </a:r>
            <a:r>
              <a:rPr lang="en-US" sz="1600" dirty="0" err="1">
                <a:latin typeface="Calibri" panose="020F0502020204030204" pitchFamily="34" charset="0"/>
              </a:rPr>
              <a:t>dex</a:t>
            </a:r>
            <a:r>
              <a:rPr lang="en-US" sz="1600" dirty="0">
                <a:latin typeface="Calibri" panose="020F0502020204030204" pitchFamily="34" charset="0"/>
              </a:rPr>
              <a:t>) for G&gt;12-16,  </a:t>
            </a:r>
            <a:r>
              <a:rPr lang="en-US" sz="1600" dirty="0" err="1">
                <a:latin typeface="Calibri" panose="020F0502020204030204" pitchFamily="34" charset="0"/>
              </a:rPr>
              <a:t>Vr</a:t>
            </a:r>
            <a:r>
              <a:rPr lang="en-US" sz="1600" dirty="0">
                <a:latin typeface="Calibri" panose="020F0502020204030204" pitchFamily="34" charset="0"/>
              </a:rPr>
              <a:t> &lt; 0.5 Km/s</a:t>
            </a:r>
          </a:p>
          <a:p>
            <a:pPr>
              <a:buFontTx/>
              <a:buBlip>
                <a:blip r:embed="rId3"/>
              </a:buBlip>
              <a:defRPr/>
            </a:pPr>
            <a:r>
              <a:rPr lang="en-US" sz="1600" dirty="0">
                <a:latin typeface="Calibri" panose="020F0502020204030204" pitchFamily="34" charset="0"/>
              </a:rPr>
              <a:t>Da </a:t>
            </a:r>
            <a:r>
              <a:rPr lang="en-US" sz="1600" dirty="0" err="1">
                <a:latin typeface="Calibri" panose="020F0502020204030204" pitchFamily="34" charset="0"/>
              </a:rPr>
              <a:t>boeche</a:t>
            </a:r>
            <a:r>
              <a:rPr lang="en-US" sz="1600" dirty="0">
                <a:latin typeface="Calibri" panose="020F0502020204030204" pitchFamily="34" charset="0"/>
              </a:rPr>
              <a:t> blue, red green thin thick </a:t>
            </a:r>
            <a:r>
              <a:rPr lang="en-US" sz="1600" dirty="0" err="1">
                <a:latin typeface="Calibri" panose="020F0502020204030204" pitchFamily="34" charset="0"/>
              </a:rPr>
              <a:t>accreated</a:t>
            </a:r>
            <a:r>
              <a:rPr lang="en-US" sz="1600" dirty="0">
                <a:latin typeface="Calibri" panose="020F0502020204030204" pitchFamily="34" charset="0"/>
              </a:rPr>
              <a:t> mock stellar population, S/N</a:t>
            </a:r>
          </a:p>
          <a:p>
            <a:pPr lvl="1">
              <a:buBlip>
                <a:blip r:embed="rId3"/>
              </a:buBlip>
            </a:pPr>
            <a:r>
              <a:rPr lang="it-IT" altLang="it-IT" sz="1200" dirty="0" err="1">
                <a:latin typeface="Calibri" panose="020F0502020204030204" pitchFamily="34" charset="0"/>
              </a:rPr>
              <a:t>Teff</a:t>
            </a:r>
            <a:r>
              <a:rPr lang="it-IT" altLang="it-IT" sz="1200" dirty="0">
                <a:latin typeface="Calibri" panose="020F0502020204030204" pitchFamily="34" charset="0"/>
              </a:rPr>
              <a:t>, log(g), </a:t>
            </a:r>
            <a:r>
              <a:rPr lang="it-IT" altLang="it-IT" sz="1200" dirty="0" err="1">
                <a:latin typeface="Calibri" panose="020F0502020204030204" pitchFamily="34" charset="0"/>
              </a:rPr>
              <a:t>Vrad</a:t>
            </a:r>
            <a:r>
              <a:rPr lang="it-IT" altLang="it-IT" sz="1200" dirty="0">
                <a:latin typeface="Calibri" panose="020F0502020204030204" pitchFamily="34" charset="0"/>
              </a:rPr>
              <a:t>, </a:t>
            </a:r>
            <a:r>
              <a:rPr lang="it-IT" altLang="it-IT" sz="1200" dirty="0" err="1">
                <a:latin typeface="Calibri" panose="020F0502020204030204" pitchFamily="34" charset="0"/>
              </a:rPr>
              <a:t>Vsini</a:t>
            </a:r>
            <a:r>
              <a:rPr lang="it-IT" altLang="it-IT" sz="1200" dirty="0">
                <a:latin typeface="Calibri" panose="020F0502020204030204" pitchFamily="34" charset="0"/>
              </a:rPr>
              <a:t>,..</a:t>
            </a:r>
            <a:r>
              <a:rPr lang="it-IT" altLang="it-IT" sz="1200" dirty="0" err="1">
                <a:solidFill>
                  <a:srgbClr val="0000FF"/>
                </a:solidFill>
                <a:latin typeface="Calibri" panose="020F0502020204030204" pitchFamily="34" charset="0"/>
              </a:rPr>
              <a:t>Halpha</a:t>
            </a:r>
            <a:r>
              <a:rPr lang="it-IT" altLang="it-IT" sz="1200" dirty="0">
                <a:solidFill>
                  <a:srgbClr val="0000FF"/>
                </a:solidFill>
                <a:latin typeface="Calibri" panose="020F0502020204030204" pitchFamily="34" charset="0"/>
              </a:rPr>
              <a:t>, activity index</a:t>
            </a:r>
            <a:endParaRPr lang="it-IT" altLang="it-IT" sz="500" dirty="0">
              <a:solidFill>
                <a:srgbClr val="0000FF"/>
              </a:solidFill>
              <a:latin typeface="Calibri" panose="020F0502020204030204" pitchFamily="34" charset="0"/>
            </a:endParaRPr>
          </a:p>
          <a:p>
            <a:pPr>
              <a:buBlip>
                <a:blip r:embed="rId3"/>
              </a:buBlip>
              <a:defRPr/>
            </a:pPr>
            <a:r>
              <a:rPr lang="it-IT" altLang="it-IT" sz="1600" dirty="0" err="1">
                <a:latin typeface="Calibri" panose="020F0502020204030204" pitchFamily="34" charset="0"/>
              </a:rPr>
              <a:t>All</a:t>
            </a:r>
            <a:r>
              <a:rPr lang="it-IT" altLang="it-IT" sz="1600" dirty="0">
                <a:latin typeface="Calibri" panose="020F0502020204030204" pitchFamily="34" charset="0"/>
              </a:rPr>
              <a:t> </a:t>
            </a:r>
            <a:r>
              <a:rPr lang="it-IT" altLang="it-IT" sz="1600" dirty="0" err="1">
                <a:latin typeface="Calibri" panose="020F0502020204030204" pitchFamily="34" charset="0"/>
              </a:rPr>
              <a:t>nucleosynthetic</a:t>
            </a:r>
            <a:r>
              <a:rPr lang="it-IT" altLang="it-IT" sz="1600" dirty="0">
                <a:latin typeface="Calibri" panose="020F0502020204030204" pitchFamily="34" charset="0"/>
              </a:rPr>
              <a:t> </a:t>
            </a:r>
            <a:r>
              <a:rPr lang="it-IT" altLang="it-IT" sz="1600" dirty="0" err="1">
                <a:latin typeface="Calibri" panose="020F0502020204030204" pitchFamily="34" charset="0"/>
              </a:rPr>
              <a:t>chanels</a:t>
            </a:r>
            <a:r>
              <a:rPr lang="it-IT" altLang="it-IT" sz="1600" dirty="0">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8</a:t>
            </a:fld>
            <a:endParaRPr lang="it-IT" altLang="it-IT"/>
          </a:p>
        </p:txBody>
      </p:sp>
    </p:spTree>
    <p:extLst>
      <p:ext uri="{BB962C8B-B14F-4D97-AF65-F5344CB8AC3E}">
        <p14:creationId xmlns:p14="http://schemas.microsoft.com/office/powerpoint/2010/main" val="399425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742950" lvl="1" indent="-285750">
              <a:spcBef>
                <a:spcPct val="20000"/>
              </a:spcBef>
              <a:buClr>
                <a:srgbClr val="0000FF"/>
              </a:buClr>
              <a:buBlip>
                <a:blip r:embed="rId3"/>
              </a:buBlip>
              <a:defRPr/>
            </a:pPr>
            <a:r>
              <a:rPr lang="en-GB" sz="1200" b="0" dirty="0">
                <a:solidFill>
                  <a:schemeClr val="tx1"/>
                </a:solidFill>
                <a:latin typeface="Calibri" panose="020F0502020204030204" pitchFamily="34" charset="0"/>
              </a:rPr>
              <a:t>fill metallicity/age distribution: [Fe/H] = −2.5 of GCs to super-solar OCs, a few </a:t>
            </a:r>
            <a:r>
              <a:rPr lang="en-GB" sz="1200" b="0" dirty="0" err="1">
                <a:solidFill>
                  <a:schemeClr val="tx1"/>
                </a:solidFill>
                <a:latin typeface="Calibri" panose="020F0502020204030204" pitchFamily="34" charset="0"/>
              </a:rPr>
              <a:t>Myr</a:t>
            </a:r>
            <a:r>
              <a:rPr lang="en-GB" sz="1200" b="0" dirty="0">
                <a:solidFill>
                  <a:schemeClr val="tx1"/>
                </a:solidFill>
                <a:latin typeface="Calibri" panose="020F0502020204030204" pitchFamily="34" charset="0"/>
              </a:rPr>
              <a:t> to 13.5 </a:t>
            </a:r>
            <a:r>
              <a:rPr lang="en-GB" sz="1200" b="0" dirty="0" err="1">
                <a:solidFill>
                  <a:schemeClr val="tx1"/>
                </a:solidFill>
                <a:latin typeface="Calibri" panose="020F0502020204030204" pitchFamily="34" charset="0"/>
              </a:rPr>
              <a:t>Gyr</a:t>
            </a:r>
            <a:endParaRPr lang="en-GB" sz="1200" b="0" dirty="0">
              <a:solidFill>
                <a:schemeClr val="tx1"/>
              </a:solidFill>
              <a:latin typeface="Calibri" panose="020F0502020204030204" pitchFamily="34" charset="0"/>
            </a:endParaRPr>
          </a:p>
          <a:p>
            <a:pPr marL="742950" lvl="1" indent="-285750">
              <a:spcBef>
                <a:spcPct val="20000"/>
              </a:spcBef>
              <a:buClr>
                <a:srgbClr val="0000FF"/>
              </a:buClr>
              <a:buBlip>
                <a:blip r:embed="rId3"/>
              </a:buBlip>
              <a:defRPr/>
            </a:pPr>
            <a:r>
              <a:rPr lang="en-GB" sz="1200" b="0" dirty="0">
                <a:solidFill>
                  <a:schemeClr val="tx1"/>
                </a:solidFill>
                <a:latin typeface="Calibri" panose="020F0502020204030204" pitchFamily="34" charset="0"/>
              </a:rPr>
              <a:t>can follow clusters from </a:t>
            </a:r>
            <a:r>
              <a:rPr lang="en-GB" sz="1200" b="0" dirty="0" err="1">
                <a:solidFill>
                  <a:schemeClr val="tx1"/>
                </a:solidFill>
                <a:latin typeface="Calibri" panose="020F0502020204030204" pitchFamily="34" charset="0"/>
              </a:rPr>
              <a:t>center</a:t>
            </a:r>
            <a:r>
              <a:rPr lang="en-GB" sz="1200" b="0" dirty="0">
                <a:solidFill>
                  <a:schemeClr val="tx1"/>
                </a:solidFill>
                <a:latin typeface="Calibri" panose="020F0502020204030204" pitchFamily="34" charset="0"/>
              </a:rPr>
              <a:t> to </a:t>
            </a:r>
            <a:r>
              <a:rPr lang="en-GB" sz="1200" b="0" dirty="0" err="1">
                <a:solidFill>
                  <a:schemeClr val="tx1"/>
                </a:solidFill>
                <a:latin typeface="Calibri" panose="020F0502020204030204" pitchFamily="34" charset="0"/>
              </a:rPr>
              <a:t>ourskirts</a:t>
            </a:r>
            <a:r>
              <a:rPr lang="en-GB" sz="1200" b="0" dirty="0">
                <a:solidFill>
                  <a:schemeClr val="tx1"/>
                </a:solidFill>
                <a:latin typeface="Calibri" panose="020F0502020204030204" pitchFamily="34" charset="0"/>
              </a:rPr>
              <a:t>, halo, tidal tails (at least in part of them)</a:t>
            </a:r>
          </a:p>
          <a:p>
            <a:pPr marL="742950" lvl="1" indent="-285750">
              <a:spcBef>
                <a:spcPct val="20000"/>
              </a:spcBef>
              <a:buClr>
                <a:srgbClr val="0000FF"/>
              </a:buClr>
              <a:buBlip>
                <a:blip r:embed="rId3"/>
              </a:buBlip>
              <a:defRPr/>
            </a:pPr>
            <a:r>
              <a:rPr lang="en-GB" sz="1200" b="0" dirty="0">
                <a:solidFill>
                  <a:schemeClr val="tx1"/>
                </a:solidFill>
                <a:latin typeface="Calibri" panose="020F0502020204030204" pitchFamily="34" charset="0"/>
              </a:rPr>
              <a:t>2300+ clusters studied both with LR and HR </a:t>
            </a:r>
          </a:p>
          <a:p>
            <a:pPr marL="742950" lvl="1" indent="-285750">
              <a:spcBef>
                <a:spcPct val="20000"/>
              </a:spcBef>
              <a:buClr>
                <a:srgbClr val="0000FF"/>
              </a:buClr>
              <a:buBlip>
                <a:blip r:embed="rId3"/>
              </a:buBlip>
              <a:defRPr/>
            </a:pPr>
            <a:r>
              <a:rPr lang="en-GB" sz="1200" b="0" dirty="0">
                <a:solidFill>
                  <a:schemeClr val="tx1"/>
                </a:solidFill>
                <a:latin typeface="Calibri" panose="020F0502020204030204" pitchFamily="34" charset="0"/>
              </a:rPr>
              <a:t>Inner and outer disk sampling</a:t>
            </a:r>
          </a:p>
          <a:p>
            <a:pPr marL="742950" lvl="1" indent="-285750">
              <a:spcBef>
                <a:spcPct val="20000"/>
              </a:spcBef>
              <a:buClr>
                <a:srgbClr val="0000FF"/>
              </a:buClr>
              <a:buBlip>
                <a:blip r:embed="rId3"/>
              </a:buBlip>
              <a:defRPr/>
            </a:pPr>
            <a:r>
              <a:rPr lang="en-GB" sz="1200" b="0" dirty="0">
                <a:solidFill>
                  <a:schemeClr val="tx1"/>
                </a:solidFill>
                <a:latin typeface="Calibri" panose="020F0502020204030204" pitchFamily="34" charset="0"/>
              </a:rPr>
              <a:t>complement with Gaia-ESO at  very </a:t>
            </a:r>
            <a:r>
              <a:rPr lang="en-GB" sz="1200" b="0" dirty="0" err="1">
                <a:solidFill>
                  <a:schemeClr val="tx1"/>
                </a:solidFill>
                <a:latin typeface="Calibri" panose="020F0502020204030204" pitchFamily="34" charset="0"/>
              </a:rPr>
              <a:t>center</a:t>
            </a:r>
            <a:r>
              <a:rPr lang="en-GB" sz="1200" b="0" dirty="0">
                <a:solidFill>
                  <a:schemeClr val="tx1"/>
                </a:solidFill>
                <a:latin typeface="Calibri" panose="020F0502020204030204" pitchFamily="34" charset="0"/>
              </a:rPr>
              <a:t> &amp; with Gaia RVS for bright stars</a:t>
            </a:r>
            <a:endParaRPr lang="en-US" sz="1200" b="0" dirty="0">
              <a:solidFill>
                <a:schemeClr val="tx1"/>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10</a:t>
            </a:fld>
            <a:endParaRPr lang="it-IT" altLang="it-IT"/>
          </a:p>
        </p:txBody>
      </p:sp>
    </p:spTree>
    <p:extLst>
      <p:ext uri="{BB962C8B-B14F-4D97-AF65-F5344CB8AC3E}">
        <p14:creationId xmlns:p14="http://schemas.microsoft.com/office/powerpoint/2010/main" val="10935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Sampling the outer disk</a:t>
            </a:r>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11</a:t>
            </a:fld>
            <a:endParaRPr lang="it-IT" altLang="it-IT"/>
          </a:p>
        </p:txBody>
      </p:sp>
    </p:spTree>
    <p:extLst>
      <p:ext uri="{BB962C8B-B14F-4D97-AF65-F5344CB8AC3E}">
        <p14:creationId xmlns:p14="http://schemas.microsoft.com/office/powerpoint/2010/main" val="1843886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742950" lvl="1" indent="-285750">
              <a:spcBef>
                <a:spcPct val="20000"/>
              </a:spcBef>
              <a:buClr>
                <a:srgbClr val="0000FF"/>
              </a:buClr>
              <a:buBlip>
                <a:blip r:embed="rId3"/>
              </a:buBlip>
              <a:defRPr/>
            </a:pPr>
            <a:r>
              <a:rPr lang="it-IT" sz="2000" b="0" dirty="0">
                <a:solidFill>
                  <a:schemeClr val="tx1"/>
                </a:solidFill>
                <a:latin typeface="Calibri" panose="020F0502020204030204" pitchFamily="34" charset="0"/>
                <a:sym typeface="Wingdings" panose="05000000000000000000" pitchFamily="2" charset="2"/>
              </a:rPr>
              <a:t>High </a:t>
            </a:r>
            <a:r>
              <a:rPr lang="it-IT" sz="2000" b="0" dirty="0" err="1">
                <a:solidFill>
                  <a:schemeClr val="tx1"/>
                </a:solidFill>
                <a:latin typeface="Calibri" panose="020F0502020204030204" pitchFamily="34" charset="0"/>
                <a:sym typeface="Wingdings" panose="05000000000000000000" pitchFamily="2" charset="2"/>
              </a:rPr>
              <a:t>priority</a:t>
            </a:r>
            <a:r>
              <a:rPr lang="it-IT" sz="2000" b="0" dirty="0">
                <a:solidFill>
                  <a:schemeClr val="tx1"/>
                </a:solidFill>
                <a:latin typeface="Calibri" panose="020F0502020204030204" pitchFamily="34" charset="0"/>
                <a:sym typeface="Wingdings" panose="05000000000000000000" pitchFamily="2" charset="2"/>
              </a:rPr>
              <a:t> to</a:t>
            </a:r>
          </a:p>
          <a:p>
            <a:pPr marL="1200150" lvl="2" indent="-285750">
              <a:spcBef>
                <a:spcPct val="20000"/>
              </a:spcBef>
              <a:buClr>
                <a:srgbClr val="0000FF"/>
              </a:buClr>
              <a:buBlip>
                <a:blip r:embed="rId3"/>
              </a:buBlip>
              <a:defRPr/>
            </a:pPr>
            <a:r>
              <a:rPr lang="it-IT" sz="2000" b="0" dirty="0" err="1">
                <a:solidFill>
                  <a:schemeClr val="tx1"/>
                </a:solidFill>
                <a:latin typeface="Calibri" panose="020F0502020204030204" pitchFamily="34" charset="0"/>
                <a:sym typeface="Wingdings" panose="05000000000000000000" pitchFamily="2" charset="2"/>
              </a:rPr>
              <a:t>Ocs</a:t>
            </a:r>
            <a:r>
              <a:rPr lang="it-IT" sz="2000" b="0" dirty="0">
                <a:solidFill>
                  <a:schemeClr val="tx1"/>
                </a:solidFill>
                <a:latin typeface="Calibri" panose="020F0502020204030204" pitchFamily="34" charset="0"/>
                <a:sym typeface="Wingdings" panose="05000000000000000000" pitchFamily="2" charset="2"/>
              </a:rPr>
              <a:t> </a:t>
            </a:r>
            <a:r>
              <a:rPr lang="it-IT" sz="2000" b="0" dirty="0" err="1">
                <a:solidFill>
                  <a:schemeClr val="tx1"/>
                </a:solidFill>
                <a:latin typeface="Calibri" panose="020F0502020204030204" pitchFamily="34" charset="0"/>
                <a:sym typeface="Wingdings" panose="05000000000000000000" pitchFamily="2" charset="2"/>
              </a:rPr>
              <a:t>where</a:t>
            </a:r>
            <a:r>
              <a:rPr lang="it-IT" sz="2000" b="0" dirty="0">
                <a:solidFill>
                  <a:schemeClr val="tx1"/>
                </a:solidFill>
                <a:latin typeface="Calibri" panose="020F0502020204030204" pitchFamily="34" charset="0"/>
                <a:sym typeface="Wingdings" panose="05000000000000000000" pitchFamily="2" charset="2"/>
              </a:rPr>
              <a:t> large </a:t>
            </a:r>
            <a:r>
              <a:rPr lang="it-IT" sz="2000" b="0" dirty="0" err="1">
                <a:solidFill>
                  <a:schemeClr val="tx1"/>
                </a:solidFill>
                <a:latin typeface="Calibri" panose="020F0502020204030204" pitchFamily="34" charset="0"/>
                <a:sym typeface="Wingdings" panose="05000000000000000000" pitchFamily="2" charset="2"/>
              </a:rPr>
              <a:t>number</a:t>
            </a:r>
            <a:r>
              <a:rPr lang="it-IT" sz="2000" b="0" dirty="0">
                <a:solidFill>
                  <a:schemeClr val="tx1"/>
                </a:solidFill>
                <a:latin typeface="Calibri" panose="020F0502020204030204" pitchFamily="34" charset="0"/>
                <a:sym typeface="Wingdings" panose="05000000000000000000" pitchFamily="2" charset="2"/>
              </a:rPr>
              <a:t> of </a:t>
            </a:r>
            <a:r>
              <a:rPr lang="it-IT" sz="2000" b="0" dirty="0" err="1">
                <a:solidFill>
                  <a:schemeClr val="tx1"/>
                </a:solidFill>
                <a:latin typeface="Calibri" panose="020F0502020204030204" pitchFamily="34" charset="0"/>
                <a:sym typeface="Wingdings" panose="05000000000000000000" pitchFamily="2" charset="2"/>
              </a:rPr>
              <a:t>fibres</a:t>
            </a:r>
            <a:r>
              <a:rPr lang="it-IT" sz="2000" b="0" dirty="0">
                <a:solidFill>
                  <a:schemeClr val="tx1"/>
                </a:solidFill>
                <a:latin typeface="Calibri" panose="020F0502020204030204" pitchFamily="34" charset="0"/>
                <a:sym typeface="Wingdings" panose="05000000000000000000" pitchFamily="2" charset="2"/>
              </a:rPr>
              <a:t> (&gt;500) are </a:t>
            </a:r>
            <a:r>
              <a:rPr lang="it-IT" sz="2000" b="0" dirty="0" err="1">
                <a:solidFill>
                  <a:schemeClr val="tx1"/>
                </a:solidFill>
                <a:latin typeface="Calibri" panose="020F0502020204030204" pitchFamily="34" charset="0"/>
                <a:sym typeface="Wingdings" panose="05000000000000000000" pitchFamily="2" charset="2"/>
              </a:rPr>
              <a:t>allocated</a:t>
            </a:r>
            <a:r>
              <a:rPr lang="it-IT" sz="2000" b="0" dirty="0">
                <a:solidFill>
                  <a:schemeClr val="tx1"/>
                </a:solidFill>
                <a:latin typeface="Calibri" panose="020F0502020204030204" pitchFamily="34" charset="0"/>
                <a:sym typeface="Wingdings" panose="05000000000000000000" pitchFamily="2" charset="2"/>
              </a:rPr>
              <a:t> on high p </a:t>
            </a:r>
            <a:r>
              <a:rPr lang="it-IT" sz="2000" b="0" dirty="0" err="1">
                <a:solidFill>
                  <a:schemeClr val="tx1"/>
                </a:solidFill>
                <a:latin typeface="Calibri" panose="020F0502020204030204" pitchFamily="34" charset="0"/>
                <a:sym typeface="Wingdings" panose="05000000000000000000" pitchFamily="2" charset="2"/>
              </a:rPr>
              <a:t>members</a:t>
            </a:r>
            <a:endParaRPr lang="it-IT" sz="2000" b="0" dirty="0">
              <a:solidFill>
                <a:schemeClr val="tx1"/>
              </a:solidFill>
              <a:latin typeface="Calibri" panose="020F0502020204030204" pitchFamily="34" charset="0"/>
            </a:endParaRPr>
          </a:p>
          <a:p>
            <a:pPr marL="1200150" lvl="2"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(apparent) groups of OCs (Several clusters in the same field of view)</a:t>
            </a:r>
            <a:r>
              <a:rPr lang="it-IT" sz="2000" b="0" dirty="0">
                <a:solidFill>
                  <a:schemeClr val="tx1"/>
                </a:solidFill>
                <a:latin typeface="Calibri" panose="020F0502020204030204" pitchFamily="34" charset="0"/>
              </a:rPr>
              <a:t> </a:t>
            </a:r>
            <a:endParaRPr lang="en-US" sz="2000" b="0" dirty="0">
              <a:solidFill>
                <a:schemeClr val="tx1"/>
              </a:solidFill>
              <a:latin typeface="Calibri" panose="020F0502020204030204" pitchFamily="34" charset="0"/>
            </a:endParaRP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Small compact </a:t>
            </a:r>
            <a:r>
              <a:rPr lang="en-US" sz="2000" b="0" dirty="0" err="1">
                <a:solidFill>
                  <a:schemeClr val="tx1"/>
                </a:solidFill>
                <a:latin typeface="Calibri" panose="020F0502020204030204" pitchFamily="34" charset="0"/>
              </a:rPr>
              <a:t>Ocs</a:t>
            </a:r>
            <a:r>
              <a:rPr lang="en-US" sz="2000" b="0" dirty="0">
                <a:solidFill>
                  <a:schemeClr val="tx1"/>
                </a:solidFill>
                <a:latin typeface="Calibri" panose="020F0502020204030204" pitchFamily="34" charset="0"/>
              </a:rPr>
              <a:t>( 10-100 </a:t>
            </a:r>
            <a:r>
              <a:rPr lang="en-US" sz="2000" b="0" dirty="0" err="1">
                <a:solidFill>
                  <a:schemeClr val="tx1"/>
                </a:solidFill>
                <a:latin typeface="Calibri" panose="020F0502020204030204" pitchFamily="34" charset="0"/>
              </a:rPr>
              <a:t>fibres</a:t>
            </a:r>
            <a:r>
              <a:rPr lang="en-US" sz="2000" b="0" dirty="0">
                <a:solidFill>
                  <a:schemeClr val="tx1"/>
                </a:solidFill>
                <a:latin typeface="Calibri" panose="020F0502020204030204" pitchFamily="34" charset="0"/>
              </a:rPr>
              <a:t>) are observed in shared </a:t>
            </a:r>
            <a:r>
              <a:rPr lang="en-US" sz="2000" b="0" dirty="0" err="1">
                <a:solidFill>
                  <a:schemeClr val="tx1"/>
                </a:solidFill>
                <a:latin typeface="Calibri" panose="020F0502020204030204" pitchFamily="34" charset="0"/>
              </a:rPr>
              <a:t>pointings</a:t>
            </a:r>
            <a:r>
              <a:rPr lang="en-US" sz="2000" b="0" dirty="0">
                <a:solidFill>
                  <a:schemeClr val="tx1"/>
                </a:solidFill>
                <a:latin typeface="Calibri" panose="020F0502020204030204" pitchFamily="34" charset="0"/>
              </a:rPr>
              <a:t> in LR disk:70 OCs</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Large diffuse OCs (Hyades, Pleiades…) in shared </a:t>
            </a:r>
            <a:r>
              <a:rPr lang="en-US" sz="2000" b="0" dirty="0" err="1">
                <a:solidFill>
                  <a:schemeClr val="tx1"/>
                </a:solidFill>
                <a:latin typeface="Calibri" panose="020F0502020204030204" pitchFamily="34" charset="0"/>
              </a:rPr>
              <a:t>pointings</a:t>
            </a:r>
            <a:r>
              <a:rPr lang="en-US" sz="2000" b="0" dirty="0">
                <a:solidFill>
                  <a:schemeClr val="tx1"/>
                </a:solidFill>
                <a:latin typeface="Calibri" panose="020F0502020204030204" pitchFamily="34" charset="0"/>
              </a:rPr>
              <a:t> in HR disk: 20 OCs</a:t>
            </a:r>
          </a:p>
          <a:p>
            <a:endParaRPr lang="en-US" dirty="0"/>
          </a:p>
        </p:txBody>
      </p:sp>
      <p:sp>
        <p:nvSpPr>
          <p:cNvPr id="4" name="Slide Number Placeholder 3"/>
          <p:cNvSpPr>
            <a:spLocks noGrp="1"/>
          </p:cNvSpPr>
          <p:nvPr>
            <p:ph type="sldNum" sz="quarter" idx="5"/>
          </p:nvPr>
        </p:nvSpPr>
        <p:spPr/>
        <p:txBody>
          <a:bodyPr/>
          <a:lstStyle/>
          <a:p>
            <a:pPr>
              <a:defRPr/>
            </a:pPr>
            <a:fld id="{EAF9B114-4386-4E72-B0CF-5FA434BD6A60}" type="slidenum">
              <a:rPr lang="it-IT" altLang="it-IT" smtClean="0"/>
              <a:pPr>
                <a:defRPr/>
              </a:pPr>
              <a:t>12</a:t>
            </a:fld>
            <a:endParaRPr lang="it-IT" altLang="it-IT"/>
          </a:p>
        </p:txBody>
      </p:sp>
    </p:spTree>
    <p:extLst>
      <p:ext uri="{BB962C8B-B14F-4D97-AF65-F5344CB8AC3E}">
        <p14:creationId xmlns:p14="http://schemas.microsoft.com/office/powerpoint/2010/main" val="251984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06438240-A2FC-418B-9EE1-38321DA9D8E6}"/>
              </a:ext>
            </a:extLst>
          </p:cNvPr>
          <p:cNvSpPr>
            <a:spLocks noGrp="1" noChangeArrowheads="1"/>
          </p:cNvSpPr>
          <p:nvPr>
            <p:ph type="dt" sz="half" idx="10"/>
          </p:nvPr>
        </p:nvSpPr>
        <p:spPr>
          <a:ln/>
        </p:spPr>
        <p:txBody>
          <a:bodyPr/>
          <a:lstStyle>
            <a:lvl1pPr>
              <a:defRPr/>
            </a:lvl1pPr>
          </a:lstStyle>
          <a:p>
            <a:pPr>
              <a:defRPr/>
            </a:pPr>
            <a:fld id="{5F0AC87F-6702-4D8C-9381-A549956E18B8}" type="datetime1">
              <a:rPr lang="it-IT" smtClean="0"/>
              <a:t>19/11/2023</a:t>
            </a:fld>
            <a:endParaRPr lang="it-IT"/>
          </a:p>
        </p:txBody>
      </p:sp>
      <p:sp>
        <p:nvSpPr>
          <p:cNvPr id="5" name="Rectangle 5">
            <a:extLst>
              <a:ext uri="{FF2B5EF4-FFF2-40B4-BE49-F238E27FC236}">
                <a16:creationId xmlns:a16="http://schemas.microsoft.com/office/drawing/2014/main" id="{7D06F096-8A4F-4B83-AD48-B4EFEC61A9D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FF3A75C-0E5D-4852-BDD2-A3F1E8A2F289}"/>
              </a:ext>
            </a:extLst>
          </p:cNvPr>
          <p:cNvSpPr>
            <a:spLocks noGrp="1" noChangeArrowheads="1"/>
          </p:cNvSpPr>
          <p:nvPr>
            <p:ph type="sldNum" sz="quarter" idx="12"/>
          </p:nvPr>
        </p:nvSpPr>
        <p:spPr>
          <a:ln/>
        </p:spPr>
        <p:txBody>
          <a:bodyPr/>
          <a:lstStyle>
            <a:lvl1pPr>
              <a:defRPr/>
            </a:lvl1pPr>
          </a:lstStyle>
          <a:p>
            <a:pPr>
              <a:defRPr/>
            </a:pPr>
            <a:fld id="{FA9AF71A-1F81-4B51-A1BD-434EE4E68397}" type="slidenum">
              <a:rPr lang="it-IT" altLang="it-IT"/>
              <a:pPr>
                <a:defRPr/>
              </a:pPr>
              <a:t>‹#›</a:t>
            </a:fld>
            <a:endParaRPr lang="it-IT" altLang="it-IT"/>
          </a:p>
        </p:txBody>
      </p:sp>
    </p:spTree>
    <p:extLst>
      <p:ext uri="{BB962C8B-B14F-4D97-AF65-F5344CB8AC3E}">
        <p14:creationId xmlns:p14="http://schemas.microsoft.com/office/powerpoint/2010/main" val="66558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BC45AF0-C5D6-480B-A423-CFF1E27AAF2D}"/>
              </a:ext>
            </a:extLst>
          </p:cNvPr>
          <p:cNvSpPr>
            <a:spLocks noGrp="1" noChangeArrowheads="1"/>
          </p:cNvSpPr>
          <p:nvPr>
            <p:ph type="dt" sz="half" idx="10"/>
          </p:nvPr>
        </p:nvSpPr>
        <p:spPr>
          <a:ln/>
        </p:spPr>
        <p:txBody>
          <a:bodyPr/>
          <a:lstStyle>
            <a:lvl1pPr>
              <a:defRPr/>
            </a:lvl1pPr>
          </a:lstStyle>
          <a:p>
            <a:pPr>
              <a:defRPr/>
            </a:pPr>
            <a:fld id="{60B54327-43FD-454B-9D36-9440027EBD66}" type="datetime1">
              <a:rPr lang="it-IT" smtClean="0"/>
              <a:t>19/11/2023</a:t>
            </a:fld>
            <a:endParaRPr lang="it-IT"/>
          </a:p>
        </p:txBody>
      </p:sp>
      <p:sp>
        <p:nvSpPr>
          <p:cNvPr id="5" name="Rectangle 5">
            <a:extLst>
              <a:ext uri="{FF2B5EF4-FFF2-40B4-BE49-F238E27FC236}">
                <a16:creationId xmlns:a16="http://schemas.microsoft.com/office/drawing/2014/main" id="{D9AB3E69-5ECF-485A-878E-C0690BBEDE0B}"/>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0348FFAC-8F42-4B2B-B6D3-CECDBF96DD84}"/>
              </a:ext>
            </a:extLst>
          </p:cNvPr>
          <p:cNvSpPr>
            <a:spLocks noGrp="1" noChangeArrowheads="1"/>
          </p:cNvSpPr>
          <p:nvPr>
            <p:ph type="sldNum" sz="quarter" idx="12"/>
          </p:nvPr>
        </p:nvSpPr>
        <p:spPr>
          <a:ln/>
        </p:spPr>
        <p:txBody>
          <a:bodyPr/>
          <a:lstStyle>
            <a:lvl1pPr>
              <a:defRPr/>
            </a:lvl1pPr>
          </a:lstStyle>
          <a:p>
            <a:pPr>
              <a:defRPr/>
            </a:pPr>
            <a:fld id="{D9F7A6E6-6066-4994-8D20-2BD027B77728}" type="slidenum">
              <a:rPr lang="it-IT" altLang="it-IT"/>
              <a:pPr>
                <a:defRPr/>
              </a:pPr>
              <a:t>‹#›</a:t>
            </a:fld>
            <a:endParaRPr lang="it-IT" altLang="it-IT"/>
          </a:p>
        </p:txBody>
      </p:sp>
    </p:spTree>
    <p:extLst>
      <p:ext uri="{BB962C8B-B14F-4D97-AF65-F5344CB8AC3E}">
        <p14:creationId xmlns:p14="http://schemas.microsoft.com/office/powerpoint/2010/main" val="30142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34EDFD5-FFA8-441B-B13A-AC1EB1AB50FC}"/>
              </a:ext>
            </a:extLst>
          </p:cNvPr>
          <p:cNvSpPr>
            <a:spLocks noGrp="1" noChangeArrowheads="1"/>
          </p:cNvSpPr>
          <p:nvPr>
            <p:ph type="dt" sz="half" idx="10"/>
          </p:nvPr>
        </p:nvSpPr>
        <p:spPr>
          <a:ln/>
        </p:spPr>
        <p:txBody>
          <a:bodyPr/>
          <a:lstStyle>
            <a:lvl1pPr>
              <a:defRPr/>
            </a:lvl1pPr>
          </a:lstStyle>
          <a:p>
            <a:pPr>
              <a:defRPr/>
            </a:pPr>
            <a:fld id="{B3E85CB2-CE76-46A8-9F55-3DE390B81807}" type="datetime1">
              <a:rPr lang="it-IT" smtClean="0"/>
              <a:t>19/11/2023</a:t>
            </a:fld>
            <a:endParaRPr lang="it-IT"/>
          </a:p>
        </p:txBody>
      </p:sp>
      <p:sp>
        <p:nvSpPr>
          <p:cNvPr id="5" name="Rectangle 5">
            <a:extLst>
              <a:ext uri="{FF2B5EF4-FFF2-40B4-BE49-F238E27FC236}">
                <a16:creationId xmlns:a16="http://schemas.microsoft.com/office/drawing/2014/main" id="{EF94943E-D317-4BBD-B050-212C1E28F66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4CC1231-2A76-4EF6-B723-50E0AF1D8BBD}"/>
              </a:ext>
            </a:extLst>
          </p:cNvPr>
          <p:cNvSpPr>
            <a:spLocks noGrp="1" noChangeArrowheads="1"/>
          </p:cNvSpPr>
          <p:nvPr>
            <p:ph type="sldNum" sz="quarter" idx="12"/>
          </p:nvPr>
        </p:nvSpPr>
        <p:spPr>
          <a:ln/>
        </p:spPr>
        <p:txBody>
          <a:bodyPr/>
          <a:lstStyle>
            <a:lvl1pPr>
              <a:defRPr/>
            </a:lvl1pPr>
          </a:lstStyle>
          <a:p>
            <a:pPr>
              <a:defRPr/>
            </a:pPr>
            <a:fld id="{280FF01A-40CE-4CE1-A6D9-967210C8A3D2}" type="slidenum">
              <a:rPr lang="it-IT" altLang="it-IT"/>
              <a:pPr>
                <a:defRPr/>
              </a:pPr>
              <a:t>‹#›</a:t>
            </a:fld>
            <a:endParaRPr lang="it-IT" altLang="it-IT"/>
          </a:p>
        </p:txBody>
      </p:sp>
    </p:spTree>
    <p:extLst>
      <p:ext uri="{BB962C8B-B14F-4D97-AF65-F5344CB8AC3E}">
        <p14:creationId xmlns:p14="http://schemas.microsoft.com/office/powerpoint/2010/main" val="261843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DD3C33D5-DEF0-4C59-9A4D-7FAC2381E00F}"/>
              </a:ext>
            </a:extLst>
          </p:cNvPr>
          <p:cNvSpPr>
            <a:spLocks noGrp="1" noChangeArrowheads="1"/>
          </p:cNvSpPr>
          <p:nvPr>
            <p:ph type="dt" sz="half" idx="10"/>
          </p:nvPr>
        </p:nvSpPr>
        <p:spPr>
          <a:ln/>
        </p:spPr>
        <p:txBody>
          <a:bodyPr/>
          <a:lstStyle>
            <a:lvl1pPr>
              <a:defRPr/>
            </a:lvl1pPr>
          </a:lstStyle>
          <a:p>
            <a:pPr>
              <a:defRPr/>
            </a:pPr>
            <a:fld id="{84BA5E64-9DAF-4B41-BF8D-93156ED6F37A}" type="datetime1">
              <a:rPr lang="it-IT" smtClean="0"/>
              <a:t>19/11/2023</a:t>
            </a:fld>
            <a:endParaRPr lang="it-IT"/>
          </a:p>
        </p:txBody>
      </p:sp>
      <p:sp>
        <p:nvSpPr>
          <p:cNvPr id="5" name="Rectangle 5">
            <a:extLst>
              <a:ext uri="{FF2B5EF4-FFF2-40B4-BE49-F238E27FC236}">
                <a16:creationId xmlns:a16="http://schemas.microsoft.com/office/drawing/2014/main" id="{932A130B-66B2-4F9A-AAE0-175A6EE447D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578F3F9C-F096-4933-A169-583184A9CD17}"/>
              </a:ext>
            </a:extLst>
          </p:cNvPr>
          <p:cNvSpPr>
            <a:spLocks noGrp="1" noChangeArrowheads="1"/>
          </p:cNvSpPr>
          <p:nvPr>
            <p:ph type="sldNum" sz="quarter" idx="12"/>
          </p:nvPr>
        </p:nvSpPr>
        <p:spPr>
          <a:ln/>
        </p:spPr>
        <p:txBody>
          <a:bodyPr/>
          <a:lstStyle>
            <a:lvl1pPr>
              <a:defRPr/>
            </a:lvl1pPr>
          </a:lstStyle>
          <a:p>
            <a:pPr>
              <a:defRPr/>
            </a:pPr>
            <a:fld id="{21618278-DED7-4954-BCF0-0A972C4498B6}" type="slidenum">
              <a:rPr lang="it-IT" altLang="it-IT"/>
              <a:pPr>
                <a:defRPr/>
              </a:pPr>
              <a:t>‹#›</a:t>
            </a:fld>
            <a:endParaRPr lang="it-IT" altLang="it-IT"/>
          </a:p>
        </p:txBody>
      </p:sp>
    </p:spTree>
    <p:extLst>
      <p:ext uri="{BB962C8B-B14F-4D97-AF65-F5344CB8AC3E}">
        <p14:creationId xmlns:p14="http://schemas.microsoft.com/office/powerpoint/2010/main" val="1010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CFE50EC2-B7C3-441E-81D0-5763D2E77C05}"/>
              </a:ext>
            </a:extLst>
          </p:cNvPr>
          <p:cNvSpPr>
            <a:spLocks noGrp="1" noChangeArrowheads="1"/>
          </p:cNvSpPr>
          <p:nvPr>
            <p:ph type="dt" sz="half" idx="10"/>
          </p:nvPr>
        </p:nvSpPr>
        <p:spPr>
          <a:ln/>
        </p:spPr>
        <p:txBody>
          <a:bodyPr/>
          <a:lstStyle>
            <a:lvl1pPr>
              <a:defRPr/>
            </a:lvl1pPr>
          </a:lstStyle>
          <a:p>
            <a:pPr>
              <a:defRPr/>
            </a:pPr>
            <a:fld id="{214D50F7-F5C3-413C-8018-2CC1317CE766}" type="datetime1">
              <a:rPr lang="it-IT" smtClean="0"/>
              <a:t>19/11/2023</a:t>
            </a:fld>
            <a:endParaRPr lang="it-IT"/>
          </a:p>
        </p:txBody>
      </p:sp>
      <p:sp>
        <p:nvSpPr>
          <p:cNvPr id="5" name="Rectangle 5">
            <a:extLst>
              <a:ext uri="{FF2B5EF4-FFF2-40B4-BE49-F238E27FC236}">
                <a16:creationId xmlns:a16="http://schemas.microsoft.com/office/drawing/2014/main" id="{34101C1A-2825-4D71-A291-97CB51BF0A58}"/>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8CF953F7-8BB6-4666-B1F3-273AA6397E67}"/>
              </a:ext>
            </a:extLst>
          </p:cNvPr>
          <p:cNvSpPr>
            <a:spLocks noGrp="1" noChangeArrowheads="1"/>
          </p:cNvSpPr>
          <p:nvPr>
            <p:ph type="sldNum" sz="quarter" idx="12"/>
          </p:nvPr>
        </p:nvSpPr>
        <p:spPr>
          <a:ln/>
        </p:spPr>
        <p:txBody>
          <a:bodyPr/>
          <a:lstStyle>
            <a:lvl1pPr>
              <a:defRPr/>
            </a:lvl1pPr>
          </a:lstStyle>
          <a:p>
            <a:pPr>
              <a:defRPr/>
            </a:pPr>
            <a:fld id="{7F0A5745-4EE8-4599-9937-8E6E9193A0DD}" type="slidenum">
              <a:rPr lang="it-IT" altLang="it-IT"/>
              <a:pPr>
                <a:defRPr/>
              </a:pPr>
              <a:t>‹#›</a:t>
            </a:fld>
            <a:endParaRPr lang="it-IT" altLang="it-IT"/>
          </a:p>
        </p:txBody>
      </p:sp>
    </p:spTree>
    <p:extLst>
      <p:ext uri="{BB962C8B-B14F-4D97-AF65-F5344CB8AC3E}">
        <p14:creationId xmlns:p14="http://schemas.microsoft.com/office/powerpoint/2010/main" val="7601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FE7B95F-3C62-421C-8258-3AA0736DB053}"/>
              </a:ext>
            </a:extLst>
          </p:cNvPr>
          <p:cNvSpPr>
            <a:spLocks noGrp="1" noChangeArrowheads="1"/>
          </p:cNvSpPr>
          <p:nvPr>
            <p:ph type="dt" sz="half" idx="10"/>
          </p:nvPr>
        </p:nvSpPr>
        <p:spPr>
          <a:ln/>
        </p:spPr>
        <p:txBody>
          <a:bodyPr/>
          <a:lstStyle>
            <a:lvl1pPr>
              <a:defRPr/>
            </a:lvl1pPr>
          </a:lstStyle>
          <a:p>
            <a:pPr>
              <a:defRPr/>
            </a:pPr>
            <a:fld id="{DC87865E-6F45-4DA6-9BDA-518D59F9A009}" type="datetime1">
              <a:rPr lang="it-IT" smtClean="0"/>
              <a:t>19/11/2023</a:t>
            </a:fld>
            <a:endParaRPr lang="it-IT"/>
          </a:p>
        </p:txBody>
      </p:sp>
      <p:sp>
        <p:nvSpPr>
          <p:cNvPr id="6" name="Rectangle 5">
            <a:extLst>
              <a:ext uri="{FF2B5EF4-FFF2-40B4-BE49-F238E27FC236}">
                <a16:creationId xmlns:a16="http://schemas.microsoft.com/office/drawing/2014/main" id="{0805F42A-19BD-4B31-BBFF-89E2A4611F0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21C81EB8-C906-4D27-B935-A8D3998A9FE7}"/>
              </a:ext>
            </a:extLst>
          </p:cNvPr>
          <p:cNvSpPr>
            <a:spLocks noGrp="1" noChangeArrowheads="1"/>
          </p:cNvSpPr>
          <p:nvPr>
            <p:ph type="sldNum" sz="quarter" idx="12"/>
          </p:nvPr>
        </p:nvSpPr>
        <p:spPr>
          <a:ln/>
        </p:spPr>
        <p:txBody>
          <a:bodyPr/>
          <a:lstStyle>
            <a:lvl1pPr>
              <a:defRPr/>
            </a:lvl1pPr>
          </a:lstStyle>
          <a:p>
            <a:pPr>
              <a:defRPr/>
            </a:pPr>
            <a:fld id="{CBB36447-E79F-428F-884D-E152AEFAA25F}" type="slidenum">
              <a:rPr lang="it-IT" altLang="it-IT"/>
              <a:pPr>
                <a:defRPr/>
              </a:pPr>
              <a:t>‹#›</a:t>
            </a:fld>
            <a:endParaRPr lang="it-IT" altLang="it-IT"/>
          </a:p>
        </p:txBody>
      </p:sp>
    </p:spTree>
    <p:extLst>
      <p:ext uri="{BB962C8B-B14F-4D97-AF65-F5344CB8AC3E}">
        <p14:creationId xmlns:p14="http://schemas.microsoft.com/office/powerpoint/2010/main" val="353882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E9F1E02-012E-49E4-8C03-A04E85252E14}"/>
              </a:ext>
            </a:extLst>
          </p:cNvPr>
          <p:cNvSpPr>
            <a:spLocks noGrp="1" noChangeArrowheads="1"/>
          </p:cNvSpPr>
          <p:nvPr>
            <p:ph type="dt" sz="half" idx="10"/>
          </p:nvPr>
        </p:nvSpPr>
        <p:spPr>
          <a:ln/>
        </p:spPr>
        <p:txBody>
          <a:bodyPr/>
          <a:lstStyle>
            <a:lvl1pPr>
              <a:defRPr/>
            </a:lvl1pPr>
          </a:lstStyle>
          <a:p>
            <a:pPr>
              <a:defRPr/>
            </a:pPr>
            <a:fld id="{C6193E88-029C-43C6-8C68-35794B8D8CAB}" type="datetime1">
              <a:rPr lang="it-IT" smtClean="0"/>
              <a:t>19/11/2023</a:t>
            </a:fld>
            <a:endParaRPr lang="it-IT"/>
          </a:p>
        </p:txBody>
      </p:sp>
      <p:sp>
        <p:nvSpPr>
          <p:cNvPr id="8" name="Rectangle 5">
            <a:extLst>
              <a:ext uri="{FF2B5EF4-FFF2-40B4-BE49-F238E27FC236}">
                <a16:creationId xmlns:a16="http://schemas.microsoft.com/office/drawing/2014/main" id="{13597F92-FAFF-44DA-B4CD-63FBDA8DCA5D}"/>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014DA70E-519F-4D7E-81D4-55A3339D775A}"/>
              </a:ext>
            </a:extLst>
          </p:cNvPr>
          <p:cNvSpPr>
            <a:spLocks noGrp="1" noChangeArrowheads="1"/>
          </p:cNvSpPr>
          <p:nvPr>
            <p:ph type="sldNum" sz="quarter" idx="12"/>
          </p:nvPr>
        </p:nvSpPr>
        <p:spPr>
          <a:ln/>
        </p:spPr>
        <p:txBody>
          <a:bodyPr/>
          <a:lstStyle>
            <a:lvl1pPr>
              <a:defRPr/>
            </a:lvl1pPr>
          </a:lstStyle>
          <a:p>
            <a:pPr>
              <a:defRPr/>
            </a:pPr>
            <a:fld id="{F288C9C8-2F08-4332-95A0-B252546BFCCF}" type="slidenum">
              <a:rPr lang="it-IT" altLang="it-IT"/>
              <a:pPr>
                <a:defRPr/>
              </a:pPr>
              <a:t>‹#›</a:t>
            </a:fld>
            <a:endParaRPr lang="it-IT" altLang="it-IT"/>
          </a:p>
        </p:txBody>
      </p:sp>
    </p:spTree>
    <p:extLst>
      <p:ext uri="{BB962C8B-B14F-4D97-AF65-F5344CB8AC3E}">
        <p14:creationId xmlns:p14="http://schemas.microsoft.com/office/powerpoint/2010/main" val="90399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162653D8-F03C-45B1-AAC8-7567E43FBD06}"/>
              </a:ext>
            </a:extLst>
          </p:cNvPr>
          <p:cNvSpPr>
            <a:spLocks noGrp="1" noChangeArrowheads="1"/>
          </p:cNvSpPr>
          <p:nvPr>
            <p:ph type="dt" sz="half" idx="10"/>
          </p:nvPr>
        </p:nvSpPr>
        <p:spPr>
          <a:ln/>
        </p:spPr>
        <p:txBody>
          <a:bodyPr/>
          <a:lstStyle>
            <a:lvl1pPr>
              <a:defRPr/>
            </a:lvl1pPr>
          </a:lstStyle>
          <a:p>
            <a:pPr>
              <a:defRPr/>
            </a:pPr>
            <a:fld id="{A89B4F1A-5D8B-4CA7-B12E-8964BF4D18F0}" type="datetime1">
              <a:rPr lang="it-IT" smtClean="0"/>
              <a:t>19/11/2023</a:t>
            </a:fld>
            <a:endParaRPr lang="it-IT"/>
          </a:p>
        </p:txBody>
      </p:sp>
      <p:sp>
        <p:nvSpPr>
          <p:cNvPr id="4" name="Rectangle 5">
            <a:extLst>
              <a:ext uri="{FF2B5EF4-FFF2-40B4-BE49-F238E27FC236}">
                <a16:creationId xmlns:a16="http://schemas.microsoft.com/office/drawing/2014/main" id="{FD91C5AA-E524-4FE4-B466-B4757D65DC5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8E4DC83B-68A9-465F-A858-2825E05A0B1E}"/>
              </a:ext>
            </a:extLst>
          </p:cNvPr>
          <p:cNvSpPr>
            <a:spLocks noGrp="1" noChangeArrowheads="1"/>
          </p:cNvSpPr>
          <p:nvPr>
            <p:ph type="sldNum" sz="quarter" idx="12"/>
          </p:nvPr>
        </p:nvSpPr>
        <p:spPr>
          <a:ln/>
        </p:spPr>
        <p:txBody>
          <a:bodyPr/>
          <a:lstStyle>
            <a:lvl1pPr>
              <a:defRPr/>
            </a:lvl1pPr>
          </a:lstStyle>
          <a:p>
            <a:pPr>
              <a:defRPr/>
            </a:pPr>
            <a:fld id="{042C835E-3978-4327-A8A1-F14976DC98BB}" type="slidenum">
              <a:rPr lang="it-IT" altLang="it-IT"/>
              <a:pPr>
                <a:defRPr/>
              </a:pPr>
              <a:t>‹#›</a:t>
            </a:fld>
            <a:endParaRPr lang="it-IT" altLang="it-IT"/>
          </a:p>
        </p:txBody>
      </p:sp>
    </p:spTree>
    <p:extLst>
      <p:ext uri="{BB962C8B-B14F-4D97-AF65-F5344CB8AC3E}">
        <p14:creationId xmlns:p14="http://schemas.microsoft.com/office/powerpoint/2010/main" val="48023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41514AF-816F-435D-BCF7-A7E8C687403F}"/>
              </a:ext>
            </a:extLst>
          </p:cNvPr>
          <p:cNvSpPr>
            <a:spLocks noGrp="1" noChangeArrowheads="1"/>
          </p:cNvSpPr>
          <p:nvPr>
            <p:ph type="dt" sz="half" idx="10"/>
          </p:nvPr>
        </p:nvSpPr>
        <p:spPr>
          <a:ln/>
        </p:spPr>
        <p:txBody>
          <a:bodyPr/>
          <a:lstStyle>
            <a:lvl1pPr>
              <a:defRPr/>
            </a:lvl1pPr>
          </a:lstStyle>
          <a:p>
            <a:pPr>
              <a:defRPr/>
            </a:pPr>
            <a:fld id="{21995549-40CF-4254-BE2B-E2558856A89B}" type="datetime1">
              <a:rPr lang="it-IT" smtClean="0"/>
              <a:t>19/11/2023</a:t>
            </a:fld>
            <a:endParaRPr lang="it-IT"/>
          </a:p>
        </p:txBody>
      </p:sp>
      <p:sp>
        <p:nvSpPr>
          <p:cNvPr id="3" name="Rectangle 5">
            <a:extLst>
              <a:ext uri="{FF2B5EF4-FFF2-40B4-BE49-F238E27FC236}">
                <a16:creationId xmlns:a16="http://schemas.microsoft.com/office/drawing/2014/main" id="{9C056340-F445-4C09-8529-EDF25933BD7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4C1E6B7D-FAEA-435B-82CC-790EFB0C7C1A}"/>
              </a:ext>
            </a:extLst>
          </p:cNvPr>
          <p:cNvSpPr>
            <a:spLocks noGrp="1" noChangeArrowheads="1"/>
          </p:cNvSpPr>
          <p:nvPr>
            <p:ph type="sldNum" sz="quarter" idx="12"/>
          </p:nvPr>
        </p:nvSpPr>
        <p:spPr>
          <a:ln/>
        </p:spPr>
        <p:txBody>
          <a:bodyPr/>
          <a:lstStyle>
            <a:lvl1pPr>
              <a:defRPr/>
            </a:lvl1pPr>
          </a:lstStyle>
          <a:p>
            <a:pPr>
              <a:defRPr/>
            </a:pPr>
            <a:fld id="{0CAB673E-0EE2-4979-99FE-EAD6C789974A}" type="slidenum">
              <a:rPr lang="it-IT" altLang="it-IT"/>
              <a:pPr>
                <a:defRPr/>
              </a:pPr>
              <a:t>‹#›</a:t>
            </a:fld>
            <a:endParaRPr lang="it-IT" altLang="it-IT"/>
          </a:p>
        </p:txBody>
      </p:sp>
    </p:spTree>
    <p:extLst>
      <p:ext uri="{BB962C8B-B14F-4D97-AF65-F5344CB8AC3E}">
        <p14:creationId xmlns:p14="http://schemas.microsoft.com/office/powerpoint/2010/main" val="126578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1F5A3EDF-13F6-44D5-B973-618580DB8D73}"/>
              </a:ext>
            </a:extLst>
          </p:cNvPr>
          <p:cNvSpPr>
            <a:spLocks noGrp="1" noChangeArrowheads="1"/>
          </p:cNvSpPr>
          <p:nvPr>
            <p:ph type="dt" sz="half" idx="10"/>
          </p:nvPr>
        </p:nvSpPr>
        <p:spPr>
          <a:ln/>
        </p:spPr>
        <p:txBody>
          <a:bodyPr/>
          <a:lstStyle>
            <a:lvl1pPr>
              <a:defRPr/>
            </a:lvl1pPr>
          </a:lstStyle>
          <a:p>
            <a:pPr>
              <a:defRPr/>
            </a:pPr>
            <a:fld id="{0D349A84-7471-4D6F-A9D5-5FF0F4671C1D}" type="datetime1">
              <a:rPr lang="it-IT" smtClean="0"/>
              <a:t>19/11/2023</a:t>
            </a:fld>
            <a:endParaRPr lang="it-IT"/>
          </a:p>
        </p:txBody>
      </p:sp>
      <p:sp>
        <p:nvSpPr>
          <p:cNvPr id="6" name="Rectangle 5">
            <a:extLst>
              <a:ext uri="{FF2B5EF4-FFF2-40B4-BE49-F238E27FC236}">
                <a16:creationId xmlns:a16="http://schemas.microsoft.com/office/drawing/2014/main" id="{8BC44369-6F16-451C-9D20-36153DE8C72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566ECF52-A5BE-415D-9EE3-594DC08CA14B}"/>
              </a:ext>
            </a:extLst>
          </p:cNvPr>
          <p:cNvSpPr>
            <a:spLocks noGrp="1" noChangeArrowheads="1"/>
          </p:cNvSpPr>
          <p:nvPr>
            <p:ph type="sldNum" sz="quarter" idx="12"/>
          </p:nvPr>
        </p:nvSpPr>
        <p:spPr>
          <a:ln/>
        </p:spPr>
        <p:txBody>
          <a:bodyPr/>
          <a:lstStyle>
            <a:lvl1pPr>
              <a:defRPr/>
            </a:lvl1pPr>
          </a:lstStyle>
          <a:p>
            <a:pPr>
              <a:defRPr/>
            </a:pPr>
            <a:fld id="{2DDEE656-CEB0-46A2-AAB0-D77C6C6C7307}" type="slidenum">
              <a:rPr lang="it-IT" altLang="it-IT"/>
              <a:pPr>
                <a:defRPr/>
              </a:pPr>
              <a:t>‹#›</a:t>
            </a:fld>
            <a:endParaRPr lang="it-IT" altLang="it-IT"/>
          </a:p>
        </p:txBody>
      </p:sp>
    </p:spTree>
    <p:extLst>
      <p:ext uri="{BB962C8B-B14F-4D97-AF65-F5344CB8AC3E}">
        <p14:creationId xmlns:p14="http://schemas.microsoft.com/office/powerpoint/2010/main" val="284736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E870B4F-4C62-4641-924C-4B333665C581}"/>
              </a:ext>
            </a:extLst>
          </p:cNvPr>
          <p:cNvSpPr>
            <a:spLocks noGrp="1" noChangeArrowheads="1"/>
          </p:cNvSpPr>
          <p:nvPr>
            <p:ph type="dt" sz="half" idx="10"/>
          </p:nvPr>
        </p:nvSpPr>
        <p:spPr>
          <a:ln/>
        </p:spPr>
        <p:txBody>
          <a:bodyPr/>
          <a:lstStyle>
            <a:lvl1pPr>
              <a:defRPr/>
            </a:lvl1pPr>
          </a:lstStyle>
          <a:p>
            <a:pPr>
              <a:defRPr/>
            </a:pPr>
            <a:fld id="{FF1F0211-C56D-42FA-83F8-134FFD943071}" type="datetime1">
              <a:rPr lang="it-IT" smtClean="0"/>
              <a:t>19/11/2023</a:t>
            </a:fld>
            <a:endParaRPr lang="it-IT"/>
          </a:p>
        </p:txBody>
      </p:sp>
      <p:sp>
        <p:nvSpPr>
          <p:cNvPr id="6" name="Rectangle 5">
            <a:extLst>
              <a:ext uri="{FF2B5EF4-FFF2-40B4-BE49-F238E27FC236}">
                <a16:creationId xmlns:a16="http://schemas.microsoft.com/office/drawing/2014/main" id="{194EF423-A173-49B2-931C-C6868BC4060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DDA261C6-7B8C-4DFE-A638-54517E6450C6}"/>
              </a:ext>
            </a:extLst>
          </p:cNvPr>
          <p:cNvSpPr>
            <a:spLocks noGrp="1" noChangeArrowheads="1"/>
          </p:cNvSpPr>
          <p:nvPr>
            <p:ph type="sldNum" sz="quarter" idx="12"/>
          </p:nvPr>
        </p:nvSpPr>
        <p:spPr>
          <a:ln/>
        </p:spPr>
        <p:txBody>
          <a:bodyPr/>
          <a:lstStyle>
            <a:lvl1pPr>
              <a:defRPr/>
            </a:lvl1pPr>
          </a:lstStyle>
          <a:p>
            <a:pPr>
              <a:defRPr/>
            </a:pPr>
            <a:fld id="{27879B0C-C83C-4ACF-8BD2-57D0571BF3AF}" type="slidenum">
              <a:rPr lang="it-IT" altLang="it-IT"/>
              <a:pPr>
                <a:defRPr/>
              </a:pPr>
              <a:t>‹#›</a:t>
            </a:fld>
            <a:endParaRPr lang="it-IT" altLang="it-IT"/>
          </a:p>
        </p:txBody>
      </p:sp>
    </p:spTree>
    <p:extLst>
      <p:ext uri="{BB962C8B-B14F-4D97-AF65-F5344CB8AC3E}">
        <p14:creationId xmlns:p14="http://schemas.microsoft.com/office/powerpoint/2010/main" val="291032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A76C02A-3F9A-4229-8D51-9EFDD49CE5F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3F4FA397-98B2-4DDC-948E-E58847E749E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5E8FB1AE-6490-402A-B097-96BBBEFF5D9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cs typeface="+mn-cs"/>
              </a:defRPr>
            </a:lvl1pPr>
          </a:lstStyle>
          <a:p>
            <a:pPr>
              <a:defRPr/>
            </a:pPr>
            <a:fld id="{7F3758B1-CA8A-4A59-B5CB-3889CF9B9592}" type="datetime1">
              <a:rPr lang="it-IT" smtClean="0"/>
              <a:t>19/11/2023</a:t>
            </a:fld>
            <a:endParaRPr lang="it-IT"/>
          </a:p>
        </p:txBody>
      </p:sp>
      <p:sp>
        <p:nvSpPr>
          <p:cNvPr id="1029" name="Rectangle 5">
            <a:extLst>
              <a:ext uri="{FF2B5EF4-FFF2-40B4-BE49-F238E27FC236}">
                <a16:creationId xmlns:a16="http://schemas.microsoft.com/office/drawing/2014/main" id="{A20008ED-956C-47F4-A5BC-8C5D4518E31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cs typeface="+mn-cs"/>
              </a:defRPr>
            </a:lvl1pPr>
          </a:lstStyle>
          <a:p>
            <a:pPr>
              <a:defRPr/>
            </a:pPr>
            <a:endParaRPr lang="it-IT"/>
          </a:p>
        </p:txBody>
      </p:sp>
      <p:sp>
        <p:nvSpPr>
          <p:cNvPr id="1030" name="Rectangle 6">
            <a:extLst>
              <a:ext uri="{FF2B5EF4-FFF2-40B4-BE49-F238E27FC236}">
                <a16:creationId xmlns:a16="http://schemas.microsoft.com/office/drawing/2014/main" id="{958138B6-64B6-40DE-A24F-1500D6A332F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a:defRPr/>
            </a:pPr>
            <a:fld id="{D2662366-ED6C-468C-BD35-3632787BD902}"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a:blip r:embed="rId3"/>
          <a:stretch>
            <a:fillRect/>
          </a:stretch>
        </p:blipFill>
        <p:spPr>
          <a:xfrm>
            <a:off x="0" y="-2787"/>
            <a:ext cx="9144000" cy="8757592"/>
          </a:xfrm>
          <a:prstGeom prst="rect">
            <a:avLst/>
          </a:prstGeom>
          <a:noFill/>
        </p:spPr>
      </p:pic>
      <p:sp>
        <p:nvSpPr>
          <p:cNvPr id="8" name="Text Placeholder 1">
            <a:extLst>
              <a:ext uri="{FF2B5EF4-FFF2-40B4-BE49-F238E27FC236}">
                <a16:creationId xmlns:a16="http://schemas.microsoft.com/office/drawing/2014/main" id="{3AF98D2C-B743-ABB9-7703-4F3CD6BC72BB}"/>
              </a:ext>
            </a:extLst>
          </p:cNvPr>
          <p:cNvSpPr txBox="1">
            <a:spLocks noChangeArrowheads="1"/>
          </p:cNvSpPr>
          <p:nvPr/>
        </p:nvSpPr>
        <p:spPr bwMode="auto">
          <a:xfrm>
            <a:off x="53749" y="2456157"/>
            <a:ext cx="9036496" cy="1801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it-IT"/>
            </a:defPPr>
            <a:lvl1pPr algn="l" rtl="0" eaLnBrk="1" fontAlgn="base" hangingPunct="1">
              <a:spcBef>
                <a:spcPct val="0"/>
              </a:spcBef>
              <a:spcAft>
                <a:spcPct val="0"/>
              </a:spcAft>
              <a:defRPr sz="1400" b="0"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9pPr>
          </a:lstStyle>
          <a:p>
            <a:pPr algn="ctr"/>
            <a:r>
              <a:rPr lang="es-ES" altLang="en-US" sz="4400" dirty="0">
                <a:solidFill>
                  <a:srgbClr val="0000FF"/>
                </a:solidFill>
                <a:latin typeface="Calibri" panose="020F0502020204030204" pitchFamily="34" charset="0"/>
                <a:cs typeface="Calibri" panose="020F0502020204030204" pitchFamily="34" charset="0"/>
              </a:rPr>
              <a:t>Open and Young </a:t>
            </a:r>
            <a:r>
              <a:rPr lang="es-ES" altLang="en-US" sz="4400" dirty="0" err="1">
                <a:solidFill>
                  <a:srgbClr val="0000FF"/>
                </a:solidFill>
                <a:latin typeface="Calibri" panose="020F0502020204030204" pitchFamily="34" charset="0"/>
                <a:cs typeface="Calibri" panose="020F0502020204030204" pitchFamily="34" charset="0"/>
              </a:rPr>
              <a:t>Clusters</a:t>
            </a:r>
            <a:r>
              <a:rPr lang="es-ES" altLang="en-US" sz="4400" dirty="0">
                <a:solidFill>
                  <a:srgbClr val="0000FF"/>
                </a:solidFill>
                <a:latin typeface="Calibri" panose="020F0502020204030204" pitchFamily="34" charset="0"/>
                <a:cs typeface="Calibri" panose="020F0502020204030204" pitchFamily="34" charset="0"/>
              </a:rPr>
              <a:t> </a:t>
            </a:r>
          </a:p>
          <a:p>
            <a:pPr algn="ctr"/>
            <a:r>
              <a:rPr lang="es-ES" altLang="en-US" sz="4400" dirty="0">
                <a:solidFill>
                  <a:srgbClr val="0000FF"/>
                </a:solidFill>
                <a:latin typeface="Calibri" panose="020F0502020204030204" pitchFamily="34" charset="0"/>
                <a:cs typeface="Calibri" panose="020F0502020204030204" pitchFamily="34" charset="0"/>
              </a:rPr>
              <a:t>in WEAVE &amp; 4MOST</a:t>
            </a:r>
          </a:p>
        </p:txBody>
      </p:sp>
      <p:sp>
        <p:nvSpPr>
          <p:cNvPr id="9" name="Text Placeholder 2">
            <a:extLst>
              <a:ext uri="{FF2B5EF4-FFF2-40B4-BE49-F238E27FC236}">
                <a16:creationId xmlns:a16="http://schemas.microsoft.com/office/drawing/2014/main" id="{F4C59834-FF71-5DDB-8868-52838BE5EE40}"/>
              </a:ext>
            </a:extLst>
          </p:cNvPr>
          <p:cNvSpPr txBox="1">
            <a:spLocks/>
          </p:cNvSpPr>
          <p:nvPr/>
        </p:nvSpPr>
        <p:spPr bwMode="auto">
          <a:xfrm>
            <a:off x="0" y="4221088"/>
            <a:ext cx="9144000" cy="1065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defPPr>
              <a:defRPr lang="it-IT"/>
            </a:defPPr>
            <a:lvl1pPr algn="ctr" rtl="0" eaLnBrk="1" fontAlgn="base" hangingPunct="1">
              <a:spcBef>
                <a:spcPct val="0"/>
              </a:spcBef>
              <a:spcAft>
                <a:spcPct val="0"/>
              </a:spcAft>
              <a:defRPr sz="1400" b="0"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rgbClr val="FF3300"/>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rgbClr val="FF3300"/>
                </a:solidFill>
                <a:latin typeface="Arial" panose="020B0604020202020204" pitchFamily="34" charset="0"/>
                <a:ea typeface="+mn-ea"/>
                <a:cs typeface="Arial" panose="020B0604020202020204" pitchFamily="34" charset="0"/>
              </a:defRPr>
            </a:lvl9pPr>
          </a:lstStyle>
          <a:p>
            <a:pPr>
              <a:defRPr/>
            </a:pPr>
            <a:r>
              <a:rPr lang="es-ES" sz="2400" dirty="0">
                <a:solidFill>
                  <a:srgbClr val="0000FF"/>
                </a:solidFill>
                <a:latin typeface="Calibri" panose="020F0502020204030204" pitchFamily="34" charset="0"/>
                <a:cs typeface="Calibri" panose="020F0502020204030204" pitchFamily="34" charset="0"/>
              </a:rPr>
              <a:t>Antonella Vallenari</a:t>
            </a:r>
          </a:p>
          <a:p>
            <a:pPr>
              <a:defRPr/>
            </a:pPr>
            <a:r>
              <a:rPr lang="es-ES" sz="2400" dirty="0">
                <a:solidFill>
                  <a:srgbClr val="0000FF"/>
                </a:solidFill>
                <a:latin typeface="Calibri" panose="020F0502020204030204" pitchFamily="34" charset="0"/>
                <a:cs typeface="Calibri" panose="020F0502020204030204" pitchFamily="34" charset="0"/>
              </a:rPr>
              <a:t>INAF, </a:t>
            </a:r>
            <a:r>
              <a:rPr lang="es-ES" sz="2400" dirty="0" err="1">
                <a:solidFill>
                  <a:srgbClr val="0000FF"/>
                </a:solidFill>
                <a:latin typeface="Calibri" panose="020F0502020204030204" pitchFamily="34" charset="0"/>
                <a:cs typeface="Calibri" panose="020F0502020204030204" pitchFamily="34" charset="0"/>
              </a:rPr>
              <a:t>Osservatorio</a:t>
            </a:r>
            <a:r>
              <a:rPr lang="es-ES" sz="2400" dirty="0">
                <a:solidFill>
                  <a:srgbClr val="0000FF"/>
                </a:solidFill>
                <a:latin typeface="Calibri" panose="020F0502020204030204" pitchFamily="34" charset="0"/>
                <a:cs typeface="Calibri" panose="020F0502020204030204" pitchFamily="34" charset="0"/>
              </a:rPr>
              <a:t> di </a:t>
            </a:r>
            <a:r>
              <a:rPr lang="es-ES" sz="2400" dirty="0" err="1">
                <a:solidFill>
                  <a:srgbClr val="0000FF"/>
                </a:solidFill>
                <a:latin typeface="Calibri" panose="020F0502020204030204" pitchFamily="34" charset="0"/>
                <a:cs typeface="Calibri" panose="020F0502020204030204" pitchFamily="34" charset="0"/>
              </a:rPr>
              <a:t>Padova</a:t>
            </a:r>
            <a:r>
              <a:rPr lang="es-ES" sz="2400" dirty="0">
                <a:solidFill>
                  <a:srgbClr val="0000FF"/>
                </a:solidFill>
                <a:latin typeface="Calibri" panose="020F0502020204030204" pitchFamily="34" charset="0"/>
                <a:cs typeface="Calibri" panose="020F0502020204030204" pitchFamily="34" charset="0"/>
              </a:rPr>
              <a:t>, </a:t>
            </a:r>
            <a:r>
              <a:rPr lang="es-ES" sz="2400" dirty="0" err="1">
                <a:solidFill>
                  <a:srgbClr val="0000FF"/>
                </a:solidFill>
                <a:latin typeface="Calibri" panose="020F0502020204030204" pitchFamily="34" charset="0"/>
                <a:cs typeface="Calibri" panose="020F0502020204030204" pitchFamily="34" charset="0"/>
              </a:rPr>
              <a:t>Italy</a:t>
            </a:r>
            <a:endParaRPr lang="es-ES" sz="2400" dirty="0">
              <a:solidFill>
                <a:srgbClr val="0000FF"/>
              </a:solidFill>
              <a:latin typeface="Calibri" panose="020F0502020204030204" pitchFamily="34" charset="0"/>
              <a:cs typeface="Calibri" panose="020F0502020204030204" pitchFamily="34" charset="0"/>
            </a:endParaRPr>
          </a:p>
          <a:p>
            <a:pPr>
              <a:defRPr/>
            </a:pPr>
            <a:endParaRPr lang="es-ES" sz="2400" dirty="0">
              <a:solidFill>
                <a:srgbClr val="0000FF"/>
              </a:solidFill>
            </a:endParaRPr>
          </a:p>
          <a:p>
            <a:pPr>
              <a:defRPr/>
            </a:pPr>
            <a:endParaRPr lang="es-ES" sz="1800" dirty="0">
              <a:solidFill>
                <a:srgbClr val="0000FF"/>
              </a:solidFill>
            </a:endParaRPr>
          </a:p>
          <a:p>
            <a:pPr>
              <a:defRPr/>
            </a:pPr>
            <a:endParaRPr lang="es-ES" dirty="0"/>
          </a:p>
        </p:txBody>
      </p:sp>
      <p:pic>
        <p:nvPicPr>
          <p:cNvPr id="10" name="Picture 3">
            <a:extLst>
              <a:ext uri="{FF2B5EF4-FFF2-40B4-BE49-F238E27FC236}">
                <a16:creationId xmlns:a16="http://schemas.microsoft.com/office/drawing/2014/main" id="{D0C6B205-288A-6EBB-15A1-500B35C63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58" y="188640"/>
            <a:ext cx="1152128" cy="12005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
            <a:extLst>
              <a:ext uri="{FF2B5EF4-FFF2-40B4-BE49-F238E27FC236}">
                <a16:creationId xmlns:a16="http://schemas.microsoft.com/office/drawing/2014/main" id="{4348BA10-6D45-752C-0117-17E519BB3C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8184" y="237608"/>
            <a:ext cx="1227631" cy="11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FFC99F2-E69C-02FA-907F-C7FFE6AA2EEE}"/>
              </a:ext>
            </a:extLst>
          </p:cNvPr>
          <p:cNvPicPr>
            <a:picLocks noChangeAspect="1"/>
          </p:cNvPicPr>
          <p:nvPr/>
        </p:nvPicPr>
        <p:blipFill rotWithShape="1">
          <a:blip r:embed="rId6"/>
          <a:srcRect t="17697"/>
          <a:stretch/>
        </p:blipFill>
        <p:spPr>
          <a:xfrm>
            <a:off x="7666083" y="225521"/>
            <a:ext cx="1220017" cy="1126743"/>
          </a:xfrm>
          <a:prstGeom prst="rect">
            <a:avLst/>
          </a:prstGeom>
        </p:spPr>
      </p:pic>
      <p:sp>
        <p:nvSpPr>
          <p:cNvPr id="2" name="TextBox 1">
            <a:extLst>
              <a:ext uri="{FF2B5EF4-FFF2-40B4-BE49-F238E27FC236}">
                <a16:creationId xmlns:a16="http://schemas.microsoft.com/office/drawing/2014/main" id="{5C10DF34-555F-0AC8-0CA3-CE40025A5E9E}"/>
              </a:ext>
            </a:extLst>
          </p:cNvPr>
          <p:cNvSpPr txBox="1"/>
          <p:nvPr/>
        </p:nvSpPr>
        <p:spPr>
          <a:xfrm>
            <a:off x="-62250" y="6435726"/>
            <a:ext cx="9268495" cy="369332"/>
          </a:xfrm>
          <a:prstGeom prst="rect">
            <a:avLst/>
          </a:prstGeom>
          <a:noFill/>
        </p:spPr>
        <p:txBody>
          <a:bodyPr wrap="square" rtlCol="0">
            <a:spAutoFit/>
          </a:bodyPr>
          <a:lstStyle/>
          <a:p>
            <a:pPr algn="ctr"/>
            <a:r>
              <a:rPr lang="en-US" b="0" dirty="0">
                <a:solidFill>
                  <a:srgbClr val="5BB9FF"/>
                </a:solidFill>
              </a:rPr>
              <a:t>From Star Clusters to Field Populations, Firenze, November 20-23, 2023</a:t>
            </a:r>
          </a:p>
        </p:txBody>
      </p:sp>
    </p:spTree>
    <p:extLst>
      <p:ext uri="{BB962C8B-B14F-4D97-AF65-F5344CB8AC3E}">
        <p14:creationId xmlns:p14="http://schemas.microsoft.com/office/powerpoint/2010/main" val="2448443267"/>
      </p:ext>
    </p:extLst>
  </p:cSld>
  <p:clrMapOvr>
    <a:masterClrMapping/>
  </p:clrMapOvr>
  <mc:AlternateContent xmlns:mc="http://schemas.openxmlformats.org/markup-compatibility/2006">
    <mc:Choice xmlns:p14="http://schemas.microsoft.com/office/powerpoint/2010/main" Requires="p14">
      <p:transition spd="slow" p14:dur="2000" advTm="5273"/>
    </mc:Choice>
    <mc:Fallback>
      <p:transition spd="slow" advTm="52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69286" y="-12168"/>
            <a:ext cx="9270201" cy="6858000"/>
          </a:xfrm>
          <a:prstGeom prst="rect">
            <a:avLst/>
          </a:prstGeom>
          <a:noFill/>
        </p:spPr>
      </p:pic>
      <p:sp>
        <p:nvSpPr>
          <p:cNvPr id="3" name="TextBox 2">
            <a:extLst>
              <a:ext uri="{FF2B5EF4-FFF2-40B4-BE49-F238E27FC236}">
                <a16:creationId xmlns:a16="http://schemas.microsoft.com/office/drawing/2014/main" id="{7985A650-81E3-B57E-5A62-061EFE90BE89}"/>
              </a:ext>
            </a:extLst>
          </p:cNvPr>
          <p:cNvSpPr txBox="1"/>
          <p:nvPr/>
        </p:nvSpPr>
        <p:spPr>
          <a:xfrm>
            <a:off x="-388823" y="689687"/>
            <a:ext cx="9589738" cy="2886944"/>
          </a:xfrm>
          <a:prstGeom prst="rect">
            <a:avLst/>
          </a:prstGeom>
          <a:noFill/>
        </p:spPr>
        <p:txBody>
          <a:bodyPr wrap="square">
            <a:spAutoFit/>
          </a:bodyPr>
          <a:lstStyle/>
          <a:p>
            <a:pPr marL="742950" lvl="1" indent="-285750">
              <a:spcBef>
                <a:spcPct val="20000"/>
              </a:spcBef>
              <a:buClr>
                <a:srgbClr val="0000FF"/>
              </a:buClr>
              <a:buBlip>
                <a:blip r:embed="rId4"/>
              </a:buBlip>
              <a:defRPr/>
            </a:pPr>
            <a:r>
              <a:rPr lang="en-US" sz="2000" b="0" dirty="0">
                <a:solidFill>
                  <a:schemeClr val="tx1"/>
                </a:solidFill>
                <a:latin typeface="Calibri" panose="020F0502020204030204" pitchFamily="34" charset="0"/>
              </a:rPr>
              <a:t> how clusters form, evolve, dissolve, and populate the Milky Way; </a:t>
            </a:r>
          </a:p>
          <a:p>
            <a:pPr marL="742950" lvl="1" indent="-285750">
              <a:spcBef>
                <a:spcPct val="20000"/>
              </a:spcBef>
              <a:buClr>
                <a:srgbClr val="0000FF"/>
              </a:buClr>
              <a:buBlip>
                <a:blip r:embed="rId4"/>
              </a:buBlip>
              <a:defRPr/>
            </a:pPr>
            <a:r>
              <a:rPr lang="en-US" sz="2000" b="0" dirty="0">
                <a:solidFill>
                  <a:schemeClr val="tx1"/>
                </a:solidFill>
                <a:latin typeface="Calibri" panose="020F0502020204030204" pitchFamily="34" charset="0"/>
              </a:rPr>
              <a:t>calibrate complex physics that affects stellar evolution</a:t>
            </a:r>
            <a:r>
              <a:rPr lang="en-US" sz="2000" b="0" dirty="0">
                <a:solidFill>
                  <a:schemeClr val="tx1"/>
                </a:solidFill>
                <a:latin typeface="Calibri" panose="020F0502020204030204" pitchFamily="34" charset="0"/>
                <a:sym typeface="Wingdings" panose="05000000000000000000" pitchFamily="2" charset="2"/>
              </a:rPr>
              <a:t> ages</a:t>
            </a:r>
            <a:endParaRPr lang="en-US" sz="2000"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r>
              <a:rPr lang="en-US" sz="2000" b="0" dirty="0">
                <a:solidFill>
                  <a:schemeClr val="tx1"/>
                </a:solidFill>
                <a:latin typeface="Calibri" panose="020F0502020204030204" pitchFamily="34" charset="0"/>
              </a:rPr>
              <a:t>formation and evolution of the Galaxy with unparalleled statistics in inner and outer disk</a:t>
            </a:r>
          </a:p>
          <a:p>
            <a:pPr marL="1200150" lvl="2" indent="-285750">
              <a:spcBef>
                <a:spcPct val="20000"/>
              </a:spcBef>
              <a:buClr>
                <a:srgbClr val="0000FF"/>
              </a:buClr>
              <a:buBlip>
                <a:blip r:embed="rId4"/>
              </a:buBlip>
              <a:defRPr/>
            </a:pPr>
            <a:r>
              <a:rPr lang="it-IT" altLang="it-IT" b="0" dirty="0">
                <a:solidFill>
                  <a:schemeClr val="tx1"/>
                </a:solidFill>
                <a:latin typeface="Calibri" panose="020F0502020204030204" pitchFamily="34" charset="0"/>
                <a:sym typeface="Wingdings" panose="05000000000000000000" pitchFamily="2" charset="2"/>
              </a:rPr>
              <a:t>Red </a:t>
            </a:r>
            <a:r>
              <a:rPr lang="it-IT" altLang="it-IT" b="0" dirty="0" err="1">
                <a:solidFill>
                  <a:schemeClr val="tx1"/>
                </a:solidFill>
                <a:latin typeface="Calibri" panose="020F0502020204030204" pitchFamily="34" charset="0"/>
                <a:sym typeface="Wingdings" panose="05000000000000000000" pitchFamily="2" charset="2"/>
              </a:rPr>
              <a:t>clump</a:t>
            </a:r>
            <a:r>
              <a:rPr lang="it-IT" altLang="it-IT" b="0" dirty="0">
                <a:solidFill>
                  <a:schemeClr val="tx1"/>
                </a:solidFill>
                <a:latin typeface="Calibri" panose="020F0502020204030204" pitchFamily="34" charset="0"/>
                <a:sym typeface="Wingdings" panose="05000000000000000000" pitchFamily="2" charset="2"/>
              </a:rPr>
              <a:t> stars in </a:t>
            </a:r>
            <a:r>
              <a:rPr lang="it-IT" altLang="it-IT" b="0" dirty="0" err="1">
                <a:solidFill>
                  <a:schemeClr val="tx1"/>
                </a:solidFill>
                <a:latin typeface="Calibri" panose="020F0502020204030204" pitchFamily="34" charset="0"/>
                <a:sym typeface="Wingdings" panose="05000000000000000000" pitchFamily="2" charset="2"/>
              </a:rPr>
              <a:t>Ocs</a:t>
            </a:r>
            <a:r>
              <a:rPr lang="it-IT" altLang="it-IT" b="0" dirty="0">
                <a:solidFill>
                  <a:schemeClr val="tx1"/>
                </a:solidFill>
                <a:latin typeface="Calibri" panose="020F0502020204030204" pitchFamily="34" charset="0"/>
                <a:sym typeface="Wingdings" panose="05000000000000000000" pitchFamily="2" charset="2"/>
              </a:rPr>
              <a:t> </a:t>
            </a:r>
            <a:r>
              <a:rPr lang="it-IT" altLang="it-IT" b="0" dirty="0" err="1">
                <a:solidFill>
                  <a:schemeClr val="tx1"/>
                </a:solidFill>
                <a:latin typeface="Calibri" panose="020F0502020204030204" pitchFamily="34" charset="0"/>
                <a:sym typeface="Wingdings" panose="05000000000000000000" pitchFamily="2" charset="2"/>
              </a:rPr>
              <a:t>older</a:t>
            </a:r>
            <a:r>
              <a:rPr lang="it-IT" altLang="it-IT" b="0" dirty="0">
                <a:solidFill>
                  <a:schemeClr val="tx1"/>
                </a:solidFill>
                <a:latin typeface="Calibri" panose="020F0502020204030204" pitchFamily="34" charset="0"/>
                <a:sym typeface="Wingdings" panose="05000000000000000000" pitchFamily="2" charset="2"/>
              </a:rPr>
              <a:t> </a:t>
            </a:r>
            <a:r>
              <a:rPr lang="it-IT" altLang="it-IT" b="0" dirty="0" err="1">
                <a:solidFill>
                  <a:schemeClr val="tx1"/>
                </a:solidFill>
                <a:latin typeface="Calibri" panose="020F0502020204030204" pitchFamily="34" charset="0"/>
                <a:sym typeface="Wingdings" panose="05000000000000000000" pitchFamily="2" charset="2"/>
              </a:rPr>
              <a:t>than</a:t>
            </a:r>
            <a:r>
              <a:rPr lang="it-IT" altLang="it-IT" b="0" dirty="0">
                <a:solidFill>
                  <a:schemeClr val="tx1"/>
                </a:solidFill>
                <a:latin typeface="Calibri" panose="020F0502020204030204" pitchFamily="34" charset="0"/>
                <a:sym typeface="Wingdings" panose="05000000000000000000" pitchFamily="2" charset="2"/>
              </a:rPr>
              <a:t> 100 </a:t>
            </a:r>
            <a:r>
              <a:rPr lang="it-IT" altLang="it-IT" b="0" dirty="0" err="1">
                <a:solidFill>
                  <a:schemeClr val="tx1"/>
                </a:solidFill>
                <a:latin typeface="Calibri" panose="020F0502020204030204" pitchFamily="34" charset="0"/>
                <a:sym typeface="Wingdings" panose="05000000000000000000" pitchFamily="2" charset="2"/>
              </a:rPr>
              <a:t>Myr</a:t>
            </a:r>
            <a:r>
              <a:rPr lang="it-IT" altLang="it-IT" b="0" dirty="0">
                <a:solidFill>
                  <a:schemeClr val="tx1"/>
                </a:solidFill>
                <a:latin typeface="Calibri" panose="020F0502020204030204" pitchFamily="34" charset="0"/>
                <a:sym typeface="Wingdings" panose="05000000000000000000" pitchFamily="2" charset="2"/>
              </a:rPr>
              <a:t>: G=16.0   </a:t>
            </a:r>
            <a:r>
              <a:rPr lang="it-IT" altLang="it-IT" b="0" dirty="0" err="1">
                <a:solidFill>
                  <a:schemeClr val="tx1"/>
                </a:solidFill>
                <a:latin typeface="Calibri" panose="020F0502020204030204" pitchFamily="34" charset="0"/>
                <a:sym typeface="Wingdings" panose="05000000000000000000" pitchFamily="2" charset="2"/>
              </a:rPr>
              <a:t>at</a:t>
            </a:r>
            <a:r>
              <a:rPr lang="it-IT" altLang="it-IT" b="0" dirty="0">
                <a:solidFill>
                  <a:schemeClr val="tx1"/>
                </a:solidFill>
                <a:latin typeface="Calibri" panose="020F0502020204030204" pitchFamily="34" charset="0"/>
                <a:sym typeface="Wingdings" panose="05000000000000000000" pitchFamily="2" charset="2"/>
              </a:rPr>
              <a:t> </a:t>
            </a:r>
            <a:r>
              <a:rPr lang="it-IT" altLang="it-IT" b="0" dirty="0" err="1">
                <a:solidFill>
                  <a:schemeClr val="tx1"/>
                </a:solidFill>
                <a:latin typeface="Calibri" panose="020F0502020204030204" pitchFamily="34" charset="0"/>
                <a:sym typeface="Wingdings" panose="05000000000000000000" pitchFamily="2" charset="2"/>
              </a:rPr>
              <a:t>dist</a:t>
            </a:r>
            <a:r>
              <a:rPr lang="it-IT" altLang="it-IT" b="0" dirty="0">
                <a:solidFill>
                  <a:schemeClr val="tx1"/>
                </a:solidFill>
                <a:latin typeface="Calibri" panose="020F0502020204030204" pitchFamily="34" charset="0"/>
                <a:sym typeface="Wingdings" panose="05000000000000000000" pitchFamily="2" charset="2"/>
              </a:rPr>
              <a:t>=12 </a:t>
            </a:r>
            <a:r>
              <a:rPr lang="it-IT" altLang="it-IT" b="0" dirty="0" err="1">
                <a:solidFill>
                  <a:schemeClr val="tx1"/>
                </a:solidFill>
                <a:latin typeface="Calibri" panose="020F0502020204030204" pitchFamily="34" charset="0"/>
                <a:sym typeface="Wingdings" panose="05000000000000000000" pitchFamily="2" charset="2"/>
              </a:rPr>
              <a:t>Kpc</a:t>
            </a:r>
            <a:r>
              <a:rPr lang="it-IT" altLang="it-IT" b="0" dirty="0">
                <a:solidFill>
                  <a:schemeClr val="tx1"/>
                </a:solidFill>
                <a:latin typeface="Calibri" panose="020F0502020204030204" pitchFamily="34" charset="0"/>
                <a:sym typeface="Wingdings" panose="05000000000000000000" pitchFamily="2" charset="2"/>
              </a:rPr>
              <a:t>---          </a:t>
            </a:r>
            <a:r>
              <a:rPr lang="it-IT" altLang="it-IT" b="0" dirty="0" err="1">
                <a:solidFill>
                  <a:schemeClr val="tx1"/>
                </a:solidFill>
                <a:latin typeface="Calibri" panose="020F0502020204030204" pitchFamily="34" charset="0"/>
                <a:sym typeface="Wingdings" panose="05000000000000000000" pitchFamily="2" charset="2"/>
              </a:rPr>
              <a:t>Rg</a:t>
            </a:r>
            <a:r>
              <a:rPr lang="it-IT" altLang="it-IT" b="0" dirty="0">
                <a:solidFill>
                  <a:schemeClr val="tx1"/>
                </a:solidFill>
                <a:latin typeface="Calibri" panose="020F0502020204030204" pitchFamily="34" charset="0"/>
                <a:sym typeface="Wingdings" panose="05000000000000000000" pitchFamily="2" charset="2"/>
              </a:rPr>
              <a:t>=20 </a:t>
            </a:r>
            <a:r>
              <a:rPr lang="it-IT" altLang="it-IT" b="0" dirty="0" err="1">
                <a:solidFill>
                  <a:schemeClr val="tx1"/>
                </a:solidFill>
                <a:latin typeface="Calibri" panose="020F0502020204030204" pitchFamily="34" charset="0"/>
                <a:sym typeface="Wingdings" panose="05000000000000000000" pitchFamily="2" charset="2"/>
              </a:rPr>
              <a:t>Kpc</a:t>
            </a:r>
            <a:endParaRPr lang="en-US"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endParaRPr lang="en-US" sz="2000" b="0" dirty="0">
              <a:solidFill>
                <a:schemeClr val="tx1"/>
              </a:solidFill>
              <a:latin typeface="Calibri" panose="020F0502020204030204" pitchFamily="34" charset="0"/>
            </a:endParaRPr>
          </a:p>
          <a:p>
            <a:pPr lvl="1">
              <a:spcBef>
                <a:spcPct val="20000"/>
              </a:spcBef>
              <a:buClr>
                <a:srgbClr val="0000FF"/>
              </a:buClr>
              <a:defRPr/>
            </a:pPr>
            <a:endParaRPr lang="en-US" sz="2000" i="1" dirty="0">
              <a:solidFill>
                <a:schemeClr val="tx1"/>
              </a:solidFill>
              <a:latin typeface="Calibri" panose="020F0502020204030204" pitchFamily="34" charset="0"/>
            </a:endParaRPr>
          </a:p>
          <a:p>
            <a:pPr lvl="1">
              <a:spcBef>
                <a:spcPct val="20000"/>
              </a:spcBef>
              <a:buClr>
                <a:srgbClr val="0000FF"/>
              </a:buClr>
              <a:defRPr/>
            </a:pPr>
            <a:endParaRPr lang="en-US" sz="2000" b="0" i="1" dirty="0">
              <a:solidFill>
                <a:schemeClr val="tx1"/>
              </a:solidFill>
              <a:latin typeface="Calibri" panose="020F0502020204030204" pitchFamily="34" charset="0"/>
            </a:endParaRPr>
          </a:p>
        </p:txBody>
      </p:sp>
      <p:sp>
        <p:nvSpPr>
          <p:cNvPr id="4" name="Title 1">
            <a:extLst>
              <a:ext uri="{FF2B5EF4-FFF2-40B4-BE49-F238E27FC236}">
                <a16:creationId xmlns:a16="http://schemas.microsoft.com/office/drawing/2014/main" id="{063109F8-C7C0-2E75-8CE3-1EE0709D6679}"/>
              </a:ext>
            </a:extLst>
          </p:cNvPr>
          <p:cNvSpPr txBox="1">
            <a:spLocks noChangeArrowheads="1"/>
          </p:cNvSpPr>
          <p:nvPr/>
        </p:nvSpPr>
        <p:spPr>
          <a:xfrm>
            <a:off x="224220" y="-91958"/>
            <a:ext cx="891977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OC Survey goals</a:t>
            </a:r>
          </a:p>
        </p:txBody>
      </p:sp>
      <p:pic>
        <p:nvPicPr>
          <p:cNvPr id="2" name="Picture 1">
            <a:extLst>
              <a:ext uri="{FF2B5EF4-FFF2-40B4-BE49-F238E27FC236}">
                <a16:creationId xmlns:a16="http://schemas.microsoft.com/office/drawing/2014/main" id="{BA5B5686-1250-A423-F9AA-63E9B3C3D175}"/>
              </a:ext>
            </a:extLst>
          </p:cNvPr>
          <p:cNvPicPr>
            <a:picLocks noChangeAspect="1"/>
          </p:cNvPicPr>
          <p:nvPr/>
        </p:nvPicPr>
        <p:blipFill>
          <a:blip r:embed="rId5"/>
          <a:stretch>
            <a:fillRect/>
          </a:stretch>
        </p:blipFill>
        <p:spPr>
          <a:xfrm>
            <a:off x="326849" y="2996952"/>
            <a:ext cx="4469410" cy="3024336"/>
          </a:xfrm>
          <a:prstGeom prst="rect">
            <a:avLst/>
          </a:prstGeom>
        </p:spPr>
      </p:pic>
      <p:cxnSp>
        <p:nvCxnSpPr>
          <p:cNvPr id="7" name="Straight Connector 6">
            <a:extLst>
              <a:ext uri="{FF2B5EF4-FFF2-40B4-BE49-F238E27FC236}">
                <a16:creationId xmlns:a16="http://schemas.microsoft.com/office/drawing/2014/main" id="{56015DDA-5A8C-0723-598B-EE9959303D23}"/>
              </a:ext>
            </a:extLst>
          </p:cNvPr>
          <p:cNvCxnSpPr>
            <a:cxnSpLocks/>
          </p:cNvCxnSpPr>
          <p:nvPr/>
        </p:nvCxnSpPr>
        <p:spPr>
          <a:xfrm>
            <a:off x="5342716" y="5013176"/>
            <a:ext cx="3400579"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91E3A40-F05A-3894-0799-181E4AB28907}"/>
              </a:ext>
            </a:extLst>
          </p:cNvPr>
          <p:cNvPicPr>
            <a:picLocks noChangeAspect="1"/>
          </p:cNvPicPr>
          <p:nvPr/>
        </p:nvPicPr>
        <p:blipFill>
          <a:blip r:embed="rId6"/>
          <a:stretch>
            <a:fillRect/>
          </a:stretch>
        </p:blipFill>
        <p:spPr>
          <a:xfrm>
            <a:off x="4906708" y="3007116"/>
            <a:ext cx="4103261" cy="3014171"/>
          </a:xfrm>
          <a:prstGeom prst="rect">
            <a:avLst/>
          </a:prstGeom>
        </p:spPr>
      </p:pic>
      <p:cxnSp>
        <p:nvCxnSpPr>
          <p:cNvPr id="9" name="Straight Connector 8">
            <a:extLst>
              <a:ext uri="{FF2B5EF4-FFF2-40B4-BE49-F238E27FC236}">
                <a16:creationId xmlns:a16="http://schemas.microsoft.com/office/drawing/2014/main" id="{AE01D417-80B1-6194-B45E-EF5E4C620A93}"/>
              </a:ext>
            </a:extLst>
          </p:cNvPr>
          <p:cNvCxnSpPr>
            <a:cxnSpLocks/>
          </p:cNvCxnSpPr>
          <p:nvPr/>
        </p:nvCxnSpPr>
        <p:spPr>
          <a:xfrm>
            <a:off x="5256440" y="4531079"/>
            <a:ext cx="3400579"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Up Arrow 23">
            <a:extLst>
              <a:ext uri="{FF2B5EF4-FFF2-40B4-BE49-F238E27FC236}">
                <a16:creationId xmlns:a16="http://schemas.microsoft.com/office/drawing/2014/main" id="{44B0F354-B3B7-5F99-CD73-8F0C192FA96E}"/>
              </a:ext>
            </a:extLst>
          </p:cNvPr>
          <p:cNvSpPr/>
          <p:nvPr/>
        </p:nvSpPr>
        <p:spPr>
          <a:xfrm>
            <a:off x="8332586" y="3974949"/>
            <a:ext cx="228147" cy="4337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1" name="TextBox 10">
            <a:extLst>
              <a:ext uri="{FF2B5EF4-FFF2-40B4-BE49-F238E27FC236}">
                <a16:creationId xmlns:a16="http://schemas.microsoft.com/office/drawing/2014/main" id="{9EDF7ACB-DA1C-67AC-E1DA-EDDC0C29DD7A}"/>
              </a:ext>
            </a:extLst>
          </p:cNvPr>
          <p:cNvSpPr txBox="1"/>
          <p:nvPr/>
        </p:nvSpPr>
        <p:spPr>
          <a:xfrm>
            <a:off x="7664695" y="4141153"/>
            <a:ext cx="827848" cy="369332"/>
          </a:xfrm>
          <a:prstGeom prst="rect">
            <a:avLst/>
          </a:prstGeom>
          <a:noFill/>
        </p:spPr>
        <p:txBody>
          <a:bodyPr wrap="square" rtlCol="0">
            <a:spAutoFit/>
          </a:bodyPr>
          <a:lstStyle/>
          <a:p>
            <a:r>
              <a:rPr lang="en-IT" dirty="0"/>
              <a:t>HRS</a:t>
            </a:r>
          </a:p>
        </p:txBody>
      </p:sp>
      <p:sp>
        <p:nvSpPr>
          <p:cNvPr id="12" name="TextBox 11">
            <a:extLst>
              <a:ext uri="{FF2B5EF4-FFF2-40B4-BE49-F238E27FC236}">
                <a16:creationId xmlns:a16="http://schemas.microsoft.com/office/drawing/2014/main" id="{D04BEE22-63FF-1AF9-C547-3539810D3845}"/>
              </a:ext>
            </a:extLst>
          </p:cNvPr>
          <p:cNvSpPr txBox="1"/>
          <p:nvPr/>
        </p:nvSpPr>
        <p:spPr>
          <a:xfrm>
            <a:off x="6888890" y="5947188"/>
            <a:ext cx="1917256" cy="307777"/>
          </a:xfrm>
          <a:prstGeom prst="rect">
            <a:avLst/>
          </a:prstGeom>
          <a:noFill/>
        </p:spPr>
        <p:txBody>
          <a:bodyPr wrap="none" rtlCol="0">
            <a:spAutoFit/>
          </a:bodyPr>
          <a:lstStyle/>
          <a:p>
            <a:r>
              <a:rPr lang="en-US" sz="1400" b="0" dirty="0">
                <a:solidFill>
                  <a:srgbClr val="002060"/>
                </a:solidFill>
              </a:rPr>
              <a:t>Courtesy A. </a:t>
            </a:r>
            <a:r>
              <a:rPr lang="en-US" sz="1400" b="0" dirty="0" err="1">
                <a:solidFill>
                  <a:srgbClr val="002060"/>
                </a:solidFill>
              </a:rPr>
              <a:t>Bragaglia</a:t>
            </a:r>
            <a:endParaRPr lang="en-US" sz="1400" b="0" dirty="0">
              <a:solidFill>
                <a:srgbClr val="002060"/>
              </a:solidFill>
            </a:endParaRPr>
          </a:p>
        </p:txBody>
      </p:sp>
      <p:sp>
        <p:nvSpPr>
          <p:cNvPr id="14" name="TextBox 13">
            <a:extLst>
              <a:ext uri="{FF2B5EF4-FFF2-40B4-BE49-F238E27FC236}">
                <a16:creationId xmlns:a16="http://schemas.microsoft.com/office/drawing/2014/main" id="{C006875C-2243-9785-D183-07DD4326459C}"/>
              </a:ext>
            </a:extLst>
          </p:cNvPr>
          <p:cNvSpPr txBox="1"/>
          <p:nvPr/>
        </p:nvSpPr>
        <p:spPr>
          <a:xfrm>
            <a:off x="812100" y="2639385"/>
            <a:ext cx="7502375" cy="338554"/>
          </a:xfrm>
          <a:prstGeom prst="rect">
            <a:avLst/>
          </a:prstGeom>
          <a:noFill/>
        </p:spPr>
        <p:txBody>
          <a:bodyPr wrap="none" rtlCol="0">
            <a:spAutoFit/>
          </a:bodyPr>
          <a:lstStyle/>
          <a:p>
            <a:r>
              <a:rPr lang="en-IT" sz="1600" b="0" dirty="0">
                <a:solidFill>
                  <a:srgbClr val="00B0F0"/>
                </a:solidFill>
              </a:rPr>
              <a:t>   </a:t>
            </a:r>
            <a:r>
              <a:rPr lang="en-IT" sz="1600" b="0" dirty="0">
                <a:solidFill>
                  <a:srgbClr val="0000FF"/>
                </a:solidFill>
              </a:rPr>
              <a:t>tidal tails &amp; halos                              </a:t>
            </a:r>
            <a:r>
              <a:rPr lang="en-US" sz="1600" b="0" dirty="0">
                <a:solidFill>
                  <a:srgbClr val="0000FF"/>
                </a:solidFill>
              </a:rPr>
              <a:t>                </a:t>
            </a:r>
            <a:r>
              <a:rPr lang="en-IT" sz="1600" b="0" dirty="0">
                <a:solidFill>
                  <a:srgbClr val="0000FF"/>
                </a:solidFill>
              </a:rPr>
              <a:t>evolution of surface abundances</a:t>
            </a:r>
          </a:p>
        </p:txBody>
      </p:sp>
      <p:sp>
        <p:nvSpPr>
          <p:cNvPr id="13" name="TextBox 12">
            <a:extLst>
              <a:ext uri="{FF2B5EF4-FFF2-40B4-BE49-F238E27FC236}">
                <a16:creationId xmlns:a16="http://schemas.microsoft.com/office/drawing/2014/main" id="{B4EA187C-B556-8CC2-839D-54DB9F6B1327}"/>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4195553661"/>
      </p:ext>
    </p:extLst>
  </p:cSld>
  <p:clrMapOvr>
    <a:masterClrMapping/>
  </p:clrMapOvr>
  <mc:AlternateContent xmlns:mc="http://schemas.openxmlformats.org/markup-compatibility/2006" xmlns:p14="http://schemas.microsoft.com/office/powerpoint/2010/main">
    <mc:Choice Requires="p14">
      <p:transition spd="slow" p14:dur="2000" advTm="330"/>
    </mc:Choice>
    <mc:Fallback xmlns="">
      <p:transition spd="slow" advTm="33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871" y="0"/>
            <a:ext cx="9270201" cy="6858000"/>
          </a:xfrm>
          <a:prstGeom prst="rect">
            <a:avLst/>
          </a:prstGeom>
          <a:noFill/>
        </p:spPr>
      </p:pic>
      <p:sp>
        <p:nvSpPr>
          <p:cNvPr id="4" name="TextBox 3">
            <a:extLst>
              <a:ext uri="{FF2B5EF4-FFF2-40B4-BE49-F238E27FC236}">
                <a16:creationId xmlns:a16="http://schemas.microsoft.com/office/drawing/2014/main" id="{455ED5C9-9C7E-E87D-7515-33D97983E36A}"/>
              </a:ext>
            </a:extLst>
          </p:cNvPr>
          <p:cNvSpPr txBox="1"/>
          <p:nvPr/>
        </p:nvSpPr>
        <p:spPr>
          <a:xfrm>
            <a:off x="-468560" y="460873"/>
            <a:ext cx="9937103" cy="2763834"/>
          </a:xfrm>
          <a:prstGeom prst="rect">
            <a:avLst/>
          </a:prstGeom>
          <a:noFill/>
        </p:spPr>
        <p:txBody>
          <a:bodyPr wrap="square">
            <a:spAutoFit/>
          </a:bodyPr>
          <a:lstStyle/>
          <a:p>
            <a:pPr marL="742950" lvl="1" indent="-285750">
              <a:spcBef>
                <a:spcPct val="20000"/>
              </a:spcBef>
              <a:buClr>
                <a:srgbClr val="0000FF"/>
              </a:buClr>
              <a:buBlip>
                <a:blip r:embed="rId4"/>
              </a:buBlip>
              <a:defRPr/>
            </a:pPr>
            <a:r>
              <a:rPr lang="en-US" sz="2000" b="0" dirty="0">
                <a:solidFill>
                  <a:schemeClr val="tx1"/>
                </a:solidFill>
                <a:latin typeface="Calibri" panose="020F0502020204030204" pitchFamily="34" charset="0"/>
              </a:rPr>
              <a:t>8 Surveys (Galactic + </a:t>
            </a:r>
            <a:r>
              <a:rPr lang="en-US" sz="2000" b="0" dirty="0" err="1">
                <a:solidFill>
                  <a:schemeClr val="tx1"/>
                </a:solidFill>
                <a:latin typeface="Calibri" panose="020F0502020204030204" pitchFamily="34" charset="0"/>
              </a:rPr>
              <a:t>Extragal</a:t>
            </a:r>
            <a:r>
              <a:rPr lang="en-US" sz="2000" b="0" dirty="0">
                <a:solidFill>
                  <a:schemeClr val="tx1"/>
                </a:solidFill>
                <a:latin typeface="Calibri" panose="020F0502020204030204" pitchFamily="34" charset="0"/>
              </a:rPr>
              <a:t>)</a:t>
            </a:r>
            <a:endParaRPr lang="en-US" altLang="it-IT" sz="2000"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r>
              <a:rPr lang="en-US" altLang="it-IT" sz="2000" b="0" dirty="0">
                <a:solidFill>
                  <a:schemeClr val="tx1"/>
                </a:solidFill>
                <a:latin typeface="Calibri" panose="020F0502020204030204" pitchFamily="34" charset="0"/>
              </a:rPr>
              <a:t>PI: </a:t>
            </a:r>
            <a:r>
              <a:rPr lang="en-US" altLang="it-IT" sz="2000" b="0" dirty="0" err="1">
                <a:solidFill>
                  <a:schemeClr val="tx1"/>
                </a:solidFill>
                <a:latin typeface="Calibri" panose="020F0502020204030204" pitchFamily="34" charset="0"/>
              </a:rPr>
              <a:t>A.Vallenari</a:t>
            </a:r>
            <a:r>
              <a:rPr lang="en-US" altLang="it-IT" sz="2000" b="0" dirty="0">
                <a:solidFill>
                  <a:schemeClr val="tx1"/>
                </a:solidFill>
                <a:latin typeface="Calibri" panose="020F0502020204030204" pitchFamily="34" charset="0"/>
              </a:rPr>
              <a:t>, Deputy A. </a:t>
            </a:r>
            <a:r>
              <a:rPr lang="en-US" altLang="it-IT" sz="2000" b="0" dirty="0" err="1">
                <a:solidFill>
                  <a:schemeClr val="tx1"/>
                </a:solidFill>
                <a:latin typeface="Calibri" panose="020F0502020204030204" pitchFamily="34" charset="0"/>
              </a:rPr>
              <a:t>Bragaglia</a:t>
            </a:r>
            <a:endParaRPr lang="en-US" altLang="it-IT" sz="2000"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r>
              <a:rPr lang="en-US" altLang="it-IT" sz="2000" b="0" dirty="0">
                <a:solidFill>
                  <a:schemeClr val="tx1"/>
                </a:solidFill>
                <a:latin typeface="Calibri" panose="020F0502020204030204" pitchFamily="34" charset="0"/>
              </a:rPr>
              <a:t>About 300 targets, all ages</a:t>
            </a:r>
          </a:p>
          <a:p>
            <a:pPr marL="1200150" lvl="2" indent="-285750">
              <a:spcBef>
                <a:spcPct val="20000"/>
              </a:spcBef>
              <a:buClr>
                <a:srgbClr val="0000FF"/>
              </a:buClr>
              <a:buBlip>
                <a:blip r:embed="rId4"/>
              </a:buBlip>
              <a:defRPr/>
            </a:pPr>
            <a:r>
              <a:rPr lang="en-US" altLang="it-IT" sz="1600" b="0" dirty="0">
                <a:solidFill>
                  <a:schemeClr val="tx1"/>
                </a:solidFill>
                <a:latin typeface="NimbusRomNo9L-Regu"/>
              </a:rPr>
              <a:t>OCs as tracers of the Galactic disc and of its chemical evolution</a:t>
            </a:r>
            <a:r>
              <a:rPr lang="en-US" altLang="it-IT" b="0" dirty="0">
                <a:solidFill>
                  <a:schemeClr val="tx1"/>
                </a:solidFill>
                <a:latin typeface="Calibri" panose="020F0502020204030204" pitchFamily="34" charset="0"/>
              </a:rPr>
              <a:t>: </a:t>
            </a:r>
          </a:p>
          <a:p>
            <a:pPr marL="1200150" lvl="2" indent="-285750">
              <a:spcBef>
                <a:spcPct val="20000"/>
              </a:spcBef>
              <a:buClr>
                <a:srgbClr val="0000FF"/>
              </a:buClr>
              <a:buBlip>
                <a:blip r:embed="rId4"/>
              </a:buBlip>
              <a:defRPr/>
            </a:pPr>
            <a:r>
              <a:rPr lang="en-US" sz="1600" b="0" i="0" u="none" strike="noStrike" baseline="0" dirty="0">
                <a:solidFill>
                  <a:schemeClr val="tx1"/>
                </a:solidFill>
                <a:latin typeface="NimbusRomNo9L-Regu"/>
              </a:rPr>
              <a:t>4 </a:t>
            </a:r>
            <a:r>
              <a:rPr lang="en-US" sz="1600" b="0" i="0" u="none" strike="noStrike" baseline="0" dirty="0" err="1">
                <a:solidFill>
                  <a:schemeClr val="tx1"/>
                </a:solidFill>
                <a:latin typeface="NimbusRomNo9L-Regu"/>
              </a:rPr>
              <a:t>Rgc</a:t>
            </a:r>
            <a:r>
              <a:rPr lang="en-US" sz="1600" b="0" i="0" u="none" strike="noStrike" baseline="0" dirty="0">
                <a:solidFill>
                  <a:schemeClr val="tx1"/>
                </a:solidFill>
                <a:latin typeface="NimbusRomNo9L-Regu"/>
              </a:rPr>
              <a:t> annuli, 4 z-slices, 3 [Fe/H] bins and 3 age bins, 2 </a:t>
            </a:r>
            <a:r>
              <a:rPr lang="en-US" sz="1600" b="0" i="0" u="none" strike="noStrike" baseline="0" dirty="0" err="1">
                <a:solidFill>
                  <a:schemeClr val="tx1"/>
                </a:solidFill>
                <a:latin typeface="NimbusRomNo9L-Regu"/>
              </a:rPr>
              <a:t>Ocs</a:t>
            </a:r>
            <a:r>
              <a:rPr lang="en-US" sz="1600" b="0" i="0" u="none" strike="noStrike" baseline="0" dirty="0">
                <a:solidFill>
                  <a:schemeClr val="tx1"/>
                </a:solidFill>
                <a:latin typeface="NimbusRomNo9L-Regu"/>
              </a:rPr>
              <a:t> per </a:t>
            </a:r>
            <a:r>
              <a:rPr lang="en-US" sz="1600" b="0" i="0" u="none" strike="noStrike" baseline="0" dirty="0" err="1">
                <a:solidFill>
                  <a:schemeClr val="tx1"/>
                </a:solidFill>
                <a:latin typeface="NimbusRomNo9L-Regu"/>
              </a:rPr>
              <a:t>bin</a:t>
            </a:r>
            <a:r>
              <a:rPr lang="en-US" sz="1600" b="0" i="0" u="none" strike="noStrike" baseline="0" dirty="0" err="1">
                <a:solidFill>
                  <a:schemeClr val="tx1"/>
                </a:solidFill>
                <a:latin typeface="NimbusRomNo9L-Regu"/>
                <a:sym typeface="Wingdings" panose="05000000000000000000" pitchFamily="2" charset="2"/>
              </a:rPr>
              <a:t>about</a:t>
            </a:r>
            <a:r>
              <a:rPr lang="en-US" sz="1600" b="0" i="0" u="none" strike="noStrike" baseline="0" dirty="0">
                <a:solidFill>
                  <a:schemeClr val="tx1"/>
                </a:solidFill>
                <a:latin typeface="NimbusRomNo9L-Regu"/>
                <a:sym typeface="Wingdings" panose="05000000000000000000" pitchFamily="2" charset="2"/>
              </a:rPr>
              <a:t> 300 </a:t>
            </a:r>
            <a:r>
              <a:rPr lang="en-US" sz="1600" b="0" i="0" u="none" strike="noStrike" baseline="0" dirty="0" err="1">
                <a:solidFill>
                  <a:schemeClr val="tx1"/>
                </a:solidFill>
                <a:latin typeface="NimbusRomNo9L-Regu"/>
                <a:sym typeface="Wingdings" panose="05000000000000000000" pitchFamily="2" charset="2"/>
              </a:rPr>
              <a:t>Ocs</a:t>
            </a:r>
            <a:endParaRPr lang="en-US" altLang="it-IT"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endParaRPr lang="en-US" altLang="it-IT" sz="2000" b="0" dirty="0">
              <a:solidFill>
                <a:schemeClr val="tx1"/>
              </a:solidFill>
              <a:latin typeface="Calibri" panose="020F0502020204030204" pitchFamily="34" charset="0"/>
            </a:endParaRPr>
          </a:p>
          <a:p>
            <a:pPr lvl="1">
              <a:spcBef>
                <a:spcPct val="20000"/>
              </a:spcBef>
              <a:buClr>
                <a:srgbClr val="0000FF"/>
              </a:buClr>
              <a:defRPr/>
            </a:pPr>
            <a:endParaRPr lang="en-US" sz="2000" b="0" dirty="0">
              <a:solidFill>
                <a:srgbClr val="0000FF"/>
              </a:solidFill>
              <a:latin typeface="Calibri" panose="020F0502020204030204" pitchFamily="34" charset="0"/>
            </a:endParaRPr>
          </a:p>
          <a:p>
            <a:pPr lvl="1">
              <a:spcBef>
                <a:spcPct val="20000"/>
              </a:spcBef>
              <a:buClr>
                <a:srgbClr val="0000FF"/>
              </a:buClr>
              <a:defRPr/>
            </a:pPr>
            <a:endParaRPr lang="en-US" sz="1400" b="0" dirty="0">
              <a:solidFill>
                <a:schemeClr val="tx1"/>
              </a:solidFill>
              <a:latin typeface="Calibri" panose="020F0502020204030204" pitchFamily="34" charset="0"/>
            </a:endParaRPr>
          </a:p>
        </p:txBody>
      </p:sp>
      <p:sp>
        <p:nvSpPr>
          <p:cNvPr id="6" name="Title 1">
            <a:extLst>
              <a:ext uri="{FF2B5EF4-FFF2-40B4-BE49-F238E27FC236}">
                <a16:creationId xmlns:a16="http://schemas.microsoft.com/office/drawing/2014/main" id="{1D7EFD4E-3C41-BD1B-25C2-1DD64DF6F257}"/>
              </a:ext>
            </a:extLst>
          </p:cNvPr>
          <p:cNvSpPr txBox="1">
            <a:spLocks noChangeArrowheads="1"/>
          </p:cNvSpPr>
          <p:nvPr/>
        </p:nvSpPr>
        <p:spPr>
          <a:xfrm>
            <a:off x="224220" y="-91958"/>
            <a:ext cx="891977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WEAVE OC Survey</a:t>
            </a:r>
          </a:p>
        </p:txBody>
      </p:sp>
      <p:pic>
        <p:nvPicPr>
          <p:cNvPr id="7" name="Picture 6">
            <a:extLst>
              <a:ext uri="{FF2B5EF4-FFF2-40B4-BE49-F238E27FC236}">
                <a16:creationId xmlns:a16="http://schemas.microsoft.com/office/drawing/2014/main" id="{08A3B14F-9B40-BE73-C35B-62B33E205986}"/>
              </a:ext>
            </a:extLst>
          </p:cNvPr>
          <p:cNvPicPr>
            <a:picLocks noChangeAspect="1"/>
          </p:cNvPicPr>
          <p:nvPr/>
        </p:nvPicPr>
        <p:blipFill>
          <a:blip r:embed="rId5"/>
          <a:stretch>
            <a:fillRect/>
          </a:stretch>
        </p:blipFill>
        <p:spPr>
          <a:xfrm>
            <a:off x="521881" y="2135446"/>
            <a:ext cx="8324453" cy="4037704"/>
          </a:xfrm>
          <a:prstGeom prst="rect">
            <a:avLst/>
          </a:prstGeom>
        </p:spPr>
      </p:pic>
      <p:sp>
        <p:nvSpPr>
          <p:cNvPr id="8" name="TextBox 7">
            <a:extLst>
              <a:ext uri="{FF2B5EF4-FFF2-40B4-BE49-F238E27FC236}">
                <a16:creationId xmlns:a16="http://schemas.microsoft.com/office/drawing/2014/main" id="{EC0DE6F6-120B-0203-AEA6-197CC7BDF501}"/>
              </a:ext>
            </a:extLst>
          </p:cNvPr>
          <p:cNvSpPr txBox="1"/>
          <p:nvPr/>
        </p:nvSpPr>
        <p:spPr>
          <a:xfrm>
            <a:off x="6804248" y="5850966"/>
            <a:ext cx="1191352" cy="369332"/>
          </a:xfrm>
          <a:prstGeom prst="rect">
            <a:avLst/>
          </a:prstGeom>
          <a:noFill/>
        </p:spPr>
        <p:txBody>
          <a:bodyPr wrap="none" rtlCol="0">
            <a:spAutoFit/>
          </a:bodyPr>
          <a:lstStyle/>
          <a:p>
            <a:r>
              <a:rPr lang="en-US" b="0" dirty="0">
                <a:solidFill>
                  <a:srgbClr val="0000FF"/>
                </a:solidFill>
              </a:rPr>
              <a:t>Jin+ 2023</a:t>
            </a:r>
          </a:p>
        </p:txBody>
      </p:sp>
      <p:sp>
        <p:nvSpPr>
          <p:cNvPr id="3" name="TextBox 2">
            <a:extLst>
              <a:ext uri="{FF2B5EF4-FFF2-40B4-BE49-F238E27FC236}">
                <a16:creationId xmlns:a16="http://schemas.microsoft.com/office/drawing/2014/main" id="{A31A3DB8-80D6-162A-63EB-3861C5700482}"/>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1304117102"/>
      </p:ext>
    </p:extLst>
  </p:cSld>
  <p:clrMapOvr>
    <a:masterClrMapping/>
  </p:clrMapOvr>
  <mc:AlternateContent xmlns:mc="http://schemas.openxmlformats.org/markup-compatibility/2006" xmlns:p14="http://schemas.microsoft.com/office/powerpoint/2010/main">
    <mc:Choice Requires="p14">
      <p:transition spd="slow" p14:dur="2000" advTm="454"/>
    </mc:Choice>
    <mc:Fallback xmlns="">
      <p:transition spd="slow" advTm="454"/>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63101" y="-2289"/>
            <a:ext cx="9270201" cy="6858000"/>
          </a:xfrm>
          <a:prstGeom prst="rect">
            <a:avLst/>
          </a:prstGeom>
          <a:noFill/>
        </p:spPr>
      </p:pic>
      <p:sp>
        <p:nvSpPr>
          <p:cNvPr id="2" name="Title 1">
            <a:extLst>
              <a:ext uri="{FF2B5EF4-FFF2-40B4-BE49-F238E27FC236}">
                <a16:creationId xmlns:a16="http://schemas.microsoft.com/office/drawing/2014/main" id="{6ACF4117-CBEA-E4C1-9879-5FF95B7BC523}"/>
              </a:ext>
            </a:extLst>
          </p:cNvPr>
          <p:cNvSpPr txBox="1">
            <a:spLocks noChangeArrowheads="1"/>
          </p:cNvSpPr>
          <p:nvPr/>
        </p:nvSpPr>
        <p:spPr>
          <a:xfrm>
            <a:off x="224221" y="-112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Pointing Strategy for WEAVE</a:t>
            </a:r>
          </a:p>
        </p:txBody>
      </p:sp>
      <p:sp>
        <p:nvSpPr>
          <p:cNvPr id="3" name="TextBox 2">
            <a:extLst>
              <a:ext uri="{FF2B5EF4-FFF2-40B4-BE49-F238E27FC236}">
                <a16:creationId xmlns:a16="http://schemas.microsoft.com/office/drawing/2014/main" id="{F70509B5-852B-D5C2-0240-1B975A54AFDC}"/>
              </a:ext>
            </a:extLst>
          </p:cNvPr>
          <p:cNvSpPr txBox="1"/>
          <p:nvPr/>
        </p:nvSpPr>
        <p:spPr>
          <a:xfrm>
            <a:off x="-126200" y="182057"/>
            <a:ext cx="9270201" cy="4241161"/>
          </a:xfrm>
          <a:prstGeom prst="rect">
            <a:avLst/>
          </a:prstGeom>
          <a:noFill/>
        </p:spPr>
        <p:txBody>
          <a:bodyPr wrap="square" rtlCol="0">
            <a:spAutoFit/>
          </a:bodyPr>
          <a:lstStyle/>
          <a:p>
            <a:pPr marL="742950" lvl="1" indent="-285750">
              <a:spcBef>
                <a:spcPct val="20000"/>
              </a:spcBef>
              <a:buClr>
                <a:srgbClr val="0000FF"/>
              </a:buClr>
              <a:buBlip>
                <a:blip r:embed="rId4"/>
              </a:buBlip>
              <a:defRPr/>
            </a:pPr>
            <a:endParaRPr lang="en-US" sz="1400" b="0" dirty="0">
              <a:solidFill>
                <a:schemeClr val="tx1"/>
              </a:solidFill>
              <a:latin typeface="Calibri" panose="020F0502020204030204" pitchFamily="34" charset="0"/>
            </a:endParaRPr>
          </a:p>
          <a:p>
            <a:pPr lvl="1">
              <a:spcBef>
                <a:spcPct val="20000"/>
              </a:spcBef>
              <a:buClr>
                <a:srgbClr val="0000FF"/>
              </a:buClr>
              <a:defRPr/>
            </a:pPr>
            <a:endParaRPr lang="en-US" sz="2000" dirty="0">
              <a:solidFill>
                <a:srgbClr val="0000FF"/>
              </a:solidFill>
              <a:latin typeface="Calibri" panose="020F0502020204030204" pitchFamily="34" charset="0"/>
            </a:endParaRP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Each pointing is mastered by only one survey (with some exceptions) </a:t>
            </a:r>
            <a:r>
              <a:rPr lang="en-US" b="0" dirty="0">
                <a:solidFill>
                  <a:schemeClr val="tx1"/>
                </a:solidFill>
                <a:latin typeface="Calibri" panose="020F0502020204030204" pitchFamily="34" charset="0"/>
                <a:sym typeface="Wingdings" panose="05000000000000000000" pitchFamily="2" charset="2"/>
              </a:rPr>
              <a:t> high completeness </a:t>
            </a:r>
            <a:r>
              <a:rPr lang="it-IT" b="0" dirty="0">
                <a:solidFill>
                  <a:schemeClr val="tx1"/>
                </a:solidFill>
                <a:latin typeface="Calibri" panose="020F0502020204030204" pitchFamily="34" charset="0"/>
                <a:sym typeface="Wingdings" panose="05000000000000000000" pitchFamily="2" charset="2"/>
              </a:rPr>
              <a:t>single </a:t>
            </a:r>
            <a:r>
              <a:rPr lang="it-IT" b="0" dirty="0" err="1">
                <a:solidFill>
                  <a:schemeClr val="tx1"/>
                </a:solidFill>
                <a:latin typeface="Calibri" panose="020F0502020204030204" pitchFamily="34" charset="0"/>
                <a:sym typeface="Wingdings" panose="05000000000000000000" pitchFamily="2" charset="2"/>
              </a:rPr>
              <a:t>Ocs</a:t>
            </a:r>
            <a:r>
              <a:rPr lang="it-IT" b="0" dirty="0">
                <a:solidFill>
                  <a:schemeClr val="tx1"/>
                </a:solidFill>
                <a:latin typeface="Calibri" panose="020F0502020204030204" pitchFamily="34" charset="0"/>
                <a:sym typeface="Wingdings" panose="05000000000000000000" pitchFamily="2" charset="2"/>
              </a:rPr>
              <a:t>, groups, </a:t>
            </a:r>
            <a:endParaRPr lang="en-US"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r>
              <a:rPr lang="it-IT" b="0" dirty="0">
                <a:solidFill>
                  <a:schemeClr val="tx1"/>
                </a:solidFill>
                <a:latin typeface="Calibri" panose="020F0502020204030204" pitchFamily="34" charset="0"/>
                <a:sym typeface="Wingdings" panose="05000000000000000000" pitchFamily="2" charset="2"/>
              </a:rPr>
              <a:t>Small compact +large diffuse </a:t>
            </a:r>
            <a:r>
              <a:rPr lang="it-IT" b="0" dirty="0" err="1">
                <a:solidFill>
                  <a:schemeClr val="tx1"/>
                </a:solidFill>
                <a:latin typeface="Calibri" panose="020F0502020204030204" pitchFamily="34" charset="0"/>
                <a:sym typeface="Wingdings" panose="05000000000000000000" pitchFamily="2" charset="2"/>
              </a:rPr>
              <a:t>Ocs</a:t>
            </a:r>
            <a:r>
              <a:rPr lang="it-IT" b="0" dirty="0">
                <a:solidFill>
                  <a:schemeClr val="tx1"/>
                </a:solidFill>
                <a:latin typeface="Calibri" panose="020F0502020204030204" pitchFamily="34" charset="0"/>
                <a:sym typeface="Wingdings" panose="05000000000000000000" pitchFamily="2" charset="2"/>
              </a:rPr>
              <a:t>  </a:t>
            </a:r>
            <a:r>
              <a:rPr lang="it-IT" b="0" dirty="0" err="1">
                <a:solidFill>
                  <a:schemeClr val="tx1"/>
                </a:solidFill>
                <a:latin typeface="Calibri" panose="020F0502020204030204" pitchFamily="34" charset="0"/>
                <a:sym typeface="Wingdings" panose="05000000000000000000" pitchFamily="2" charset="2"/>
              </a:rPr>
              <a:t>synergie</a:t>
            </a:r>
            <a:r>
              <a:rPr lang="it-IT" b="0" dirty="0">
                <a:solidFill>
                  <a:schemeClr val="tx1"/>
                </a:solidFill>
                <a:latin typeface="Calibri" panose="020F0502020204030204" pitchFamily="34" charset="0"/>
                <a:sym typeface="Wingdings" panose="05000000000000000000" pitchFamily="2" charset="2"/>
              </a:rPr>
              <a:t> with LR disk &amp; HR disk WEAVE surveys</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sym typeface="Wingdings" panose="05000000000000000000" pitchFamily="2" charset="2"/>
              </a:rPr>
              <a:t> Target list constantly updated following literature progresses</a:t>
            </a:r>
            <a:endParaRPr lang="it-IT" b="0" dirty="0">
              <a:solidFill>
                <a:schemeClr val="tx1"/>
              </a:solidFill>
              <a:latin typeface="Calibri" panose="020F0502020204030204" pitchFamily="34" charset="0"/>
              <a:sym typeface="Wingdings" panose="05000000000000000000" pitchFamily="2" charset="2"/>
            </a:endParaRPr>
          </a:p>
          <a:p>
            <a:pPr marL="742950" lvl="1" indent="-285750">
              <a:spcBef>
                <a:spcPct val="20000"/>
              </a:spcBef>
              <a:buClr>
                <a:srgbClr val="0000FF"/>
              </a:buClr>
              <a:buBlip>
                <a:blip r:embed="rId4"/>
              </a:buBlip>
              <a:defRPr/>
            </a:pPr>
            <a:r>
              <a:rPr lang="it-IT" b="0" dirty="0" err="1">
                <a:solidFill>
                  <a:schemeClr val="tx1"/>
                </a:solidFill>
                <a:latin typeface="Calibri" panose="020F0502020204030204" pitchFamily="34" charset="0"/>
              </a:rPr>
              <a:t>All</a:t>
            </a:r>
            <a:r>
              <a:rPr lang="it-IT" b="0" dirty="0">
                <a:solidFill>
                  <a:schemeClr val="tx1"/>
                </a:solidFill>
                <a:latin typeface="Calibri" panose="020F0502020204030204" pitchFamily="34" charset="0"/>
              </a:rPr>
              <a:t> </a:t>
            </a:r>
            <a:r>
              <a:rPr lang="it-IT" b="0" dirty="0" err="1">
                <a:solidFill>
                  <a:schemeClr val="tx1"/>
                </a:solidFill>
                <a:latin typeface="Calibri" panose="020F0502020204030204" pitchFamily="34" charset="0"/>
              </a:rPr>
              <a:t>fibres</a:t>
            </a:r>
            <a:r>
              <a:rPr lang="it-IT" b="0" dirty="0">
                <a:solidFill>
                  <a:schemeClr val="tx1"/>
                </a:solidFill>
                <a:latin typeface="Calibri" panose="020F0502020204030204" pitchFamily="34" charset="0"/>
              </a:rPr>
              <a:t> </a:t>
            </a:r>
            <a:r>
              <a:rPr lang="it-IT" b="0" dirty="0" err="1">
                <a:solidFill>
                  <a:schemeClr val="tx1"/>
                </a:solidFill>
                <a:latin typeface="Calibri" panose="020F0502020204030204" pitchFamily="34" charset="0"/>
              </a:rPr>
              <a:t>allocated</a:t>
            </a:r>
            <a:r>
              <a:rPr lang="it-IT" b="0" dirty="0">
                <a:solidFill>
                  <a:schemeClr val="tx1"/>
                </a:solidFill>
                <a:latin typeface="Calibri" panose="020F0502020204030204" pitchFamily="34" charset="0"/>
              </a:rPr>
              <a:t>: high </a:t>
            </a:r>
            <a:r>
              <a:rPr lang="it-IT" b="0" dirty="0" err="1">
                <a:solidFill>
                  <a:schemeClr val="tx1"/>
                </a:solidFill>
                <a:latin typeface="Calibri" panose="020F0502020204030204" pitchFamily="34" charset="0"/>
              </a:rPr>
              <a:t>probability</a:t>
            </a:r>
            <a:r>
              <a:rPr lang="it-IT" b="0" dirty="0">
                <a:solidFill>
                  <a:schemeClr val="tx1"/>
                </a:solidFill>
                <a:latin typeface="Calibri" panose="020F0502020204030204" pitchFamily="34" charset="0"/>
              </a:rPr>
              <a:t> </a:t>
            </a:r>
            <a:r>
              <a:rPr lang="it-IT" b="0" dirty="0" err="1">
                <a:solidFill>
                  <a:schemeClr val="tx1"/>
                </a:solidFill>
                <a:latin typeface="Calibri" panose="020F0502020204030204" pitchFamily="34" charset="0"/>
              </a:rPr>
              <a:t>members</a:t>
            </a:r>
            <a:r>
              <a:rPr lang="it-IT" b="0" dirty="0">
                <a:solidFill>
                  <a:schemeClr val="tx1"/>
                </a:solidFill>
                <a:latin typeface="Calibri" panose="020F0502020204030204" pitchFamily="34" charset="0"/>
              </a:rPr>
              <a:t> (Gaia)+ low </a:t>
            </a:r>
            <a:r>
              <a:rPr lang="it-IT" b="0" dirty="0" err="1">
                <a:solidFill>
                  <a:schemeClr val="tx1"/>
                </a:solidFill>
                <a:latin typeface="Calibri" panose="020F0502020204030204" pitchFamily="34" charset="0"/>
              </a:rPr>
              <a:t>prob</a:t>
            </a:r>
            <a:r>
              <a:rPr lang="it-IT" b="0" dirty="0">
                <a:solidFill>
                  <a:schemeClr val="tx1"/>
                </a:solidFill>
                <a:latin typeface="Calibri" panose="020F0502020204030204" pitchFamily="34" charset="0"/>
              </a:rPr>
              <a:t> </a:t>
            </a:r>
            <a:r>
              <a:rPr lang="it-IT" b="0" dirty="0" err="1">
                <a:solidFill>
                  <a:schemeClr val="tx1"/>
                </a:solidFill>
                <a:latin typeface="Calibri" panose="020F0502020204030204" pitchFamily="34" charset="0"/>
              </a:rPr>
              <a:t>members</a:t>
            </a:r>
            <a:r>
              <a:rPr lang="it-IT" b="0" dirty="0">
                <a:solidFill>
                  <a:schemeClr val="tx1"/>
                </a:solidFill>
                <a:latin typeface="Calibri" panose="020F0502020204030204" pitchFamily="34" charset="0"/>
                <a:sym typeface="Wingdings" panose="05000000000000000000" pitchFamily="2" charset="2"/>
              </a:rPr>
              <a:t>  high </a:t>
            </a:r>
            <a:r>
              <a:rPr lang="it-IT" b="0" dirty="0" err="1">
                <a:solidFill>
                  <a:schemeClr val="tx1"/>
                </a:solidFill>
                <a:latin typeface="Calibri" panose="020F0502020204030204" pitchFamily="34" charset="0"/>
                <a:sym typeface="Wingdings" panose="05000000000000000000" pitchFamily="2" charset="2"/>
              </a:rPr>
              <a:t>completeness</a:t>
            </a:r>
            <a:r>
              <a:rPr lang="it-IT" b="0" dirty="0">
                <a:solidFill>
                  <a:schemeClr val="tx1"/>
                </a:solidFill>
                <a:latin typeface="Calibri" panose="020F0502020204030204" pitchFamily="34" charset="0"/>
                <a:sym typeface="Wingdings" panose="05000000000000000000" pitchFamily="2" charset="2"/>
              </a:rPr>
              <a:t>  </a:t>
            </a:r>
            <a:r>
              <a:rPr lang="it-IT" b="0" dirty="0" err="1">
                <a:solidFill>
                  <a:schemeClr val="tx1"/>
                </a:solidFill>
                <a:latin typeface="Calibri" panose="020F0502020204030204" pitchFamily="34" charset="0"/>
                <a:sym typeface="Wingdings" panose="05000000000000000000" pitchFamily="2" charset="2"/>
              </a:rPr>
              <a:t>chemical</a:t>
            </a:r>
            <a:r>
              <a:rPr lang="it-IT" b="0" dirty="0">
                <a:solidFill>
                  <a:schemeClr val="tx1"/>
                </a:solidFill>
                <a:latin typeface="Calibri" panose="020F0502020204030204" pitchFamily="34" charset="0"/>
                <a:sym typeface="Wingdings" panose="05000000000000000000" pitchFamily="2" charset="2"/>
              </a:rPr>
              <a:t> tagging,  </a:t>
            </a:r>
            <a:r>
              <a:rPr lang="it-IT" b="0" dirty="0" err="1">
                <a:solidFill>
                  <a:schemeClr val="tx1"/>
                </a:solidFill>
                <a:latin typeface="Calibri" panose="020F0502020204030204" pitchFamily="34" charset="0"/>
                <a:sym typeface="Wingdings" panose="05000000000000000000" pitchFamily="2" charset="2"/>
              </a:rPr>
              <a:t>internal</a:t>
            </a:r>
            <a:r>
              <a:rPr lang="it-IT" b="0" dirty="0">
                <a:solidFill>
                  <a:schemeClr val="tx1"/>
                </a:solidFill>
                <a:latin typeface="Calibri" panose="020F0502020204030204" pitchFamily="34" charset="0"/>
                <a:sym typeface="Wingdings" panose="05000000000000000000" pitchFamily="2" charset="2"/>
              </a:rPr>
              <a:t> OC </a:t>
            </a:r>
            <a:r>
              <a:rPr lang="it-IT" b="0" dirty="0" err="1">
                <a:solidFill>
                  <a:schemeClr val="tx1"/>
                </a:solidFill>
                <a:latin typeface="Calibri" panose="020F0502020204030204" pitchFamily="34" charset="0"/>
                <a:sym typeface="Wingdings" panose="05000000000000000000" pitchFamily="2" charset="2"/>
              </a:rPr>
              <a:t>kinematics</a:t>
            </a:r>
            <a:r>
              <a:rPr lang="it-IT" b="0" dirty="0">
                <a:solidFill>
                  <a:schemeClr val="tx1"/>
                </a:solidFill>
                <a:latin typeface="Calibri" panose="020F0502020204030204" pitchFamily="34" charset="0"/>
                <a:sym typeface="Wingdings" panose="05000000000000000000" pitchFamily="2" charset="2"/>
              </a:rPr>
              <a:t>, </a:t>
            </a:r>
            <a:r>
              <a:rPr lang="it-IT" b="0" dirty="0" err="1">
                <a:solidFill>
                  <a:schemeClr val="tx1"/>
                </a:solidFill>
                <a:latin typeface="Calibri" panose="020F0502020204030204" pitchFamily="34" charset="0"/>
                <a:sym typeface="Wingdings" panose="05000000000000000000" pitchFamily="2" charset="2"/>
              </a:rPr>
              <a:t>halos</a:t>
            </a:r>
            <a:r>
              <a:rPr lang="it-IT" b="0" dirty="0">
                <a:solidFill>
                  <a:schemeClr val="tx1"/>
                </a:solidFill>
                <a:latin typeface="Calibri" panose="020F0502020204030204" pitchFamily="34" charset="0"/>
                <a:sym typeface="Wingdings" panose="05000000000000000000" pitchFamily="2" charset="2"/>
              </a:rPr>
              <a:t>,…</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Repeated observations only on short time scale (a few days):</a:t>
            </a:r>
            <a:r>
              <a:rPr lang="en-US" b="0" dirty="0">
                <a:solidFill>
                  <a:schemeClr val="tx1"/>
                </a:solidFill>
                <a:latin typeface="Calibri" panose="020F0502020204030204" pitchFamily="34" charset="0"/>
                <a:sym typeface="Wingdings" panose="05000000000000000000" pitchFamily="2" charset="2"/>
              </a:rPr>
              <a:t> little information on binarity</a:t>
            </a:r>
          </a:p>
          <a:p>
            <a:pPr marL="742950" lvl="1" indent="-285750">
              <a:spcBef>
                <a:spcPct val="20000"/>
              </a:spcBef>
              <a:buClr>
                <a:srgbClr val="0000FF"/>
              </a:buClr>
              <a:buBlip>
                <a:blip r:embed="rId4"/>
              </a:buBlip>
              <a:defRPr/>
            </a:pPr>
            <a:endParaRPr lang="it-IT" b="0" dirty="0">
              <a:solidFill>
                <a:schemeClr val="tx1"/>
              </a:solidFill>
              <a:latin typeface="Calibri" panose="020F0502020204030204" pitchFamily="34" charset="0"/>
              <a:sym typeface="Wingdings" panose="05000000000000000000" pitchFamily="2" charset="2"/>
            </a:endParaRPr>
          </a:p>
          <a:p>
            <a:pPr lvl="1">
              <a:spcBef>
                <a:spcPct val="20000"/>
              </a:spcBef>
              <a:buClr>
                <a:srgbClr val="0000FF"/>
              </a:buClr>
              <a:defRPr/>
            </a:pPr>
            <a:endParaRPr lang="it-IT" sz="2000" b="0" dirty="0">
              <a:solidFill>
                <a:schemeClr val="tx1"/>
              </a:solidFill>
              <a:latin typeface="Calibri" panose="020F0502020204030204" pitchFamily="34" charset="0"/>
            </a:endParaRPr>
          </a:p>
          <a:p>
            <a:pPr lvl="1">
              <a:spcBef>
                <a:spcPct val="20000"/>
              </a:spcBef>
              <a:buClr>
                <a:srgbClr val="0000FF"/>
              </a:buClr>
              <a:defRPr/>
            </a:pPr>
            <a:endParaRPr lang="en-US" sz="2000" b="0" dirty="0">
              <a:solidFill>
                <a:schemeClr val="tx1"/>
              </a:solidFill>
              <a:latin typeface="Calibri" panose="020F0502020204030204" pitchFamily="34" charset="0"/>
            </a:endParaRPr>
          </a:p>
        </p:txBody>
      </p:sp>
      <p:pic>
        <p:nvPicPr>
          <p:cNvPr id="4" name="Picture 3">
            <a:extLst>
              <a:ext uri="{FF2B5EF4-FFF2-40B4-BE49-F238E27FC236}">
                <a16:creationId xmlns:a16="http://schemas.microsoft.com/office/drawing/2014/main" id="{612ED14D-A3CA-82A8-7EA3-285F9F523868}"/>
              </a:ext>
            </a:extLst>
          </p:cNvPr>
          <p:cNvPicPr>
            <a:picLocks noChangeAspect="1"/>
          </p:cNvPicPr>
          <p:nvPr/>
        </p:nvPicPr>
        <p:blipFill rotWithShape="1">
          <a:blip r:embed="rId5"/>
          <a:srcRect t="-2036" r="31488" b="50530"/>
          <a:stretch/>
        </p:blipFill>
        <p:spPr>
          <a:xfrm>
            <a:off x="3687774" y="3246740"/>
            <a:ext cx="5582425" cy="2830034"/>
          </a:xfrm>
          <a:prstGeom prst="rect">
            <a:avLst/>
          </a:prstGeom>
        </p:spPr>
      </p:pic>
      <p:pic>
        <p:nvPicPr>
          <p:cNvPr id="6" name="Content Placeholder 5">
            <a:extLst>
              <a:ext uri="{FF2B5EF4-FFF2-40B4-BE49-F238E27FC236}">
                <a16:creationId xmlns:a16="http://schemas.microsoft.com/office/drawing/2014/main" id="{E934979C-BE9A-67F9-8538-D22CFA73C1F7}"/>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0" y="3342524"/>
            <a:ext cx="3703635" cy="2734250"/>
          </a:xfrm>
        </p:spPr>
      </p:pic>
    </p:spTree>
    <p:extLst>
      <p:ext uri="{BB962C8B-B14F-4D97-AF65-F5344CB8AC3E}">
        <p14:creationId xmlns:p14="http://schemas.microsoft.com/office/powerpoint/2010/main" val="387501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63101" y="-2289"/>
            <a:ext cx="9270201" cy="6858000"/>
          </a:xfrm>
          <a:prstGeom prst="rect">
            <a:avLst/>
          </a:prstGeom>
          <a:noFill/>
        </p:spPr>
      </p:pic>
      <p:sp>
        <p:nvSpPr>
          <p:cNvPr id="2" name="Title 1">
            <a:extLst>
              <a:ext uri="{FF2B5EF4-FFF2-40B4-BE49-F238E27FC236}">
                <a16:creationId xmlns:a16="http://schemas.microsoft.com/office/drawing/2014/main" id="{6ACF4117-CBEA-E4C1-9879-5FF95B7BC523}"/>
              </a:ext>
            </a:extLst>
          </p:cNvPr>
          <p:cNvSpPr txBox="1">
            <a:spLocks noChangeArrowheads="1"/>
          </p:cNvSpPr>
          <p:nvPr/>
        </p:nvSpPr>
        <p:spPr>
          <a:xfrm>
            <a:off x="224221" y="-112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Pointing Strategy for WEAVE</a:t>
            </a:r>
          </a:p>
        </p:txBody>
      </p:sp>
      <p:sp>
        <p:nvSpPr>
          <p:cNvPr id="3" name="TextBox 2">
            <a:extLst>
              <a:ext uri="{FF2B5EF4-FFF2-40B4-BE49-F238E27FC236}">
                <a16:creationId xmlns:a16="http://schemas.microsoft.com/office/drawing/2014/main" id="{F70509B5-852B-D5C2-0240-1B975A54AFDC}"/>
              </a:ext>
            </a:extLst>
          </p:cNvPr>
          <p:cNvSpPr txBox="1"/>
          <p:nvPr/>
        </p:nvSpPr>
        <p:spPr>
          <a:xfrm>
            <a:off x="-13759" y="574933"/>
            <a:ext cx="9270201" cy="3299365"/>
          </a:xfrm>
          <a:prstGeom prst="rect">
            <a:avLst/>
          </a:prstGeom>
          <a:noFill/>
        </p:spPr>
        <p:txBody>
          <a:bodyPr wrap="square" rtlCol="0">
            <a:spAutoFit/>
          </a:bodyPr>
          <a:lstStyle/>
          <a:p>
            <a:pPr marL="742950" lvl="1" indent="-285750">
              <a:spcBef>
                <a:spcPct val="20000"/>
              </a:spcBef>
              <a:buClr>
                <a:srgbClr val="0000FF"/>
              </a:buClr>
              <a:buBlip>
                <a:blip r:embed="rId4"/>
              </a:buBlip>
              <a:defRPr/>
            </a:pPr>
            <a:endParaRPr lang="en-US" sz="1400" b="0" dirty="0">
              <a:solidFill>
                <a:schemeClr val="tx1"/>
              </a:solidFill>
              <a:latin typeface="Calibri" panose="020F0502020204030204" pitchFamily="34" charset="0"/>
            </a:endParaRPr>
          </a:p>
          <a:p>
            <a:pPr lvl="1">
              <a:spcBef>
                <a:spcPct val="20000"/>
              </a:spcBef>
              <a:buClr>
                <a:srgbClr val="0000FF"/>
              </a:buClr>
              <a:defRPr/>
            </a:pPr>
            <a:endParaRPr lang="en-US" sz="2000" dirty="0">
              <a:solidFill>
                <a:srgbClr val="0000FF"/>
              </a:solidFill>
              <a:latin typeface="Calibri" panose="020F0502020204030204" pitchFamily="34" charset="0"/>
            </a:endParaRP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Each pointing is mastered by only one survey (with some exceptions) </a:t>
            </a:r>
            <a:r>
              <a:rPr lang="en-US" b="0" dirty="0">
                <a:solidFill>
                  <a:schemeClr val="tx1"/>
                </a:solidFill>
                <a:latin typeface="Calibri" panose="020F0502020204030204" pitchFamily="34" charset="0"/>
                <a:sym typeface="Wingdings" panose="05000000000000000000" pitchFamily="2" charset="2"/>
              </a:rPr>
              <a:t> high completeness</a:t>
            </a:r>
            <a:endParaRPr lang="it-IT" b="0" dirty="0">
              <a:solidFill>
                <a:schemeClr val="tx1"/>
              </a:solidFill>
              <a:latin typeface="Calibri" panose="020F0502020204030204" pitchFamily="34" charset="0"/>
              <a:sym typeface="Wingdings" panose="05000000000000000000" pitchFamily="2" charset="2"/>
            </a:endParaRPr>
          </a:p>
          <a:p>
            <a:pPr marL="742950" lvl="1" indent="-285750">
              <a:spcBef>
                <a:spcPct val="20000"/>
              </a:spcBef>
              <a:buClr>
                <a:srgbClr val="0000FF"/>
              </a:buClr>
              <a:buBlip>
                <a:blip r:embed="rId4"/>
              </a:buBlip>
              <a:defRPr/>
            </a:pPr>
            <a:r>
              <a:rPr lang="it-IT" b="0" dirty="0">
                <a:solidFill>
                  <a:schemeClr val="tx1"/>
                </a:solidFill>
                <a:latin typeface="Calibri" panose="020F0502020204030204" pitchFamily="34" charset="0"/>
                <a:sym typeface="Wingdings" panose="05000000000000000000" pitchFamily="2" charset="2"/>
              </a:rPr>
              <a:t>Targets: high </a:t>
            </a:r>
            <a:r>
              <a:rPr lang="it-IT" b="0" dirty="0" err="1">
                <a:solidFill>
                  <a:schemeClr val="tx1"/>
                </a:solidFill>
                <a:latin typeface="Calibri" panose="020F0502020204030204" pitchFamily="34" charset="0"/>
                <a:sym typeface="Wingdings" panose="05000000000000000000" pitchFamily="2" charset="2"/>
              </a:rPr>
              <a:t>probability</a:t>
            </a:r>
            <a:r>
              <a:rPr lang="it-IT" b="0" dirty="0">
                <a:solidFill>
                  <a:schemeClr val="tx1"/>
                </a:solidFill>
                <a:latin typeface="Calibri" panose="020F0502020204030204" pitchFamily="34" charset="0"/>
                <a:sym typeface="Wingdings" panose="05000000000000000000" pitchFamily="2" charset="2"/>
              </a:rPr>
              <a:t> &amp; low </a:t>
            </a:r>
            <a:r>
              <a:rPr lang="it-IT" b="0" dirty="0" err="1">
                <a:solidFill>
                  <a:schemeClr val="tx1"/>
                </a:solidFill>
                <a:latin typeface="Calibri" panose="020F0502020204030204" pitchFamily="34" charset="0"/>
                <a:sym typeface="Wingdings" panose="05000000000000000000" pitchFamily="2" charset="2"/>
              </a:rPr>
              <a:t>probability</a:t>
            </a:r>
            <a:r>
              <a:rPr lang="it-IT" b="0" dirty="0">
                <a:solidFill>
                  <a:schemeClr val="tx1"/>
                </a:solidFill>
                <a:latin typeface="Calibri" panose="020F0502020204030204" pitchFamily="34" charset="0"/>
                <a:sym typeface="Wingdings" panose="05000000000000000000" pitchFamily="2" charset="2"/>
              </a:rPr>
              <a:t> </a:t>
            </a:r>
            <a:r>
              <a:rPr lang="it-IT" b="0" dirty="0" err="1">
                <a:solidFill>
                  <a:schemeClr val="tx1"/>
                </a:solidFill>
                <a:latin typeface="Calibri" panose="020F0502020204030204" pitchFamily="34" charset="0"/>
                <a:sym typeface="Wingdings" panose="05000000000000000000" pitchFamily="2" charset="2"/>
              </a:rPr>
              <a:t>members</a:t>
            </a:r>
            <a:r>
              <a:rPr lang="it-IT" b="0" dirty="0">
                <a:solidFill>
                  <a:schemeClr val="tx1"/>
                </a:solidFill>
                <a:latin typeface="Calibri" panose="020F0502020204030204" pitchFamily="34" charset="0"/>
                <a:sym typeface="Wingdings" panose="05000000000000000000" pitchFamily="2" charset="2"/>
              </a:rPr>
              <a:t> </a:t>
            </a:r>
            <a:endParaRPr lang="en-US"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r>
              <a:rPr lang="it-IT" b="0" dirty="0">
                <a:solidFill>
                  <a:schemeClr val="tx1"/>
                </a:solidFill>
                <a:latin typeface="Calibri" panose="020F0502020204030204" pitchFamily="34" charset="0"/>
                <a:sym typeface="Wingdings" panose="05000000000000000000" pitchFamily="2" charset="2"/>
              </a:rPr>
              <a:t>Small compact (70 </a:t>
            </a:r>
            <a:r>
              <a:rPr lang="it-IT" b="0" dirty="0" err="1">
                <a:solidFill>
                  <a:schemeClr val="tx1"/>
                </a:solidFill>
                <a:latin typeface="Calibri" panose="020F0502020204030204" pitchFamily="34" charset="0"/>
                <a:sym typeface="Wingdings" panose="05000000000000000000" pitchFamily="2" charset="2"/>
              </a:rPr>
              <a:t>Ocs</a:t>
            </a:r>
            <a:r>
              <a:rPr lang="it-IT" b="0" dirty="0">
                <a:solidFill>
                  <a:schemeClr val="tx1"/>
                </a:solidFill>
                <a:latin typeface="Calibri" panose="020F0502020204030204" pitchFamily="34" charset="0"/>
                <a:sym typeface="Wingdings" panose="05000000000000000000" pitchFamily="2" charset="2"/>
              </a:rPr>
              <a:t>) +large diffuse </a:t>
            </a:r>
            <a:r>
              <a:rPr lang="it-IT" b="0" dirty="0" err="1">
                <a:solidFill>
                  <a:schemeClr val="tx1"/>
                </a:solidFill>
                <a:latin typeface="Calibri" panose="020F0502020204030204" pitchFamily="34" charset="0"/>
                <a:sym typeface="Wingdings" panose="05000000000000000000" pitchFamily="2" charset="2"/>
              </a:rPr>
              <a:t>Ocs</a:t>
            </a:r>
            <a:r>
              <a:rPr lang="it-IT" b="0" dirty="0">
                <a:solidFill>
                  <a:schemeClr val="tx1"/>
                </a:solidFill>
                <a:latin typeface="Calibri" panose="020F0502020204030204" pitchFamily="34" charset="0"/>
                <a:sym typeface="Wingdings" panose="05000000000000000000" pitchFamily="2" charset="2"/>
              </a:rPr>
              <a:t> (20 </a:t>
            </a:r>
            <a:r>
              <a:rPr lang="it-IT" b="0" dirty="0" err="1">
                <a:solidFill>
                  <a:schemeClr val="tx1"/>
                </a:solidFill>
                <a:latin typeface="Calibri" panose="020F0502020204030204" pitchFamily="34" charset="0"/>
                <a:sym typeface="Wingdings" panose="05000000000000000000" pitchFamily="2" charset="2"/>
              </a:rPr>
              <a:t>Ocs</a:t>
            </a:r>
            <a:r>
              <a:rPr lang="it-IT" b="0" dirty="0">
                <a:solidFill>
                  <a:schemeClr val="tx1"/>
                </a:solidFill>
                <a:latin typeface="Calibri" panose="020F0502020204030204" pitchFamily="34" charset="0"/>
                <a:sym typeface="Wingdings" panose="05000000000000000000" pitchFamily="2" charset="2"/>
              </a:rPr>
              <a:t>)  </a:t>
            </a:r>
            <a:r>
              <a:rPr lang="it-IT" b="0" dirty="0" err="1">
                <a:solidFill>
                  <a:schemeClr val="tx1"/>
                </a:solidFill>
                <a:latin typeface="Calibri" panose="020F0502020204030204" pitchFamily="34" charset="0"/>
                <a:sym typeface="Wingdings" panose="05000000000000000000" pitchFamily="2" charset="2"/>
              </a:rPr>
              <a:t>synergie</a:t>
            </a:r>
            <a:r>
              <a:rPr lang="it-IT" b="0" dirty="0">
                <a:solidFill>
                  <a:schemeClr val="tx1"/>
                </a:solidFill>
                <a:latin typeface="Calibri" panose="020F0502020204030204" pitchFamily="34" charset="0"/>
                <a:sym typeface="Wingdings" panose="05000000000000000000" pitchFamily="2" charset="2"/>
              </a:rPr>
              <a:t> with LR disk  &amp; HR disk WEAVE surveys</a:t>
            </a:r>
          </a:p>
          <a:p>
            <a:pPr marL="742950" lvl="1" indent="-285750">
              <a:spcBef>
                <a:spcPct val="20000"/>
              </a:spcBef>
              <a:buClr>
                <a:srgbClr val="0000FF"/>
              </a:buClr>
              <a:buBlip>
                <a:blip r:embed="rId4"/>
              </a:buBlip>
              <a:defRPr/>
            </a:pPr>
            <a:r>
              <a:rPr lang="it-IT" b="0" dirty="0">
                <a:solidFill>
                  <a:schemeClr val="tx1"/>
                </a:solidFill>
                <a:latin typeface="Calibri" panose="020F0502020204030204" pitchFamily="34" charset="0"/>
                <a:sym typeface="Wingdings" panose="05000000000000000000" pitchFamily="2" charset="2"/>
              </a:rPr>
              <a:t>Little information on </a:t>
            </a:r>
            <a:r>
              <a:rPr lang="it-IT" b="0" dirty="0" err="1">
                <a:solidFill>
                  <a:schemeClr val="tx1"/>
                </a:solidFill>
                <a:latin typeface="Calibri" panose="020F0502020204030204" pitchFamily="34" charset="0"/>
                <a:sym typeface="Wingdings" panose="05000000000000000000" pitchFamily="2" charset="2"/>
              </a:rPr>
              <a:t>binarity</a:t>
            </a:r>
            <a:r>
              <a:rPr lang="it-IT" b="0" dirty="0">
                <a:solidFill>
                  <a:schemeClr val="tx1"/>
                </a:solidFill>
                <a:latin typeface="Calibri" panose="020F0502020204030204" pitchFamily="34" charset="0"/>
                <a:sym typeface="Wingdings" panose="05000000000000000000" pitchFamily="2" charset="2"/>
              </a:rPr>
              <a:t>: </a:t>
            </a:r>
            <a:r>
              <a:rPr lang="it-IT" b="0" dirty="0" err="1">
                <a:solidFill>
                  <a:schemeClr val="tx1"/>
                </a:solidFill>
                <a:latin typeface="Calibri" panose="020F0502020204030204" pitchFamily="34" charset="0"/>
                <a:sym typeface="Wingdings" panose="05000000000000000000" pitchFamily="2" charset="2"/>
              </a:rPr>
              <a:t>at</a:t>
            </a:r>
            <a:r>
              <a:rPr lang="it-IT" b="0" dirty="0">
                <a:solidFill>
                  <a:schemeClr val="tx1"/>
                </a:solidFill>
                <a:latin typeface="Calibri" panose="020F0502020204030204" pitchFamily="34" charset="0"/>
                <a:sym typeface="Wingdings" panose="05000000000000000000" pitchFamily="2" charset="2"/>
              </a:rPr>
              <a:t> best </a:t>
            </a:r>
            <a:r>
              <a:rPr lang="it-IT" b="0" dirty="0" err="1">
                <a:solidFill>
                  <a:schemeClr val="tx1"/>
                </a:solidFill>
                <a:latin typeface="Calibri" panose="020F0502020204030204" pitchFamily="34" charset="0"/>
                <a:sym typeface="Wingdings" panose="05000000000000000000" pitchFamily="2" charset="2"/>
              </a:rPr>
              <a:t>two</a:t>
            </a:r>
            <a:r>
              <a:rPr lang="it-IT" b="0" dirty="0">
                <a:solidFill>
                  <a:schemeClr val="tx1"/>
                </a:solidFill>
                <a:latin typeface="Calibri" panose="020F0502020204030204" pitchFamily="34" charset="0"/>
                <a:sym typeface="Wingdings" panose="05000000000000000000" pitchFamily="2" charset="2"/>
              </a:rPr>
              <a:t> </a:t>
            </a:r>
            <a:r>
              <a:rPr lang="it-IT" b="0" dirty="0" err="1">
                <a:solidFill>
                  <a:schemeClr val="tx1"/>
                </a:solidFill>
                <a:latin typeface="Calibri" panose="020F0502020204030204" pitchFamily="34" charset="0"/>
                <a:sym typeface="Wingdings" panose="05000000000000000000" pitchFamily="2" charset="2"/>
              </a:rPr>
              <a:t>observations</a:t>
            </a:r>
            <a:r>
              <a:rPr lang="it-IT" b="0" dirty="0">
                <a:solidFill>
                  <a:schemeClr val="tx1"/>
                </a:solidFill>
                <a:latin typeface="Calibri" panose="020F0502020204030204" pitchFamily="34" charset="0"/>
                <a:sym typeface="Wingdings" panose="05000000000000000000" pitchFamily="2" charset="2"/>
              </a:rPr>
              <a:t> on short time scale (a </a:t>
            </a:r>
            <a:r>
              <a:rPr lang="it-IT" b="0" dirty="0" err="1">
                <a:solidFill>
                  <a:schemeClr val="tx1"/>
                </a:solidFill>
                <a:latin typeface="Calibri" panose="020F0502020204030204" pitchFamily="34" charset="0"/>
                <a:sym typeface="Wingdings" panose="05000000000000000000" pitchFamily="2" charset="2"/>
              </a:rPr>
              <a:t>few</a:t>
            </a:r>
            <a:r>
              <a:rPr lang="it-IT" b="0" dirty="0">
                <a:solidFill>
                  <a:schemeClr val="tx1"/>
                </a:solidFill>
                <a:latin typeface="Calibri" panose="020F0502020204030204" pitchFamily="34" charset="0"/>
                <a:sym typeface="Wingdings" panose="05000000000000000000" pitchFamily="2" charset="2"/>
              </a:rPr>
              <a:t> days)</a:t>
            </a:r>
          </a:p>
          <a:p>
            <a:pPr lvl="1">
              <a:spcBef>
                <a:spcPct val="20000"/>
              </a:spcBef>
              <a:buClr>
                <a:srgbClr val="0000FF"/>
              </a:buClr>
              <a:defRPr/>
            </a:pPr>
            <a:endParaRPr lang="it-IT" sz="2000" b="0" dirty="0">
              <a:solidFill>
                <a:schemeClr val="tx1"/>
              </a:solidFill>
              <a:latin typeface="Calibri" panose="020F0502020204030204" pitchFamily="34" charset="0"/>
            </a:endParaRPr>
          </a:p>
          <a:p>
            <a:pPr lvl="1">
              <a:spcBef>
                <a:spcPct val="20000"/>
              </a:spcBef>
              <a:buClr>
                <a:srgbClr val="0000FF"/>
              </a:buClr>
              <a:defRPr/>
            </a:pPr>
            <a:endParaRPr lang="en-US" sz="2000" b="0" dirty="0">
              <a:solidFill>
                <a:schemeClr val="tx1"/>
              </a:solidFill>
              <a:latin typeface="Calibri" panose="020F0502020204030204" pitchFamily="34" charset="0"/>
            </a:endParaRPr>
          </a:p>
        </p:txBody>
      </p:sp>
      <p:sp>
        <p:nvSpPr>
          <p:cNvPr id="8" name="TextBox 7">
            <a:extLst>
              <a:ext uri="{FF2B5EF4-FFF2-40B4-BE49-F238E27FC236}">
                <a16:creationId xmlns:a16="http://schemas.microsoft.com/office/drawing/2014/main" id="{FBF5F5B0-041F-5249-BEC8-537866012A40}"/>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pic>
        <p:nvPicPr>
          <p:cNvPr id="10" name="Picture 9">
            <a:extLst>
              <a:ext uri="{FF2B5EF4-FFF2-40B4-BE49-F238E27FC236}">
                <a16:creationId xmlns:a16="http://schemas.microsoft.com/office/drawing/2014/main" id="{AED32D0E-F592-D566-9ABA-43D3EE3EA5D3}"/>
              </a:ext>
            </a:extLst>
          </p:cNvPr>
          <p:cNvPicPr>
            <a:picLocks noChangeAspect="1"/>
          </p:cNvPicPr>
          <p:nvPr/>
        </p:nvPicPr>
        <p:blipFill>
          <a:blip r:embed="rId5"/>
          <a:stretch>
            <a:fillRect/>
          </a:stretch>
        </p:blipFill>
        <p:spPr>
          <a:xfrm>
            <a:off x="63100" y="3174357"/>
            <a:ext cx="9144000" cy="2498134"/>
          </a:xfrm>
          <a:prstGeom prst="rect">
            <a:avLst/>
          </a:prstGeom>
        </p:spPr>
      </p:pic>
      <p:sp>
        <p:nvSpPr>
          <p:cNvPr id="11" name="TextBox 10">
            <a:extLst>
              <a:ext uri="{FF2B5EF4-FFF2-40B4-BE49-F238E27FC236}">
                <a16:creationId xmlns:a16="http://schemas.microsoft.com/office/drawing/2014/main" id="{E521128C-96F5-16FD-72B7-8C0AAE6BB948}"/>
              </a:ext>
            </a:extLst>
          </p:cNvPr>
          <p:cNvSpPr txBox="1"/>
          <p:nvPr/>
        </p:nvSpPr>
        <p:spPr>
          <a:xfrm>
            <a:off x="7092280" y="5770158"/>
            <a:ext cx="1531188" cy="276999"/>
          </a:xfrm>
          <a:prstGeom prst="rect">
            <a:avLst/>
          </a:prstGeom>
          <a:noFill/>
        </p:spPr>
        <p:txBody>
          <a:bodyPr wrap="none" rtlCol="0">
            <a:spAutoFit/>
          </a:bodyPr>
          <a:lstStyle/>
          <a:p>
            <a:r>
              <a:rPr lang="en-US" sz="1200" b="0" dirty="0">
                <a:solidFill>
                  <a:schemeClr val="tx2"/>
                </a:solidFill>
              </a:rPr>
              <a:t>Castro-</a:t>
            </a:r>
            <a:r>
              <a:rPr lang="en-US" sz="1200" b="0" dirty="0" err="1">
                <a:solidFill>
                  <a:schemeClr val="tx2"/>
                </a:solidFill>
              </a:rPr>
              <a:t>Ginard</a:t>
            </a:r>
            <a:r>
              <a:rPr lang="en-US" sz="1200" b="0" dirty="0">
                <a:solidFill>
                  <a:schemeClr val="tx2"/>
                </a:solidFill>
              </a:rPr>
              <a:t> 2019</a:t>
            </a:r>
          </a:p>
        </p:txBody>
      </p:sp>
    </p:spTree>
    <p:extLst>
      <p:ext uri="{BB962C8B-B14F-4D97-AF65-F5344CB8AC3E}">
        <p14:creationId xmlns:p14="http://schemas.microsoft.com/office/powerpoint/2010/main" val="1917990441"/>
      </p:ext>
    </p:extLst>
  </p:cSld>
  <p:clrMapOvr>
    <a:masterClrMapping/>
  </p:clrMapOvr>
  <mc:AlternateContent xmlns:mc="http://schemas.openxmlformats.org/markup-compatibility/2006" xmlns:p14="http://schemas.microsoft.com/office/powerpoint/2010/main">
    <mc:Choice Requires="p14">
      <p:transition spd="slow" p14:dur="2000" advTm="301"/>
    </mc:Choice>
    <mc:Fallback xmlns="">
      <p:transition spd="slow" advTm="3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63101" y="-2289"/>
            <a:ext cx="9270201" cy="6858000"/>
          </a:xfrm>
          <a:prstGeom prst="rect">
            <a:avLst/>
          </a:prstGeom>
          <a:noFill/>
        </p:spPr>
      </p:pic>
      <p:sp>
        <p:nvSpPr>
          <p:cNvPr id="2" name="Title 1">
            <a:extLst>
              <a:ext uri="{FF2B5EF4-FFF2-40B4-BE49-F238E27FC236}">
                <a16:creationId xmlns:a16="http://schemas.microsoft.com/office/drawing/2014/main" id="{6ACF4117-CBEA-E4C1-9879-5FF95B7BC523}"/>
              </a:ext>
            </a:extLst>
          </p:cNvPr>
          <p:cNvSpPr txBox="1">
            <a:spLocks noChangeArrowheads="1"/>
          </p:cNvSpPr>
          <p:nvPr/>
        </p:nvSpPr>
        <p:spPr>
          <a:xfrm>
            <a:off x="224221" y="-112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 WEAVE Targets</a:t>
            </a:r>
          </a:p>
        </p:txBody>
      </p:sp>
      <p:sp>
        <p:nvSpPr>
          <p:cNvPr id="3" name="TextBox 2">
            <a:extLst>
              <a:ext uri="{FF2B5EF4-FFF2-40B4-BE49-F238E27FC236}">
                <a16:creationId xmlns:a16="http://schemas.microsoft.com/office/drawing/2014/main" id="{F70509B5-852B-D5C2-0240-1B975A54AFDC}"/>
              </a:ext>
            </a:extLst>
          </p:cNvPr>
          <p:cNvSpPr txBox="1"/>
          <p:nvPr/>
        </p:nvSpPr>
        <p:spPr>
          <a:xfrm>
            <a:off x="99204" y="3789040"/>
            <a:ext cx="9270201" cy="2745367"/>
          </a:xfrm>
          <a:prstGeom prst="rect">
            <a:avLst/>
          </a:prstGeom>
          <a:noFill/>
        </p:spPr>
        <p:txBody>
          <a:bodyPr wrap="square" rtlCol="0">
            <a:spAutoFit/>
          </a:bodyPr>
          <a:lstStyle/>
          <a:p>
            <a:pPr marL="742950" lvl="1" indent="-285750">
              <a:spcBef>
                <a:spcPct val="20000"/>
              </a:spcBef>
              <a:buClr>
                <a:srgbClr val="0000FF"/>
              </a:buClr>
              <a:buBlip>
                <a:blip r:embed="rId4"/>
              </a:buBlip>
              <a:defRPr/>
            </a:pPr>
            <a:endParaRPr lang="en-US" sz="1400" b="0" dirty="0">
              <a:solidFill>
                <a:schemeClr val="tx1"/>
              </a:solidFill>
              <a:latin typeface="Calibri" panose="020F0502020204030204" pitchFamily="34" charset="0"/>
            </a:endParaRPr>
          </a:p>
          <a:p>
            <a:pPr lvl="1">
              <a:spcBef>
                <a:spcPct val="20000"/>
              </a:spcBef>
              <a:buClr>
                <a:srgbClr val="0000FF"/>
              </a:buClr>
              <a:defRPr/>
            </a:pPr>
            <a:endParaRPr lang="en-US" sz="2000" dirty="0">
              <a:solidFill>
                <a:srgbClr val="0000FF"/>
              </a:solidFill>
              <a:latin typeface="Calibri" panose="020F0502020204030204" pitchFamily="34" charset="0"/>
            </a:endParaRP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 Large nearby clusters within 500 pc </a:t>
            </a:r>
            <a:endParaRPr lang="it-IT" b="0" dirty="0">
              <a:solidFill>
                <a:schemeClr val="tx1"/>
              </a:solidFill>
              <a:latin typeface="Calibri" panose="020F0502020204030204" pitchFamily="34" charset="0"/>
              <a:sym typeface="Wingdings" panose="05000000000000000000" pitchFamily="2" charset="2"/>
            </a:endParaRPr>
          </a:p>
          <a:p>
            <a:pPr marL="742950" lvl="1" indent="-285750">
              <a:spcBef>
                <a:spcPct val="20000"/>
              </a:spcBef>
              <a:buClr>
                <a:srgbClr val="0000FF"/>
              </a:buClr>
              <a:buBlip>
                <a:blip r:embed="rId4"/>
              </a:buBlip>
              <a:defRPr/>
            </a:pPr>
            <a:r>
              <a:rPr lang="it-IT" b="0" dirty="0">
                <a:solidFill>
                  <a:schemeClr val="tx1"/>
                </a:solidFill>
                <a:latin typeface="Calibri" panose="020F0502020204030204" pitchFamily="34" charset="0"/>
                <a:sym typeface="Wingdings" panose="05000000000000000000" pitchFamily="2" charset="2"/>
              </a:rPr>
              <a:t>Clusters with </a:t>
            </a:r>
            <a:r>
              <a:rPr lang="it-IT" b="0" dirty="0" err="1">
                <a:solidFill>
                  <a:schemeClr val="tx1"/>
                </a:solidFill>
                <a:latin typeface="Calibri" panose="020F0502020204030204" pitchFamily="34" charset="0"/>
                <a:sym typeface="Wingdings" panose="05000000000000000000" pitchFamily="2" charset="2"/>
              </a:rPr>
              <a:t>halos</a:t>
            </a:r>
            <a:r>
              <a:rPr lang="it-IT" b="0" dirty="0">
                <a:solidFill>
                  <a:schemeClr val="tx1"/>
                </a:solidFill>
                <a:latin typeface="Calibri" panose="020F0502020204030204" pitchFamily="34" charset="0"/>
                <a:sym typeface="Wingdings" panose="05000000000000000000" pitchFamily="2" charset="2"/>
              </a:rPr>
              <a:t>, </a:t>
            </a:r>
            <a:r>
              <a:rPr lang="it-IT" b="0" dirty="0" err="1">
                <a:solidFill>
                  <a:schemeClr val="tx1"/>
                </a:solidFill>
                <a:latin typeface="Calibri" panose="020F0502020204030204" pitchFamily="34" charset="0"/>
                <a:sym typeface="Wingdings" panose="05000000000000000000" pitchFamily="2" charset="2"/>
              </a:rPr>
              <a:t>coronae</a:t>
            </a:r>
            <a:r>
              <a:rPr lang="it-IT" b="0" dirty="0">
                <a:solidFill>
                  <a:schemeClr val="tx1"/>
                </a:solidFill>
                <a:latin typeface="Calibri" panose="020F0502020204030204" pitchFamily="34" charset="0"/>
                <a:sym typeface="Wingdings" panose="05000000000000000000" pitchFamily="2" charset="2"/>
              </a:rPr>
              <a:t>, </a:t>
            </a:r>
            <a:r>
              <a:rPr lang="it-IT" b="0" dirty="0" err="1">
                <a:solidFill>
                  <a:schemeClr val="tx1"/>
                </a:solidFill>
                <a:latin typeface="Calibri" panose="020F0502020204030204" pitchFamily="34" charset="0"/>
                <a:sym typeface="Wingdings" panose="05000000000000000000" pitchFamily="2" charset="2"/>
              </a:rPr>
              <a:t>tidal</a:t>
            </a:r>
            <a:r>
              <a:rPr lang="it-IT" b="0" dirty="0">
                <a:solidFill>
                  <a:schemeClr val="tx1"/>
                </a:solidFill>
                <a:latin typeface="Calibri" panose="020F0502020204030204" pitchFamily="34" charset="0"/>
                <a:sym typeface="Wingdings" panose="05000000000000000000" pitchFamily="2" charset="2"/>
              </a:rPr>
              <a:t> streams (</a:t>
            </a:r>
            <a:r>
              <a:rPr lang="it-IT" b="0" dirty="0" err="1">
                <a:solidFill>
                  <a:schemeClr val="tx1"/>
                </a:solidFill>
                <a:latin typeface="Calibri" panose="020F0502020204030204" pitchFamily="34" charset="0"/>
                <a:sym typeface="Wingdings" panose="05000000000000000000" pitchFamily="2" charset="2"/>
              </a:rPr>
              <a:t>within</a:t>
            </a:r>
            <a:r>
              <a:rPr lang="it-IT" b="0" dirty="0">
                <a:solidFill>
                  <a:schemeClr val="tx1"/>
                </a:solidFill>
                <a:latin typeface="Calibri" panose="020F0502020204030204" pitchFamily="34" charset="0"/>
                <a:sym typeface="Wingdings" panose="05000000000000000000" pitchFamily="2" charset="2"/>
              </a:rPr>
              <a:t> 2 degrees)</a:t>
            </a:r>
            <a:endParaRPr lang="en-US"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r>
              <a:rPr lang="it-IT" b="0" dirty="0" err="1">
                <a:solidFill>
                  <a:schemeClr val="tx1"/>
                </a:solidFill>
                <a:latin typeface="Calibri" panose="020F0502020204030204" pitchFamily="34" charset="0"/>
                <a:sym typeface="Wingdings" panose="05000000000000000000" pitchFamily="2" charset="2"/>
              </a:rPr>
              <a:t>Apparent</a:t>
            </a:r>
            <a:r>
              <a:rPr lang="it-IT" b="0" dirty="0">
                <a:solidFill>
                  <a:schemeClr val="tx1"/>
                </a:solidFill>
                <a:latin typeface="Calibri" panose="020F0502020204030204" pitchFamily="34" charset="0"/>
                <a:sym typeface="Wingdings" panose="05000000000000000000" pitchFamily="2" charset="2"/>
              </a:rPr>
              <a:t> groups of clusters</a:t>
            </a:r>
          </a:p>
          <a:p>
            <a:pPr marL="742950" lvl="1" indent="-285750">
              <a:spcBef>
                <a:spcPct val="20000"/>
              </a:spcBef>
              <a:buClr>
                <a:srgbClr val="0000FF"/>
              </a:buClr>
              <a:buBlip>
                <a:blip r:embed="rId4"/>
              </a:buBlip>
              <a:defRPr/>
            </a:pPr>
            <a:r>
              <a:rPr lang="it-IT" b="0" dirty="0">
                <a:solidFill>
                  <a:schemeClr val="tx1"/>
                </a:solidFill>
                <a:latin typeface="Calibri" panose="020F0502020204030204" pitchFamily="34" charset="0"/>
                <a:sym typeface="Wingdings" panose="05000000000000000000" pitchFamily="2" charset="2"/>
              </a:rPr>
              <a:t>Large </a:t>
            </a:r>
            <a:r>
              <a:rPr lang="it-IT" b="0" dirty="0" err="1">
                <a:solidFill>
                  <a:schemeClr val="tx1"/>
                </a:solidFill>
                <a:latin typeface="Calibri" panose="020F0502020204030204" pitchFamily="34" charset="0"/>
                <a:sym typeface="Wingdings" panose="05000000000000000000" pitchFamily="2" charset="2"/>
              </a:rPr>
              <a:t>regions</a:t>
            </a:r>
            <a:r>
              <a:rPr lang="it-IT" b="0" dirty="0">
                <a:solidFill>
                  <a:schemeClr val="tx1"/>
                </a:solidFill>
                <a:latin typeface="Calibri" panose="020F0502020204030204" pitchFamily="34" charset="0"/>
                <a:sym typeface="Wingdings" panose="05000000000000000000" pitchFamily="2" charset="2"/>
              </a:rPr>
              <a:t> with </a:t>
            </a:r>
            <a:r>
              <a:rPr lang="it-IT" b="0" dirty="0" err="1">
                <a:solidFill>
                  <a:schemeClr val="tx1"/>
                </a:solidFill>
                <a:latin typeface="Calibri" panose="020F0502020204030204" pitchFamily="34" charset="0"/>
                <a:sym typeface="Wingdings" panose="05000000000000000000" pitchFamily="2" charset="2"/>
              </a:rPr>
              <a:t>recent</a:t>
            </a:r>
            <a:r>
              <a:rPr lang="it-IT" b="0" dirty="0">
                <a:solidFill>
                  <a:schemeClr val="tx1"/>
                </a:solidFill>
                <a:latin typeface="Calibri" panose="020F0502020204030204" pitchFamily="34" charset="0"/>
                <a:sym typeface="Wingdings" panose="05000000000000000000" pitchFamily="2" charset="2"/>
              </a:rPr>
              <a:t> star </a:t>
            </a:r>
            <a:r>
              <a:rPr lang="it-IT" b="0" dirty="0" err="1">
                <a:solidFill>
                  <a:schemeClr val="tx1"/>
                </a:solidFill>
                <a:latin typeface="Calibri" panose="020F0502020204030204" pitchFamily="34" charset="0"/>
                <a:sym typeface="Wingdings" panose="05000000000000000000" pitchFamily="2" charset="2"/>
              </a:rPr>
              <a:t>formation</a:t>
            </a:r>
            <a:endParaRPr lang="it-IT" b="0" dirty="0">
              <a:solidFill>
                <a:schemeClr val="tx1"/>
              </a:solidFill>
              <a:latin typeface="Calibri" panose="020F0502020204030204" pitchFamily="34" charset="0"/>
              <a:sym typeface="Wingdings" panose="05000000000000000000" pitchFamily="2" charset="2"/>
            </a:endParaRPr>
          </a:p>
          <a:p>
            <a:pPr lvl="1">
              <a:spcBef>
                <a:spcPct val="20000"/>
              </a:spcBef>
              <a:buClr>
                <a:srgbClr val="0000FF"/>
              </a:buClr>
              <a:defRPr/>
            </a:pPr>
            <a:endParaRPr lang="it-IT" sz="2000" b="0" dirty="0">
              <a:solidFill>
                <a:schemeClr val="tx1"/>
              </a:solidFill>
              <a:latin typeface="Calibri" panose="020F0502020204030204" pitchFamily="34" charset="0"/>
            </a:endParaRPr>
          </a:p>
          <a:p>
            <a:pPr lvl="1">
              <a:spcBef>
                <a:spcPct val="20000"/>
              </a:spcBef>
              <a:buClr>
                <a:srgbClr val="0000FF"/>
              </a:buClr>
              <a:defRPr/>
            </a:pPr>
            <a:endParaRPr lang="en-US" sz="2000" b="0" dirty="0">
              <a:solidFill>
                <a:schemeClr val="tx1"/>
              </a:solidFill>
              <a:latin typeface="Calibri" panose="020F0502020204030204" pitchFamily="34" charset="0"/>
            </a:endParaRPr>
          </a:p>
        </p:txBody>
      </p:sp>
      <p:pic>
        <p:nvPicPr>
          <p:cNvPr id="4" name="Picture 3">
            <a:extLst>
              <a:ext uri="{FF2B5EF4-FFF2-40B4-BE49-F238E27FC236}">
                <a16:creationId xmlns:a16="http://schemas.microsoft.com/office/drawing/2014/main" id="{612ED14D-A3CA-82A8-7EA3-285F9F523868}"/>
              </a:ext>
            </a:extLst>
          </p:cNvPr>
          <p:cNvPicPr>
            <a:picLocks noChangeAspect="1"/>
          </p:cNvPicPr>
          <p:nvPr/>
        </p:nvPicPr>
        <p:blipFill rotWithShape="1">
          <a:blip r:embed="rId5"/>
          <a:srcRect t="-2036" r="31488" b="50530"/>
          <a:stretch/>
        </p:blipFill>
        <p:spPr>
          <a:xfrm>
            <a:off x="3706551" y="1318398"/>
            <a:ext cx="5582425" cy="2934804"/>
          </a:xfrm>
          <a:prstGeom prst="rect">
            <a:avLst/>
          </a:prstGeom>
        </p:spPr>
      </p:pic>
      <p:pic>
        <p:nvPicPr>
          <p:cNvPr id="6" name="Content Placeholder 5">
            <a:extLst>
              <a:ext uri="{FF2B5EF4-FFF2-40B4-BE49-F238E27FC236}">
                <a16:creationId xmlns:a16="http://schemas.microsoft.com/office/drawing/2014/main" id="{E934979C-BE9A-67F9-8538-D22CFA73C1F7}"/>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44952" y="1423168"/>
            <a:ext cx="3833378" cy="2830034"/>
          </a:xfrm>
        </p:spPr>
      </p:pic>
      <p:sp>
        <p:nvSpPr>
          <p:cNvPr id="8" name="TextBox 7">
            <a:extLst>
              <a:ext uri="{FF2B5EF4-FFF2-40B4-BE49-F238E27FC236}">
                <a16:creationId xmlns:a16="http://schemas.microsoft.com/office/drawing/2014/main" id="{FBF5F5B0-041F-5249-BEC8-537866012A40}"/>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1996863257"/>
      </p:ext>
    </p:extLst>
  </p:cSld>
  <p:clrMapOvr>
    <a:masterClrMapping/>
  </p:clrMapOvr>
  <mc:AlternateContent xmlns:mc="http://schemas.openxmlformats.org/markup-compatibility/2006" xmlns:p14="http://schemas.microsoft.com/office/powerpoint/2010/main">
    <mc:Choice Requires="p14">
      <p:transition spd="slow" p14:dur="2000" advTm="301"/>
    </mc:Choice>
    <mc:Fallback xmlns="">
      <p:transition spd="slow" advTm="3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2" y="0"/>
            <a:ext cx="9270201" cy="6858000"/>
          </a:xfrm>
          <a:prstGeom prst="rect">
            <a:avLst/>
          </a:prstGeom>
          <a:noFill/>
        </p:spPr>
      </p:pic>
      <p:sp>
        <p:nvSpPr>
          <p:cNvPr id="3" name="TextBox 2">
            <a:extLst>
              <a:ext uri="{FF2B5EF4-FFF2-40B4-BE49-F238E27FC236}">
                <a16:creationId xmlns:a16="http://schemas.microsoft.com/office/drawing/2014/main" id="{E12F5B93-783A-F0F2-7C09-27D766CCF642}"/>
              </a:ext>
            </a:extLst>
          </p:cNvPr>
          <p:cNvSpPr txBox="1"/>
          <p:nvPr/>
        </p:nvSpPr>
        <p:spPr>
          <a:xfrm>
            <a:off x="-468560" y="2090837"/>
            <a:ext cx="4015346" cy="3724096"/>
          </a:xfrm>
          <a:prstGeom prst="rect">
            <a:avLst/>
          </a:prstGeom>
          <a:noFill/>
        </p:spPr>
        <p:txBody>
          <a:bodyPr wrap="square">
            <a:spAutoFit/>
          </a:bodyPr>
          <a:lstStyle/>
          <a:p>
            <a:pPr lvl="1">
              <a:spcBef>
                <a:spcPct val="20000"/>
              </a:spcBef>
              <a:buClr>
                <a:srgbClr val="0000FF"/>
              </a:buClr>
              <a:defRPr/>
            </a:pPr>
            <a:r>
              <a:rPr lang="en-US" sz="2000" dirty="0">
                <a:solidFill>
                  <a:srgbClr val="0000FF"/>
                </a:solidFill>
                <a:latin typeface="Calibri" panose="020F0502020204030204" pitchFamily="34" charset="0"/>
              </a:rPr>
              <a:t>4MOST: Sharing the focal plane on almost continuous footprint</a:t>
            </a:r>
          </a:p>
          <a:p>
            <a:pPr lvl="1">
              <a:spcBef>
                <a:spcPct val="20000"/>
              </a:spcBef>
              <a:buClr>
                <a:srgbClr val="0000FF"/>
              </a:buClr>
              <a:defRPr/>
            </a:pPr>
            <a:endParaRPr lang="en-US" sz="2000" dirty="0">
              <a:solidFill>
                <a:srgbClr val="0000FF"/>
              </a:solidFill>
              <a:latin typeface="Calibri" panose="020F0502020204030204" pitchFamily="34" charset="0"/>
            </a:endParaRPr>
          </a:p>
          <a:p>
            <a:pPr marL="742950" lvl="1" indent="-285750">
              <a:spcBef>
                <a:spcPct val="20000"/>
              </a:spcBef>
              <a:buClr>
                <a:srgbClr val="0000FF"/>
              </a:buClr>
              <a:buBlip>
                <a:blip r:embed="rId4"/>
              </a:buBlip>
              <a:defRPr/>
            </a:pPr>
            <a:r>
              <a:rPr lang="en-US" sz="2000" b="0" dirty="0">
                <a:solidFill>
                  <a:schemeClr val="tx1"/>
                </a:solidFill>
                <a:latin typeface="Calibri" panose="020F0502020204030204" pitchFamily="34" charset="0"/>
              </a:rPr>
              <a:t>Target selection and observational requirements by any survey impacts all other surveys (Guiglion+2019)</a:t>
            </a:r>
          </a:p>
          <a:p>
            <a:pPr marL="742950" lvl="1" indent="-285750">
              <a:spcBef>
                <a:spcPct val="20000"/>
              </a:spcBef>
              <a:buClr>
                <a:srgbClr val="0000FF"/>
              </a:buClr>
              <a:buBlip>
                <a:blip r:embed="rId4"/>
              </a:buBlip>
              <a:defRPr/>
            </a:pPr>
            <a:r>
              <a:rPr lang="en-US" sz="2000" b="0" dirty="0">
                <a:solidFill>
                  <a:schemeClr val="tx1"/>
                </a:solidFill>
                <a:latin typeface="Calibri" panose="020F0502020204030204" pitchFamily="34" charset="0"/>
              </a:rPr>
              <a:t>OC survey is a community survey</a:t>
            </a:r>
          </a:p>
          <a:p>
            <a:pPr lvl="1">
              <a:spcBef>
                <a:spcPct val="20000"/>
              </a:spcBef>
              <a:buClr>
                <a:srgbClr val="0000FF"/>
              </a:buClr>
              <a:defRPr/>
            </a:pPr>
            <a:endParaRPr lang="en-US" sz="2000" dirty="0">
              <a:solidFill>
                <a:srgbClr val="0000FF"/>
              </a:solidFill>
              <a:latin typeface="Calibri" panose="020F0502020204030204" pitchFamily="34" charset="0"/>
            </a:endParaRPr>
          </a:p>
        </p:txBody>
      </p:sp>
      <p:sp>
        <p:nvSpPr>
          <p:cNvPr id="4" name="Title 1">
            <a:extLst>
              <a:ext uri="{FF2B5EF4-FFF2-40B4-BE49-F238E27FC236}">
                <a16:creationId xmlns:a16="http://schemas.microsoft.com/office/drawing/2014/main" id="{380A1CBF-C76E-9DBA-B241-68AB2A534353}"/>
              </a:ext>
            </a:extLst>
          </p:cNvPr>
          <p:cNvSpPr txBox="1">
            <a:spLocks noChangeArrowheads="1"/>
          </p:cNvSpPr>
          <p:nvPr/>
        </p:nvSpPr>
        <p:spPr>
          <a:xfrm>
            <a:off x="224220" y="-91958"/>
            <a:ext cx="891977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Pointing Strategy for 4MOST</a:t>
            </a:r>
          </a:p>
        </p:txBody>
      </p:sp>
      <p:pic>
        <p:nvPicPr>
          <p:cNvPr id="8" name="Picture 7">
            <a:extLst>
              <a:ext uri="{FF2B5EF4-FFF2-40B4-BE49-F238E27FC236}">
                <a16:creationId xmlns:a16="http://schemas.microsoft.com/office/drawing/2014/main" id="{609898EE-7170-4029-29B4-18B6C59F57E2}"/>
              </a:ext>
            </a:extLst>
          </p:cNvPr>
          <p:cNvPicPr>
            <a:picLocks noChangeAspect="1"/>
          </p:cNvPicPr>
          <p:nvPr/>
        </p:nvPicPr>
        <p:blipFill>
          <a:blip r:embed="rId5"/>
          <a:stretch>
            <a:fillRect/>
          </a:stretch>
        </p:blipFill>
        <p:spPr>
          <a:xfrm>
            <a:off x="3484736" y="571577"/>
            <a:ext cx="5876339" cy="5593727"/>
          </a:xfrm>
          <a:prstGeom prst="rect">
            <a:avLst/>
          </a:prstGeom>
        </p:spPr>
      </p:pic>
      <p:sp>
        <p:nvSpPr>
          <p:cNvPr id="6" name="TextBox 5">
            <a:extLst>
              <a:ext uri="{FF2B5EF4-FFF2-40B4-BE49-F238E27FC236}">
                <a16:creationId xmlns:a16="http://schemas.microsoft.com/office/drawing/2014/main" id="{35042B73-CDFE-67F1-9A07-0E3F247A91F7}"/>
              </a:ext>
            </a:extLst>
          </p:cNvPr>
          <p:cNvSpPr txBox="1"/>
          <p:nvPr/>
        </p:nvSpPr>
        <p:spPr>
          <a:xfrm>
            <a:off x="-16392" y="6470458"/>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687227864"/>
      </p:ext>
    </p:extLst>
  </p:cSld>
  <p:clrMapOvr>
    <a:masterClrMapping/>
  </p:clrMapOvr>
  <mc:AlternateContent xmlns:mc="http://schemas.openxmlformats.org/markup-compatibility/2006" xmlns:p14="http://schemas.microsoft.com/office/powerpoint/2010/main">
    <mc:Choice Requires="p14">
      <p:transition spd="slow" p14:dur="2000" advTm="556"/>
    </mc:Choice>
    <mc:Fallback xmlns="">
      <p:transition spd="slow" advTm="556"/>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sp>
        <p:nvSpPr>
          <p:cNvPr id="3" name="TextBox 2">
            <a:extLst>
              <a:ext uri="{FF2B5EF4-FFF2-40B4-BE49-F238E27FC236}">
                <a16:creationId xmlns:a16="http://schemas.microsoft.com/office/drawing/2014/main" id="{E12F5B93-783A-F0F2-7C09-27D766CCF642}"/>
              </a:ext>
            </a:extLst>
          </p:cNvPr>
          <p:cNvSpPr txBox="1"/>
          <p:nvPr/>
        </p:nvSpPr>
        <p:spPr>
          <a:xfrm>
            <a:off x="-108521" y="764704"/>
            <a:ext cx="9270201" cy="4782848"/>
          </a:xfrm>
          <a:prstGeom prst="rect">
            <a:avLst/>
          </a:prstGeom>
          <a:noFill/>
        </p:spPr>
        <p:txBody>
          <a:bodyPr wrap="square">
            <a:spAutoFit/>
          </a:bodyPr>
          <a:lstStyle/>
          <a:p>
            <a:pPr lvl="1">
              <a:spcBef>
                <a:spcPct val="20000"/>
              </a:spcBef>
              <a:buClr>
                <a:srgbClr val="0000FF"/>
              </a:buClr>
              <a:defRPr/>
            </a:pPr>
            <a:r>
              <a:rPr lang="en-US" sz="2000" dirty="0">
                <a:solidFill>
                  <a:srgbClr val="0000FF"/>
                </a:solidFill>
                <a:latin typeface="Calibri" panose="020F0502020204030204" pitchFamily="34" charset="0"/>
              </a:rPr>
              <a:t>4MOST: Sharing the focal plane on almost continuous footprint</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Each pointing combines multiple science cases  to increase efficiency of the instrument and allow for “smaller" (still ~100k targets!) surveys </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 This requires close coordination between different </a:t>
            </a:r>
            <a:r>
              <a:rPr lang="en-US" sz="2000" b="0" dirty="0" err="1">
                <a:solidFill>
                  <a:schemeClr val="tx1"/>
                </a:solidFill>
                <a:latin typeface="Calibri" panose="020F0502020204030204" pitchFamily="34" charset="0"/>
              </a:rPr>
              <a:t>programmes</a:t>
            </a:r>
            <a:r>
              <a:rPr lang="en-US" sz="2000" b="0" dirty="0">
                <a:solidFill>
                  <a:schemeClr val="tx1"/>
                </a:solidFill>
                <a:latin typeface="Calibri" panose="020F0502020204030204" pitchFamily="34" charset="0"/>
              </a:rPr>
              <a:t>, because changing something in one Survey affects all overlapping Surveys </a:t>
            </a:r>
          </a:p>
          <a:p>
            <a:pPr marL="742950" lvl="1" indent="-285750">
              <a:spcBef>
                <a:spcPct val="20000"/>
              </a:spcBef>
              <a:buClr>
                <a:srgbClr val="0000FF"/>
              </a:buClr>
              <a:buBlip>
                <a:blip r:embed="rId3"/>
              </a:buBlip>
              <a:defRPr/>
            </a:pPr>
            <a:r>
              <a:rPr lang="en-US" b="0" i="1" dirty="0">
                <a:solidFill>
                  <a:srgbClr val="0F2A4E"/>
                </a:solidFill>
                <a:latin typeface="AAAAAI+HelveticaNeue-LightItalic"/>
              </a:rPr>
              <a:t>Target selection and observational requirements</a:t>
            </a:r>
          </a:p>
          <a:p>
            <a:pPr lvl="1">
              <a:spcBef>
                <a:spcPct val="20000"/>
              </a:spcBef>
              <a:buClr>
                <a:srgbClr val="0000FF"/>
              </a:buClr>
              <a:defRPr/>
            </a:pPr>
            <a:r>
              <a:rPr lang="en-US" b="0" i="1" dirty="0">
                <a:solidFill>
                  <a:srgbClr val="0F2A4E"/>
                </a:solidFill>
                <a:latin typeface="AAAAAI+HelveticaNeue-LightItalic"/>
              </a:rPr>
              <a:t>     by any survey impacts all other surveys</a:t>
            </a:r>
          </a:p>
          <a:p>
            <a:pPr marL="742950" lvl="1" indent="-285750">
              <a:spcBef>
                <a:spcPct val="20000"/>
              </a:spcBef>
              <a:buClr>
                <a:srgbClr val="0000FF"/>
              </a:buClr>
              <a:buBlip>
                <a:blip r:embed="rId3"/>
              </a:buBlip>
              <a:defRPr/>
            </a:pPr>
            <a:r>
              <a:rPr lang="en-US" b="0" dirty="0">
                <a:solidFill>
                  <a:schemeClr val="tx1"/>
                </a:solidFill>
                <a:latin typeface="Calibri" panose="020F0502020204030204" pitchFamily="34" charset="0"/>
              </a:rPr>
              <a:t>Community Surveys as Cluster Survey are guest:</a:t>
            </a:r>
          </a:p>
          <a:p>
            <a:pPr lvl="1">
              <a:spcBef>
                <a:spcPct val="20000"/>
              </a:spcBef>
              <a:buClr>
                <a:srgbClr val="0000FF"/>
              </a:buClr>
              <a:defRPr/>
            </a:pPr>
            <a:r>
              <a:rPr lang="en-US" b="0" dirty="0">
                <a:solidFill>
                  <a:schemeClr val="tx1"/>
                </a:solidFill>
                <a:latin typeface="Calibri" panose="020F0502020204030204" pitchFamily="34" charset="0"/>
              </a:rPr>
              <a:t>      exposure time/ tiles of the Consortium surveys</a:t>
            </a:r>
          </a:p>
          <a:p>
            <a:pPr lvl="1">
              <a:spcBef>
                <a:spcPct val="20000"/>
              </a:spcBef>
              <a:buClr>
                <a:srgbClr val="0000FF"/>
              </a:buClr>
              <a:defRPr/>
            </a:pPr>
            <a:r>
              <a:rPr lang="en-US" sz="1800" b="0" i="1" u="none" strike="noStrike" baseline="0" dirty="0">
                <a:solidFill>
                  <a:srgbClr val="0F2A4E"/>
                </a:solidFill>
                <a:latin typeface="AAAAAI+HelveticaNeue-LightItalic"/>
              </a:rPr>
              <a:t>Each survey can decide:</a:t>
            </a:r>
          </a:p>
          <a:p>
            <a:pPr marL="1200150" lvl="2" indent="-285750">
              <a:spcBef>
                <a:spcPct val="20000"/>
              </a:spcBef>
              <a:buClr>
                <a:srgbClr val="0000FF"/>
              </a:buClr>
              <a:buBlip>
                <a:blip r:embed="rId3"/>
              </a:buBlip>
              <a:defRPr/>
            </a:pPr>
            <a:r>
              <a:rPr lang="en-US" b="0" i="0" u="none" strike="noStrike" baseline="0" dirty="0">
                <a:solidFill>
                  <a:srgbClr val="0F2A4E"/>
                </a:solidFill>
                <a:latin typeface="AAAAAB+HelveticaNeue-Light"/>
              </a:rPr>
              <a:t>Target selection algorithm </a:t>
            </a:r>
            <a:endParaRPr lang="en-US" b="0" dirty="0">
              <a:solidFill>
                <a:srgbClr val="0F2A4E"/>
              </a:solidFill>
              <a:latin typeface="AAAAAG+ArialMT"/>
            </a:endParaRPr>
          </a:p>
          <a:p>
            <a:pPr marL="1200150" lvl="2" indent="-285750">
              <a:spcBef>
                <a:spcPct val="20000"/>
              </a:spcBef>
              <a:buClr>
                <a:srgbClr val="0000FF"/>
              </a:buClr>
              <a:buBlip>
                <a:blip r:embed="rId3"/>
              </a:buBlip>
              <a:defRPr/>
            </a:pPr>
            <a:r>
              <a:rPr lang="en-US" b="0" i="0" u="none" strike="noStrike" baseline="0" dirty="0">
                <a:solidFill>
                  <a:srgbClr val="0F2A4E"/>
                </a:solidFill>
                <a:latin typeface="AAAAAB+HelveticaNeue-Light"/>
              </a:rPr>
              <a:t>Spectral success criteria (e.g. s/n)  </a:t>
            </a:r>
            <a:endParaRPr lang="en-US" b="0" dirty="0">
              <a:solidFill>
                <a:srgbClr val="0F2A4E"/>
              </a:solidFill>
              <a:latin typeface="AAAAAG+ArialMT"/>
            </a:endParaRPr>
          </a:p>
          <a:p>
            <a:pPr marL="1200150" lvl="2" indent="-285750">
              <a:spcBef>
                <a:spcPct val="20000"/>
              </a:spcBef>
              <a:buClr>
                <a:srgbClr val="0000FF"/>
              </a:buClr>
              <a:buBlip>
                <a:blip r:embed="rId3"/>
              </a:buBlip>
              <a:defRPr/>
            </a:pPr>
            <a:r>
              <a:rPr lang="en-US" b="0" i="0" u="none" strike="noStrike" baseline="0" dirty="0">
                <a:solidFill>
                  <a:srgbClr val="0F2A4E"/>
                </a:solidFill>
                <a:latin typeface="AAAAAB+HelveticaNeue-Light"/>
              </a:rPr>
              <a:t>Required completeness </a:t>
            </a:r>
          </a:p>
          <a:p>
            <a:pPr marL="1200150" lvl="2" indent="-285750">
              <a:spcBef>
                <a:spcPct val="20000"/>
              </a:spcBef>
              <a:buClr>
                <a:srgbClr val="0000FF"/>
              </a:buClr>
              <a:buBlip>
                <a:blip r:embed="rId3"/>
              </a:buBlip>
              <a:defRPr/>
            </a:pPr>
            <a:r>
              <a:rPr lang="en-US" b="0" i="0" u="none" strike="noStrike" baseline="0" dirty="0">
                <a:solidFill>
                  <a:srgbClr val="0F2A4E"/>
                </a:solidFill>
                <a:latin typeface="AAAAAB+HelveticaNeue-Light"/>
              </a:rPr>
              <a:t>Any repeats and cadence (on a best-efforts)  basis)</a:t>
            </a:r>
            <a:endParaRPr lang="en-US" sz="2000" b="0" dirty="0">
              <a:solidFill>
                <a:schemeClr val="tx1"/>
              </a:solidFill>
              <a:latin typeface="Calibri" panose="020F0502020204030204" pitchFamily="34" charset="0"/>
            </a:endParaRPr>
          </a:p>
        </p:txBody>
      </p:sp>
      <p:sp>
        <p:nvSpPr>
          <p:cNvPr id="4" name="Title 1">
            <a:extLst>
              <a:ext uri="{FF2B5EF4-FFF2-40B4-BE49-F238E27FC236}">
                <a16:creationId xmlns:a16="http://schemas.microsoft.com/office/drawing/2014/main" id="{380A1CBF-C76E-9DBA-B241-68AB2A534353}"/>
              </a:ext>
            </a:extLst>
          </p:cNvPr>
          <p:cNvSpPr txBox="1">
            <a:spLocks noChangeArrowheads="1"/>
          </p:cNvSpPr>
          <p:nvPr/>
        </p:nvSpPr>
        <p:spPr>
          <a:xfrm>
            <a:off x="224220" y="-91958"/>
            <a:ext cx="891977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Pointing Strategy for 4MOST</a:t>
            </a:r>
          </a:p>
        </p:txBody>
      </p:sp>
      <p:pic>
        <p:nvPicPr>
          <p:cNvPr id="8" name="Picture 7">
            <a:extLst>
              <a:ext uri="{FF2B5EF4-FFF2-40B4-BE49-F238E27FC236}">
                <a16:creationId xmlns:a16="http://schemas.microsoft.com/office/drawing/2014/main" id="{609898EE-7170-4029-29B4-18B6C59F57E2}"/>
              </a:ext>
            </a:extLst>
          </p:cNvPr>
          <p:cNvPicPr>
            <a:picLocks noChangeAspect="1"/>
          </p:cNvPicPr>
          <p:nvPr/>
        </p:nvPicPr>
        <p:blipFill>
          <a:blip r:embed="rId4"/>
          <a:stretch>
            <a:fillRect/>
          </a:stretch>
        </p:blipFill>
        <p:spPr>
          <a:xfrm>
            <a:off x="5258694" y="2492896"/>
            <a:ext cx="3856686" cy="3707469"/>
          </a:xfrm>
          <a:prstGeom prst="rect">
            <a:avLst/>
          </a:prstGeom>
        </p:spPr>
      </p:pic>
    </p:spTree>
    <p:extLst>
      <p:ext uri="{BB962C8B-B14F-4D97-AF65-F5344CB8AC3E}">
        <p14:creationId xmlns:p14="http://schemas.microsoft.com/office/powerpoint/2010/main" val="128488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3D6524-BC47-7BED-D343-16C6339B4929}"/>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sp>
        <p:nvSpPr>
          <p:cNvPr id="2" name="Title 1">
            <a:extLst>
              <a:ext uri="{FF2B5EF4-FFF2-40B4-BE49-F238E27FC236}">
                <a16:creationId xmlns:a16="http://schemas.microsoft.com/office/drawing/2014/main" id="{8E4FF9BC-30E9-A473-0530-38B2432B8BDE}"/>
              </a:ext>
            </a:extLst>
          </p:cNvPr>
          <p:cNvSpPr>
            <a:spLocks noGrp="1"/>
          </p:cNvSpPr>
          <p:nvPr>
            <p:ph type="title"/>
          </p:nvPr>
        </p:nvSpPr>
        <p:spPr>
          <a:xfrm>
            <a:off x="457200" y="225999"/>
            <a:ext cx="8229600" cy="1143000"/>
          </a:xfrm>
        </p:spPr>
        <p:txBody>
          <a:bodyPr/>
          <a:lstStyle/>
          <a:p>
            <a:r>
              <a:rPr lang="en-US" dirty="0">
                <a:solidFill>
                  <a:srgbClr val="0000FF"/>
                </a:solidFill>
              </a:rPr>
              <a:t>4MOST footprint</a:t>
            </a:r>
          </a:p>
        </p:txBody>
      </p:sp>
      <p:sp>
        <p:nvSpPr>
          <p:cNvPr id="10" name="TextBox 9">
            <a:extLst>
              <a:ext uri="{FF2B5EF4-FFF2-40B4-BE49-F238E27FC236}">
                <a16:creationId xmlns:a16="http://schemas.microsoft.com/office/drawing/2014/main" id="{D2FE2FE3-80C9-0AD3-4E20-BBFC8F2DC1BA}"/>
              </a:ext>
            </a:extLst>
          </p:cNvPr>
          <p:cNvSpPr txBox="1"/>
          <p:nvPr/>
        </p:nvSpPr>
        <p:spPr>
          <a:xfrm>
            <a:off x="683568" y="5175217"/>
            <a:ext cx="5485156" cy="1415772"/>
          </a:xfrm>
          <a:prstGeom prst="rect">
            <a:avLst/>
          </a:prstGeom>
          <a:noFill/>
        </p:spPr>
        <p:txBody>
          <a:bodyPr wrap="none" rtlCol="0">
            <a:spAutoFit/>
          </a:bodyPr>
          <a:lstStyle/>
          <a:p>
            <a:pPr lvl="1">
              <a:spcBef>
                <a:spcPct val="20000"/>
              </a:spcBef>
              <a:buClr>
                <a:srgbClr val="0000FF"/>
              </a:buClr>
              <a:defRPr/>
            </a:pPr>
            <a:r>
              <a:rPr lang="en-US" sz="2000" dirty="0">
                <a:solidFill>
                  <a:srgbClr val="0000FF"/>
                </a:solidFill>
                <a:latin typeface="Calibri" panose="020F0502020204030204" pitchFamily="34" charset="0"/>
              </a:rPr>
              <a:t>4MOST</a:t>
            </a:r>
          </a:p>
          <a:p>
            <a:pPr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10  Science programs + 15 Community Surveys</a:t>
            </a:r>
          </a:p>
          <a:p>
            <a:pPr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21,000 sq degrees</a:t>
            </a:r>
          </a:p>
          <a:p>
            <a:endParaRPr lang="en-US" dirty="0"/>
          </a:p>
        </p:txBody>
      </p:sp>
      <p:pic>
        <p:nvPicPr>
          <p:cNvPr id="13" name="Picture 12">
            <a:extLst>
              <a:ext uri="{FF2B5EF4-FFF2-40B4-BE49-F238E27FC236}">
                <a16:creationId xmlns:a16="http://schemas.microsoft.com/office/drawing/2014/main" id="{E2728C4A-7695-F2EC-1D52-B78F96FAFF4F}"/>
              </a:ext>
            </a:extLst>
          </p:cNvPr>
          <p:cNvPicPr>
            <a:picLocks noChangeAspect="1"/>
          </p:cNvPicPr>
          <p:nvPr/>
        </p:nvPicPr>
        <p:blipFill>
          <a:blip r:embed="rId4"/>
          <a:stretch>
            <a:fillRect/>
          </a:stretch>
        </p:blipFill>
        <p:spPr>
          <a:xfrm>
            <a:off x="-2" y="1700808"/>
            <a:ext cx="9270200" cy="3282104"/>
          </a:xfrm>
          <a:prstGeom prst="rect">
            <a:avLst/>
          </a:prstGeom>
        </p:spPr>
      </p:pic>
      <p:sp>
        <p:nvSpPr>
          <p:cNvPr id="4" name="TextBox 3">
            <a:extLst>
              <a:ext uri="{FF2B5EF4-FFF2-40B4-BE49-F238E27FC236}">
                <a16:creationId xmlns:a16="http://schemas.microsoft.com/office/drawing/2014/main" id="{4BEA3529-3356-66C6-E289-FBEE394F4492}"/>
              </a:ext>
            </a:extLst>
          </p:cNvPr>
          <p:cNvSpPr txBox="1"/>
          <p:nvPr/>
        </p:nvSpPr>
        <p:spPr>
          <a:xfrm flipH="1">
            <a:off x="6489927" y="1916832"/>
            <a:ext cx="746369" cy="369332"/>
          </a:xfrm>
          <a:prstGeom prst="rect">
            <a:avLst/>
          </a:prstGeom>
          <a:noFill/>
        </p:spPr>
        <p:txBody>
          <a:bodyPr wrap="square" rtlCol="0">
            <a:spAutoFit/>
          </a:bodyPr>
          <a:lstStyle/>
          <a:p>
            <a:r>
              <a:rPr lang="en-US" dirty="0">
                <a:solidFill>
                  <a:srgbClr val="0000FF"/>
                </a:solidFill>
              </a:rPr>
              <a:t>LR</a:t>
            </a:r>
            <a:r>
              <a:rPr lang="en-US" dirty="0"/>
              <a:t> </a:t>
            </a:r>
          </a:p>
        </p:txBody>
      </p:sp>
      <p:sp>
        <p:nvSpPr>
          <p:cNvPr id="5" name="TextBox 4">
            <a:extLst>
              <a:ext uri="{FF2B5EF4-FFF2-40B4-BE49-F238E27FC236}">
                <a16:creationId xmlns:a16="http://schemas.microsoft.com/office/drawing/2014/main" id="{02644489-C43A-BB2D-E873-DCD1F80FAC2D}"/>
              </a:ext>
            </a:extLst>
          </p:cNvPr>
          <p:cNvSpPr txBox="1"/>
          <p:nvPr/>
        </p:nvSpPr>
        <p:spPr>
          <a:xfrm flipH="1">
            <a:off x="2051720" y="1903789"/>
            <a:ext cx="746369" cy="369332"/>
          </a:xfrm>
          <a:prstGeom prst="rect">
            <a:avLst/>
          </a:prstGeom>
          <a:noFill/>
        </p:spPr>
        <p:txBody>
          <a:bodyPr wrap="square" rtlCol="0">
            <a:spAutoFit/>
          </a:bodyPr>
          <a:lstStyle/>
          <a:p>
            <a:r>
              <a:rPr lang="en-US" dirty="0">
                <a:solidFill>
                  <a:srgbClr val="0000FF"/>
                </a:solidFill>
              </a:rPr>
              <a:t>HR</a:t>
            </a:r>
            <a:r>
              <a:rPr lang="en-US" dirty="0"/>
              <a:t> </a:t>
            </a:r>
          </a:p>
        </p:txBody>
      </p:sp>
      <p:sp>
        <p:nvSpPr>
          <p:cNvPr id="6" name="TextBox 5">
            <a:extLst>
              <a:ext uri="{FF2B5EF4-FFF2-40B4-BE49-F238E27FC236}">
                <a16:creationId xmlns:a16="http://schemas.microsoft.com/office/drawing/2014/main" id="{EC3296D9-5B42-5B34-9B38-76765D219055}"/>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4282159861"/>
      </p:ext>
    </p:extLst>
  </p:cSld>
  <p:clrMapOvr>
    <a:masterClrMapping/>
  </p:clrMapOvr>
  <mc:AlternateContent xmlns:mc="http://schemas.openxmlformats.org/markup-compatibility/2006" xmlns:p14="http://schemas.microsoft.com/office/powerpoint/2010/main">
    <mc:Choice Requires="p14">
      <p:transition spd="slow" p14:dur="2000" advTm="397"/>
    </mc:Choice>
    <mc:Fallback xmlns="">
      <p:transition spd="slow" advTm="39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sp>
        <p:nvSpPr>
          <p:cNvPr id="2" name="TextBox 3">
            <a:extLst>
              <a:ext uri="{FF2B5EF4-FFF2-40B4-BE49-F238E27FC236}">
                <a16:creationId xmlns:a16="http://schemas.microsoft.com/office/drawing/2014/main" id="{49219E00-1320-1566-8540-38A15CA6723B}"/>
              </a:ext>
            </a:extLst>
          </p:cNvPr>
          <p:cNvSpPr txBox="1">
            <a:spLocks noChangeArrowheads="1"/>
          </p:cNvSpPr>
          <p:nvPr/>
        </p:nvSpPr>
        <p:spPr bwMode="auto">
          <a:xfrm>
            <a:off x="-168962" y="246316"/>
            <a:ext cx="9462040"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US" altLang="en-US" sz="1800" b="0" dirty="0"/>
          </a:p>
          <a:p>
            <a:pPr lvl="1">
              <a:buClr>
                <a:srgbClr val="0000FF"/>
              </a:buClr>
              <a:buBlip>
                <a:blip r:embed="rId3"/>
              </a:buBlip>
              <a:defRPr/>
            </a:pPr>
            <a:r>
              <a:rPr lang="en-US" altLang="en-US" sz="1800" b="0" dirty="0">
                <a:latin typeface="Calibri" panose="020F0502020204030204" pitchFamily="34" charset="0"/>
              </a:rPr>
              <a:t>OC survey (PI: </a:t>
            </a:r>
            <a:r>
              <a:rPr lang="en-US" altLang="en-US" sz="1800" b="0" dirty="0" err="1">
                <a:latin typeface="Calibri" panose="020F0502020204030204" pitchFamily="34" charset="0"/>
              </a:rPr>
              <a:t>Lucatello</a:t>
            </a:r>
            <a:r>
              <a:rPr lang="en-US" altLang="en-US" sz="1800" b="0" dirty="0">
                <a:latin typeface="Calibri" panose="020F0502020204030204" pitchFamily="34" charset="0"/>
              </a:rPr>
              <a:t>, Vallenari, </a:t>
            </a:r>
            <a:r>
              <a:rPr lang="en-US" altLang="en-US" sz="1800" b="0" dirty="0" err="1">
                <a:latin typeface="Calibri" panose="020F0502020204030204" pitchFamily="34" charset="0"/>
              </a:rPr>
              <a:t>Bragaglia</a:t>
            </a:r>
            <a:r>
              <a:rPr lang="en-US" altLang="en-US" sz="1800" b="0" dirty="0">
                <a:latin typeface="Calibri" panose="020F0502020204030204" pitchFamily="34" charset="0"/>
              </a:rPr>
              <a:t>) on disk footprint</a:t>
            </a:r>
          </a:p>
          <a:p>
            <a:pPr lvl="1">
              <a:buClr>
                <a:srgbClr val="0000FF"/>
              </a:buClr>
              <a:buBlip>
                <a:blip r:embed="rId3"/>
              </a:buBlip>
              <a:defRPr/>
            </a:pPr>
            <a:r>
              <a:rPr lang="en-US" sz="1800" b="0" dirty="0">
                <a:latin typeface="Calibri" panose="020F0502020204030204" pitchFamily="34" charset="0"/>
              </a:rPr>
              <a:t>about  1800 open clusters and 80 SFR  (and GCs) (Catalog Nov. 2023)</a:t>
            </a:r>
          </a:p>
          <a:p>
            <a:pPr lvl="1">
              <a:buClr>
                <a:srgbClr val="0000FF"/>
              </a:buClr>
              <a:buBlip>
                <a:blip r:embed="rId3"/>
              </a:buBlip>
              <a:defRPr/>
            </a:pPr>
            <a:r>
              <a:rPr lang="en-US" sz="1800" b="0" dirty="0">
                <a:latin typeface="Calibri" panose="020F0502020204030204" pitchFamily="34" charset="0"/>
              </a:rPr>
              <a:t>&gt;110,000  FGK stars </a:t>
            </a:r>
          </a:p>
          <a:p>
            <a:pPr lvl="1">
              <a:buClr>
                <a:srgbClr val="0000FF"/>
              </a:buClr>
              <a:buBlip>
                <a:blip r:embed="rId3"/>
              </a:buBlip>
              <a:defRPr/>
            </a:pPr>
            <a:r>
              <a:rPr lang="en-US" sz="1800" b="0" dirty="0">
                <a:latin typeface="Calibri" panose="020F0502020204030204" pitchFamily="34" charset="0"/>
              </a:rPr>
              <a:t>Only known bona fide members are selected</a:t>
            </a:r>
            <a:endParaRPr lang="en-US" altLang="en-US" sz="1800" b="0" dirty="0">
              <a:latin typeface="Calibri" panose="020F0502020204030204" pitchFamily="34" charset="0"/>
            </a:endParaRPr>
          </a:p>
          <a:p>
            <a:pPr lvl="1">
              <a:buClr>
                <a:srgbClr val="0000FF"/>
              </a:buClr>
              <a:buBlip>
                <a:blip r:embed="rId3"/>
              </a:buBlip>
              <a:defRPr/>
            </a:pPr>
            <a:r>
              <a:rPr lang="en-US" altLang="en-US" sz="1800" b="0" dirty="0">
                <a:latin typeface="Calibri" panose="020F0502020204030204" pitchFamily="34" charset="0"/>
              </a:rPr>
              <a:t>No repeated observations</a:t>
            </a:r>
            <a:r>
              <a:rPr lang="en-US" altLang="en-US" sz="1800" b="0" dirty="0">
                <a:latin typeface="Calibri" panose="020F0502020204030204" pitchFamily="34" charset="0"/>
                <a:sym typeface="Wingdings" panose="05000000000000000000" pitchFamily="2" charset="2"/>
              </a:rPr>
              <a:t> no binarity information</a:t>
            </a:r>
            <a:endParaRPr lang="en-US" altLang="en-US" sz="1800" b="0" dirty="0">
              <a:latin typeface="Calibri" panose="020F0502020204030204" pitchFamily="34" charset="0"/>
            </a:endParaRPr>
          </a:p>
          <a:p>
            <a:pPr marL="457200" lvl="1" indent="0">
              <a:buClr>
                <a:srgbClr val="0000FF"/>
              </a:buClr>
              <a:buNone/>
              <a:defRPr/>
            </a:pPr>
            <a:endParaRPr lang="en-US" altLang="en-US" sz="2000" b="0" dirty="0">
              <a:latin typeface="Calibri" panose="020F0502020204030204" pitchFamily="34" charset="0"/>
            </a:endParaRPr>
          </a:p>
          <a:p>
            <a:pPr>
              <a:spcBef>
                <a:spcPct val="0"/>
              </a:spcBef>
              <a:buFontTx/>
              <a:buNone/>
              <a:defRPr/>
            </a:pPr>
            <a:endParaRPr lang="en-US" altLang="en-US" sz="1800" dirty="0">
              <a:solidFill>
                <a:srgbClr val="FF3300"/>
              </a:solidFill>
            </a:endParaRPr>
          </a:p>
        </p:txBody>
      </p:sp>
      <p:sp>
        <p:nvSpPr>
          <p:cNvPr id="3" name="Title 1">
            <a:extLst>
              <a:ext uri="{FF2B5EF4-FFF2-40B4-BE49-F238E27FC236}">
                <a16:creationId xmlns:a16="http://schemas.microsoft.com/office/drawing/2014/main" id="{AE2B300A-103E-8677-EECB-39F42D18CB09}"/>
              </a:ext>
            </a:extLst>
          </p:cNvPr>
          <p:cNvSpPr txBox="1">
            <a:spLocks noChangeArrowheads="1"/>
          </p:cNvSpPr>
          <p:nvPr/>
        </p:nvSpPr>
        <p:spPr>
          <a:xfrm>
            <a:off x="224220" y="-91958"/>
            <a:ext cx="891977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4MOST OC Survey</a:t>
            </a:r>
          </a:p>
        </p:txBody>
      </p:sp>
      <p:pic>
        <p:nvPicPr>
          <p:cNvPr id="4" name="Picture 3">
            <a:extLst>
              <a:ext uri="{FF2B5EF4-FFF2-40B4-BE49-F238E27FC236}">
                <a16:creationId xmlns:a16="http://schemas.microsoft.com/office/drawing/2014/main" id="{05426538-4CE1-E6DA-E368-AB33F868D7AC}"/>
              </a:ext>
            </a:extLst>
          </p:cNvPr>
          <p:cNvPicPr>
            <a:picLocks noChangeAspect="1"/>
          </p:cNvPicPr>
          <p:nvPr/>
        </p:nvPicPr>
        <p:blipFill>
          <a:blip r:embed="rId4"/>
          <a:stretch>
            <a:fillRect/>
          </a:stretch>
        </p:blipFill>
        <p:spPr>
          <a:xfrm>
            <a:off x="6328200" y="2770117"/>
            <a:ext cx="2964878" cy="2653907"/>
          </a:xfrm>
          <a:prstGeom prst="rect">
            <a:avLst/>
          </a:prstGeom>
        </p:spPr>
      </p:pic>
      <p:pic>
        <p:nvPicPr>
          <p:cNvPr id="7" name="Picture 6">
            <a:extLst>
              <a:ext uri="{FF2B5EF4-FFF2-40B4-BE49-F238E27FC236}">
                <a16:creationId xmlns:a16="http://schemas.microsoft.com/office/drawing/2014/main" id="{2CCCB926-AED8-B3A3-6D5D-12511480AA38}"/>
              </a:ext>
            </a:extLst>
          </p:cNvPr>
          <p:cNvPicPr>
            <a:picLocks noChangeAspect="1"/>
          </p:cNvPicPr>
          <p:nvPr/>
        </p:nvPicPr>
        <p:blipFill>
          <a:blip r:embed="rId5"/>
          <a:stretch>
            <a:fillRect/>
          </a:stretch>
        </p:blipFill>
        <p:spPr>
          <a:xfrm>
            <a:off x="3141922" y="2800307"/>
            <a:ext cx="3101798" cy="2653907"/>
          </a:xfrm>
          <a:prstGeom prst="rect">
            <a:avLst/>
          </a:prstGeom>
        </p:spPr>
      </p:pic>
      <p:sp>
        <p:nvSpPr>
          <p:cNvPr id="9" name="TextBox 8">
            <a:extLst>
              <a:ext uri="{FF2B5EF4-FFF2-40B4-BE49-F238E27FC236}">
                <a16:creationId xmlns:a16="http://schemas.microsoft.com/office/drawing/2014/main" id="{0DD3533A-B7E2-9F2F-229E-2135141424E9}"/>
              </a:ext>
            </a:extLst>
          </p:cNvPr>
          <p:cNvSpPr txBox="1"/>
          <p:nvPr/>
        </p:nvSpPr>
        <p:spPr>
          <a:xfrm>
            <a:off x="3635896" y="3210392"/>
            <a:ext cx="1407758" cy="738664"/>
          </a:xfrm>
          <a:prstGeom prst="rect">
            <a:avLst/>
          </a:prstGeom>
          <a:noFill/>
        </p:spPr>
        <p:txBody>
          <a:bodyPr wrap="none" rtlCol="0">
            <a:spAutoFit/>
          </a:bodyPr>
          <a:lstStyle/>
          <a:p>
            <a:r>
              <a:rPr lang="en-IT" sz="1400" b="1" dirty="0"/>
              <a:t>Open Clusters</a:t>
            </a:r>
          </a:p>
          <a:p>
            <a:r>
              <a:rPr lang="en-IT" sz="1400" b="1" dirty="0">
                <a:solidFill>
                  <a:srgbClr val="FF0000"/>
                </a:solidFill>
              </a:rPr>
              <a:t>HR</a:t>
            </a:r>
          </a:p>
          <a:p>
            <a:r>
              <a:rPr lang="en-IT" sz="1400" b="1" dirty="0">
                <a:solidFill>
                  <a:srgbClr val="00B050"/>
                </a:solidFill>
              </a:rPr>
              <a:t>LR</a:t>
            </a:r>
          </a:p>
        </p:txBody>
      </p:sp>
      <p:sp>
        <p:nvSpPr>
          <p:cNvPr id="10" name="TextBox 9">
            <a:extLst>
              <a:ext uri="{FF2B5EF4-FFF2-40B4-BE49-F238E27FC236}">
                <a16:creationId xmlns:a16="http://schemas.microsoft.com/office/drawing/2014/main" id="{0D3478B7-75EC-06B3-F5F5-0DD4451B0F59}"/>
              </a:ext>
            </a:extLst>
          </p:cNvPr>
          <p:cNvSpPr txBox="1"/>
          <p:nvPr/>
        </p:nvSpPr>
        <p:spPr>
          <a:xfrm>
            <a:off x="6565122" y="2969951"/>
            <a:ext cx="1919885" cy="738664"/>
          </a:xfrm>
          <a:prstGeom prst="rect">
            <a:avLst/>
          </a:prstGeom>
          <a:noFill/>
        </p:spPr>
        <p:txBody>
          <a:bodyPr wrap="none" rtlCol="0">
            <a:spAutoFit/>
          </a:bodyPr>
          <a:lstStyle/>
          <a:p>
            <a:r>
              <a:rPr lang="en-IT" sz="1400" b="1" dirty="0"/>
              <a:t>Very Young Clusters</a:t>
            </a:r>
          </a:p>
          <a:p>
            <a:r>
              <a:rPr lang="en-IT" sz="1400" b="1" dirty="0">
                <a:solidFill>
                  <a:srgbClr val="FF0000"/>
                </a:solidFill>
              </a:rPr>
              <a:t>HR</a:t>
            </a:r>
          </a:p>
          <a:p>
            <a:r>
              <a:rPr lang="en-IT" sz="1400" b="1" dirty="0">
                <a:solidFill>
                  <a:srgbClr val="00B050"/>
                </a:solidFill>
              </a:rPr>
              <a:t>LR</a:t>
            </a:r>
          </a:p>
        </p:txBody>
      </p:sp>
      <p:sp>
        <p:nvSpPr>
          <p:cNvPr id="11" name="TextBox 10">
            <a:extLst>
              <a:ext uri="{FF2B5EF4-FFF2-40B4-BE49-F238E27FC236}">
                <a16:creationId xmlns:a16="http://schemas.microsoft.com/office/drawing/2014/main" id="{C8E72BE9-E31F-D588-2CC8-504946FCC085}"/>
              </a:ext>
            </a:extLst>
          </p:cNvPr>
          <p:cNvSpPr txBox="1"/>
          <p:nvPr/>
        </p:nvSpPr>
        <p:spPr>
          <a:xfrm rot="16200000">
            <a:off x="1908269" y="3795044"/>
            <a:ext cx="2304256" cy="338554"/>
          </a:xfrm>
          <a:prstGeom prst="rect">
            <a:avLst/>
          </a:prstGeom>
          <a:noFill/>
        </p:spPr>
        <p:txBody>
          <a:bodyPr wrap="square" rtlCol="0">
            <a:spAutoFit/>
          </a:bodyPr>
          <a:lstStyle/>
          <a:p>
            <a:r>
              <a:rPr lang="en-US" sz="1600" b="0" dirty="0">
                <a:solidFill>
                  <a:schemeClr val="tx1"/>
                </a:solidFill>
              </a:rPr>
              <a:t>N input Catalog</a:t>
            </a:r>
          </a:p>
        </p:txBody>
      </p:sp>
      <p:sp>
        <p:nvSpPr>
          <p:cNvPr id="6" name="TextBox 5">
            <a:extLst>
              <a:ext uri="{FF2B5EF4-FFF2-40B4-BE49-F238E27FC236}">
                <a16:creationId xmlns:a16="http://schemas.microsoft.com/office/drawing/2014/main" id="{89BB761F-6FB5-05DA-88F4-675792607386}"/>
              </a:ext>
            </a:extLst>
          </p:cNvPr>
          <p:cNvSpPr txBox="1"/>
          <p:nvPr/>
        </p:nvSpPr>
        <p:spPr>
          <a:xfrm>
            <a:off x="4081815" y="5484405"/>
            <a:ext cx="4558048" cy="861774"/>
          </a:xfrm>
          <a:prstGeom prst="rect">
            <a:avLst/>
          </a:prstGeom>
          <a:noFill/>
        </p:spPr>
        <p:txBody>
          <a:bodyPr wrap="square" rtlCol="0">
            <a:spAutoFit/>
          </a:bodyPr>
          <a:lstStyle/>
          <a:p>
            <a:r>
              <a:rPr lang="en-IT" sz="1600" b="0" i="1" dirty="0">
                <a:solidFill>
                  <a:srgbClr val="0000FF"/>
                </a:solidFill>
              </a:rPr>
              <a:t>Input catalogs </a:t>
            </a:r>
            <a:r>
              <a:rPr lang="en-IT" sz="1600" b="0" dirty="0">
                <a:solidFill>
                  <a:srgbClr val="0000FF"/>
                </a:solidFill>
                <a:sym typeface="Wingdings" pitchFamily="2" charset="2"/>
              </a:rPr>
              <a:t></a:t>
            </a:r>
            <a:r>
              <a:rPr lang="en-IT" sz="1600" b="0" i="1" dirty="0">
                <a:solidFill>
                  <a:srgbClr val="0000FF"/>
                </a:solidFill>
              </a:rPr>
              <a:t> successfully</a:t>
            </a:r>
            <a:r>
              <a:rPr lang="en-US" sz="1600" b="0" i="1" dirty="0">
                <a:solidFill>
                  <a:srgbClr val="0000FF"/>
                </a:solidFill>
              </a:rPr>
              <a:t> observed</a:t>
            </a:r>
            <a:endParaRPr lang="en-IT" sz="1600" b="0" i="1" dirty="0">
              <a:solidFill>
                <a:srgbClr val="0000FF"/>
              </a:solidFill>
            </a:endParaRPr>
          </a:p>
          <a:p>
            <a:r>
              <a:rPr lang="en-IT" sz="1600" b="0" dirty="0">
                <a:solidFill>
                  <a:srgbClr val="0000FF"/>
                </a:solidFill>
              </a:rPr>
              <a:t>       </a:t>
            </a:r>
            <a:r>
              <a:rPr lang="en-US" sz="1600" b="0" dirty="0">
                <a:solidFill>
                  <a:srgbClr val="0000FF"/>
                </a:solidFill>
              </a:rPr>
              <a:t>70,</a:t>
            </a:r>
            <a:r>
              <a:rPr lang="en-IT" sz="1600" b="0" dirty="0">
                <a:solidFill>
                  <a:srgbClr val="0000FF"/>
                </a:solidFill>
              </a:rPr>
              <a:t>000      </a:t>
            </a:r>
            <a:r>
              <a:rPr lang="en-IT" sz="1600" b="0" dirty="0">
                <a:solidFill>
                  <a:srgbClr val="0000FF"/>
                </a:solidFill>
                <a:sym typeface="Wingdings" pitchFamily="2" charset="2"/>
              </a:rPr>
              <a:t></a:t>
            </a:r>
            <a:r>
              <a:rPr lang="en-IT" sz="1600" b="0" dirty="0">
                <a:solidFill>
                  <a:srgbClr val="0000FF"/>
                </a:solidFill>
              </a:rPr>
              <a:t>      </a:t>
            </a:r>
            <a:r>
              <a:rPr lang="en-US" sz="1600" b="0" dirty="0">
                <a:solidFill>
                  <a:srgbClr val="0000FF"/>
                </a:solidFill>
              </a:rPr>
              <a:t>40,</a:t>
            </a:r>
            <a:r>
              <a:rPr lang="en-IT" sz="1600" b="0" dirty="0">
                <a:solidFill>
                  <a:srgbClr val="0000FF"/>
                </a:solidFill>
              </a:rPr>
              <a:t>000   stars in </a:t>
            </a:r>
            <a:r>
              <a:rPr lang="en-US" sz="1600" b="0" dirty="0">
                <a:solidFill>
                  <a:srgbClr val="0000FF"/>
                </a:solidFill>
              </a:rPr>
              <a:t>HRS</a:t>
            </a:r>
          </a:p>
          <a:p>
            <a:r>
              <a:rPr lang="en-US" sz="1600" b="0" dirty="0">
                <a:solidFill>
                  <a:srgbClr val="0000FF"/>
                </a:solidFill>
              </a:rPr>
              <a:t>       180,000      </a:t>
            </a:r>
            <a:r>
              <a:rPr lang="en-US" sz="1600" b="0" dirty="0">
                <a:solidFill>
                  <a:srgbClr val="0000FF"/>
                </a:solidFill>
                <a:sym typeface="Wingdings" pitchFamily="2" charset="2"/>
              </a:rPr>
              <a:t>    74,000   </a:t>
            </a:r>
            <a:r>
              <a:rPr lang="en-US" sz="1600" b="0" dirty="0">
                <a:solidFill>
                  <a:srgbClr val="0000FF"/>
                </a:solidFill>
              </a:rPr>
              <a:t>stars in LRS</a:t>
            </a:r>
            <a:endParaRPr lang="en-IT" sz="1600" b="0" dirty="0">
              <a:solidFill>
                <a:srgbClr val="0000FF"/>
              </a:solidFill>
            </a:endParaRPr>
          </a:p>
        </p:txBody>
      </p:sp>
      <p:sp>
        <p:nvSpPr>
          <p:cNvPr id="12" name="TextBox 11">
            <a:extLst>
              <a:ext uri="{FF2B5EF4-FFF2-40B4-BE49-F238E27FC236}">
                <a16:creationId xmlns:a16="http://schemas.microsoft.com/office/drawing/2014/main" id="{D5AE5974-19AD-47FC-6FBC-4070EA056ABF}"/>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1769211033"/>
      </p:ext>
    </p:extLst>
  </p:cSld>
  <p:clrMapOvr>
    <a:masterClrMapping/>
  </p:clrMapOvr>
  <mc:AlternateContent xmlns:mc="http://schemas.openxmlformats.org/markup-compatibility/2006" xmlns:p14="http://schemas.microsoft.com/office/powerpoint/2010/main">
    <mc:Choice Requires="p14">
      <p:transition spd="slow" p14:dur="2000" advTm="678"/>
    </mc:Choice>
    <mc:Fallback xmlns="">
      <p:transition spd="slow" advTm="6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CEBC7F-2BAF-A276-C33C-19D473BEF53A}"/>
              </a:ext>
            </a:extLst>
          </p:cNvPr>
          <p:cNvPicPr>
            <a:picLocks noChangeAspect="1"/>
          </p:cNvPicPr>
          <p:nvPr/>
        </p:nvPicPr>
        <p:blipFill rotWithShape="1">
          <a:blip r:embed="rId2"/>
          <a:srcRect t="10284" b="2077"/>
          <a:stretch/>
        </p:blipFill>
        <p:spPr>
          <a:xfrm rot="10800000">
            <a:off x="26908" y="0"/>
            <a:ext cx="9270201" cy="6858000"/>
          </a:xfrm>
          <a:prstGeom prst="rect">
            <a:avLst/>
          </a:prstGeom>
          <a:noFill/>
        </p:spPr>
      </p:pic>
      <p:sp>
        <p:nvSpPr>
          <p:cNvPr id="2" name="Title 1">
            <a:extLst>
              <a:ext uri="{FF2B5EF4-FFF2-40B4-BE49-F238E27FC236}">
                <a16:creationId xmlns:a16="http://schemas.microsoft.com/office/drawing/2014/main" id="{BB16D72B-5A8A-3974-4939-663C0464B8A7}"/>
              </a:ext>
            </a:extLst>
          </p:cNvPr>
          <p:cNvSpPr>
            <a:spLocks noGrp="1"/>
          </p:cNvSpPr>
          <p:nvPr>
            <p:ph type="title"/>
          </p:nvPr>
        </p:nvSpPr>
        <p:spPr>
          <a:xfrm>
            <a:off x="423403" y="24552"/>
            <a:ext cx="8229600" cy="1143000"/>
          </a:xfrm>
        </p:spPr>
        <p:txBody>
          <a:bodyPr/>
          <a:lstStyle/>
          <a:p>
            <a:r>
              <a:rPr lang="en-US" dirty="0">
                <a:solidFill>
                  <a:srgbClr val="0000FF"/>
                </a:solidFill>
              </a:rPr>
              <a:t>4MOST Input Catalog</a:t>
            </a:r>
          </a:p>
        </p:txBody>
      </p:sp>
      <p:sp>
        <p:nvSpPr>
          <p:cNvPr id="5" name="TextBox 3">
            <a:extLst>
              <a:ext uri="{FF2B5EF4-FFF2-40B4-BE49-F238E27FC236}">
                <a16:creationId xmlns:a16="http://schemas.microsoft.com/office/drawing/2014/main" id="{7C6F9C52-A30E-C38D-F4E2-C51BA6D3099A}"/>
              </a:ext>
            </a:extLst>
          </p:cNvPr>
          <p:cNvSpPr txBox="1">
            <a:spLocks noChangeArrowheads="1"/>
          </p:cNvSpPr>
          <p:nvPr/>
        </p:nvSpPr>
        <p:spPr bwMode="auto">
          <a:xfrm>
            <a:off x="-524965" y="707745"/>
            <a:ext cx="9679122" cy="332398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US" altLang="en-US" sz="1800" b="0" dirty="0"/>
          </a:p>
          <a:p>
            <a:pPr lvl="1">
              <a:buClr>
                <a:srgbClr val="0000FF"/>
              </a:buClr>
              <a:buBlip>
                <a:blip r:embed="rId3"/>
              </a:buBlip>
              <a:defRPr/>
            </a:pPr>
            <a:r>
              <a:rPr lang="en-US" sz="2400" b="0" dirty="0">
                <a:latin typeface="Calibri" panose="020F0502020204030204" pitchFamily="34" charset="0"/>
              </a:rPr>
              <a:t>Input Catalog </a:t>
            </a:r>
          </a:p>
          <a:p>
            <a:pPr lvl="2">
              <a:buClr>
                <a:srgbClr val="0000FF"/>
              </a:buClr>
              <a:buBlip>
                <a:blip r:embed="rId3"/>
              </a:buBlip>
              <a:defRPr/>
            </a:pPr>
            <a:r>
              <a:rPr lang="en-US" b="0" dirty="0">
                <a:latin typeface="Calibri" panose="020F0502020204030204" pitchFamily="34" charset="0"/>
              </a:rPr>
              <a:t> Cluster cores from </a:t>
            </a:r>
            <a:r>
              <a:rPr lang="en-US" b="0" dirty="0" err="1">
                <a:latin typeface="Calibri" panose="020F0502020204030204" pitchFamily="34" charset="0"/>
              </a:rPr>
              <a:t>Cantat</a:t>
            </a:r>
            <a:r>
              <a:rPr lang="en-US" b="0" dirty="0">
                <a:latin typeface="Calibri" panose="020F0502020204030204" pitchFamily="34" charset="0"/>
              </a:rPr>
              <a:t> et al 2020</a:t>
            </a:r>
          </a:p>
          <a:p>
            <a:pPr lvl="2">
              <a:buClr>
                <a:srgbClr val="0000FF"/>
              </a:buClr>
              <a:buBlip>
                <a:blip r:embed="rId3"/>
              </a:buBlip>
              <a:defRPr/>
            </a:pPr>
            <a:r>
              <a:rPr lang="en-US" b="0" dirty="0">
                <a:latin typeface="Calibri" panose="020F0502020204030204" pitchFamily="34" charset="0"/>
              </a:rPr>
              <a:t> extended structures (Theia) from </a:t>
            </a:r>
            <a:r>
              <a:rPr lang="en-US" b="0" dirty="0" err="1">
                <a:latin typeface="Calibri" panose="020F0502020204030204" pitchFamily="34" charset="0"/>
              </a:rPr>
              <a:t>Kounkel</a:t>
            </a:r>
            <a:r>
              <a:rPr lang="en-US" b="0" dirty="0">
                <a:latin typeface="Calibri" panose="020F0502020204030204" pitchFamily="34" charset="0"/>
              </a:rPr>
              <a:t> &amp;Covey 2019 (70,000</a:t>
            </a:r>
            <a:r>
              <a:rPr lang="en-IT" dirty="0">
                <a:solidFill>
                  <a:srgbClr val="FF0000"/>
                </a:solidFill>
              </a:rPr>
              <a:t> </a:t>
            </a:r>
            <a:r>
              <a:rPr lang="en-IT" dirty="0">
                <a:solidFill>
                  <a:schemeClr val="tx2"/>
                </a:solidFill>
              </a:rPr>
              <a:t>☆</a:t>
            </a:r>
            <a:r>
              <a:rPr lang="en-US" b="0" dirty="0">
                <a:latin typeface="Calibri" panose="020F0502020204030204" pitchFamily="34" charset="0"/>
              </a:rPr>
              <a:t>)</a:t>
            </a:r>
          </a:p>
          <a:p>
            <a:pPr lvl="2">
              <a:buClr>
                <a:srgbClr val="0000FF"/>
              </a:buClr>
              <a:buBlip>
                <a:blip r:embed="rId3"/>
              </a:buBlip>
              <a:defRPr/>
            </a:pPr>
            <a:r>
              <a:rPr lang="en-US" b="0" dirty="0">
                <a:latin typeface="Calibri" panose="020F0502020204030204" pitchFamily="34" charset="0"/>
              </a:rPr>
              <a:t>Extended tidal tails from </a:t>
            </a:r>
            <a:r>
              <a:rPr lang="en-US" b="0" dirty="0" err="1">
                <a:latin typeface="Calibri" panose="020F0502020204030204" pitchFamily="34" charset="0"/>
              </a:rPr>
              <a:t>Meingast</a:t>
            </a:r>
            <a:r>
              <a:rPr lang="en-US" b="0" dirty="0">
                <a:latin typeface="Calibri" panose="020F0502020204030204" pitchFamily="34" charset="0"/>
              </a:rPr>
              <a:t>+(2019,2021) ,  10 </a:t>
            </a:r>
            <a:r>
              <a:rPr lang="en-US" b="0" dirty="0" err="1">
                <a:latin typeface="Calibri" panose="020F0502020204030204" pitchFamily="34" charset="0"/>
              </a:rPr>
              <a:t>Ocs</a:t>
            </a:r>
            <a:r>
              <a:rPr lang="en-US" b="0" dirty="0">
                <a:latin typeface="Calibri" panose="020F0502020204030204" pitchFamily="34" charset="0"/>
              </a:rPr>
              <a:t> </a:t>
            </a:r>
          </a:p>
          <a:p>
            <a:pPr lvl="2">
              <a:buClr>
                <a:srgbClr val="0000FF"/>
              </a:buClr>
              <a:buBlip>
                <a:blip r:embed="rId3"/>
              </a:buBlip>
              <a:defRPr/>
            </a:pPr>
            <a:r>
              <a:rPr lang="en-US" b="0" dirty="0">
                <a:latin typeface="Calibri" panose="020F0502020204030204" pitchFamily="34" charset="0"/>
              </a:rPr>
              <a:t>about 200 </a:t>
            </a:r>
            <a:r>
              <a:rPr lang="en-US" b="0" dirty="0" err="1">
                <a:latin typeface="Calibri" panose="020F0502020204030204" pitchFamily="34" charset="0"/>
              </a:rPr>
              <a:t>Ocs</a:t>
            </a:r>
            <a:r>
              <a:rPr lang="en-US" b="0" dirty="0">
                <a:latin typeface="Calibri" panose="020F0502020204030204" pitchFamily="34" charset="0"/>
              </a:rPr>
              <a:t> with extended corona, of those 30 </a:t>
            </a:r>
            <a:r>
              <a:rPr lang="en-US" b="0" dirty="0" err="1">
                <a:latin typeface="Calibri" panose="020F0502020204030204" pitchFamily="34" charset="0"/>
              </a:rPr>
              <a:t>Ocs</a:t>
            </a:r>
            <a:r>
              <a:rPr lang="en-US" b="0" dirty="0">
                <a:latin typeface="Calibri" panose="020F0502020204030204" pitchFamily="34" charset="0"/>
              </a:rPr>
              <a:t> with tidal tails from Tarricq+2022 – Hunt+2023 </a:t>
            </a:r>
            <a:r>
              <a:rPr lang="de-DE" b="0" dirty="0">
                <a:latin typeface="Calibri" panose="020F0502020204030204" pitchFamily="34" charset="0"/>
              </a:rPr>
              <a:t>(2000 </a:t>
            </a:r>
            <a:r>
              <a:rPr lang="en-IT" dirty="0">
                <a:solidFill>
                  <a:schemeClr val="tx2"/>
                </a:solidFill>
              </a:rPr>
              <a:t>☆</a:t>
            </a:r>
            <a:r>
              <a:rPr lang="de-DE" b="0" dirty="0">
                <a:latin typeface="Calibri" panose="020F0502020204030204" pitchFamily="34" charset="0"/>
              </a:rPr>
              <a:t> in HR, 30,000 </a:t>
            </a:r>
            <a:r>
              <a:rPr lang="en-IT" dirty="0">
                <a:solidFill>
                  <a:schemeClr val="tx2"/>
                </a:solidFill>
              </a:rPr>
              <a:t>☆</a:t>
            </a:r>
            <a:r>
              <a:rPr lang="de-DE" b="0" dirty="0">
                <a:latin typeface="Calibri" panose="020F0502020204030204" pitchFamily="34" charset="0"/>
              </a:rPr>
              <a:t> in LR)</a:t>
            </a:r>
            <a:endParaRPr lang="en-US" b="0" dirty="0">
              <a:latin typeface="Calibri" panose="020F0502020204030204" pitchFamily="34" charset="0"/>
            </a:endParaRPr>
          </a:p>
        </p:txBody>
      </p:sp>
      <p:sp>
        <p:nvSpPr>
          <p:cNvPr id="9" name="TextBox 8">
            <a:extLst>
              <a:ext uri="{FF2B5EF4-FFF2-40B4-BE49-F238E27FC236}">
                <a16:creationId xmlns:a16="http://schemas.microsoft.com/office/drawing/2014/main" id="{A5AD4729-69D7-E241-4F99-199481602F89}"/>
              </a:ext>
            </a:extLst>
          </p:cNvPr>
          <p:cNvSpPr txBox="1"/>
          <p:nvPr/>
        </p:nvSpPr>
        <p:spPr>
          <a:xfrm>
            <a:off x="3491880" y="6216411"/>
            <a:ext cx="9268495" cy="307777"/>
          </a:xfrm>
          <a:prstGeom prst="rect">
            <a:avLst/>
          </a:prstGeom>
          <a:noFill/>
        </p:spPr>
        <p:txBody>
          <a:bodyPr wrap="square" rtlCol="0">
            <a:spAutoFit/>
          </a:bodyPr>
          <a:lstStyle/>
          <a:p>
            <a:pPr algn="ctr"/>
            <a:r>
              <a:rPr lang="en-US" sz="1400" b="0" dirty="0">
                <a:solidFill>
                  <a:srgbClr val="5BB9FF"/>
                </a:solidFill>
              </a:rPr>
              <a:t>From Star Clusters to Field</a:t>
            </a:r>
          </a:p>
        </p:txBody>
      </p:sp>
      <p:pic>
        <p:nvPicPr>
          <p:cNvPr id="13" name="Picture 12">
            <a:extLst>
              <a:ext uri="{FF2B5EF4-FFF2-40B4-BE49-F238E27FC236}">
                <a16:creationId xmlns:a16="http://schemas.microsoft.com/office/drawing/2014/main" id="{895BC33C-681E-0EAF-E39C-FA07B9C5E7A1}"/>
              </a:ext>
            </a:extLst>
          </p:cNvPr>
          <p:cNvPicPr>
            <a:picLocks noChangeAspect="1"/>
          </p:cNvPicPr>
          <p:nvPr/>
        </p:nvPicPr>
        <p:blipFill>
          <a:blip r:embed="rId4"/>
          <a:stretch>
            <a:fillRect/>
          </a:stretch>
        </p:blipFill>
        <p:spPr>
          <a:xfrm>
            <a:off x="179512" y="3576663"/>
            <a:ext cx="6379368" cy="2898523"/>
          </a:xfrm>
          <a:prstGeom prst="rect">
            <a:avLst/>
          </a:prstGeom>
        </p:spPr>
      </p:pic>
      <p:sp>
        <p:nvSpPr>
          <p:cNvPr id="14" name="TextBox 13">
            <a:extLst>
              <a:ext uri="{FF2B5EF4-FFF2-40B4-BE49-F238E27FC236}">
                <a16:creationId xmlns:a16="http://schemas.microsoft.com/office/drawing/2014/main" id="{D9451DF2-40F0-646B-8927-BC984B3772B0}"/>
              </a:ext>
            </a:extLst>
          </p:cNvPr>
          <p:cNvSpPr txBox="1"/>
          <p:nvPr/>
        </p:nvSpPr>
        <p:spPr>
          <a:xfrm>
            <a:off x="6732696" y="5196148"/>
            <a:ext cx="2421461" cy="954107"/>
          </a:xfrm>
          <a:prstGeom prst="rect">
            <a:avLst/>
          </a:prstGeom>
          <a:noFill/>
        </p:spPr>
        <p:txBody>
          <a:bodyPr wrap="square" rtlCol="0">
            <a:spAutoFit/>
          </a:bodyPr>
          <a:lstStyle/>
          <a:p>
            <a:r>
              <a:rPr lang="en-GB" sz="1400" b="0" i="1" dirty="0">
                <a:solidFill>
                  <a:schemeClr val="tx1"/>
                </a:solidFill>
              </a:rPr>
              <a:t>T</a:t>
            </a:r>
            <a:r>
              <a:rPr lang="en-IT" sz="1400" b="0" i="1" dirty="0">
                <a:solidFill>
                  <a:schemeClr val="tx1"/>
                </a:solidFill>
              </a:rPr>
              <a:t>he axes are simply the projection of the </a:t>
            </a:r>
          </a:p>
          <a:p>
            <a:r>
              <a:rPr lang="en-IT" sz="1400" b="0" i="1" dirty="0">
                <a:solidFill>
                  <a:schemeClr val="tx1"/>
                </a:solidFill>
              </a:rPr>
              <a:t>star’s position in the plane of the sky</a:t>
            </a:r>
          </a:p>
        </p:txBody>
      </p:sp>
      <p:pic>
        <p:nvPicPr>
          <p:cNvPr id="16" name="Picture 15">
            <a:extLst>
              <a:ext uri="{FF2B5EF4-FFF2-40B4-BE49-F238E27FC236}">
                <a16:creationId xmlns:a16="http://schemas.microsoft.com/office/drawing/2014/main" id="{32B67634-CDC7-C636-5E9B-5D962E9BB2D1}"/>
              </a:ext>
            </a:extLst>
          </p:cNvPr>
          <p:cNvPicPr>
            <a:picLocks noChangeAspect="1"/>
          </p:cNvPicPr>
          <p:nvPr/>
        </p:nvPicPr>
        <p:blipFill>
          <a:blip r:embed="rId5"/>
          <a:stretch>
            <a:fillRect/>
          </a:stretch>
        </p:blipFill>
        <p:spPr>
          <a:xfrm>
            <a:off x="210574" y="6473614"/>
            <a:ext cx="6379367" cy="393303"/>
          </a:xfrm>
          <a:prstGeom prst="rect">
            <a:avLst/>
          </a:prstGeom>
        </p:spPr>
      </p:pic>
      <p:sp>
        <p:nvSpPr>
          <p:cNvPr id="17" name="TextBox 16">
            <a:extLst>
              <a:ext uri="{FF2B5EF4-FFF2-40B4-BE49-F238E27FC236}">
                <a16:creationId xmlns:a16="http://schemas.microsoft.com/office/drawing/2014/main" id="{AA75D40A-AAFE-95F2-731E-EB3678552CB4}"/>
              </a:ext>
            </a:extLst>
          </p:cNvPr>
          <p:cNvSpPr txBox="1"/>
          <p:nvPr/>
        </p:nvSpPr>
        <p:spPr>
          <a:xfrm>
            <a:off x="6732696" y="4369327"/>
            <a:ext cx="1588961" cy="369332"/>
          </a:xfrm>
          <a:prstGeom prst="rect">
            <a:avLst/>
          </a:prstGeom>
          <a:noFill/>
        </p:spPr>
        <p:txBody>
          <a:bodyPr wrap="none" rtlCol="0">
            <a:spAutoFit/>
          </a:bodyPr>
          <a:lstStyle/>
          <a:p>
            <a:r>
              <a:rPr lang="en-IT" b="0" dirty="0">
                <a:solidFill>
                  <a:schemeClr val="tx1"/>
                </a:solidFill>
              </a:rPr>
              <a:t>Tarricq+ 2021</a:t>
            </a:r>
          </a:p>
        </p:txBody>
      </p:sp>
    </p:spTree>
    <p:extLst>
      <p:ext uri="{BB962C8B-B14F-4D97-AF65-F5344CB8AC3E}">
        <p14:creationId xmlns:p14="http://schemas.microsoft.com/office/powerpoint/2010/main" val="292699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7940" y="-12493"/>
            <a:ext cx="9270201" cy="6858000"/>
          </a:xfrm>
          <a:prstGeom prst="rect">
            <a:avLst/>
          </a:prstGeom>
          <a:noFill/>
        </p:spPr>
      </p:pic>
      <p:sp>
        <p:nvSpPr>
          <p:cNvPr id="3" name="Title 1">
            <a:extLst>
              <a:ext uri="{FF2B5EF4-FFF2-40B4-BE49-F238E27FC236}">
                <a16:creationId xmlns:a16="http://schemas.microsoft.com/office/drawing/2014/main" id="{4EF53E5C-BBF4-53D9-7757-1F29D65FB3FC}"/>
              </a:ext>
            </a:extLst>
          </p:cNvPr>
          <p:cNvSpPr txBox="1">
            <a:spLocks noChangeArrowheads="1"/>
          </p:cNvSpPr>
          <p:nvPr/>
        </p:nvSpPr>
        <p:spPr>
          <a:xfrm>
            <a:off x="719138" y="174625"/>
            <a:ext cx="8229600" cy="6413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altLang="it-IT" sz="4000" b="0" kern="0" dirty="0">
                <a:solidFill>
                  <a:srgbClr val="0000FF"/>
                </a:solidFill>
                <a:latin typeface="Calibri" panose="020F0502020204030204" pitchFamily="34" charset="0"/>
                <a:cs typeface="Calibri" panose="020F0502020204030204" pitchFamily="34" charset="0"/>
              </a:rPr>
              <a:t>Gaia &amp; open cluster </a:t>
            </a:r>
            <a:r>
              <a:rPr lang="it-IT" altLang="it-IT" sz="4000" b="0" kern="0" dirty="0" err="1">
                <a:solidFill>
                  <a:srgbClr val="0000FF"/>
                </a:solidFill>
                <a:latin typeface="Calibri" panose="020F0502020204030204" pitchFamily="34" charset="0"/>
                <a:cs typeface="Calibri" panose="020F0502020204030204" pitchFamily="34" charset="0"/>
              </a:rPr>
              <a:t>revolution</a:t>
            </a:r>
            <a:endParaRPr lang="it-IT" altLang="it-IT" sz="4000" b="0" kern="0" dirty="0">
              <a:solidFill>
                <a:srgbClr val="0000FF"/>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2BF38326-77C2-D55B-C53B-DCDD01309AAF}"/>
              </a:ext>
            </a:extLst>
          </p:cNvPr>
          <p:cNvSpPr txBox="1">
            <a:spLocks noChangeArrowheads="1"/>
          </p:cNvSpPr>
          <p:nvPr/>
        </p:nvSpPr>
        <p:spPr>
          <a:xfrm>
            <a:off x="-181460" y="1386802"/>
            <a:ext cx="5474953" cy="54086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spcBef>
                <a:spcPts val="600"/>
              </a:spcBef>
              <a:buFontTx/>
              <a:buBlip>
                <a:blip r:embed="rId4"/>
              </a:buBlip>
              <a:defRPr/>
            </a:pPr>
            <a:r>
              <a:rPr lang="en-US" altLang="it-IT" sz="1600" b="0" kern="0" dirty="0">
                <a:latin typeface="Calibri" panose="020F0502020204030204" pitchFamily="34" charset="0"/>
                <a:cs typeface="Calibri" panose="020F0502020204030204" pitchFamily="34" charset="0"/>
              </a:rPr>
              <a:t>Gaia has changed our view of clusters and open clusters</a:t>
            </a:r>
          </a:p>
          <a:p>
            <a:pPr marL="457200" lvl="1" indent="0">
              <a:spcBef>
                <a:spcPts val="600"/>
              </a:spcBef>
              <a:buFontTx/>
              <a:buBlip>
                <a:blip r:embed="rId4"/>
              </a:buBlip>
              <a:defRPr/>
            </a:pPr>
            <a:r>
              <a:rPr lang="en-US" altLang="it-IT" sz="1600" b="0" kern="0" dirty="0">
                <a:solidFill>
                  <a:srgbClr val="0000FF"/>
                </a:solidFill>
                <a:latin typeface="Calibri" panose="020F0502020204030204" pitchFamily="34" charset="0"/>
                <a:cs typeface="Calibri" panose="020F0502020204030204" pitchFamily="34" charset="0"/>
              </a:rPr>
              <a:t>Census revision</a:t>
            </a:r>
            <a:r>
              <a:rPr lang="en-US" altLang="it-IT" sz="1600" b="0" kern="0" dirty="0">
                <a:latin typeface="Calibri" panose="020F0502020204030204" pitchFamily="34" charset="0"/>
                <a:cs typeface="Calibri" panose="020F0502020204030204" pitchFamily="34" charset="0"/>
              </a:rPr>
              <a:t>: </a:t>
            </a:r>
            <a:r>
              <a:rPr lang="en-US" altLang="it-IT" sz="1200" b="0" kern="0" dirty="0" err="1">
                <a:solidFill>
                  <a:srgbClr val="0000FF"/>
                </a:solidFill>
                <a:latin typeface="Calibri" panose="020F0502020204030204" pitchFamily="34" charset="0"/>
                <a:cs typeface="Calibri" panose="020F0502020204030204" pitchFamily="34" charset="0"/>
              </a:rPr>
              <a:t>Cantat</a:t>
            </a:r>
            <a:r>
              <a:rPr lang="en-US" altLang="it-IT" sz="1200" b="0" kern="0" dirty="0">
                <a:solidFill>
                  <a:srgbClr val="0000FF"/>
                </a:solidFill>
                <a:latin typeface="Calibri" panose="020F0502020204030204" pitchFamily="34" charset="0"/>
                <a:cs typeface="Calibri" panose="020F0502020204030204" pitchFamily="34" charset="0"/>
              </a:rPr>
              <a:t>+ 2018</a:t>
            </a:r>
            <a:r>
              <a:rPr lang="en-US" altLang="it-IT" sz="1200" b="0" kern="0" dirty="0">
                <a:latin typeface="Calibri" panose="020F0502020204030204" pitchFamily="34" charset="0"/>
                <a:cs typeface="Calibri" panose="020F0502020204030204" pitchFamily="34" charset="0"/>
              </a:rPr>
              <a:t>, 2020</a:t>
            </a:r>
            <a:r>
              <a:rPr lang="en-US" sz="1200" dirty="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Castro-</a:t>
            </a:r>
            <a:r>
              <a:rPr lang="en-US" sz="1200" b="0" dirty="0" err="1">
                <a:latin typeface="Calibri" panose="020F0502020204030204" pitchFamily="34" charset="0"/>
                <a:cs typeface="Calibri" panose="020F0502020204030204" pitchFamily="34" charset="0"/>
              </a:rPr>
              <a:t>Ginard</a:t>
            </a:r>
            <a:r>
              <a:rPr lang="en-US" sz="1200" b="0" dirty="0">
                <a:latin typeface="Calibri" panose="020F0502020204030204" pitchFamily="34" charset="0"/>
                <a:cs typeface="Calibri" panose="020F0502020204030204" pitchFamily="34" charset="0"/>
              </a:rPr>
              <a:t> et al.(2021); </a:t>
            </a:r>
            <a:r>
              <a:rPr lang="en-US" sz="1200" b="0" dirty="0" err="1">
                <a:latin typeface="Calibri" panose="020F0502020204030204" pitchFamily="34" charset="0"/>
                <a:cs typeface="Calibri" panose="020F0502020204030204" pitchFamily="34" charset="0"/>
              </a:rPr>
              <a:t>Tarricq</a:t>
            </a:r>
            <a:r>
              <a:rPr lang="en-US" sz="1200" b="0" dirty="0">
                <a:latin typeface="Calibri" panose="020F0502020204030204" pitchFamily="34" charset="0"/>
                <a:cs typeface="Calibri" panose="020F0502020204030204" pitchFamily="34" charset="0"/>
              </a:rPr>
              <a:t> et al. (2021), </a:t>
            </a:r>
            <a:r>
              <a:rPr lang="en-US" sz="1200" b="0" dirty="0" err="1">
                <a:latin typeface="Calibri" panose="020F0502020204030204" pitchFamily="34" charset="0"/>
                <a:cs typeface="Calibri" panose="020F0502020204030204" pitchFamily="34" charset="0"/>
              </a:rPr>
              <a:t>Badawy</a:t>
            </a:r>
            <a:r>
              <a:rPr lang="en-US" sz="1200" b="0" dirty="0">
                <a:latin typeface="Calibri" panose="020F0502020204030204" pitchFamily="34" charset="0"/>
                <a:cs typeface="Calibri" panose="020F0502020204030204" pitchFamily="34" charset="0"/>
              </a:rPr>
              <a:t> et al(2022), Hao et al (2022), </a:t>
            </a:r>
            <a:r>
              <a:rPr lang="en-US" sz="1200" b="0" dirty="0" err="1">
                <a:latin typeface="Calibri" panose="020F0502020204030204" pitchFamily="34" charset="0"/>
                <a:cs typeface="Calibri" panose="020F0502020204030204" pitchFamily="34" charset="0"/>
              </a:rPr>
              <a:t>Kounkel</a:t>
            </a:r>
            <a:r>
              <a:rPr lang="en-US" sz="1200" b="0" dirty="0">
                <a:latin typeface="Calibri" panose="020F0502020204030204" pitchFamily="34" charset="0"/>
                <a:cs typeface="Calibri" panose="020F0502020204030204" pitchFamily="34" charset="0"/>
              </a:rPr>
              <a:t>+ (2020)…</a:t>
            </a:r>
            <a:r>
              <a:rPr lang="en-US" sz="1200" b="0" dirty="0" err="1">
                <a:latin typeface="Calibri" panose="020F0502020204030204" pitchFamily="34" charset="0"/>
                <a:cs typeface="Calibri" panose="020F0502020204030204" pitchFamily="34" charset="0"/>
              </a:rPr>
              <a:t>Hunt&amp;Reffert</a:t>
            </a:r>
            <a:r>
              <a:rPr lang="en-US" sz="1200" b="0" dirty="0">
                <a:latin typeface="Calibri" panose="020F0502020204030204" pitchFamily="34" charset="0"/>
                <a:cs typeface="Calibri" panose="020F0502020204030204" pitchFamily="34" charset="0"/>
              </a:rPr>
              <a:t>(2023) with 7000 </a:t>
            </a:r>
            <a:r>
              <a:rPr lang="en-US" sz="1200" b="0" dirty="0" err="1">
                <a:latin typeface="Calibri" panose="020F0502020204030204" pitchFamily="34" charset="0"/>
                <a:cs typeface="Calibri" panose="020F0502020204030204" pitchFamily="34" charset="0"/>
              </a:rPr>
              <a:t>Ocs</a:t>
            </a:r>
            <a:r>
              <a:rPr lang="en-US" sz="1200" b="0" dirty="0">
                <a:latin typeface="Calibri" panose="020F0502020204030204" pitchFamily="34" charset="0"/>
                <a:cs typeface="Calibri" panose="020F0502020204030204" pitchFamily="34" charset="0"/>
              </a:rPr>
              <a:t>, </a:t>
            </a:r>
            <a:r>
              <a:rPr lang="en-US" sz="1200" b="0" dirty="0" err="1">
                <a:solidFill>
                  <a:srgbClr val="0000FF"/>
                </a:solidFill>
                <a:latin typeface="Calibri" panose="020F0502020204030204" pitchFamily="34" charset="0"/>
                <a:cs typeface="Calibri" panose="020F0502020204030204" pitchFamily="34" charset="0"/>
              </a:rPr>
              <a:t>Perren</a:t>
            </a:r>
            <a:r>
              <a:rPr lang="en-US" sz="1200" b="0" dirty="0">
                <a:solidFill>
                  <a:srgbClr val="0000FF"/>
                </a:solidFill>
                <a:latin typeface="Calibri" panose="020F0502020204030204" pitchFamily="34" charset="0"/>
                <a:cs typeface="Calibri" panose="020F0502020204030204" pitchFamily="34" charset="0"/>
              </a:rPr>
              <a:t> +(2023) with 14,000 OCs</a:t>
            </a:r>
            <a:endParaRPr lang="en-US" altLang="it-IT" sz="1400" b="0" kern="0" dirty="0">
              <a:solidFill>
                <a:srgbClr val="0000FF"/>
              </a:solidFill>
              <a:latin typeface="Calibri" panose="020F0502020204030204" pitchFamily="34" charset="0"/>
              <a:cs typeface="Calibri" panose="020F0502020204030204" pitchFamily="34" charset="0"/>
            </a:endParaRPr>
          </a:p>
          <a:p>
            <a:pPr marL="457200" lvl="1" indent="0">
              <a:spcBef>
                <a:spcPts val="600"/>
              </a:spcBef>
              <a:buFont typeface="Times New Roman" panose="02020603050405020304" pitchFamily="18" charset="0"/>
              <a:buBlip>
                <a:blip r:embed="rId4"/>
              </a:buBlip>
              <a:defRPr/>
            </a:pPr>
            <a:r>
              <a:rPr lang="en-US" altLang="it-IT" sz="1600" b="0" kern="0" dirty="0">
                <a:solidFill>
                  <a:srgbClr val="0000FF"/>
                </a:solidFill>
                <a:latin typeface="Calibri" panose="020F0502020204030204" pitchFamily="34" charset="0"/>
                <a:cs typeface="Calibri" panose="020F0502020204030204" pitchFamily="34" charset="0"/>
              </a:rPr>
              <a:t>Membership, </a:t>
            </a:r>
            <a:r>
              <a:rPr lang="en-US" sz="1600" b="0" dirty="0">
                <a:solidFill>
                  <a:srgbClr val="0000FF"/>
                </a:solidFill>
                <a:latin typeface="Calibri" panose="020F0502020204030204" pitchFamily="34" charset="0"/>
                <a:cs typeface="Calibri" panose="020F0502020204030204" pitchFamily="34" charset="0"/>
              </a:rPr>
              <a:t>parallaxes, proper motions, and radial velocities</a:t>
            </a:r>
            <a:r>
              <a:rPr lang="en-US" sz="1600" b="0" dirty="0">
                <a:latin typeface="Calibri" panose="020F0502020204030204" pitchFamily="34" charset="0"/>
                <a:cs typeface="Calibri" panose="020F0502020204030204" pitchFamily="34" charset="0"/>
              </a:rPr>
              <a:t> </a:t>
            </a:r>
            <a:r>
              <a:rPr lang="en-US" altLang="it-IT" sz="1600" b="0" kern="0" dirty="0">
                <a:latin typeface="Calibri" panose="020F0502020204030204" pitchFamily="34" charset="0"/>
                <a:cs typeface="Calibri" panose="020F0502020204030204" pitchFamily="34" charset="0"/>
              </a:rPr>
              <a:t> </a:t>
            </a:r>
            <a:r>
              <a:rPr lang="en-US" altLang="it-IT" sz="1200" b="0" kern="0" dirty="0">
                <a:latin typeface="Calibri" panose="020F0502020204030204" pitchFamily="34" charset="0"/>
                <a:cs typeface="Calibri" panose="020F0502020204030204" pitchFamily="34" charset="0"/>
              </a:rPr>
              <a:t>(</a:t>
            </a:r>
            <a:r>
              <a:rPr lang="en-US" altLang="it-IT" sz="1200" b="0" kern="0" dirty="0" err="1">
                <a:latin typeface="Calibri" panose="020F0502020204030204" pitchFamily="34" charset="0"/>
                <a:cs typeface="Calibri" panose="020F0502020204030204" pitchFamily="34" charset="0"/>
              </a:rPr>
              <a:t>Cantat</a:t>
            </a:r>
            <a:r>
              <a:rPr lang="en-US" altLang="it-IT" sz="1200" b="0" kern="0" dirty="0">
                <a:latin typeface="Calibri" panose="020F0502020204030204" pitchFamily="34" charset="0"/>
                <a:cs typeface="Calibri" panose="020F0502020204030204" pitchFamily="34" charset="0"/>
              </a:rPr>
              <a:t> et al 2018, 2020), </a:t>
            </a:r>
            <a:r>
              <a:rPr lang="en-US" altLang="it-IT" sz="1200" b="0" kern="0" dirty="0" err="1">
                <a:latin typeface="Calibri" panose="020F0502020204030204" pitchFamily="34" charset="0"/>
                <a:cs typeface="Calibri" panose="020F0502020204030204" pitchFamily="34" charset="0"/>
              </a:rPr>
              <a:t>Soubiran</a:t>
            </a:r>
            <a:r>
              <a:rPr lang="en-US" altLang="it-IT" sz="1200" b="0" kern="0" dirty="0">
                <a:latin typeface="Calibri" panose="020F0502020204030204" pitchFamily="34" charset="0"/>
                <a:cs typeface="Calibri" panose="020F0502020204030204" pitchFamily="34" charset="0"/>
              </a:rPr>
              <a:t> et al 2018, Fu+(2022, 386OC </a:t>
            </a:r>
            <a:r>
              <a:rPr lang="en-US" altLang="it-IT" sz="1200" b="0" kern="0" dirty="0" err="1">
                <a:latin typeface="Calibri" panose="020F0502020204030204" pitchFamily="34" charset="0"/>
                <a:cs typeface="Calibri" panose="020F0502020204030204" pitchFamily="34" charset="0"/>
              </a:rPr>
              <a:t>Vrad</a:t>
            </a:r>
            <a:r>
              <a:rPr lang="en-US" altLang="it-IT" sz="1200" b="0" kern="0" dirty="0">
                <a:latin typeface="Calibri" panose="020F0502020204030204" pitchFamily="34" charset="0"/>
                <a:cs typeface="Calibri" panose="020F0502020204030204" pitchFamily="34" charset="0"/>
              </a:rPr>
              <a:t>), Perren+2023</a:t>
            </a:r>
            <a:endParaRPr lang="en-US" altLang="it-IT" sz="1600" b="0" kern="0" dirty="0">
              <a:latin typeface="Calibri" panose="020F0502020204030204" pitchFamily="34" charset="0"/>
              <a:cs typeface="Calibri" panose="020F0502020204030204" pitchFamily="34" charset="0"/>
            </a:endParaRPr>
          </a:p>
          <a:p>
            <a:pPr marL="457200" lvl="1" indent="0">
              <a:spcBef>
                <a:spcPts val="600"/>
              </a:spcBef>
              <a:buFont typeface="Times New Roman" panose="02020603050405020304" pitchFamily="18" charset="0"/>
              <a:buBlip>
                <a:blip r:embed="rId4"/>
              </a:buBlip>
              <a:defRPr/>
            </a:pPr>
            <a:r>
              <a:rPr lang="en-US" altLang="it-IT" sz="1600" b="0" kern="0" dirty="0">
                <a:solidFill>
                  <a:srgbClr val="0000FF"/>
                </a:solidFill>
                <a:latin typeface="Calibri" panose="020F0502020204030204" pitchFamily="34" charset="0"/>
                <a:cs typeface="Calibri" panose="020F0502020204030204" pitchFamily="34" charset="0"/>
              </a:rPr>
              <a:t>Age revision: </a:t>
            </a:r>
            <a:r>
              <a:rPr lang="en-US" altLang="it-IT" sz="1200" b="0" kern="0" dirty="0">
                <a:latin typeface="Calibri" panose="020F0502020204030204" pitchFamily="34" charset="0"/>
                <a:cs typeface="Calibri" panose="020F0502020204030204" pitchFamily="34" charset="0"/>
              </a:rPr>
              <a:t>Gaia collab, van Leeuwen+, 2017, 2018,  Cantat+2018, Bossini +2018, </a:t>
            </a:r>
            <a:r>
              <a:rPr lang="en-US" sz="1200" b="0" dirty="0" err="1">
                <a:latin typeface="Calibri" panose="020F0502020204030204" pitchFamily="34" charset="0"/>
                <a:cs typeface="Calibri" panose="020F0502020204030204" pitchFamily="34" charset="0"/>
              </a:rPr>
              <a:t>Cantat</a:t>
            </a:r>
            <a:r>
              <a:rPr lang="en-US" sz="1200" b="0" dirty="0">
                <a:latin typeface="Calibri" panose="020F0502020204030204" pitchFamily="34" charset="0"/>
                <a:cs typeface="Calibri" panose="020F0502020204030204" pitchFamily="34" charset="0"/>
              </a:rPr>
              <a:t>-Gaudin+( 2018, 2020); Castro-</a:t>
            </a:r>
            <a:r>
              <a:rPr lang="en-US" sz="1200" b="0" dirty="0" err="1">
                <a:latin typeface="Calibri" panose="020F0502020204030204" pitchFamily="34" charset="0"/>
                <a:cs typeface="Calibri" panose="020F0502020204030204" pitchFamily="34" charset="0"/>
              </a:rPr>
              <a:t>Ginard</a:t>
            </a:r>
            <a:r>
              <a:rPr lang="en-US" sz="1200" b="0" dirty="0">
                <a:latin typeface="Calibri" panose="020F0502020204030204" pitchFamily="34" charset="0"/>
                <a:cs typeface="Calibri" panose="020F0502020204030204" pitchFamily="34" charset="0"/>
              </a:rPr>
              <a:t> et al.(2021); </a:t>
            </a:r>
            <a:r>
              <a:rPr lang="en-US" sz="1200" b="0" dirty="0" err="1">
                <a:latin typeface="Calibri" panose="020F0502020204030204" pitchFamily="34" charset="0"/>
                <a:cs typeface="Calibri" panose="020F0502020204030204" pitchFamily="34" charset="0"/>
              </a:rPr>
              <a:t>Tarricq</a:t>
            </a:r>
            <a:r>
              <a:rPr lang="en-US" sz="1200" b="0" dirty="0">
                <a:latin typeface="Calibri" panose="020F0502020204030204" pitchFamily="34" charset="0"/>
                <a:cs typeface="Calibri" panose="020F0502020204030204" pitchFamily="34" charset="0"/>
              </a:rPr>
              <a:t> et al. (2021), Anders et al (2021),… </a:t>
            </a:r>
            <a:r>
              <a:rPr lang="en-US" altLang="it-IT" sz="1200" b="0" kern="0" dirty="0" err="1">
                <a:latin typeface="Calibri" panose="020F0502020204030204" pitchFamily="34" charset="0"/>
                <a:cs typeface="Calibri" panose="020F0502020204030204" pitchFamily="34" charset="0"/>
              </a:rPr>
              <a:t>Perren</a:t>
            </a:r>
            <a:r>
              <a:rPr lang="en-US" altLang="it-IT" sz="1200" b="0" kern="0" dirty="0">
                <a:latin typeface="Calibri" panose="020F0502020204030204" pitchFamily="34" charset="0"/>
                <a:cs typeface="Calibri" panose="020F0502020204030204" pitchFamily="34" charset="0"/>
              </a:rPr>
              <a:t>+(2020), Dias+2021</a:t>
            </a:r>
          </a:p>
          <a:p>
            <a:pPr marL="457200" lvl="1" indent="0">
              <a:spcBef>
                <a:spcPts val="600"/>
              </a:spcBef>
              <a:buBlip>
                <a:blip r:embed="rId4"/>
              </a:buBlip>
              <a:defRPr/>
            </a:pPr>
            <a:r>
              <a:rPr lang="en-US" sz="1600" b="0" kern="0" dirty="0">
                <a:solidFill>
                  <a:srgbClr val="0000FF"/>
                </a:solidFill>
                <a:latin typeface="Calibri" panose="020F0502020204030204" pitchFamily="34" charset="0"/>
                <a:cs typeface="Calibri" panose="020F0502020204030204" pitchFamily="34" charset="0"/>
              </a:rPr>
              <a:t>Chemical Abundances</a:t>
            </a:r>
            <a:r>
              <a:rPr lang="en-US" sz="1600" b="0" kern="0" dirty="0">
                <a:latin typeface="Calibri" panose="020F0502020204030204" pitchFamily="34" charset="0"/>
                <a:cs typeface="Calibri" panose="020F0502020204030204" pitchFamily="34" charset="0"/>
              </a:rPr>
              <a:t>:  GES </a:t>
            </a:r>
            <a:r>
              <a:rPr lang="en-US" sz="1200" b="0" kern="0" dirty="0">
                <a:latin typeface="Calibri" panose="020F0502020204030204" pitchFamily="34" charset="0"/>
                <a:cs typeface="Calibri" panose="020F0502020204030204" pitchFamily="34" charset="0"/>
              </a:rPr>
              <a:t>(</a:t>
            </a:r>
            <a:r>
              <a:rPr lang="en-US" sz="1200" b="0" kern="0" dirty="0" err="1">
                <a:latin typeface="Calibri" panose="020F0502020204030204" pitchFamily="34" charset="0"/>
                <a:cs typeface="Calibri" panose="020F0502020204030204" pitchFamily="34" charset="0"/>
              </a:rPr>
              <a:t>Randich</a:t>
            </a:r>
            <a:r>
              <a:rPr lang="en-US" sz="1200" b="0" kern="0" dirty="0">
                <a:latin typeface="Calibri" panose="020F0502020204030204" pitchFamily="34" charset="0"/>
                <a:cs typeface="Calibri" panose="020F0502020204030204" pitchFamily="34" charset="0"/>
              </a:rPr>
              <a:t>+ 2022, Magrini+2023</a:t>
            </a:r>
            <a:r>
              <a:rPr lang="en-US" sz="1600" b="0" kern="0" dirty="0">
                <a:latin typeface="Calibri" panose="020F0502020204030204" pitchFamily="34" charset="0"/>
                <a:cs typeface="Calibri" panose="020F0502020204030204" pitchFamily="34" charset="0"/>
              </a:rPr>
              <a:t>), APOGEE/OCCAM</a:t>
            </a:r>
            <a:r>
              <a:rPr lang="en-US" sz="1200" b="0" kern="0" dirty="0">
                <a:latin typeface="Calibri" panose="020F0502020204030204" pitchFamily="34" charset="0"/>
                <a:cs typeface="Calibri" panose="020F0502020204030204" pitchFamily="34" charset="0"/>
              </a:rPr>
              <a:t>(Myers+2022)</a:t>
            </a:r>
          </a:p>
          <a:p>
            <a:pPr marL="457200" lvl="1" indent="0">
              <a:spcBef>
                <a:spcPts val="600"/>
              </a:spcBef>
              <a:buFont typeface="Times New Roman" panose="02020603050405020304" pitchFamily="18" charset="0"/>
              <a:buBlip>
                <a:blip r:embed="rId4"/>
              </a:buBlip>
              <a:defRPr/>
            </a:pPr>
            <a:r>
              <a:rPr lang="en-US" altLang="it-IT" sz="1600" b="0" kern="0" dirty="0">
                <a:latin typeface="Calibri" panose="020F0502020204030204" pitchFamily="34" charset="0"/>
                <a:cs typeface="Calibri" panose="020F0502020204030204" pitchFamily="34" charset="0"/>
              </a:rPr>
              <a:t> DR3 data:</a:t>
            </a:r>
          </a:p>
          <a:p>
            <a:pPr marL="857250" lvl="2" indent="0">
              <a:spcBef>
                <a:spcPts val="600"/>
              </a:spcBef>
              <a:buBlip>
                <a:blip r:embed="rId4"/>
              </a:buBlip>
              <a:defRPr/>
            </a:pPr>
            <a:r>
              <a:rPr lang="en-US" altLang="it-IT" sz="1200" b="0" kern="0" dirty="0">
                <a:latin typeface="Calibri" panose="020F0502020204030204" pitchFamily="34" charset="0"/>
                <a:cs typeface="Calibri" panose="020F0502020204030204" pitchFamily="34" charset="0"/>
              </a:rPr>
              <a:t> Astrophysical parameters from BP/RP </a:t>
            </a:r>
            <a:r>
              <a:rPr lang="en-US" altLang="it-IT" sz="1000" b="0" kern="0" dirty="0">
                <a:latin typeface="Calibri" panose="020F0502020204030204" pitchFamily="34" charset="0"/>
                <a:cs typeface="Calibri" panose="020F0502020204030204" pitchFamily="34" charset="0"/>
              </a:rPr>
              <a:t>(Andrae+2023) </a:t>
            </a:r>
            <a:r>
              <a:rPr lang="en-US" altLang="it-IT" sz="1200" b="0" kern="0" dirty="0">
                <a:latin typeface="Calibri" panose="020F0502020204030204" pitchFamily="34" charset="0"/>
                <a:cs typeface="Calibri" panose="020F0502020204030204" pitchFamily="34" charset="0"/>
              </a:rPr>
              <a:t>for G&lt;19</a:t>
            </a:r>
          </a:p>
          <a:p>
            <a:pPr marL="857250" lvl="2" indent="0">
              <a:spcBef>
                <a:spcPts val="600"/>
              </a:spcBef>
              <a:buBlip>
                <a:blip r:embed="rId4"/>
              </a:buBlip>
              <a:defRPr/>
            </a:pPr>
            <a:r>
              <a:rPr lang="en-US" altLang="it-IT" sz="1200" b="0" kern="0" dirty="0">
                <a:latin typeface="Calibri" panose="020F0502020204030204" pitchFamily="34" charset="0"/>
                <a:cs typeface="Calibri" panose="020F0502020204030204" pitchFamily="34" charset="0"/>
              </a:rPr>
              <a:t>Radial velocities down to G=14 (Katz+2023)</a:t>
            </a:r>
          </a:p>
          <a:p>
            <a:pPr marL="857250" lvl="2" indent="0">
              <a:spcBef>
                <a:spcPts val="600"/>
              </a:spcBef>
              <a:buBlip>
                <a:blip r:embed="rId4"/>
              </a:buBlip>
              <a:defRPr/>
            </a:pPr>
            <a:r>
              <a:rPr lang="en-US" altLang="it-IT" sz="1200" b="0" kern="0" dirty="0">
                <a:latin typeface="Calibri" panose="020F0502020204030204" pitchFamily="34" charset="0"/>
                <a:cs typeface="Calibri" panose="020F0502020204030204" pitchFamily="34" charset="0"/>
              </a:rPr>
              <a:t> Chemical abundances (up to 12 elements) for about 1600 stars  in  500 OCs </a:t>
            </a:r>
            <a:r>
              <a:rPr lang="en-US" altLang="it-IT" sz="1000" b="0" kern="0" dirty="0">
                <a:latin typeface="Calibri" panose="020F0502020204030204" pitchFamily="34" charset="0"/>
                <a:cs typeface="Calibri" panose="020F0502020204030204" pitchFamily="34" charset="0"/>
              </a:rPr>
              <a:t>(Recio-Blanco+2023): </a:t>
            </a:r>
            <a:r>
              <a:rPr lang="en-US" altLang="it-IT" sz="1200" b="0" kern="0" dirty="0">
                <a:latin typeface="Calibri" panose="020F0502020204030204" pitchFamily="34" charset="0"/>
                <a:cs typeface="Calibri" panose="020F0502020204030204" pitchFamily="34" charset="0"/>
              </a:rPr>
              <a:t>flattening of gradient at young ages</a:t>
            </a:r>
          </a:p>
          <a:p>
            <a:pPr marL="457200" lvl="1" indent="0">
              <a:spcBef>
                <a:spcPts val="600"/>
              </a:spcBef>
              <a:buBlip>
                <a:blip r:embed="rId4"/>
              </a:buBlip>
              <a:defRPr/>
            </a:pPr>
            <a:r>
              <a:rPr lang="en-US" altLang="it-IT" sz="1600" b="0" kern="0" dirty="0">
                <a:latin typeface="Calibri" panose="020F0502020204030204" pitchFamily="34" charset="0"/>
                <a:cs typeface="Calibri" panose="020F0502020204030204" pitchFamily="34" charset="0"/>
              </a:rPr>
              <a:t>DR4: not before end of 2025</a:t>
            </a:r>
            <a:endParaRPr lang="en-US" altLang="it-IT" sz="2400" b="0" kern="0" dirty="0">
              <a:latin typeface="Calibri" panose="020F0502020204030204" pitchFamily="34" charset="0"/>
              <a:cs typeface="Calibri" panose="020F0502020204030204" pitchFamily="34" charset="0"/>
            </a:endParaRPr>
          </a:p>
          <a:p>
            <a:pPr marL="457200" lvl="1" indent="0">
              <a:spcBef>
                <a:spcPts val="600"/>
              </a:spcBef>
              <a:buFontTx/>
              <a:buNone/>
              <a:defRPr/>
            </a:pPr>
            <a:endParaRPr lang="en-US" altLang="it-IT" sz="1600" b="0" kern="0" dirty="0">
              <a:latin typeface="Calibri" panose="020F0502020204030204" pitchFamily="34" charset="0"/>
              <a:cs typeface="Calibri" panose="020F0502020204030204" pitchFamily="34" charset="0"/>
            </a:endParaRPr>
          </a:p>
          <a:p>
            <a:pPr marL="457200" lvl="1" indent="0">
              <a:spcBef>
                <a:spcPts val="600"/>
              </a:spcBef>
              <a:buFont typeface="Times New Roman" panose="02020603050405020304" pitchFamily="18" charset="0"/>
              <a:buBlip>
                <a:blip r:embed="rId4"/>
              </a:buBlip>
              <a:defRPr/>
            </a:pPr>
            <a:endParaRPr lang="en-US" altLang="it-IT" sz="2000" b="0" kern="0" dirty="0"/>
          </a:p>
          <a:p>
            <a:pPr marL="0" indent="0">
              <a:defRPr/>
            </a:pPr>
            <a:endParaRPr lang="it-IT" altLang="it-IT" b="0" kern="0" dirty="0"/>
          </a:p>
        </p:txBody>
      </p:sp>
      <p:pic>
        <p:nvPicPr>
          <p:cNvPr id="8" name="Picture 7">
            <a:extLst>
              <a:ext uri="{FF2B5EF4-FFF2-40B4-BE49-F238E27FC236}">
                <a16:creationId xmlns:a16="http://schemas.microsoft.com/office/drawing/2014/main" id="{7B8C6C59-0136-94CE-589F-B501CDF8159C}"/>
              </a:ext>
            </a:extLst>
          </p:cNvPr>
          <p:cNvPicPr>
            <a:picLocks noChangeAspect="1"/>
          </p:cNvPicPr>
          <p:nvPr/>
        </p:nvPicPr>
        <p:blipFill rotWithShape="1">
          <a:blip r:embed="rId5"/>
          <a:srcRect l="4873"/>
          <a:stretch/>
        </p:blipFill>
        <p:spPr>
          <a:xfrm>
            <a:off x="5265421" y="784431"/>
            <a:ext cx="4004778" cy="2632076"/>
          </a:xfrm>
          <a:prstGeom prst="rect">
            <a:avLst/>
          </a:prstGeom>
        </p:spPr>
      </p:pic>
      <p:sp>
        <p:nvSpPr>
          <p:cNvPr id="9" name="TextBox 8">
            <a:extLst>
              <a:ext uri="{FF2B5EF4-FFF2-40B4-BE49-F238E27FC236}">
                <a16:creationId xmlns:a16="http://schemas.microsoft.com/office/drawing/2014/main" id="{28F0327F-019B-B0F9-AFED-B300B90A96B7}"/>
              </a:ext>
            </a:extLst>
          </p:cNvPr>
          <p:cNvSpPr txBox="1"/>
          <p:nvPr/>
        </p:nvSpPr>
        <p:spPr>
          <a:xfrm>
            <a:off x="7308304" y="1079025"/>
            <a:ext cx="1368152" cy="307777"/>
          </a:xfrm>
          <a:prstGeom prst="rect">
            <a:avLst/>
          </a:prstGeom>
          <a:noFill/>
        </p:spPr>
        <p:txBody>
          <a:bodyPr wrap="square" rtlCol="0">
            <a:spAutoFit/>
          </a:bodyPr>
          <a:lstStyle/>
          <a:p>
            <a:r>
              <a:rPr lang="en-US" sz="1400" dirty="0">
                <a:solidFill>
                  <a:srgbClr val="0000FF"/>
                </a:solidFill>
              </a:rPr>
              <a:t>Perren+2023</a:t>
            </a:r>
          </a:p>
        </p:txBody>
      </p:sp>
      <p:sp>
        <p:nvSpPr>
          <p:cNvPr id="10" name="TextBox 9">
            <a:extLst>
              <a:ext uri="{FF2B5EF4-FFF2-40B4-BE49-F238E27FC236}">
                <a16:creationId xmlns:a16="http://schemas.microsoft.com/office/drawing/2014/main" id="{BAD33CB9-826F-04BA-5212-64AC4E86BE81}"/>
              </a:ext>
            </a:extLst>
          </p:cNvPr>
          <p:cNvSpPr txBox="1"/>
          <p:nvPr/>
        </p:nvSpPr>
        <p:spPr>
          <a:xfrm>
            <a:off x="6156912" y="3520281"/>
            <a:ext cx="2493991" cy="738664"/>
          </a:xfrm>
          <a:prstGeom prst="rect">
            <a:avLst/>
          </a:prstGeom>
          <a:noFill/>
        </p:spPr>
        <p:txBody>
          <a:bodyPr wrap="square" rtlCol="0">
            <a:spAutoFit/>
          </a:bodyPr>
          <a:lstStyle/>
          <a:p>
            <a:r>
              <a:rPr lang="en-US" sz="1400" dirty="0" err="1">
                <a:solidFill>
                  <a:srgbClr val="0000FF"/>
                </a:solidFill>
              </a:rPr>
              <a:t>Fouesneau</a:t>
            </a:r>
            <a:r>
              <a:rPr lang="en-US" sz="1400" dirty="0">
                <a:solidFill>
                  <a:srgbClr val="0000FF"/>
                </a:solidFill>
              </a:rPr>
              <a:t> 2023</a:t>
            </a:r>
          </a:p>
          <a:p>
            <a:r>
              <a:rPr lang="en-US" sz="1400" dirty="0">
                <a:solidFill>
                  <a:srgbClr val="0000FF"/>
                </a:solidFill>
              </a:rPr>
              <a:t>M67</a:t>
            </a:r>
          </a:p>
          <a:p>
            <a:r>
              <a:rPr lang="en-US" sz="1400" dirty="0">
                <a:solidFill>
                  <a:srgbClr val="FF0000"/>
                </a:solidFill>
              </a:rPr>
              <a:t>Parsec , log(age)=9.4</a:t>
            </a:r>
          </a:p>
        </p:txBody>
      </p:sp>
      <p:sp>
        <p:nvSpPr>
          <p:cNvPr id="11" name="Rectangle 10">
            <a:extLst>
              <a:ext uri="{FF2B5EF4-FFF2-40B4-BE49-F238E27FC236}">
                <a16:creationId xmlns:a16="http://schemas.microsoft.com/office/drawing/2014/main" id="{31307602-E5CE-62E8-8814-E6AB85388A28}"/>
              </a:ext>
            </a:extLst>
          </p:cNvPr>
          <p:cNvSpPr/>
          <p:nvPr/>
        </p:nvSpPr>
        <p:spPr bwMode="auto">
          <a:xfrm>
            <a:off x="5293494" y="3416507"/>
            <a:ext cx="574650" cy="26255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3300"/>
              </a:solidFill>
              <a:effectLst/>
              <a:latin typeface="Arial" charset="0"/>
            </a:endParaRPr>
          </a:p>
        </p:txBody>
      </p:sp>
      <p:pic>
        <p:nvPicPr>
          <p:cNvPr id="2" name="Content Placeholder 2">
            <a:extLst>
              <a:ext uri="{FF2B5EF4-FFF2-40B4-BE49-F238E27FC236}">
                <a16:creationId xmlns:a16="http://schemas.microsoft.com/office/drawing/2014/main" id="{0B799F9A-2C35-F943-0EE9-B20AC40387F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39" b="53146"/>
          <a:stretch/>
        </p:blipFill>
        <p:spPr bwMode="auto">
          <a:xfrm>
            <a:off x="5249993" y="3384963"/>
            <a:ext cx="4104456" cy="234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2">
            <a:extLst>
              <a:ext uri="{FF2B5EF4-FFF2-40B4-BE49-F238E27FC236}">
                <a16:creationId xmlns:a16="http://schemas.microsoft.com/office/drawing/2014/main" id="{D081EB15-7363-05A8-E713-2B886695E8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9112"/>
          <a:stretch/>
        </p:blipFill>
        <p:spPr bwMode="auto">
          <a:xfrm>
            <a:off x="5249993" y="5549629"/>
            <a:ext cx="4104456" cy="57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AFBD3B3E-96F0-B63A-3A45-8948CBDB2BE6}"/>
              </a:ext>
            </a:extLst>
          </p:cNvPr>
          <p:cNvSpPr txBox="1"/>
          <p:nvPr/>
        </p:nvSpPr>
        <p:spPr>
          <a:xfrm>
            <a:off x="5841444" y="5143933"/>
            <a:ext cx="1700063" cy="276999"/>
          </a:xfrm>
          <a:prstGeom prst="rect">
            <a:avLst/>
          </a:prstGeom>
          <a:noFill/>
        </p:spPr>
        <p:txBody>
          <a:bodyPr wrap="square" rtlCol="0">
            <a:spAutoFit/>
          </a:bodyPr>
          <a:lstStyle/>
          <a:p>
            <a:r>
              <a:rPr lang="en-US" sz="1200" dirty="0">
                <a:solidFill>
                  <a:srgbClr val="0000FF"/>
                </a:solidFill>
              </a:rPr>
              <a:t>RecioBlanco+2023</a:t>
            </a:r>
          </a:p>
        </p:txBody>
      </p:sp>
      <p:sp>
        <p:nvSpPr>
          <p:cNvPr id="6" name="TextBox 5">
            <a:extLst>
              <a:ext uri="{FF2B5EF4-FFF2-40B4-BE49-F238E27FC236}">
                <a16:creationId xmlns:a16="http://schemas.microsoft.com/office/drawing/2014/main" id="{FBD62198-0607-2892-EEBD-AA9FBCD42FA9}"/>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4209893294"/>
      </p:ext>
    </p:extLst>
  </p:cSld>
  <p:clrMapOvr>
    <a:masterClrMapping/>
  </p:clrMapOvr>
  <mc:AlternateContent xmlns:mc="http://schemas.openxmlformats.org/markup-compatibility/2006" xmlns:p14="http://schemas.microsoft.com/office/powerpoint/2010/main">
    <mc:Choice Requires="p14">
      <p:transition spd="slow" p14:dur="2000" advTm="289"/>
    </mc:Choice>
    <mc:Fallback xmlns="">
      <p:transition spd="slow" advTm="2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1706" y="0"/>
            <a:ext cx="9270201" cy="6858000"/>
          </a:xfrm>
          <a:prstGeom prst="rect">
            <a:avLst/>
          </a:prstGeom>
          <a:noFill/>
        </p:spPr>
      </p:pic>
      <p:sp>
        <p:nvSpPr>
          <p:cNvPr id="8" name="Title 1">
            <a:extLst>
              <a:ext uri="{FF2B5EF4-FFF2-40B4-BE49-F238E27FC236}">
                <a16:creationId xmlns:a16="http://schemas.microsoft.com/office/drawing/2014/main" id="{49B1850D-6418-96A9-94D1-B970CD9A6C6A}"/>
              </a:ext>
            </a:extLst>
          </p:cNvPr>
          <p:cNvSpPr>
            <a:spLocks noGrp="1"/>
          </p:cNvSpPr>
          <p:nvPr>
            <p:ph type="title"/>
          </p:nvPr>
        </p:nvSpPr>
        <p:spPr>
          <a:xfrm>
            <a:off x="289369" y="716977"/>
            <a:ext cx="8854631" cy="828533"/>
          </a:xfrm>
        </p:spPr>
        <p:txBody>
          <a:bodyPr>
            <a:normAutofit fontScale="90000"/>
          </a:bodyPr>
          <a:lstStyle/>
          <a:p>
            <a:r>
              <a:rPr lang="en-GB" sz="4000" dirty="0">
                <a:solidFill>
                  <a:srgbClr val="0000FF"/>
                </a:solidFill>
              </a:rPr>
              <a:t>How many stars in how many clusters? </a:t>
            </a:r>
            <a:br>
              <a:rPr lang="en-GB" dirty="0">
                <a:solidFill>
                  <a:srgbClr val="00B0F0"/>
                </a:solidFill>
                <a:highlight>
                  <a:srgbClr val="FFFF00"/>
                </a:highlight>
              </a:rPr>
            </a:br>
            <a:endParaRPr lang="it-IT" b="1" dirty="0">
              <a:solidFill>
                <a:srgbClr val="00B0F0"/>
              </a:solidFill>
              <a:highlight>
                <a:srgbClr val="FFFF00"/>
              </a:highlight>
            </a:endParaRPr>
          </a:p>
        </p:txBody>
      </p:sp>
      <p:sp>
        <p:nvSpPr>
          <p:cNvPr id="4" name="TextBox 3">
            <a:extLst>
              <a:ext uri="{FF2B5EF4-FFF2-40B4-BE49-F238E27FC236}">
                <a16:creationId xmlns:a16="http://schemas.microsoft.com/office/drawing/2014/main" id="{3029A729-69E6-29EA-505A-F6F01B071C50}"/>
              </a:ext>
            </a:extLst>
          </p:cNvPr>
          <p:cNvSpPr txBox="1"/>
          <p:nvPr/>
        </p:nvSpPr>
        <p:spPr>
          <a:xfrm flipH="1">
            <a:off x="619543" y="5164044"/>
            <a:ext cx="3952457" cy="1077218"/>
          </a:xfrm>
          <a:prstGeom prst="rect">
            <a:avLst/>
          </a:prstGeom>
          <a:noFill/>
        </p:spPr>
        <p:txBody>
          <a:bodyPr wrap="square" rtlCol="0">
            <a:spAutoFit/>
          </a:bodyPr>
          <a:lstStyle/>
          <a:p>
            <a:r>
              <a:rPr lang="en-US" sz="1600" b="0" dirty="0">
                <a:solidFill>
                  <a:srgbClr val="0000FF"/>
                </a:solidFill>
              </a:rPr>
              <a:t>In HR: 48 </a:t>
            </a:r>
            <a:r>
              <a:rPr lang="en-US" sz="1600" b="0" dirty="0" err="1">
                <a:solidFill>
                  <a:srgbClr val="0000FF"/>
                </a:solidFill>
              </a:rPr>
              <a:t>Ocs</a:t>
            </a:r>
            <a:r>
              <a:rPr lang="en-US" sz="1600" b="0" dirty="0">
                <a:solidFill>
                  <a:srgbClr val="0000FF"/>
                </a:solidFill>
              </a:rPr>
              <a:t> with &gt; 100 stars successfully observed</a:t>
            </a:r>
          </a:p>
          <a:p>
            <a:r>
              <a:rPr lang="en-US" sz="1600" b="0" dirty="0">
                <a:solidFill>
                  <a:srgbClr val="0000FF"/>
                </a:solidFill>
              </a:rPr>
              <a:t>In LR : 166 </a:t>
            </a:r>
            <a:r>
              <a:rPr lang="en-US" sz="1600" b="0" dirty="0" err="1">
                <a:solidFill>
                  <a:srgbClr val="0000FF"/>
                </a:solidFill>
              </a:rPr>
              <a:t>Ocs</a:t>
            </a:r>
            <a:r>
              <a:rPr lang="en-US" sz="1600" b="0" dirty="0">
                <a:solidFill>
                  <a:srgbClr val="0000FF"/>
                </a:solidFill>
              </a:rPr>
              <a:t> with N &gt; 100 observed stars</a:t>
            </a:r>
          </a:p>
        </p:txBody>
      </p:sp>
      <p:sp>
        <p:nvSpPr>
          <p:cNvPr id="11" name="TextBox 10">
            <a:extLst>
              <a:ext uri="{FF2B5EF4-FFF2-40B4-BE49-F238E27FC236}">
                <a16:creationId xmlns:a16="http://schemas.microsoft.com/office/drawing/2014/main" id="{F50EBFA7-B5A0-8851-9A05-34CA40B7F8F1}"/>
              </a:ext>
            </a:extLst>
          </p:cNvPr>
          <p:cNvSpPr txBox="1"/>
          <p:nvPr/>
        </p:nvSpPr>
        <p:spPr>
          <a:xfrm>
            <a:off x="6802112" y="4367896"/>
            <a:ext cx="1369484" cy="369332"/>
          </a:xfrm>
          <a:prstGeom prst="rect">
            <a:avLst/>
          </a:prstGeom>
          <a:noFill/>
        </p:spPr>
        <p:txBody>
          <a:bodyPr wrap="square" rtlCol="0">
            <a:spAutoFit/>
          </a:bodyPr>
          <a:lstStyle/>
          <a:p>
            <a:r>
              <a:rPr lang="en-US" dirty="0"/>
              <a:t>LR OCs</a:t>
            </a:r>
          </a:p>
        </p:txBody>
      </p:sp>
      <p:pic>
        <p:nvPicPr>
          <p:cNvPr id="12" name="Content Placeholder 4">
            <a:extLst>
              <a:ext uri="{FF2B5EF4-FFF2-40B4-BE49-F238E27FC236}">
                <a16:creationId xmlns:a16="http://schemas.microsoft.com/office/drawing/2014/main" id="{270233B9-A2F8-2F5B-EC3B-C1F21C10DCDD}"/>
              </a:ext>
            </a:extLst>
          </p:cNvPr>
          <p:cNvPicPr>
            <a:picLocks noGrp="1" noChangeAspect="1"/>
          </p:cNvPicPr>
          <p:nvPr>
            <p:ph idx="1"/>
          </p:nvPr>
        </p:nvPicPr>
        <p:blipFill>
          <a:blip r:embed="rId3"/>
          <a:stretch>
            <a:fillRect/>
          </a:stretch>
        </p:blipFill>
        <p:spPr>
          <a:xfrm>
            <a:off x="899592" y="1251856"/>
            <a:ext cx="7149366" cy="3793149"/>
          </a:xfrm>
        </p:spPr>
      </p:pic>
      <p:sp>
        <p:nvSpPr>
          <p:cNvPr id="13" name="TextBox 12">
            <a:extLst>
              <a:ext uri="{FF2B5EF4-FFF2-40B4-BE49-F238E27FC236}">
                <a16:creationId xmlns:a16="http://schemas.microsoft.com/office/drawing/2014/main" id="{24DFD42A-B6F5-689F-F24D-77268CDBE89C}"/>
              </a:ext>
            </a:extLst>
          </p:cNvPr>
          <p:cNvSpPr txBox="1"/>
          <p:nvPr/>
        </p:nvSpPr>
        <p:spPr>
          <a:xfrm>
            <a:off x="3234771" y="1814625"/>
            <a:ext cx="1369484" cy="369332"/>
          </a:xfrm>
          <a:prstGeom prst="rect">
            <a:avLst/>
          </a:prstGeom>
          <a:noFill/>
        </p:spPr>
        <p:txBody>
          <a:bodyPr wrap="square" rtlCol="0">
            <a:spAutoFit/>
          </a:bodyPr>
          <a:lstStyle/>
          <a:p>
            <a:r>
              <a:rPr lang="en-US" b="0" dirty="0">
                <a:solidFill>
                  <a:srgbClr val="FF0000"/>
                </a:solidFill>
              </a:rPr>
              <a:t>HR OCs</a:t>
            </a:r>
          </a:p>
        </p:txBody>
      </p:sp>
      <p:sp>
        <p:nvSpPr>
          <p:cNvPr id="14" name="TextBox 13">
            <a:extLst>
              <a:ext uri="{FF2B5EF4-FFF2-40B4-BE49-F238E27FC236}">
                <a16:creationId xmlns:a16="http://schemas.microsoft.com/office/drawing/2014/main" id="{51419AD1-A0D0-FD60-A6F4-961475FDC17E}"/>
              </a:ext>
            </a:extLst>
          </p:cNvPr>
          <p:cNvSpPr txBox="1"/>
          <p:nvPr/>
        </p:nvSpPr>
        <p:spPr>
          <a:xfrm>
            <a:off x="6836744" y="1816173"/>
            <a:ext cx="1369484" cy="369332"/>
          </a:xfrm>
          <a:prstGeom prst="rect">
            <a:avLst/>
          </a:prstGeom>
          <a:noFill/>
        </p:spPr>
        <p:txBody>
          <a:bodyPr wrap="square" rtlCol="0">
            <a:spAutoFit/>
          </a:bodyPr>
          <a:lstStyle/>
          <a:p>
            <a:r>
              <a:rPr lang="en-US" b="0" dirty="0">
                <a:solidFill>
                  <a:srgbClr val="FF0000"/>
                </a:solidFill>
              </a:rPr>
              <a:t>LR OCs</a:t>
            </a:r>
          </a:p>
        </p:txBody>
      </p:sp>
      <p:sp>
        <p:nvSpPr>
          <p:cNvPr id="15" name="TextBox 14">
            <a:extLst>
              <a:ext uri="{FF2B5EF4-FFF2-40B4-BE49-F238E27FC236}">
                <a16:creationId xmlns:a16="http://schemas.microsoft.com/office/drawing/2014/main" id="{70E60601-8969-C0E0-1D0C-0B2ADAD2C8AF}"/>
              </a:ext>
            </a:extLst>
          </p:cNvPr>
          <p:cNvSpPr txBox="1"/>
          <p:nvPr/>
        </p:nvSpPr>
        <p:spPr>
          <a:xfrm>
            <a:off x="1403648" y="3325559"/>
            <a:ext cx="2448272" cy="276999"/>
          </a:xfrm>
          <a:prstGeom prst="rect">
            <a:avLst/>
          </a:prstGeom>
          <a:noFill/>
        </p:spPr>
        <p:txBody>
          <a:bodyPr wrap="square" rtlCol="0">
            <a:spAutoFit/>
          </a:bodyPr>
          <a:lstStyle/>
          <a:p>
            <a:r>
              <a:rPr lang="en-US" sz="1200" dirty="0">
                <a:solidFill>
                  <a:srgbClr val="0000FF"/>
                </a:solidFill>
              </a:rPr>
              <a:t>Completeness per OC</a:t>
            </a:r>
          </a:p>
        </p:txBody>
      </p:sp>
      <p:sp>
        <p:nvSpPr>
          <p:cNvPr id="16" name="TextBox 15">
            <a:extLst>
              <a:ext uri="{FF2B5EF4-FFF2-40B4-BE49-F238E27FC236}">
                <a16:creationId xmlns:a16="http://schemas.microsoft.com/office/drawing/2014/main" id="{A757185B-3CAD-7480-4DAF-5E70143671BD}"/>
              </a:ext>
            </a:extLst>
          </p:cNvPr>
          <p:cNvSpPr txBox="1"/>
          <p:nvPr/>
        </p:nvSpPr>
        <p:spPr>
          <a:xfrm>
            <a:off x="1471241" y="1487074"/>
            <a:ext cx="2448272" cy="276999"/>
          </a:xfrm>
          <a:prstGeom prst="rect">
            <a:avLst/>
          </a:prstGeom>
          <a:noFill/>
        </p:spPr>
        <p:txBody>
          <a:bodyPr wrap="square" rtlCol="0">
            <a:spAutoFit/>
          </a:bodyPr>
          <a:lstStyle/>
          <a:p>
            <a:r>
              <a:rPr lang="en-US" sz="1200" dirty="0">
                <a:solidFill>
                  <a:srgbClr val="0000FF"/>
                </a:solidFill>
              </a:rPr>
              <a:t>Observed members per OC</a:t>
            </a:r>
          </a:p>
        </p:txBody>
      </p:sp>
      <p:sp>
        <p:nvSpPr>
          <p:cNvPr id="17" name="TextBox 16">
            <a:extLst>
              <a:ext uri="{FF2B5EF4-FFF2-40B4-BE49-F238E27FC236}">
                <a16:creationId xmlns:a16="http://schemas.microsoft.com/office/drawing/2014/main" id="{D28D9839-186F-4CEE-8D25-23BEE3FEF3B4}"/>
              </a:ext>
            </a:extLst>
          </p:cNvPr>
          <p:cNvSpPr txBox="1"/>
          <p:nvPr/>
        </p:nvSpPr>
        <p:spPr>
          <a:xfrm>
            <a:off x="4805739" y="5335949"/>
            <a:ext cx="4336123" cy="830997"/>
          </a:xfrm>
          <a:prstGeom prst="rect">
            <a:avLst/>
          </a:prstGeom>
          <a:noFill/>
        </p:spPr>
        <p:txBody>
          <a:bodyPr wrap="none" rtlCol="0">
            <a:spAutoFit/>
          </a:bodyPr>
          <a:lstStyle/>
          <a:p>
            <a:r>
              <a:rPr lang="en-IT" sz="1600" b="0" dirty="0">
                <a:solidFill>
                  <a:srgbClr val="0000FF"/>
                </a:solidFill>
              </a:rPr>
              <a:t>Total </a:t>
            </a:r>
            <a:r>
              <a:rPr lang="en-US" sz="1600" b="0" dirty="0">
                <a:solidFill>
                  <a:srgbClr val="0000FF"/>
                </a:solidFill>
              </a:rPr>
              <a:t>N stars </a:t>
            </a:r>
            <a:r>
              <a:rPr lang="en-IT" sz="1600" b="0" dirty="0">
                <a:solidFill>
                  <a:srgbClr val="0000FF"/>
                </a:solidFill>
              </a:rPr>
              <a:t>expected successfully observed:</a:t>
            </a:r>
          </a:p>
          <a:p>
            <a:r>
              <a:rPr lang="en-US" sz="1600" b="0" dirty="0">
                <a:solidFill>
                  <a:srgbClr val="0000FF"/>
                </a:solidFill>
              </a:rPr>
              <a:t>	100,</a:t>
            </a:r>
            <a:r>
              <a:rPr lang="en-IT" sz="1600" b="0" dirty="0">
                <a:solidFill>
                  <a:srgbClr val="0000FF"/>
                </a:solidFill>
              </a:rPr>
              <a:t>000 stars in O</a:t>
            </a:r>
            <a:r>
              <a:rPr lang="en-GB" sz="1600" b="0" dirty="0">
                <a:solidFill>
                  <a:srgbClr val="0000FF"/>
                </a:solidFill>
              </a:rPr>
              <a:t>C</a:t>
            </a:r>
            <a:r>
              <a:rPr lang="en-IT" sz="1600" b="0" dirty="0">
                <a:solidFill>
                  <a:srgbClr val="0000FF"/>
                </a:solidFill>
              </a:rPr>
              <a:t>s</a:t>
            </a:r>
          </a:p>
          <a:p>
            <a:r>
              <a:rPr lang="en-IT" sz="1600" b="0" dirty="0">
                <a:solidFill>
                  <a:srgbClr val="0000FF"/>
                </a:solidFill>
              </a:rPr>
              <a:t>             </a:t>
            </a:r>
            <a:r>
              <a:rPr lang="en-US" sz="1600" b="0" dirty="0">
                <a:solidFill>
                  <a:srgbClr val="0000FF"/>
                </a:solidFill>
              </a:rPr>
              <a:t>   </a:t>
            </a:r>
            <a:r>
              <a:rPr lang="en-IT" sz="1600" b="0" dirty="0">
                <a:solidFill>
                  <a:srgbClr val="0000FF"/>
                </a:solidFill>
              </a:rPr>
              <a:t>14</a:t>
            </a:r>
            <a:r>
              <a:rPr lang="en-US" sz="1600" b="0" dirty="0">
                <a:solidFill>
                  <a:srgbClr val="0000FF"/>
                </a:solidFill>
              </a:rPr>
              <a:t>,</a:t>
            </a:r>
            <a:r>
              <a:rPr lang="en-IT" sz="1600" b="0" dirty="0">
                <a:solidFill>
                  <a:srgbClr val="0000FF"/>
                </a:solidFill>
              </a:rPr>
              <a:t>000 stars in </a:t>
            </a:r>
            <a:r>
              <a:rPr lang="en-US" sz="1600" b="0" dirty="0">
                <a:solidFill>
                  <a:srgbClr val="0000FF"/>
                </a:solidFill>
              </a:rPr>
              <a:t>SFR</a:t>
            </a:r>
            <a:endParaRPr lang="en-IT" sz="1600" b="0" dirty="0">
              <a:solidFill>
                <a:srgbClr val="0000FF"/>
              </a:solidFill>
            </a:endParaRPr>
          </a:p>
        </p:txBody>
      </p:sp>
      <p:sp>
        <p:nvSpPr>
          <p:cNvPr id="3" name="TextBox 2">
            <a:extLst>
              <a:ext uri="{FF2B5EF4-FFF2-40B4-BE49-F238E27FC236}">
                <a16:creationId xmlns:a16="http://schemas.microsoft.com/office/drawing/2014/main" id="{718DCA02-FD58-1DD2-0BF2-727D84738BAD}"/>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795345567"/>
      </p:ext>
    </p:extLst>
  </p:cSld>
  <p:clrMapOvr>
    <a:masterClrMapping/>
  </p:clrMapOvr>
  <mc:AlternateContent xmlns:mc="http://schemas.openxmlformats.org/markup-compatibility/2006" xmlns:p14="http://schemas.microsoft.com/office/powerpoint/2010/main">
    <mc:Choice Requires="p14">
      <p:transition spd="slow" p14:dur="2000" advTm="726"/>
    </mc:Choice>
    <mc:Fallback xmlns="">
      <p:transition spd="slow" advTm="72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BC25E-4193-DFC3-D6D6-35BE957A653E}"/>
              </a:ext>
            </a:extLst>
          </p:cNvPr>
          <p:cNvPicPr>
            <a:picLocks noChangeAspect="1"/>
          </p:cNvPicPr>
          <p:nvPr/>
        </p:nvPicPr>
        <p:blipFill rotWithShape="1">
          <a:blip r:embed="rId2"/>
          <a:srcRect t="10284" b="2077"/>
          <a:stretch/>
        </p:blipFill>
        <p:spPr>
          <a:xfrm rot="10800000">
            <a:off x="-11912" y="0"/>
            <a:ext cx="9270201" cy="6858000"/>
          </a:xfrm>
          <a:prstGeom prst="rect">
            <a:avLst/>
          </a:prstGeom>
          <a:noFill/>
        </p:spPr>
      </p:pic>
      <p:sp>
        <p:nvSpPr>
          <p:cNvPr id="5" name="Title 1">
            <a:extLst>
              <a:ext uri="{FF2B5EF4-FFF2-40B4-BE49-F238E27FC236}">
                <a16:creationId xmlns:a16="http://schemas.microsoft.com/office/drawing/2014/main" id="{66F97609-98C7-ED4C-8C16-AC9307FAE4C2}"/>
              </a:ext>
            </a:extLst>
          </p:cNvPr>
          <p:cNvSpPr>
            <a:spLocks noGrp="1"/>
          </p:cNvSpPr>
          <p:nvPr>
            <p:ph type="title"/>
          </p:nvPr>
        </p:nvSpPr>
        <p:spPr>
          <a:xfrm>
            <a:off x="278471" y="957802"/>
            <a:ext cx="7752026" cy="803396"/>
          </a:xfrm>
        </p:spPr>
        <p:txBody>
          <a:bodyPr>
            <a:normAutofit fontScale="90000"/>
          </a:bodyPr>
          <a:lstStyle/>
          <a:p>
            <a:r>
              <a:rPr lang="en-GB" dirty="0">
                <a:solidFill>
                  <a:srgbClr val="0000FF"/>
                </a:solidFill>
              </a:rPr>
              <a:t>Targets – old OC</a:t>
            </a:r>
            <a:br>
              <a:rPr lang="en-GB" dirty="0">
                <a:solidFill>
                  <a:srgbClr val="00B0F0"/>
                </a:solidFill>
                <a:highlight>
                  <a:srgbClr val="FFFF00"/>
                </a:highlight>
              </a:rPr>
            </a:br>
            <a:endParaRPr lang="it-IT" b="1" dirty="0">
              <a:solidFill>
                <a:srgbClr val="00B0F0"/>
              </a:solidFill>
              <a:highlight>
                <a:srgbClr val="FFFF00"/>
              </a:highlight>
            </a:endParaRPr>
          </a:p>
        </p:txBody>
      </p:sp>
      <p:grpSp>
        <p:nvGrpSpPr>
          <p:cNvPr id="10" name="Group 9">
            <a:extLst>
              <a:ext uri="{FF2B5EF4-FFF2-40B4-BE49-F238E27FC236}">
                <a16:creationId xmlns:a16="http://schemas.microsoft.com/office/drawing/2014/main" id="{36188AC0-28D5-9642-BA17-00BE25B343F8}"/>
              </a:ext>
            </a:extLst>
          </p:cNvPr>
          <p:cNvGrpSpPr/>
          <p:nvPr/>
        </p:nvGrpSpPr>
        <p:grpSpPr>
          <a:xfrm>
            <a:off x="-11912" y="1360194"/>
            <a:ext cx="9119794" cy="4113114"/>
            <a:chOff x="-15883" y="484849"/>
            <a:chExt cx="12159725" cy="5484151"/>
          </a:xfrm>
        </p:grpSpPr>
        <p:pic>
          <p:nvPicPr>
            <p:cNvPr id="8" name="Picture 7">
              <a:extLst>
                <a:ext uri="{FF2B5EF4-FFF2-40B4-BE49-F238E27FC236}">
                  <a16:creationId xmlns:a16="http://schemas.microsoft.com/office/drawing/2014/main" id="{0FC80367-4567-4D46-9951-9CC21DBFE375}"/>
                </a:ext>
              </a:extLst>
            </p:cNvPr>
            <p:cNvPicPr>
              <a:picLocks noChangeAspect="1"/>
            </p:cNvPicPr>
            <p:nvPr/>
          </p:nvPicPr>
          <p:blipFill>
            <a:blip r:embed="rId3"/>
            <a:stretch>
              <a:fillRect/>
            </a:stretch>
          </p:blipFill>
          <p:spPr>
            <a:xfrm>
              <a:off x="5235042" y="889000"/>
              <a:ext cx="6908800" cy="5080000"/>
            </a:xfrm>
            <a:prstGeom prst="rect">
              <a:avLst/>
            </a:prstGeom>
          </p:spPr>
        </p:pic>
        <p:sp>
          <p:nvSpPr>
            <p:cNvPr id="17" name="TextBox 16">
              <a:extLst>
                <a:ext uri="{FF2B5EF4-FFF2-40B4-BE49-F238E27FC236}">
                  <a16:creationId xmlns:a16="http://schemas.microsoft.com/office/drawing/2014/main" id="{06F82FEC-95B6-454A-87F9-B5E97E7C637F}"/>
                </a:ext>
              </a:extLst>
            </p:cNvPr>
            <p:cNvSpPr txBox="1"/>
            <p:nvPr/>
          </p:nvSpPr>
          <p:spPr>
            <a:xfrm>
              <a:off x="6892917" y="4569576"/>
              <a:ext cx="1855637" cy="738664"/>
            </a:xfrm>
            <a:prstGeom prst="rect">
              <a:avLst/>
            </a:prstGeom>
            <a:noFill/>
          </p:spPr>
          <p:txBody>
            <a:bodyPr wrap="none" rtlCol="0">
              <a:spAutoFit/>
            </a:bodyPr>
            <a:lstStyle/>
            <a:p>
              <a:r>
                <a:rPr lang="en-GB" sz="1500" dirty="0">
                  <a:solidFill>
                    <a:srgbClr val="FF40FF"/>
                  </a:solidFill>
                </a:rPr>
                <a:t>n</a:t>
              </a:r>
              <a:r>
                <a:rPr lang="en-IT" sz="1500" dirty="0">
                  <a:solidFill>
                    <a:srgbClr val="FF40FF"/>
                  </a:solidFill>
                </a:rPr>
                <a:t>ot observed</a:t>
              </a:r>
            </a:p>
            <a:p>
              <a:r>
                <a:rPr lang="en-IT" sz="1500" dirty="0">
                  <a:solidFill>
                    <a:srgbClr val="FF40FF"/>
                  </a:solidFill>
                </a:rPr>
                <a:t>(783,  80%)</a:t>
              </a:r>
            </a:p>
          </p:txBody>
        </p:sp>
        <p:sp>
          <p:nvSpPr>
            <p:cNvPr id="18" name="TextBox 17">
              <a:extLst>
                <a:ext uri="{FF2B5EF4-FFF2-40B4-BE49-F238E27FC236}">
                  <a16:creationId xmlns:a16="http://schemas.microsoft.com/office/drawing/2014/main" id="{F0B94739-7FB7-9E48-B177-8B885D087373}"/>
                </a:ext>
              </a:extLst>
            </p:cNvPr>
            <p:cNvSpPr txBox="1"/>
            <p:nvPr/>
          </p:nvSpPr>
          <p:spPr>
            <a:xfrm>
              <a:off x="2263832" y="484849"/>
              <a:ext cx="8630054" cy="430887"/>
            </a:xfrm>
            <a:prstGeom prst="rect">
              <a:avLst/>
            </a:prstGeom>
            <a:noFill/>
          </p:spPr>
          <p:txBody>
            <a:bodyPr wrap="none" rtlCol="0">
              <a:spAutoFit/>
            </a:bodyPr>
            <a:lstStyle/>
            <a:p>
              <a:r>
                <a:rPr lang="en-GB" sz="1500" b="0" dirty="0">
                  <a:solidFill>
                    <a:srgbClr val="0000FF"/>
                  </a:solidFill>
                </a:rPr>
                <a:t>NGC 2506 </a:t>
              </a:r>
              <a:r>
                <a:rPr lang="en-GB" sz="1500" b="0" dirty="0">
                  <a:solidFill>
                    <a:srgbClr val="0000FF"/>
                  </a:solidFill>
                  <a:sym typeface="Wingdings" pitchFamily="2" charset="2"/>
                </a:rPr>
                <a:t></a:t>
              </a:r>
              <a:r>
                <a:rPr lang="en-GB" sz="1500" b="0" dirty="0">
                  <a:solidFill>
                    <a:srgbClr val="0000FF"/>
                  </a:solidFill>
                </a:rPr>
                <a:t> A</a:t>
              </a:r>
              <a:r>
                <a:rPr lang="en-IT" sz="1500" b="0" dirty="0">
                  <a:solidFill>
                    <a:srgbClr val="0000FF"/>
                  </a:solidFill>
                </a:rPr>
                <a:t>ll:  973  Observed 190 (20%)   Not Observed (783, 80%)</a:t>
              </a:r>
            </a:p>
          </p:txBody>
        </p:sp>
        <p:pic>
          <p:nvPicPr>
            <p:cNvPr id="4" name="Picture 3">
              <a:extLst>
                <a:ext uri="{FF2B5EF4-FFF2-40B4-BE49-F238E27FC236}">
                  <a16:creationId xmlns:a16="http://schemas.microsoft.com/office/drawing/2014/main" id="{1CFFDC16-1071-7E41-A215-18C620E2BE34}"/>
                </a:ext>
              </a:extLst>
            </p:cNvPr>
            <p:cNvPicPr>
              <a:picLocks noChangeAspect="1"/>
            </p:cNvPicPr>
            <p:nvPr/>
          </p:nvPicPr>
          <p:blipFill>
            <a:blip r:embed="rId4"/>
            <a:stretch>
              <a:fillRect/>
            </a:stretch>
          </p:blipFill>
          <p:spPr>
            <a:xfrm>
              <a:off x="-15883" y="889000"/>
              <a:ext cx="6908800" cy="5080000"/>
            </a:xfrm>
            <a:prstGeom prst="rect">
              <a:avLst/>
            </a:prstGeom>
            <a:solidFill>
              <a:schemeClr val="bg1"/>
            </a:solidFill>
          </p:spPr>
        </p:pic>
        <p:sp>
          <p:nvSpPr>
            <p:cNvPr id="16" name="TextBox 15">
              <a:extLst>
                <a:ext uri="{FF2B5EF4-FFF2-40B4-BE49-F238E27FC236}">
                  <a16:creationId xmlns:a16="http://schemas.microsoft.com/office/drawing/2014/main" id="{C44FBECA-F48D-3D44-9E8C-8C71661120C5}"/>
                </a:ext>
              </a:extLst>
            </p:cNvPr>
            <p:cNvSpPr txBox="1"/>
            <p:nvPr/>
          </p:nvSpPr>
          <p:spPr>
            <a:xfrm>
              <a:off x="4691164" y="3048522"/>
              <a:ext cx="1887696" cy="861775"/>
            </a:xfrm>
            <a:prstGeom prst="rect">
              <a:avLst/>
            </a:prstGeom>
            <a:noFill/>
          </p:spPr>
          <p:txBody>
            <a:bodyPr wrap="none" rtlCol="0">
              <a:spAutoFit/>
            </a:bodyPr>
            <a:lstStyle/>
            <a:p>
              <a:r>
                <a:rPr lang="en-IT" dirty="0">
                  <a:solidFill>
                    <a:srgbClr val="FF0000"/>
                  </a:solidFill>
                </a:rPr>
                <a:t>HR  (35 ☆)</a:t>
              </a:r>
            </a:p>
            <a:p>
              <a:r>
                <a:rPr lang="en-IT" dirty="0">
                  <a:solidFill>
                    <a:srgbClr val="00B050"/>
                  </a:solidFill>
                </a:rPr>
                <a:t>LR  (155 ☆)</a:t>
              </a:r>
            </a:p>
          </p:txBody>
        </p:sp>
        <p:sp>
          <p:nvSpPr>
            <p:cNvPr id="9" name="TextBox 8">
              <a:extLst>
                <a:ext uri="{FF2B5EF4-FFF2-40B4-BE49-F238E27FC236}">
                  <a16:creationId xmlns:a16="http://schemas.microsoft.com/office/drawing/2014/main" id="{232F7BCE-B5E4-544D-8A10-B016855910BA}"/>
                </a:ext>
              </a:extLst>
            </p:cNvPr>
            <p:cNvSpPr txBox="1"/>
            <p:nvPr/>
          </p:nvSpPr>
          <p:spPr>
            <a:xfrm>
              <a:off x="527117" y="4461854"/>
              <a:ext cx="2212572" cy="800219"/>
            </a:xfrm>
            <a:prstGeom prst="rect">
              <a:avLst/>
            </a:prstGeom>
            <a:noFill/>
          </p:spPr>
          <p:txBody>
            <a:bodyPr wrap="none" rtlCol="0">
              <a:spAutoFit/>
            </a:bodyPr>
            <a:lstStyle/>
            <a:p>
              <a:r>
                <a:rPr lang="en-IT" sz="1100" dirty="0"/>
                <a:t>for this OC, HR will be</a:t>
              </a:r>
            </a:p>
            <a:p>
              <a:r>
                <a:rPr lang="en-IT" sz="1100" dirty="0"/>
                <a:t>extended to G=15.5</a:t>
              </a:r>
            </a:p>
            <a:p>
              <a:r>
                <a:rPr lang="en-GB" sz="1100" dirty="0"/>
                <a:t>t</a:t>
              </a:r>
              <a:r>
                <a:rPr lang="en-IT" sz="1100" dirty="0"/>
                <a:t>o cover MSTO</a:t>
              </a:r>
            </a:p>
          </p:txBody>
        </p:sp>
      </p:grpSp>
      <p:sp>
        <p:nvSpPr>
          <p:cNvPr id="19" name="TextBox 18">
            <a:extLst>
              <a:ext uri="{FF2B5EF4-FFF2-40B4-BE49-F238E27FC236}">
                <a16:creationId xmlns:a16="http://schemas.microsoft.com/office/drawing/2014/main" id="{84A8C6CE-E03C-E745-BA29-10A07E00BE33}"/>
              </a:ext>
            </a:extLst>
          </p:cNvPr>
          <p:cNvSpPr txBox="1"/>
          <p:nvPr/>
        </p:nvSpPr>
        <p:spPr>
          <a:xfrm>
            <a:off x="364161" y="5900198"/>
            <a:ext cx="7580646" cy="307777"/>
          </a:xfrm>
          <a:prstGeom prst="rect">
            <a:avLst/>
          </a:prstGeom>
          <a:noFill/>
        </p:spPr>
        <p:txBody>
          <a:bodyPr wrap="square" rtlCol="0">
            <a:spAutoFit/>
          </a:bodyPr>
          <a:lstStyle/>
          <a:p>
            <a:r>
              <a:rPr lang="en-IT" sz="1400" b="0" dirty="0">
                <a:solidFill>
                  <a:srgbClr val="0000FF"/>
                </a:solidFill>
              </a:rPr>
              <a:t>Note: based on old simulation (</a:t>
            </a:r>
            <a:r>
              <a:rPr lang="en-GB" sz="1400" b="0" i="0" u="none" strike="noStrike" dirty="0">
                <a:solidFill>
                  <a:srgbClr val="0000FF"/>
                </a:solidFill>
                <a:effectLst/>
                <a:latin typeface="-webkit-standard"/>
              </a:rPr>
              <a:t>iwg2_20230108_zero3.2</a:t>
            </a:r>
            <a:r>
              <a:rPr lang="en-IT" sz="1400" b="0" dirty="0">
                <a:solidFill>
                  <a:srgbClr val="0000FF"/>
                </a:solidFill>
              </a:rPr>
              <a:t>), not last one with up-to-date catalogue</a:t>
            </a:r>
          </a:p>
        </p:txBody>
      </p:sp>
      <p:sp>
        <p:nvSpPr>
          <p:cNvPr id="2" name="TextBox 1">
            <a:extLst>
              <a:ext uri="{FF2B5EF4-FFF2-40B4-BE49-F238E27FC236}">
                <a16:creationId xmlns:a16="http://schemas.microsoft.com/office/drawing/2014/main" id="{340E9AD7-AAE0-D797-B814-9EF460F8D22F}"/>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364444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BF643-47BE-3F9D-1910-E7529D9A655E}"/>
              </a:ext>
            </a:extLst>
          </p:cNvPr>
          <p:cNvPicPr>
            <a:picLocks noChangeAspect="1"/>
          </p:cNvPicPr>
          <p:nvPr/>
        </p:nvPicPr>
        <p:blipFill rotWithShape="1">
          <a:blip r:embed="rId3"/>
          <a:srcRect t="10284" b="2077"/>
          <a:stretch/>
        </p:blipFill>
        <p:spPr>
          <a:xfrm rot="10800000">
            <a:off x="-1706" y="0"/>
            <a:ext cx="9270201" cy="6858000"/>
          </a:xfrm>
          <a:prstGeom prst="rect">
            <a:avLst/>
          </a:prstGeom>
          <a:noFill/>
        </p:spPr>
      </p:pic>
      <p:sp>
        <p:nvSpPr>
          <p:cNvPr id="5" name="Title 1">
            <a:extLst>
              <a:ext uri="{FF2B5EF4-FFF2-40B4-BE49-F238E27FC236}">
                <a16:creationId xmlns:a16="http://schemas.microsoft.com/office/drawing/2014/main" id="{66F97609-98C7-ED4C-8C16-AC9307FAE4C2}"/>
              </a:ext>
            </a:extLst>
          </p:cNvPr>
          <p:cNvSpPr>
            <a:spLocks noGrp="1"/>
          </p:cNvSpPr>
          <p:nvPr>
            <p:ph type="title"/>
          </p:nvPr>
        </p:nvSpPr>
        <p:spPr>
          <a:xfrm>
            <a:off x="-108520" y="957802"/>
            <a:ext cx="9409675" cy="803396"/>
          </a:xfrm>
        </p:spPr>
        <p:txBody>
          <a:bodyPr>
            <a:normAutofit fontScale="90000"/>
          </a:bodyPr>
          <a:lstStyle/>
          <a:p>
            <a:r>
              <a:rPr lang="en-GB" dirty="0">
                <a:solidFill>
                  <a:srgbClr val="0000FF"/>
                </a:solidFill>
                <a:latin typeface="Calibri" panose="020F0502020204030204" pitchFamily="34" charset="0"/>
                <a:ea typeface="Calibri" panose="020F0502020204030204" pitchFamily="34" charset="0"/>
                <a:cs typeface="Calibri" panose="020F0502020204030204" pitchFamily="34" charset="0"/>
              </a:rPr>
              <a:t>Distributed Targets </a:t>
            </a:r>
            <a:br>
              <a:rPr lang="en-GB" dirty="0">
                <a:solidFill>
                  <a:srgbClr val="00B0F0"/>
                </a:solidFill>
                <a:highlight>
                  <a:srgbClr val="FFFF00"/>
                </a:highlight>
              </a:rPr>
            </a:br>
            <a:endParaRPr lang="it-IT" b="1" dirty="0">
              <a:solidFill>
                <a:srgbClr val="00B0F0"/>
              </a:solidFill>
              <a:highlight>
                <a:srgbClr val="FFFF00"/>
              </a:highlight>
            </a:endParaRPr>
          </a:p>
        </p:txBody>
      </p:sp>
      <p:sp>
        <p:nvSpPr>
          <p:cNvPr id="18" name="TextBox 17">
            <a:extLst>
              <a:ext uri="{FF2B5EF4-FFF2-40B4-BE49-F238E27FC236}">
                <a16:creationId xmlns:a16="http://schemas.microsoft.com/office/drawing/2014/main" id="{F0B94739-7FB7-9E48-B177-8B885D087373}"/>
              </a:ext>
            </a:extLst>
          </p:cNvPr>
          <p:cNvSpPr txBox="1"/>
          <p:nvPr/>
        </p:nvSpPr>
        <p:spPr>
          <a:xfrm>
            <a:off x="1682519" y="1516850"/>
            <a:ext cx="5938870" cy="323165"/>
          </a:xfrm>
          <a:prstGeom prst="rect">
            <a:avLst/>
          </a:prstGeom>
          <a:noFill/>
        </p:spPr>
        <p:txBody>
          <a:bodyPr wrap="none" rtlCol="0">
            <a:spAutoFit/>
          </a:bodyPr>
          <a:lstStyle/>
          <a:p>
            <a:r>
              <a:rPr lang="en-GB" sz="1500" b="0" dirty="0">
                <a:solidFill>
                  <a:srgbClr val="0000FF"/>
                </a:solidFill>
                <a:latin typeface="Calibri" panose="020F0502020204030204" pitchFamily="34" charset="0"/>
                <a:ea typeface="Calibri" panose="020F0502020204030204" pitchFamily="34" charset="0"/>
                <a:cs typeface="Calibri" panose="020F0502020204030204" pitchFamily="34" charset="0"/>
              </a:rPr>
              <a:t>Can Maj OB1 </a:t>
            </a:r>
            <a:r>
              <a:rPr lang="en-GB" sz="1500" b="0" dirty="0">
                <a:solidFill>
                  <a:srgbClr val="0000FF"/>
                </a:solidFill>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lang="en-GB" sz="1500" b="0" dirty="0">
                <a:solidFill>
                  <a:srgbClr val="0000FF"/>
                </a:solidFill>
                <a:latin typeface="Calibri" panose="020F0502020204030204" pitchFamily="34" charset="0"/>
                <a:ea typeface="Calibri" panose="020F0502020204030204" pitchFamily="34" charset="0"/>
                <a:cs typeface="Calibri" panose="020F0502020204030204" pitchFamily="34" charset="0"/>
              </a:rPr>
              <a:t> A</a:t>
            </a:r>
            <a:r>
              <a:rPr lang="en-IT" sz="1500" b="0" dirty="0">
                <a:solidFill>
                  <a:srgbClr val="0000FF"/>
                </a:solidFill>
                <a:latin typeface="Calibri" panose="020F0502020204030204" pitchFamily="34" charset="0"/>
                <a:ea typeface="Calibri" panose="020F0502020204030204" pitchFamily="34" charset="0"/>
                <a:cs typeface="Calibri" panose="020F0502020204030204" pitchFamily="34" charset="0"/>
              </a:rPr>
              <a:t>ll:  682  Observed 417 (61%)   Not Observed (265, 39%)</a:t>
            </a:r>
          </a:p>
        </p:txBody>
      </p:sp>
      <p:pic>
        <p:nvPicPr>
          <p:cNvPr id="6" name="Picture 5">
            <a:extLst>
              <a:ext uri="{FF2B5EF4-FFF2-40B4-BE49-F238E27FC236}">
                <a16:creationId xmlns:a16="http://schemas.microsoft.com/office/drawing/2014/main" id="{45263785-5A89-4B40-98CF-193B7813EBE0}"/>
              </a:ext>
            </a:extLst>
          </p:cNvPr>
          <p:cNvPicPr>
            <a:picLocks noChangeAspect="1"/>
          </p:cNvPicPr>
          <p:nvPr/>
        </p:nvPicPr>
        <p:blipFill>
          <a:blip r:embed="rId4"/>
          <a:stretch>
            <a:fillRect/>
          </a:stretch>
        </p:blipFill>
        <p:spPr>
          <a:xfrm>
            <a:off x="30954" y="1761198"/>
            <a:ext cx="4446792" cy="3269700"/>
          </a:xfrm>
          <a:prstGeom prst="rect">
            <a:avLst/>
          </a:prstGeom>
        </p:spPr>
      </p:pic>
      <p:sp>
        <p:nvSpPr>
          <p:cNvPr id="16" name="TextBox 15">
            <a:extLst>
              <a:ext uri="{FF2B5EF4-FFF2-40B4-BE49-F238E27FC236}">
                <a16:creationId xmlns:a16="http://schemas.microsoft.com/office/drawing/2014/main" id="{C44FBECA-F48D-3D44-9E8C-8C71661120C5}"/>
              </a:ext>
            </a:extLst>
          </p:cNvPr>
          <p:cNvSpPr txBox="1"/>
          <p:nvPr/>
        </p:nvSpPr>
        <p:spPr>
          <a:xfrm>
            <a:off x="2425378" y="1919782"/>
            <a:ext cx="2069797" cy="646331"/>
          </a:xfrm>
          <a:prstGeom prst="rect">
            <a:avLst/>
          </a:prstGeom>
          <a:noFill/>
        </p:spPr>
        <p:txBody>
          <a:bodyPr wrap="none" rtlCol="0">
            <a:spAutoFit/>
          </a:bodyPr>
          <a:lstStyle/>
          <a:p>
            <a:r>
              <a:rPr lang="en-IT" dirty="0">
                <a:solidFill>
                  <a:srgbClr val="FF0000"/>
                </a:solidFill>
              </a:rPr>
              <a:t>HR  (238 ☆, 66%)</a:t>
            </a:r>
          </a:p>
          <a:p>
            <a:r>
              <a:rPr lang="en-IT" dirty="0">
                <a:solidFill>
                  <a:srgbClr val="00B050"/>
                </a:solidFill>
              </a:rPr>
              <a:t>LR   (179 ☆, 56%)</a:t>
            </a:r>
          </a:p>
        </p:txBody>
      </p:sp>
      <p:pic>
        <p:nvPicPr>
          <p:cNvPr id="9" name="Picture 8">
            <a:extLst>
              <a:ext uri="{FF2B5EF4-FFF2-40B4-BE49-F238E27FC236}">
                <a16:creationId xmlns:a16="http://schemas.microsoft.com/office/drawing/2014/main" id="{7BDFBA82-F6E5-1141-BF0D-1841C6D5B7E9}"/>
              </a:ext>
            </a:extLst>
          </p:cNvPr>
          <p:cNvPicPr>
            <a:picLocks noChangeAspect="1"/>
          </p:cNvPicPr>
          <p:nvPr/>
        </p:nvPicPr>
        <p:blipFill>
          <a:blip r:embed="rId5"/>
          <a:stretch>
            <a:fillRect/>
          </a:stretch>
        </p:blipFill>
        <p:spPr>
          <a:xfrm>
            <a:off x="4684473" y="1764330"/>
            <a:ext cx="4443120" cy="3267000"/>
          </a:xfrm>
          <a:prstGeom prst="rect">
            <a:avLst/>
          </a:prstGeom>
        </p:spPr>
      </p:pic>
      <p:sp>
        <p:nvSpPr>
          <p:cNvPr id="4" name="TextBox 3">
            <a:extLst>
              <a:ext uri="{FF2B5EF4-FFF2-40B4-BE49-F238E27FC236}">
                <a16:creationId xmlns:a16="http://schemas.microsoft.com/office/drawing/2014/main" id="{96254F33-8EC0-9608-F037-9E11559C2068}"/>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803252298"/>
      </p:ext>
    </p:extLst>
  </p:cSld>
  <p:clrMapOvr>
    <a:masterClrMapping/>
  </p:clrMapOvr>
  <mc:AlternateContent xmlns:mc="http://schemas.openxmlformats.org/markup-compatibility/2006" xmlns:p14="http://schemas.microsoft.com/office/powerpoint/2010/main">
    <mc:Choice Requires="p14">
      <p:transition spd="slow" p14:dur="2000" advTm="46369"/>
    </mc:Choice>
    <mc:Fallback xmlns="">
      <p:transition spd="slow" advTm="4636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CEBC7F-2BAF-A276-C33C-19D473BEF53A}"/>
              </a:ext>
            </a:extLst>
          </p:cNvPr>
          <p:cNvPicPr>
            <a:picLocks noChangeAspect="1"/>
          </p:cNvPicPr>
          <p:nvPr/>
        </p:nvPicPr>
        <p:blipFill rotWithShape="1">
          <a:blip r:embed="rId2"/>
          <a:srcRect t="10284" b="2077"/>
          <a:stretch/>
        </p:blipFill>
        <p:spPr>
          <a:xfrm rot="10800000">
            <a:off x="26908" y="0"/>
            <a:ext cx="9270201" cy="6858000"/>
          </a:xfrm>
          <a:prstGeom prst="rect">
            <a:avLst/>
          </a:prstGeom>
          <a:noFill/>
        </p:spPr>
      </p:pic>
      <p:sp>
        <p:nvSpPr>
          <p:cNvPr id="2" name="Title 1">
            <a:extLst>
              <a:ext uri="{FF2B5EF4-FFF2-40B4-BE49-F238E27FC236}">
                <a16:creationId xmlns:a16="http://schemas.microsoft.com/office/drawing/2014/main" id="{BB16D72B-5A8A-3974-4939-663C0464B8A7}"/>
              </a:ext>
            </a:extLst>
          </p:cNvPr>
          <p:cNvSpPr>
            <a:spLocks noGrp="1"/>
          </p:cNvSpPr>
          <p:nvPr>
            <p:ph type="title"/>
          </p:nvPr>
        </p:nvSpPr>
        <p:spPr>
          <a:xfrm>
            <a:off x="423403" y="24552"/>
            <a:ext cx="8229600" cy="1143000"/>
          </a:xfrm>
        </p:spPr>
        <p:txBody>
          <a:bodyPr/>
          <a:lstStyle/>
          <a:p>
            <a:r>
              <a:rPr lang="en-US" dirty="0">
                <a:solidFill>
                  <a:srgbClr val="0000FF"/>
                </a:solidFill>
              </a:rPr>
              <a:t>Tidal Tails</a:t>
            </a:r>
          </a:p>
        </p:txBody>
      </p:sp>
      <p:sp>
        <p:nvSpPr>
          <p:cNvPr id="8" name="TextBox 7">
            <a:extLst>
              <a:ext uri="{FF2B5EF4-FFF2-40B4-BE49-F238E27FC236}">
                <a16:creationId xmlns:a16="http://schemas.microsoft.com/office/drawing/2014/main" id="{27AC0B26-1B21-E540-BBF5-87FA28E289B5}"/>
              </a:ext>
            </a:extLst>
          </p:cNvPr>
          <p:cNvSpPr txBox="1"/>
          <p:nvPr/>
        </p:nvSpPr>
        <p:spPr>
          <a:xfrm>
            <a:off x="6330610" y="2029742"/>
            <a:ext cx="2813390" cy="1754326"/>
          </a:xfrm>
          <a:prstGeom prst="rect">
            <a:avLst/>
          </a:prstGeom>
          <a:noFill/>
        </p:spPr>
        <p:txBody>
          <a:bodyPr wrap="square" rtlCol="0">
            <a:spAutoFit/>
          </a:bodyPr>
          <a:lstStyle/>
          <a:p>
            <a:r>
              <a:rPr lang="en-US" dirty="0">
                <a:solidFill>
                  <a:schemeClr val="tx1"/>
                </a:solidFill>
              </a:rPr>
              <a:t>NGC 2516 Total 1286 </a:t>
            </a:r>
            <a:r>
              <a:rPr lang="en-IT" dirty="0">
                <a:solidFill>
                  <a:schemeClr val="tx1"/>
                </a:solidFill>
              </a:rPr>
              <a:t>☆</a:t>
            </a:r>
            <a:endParaRPr lang="en-US" dirty="0">
              <a:solidFill>
                <a:schemeClr val="tx1"/>
              </a:solidFill>
            </a:endParaRPr>
          </a:p>
          <a:p>
            <a:endParaRPr lang="en-US" dirty="0">
              <a:solidFill>
                <a:schemeClr val="tx1"/>
              </a:solidFill>
            </a:endParaRPr>
          </a:p>
          <a:p>
            <a:endParaRPr lang="en-IT" dirty="0"/>
          </a:p>
          <a:p>
            <a:endParaRPr lang="en-IT" dirty="0"/>
          </a:p>
          <a:p>
            <a:endParaRPr lang="en-IT" dirty="0"/>
          </a:p>
          <a:p>
            <a:endParaRPr lang="en-IT" dirty="0"/>
          </a:p>
        </p:txBody>
      </p:sp>
      <p:sp>
        <p:nvSpPr>
          <p:cNvPr id="9" name="TextBox 8">
            <a:extLst>
              <a:ext uri="{FF2B5EF4-FFF2-40B4-BE49-F238E27FC236}">
                <a16:creationId xmlns:a16="http://schemas.microsoft.com/office/drawing/2014/main" id="{A5AD4729-69D7-E241-4F99-199481602F89}"/>
              </a:ext>
            </a:extLst>
          </p:cNvPr>
          <p:cNvSpPr txBox="1"/>
          <p:nvPr/>
        </p:nvSpPr>
        <p:spPr>
          <a:xfrm>
            <a:off x="2224482" y="6454483"/>
            <a:ext cx="9268495" cy="307777"/>
          </a:xfrm>
          <a:prstGeom prst="rect">
            <a:avLst/>
          </a:prstGeom>
          <a:noFill/>
        </p:spPr>
        <p:txBody>
          <a:bodyPr wrap="square" rtlCol="0">
            <a:spAutoFit/>
          </a:bodyPr>
          <a:lstStyle/>
          <a:p>
            <a:pPr algn="ctr"/>
            <a:r>
              <a:rPr lang="en-US" sz="1400" b="0" dirty="0">
                <a:solidFill>
                  <a:srgbClr val="5BB9FF"/>
                </a:solidFill>
              </a:rPr>
              <a:t>From Star Clusters to Field</a:t>
            </a:r>
          </a:p>
        </p:txBody>
      </p:sp>
      <p:sp>
        <p:nvSpPr>
          <p:cNvPr id="10" name="TextBox 9">
            <a:extLst>
              <a:ext uri="{FF2B5EF4-FFF2-40B4-BE49-F238E27FC236}">
                <a16:creationId xmlns:a16="http://schemas.microsoft.com/office/drawing/2014/main" id="{6DC05FFF-507E-6E57-903C-1AABAECDBFA3}"/>
              </a:ext>
            </a:extLst>
          </p:cNvPr>
          <p:cNvSpPr txBox="1"/>
          <p:nvPr/>
        </p:nvSpPr>
        <p:spPr>
          <a:xfrm>
            <a:off x="6330610" y="2420888"/>
            <a:ext cx="2095445" cy="646331"/>
          </a:xfrm>
          <a:prstGeom prst="rect">
            <a:avLst/>
          </a:prstGeom>
          <a:noFill/>
        </p:spPr>
        <p:txBody>
          <a:bodyPr wrap="none" rtlCol="0">
            <a:spAutoFit/>
          </a:bodyPr>
          <a:lstStyle/>
          <a:p>
            <a:r>
              <a:rPr lang="en-IT" dirty="0">
                <a:solidFill>
                  <a:srgbClr val="FF0000"/>
                </a:solidFill>
              </a:rPr>
              <a:t>HR  (3</a:t>
            </a:r>
            <a:r>
              <a:rPr lang="en-US" dirty="0">
                <a:solidFill>
                  <a:srgbClr val="FF0000"/>
                </a:solidFill>
              </a:rPr>
              <a:t>45</a:t>
            </a:r>
            <a:r>
              <a:rPr lang="en-IT" dirty="0">
                <a:solidFill>
                  <a:srgbClr val="FF0000"/>
                </a:solidFill>
              </a:rPr>
              <a:t> ☆</a:t>
            </a:r>
            <a:r>
              <a:rPr lang="en-US" dirty="0">
                <a:solidFill>
                  <a:srgbClr val="FF0000"/>
                </a:solidFill>
              </a:rPr>
              <a:t>, 63 %</a:t>
            </a:r>
            <a:r>
              <a:rPr lang="en-IT" dirty="0">
                <a:solidFill>
                  <a:srgbClr val="FF0000"/>
                </a:solidFill>
              </a:rPr>
              <a:t>)</a:t>
            </a:r>
          </a:p>
          <a:p>
            <a:r>
              <a:rPr lang="en-IT" dirty="0">
                <a:solidFill>
                  <a:srgbClr val="0000FF"/>
                </a:solidFill>
              </a:rPr>
              <a:t>LR  (</a:t>
            </a:r>
            <a:r>
              <a:rPr lang="en-US" dirty="0">
                <a:solidFill>
                  <a:srgbClr val="0000FF"/>
                </a:solidFill>
              </a:rPr>
              <a:t>485</a:t>
            </a:r>
            <a:r>
              <a:rPr lang="en-IT" dirty="0">
                <a:solidFill>
                  <a:srgbClr val="0000FF"/>
                </a:solidFill>
              </a:rPr>
              <a:t> ☆</a:t>
            </a:r>
            <a:r>
              <a:rPr lang="en-US" dirty="0">
                <a:solidFill>
                  <a:srgbClr val="0000FF"/>
                </a:solidFill>
              </a:rPr>
              <a:t>, 61%</a:t>
            </a:r>
            <a:r>
              <a:rPr lang="en-IT" dirty="0">
                <a:solidFill>
                  <a:srgbClr val="0000FF"/>
                </a:solidFill>
              </a:rPr>
              <a:t>)</a:t>
            </a:r>
          </a:p>
        </p:txBody>
      </p:sp>
      <p:pic>
        <p:nvPicPr>
          <p:cNvPr id="6" name="Picture 5">
            <a:extLst>
              <a:ext uri="{FF2B5EF4-FFF2-40B4-BE49-F238E27FC236}">
                <a16:creationId xmlns:a16="http://schemas.microsoft.com/office/drawing/2014/main" id="{A85C06FA-B535-C0EF-0DDB-3E7F98EC5E78}"/>
              </a:ext>
            </a:extLst>
          </p:cNvPr>
          <p:cNvPicPr>
            <a:picLocks noChangeAspect="1"/>
          </p:cNvPicPr>
          <p:nvPr/>
        </p:nvPicPr>
        <p:blipFill>
          <a:blip r:embed="rId3"/>
          <a:stretch>
            <a:fillRect/>
          </a:stretch>
        </p:blipFill>
        <p:spPr>
          <a:xfrm>
            <a:off x="410604" y="848710"/>
            <a:ext cx="5920006" cy="5158591"/>
          </a:xfrm>
          <a:prstGeom prst="rect">
            <a:avLst/>
          </a:prstGeom>
        </p:spPr>
      </p:pic>
    </p:spTree>
    <p:extLst>
      <p:ext uri="{BB962C8B-B14F-4D97-AF65-F5344CB8AC3E}">
        <p14:creationId xmlns:p14="http://schemas.microsoft.com/office/powerpoint/2010/main" val="4226940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sp>
        <p:nvSpPr>
          <p:cNvPr id="2" name="Title 1">
            <a:extLst>
              <a:ext uri="{FF2B5EF4-FFF2-40B4-BE49-F238E27FC236}">
                <a16:creationId xmlns:a16="http://schemas.microsoft.com/office/drawing/2014/main" id="{2B10C866-644B-6A40-BA05-D249BC638782}"/>
              </a:ext>
            </a:extLst>
          </p:cNvPr>
          <p:cNvSpPr>
            <a:spLocks noGrp="1"/>
          </p:cNvSpPr>
          <p:nvPr>
            <p:ph type="title"/>
          </p:nvPr>
        </p:nvSpPr>
        <p:spPr>
          <a:xfrm>
            <a:off x="255935" y="255414"/>
            <a:ext cx="8854631" cy="828533"/>
          </a:xfrm>
        </p:spPr>
        <p:txBody>
          <a:bodyPr>
            <a:normAutofit fontScale="90000"/>
          </a:bodyPr>
          <a:lstStyle/>
          <a:p>
            <a:r>
              <a:rPr lang="en-GB" sz="4000" dirty="0">
                <a:solidFill>
                  <a:srgbClr val="0000FF"/>
                </a:solidFill>
              </a:rPr>
              <a:t>Conclusions </a:t>
            </a:r>
            <a:br>
              <a:rPr lang="en-GB" dirty="0">
                <a:solidFill>
                  <a:srgbClr val="00B0F0"/>
                </a:solidFill>
                <a:highlight>
                  <a:srgbClr val="FFFF00"/>
                </a:highlight>
              </a:rPr>
            </a:br>
            <a:endParaRPr lang="it-IT" b="1" dirty="0">
              <a:solidFill>
                <a:srgbClr val="00B0F0"/>
              </a:solidFill>
              <a:highlight>
                <a:srgbClr val="FFFF00"/>
              </a:highlight>
            </a:endParaRPr>
          </a:p>
        </p:txBody>
      </p:sp>
      <p:sp>
        <p:nvSpPr>
          <p:cNvPr id="3" name="TextBox 3">
            <a:extLst>
              <a:ext uri="{FF2B5EF4-FFF2-40B4-BE49-F238E27FC236}">
                <a16:creationId xmlns:a16="http://schemas.microsoft.com/office/drawing/2014/main" id="{4FB082EC-0EF2-75DA-2991-A867BA568E53}"/>
              </a:ext>
            </a:extLst>
          </p:cNvPr>
          <p:cNvSpPr txBox="1">
            <a:spLocks noChangeArrowheads="1"/>
          </p:cNvSpPr>
          <p:nvPr/>
        </p:nvSpPr>
        <p:spPr bwMode="auto">
          <a:xfrm>
            <a:off x="-40717" y="680933"/>
            <a:ext cx="9144000" cy="591546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US" altLang="en-US" sz="1800" b="0" dirty="0"/>
          </a:p>
          <a:p>
            <a:pPr lvl="1">
              <a:buClr>
                <a:srgbClr val="0000FF"/>
              </a:buClr>
              <a:buBlip>
                <a:blip r:embed="rId3"/>
              </a:buBlip>
              <a:defRPr/>
            </a:pPr>
            <a:r>
              <a:rPr lang="en-US" altLang="en-US" sz="2000" b="0" dirty="0">
                <a:latin typeface="Calibri" panose="020F0502020204030204" pitchFamily="34" charset="0"/>
              </a:rPr>
              <a:t>WEAVE OCs</a:t>
            </a:r>
          </a:p>
          <a:p>
            <a:pPr lvl="2">
              <a:buClr>
                <a:srgbClr val="0000FF"/>
              </a:buClr>
              <a:buBlip>
                <a:blip r:embed="rId3"/>
              </a:buBlip>
              <a:defRPr/>
            </a:pPr>
            <a:r>
              <a:rPr lang="en-US" altLang="en-US" sz="1600" b="0" dirty="0">
                <a:latin typeface="Calibri" panose="020F0502020204030204" pitchFamily="34" charset="0"/>
              </a:rPr>
              <a:t>High completeness on a limited number of clusters:</a:t>
            </a:r>
          </a:p>
          <a:p>
            <a:pPr lvl="3">
              <a:buClr>
                <a:srgbClr val="0000FF"/>
              </a:buClr>
              <a:buBlip>
                <a:blip r:embed="rId3"/>
              </a:buBlip>
              <a:defRPr/>
            </a:pPr>
            <a:r>
              <a:rPr lang="en-US" altLang="en-US" sz="1200" b="0" dirty="0">
                <a:latin typeface="Calibri" panose="020F0502020204030204" pitchFamily="34" charset="0"/>
              </a:rPr>
              <a:t>Internal kinematics</a:t>
            </a:r>
          </a:p>
          <a:p>
            <a:pPr lvl="3">
              <a:buClr>
                <a:srgbClr val="0000FF"/>
              </a:buClr>
              <a:buBlip>
                <a:blip r:embed="rId3"/>
              </a:buBlip>
              <a:defRPr/>
            </a:pPr>
            <a:r>
              <a:rPr lang="en-US" altLang="en-US" sz="1200" b="0" dirty="0">
                <a:latin typeface="Calibri" panose="020F0502020204030204" pitchFamily="34" charset="0"/>
              </a:rPr>
              <a:t>Halos</a:t>
            </a:r>
          </a:p>
          <a:p>
            <a:pPr lvl="3">
              <a:buClr>
                <a:srgbClr val="0000FF"/>
              </a:buClr>
              <a:buBlip>
                <a:blip r:embed="rId3"/>
              </a:buBlip>
              <a:defRPr/>
            </a:pPr>
            <a:r>
              <a:rPr lang="en-US" altLang="en-US" sz="1200" b="0" dirty="0">
                <a:latin typeface="Calibri" panose="020F0502020204030204" pitchFamily="34" charset="0"/>
              </a:rPr>
              <a:t>Tidal tails within 2 degrees</a:t>
            </a:r>
          </a:p>
          <a:p>
            <a:pPr lvl="3">
              <a:buClr>
                <a:srgbClr val="0000FF"/>
              </a:buClr>
              <a:buBlip>
                <a:blip r:embed="rId3"/>
              </a:buBlip>
              <a:defRPr/>
            </a:pPr>
            <a:r>
              <a:rPr lang="en-US" altLang="en-US" sz="1200" b="0" dirty="0">
                <a:latin typeface="Calibri" panose="020F0502020204030204" pitchFamily="34" charset="0"/>
              </a:rPr>
              <a:t>Chemical tagging (similar selection function)</a:t>
            </a:r>
          </a:p>
          <a:p>
            <a:pPr lvl="3">
              <a:buClr>
                <a:srgbClr val="0000FF"/>
              </a:buClr>
              <a:buBlip>
                <a:blip r:embed="rId3"/>
              </a:buBlip>
              <a:defRPr/>
            </a:pPr>
            <a:r>
              <a:rPr lang="en-US" altLang="en-US" sz="1200" b="0" dirty="0">
                <a:latin typeface="Calibri" panose="020F0502020204030204" pitchFamily="34" charset="0"/>
              </a:rPr>
              <a:t>Stellar evolution </a:t>
            </a:r>
          </a:p>
          <a:p>
            <a:pPr lvl="3">
              <a:buClr>
                <a:srgbClr val="0000FF"/>
              </a:buClr>
              <a:buBlip>
                <a:blip r:embed="rId3"/>
              </a:buBlip>
              <a:defRPr/>
            </a:pPr>
            <a:r>
              <a:rPr lang="en-US" altLang="en-US" sz="1200" b="0" dirty="0">
                <a:latin typeface="Calibri" panose="020F0502020204030204" pitchFamily="34" charset="0"/>
              </a:rPr>
              <a:t>Small number of star forming regions</a:t>
            </a:r>
          </a:p>
          <a:p>
            <a:pPr lvl="1">
              <a:buClr>
                <a:srgbClr val="0000FF"/>
              </a:buClr>
              <a:buBlip>
                <a:blip r:embed="rId3"/>
              </a:buBlip>
              <a:defRPr/>
            </a:pPr>
            <a:r>
              <a:rPr lang="en-US" sz="2000" b="0" dirty="0">
                <a:latin typeface="Calibri" panose="020F0502020204030204" pitchFamily="34" charset="0"/>
              </a:rPr>
              <a:t>4MOST  OC:</a:t>
            </a:r>
          </a:p>
          <a:p>
            <a:pPr lvl="2">
              <a:buClr>
                <a:srgbClr val="0000FF"/>
              </a:buClr>
              <a:buBlip>
                <a:blip r:embed="rId3"/>
              </a:buBlip>
              <a:defRPr/>
            </a:pPr>
            <a:r>
              <a:rPr lang="en-US" altLang="en-US" sz="1600" b="0" dirty="0">
                <a:latin typeface="Calibri" panose="020F0502020204030204" pitchFamily="34" charset="0"/>
              </a:rPr>
              <a:t> High number of observed clusters with limited completeness </a:t>
            </a:r>
          </a:p>
          <a:p>
            <a:pPr lvl="3">
              <a:buClr>
                <a:srgbClr val="0000FF"/>
              </a:buClr>
              <a:buBlip>
                <a:blip r:embed="rId3"/>
              </a:buBlip>
              <a:defRPr/>
            </a:pPr>
            <a:r>
              <a:rPr lang="en-US" altLang="en-US" sz="1200" b="0" dirty="0">
                <a:latin typeface="Calibri" panose="020F0502020204030204" pitchFamily="34" charset="0"/>
              </a:rPr>
              <a:t>Less performant on internal kinematics, halos</a:t>
            </a:r>
          </a:p>
          <a:p>
            <a:pPr lvl="3">
              <a:buClr>
                <a:srgbClr val="0000FF"/>
              </a:buClr>
              <a:buBlip>
                <a:blip r:embed="rId3"/>
              </a:buBlip>
              <a:defRPr/>
            </a:pPr>
            <a:r>
              <a:rPr lang="en-US" altLang="en-US" sz="1200" b="0" dirty="0">
                <a:latin typeface="Calibri" panose="020F0502020204030204" pitchFamily="34" charset="0"/>
              </a:rPr>
              <a:t>Tidal tails  &amp; distributed targets over many degrees in the sky</a:t>
            </a:r>
          </a:p>
          <a:p>
            <a:pPr lvl="3">
              <a:buClr>
                <a:srgbClr val="0000FF"/>
              </a:buClr>
              <a:buBlip>
                <a:blip r:embed="rId3"/>
              </a:buBlip>
              <a:defRPr/>
            </a:pPr>
            <a:r>
              <a:rPr lang="en-US" altLang="en-US" sz="1200" b="0" dirty="0">
                <a:latin typeface="Calibri" panose="020F0502020204030204" pitchFamily="34" charset="0"/>
              </a:rPr>
              <a:t>Chemical tagging in synergy with the disk survey (different selection function)</a:t>
            </a:r>
          </a:p>
          <a:p>
            <a:pPr lvl="3">
              <a:buClr>
                <a:srgbClr val="0000FF"/>
              </a:buClr>
              <a:buBlip>
                <a:blip r:embed="rId3"/>
              </a:buBlip>
              <a:defRPr/>
            </a:pPr>
            <a:r>
              <a:rPr lang="en-US" altLang="en-US" sz="1200" b="0" dirty="0">
                <a:latin typeface="Calibri" panose="020F0502020204030204" pitchFamily="34" charset="0"/>
              </a:rPr>
              <a:t>Good coverage of young star forming regions (80 in the South)</a:t>
            </a:r>
          </a:p>
          <a:p>
            <a:pPr lvl="1">
              <a:buClr>
                <a:srgbClr val="0000FF"/>
              </a:buClr>
              <a:buBlip>
                <a:blip r:embed="rId3"/>
              </a:buBlip>
              <a:defRPr/>
            </a:pPr>
            <a:r>
              <a:rPr lang="en-US" altLang="en-US" sz="2000" b="0" dirty="0">
                <a:latin typeface="Calibri" panose="020F0502020204030204" pitchFamily="34" charset="0"/>
              </a:rPr>
              <a:t> WEAVE+4MOST  synergy will change our view of  open clusters</a:t>
            </a:r>
          </a:p>
          <a:p>
            <a:pPr lvl="2">
              <a:buClr>
                <a:srgbClr val="0000FF"/>
              </a:buClr>
              <a:buBlip>
                <a:blip r:embed="rId3"/>
              </a:buBlip>
              <a:defRPr/>
            </a:pPr>
            <a:r>
              <a:rPr lang="en-US" altLang="en-US" sz="1600" b="0" dirty="0">
                <a:latin typeface="Calibri" panose="020F0502020204030204" pitchFamily="34" charset="0"/>
              </a:rPr>
              <a:t>Outer disk sampling (WEAVE)+  inner disk (4MOST)</a:t>
            </a:r>
          </a:p>
          <a:p>
            <a:pPr lvl="2">
              <a:buClr>
                <a:srgbClr val="0000FF"/>
              </a:buClr>
              <a:buBlip>
                <a:blip r:embed="rId3"/>
              </a:buBlip>
              <a:defRPr/>
            </a:pPr>
            <a:r>
              <a:rPr lang="en-US" altLang="en-US" sz="1600" b="0" dirty="0">
                <a:latin typeface="Calibri" panose="020F0502020204030204" pitchFamily="34" charset="0"/>
              </a:rPr>
              <a:t>&gt; 2000 </a:t>
            </a:r>
            <a:r>
              <a:rPr lang="en-US" altLang="en-US" sz="1600" b="0" dirty="0" err="1">
                <a:latin typeface="Calibri" panose="020F0502020204030204" pitchFamily="34" charset="0"/>
              </a:rPr>
              <a:t>Ocs</a:t>
            </a:r>
            <a:r>
              <a:rPr lang="en-US" altLang="en-US" sz="1600" b="0" dirty="0">
                <a:latin typeface="Calibri" panose="020F0502020204030204" pitchFamily="34" charset="0"/>
              </a:rPr>
              <a:t>/SFRs for the study of disk properties (chemical gradients, age distribution, mixing, spiral structure…)</a:t>
            </a:r>
          </a:p>
          <a:p>
            <a:pPr lvl="2">
              <a:buClr>
                <a:srgbClr val="0000FF"/>
              </a:buClr>
              <a:buBlip>
                <a:blip r:embed="rId3"/>
              </a:buBlip>
              <a:defRPr/>
            </a:pPr>
            <a:r>
              <a:rPr lang="en-US" sz="1600" dirty="0">
                <a:latin typeface="Calibri" panose="020F0502020204030204" pitchFamily="34" charset="0"/>
              </a:rPr>
              <a:t>High legacy value </a:t>
            </a:r>
            <a:r>
              <a:rPr lang="en-US" sz="1600" b="0" dirty="0">
                <a:latin typeface="Calibri" panose="020F0502020204030204" pitchFamily="34" charset="0"/>
              </a:rPr>
              <a:t>complementing Gaia-ESO, Gaia, … </a:t>
            </a:r>
            <a:endParaRPr lang="en-US" altLang="en-US" sz="1600" b="0" dirty="0">
              <a:latin typeface="Calibri" panose="020F0502020204030204" pitchFamily="34" charset="0"/>
            </a:endParaRPr>
          </a:p>
          <a:p>
            <a:pPr lvl="3">
              <a:buClr>
                <a:srgbClr val="0000FF"/>
              </a:buClr>
              <a:buBlip>
                <a:blip r:embed="rId3"/>
              </a:buBlip>
              <a:defRPr/>
            </a:pPr>
            <a:endParaRPr lang="en-US" altLang="en-US" sz="1200" b="0" dirty="0">
              <a:latin typeface="Calibri" panose="020F0502020204030204" pitchFamily="34" charset="0"/>
            </a:endParaRPr>
          </a:p>
          <a:p>
            <a:pPr>
              <a:spcBef>
                <a:spcPct val="0"/>
              </a:spcBef>
              <a:buFontTx/>
              <a:buNone/>
              <a:defRPr/>
            </a:pPr>
            <a:endParaRPr lang="en-US" altLang="en-US" sz="1800" dirty="0">
              <a:solidFill>
                <a:srgbClr val="FF3300"/>
              </a:solidFill>
            </a:endParaRPr>
          </a:p>
        </p:txBody>
      </p:sp>
      <p:sp>
        <p:nvSpPr>
          <p:cNvPr id="6" name="TextBox 5">
            <a:extLst>
              <a:ext uri="{FF2B5EF4-FFF2-40B4-BE49-F238E27FC236}">
                <a16:creationId xmlns:a16="http://schemas.microsoft.com/office/drawing/2014/main" id="{6AFC0CAE-46F1-A94A-D9B3-2C7BA1CF0F1F}"/>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4070938001"/>
      </p:ext>
    </p:extLst>
  </p:cSld>
  <p:clrMapOvr>
    <a:masterClrMapping/>
  </p:clrMapOvr>
  <mc:AlternateContent xmlns:mc="http://schemas.openxmlformats.org/markup-compatibility/2006" xmlns:p14="http://schemas.microsoft.com/office/powerpoint/2010/main">
    <mc:Choice Requires="p14">
      <p:transition spd="slow" p14:dur="2000" advTm="66535"/>
    </mc:Choice>
    <mc:Fallback xmlns="">
      <p:transition spd="slow" advTm="6653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sp>
        <p:nvSpPr>
          <p:cNvPr id="2" name="TextBox 3">
            <a:extLst>
              <a:ext uri="{FF2B5EF4-FFF2-40B4-BE49-F238E27FC236}">
                <a16:creationId xmlns:a16="http://schemas.microsoft.com/office/drawing/2014/main" id="{49219E00-1320-1566-8540-38A15CA6723B}"/>
              </a:ext>
            </a:extLst>
          </p:cNvPr>
          <p:cNvSpPr txBox="1">
            <a:spLocks noChangeArrowheads="1"/>
          </p:cNvSpPr>
          <p:nvPr/>
        </p:nvSpPr>
        <p:spPr bwMode="auto">
          <a:xfrm>
            <a:off x="-191841" y="569669"/>
            <a:ext cx="9462040"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US" altLang="en-US" sz="1800" b="0" dirty="0"/>
          </a:p>
          <a:p>
            <a:pPr lvl="1">
              <a:buClr>
                <a:srgbClr val="0000FF"/>
              </a:buClr>
              <a:buBlip>
                <a:blip r:embed="rId3"/>
              </a:buBlip>
              <a:defRPr/>
            </a:pPr>
            <a:r>
              <a:rPr lang="en-US" altLang="en-US" sz="1800" b="0" dirty="0">
                <a:solidFill>
                  <a:srgbClr val="0000FF"/>
                </a:solidFill>
                <a:latin typeface="Calibri" panose="020F0502020204030204" pitchFamily="34" charset="0"/>
              </a:rPr>
              <a:t>4MOST: </a:t>
            </a:r>
            <a:r>
              <a:rPr lang="en-US" altLang="en-US" sz="1800" b="0" dirty="0">
                <a:latin typeface="Calibri" panose="020F0502020204030204" pitchFamily="34" charset="0"/>
              </a:rPr>
              <a:t>GC survey on halo footprint</a:t>
            </a:r>
          </a:p>
          <a:p>
            <a:pPr lvl="1">
              <a:buClr>
                <a:srgbClr val="0000FF"/>
              </a:buClr>
              <a:buBlip>
                <a:blip r:embed="rId3"/>
              </a:buBlip>
              <a:defRPr/>
            </a:pPr>
            <a:r>
              <a:rPr lang="en-US" sz="1800" b="0" dirty="0">
                <a:latin typeface="Calibri" panose="020F0502020204030204" pitchFamily="34" charset="0"/>
              </a:rPr>
              <a:t>40,000 stars in 140 GCs </a:t>
            </a:r>
          </a:p>
          <a:p>
            <a:pPr lvl="1">
              <a:buClr>
                <a:srgbClr val="0000FF"/>
              </a:buClr>
              <a:buBlip>
                <a:blip r:embed="rId3"/>
              </a:buBlip>
              <a:defRPr/>
            </a:pPr>
            <a:r>
              <a:rPr lang="en-US" sz="1800" b="0" dirty="0">
                <a:latin typeface="Calibri" panose="020F0502020204030204" pitchFamily="34" charset="0"/>
              </a:rPr>
              <a:t>Only stars outside the center</a:t>
            </a:r>
          </a:p>
          <a:p>
            <a:pPr lvl="1">
              <a:buClr>
                <a:srgbClr val="0000FF"/>
              </a:buClr>
              <a:buBlip>
                <a:blip r:embed="rId3"/>
              </a:buBlip>
              <a:defRPr/>
            </a:pPr>
            <a:r>
              <a:rPr lang="en-US" sz="1800" b="0" dirty="0">
                <a:latin typeface="Calibri" panose="020F0502020204030204" pitchFamily="34" charset="0"/>
              </a:rPr>
              <a:t>Requested completeness 10%</a:t>
            </a:r>
            <a:r>
              <a:rPr lang="en-US" sz="1800" b="0" dirty="0">
                <a:latin typeface="Calibri" panose="020F0502020204030204" pitchFamily="34" charset="0"/>
                <a:sym typeface="Wingdings" panose="05000000000000000000" pitchFamily="2" charset="2"/>
              </a:rPr>
              <a:t> output 5%</a:t>
            </a:r>
            <a:endParaRPr lang="en-US" sz="1800" b="0" dirty="0">
              <a:latin typeface="Calibri" panose="020F0502020204030204" pitchFamily="34" charset="0"/>
            </a:endParaRPr>
          </a:p>
          <a:p>
            <a:pPr lvl="1">
              <a:buClr>
                <a:srgbClr val="0000FF"/>
              </a:buClr>
              <a:buBlip>
                <a:blip r:embed="rId3"/>
              </a:buBlip>
              <a:defRPr/>
            </a:pPr>
            <a:r>
              <a:rPr lang="en-US" altLang="en-US" sz="1800" b="0" dirty="0">
                <a:latin typeface="Calibri" panose="020F0502020204030204" pitchFamily="34" charset="0"/>
              </a:rPr>
              <a:t>A few stars for chemical abundances</a:t>
            </a:r>
          </a:p>
          <a:p>
            <a:pPr marL="457200" lvl="1" indent="0">
              <a:buClr>
                <a:srgbClr val="0000FF"/>
              </a:buClr>
              <a:buNone/>
              <a:defRPr/>
            </a:pPr>
            <a:endParaRPr lang="en-US" altLang="en-US" sz="2000" b="0" dirty="0">
              <a:latin typeface="Calibri" panose="020F0502020204030204" pitchFamily="34" charset="0"/>
            </a:endParaRPr>
          </a:p>
          <a:p>
            <a:pPr>
              <a:spcBef>
                <a:spcPct val="0"/>
              </a:spcBef>
              <a:buFontTx/>
              <a:buNone/>
              <a:defRPr/>
            </a:pPr>
            <a:endParaRPr lang="en-US" altLang="en-US" sz="1800" dirty="0">
              <a:solidFill>
                <a:srgbClr val="FF3300"/>
              </a:solidFill>
            </a:endParaRPr>
          </a:p>
        </p:txBody>
      </p:sp>
      <p:sp>
        <p:nvSpPr>
          <p:cNvPr id="3" name="Title 1">
            <a:extLst>
              <a:ext uri="{FF2B5EF4-FFF2-40B4-BE49-F238E27FC236}">
                <a16:creationId xmlns:a16="http://schemas.microsoft.com/office/drawing/2014/main" id="{AE2B300A-103E-8677-EECB-39F42D18CB09}"/>
              </a:ext>
            </a:extLst>
          </p:cNvPr>
          <p:cNvSpPr txBox="1">
            <a:spLocks noChangeArrowheads="1"/>
          </p:cNvSpPr>
          <p:nvPr/>
        </p:nvSpPr>
        <p:spPr>
          <a:xfrm>
            <a:off x="224220" y="-91958"/>
            <a:ext cx="891977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What about </a:t>
            </a:r>
            <a:r>
              <a:rPr lang="en-US" altLang="en-US" b="0" kern="0" dirty="0" err="1">
                <a:solidFill>
                  <a:srgbClr val="0000FF"/>
                </a:solidFill>
              </a:rPr>
              <a:t>Globulars</a:t>
            </a:r>
            <a:r>
              <a:rPr lang="en-US" altLang="en-US" b="0" kern="0" dirty="0">
                <a:solidFill>
                  <a:srgbClr val="0000FF"/>
                </a:solidFill>
              </a:rPr>
              <a:t>?</a:t>
            </a:r>
          </a:p>
        </p:txBody>
      </p:sp>
      <p:pic>
        <p:nvPicPr>
          <p:cNvPr id="8" name="Picture 7">
            <a:extLst>
              <a:ext uri="{FF2B5EF4-FFF2-40B4-BE49-F238E27FC236}">
                <a16:creationId xmlns:a16="http://schemas.microsoft.com/office/drawing/2014/main" id="{47908DC5-7461-B684-EED7-934DDCDC6DB7}"/>
              </a:ext>
            </a:extLst>
          </p:cNvPr>
          <p:cNvPicPr>
            <a:picLocks noChangeAspect="1"/>
          </p:cNvPicPr>
          <p:nvPr/>
        </p:nvPicPr>
        <p:blipFill>
          <a:blip r:embed="rId4"/>
          <a:stretch>
            <a:fillRect/>
          </a:stretch>
        </p:blipFill>
        <p:spPr>
          <a:xfrm>
            <a:off x="6227216" y="2721721"/>
            <a:ext cx="2979882" cy="2560635"/>
          </a:xfrm>
          <a:prstGeom prst="rect">
            <a:avLst/>
          </a:prstGeom>
        </p:spPr>
      </p:pic>
      <p:sp>
        <p:nvSpPr>
          <p:cNvPr id="11" name="TextBox 10">
            <a:extLst>
              <a:ext uri="{FF2B5EF4-FFF2-40B4-BE49-F238E27FC236}">
                <a16:creationId xmlns:a16="http://schemas.microsoft.com/office/drawing/2014/main" id="{C8E72BE9-E31F-D588-2CC8-504946FCC085}"/>
              </a:ext>
            </a:extLst>
          </p:cNvPr>
          <p:cNvSpPr txBox="1"/>
          <p:nvPr/>
        </p:nvSpPr>
        <p:spPr>
          <a:xfrm rot="16200000">
            <a:off x="4956636" y="3428914"/>
            <a:ext cx="2304256" cy="338554"/>
          </a:xfrm>
          <a:prstGeom prst="rect">
            <a:avLst/>
          </a:prstGeom>
          <a:noFill/>
        </p:spPr>
        <p:txBody>
          <a:bodyPr wrap="square" rtlCol="0">
            <a:spAutoFit/>
          </a:bodyPr>
          <a:lstStyle/>
          <a:p>
            <a:r>
              <a:rPr lang="en-US" sz="1600" b="0" dirty="0">
                <a:solidFill>
                  <a:schemeClr val="tx1"/>
                </a:solidFill>
              </a:rPr>
              <a:t>N input Catalog</a:t>
            </a:r>
          </a:p>
        </p:txBody>
      </p:sp>
      <p:sp>
        <p:nvSpPr>
          <p:cNvPr id="6" name="TextBox 5">
            <a:extLst>
              <a:ext uri="{FF2B5EF4-FFF2-40B4-BE49-F238E27FC236}">
                <a16:creationId xmlns:a16="http://schemas.microsoft.com/office/drawing/2014/main" id="{89BB761F-6FB5-05DA-88F4-675792607386}"/>
              </a:ext>
            </a:extLst>
          </p:cNvPr>
          <p:cNvSpPr txBox="1"/>
          <p:nvPr/>
        </p:nvSpPr>
        <p:spPr>
          <a:xfrm>
            <a:off x="5353676" y="5436349"/>
            <a:ext cx="4558048" cy="830997"/>
          </a:xfrm>
          <a:prstGeom prst="rect">
            <a:avLst/>
          </a:prstGeom>
          <a:noFill/>
        </p:spPr>
        <p:txBody>
          <a:bodyPr wrap="square" rtlCol="0">
            <a:spAutoFit/>
          </a:bodyPr>
          <a:lstStyle/>
          <a:p>
            <a:r>
              <a:rPr lang="en-IT" sz="1600" b="0" i="1" dirty="0">
                <a:solidFill>
                  <a:srgbClr val="0000FF"/>
                </a:solidFill>
              </a:rPr>
              <a:t>Input catalogs </a:t>
            </a:r>
            <a:r>
              <a:rPr lang="en-IT" sz="1600" b="0" dirty="0">
                <a:solidFill>
                  <a:srgbClr val="0000FF"/>
                </a:solidFill>
                <a:sym typeface="Wingdings" pitchFamily="2" charset="2"/>
              </a:rPr>
              <a:t></a:t>
            </a:r>
            <a:r>
              <a:rPr lang="en-IT" sz="1600" b="0" i="1" dirty="0">
                <a:solidFill>
                  <a:srgbClr val="0000FF"/>
                </a:solidFill>
              </a:rPr>
              <a:t> successfully</a:t>
            </a:r>
            <a:r>
              <a:rPr lang="en-US" sz="1600" b="0" i="1" dirty="0">
                <a:solidFill>
                  <a:srgbClr val="0000FF"/>
                </a:solidFill>
              </a:rPr>
              <a:t> observed</a:t>
            </a:r>
            <a:endParaRPr lang="en-IT" sz="1600" b="0" i="1" dirty="0">
              <a:solidFill>
                <a:srgbClr val="0000FF"/>
              </a:solidFill>
            </a:endParaRPr>
          </a:p>
          <a:p>
            <a:r>
              <a:rPr lang="en-IT" sz="1600" b="0" dirty="0">
                <a:solidFill>
                  <a:srgbClr val="0000FF"/>
                </a:solidFill>
              </a:rPr>
              <a:t>       </a:t>
            </a:r>
            <a:r>
              <a:rPr lang="en-US" sz="1600" b="0" dirty="0">
                <a:solidFill>
                  <a:srgbClr val="0000FF"/>
                </a:solidFill>
              </a:rPr>
              <a:t>20,</a:t>
            </a:r>
            <a:r>
              <a:rPr lang="en-IT" sz="1600" b="0" dirty="0">
                <a:solidFill>
                  <a:srgbClr val="0000FF"/>
                </a:solidFill>
              </a:rPr>
              <a:t>000      </a:t>
            </a:r>
            <a:r>
              <a:rPr lang="en-IT" sz="1600" b="0" dirty="0">
                <a:solidFill>
                  <a:srgbClr val="0000FF"/>
                </a:solidFill>
                <a:sym typeface="Wingdings" pitchFamily="2" charset="2"/>
              </a:rPr>
              <a:t></a:t>
            </a:r>
            <a:r>
              <a:rPr lang="en-IT" sz="1600" b="0" dirty="0">
                <a:solidFill>
                  <a:srgbClr val="0000FF"/>
                </a:solidFill>
              </a:rPr>
              <a:t>      </a:t>
            </a:r>
            <a:r>
              <a:rPr lang="en-US" sz="1600" b="0" dirty="0">
                <a:solidFill>
                  <a:srgbClr val="0000FF"/>
                </a:solidFill>
              </a:rPr>
              <a:t>3,700</a:t>
            </a:r>
            <a:r>
              <a:rPr lang="en-IT" sz="1600" b="0" dirty="0">
                <a:solidFill>
                  <a:srgbClr val="0000FF"/>
                </a:solidFill>
              </a:rPr>
              <a:t>   stars in </a:t>
            </a:r>
            <a:r>
              <a:rPr lang="en-US" sz="1600" b="0" dirty="0">
                <a:solidFill>
                  <a:srgbClr val="0000FF"/>
                </a:solidFill>
              </a:rPr>
              <a:t>HRS</a:t>
            </a:r>
          </a:p>
          <a:p>
            <a:r>
              <a:rPr lang="en-US" sz="1600" b="0" dirty="0">
                <a:solidFill>
                  <a:srgbClr val="0000FF"/>
                </a:solidFill>
              </a:rPr>
              <a:t>       270,000      </a:t>
            </a:r>
            <a:r>
              <a:rPr lang="en-US" sz="1600" b="0" dirty="0">
                <a:solidFill>
                  <a:srgbClr val="0000FF"/>
                </a:solidFill>
                <a:sym typeface="Wingdings" pitchFamily="2" charset="2"/>
              </a:rPr>
              <a:t>    35,000   </a:t>
            </a:r>
            <a:r>
              <a:rPr lang="en-US" sz="1600" b="0" dirty="0">
                <a:solidFill>
                  <a:srgbClr val="0000FF"/>
                </a:solidFill>
              </a:rPr>
              <a:t>stars in LRS</a:t>
            </a:r>
            <a:endParaRPr lang="en-IT" sz="1600" b="0" dirty="0">
              <a:solidFill>
                <a:srgbClr val="0000FF"/>
              </a:solidFill>
            </a:endParaRPr>
          </a:p>
        </p:txBody>
      </p:sp>
      <p:sp>
        <p:nvSpPr>
          <p:cNvPr id="10" name="TextBox 9">
            <a:extLst>
              <a:ext uri="{FF2B5EF4-FFF2-40B4-BE49-F238E27FC236}">
                <a16:creationId xmlns:a16="http://schemas.microsoft.com/office/drawing/2014/main" id="{0D3478B7-75EC-06B3-F5F5-0DD4451B0F59}"/>
              </a:ext>
            </a:extLst>
          </p:cNvPr>
          <p:cNvSpPr txBox="1"/>
          <p:nvPr/>
        </p:nvSpPr>
        <p:spPr>
          <a:xfrm>
            <a:off x="6732240" y="3260158"/>
            <a:ext cx="1220206" cy="738664"/>
          </a:xfrm>
          <a:prstGeom prst="rect">
            <a:avLst/>
          </a:prstGeom>
          <a:noFill/>
        </p:spPr>
        <p:txBody>
          <a:bodyPr wrap="none" rtlCol="0">
            <a:spAutoFit/>
          </a:bodyPr>
          <a:lstStyle/>
          <a:p>
            <a:r>
              <a:rPr lang="en-US" sz="1400" dirty="0"/>
              <a:t>4MOST GCs</a:t>
            </a:r>
            <a:endParaRPr lang="en-IT" sz="1400" b="1" dirty="0"/>
          </a:p>
          <a:p>
            <a:r>
              <a:rPr lang="en-IT" sz="1400" b="1" dirty="0">
                <a:solidFill>
                  <a:srgbClr val="FF0000"/>
                </a:solidFill>
              </a:rPr>
              <a:t>HR</a:t>
            </a:r>
          </a:p>
          <a:p>
            <a:r>
              <a:rPr lang="en-IT" sz="1400" b="1" dirty="0">
                <a:solidFill>
                  <a:srgbClr val="00B050"/>
                </a:solidFill>
              </a:rPr>
              <a:t>LR</a:t>
            </a:r>
          </a:p>
        </p:txBody>
      </p:sp>
      <p:pic>
        <p:nvPicPr>
          <p:cNvPr id="18" name="Picture 17">
            <a:extLst>
              <a:ext uri="{FF2B5EF4-FFF2-40B4-BE49-F238E27FC236}">
                <a16:creationId xmlns:a16="http://schemas.microsoft.com/office/drawing/2014/main" id="{A296F598-D4EC-BD7D-A26B-F4CBB33FBC25}"/>
              </a:ext>
            </a:extLst>
          </p:cNvPr>
          <p:cNvPicPr>
            <a:picLocks noChangeAspect="1"/>
          </p:cNvPicPr>
          <p:nvPr/>
        </p:nvPicPr>
        <p:blipFill>
          <a:blip r:embed="rId5"/>
          <a:stretch>
            <a:fillRect/>
          </a:stretch>
        </p:blipFill>
        <p:spPr>
          <a:xfrm>
            <a:off x="22780" y="2760775"/>
            <a:ext cx="5808951" cy="2560635"/>
          </a:xfrm>
          <a:prstGeom prst="rect">
            <a:avLst/>
          </a:prstGeom>
        </p:spPr>
      </p:pic>
      <p:sp>
        <p:nvSpPr>
          <p:cNvPr id="21" name="TextBox 20">
            <a:extLst>
              <a:ext uri="{FF2B5EF4-FFF2-40B4-BE49-F238E27FC236}">
                <a16:creationId xmlns:a16="http://schemas.microsoft.com/office/drawing/2014/main" id="{76F53DFF-10F6-B9F4-0940-4722E1E1DA9D}"/>
              </a:ext>
            </a:extLst>
          </p:cNvPr>
          <p:cNvSpPr txBox="1"/>
          <p:nvPr/>
        </p:nvSpPr>
        <p:spPr>
          <a:xfrm>
            <a:off x="755576" y="3410134"/>
            <a:ext cx="1696298" cy="523220"/>
          </a:xfrm>
          <a:prstGeom prst="rect">
            <a:avLst/>
          </a:prstGeom>
          <a:noFill/>
        </p:spPr>
        <p:txBody>
          <a:bodyPr wrap="none" rtlCol="0">
            <a:spAutoFit/>
          </a:bodyPr>
          <a:lstStyle/>
          <a:p>
            <a:r>
              <a:rPr lang="en-US" sz="1400" dirty="0"/>
              <a:t>4MOST GCs</a:t>
            </a:r>
            <a:endParaRPr lang="en-IT" sz="1400" b="1" dirty="0">
              <a:solidFill>
                <a:srgbClr val="FF0000"/>
              </a:solidFill>
            </a:endParaRPr>
          </a:p>
          <a:p>
            <a:r>
              <a:rPr lang="en-IT" sz="1400" b="1" dirty="0">
                <a:solidFill>
                  <a:srgbClr val="C00000"/>
                </a:solidFill>
              </a:rPr>
              <a:t>LR</a:t>
            </a:r>
            <a:r>
              <a:rPr lang="en-US" sz="1400" b="1" dirty="0">
                <a:solidFill>
                  <a:srgbClr val="C00000"/>
                </a:solidFill>
              </a:rPr>
              <a:t> Completeness</a:t>
            </a:r>
            <a:endParaRPr lang="en-IT" sz="1400" b="1" dirty="0">
              <a:solidFill>
                <a:srgbClr val="C00000"/>
              </a:solidFill>
            </a:endParaRPr>
          </a:p>
        </p:txBody>
      </p:sp>
      <p:sp>
        <p:nvSpPr>
          <p:cNvPr id="23" name="TextBox 22">
            <a:extLst>
              <a:ext uri="{FF2B5EF4-FFF2-40B4-BE49-F238E27FC236}">
                <a16:creationId xmlns:a16="http://schemas.microsoft.com/office/drawing/2014/main" id="{8345193F-A6E9-EAB5-9D8B-F7E11B0E6731}"/>
              </a:ext>
            </a:extLst>
          </p:cNvPr>
          <p:cNvSpPr txBox="1"/>
          <p:nvPr/>
        </p:nvSpPr>
        <p:spPr>
          <a:xfrm>
            <a:off x="5588222" y="866376"/>
            <a:ext cx="3618876" cy="646331"/>
          </a:xfrm>
          <a:prstGeom prst="rect">
            <a:avLst/>
          </a:prstGeom>
          <a:noFill/>
        </p:spPr>
        <p:txBody>
          <a:bodyPr wrap="none" rtlCol="0">
            <a:spAutoFit/>
          </a:bodyPr>
          <a:lstStyle/>
          <a:p>
            <a:r>
              <a:rPr lang="en-US" b="0" dirty="0">
                <a:solidFill>
                  <a:srgbClr val="0000FF"/>
                </a:solidFill>
                <a:latin typeface="Calibri" panose="020F0502020204030204" pitchFamily="34" charset="0"/>
                <a:ea typeface="Calibri" panose="020F0502020204030204" pitchFamily="34" charset="0"/>
                <a:cs typeface="Calibri" panose="020F0502020204030204" pitchFamily="34" charset="0"/>
              </a:rPr>
              <a:t>WEAVE</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 HR: 16 GCs with 50-100 stars</a:t>
            </a:r>
          </a:p>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              LR : 27  GCs  a few stars</a:t>
            </a:r>
          </a:p>
        </p:txBody>
      </p:sp>
    </p:spTree>
    <p:extLst>
      <p:ext uri="{BB962C8B-B14F-4D97-AF65-F5344CB8AC3E}">
        <p14:creationId xmlns:p14="http://schemas.microsoft.com/office/powerpoint/2010/main" val="4201260499"/>
      </p:ext>
    </p:extLst>
  </p:cSld>
  <p:clrMapOvr>
    <a:masterClrMapping/>
  </p:clrMapOvr>
  <mc:AlternateContent xmlns:mc="http://schemas.openxmlformats.org/markup-compatibility/2006">
    <mc:Choice xmlns:p14="http://schemas.microsoft.com/office/powerpoint/2010/main" Requires="p14">
      <p:transition spd="slow" p14:dur="2000" advTm="20053"/>
    </mc:Choice>
    <mc:Fallback>
      <p:transition spd="slow" advTm="200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7DCA7-E8F3-CB75-1509-AB204FA7D399}"/>
              </a:ext>
            </a:extLst>
          </p:cNvPr>
          <p:cNvPicPr>
            <a:picLocks noChangeAspect="1"/>
          </p:cNvPicPr>
          <p:nvPr/>
        </p:nvPicPr>
        <p:blipFill rotWithShape="1">
          <a:blip r:embed="rId3"/>
          <a:srcRect t="10284" b="2077"/>
          <a:stretch/>
        </p:blipFill>
        <p:spPr>
          <a:xfrm rot="10800000">
            <a:off x="-15891" y="0"/>
            <a:ext cx="9270201" cy="6858000"/>
          </a:xfrm>
          <a:prstGeom prst="rect">
            <a:avLst/>
          </a:prstGeom>
          <a:noFill/>
        </p:spPr>
      </p:pic>
      <p:sp>
        <p:nvSpPr>
          <p:cNvPr id="5" name="Title 1">
            <a:extLst>
              <a:ext uri="{FF2B5EF4-FFF2-40B4-BE49-F238E27FC236}">
                <a16:creationId xmlns:a16="http://schemas.microsoft.com/office/drawing/2014/main" id="{66F97609-98C7-ED4C-8C16-AC9307FAE4C2}"/>
              </a:ext>
            </a:extLst>
          </p:cNvPr>
          <p:cNvSpPr>
            <a:spLocks noGrp="1"/>
          </p:cNvSpPr>
          <p:nvPr>
            <p:ph type="title"/>
          </p:nvPr>
        </p:nvSpPr>
        <p:spPr>
          <a:xfrm>
            <a:off x="278471" y="957802"/>
            <a:ext cx="7752026" cy="803396"/>
          </a:xfrm>
        </p:spPr>
        <p:txBody>
          <a:bodyPr>
            <a:normAutofit fontScale="90000"/>
          </a:bodyPr>
          <a:lstStyle/>
          <a:p>
            <a:r>
              <a:rPr lang="en-GB" dirty="0">
                <a:solidFill>
                  <a:srgbClr val="0000FF"/>
                </a:solidFill>
                <a:latin typeface="Calibri" panose="020F0502020204030204" pitchFamily="34" charset="0"/>
                <a:ea typeface="Calibri" panose="020F0502020204030204" pitchFamily="34" charset="0"/>
                <a:cs typeface="Calibri" panose="020F0502020204030204" pitchFamily="34" charset="0"/>
              </a:rPr>
              <a:t>Targets - GC</a:t>
            </a:r>
            <a:br>
              <a:rPr lang="en-GB" dirty="0">
                <a:solidFill>
                  <a:srgbClr val="00B0F0"/>
                </a:solidFill>
                <a:highlight>
                  <a:srgbClr val="FFFF00"/>
                </a:highlight>
              </a:rPr>
            </a:br>
            <a:endParaRPr lang="it-IT" b="1" dirty="0">
              <a:solidFill>
                <a:srgbClr val="00B0F0"/>
              </a:solidFill>
              <a:highlight>
                <a:srgbClr val="FFFF00"/>
              </a:highlight>
            </a:endParaRPr>
          </a:p>
        </p:txBody>
      </p:sp>
      <p:grpSp>
        <p:nvGrpSpPr>
          <p:cNvPr id="20" name="Group 19">
            <a:extLst>
              <a:ext uri="{FF2B5EF4-FFF2-40B4-BE49-F238E27FC236}">
                <a16:creationId xmlns:a16="http://schemas.microsoft.com/office/drawing/2014/main" id="{8C43C07F-A1B9-5D49-AA60-775B70AF22A1}"/>
              </a:ext>
            </a:extLst>
          </p:cNvPr>
          <p:cNvGrpSpPr/>
          <p:nvPr/>
        </p:nvGrpSpPr>
        <p:grpSpPr>
          <a:xfrm>
            <a:off x="9523" y="1506132"/>
            <a:ext cx="9187971" cy="4031468"/>
            <a:chOff x="12697" y="593710"/>
            <a:chExt cx="12250628" cy="5375290"/>
          </a:xfrm>
        </p:grpSpPr>
        <p:pic>
          <p:nvPicPr>
            <p:cNvPr id="12" name="Picture 11">
              <a:extLst>
                <a:ext uri="{FF2B5EF4-FFF2-40B4-BE49-F238E27FC236}">
                  <a16:creationId xmlns:a16="http://schemas.microsoft.com/office/drawing/2014/main" id="{18435535-1162-2246-96BB-82B4E1CEC013}"/>
                </a:ext>
              </a:extLst>
            </p:cNvPr>
            <p:cNvPicPr>
              <a:picLocks noChangeAspect="1"/>
            </p:cNvPicPr>
            <p:nvPr/>
          </p:nvPicPr>
          <p:blipFill>
            <a:blip r:embed="rId4"/>
            <a:stretch>
              <a:fillRect/>
            </a:stretch>
          </p:blipFill>
          <p:spPr>
            <a:xfrm>
              <a:off x="5284800" y="889000"/>
              <a:ext cx="6908800" cy="5080000"/>
            </a:xfrm>
            <a:prstGeom prst="rect">
              <a:avLst/>
            </a:prstGeom>
          </p:spPr>
        </p:pic>
        <p:pic>
          <p:nvPicPr>
            <p:cNvPr id="7" name="Picture 6">
              <a:extLst>
                <a:ext uri="{FF2B5EF4-FFF2-40B4-BE49-F238E27FC236}">
                  <a16:creationId xmlns:a16="http://schemas.microsoft.com/office/drawing/2014/main" id="{8A4FCBAB-4324-7145-ACAC-DBA7883AA3F6}"/>
                </a:ext>
              </a:extLst>
            </p:cNvPr>
            <p:cNvPicPr>
              <a:picLocks noChangeAspect="1"/>
            </p:cNvPicPr>
            <p:nvPr/>
          </p:nvPicPr>
          <p:blipFill>
            <a:blip r:embed="rId5"/>
            <a:stretch>
              <a:fillRect/>
            </a:stretch>
          </p:blipFill>
          <p:spPr>
            <a:xfrm>
              <a:off x="12697" y="889000"/>
              <a:ext cx="6908800" cy="5080000"/>
            </a:xfrm>
            <a:prstGeom prst="rect">
              <a:avLst/>
            </a:prstGeom>
            <a:solidFill>
              <a:schemeClr val="bg1"/>
            </a:solidFill>
          </p:spPr>
        </p:pic>
        <p:sp>
          <p:nvSpPr>
            <p:cNvPr id="16" name="TextBox 15">
              <a:extLst>
                <a:ext uri="{FF2B5EF4-FFF2-40B4-BE49-F238E27FC236}">
                  <a16:creationId xmlns:a16="http://schemas.microsoft.com/office/drawing/2014/main" id="{C44FBECA-F48D-3D44-9E8C-8C71661120C5}"/>
                </a:ext>
              </a:extLst>
            </p:cNvPr>
            <p:cNvSpPr txBox="1"/>
            <p:nvPr/>
          </p:nvSpPr>
          <p:spPr>
            <a:xfrm>
              <a:off x="4043362" y="3125467"/>
              <a:ext cx="2144177" cy="861775"/>
            </a:xfrm>
            <a:prstGeom prst="rect">
              <a:avLst/>
            </a:prstGeom>
            <a:noFill/>
          </p:spPr>
          <p:txBody>
            <a:bodyPr wrap="none" rtlCol="0">
              <a:spAutoFit/>
            </a:bodyPr>
            <a:lstStyle/>
            <a:p>
              <a:r>
                <a:rPr lang="en-IT" dirty="0">
                  <a:solidFill>
                    <a:srgbClr val="FF0000"/>
                  </a:solidFill>
                </a:rPr>
                <a:t>HR  (336 ☆)</a:t>
              </a:r>
            </a:p>
            <a:p>
              <a:r>
                <a:rPr lang="en-IT" dirty="0">
                  <a:solidFill>
                    <a:srgbClr val="00B050"/>
                  </a:solidFill>
                </a:rPr>
                <a:t>LR   (2860 ☆)</a:t>
              </a:r>
            </a:p>
          </p:txBody>
        </p:sp>
        <p:sp>
          <p:nvSpPr>
            <p:cNvPr id="17" name="TextBox 16">
              <a:extLst>
                <a:ext uri="{FF2B5EF4-FFF2-40B4-BE49-F238E27FC236}">
                  <a16:creationId xmlns:a16="http://schemas.microsoft.com/office/drawing/2014/main" id="{06F82FEC-95B6-454A-87F9-B5E97E7C637F}"/>
                </a:ext>
              </a:extLst>
            </p:cNvPr>
            <p:cNvSpPr txBox="1"/>
            <p:nvPr/>
          </p:nvSpPr>
          <p:spPr>
            <a:xfrm>
              <a:off x="10407688" y="2940800"/>
              <a:ext cx="1855637" cy="738664"/>
            </a:xfrm>
            <a:prstGeom prst="rect">
              <a:avLst/>
            </a:prstGeom>
            <a:noFill/>
          </p:spPr>
          <p:txBody>
            <a:bodyPr wrap="none" rtlCol="0">
              <a:spAutoFit/>
            </a:bodyPr>
            <a:lstStyle/>
            <a:p>
              <a:r>
                <a:rPr lang="en-GB" sz="1500" dirty="0">
                  <a:solidFill>
                    <a:srgbClr val="FF40FF"/>
                  </a:solidFill>
                </a:rPr>
                <a:t>n</a:t>
              </a:r>
              <a:r>
                <a:rPr lang="en-IT" sz="1500" dirty="0">
                  <a:solidFill>
                    <a:srgbClr val="FF40FF"/>
                  </a:solidFill>
                </a:rPr>
                <a:t>ot observed</a:t>
              </a:r>
            </a:p>
            <a:p>
              <a:r>
                <a:rPr lang="en-IT" sz="1500" dirty="0">
                  <a:solidFill>
                    <a:srgbClr val="FF40FF"/>
                  </a:solidFill>
                </a:rPr>
                <a:t>(9949, 76%)</a:t>
              </a:r>
            </a:p>
          </p:txBody>
        </p:sp>
        <p:sp>
          <p:nvSpPr>
            <p:cNvPr id="18" name="TextBox 17">
              <a:extLst>
                <a:ext uri="{FF2B5EF4-FFF2-40B4-BE49-F238E27FC236}">
                  <a16:creationId xmlns:a16="http://schemas.microsoft.com/office/drawing/2014/main" id="{F0B94739-7FB7-9E48-B177-8B885D087373}"/>
                </a:ext>
              </a:extLst>
            </p:cNvPr>
            <p:cNvSpPr txBox="1"/>
            <p:nvPr/>
          </p:nvSpPr>
          <p:spPr>
            <a:xfrm>
              <a:off x="2243360" y="593710"/>
              <a:ext cx="8661516" cy="430887"/>
            </a:xfrm>
            <a:prstGeom prst="rect">
              <a:avLst/>
            </a:prstGeom>
            <a:noFill/>
          </p:spPr>
          <p:txBody>
            <a:bodyPr wrap="none" rtlCol="0">
              <a:spAutoFit/>
            </a:bodyPr>
            <a:lstStyle/>
            <a:p>
              <a:r>
                <a:rPr lang="en-GB" sz="1500" b="0" dirty="0">
                  <a:solidFill>
                    <a:srgbClr val="0000FF"/>
                  </a:solidFill>
                  <a:latin typeface="Calibri" panose="020F0502020204030204" pitchFamily="34" charset="0"/>
                  <a:ea typeface="Calibri" panose="020F0502020204030204" pitchFamily="34" charset="0"/>
                  <a:cs typeface="Calibri" panose="020F0502020204030204" pitchFamily="34" charset="0"/>
                </a:rPr>
                <a:t>NGC 104/47 </a:t>
              </a:r>
              <a:r>
                <a:rPr lang="en-GB" sz="1500" b="0" dirty="0" err="1">
                  <a:solidFill>
                    <a:srgbClr val="0000FF"/>
                  </a:solidFill>
                  <a:latin typeface="Calibri" panose="020F0502020204030204" pitchFamily="34" charset="0"/>
                  <a:ea typeface="Calibri" panose="020F0502020204030204" pitchFamily="34" charset="0"/>
                  <a:cs typeface="Calibri" panose="020F0502020204030204" pitchFamily="34" charset="0"/>
                </a:rPr>
                <a:t>Tuc</a:t>
              </a:r>
              <a:r>
                <a:rPr lang="en-GB" sz="1500" b="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sz="1500" b="0" dirty="0">
                  <a:solidFill>
                    <a:srgbClr val="0000FF"/>
                  </a:solidFill>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lang="en-GB" sz="1500" b="0" dirty="0">
                  <a:solidFill>
                    <a:srgbClr val="0000FF"/>
                  </a:solidFill>
                  <a:latin typeface="Calibri" panose="020F0502020204030204" pitchFamily="34" charset="0"/>
                  <a:ea typeface="Calibri" panose="020F0502020204030204" pitchFamily="34" charset="0"/>
                  <a:cs typeface="Calibri" panose="020F0502020204030204" pitchFamily="34" charset="0"/>
                </a:rPr>
                <a:t> A</a:t>
              </a:r>
              <a:r>
                <a:rPr lang="en-IT" sz="1500" b="0" dirty="0">
                  <a:solidFill>
                    <a:srgbClr val="0000FF"/>
                  </a:solidFill>
                  <a:latin typeface="Calibri" panose="020F0502020204030204" pitchFamily="34" charset="0"/>
                  <a:ea typeface="Calibri" panose="020F0502020204030204" pitchFamily="34" charset="0"/>
                  <a:cs typeface="Calibri" panose="020F0502020204030204" pitchFamily="34" charset="0"/>
                </a:rPr>
                <a:t>ll: 13145   Observed 3196 (24%)   Not Observed (9949, 76%)</a:t>
              </a:r>
            </a:p>
          </p:txBody>
        </p:sp>
      </p:grpSp>
    </p:spTree>
    <p:extLst>
      <p:ext uri="{BB962C8B-B14F-4D97-AF65-F5344CB8AC3E}">
        <p14:creationId xmlns:p14="http://schemas.microsoft.com/office/powerpoint/2010/main" val="255488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15891" y="0"/>
            <a:ext cx="9270201" cy="6858000"/>
          </a:xfrm>
          <a:prstGeom prst="rect">
            <a:avLst/>
          </a:prstGeom>
          <a:noFill/>
        </p:spPr>
      </p:pic>
      <p:sp>
        <p:nvSpPr>
          <p:cNvPr id="2" name="TextBox 3">
            <a:extLst>
              <a:ext uri="{FF2B5EF4-FFF2-40B4-BE49-F238E27FC236}">
                <a16:creationId xmlns:a16="http://schemas.microsoft.com/office/drawing/2014/main" id="{49219E00-1320-1566-8540-38A15CA6723B}"/>
              </a:ext>
            </a:extLst>
          </p:cNvPr>
          <p:cNvSpPr txBox="1">
            <a:spLocks noChangeArrowheads="1"/>
          </p:cNvSpPr>
          <p:nvPr/>
        </p:nvSpPr>
        <p:spPr bwMode="auto">
          <a:xfrm>
            <a:off x="-191841" y="569669"/>
            <a:ext cx="9462040" cy="26776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US" altLang="en-US" sz="1800" b="0" dirty="0"/>
          </a:p>
          <a:p>
            <a:pPr lvl="1">
              <a:buClr>
                <a:srgbClr val="0000FF"/>
              </a:buClr>
              <a:buBlip>
                <a:blip r:embed="rId3"/>
              </a:buBlip>
              <a:defRPr/>
            </a:pPr>
            <a:r>
              <a:rPr lang="en-US" altLang="en-US" sz="1800" b="0" dirty="0">
                <a:latin typeface="Calibri" panose="020F0502020204030204" pitchFamily="34" charset="0"/>
              </a:rPr>
              <a:t>GC survey on halo footprint</a:t>
            </a:r>
          </a:p>
          <a:p>
            <a:pPr lvl="1">
              <a:buClr>
                <a:srgbClr val="0000FF"/>
              </a:buClr>
              <a:buBlip>
                <a:blip r:embed="rId3"/>
              </a:buBlip>
              <a:defRPr/>
            </a:pPr>
            <a:r>
              <a:rPr lang="en-US" sz="1800" b="0" dirty="0">
                <a:latin typeface="Calibri" panose="020F0502020204030204" pitchFamily="34" charset="0"/>
              </a:rPr>
              <a:t>40,000 stars in 140 GCs (frozen Catalog on May 2023)</a:t>
            </a:r>
          </a:p>
          <a:p>
            <a:pPr lvl="1">
              <a:buClr>
                <a:srgbClr val="0000FF"/>
              </a:buClr>
              <a:buBlip>
                <a:blip r:embed="rId3"/>
              </a:buBlip>
              <a:defRPr/>
            </a:pPr>
            <a:r>
              <a:rPr lang="en-US" sz="1800" b="0" dirty="0">
                <a:latin typeface="Calibri" panose="020F0502020204030204" pitchFamily="34" charset="0"/>
              </a:rPr>
              <a:t>Only stars outside the center</a:t>
            </a:r>
          </a:p>
          <a:p>
            <a:pPr lvl="1">
              <a:buClr>
                <a:srgbClr val="0000FF"/>
              </a:buClr>
              <a:buBlip>
                <a:blip r:embed="rId3"/>
              </a:buBlip>
              <a:defRPr/>
            </a:pPr>
            <a:r>
              <a:rPr lang="en-US" sz="1800" b="0" dirty="0">
                <a:latin typeface="Calibri" panose="020F0502020204030204" pitchFamily="34" charset="0"/>
              </a:rPr>
              <a:t>Requested completeness 10%</a:t>
            </a:r>
            <a:r>
              <a:rPr lang="en-US" sz="1800" b="0" dirty="0">
                <a:latin typeface="Calibri" panose="020F0502020204030204" pitchFamily="34" charset="0"/>
                <a:sym typeface="Wingdings" panose="05000000000000000000" pitchFamily="2" charset="2"/>
              </a:rPr>
              <a:t> output 5%</a:t>
            </a:r>
            <a:endParaRPr lang="en-US" sz="1800" b="0" dirty="0">
              <a:latin typeface="Calibri" panose="020F0502020204030204" pitchFamily="34" charset="0"/>
            </a:endParaRPr>
          </a:p>
          <a:p>
            <a:pPr lvl="1">
              <a:buClr>
                <a:srgbClr val="0000FF"/>
              </a:buClr>
              <a:buBlip>
                <a:blip r:embed="rId3"/>
              </a:buBlip>
              <a:defRPr/>
            </a:pPr>
            <a:r>
              <a:rPr lang="en-US" altLang="en-US" sz="1800" b="0" dirty="0">
                <a:latin typeface="Calibri" panose="020F0502020204030204" pitchFamily="34" charset="0"/>
              </a:rPr>
              <a:t>A few stars for chemical abundances</a:t>
            </a:r>
          </a:p>
          <a:p>
            <a:pPr marL="457200" lvl="1" indent="0">
              <a:buClr>
                <a:srgbClr val="0000FF"/>
              </a:buClr>
              <a:buNone/>
              <a:defRPr/>
            </a:pPr>
            <a:endParaRPr lang="en-US" altLang="en-US" sz="2000" b="0" dirty="0">
              <a:latin typeface="Calibri" panose="020F0502020204030204" pitchFamily="34" charset="0"/>
            </a:endParaRPr>
          </a:p>
          <a:p>
            <a:pPr>
              <a:spcBef>
                <a:spcPct val="0"/>
              </a:spcBef>
              <a:buFontTx/>
              <a:buNone/>
              <a:defRPr/>
            </a:pPr>
            <a:endParaRPr lang="en-US" altLang="en-US" sz="1800" dirty="0">
              <a:solidFill>
                <a:srgbClr val="FF3300"/>
              </a:solidFill>
            </a:endParaRPr>
          </a:p>
        </p:txBody>
      </p:sp>
      <p:sp>
        <p:nvSpPr>
          <p:cNvPr id="3" name="Title 1">
            <a:extLst>
              <a:ext uri="{FF2B5EF4-FFF2-40B4-BE49-F238E27FC236}">
                <a16:creationId xmlns:a16="http://schemas.microsoft.com/office/drawing/2014/main" id="{AE2B300A-103E-8677-EECB-39F42D18CB09}"/>
              </a:ext>
            </a:extLst>
          </p:cNvPr>
          <p:cNvSpPr txBox="1">
            <a:spLocks noChangeArrowheads="1"/>
          </p:cNvSpPr>
          <p:nvPr/>
        </p:nvSpPr>
        <p:spPr>
          <a:xfrm>
            <a:off x="224220" y="-91958"/>
            <a:ext cx="8919777"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What about </a:t>
            </a:r>
            <a:r>
              <a:rPr lang="en-US" altLang="en-US" b="0" kern="0" dirty="0" err="1">
                <a:solidFill>
                  <a:srgbClr val="0000FF"/>
                </a:solidFill>
              </a:rPr>
              <a:t>Globulars</a:t>
            </a:r>
            <a:r>
              <a:rPr lang="en-US" altLang="en-US" b="0" kern="0" dirty="0">
                <a:solidFill>
                  <a:srgbClr val="0000FF"/>
                </a:solidFill>
              </a:rPr>
              <a:t>?</a:t>
            </a:r>
          </a:p>
        </p:txBody>
      </p:sp>
      <p:pic>
        <p:nvPicPr>
          <p:cNvPr id="8" name="Picture 7">
            <a:extLst>
              <a:ext uri="{FF2B5EF4-FFF2-40B4-BE49-F238E27FC236}">
                <a16:creationId xmlns:a16="http://schemas.microsoft.com/office/drawing/2014/main" id="{47908DC5-7461-B684-EED7-934DDCDC6DB7}"/>
              </a:ext>
            </a:extLst>
          </p:cNvPr>
          <p:cNvPicPr>
            <a:picLocks noChangeAspect="1"/>
          </p:cNvPicPr>
          <p:nvPr/>
        </p:nvPicPr>
        <p:blipFill>
          <a:blip r:embed="rId4"/>
          <a:stretch>
            <a:fillRect/>
          </a:stretch>
        </p:blipFill>
        <p:spPr>
          <a:xfrm>
            <a:off x="6319684" y="2668738"/>
            <a:ext cx="2979882" cy="2560635"/>
          </a:xfrm>
          <a:prstGeom prst="rect">
            <a:avLst/>
          </a:prstGeom>
        </p:spPr>
      </p:pic>
      <p:sp>
        <p:nvSpPr>
          <p:cNvPr id="11" name="TextBox 10">
            <a:extLst>
              <a:ext uri="{FF2B5EF4-FFF2-40B4-BE49-F238E27FC236}">
                <a16:creationId xmlns:a16="http://schemas.microsoft.com/office/drawing/2014/main" id="{C8E72BE9-E31F-D588-2CC8-504946FCC085}"/>
              </a:ext>
            </a:extLst>
          </p:cNvPr>
          <p:cNvSpPr txBox="1"/>
          <p:nvPr/>
        </p:nvSpPr>
        <p:spPr>
          <a:xfrm rot="16200000">
            <a:off x="4956636" y="3428914"/>
            <a:ext cx="2304256" cy="338554"/>
          </a:xfrm>
          <a:prstGeom prst="rect">
            <a:avLst/>
          </a:prstGeom>
          <a:noFill/>
        </p:spPr>
        <p:txBody>
          <a:bodyPr wrap="square" rtlCol="0">
            <a:spAutoFit/>
          </a:bodyPr>
          <a:lstStyle/>
          <a:p>
            <a:r>
              <a:rPr lang="en-US" sz="1600" b="0" dirty="0">
                <a:solidFill>
                  <a:schemeClr val="tx1"/>
                </a:solidFill>
              </a:rPr>
              <a:t>N input Catalog</a:t>
            </a:r>
          </a:p>
        </p:txBody>
      </p:sp>
      <p:sp>
        <p:nvSpPr>
          <p:cNvPr id="6" name="TextBox 5">
            <a:extLst>
              <a:ext uri="{FF2B5EF4-FFF2-40B4-BE49-F238E27FC236}">
                <a16:creationId xmlns:a16="http://schemas.microsoft.com/office/drawing/2014/main" id="{89BB761F-6FB5-05DA-88F4-675792607386}"/>
              </a:ext>
            </a:extLst>
          </p:cNvPr>
          <p:cNvSpPr txBox="1"/>
          <p:nvPr/>
        </p:nvSpPr>
        <p:spPr>
          <a:xfrm>
            <a:off x="5353676" y="5436349"/>
            <a:ext cx="4558048" cy="830997"/>
          </a:xfrm>
          <a:prstGeom prst="rect">
            <a:avLst/>
          </a:prstGeom>
          <a:noFill/>
        </p:spPr>
        <p:txBody>
          <a:bodyPr wrap="square" rtlCol="0">
            <a:spAutoFit/>
          </a:bodyPr>
          <a:lstStyle/>
          <a:p>
            <a:r>
              <a:rPr lang="en-IT" sz="1600" b="0" i="1" dirty="0">
                <a:solidFill>
                  <a:srgbClr val="0000FF"/>
                </a:solidFill>
              </a:rPr>
              <a:t>Input catalogs </a:t>
            </a:r>
            <a:r>
              <a:rPr lang="en-IT" sz="1600" b="0" dirty="0">
                <a:solidFill>
                  <a:srgbClr val="0000FF"/>
                </a:solidFill>
                <a:sym typeface="Wingdings" pitchFamily="2" charset="2"/>
              </a:rPr>
              <a:t></a:t>
            </a:r>
            <a:r>
              <a:rPr lang="en-IT" sz="1600" b="0" i="1" dirty="0">
                <a:solidFill>
                  <a:srgbClr val="0000FF"/>
                </a:solidFill>
              </a:rPr>
              <a:t> successfully</a:t>
            </a:r>
            <a:r>
              <a:rPr lang="en-US" sz="1600" b="0" i="1" dirty="0">
                <a:solidFill>
                  <a:srgbClr val="0000FF"/>
                </a:solidFill>
              </a:rPr>
              <a:t> observed</a:t>
            </a:r>
            <a:endParaRPr lang="en-IT" sz="1600" b="0" i="1" dirty="0">
              <a:solidFill>
                <a:srgbClr val="0000FF"/>
              </a:solidFill>
            </a:endParaRPr>
          </a:p>
          <a:p>
            <a:r>
              <a:rPr lang="en-IT" sz="1600" b="0" dirty="0">
                <a:solidFill>
                  <a:srgbClr val="0000FF"/>
                </a:solidFill>
              </a:rPr>
              <a:t>       </a:t>
            </a:r>
            <a:r>
              <a:rPr lang="en-US" sz="1600" b="0" dirty="0">
                <a:solidFill>
                  <a:srgbClr val="0000FF"/>
                </a:solidFill>
              </a:rPr>
              <a:t>12,</a:t>
            </a:r>
            <a:r>
              <a:rPr lang="en-IT" sz="1600" b="0" dirty="0">
                <a:solidFill>
                  <a:srgbClr val="0000FF"/>
                </a:solidFill>
              </a:rPr>
              <a:t>000      </a:t>
            </a:r>
            <a:r>
              <a:rPr lang="en-IT" sz="1600" b="0" dirty="0">
                <a:solidFill>
                  <a:srgbClr val="0000FF"/>
                </a:solidFill>
                <a:sym typeface="Wingdings" pitchFamily="2" charset="2"/>
              </a:rPr>
              <a:t></a:t>
            </a:r>
            <a:r>
              <a:rPr lang="en-IT" sz="1600" b="0" dirty="0">
                <a:solidFill>
                  <a:srgbClr val="0000FF"/>
                </a:solidFill>
              </a:rPr>
              <a:t>      </a:t>
            </a:r>
            <a:r>
              <a:rPr lang="en-US" sz="1600" b="0" dirty="0">
                <a:solidFill>
                  <a:srgbClr val="0000FF"/>
                </a:solidFill>
              </a:rPr>
              <a:t>3,700</a:t>
            </a:r>
            <a:r>
              <a:rPr lang="en-IT" sz="1600" b="0" dirty="0">
                <a:solidFill>
                  <a:srgbClr val="0000FF"/>
                </a:solidFill>
              </a:rPr>
              <a:t>   stars in </a:t>
            </a:r>
            <a:r>
              <a:rPr lang="en-US" sz="1600" b="0" dirty="0">
                <a:solidFill>
                  <a:srgbClr val="0000FF"/>
                </a:solidFill>
              </a:rPr>
              <a:t>HRS</a:t>
            </a:r>
          </a:p>
          <a:p>
            <a:r>
              <a:rPr lang="en-US" sz="1600" b="0" dirty="0">
                <a:solidFill>
                  <a:srgbClr val="0000FF"/>
                </a:solidFill>
              </a:rPr>
              <a:t>       270,000      </a:t>
            </a:r>
            <a:r>
              <a:rPr lang="en-US" sz="1600" b="0" dirty="0">
                <a:solidFill>
                  <a:srgbClr val="0000FF"/>
                </a:solidFill>
                <a:sym typeface="Wingdings" pitchFamily="2" charset="2"/>
              </a:rPr>
              <a:t>    35,000   </a:t>
            </a:r>
            <a:r>
              <a:rPr lang="en-US" sz="1600" b="0" dirty="0">
                <a:solidFill>
                  <a:srgbClr val="0000FF"/>
                </a:solidFill>
              </a:rPr>
              <a:t>stars in LRS</a:t>
            </a:r>
            <a:endParaRPr lang="en-IT" sz="1600" b="0" dirty="0">
              <a:solidFill>
                <a:srgbClr val="0000FF"/>
              </a:solidFill>
            </a:endParaRPr>
          </a:p>
        </p:txBody>
      </p:sp>
      <p:sp>
        <p:nvSpPr>
          <p:cNvPr id="10" name="TextBox 9">
            <a:extLst>
              <a:ext uri="{FF2B5EF4-FFF2-40B4-BE49-F238E27FC236}">
                <a16:creationId xmlns:a16="http://schemas.microsoft.com/office/drawing/2014/main" id="{0D3478B7-75EC-06B3-F5F5-0DD4451B0F59}"/>
              </a:ext>
            </a:extLst>
          </p:cNvPr>
          <p:cNvSpPr txBox="1"/>
          <p:nvPr/>
        </p:nvSpPr>
        <p:spPr>
          <a:xfrm>
            <a:off x="6732240" y="3260158"/>
            <a:ext cx="553357" cy="738664"/>
          </a:xfrm>
          <a:prstGeom prst="rect">
            <a:avLst/>
          </a:prstGeom>
          <a:noFill/>
        </p:spPr>
        <p:txBody>
          <a:bodyPr wrap="none" rtlCol="0">
            <a:spAutoFit/>
          </a:bodyPr>
          <a:lstStyle/>
          <a:p>
            <a:r>
              <a:rPr lang="en-US" sz="1400" dirty="0"/>
              <a:t>GCs</a:t>
            </a:r>
            <a:endParaRPr lang="en-IT" sz="1400" b="1" dirty="0"/>
          </a:p>
          <a:p>
            <a:r>
              <a:rPr lang="en-IT" sz="1400" b="1" dirty="0">
                <a:solidFill>
                  <a:srgbClr val="FF0000"/>
                </a:solidFill>
              </a:rPr>
              <a:t>HR</a:t>
            </a:r>
          </a:p>
          <a:p>
            <a:r>
              <a:rPr lang="en-IT" sz="1400" b="1" dirty="0">
                <a:solidFill>
                  <a:srgbClr val="00B050"/>
                </a:solidFill>
              </a:rPr>
              <a:t>LR</a:t>
            </a:r>
          </a:p>
        </p:txBody>
      </p:sp>
    </p:spTree>
    <p:extLst>
      <p:ext uri="{BB962C8B-B14F-4D97-AF65-F5344CB8AC3E}">
        <p14:creationId xmlns:p14="http://schemas.microsoft.com/office/powerpoint/2010/main" val="3250376092"/>
      </p:ext>
    </p:extLst>
  </p:cSld>
  <p:clrMapOvr>
    <a:masterClrMapping/>
  </p:clrMapOvr>
  <mc:AlternateContent xmlns:mc="http://schemas.openxmlformats.org/markup-compatibility/2006">
    <mc:Choice xmlns:p14="http://schemas.microsoft.com/office/powerpoint/2010/main" Requires="p14">
      <p:transition spd="slow" p14:dur="2000" advTm="20053"/>
    </mc:Choice>
    <mc:Fallback>
      <p:transition spd="slow" advTm="20053"/>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EA23-227E-33E6-B064-BB30D4FEF8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4902E5-16EB-FBE3-3D65-C6EB1689770A}"/>
              </a:ext>
            </a:extLst>
          </p:cNvPr>
          <p:cNvSpPr>
            <a:spLocks noGrp="1"/>
          </p:cNvSpPr>
          <p:nvPr>
            <p:ph idx="1"/>
          </p:nvPr>
        </p:nvSpPr>
        <p:spPr/>
        <p:txBody>
          <a:bodyPr/>
          <a:lstStyle/>
          <a:p>
            <a:r>
              <a:rPr lang="en-US" dirty="0"/>
              <a:t>X-survey </a:t>
            </a:r>
            <a:r>
              <a:rPr lang="en-US" dirty="0" err="1"/>
              <a:t>Calib</a:t>
            </a:r>
            <a:endParaRPr lang="en-US" dirty="0"/>
          </a:p>
          <a:p>
            <a:r>
              <a:rPr lang="en-US" dirty="0"/>
              <a:t>GC LR </a:t>
            </a:r>
            <a:r>
              <a:rPr lang="en-US" dirty="0" err="1"/>
              <a:t>ferguson</a:t>
            </a:r>
            <a:endParaRPr lang="en-US" dirty="0"/>
          </a:p>
          <a:p>
            <a:r>
              <a:rPr lang="en-US"/>
              <a:t>Greg traven</a:t>
            </a:r>
            <a:endParaRPr lang="en-US" dirty="0"/>
          </a:p>
        </p:txBody>
      </p:sp>
    </p:spTree>
    <p:extLst>
      <p:ext uri="{BB962C8B-B14F-4D97-AF65-F5344CB8AC3E}">
        <p14:creationId xmlns:p14="http://schemas.microsoft.com/office/powerpoint/2010/main" val="829923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pic>
        <p:nvPicPr>
          <p:cNvPr id="3" name="Picture 2">
            <a:extLst>
              <a:ext uri="{FF2B5EF4-FFF2-40B4-BE49-F238E27FC236}">
                <a16:creationId xmlns:a16="http://schemas.microsoft.com/office/drawing/2014/main" id="{88E28E3C-F399-D7DC-7434-74BEC1A38C8E}"/>
              </a:ext>
            </a:extLst>
          </p:cNvPr>
          <p:cNvPicPr>
            <a:picLocks noChangeAspect="1"/>
          </p:cNvPicPr>
          <p:nvPr/>
        </p:nvPicPr>
        <p:blipFill>
          <a:blip r:embed="rId3"/>
          <a:stretch>
            <a:fillRect/>
          </a:stretch>
        </p:blipFill>
        <p:spPr>
          <a:xfrm>
            <a:off x="-2" y="221801"/>
            <a:ext cx="8477980" cy="3564926"/>
          </a:xfrm>
          <a:prstGeom prst="rect">
            <a:avLst/>
          </a:prstGeom>
        </p:spPr>
      </p:pic>
      <p:sp>
        <p:nvSpPr>
          <p:cNvPr id="4" name="TextBox 3">
            <a:extLst>
              <a:ext uri="{FF2B5EF4-FFF2-40B4-BE49-F238E27FC236}">
                <a16:creationId xmlns:a16="http://schemas.microsoft.com/office/drawing/2014/main" id="{6F571945-BEFD-75EB-D553-39B2AB637BF3}"/>
              </a:ext>
            </a:extLst>
          </p:cNvPr>
          <p:cNvSpPr txBox="1"/>
          <p:nvPr/>
        </p:nvSpPr>
        <p:spPr>
          <a:xfrm>
            <a:off x="6804248" y="260648"/>
            <a:ext cx="941283" cy="369332"/>
          </a:xfrm>
          <a:prstGeom prst="rect">
            <a:avLst/>
          </a:prstGeom>
          <a:noFill/>
        </p:spPr>
        <p:txBody>
          <a:bodyPr wrap="none" rtlCol="0">
            <a:spAutoFit/>
          </a:bodyPr>
          <a:lstStyle/>
          <a:p>
            <a:r>
              <a:rPr lang="en-US" dirty="0"/>
              <a:t>HR-OC</a:t>
            </a:r>
          </a:p>
        </p:txBody>
      </p:sp>
      <p:pic>
        <p:nvPicPr>
          <p:cNvPr id="7" name="Picture 6">
            <a:extLst>
              <a:ext uri="{FF2B5EF4-FFF2-40B4-BE49-F238E27FC236}">
                <a16:creationId xmlns:a16="http://schemas.microsoft.com/office/drawing/2014/main" id="{5E9C3F87-8E75-F604-F0FD-F0B842DEB96B}"/>
              </a:ext>
            </a:extLst>
          </p:cNvPr>
          <p:cNvPicPr>
            <a:picLocks noChangeAspect="1"/>
          </p:cNvPicPr>
          <p:nvPr/>
        </p:nvPicPr>
        <p:blipFill>
          <a:blip r:embed="rId4"/>
          <a:stretch>
            <a:fillRect/>
          </a:stretch>
        </p:blipFill>
        <p:spPr>
          <a:xfrm>
            <a:off x="3291729" y="1628800"/>
            <a:ext cx="2560542" cy="815411"/>
          </a:xfrm>
          <a:prstGeom prst="rect">
            <a:avLst/>
          </a:prstGeom>
        </p:spPr>
      </p:pic>
      <p:pic>
        <p:nvPicPr>
          <p:cNvPr id="9" name="Picture 8">
            <a:extLst>
              <a:ext uri="{FF2B5EF4-FFF2-40B4-BE49-F238E27FC236}">
                <a16:creationId xmlns:a16="http://schemas.microsoft.com/office/drawing/2014/main" id="{659A7229-9094-874C-D5C8-FBE2F3A19BEE}"/>
              </a:ext>
            </a:extLst>
          </p:cNvPr>
          <p:cNvPicPr>
            <a:picLocks noChangeAspect="1"/>
          </p:cNvPicPr>
          <p:nvPr/>
        </p:nvPicPr>
        <p:blipFill>
          <a:blip r:embed="rId5"/>
          <a:stretch>
            <a:fillRect/>
          </a:stretch>
        </p:blipFill>
        <p:spPr>
          <a:xfrm>
            <a:off x="323528" y="3284984"/>
            <a:ext cx="7668344" cy="3021783"/>
          </a:xfrm>
          <a:prstGeom prst="rect">
            <a:avLst/>
          </a:prstGeom>
        </p:spPr>
      </p:pic>
      <p:sp>
        <p:nvSpPr>
          <p:cNvPr id="10" name="TextBox 9">
            <a:extLst>
              <a:ext uri="{FF2B5EF4-FFF2-40B4-BE49-F238E27FC236}">
                <a16:creationId xmlns:a16="http://schemas.microsoft.com/office/drawing/2014/main" id="{8A81F7B2-3483-E04D-69CD-B3590AD67831}"/>
              </a:ext>
            </a:extLst>
          </p:cNvPr>
          <p:cNvSpPr txBox="1"/>
          <p:nvPr/>
        </p:nvSpPr>
        <p:spPr>
          <a:xfrm>
            <a:off x="2376094" y="4059328"/>
            <a:ext cx="915635" cy="369332"/>
          </a:xfrm>
          <a:prstGeom prst="rect">
            <a:avLst/>
          </a:prstGeom>
          <a:noFill/>
        </p:spPr>
        <p:txBody>
          <a:bodyPr wrap="none" rtlCol="0">
            <a:spAutoFit/>
          </a:bodyPr>
          <a:lstStyle/>
          <a:p>
            <a:r>
              <a:rPr lang="en-US" dirty="0"/>
              <a:t>LR-OC</a:t>
            </a:r>
          </a:p>
        </p:txBody>
      </p:sp>
      <p:pic>
        <p:nvPicPr>
          <p:cNvPr id="12" name="Picture 11">
            <a:extLst>
              <a:ext uri="{FF2B5EF4-FFF2-40B4-BE49-F238E27FC236}">
                <a16:creationId xmlns:a16="http://schemas.microsoft.com/office/drawing/2014/main" id="{FE51CD51-CD89-2E10-6B93-09CDC0D88F4B}"/>
              </a:ext>
            </a:extLst>
          </p:cNvPr>
          <p:cNvPicPr>
            <a:picLocks noChangeAspect="1"/>
          </p:cNvPicPr>
          <p:nvPr/>
        </p:nvPicPr>
        <p:blipFill>
          <a:blip r:embed="rId6"/>
          <a:stretch>
            <a:fillRect/>
          </a:stretch>
        </p:blipFill>
        <p:spPr>
          <a:xfrm>
            <a:off x="2483768" y="5007885"/>
            <a:ext cx="2743438" cy="777307"/>
          </a:xfrm>
          <a:prstGeom prst="rect">
            <a:avLst/>
          </a:prstGeom>
        </p:spPr>
      </p:pic>
    </p:spTree>
    <p:extLst>
      <p:ext uri="{BB962C8B-B14F-4D97-AF65-F5344CB8AC3E}">
        <p14:creationId xmlns:p14="http://schemas.microsoft.com/office/powerpoint/2010/main" val="392286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4AA2BA-888F-DD4F-3D9E-4386D9E2312F}"/>
              </a:ext>
            </a:extLst>
          </p:cNvPr>
          <p:cNvPicPr>
            <a:picLocks noChangeAspect="1"/>
          </p:cNvPicPr>
          <p:nvPr/>
        </p:nvPicPr>
        <p:blipFill rotWithShape="1">
          <a:blip r:embed="rId3"/>
          <a:srcRect t="10284" b="2077"/>
          <a:stretch/>
        </p:blipFill>
        <p:spPr>
          <a:xfrm rot="10800000">
            <a:off x="0" y="0"/>
            <a:ext cx="9270201" cy="6858000"/>
          </a:xfrm>
          <a:prstGeom prst="rect">
            <a:avLst/>
          </a:prstGeom>
          <a:noFill/>
        </p:spPr>
      </p:pic>
      <p:pic>
        <p:nvPicPr>
          <p:cNvPr id="3" name="Picture 2">
            <a:extLst>
              <a:ext uri="{FF2B5EF4-FFF2-40B4-BE49-F238E27FC236}">
                <a16:creationId xmlns:a16="http://schemas.microsoft.com/office/drawing/2014/main" id="{6F4CC276-E4EC-1843-B041-0D02F4F6A1D5}"/>
              </a:ext>
            </a:extLst>
          </p:cNvPr>
          <p:cNvPicPr>
            <a:picLocks noChangeAspect="1"/>
          </p:cNvPicPr>
          <p:nvPr/>
        </p:nvPicPr>
        <p:blipFill>
          <a:blip r:embed="rId4"/>
          <a:stretch>
            <a:fillRect/>
          </a:stretch>
        </p:blipFill>
        <p:spPr>
          <a:xfrm>
            <a:off x="127417" y="1345306"/>
            <a:ext cx="2572375" cy="2388965"/>
          </a:xfrm>
          <a:prstGeom prst="rect">
            <a:avLst/>
          </a:prstGeom>
        </p:spPr>
      </p:pic>
      <p:pic>
        <p:nvPicPr>
          <p:cNvPr id="5" name="Picture 4">
            <a:extLst>
              <a:ext uri="{FF2B5EF4-FFF2-40B4-BE49-F238E27FC236}">
                <a16:creationId xmlns:a16="http://schemas.microsoft.com/office/drawing/2014/main" id="{4603DF83-F27A-754C-8709-4A9BAF7162AA}"/>
              </a:ext>
            </a:extLst>
          </p:cNvPr>
          <p:cNvPicPr>
            <a:picLocks noChangeAspect="1"/>
          </p:cNvPicPr>
          <p:nvPr/>
        </p:nvPicPr>
        <p:blipFill>
          <a:blip r:embed="rId5"/>
          <a:stretch>
            <a:fillRect/>
          </a:stretch>
        </p:blipFill>
        <p:spPr>
          <a:xfrm>
            <a:off x="4421689" y="1322255"/>
            <a:ext cx="4562475" cy="4314825"/>
          </a:xfrm>
          <a:prstGeom prst="rect">
            <a:avLst/>
          </a:prstGeom>
        </p:spPr>
      </p:pic>
      <p:sp>
        <p:nvSpPr>
          <p:cNvPr id="6" name="TextBox 5">
            <a:extLst>
              <a:ext uri="{FF2B5EF4-FFF2-40B4-BE49-F238E27FC236}">
                <a16:creationId xmlns:a16="http://schemas.microsoft.com/office/drawing/2014/main" id="{C2B028A6-52FD-D441-BDC6-60DF627D6ABF}"/>
              </a:ext>
            </a:extLst>
          </p:cNvPr>
          <p:cNvSpPr txBox="1"/>
          <p:nvPr/>
        </p:nvSpPr>
        <p:spPr>
          <a:xfrm>
            <a:off x="581941" y="1496889"/>
            <a:ext cx="532518" cy="307777"/>
          </a:xfrm>
          <a:prstGeom prst="rect">
            <a:avLst/>
          </a:prstGeom>
          <a:noFill/>
        </p:spPr>
        <p:txBody>
          <a:bodyPr wrap="none" rtlCol="0">
            <a:spAutoFit/>
          </a:bodyPr>
          <a:lstStyle/>
          <a:p>
            <a:r>
              <a:rPr lang="en-IT" sz="1400" dirty="0"/>
              <a:t>M67</a:t>
            </a:r>
          </a:p>
        </p:txBody>
      </p:sp>
      <p:sp>
        <p:nvSpPr>
          <p:cNvPr id="7" name="TextBox 6">
            <a:extLst>
              <a:ext uri="{FF2B5EF4-FFF2-40B4-BE49-F238E27FC236}">
                <a16:creationId xmlns:a16="http://schemas.microsoft.com/office/drawing/2014/main" id="{1CCAA553-FCFD-AD46-9750-B94432A9186B}"/>
              </a:ext>
            </a:extLst>
          </p:cNvPr>
          <p:cNvSpPr txBox="1"/>
          <p:nvPr/>
        </p:nvSpPr>
        <p:spPr>
          <a:xfrm>
            <a:off x="2864665" y="1882954"/>
            <a:ext cx="1333507" cy="338554"/>
          </a:xfrm>
          <a:prstGeom prst="rect">
            <a:avLst/>
          </a:prstGeom>
          <a:noFill/>
        </p:spPr>
        <p:txBody>
          <a:bodyPr wrap="none" rtlCol="0">
            <a:spAutoFit/>
          </a:bodyPr>
          <a:lstStyle/>
          <a:p>
            <a:r>
              <a:rPr lang="en-GB" sz="1600" dirty="0">
                <a:solidFill>
                  <a:srgbClr val="0432FF"/>
                </a:solidFill>
              </a:rPr>
              <a:t>T</a:t>
            </a:r>
            <a:r>
              <a:rPr lang="en-IT" sz="1600" dirty="0">
                <a:solidFill>
                  <a:srgbClr val="0432FF"/>
                </a:solidFill>
              </a:rPr>
              <a:t>idal radius</a:t>
            </a:r>
          </a:p>
        </p:txBody>
      </p:sp>
      <p:cxnSp>
        <p:nvCxnSpPr>
          <p:cNvPr id="9" name="Straight Arrow Connector 8">
            <a:extLst>
              <a:ext uri="{FF2B5EF4-FFF2-40B4-BE49-F238E27FC236}">
                <a16:creationId xmlns:a16="http://schemas.microsoft.com/office/drawing/2014/main" id="{EE6296D0-4A4F-434C-9BA5-562E7B910FC6}"/>
              </a:ext>
            </a:extLst>
          </p:cNvPr>
          <p:cNvCxnSpPr>
            <a:cxnSpLocks/>
          </p:cNvCxnSpPr>
          <p:nvPr/>
        </p:nvCxnSpPr>
        <p:spPr>
          <a:xfrm flipH="1">
            <a:off x="1876436" y="2163997"/>
            <a:ext cx="1072694" cy="391366"/>
          </a:xfrm>
          <a:prstGeom prst="straightConnector1">
            <a:avLst/>
          </a:prstGeom>
          <a:ln w="1905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1C7C1B-7976-2343-81ED-ABB45465C54F}"/>
              </a:ext>
            </a:extLst>
          </p:cNvPr>
          <p:cNvSpPr txBox="1"/>
          <p:nvPr/>
        </p:nvSpPr>
        <p:spPr>
          <a:xfrm>
            <a:off x="6877777" y="5834167"/>
            <a:ext cx="2305439" cy="392415"/>
          </a:xfrm>
          <a:prstGeom prst="rect">
            <a:avLst/>
          </a:prstGeom>
          <a:noFill/>
        </p:spPr>
        <p:txBody>
          <a:bodyPr wrap="none" rtlCol="0">
            <a:spAutoFit/>
          </a:bodyPr>
          <a:lstStyle/>
          <a:p>
            <a:r>
              <a:rPr lang="en-GB" sz="1050" b="0" i="1" dirty="0">
                <a:solidFill>
                  <a:schemeClr val="bg1"/>
                </a:solidFill>
              </a:rPr>
              <a:t>T</a:t>
            </a:r>
            <a:r>
              <a:rPr lang="en-IT" sz="900" b="0" i="1" dirty="0">
                <a:solidFill>
                  <a:schemeClr val="bg1"/>
                </a:solidFill>
              </a:rPr>
              <a:t>he axes are simply the projection of the </a:t>
            </a:r>
          </a:p>
          <a:p>
            <a:r>
              <a:rPr lang="en-IT" sz="900" b="0" i="1" dirty="0">
                <a:solidFill>
                  <a:schemeClr val="bg1"/>
                </a:solidFill>
              </a:rPr>
              <a:t>star’s position in the plane of the sky</a:t>
            </a:r>
          </a:p>
        </p:txBody>
      </p:sp>
      <p:sp>
        <p:nvSpPr>
          <p:cNvPr id="13" name="Title 1">
            <a:extLst>
              <a:ext uri="{FF2B5EF4-FFF2-40B4-BE49-F238E27FC236}">
                <a16:creationId xmlns:a16="http://schemas.microsoft.com/office/drawing/2014/main" id="{3FA5EE66-AB32-3141-94F9-8E207C343A0D}"/>
              </a:ext>
            </a:extLst>
          </p:cNvPr>
          <p:cNvSpPr>
            <a:spLocks noGrp="1"/>
          </p:cNvSpPr>
          <p:nvPr>
            <p:ph type="title"/>
          </p:nvPr>
        </p:nvSpPr>
        <p:spPr>
          <a:xfrm>
            <a:off x="278471" y="1016187"/>
            <a:ext cx="7752026" cy="803396"/>
          </a:xfrm>
        </p:spPr>
        <p:txBody>
          <a:bodyPr>
            <a:normAutofit fontScale="90000"/>
          </a:bodyPr>
          <a:lstStyle/>
          <a:p>
            <a:br>
              <a:rPr lang="en-GB" dirty="0">
                <a:solidFill>
                  <a:srgbClr val="00B0F0"/>
                </a:solidFill>
                <a:highlight>
                  <a:srgbClr val="FFFF00"/>
                </a:highlight>
              </a:rPr>
            </a:br>
            <a:endParaRPr lang="it-IT" b="1" dirty="0">
              <a:solidFill>
                <a:srgbClr val="00B0F0"/>
              </a:solidFill>
              <a:highlight>
                <a:srgbClr val="FFFF00"/>
              </a:highlight>
            </a:endParaRPr>
          </a:p>
        </p:txBody>
      </p:sp>
      <p:sp>
        <p:nvSpPr>
          <p:cNvPr id="10" name="Title 1">
            <a:extLst>
              <a:ext uri="{FF2B5EF4-FFF2-40B4-BE49-F238E27FC236}">
                <a16:creationId xmlns:a16="http://schemas.microsoft.com/office/drawing/2014/main" id="{B872C557-532D-6C60-A09E-B7472E0AEF65}"/>
              </a:ext>
            </a:extLst>
          </p:cNvPr>
          <p:cNvSpPr txBox="1">
            <a:spLocks noChangeArrowheads="1"/>
          </p:cNvSpPr>
          <p:nvPr/>
        </p:nvSpPr>
        <p:spPr>
          <a:xfrm>
            <a:off x="275726" y="47609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sz="2800" b="0" kern="0" dirty="0">
                <a:solidFill>
                  <a:srgbClr val="0000FF"/>
                </a:solidFill>
              </a:rPr>
              <a:t>To progress we need spectroscopy on  large </a:t>
            </a:r>
            <a:r>
              <a:rPr lang="en-US" altLang="en-US" sz="2800" b="0" kern="0" dirty="0" err="1">
                <a:solidFill>
                  <a:srgbClr val="0000FF"/>
                </a:solidFill>
              </a:rPr>
              <a:t>FoV</a:t>
            </a:r>
            <a:endParaRPr lang="en-US" altLang="en-US" sz="2800" b="0" kern="0" dirty="0">
              <a:solidFill>
                <a:srgbClr val="0000FF"/>
              </a:solidFill>
            </a:endParaRPr>
          </a:p>
        </p:txBody>
      </p:sp>
      <p:sp>
        <p:nvSpPr>
          <p:cNvPr id="15" name="TextBox 14">
            <a:extLst>
              <a:ext uri="{FF2B5EF4-FFF2-40B4-BE49-F238E27FC236}">
                <a16:creationId xmlns:a16="http://schemas.microsoft.com/office/drawing/2014/main" id="{369CDF31-1809-DB4E-FEDF-0526B1B78EA1}"/>
              </a:ext>
            </a:extLst>
          </p:cNvPr>
          <p:cNvSpPr txBox="1"/>
          <p:nvPr/>
        </p:nvSpPr>
        <p:spPr>
          <a:xfrm>
            <a:off x="5056029" y="5810662"/>
            <a:ext cx="4189480" cy="369332"/>
          </a:xfrm>
          <a:prstGeom prst="rect">
            <a:avLst/>
          </a:prstGeom>
          <a:noFill/>
        </p:spPr>
        <p:txBody>
          <a:bodyPr wrap="none" rtlCol="0">
            <a:spAutoFit/>
          </a:bodyPr>
          <a:lstStyle/>
          <a:p>
            <a:r>
              <a:rPr lang="en-US" dirty="0">
                <a:solidFill>
                  <a:srgbClr val="0000FF"/>
                </a:solidFill>
                <a:sym typeface="Wingdings" panose="05000000000000000000" pitchFamily="2" charset="2"/>
              </a:rPr>
              <a:t> WEAVE &amp; 4MOST Cluster surveys</a:t>
            </a:r>
            <a:endParaRPr lang="en-US" dirty="0">
              <a:solidFill>
                <a:srgbClr val="0000FF"/>
              </a:solidFill>
            </a:endParaRPr>
          </a:p>
        </p:txBody>
      </p:sp>
      <p:sp>
        <p:nvSpPr>
          <p:cNvPr id="16" name="TextBox 15">
            <a:extLst>
              <a:ext uri="{FF2B5EF4-FFF2-40B4-BE49-F238E27FC236}">
                <a16:creationId xmlns:a16="http://schemas.microsoft.com/office/drawing/2014/main" id="{B8061AEC-EC76-56E6-F752-A0907CFD2B82}"/>
              </a:ext>
            </a:extLst>
          </p:cNvPr>
          <p:cNvSpPr txBox="1"/>
          <p:nvPr/>
        </p:nvSpPr>
        <p:spPr>
          <a:xfrm>
            <a:off x="2572558" y="2607810"/>
            <a:ext cx="2483471" cy="423193"/>
          </a:xfrm>
          <a:prstGeom prst="rect">
            <a:avLst/>
          </a:prstGeom>
          <a:noFill/>
        </p:spPr>
        <p:txBody>
          <a:bodyPr wrap="square" rtlCol="0">
            <a:spAutoFit/>
          </a:bodyPr>
          <a:lstStyle/>
          <a:p>
            <a:r>
              <a:rPr lang="en-US" sz="1050" b="0" dirty="0">
                <a:solidFill>
                  <a:srgbClr val="0000FF"/>
                </a:solidFill>
              </a:rPr>
              <a:t>Carrera+ 2019, </a:t>
            </a:r>
            <a:r>
              <a:rPr lang="en-IT" sz="1050" b="0" dirty="0">
                <a:solidFill>
                  <a:srgbClr val="0000FF"/>
                </a:solidFill>
              </a:rPr>
              <a:t>Gao 2020</a:t>
            </a:r>
            <a:r>
              <a:rPr lang="en-US" sz="1050" b="0" dirty="0">
                <a:solidFill>
                  <a:srgbClr val="0000FF"/>
                </a:solidFill>
              </a:rPr>
              <a:t>, </a:t>
            </a:r>
          </a:p>
          <a:p>
            <a:r>
              <a:rPr lang="en-US" sz="1050" b="0" dirty="0">
                <a:solidFill>
                  <a:srgbClr val="0000FF"/>
                </a:solidFill>
              </a:rPr>
              <a:t>Tarricq+2021, Meingast+2019</a:t>
            </a:r>
            <a:r>
              <a:rPr lang="en-US" sz="1100" b="0" dirty="0">
                <a:solidFill>
                  <a:srgbClr val="0000FF"/>
                </a:solidFill>
              </a:rPr>
              <a:t>…</a:t>
            </a:r>
            <a:endParaRPr lang="en-IT" sz="1200" b="0" dirty="0">
              <a:solidFill>
                <a:srgbClr val="0000FF"/>
              </a:solidFill>
            </a:endParaRPr>
          </a:p>
        </p:txBody>
      </p:sp>
      <p:pic>
        <p:nvPicPr>
          <p:cNvPr id="4" name="Picture 6">
            <a:extLst>
              <a:ext uri="{FF2B5EF4-FFF2-40B4-BE49-F238E27FC236}">
                <a16:creationId xmlns:a16="http://schemas.microsoft.com/office/drawing/2014/main" id="{55E6DA0E-BC80-8B5E-9A8A-C39C00C095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04" y="3734271"/>
            <a:ext cx="3959756" cy="292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space map with stars and a circle&#10;&#10;Description automatically generated with medium confidence">
            <a:extLst>
              <a:ext uri="{FF2B5EF4-FFF2-40B4-BE49-F238E27FC236}">
                <a16:creationId xmlns:a16="http://schemas.microsoft.com/office/drawing/2014/main" id="{E7CF85AE-62C4-2690-5415-1A153674C8D0}"/>
              </a:ext>
            </a:extLst>
          </p:cNvPr>
          <p:cNvPicPr>
            <a:picLocks noChangeAspect="1"/>
          </p:cNvPicPr>
          <p:nvPr/>
        </p:nvPicPr>
        <p:blipFill rotWithShape="1">
          <a:blip r:embed="rId7">
            <a:extLst>
              <a:ext uri="{28A0092B-C50C-407E-A947-70E740481C1C}">
                <a14:useLocalDpi xmlns:a14="http://schemas.microsoft.com/office/drawing/2010/main" val="0"/>
              </a:ext>
            </a:extLst>
          </a:blip>
          <a:srcRect l="18500" r="18500"/>
          <a:stretch/>
        </p:blipFill>
        <p:spPr>
          <a:xfrm>
            <a:off x="4448811" y="1355074"/>
            <a:ext cx="4564600" cy="4282006"/>
          </a:xfrm>
          <a:prstGeom prst="rect">
            <a:avLst/>
          </a:prstGeom>
        </p:spPr>
      </p:pic>
      <p:sp>
        <p:nvSpPr>
          <p:cNvPr id="11" name="TextBox 10">
            <a:extLst>
              <a:ext uri="{FF2B5EF4-FFF2-40B4-BE49-F238E27FC236}">
                <a16:creationId xmlns:a16="http://schemas.microsoft.com/office/drawing/2014/main" id="{A2EE7B21-B1BE-4F5E-3437-D4D789276454}"/>
              </a:ext>
            </a:extLst>
          </p:cNvPr>
          <p:cNvSpPr txBox="1"/>
          <p:nvPr/>
        </p:nvSpPr>
        <p:spPr>
          <a:xfrm>
            <a:off x="1876436" y="6449835"/>
            <a:ext cx="9268495" cy="307777"/>
          </a:xfrm>
          <a:prstGeom prst="rect">
            <a:avLst/>
          </a:prstGeom>
          <a:noFill/>
        </p:spPr>
        <p:txBody>
          <a:bodyPr wrap="square" rtlCol="0">
            <a:spAutoFit/>
          </a:bodyPr>
          <a:lstStyle/>
          <a:p>
            <a:pPr algn="ctr"/>
            <a:r>
              <a:rPr lang="en-US" sz="1400" b="0" dirty="0">
                <a:solidFill>
                  <a:srgbClr val="5BB9FF"/>
                </a:solidFill>
              </a:rPr>
              <a:t>From Star Clusters to Field</a:t>
            </a:r>
          </a:p>
        </p:txBody>
      </p:sp>
    </p:spTree>
    <p:extLst>
      <p:ext uri="{BB962C8B-B14F-4D97-AF65-F5344CB8AC3E}">
        <p14:creationId xmlns:p14="http://schemas.microsoft.com/office/powerpoint/2010/main" val="1025341987"/>
      </p:ext>
    </p:extLst>
  </p:cSld>
  <p:clrMapOvr>
    <a:masterClrMapping/>
  </p:clrMapOvr>
  <mc:AlternateContent xmlns:mc="http://schemas.openxmlformats.org/markup-compatibility/2006" xmlns:p14="http://schemas.microsoft.com/office/powerpoint/2010/main">
    <mc:Choice Requires="p14">
      <p:transition spd="slow" p14:dur="2000" advTm="258"/>
    </mc:Choice>
    <mc:Fallback xmlns="">
      <p:transition spd="slow" advTm="25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0" y="-1"/>
            <a:ext cx="9270201" cy="6858000"/>
          </a:xfrm>
          <a:prstGeom prst="rect">
            <a:avLst/>
          </a:prstGeom>
          <a:noFill/>
        </p:spPr>
      </p:pic>
      <p:pic>
        <p:nvPicPr>
          <p:cNvPr id="3" name="Picture 2">
            <a:extLst>
              <a:ext uri="{FF2B5EF4-FFF2-40B4-BE49-F238E27FC236}">
                <a16:creationId xmlns:a16="http://schemas.microsoft.com/office/drawing/2014/main" id="{E7421900-8B79-BDFA-EFE7-E8B60A83F524}"/>
              </a:ext>
            </a:extLst>
          </p:cNvPr>
          <p:cNvPicPr>
            <a:picLocks noChangeAspect="1"/>
          </p:cNvPicPr>
          <p:nvPr/>
        </p:nvPicPr>
        <p:blipFill>
          <a:blip r:embed="rId3"/>
          <a:stretch>
            <a:fillRect/>
          </a:stretch>
        </p:blipFill>
        <p:spPr>
          <a:xfrm>
            <a:off x="373334" y="2859722"/>
            <a:ext cx="8397332" cy="3446244"/>
          </a:xfrm>
          <a:prstGeom prst="rect">
            <a:avLst/>
          </a:prstGeom>
        </p:spPr>
      </p:pic>
      <p:sp>
        <p:nvSpPr>
          <p:cNvPr id="4" name="TextBox 3">
            <a:extLst>
              <a:ext uri="{FF2B5EF4-FFF2-40B4-BE49-F238E27FC236}">
                <a16:creationId xmlns:a16="http://schemas.microsoft.com/office/drawing/2014/main" id="{FFB364D0-0D1D-AFEF-AED4-0C989C0E40A2}"/>
              </a:ext>
            </a:extLst>
          </p:cNvPr>
          <p:cNvSpPr txBox="1"/>
          <p:nvPr/>
        </p:nvSpPr>
        <p:spPr>
          <a:xfrm>
            <a:off x="4540297" y="3495109"/>
            <a:ext cx="1056700" cy="369332"/>
          </a:xfrm>
          <a:prstGeom prst="rect">
            <a:avLst/>
          </a:prstGeom>
          <a:noFill/>
        </p:spPr>
        <p:txBody>
          <a:bodyPr wrap="none" rtlCol="0">
            <a:spAutoFit/>
          </a:bodyPr>
          <a:lstStyle/>
          <a:p>
            <a:r>
              <a:rPr lang="en-US" dirty="0"/>
              <a:t>LR-YSO</a:t>
            </a:r>
          </a:p>
        </p:txBody>
      </p:sp>
      <p:pic>
        <p:nvPicPr>
          <p:cNvPr id="7" name="Picture 6">
            <a:extLst>
              <a:ext uri="{FF2B5EF4-FFF2-40B4-BE49-F238E27FC236}">
                <a16:creationId xmlns:a16="http://schemas.microsoft.com/office/drawing/2014/main" id="{36EF08E1-8309-0ED0-53B9-E3A2AFBD53DD}"/>
              </a:ext>
            </a:extLst>
          </p:cNvPr>
          <p:cNvPicPr>
            <a:picLocks noChangeAspect="1"/>
          </p:cNvPicPr>
          <p:nvPr/>
        </p:nvPicPr>
        <p:blipFill>
          <a:blip r:embed="rId4"/>
          <a:stretch>
            <a:fillRect/>
          </a:stretch>
        </p:blipFill>
        <p:spPr>
          <a:xfrm>
            <a:off x="2046960" y="4869160"/>
            <a:ext cx="2819644" cy="739204"/>
          </a:xfrm>
          <a:prstGeom prst="rect">
            <a:avLst/>
          </a:prstGeom>
        </p:spPr>
      </p:pic>
      <p:pic>
        <p:nvPicPr>
          <p:cNvPr id="9" name="Picture 8">
            <a:extLst>
              <a:ext uri="{FF2B5EF4-FFF2-40B4-BE49-F238E27FC236}">
                <a16:creationId xmlns:a16="http://schemas.microsoft.com/office/drawing/2014/main" id="{072C94AB-719F-4147-6004-289CEBE7BB77}"/>
              </a:ext>
            </a:extLst>
          </p:cNvPr>
          <p:cNvPicPr>
            <a:picLocks noChangeAspect="1"/>
          </p:cNvPicPr>
          <p:nvPr/>
        </p:nvPicPr>
        <p:blipFill>
          <a:blip r:embed="rId5"/>
          <a:stretch>
            <a:fillRect/>
          </a:stretch>
        </p:blipFill>
        <p:spPr>
          <a:xfrm>
            <a:off x="63100" y="-175708"/>
            <a:ext cx="9144000" cy="3670817"/>
          </a:xfrm>
          <a:prstGeom prst="rect">
            <a:avLst/>
          </a:prstGeom>
        </p:spPr>
      </p:pic>
      <p:sp>
        <p:nvSpPr>
          <p:cNvPr id="10" name="TextBox 9">
            <a:extLst>
              <a:ext uri="{FF2B5EF4-FFF2-40B4-BE49-F238E27FC236}">
                <a16:creationId xmlns:a16="http://schemas.microsoft.com/office/drawing/2014/main" id="{FC70D84C-FDA8-97F9-9483-429ADF23C5DE}"/>
              </a:ext>
            </a:extLst>
          </p:cNvPr>
          <p:cNvSpPr txBox="1"/>
          <p:nvPr/>
        </p:nvSpPr>
        <p:spPr>
          <a:xfrm>
            <a:off x="6516216" y="875863"/>
            <a:ext cx="1082348" cy="369332"/>
          </a:xfrm>
          <a:prstGeom prst="rect">
            <a:avLst/>
          </a:prstGeom>
          <a:noFill/>
        </p:spPr>
        <p:txBody>
          <a:bodyPr wrap="none" rtlCol="0">
            <a:spAutoFit/>
          </a:bodyPr>
          <a:lstStyle/>
          <a:p>
            <a:r>
              <a:rPr lang="en-US" dirty="0"/>
              <a:t>HR-YSO</a:t>
            </a:r>
          </a:p>
        </p:txBody>
      </p:sp>
      <p:pic>
        <p:nvPicPr>
          <p:cNvPr id="12" name="Picture 11">
            <a:extLst>
              <a:ext uri="{FF2B5EF4-FFF2-40B4-BE49-F238E27FC236}">
                <a16:creationId xmlns:a16="http://schemas.microsoft.com/office/drawing/2014/main" id="{0683B072-935B-F82E-C4A0-E2EF612C437F}"/>
              </a:ext>
            </a:extLst>
          </p:cNvPr>
          <p:cNvPicPr>
            <a:picLocks noChangeAspect="1"/>
          </p:cNvPicPr>
          <p:nvPr/>
        </p:nvPicPr>
        <p:blipFill>
          <a:blip r:embed="rId6"/>
          <a:stretch>
            <a:fillRect/>
          </a:stretch>
        </p:blipFill>
        <p:spPr>
          <a:xfrm>
            <a:off x="4283968" y="1953327"/>
            <a:ext cx="2461473" cy="708721"/>
          </a:xfrm>
          <a:prstGeom prst="rect">
            <a:avLst/>
          </a:prstGeom>
        </p:spPr>
      </p:pic>
    </p:spTree>
    <p:extLst>
      <p:ext uri="{BB962C8B-B14F-4D97-AF65-F5344CB8AC3E}">
        <p14:creationId xmlns:p14="http://schemas.microsoft.com/office/powerpoint/2010/main" val="202006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167D-5A0F-3037-48EB-03676046148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143A7C6-AABC-F0EF-A701-CD39B5858C11}"/>
              </a:ext>
            </a:extLst>
          </p:cNvPr>
          <p:cNvPicPr>
            <a:picLocks noGrp="1" noChangeAspect="1"/>
          </p:cNvPicPr>
          <p:nvPr>
            <p:ph idx="1"/>
          </p:nvPr>
        </p:nvPicPr>
        <p:blipFill rotWithShape="1">
          <a:blip r:embed="rId2"/>
          <a:srcRect r="37373" b="29519"/>
          <a:stretch/>
        </p:blipFill>
        <p:spPr>
          <a:xfrm>
            <a:off x="1043608" y="1943835"/>
            <a:ext cx="6257694" cy="4634851"/>
          </a:xfrm>
          <a:prstGeom prst="rect">
            <a:avLst/>
          </a:prstGeom>
        </p:spPr>
      </p:pic>
    </p:spTree>
    <p:extLst>
      <p:ext uri="{BB962C8B-B14F-4D97-AF65-F5344CB8AC3E}">
        <p14:creationId xmlns:p14="http://schemas.microsoft.com/office/powerpoint/2010/main" val="366137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DE33CA-B4F0-676C-3EF2-67281A14E697}"/>
              </a:ext>
            </a:extLst>
          </p:cNvPr>
          <p:cNvPicPr>
            <a:picLocks noChangeAspect="1"/>
          </p:cNvPicPr>
          <p:nvPr/>
        </p:nvPicPr>
        <p:blipFill rotWithShape="1">
          <a:blip r:embed="rId3"/>
          <a:srcRect t="10284" b="2077"/>
          <a:stretch/>
        </p:blipFill>
        <p:spPr>
          <a:xfrm rot="10800000">
            <a:off x="47682" y="0"/>
            <a:ext cx="9270201" cy="6858000"/>
          </a:xfrm>
          <a:prstGeom prst="rect">
            <a:avLst/>
          </a:prstGeom>
          <a:noFill/>
        </p:spPr>
      </p:pic>
      <p:sp>
        <p:nvSpPr>
          <p:cNvPr id="4" name="TextBox 3">
            <a:extLst>
              <a:ext uri="{FF2B5EF4-FFF2-40B4-BE49-F238E27FC236}">
                <a16:creationId xmlns:a16="http://schemas.microsoft.com/office/drawing/2014/main" id="{2A46CE7A-4392-4B1E-8EB7-7B4EDA06F0D5}"/>
              </a:ext>
            </a:extLst>
          </p:cNvPr>
          <p:cNvSpPr txBox="1"/>
          <p:nvPr/>
        </p:nvSpPr>
        <p:spPr>
          <a:xfrm>
            <a:off x="-180528" y="366622"/>
            <a:ext cx="5400600" cy="3964162"/>
          </a:xfrm>
          <a:prstGeom prst="rect">
            <a:avLst/>
          </a:prstGeom>
          <a:noFill/>
        </p:spPr>
        <p:txBody>
          <a:bodyPr wrap="square" rtlCol="0">
            <a:spAutoFit/>
          </a:bodyPr>
          <a:lstStyle/>
          <a:p>
            <a:pPr marL="742950" lvl="1" indent="-285750">
              <a:spcBef>
                <a:spcPct val="20000"/>
              </a:spcBef>
              <a:buClr>
                <a:srgbClr val="0000FF"/>
              </a:buClr>
              <a:buBlip>
                <a:blip r:embed="rId4"/>
              </a:buBlip>
              <a:defRPr/>
            </a:pPr>
            <a:endParaRPr lang="en-US" sz="1400" b="0" dirty="0">
              <a:solidFill>
                <a:schemeClr val="tx1"/>
              </a:solidFill>
              <a:latin typeface="Calibri" panose="020F0502020204030204" pitchFamily="34" charset="0"/>
            </a:endParaRPr>
          </a:p>
          <a:p>
            <a:pPr marL="742950" lvl="1" indent="-285750">
              <a:spcBef>
                <a:spcPct val="20000"/>
              </a:spcBef>
              <a:buClr>
                <a:srgbClr val="0000FF"/>
              </a:buClr>
              <a:buBlip>
                <a:blip r:embed="rId4"/>
              </a:buBlip>
              <a:defRPr/>
            </a:pPr>
            <a:r>
              <a:rPr lang="en-US" b="0" dirty="0">
                <a:solidFill>
                  <a:srgbClr val="0000FF"/>
                </a:solidFill>
                <a:latin typeface="Calibri" panose="020F0502020204030204" pitchFamily="34" charset="0"/>
              </a:rPr>
              <a:t>WEAVE (Dalton+2020, Jin+2023)   </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 4m WHT telescope</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2 deg diameter</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HR(R=20000); LR(R=5000) </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Blue(Green)+Red ;4040A-6850 A</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960 fibers x field (Plate A &amp;B)</a:t>
            </a:r>
            <a:endParaRPr lang="en-US" b="0" dirty="0">
              <a:solidFill>
                <a:srgbClr val="0000FF"/>
              </a:solidFill>
              <a:latin typeface="Calibri" panose="020F0502020204030204" pitchFamily="34" charset="0"/>
            </a:endParaRPr>
          </a:p>
          <a:p>
            <a:pPr marL="742950" lvl="1" indent="-285750">
              <a:spcBef>
                <a:spcPct val="20000"/>
              </a:spcBef>
              <a:buClr>
                <a:srgbClr val="0000FF"/>
              </a:buClr>
              <a:buBlip>
                <a:blip r:embed="rId4"/>
              </a:buBlip>
              <a:defRPr/>
            </a:pPr>
            <a:r>
              <a:rPr lang="en-US" b="0" dirty="0">
                <a:solidFill>
                  <a:srgbClr val="0000FF"/>
                </a:solidFill>
                <a:latin typeface="Calibri" panose="020F0502020204030204" pitchFamily="34" charset="0"/>
              </a:rPr>
              <a:t>Multiplex per pointing 960 </a:t>
            </a:r>
          </a:p>
          <a:p>
            <a:pPr marL="742950" lvl="1" indent="-285750">
              <a:spcBef>
                <a:spcPct val="20000"/>
              </a:spcBef>
              <a:buClr>
                <a:srgbClr val="0000FF"/>
              </a:buClr>
              <a:buBlip>
                <a:blip r:embed="rId4"/>
              </a:buBlip>
              <a:defRPr/>
            </a:pPr>
            <a:r>
              <a:rPr lang="en-US" b="0" dirty="0">
                <a:solidFill>
                  <a:srgbClr val="0000FF"/>
                </a:solidFill>
                <a:latin typeface="Calibri" panose="020F0502020204030204" pitchFamily="34" charset="0"/>
              </a:rPr>
              <a:t>Cannot observe HR and LR at once</a:t>
            </a:r>
          </a:p>
          <a:p>
            <a:pPr marL="742950" lvl="1" indent="-285750">
              <a:spcBef>
                <a:spcPct val="20000"/>
              </a:spcBef>
              <a:buClr>
                <a:srgbClr val="0000FF"/>
              </a:buClr>
              <a:buBlip>
                <a:blip r:embed="rId4"/>
              </a:buBlip>
              <a:defRPr/>
            </a:pPr>
            <a:r>
              <a:rPr lang="en-US" b="0" dirty="0" err="1">
                <a:solidFill>
                  <a:schemeClr val="tx1"/>
                </a:solidFill>
                <a:latin typeface="Calibri" panose="020F0502020204030204" pitchFamily="34" charset="0"/>
              </a:rPr>
              <a:t>fibre</a:t>
            </a:r>
            <a:r>
              <a:rPr lang="en-US" b="0" dirty="0">
                <a:solidFill>
                  <a:schemeClr val="tx1"/>
                </a:solidFill>
                <a:latin typeface="Calibri" panose="020F0502020204030204" pitchFamily="34" charset="0"/>
              </a:rPr>
              <a:t> minimum distance: 60 arcsec</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Fiber size 1.3 arcsec</a:t>
            </a:r>
          </a:p>
          <a:p>
            <a:pPr marL="742950" lvl="1" indent="-285750">
              <a:spcBef>
                <a:spcPct val="20000"/>
              </a:spcBef>
              <a:buClr>
                <a:srgbClr val="0000FF"/>
              </a:buClr>
              <a:buBlip>
                <a:blip r:embed="rId4"/>
              </a:buBlip>
              <a:defRPr/>
            </a:pPr>
            <a:r>
              <a:rPr lang="en-US" b="0" dirty="0" err="1">
                <a:solidFill>
                  <a:schemeClr val="tx1"/>
                </a:solidFill>
                <a:latin typeface="Calibri" panose="020F0502020204030204" pitchFamily="34" charset="0"/>
              </a:rPr>
              <a:t>miniIFU</a:t>
            </a:r>
            <a:r>
              <a:rPr lang="en-US" b="0" dirty="0">
                <a:solidFill>
                  <a:schemeClr val="tx1"/>
                </a:solidFill>
                <a:latin typeface="Calibri" panose="020F0502020204030204" pitchFamily="34" charset="0"/>
              </a:rPr>
              <a:t> (790fibres)+LIFU(589 </a:t>
            </a:r>
            <a:r>
              <a:rPr lang="en-US" b="0" dirty="0" err="1">
                <a:solidFill>
                  <a:schemeClr val="tx1"/>
                </a:solidFill>
                <a:latin typeface="Calibri" panose="020F0502020204030204" pitchFamily="34" charset="0"/>
              </a:rPr>
              <a:t>fibre</a:t>
            </a:r>
            <a:r>
              <a:rPr lang="en-US" b="0" dirty="0">
                <a:solidFill>
                  <a:schemeClr val="tx1"/>
                </a:solidFill>
                <a:latin typeface="Calibri" panose="020F0502020204030204" pitchFamily="34" charset="0"/>
              </a:rPr>
              <a:t>)</a:t>
            </a:r>
          </a:p>
        </p:txBody>
      </p:sp>
      <p:sp>
        <p:nvSpPr>
          <p:cNvPr id="2" name="Title 1">
            <a:extLst>
              <a:ext uri="{FF2B5EF4-FFF2-40B4-BE49-F238E27FC236}">
                <a16:creationId xmlns:a16="http://schemas.microsoft.com/office/drawing/2014/main" id="{D220BB24-DAF1-F83B-BEF7-F153B5717003}"/>
              </a:ext>
            </a:extLst>
          </p:cNvPr>
          <p:cNvSpPr txBox="1">
            <a:spLocks noChangeArrowheads="1"/>
          </p:cNvSpPr>
          <p:nvPr/>
        </p:nvSpPr>
        <p:spPr>
          <a:xfrm>
            <a:off x="224221" y="-112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What’s next: WEAVE &amp; 4MOST</a:t>
            </a:r>
          </a:p>
        </p:txBody>
      </p:sp>
      <p:sp>
        <p:nvSpPr>
          <p:cNvPr id="7" name="TextBox 6">
            <a:extLst>
              <a:ext uri="{FF2B5EF4-FFF2-40B4-BE49-F238E27FC236}">
                <a16:creationId xmlns:a16="http://schemas.microsoft.com/office/drawing/2014/main" id="{BAFC59C5-E40A-3E29-ED0B-CD1E040C4C9A}"/>
              </a:ext>
            </a:extLst>
          </p:cNvPr>
          <p:cNvSpPr txBox="1"/>
          <p:nvPr/>
        </p:nvSpPr>
        <p:spPr>
          <a:xfrm>
            <a:off x="4067447" y="699427"/>
            <a:ext cx="5088298" cy="3360920"/>
          </a:xfrm>
          <a:prstGeom prst="rect">
            <a:avLst/>
          </a:prstGeom>
          <a:noFill/>
        </p:spPr>
        <p:txBody>
          <a:bodyPr wrap="square">
            <a:spAutoFit/>
          </a:bodyPr>
          <a:lstStyle/>
          <a:p>
            <a:pPr marL="742950" lvl="1" indent="-285750">
              <a:spcBef>
                <a:spcPct val="20000"/>
              </a:spcBef>
              <a:buClr>
                <a:srgbClr val="0000FF"/>
              </a:buClr>
              <a:buBlip>
                <a:blip r:embed="rId4"/>
              </a:buBlip>
              <a:defRPr/>
            </a:pPr>
            <a:r>
              <a:rPr lang="en-US" b="0" dirty="0">
                <a:solidFill>
                  <a:srgbClr val="0000FF"/>
                </a:solidFill>
                <a:latin typeface="Calibri" panose="020F0502020204030204" pitchFamily="34" charset="0"/>
              </a:rPr>
              <a:t>4MOST</a:t>
            </a:r>
            <a:r>
              <a:rPr lang="en-US" b="0" dirty="0">
                <a:solidFill>
                  <a:schemeClr val="tx1"/>
                </a:solidFill>
                <a:latin typeface="Calibri" panose="020F0502020204030204" pitchFamily="34" charset="0"/>
              </a:rPr>
              <a:t> </a:t>
            </a:r>
            <a:r>
              <a:rPr lang="en-US" b="0" dirty="0">
                <a:solidFill>
                  <a:srgbClr val="0000FF"/>
                </a:solidFill>
                <a:latin typeface="Calibri" panose="020F0502020204030204" pitchFamily="34" charset="0"/>
              </a:rPr>
              <a:t>(de Jong+2019)</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4m VISTA telescope</a:t>
            </a:r>
          </a:p>
          <a:p>
            <a:pPr marL="742950" lvl="1" indent="-285750">
              <a:spcBef>
                <a:spcPct val="20000"/>
              </a:spcBef>
              <a:buClr>
                <a:srgbClr val="0000FF"/>
              </a:buClr>
              <a:buBlip>
                <a:blip r:embed="rId4"/>
              </a:buBlip>
              <a:defRPr/>
            </a:pPr>
            <a:r>
              <a:rPr lang="en-US" b="0" dirty="0">
                <a:solidFill>
                  <a:srgbClr val="0000FF"/>
                </a:solidFill>
                <a:latin typeface="Calibri" panose="020F0502020204030204" pitchFamily="34" charset="0"/>
              </a:rPr>
              <a:t>2.5deg diameter  FOV </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HR=20,000; LR=6500</a:t>
            </a:r>
          </a:p>
          <a:p>
            <a:pPr marL="742950" lvl="1" indent="-285750">
              <a:spcBef>
                <a:spcPct val="20000"/>
              </a:spcBef>
              <a:buClr>
                <a:srgbClr val="0000FF"/>
              </a:buClr>
              <a:buBlip>
                <a:blip r:embed="rId4"/>
              </a:buBlip>
              <a:defRPr/>
            </a:pPr>
            <a:r>
              <a:rPr lang="en-US" b="0" dirty="0" err="1">
                <a:solidFill>
                  <a:schemeClr val="tx1"/>
                </a:solidFill>
                <a:latin typeface="Calibri" panose="020F0502020204030204" pitchFamily="34" charset="0"/>
              </a:rPr>
              <a:t>Blue,Green</a:t>
            </a:r>
            <a:r>
              <a:rPr lang="en-US" b="0" dirty="0">
                <a:solidFill>
                  <a:schemeClr val="tx1"/>
                </a:solidFill>
                <a:latin typeface="Calibri" panose="020F0502020204030204" pitchFamily="34" charset="0"/>
              </a:rPr>
              <a:t>, Red</a:t>
            </a:r>
          </a:p>
          <a:p>
            <a:pPr marL="742950" lvl="1" indent="-285750">
              <a:spcBef>
                <a:spcPct val="20000"/>
              </a:spcBef>
              <a:buClr>
                <a:srgbClr val="0000FF"/>
              </a:buClr>
              <a:buBlip>
                <a:blip r:embed="rId4"/>
              </a:buBlip>
              <a:defRPr/>
            </a:pPr>
            <a:r>
              <a:rPr lang="en-US" b="0" dirty="0">
                <a:solidFill>
                  <a:schemeClr val="tx1"/>
                </a:solidFill>
                <a:latin typeface="Calibri" panose="020F0502020204030204" pitchFamily="34" charset="0"/>
              </a:rPr>
              <a:t>812 high-res (HR) + 1624 low-res (LR) </a:t>
            </a:r>
            <a:r>
              <a:rPr lang="en-US" b="0" dirty="0" err="1">
                <a:solidFill>
                  <a:schemeClr val="tx1"/>
                </a:solidFill>
                <a:latin typeface="Calibri" panose="020F0502020204030204" pitchFamily="34" charset="0"/>
              </a:rPr>
              <a:t>fibres</a:t>
            </a:r>
            <a:r>
              <a:rPr lang="en-US" b="0" dirty="0">
                <a:solidFill>
                  <a:schemeClr val="tx1"/>
                </a:solidFill>
                <a:latin typeface="Calibri" panose="020F0502020204030204" pitchFamily="34" charset="0"/>
              </a:rPr>
              <a:t> </a:t>
            </a:r>
          </a:p>
          <a:p>
            <a:pPr marL="742950" lvl="1" indent="-285750">
              <a:spcBef>
                <a:spcPct val="20000"/>
              </a:spcBef>
              <a:buClr>
                <a:srgbClr val="0000FF"/>
              </a:buClr>
              <a:buBlip>
                <a:blip r:embed="rId4"/>
              </a:buBlip>
              <a:defRPr/>
            </a:pPr>
            <a:r>
              <a:rPr lang="en-US" b="0" dirty="0" err="1">
                <a:solidFill>
                  <a:srgbClr val="0000FF"/>
                </a:solidFill>
                <a:latin typeface="Calibri" panose="020F0502020204030204" pitchFamily="34" charset="0"/>
              </a:rPr>
              <a:t>Fibre</a:t>
            </a:r>
            <a:r>
              <a:rPr lang="en-US" b="0" dirty="0">
                <a:solidFill>
                  <a:srgbClr val="0000FF"/>
                </a:solidFill>
                <a:latin typeface="Calibri" panose="020F0502020204030204" pitchFamily="34" charset="0"/>
              </a:rPr>
              <a:t> multiplex per pointing ~2400 </a:t>
            </a:r>
          </a:p>
          <a:p>
            <a:pPr marL="742950" lvl="1" indent="-285750">
              <a:spcBef>
                <a:spcPct val="20000"/>
              </a:spcBef>
              <a:buClr>
                <a:srgbClr val="0000FF"/>
              </a:buClr>
              <a:buBlip>
                <a:blip r:embed="rId4"/>
              </a:buBlip>
              <a:defRPr/>
            </a:pPr>
            <a:r>
              <a:rPr lang="en-US" b="0" dirty="0">
                <a:solidFill>
                  <a:srgbClr val="0000FF"/>
                </a:solidFill>
                <a:latin typeface="Calibri" panose="020F0502020204030204" pitchFamily="34" charset="0"/>
              </a:rPr>
              <a:t>Can observe LR &amp; HR at once</a:t>
            </a:r>
          </a:p>
          <a:p>
            <a:pPr marL="742950" lvl="1" indent="-285750">
              <a:spcBef>
                <a:spcPct val="20000"/>
              </a:spcBef>
              <a:buClr>
                <a:srgbClr val="0000FF"/>
              </a:buClr>
              <a:buBlip>
                <a:blip r:embed="rId4"/>
              </a:buBlip>
              <a:defRPr/>
            </a:pPr>
            <a:r>
              <a:rPr lang="en-US" b="0" dirty="0" err="1">
                <a:solidFill>
                  <a:srgbClr val="0000FF"/>
                </a:solidFill>
                <a:latin typeface="Calibri" panose="020F0502020204030204" pitchFamily="34" charset="0"/>
              </a:rPr>
              <a:t>Fibre</a:t>
            </a:r>
            <a:r>
              <a:rPr lang="en-US" b="0" dirty="0">
                <a:solidFill>
                  <a:srgbClr val="0000FF"/>
                </a:solidFill>
                <a:latin typeface="Calibri" panose="020F0502020204030204" pitchFamily="34" charset="0"/>
              </a:rPr>
              <a:t> minimum distance 15 arcsec </a:t>
            </a:r>
          </a:p>
          <a:p>
            <a:pPr marL="742950" lvl="1" indent="-285750">
              <a:spcBef>
                <a:spcPct val="20000"/>
              </a:spcBef>
              <a:buClr>
                <a:srgbClr val="0000FF"/>
              </a:buClr>
              <a:buBlip>
                <a:blip r:embed="rId4"/>
              </a:buBlip>
              <a:defRPr/>
            </a:pPr>
            <a:r>
              <a:rPr lang="en-US" b="0" dirty="0" err="1">
                <a:solidFill>
                  <a:schemeClr val="tx1"/>
                </a:solidFill>
                <a:latin typeface="Calibri" panose="020F0502020204030204" pitchFamily="34" charset="0"/>
              </a:rPr>
              <a:t>Fibre</a:t>
            </a:r>
            <a:r>
              <a:rPr lang="en-US" b="0" dirty="0">
                <a:solidFill>
                  <a:schemeClr val="tx1"/>
                </a:solidFill>
                <a:latin typeface="Calibri" panose="020F0502020204030204" pitchFamily="34" charset="0"/>
              </a:rPr>
              <a:t> size 1.3 arcsec</a:t>
            </a:r>
          </a:p>
        </p:txBody>
      </p:sp>
      <p:sp>
        <p:nvSpPr>
          <p:cNvPr id="8" name="TextBox 7">
            <a:extLst>
              <a:ext uri="{FF2B5EF4-FFF2-40B4-BE49-F238E27FC236}">
                <a16:creationId xmlns:a16="http://schemas.microsoft.com/office/drawing/2014/main" id="{F9C24A96-1893-048A-1091-72DD782E05FB}"/>
              </a:ext>
            </a:extLst>
          </p:cNvPr>
          <p:cNvSpPr txBox="1"/>
          <p:nvPr/>
        </p:nvSpPr>
        <p:spPr>
          <a:xfrm>
            <a:off x="1619672" y="6420107"/>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pic>
        <p:nvPicPr>
          <p:cNvPr id="11" name="Content Placeholder 5">
            <a:extLst>
              <a:ext uri="{FF2B5EF4-FFF2-40B4-BE49-F238E27FC236}">
                <a16:creationId xmlns:a16="http://schemas.microsoft.com/office/drawing/2014/main" id="{63436C4B-83E7-1609-2E02-C1CA4F41E62D}"/>
              </a:ext>
            </a:extLst>
          </p:cNvPr>
          <p:cNvPicPr>
            <a:picLocks noChangeAspect="1"/>
          </p:cNvPicPr>
          <p:nvPr/>
        </p:nvPicPr>
        <p:blipFill>
          <a:blip r:embed="rId5"/>
          <a:stretch>
            <a:fillRect/>
          </a:stretch>
        </p:blipFill>
        <p:spPr bwMode="auto">
          <a:xfrm>
            <a:off x="421657" y="4378326"/>
            <a:ext cx="2566167" cy="246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33"/>
    </mc:Choice>
    <mc:Fallback xmlns="">
      <p:transition spd="slow" advTm="23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F45B65-6B9C-77AF-09F9-E355FFEF9542}"/>
              </a:ext>
            </a:extLst>
          </p:cNvPr>
          <p:cNvPicPr>
            <a:picLocks noChangeAspect="1"/>
          </p:cNvPicPr>
          <p:nvPr/>
        </p:nvPicPr>
        <p:blipFill rotWithShape="1">
          <a:blip r:embed="rId3"/>
          <a:srcRect t="10284" b="2077"/>
          <a:stretch/>
        </p:blipFill>
        <p:spPr>
          <a:xfrm rot="10800000">
            <a:off x="-291" y="5570"/>
            <a:ext cx="9270201" cy="6858000"/>
          </a:xfrm>
          <a:prstGeom prst="rect">
            <a:avLst/>
          </a:prstGeom>
          <a:noFill/>
        </p:spPr>
      </p:pic>
      <p:sp>
        <p:nvSpPr>
          <p:cNvPr id="2" name="Title 1">
            <a:extLst>
              <a:ext uri="{FF2B5EF4-FFF2-40B4-BE49-F238E27FC236}">
                <a16:creationId xmlns:a16="http://schemas.microsoft.com/office/drawing/2014/main" id="{9450C79F-89FE-8572-B700-7652F6EE57A7}"/>
              </a:ext>
            </a:extLst>
          </p:cNvPr>
          <p:cNvSpPr>
            <a:spLocks noGrp="1"/>
          </p:cNvSpPr>
          <p:nvPr>
            <p:ph type="title"/>
          </p:nvPr>
        </p:nvSpPr>
        <p:spPr/>
        <p:txBody>
          <a:bodyPr/>
          <a:lstStyle/>
          <a:p>
            <a:endParaRPr lang="en-US" dirty="0"/>
          </a:p>
        </p:txBody>
      </p:sp>
      <p:pic>
        <p:nvPicPr>
          <p:cNvPr id="4" name="Content Placeholder 4">
            <a:extLst>
              <a:ext uri="{FF2B5EF4-FFF2-40B4-BE49-F238E27FC236}">
                <a16:creationId xmlns:a16="http://schemas.microsoft.com/office/drawing/2014/main" id="{5758F6AD-D11D-CA6A-BB8B-D294AA0D446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2426" y="501163"/>
            <a:ext cx="4529705" cy="23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703E3C-BDE4-985C-5568-80F440118B92}"/>
              </a:ext>
            </a:extLst>
          </p:cNvPr>
          <p:cNvSpPr txBox="1"/>
          <p:nvPr/>
        </p:nvSpPr>
        <p:spPr>
          <a:xfrm>
            <a:off x="658133" y="2767600"/>
            <a:ext cx="1032655" cy="261610"/>
          </a:xfrm>
          <a:prstGeom prst="rect">
            <a:avLst/>
          </a:prstGeom>
          <a:noFill/>
        </p:spPr>
        <p:txBody>
          <a:bodyPr wrap="none" rtlCol="0">
            <a:spAutoFit/>
          </a:bodyPr>
          <a:lstStyle/>
          <a:p>
            <a:r>
              <a:rPr lang="en-US" sz="1100" b="0" dirty="0" err="1">
                <a:solidFill>
                  <a:schemeClr val="tx1"/>
                </a:solidFill>
              </a:rPr>
              <a:t>Feltzing</a:t>
            </a:r>
            <a:r>
              <a:rPr lang="en-US" sz="1100" b="0" dirty="0">
                <a:solidFill>
                  <a:schemeClr val="tx1"/>
                </a:solidFill>
              </a:rPr>
              <a:t> 2020</a:t>
            </a:r>
          </a:p>
        </p:txBody>
      </p:sp>
      <p:pic>
        <p:nvPicPr>
          <p:cNvPr id="5" name="Picture 2">
            <a:extLst>
              <a:ext uri="{FF2B5EF4-FFF2-40B4-BE49-F238E27FC236}">
                <a16:creationId xmlns:a16="http://schemas.microsoft.com/office/drawing/2014/main" id="{35061212-6010-2120-90AB-E04BCDCC5F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2859" y="147757"/>
            <a:ext cx="4957051" cy="515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B56F0B0-88D9-AA75-B200-C9082211307A}"/>
              </a:ext>
            </a:extLst>
          </p:cNvPr>
          <p:cNvSpPr txBox="1"/>
          <p:nvPr/>
        </p:nvSpPr>
        <p:spPr>
          <a:xfrm>
            <a:off x="5605580" y="5403242"/>
            <a:ext cx="2868862" cy="338554"/>
          </a:xfrm>
          <a:prstGeom prst="rect">
            <a:avLst/>
          </a:prstGeom>
          <a:noFill/>
        </p:spPr>
        <p:txBody>
          <a:bodyPr wrap="none" rtlCol="0">
            <a:spAutoFit/>
          </a:bodyPr>
          <a:lstStyle/>
          <a:p>
            <a:r>
              <a:rPr lang="en-US" sz="1600" b="0" dirty="0">
                <a:solidFill>
                  <a:schemeClr val="tx1"/>
                </a:solidFill>
              </a:rPr>
              <a:t>WEAVE Science Book (2020)</a:t>
            </a:r>
            <a:endParaRPr lang="en-US" sz="1600" b="0" dirty="0">
              <a:solidFill>
                <a:srgbClr val="0000FF"/>
              </a:solidFill>
            </a:endParaRPr>
          </a:p>
        </p:txBody>
      </p:sp>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0EB0BF1A-02AF-A2C8-B370-8DDCA27439A9}"/>
                  </a:ext>
                </a:extLst>
              </p14:cNvPr>
              <p14:cNvContentPartPr/>
              <p14:nvPr/>
            </p14:nvContentPartPr>
            <p14:xfrm>
              <a:off x="3638276" y="1767025"/>
              <a:ext cx="345960" cy="58680"/>
            </p14:xfrm>
          </p:contentPart>
        </mc:Choice>
        <mc:Fallback>
          <p:pic>
            <p:nvPicPr>
              <p:cNvPr id="7" name="Ink 6">
                <a:extLst>
                  <a:ext uri="{FF2B5EF4-FFF2-40B4-BE49-F238E27FC236}">
                    <a16:creationId xmlns:a16="http://schemas.microsoft.com/office/drawing/2014/main" id="{0EB0BF1A-02AF-A2C8-B370-8DDCA27439A9}"/>
                  </a:ext>
                </a:extLst>
              </p:cNvPr>
              <p:cNvPicPr/>
              <p:nvPr/>
            </p:nvPicPr>
            <p:blipFill>
              <a:blip r:embed="rId7"/>
              <a:stretch>
                <a:fillRect/>
              </a:stretch>
            </p:blipFill>
            <p:spPr>
              <a:xfrm>
                <a:off x="3584276" y="1659684"/>
                <a:ext cx="453600" cy="27300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37D0E05F-59C1-E6DF-5082-595B76453F69}"/>
                  </a:ext>
                </a:extLst>
              </p14:cNvPr>
              <p14:cNvContentPartPr/>
              <p14:nvPr/>
            </p14:nvContentPartPr>
            <p14:xfrm>
              <a:off x="3733288" y="2151734"/>
              <a:ext cx="276840" cy="13320"/>
            </p14:xfrm>
          </p:contentPart>
        </mc:Choice>
        <mc:Fallback>
          <p:pic>
            <p:nvPicPr>
              <p:cNvPr id="8" name="Ink 7">
                <a:extLst>
                  <a:ext uri="{FF2B5EF4-FFF2-40B4-BE49-F238E27FC236}">
                    <a16:creationId xmlns:a16="http://schemas.microsoft.com/office/drawing/2014/main" id="{37D0E05F-59C1-E6DF-5082-595B76453F69}"/>
                  </a:ext>
                </a:extLst>
              </p:cNvPr>
              <p:cNvPicPr/>
              <p:nvPr/>
            </p:nvPicPr>
            <p:blipFill>
              <a:blip r:embed="rId9"/>
              <a:stretch>
                <a:fillRect/>
              </a:stretch>
            </p:blipFill>
            <p:spPr>
              <a:xfrm>
                <a:off x="3679288" y="2043734"/>
                <a:ext cx="384480" cy="228960"/>
              </a:xfrm>
              <a:prstGeom prst="rect">
                <a:avLst/>
              </a:prstGeom>
            </p:spPr>
          </p:pic>
        </mc:Fallback>
      </mc:AlternateContent>
      <p:sp>
        <p:nvSpPr>
          <p:cNvPr id="9" name="TextBox 8">
            <a:extLst>
              <a:ext uri="{FF2B5EF4-FFF2-40B4-BE49-F238E27FC236}">
                <a16:creationId xmlns:a16="http://schemas.microsoft.com/office/drawing/2014/main" id="{1DFA8340-6E94-3609-631F-439C8EA11050}"/>
              </a:ext>
            </a:extLst>
          </p:cNvPr>
          <p:cNvSpPr txBox="1"/>
          <p:nvPr/>
        </p:nvSpPr>
        <p:spPr>
          <a:xfrm>
            <a:off x="6372200" y="1218818"/>
            <a:ext cx="1335622" cy="553998"/>
          </a:xfrm>
          <a:prstGeom prst="rect">
            <a:avLst/>
          </a:prstGeom>
          <a:noFill/>
        </p:spPr>
        <p:txBody>
          <a:bodyPr wrap="none" rtlCol="0">
            <a:spAutoFit/>
          </a:bodyPr>
          <a:lstStyle/>
          <a:p>
            <a:r>
              <a:rPr lang="en-US" sz="1200" b="0" dirty="0">
                <a:solidFill>
                  <a:schemeClr val="tx1"/>
                </a:solidFill>
              </a:rPr>
              <a:t>Neutral ;</a:t>
            </a:r>
            <a:r>
              <a:rPr lang="en-US" sz="1200" b="0" dirty="0">
                <a:solidFill>
                  <a:srgbClr val="CC00CC"/>
                </a:solidFill>
              </a:rPr>
              <a:t> </a:t>
            </a:r>
            <a:r>
              <a:rPr lang="en-US" sz="1200" b="0" dirty="0" err="1">
                <a:solidFill>
                  <a:srgbClr val="CC00CC"/>
                </a:solidFill>
              </a:rPr>
              <a:t>ionised</a:t>
            </a:r>
            <a:r>
              <a:rPr lang="en-US" sz="1200" b="0" dirty="0">
                <a:solidFill>
                  <a:srgbClr val="CC00CC"/>
                </a:solidFill>
              </a:rPr>
              <a:t> </a:t>
            </a:r>
          </a:p>
          <a:p>
            <a:endParaRPr lang="en-US" dirty="0"/>
          </a:p>
        </p:txBody>
      </p:sp>
      <p:sp>
        <p:nvSpPr>
          <p:cNvPr id="10" name="Content Placeholder 2">
            <a:extLst>
              <a:ext uri="{FF2B5EF4-FFF2-40B4-BE49-F238E27FC236}">
                <a16:creationId xmlns:a16="http://schemas.microsoft.com/office/drawing/2014/main" id="{2CCF16D9-502F-DA08-47C8-440E260D5950}"/>
              </a:ext>
            </a:extLst>
          </p:cNvPr>
          <p:cNvSpPr txBox="1">
            <a:spLocks/>
          </p:cNvSpPr>
          <p:nvPr/>
        </p:nvSpPr>
        <p:spPr bwMode="auto">
          <a:xfrm>
            <a:off x="-23047" y="3514503"/>
            <a:ext cx="5061768" cy="55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Blip>
                <a:blip r:embed="rId10"/>
              </a:buBlip>
            </a:pPr>
            <a:r>
              <a:rPr lang="it-IT" altLang="it-IT" sz="2000" b="0" kern="0" dirty="0" err="1">
                <a:latin typeface="Calibri" panose="020F0502020204030204" pitchFamily="34" charset="0"/>
              </a:rPr>
              <a:t>Nucleosynthetic</a:t>
            </a:r>
            <a:r>
              <a:rPr lang="it-IT" altLang="it-IT" sz="2000" b="0" kern="0" dirty="0">
                <a:latin typeface="Calibri" panose="020F0502020204030204" pitchFamily="34" charset="0"/>
              </a:rPr>
              <a:t> </a:t>
            </a:r>
            <a:r>
              <a:rPr lang="it-IT" altLang="it-IT" sz="2000" b="0" kern="0" dirty="0" err="1">
                <a:latin typeface="Calibri" panose="020F0502020204030204" pitchFamily="34" charset="0"/>
              </a:rPr>
              <a:t>chanels</a:t>
            </a:r>
            <a:r>
              <a:rPr lang="it-IT" altLang="it-IT" sz="2000" b="0" kern="0" dirty="0">
                <a:latin typeface="Calibri" panose="020F0502020204030204" pitchFamily="34" charset="0"/>
              </a:rPr>
              <a:t> : </a:t>
            </a:r>
          </a:p>
          <a:p>
            <a:pPr lvl="1">
              <a:buFontTx/>
              <a:buBlip>
                <a:blip r:embed="rId10"/>
              </a:buBlip>
            </a:pPr>
            <a:r>
              <a:rPr lang="it-IT" altLang="it-IT" sz="1800" b="0" kern="0" dirty="0" err="1">
                <a:latin typeface="Calibri" panose="020F0502020204030204" pitchFamily="34" charset="0"/>
              </a:rPr>
              <a:t>Lithium</a:t>
            </a:r>
            <a:r>
              <a:rPr lang="it-IT" altLang="it-IT" sz="1800" b="0" kern="0" dirty="0">
                <a:latin typeface="Calibri" panose="020F0502020204030204" pitchFamily="34" charset="0"/>
              </a:rPr>
              <a:t> </a:t>
            </a:r>
            <a:r>
              <a:rPr lang="it-IT" altLang="it-IT" sz="1800" b="0" kern="0" dirty="0">
                <a:latin typeface="Calibri" panose="020F0502020204030204" pitchFamily="34" charset="0"/>
                <a:sym typeface="Wingdings" panose="05000000000000000000" pitchFamily="2" charset="2"/>
              </a:rPr>
              <a:t> </a:t>
            </a:r>
            <a:r>
              <a:rPr lang="it-IT" altLang="it-IT" sz="1800" b="0" kern="0" dirty="0" err="1">
                <a:latin typeface="Calibri" panose="020F0502020204030204" pitchFamily="34" charset="0"/>
                <a:sym typeface="Wingdings" panose="05000000000000000000" pitchFamily="2" charset="2"/>
              </a:rPr>
              <a:t>young</a:t>
            </a:r>
            <a:r>
              <a:rPr lang="it-IT" altLang="it-IT" sz="1800" b="0" kern="0" dirty="0">
                <a:latin typeface="Calibri" panose="020F0502020204030204" pitchFamily="34" charset="0"/>
                <a:sym typeface="Wingdings" panose="05000000000000000000" pitchFamily="2" charset="2"/>
              </a:rPr>
              <a:t> </a:t>
            </a:r>
            <a:r>
              <a:rPr lang="it-IT" altLang="it-IT" sz="1800" b="0" kern="0" dirty="0" err="1">
                <a:latin typeface="Calibri" panose="020F0502020204030204" pitchFamily="34" charset="0"/>
                <a:sym typeface="Wingdings" panose="05000000000000000000" pitchFamily="2" charset="2"/>
              </a:rPr>
              <a:t>objects</a:t>
            </a:r>
            <a:endParaRPr lang="it-IT" altLang="it-IT" sz="1800" b="0" kern="0" dirty="0">
              <a:latin typeface="Calibri" panose="020F0502020204030204" pitchFamily="34" charset="0"/>
            </a:endParaRPr>
          </a:p>
          <a:p>
            <a:pPr lvl="1">
              <a:buFontTx/>
              <a:buBlip>
                <a:blip r:embed="rId10"/>
              </a:buBlip>
            </a:pPr>
            <a:r>
              <a:rPr lang="it-IT" altLang="it-IT" sz="1800" b="0" kern="0" dirty="0" err="1">
                <a:latin typeface="Calibri" panose="020F0502020204030204" pitchFamily="34" charset="0"/>
              </a:rPr>
              <a:t>iron</a:t>
            </a:r>
            <a:r>
              <a:rPr lang="it-IT" altLang="it-IT" sz="1800" b="0" kern="0" dirty="0">
                <a:latin typeface="Calibri" panose="020F0502020204030204" pitchFamily="34" charset="0"/>
              </a:rPr>
              <a:t> </a:t>
            </a:r>
            <a:r>
              <a:rPr lang="en-US" altLang="it-IT" sz="1800" b="0" kern="0" dirty="0">
                <a:latin typeface="Calibri" panose="020F0502020204030204" pitchFamily="34" charset="0"/>
              </a:rPr>
              <a:t>peak (Fe, Ni, Cr, Co, Zn),</a:t>
            </a:r>
          </a:p>
          <a:p>
            <a:pPr lvl="1">
              <a:buFontTx/>
              <a:buBlip>
                <a:blip r:embed="rId10"/>
              </a:buBlip>
            </a:pPr>
            <a:r>
              <a:rPr lang="en-US" altLang="it-IT" sz="1800" b="0" kern="0" dirty="0">
                <a:latin typeface="Calibri" panose="020F0502020204030204" pitchFamily="34" charset="0"/>
              </a:rPr>
              <a:t>alpha </a:t>
            </a:r>
            <a:r>
              <a:rPr lang="it-IT" altLang="it-IT" sz="1800" b="0" kern="0" dirty="0" err="1">
                <a:latin typeface="Calibri" panose="020F0502020204030204" pitchFamily="34" charset="0"/>
              </a:rPr>
              <a:t>elements</a:t>
            </a:r>
            <a:r>
              <a:rPr lang="it-IT" altLang="it-IT" sz="1800" b="0" kern="0" dirty="0">
                <a:latin typeface="Calibri" panose="020F0502020204030204" pitchFamily="34" charset="0"/>
              </a:rPr>
              <a:t> (C, Mg, Si, Ca, [OI]…),</a:t>
            </a:r>
          </a:p>
          <a:p>
            <a:pPr lvl="1">
              <a:buFontTx/>
              <a:buBlip>
                <a:blip r:embed="rId10"/>
              </a:buBlip>
            </a:pPr>
            <a:r>
              <a:rPr lang="it-IT" altLang="it-IT" sz="1800" b="0" kern="0" dirty="0" err="1">
                <a:latin typeface="Calibri" panose="020F0502020204030204" pitchFamily="34" charset="0"/>
              </a:rPr>
              <a:t>neutron-capture</a:t>
            </a:r>
            <a:r>
              <a:rPr lang="it-IT" altLang="it-IT" sz="1800" b="0" kern="0" dirty="0">
                <a:latin typeface="Calibri" panose="020F0502020204030204" pitchFamily="34" charset="0"/>
              </a:rPr>
              <a:t> slow and </a:t>
            </a:r>
            <a:r>
              <a:rPr lang="it-IT" altLang="it-IT" sz="1800" b="0" kern="0" dirty="0" err="1">
                <a:latin typeface="Calibri" panose="020F0502020204030204" pitchFamily="34" charset="0"/>
              </a:rPr>
              <a:t>rapid</a:t>
            </a:r>
            <a:r>
              <a:rPr lang="it-IT" altLang="it-IT" sz="1800" b="0" kern="0" dirty="0">
                <a:latin typeface="Calibri" panose="020F0502020204030204" pitchFamily="34" charset="0"/>
              </a:rPr>
              <a:t> </a:t>
            </a:r>
            <a:r>
              <a:rPr lang="it-IT" altLang="it-IT" sz="1800" b="0" kern="0" dirty="0" err="1">
                <a:latin typeface="Calibri" panose="020F0502020204030204" pitchFamily="34" charset="0"/>
              </a:rPr>
              <a:t>elements</a:t>
            </a:r>
            <a:r>
              <a:rPr lang="it-IT" altLang="it-IT" sz="1800" b="0" kern="0" dirty="0">
                <a:latin typeface="Calibri" panose="020F0502020204030204" pitchFamily="34" charset="0"/>
              </a:rPr>
              <a:t> (Zr, Y, Sr, </a:t>
            </a:r>
            <a:r>
              <a:rPr lang="it-IT" altLang="it-IT" sz="1800" b="0" kern="0" dirty="0" err="1">
                <a:latin typeface="Calibri" panose="020F0502020204030204" pitchFamily="34" charset="0"/>
              </a:rPr>
              <a:t>Ba</a:t>
            </a:r>
            <a:r>
              <a:rPr lang="it-IT" altLang="it-IT" sz="1800" b="0" kern="0" dirty="0">
                <a:latin typeface="Calibri" panose="020F0502020204030204" pitchFamily="34" charset="0"/>
              </a:rPr>
              <a:t>, La, </a:t>
            </a:r>
            <a:r>
              <a:rPr lang="it-IT" altLang="it-IT" sz="1800" b="0" kern="0" dirty="0" err="1">
                <a:latin typeface="Calibri" panose="020F0502020204030204" pitchFamily="34" charset="0"/>
              </a:rPr>
              <a:t>Nd,Eu</a:t>
            </a:r>
            <a:r>
              <a:rPr lang="it-IT" altLang="it-IT" sz="1800" b="0" kern="0" dirty="0">
                <a:latin typeface="Calibri" panose="020F0502020204030204" pitchFamily="34" charset="0"/>
              </a:rPr>
              <a:t>),</a:t>
            </a:r>
          </a:p>
          <a:p>
            <a:pPr lvl="1">
              <a:buFontTx/>
              <a:buBlip>
                <a:blip r:embed="rId10"/>
              </a:buBlip>
            </a:pPr>
            <a:r>
              <a:rPr lang="it-IT" altLang="it-IT" sz="1800" b="0" kern="0" dirty="0" err="1">
                <a:latin typeface="Calibri" panose="020F0502020204030204" pitchFamily="34" charset="0"/>
              </a:rPr>
              <a:t>odd</a:t>
            </a:r>
            <a:r>
              <a:rPr lang="it-IT" altLang="it-IT" sz="1800" b="0" kern="0" dirty="0">
                <a:latin typeface="Calibri" panose="020F0502020204030204" pitchFamily="34" charset="0"/>
              </a:rPr>
              <a:t> </a:t>
            </a:r>
            <a:r>
              <a:rPr lang="it-IT" altLang="it-IT" sz="1800" b="0" kern="0" dirty="0" err="1">
                <a:latin typeface="Calibri" panose="020F0502020204030204" pitchFamily="34" charset="0"/>
              </a:rPr>
              <a:t>elements</a:t>
            </a:r>
            <a:r>
              <a:rPr lang="it-IT" altLang="it-IT" sz="1800" b="0" kern="0" dirty="0">
                <a:latin typeface="Calibri" panose="020F0502020204030204" pitchFamily="34" charset="0"/>
              </a:rPr>
              <a:t> (Na, Al, Sc)</a:t>
            </a:r>
            <a:endParaRPr lang="en-US" sz="2000" b="0" kern="0" dirty="0">
              <a:latin typeface="Calibri" panose="020F0502020204030204" pitchFamily="34" charset="0"/>
            </a:endParaRPr>
          </a:p>
        </p:txBody>
      </p:sp>
      <p:sp>
        <p:nvSpPr>
          <p:cNvPr id="13" name="TextBox 12">
            <a:extLst>
              <a:ext uri="{FF2B5EF4-FFF2-40B4-BE49-F238E27FC236}">
                <a16:creationId xmlns:a16="http://schemas.microsoft.com/office/drawing/2014/main" id="{2F9AA306-A96A-DF1B-1245-E835156CF8EC}"/>
              </a:ext>
            </a:extLst>
          </p:cNvPr>
          <p:cNvSpPr txBox="1"/>
          <p:nvPr/>
        </p:nvSpPr>
        <p:spPr>
          <a:xfrm>
            <a:off x="24328" y="6451801"/>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295246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4" name="Picture 7">
            <a:extLst>
              <a:ext uri="{FF2B5EF4-FFF2-40B4-BE49-F238E27FC236}">
                <a16:creationId xmlns:a16="http://schemas.microsoft.com/office/drawing/2014/main" id="{7C1EBFAB-84A8-4041-840E-D6EFDA3779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6011" y="5836583"/>
            <a:ext cx="1210789" cy="99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a:extLst>
              <a:ext uri="{FF2B5EF4-FFF2-40B4-BE49-F238E27FC236}">
                <a16:creationId xmlns:a16="http://schemas.microsoft.com/office/drawing/2014/main" id="{2DB90639-2C3E-4052-969A-5C9C31C64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376817"/>
            <a:ext cx="1232681" cy="155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a:extLst>
              <a:ext uri="{FF2B5EF4-FFF2-40B4-BE49-F238E27FC236}">
                <a16:creationId xmlns:a16="http://schemas.microsoft.com/office/drawing/2014/main" id="{2B06A21E-1EBD-4D66-8AFD-7A6E982F0A65}"/>
              </a:ext>
            </a:extLst>
          </p:cNvPr>
          <p:cNvPicPr>
            <a:picLocks noChangeAspect="1"/>
          </p:cNvPicPr>
          <p:nvPr/>
        </p:nvPicPr>
        <p:blipFill>
          <a:blip r:embed="rId4">
            <a:extLst>
              <a:ext uri="{28A0092B-C50C-407E-A947-70E740481C1C}">
                <a14:useLocalDpi xmlns:a14="http://schemas.microsoft.com/office/drawing/2010/main" val="0"/>
              </a:ext>
            </a:extLst>
          </a:blip>
          <a:srcRect l="15488"/>
          <a:stretch>
            <a:fillRect/>
          </a:stretch>
        </p:blipFill>
        <p:spPr bwMode="auto">
          <a:xfrm>
            <a:off x="4405956" y="5304379"/>
            <a:ext cx="1128087" cy="155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a16="http://schemas.microsoft.com/office/drawing/2014/main" id="{F8A4DEF1-59DF-4DF4-939A-7FD6E274BF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8777" y="5376816"/>
            <a:ext cx="888856" cy="149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a:extLst>
              <a:ext uri="{FF2B5EF4-FFF2-40B4-BE49-F238E27FC236}">
                <a16:creationId xmlns:a16="http://schemas.microsoft.com/office/drawing/2014/main" id="{8DA60C81-88BE-4C20-A35E-3F4BE1936AC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9880" y="5198332"/>
            <a:ext cx="781728" cy="7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a:extLst>
              <a:ext uri="{FF2B5EF4-FFF2-40B4-BE49-F238E27FC236}">
                <a16:creationId xmlns:a16="http://schemas.microsoft.com/office/drawing/2014/main" id="{2D3B2EDE-605C-45BC-AAE5-4B57AB69B0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71608" y="5260522"/>
            <a:ext cx="672392" cy="76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4">
            <a:extLst>
              <a:ext uri="{FF2B5EF4-FFF2-40B4-BE49-F238E27FC236}">
                <a16:creationId xmlns:a16="http://schemas.microsoft.com/office/drawing/2014/main" id="{CD53890F-14AE-43BF-B350-2E9781116EA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950" y="4230893"/>
            <a:ext cx="4064358" cy="26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A46CE7A-4392-4B1E-8EB7-7B4EDA06F0D5}"/>
              </a:ext>
            </a:extLst>
          </p:cNvPr>
          <p:cNvSpPr txBox="1"/>
          <p:nvPr/>
        </p:nvSpPr>
        <p:spPr>
          <a:xfrm>
            <a:off x="3989610" y="394318"/>
            <a:ext cx="5400600" cy="5810822"/>
          </a:xfrm>
          <a:prstGeom prst="rect">
            <a:avLst/>
          </a:prstGeom>
          <a:noFill/>
        </p:spPr>
        <p:txBody>
          <a:bodyPr wrap="square" rtlCol="0">
            <a:spAutoFit/>
          </a:bodyPr>
          <a:lstStyle/>
          <a:p>
            <a:pPr marL="742950" lvl="1" indent="-285750">
              <a:spcBef>
                <a:spcPct val="20000"/>
              </a:spcBef>
              <a:buClr>
                <a:srgbClr val="0000FF"/>
              </a:buClr>
              <a:buBlip>
                <a:blip r:embed="rId9"/>
              </a:buBlip>
              <a:defRPr/>
            </a:pPr>
            <a:endParaRPr lang="en-US" sz="1400" b="0" dirty="0">
              <a:solidFill>
                <a:schemeClr val="tx1"/>
              </a:solidFill>
              <a:latin typeface="Calibri" panose="020F0502020204030204" pitchFamily="34" charset="0"/>
            </a:endParaRPr>
          </a:p>
          <a:p>
            <a:pPr marL="742950" lvl="1" indent="-285750">
              <a:spcBef>
                <a:spcPct val="20000"/>
              </a:spcBef>
              <a:buClr>
                <a:srgbClr val="0000FF"/>
              </a:buClr>
              <a:buBlip>
                <a:blip r:embed="rId9"/>
              </a:buBlip>
              <a:defRPr/>
            </a:pPr>
            <a:r>
              <a:rPr lang="en-US" b="0" dirty="0">
                <a:solidFill>
                  <a:srgbClr val="0000FF"/>
                </a:solidFill>
                <a:latin typeface="Calibri" panose="020F0502020204030204" pitchFamily="34" charset="0"/>
              </a:rPr>
              <a:t>WEAVE : only HR </a:t>
            </a:r>
            <a:r>
              <a:rPr lang="en-US" b="0" dirty="0" err="1">
                <a:solidFill>
                  <a:srgbClr val="0000FF"/>
                </a:solidFill>
                <a:latin typeface="Calibri" panose="020F0502020204030204" pitchFamily="34" charset="0"/>
              </a:rPr>
              <a:t>multifibre</a:t>
            </a:r>
            <a:r>
              <a:rPr lang="en-US" b="0" dirty="0">
                <a:solidFill>
                  <a:srgbClr val="0000FF"/>
                </a:solidFill>
                <a:latin typeface="Calibri" panose="020F0502020204030204" pitchFamily="34" charset="0"/>
              </a:rPr>
              <a:t> in the </a:t>
            </a:r>
          </a:p>
          <a:p>
            <a:pPr lvl="1">
              <a:spcBef>
                <a:spcPct val="20000"/>
              </a:spcBef>
              <a:buClr>
                <a:srgbClr val="0000FF"/>
              </a:buClr>
              <a:defRPr/>
            </a:pPr>
            <a:r>
              <a:rPr lang="en-US" b="0" dirty="0">
                <a:solidFill>
                  <a:srgbClr val="0000FF"/>
                </a:solidFill>
                <a:latin typeface="Calibri" panose="020F0502020204030204" pitchFamily="34" charset="0"/>
              </a:rPr>
              <a:t>    Northern Hemisphere for Surveys</a:t>
            </a:r>
          </a:p>
          <a:p>
            <a:pPr marL="742950" lvl="1" indent="-285750">
              <a:spcBef>
                <a:spcPct val="20000"/>
              </a:spcBef>
              <a:buClr>
                <a:srgbClr val="0000FF"/>
              </a:buClr>
              <a:buBlip>
                <a:blip r:embed="rId9"/>
              </a:buBlip>
              <a:defRPr/>
            </a:pPr>
            <a:r>
              <a:rPr lang="en-US" b="0" dirty="0">
                <a:solidFill>
                  <a:schemeClr val="tx1"/>
                </a:solidFill>
                <a:latin typeface="Calibri" panose="020F0502020204030204" pitchFamily="34" charset="0"/>
              </a:rPr>
              <a:t> 4m WHT telescope</a:t>
            </a:r>
          </a:p>
          <a:p>
            <a:pPr marL="742950" lvl="1" indent="-285750">
              <a:spcBef>
                <a:spcPct val="20000"/>
              </a:spcBef>
              <a:buClr>
                <a:srgbClr val="0000FF"/>
              </a:buClr>
              <a:buBlip>
                <a:blip r:embed="rId9"/>
              </a:buBlip>
              <a:defRPr/>
            </a:pPr>
            <a:r>
              <a:rPr lang="en-US" b="0" dirty="0">
                <a:solidFill>
                  <a:schemeClr val="tx1"/>
                </a:solidFill>
                <a:latin typeface="Calibri" panose="020F0502020204030204" pitchFamily="34" charset="0"/>
              </a:rPr>
              <a:t>2 deg diameter</a:t>
            </a:r>
          </a:p>
          <a:p>
            <a:pPr marL="742950" lvl="1" indent="-285750">
              <a:spcBef>
                <a:spcPct val="20000"/>
              </a:spcBef>
              <a:buClr>
                <a:srgbClr val="0000FF"/>
              </a:buClr>
              <a:buBlip>
                <a:blip r:embed="rId9"/>
              </a:buBlip>
              <a:defRPr/>
            </a:pPr>
            <a:r>
              <a:rPr lang="en-US" b="0" dirty="0">
                <a:solidFill>
                  <a:schemeClr val="tx1"/>
                </a:solidFill>
                <a:latin typeface="Calibri" panose="020F0502020204030204" pitchFamily="34" charset="0"/>
              </a:rPr>
              <a:t>HR(R=20000); LR(R=5000) </a:t>
            </a:r>
          </a:p>
          <a:p>
            <a:pPr marL="742950" lvl="1" indent="-285750">
              <a:spcBef>
                <a:spcPct val="20000"/>
              </a:spcBef>
              <a:buClr>
                <a:srgbClr val="0000FF"/>
              </a:buClr>
              <a:buBlip>
                <a:blip r:embed="rId9"/>
              </a:buBlip>
              <a:defRPr/>
            </a:pPr>
            <a:r>
              <a:rPr lang="en-US" b="0" dirty="0">
                <a:solidFill>
                  <a:schemeClr val="tx1"/>
                </a:solidFill>
                <a:latin typeface="Calibri" panose="020F0502020204030204" pitchFamily="34" charset="0"/>
              </a:rPr>
              <a:t>Blue(Green)+Red ;4040A-6850 A</a:t>
            </a:r>
          </a:p>
          <a:p>
            <a:pPr marL="742950" lvl="1" indent="-285750">
              <a:spcBef>
                <a:spcPct val="20000"/>
              </a:spcBef>
              <a:buClr>
                <a:srgbClr val="0000FF"/>
              </a:buClr>
              <a:buBlip>
                <a:blip r:embed="rId9"/>
              </a:buBlip>
              <a:defRPr/>
            </a:pPr>
            <a:r>
              <a:rPr lang="en-US" b="0" dirty="0">
                <a:solidFill>
                  <a:schemeClr val="tx1"/>
                </a:solidFill>
                <a:latin typeface="Calibri" panose="020F0502020204030204" pitchFamily="34" charset="0"/>
              </a:rPr>
              <a:t>960 fibers x field (Plate A &amp;B)</a:t>
            </a:r>
          </a:p>
          <a:p>
            <a:pPr marL="742950" lvl="1" indent="-285750">
              <a:spcBef>
                <a:spcPct val="20000"/>
              </a:spcBef>
              <a:buClr>
                <a:srgbClr val="0000FF"/>
              </a:buClr>
              <a:buBlip>
                <a:blip r:embed="rId9"/>
              </a:buBlip>
              <a:defRPr/>
            </a:pPr>
            <a:r>
              <a:rPr lang="en-US" b="0" dirty="0">
                <a:solidFill>
                  <a:srgbClr val="0000FF"/>
                </a:solidFill>
                <a:latin typeface="Calibri" panose="020F0502020204030204" pitchFamily="34" charset="0"/>
              </a:rPr>
              <a:t>Multiplex per pointing 960 (</a:t>
            </a:r>
            <a:r>
              <a:rPr lang="en-US" b="0" dirty="0">
                <a:solidFill>
                  <a:schemeClr val="tx1"/>
                </a:solidFill>
                <a:latin typeface="Calibri" panose="020F0502020204030204" pitchFamily="34" charset="0"/>
              </a:rPr>
              <a:t>Blue(Green) + Red )</a:t>
            </a:r>
            <a:endParaRPr lang="en-US" b="0" dirty="0">
              <a:solidFill>
                <a:srgbClr val="0000FF"/>
              </a:solidFill>
              <a:latin typeface="Calibri" panose="020F0502020204030204" pitchFamily="34" charset="0"/>
            </a:endParaRPr>
          </a:p>
          <a:p>
            <a:pPr marL="742950" lvl="1" indent="-285750">
              <a:spcBef>
                <a:spcPct val="20000"/>
              </a:spcBef>
              <a:buClr>
                <a:srgbClr val="0000FF"/>
              </a:buClr>
              <a:buBlip>
                <a:blip r:embed="rId9"/>
              </a:buBlip>
              <a:defRPr/>
            </a:pPr>
            <a:r>
              <a:rPr lang="en-US" b="0" dirty="0">
                <a:solidFill>
                  <a:srgbClr val="0000FF"/>
                </a:solidFill>
                <a:latin typeface="Calibri" panose="020F0502020204030204" pitchFamily="34" charset="0"/>
              </a:rPr>
              <a:t>Cannot observe HR and LR at once</a:t>
            </a:r>
          </a:p>
          <a:p>
            <a:pPr marL="742950" lvl="1" indent="-285750">
              <a:spcBef>
                <a:spcPct val="20000"/>
              </a:spcBef>
              <a:buClr>
                <a:srgbClr val="0000FF"/>
              </a:buClr>
              <a:buBlip>
                <a:blip r:embed="rId9"/>
              </a:buBlip>
              <a:defRPr/>
            </a:pPr>
            <a:r>
              <a:rPr lang="en-US" b="0" dirty="0" err="1">
                <a:solidFill>
                  <a:schemeClr val="tx1"/>
                </a:solidFill>
                <a:latin typeface="Calibri" panose="020F0502020204030204" pitchFamily="34" charset="0"/>
              </a:rPr>
              <a:t>Interfibre</a:t>
            </a:r>
            <a:r>
              <a:rPr lang="en-US" b="0" dirty="0">
                <a:solidFill>
                  <a:schemeClr val="tx1"/>
                </a:solidFill>
                <a:latin typeface="Calibri" panose="020F0502020204030204" pitchFamily="34" charset="0"/>
              </a:rPr>
              <a:t> minimum distance: 60 arcsec</a:t>
            </a:r>
          </a:p>
          <a:p>
            <a:pPr marL="742950" lvl="1" indent="-285750">
              <a:spcBef>
                <a:spcPct val="20000"/>
              </a:spcBef>
              <a:buClr>
                <a:srgbClr val="0000FF"/>
              </a:buClr>
              <a:buBlip>
                <a:blip r:embed="rId9"/>
              </a:buBlip>
              <a:defRPr/>
            </a:pPr>
            <a:r>
              <a:rPr lang="en-US" b="0" dirty="0">
                <a:solidFill>
                  <a:schemeClr val="tx1"/>
                </a:solidFill>
                <a:latin typeface="Calibri" panose="020F0502020204030204" pitchFamily="34" charset="0"/>
              </a:rPr>
              <a:t>Fiber size 1.3 arcsec</a:t>
            </a:r>
          </a:p>
          <a:p>
            <a:pPr marL="742950" lvl="1" indent="-285750">
              <a:spcBef>
                <a:spcPct val="20000"/>
              </a:spcBef>
              <a:buClr>
                <a:srgbClr val="0000FF"/>
              </a:buClr>
              <a:buBlip>
                <a:blip r:embed="rId9"/>
              </a:buBlip>
              <a:defRPr/>
            </a:pPr>
            <a:r>
              <a:rPr lang="en-US" b="0" dirty="0">
                <a:solidFill>
                  <a:srgbClr val="0000FF"/>
                </a:solidFill>
                <a:latin typeface="Calibri" panose="020F0502020204030204" pitchFamily="34" charset="0"/>
              </a:rPr>
              <a:t>Pointing time 40 min</a:t>
            </a:r>
          </a:p>
          <a:p>
            <a:pPr marL="742950" lvl="1" indent="-285750">
              <a:spcBef>
                <a:spcPct val="20000"/>
              </a:spcBef>
              <a:buClr>
                <a:srgbClr val="0000FF"/>
              </a:buClr>
              <a:buBlip>
                <a:blip r:embed="rId9"/>
              </a:buBlip>
              <a:defRPr/>
            </a:pPr>
            <a:r>
              <a:rPr lang="en-US" b="0" dirty="0" err="1">
                <a:solidFill>
                  <a:schemeClr val="tx1"/>
                </a:solidFill>
                <a:latin typeface="Calibri" panose="020F0502020204030204" pitchFamily="34" charset="0"/>
              </a:rPr>
              <a:t>miniIFU</a:t>
            </a:r>
            <a:r>
              <a:rPr lang="en-US" b="0" dirty="0">
                <a:solidFill>
                  <a:schemeClr val="tx1"/>
                </a:solidFill>
                <a:latin typeface="Calibri" panose="020F0502020204030204" pitchFamily="34" charset="0"/>
              </a:rPr>
              <a:t> (790fibres)+LIFU(589 </a:t>
            </a:r>
            <a:r>
              <a:rPr lang="en-US" b="0" dirty="0" err="1">
                <a:solidFill>
                  <a:schemeClr val="tx1"/>
                </a:solidFill>
                <a:latin typeface="Calibri" panose="020F0502020204030204" pitchFamily="34" charset="0"/>
              </a:rPr>
              <a:t>fibre</a:t>
            </a:r>
            <a:r>
              <a:rPr lang="en-US" b="0" dirty="0">
                <a:solidFill>
                  <a:schemeClr val="tx1"/>
                </a:solidFill>
                <a:latin typeface="Calibri" panose="020F0502020204030204" pitchFamily="34" charset="0"/>
              </a:rPr>
              <a:t>)</a:t>
            </a:r>
          </a:p>
          <a:p>
            <a:pPr lvl="1">
              <a:spcBef>
                <a:spcPct val="20000"/>
              </a:spcBef>
              <a:buClr>
                <a:srgbClr val="0000FF"/>
              </a:buClr>
              <a:defRPr/>
            </a:pPr>
            <a:endParaRPr lang="en-US" sz="2000" b="0" dirty="0">
              <a:solidFill>
                <a:schemeClr val="tx1"/>
              </a:solidFill>
              <a:latin typeface="Calibri" panose="020F0502020204030204" pitchFamily="34" charset="0"/>
            </a:endParaRPr>
          </a:p>
          <a:p>
            <a:pPr marL="742950" lvl="1" indent="-285750">
              <a:spcBef>
                <a:spcPct val="20000"/>
              </a:spcBef>
              <a:buClr>
                <a:srgbClr val="0000FF"/>
              </a:buClr>
              <a:buBlip>
                <a:blip r:embed="rId9"/>
              </a:buBlip>
              <a:defRPr/>
            </a:pPr>
            <a:endParaRPr lang="en-US" sz="1400" b="0" dirty="0">
              <a:solidFill>
                <a:schemeClr val="tx1"/>
              </a:solidFill>
              <a:latin typeface="Calibri" panose="020F0502020204030204" pitchFamily="34" charset="0"/>
            </a:endParaRPr>
          </a:p>
          <a:p>
            <a:pPr marL="285750" indent="-285750">
              <a:buFont typeface="Arial" panose="020B0604020202020204" pitchFamily="34" charset="0"/>
              <a:buChar char="•"/>
            </a:pPr>
            <a:endParaRPr lang="en-US" b="0" dirty="0">
              <a:solidFill>
                <a:schemeClr val="tx1"/>
              </a:solidFill>
            </a:endParaRPr>
          </a:p>
          <a:p>
            <a:endParaRPr lang="en-US" b="0" dirty="0">
              <a:solidFill>
                <a:schemeClr val="tx1"/>
              </a:solidFill>
            </a:endParaRPr>
          </a:p>
        </p:txBody>
      </p:sp>
      <p:pic>
        <p:nvPicPr>
          <p:cNvPr id="6" name="Content Placeholder 5">
            <a:extLst>
              <a:ext uri="{FF2B5EF4-FFF2-40B4-BE49-F238E27FC236}">
                <a16:creationId xmlns:a16="http://schemas.microsoft.com/office/drawing/2014/main" id="{9C241D55-CDA7-1D37-555A-D9ABDD3A32FD}"/>
              </a:ext>
            </a:extLst>
          </p:cNvPr>
          <p:cNvPicPr>
            <a:picLocks noGrp="1" noChangeAspect="1"/>
          </p:cNvPicPr>
          <p:nvPr>
            <p:ph idx="1"/>
          </p:nvPr>
        </p:nvPicPr>
        <p:blipFill>
          <a:blip r:embed="rId10"/>
          <a:stretch>
            <a:fillRect/>
          </a:stretch>
        </p:blipFill>
        <p:spPr>
          <a:xfrm>
            <a:off x="438771" y="715018"/>
            <a:ext cx="3555671" cy="3414760"/>
          </a:xfrm>
        </p:spPr>
      </p:pic>
      <p:sp>
        <p:nvSpPr>
          <p:cNvPr id="2" name="Title 1">
            <a:extLst>
              <a:ext uri="{FF2B5EF4-FFF2-40B4-BE49-F238E27FC236}">
                <a16:creationId xmlns:a16="http://schemas.microsoft.com/office/drawing/2014/main" id="{D220BB24-DAF1-F83B-BEF7-F153B5717003}"/>
              </a:ext>
            </a:extLst>
          </p:cNvPr>
          <p:cNvSpPr txBox="1">
            <a:spLocks noChangeArrowheads="1"/>
          </p:cNvSpPr>
          <p:nvPr/>
        </p:nvSpPr>
        <p:spPr>
          <a:xfrm>
            <a:off x="224221" y="-112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What’s next: WEAVE@WHT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sp>
        <p:nvSpPr>
          <p:cNvPr id="2" name="Content Placeholder 2">
            <a:extLst>
              <a:ext uri="{FF2B5EF4-FFF2-40B4-BE49-F238E27FC236}">
                <a16:creationId xmlns:a16="http://schemas.microsoft.com/office/drawing/2014/main" id="{93003C3B-A7A5-60DF-6B8D-21883C8E447B}"/>
              </a:ext>
            </a:extLst>
          </p:cNvPr>
          <p:cNvSpPr>
            <a:spLocks noGrp="1"/>
          </p:cNvSpPr>
          <p:nvPr>
            <p:ph idx="1"/>
          </p:nvPr>
        </p:nvSpPr>
        <p:spPr>
          <a:xfrm>
            <a:off x="16496" y="648034"/>
            <a:ext cx="5061768" cy="5561930"/>
          </a:xfrm>
        </p:spPr>
        <p:txBody>
          <a:bodyPr/>
          <a:lstStyle/>
          <a:p>
            <a:pPr>
              <a:buFontTx/>
              <a:buBlip>
                <a:blip r:embed="rId3"/>
              </a:buBlip>
              <a:defRPr/>
            </a:pPr>
            <a:r>
              <a:rPr lang="en-US" sz="1800" b="1" dirty="0">
                <a:solidFill>
                  <a:srgbClr val="0000FF"/>
                </a:solidFill>
                <a:latin typeface="Calibri" panose="020F0502020204030204" pitchFamily="34" charset="0"/>
              </a:rPr>
              <a:t>LR</a:t>
            </a:r>
            <a:r>
              <a:rPr lang="en-US" sz="1800" dirty="0">
                <a:latin typeface="Calibri" panose="020F0502020204030204" pitchFamily="34" charset="0"/>
              </a:rPr>
              <a:t>: Accurate </a:t>
            </a:r>
            <a:r>
              <a:rPr lang="en-US" sz="1800" dirty="0" err="1">
                <a:latin typeface="Calibri" panose="020F0502020204030204" pitchFamily="34" charset="0"/>
              </a:rPr>
              <a:t>Vr</a:t>
            </a:r>
            <a:r>
              <a:rPr lang="en-US" sz="1800" dirty="0">
                <a:latin typeface="Calibri" panose="020F0502020204030204" pitchFamily="34" charset="0"/>
              </a:rPr>
              <a:t>  (2 km/s) (and stellar </a:t>
            </a:r>
            <a:r>
              <a:rPr lang="it-IT" sz="1800" dirty="0">
                <a:latin typeface="Calibri" panose="020F0502020204030204" pitchFamily="34" charset="0"/>
              </a:rPr>
              <a:t>parameters, incl. Metallicity  at 0.2 </a:t>
            </a:r>
            <a:r>
              <a:rPr lang="it-IT" sz="1800" dirty="0" err="1">
                <a:latin typeface="Calibri" panose="020F0502020204030204" pitchFamily="34" charset="0"/>
              </a:rPr>
              <a:t>dex</a:t>
            </a:r>
            <a:r>
              <a:rPr lang="it-IT" sz="1800" dirty="0">
                <a:latin typeface="Calibri" panose="020F0502020204030204" pitchFamily="34" charset="0"/>
              </a:rPr>
              <a:t>)16&lt;G&lt;20.7 </a:t>
            </a:r>
          </a:p>
          <a:p>
            <a:pPr>
              <a:buFontTx/>
              <a:buBlip>
                <a:blip r:embed="rId3"/>
              </a:buBlip>
              <a:defRPr/>
            </a:pPr>
            <a:r>
              <a:rPr lang="it-IT" sz="1800" b="1" dirty="0">
                <a:solidFill>
                  <a:srgbClr val="0000FF"/>
                </a:solidFill>
                <a:latin typeface="Calibri" panose="020F0502020204030204" pitchFamily="34" charset="0"/>
              </a:rPr>
              <a:t>HR: </a:t>
            </a:r>
            <a:r>
              <a:rPr lang="it-IT" sz="1800" dirty="0">
                <a:latin typeface="Calibri" panose="020F0502020204030204" pitchFamily="34" charset="0"/>
              </a:rPr>
              <a:t>Accurate stellar parameters</a:t>
            </a:r>
            <a:r>
              <a:rPr lang="en-US" sz="1800" dirty="0">
                <a:latin typeface="Calibri" panose="020F0502020204030204" pitchFamily="34" charset="0"/>
              </a:rPr>
              <a:t> and detailed chemistry(at 0.05- 0.1 </a:t>
            </a:r>
            <a:r>
              <a:rPr lang="en-US" sz="1800" dirty="0" err="1">
                <a:latin typeface="Calibri" panose="020F0502020204030204" pitchFamily="34" charset="0"/>
              </a:rPr>
              <a:t>dex</a:t>
            </a:r>
            <a:r>
              <a:rPr lang="en-US" sz="1800" dirty="0">
                <a:latin typeface="Calibri" panose="020F0502020204030204" pitchFamily="34" charset="0"/>
              </a:rPr>
              <a:t>) for G&gt;12-16,  </a:t>
            </a:r>
            <a:r>
              <a:rPr lang="en-US" sz="1800" dirty="0" err="1">
                <a:latin typeface="Calibri" panose="020F0502020204030204" pitchFamily="34" charset="0"/>
              </a:rPr>
              <a:t>Vr</a:t>
            </a:r>
            <a:r>
              <a:rPr lang="en-US" sz="1800" dirty="0">
                <a:latin typeface="Calibri" panose="020F0502020204030204" pitchFamily="34" charset="0"/>
              </a:rPr>
              <a:t> &lt; 0.05 Km/s</a:t>
            </a:r>
          </a:p>
          <a:p>
            <a:pPr lvl="1">
              <a:buBlip>
                <a:blip r:embed="rId3"/>
              </a:buBlip>
            </a:pPr>
            <a:r>
              <a:rPr lang="it-IT" altLang="it-IT" sz="1400" dirty="0" err="1">
                <a:latin typeface="Calibri" panose="020F0502020204030204" pitchFamily="34" charset="0"/>
              </a:rPr>
              <a:t>Teff</a:t>
            </a:r>
            <a:r>
              <a:rPr lang="it-IT" altLang="it-IT" sz="1400" dirty="0">
                <a:latin typeface="Calibri" panose="020F0502020204030204" pitchFamily="34" charset="0"/>
              </a:rPr>
              <a:t>, log(g), </a:t>
            </a:r>
            <a:r>
              <a:rPr lang="it-IT" altLang="it-IT" sz="1400" dirty="0" err="1">
                <a:latin typeface="Calibri" panose="020F0502020204030204" pitchFamily="34" charset="0"/>
              </a:rPr>
              <a:t>Vrad</a:t>
            </a:r>
            <a:r>
              <a:rPr lang="it-IT" altLang="it-IT" sz="1400" dirty="0">
                <a:latin typeface="Calibri" panose="020F0502020204030204" pitchFamily="34" charset="0"/>
              </a:rPr>
              <a:t>, </a:t>
            </a:r>
            <a:r>
              <a:rPr lang="it-IT" altLang="it-IT" sz="1400" dirty="0" err="1">
                <a:latin typeface="Calibri" panose="020F0502020204030204" pitchFamily="34" charset="0"/>
              </a:rPr>
              <a:t>Vsini</a:t>
            </a:r>
            <a:r>
              <a:rPr lang="it-IT" altLang="it-IT" sz="1400" dirty="0">
                <a:latin typeface="Calibri" panose="020F0502020204030204" pitchFamily="34" charset="0"/>
              </a:rPr>
              <a:t>,..</a:t>
            </a:r>
            <a:r>
              <a:rPr lang="it-IT" altLang="it-IT" sz="1400" dirty="0" err="1">
                <a:solidFill>
                  <a:srgbClr val="0000FF"/>
                </a:solidFill>
                <a:latin typeface="Calibri" panose="020F0502020204030204" pitchFamily="34" charset="0"/>
              </a:rPr>
              <a:t>Halpha</a:t>
            </a:r>
            <a:r>
              <a:rPr lang="it-IT" altLang="it-IT" sz="1400" dirty="0">
                <a:solidFill>
                  <a:srgbClr val="0000FF"/>
                </a:solidFill>
                <a:latin typeface="Calibri" panose="020F0502020204030204" pitchFamily="34" charset="0"/>
              </a:rPr>
              <a:t>, activity index</a:t>
            </a:r>
            <a:endParaRPr lang="it-IT" altLang="it-IT" sz="600" dirty="0">
              <a:solidFill>
                <a:srgbClr val="0000FF"/>
              </a:solidFill>
              <a:latin typeface="Calibri" panose="020F0502020204030204" pitchFamily="34" charset="0"/>
            </a:endParaRPr>
          </a:p>
          <a:p>
            <a:pPr>
              <a:buBlip>
                <a:blip r:embed="rId3"/>
              </a:buBlip>
              <a:defRPr/>
            </a:pPr>
            <a:r>
              <a:rPr lang="it-IT" altLang="it-IT" sz="1800" dirty="0" err="1">
                <a:latin typeface="Calibri" panose="020F0502020204030204" pitchFamily="34" charset="0"/>
              </a:rPr>
              <a:t>Nucleosynthetic</a:t>
            </a:r>
            <a:r>
              <a:rPr lang="it-IT" altLang="it-IT" sz="1800" dirty="0">
                <a:latin typeface="Calibri" panose="020F0502020204030204" pitchFamily="34" charset="0"/>
              </a:rPr>
              <a:t> </a:t>
            </a:r>
            <a:r>
              <a:rPr lang="it-IT" altLang="it-IT" sz="1800" dirty="0" err="1">
                <a:latin typeface="Calibri" panose="020F0502020204030204" pitchFamily="34" charset="0"/>
              </a:rPr>
              <a:t>chanels</a:t>
            </a:r>
            <a:r>
              <a:rPr lang="it-IT" altLang="it-IT" sz="1800" dirty="0">
                <a:latin typeface="Calibri" panose="020F0502020204030204" pitchFamily="34" charset="0"/>
              </a:rPr>
              <a:t> : </a:t>
            </a:r>
          </a:p>
          <a:p>
            <a:pPr marL="342900" lvl="1" indent="-342900">
              <a:buBlip>
                <a:blip r:embed="rId3"/>
              </a:buBlip>
              <a:defRPr/>
            </a:pPr>
            <a:r>
              <a:rPr lang="it-IT" altLang="it-IT" sz="1800" dirty="0" err="1">
                <a:latin typeface="Calibri" panose="020F0502020204030204" pitchFamily="34" charset="0"/>
                <a:ea typeface="+mn-ea"/>
                <a:cs typeface="+mn-cs"/>
              </a:rPr>
              <a:t>Lithium</a:t>
            </a:r>
            <a:r>
              <a:rPr lang="it-IT" altLang="it-IT" sz="1800" dirty="0">
                <a:latin typeface="Calibri" panose="020F0502020204030204" pitchFamily="34" charset="0"/>
                <a:ea typeface="+mn-ea"/>
                <a:cs typeface="+mn-cs"/>
              </a:rPr>
              <a:t> </a:t>
            </a:r>
            <a:r>
              <a:rPr lang="it-IT" altLang="it-IT" sz="1800" dirty="0">
                <a:latin typeface="Calibri" panose="020F0502020204030204" pitchFamily="34" charset="0"/>
                <a:ea typeface="+mn-ea"/>
                <a:cs typeface="+mn-cs"/>
                <a:sym typeface="Wingdings" panose="05000000000000000000" pitchFamily="2" charset="2"/>
              </a:rPr>
              <a:t> </a:t>
            </a:r>
            <a:r>
              <a:rPr lang="it-IT" altLang="it-IT" sz="1800" dirty="0" err="1">
                <a:latin typeface="Calibri" panose="020F0502020204030204" pitchFamily="34" charset="0"/>
                <a:ea typeface="+mn-ea"/>
                <a:cs typeface="+mn-cs"/>
                <a:sym typeface="Wingdings" panose="05000000000000000000" pitchFamily="2" charset="2"/>
              </a:rPr>
              <a:t>young</a:t>
            </a:r>
            <a:r>
              <a:rPr lang="it-IT" altLang="it-IT" sz="1800" dirty="0">
                <a:latin typeface="Calibri" panose="020F0502020204030204" pitchFamily="34" charset="0"/>
                <a:ea typeface="+mn-ea"/>
                <a:cs typeface="+mn-cs"/>
                <a:sym typeface="Wingdings" panose="05000000000000000000" pitchFamily="2" charset="2"/>
              </a:rPr>
              <a:t> </a:t>
            </a:r>
            <a:r>
              <a:rPr lang="it-IT" altLang="it-IT" sz="1800" dirty="0" err="1">
                <a:latin typeface="Calibri" panose="020F0502020204030204" pitchFamily="34" charset="0"/>
                <a:ea typeface="+mn-ea"/>
                <a:cs typeface="+mn-cs"/>
                <a:sym typeface="Wingdings" panose="05000000000000000000" pitchFamily="2" charset="2"/>
              </a:rPr>
              <a:t>objects</a:t>
            </a:r>
            <a:endParaRPr lang="it-IT" altLang="it-IT" sz="1800" dirty="0">
              <a:latin typeface="Calibri" panose="020F0502020204030204" pitchFamily="34" charset="0"/>
              <a:ea typeface="+mn-ea"/>
              <a:cs typeface="+mn-cs"/>
            </a:endParaRPr>
          </a:p>
          <a:p>
            <a:pPr marL="342900" lvl="1" indent="-342900">
              <a:buBlip>
                <a:blip r:embed="rId3"/>
              </a:buBlip>
              <a:defRPr/>
            </a:pPr>
            <a:r>
              <a:rPr lang="it-IT" altLang="it-IT" sz="1800" dirty="0" err="1">
                <a:latin typeface="Calibri" panose="020F0502020204030204" pitchFamily="34" charset="0"/>
                <a:ea typeface="+mn-ea"/>
                <a:cs typeface="+mn-cs"/>
              </a:rPr>
              <a:t>iron</a:t>
            </a:r>
            <a:r>
              <a:rPr lang="it-IT" altLang="it-IT" sz="1800" dirty="0">
                <a:latin typeface="Calibri" panose="020F0502020204030204" pitchFamily="34" charset="0"/>
                <a:ea typeface="+mn-ea"/>
                <a:cs typeface="+mn-cs"/>
              </a:rPr>
              <a:t> </a:t>
            </a:r>
            <a:r>
              <a:rPr lang="en-US" altLang="it-IT" sz="1800" dirty="0">
                <a:latin typeface="Calibri" panose="020F0502020204030204" pitchFamily="34" charset="0"/>
                <a:ea typeface="+mn-ea"/>
                <a:cs typeface="+mn-cs"/>
              </a:rPr>
              <a:t>peak (Fe, Ni, Cr, Co, Zn),</a:t>
            </a:r>
          </a:p>
          <a:p>
            <a:pPr marL="342900" lvl="1" indent="-342900">
              <a:buBlip>
                <a:blip r:embed="rId3"/>
              </a:buBlip>
              <a:defRPr/>
            </a:pPr>
            <a:r>
              <a:rPr lang="en-US" altLang="it-IT" sz="1800" dirty="0">
                <a:latin typeface="Calibri" panose="020F0502020204030204" pitchFamily="34" charset="0"/>
                <a:ea typeface="+mn-ea"/>
                <a:cs typeface="+mn-cs"/>
              </a:rPr>
              <a:t>alpha </a:t>
            </a:r>
            <a:r>
              <a:rPr lang="it-IT" altLang="it-IT" sz="1800" dirty="0" err="1">
                <a:latin typeface="Calibri" panose="020F0502020204030204" pitchFamily="34" charset="0"/>
                <a:ea typeface="+mn-ea"/>
                <a:cs typeface="+mn-cs"/>
              </a:rPr>
              <a:t>elements</a:t>
            </a:r>
            <a:r>
              <a:rPr lang="it-IT" altLang="it-IT" sz="1800" dirty="0">
                <a:latin typeface="Calibri" panose="020F0502020204030204" pitchFamily="34" charset="0"/>
                <a:ea typeface="+mn-ea"/>
                <a:cs typeface="+mn-cs"/>
              </a:rPr>
              <a:t> (C, Mg, Si, Ca, [OI]…),</a:t>
            </a:r>
          </a:p>
          <a:p>
            <a:pPr marL="342900" lvl="1" indent="-342900">
              <a:buBlip>
                <a:blip r:embed="rId3"/>
              </a:buBlip>
              <a:defRPr/>
            </a:pPr>
            <a:r>
              <a:rPr lang="it-IT" altLang="it-IT" sz="1800" dirty="0" err="1">
                <a:latin typeface="Calibri" panose="020F0502020204030204" pitchFamily="34" charset="0"/>
                <a:ea typeface="+mn-ea"/>
                <a:cs typeface="+mn-cs"/>
              </a:rPr>
              <a:t>neutron-capture</a:t>
            </a:r>
            <a:r>
              <a:rPr lang="it-IT" altLang="it-IT" sz="1800" dirty="0">
                <a:latin typeface="Calibri" panose="020F0502020204030204" pitchFamily="34" charset="0"/>
                <a:ea typeface="+mn-ea"/>
                <a:cs typeface="+mn-cs"/>
              </a:rPr>
              <a:t> slow and </a:t>
            </a:r>
            <a:r>
              <a:rPr lang="it-IT" altLang="it-IT" sz="1800" dirty="0" err="1">
                <a:latin typeface="Calibri" panose="020F0502020204030204" pitchFamily="34" charset="0"/>
                <a:ea typeface="+mn-ea"/>
                <a:cs typeface="+mn-cs"/>
              </a:rPr>
              <a:t>rapid</a:t>
            </a:r>
            <a:r>
              <a:rPr lang="it-IT" altLang="it-IT" sz="1800" dirty="0">
                <a:latin typeface="Calibri" panose="020F0502020204030204" pitchFamily="34" charset="0"/>
                <a:ea typeface="+mn-ea"/>
                <a:cs typeface="+mn-cs"/>
              </a:rPr>
              <a:t> </a:t>
            </a:r>
            <a:r>
              <a:rPr lang="it-IT" altLang="it-IT" sz="1800" dirty="0" err="1">
                <a:latin typeface="Calibri" panose="020F0502020204030204" pitchFamily="34" charset="0"/>
                <a:ea typeface="+mn-ea"/>
                <a:cs typeface="+mn-cs"/>
              </a:rPr>
              <a:t>elements</a:t>
            </a:r>
            <a:r>
              <a:rPr lang="it-IT" altLang="it-IT" sz="1800" dirty="0">
                <a:latin typeface="Calibri" panose="020F0502020204030204" pitchFamily="34" charset="0"/>
                <a:ea typeface="+mn-ea"/>
                <a:cs typeface="+mn-cs"/>
              </a:rPr>
              <a:t> (Zr, Y, Sr, </a:t>
            </a:r>
            <a:r>
              <a:rPr lang="it-IT" altLang="it-IT" sz="1800" dirty="0" err="1">
                <a:latin typeface="Calibri" panose="020F0502020204030204" pitchFamily="34" charset="0"/>
                <a:ea typeface="+mn-ea"/>
                <a:cs typeface="+mn-cs"/>
              </a:rPr>
              <a:t>Ba</a:t>
            </a:r>
            <a:r>
              <a:rPr lang="it-IT" altLang="it-IT" sz="1800" dirty="0">
                <a:latin typeface="Calibri" panose="020F0502020204030204" pitchFamily="34" charset="0"/>
                <a:ea typeface="+mn-ea"/>
                <a:cs typeface="+mn-cs"/>
              </a:rPr>
              <a:t>, La, </a:t>
            </a:r>
            <a:r>
              <a:rPr lang="it-IT" altLang="it-IT" sz="1800" dirty="0" err="1">
                <a:latin typeface="Calibri" panose="020F0502020204030204" pitchFamily="34" charset="0"/>
                <a:ea typeface="+mn-ea"/>
                <a:cs typeface="+mn-cs"/>
              </a:rPr>
              <a:t>Nd,Eu</a:t>
            </a:r>
            <a:r>
              <a:rPr lang="it-IT" altLang="it-IT" sz="1800" dirty="0">
                <a:latin typeface="Calibri" panose="020F0502020204030204" pitchFamily="34" charset="0"/>
                <a:ea typeface="+mn-ea"/>
                <a:cs typeface="+mn-cs"/>
              </a:rPr>
              <a:t>),</a:t>
            </a:r>
          </a:p>
          <a:p>
            <a:pPr marL="342900" lvl="1" indent="-342900">
              <a:buBlip>
                <a:blip r:embed="rId3"/>
              </a:buBlip>
              <a:defRPr/>
            </a:pPr>
            <a:r>
              <a:rPr lang="it-IT" altLang="it-IT" sz="1800" dirty="0" err="1">
                <a:latin typeface="Calibri" panose="020F0502020204030204" pitchFamily="34" charset="0"/>
                <a:ea typeface="+mn-ea"/>
                <a:cs typeface="+mn-cs"/>
              </a:rPr>
              <a:t>odd</a:t>
            </a:r>
            <a:r>
              <a:rPr lang="it-IT" altLang="it-IT" sz="1800" dirty="0">
                <a:latin typeface="Calibri" panose="020F0502020204030204" pitchFamily="34" charset="0"/>
                <a:ea typeface="+mn-ea"/>
                <a:cs typeface="+mn-cs"/>
              </a:rPr>
              <a:t> </a:t>
            </a:r>
            <a:r>
              <a:rPr lang="it-IT" altLang="it-IT" sz="1800" dirty="0" err="1">
                <a:latin typeface="Calibri" panose="020F0502020204030204" pitchFamily="34" charset="0"/>
                <a:ea typeface="+mn-ea"/>
                <a:cs typeface="+mn-cs"/>
              </a:rPr>
              <a:t>elements</a:t>
            </a:r>
            <a:r>
              <a:rPr lang="it-IT" altLang="it-IT" sz="1800" dirty="0">
                <a:latin typeface="Calibri" panose="020F0502020204030204" pitchFamily="34" charset="0"/>
                <a:ea typeface="+mn-ea"/>
                <a:cs typeface="+mn-cs"/>
              </a:rPr>
              <a:t> (Na, Al, Sc)</a:t>
            </a:r>
            <a:endParaRPr lang="en-US" sz="1800" dirty="0">
              <a:latin typeface="Calibri" panose="020F0502020204030204" pitchFamily="34" charset="0"/>
              <a:ea typeface="+mn-ea"/>
              <a:cs typeface="+mn-cs"/>
            </a:endParaRPr>
          </a:p>
          <a:p>
            <a:pPr>
              <a:buBlip>
                <a:blip r:embed="rId3"/>
              </a:buBlip>
            </a:pPr>
            <a:endParaRPr lang="it-IT" altLang="it-IT" sz="1800" dirty="0">
              <a:solidFill>
                <a:srgbClr val="0000FF"/>
              </a:solidFill>
              <a:latin typeface="Calibri" panose="020F0502020204030204" pitchFamily="34" charset="0"/>
            </a:endParaRPr>
          </a:p>
        </p:txBody>
      </p:sp>
      <p:sp>
        <p:nvSpPr>
          <p:cNvPr id="4" name="Title 1">
            <a:extLst>
              <a:ext uri="{FF2B5EF4-FFF2-40B4-BE49-F238E27FC236}">
                <a16:creationId xmlns:a16="http://schemas.microsoft.com/office/drawing/2014/main" id="{F4DF59DA-955A-2E3E-7E0C-9CE543E958D5}"/>
              </a:ext>
            </a:extLst>
          </p:cNvPr>
          <p:cNvSpPr txBox="1">
            <a:spLocks noChangeArrowheads="1"/>
          </p:cNvSpPr>
          <p:nvPr/>
        </p:nvSpPr>
        <p:spPr>
          <a:xfrm>
            <a:off x="224221" y="-11275"/>
            <a:ext cx="904597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WEAVE&amp; 4MOST Performances</a:t>
            </a:r>
          </a:p>
        </p:txBody>
      </p:sp>
      <p:pic>
        <p:nvPicPr>
          <p:cNvPr id="7" name="Picture 6">
            <a:extLst>
              <a:ext uri="{FF2B5EF4-FFF2-40B4-BE49-F238E27FC236}">
                <a16:creationId xmlns:a16="http://schemas.microsoft.com/office/drawing/2014/main" id="{CA8A31F4-D74E-95C2-D388-2012F97E9D5B}"/>
              </a:ext>
            </a:extLst>
          </p:cNvPr>
          <p:cNvPicPr>
            <a:picLocks noChangeAspect="1"/>
          </p:cNvPicPr>
          <p:nvPr/>
        </p:nvPicPr>
        <p:blipFill>
          <a:blip r:embed="rId4"/>
          <a:stretch>
            <a:fillRect/>
          </a:stretch>
        </p:blipFill>
        <p:spPr>
          <a:xfrm>
            <a:off x="4974037" y="836712"/>
            <a:ext cx="4400389" cy="4418673"/>
          </a:xfrm>
          <a:prstGeom prst="rect">
            <a:avLst/>
          </a:prstGeom>
        </p:spPr>
      </p:pic>
      <p:sp>
        <p:nvSpPr>
          <p:cNvPr id="8" name="TextBox 7">
            <a:extLst>
              <a:ext uri="{FF2B5EF4-FFF2-40B4-BE49-F238E27FC236}">
                <a16:creationId xmlns:a16="http://schemas.microsoft.com/office/drawing/2014/main" id="{FDCBC695-F544-0C1B-354C-FD72FDBFDB36}"/>
              </a:ext>
            </a:extLst>
          </p:cNvPr>
          <p:cNvSpPr txBox="1"/>
          <p:nvPr/>
        </p:nvSpPr>
        <p:spPr>
          <a:xfrm>
            <a:off x="6991470" y="590533"/>
            <a:ext cx="2136034" cy="369332"/>
          </a:xfrm>
          <a:prstGeom prst="rect">
            <a:avLst/>
          </a:prstGeom>
          <a:noFill/>
        </p:spPr>
        <p:txBody>
          <a:bodyPr wrap="none" rtlCol="0">
            <a:spAutoFit/>
          </a:bodyPr>
          <a:lstStyle/>
          <a:p>
            <a:r>
              <a:rPr lang="en-US" b="0" dirty="0">
                <a:solidFill>
                  <a:srgbClr val="0000FF"/>
                </a:solidFill>
              </a:rPr>
              <a:t>WEAVE, Jin+ 2022</a:t>
            </a:r>
          </a:p>
        </p:txBody>
      </p:sp>
    </p:spTree>
    <p:extLst>
      <p:ext uri="{BB962C8B-B14F-4D97-AF65-F5344CB8AC3E}">
        <p14:creationId xmlns:p14="http://schemas.microsoft.com/office/powerpoint/2010/main" val="222983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3"/>
          <a:srcRect t="10284" b="2077"/>
          <a:stretch/>
        </p:blipFill>
        <p:spPr>
          <a:xfrm rot="10800000">
            <a:off x="-144107" y="1544"/>
            <a:ext cx="9270201" cy="6858000"/>
          </a:xfrm>
          <a:prstGeom prst="rect">
            <a:avLst/>
          </a:prstGeom>
          <a:noFill/>
        </p:spPr>
      </p:pic>
      <p:sp>
        <p:nvSpPr>
          <p:cNvPr id="4" name="Title 1">
            <a:extLst>
              <a:ext uri="{FF2B5EF4-FFF2-40B4-BE49-F238E27FC236}">
                <a16:creationId xmlns:a16="http://schemas.microsoft.com/office/drawing/2014/main" id="{F4DF59DA-955A-2E3E-7E0C-9CE543E958D5}"/>
              </a:ext>
            </a:extLst>
          </p:cNvPr>
          <p:cNvSpPr txBox="1">
            <a:spLocks noChangeArrowheads="1"/>
          </p:cNvSpPr>
          <p:nvPr/>
        </p:nvSpPr>
        <p:spPr>
          <a:xfrm>
            <a:off x="224221" y="-11275"/>
            <a:ext cx="904597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WEAVE&amp; 4MOST Performances</a:t>
            </a:r>
          </a:p>
        </p:txBody>
      </p:sp>
      <p:pic>
        <p:nvPicPr>
          <p:cNvPr id="7" name="Picture 6">
            <a:extLst>
              <a:ext uri="{FF2B5EF4-FFF2-40B4-BE49-F238E27FC236}">
                <a16:creationId xmlns:a16="http://schemas.microsoft.com/office/drawing/2014/main" id="{CA8A31F4-D74E-95C2-D388-2012F97E9D5B}"/>
              </a:ext>
            </a:extLst>
          </p:cNvPr>
          <p:cNvPicPr>
            <a:picLocks noChangeAspect="1"/>
          </p:cNvPicPr>
          <p:nvPr/>
        </p:nvPicPr>
        <p:blipFill>
          <a:blip r:embed="rId4"/>
          <a:stretch>
            <a:fillRect/>
          </a:stretch>
        </p:blipFill>
        <p:spPr>
          <a:xfrm>
            <a:off x="4650069" y="764704"/>
            <a:ext cx="4548078" cy="4566975"/>
          </a:xfrm>
          <a:prstGeom prst="rect">
            <a:avLst/>
          </a:prstGeom>
        </p:spPr>
      </p:pic>
      <p:sp>
        <p:nvSpPr>
          <p:cNvPr id="8" name="TextBox 7">
            <a:extLst>
              <a:ext uri="{FF2B5EF4-FFF2-40B4-BE49-F238E27FC236}">
                <a16:creationId xmlns:a16="http://schemas.microsoft.com/office/drawing/2014/main" id="{FDCBC695-F544-0C1B-354C-FD72FDBFDB36}"/>
              </a:ext>
            </a:extLst>
          </p:cNvPr>
          <p:cNvSpPr txBox="1"/>
          <p:nvPr/>
        </p:nvSpPr>
        <p:spPr>
          <a:xfrm>
            <a:off x="6569603" y="660114"/>
            <a:ext cx="1918282" cy="338554"/>
          </a:xfrm>
          <a:prstGeom prst="rect">
            <a:avLst/>
          </a:prstGeom>
          <a:noFill/>
        </p:spPr>
        <p:txBody>
          <a:bodyPr wrap="none" rtlCol="0">
            <a:spAutoFit/>
          </a:bodyPr>
          <a:lstStyle/>
          <a:p>
            <a:r>
              <a:rPr lang="en-US" sz="1600" b="0" dirty="0">
                <a:solidFill>
                  <a:srgbClr val="0000FF"/>
                </a:solidFill>
              </a:rPr>
              <a:t>WEAVE, Jin+ 2023</a:t>
            </a:r>
          </a:p>
        </p:txBody>
      </p:sp>
      <p:sp>
        <p:nvSpPr>
          <p:cNvPr id="6" name="TextBox 5">
            <a:extLst>
              <a:ext uri="{FF2B5EF4-FFF2-40B4-BE49-F238E27FC236}">
                <a16:creationId xmlns:a16="http://schemas.microsoft.com/office/drawing/2014/main" id="{D62E6D3F-8DB4-209A-2739-A1324C450D22}"/>
              </a:ext>
            </a:extLst>
          </p:cNvPr>
          <p:cNvSpPr txBox="1"/>
          <p:nvPr/>
        </p:nvSpPr>
        <p:spPr>
          <a:xfrm>
            <a:off x="36834" y="4191596"/>
            <a:ext cx="4728632" cy="369332"/>
          </a:xfrm>
          <a:prstGeom prst="rect">
            <a:avLst/>
          </a:prstGeom>
          <a:noFill/>
        </p:spPr>
        <p:txBody>
          <a:bodyPr wrap="square">
            <a:spAutoFit/>
          </a:bodyPr>
          <a:lstStyle/>
          <a:p>
            <a:endParaRPr lang="en-US" dirty="0"/>
          </a:p>
        </p:txBody>
      </p:sp>
      <p:sp>
        <p:nvSpPr>
          <p:cNvPr id="14" name="TextBox 13">
            <a:extLst>
              <a:ext uri="{FF2B5EF4-FFF2-40B4-BE49-F238E27FC236}">
                <a16:creationId xmlns:a16="http://schemas.microsoft.com/office/drawing/2014/main" id="{152D0226-0E73-61AF-CE52-D298B3288A14}"/>
              </a:ext>
            </a:extLst>
          </p:cNvPr>
          <p:cNvSpPr txBox="1"/>
          <p:nvPr/>
        </p:nvSpPr>
        <p:spPr>
          <a:xfrm>
            <a:off x="7212076" y="1959550"/>
            <a:ext cx="184731" cy="338554"/>
          </a:xfrm>
          <a:prstGeom prst="rect">
            <a:avLst/>
          </a:prstGeom>
          <a:noFill/>
        </p:spPr>
        <p:txBody>
          <a:bodyPr wrap="none" rtlCol="0">
            <a:spAutoFit/>
          </a:bodyPr>
          <a:lstStyle/>
          <a:p>
            <a:endParaRPr lang="en-US" sz="1600" b="0" dirty="0">
              <a:solidFill>
                <a:srgbClr val="0000FF"/>
              </a:solidFill>
            </a:endParaRPr>
          </a:p>
        </p:txBody>
      </p:sp>
      <p:sp>
        <p:nvSpPr>
          <p:cNvPr id="15" name="TextBox 14">
            <a:extLst>
              <a:ext uri="{FF2B5EF4-FFF2-40B4-BE49-F238E27FC236}">
                <a16:creationId xmlns:a16="http://schemas.microsoft.com/office/drawing/2014/main" id="{61D4174C-95A6-FC44-5077-DAFDFEC1EF37}"/>
              </a:ext>
            </a:extLst>
          </p:cNvPr>
          <p:cNvSpPr txBox="1"/>
          <p:nvPr/>
        </p:nvSpPr>
        <p:spPr>
          <a:xfrm>
            <a:off x="305103" y="5300173"/>
            <a:ext cx="8190127" cy="830997"/>
          </a:xfrm>
          <a:prstGeom prst="rect">
            <a:avLst/>
          </a:prstGeom>
          <a:noFill/>
        </p:spPr>
        <p:txBody>
          <a:bodyPr wrap="none" rtlCol="0">
            <a:spAutoFit/>
          </a:bodyPr>
          <a:lstStyle/>
          <a:p>
            <a:r>
              <a:rPr lang="en-US" sz="1600" b="0" dirty="0">
                <a:solidFill>
                  <a:srgbClr val="0000FF"/>
                </a:solidFill>
              </a:rPr>
              <a:t>WEAVE, Boeche+2021, S/N=100, HR</a:t>
            </a:r>
          </a:p>
          <a:p>
            <a:r>
              <a:rPr lang="en-US" sz="1600" b="0" dirty="0">
                <a:solidFill>
                  <a:srgbClr val="0000FF"/>
                </a:solidFill>
              </a:rPr>
              <a:t>Additional pipeline  for young stars :</a:t>
            </a:r>
            <a:r>
              <a:rPr lang="it-IT" altLang="it-IT" sz="1600" b="0" dirty="0" err="1">
                <a:latin typeface="Calibri" panose="020F0502020204030204" pitchFamily="34" charset="0"/>
              </a:rPr>
              <a:t>Teff</a:t>
            </a:r>
            <a:r>
              <a:rPr lang="it-IT" altLang="it-IT" sz="1600" b="0" dirty="0">
                <a:latin typeface="Calibri" panose="020F0502020204030204" pitchFamily="34" charset="0"/>
              </a:rPr>
              <a:t>, log(g), </a:t>
            </a:r>
            <a:r>
              <a:rPr lang="it-IT" altLang="it-IT" sz="1600" b="0" dirty="0" err="1">
                <a:latin typeface="Calibri" panose="020F0502020204030204" pitchFamily="34" charset="0"/>
              </a:rPr>
              <a:t>Vrad</a:t>
            </a:r>
            <a:r>
              <a:rPr lang="it-IT" altLang="it-IT" sz="1600" b="0" dirty="0">
                <a:latin typeface="Calibri" panose="020F0502020204030204" pitchFamily="34" charset="0"/>
              </a:rPr>
              <a:t>, </a:t>
            </a:r>
            <a:r>
              <a:rPr lang="it-IT" altLang="it-IT" sz="1600" b="0" dirty="0" err="1">
                <a:latin typeface="Calibri" panose="020F0502020204030204" pitchFamily="34" charset="0"/>
              </a:rPr>
              <a:t>Vsini</a:t>
            </a:r>
            <a:r>
              <a:rPr lang="it-IT" altLang="it-IT" sz="1600" b="0" dirty="0">
                <a:latin typeface="Calibri" panose="020F0502020204030204" pitchFamily="34" charset="0"/>
              </a:rPr>
              <a:t>,..</a:t>
            </a:r>
            <a:r>
              <a:rPr lang="it-IT" altLang="it-IT" sz="1600" b="0" dirty="0" err="1">
                <a:solidFill>
                  <a:srgbClr val="0000FF"/>
                </a:solidFill>
                <a:latin typeface="Calibri" panose="020F0502020204030204" pitchFamily="34" charset="0"/>
              </a:rPr>
              <a:t>Halpha</a:t>
            </a:r>
            <a:r>
              <a:rPr lang="it-IT" altLang="it-IT" sz="1600" b="0" dirty="0">
                <a:solidFill>
                  <a:srgbClr val="0000FF"/>
                </a:solidFill>
                <a:latin typeface="Calibri" panose="020F0502020204030204" pitchFamily="34" charset="0"/>
              </a:rPr>
              <a:t>, activity index (Frasca+)</a:t>
            </a:r>
            <a:endParaRPr lang="it-IT" altLang="it-IT" sz="700" b="0" dirty="0">
              <a:solidFill>
                <a:srgbClr val="0000FF"/>
              </a:solidFill>
              <a:latin typeface="Calibri" panose="020F0502020204030204" pitchFamily="34" charset="0"/>
            </a:endParaRPr>
          </a:p>
          <a:p>
            <a:endParaRPr lang="en-US" sz="1600" b="0" dirty="0">
              <a:solidFill>
                <a:srgbClr val="0000FF"/>
              </a:solidFill>
            </a:endParaRPr>
          </a:p>
        </p:txBody>
      </p:sp>
      <p:pic>
        <p:nvPicPr>
          <p:cNvPr id="3" name="Content Placeholder 4">
            <a:extLst>
              <a:ext uri="{FF2B5EF4-FFF2-40B4-BE49-F238E27FC236}">
                <a16:creationId xmlns:a16="http://schemas.microsoft.com/office/drawing/2014/main" id="{78D73911-8FE0-6868-2605-9BA9CA8F5B2A}"/>
              </a:ext>
            </a:extLst>
          </p:cNvPr>
          <p:cNvPicPr>
            <a:picLocks noGrp="1" noChangeAspect="1"/>
          </p:cNvPicPr>
          <p:nvPr>
            <p:ph idx="1"/>
          </p:nvPr>
        </p:nvPicPr>
        <p:blipFill>
          <a:blip r:embed="rId5"/>
          <a:stretch>
            <a:fillRect/>
          </a:stretch>
        </p:blipFill>
        <p:spPr>
          <a:xfrm>
            <a:off x="305103" y="764704"/>
            <a:ext cx="4366638" cy="4560051"/>
          </a:xfrm>
        </p:spPr>
      </p:pic>
      <p:sp>
        <p:nvSpPr>
          <p:cNvPr id="2" name="TextBox 1">
            <a:extLst>
              <a:ext uri="{FF2B5EF4-FFF2-40B4-BE49-F238E27FC236}">
                <a16:creationId xmlns:a16="http://schemas.microsoft.com/office/drawing/2014/main" id="{3E6AD5B1-E007-E674-52F0-7B746C94886F}"/>
              </a:ext>
            </a:extLst>
          </p:cNvPr>
          <p:cNvSpPr txBox="1"/>
          <p:nvPr/>
        </p:nvSpPr>
        <p:spPr>
          <a:xfrm flipH="1">
            <a:off x="232899" y="5756285"/>
            <a:ext cx="6336704" cy="338554"/>
          </a:xfrm>
          <a:prstGeom prst="rect">
            <a:avLst/>
          </a:prstGeom>
          <a:noFill/>
        </p:spPr>
        <p:txBody>
          <a:bodyPr wrap="square" rtlCol="0">
            <a:spAutoFit/>
          </a:bodyPr>
          <a:lstStyle/>
          <a:p>
            <a:r>
              <a:rPr lang="en-US" sz="1600" b="0" dirty="0">
                <a:solidFill>
                  <a:schemeClr val="tx1"/>
                </a:solidFill>
              </a:rPr>
              <a:t>Cross-survey calibration  targets: </a:t>
            </a:r>
            <a:r>
              <a:rPr lang="en-US" sz="1600" b="0" dirty="0" err="1">
                <a:solidFill>
                  <a:schemeClr val="tx1"/>
                </a:solidFill>
              </a:rPr>
              <a:t>Ocs</a:t>
            </a:r>
            <a:r>
              <a:rPr lang="en-US" sz="1600" b="0" dirty="0">
                <a:solidFill>
                  <a:schemeClr val="tx1"/>
                </a:solidFill>
              </a:rPr>
              <a:t>, GCs, asteroseismology</a:t>
            </a:r>
          </a:p>
        </p:txBody>
      </p:sp>
      <p:sp>
        <p:nvSpPr>
          <p:cNvPr id="10" name="TextBox 9">
            <a:extLst>
              <a:ext uri="{FF2B5EF4-FFF2-40B4-BE49-F238E27FC236}">
                <a16:creationId xmlns:a16="http://schemas.microsoft.com/office/drawing/2014/main" id="{D1E296FC-42FD-5D40-9A4B-91B81045E32B}"/>
              </a:ext>
            </a:extLst>
          </p:cNvPr>
          <p:cNvSpPr txBox="1"/>
          <p:nvPr/>
        </p:nvSpPr>
        <p:spPr>
          <a:xfrm>
            <a:off x="82436" y="6421825"/>
            <a:ext cx="9268495" cy="307777"/>
          </a:xfrm>
          <a:prstGeom prst="rect">
            <a:avLst/>
          </a:prstGeom>
          <a:noFill/>
        </p:spPr>
        <p:txBody>
          <a:bodyPr wrap="square" rtlCol="0">
            <a:spAutoFit/>
          </a:bodyPr>
          <a:lstStyle/>
          <a:p>
            <a:pPr algn="ctr"/>
            <a:r>
              <a:rPr lang="en-US" sz="1400" b="0" dirty="0">
                <a:solidFill>
                  <a:srgbClr val="5BB9FF"/>
                </a:solidFill>
              </a:rPr>
              <a:t>From Star Clusters to Field, Firenze November 20-23, 2023</a:t>
            </a:r>
          </a:p>
        </p:txBody>
      </p:sp>
    </p:spTree>
    <p:extLst>
      <p:ext uri="{BB962C8B-B14F-4D97-AF65-F5344CB8AC3E}">
        <p14:creationId xmlns:p14="http://schemas.microsoft.com/office/powerpoint/2010/main" val="1636850634"/>
      </p:ext>
    </p:extLst>
  </p:cSld>
  <p:clrMapOvr>
    <a:masterClrMapping/>
  </p:clrMapOvr>
  <mc:AlternateContent xmlns:mc="http://schemas.openxmlformats.org/markup-compatibility/2006" xmlns:p14="http://schemas.microsoft.com/office/powerpoint/2010/main">
    <mc:Choice Requires="p14">
      <p:transition spd="slow" p14:dur="2000" advTm="194"/>
    </mc:Choice>
    <mc:Fallback xmlns="">
      <p:transition spd="slow" advTm="1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F5F8D-46C4-1991-9A8F-6552D51B7545}"/>
              </a:ext>
            </a:extLst>
          </p:cNvPr>
          <p:cNvPicPr>
            <a:picLocks noChangeAspect="1"/>
          </p:cNvPicPr>
          <p:nvPr/>
        </p:nvPicPr>
        <p:blipFill rotWithShape="1">
          <a:blip r:embed="rId2"/>
          <a:srcRect t="10284" b="2077"/>
          <a:stretch/>
        </p:blipFill>
        <p:spPr>
          <a:xfrm rot="10800000">
            <a:off x="-2" y="0"/>
            <a:ext cx="9270201" cy="6858000"/>
          </a:xfrm>
          <a:prstGeom prst="rect">
            <a:avLst/>
          </a:prstGeom>
          <a:noFill/>
        </p:spPr>
      </p:pic>
      <p:sp>
        <p:nvSpPr>
          <p:cNvPr id="3" name="TextBox 2">
            <a:extLst>
              <a:ext uri="{FF2B5EF4-FFF2-40B4-BE49-F238E27FC236}">
                <a16:creationId xmlns:a16="http://schemas.microsoft.com/office/drawing/2014/main" id="{E47F1D6D-9827-AFA1-FC37-675F1662C258}"/>
              </a:ext>
            </a:extLst>
          </p:cNvPr>
          <p:cNvSpPr txBox="1"/>
          <p:nvPr/>
        </p:nvSpPr>
        <p:spPr>
          <a:xfrm>
            <a:off x="-531580" y="284100"/>
            <a:ext cx="4608093" cy="6180153"/>
          </a:xfrm>
          <a:prstGeom prst="rect">
            <a:avLst/>
          </a:prstGeom>
          <a:noFill/>
        </p:spPr>
        <p:txBody>
          <a:bodyPr wrap="square" rtlCol="0">
            <a:spAutoFit/>
          </a:bodyPr>
          <a:lstStyle/>
          <a:p>
            <a:pPr marL="742950" lvl="1" indent="-285750">
              <a:spcBef>
                <a:spcPct val="20000"/>
              </a:spcBef>
              <a:buClr>
                <a:srgbClr val="0000FF"/>
              </a:buClr>
              <a:buBlip>
                <a:blip r:embed="rId3"/>
              </a:buBlip>
              <a:defRPr/>
            </a:pPr>
            <a:endParaRPr lang="en-US" sz="1400" b="0" dirty="0">
              <a:solidFill>
                <a:schemeClr val="tx1"/>
              </a:solidFill>
              <a:latin typeface="Calibri" panose="020F0502020204030204" pitchFamily="34" charset="0"/>
            </a:endParaRPr>
          </a:p>
          <a:p>
            <a:pPr lvl="1">
              <a:spcBef>
                <a:spcPct val="20000"/>
              </a:spcBef>
              <a:buClr>
                <a:srgbClr val="0000FF"/>
              </a:buClr>
              <a:defRPr/>
            </a:pPr>
            <a:endParaRPr lang="en-US" sz="1400" b="0" dirty="0">
              <a:solidFill>
                <a:srgbClr val="0000FF"/>
              </a:solidFill>
              <a:latin typeface="Calibri" panose="020F0502020204030204" pitchFamily="34" charset="0"/>
            </a:endParaRPr>
          </a:p>
          <a:p>
            <a:pPr lvl="1">
              <a:spcBef>
                <a:spcPct val="20000"/>
              </a:spcBef>
              <a:buClr>
                <a:srgbClr val="0000FF"/>
              </a:buClr>
              <a:defRPr/>
            </a:pPr>
            <a:r>
              <a:rPr lang="en-US" sz="2000" dirty="0">
                <a:solidFill>
                  <a:srgbClr val="0000FF"/>
                </a:solidFill>
                <a:latin typeface="Calibri" panose="020F0502020204030204" pitchFamily="34" charset="0"/>
              </a:rPr>
              <a:t>WEAVE</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LIFU: First light Nov 2022+SV</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Inauguration on Oct 30,2023</a:t>
            </a:r>
          </a:p>
          <a:p>
            <a:pPr marL="742950" lvl="1" indent="-285750">
              <a:spcBef>
                <a:spcPct val="20000"/>
              </a:spcBef>
              <a:buClr>
                <a:srgbClr val="0000FF"/>
              </a:buClr>
              <a:buBlip>
                <a:blip r:embed="rId3"/>
              </a:buBlip>
              <a:defRPr/>
            </a:pPr>
            <a:r>
              <a:rPr lang="en-US" sz="2000" b="0" dirty="0" err="1">
                <a:solidFill>
                  <a:schemeClr val="tx1"/>
                </a:solidFill>
                <a:latin typeface="Calibri" panose="020F0502020204030204" pitchFamily="34" charset="0"/>
              </a:rPr>
              <a:t>mIFU</a:t>
            </a:r>
            <a:r>
              <a:rPr lang="en-US" sz="2000" b="0" dirty="0">
                <a:solidFill>
                  <a:schemeClr val="tx1"/>
                </a:solidFill>
                <a:latin typeface="Calibri" panose="020F0502020204030204" pitchFamily="34" charset="0"/>
              </a:rPr>
              <a:t> on going commissioning</a:t>
            </a:r>
          </a:p>
          <a:p>
            <a:pPr marL="742950"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MOS: on going commissioning</a:t>
            </a:r>
          </a:p>
          <a:p>
            <a:pPr marL="1200150" lvl="2"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Science Validation: on-going</a:t>
            </a:r>
          </a:p>
          <a:p>
            <a:pPr lvl="1">
              <a:spcBef>
                <a:spcPct val="20000"/>
              </a:spcBef>
              <a:buClr>
                <a:srgbClr val="0000FF"/>
              </a:buClr>
              <a:defRPr/>
            </a:pPr>
            <a:endParaRPr lang="en-US" sz="2000" b="0" dirty="0">
              <a:solidFill>
                <a:schemeClr val="tx1"/>
              </a:solidFill>
              <a:latin typeface="Calibri" panose="020F0502020204030204" pitchFamily="34" charset="0"/>
            </a:endParaRPr>
          </a:p>
          <a:p>
            <a:pPr lvl="1">
              <a:spcBef>
                <a:spcPct val="20000"/>
              </a:spcBef>
              <a:buClr>
                <a:srgbClr val="0000FF"/>
              </a:buClr>
              <a:defRPr/>
            </a:pPr>
            <a:endParaRPr lang="en-US" sz="2000" b="0" dirty="0">
              <a:solidFill>
                <a:srgbClr val="0000FF"/>
              </a:solidFill>
              <a:latin typeface="Calibri" panose="020F0502020204030204" pitchFamily="34" charset="0"/>
            </a:endParaRPr>
          </a:p>
          <a:p>
            <a:pPr lvl="1">
              <a:spcBef>
                <a:spcPct val="20000"/>
              </a:spcBef>
              <a:buClr>
                <a:srgbClr val="0000FF"/>
              </a:buClr>
              <a:defRPr/>
            </a:pPr>
            <a:r>
              <a:rPr lang="en-US" sz="2000" b="0" dirty="0">
                <a:solidFill>
                  <a:srgbClr val="0000FF"/>
                </a:solidFill>
                <a:latin typeface="Calibri" panose="020F0502020204030204" pitchFamily="34" charset="0"/>
              </a:rPr>
              <a:t>				</a:t>
            </a:r>
          </a:p>
          <a:p>
            <a:pPr lvl="1">
              <a:spcBef>
                <a:spcPct val="20000"/>
              </a:spcBef>
              <a:buClr>
                <a:srgbClr val="0000FF"/>
              </a:buClr>
              <a:defRPr/>
            </a:pPr>
            <a:r>
              <a:rPr lang="en-US" sz="2000" b="0" dirty="0">
                <a:solidFill>
                  <a:srgbClr val="0000FF"/>
                </a:solidFill>
                <a:latin typeface="Calibri" panose="020F0502020204030204" pitchFamily="34" charset="0"/>
              </a:rPr>
              <a:t>		</a:t>
            </a:r>
          </a:p>
          <a:p>
            <a:pPr lvl="1">
              <a:spcBef>
                <a:spcPct val="20000"/>
              </a:spcBef>
              <a:buClr>
                <a:srgbClr val="0000FF"/>
              </a:buClr>
              <a:defRPr/>
            </a:pPr>
            <a:r>
              <a:rPr lang="en-US" sz="1600" b="0" dirty="0">
                <a:solidFill>
                  <a:srgbClr val="0000FF"/>
                </a:solidFill>
                <a:latin typeface="Calibri" panose="020F0502020204030204" pitchFamily="34" charset="0"/>
              </a:rPr>
              <a:t>		</a:t>
            </a:r>
          </a:p>
          <a:p>
            <a:pPr lvl="1">
              <a:spcBef>
                <a:spcPct val="20000"/>
              </a:spcBef>
              <a:buClr>
                <a:srgbClr val="0000FF"/>
              </a:buClr>
              <a:defRPr/>
            </a:pPr>
            <a:r>
              <a:rPr lang="en-US" sz="1600" b="0" dirty="0">
                <a:solidFill>
                  <a:srgbClr val="0000FF"/>
                </a:solidFill>
                <a:latin typeface="Calibri" panose="020F0502020204030204" pitchFamily="34" charset="0"/>
              </a:rPr>
              <a:t>		</a:t>
            </a:r>
            <a:r>
              <a:rPr lang="en-US" sz="1400" b="0" dirty="0">
                <a:solidFill>
                  <a:srgbClr val="0000FF"/>
                </a:solidFill>
                <a:latin typeface="Calibri" panose="020F0502020204030204" pitchFamily="34" charset="0"/>
              </a:rPr>
              <a:t>WEAVE LIFU First Light</a:t>
            </a:r>
          </a:p>
          <a:p>
            <a:pPr lvl="1">
              <a:spcBef>
                <a:spcPct val="20000"/>
              </a:spcBef>
              <a:buClr>
                <a:srgbClr val="0000FF"/>
              </a:buClr>
              <a:defRPr/>
            </a:pPr>
            <a:r>
              <a:rPr lang="en-US" sz="1400" b="0" dirty="0">
                <a:solidFill>
                  <a:srgbClr val="0000FF"/>
                </a:solidFill>
                <a:latin typeface="Calibri" panose="020F0502020204030204" pitchFamily="34" charset="0"/>
              </a:rPr>
              <a:t>		NGC 7318a/b in Stephan’s Quintet</a:t>
            </a:r>
          </a:p>
          <a:p>
            <a:pPr lvl="1">
              <a:spcBef>
                <a:spcPct val="20000"/>
              </a:spcBef>
              <a:buClr>
                <a:srgbClr val="0000FF"/>
              </a:buClr>
              <a:defRPr/>
            </a:pPr>
            <a:r>
              <a:rPr lang="en-US" sz="1400" b="0" dirty="0">
                <a:solidFill>
                  <a:srgbClr val="0000FF"/>
                </a:solidFill>
                <a:latin typeface="Calibri" panose="020F0502020204030204" pitchFamily="34" charset="0"/>
              </a:rPr>
              <a:t>		(M. </a:t>
            </a:r>
            <a:r>
              <a:rPr lang="en-US" sz="1400" b="0" dirty="0" err="1">
                <a:solidFill>
                  <a:srgbClr val="0000FF"/>
                </a:solidFill>
                <a:latin typeface="Calibri" panose="020F0502020204030204" pitchFamily="34" charset="0"/>
              </a:rPr>
              <a:t>Balcells</a:t>
            </a:r>
            <a:r>
              <a:rPr lang="en-US" sz="1400" b="0" dirty="0">
                <a:solidFill>
                  <a:srgbClr val="0000FF"/>
                </a:solidFill>
                <a:latin typeface="Calibri" panose="020F0502020204030204" pitchFamily="34" charset="0"/>
              </a:rPr>
              <a:t> courtesy)</a:t>
            </a:r>
          </a:p>
          <a:p>
            <a:pPr lvl="1">
              <a:spcBef>
                <a:spcPct val="20000"/>
              </a:spcBef>
              <a:buClr>
                <a:srgbClr val="0000FF"/>
              </a:buClr>
              <a:defRPr/>
            </a:pPr>
            <a:endParaRPr lang="en-US" sz="1400" b="0" dirty="0">
              <a:solidFill>
                <a:schemeClr val="tx1"/>
              </a:solidFill>
              <a:latin typeface="Calibri" panose="020F0502020204030204" pitchFamily="34" charset="0"/>
            </a:endParaRPr>
          </a:p>
          <a:p>
            <a:pPr marL="285750" indent="-285750">
              <a:buFont typeface="Arial" panose="020B0604020202020204" pitchFamily="34" charset="0"/>
              <a:buChar char="•"/>
            </a:pPr>
            <a:endParaRPr lang="en-US" b="0" dirty="0">
              <a:solidFill>
                <a:schemeClr val="tx1"/>
              </a:solidFill>
            </a:endParaRPr>
          </a:p>
          <a:p>
            <a:endParaRPr lang="en-US" b="0" dirty="0">
              <a:solidFill>
                <a:schemeClr val="tx1"/>
              </a:solidFill>
            </a:endParaRPr>
          </a:p>
        </p:txBody>
      </p:sp>
      <p:sp>
        <p:nvSpPr>
          <p:cNvPr id="4" name="Title 1">
            <a:extLst>
              <a:ext uri="{FF2B5EF4-FFF2-40B4-BE49-F238E27FC236}">
                <a16:creationId xmlns:a16="http://schemas.microsoft.com/office/drawing/2014/main" id="{9A4A328B-A858-701F-13CC-7FAC07833BDB}"/>
              </a:ext>
            </a:extLst>
          </p:cNvPr>
          <p:cNvSpPr txBox="1">
            <a:spLocks noChangeArrowheads="1"/>
          </p:cNvSpPr>
          <p:nvPr/>
        </p:nvSpPr>
        <p:spPr>
          <a:xfrm>
            <a:off x="224221" y="-11275"/>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0" kern="0" dirty="0">
                <a:solidFill>
                  <a:srgbClr val="0000FF"/>
                </a:solidFill>
              </a:rPr>
              <a:t>WEAVE&amp; 4MOST Project status</a:t>
            </a:r>
          </a:p>
        </p:txBody>
      </p:sp>
      <p:pic>
        <p:nvPicPr>
          <p:cNvPr id="6" name="Picture 5">
            <a:extLst>
              <a:ext uri="{FF2B5EF4-FFF2-40B4-BE49-F238E27FC236}">
                <a16:creationId xmlns:a16="http://schemas.microsoft.com/office/drawing/2014/main" id="{F51DAF00-6A00-03AE-136D-E4A919E70D23}"/>
              </a:ext>
            </a:extLst>
          </p:cNvPr>
          <p:cNvPicPr>
            <a:picLocks noChangeAspect="1"/>
          </p:cNvPicPr>
          <p:nvPr/>
        </p:nvPicPr>
        <p:blipFill>
          <a:blip r:embed="rId4"/>
          <a:stretch>
            <a:fillRect/>
          </a:stretch>
        </p:blipFill>
        <p:spPr>
          <a:xfrm>
            <a:off x="4110310" y="3041629"/>
            <a:ext cx="5205609" cy="3814145"/>
          </a:xfrm>
          <a:prstGeom prst="rect">
            <a:avLst/>
          </a:prstGeom>
        </p:spPr>
      </p:pic>
      <p:sp>
        <p:nvSpPr>
          <p:cNvPr id="7" name="TextBox 6">
            <a:extLst>
              <a:ext uri="{FF2B5EF4-FFF2-40B4-BE49-F238E27FC236}">
                <a16:creationId xmlns:a16="http://schemas.microsoft.com/office/drawing/2014/main" id="{42F9C369-0A4D-D133-8C6D-43ECBE5638D7}"/>
              </a:ext>
            </a:extLst>
          </p:cNvPr>
          <p:cNvSpPr txBox="1"/>
          <p:nvPr/>
        </p:nvSpPr>
        <p:spPr>
          <a:xfrm>
            <a:off x="3731665" y="911605"/>
            <a:ext cx="6228500" cy="2154436"/>
          </a:xfrm>
          <a:prstGeom prst="rect">
            <a:avLst/>
          </a:prstGeom>
          <a:noFill/>
        </p:spPr>
        <p:txBody>
          <a:bodyPr wrap="none" rtlCol="0">
            <a:spAutoFit/>
          </a:bodyPr>
          <a:lstStyle/>
          <a:p>
            <a:pPr lvl="1">
              <a:spcBef>
                <a:spcPct val="20000"/>
              </a:spcBef>
              <a:buClr>
                <a:srgbClr val="0000FF"/>
              </a:buClr>
              <a:defRPr/>
            </a:pPr>
            <a:r>
              <a:rPr lang="en-US" sz="2000" dirty="0">
                <a:solidFill>
                  <a:srgbClr val="0000FF"/>
                </a:solidFill>
                <a:latin typeface="Calibri" panose="020F0502020204030204" pitchFamily="34" charset="0"/>
              </a:rPr>
              <a:t>4MOST</a:t>
            </a:r>
          </a:p>
          <a:p>
            <a:pPr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Test readiness review for hardware: July 2023</a:t>
            </a:r>
          </a:p>
          <a:p>
            <a:pPr lvl="1" indent="-285750">
              <a:spcBef>
                <a:spcPct val="20000"/>
              </a:spcBef>
              <a:buClr>
                <a:srgbClr val="0000FF"/>
              </a:buClr>
              <a:buBlip>
                <a:blip r:embed="rId3"/>
              </a:buBlip>
              <a:defRPr/>
            </a:pPr>
            <a:r>
              <a:rPr lang="en-US" sz="2000" b="0" dirty="0" err="1">
                <a:solidFill>
                  <a:schemeClr val="tx1"/>
                </a:solidFill>
                <a:latin typeface="Calibri" panose="020F0502020204030204" pitchFamily="34" charset="0"/>
              </a:rPr>
              <a:t>Fibre</a:t>
            </a:r>
            <a:r>
              <a:rPr lang="en-US" sz="2000" b="0" dirty="0">
                <a:solidFill>
                  <a:schemeClr val="tx1"/>
                </a:solidFill>
                <a:latin typeface="Calibri" panose="020F0502020204030204" pitchFamily="34" charset="0"/>
              </a:rPr>
              <a:t> feed system local acceptance review : May 2023</a:t>
            </a:r>
          </a:p>
          <a:p>
            <a:pPr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Commissioning+ Survey beginning:  end 2024</a:t>
            </a:r>
          </a:p>
          <a:p>
            <a:pPr lvl="1" indent="-285750">
              <a:spcBef>
                <a:spcPct val="20000"/>
              </a:spcBef>
              <a:buClr>
                <a:srgbClr val="0000FF"/>
              </a:buClr>
              <a:buBlip>
                <a:blip r:embed="rId3"/>
              </a:buBlip>
              <a:defRPr/>
            </a:pPr>
            <a:r>
              <a:rPr lang="en-US" sz="2000" b="0" dirty="0">
                <a:solidFill>
                  <a:schemeClr val="tx1"/>
                </a:solidFill>
                <a:latin typeface="Calibri" panose="020F0502020204030204" pitchFamily="34" charset="0"/>
              </a:rPr>
              <a:t>10  Science programs + 15 Community Surveys</a:t>
            </a:r>
          </a:p>
          <a:p>
            <a:endParaRPr lang="en-US" dirty="0"/>
          </a:p>
        </p:txBody>
      </p:sp>
      <p:sp>
        <p:nvSpPr>
          <p:cNvPr id="8" name="TextBox 7">
            <a:extLst>
              <a:ext uri="{FF2B5EF4-FFF2-40B4-BE49-F238E27FC236}">
                <a16:creationId xmlns:a16="http://schemas.microsoft.com/office/drawing/2014/main" id="{915E0889-4BD3-4C50-2BF8-2D9FB750EBB7}"/>
              </a:ext>
            </a:extLst>
          </p:cNvPr>
          <p:cNvSpPr txBox="1"/>
          <p:nvPr/>
        </p:nvSpPr>
        <p:spPr>
          <a:xfrm>
            <a:off x="-2579093" y="6420011"/>
            <a:ext cx="9268495" cy="307777"/>
          </a:xfrm>
          <a:prstGeom prst="rect">
            <a:avLst/>
          </a:prstGeom>
          <a:noFill/>
        </p:spPr>
        <p:txBody>
          <a:bodyPr wrap="square" rtlCol="0">
            <a:spAutoFit/>
          </a:bodyPr>
          <a:lstStyle/>
          <a:p>
            <a:pPr algn="ctr"/>
            <a:r>
              <a:rPr lang="en-US" sz="1400" b="0" dirty="0">
                <a:solidFill>
                  <a:srgbClr val="5BB9FF"/>
                </a:solidFill>
              </a:rPr>
              <a:t>From Star Clusters to Field</a:t>
            </a:r>
          </a:p>
        </p:txBody>
      </p:sp>
    </p:spTree>
    <p:extLst>
      <p:ext uri="{BB962C8B-B14F-4D97-AF65-F5344CB8AC3E}">
        <p14:creationId xmlns:p14="http://schemas.microsoft.com/office/powerpoint/2010/main" val="759489510"/>
      </p:ext>
    </p:extLst>
  </p:cSld>
  <p:clrMapOvr>
    <a:masterClrMapping/>
  </p:clrMapOvr>
  <mc:AlternateContent xmlns:mc="http://schemas.openxmlformats.org/markup-compatibility/2006" xmlns:p14="http://schemas.microsoft.com/office/powerpoint/2010/main">
    <mc:Choice Requires="p14">
      <p:transition spd="slow" p14:dur="2000" advTm="222"/>
    </mc:Choice>
    <mc:Fallback xmlns="">
      <p:transition spd="slow" advTm="222"/>
    </mc:Fallback>
  </mc:AlternateContent>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rgbClr val="FF33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rgbClr val="FF3300"/>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0</TotalTime>
  <Words>2888</Words>
  <Application>Microsoft Office PowerPoint</Application>
  <PresentationFormat>On-screen Show (4:3)</PresentationFormat>
  <Paragraphs>375</Paragraphs>
  <Slides>31</Slides>
  <Notes>14</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AAAAAB+HelveticaNeue-Light</vt:lpstr>
      <vt:lpstr>AAAAAG+ArialMT</vt:lpstr>
      <vt:lpstr>AAAAAI+HelveticaNeue-LightItalic</vt:lpstr>
      <vt:lpstr>Arial</vt:lpstr>
      <vt:lpstr>Calibri</vt:lpstr>
      <vt:lpstr>NimbusRomNo9L-Regu</vt:lpstr>
      <vt:lpstr>Times New Roman</vt:lpstr>
      <vt:lpstr>-webkit-standard</vt:lpstr>
      <vt:lpstr>Struttura predefinita</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4MOST footprint</vt:lpstr>
      <vt:lpstr>PowerPoint Presentation</vt:lpstr>
      <vt:lpstr>4MOST Input Catalog</vt:lpstr>
      <vt:lpstr>How many stars in how many clusters?  </vt:lpstr>
      <vt:lpstr>Targets – old OC </vt:lpstr>
      <vt:lpstr>Distributed Targets  </vt:lpstr>
      <vt:lpstr>Tidal Tails</vt:lpstr>
      <vt:lpstr>Conclusions  </vt:lpstr>
      <vt:lpstr>PowerPoint Presentation</vt:lpstr>
      <vt:lpstr>Targets - GC </vt:lpstr>
      <vt:lpstr>PowerPoint Presentation</vt:lpstr>
      <vt:lpstr>PowerPoint Presentation</vt:lpstr>
      <vt:lpstr>PowerPoint Presentation</vt:lpstr>
      <vt:lpstr>PowerPoint Presentation</vt:lpstr>
      <vt:lpstr>PowerPoint Presentation</vt:lpstr>
    </vt:vector>
  </TitlesOfParts>
  <Company>Arcetri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clusters and Associations</dc:title>
  <dc:creator>Sofia</dc:creator>
  <cp:lastModifiedBy>Antonella Vallenari</cp:lastModifiedBy>
  <cp:revision>779</cp:revision>
  <dcterms:created xsi:type="dcterms:W3CDTF">2010-04-25T08:12:55Z</dcterms:created>
  <dcterms:modified xsi:type="dcterms:W3CDTF">2023-11-19T15:32:16Z</dcterms:modified>
</cp:coreProperties>
</file>