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62" r:id="rId3"/>
    <p:sldId id="579" r:id="rId4"/>
    <p:sldId id="580" r:id="rId5"/>
    <p:sldId id="581" r:id="rId6"/>
    <p:sldId id="576" r:id="rId7"/>
    <p:sldId id="577" r:id="rId8"/>
    <p:sldId id="619" r:id="rId9"/>
    <p:sldId id="377" r:id="rId10"/>
    <p:sldId id="565" r:id="rId11"/>
    <p:sldId id="507" r:id="rId12"/>
    <p:sldId id="527" r:id="rId13"/>
    <p:sldId id="518" r:id="rId14"/>
    <p:sldId id="521" r:id="rId15"/>
    <p:sldId id="520" r:id="rId16"/>
    <p:sldId id="522" r:id="rId17"/>
    <p:sldId id="525" r:id="rId18"/>
    <p:sldId id="526" r:id="rId19"/>
    <p:sldId id="259" r:id="rId20"/>
    <p:sldId id="260" r:id="rId21"/>
    <p:sldId id="261" r:id="rId22"/>
    <p:sldId id="599" r:id="rId23"/>
    <p:sldId id="600" r:id="rId24"/>
    <p:sldId id="612" r:id="rId25"/>
    <p:sldId id="602" r:id="rId26"/>
    <p:sldId id="583" r:id="rId27"/>
    <p:sldId id="613" r:id="rId28"/>
    <p:sldId id="614" r:id="rId29"/>
    <p:sldId id="620" r:id="rId30"/>
    <p:sldId id="621" r:id="rId31"/>
    <p:sldId id="611" r:id="rId32"/>
    <p:sldId id="272" r:id="rId33"/>
    <p:sldId id="273" r:id="rId34"/>
    <p:sldId id="615" r:id="rId35"/>
    <p:sldId id="570" r:id="rId36"/>
    <p:sldId id="571" r:id="rId37"/>
    <p:sldId id="572" r:id="rId38"/>
    <p:sldId id="616" r:id="rId39"/>
    <p:sldId id="617" r:id="rId40"/>
    <p:sldId id="555" r:id="rId41"/>
    <p:sldId id="618" r:id="rId4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E8DF3-E627-3741-B302-AD2B589E81D4}" v="141" dt="2023-11-20T22:15:44.657"/>
    <p1510:client id="{EF31F19D-8029-6843-9A7E-E670C14007ED}" v="4" dt="2023-11-21T15:20:56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8"/>
    <p:restoredTop sz="96197"/>
  </p:normalViewPr>
  <p:slideViewPr>
    <p:cSldViewPr snapToGrid="0">
      <p:cViewPr varScale="1">
        <p:scale>
          <a:sx n="118" d="100"/>
          <a:sy n="118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como Beccari" userId="1cd4d845-9135-4c3e-986c-37bd054af3e6" providerId="ADAL" clId="{EF31F19D-8029-6843-9A7E-E670C14007ED}"/>
    <pc:docChg chg="custSel addSld delSld modSld">
      <pc:chgData name="Giacomo Beccari" userId="1cd4d845-9135-4c3e-986c-37bd054af3e6" providerId="ADAL" clId="{EF31F19D-8029-6843-9A7E-E670C14007ED}" dt="2023-11-21T15:20:56.363" v="23"/>
      <pc:docMkLst>
        <pc:docMk/>
      </pc:docMkLst>
      <pc:sldChg chg="delSp modSp mod">
        <pc:chgData name="Giacomo Beccari" userId="1cd4d845-9135-4c3e-986c-37bd054af3e6" providerId="ADAL" clId="{EF31F19D-8029-6843-9A7E-E670C14007ED}" dt="2023-11-21T08:14:17.699" v="2" actId="1076"/>
        <pc:sldMkLst>
          <pc:docMk/>
          <pc:sldMk cId="1635564745" sldId="272"/>
        </pc:sldMkLst>
        <pc:spChg chg="mod">
          <ac:chgData name="Giacomo Beccari" userId="1cd4d845-9135-4c3e-986c-37bd054af3e6" providerId="ADAL" clId="{EF31F19D-8029-6843-9A7E-E670C14007ED}" dt="2023-11-21T08:14:17.699" v="2" actId="1076"/>
          <ac:spMkLst>
            <pc:docMk/>
            <pc:sldMk cId="1635564745" sldId="272"/>
            <ac:spMk id="16" creationId="{3F6D3460-FDC7-1990-08D5-905460FC117A}"/>
          </ac:spMkLst>
        </pc:spChg>
        <pc:spChg chg="del">
          <ac:chgData name="Giacomo Beccari" userId="1cd4d845-9135-4c3e-986c-37bd054af3e6" providerId="ADAL" clId="{EF31F19D-8029-6843-9A7E-E670C14007ED}" dt="2023-11-21T08:14:11.148" v="1" actId="478"/>
          <ac:spMkLst>
            <pc:docMk/>
            <pc:sldMk cId="1635564745" sldId="272"/>
            <ac:spMk id="18" creationId="{54A67D04-E1E5-03B4-E128-2A27AA717718}"/>
          </ac:spMkLst>
        </pc:spChg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1904578538" sldId="507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2538048669" sldId="518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3884539470" sldId="520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3475300955" sldId="521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3188590445" sldId="522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2360710396" sldId="525"/>
        </pc:sldMkLst>
      </pc:sldChg>
      <pc:sldChg chg="add">
        <pc:chgData name="Giacomo Beccari" userId="1cd4d845-9135-4c3e-986c-37bd054af3e6" providerId="ADAL" clId="{EF31F19D-8029-6843-9A7E-E670C14007ED}" dt="2023-11-21T15:20:56.363" v="23"/>
        <pc:sldMkLst>
          <pc:docMk/>
          <pc:sldMk cId="2578896705" sldId="526"/>
        </pc:sldMkLst>
      </pc:sldChg>
      <pc:sldChg chg="add setBg">
        <pc:chgData name="Giacomo Beccari" userId="1cd4d845-9135-4c3e-986c-37bd054af3e6" providerId="ADAL" clId="{EF31F19D-8029-6843-9A7E-E670C14007ED}" dt="2023-11-21T15:20:56.363" v="23"/>
        <pc:sldMkLst>
          <pc:docMk/>
          <pc:sldMk cId="1105330995" sldId="527"/>
        </pc:sldMkLst>
      </pc:sldChg>
      <pc:sldChg chg="addSp delSp modSp mod setBg">
        <pc:chgData name="Giacomo Beccari" userId="1cd4d845-9135-4c3e-986c-37bd054af3e6" providerId="ADAL" clId="{EF31F19D-8029-6843-9A7E-E670C14007ED}" dt="2023-11-21T10:38:26.974" v="16" actId="26606"/>
        <pc:sldMkLst>
          <pc:docMk/>
          <pc:sldMk cId="1633302824" sldId="555"/>
        </pc:sldMkLst>
        <pc:spChg chg="add">
          <ac:chgData name="Giacomo Beccari" userId="1cd4d845-9135-4c3e-986c-37bd054af3e6" providerId="ADAL" clId="{EF31F19D-8029-6843-9A7E-E670C14007ED}" dt="2023-11-21T10:38:26.974" v="16" actId="26606"/>
          <ac:spMkLst>
            <pc:docMk/>
            <pc:sldMk cId="1633302824" sldId="555"/>
            <ac:spMk id="7" creationId="{01D0AF59-99C3-4251-AB9A-C966C6AD4400}"/>
          </ac:spMkLst>
        </pc:spChg>
        <pc:spChg chg="add">
          <ac:chgData name="Giacomo Beccari" userId="1cd4d845-9135-4c3e-986c-37bd054af3e6" providerId="ADAL" clId="{EF31F19D-8029-6843-9A7E-E670C14007ED}" dt="2023-11-21T10:38:26.974" v="16" actId="26606"/>
          <ac:spMkLst>
            <pc:docMk/>
            <pc:sldMk cId="1633302824" sldId="555"/>
            <ac:spMk id="9" creationId="{1855405F-37A2-4869-9154-F8BE3BECE6C3}"/>
          </ac:spMkLst>
        </pc:spChg>
        <pc:picChg chg="add mod">
          <ac:chgData name="Giacomo Beccari" userId="1cd4d845-9135-4c3e-986c-37bd054af3e6" providerId="ADAL" clId="{EF31F19D-8029-6843-9A7E-E670C14007ED}" dt="2023-11-21T10:38:26.974" v="16" actId="26606"/>
          <ac:picMkLst>
            <pc:docMk/>
            <pc:sldMk cId="1633302824" sldId="555"/>
            <ac:picMk id="2" creationId="{FFDAD54E-6B4E-CBDB-1CCA-323ADA754193}"/>
          </ac:picMkLst>
        </pc:picChg>
        <pc:picChg chg="del">
          <ac:chgData name="Giacomo Beccari" userId="1cd4d845-9135-4c3e-986c-37bd054af3e6" providerId="ADAL" clId="{EF31F19D-8029-6843-9A7E-E670C14007ED}" dt="2023-11-21T10:38:20.375" v="14" actId="478"/>
          <ac:picMkLst>
            <pc:docMk/>
            <pc:sldMk cId="1633302824" sldId="555"/>
            <ac:picMk id="5" creationId="{EF5A7077-7ED2-E1BF-8740-D12A37FF9045}"/>
          </ac:picMkLst>
        </pc:picChg>
      </pc:sldChg>
      <pc:sldChg chg="delSp modSp mod">
        <pc:chgData name="Giacomo Beccari" userId="1cd4d845-9135-4c3e-986c-37bd054af3e6" providerId="ADAL" clId="{EF31F19D-8029-6843-9A7E-E670C14007ED}" dt="2023-11-21T15:18:47.696" v="22" actId="14100"/>
        <pc:sldMkLst>
          <pc:docMk/>
          <pc:sldMk cId="2639338506" sldId="570"/>
        </pc:sldMkLst>
        <pc:spChg chg="del">
          <ac:chgData name="Giacomo Beccari" userId="1cd4d845-9135-4c3e-986c-37bd054af3e6" providerId="ADAL" clId="{EF31F19D-8029-6843-9A7E-E670C14007ED}" dt="2023-11-21T12:51:08.781" v="17" actId="478"/>
          <ac:spMkLst>
            <pc:docMk/>
            <pc:sldMk cId="2639338506" sldId="570"/>
            <ac:spMk id="7" creationId="{C87A60F5-05FA-41F0-B8C5-905957AFC407}"/>
          </ac:spMkLst>
        </pc:spChg>
        <pc:spChg chg="del">
          <ac:chgData name="Giacomo Beccari" userId="1cd4d845-9135-4c3e-986c-37bd054af3e6" providerId="ADAL" clId="{EF31F19D-8029-6843-9A7E-E670C14007ED}" dt="2023-11-21T15:18:37.923" v="19" actId="478"/>
          <ac:spMkLst>
            <pc:docMk/>
            <pc:sldMk cId="2639338506" sldId="570"/>
            <ac:spMk id="9" creationId="{E77B07A8-A493-A62D-7E03-35E7A70DBDE5}"/>
          </ac:spMkLst>
        </pc:spChg>
        <pc:picChg chg="mod">
          <ac:chgData name="Giacomo Beccari" userId="1cd4d845-9135-4c3e-986c-37bd054af3e6" providerId="ADAL" clId="{EF31F19D-8029-6843-9A7E-E670C14007ED}" dt="2023-11-21T15:18:47.696" v="22" actId="14100"/>
          <ac:picMkLst>
            <pc:docMk/>
            <pc:sldMk cId="2639338506" sldId="570"/>
            <ac:picMk id="5" creationId="{EED659D4-57B0-F95C-2014-A939AF0A4BF0}"/>
          </ac:picMkLst>
        </pc:picChg>
        <pc:picChg chg="del">
          <ac:chgData name="Giacomo Beccari" userId="1cd4d845-9135-4c3e-986c-37bd054af3e6" providerId="ADAL" clId="{EF31F19D-8029-6843-9A7E-E670C14007ED}" dt="2023-11-21T15:18:32.961" v="18" actId="478"/>
          <ac:picMkLst>
            <pc:docMk/>
            <pc:sldMk cId="2639338506" sldId="570"/>
            <ac:picMk id="10" creationId="{490A773A-CECC-243A-3B55-5BCCC806F5F1}"/>
          </ac:picMkLst>
        </pc:picChg>
        <pc:cxnChg chg="del">
          <ac:chgData name="Giacomo Beccari" userId="1cd4d845-9135-4c3e-986c-37bd054af3e6" providerId="ADAL" clId="{EF31F19D-8029-6843-9A7E-E670C14007ED}" dt="2023-11-21T15:18:40.691" v="20" actId="478"/>
          <ac:cxnSpMkLst>
            <pc:docMk/>
            <pc:sldMk cId="2639338506" sldId="570"/>
            <ac:cxnSpMk id="12" creationId="{6EA12508-A7A4-B869-FCB1-1CF0EA7F759E}"/>
          </ac:cxnSpMkLst>
        </pc:cxnChg>
      </pc:sldChg>
      <pc:sldChg chg="del">
        <pc:chgData name="Giacomo Beccari" userId="1cd4d845-9135-4c3e-986c-37bd054af3e6" providerId="ADAL" clId="{EF31F19D-8029-6843-9A7E-E670C14007ED}" dt="2023-11-21T10:05:24.222" v="9" actId="2696"/>
        <pc:sldMkLst>
          <pc:docMk/>
          <pc:sldMk cId="4235405940" sldId="609"/>
        </pc:sldMkLst>
      </pc:sldChg>
      <pc:sldChg chg="mod modShow">
        <pc:chgData name="Giacomo Beccari" userId="1cd4d845-9135-4c3e-986c-37bd054af3e6" providerId="ADAL" clId="{EF31F19D-8029-6843-9A7E-E670C14007ED}" dt="2023-11-21T08:14:02.312" v="0" actId="729"/>
        <pc:sldMkLst>
          <pc:docMk/>
          <pc:sldMk cId="882047106" sldId="611"/>
        </pc:sldMkLst>
      </pc:sldChg>
      <pc:sldChg chg="addSp modSp add mod">
        <pc:chgData name="Giacomo Beccari" userId="1cd4d845-9135-4c3e-986c-37bd054af3e6" providerId="ADAL" clId="{EF31F19D-8029-6843-9A7E-E670C14007ED}" dt="2023-11-21T10:04:52.925" v="6" actId="1076"/>
        <pc:sldMkLst>
          <pc:docMk/>
          <pc:sldMk cId="3528685338" sldId="620"/>
        </pc:sldMkLst>
        <pc:picChg chg="add mod">
          <ac:chgData name="Giacomo Beccari" userId="1cd4d845-9135-4c3e-986c-37bd054af3e6" providerId="ADAL" clId="{EF31F19D-8029-6843-9A7E-E670C14007ED}" dt="2023-11-21T10:04:52.925" v="6" actId="1076"/>
          <ac:picMkLst>
            <pc:docMk/>
            <pc:sldMk cId="3528685338" sldId="620"/>
            <ac:picMk id="2" creationId="{D94CF2E5-0E7C-EEF6-0B2E-B562E5D99386}"/>
          </ac:picMkLst>
        </pc:picChg>
      </pc:sldChg>
      <pc:sldChg chg="addSp modSp add mod">
        <pc:chgData name="Giacomo Beccari" userId="1cd4d845-9135-4c3e-986c-37bd054af3e6" providerId="ADAL" clId="{EF31F19D-8029-6843-9A7E-E670C14007ED}" dt="2023-11-21T10:05:44.733" v="13" actId="14100"/>
        <pc:sldMkLst>
          <pc:docMk/>
          <pc:sldMk cId="108875622" sldId="621"/>
        </pc:sldMkLst>
        <pc:picChg chg="add mod">
          <ac:chgData name="Giacomo Beccari" userId="1cd4d845-9135-4c3e-986c-37bd054af3e6" providerId="ADAL" clId="{EF31F19D-8029-6843-9A7E-E670C14007ED}" dt="2023-11-21T10:05:12.090" v="8"/>
          <ac:picMkLst>
            <pc:docMk/>
            <pc:sldMk cId="108875622" sldId="621"/>
            <ac:picMk id="3" creationId="{3DBD0A51-D0A6-B56F-B1DE-D6BB2B5A1CFE}"/>
          </ac:picMkLst>
        </pc:picChg>
        <pc:cxnChg chg="add mod">
          <ac:chgData name="Giacomo Beccari" userId="1cd4d845-9135-4c3e-986c-37bd054af3e6" providerId="ADAL" clId="{EF31F19D-8029-6843-9A7E-E670C14007ED}" dt="2023-11-21T10:05:44.733" v="13" actId="14100"/>
          <ac:cxnSpMkLst>
            <pc:docMk/>
            <pc:sldMk cId="108875622" sldId="621"/>
            <ac:cxnSpMk id="4" creationId="{FA8A9375-8EF0-A2EF-1052-CFC41278E6C8}"/>
          </ac:cxnSpMkLst>
        </pc:cxnChg>
        <pc:cxnChg chg="add mod">
          <ac:chgData name="Giacomo Beccari" userId="1cd4d845-9135-4c3e-986c-37bd054af3e6" providerId="ADAL" clId="{EF31F19D-8029-6843-9A7E-E670C14007ED}" dt="2023-11-21T10:05:36.782" v="11" actId="14100"/>
          <ac:cxnSpMkLst>
            <pc:docMk/>
            <pc:sldMk cId="108875622" sldId="621"/>
            <ac:cxnSpMk id="7" creationId="{11ECEF0E-375F-9284-782B-2D10CBFCF14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428E7-4F36-B14B-9F3B-264DDABFE691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5D5AA-1A12-504E-97A5-02E10885FC6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825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FC66-C957-7F5D-0201-763EF7D0B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D8B61-25BC-788B-F6B5-26B7D5999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7BD6-EE3B-D15D-0F74-67890561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41A66-9976-9CEB-C897-3E5B185D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69C90-79DB-3FAC-E61C-85A3030D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6212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0487-0E63-85A8-6922-4C64089F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0CF59-2552-58DA-7A85-0D9B87CF6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2285-D838-D5D2-3431-37B79612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D7E5-7B97-8606-6FAC-EA2CA6AF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A1B4-13D8-F601-822D-4BC26372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748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ACCC0-97E6-7974-B4FF-8A4270A0D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716F9-4CF6-D034-9939-9B536A7B5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D2959-C35D-B95A-DCA6-FC6AAA9D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E2473-39B0-5D6C-4B1C-54F246E8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0F146-1AE4-3EF9-5A0F-D69F7B47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026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4E3F-E8D1-5448-11DD-A6C8B16E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EAA23-DD39-3991-FB3A-A43215208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643F-5EF9-6038-AFBE-EC5A6B5D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F4D8D-E4A7-E0BE-525B-5B4D4040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0EAE-413C-42FD-7CBD-A43F200C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79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F135-5C77-E01F-0919-743F025C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BD463-CA1C-9489-9029-BA5CEFF47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1A609-FD64-40E0-E7AA-8B42C7A6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DD469-413D-F6C9-EAE0-ADAF2029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A7F1F-D0DE-F4E8-11E0-4B4A2CFE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686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C34E-C156-1DB3-5A20-0FE6FC75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799F9-B716-6757-C4EE-7AF062FF4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A1B2C-81D5-BEAA-0280-0D9F79C5F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3A5C2-9C65-3B53-A5AD-77540EEA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3D3D-FD43-765C-B510-9F6FA825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09F3A-84EA-8017-1DC3-CE643540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819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41A9-EBEE-8EF8-6281-2CC0452D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3A6D-1E1A-143A-0C86-3B4B9429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E8EC2-A19C-D785-3016-5B58CD43A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CF954-6EB3-EBFF-0952-FCF0D3583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0D618-8AB9-9D26-BEBB-2F0453E4F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4ED9C-2D39-CEEC-3A4F-5E2F1886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AADAD-D1BC-E012-F682-F768CA38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FD8BF-1D36-56E2-D41D-42ED1B38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787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96CE-CAFC-EF12-45E1-A4BE5C5A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A81BD-2868-4255-327F-93EBE310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16754-43C0-E720-EE9B-19FBFF85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89247-8896-639F-88BC-0F41DC25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9375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F50DB-ECC7-FB89-42F7-304CD331C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A1945-48FC-15A0-1A6C-FFF45F42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51605-CEEE-8F91-0A97-5FF9B2D9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6439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EDF3-365C-BB9B-BDE4-5D2F047B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849B-215A-8728-9C4F-A29DE1DB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E96AA-ACFB-0128-9D82-5AA9B6353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9E1CC-89D9-CFC6-9CC7-4F0FCAA4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AD4E4-33E2-B961-F701-BECF0E55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F3D52-0E6B-D760-826D-52D86229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378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70CC-DC27-9A57-25D4-372A856E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E16D0-C873-AA0C-5151-2478E571C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E89FD-804A-DD77-AA91-65DDCA97E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2C558-D781-061B-4E4C-972D19FB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9A4F-7C4A-58EA-F1C9-56ECE5A4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8C349-B3D3-21F0-AFF5-45A2DAF7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732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C5174-A382-88ED-234C-5C21200F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BD039-68AC-9717-98F9-40C2DA3D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EDCE-A0D5-5A32-581C-6FEF1B2A8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82FE-6A6B-DC4F-8016-0882752D81D4}" type="datetimeFigureOut">
              <a:rPr lang="en-DE" smtClean="0"/>
              <a:t>21.11.23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72E79-62C3-9187-E8F3-C18103F7B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BF5A6-CC94-956F-B220-84264DDF0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15778-EA11-BE42-A0FC-2B0ECB09B8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405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hyperlink" Target="https://www.google.com/url?sa=i&amp;rct=j&amp;q=&amp;esrc=s&amp;source=images&amp;cd=&amp;ved=2ahUKEwi2yOiJs4XjAhVGUBoKHQzFAq0QjRx6BAgBEAU&amp;url=https%3A%2F%2Fwww.eso.org%2Fsci%2Ffacilities%2Fdevelop%2Finstruments%2FMOONS.html&amp;psig=AOvVaw09Wf5Lky0Ai7xThq47Zs_E&amp;ust=15615784179638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BC07-6252-64F6-99B0-FCB65B2A3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868362"/>
            <a:ext cx="10820400" cy="2387600"/>
          </a:xfrm>
        </p:spPr>
        <p:txBody>
          <a:bodyPr lIns="90000">
            <a:normAutofit fontScale="90000"/>
          </a:bodyPr>
          <a:lstStyle/>
          <a:p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Filamentary Relicts Of Star Formation Discovered By Gaia</a:t>
            </a:r>
            <a:br>
              <a:rPr lang="en-GB" dirty="0"/>
            </a:b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223ED-DF43-0881-6B54-D86908A25C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DE" dirty="0"/>
              <a:t>Giacomo Beccari</a:t>
            </a:r>
          </a:p>
          <a:p>
            <a:r>
              <a:rPr lang="en-DE" dirty="0"/>
              <a:t>Henri M.J. Boffin</a:t>
            </a:r>
          </a:p>
          <a:p>
            <a:r>
              <a:rPr lang="en-DE" dirty="0"/>
              <a:t>Tereza Jerabkova</a:t>
            </a:r>
          </a:p>
          <a:p>
            <a:r>
              <a:rPr lang="en-DE" dirty="0"/>
              <a:t>ESO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406D471-1B97-6518-48E6-5BD8A8AA1DFE}"/>
              </a:ext>
            </a:extLst>
          </p:cNvPr>
          <p:cNvSpPr txBox="1">
            <a:spLocks/>
          </p:cNvSpPr>
          <p:nvPr/>
        </p:nvSpPr>
        <p:spPr>
          <a:xfrm>
            <a:off x="0" y="6558643"/>
            <a:ext cx="11549743" cy="375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300" b="0" i="0" dirty="0">
                <a:effectLst/>
                <a:latin typeface="Roboto" panose="02000000000000000000" pitchFamily="2" charset="0"/>
              </a:rPr>
              <a:t>From star clusters to field populations: survived, destroyed and migrated clusters, </a:t>
            </a:r>
            <a:r>
              <a:rPr lang="en-GB" sz="1300" b="0" i="0" dirty="0">
                <a:effectLst/>
                <a:latin typeface="Liberation Sans"/>
              </a:rPr>
              <a:t>Nov 20 – 23, 2023, Villa Galileo, Florence</a:t>
            </a:r>
            <a:r>
              <a:rPr lang="en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61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7DC47-ABA1-D450-9B0E-481707B6A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469" y="96080"/>
            <a:ext cx="6891131" cy="6665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803CB-FC5C-2C9E-BE78-665C6DEE9AC8}"/>
              </a:ext>
            </a:extLst>
          </p:cNvPr>
          <p:cNvSpPr txBox="1"/>
          <p:nvPr/>
        </p:nvSpPr>
        <p:spPr>
          <a:xfrm>
            <a:off x="10492800" y="6395790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entury Gothic" panose="020B0502020202020204" pitchFamily="34" charset="0"/>
              </a:rPr>
              <a:t>Beccari</a:t>
            </a:r>
            <a:r>
              <a:rPr lang="en-US" sz="1400" dirty="0">
                <a:latin typeface="Century Gothic" panose="020B0502020202020204" pitchFamily="34" charset="0"/>
              </a:rPr>
              <a:t>+ 17</a:t>
            </a:r>
          </a:p>
        </p:txBody>
      </p:sp>
      <p:pic>
        <p:nvPicPr>
          <p:cNvPr id="6" name="Picture 3" descr="heic0601a.jpg">
            <a:extLst>
              <a:ext uri="{FF2B5EF4-FFF2-40B4-BE49-F238E27FC236}">
                <a16:creationId xmlns:a16="http://schemas.microsoft.com/office/drawing/2014/main" id="{520E1B8F-8184-5142-D615-B2F81E58D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4396" y="1847761"/>
            <a:ext cx="2739935" cy="273993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1ADC24-A5E0-2BC7-9DC0-CE4C53D0DCAF}"/>
              </a:ext>
            </a:extLst>
          </p:cNvPr>
          <p:cNvSpPr/>
          <p:nvPr/>
        </p:nvSpPr>
        <p:spPr>
          <a:xfrm>
            <a:off x="6359847" y="2451626"/>
            <a:ext cx="299545" cy="290086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2AB3C3-A2B8-6EF3-38E4-6320C7CE10A1}"/>
              </a:ext>
            </a:extLst>
          </p:cNvPr>
          <p:cNvCxnSpPr/>
          <p:nvPr/>
        </p:nvCxnSpPr>
        <p:spPr>
          <a:xfrm flipH="1">
            <a:off x="6359848" y="1847761"/>
            <a:ext cx="2454548" cy="603865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561093-819C-68D4-EDC0-DCF7CEA8ED68}"/>
              </a:ext>
            </a:extLst>
          </p:cNvPr>
          <p:cNvCxnSpPr/>
          <p:nvPr/>
        </p:nvCxnSpPr>
        <p:spPr>
          <a:xfrm flipH="1" flipV="1">
            <a:off x="6359848" y="2741712"/>
            <a:ext cx="2454548" cy="1845984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2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/>
          <a:stretch/>
        </p:blipFill>
        <p:spPr>
          <a:xfrm>
            <a:off x="251792" y="825140"/>
            <a:ext cx="5018299" cy="502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03" y="1122160"/>
            <a:ext cx="5735840" cy="573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1565" y="209587"/>
            <a:ext cx="8746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/>
              <a:t>M</a:t>
            </a:r>
            <a:r>
              <a:rPr lang="is-IS" sz="3200"/>
              <a:t>ultiple parallel and discrete Pre-Main Sequences!</a:t>
            </a:r>
            <a:endParaRPr lang="en-US" sz="320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 flipH="1">
            <a:off x="3616559" y="1258530"/>
            <a:ext cx="2678224" cy="12172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 flipV="1">
            <a:off x="4027375" y="3297369"/>
            <a:ext cx="2267408" cy="2981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04525" y="2475735"/>
            <a:ext cx="861391" cy="82163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FB10C-682B-C722-A2B4-18D2D8ECCFA4}"/>
              </a:ext>
            </a:extLst>
          </p:cNvPr>
          <p:cNvSpPr txBox="1"/>
          <p:nvPr/>
        </p:nvSpPr>
        <p:spPr>
          <a:xfrm>
            <a:off x="1921565" y="6279081"/>
            <a:ext cx="12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Beccari+17</a:t>
            </a:r>
          </a:p>
        </p:txBody>
      </p:sp>
    </p:spTree>
    <p:extLst>
      <p:ext uri="{BB962C8B-B14F-4D97-AF65-F5344CB8AC3E}">
        <p14:creationId xmlns:p14="http://schemas.microsoft.com/office/powerpoint/2010/main" val="190457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5696E1-93FB-5C3A-D219-119574DD14C9}"/>
              </a:ext>
            </a:extLst>
          </p:cNvPr>
          <p:cNvSpPr txBox="1"/>
          <p:nvPr/>
        </p:nvSpPr>
        <p:spPr>
          <a:xfrm>
            <a:off x="396661" y="-169135"/>
            <a:ext cx="11366089" cy="1840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33">
                <a:latin typeface="+mj-lt"/>
                <a:ea typeface="+mj-ea"/>
                <a:cs typeface="+mj-cs"/>
              </a:rPr>
              <a:t>OmegaCAM+GaiaDR3+APOGEEDR17+SPITZER+DaRio16</a:t>
            </a:r>
          </a:p>
        </p:txBody>
      </p:sp>
      <p:pic>
        <p:nvPicPr>
          <p:cNvPr id="1030" name="Picture 6" descr="NASA Celebrates the Legacy of the Spitzer Space Telescope - NASA">
            <a:extLst>
              <a:ext uri="{FF2B5EF4-FFF2-40B4-BE49-F238E27FC236}">
                <a16:creationId xmlns:a16="http://schemas.microsoft.com/office/drawing/2014/main" id="{5D0031D4-013C-0319-9E25-40EA118D6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3" r="34149" b="-1"/>
          <a:stretch/>
        </p:blipFill>
        <p:spPr bwMode="auto">
          <a:xfrm>
            <a:off x="9000039" y="1568026"/>
            <a:ext cx="2837999" cy="49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32DEE-B596-5967-C3C6-856CEBF58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40" r="18468" b="3"/>
          <a:stretch/>
        </p:blipFill>
        <p:spPr>
          <a:xfrm>
            <a:off x="280207" y="1568026"/>
            <a:ext cx="2837999" cy="4993685"/>
          </a:xfrm>
          <a:prstGeom prst="rect">
            <a:avLst/>
          </a:prstGeom>
        </p:spPr>
      </p:pic>
      <p:pic>
        <p:nvPicPr>
          <p:cNvPr id="1028" name="Picture 4" descr="Sloan Digital Sky Survey receives award for early, groundbreaking work in  science data management">
            <a:extLst>
              <a:ext uri="{FF2B5EF4-FFF2-40B4-BE49-F238E27FC236}">
                <a16:creationId xmlns:a16="http://schemas.microsoft.com/office/drawing/2014/main" id="{ED5C8FC8-43C0-D63C-78BC-CC157549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6" r="25297" b="-2"/>
          <a:stretch/>
        </p:blipFill>
        <p:spPr bwMode="auto">
          <a:xfrm>
            <a:off x="6079706" y="1568026"/>
            <a:ext cx="2837999" cy="49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uranos Milky Way - Unveil the beauty of our galaxy">
            <a:extLst>
              <a:ext uri="{FF2B5EF4-FFF2-40B4-BE49-F238E27FC236}">
                <a16:creationId xmlns:a16="http://schemas.microsoft.com/office/drawing/2014/main" id="{FC97E122-DDED-015B-BCBE-B2CB87938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25300" b="3"/>
          <a:stretch/>
        </p:blipFill>
        <p:spPr bwMode="auto">
          <a:xfrm>
            <a:off x="3159373" y="1550608"/>
            <a:ext cx="2837999" cy="49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33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5696E1-93FB-5C3A-D219-119574DD14C9}"/>
              </a:ext>
            </a:extLst>
          </p:cNvPr>
          <p:cNvSpPr txBox="1"/>
          <p:nvPr/>
        </p:nvSpPr>
        <p:spPr>
          <a:xfrm>
            <a:off x="702867" y="137080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C44B8-BE93-4666-0EB3-EB00DDD6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93" y="1127949"/>
            <a:ext cx="7586763" cy="5592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9E62C-D1CA-5F26-8243-D3CDBC45BC14}"/>
              </a:ext>
            </a:extLst>
          </p:cNvPr>
          <p:cNvSpPr txBox="1"/>
          <p:nvPr/>
        </p:nvSpPr>
        <p:spPr>
          <a:xfrm>
            <a:off x="4999227" y="694357"/>
            <a:ext cx="2658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1) Select by Parallax</a:t>
            </a:r>
          </a:p>
        </p:txBody>
      </p:sp>
    </p:spTree>
    <p:extLst>
      <p:ext uri="{BB962C8B-B14F-4D97-AF65-F5344CB8AC3E}">
        <p14:creationId xmlns:p14="http://schemas.microsoft.com/office/powerpoint/2010/main" val="2538048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EA6150-DC7E-C785-6E25-673FB0503AEC}"/>
              </a:ext>
            </a:extLst>
          </p:cNvPr>
          <p:cNvSpPr txBox="1"/>
          <p:nvPr/>
        </p:nvSpPr>
        <p:spPr>
          <a:xfrm>
            <a:off x="4853076" y="763168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2) Select on the CMD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17946-5F6C-65F3-F673-97A12FEB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4" y="1207296"/>
            <a:ext cx="11208772" cy="5650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43D82-37CE-E269-970B-3F5F94D8E95C}"/>
              </a:ext>
            </a:extLst>
          </p:cNvPr>
          <p:cNvSpPr txBox="1"/>
          <p:nvPr/>
        </p:nvSpPr>
        <p:spPr>
          <a:xfrm>
            <a:off x="939301" y="177879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</p:spTree>
    <p:extLst>
      <p:ext uri="{BB962C8B-B14F-4D97-AF65-F5344CB8AC3E}">
        <p14:creationId xmlns:p14="http://schemas.microsoft.com/office/powerpoint/2010/main" val="347530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C64B3-18F3-B785-9F84-5E5C77B5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5" y="1234457"/>
            <a:ext cx="11208775" cy="416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45F66-CED2-3EAE-E284-0E3C84699703}"/>
              </a:ext>
            </a:extLst>
          </p:cNvPr>
          <p:cNvSpPr txBox="1"/>
          <p:nvPr/>
        </p:nvSpPr>
        <p:spPr>
          <a:xfrm>
            <a:off x="3089480" y="851436"/>
            <a:ext cx="717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3) Number of PMS stars with discs according to SPITZER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CB6F5-26A6-DD00-A381-27772EDC67A5}"/>
              </a:ext>
            </a:extLst>
          </p:cNvPr>
          <p:cNvSpPr txBox="1"/>
          <p:nvPr/>
        </p:nvSpPr>
        <p:spPr>
          <a:xfrm>
            <a:off x="3271813" y="5093415"/>
            <a:ext cx="6353036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Fraction of discs:</a:t>
            </a:r>
          </a:p>
          <a:p>
            <a:pPr algn="ctr"/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Old pop (343): 36%</a:t>
            </a:r>
          </a:p>
          <a:p>
            <a:pPr algn="ctr"/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Young pop (128) : 23% </a:t>
            </a:r>
          </a:p>
          <a:p>
            <a:pPr algn="ctr"/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Very Young pop (25) : 16%</a:t>
            </a:r>
            <a:endParaRPr lang="en-DE" sz="2667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F096C-2AEF-0D12-A50A-719372705B85}"/>
              </a:ext>
            </a:extLst>
          </p:cNvPr>
          <p:cNvSpPr txBox="1"/>
          <p:nvPr/>
        </p:nvSpPr>
        <p:spPr>
          <a:xfrm>
            <a:off x="939301" y="177879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</p:spTree>
    <p:extLst>
      <p:ext uri="{BB962C8B-B14F-4D97-AF65-F5344CB8AC3E}">
        <p14:creationId xmlns:p14="http://schemas.microsoft.com/office/powerpoint/2010/main" val="3884539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1E332-A1B9-37A5-8AD2-28A4F2A5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19" y="1275462"/>
            <a:ext cx="7306205" cy="5616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7DB77-BB6D-DC59-7985-5C04084A0395}"/>
              </a:ext>
            </a:extLst>
          </p:cNvPr>
          <p:cNvSpPr txBox="1"/>
          <p:nvPr/>
        </p:nvSpPr>
        <p:spPr>
          <a:xfrm>
            <a:off x="6149786" y="3199524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0AE57-49BA-76E1-D215-C558C1F56075}"/>
              </a:ext>
            </a:extLst>
          </p:cNvPr>
          <p:cNvSpPr txBox="1"/>
          <p:nvPr/>
        </p:nvSpPr>
        <p:spPr>
          <a:xfrm>
            <a:off x="5384512" y="4715349"/>
            <a:ext cx="1118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YOUNG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6062C-0FDF-2CCF-E8F9-601568146E89}"/>
              </a:ext>
            </a:extLst>
          </p:cNvPr>
          <p:cNvSpPr txBox="1"/>
          <p:nvPr/>
        </p:nvSpPr>
        <p:spPr>
          <a:xfrm>
            <a:off x="4716098" y="5830756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VERY YOUNG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CFC4D-EDE8-C18D-B861-B74BFEF49386}"/>
              </a:ext>
            </a:extLst>
          </p:cNvPr>
          <p:cNvSpPr txBox="1"/>
          <p:nvPr/>
        </p:nvSpPr>
        <p:spPr>
          <a:xfrm>
            <a:off x="5214954" y="109079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400 pc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21A028-5CF5-0621-C417-AD66F542E096}"/>
              </a:ext>
            </a:extLst>
          </p:cNvPr>
          <p:cNvCxnSpPr>
            <a:cxnSpLocks/>
          </p:cNvCxnSpPr>
          <p:nvPr/>
        </p:nvCxnSpPr>
        <p:spPr>
          <a:xfrm flipV="1">
            <a:off x="5482815" y="1398493"/>
            <a:ext cx="0" cy="1559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3C00C1-D6C6-6AA8-F027-A207537F87FB}"/>
              </a:ext>
            </a:extLst>
          </p:cNvPr>
          <p:cNvSpPr txBox="1"/>
          <p:nvPr/>
        </p:nvSpPr>
        <p:spPr>
          <a:xfrm>
            <a:off x="6213259" y="108418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385 pc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2850C9-7290-B056-2A9A-1F5714DF004C}"/>
              </a:ext>
            </a:extLst>
          </p:cNvPr>
          <p:cNvCxnSpPr>
            <a:cxnSpLocks/>
          </p:cNvCxnSpPr>
          <p:nvPr/>
        </p:nvCxnSpPr>
        <p:spPr>
          <a:xfrm flipV="1">
            <a:off x="6515959" y="1398493"/>
            <a:ext cx="0" cy="1559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3AB66DE-872E-9055-6D68-B73FA1203AF4}"/>
              </a:ext>
            </a:extLst>
          </p:cNvPr>
          <p:cNvSpPr txBox="1"/>
          <p:nvPr/>
        </p:nvSpPr>
        <p:spPr>
          <a:xfrm>
            <a:off x="3026936" y="718986"/>
            <a:ext cx="717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3) Number of PMS stars with discs according to SPITZER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ED3169-D1FD-D802-1CF2-2848D5D323CF}"/>
              </a:ext>
            </a:extLst>
          </p:cNvPr>
          <p:cNvSpPr txBox="1"/>
          <p:nvPr/>
        </p:nvSpPr>
        <p:spPr>
          <a:xfrm>
            <a:off x="939301" y="177879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990A7-8572-2AB5-954C-A79794B29D47}"/>
              </a:ext>
            </a:extLst>
          </p:cNvPr>
          <p:cNvSpPr txBox="1"/>
          <p:nvPr/>
        </p:nvSpPr>
        <p:spPr>
          <a:xfrm>
            <a:off x="6484492" y="6457891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[arcsec]</a:t>
            </a:r>
          </a:p>
        </p:txBody>
      </p:sp>
    </p:spTree>
    <p:extLst>
      <p:ext uri="{BB962C8B-B14F-4D97-AF65-F5344CB8AC3E}">
        <p14:creationId xmlns:p14="http://schemas.microsoft.com/office/powerpoint/2010/main" val="3188590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45F66-CED2-3EAE-E284-0E3C84699703}"/>
              </a:ext>
            </a:extLst>
          </p:cNvPr>
          <p:cNvSpPr txBox="1"/>
          <p:nvPr/>
        </p:nvSpPr>
        <p:spPr>
          <a:xfrm>
            <a:off x="3089481" y="851436"/>
            <a:ext cx="27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3) Outward velocity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88C8C1-6F9E-52B5-C921-461EAB5C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47" y="1360508"/>
            <a:ext cx="6780307" cy="5320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47B21-FE22-A3B7-8EDF-39731B2B7573}"/>
              </a:ext>
            </a:extLst>
          </p:cNvPr>
          <p:cNvSpPr txBox="1"/>
          <p:nvPr/>
        </p:nvSpPr>
        <p:spPr>
          <a:xfrm>
            <a:off x="939301" y="177879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0E927-9B0F-D811-509F-F821AC6BB8E6}"/>
              </a:ext>
            </a:extLst>
          </p:cNvPr>
          <p:cNvSpPr txBox="1"/>
          <p:nvPr/>
        </p:nvSpPr>
        <p:spPr>
          <a:xfrm>
            <a:off x="6565251" y="6266903"/>
            <a:ext cx="78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[km/s]</a:t>
            </a:r>
          </a:p>
        </p:txBody>
      </p:sp>
    </p:spTree>
    <p:extLst>
      <p:ext uri="{BB962C8B-B14F-4D97-AF65-F5344CB8AC3E}">
        <p14:creationId xmlns:p14="http://schemas.microsoft.com/office/powerpoint/2010/main" val="236071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45F66-CED2-3EAE-E284-0E3C84699703}"/>
              </a:ext>
            </a:extLst>
          </p:cNvPr>
          <p:cNvSpPr txBox="1"/>
          <p:nvPr/>
        </p:nvSpPr>
        <p:spPr>
          <a:xfrm>
            <a:off x="3089481" y="851436"/>
            <a:ext cx="270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/>
              <a:t>3) Outward velocity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88C8C1-6F9E-52B5-C921-461EAB5C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47" y="1360508"/>
            <a:ext cx="6780307" cy="5320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3448CD-0CAF-E390-A01A-A8850509EC29}"/>
              </a:ext>
            </a:extLst>
          </p:cNvPr>
          <p:cNvSpPr txBox="1"/>
          <p:nvPr/>
        </p:nvSpPr>
        <p:spPr>
          <a:xfrm>
            <a:off x="469651" y="3343727"/>
            <a:ext cx="11252699" cy="13236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44" indent="-285744">
              <a:buFont typeface="Wingdings" pitchFamily="2" charset="2"/>
              <a:buChar char="à"/>
            </a:pPr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OLD pop: N. of stars 90 and Variance=6.6782 </a:t>
            </a:r>
          </a:p>
          <a:p>
            <a:pPr marL="285744" indent="-285744">
              <a:buFont typeface="Wingdings" pitchFamily="2" charset="2"/>
              <a:buChar char="à"/>
            </a:pPr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YOUNG pop: N. of stars 34 and Variance =14.4630 </a:t>
            </a:r>
          </a:p>
          <a:p>
            <a:pPr marL="285744" indent="-285744">
              <a:buFont typeface="Wingdings" pitchFamily="2" charset="2"/>
              <a:buChar char="à"/>
            </a:pPr>
            <a:r>
              <a:rPr lang="en-GB" sz="2667">
                <a:solidFill>
                  <a:srgbClr val="000000"/>
                </a:solidFill>
                <a:latin typeface="Menlo" panose="020B0609030804020204" pitchFamily="49" charset="0"/>
              </a:rPr>
              <a:t>VERY YOUNG pop: N. of stars 9 and Variance =10.4537</a:t>
            </a:r>
            <a:endParaRPr lang="en-DE" sz="266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5E979-59C6-3E47-765E-17499B64FD15}"/>
              </a:ext>
            </a:extLst>
          </p:cNvPr>
          <p:cNvSpPr txBox="1"/>
          <p:nvPr/>
        </p:nvSpPr>
        <p:spPr>
          <a:xfrm>
            <a:off x="939301" y="177879"/>
            <a:ext cx="1095274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733"/>
              <a:t>OmegaCAM+GaiaDR3+APOGEEDR17+SPITZER+DaRio16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CBDB0-5373-897B-0AF3-D991B2AF751F}"/>
              </a:ext>
            </a:extLst>
          </p:cNvPr>
          <p:cNvSpPr txBox="1"/>
          <p:nvPr/>
        </p:nvSpPr>
        <p:spPr>
          <a:xfrm>
            <a:off x="6565251" y="6266903"/>
            <a:ext cx="78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/>
              <a:t>[km/s]</a:t>
            </a:r>
          </a:p>
        </p:txBody>
      </p:sp>
    </p:spTree>
    <p:extLst>
      <p:ext uri="{BB962C8B-B14F-4D97-AF65-F5344CB8AC3E}">
        <p14:creationId xmlns:p14="http://schemas.microsoft.com/office/powerpoint/2010/main" val="257889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FB83-0AF1-E81A-E5C7-722AE8D1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+mn-lt"/>
              </a:rPr>
              <a:t>Serendipitous discovery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BB117-CC64-76E6-D666-9AEF22CABC88}"/>
              </a:ext>
            </a:extLst>
          </p:cNvPr>
          <p:cNvSpPr txBox="1"/>
          <p:nvPr/>
        </p:nvSpPr>
        <p:spPr>
          <a:xfrm>
            <a:off x="141515" y="6444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latin typeface="Century Gothic" panose="020B0502020202020204" pitchFamily="34" charset="0"/>
              </a:rPr>
              <a:t>Jerabkova+19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2DC42-B0A5-61AD-C620-B17D5C77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5" y="1076632"/>
            <a:ext cx="10092529" cy="50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6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5A29C0-72C8-3E43-B604-C1215E80D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89" y="164929"/>
            <a:ext cx="4352382" cy="2837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F281E-2599-F54C-AD3D-CFC02A5F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43" y="4008182"/>
            <a:ext cx="4352382" cy="2825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0C980-A4F1-5444-938E-8A8B6A7B4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2" y="4023646"/>
            <a:ext cx="4685219" cy="2616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20482-9654-0B4D-9F29-402D4D104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27" y="59152"/>
            <a:ext cx="4174250" cy="2892579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1F5FFD3F-FDB1-9A4F-AE54-58D1F6EB4EC1}"/>
              </a:ext>
            </a:extLst>
          </p:cNvPr>
          <p:cNvSpPr/>
          <p:nvPr/>
        </p:nvSpPr>
        <p:spPr>
          <a:xfrm rot="21567351">
            <a:off x="4588056" y="1535968"/>
            <a:ext cx="2062162" cy="44754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6F540B3-A409-D145-A482-948C2C360522}"/>
              </a:ext>
            </a:extLst>
          </p:cNvPr>
          <p:cNvSpPr/>
          <p:nvPr/>
        </p:nvSpPr>
        <p:spPr>
          <a:xfrm rot="5400000">
            <a:off x="9321221" y="3378302"/>
            <a:ext cx="1446137" cy="38917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C3526B-E276-6F48-9609-D13A576396B9}"/>
              </a:ext>
            </a:extLst>
          </p:cNvPr>
          <p:cNvSpPr txBox="1"/>
          <p:nvPr/>
        </p:nvSpPr>
        <p:spPr>
          <a:xfrm>
            <a:off x="4323751" y="3002903"/>
            <a:ext cx="364785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DE" sz="2800" dirty="0"/>
              <a:t>How/Why/When</a:t>
            </a:r>
          </a:p>
          <a:p>
            <a:pPr algn="ctr"/>
            <a:r>
              <a:rPr lang="en-DE" sz="2800" dirty="0"/>
              <a:t>stars and clusters form?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430A659-5FDC-FA48-A20F-871CC34B82B8}"/>
              </a:ext>
            </a:extLst>
          </p:cNvPr>
          <p:cNvSpPr/>
          <p:nvPr/>
        </p:nvSpPr>
        <p:spPr>
          <a:xfrm rot="10800000">
            <a:off x="4691743" y="5747657"/>
            <a:ext cx="2075648" cy="5171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607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Orion_mulmuld.jpg">
            <a:extLst>
              <a:ext uri="{FF2B5EF4-FFF2-40B4-BE49-F238E27FC236}">
                <a16:creationId xmlns:a16="http://schemas.microsoft.com/office/drawing/2014/main" id="{F2EE1CF2-62B4-B1B0-0EC7-AB512E31E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321" y="1376707"/>
            <a:ext cx="3854781" cy="2753415"/>
          </a:xfrm>
          <a:prstGeom prst="rect">
            <a:avLst/>
          </a:prstGeom>
        </p:spPr>
      </p:pic>
      <p:pic>
        <p:nvPicPr>
          <p:cNvPr id="5" name="Imagen 5" descr="Orion_paralaxes.jpg">
            <a:extLst>
              <a:ext uri="{FF2B5EF4-FFF2-40B4-BE49-F238E27FC236}">
                <a16:creationId xmlns:a16="http://schemas.microsoft.com/office/drawing/2014/main" id="{975C7BFC-0365-BD03-B499-3725171C8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731" y="4104585"/>
            <a:ext cx="3854781" cy="2753415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D9AA0CEE-9697-3F22-512C-D01A8F324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376707"/>
            <a:ext cx="7064477" cy="5180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D0DAE-D208-1D81-5AF5-E37779EEC4C0}"/>
              </a:ext>
            </a:extLst>
          </p:cNvPr>
          <p:cNvSpPr txBox="1"/>
          <p:nvPr/>
        </p:nvSpPr>
        <p:spPr>
          <a:xfrm>
            <a:off x="2410573" y="166886"/>
            <a:ext cx="7893367" cy="1019320"/>
          </a:xfrm>
          <a:prstGeom prst="rect">
            <a:avLst/>
          </a:prstGeom>
          <a:noFill/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2000" dirty="0">
                <a:latin typeface="+mj-lt"/>
              </a:rPr>
              <a:t>We extended the area to 15 x 15 deg</a:t>
            </a:r>
            <a:r>
              <a:rPr lang="en-GB" sz="2000" baseline="30000" dirty="0">
                <a:latin typeface="+mj-lt"/>
              </a:rPr>
              <a:t>2 </a:t>
            </a:r>
            <a:r>
              <a:rPr lang="en-GB" sz="2000" dirty="0">
                <a:latin typeface="+mj-lt"/>
              </a:rPr>
              <a:t>using Gaia DR2 data</a:t>
            </a:r>
            <a:endParaRPr lang="en-GB" sz="2000" baseline="30000" dirty="0">
              <a:latin typeface="+mj-lt"/>
            </a:endParaRPr>
          </a:p>
          <a:p>
            <a:pPr marL="0" indent="0" algn="ctr">
              <a:buNone/>
            </a:pPr>
            <a:endParaRPr lang="en-GB" sz="2000" dirty="0">
              <a:latin typeface="+mj-lt"/>
            </a:endParaRPr>
          </a:p>
          <a:p>
            <a:pPr marL="0" indent="0" algn="ctr">
              <a:buNone/>
            </a:pPr>
            <a:r>
              <a:rPr lang="en-GB" sz="2000" dirty="0">
                <a:latin typeface="+mj-lt"/>
              </a:rPr>
              <a:t>and performed a clustering analysis  with DBSCAN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B5A8ED-8393-96EF-542A-5483897C065D}"/>
              </a:ext>
            </a:extLst>
          </p:cNvPr>
          <p:cNvSpPr/>
          <p:nvPr/>
        </p:nvSpPr>
        <p:spPr>
          <a:xfrm>
            <a:off x="286448" y="6399310"/>
            <a:ext cx="1475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dirty="0" err="1">
                <a:latin typeface="Century Gothic" panose="020B0502020202020204" pitchFamily="34" charset="0"/>
              </a:rPr>
              <a:t>Jerabkova</a:t>
            </a:r>
            <a:r>
              <a:rPr lang="en" sz="1400" dirty="0">
                <a:latin typeface="Century Gothic" panose="020B0502020202020204" pitchFamily="34" charset="0"/>
              </a:rPr>
              <a:t>+ 19</a:t>
            </a:r>
          </a:p>
        </p:txBody>
      </p:sp>
    </p:spTree>
    <p:extLst>
      <p:ext uri="{BB962C8B-B14F-4D97-AF65-F5344CB8AC3E}">
        <p14:creationId xmlns:p14="http://schemas.microsoft.com/office/powerpoint/2010/main" val="1039393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ECCF-A283-85B5-1F92-FA2833AD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683"/>
            <a:ext cx="10515600" cy="1325563"/>
          </a:xfrm>
        </p:spPr>
        <p:txBody>
          <a:bodyPr/>
          <a:lstStyle/>
          <a:p>
            <a:r>
              <a:rPr lang="en-GB" dirty="0"/>
              <a:t>Serendipitous discovery</a:t>
            </a:r>
          </a:p>
        </p:txBody>
      </p:sp>
      <p:pic>
        <p:nvPicPr>
          <p:cNvPr id="4" name="Imagen 2" descr="CMD_Orion.jpg">
            <a:extLst>
              <a:ext uri="{FF2B5EF4-FFF2-40B4-BE49-F238E27FC236}">
                <a16:creationId xmlns:a16="http://schemas.microsoft.com/office/drawing/2014/main" id="{E3A0883F-64AB-1755-7AD4-8583E8884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94" y="1175880"/>
            <a:ext cx="7841974" cy="5227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A6A6F-F521-54E9-E9D2-7D3E8D14828A}"/>
              </a:ext>
            </a:extLst>
          </p:cNvPr>
          <p:cNvSpPr txBox="1"/>
          <p:nvPr/>
        </p:nvSpPr>
        <p:spPr>
          <a:xfrm>
            <a:off x="9390942" y="4231092"/>
            <a:ext cx="1943100" cy="1317486"/>
          </a:xfrm>
          <a:prstGeom prst="rect">
            <a:avLst/>
          </a:prstGeom>
          <a:solidFill>
            <a:srgbClr val="18A194"/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Older than Orion</a:t>
            </a:r>
          </a:p>
          <a:p>
            <a:pPr marL="0" indent="0" algn="ctr">
              <a:buNone/>
            </a:pPr>
            <a:endParaRPr lang="en-GB" sz="2000" dirty="0">
              <a:solidFill>
                <a:schemeClr val="accent4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l">
              <a:buNone/>
            </a:pP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15-20 </a:t>
            </a:r>
            <a:r>
              <a:rPr lang="en-GB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Myr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 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BACA8-6B3D-AD7D-DE28-3D1A48D64AB0}"/>
              </a:ext>
            </a:extLst>
          </p:cNvPr>
          <p:cNvSpPr/>
          <p:nvPr/>
        </p:nvSpPr>
        <p:spPr>
          <a:xfrm>
            <a:off x="205409" y="6533924"/>
            <a:ext cx="1475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dirty="0">
                <a:latin typeface="Century Gothic" panose="020B0502020202020204" pitchFamily="34" charset="0"/>
              </a:rPr>
              <a:t>Jerabkova+19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ABA5E-E52C-ADB7-E0E8-74725DBF9A43}"/>
              </a:ext>
            </a:extLst>
          </p:cNvPr>
          <p:cNvSpPr txBox="1"/>
          <p:nvPr/>
        </p:nvSpPr>
        <p:spPr>
          <a:xfrm>
            <a:off x="8837784" y="1175880"/>
            <a:ext cx="3049416" cy="23883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latin typeface="Century Gothic" panose="020B0502020202020204" pitchFamily="34" charset="0"/>
              </a:rPr>
              <a:t>We discovered a relic filament over a region of ~90 pc</a:t>
            </a:r>
          </a:p>
        </p:txBody>
      </p:sp>
    </p:spTree>
    <p:extLst>
      <p:ext uri="{BB962C8B-B14F-4D97-AF65-F5344CB8AC3E}">
        <p14:creationId xmlns:p14="http://schemas.microsoft.com/office/powerpoint/2010/main" val="242083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97F2-957C-2544-8E9B-5B17CC2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04F7C-50ED-DC44-8540-879679F55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66" y="897579"/>
            <a:ext cx="3641249" cy="5960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B22C9-FC6C-3C4A-8449-A237D12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415" y="897580"/>
            <a:ext cx="3513909" cy="5898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70E485-2843-2D41-8919-14E8CB047323}"/>
              </a:ext>
            </a:extLst>
          </p:cNvPr>
          <p:cNvSpPr/>
          <p:nvPr/>
        </p:nvSpPr>
        <p:spPr>
          <a:xfrm>
            <a:off x="3719796" y="3059668"/>
            <a:ext cx="1737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IXGeneral" pitchFamily="2" charset="2"/>
              </a:rPr>
              <a:t>10×5deg</a:t>
            </a:r>
            <a:r>
              <a:rPr lang="en-GB" dirty="0">
                <a:solidFill>
                  <a:srgbClr val="FF0000"/>
                </a:solidFill>
              </a:rPr>
              <a:t> region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BE174-515C-144A-ACE4-899028F6E694}"/>
              </a:ext>
            </a:extLst>
          </p:cNvPr>
          <p:cNvSpPr/>
          <p:nvPr/>
        </p:nvSpPr>
        <p:spPr>
          <a:xfrm>
            <a:off x="5227320" y="6541181"/>
            <a:ext cx="1737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STIXGeneral" pitchFamily="2" charset="2"/>
              </a:rPr>
              <a:t>Beccari+18</a:t>
            </a:r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4CE9B-60B7-E048-BCCB-42595DB0C295}"/>
              </a:ext>
            </a:extLst>
          </p:cNvPr>
          <p:cNvSpPr/>
          <p:nvPr/>
        </p:nvSpPr>
        <p:spPr>
          <a:xfrm>
            <a:off x="4014227" y="6014312"/>
            <a:ext cx="1737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IXGeneral" pitchFamily="2" charset="2"/>
              </a:rPr>
              <a:t>kinematics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34D3F0-C7D6-8A41-B8EE-FAD5B59A203D}"/>
              </a:ext>
            </a:extLst>
          </p:cNvPr>
          <p:cNvSpPr/>
          <p:nvPr/>
        </p:nvSpPr>
        <p:spPr>
          <a:xfrm>
            <a:off x="8168176" y="4121664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IXGeneral" pitchFamily="2" charset="2"/>
              </a:rPr>
              <a:t>age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5DD7E-B39E-A247-A34F-FCB61A3180CD}"/>
              </a:ext>
            </a:extLst>
          </p:cNvPr>
          <p:cNvSpPr/>
          <p:nvPr/>
        </p:nvSpPr>
        <p:spPr>
          <a:xfrm>
            <a:off x="7950169" y="1204591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IXGeneral" pitchFamily="2" charset="2"/>
              </a:rPr>
              <a:t>distance</a:t>
            </a:r>
            <a:endParaRPr lang="en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03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97F2-957C-2544-8E9B-5B17CC2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04F7C-50ED-DC44-8540-879679F5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89"/>
          <a:stretch/>
        </p:blipFill>
        <p:spPr>
          <a:xfrm>
            <a:off x="2849945" y="3657490"/>
            <a:ext cx="2970512" cy="24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97F2-957C-2544-8E9B-5B17CC2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A99E8-CB9B-C94D-8117-2FE4DF25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97" y="821681"/>
            <a:ext cx="9243316" cy="5960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04F7C-50ED-DC44-8540-879679F55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189"/>
          <a:stretch/>
        </p:blipFill>
        <p:spPr>
          <a:xfrm>
            <a:off x="2849945" y="3657490"/>
            <a:ext cx="2970512" cy="24220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CCF47E-8E8F-0840-9919-98EFABB3DC03}"/>
              </a:ext>
            </a:extLst>
          </p:cNvPr>
          <p:cNvSpPr/>
          <p:nvPr/>
        </p:nvSpPr>
        <p:spPr>
          <a:xfrm>
            <a:off x="123203" y="6418632"/>
            <a:ext cx="303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T. Cantat-Gaudin+19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2520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97F2-957C-2544-8E9B-5B17CC2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A99E8-CB9B-C94D-8117-2FE4DF25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5" y="1213615"/>
            <a:ext cx="7622690" cy="49155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CCF47E-8E8F-0840-9919-98EFABB3DC03}"/>
              </a:ext>
            </a:extLst>
          </p:cNvPr>
          <p:cNvSpPr/>
          <p:nvPr/>
        </p:nvSpPr>
        <p:spPr>
          <a:xfrm>
            <a:off x="1712517" y="6103190"/>
            <a:ext cx="3034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T. Cantat-Gaudin+19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6E311-8362-5B49-8DB9-9D714A16D538}"/>
              </a:ext>
            </a:extLst>
          </p:cNvPr>
          <p:cNvSpPr/>
          <p:nvPr/>
        </p:nvSpPr>
        <p:spPr>
          <a:xfrm>
            <a:off x="5795188" y="6027004"/>
            <a:ext cx="4684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3D structure and kinematics of a </a:t>
            </a:r>
          </a:p>
          <a:p>
            <a:r>
              <a:rPr lang="en-US" sz="2400" i="1" dirty="0">
                <a:latin typeface="Arial" panose="020B0604020202020204" pitchFamily="34" charset="0"/>
              </a:rPr>
              <a:t>constellation</a:t>
            </a:r>
            <a:r>
              <a:rPr lang="en-US" sz="2400" dirty="0">
                <a:latin typeface="Arial" panose="020B0604020202020204" pitchFamily="34" charset="0"/>
              </a:rPr>
              <a:t> of young clusters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0606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92FD4-45CB-D349-A219-E7F4562C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85" y="1790555"/>
            <a:ext cx="6225015" cy="40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A0827-50F8-8945-B451-52017A6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894" r="1" b="2466"/>
          <a:stretch/>
        </p:blipFill>
        <p:spPr>
          <a:xfrm>
            <a:off x="317299" y="1102498"/>
            <a:ext cx="11557401" cy="5390376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18D4D-D3FF-8442-9F0A-A874CB36308A}"/>
              </a:ext>
            </a:extLst>
          </p:cNvPr>
          <p:cNvSpPr txBox="1"/>
          <p:nvPr/>
        </p:nvSpPr>
        <p:spPr>
          <a:xfrm>
            <a:off x="234492" y="6390781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/>
              <a:t>Beccari+20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92FD4-45CB-D349-A219-E7F4562C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5" y="1790555"/>
            <a:ext cx="6225015" cy="40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A0827-50F8-8945-B451-52017A6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894" r="1" b="2466"/>
          <a:stretch/>
        </p:blipFill>
        <p:spPr>
          <a:xfrm>
            <a:off x="317299" y="1102498"/>
            <a:ext cx="11557401" cy="5390376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18D4D-D3FF-8442-9F0A-A874CB36308A}"/>
              </a:ext>
            </a:extLst>
          </p:cNvPr>
          <p:cNvSpPr txBox="1"/>
          <p:nvPr/>
        </p:nvSpPr>
        <p:spPr>
          <a:xfrm>
            <a:off x="234492" y="6390781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/>
              <a:t>Beccari+20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</p:spTree>
    <p:extLst>
      <p:ext uri="{BB962C8B-B14F-4D97-AF65-F5344CB8AC3E}">
        <p14:creationId xmlns:p14="http://schemas.microsoft.com/office/powerpoint/2010/main" val="1924679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A0827-50F8-8945-B451-52017A6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894" r="1" b="2466"/>
          <a:stretch/>
        </p:blipFill>
        <p:spPr>
          <a:xfrm>
            <a:off x="317299" y="1102498"/>
            <a:ext cx="11557401" cy="5390376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18D4D-D3FF-8442-9F0A-A874CB36308A}"/>
              </a:ext>
            </a:extLst>
          </p:cNvPr>
          <p:cNvSpPr txBox="1"/>
          <p:nvPr/>
        </p:nvSpPr>
        <p:spPr>
          <a:xfrm>
            <a:off x="234492" y="6390781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/>
              <a:t>Beccari+20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CF2E5-0E7C-EEF6-0B2E-B562E5D9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5630" r="3787"/>
          <a:stretch/>
        </p:blipFill>
        <p:spPr>
          <a:xfrm>
            <a:off x="575521" y="1031545"/>
            <a:ext cx="10637122" cy="53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8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2E5D2-EE51-AC4E-905A-AF827D9C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82" y="1942720"/>
            <a:ext cx="4026145" cy="4707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11D936-40AA-6448-8F5C-8AD3B3B96F05}"/>
              </a:ext>
            </a:extLst>
          </p:cNvPr>
          <p:cNvSpPr/>
          <p:nvPr/>
        </p:nvSpPr>
        <p:spPr>
          <a:xfrm>
            <a:off x="3881966" y="34506"/>
            <a:ext cx="44280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Early stages of star formation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94CEA5-6C3B-8E4D-9409-E09221B7E4E1}"/>
              </a:ext>
            </a:extLst>
          </p:cNvPr>
          <p:cNvGrpSpPr/>
          <p:nvPr/>
        </p:nvGrpSpPr>
        <p:grpSpPr>
          <a:xfrm>
            <a:off x="287367" y="988613"/>
            <a:ext cx="6285186" cy="2524762"/>
            <a:chOff x="5634984" y="4214648"/>
            <a:chExt cx="6557015" cy="2643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801211-2F24-FF40-988D-6237303C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32"/>
            <a:stretch/>
          </p:blipFill>
          <p:spPr>
            <a:xfrm rot="5400000">
              <a:off x="7591816" y="2257816"/>
              <a:ext cx="2643352" cy="655701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EFDD5-38B8-4E40-BE58-78CA0867A5A2}"/>
                </a:ext>
              </a:extLst>
            </p:cNvPr>
            <p:cNvSpPr/>
            <p:nvPr/>
          </p:nvSpPr>
          <p:spPr>
            <a:xfrm>
              <a:off x="9917455" y="5878288"/>
              <a:ext cx="18726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arial" charset="0"/>
                </a:rPr>
                <a:t>Hacar+2018</a:t>
              </a:r>
              <a:endParaRPr lang="en-US" sz="24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04CB92-3115-867B-F6E9-BFEE2C40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19" t="3175" r="25828" b="10317"/>
          <a:stretch/>
        </p:blipFill>
        <p:spPr>
          <a:xfrm>
            <a:off x="9275046" y="685068"/>
            <a:ext cx="2916954" cy="3785096"/>
          </a:xfrm>
          <a:prstGeom prst="rect">
            <a:avLst/>
          </a:prstGeom>
        </p:spPr>
      </p:pic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B7297C6E-7413-93EE-B9DC-EFD310B48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805" y="3774880"/>
            <a:ext cx="3540377" cy="29310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7B2304-B439-D210-7035-825A88531F21}"/>
              </a:ext>
            </a:extLst>
          </p:cNvPr>
          <p:cNvCxnSpPr>
            <a:cxnSpLocks/>
          </p:cNvCxnSpPr>
          <p:nvPr/>
        </p:nvCxnSpPr>
        <p:spPr>
          <a:xfrm flipV="1">
            <a:off x="6228373" y="2529631"/>
            <a:ext cx="4271621" cy="12452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88D1B2-6C66-8EF5-EE46-04EB983FE4A2}"/>
              </a:ext>
            </a:extLst>
          </p:cNvPr>
          <p:cNvCxnSpPr>
            <a:cxnSpLocks/>
          </p:cNvCxnSpPr>
          <p:nvPr/>
        </p:nvCxnSpPr>
        <p:spPr>
          <a:xfrm flipV="1">
            <a:off x="9004530" y="2665764"/>
            <a:ext cx="1652584" cy="3761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D3CCB-D89C-72F8-7D9E-5FCAE7139453}"/>
              </a:ext>
            </a:extLst>
          </p:cNvPr>
          <p:cNvSpPr/>
          <p:nvPr/>
        </p:nvSpPr>
        <p:spPr>
          <a:xfrm>
            <a:off x="9812801" y="6314727"/>
            <a:ext cx="2026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charset="0"/>
              </a:rPr>
              <a:t>Beltran+2022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DA087-1D14-6DA5-7BA7-E14604AF57EE}"/>
              </a:ext>
            </a:extLst>
          </p:cNvPr>
          <p:cNvSpPr txBox="1"/>
          <p:nvPr/>
        </p:nvSpPr>
        <p:spPr>
          <a:xfrm>
            <a:off x="9601200" y="4848363"/>
            <a:ext cx="259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Helvetica Neue" panose="02000503000000020004" pitchFamily="2" charset="0"/>
              </a:rPr>
              <a:t>G31.41+0.31 (G31) hot molecular core (HMC) is a high-mass </a:t>
            </a:r>
            <a:r>
              <a:rPr lang="en-GB" b="0" i="0" dirty="0" err="1">
                <a:effectLst/>
                <a:latin typeface="Helvetica Neue" panose="02000503000000020004" pitchFamily="2" charset="0"/>
              </a:rPr>
              <a:t>protocluster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2880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A0827-50F8-8945-B451-52017A6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894" r="1" b="2466"/>
          <a:stretch/>
        </p:blipFill>
        <p:spPr>
          <a:xfrm>
            <a:off x="317299" y="1102498"/>
            <a:ext cx="11557401" cy="5390376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18D4D-D3FF-8442-9F0A-A874CB36308A}"/>
              </a:ext>
            </a:extLst>
          </p:cNvPr>
          <p:cNvSpPr txBox="1"/>
          <p:nvPr/>
        </p:nvSpPr>
        <p:spPr>
          <a:xfrm>
            <a:off x="234492" y="6390781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/>
              <a:t>Beccari+20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CF2E5-0E7C-EEF6-0B2E-B562E5D9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5630" r="3787"/>
          <a:stretch/>
        </p:blipFill>
        <p:spPr>
          <a:xfrm>
            <a:off x="575521" y="1031545"/>
            <a:ext cx="10637122" cy="5386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D0A51-D0A6-B56F-B1DE-D6BB2B5A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82" y="1556657"/>
            <a:ext cx="5029952" cy="508625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8A9375-8EF0-A2EF-1052-CFC41278E6C8}"/>
              </a:ext>
            </a:extLst>
          </p:cNvPr>
          <p:cNvCxnSpPr>
            <a:cxnSpLocks/>
          </p:cNvCxnSpPr>
          <p:nvPr/>
        </p:nvCxnSpPr>
        <p:spPr>
          <a:xfrm>
            <a:off x="7809875" y="4167266"/>
            <a:ext cx="2098623" cy="464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ECEF0E-375F-9284-782B-2D10CBFCF14D}"/>
              </a:ext>
            </a:extLst>
          </p:cNvPr>
          <p:cNvCxnSpPr>
            <a:cxnSpLocks/>
          </p:cNvCxnSpPr>
          <p:nvPr/>
        </p:nvCxnSpPr>
        <p:spPr>
          <a:xfrm flipH="1">
            <a:off x="2383436" y="3837482"/>
            <a:ext cx="290809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75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A0827-50F8-8945-B451-52017A6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894" r="1" b="2466"/>
          <a:stretch/>
        </p:blipFill>
        <p:spPr>
          <a:xfrm>
            <a:off x="1563188" y="1598253"/>
            <a:ext cx="8355264" cy="3896898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18D4D-D3FF-8442-9F0A-A874CB36308A}"/>
              </a:ext>
            </a:extLst>
          </p:cNvPr>
          <p:cNvSpPr txBox="1"/>
          <p:nvPr/>
        </p:nvSpPr>
        <p:spPr>
          <a:xfrm>
            <a:off x="615651" y="6332152"/>
            <a:ext cx="132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dirty="0"/>
              <a:t>Beccari+20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CF631-927E-B341-BC2A-B616C66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9" y="-120972"/>
            <a:ext cx="895948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OmegaCam</a:t>
            </a:r>
            <a:r>
              <a:rPr lang="en-US" dirty="0"/>
              <a:t> + Gaia: Unveiling Vela OB2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BF7E1-8E29-D24E-9A21-A8D5C03BA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19" r="5980" b="2134"/>
          <a:stretch/>
        </p:blipFill>
        <p:spPr>
          <a:xfrm>
            <a:off x="615651" y="1031198"/>
            <a:ext cx="10250337" cy="5107347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94328-3FEB-1041-8E2F-2FE0C8CFC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3" t="1" b="52861"/>
          <a:stretch/>
        </p:blipFill>
        <p:spPr>
          <a:xfrm>
            <a:off x="8382462" y="1145403"/>
            <a:ext cx="2103960" cy="1955078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5B07B46-536B-7F4E-90E7-786C69DB1981}"/>
              </a:ext>
            </a:extLst>
          </p:cNvPr>
          <p:cNvSpPr txBox="1">
            <a:spLocks/>
          </p:cNvSpPr>
          <p:nvPr/>
        </p:nvSpPr>
        <p:spPr>
          <a:xfrm>
            <a:off x="2903240" y="5480762"/>
            <a:ext cx="7698569" cy="81610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/>
              <a:t>Large structures spanning 260 pc and coeval at 35Myr</a:t>
            </a:r>
            <a:endParaRPr lang="en-US" sz="2550" dirty="0"/>
          </a:p>
        </p:txBody>
      </p:sp>
    </p:spTree>
    <p:extLst>
      <p:ext uri="{BB962C8B-B14F-4D97-AF65-F5344CB8AC3E}">
        <p14:creationId xmlns:p14="http://schemas.microsoft.com/office/powerpoint/2010/main" val="882047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8EB88-19A2-7035-54BB-FDBD3A4EC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5630" r="3787"/>
          <a:stretch/>
        </p:blipFill>
        <p:spPr>
          <a:xfrm>
            <a:off x="485580" y="3541986"/>
            <a:ext cx="6325123" cy="32032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0997ED-6F9A-E106-0B53-DE459B32663A}"/>
              </a:ext>
            </a:extLst>
          </p:cNvPr>
          <p:cNvSpPr/>
          <p:nvPr/>
        </p:nvSpPr>
        <p:spPr>
          <a:xfrm>
            <a:off x="8923054" y="6389026"/>
            <a:ext cx="270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dirty="0" err="1">
                <a:latin typeface="Century Gothic" panose="020B0502020202020204" pitchFamily="34" charset="0"/>
              </a:rPr>
              <a:t>Beccari</a:t>
            </a:r>
            <a:r>
              <a:rPr lang="en" sz="1400" dirty="0">
                <a:latin typeface="Century Gothic" panose="020B0502020202020204" pitchFamily="34" charset="0"/>
              </a:rPr>
              <a:t>, Boffin, </a:t>
            </a:r>
            <a:r>
              <a:rPr lang="en" sz="1400" dirty="0" err="1">
                <a:latin typeface="Century Gothic" panose="020B0502020202020204" pitchFamily="34" charset="0"/>
              </a:rPr>
              <a:t>Jerabkova</a:t>
            </a:r>
            <a:r>
              <a:rPr lang="en" sz="1400" dirty="0">
                <a:latin typeface="Century Gothic" panose="020B0502020202020204" pitchFamily="34" charset="0"/>
              </a:rPr>
              <a:t>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B3954-4164-05A4-958C-3B80C2158E06}"/>
              </a:ext>
            </a:extLst>
          </p:cNvPr>
          <p:cNvSpPr txBox="1"/>
          <p:nvPr/>
        </p:nvSpPr>
        <p:spPr>
          <a:xfrm>
            <a:off x="7600878" y="5181600"/>
            <a:ext cx="3932135" cy="1128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latin typeface="Century Gothic" panose="020B0502020202020204" pitchFamily="34" charset="0"/>
              </a:rPr>
              <a:t>Large, co-eval structure spanning 260 pc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24A38-99E3-CEC2-B3BD-F0FEB759E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879" y="1115912"/>
            <a:ext cx="3932135" cy="3932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AAE17-4402-98A8-5354-21F7C6BD74C9}"/>
              </a:ext>
            </a:extLst>
          </p:cNvPr>
          <p:cNvSpPr txBox="1"/>
          <p:nvPr/>
        </p:nvSpPr>
        <p:spPr>
          <a:xfrm>
            <a:off x="8694781" y="1332897"/>
            <a:ext cx="910984" cy="417637"/>
          </a:xfrm>
          <a:prstGeom prst="rect">
            <a:avLst/>
          </a:prstGeom>
          <a:solidFill>
            <a:srgbClr val="18A194"/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l">
              <a:buNone/>
            </a:pPr>
            <a:r>
              <a:rPr lang="en-GB" sz="1400" dirty="0">
                <a:latin typeface="Century Gothic" panose="020B0502020202020204" pitchFamily="34" charset="0"/>
              </a:rPr>
              <a:t>10 </a:t>
            </a:r>
            <a:r>
              <a:rPr lang="en-GB" sz="1400" dirty="0" err="1">
                <a:latin typeface="Century Gothic" panose="020B0502020202020204" pitchFamily="34" charset="0"/>
              </a:rPr>
              <a:t>Myr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2D777-95C7-0DDF-D40A-578DD8E4DEE6}"/>
              </a:ext>
            </a:extLst>
          </p:cNvPr>
          <p:cNvSpPr txBox="1"/>
          <p:nvPr/>
        </p:nvSpPr>
        <p:spPr>
          <a:xfrm>
            <a:off x="10349702" y="1332897"/>
            <a:ext cx="910984" cy="417637"/>
          </a:xfrm>
          <a:prstGeom prst="rect">
            <a:avLst/>
          </a:prstGeom>
          <a:solidFill>
            <a:srgbClr val="CE6929"/>
          </a:solidFill>
          <a:ln>
            <a:noFill/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l">
              <a:buNone/>
            </a:pPr>
            <a:r>
              <a:rPr lang="en-GB" sz="1400" dirty="0">
                <a:latin typeface="Century Gothic" panose="020B0502020202020204" pitchFamily="34" charset="0"/>
              </a:rPr>
              <a:t>30 </a:t>
            </a:r>
            <a:r>
              <a:rPr lang="en-GB" sz="1400" dirty="0" err="1">
                <a:latin typeface="Century Gothic" panose="020B0502020202020204" pitchFamily="34" charset="0"/>
              </a:rPr>
              <a:t>Myr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34955-C7C7-D45E-49B0-7B51CF58A873}"/>
              </a:ext>
            </a:extLst>
          </p:cNvPr>
          <p:cNvCxnSpPr>
            <a:cxnSpLocks/>
          </p:cNvCxnSpPr>
          <p:nvPr/>
        </p:nvCxnSpPr>
        <p:spPr>
          <a:xfrm>
            <a:off x="1429484" y="5628886"/>
            <a:ext cx="4656005" cy="455712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DD35C5-FC80-8A80-65EE-054CA61F6D4B}"/>
              </a:ext>
            </a:extLst>
          </p:cNvPr>
          <p:cNvSpPr txBox="1"/>
          <p:nvPr/>
        </p:nvSpPr>
        <p:spPr>
          <a:xfrm>
            <a:off x="3590371" y="5843789"/>
            <a:ext cx="87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260pc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C7EF01-43BD-1BCD-781A-19323C5EE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0" t="8184" r="2206"/>
          <a:stretch/>
        </p:blipFill>
        <p:spPr>
          <a:xfrm>
            <a:off x="485579" y="146076"/>
            <a:ext cx="6325123" cy="3208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6D3460-FDC7-1990-08D5-905460FC117A}"/>
              </a:ext>
            </a:extLst>
          </p:cNvPr>
          <p:cNvSpPr txBox="1"/>
          <p:nvPr/>
        </p:nvSpPr>
        <p:spPr>
          <a:xfrm>
            <a:off x="4757057" y="414046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10 </a:t>
            </a:r>
            <a:r>
              <a:rPr lang="en-GB" sz="2400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Myr</a:t>
            </a:r>
            <a:r>
              <a:rPr lang="en-GB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 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8797-FB95-4FAE-0043-D3B86A4576B8}"/>
              </a:ext>
            </a:extLst>
          </p:cNvPr>
          <p:cNvSpPr txBox="1"/>
          <p:nvPr/>
        </p:nvSpPr>
        <p:spPr>
          <a:xfrm>
            <a:off x="4894029" y="3750606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Century Gothic" panose="020B0502020202020204" pitchFamily="34" charset="0"/>
              </a:rPr>
              <a:t>30 </a:t>
            </a:r>
            <a:r>
              <a:rPr lang="en-GB" sz="240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Myr</a:t>
            </a:r>
            <a:r>
              <a:rPr lang="en-GB" sz="2400" dirty="0">
                <a:solidFill>
                  <a:schemeClr val="accent2"/>
                </a:solidFill>
                <a:latin typeface="Century Gothic" panose="020B0502020202020204" pitchFamily="34" charset="0"/>
              </a:rPr>
              <a:t> old</a:t>
            </a:r>
          </a:p>
        </p:txBody>
      </p:sp>
    </p:spTree>
    <p:extLst>
      <p:ext uri="{BB962C8B-B14F-4D97-AF65-F5344CB8AC3E}">
        <p14:creationId xmlns:p14="http://schemas.microsoft.com/office/powerpoint/2010/main" val="1635564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80A9B36-2E8A-2337-053A-EABCBEEB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44" y="-1"/>
            <a:ext cx="10852233" cy="650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09FF5-2DCE-65C5-370E-8E0C55EE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957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Analysis with Gaia DR3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1B7E5-7D70-C083-DFCC-B892E43F21E2}"/>
              </a:ext>
            </a:extLst>
          </p:cNvPr>
          <p:cNvSpPr txBox="1"/>
          <p:nvPr/>
        </p:nvSpPr>
        <p:spPr>
          <a:xfrm>
            <a:off x="7315200" y="869796"/>
            <a:ext cx="2755883" cy="107721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32 clusters found!</a:t>
            </a:r>
          </a:p>
          <a:p>
            <a:pPr algn="ctr"/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26: 30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Myr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old</a:t>
            </a:r>
          </a:p>
          <a:p>
            <a:pPr algn="ctr"/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6: 10 </a:t>
            </a:r>
            <a:r>
              <a:rPr lang="en-GB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Myr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77A3D-97B4-68EA-FAED-4603B09B2468}"/>
              </a:ext>
            </a:extLst>
          </p:cNvPr>
          <p:cNvSpPr txBox="1"/>
          <p:nvPr/>
        </p:nvSpPr>
        <p:spPr>
          <a:xfrm>
            <a:off x="8002858" y="6440940"/>
            <a:ext cx="307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Boffin,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Beccari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Jerabkova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subm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8227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80A9B36-2E8A-2337-053A-EABCBEEB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44" y="-1"/>
            <a:ext cx="10852233" cy="650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09FF5-2DCE-65C5-370E-8E0C55EE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957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Analysis with Gaia DR3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1B7E5-7D70-C083-DFCC-B892E43F21E2}"/>
              </a:ext>
            </a:extLst>
          </p:cNvPr>
          <p:cNvSpPr txBox="1"/>
          <p:nvPr/>
        </p:nvSpPr>
        <p:spPr>
          <a:xfrm>
            <a:off x="7315200" y="869796"/>
            <a:ext cx="2755883" cy="107721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32 clusters found!</a:t>
            </a:r>
          </a:p>
          <a:p>
            <a:pPr algn="ctr"/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26: 30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Myr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old</a:t>
            </a:r>
          </a:p>
          <a:p>
            <a:pPr algn="ctr"/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6: 10 </a:t>
            </a:r>
            <a:r>
              <a:rPr lang="en-GB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Myr</a:t>
            </a: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77A3D-97B4-68EA-FAED-4603B09B2468}"/>
              </a:ext>
            </a:extLst>
          </p:cNvPr>
          <p:cNvSpPr txBox="1"/>
          <p:nvPr/>
        </p:nvSpPr>
        <p:spPr>
          <a:xfrm>
            <a:off x="8002858" y="6440940"/>
            <a:ext cx="307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Boffin,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Beccari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Jerabkova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, </a:t>
            </a:r>
            <a:r>
              <a:rPr lang="en-GB" sz="14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subm</a:t>
            </a:r>
            <a:r>
              <a:rPr lang="en-GB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55863-1818-0CD0-4EEC-E25FE287F4C9}"/>
              </a:ext>
            </a:extLst>
          </p:cNvPr>
          <p:cNvSpPr txBox="1"/>
          <p:nvPr/>
        </p:nvSpPr>
        <p:spPr>
          <a:xfrm>
            <a:off x="2427705" y="2888243"/>
            <a:ext cx="7336589" cy="2105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entury Gothic" panose="020B0502020202020204" pitchFamily="34" charset="0"/>
              </a:rPr>
              <a:t>This allows us to see an ensemble of young stellar clusters just getting out of the original filament  in which they were born – </a:t>
            </a:r>
            <a:r>
              <a:rPr lang="en-GB" sz="2800">
                <a:solidFill>
                  <a:schemeClr val="accent1"/>
                </a:solidFill>
                <a:latin typeface="Century Gothic" panose="020B0502020202020204" pitchFamily="34" charset="0"/>
              </a:rPr>
              <a:t>on a </a:t>
            </a:r>
            <a:r>
              <a:rPr lang="en-GB" sz="280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spectacular large scale</a:t>
            </a:r>
          </a:p>
        </p:txBody>
      </p:sp>
    </p:spTree>
    <p:extLst>
      <p:ext uri="{BB962C8B-B14F-4D97-AF65-F5344CB8AC3E}">
        <p14:creationId xmlns:p14="http://schemas.microsoft.com/office/powerpoint/2010/main" val="3214803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BC29-8197-0478-EEE5-0EF1772E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822"/>
            <a:ext cx="10515600" cy="1325563"/>
          </a:xfrm>
        </p:spPr>
        <p:txBody>
          <a:bodyPr/>
          <a:lstStyle/>
          <a:p>
            <a:pPr algn="ctr"/>
            <a:r>
              <a:rPr lang="en-DE" dirty="0"/>
              <a:t>Do you wanna know more?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659D4-57B0-F95C-2014-A939AF0A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5" y="1600200"/>
            <a:ext cx="11770337" cy="38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38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322C-62C5-DBB1-EE7F-966D1512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03" y="0"/>
            <a:ext cx="10515600" cy="1325563"/>
          </a:xfrm>
        </p:spPr>
        <p:txBody>
          <a:bodyPr/>
          <a:lstStyle/>
          <a:p>
            <a:r>
              <a:rPr lang="en-DE" dirty="0"/>
              <a:t>Sco-Cen and Vela…great laboratories!!!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303DA-8A2F-E56F-B561-E10348DD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51" y="938224"/>
            <a:ext cx="10254344" cy="552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C05112-97F3-E055-6319-AE39BCDCED4C}"/>
              </a:ext>
            </a:extLst>
          </p:cNvPr>
          <p:cNvSpPr txBox="1"/>
          <p:nvPr/>
        </p:nvSpPr>
        <p:spPr>
          <a:xfrm>
            <a:off x="119743" y="6334780"/>
            <a:ext cx="2596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see Josefa’s talk!</a:t>
            </a:r>
          </a:p>
        </p:txBody>
      </p:sp>
    </p:spTree>
    <p:extLst>
      <p:ext uri="{BB962C8B-B14F-4D97-AF65-F5344CB8AC3E}">
        <p14:creationId xmlns:p14="http://schemas.microsoft.com/office/powerpoint/2010/main" val="2597079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48C8B-82A3-D3CC-8A54-834B97E76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5630" r="3787"/>
          <a:stretch/>
        </p:blipFill>
        <p:spPr>
          <a:xfrm>
            <a:off x="618787" y="2576948"/>
            <a:ext cx="5294716" cy="26838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64FCB7-4AE4-AFE1-C6D7-161612777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2" r="15446" b="15616"/>
          <a:stretch/>
        </p:blipFill>
        <p:spPr>
          <a:xfrm>
            <a:off x="6246414" y="2215721"/>
            <a:ext cx="5294715" cy="3406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2A4DE-7792-A866-5FA9-54A800C26F16}"/>
              </a:ext>
            </a:extLst>
          </p:cNvPr>
          <p:cNvSpPr txBox="1"/>
          <p:nvPr/>
        </p:nvSpPr>
        <p:spPr>
          <a:xfrm>
            <a:off x="1312437" y="820202"/>
            <a:ext cx="3932135" cy="1128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GB" sz="2400" dirty="0" err="1">
                <a:latin typeface="Century Gothic" panose="020B0502020202020204" pitchFamily="34" charset="0"/>
              </a:rPr>
              <a:t>GammaVel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Century Gothic" panose="020B0502020202020204" pitchFamily="34" charset="0"/>
              </a:rPr>
              <a:t>Large, co-eval structure spanning 260 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DD0F9-B31D-E820-1BBA-141702C88FBE}"/>
              </a:ext>
            </a:extLst>
          </p:cNvPr>
          <p:cNvSpPr txBox="1"/>
          <p:nvPr/>
        </p:nvSpPr>
        <p:spPr>
          <a:xfrm>
            <a:off x="7017986" y="597523"/>
            <a:ext cx="4226948" cy="1351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8A194"/>
            </a:solidFill>
          </a:ln>
        </p:spPr>
        <p:txBody>
          <a:bodyPr vert="horz" wrap="square" lIns="180000" tIns="45720" rIns="91440" bIns="45720" rtlCol="0" anchor="ctr">
            <a:no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Sco</a:t>
            </a:r>
            <a:r>
              <a:rPr lang="en-GB" sz="2400" dirty="0">
                <a:latin typeface="Century Gothic" panose="020B0502020202020204" pitchFamily="34" charset="0"/>
              </a:rPr>
              <a:t>-Cen</a:t>
            </a:r>
          </a:p>
          <a:p>
            <a:pPr algn="ctr"/>
            <a:r>
              <a:rPr lang="en-GB" sz="2400" dirty="0">
                <a:latin typeface="Century Gothic" panose="020B0502020202020204" pitchFamily="34" charset="0"/>
              </a:rPr>
              <a:t>star formation progression in space and time. </a:t>
            </a:r>
          </a:p>
        </p:txBody>
      </p:sp>
    </p:spTree>
    <p:extLst>
      <p:ext uri="{BB962C8B-B14F-4D97-AF65-F5344CB8AC3E}">
        <p14:creationId xmlns:p14="http://schemas.microsoft.com/office/powerpoint/2010/main" val="462143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8734D-0E75-3F5F-E9F7-0A007359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D1B5-EF59-0522-4B7D-9E2BBDD3D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F2CC4-11B0-F877-A4B1-33F0EBE07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9" y="365124"/>
            <a:ext cx="11536164" cy="62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4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215975-8AC8-951E-E301-52521B16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9" y="265470"/>
            <a:ext cx="11993521" cy="63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5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11D936-40AA-6448-8F5C-8AD3B3B96F05}"/>
              </a:ext>
            </a:extLst>
          </p:cNvPr>
          <p:cNvSpPr/>
          <p:nvPr/>
        </p:nvSpPr>
        <p:spPr>
          <a:xfrm>
            <a:off x="3881966" y="34506"/>
            <a:ext cx="44280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Early stages of star formation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D3CCB-D89C-72F8-7D9E-5FCAE7139453}"/>
              </a:ext>
            </a:extLst>
          </p:cNvPr>
          <p:cNvSpPr/>
          <p:nvPr/>
        </p:nvSpPr>
        <p:spPr>
          <a:xfrm>
            <a:off x="9116115" y="5999041"/>
            <a:ext cx="1389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/>
              <a:t>Panja</a:t>
            </a:r>
            <a:r>
              <a:rPr lang="en-US" sz="2400" dirty="0">
                <a:latin typeface="arial" charset="0"/>
              </a:rPr>
              <a:t>+23</a:t>
            </a:r>
            <a:endParaRPr lang="en-US" sz="2400" dirty="0"/>
          </a:p>
        </p:txBody>
      </p:sp>
      <p:pic>
        <p:nvPicPr>
          <p:cNvPr id="1026" name="Picture 2" descr="Figure 1.">
            <a:extLst>
              <a:ext uri="{FF2B5EF4-FFF2-40B4-BE49-F238E27FC236}">
                <a16:creationId xmlns:a16="http://schemas.microsoft.com/office/drawing/2014/main" id="{284F0E61-85CA-CF13-AB31-B23B8F82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4" y="753004"/>
            <a:ext cx="5575048" cy="610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5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AD54E-6B4E-CBDB-1CCA-323ADA754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643467"/>
            <a:ext cx="9482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02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3924-CA6B-3640-52D0-7340BB43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8F7E5-81E6-3498-F2DD-67BF919E7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7888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3074D-7B40-4CB3-7321-2D5AFF9E8F60}"/>
              </a:ext>
            </a:extLst>
          </p:cNvPr>
          <p:cNvSpPr/>
          <p:nvPr/>
        </p:nvSpPr>
        <p:spPr>
          <a:xfrm>
            <a:off x="838200" y="4242090"/>
            <a:ext cx="10515600" cy="1270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Clusters at &gt;</a:t>
            </a:r>
            <a:r>
              <a:rPr lang="en-US" sz="6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0Myr</a:t>
            </a:r>
          </a:p>
        </p:txBody>
      </p:sp>
      <p:pic>
        <p:nvPicPr>
          <p:cNvPr id="2050" name="Picture 2" descr="Strakul's Thoughts: Astronomy: Young Stellar Moving Groups">
            <a:extLst>
              <a:ext uri="{FF2B5EF4-FFF2-40B4-BE49-F238E27FC236}">
                <a16:creationId xmlns:a16="http://schemas.microsoft.com/office/drawing/2014/main" id="{9B5D12D8-0C70-D53E-633B-EA844253E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r="20326" b="-3"/>
          <a:stretch/>
        </p:blipFill>
        <p:spPr bwMode="auto"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1854DC67-B610-51AA-21DB-4AAB7131A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r="6180" b="-2"/>
          <a:stretch/>
        </p:blipFill>
        <p:spPr bwMode="auto"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A4852-FDB1-B2C6-5118-5D51EB159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75" r="16544" b="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2059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5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4F0924-4880-BF4C-A3D3-9CF4AD0C07E1}"/>
              </a:ext>
            </a:extLst>
          </p:cNvPr>
          <p:cNvSpPr/>
          <p:nvPr/>
        </p:nvSpPr>
        <p:spPr>
          <a:xfrm>
            <a:off x="6976505" y="5321586"/>
            <a:ext cx="4799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NGC 2539:property of Jim </a:t>
            </a:r>
            <a:r>
              <a:rPr lang="en-US" sz="2400" b="1" dirty="0" err="1"/>
              <a:t>Thommes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BF769-A38D-1449-A283-21CE2A375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57"/>
          <a:stretch/>
        </p:blipFill>
        <p:spPr>
          <a:xfrm rot="5400000">
            <a:off x="2117710" y="316976"/>
            <a:ext cx="1401905" cy="344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A10E3-367F-CF49-8E23-D85EA5D2A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7" t="17132" r="14540" b="11007"/>
          <a:stretch/>
        </p:blipFill>
        <p:spPr>
          <a:xfrm>
            <a:off x="6952929" y="1542473"/>
            <a:ext cx="4673015" cy="348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B5AC68-4E1E-CA41-8109-E0E798597ABD}"/>
              </a:ext>
            </a:extLst>
          </p:cNvPr>
          <p:cNvSpPr/>
          <p:nvPr/>
        </p:nvSpPr>
        <p:spPr>
          <a:xfrm>
            <a:off x="648399" y="258785"/>
            <a:ext cx="483247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/>
              <a:t>Early stages (&lt; 0-10Mrs)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D5D79-09BD-E240-9305-E206A653C423}"/>
              </a:ext>
            </a:extLst>
          </p:cNvPr>
          <p:cNvSpPr/>
          <p:nvPr/>
        </p:nvSpPr>
        <p:spPr>
          <a:xfrm>
            <a:off x="7318709" y="343985"/>
            <a:ext cx="398788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/>
              <a:t>Clusters at &gt;50Myr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7D5882E-F18A-8C44-81F0-89D8D3A076A2}"/>
              </a:ext>
            </a:extLst>
          </p:cNvPr>
          <p:cNvSpPr/>
          <p:nvPr/>
        </p:nvSpPr>
        <p:spPr>
          <a:xfrm>
            <a:off x="5145900" y="3030245"/>
            <a:ext cx="1807029" cy="121723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BE5DD7-6886-7140-B9A1-BC569F45040F}"/>
              </a:ext>
            </a:extLst>
          </p:cNvPr>
          <p:cNvSpPr/>
          <p:nvPr/>
        </p:nvSpPr>
        <p:spPr>
          <a:xfrm>
            <a:off x="5021854" y="2961753"/>
            <a:ext cx="1868353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???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20D838-F920-914B-93E7-285C134CC6AE}"/>
              </a:ext>
            </a:extLst>
          </p:cNvPr>
          <p:cNvSpPr/>
          <p:nvPr/>
        </p:nvSpPr>
        <p:spPr>
          <a:xfrm>
            <a:off x="174172" y="1041613"/>
            <a:ext cx="4971728" cy="55567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51217D7-4BB3-8446-9925-9C4058778F5A}"/>
              </a:ext>
            </a:extLst>
          </p:cNvPr>
          <p:cNvSpPr/>
          <p:nvPr/>
        </p:nvSpPr>
        <p:spPr>
          <a:xfrm>
            <a:off x="6827485" y="1041613"/>
            <a:ext cx="4971728" cy="55567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Figure 1.">
            <a:extLst>
              <a:ext uri="{FF2B5EF4-FFF2-40B4-BE49-F238E27FC236}">
                <a16:creationId xmlns:a16="http://schemas.microsoft.com/office/drawing/2014/main" id="{54BA77D3-0754-B03E-5A39-76263EA8D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680"/>
          <a:stretch/>
        </p:blipFill>
        <p:spPr bwMode="auto">
          <a:xfrm>
            <a:off x="1375464" y="2854582"/>
            <a:ext cx="3163810" cy="348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4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5C26E2-35DF-1347-8687-B48034FDCFB3}"/>
              </a:ext>
            </a:extLst>
          </p:cNvPr>
          <p:cNvSpPr/>
          <p:nvPr/>
        </p:nvSpPr>
        <p:spPr>
          <a:xfrm>
            <a:off x="217714" y="258785"/>
            <a:ext cx="11974285" cy="583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dirty="0"/>
              <a:t>Stellar system at 10 – 50 </a:t>
            </a:r>
            <a:r>
              <a:rPr lang="en-US" sz="3733" dirty="0" err="1"/>
              <a:t>Myr</a:t>
            </a:r>
            <a:r>
              <a:rPr lang="en-US" sz="3733" dirty="0"/>
              <a:t>?</a:t>
            </a:r>
          </a:p>
          <a:p>
            <a:r>
              <a:rPr lang="en-US" sz="3733" dirty="0"/>
              <a:t>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Mostly dust free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Detectable in the optical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Extended over a wide field (&gt;100 pc, i.e. many deg on sky)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Co-eval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Co-distant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Co-moving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Chemically homogeneous</a:t>
            </a:r>
          </a:p>
          <a:p>
            <a:endParaRPr lang="en-US" sz="3733" dirty="0"/>
          </a:p>
        </p:txBody>
      </p:sp>
    </p:spTree>
    <p:extLst>
      <p:ext uri="{BB962C8B-B14F-4D97-AF65-F5344CB8AC3E}">
        <p14:creationId xmlns:p14="http://schemas.microsoft.com/office/powerpoint/2010/main" val="173599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5C26E2-35DF-1347-8687-B48034FDCFB3}"/>
              </a:ext>
            </a:extLst>
          </p:cNvPr>
          <p:cNvSpPr/>
          <p:nvPr/>
        </p:nvSpPr>
        <p:spPr>
          <a:xfrm>
            <a:off x="217714" y="258785"/>
            <a:ext cx="11974285" cy="583685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3733" dirty="0"/>
              <a:t>Stellar system at 10 – 50 </a:t>
            </a:r>
            <a:r>
              <a:rPr lang="en-US" sz="3733" dirty="0" err="1"/>
              <a:t>Myr</a:t>
            </a:r>
            <a:r>
              <a:rPr lang="en-US" sz="3733" dirty="0"/>
              <a:t>?</a:t>
            </a:r>
          </a:p>
          <a:p>
            <a:r>
              <a:rPr lang="en-US" sz="3733" dirty="0"/>
              <a:t>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Mostly dust free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Detectable in the optical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Extended over a wide field (&gt;100 pc, i.e. many deg on sky)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Co-eval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Co-distant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Co-moving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733" dirty="0"/>
              <a:t>Chemically homogeneous</a:t>
            </a:r>
          </a:p>
          <a:p>
            <a:endParaRPr lang="en-US" sz="3733" dirty="0"/>
          </a:p>
        </p:txBody>
      </p:sp>
      <p:pic>
        <p:nvPicPr>
          <p:cNvPr id="2" name="Picture 2" descr="https://upload.wikimedia.org/wikipedia/en/0/01/Gaia_spacecraft.jpg">
            <a:extLst>
              <a:ext uri="{FF2B5EF4-FFF2-40B4-BE49-F238E27FC236}">
                <a16:creationId xmlns:a16="http://schemas.microsoft.com/office/drawing/2014/main" id="{CD11CAE0-C2E1-FCCB-7ABB-A17BEADA0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t="17721" r="10150" b="14802"/>
          <a:stretch/>
        </p:blipFill>
        <p:spPr bwMode="auto">
          <a:xfrm>
            <a:off x="655724" y="301073"/>
            <a:ext cx="3841130" cy="308999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4MOST">
            <a:extLst>
              <a:ext uri="{FF2B5EF4-FFF2-40B4-BE49-F238E27FC236}">
                <a16:creationId xmlns:a16="http://schemas.microsoft.com/office/drawing/2014/main" id="{8A391BBC-38B7-9F9F-5502-9FFEB894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9" y="87573"/>
            <a:ext cx="2113291" cy="253594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8F888-BBCB-FA24-1E54-FDEACEC9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72" y="3350020"/>
            <a:ext cx="2551617" cy="214270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0ACFF-BBB8-263A-2C60-4D3F482C4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030" y="5737330"/>
            <a:ext cx="6626967" cy="80106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9E6E8-714A-D71D-0C74-043F0F7B4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864" y="2696701"/>
            <a:ext cx="4559300" cy="1270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10680-F0D1-83EA-16FC-F91C6C8DC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797" y="4186240"/>
            <a:ext cx="4178300" cy="12446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CF5CBA-B4C1-A897-12B7-D677070B6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759" y="216563"/>
            <a:ext cx="4495800" cy="22606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8" descr="Image result for MOONS ESO">
            <a:hlinkClick r:id="rId9"/>
            <a:extLst>
              <a:ext uri="{FF2B5EF4-FFF2-40B4-BE49-F238E27FC236}">
                <a16:creationId xmlns:a16="http://schemas.microsoft.com/office/drawing/2014/main" id="{A3F71DD6-8670-D72E-9CD8-513E2D1D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12" y="3425917"/>
            <a:ext cx="1988997" cy="19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lsst LOGO">
            <a:extLst>
              <a:ext uri="{FF2B5EF4-FFF2-40B4-BE49-F238E27FC236}">
                <a16:creationId xmlns:a16="http://schemas.microsoft.com/office/drawing/2014/main" id="{621AD7A6-D39B-5220-4306-CED2314A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4" y="5451679"/>
            <a:ext cx="3743588" cy="14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8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6102" y="4264521"/>
            <a:ext cx="3169511" cy="237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7" y="1824163"/>
            <a:ext cx="3785455" cy="39314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42866" y="2908934"/>
            <a:ext cx="4364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Filters: </a:t>
            </a:r>
            <a:r>
              <a:rPr lang="en-US" sz="2400" dirty="0" err="1"/>
              <a:t>u,g,r,i,z,</a:t>
            </a:r>
            <a:r>
              <a:rPr lang="en-US" sz="2400" dirty="0" err="1">
                <a:solidFill>
                  <a:srgbClr val="FF0000"/>
                </a:solidFill>
              </a:rPr>
              <a:t>H</a:t>
            </a:r>
            <a:r>
              <a:rPr lang="is-IS" sz="2400" dirty="0">
                <a:solidFill>
                  <a:srgbClr val="FF0000"/>
                </a:solidFill>
              </a:rPr>
              <a:t>⍺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is-IS" sz="2400" dirty="0">
                <a:solidFill>
                  <a:srgbClr val="FF0000"/>
                </a:solidFill>
              </a:rPr>
              <a:t>⍺ excess emission as signature of ongoing accretion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9136" y="1432531"/>
            <a:ext cx="5068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dirty="0"/>
              <a:t>355hr@VST; PI Beccari:  Gamma Vel, UpperSco, Ophiucus, Cha I, Orion, EtaCha, Haffner 18, Lupus...</a:t>
            </a:r>
            <a:br>
              <a:rPr lang="is-IS" sz="2400" dirty="0"/>
            </a:b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6DBC4E-EF9F-2041-8EFF-4C0452D4EBCB}"/>
              </a:ext>
            </a:extLst>
          </p:cNvPr>
          <p:cNvSpPr/>
          <p:nvPr/>
        </p:nvSpPr>
        <p:spPr>
          <a:xfrm>
            <a:off x="1524001" y="1"/>
            <a:ext cx="8974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4000" dirty="0"/>
              <a:t>Accretion Discs in H⍺ with OmegaCam ADHOC survey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788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764</Words>
  <Application>Microsoft Macintosh PowerPoint</Application>
  <PresentationFormat>Widescreen</PresentationFormat>
  <Paragraphs>134</Paragraphs>
  <Slides>41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</vt:lpstr>
      <vt:lpstr>Calibri</vt:lpstr>
      <vt:lpstr>Calibri Light</vt:lpstr>
      <vt:lpstr>Century Gothic</vt:lpstr>
      <vt:lpstr>Helvetica Neue</vt:lpstr>
      <vt:lpstr>Liberation Sans</vt:lpstr>
      <vt:lpstr>Menlo</vt:lpstr>
      <vt:lpstr>Roboto</vt:lpstr>
      <vt:lpstr>STIXGeneral</vt:lpstr>
      <vt:lpstr>Wingdings</vt:lpstr>
      <vt:lpstr>Office Theme</vt:lpstr>
      <vt:lpstr>Filamentary Relicts Of Star Formation Discovered By Gaia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Serendipitous discovery</vt:lpstr>
      <vt:lpstr>PowerPoint Presentation</vt:lpstr>
      <vt:lpstr>Serendipitous discovery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OmegaCam + Gaia: Unveiling Vela OB2</vt:lpstr>
      <vt:lpstr>PowerPoint Presentation</vt:lpstr>
      <vt:lpstr>Analysis with Gaia DR3</vt:lpstr>
      <vt:lpstr>Analysis with Gaia DR3</vt:lpstr>
      <vt:lpstr>Do you wanna know more?</vt:lpstr>
      <vt:lpstr>Sco-Cen and Vela…great laboratories!!!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Filamentary Relicts Of Star Formation Discovered By Gaia </dc:title>
  <dc:creator>Giacomo Beccari</dc:creator>
  <cp:lastModifiedBy>Giacomo Beccari</cp:lastModifiedBy>
  <cp:revision>1</cp:revision>
  <dcterms:created xsi:type="dcterms:W3CDTF">2023-11-19T21:21:32Z</dcterms:created>
  <dcterms:modified xsi:type="dcterms:W3CDTF">2023-11-21T15:21:06Z</dcterms:modified>
</cp:coreProperties>
</file>