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23"/>
  </p:notesMasterIdLst>
  <p:sldIdLst>
    <p:sldId id="256" r:id="rId2"/>
    <p:sldId id="394" r:id="rId3"/>
    <p:sldId id="336" r:id="rId4"/>
    <p:sldId id="337" r:id="rId5"/>
    <p:sldId id="361" r:id="rId6"/>
    <p:sldId id="399" r:id="rId7"/>
    <p:sldId id="288" r:id="rId8"/>
    <p:sldId id="395" r:id="rId9"/>
    <p:sldId id="290" r:id="rId10"/>
    <p:sldId id="291" r:id="rId11"/>
    <p:sldId id="400" r:id="rId12"/>
    <p:sldId id="368" r:id="rId13"/>
    <p:sldId id="373" r:id="rId14"/>
    <p:sldId id="362" r:id="rId15"/>
    <p:sldId id="398" r:id="rId16"/>
    <p:sldId id="312" r:id="rId17"/>
    <p:sldId id="295" r:id="rId18"/>
    <p:sldId id="293" r:id="rId19"/>
    <p:sldId id="294" r:id="rId20"/>
    <p:sldId id="280" r:id="rId21"/>
    <p:sldId id="31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728"/>
  </p:normalViewPr>
  <p:slideViewPr>
    <p:cSldViewPr snapToGrid="0" snapToObjects="1">
      <p:cViewPr varScale="1">
        <p:scale>
          <a:sx n="108" d="100"/>
          <a:sy n="108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A1A63-9D64-7B4F-9D48-956CDDB841B4}" type="datetimeFigureOut">
              <a:rPr lang="en-CA" smtClean="0"/>
              <a:t>2023-11-14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8492A-4039-454A-89B4-C9B4CAB05C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15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should we care? </a:t>
            </a:r>
            <a:r>
              <a:rPr lang="en-US" dirty="0">
                <a:sym typeface="Wingdings" pitchFamily="2" charset="2"/>
              </a:rPr>
              <a:t>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8CB-894B-2944-B71A-3803994DD3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3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AF8D-E89D-994B-9682-1D615D9CA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BED0B-1BE2-7C4F-AA4F-E77DB52C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8AC1-FE0E-7747-A0E7-58D989A6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8DD42-66F9-D24A-AB76-C302E35F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BD6DF-15C2-314F-BE70-DCDF3E50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75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DD6-20CD-D148-807F-9C7F6E46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786EC-7F67-EB4F-8BC3-46B04BEA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6526-3037-704A-9894-05EBB875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3A441-A108-CA43-BC7A-F1F3A1B2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6C30F-7289-4E45-A34D-157643A1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3F897-3E36-9140-B595-22377B4FF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9ECE0-BE51-534E-968E-E873D3DB4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18609-3568-3141-9CC1-2D935AC8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0AFC7-CF21-AE4F-81E8-D4FDED18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CF06-BE0B-A242-BFBE-F46019F0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44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CF9E-1422-E04A-9D64-06E68CF1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09527-2D9F-5E40-97DC-76D88C390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B9807-05CA-7047-A4C2-E34270CC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D1D45-7C97-BF4F-936D-EF16AB92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5FFB-0A6E-8F49-B54F-494FA8E0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56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040D-760A-304B-B383-E1B602C1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92B85-C2C3-6A44-8CB6-8D42FEDAF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14FB-EFD2-CC4F-803B-AE6CE980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10B16-9EED-674B-AE83-25263524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41AFF-6D47-DE4E-BA42-F5F22124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4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A462-32D2-F642-A240-E38012F1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D228B-430A-6942-AB15-3B500BDEF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49452-DAFA-0B48-B26D-BB494FC08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04B4B-ABE4-CF48-95A4-2C91C32D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6CBC8-798D-8047-A21E-735CDEEE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075C5-84D8-A549-BF13-A33F3136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7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E698-B6E4-D741-ACE5-04F2F516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5FCD2-F81D-B942-BD34-5382B8AE6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1834F-743B-5849-B376-9DE7D92F2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2B1AB-4AFE-D144-B007-51C042E01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52206-39D1-DB4B-8E11-BB2C08B0E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967CB-2273-A64A-ADA5-DF48876B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F4CA2B-F884-D849-A827-A6F88DAA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423AD-AF93-EB42-A345-6B0EE4BA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2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CB68-C779-FF4F-810B-3D0DC9D4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F7115-D233-8D4B-9682-5539EC52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314C8-C369-B849-840D-11167722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96641-550E-814F-9090-FF26E080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3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4A88-217D-9B4D-936A-D6EF8C90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BEAE6-0D13-004A-9DAD-2E4EBFEAA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1F2F8-FD0C-004C-9C60-2CB8768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4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5D54-5D1A-CE42-930A-F305D1EE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A7DC-D2DF-7641-A13E-C1EA0EAE5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0A0CD-6019-0046-AA3E-9290D67B8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DF50A-2322-924E-AFF2-9DC02DF9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D1AE8-3B48-CC4A-92C1-5AD002A9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A694-C244-6B41-A97D-AFB504BE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7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73F9-FCA9-374F-9B66-89D998AB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A9C6B-A398-0043-ACF3-C0DAAF6BD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5B95A-9E49-6144-8666-C5233EAC3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CD61E-D6EE-8C41-84E0-0ED038FD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B69ED-B7D0-AC4E-ADC4-AACFE0ED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0079B-0E49-BB40-A0B7-8871DA37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58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22857-36C0-A742-9E07-BC8853F1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E6379-FFCC-F746-9AE5-D92E7AFCA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47F8D-FC33-5643-9D14-23930B69D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39B2-7F14-BE4F-87DD-36C2047DB020}" type="datetimeFigureOut">
              <a:rPr lang="en-US" smtClean="0"/>
              <a:t>11/14/23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43924-EA55-FF4D-9F63-9B79D227D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8FE6B-558E-244F-8528-4ACDB853E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D78C6-DF93-3441-9A86-94CB44C60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5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BE9B-569D-834B-8058-23F1DAF50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17763"/>
            <a:ext cx="6858000" cy="1011237"/>
          </a:xfrm>
        </p:spPr>
        <p:txBody>
          <a:bodyPr>
            <a:normAutofit fontScale="90000"/>
          </a:bodyPr>
          <a:lstStyle/>
          <a:p>
            <a:r>
              <a:rPr lang="en-CA" dirty="0"/>
              <a:t>Sub-clusters and gas and binaries, oh my:</a:t>
            </a:r>
            <a:br>
              <a:rPr lang="en-CA" dirty="0"/>
            </a:br>
            <a:r>
              <a:rPr lang="en-CA" sz="3600" dirty="0"/>
              <a:t>Star Cluster Formation is Messy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B4D20-BB78-2641-B1F9-58324009DDFD}"/>
              </a:ext>
            </a:extLst>
          </p:cNvPr>
          <p:cNvSpPr txBox="1"/>
          <p:nvPr/>
        </p:nvSpPr>
        <p:spPr>
          <a:xfrm>
            <a:off x="3815837" y="3855402"/>
            <a:ext cx="116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Alison Sills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A0889-FCBF-9642-B8A4-F4537702F561}"/>
              </a:ext>
            </a:extLst>
          </p:cNvPr>
          <p:cNvSpPr txBox="1"/>
          <p:nvPr/>
        </p:nvSpPr>
        <p:spPr>
          <a:xfrm>
            <a:off x="293077" y="6447692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Florence, November 2023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401E3A9-D889-D74A-A7D2-E5FE53529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169" y="5088997"/>
            <a:ext cx="1383480" cy="16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0864EE3-9A4E-3844-ABAA-4F3E4AE2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69" y="106878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528FDE-393C-B049-A73A-0D18A465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0630"/>
            <a:ext cx="7886700" cy="1325563"/>
          </a:xfrm>
        </p:spPr>
        <p:txBody>
          <a:bodyPr/>
          <a:lstStyle/>
          <a:p>
            <a:r>
              <a:rPr lang="en-CA" dirty="0"/>
              <a:t>Dynamical Modification of Binary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F3359-A8C1-C249-BF50-BA79D32D5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81" y="1253330"/>
            <a:ext cx="4612477" cy="5396851"/>
          </a:xfrm>
        </p:spPr>
        <p:txBody>
          <a:bodyPr/>
          <a:lstStyle/>
          <a:p>
            <a:r>
              <a:rPr lang="en-CA" dirty="0"/>
              <a:t>Binary population is modified in a small but statistically significant way</a:t>
            </a:r>
          </a:p>
          <a:p>
            <a:pPr lvl="1"/>
            <a:r>
              <a:rPr lang="en-CA" dirty="0"/>
              <a:t>Only 2 </a:t>
            </a:r>
            <a:r>
              <a:rPr lang="en-CA" dirty="0" err="1"/>
              <a:t>Myr</a:t>
            </a:r>
            <a:r>
              <a:rPr lang="en-CA" dirty="0"/>
              <a:t> after star formation began</a:t>
            </a:r>
          </a:p>
          <a:p>
            <a:pPr lvl="1"/>
            <a:r>
              <a:rPr lang="en-CA" dirty="0"/>
              <a:t>In low-mass clusters</a:t>
            </a:r>
          </a:p>
          <a:p>
            <a:pPr lvl="1"/>
            <a:r>
              <a:rPr lang="en-CA" dirty="0"/>
              <a:t>With gas present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Result is a combination of dynamical disruption (of wide systems) and dynamical formation (somewhat massive stars pick up medium-mass companions at medium separations with moderate eccentricity)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63A0A-D235-EB48-BCA5-5C58A441ADA4}"/>
              </a:ext>
            </a:extLst>
          </p:cNvPr>
          <p:cNvSpPr txBox="1"/>
          <p:nvPr/>
        </p:nvSpPr>
        <p:spPr>
          <a:xfrm>
            <a:off x="6527130" y="6488668"/>
            <a:ext cx="261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Cournoyer-Cloutier+ 2021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AE339-F038-FA48-ACFB-090D89812919}"/>
              </a:ext>
            </a:extLst>
          </p:cNvPr>
          <p:cNvSpPr txBox="1"/>
          <p:nvPr/>
        </p:nvSpPr>
        <p:spPr>
          <a:xfrm>
            <a:off x="5169877" y="961694"/>
            <a:ext cx="192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Without primordial binaries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840E8-37F0-BD45-A1C9-352C09E23D42}"/>
              </a:ext>
            </a:extLst>
          </p:cNvPr>
          <p:cNvSpPr txBox="1"/>
          <p:nvPr/>
        </p:nvSpPr>
        <p:spPr>
          <a:xfrm>
            <a:off x="6827197" y="2335837"/>
            <a:ext cx="192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With primordial binaries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54CD2-DC0F-14C2-0236-F189190FF94C}"/>
              </a:ext>
            </a:extLst>
          </p:cNvPr>
          <p:cNvSpPr txBox="1"/>
          <p:nvPr/>
        </p:nvSpPr>
        <p:spPr>
          <a:xfrm>
            <a:off x="8450663" y="174652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All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79234-6DF3-9026-6454-012F2FC42722}"/>
              </a:ext>
            </a:extLst>
          </p:cNvPr>
          <p:cNvSpPr txBox="1"/>
          <p:nvPr/>
        </p:nvSpPr>
        <p:spPr>
          <a:xfrm>
            <a:off x="8340055" y="451001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q &gt; 0.1</a:t>
            </a:r>
          </a:p>
        </p:txBody>
      </p:sp>
    </p:spTree>
    <p:extLst>
      <p:ext uri="{BB962C8B-B14F-4D97-AF65-F5344CB8AC3E}">
        <p14:creationId xmlns:p14="http://schemas.microsoft.com/office/powerpoint/2010/main" val="292552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9809-95D5-2D4C-8201-DFD0FD55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Spherical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Monolithic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Virial equilibrium </a:t>
            </a:r>
          </a:p>
          <a:p>
            <a:pPr lvl="1"/>
            <a:r>
              <a:rPr lang="en-US" sz="2400" dirty="0"/>
              <a:t>Stars formed instantaneously  </a:t>
            </a:r>
          </a:p>
          <a:p>
            <a:pPr lvl="1"/>
            <a:r>
              <a:rPr lang="en-US" sz="2400" dirty="0"/>
              <a:t>Stars are on the ZAMS</a:t>
            </a:r>
          </a:p>
          <a:p>
            <a:pPr lvl="1"/>
            <a:r>
              <a:rPr lang="en-US" sz="2400" dirty="0"/>
              <a:t>Stars are single  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Gas-free</a:t>
            </a:r>
            <a:endParaRPr lang="en-CA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38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9443-7B26-3441-827F-85BB7711A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Clusters assembly inside GMCs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F7E54-B00E-6048-92BC-DB75AE255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28" y="1490134"/>
            <a:ext cx="3307589" cy="3461876"/>
          </a:xfrm>
        </p:spPr>
        <p:txBody>
          <a:bodyPr>
            <a:normAutofit lnSpcReduction="10000"/>
          </a:bodyPr>
          <a:lstStyle/>
          <a:p>
            <a:r>
              <a:rPr lang="en-CA" dirty="0"/>
              <a:t>Combination of subcluster mergers and continued accretion of gas </a:t>
            </a:r>
          </a:p>
          <a:p>
            <a:r>
              <a:rPr lang="en-CA" dirty="0"/>
              <a:t>Age spreads of ~few </a:t>
            </a:r>
            <a:r>
              <a:rPr lang="en-CA" dirty="0" err="1"/>
              <a:t>Myr</a:t>
            </a:r>
            <a:r>
              <a:rPr lang="en-CA" dirty="0"/>
              <a:t> and possibly Fe spreads of 0.1 </a:t>
            </a:r>
            <a:r>
              <a:rPr lang="en-CA" dirty="0" err="1"/>
              <a:t>dex</a:t>
            </a:r>
            <a:r>
              <a:rPr lang="en-CA" dirty="0"/>
              <a:t> are expected </a:t>
            </a:r>
          </a:p>
          <a:p>
            <a:r>
              <a:rPr lang="en-CA" dirty="0"/>
              <a:t>Small subclusters have short dynamical times -- early dynamical evolution is preserved during mergers </a:t>
            </a:r>
            <a:r>
              <a:rPr lang="en-CA" sz="1400" dirty="0"/>
              <a:t>(e.g. </a:t>
            </a:r>
            <a:r>
              <a:rPr lang="en-CA" sz="1400" dirty="0" err="1"/>
              <a:t>Vesperini</a:t>
            </a:r>
            <a:r>
              <a:rPr lang="en-CA" sz="1400" dirty="0"/>
              <a:t>+ 2009)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DB9B5-E3BC-BF42-B943-B44CB32429FB}"/>
              </a:ext>
            </a:extLst>
          </p:cNvPr>
          <p:cNvSpPr txBox="1"/>
          <p:nvPr/>
        </p:nvSpPr>
        <p:spPr>
          <a:xfrm>
            <a:off x="7022123" y="6488668"/>
            <a:ext cx="190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Howard et al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21BDA-A7F8-0E4F-A8E7-EA1EB561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18" y="1620715"/>
            <a:ext cx="5126982" cy="4228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EEE67-59F1-5E4A-942F-136165169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067300"/>
            <a:ext cx="31496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95AB4-D23B-E04D-B82F-00FA7C4FD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717" y="6123543"/>
            <a:ext cx="233287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6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12CFF75-1B0B-1D40-8778-49101FA7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4" y="4001398"/>
            <a:ext cx="3114344" cy="2491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A9443-7B26-3441-827F-85BB7711A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Cluster do not form as monolithic systems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B5F5BF-C91B-474C-B329-6044DA9FB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947" y="1309307"/>
            <a:ext cx="2746650" cy="2265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C1FEA-A44B-F14B-9941-F4D2EDA564B2}"/>
              </a:ext>
            </a:extLst>
          </p:cNvPr>
          <p:cNvSpPr txBox="1"/>
          <p:nvPr/>
        </p:nvSpPr>
        <p:spPr>
          <a:xfrm>
            <a:off x="4057155" y="3954473"/>
            <a:ext cx="44581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Re-simulating at higher resolution &amp; with full N-body dynamics to probe effects of gas on sub-cluster evolution</a:t>
            </a:r>
          </a:p>
          <a:p>
            <a:endParaRPr lang="en-CA" dirty="0"/>
          </a:p>
          <a:p>
            <a:r>
              <a:rPr lang="en-CA" dirty="0"/>
              <a:t>Sink particle prescription over-estimates cluster mass</a:t>
            </a:r>
          </a:p>
          <a:p>
            <a:endParaRPr lang="en-CA" dirty="0"/>
          </a:p>
          <a:p>
            <a:r>
              <a:rPr lang="en-CA" dirty="0"/>
              <a:t>Presence of background gas is critical to dynamics of sub-clusters</a:t>
            </a:r>
          </a:p>
        </p:txBody>
      </p:sp>
      <p:pic>
        <p:nvPicPr>
          <p:cNvPr id="13" name="Picture 12" descr="A diagram of a number of particles&#10;&#10;Description automatically generated with medium confidence">
            <a:extLst>
              <a:ext uri="{FF2B5EF4-FFF2-40B4-BE49-F238E27FC236}">
                <a16:creationId xmlns:a16="http://schemas.microsoft.com/office/drawing/2014/main" id="{952EB821-1FDF-FF4B-80B9-8341875B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28" y="1309307"/>
            <a:ext cx="4458195" cy="26749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AAE39A-8018-CA49-9150-A7AF8B89DA5B}"/>
              </a:ext>
            </a:extLst>
          </p:cNvPr>
          <p:cNvSpPr/>
          <p:nvPr/>
        </p:nvSpPr>
        <p:spPr>
          <a:xfrm>
            <a:off x="1513272" y="1886725"/>
            <a:ext cx="232401" cy="2627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E9BF13-C92C-FC48-9207-25894CA6B273}"/>
              </a:ext>
            </a:extLst>
          </p:cNvPr>
          <p:cNvSpPr/>
          <p:nvPr/>
        </p:nvSpPr>
        <p:spPr>
          <a:xfrm>
            <a:off x="1178784" y="2667085"/>
            <a:ext cx="232401" cy="2627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7068A-8979-BB4C-9D51-A30FD82E4B9D}"/>
              </a:ext>
            </a:extLst>
          </p:cNvPr>
          <p:cNvCxnSpPr>
            <a:cxnSpLocks/>
          </p:cNvCxnSpPr>
          <p:nvPr/>
        </p:nvCxnSpPr>
        <p:spPr>
          <a:xfrm flipV="1">
            <a:off x="1745673" y="1735994"/>
            <a:ext cx="2612571" cy="1507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046D44-CD65-6D4E-A795-A636F40A2E70}"/>
              </a:ext>
            </a:extLst>
          </p:cNvPr>
          <p:cNvCxnSpPr>
            <a:cxnSpLocks/>
          </p:cNvCxnSpPr>
          <p:nvPr/>
        </p:nvCxnSpPr>
        <p:spPr>
          <a:xfrm>
            <a:off x="1745673" y="2159167"/>
            <a:ext cx="2532570" cy="13503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5A4491-A035-BC40-9A41-7CA69200AAE9}"/>
              </a:ext>
            </a:extLst>
          </p:cNvPr>
          <p:cNvCxnSpPr>
            <a:cxnSpLocks/>
          </p:cNvCxnSpPr>
          <p:nvPr/>
        </p:nvCxnSpPr>
        <p:spPr>
          <a:xfrm>
            <a:off x="1411185" y="2667085"/>
            <a:ext cx="1475412" cy="1679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1E3486-2866-9F47-9F7B-6FF8939EDF5A}"/>
              </a:ext>
            </a:extLst>
          </p:cNvPr>
          <p:cNvCxnSpPr>
            <a:cxnSpLocks/>
          </p:cNvCxnSpPr>
          <p:nvPr/>
        </p:nvCxnSpPr>
        <p:spPr>
          <a:xfrm flipH="1">
            <a:off x="402514" y="2664073"/>
            <a:ext cx="776270" cy="168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1FAE6DF-371B-7951-19D4-01ED3C5ABC2E}"/>
              </a:ext>
            </a:extLst>
          </p:cNvPr>
          <p:cNvSpPr txBox="1"/>
          <p:nvPr/>
        </p:nvSpPr>
        <p:spPr>
          <a:xfrm>
            <a:off x="6558997" y="6501819"/>
            <a:ext cx="2585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Karam &amp; Sills 2021, 2023, in prep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72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9809-95D5-2D4C-8201-DFD0FD55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 </a:t>
            </a:r>
            <a:r>
              <a:rPr lang="en-US" sz="2400" dirty="0">
                <a:solidFill>
                  <a:srgbClr val="FF0000"/>
                </a:solidFill>
              </a:rPr>
              <a:t>Tidal field of galaxy/environment </a:t>
            </a:r>
          </a:p>
          <a:p>
            <a:pPr lvl="1"/>
            <a:r>
              <a:rPr lang="en-US" sz="2400" dirty="0"/>
              <a:t>Spherical </a:t>
            </a:r>
            <a:r>
              <a:rPr lang="en-US" sz="2400" dirty="0">
                <a:solidFill>
                  <a:srgbClr val="FF0000"/>
                </a:solidFill>
              </a:rPr>
              <a:t>Within 1-10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Monolithic </a:t>
            </a:r>
            <a:r>
              <a:rPr lang="en-US" sz="2400" dirty="0">
                <a:solidFill>
                  <a:srgbClr val="FF0000"/>
                </a:solidFill>
              </a:rPr>
              <a:t>Within 1-10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Virial equilibrium </a:t>
            </a:r>
            <a:r>
              <a:rPr lang="en-US" sz="2400" dirty="0">
                <a:solidFill>
                  <a:srgbClr val="FF0000"/>
                </a:solidFill>
              </a:rPr>
              <a:t>Within 1-10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Stars formed instantaneously  </a:t>
            </a:r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r>
              <a:rPr lang="en-US" sz="2400" dirty="0">
                <a:solidFill>
                  <a:srgbClr val="FF0000"/>
                </a:solidFill>
              </a:rPr>
              <a:t> age spread</a:t>
            </a:r>
            <a:endParaRPr lang="en-US" sz="2400" dirty="0"/>
          </a:p>
          <a:p>
            <a:pPr lvl="1"/>
            <a:r>
              <a:rPr lang="en-US" sz="2400" dirty="0"/>
              <a:t>Stars are on the ZAMS   </a:t>
            </a:r>
            <a:r>
              <a:rPr lang="en-US" sz="2400" dirty="0">
                <a:solidFill>
                  <a:srgbClr val="FF0000"/>
                </a:solidFill>
              </a:rPr>
              <a:t>~30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r>
              <a:rPr lang="en-US" sz="2400" dirty="0">
                <a:solidFill>
                  <a:srgbClr val="FF0000"/>
                </a:solidFill>
              </a:rPr>
              <a:t> for the Sun</a:t>
            </a:r>
            <a:endParaRPr lang="en-US" sz="2400" dirty="0"/>
          </a:p>
          <a:p>
            <a:pPr lvl="1"/>
            <a:r>
              <a:rPr lang="en-US" sz="2400" dirty="0"/>
              <a:t>Stars are single    </a:t>
            </a:r>
            <a:r>
              <a:rPr lang="en-US" sz="2400" dirty="0">
                <a:solidFill>
                  <a:srgbClr val="FF0000"/>
                </a:solidFill>
              </a:rPr>
              <a:t>Nope</a:t>
            </a:r>
          </a:p>
          <a:p>
            <a:pPr lvl="1"/>
            <a:r>
              <a:rPr lang="en-US" sz="2400" dirty="0"/>
              <a:t>Gas-free </a:t>
            </a:r>
            <a:r>
              <a:rPr lang="en-US" sz="2400" dirty="0">
                <a:solidFill>
                  <a:srgbClr val="FF0000"/>
                </a:solidFill>
              </a:rPr>
              <a:t>~5 – 10 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r>
              <a:rPr lang="en-US" sz="2400" dirty="0">
                <a:solidFill>
                  <a:srgbClr val="FF0000"/>
                </a:solidFill>
              </a:rPr>
              <a:t> before cloud is dispersed</a:t>
            </a: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92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AB9F-AE73-D244-AA95-C6132C5F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Take-home messages: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360F2-8B00-4746-9884-8EC0C547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45615"/>
            <a:ext cx="8432224" cy="3352015"/>
          </a:xfrm>
        </p:spPr>
        <p:txBody>
          <a:bodyPr/>
          <a:lstStyle/>
          <a:p>
            <a:r>
              <a:rPr lang="en-CA" sz="2400" dirty="0">
                <a:sym typeface="Wingdings" pitchFamily="2" charset="2"/>
              </a:rPr>
              <a:t>Forming clusters are dynamically active systems</a:t>
            </a:r>
          </a:p>
          <a:p>
            <a:pPr lvl="1"/>
            <a:r>
              <a:rPr lang="en-CA" sz="2000" dirty="0">
                <a:sym typeface="Wingdings" pitchFamily="2" charset="2"/>
              </a:rPr>
              <a:t>binary population properties are modified even at very early times.</a:t>
            </a:r>
          </a:p>
          <a:p>
            <a:pPr lvl="1"/>
            <a:endParaRPr lang="en-CA" sz="2000" dirty="0">
              <a:sym typeface="Wingdings" pitchFamily="2" charset="2"/>
            </a:endParaRPr>
          </a:p>
          <a:p>
            <a:r>
              <a:rPr lang="en-CA" sz="2400" dirty="0">
                <a:sym typeface="Wingdings" pitchFamily="2" charset="2"/>
              </a:rPr>
              <a:t>Clusters do not form as monolithic systems</a:t>
            </a:r>
          </a:p>
          <a:p>
            <a:pPr lvl="1"/>
            <a:r>
              <a:rPr lang="en-CA" sz="2000" dirty="0">
                <a:sym typeface="Wingdings" pitchFamily="2" charset="2"/>
              </a:rPr>
              <a:t>sub-cluster mergers are an important part of the cluster assembly process</a:t>
            </a:r>
          </a:p>
          <a:p>
            <a:pPr lvl="1"/>
            <a:endParaRPr lang="en-CA" sz="2000" dirty="0">
              <a:sym typeface="Wingdings" pitchFamily="2" charset="2"/>
            </a:endParaRPr>
          </a:p>
          <a:p>
            <a:r>
              <a:rPr lang="en-CA" sz="2400" dirty="0">
                <a:sym typeface="Wingdings" pitchFamily="2" charset="2"/>
              </a:rPr>
              <a:t>Clusters take ~10 </a:t>
            </a:r>
            <a:r>
              <a:rPr lang="en-CA" sz="2400" dirty="0" err="1">
                <a:sym typeface="Wingdings" pitchFamily="2" charset="2"/>
              </a:rPr>
              <a:t>Myr</a:t>
            </a:r>
            <a:r>
              <a:rPr lang="en-CA" sz="2400" dirty="0">
                <a:sym typeface="Wingdings" pitchFamily="2" charset="2"/>
              </a:rPr>
              <a:t> to reach the t=0 of stellar dynamics models</a:t>
            </a:r>
          </a:p>
          <a:p>
            <a:pPr lvl="1"/>
            <a:r>
              <a:rPr lang="en-CA" sz="2000" dirty="0">
                <a:sym typeface="Wingdings" pitchFamily="2" charset="2"/>
              </a:rPr>
              <a:t>Gas is a critically important component during that time</a:t>
            </a:r>
          </a:p>
          <a:p>
            <a:pPr marL="0" indent="0">
              <a:buNone/>
            </a:pPr>
            <a:endParaRPr lang="en-CA" dirty="0">
              <a:sym typeface="Wingdings" pitchFamily="2" charset="2"/>
            </a:endParaRPr>
          </a:p>
          <a:p>
            <a:endParaRPr lang="en-CA" dirty="0"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C7CAA-D0E2-FA46-9183-96BA2E9707CE}"/>
              </a:ext>
            </a:extLst>
          </p:cNvPr>
          <p:cNvSpPr txBox="1"/>
          <p:nvPr/>
        </p:nvSpPr>
        <p:spPr>
          <a:xfrm>
            <a:off x="257907" y="4947138"/>
            <a:ext cx="217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Actual work done by:</a:t>
            </a:r>
          </a:p>
          <a:p>
            <a:r>
              <a:rPr lang="en-CA" dirty="0"/>
              <a:t> </a:t>
            </a:r>
          </a:p>
        </p:txBody>
      </p:sp>
      <p:pic>
        <p:nvPicPr>
          <p:cNvPr id="10" name="Picture 9" descr="A picture containing grass, person, person, outdoor&#10;&#10;Description automatically generated">
            <a:extLst>
              <a:ext uri="{FF2B5EF4-FFF2-40B4-BE49-F238E27FC236}">
                <a16:creationId xmlns:a16="http://schemas.microsoft.com/office/drawing/2014/main" id="{610572B8-4657-684E-A2D9-D90EE617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086" y="5270303"/>
            <a:ext cx="1191865" cy="14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8814CC-CBDA-E84E-AB80-11738A6A1A8D}"/>
              </a:ext>
            </a:extLst>
          </p:cNvPr>
          <p:cNvSpPr txBox="1"/>
          <p:nvPr/>
        </p:nvSpPr>
        <p:spPr>
          <a:xfrm>
            <a:off x="3336906" y="5593469"/>
            <a:ext cx="119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Claude Cournoyer-Cloutier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85DB2-831F-974F-8954-E043175ED023}"/>
              </a:ext>
            </a:extLst>
          </p:cNvPr>
          <p:cNvSpPr txBox="1"/>
          <p:nvPr/>
        </p:nvSpPr>
        <p:spPr>
          <a:xfrm>
            <a:off x="7053759" y="5667137"/>
            <a:ext cx="86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Jeremy Karam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16BA4-924F-E794-BF3C-B9278F68E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75" y="5253536"/>
            <a:ext cx="1371096" cy="14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3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56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517E98A-5FDB-7345-86DC-301B2A89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87" y="703385"/>
            <a:ext cx="3629465" cy="6049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C6BB9-2262-404C-81D9-41D8065B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if we put in some other distribution?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DA59E-CBF7-CD4A-BD02-3F40DA0B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697165" cy="2863606"/>
          </a:xfrm>
        </p:spPr>
        <p:txBody>
          <a:bodyPr/>
          <a:lstStyle/>
          <a:p>
            <a:r>
              <a:rPr lang="en-CA" dirty="0"/>
              <a:t>“</a:t>
            </a:r>
            <a:r>
              <a:rPr lang="en-CA" dirty="0" err="1"/>
              <a:t>Dynamicist</a:t>
            </a:r>
            <a:r>
              <a:rPr lang="en-CA" dirty="0"/>
              <a:t> binaries”: </a:t>
            </a:r>
          </a:p>
          <a:p>
            <a:pPr lvl="1"/>
            <a:r>
              <a:rPr lang="en-CA" dirty="0"/>
              <a:t>Random sampling from the IMF for both primaries &amp; secondaries</a:t>
            </a:r>
          </a:p>
          <a:p>
            <a:pPr lvl="1"/>
            <a:r>
              <a:rPr lang="en-CA" dirty="0"/>
              <a:t>Uniform sampling in log Period</a:t>
            </a:r>
          </a:p>
          <a:p>
            <a:pPr lvl="1"/>
            <a:r>
              <a:rPr lang="en-CA" dirty="0"/>
              <a:t>Thermal eccentricity distribution</a:t>
            </a:r>
          </a:p>
          <a:p>
            <a:pPr lvl="1"/>
            <a:r>
              <a:rPr lang="en-CA" dirty="0"/>
              <a:t>Binary fraction is not mass dependent</a:t>
            </a:r>
          </a:p>
          <a:p>
            <a:pPr lvl="1"/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2C827-FD62-AA4D-8B22-B248B76CC8E8}"/>
              </a:ext>
            </a:extLst>
          </p:cNvPr>
          <p:cNvSpPr txBox="1"/>
          <p:nvPr/>
        </p:nvSpPr>
        <p:spPr>
          <a:xfrm>
            <a:off x="8229600" y="205153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All 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F0FD7-3D7D-B64E-9D16-0977A047CA4A}"/>
              </a:ext>
            </a:extLst>
          </p:cNvPr>
          <p:cNvSpPr txBox="1"/>
          <p:nvPr/>
        </p:nvSpPr>
        <p:spPr>
          <a:xfrm>
            <a:off x="8105622" y="443121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q &gt; 0.1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FDED7-7D71-854D-999A-C8D12558554D}"/>
              </a:ext>
            </a:extLst>
          </p:cNvPr>
          <p:cNvSpPr txBox="1"/>
          <p:nvPr/>
        </p:nvSpPr>
        <p:spPr>
          <a:xfrm>
            <a:off x="314766" y="5005754"/>
            <a:ext cx="3697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Other distributions can be tested – what’s your favourite?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Flat in 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“</a:t>
            </a:r>
            <a:r>
              <a:rPr lang="en-CA" dirty="0" err="1"/>
              <a:t>eigenevolution</a:t>
            </a:r>
            <a:r>
              <a:rPr lang="en-CA" dirty="0"/>
              <a:t>” (</a:t>
            </a:r>
            <a:r>
              <a:rPr lang="en-CA" dirty="0" err="1"/>
              <a:t>Kroupa</a:t>
            </a:r>
            <a:r>
              <a:rPr lang="en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What do we expect from binary formation mechanisms?</a:t>
            </a:r>
          </a:p>
        </p:txBody>
      </p:sp>
    </p:spTree>
    <p:extLst>
      <p:ext uri="{BB962C8B-B14F-4D97-AF65-F5344CB8AC3E}">
        <p14:creationId xmlns:p14="http://schemas.microsoft.com/office/powerpoint/2010/main" val="13432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7042-DEAC-A343-A9C1-AB6E2A87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Dynamical Disruption</a:t>
            </a:r>
          </a:p>
        </p:txBody>
      </p:sp>
      <p:pic>
        <p:nvPicPr>
          <p:cNvPr id="5" name="Content Placeholder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4D5826D0-13CD-464B-A0F8-B3CC230DA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9166" y="1477596"/>
            <a:ext cx="10442332" cy="26105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51A1F-FB9B-A743-A0F8-772E466C2ED7}"/>
              </a:ext>
            </a:extLst>
          </p:cNvPr>
          <p:cNvSpPr txBox="1"/>
          <p:nvPr/>
        </p:nvSpPr>
        <p:spPr>
          <a:xfrm>
            <a:off x="464527" y="4277319"/>
            <a:ext cx="63010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Black line: initial distribution</a:t>
            </a:r>
          </a:p>
          <a:p>
            <a:endParaRPr lang="en-CA" dirty="0"/>
          </a:p>
          <a:p>
            <a:r>
              <a:rPr lang="en-CA" dirty="0"/>
              <a:t>Green line: properties of systems that survived to ~2 </a:t>
            </a:r>
            <a:r>
              <a:rPr lang="en-CA" dirty="0" err="1"/>
              <a:t>Myr</a:t>
            </a:r>
            <a:endParaRPr lang="en-CA" dirty="0"/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Biggest change is semi-major axis: wide systems are destroyed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AC06C-36C2-DF49-B7A9-D22ED4D1F203}"/>
              </a:ext>
            </a:extLst>
          </p:cNvPr>
          <p:cNvSpPr txBox="1"/>
          <p:nvPr/>
        </p:nvSpPr>
        <p:spPr>
          <a:xfrm>
            <a:off x="6527130" y="6432548"/>
            <a:ext cx="261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Cournoyer-Cloutier+ 2021</a:t>
            </a:r>
          </a:p>
        </p:txBody>
      </p:sp>
    </p:spTree>
    <p:extLst>
      <p:ext uri="{BB962C8B-B14F-4D97-AF65-F5344CB8AC3E}">
        <p14:creationId xmlns:p14="http://schemas.microsoft.com/office/powerpoint/2010/main" val="336621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805E-3502-FD48-AC33-F53F3871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Dynamical 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D3045-D6C3-9B45-BEFD-7AC47E1A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243754"/>
            <a:ext cx="7886700" cy="4351338"/>
          </a:xfrm>
        </p:spPr>
        <p:txBody>
          <a:bodyPr/>
          <a:lstStyle/>
          <a:p>
            <a:r>
              <a:rPr lang="en-CA" dirty="0"/>
              <a:t>Black: initial distribution</a:t>
            </a:r>
          </a:p>
          <a:p>
            <a:r>
              <a:rPr lang="en-CA" dirty="0"/>
              <a:t>Yellow: formed in simulations </a:t>
            </a:r>
            <a:r>
              <a:rPr lang="en-CA" b="1" dirty="0"/>
              <a:t>with</a:t>
            </a:r>
            <a:r>
              <a:rPr lang="en-CA" dirty="0"/>
              <a:t> primordial binaries</a:t>
            </a:r>
          </a:p>
          <a:p>
            <a:pPr lvl="1"/>
            <a:r>
              <a:rPr lang="en-CA" dirty="0"/>
              <a:t>Not the same distribution as the initial distribution in any property</a:t>
            </a:r>
          </a:p>
          <a:p>
            <a:r>
              <a:rPr lang="en-CA" dirty="0"/>
              <a:t>Blue: formed in simulations </a:t>
            </a:r>
            <a:r>
              <a:rPr lang="en-CA" b="1" dirty="0"/>
              <a:t>without</a:t>
            </a:r>
            <a:r>
              <a:rPr lang="en-CA" dirty="0"/>
              <a:t> primordial binaries</a:t>
            </a:r>
          </a:p>
          <a:p>
            <a:pPr lvl="1"/>
            <a:r>
              <a:rPr lang="en-CA" dirty="0"/>
              <a:t>Higher-mass stars pick up low mass companions at large semi-major axes with high eccentricity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D098B04-839E-A649-8166-82AD7FAB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430" y="1324708"/>
            <a:ext cx="10456984" cy="261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9FAAD-B082-0B44-AC5F-D423609F1A95}"/>
              </a:ext>
            </a:extLst>
          </p:cNvPr>
          <p:cNvSpPr txBox="1"/>
          <p:nvPr/>
        </p:nvSpPr>
        <p:spPr>
          <a:xfrm>
            <a:off x="6527130" y="6432548"/>
            <a:ext cx="261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Cournoyer-Cloutier+ 2021</a:t>
            </a:r>
          </a:p>
        </p:txBody>
      </p:sp>
    </p:spTree>
    <p:extLst>
      <p:ext uri="{BB962C8B-B14F-4D97-AF65-F5344CB8AC3E}">
        <p14:creationId xmlns:p14="http://schemas.microsoft.com/office/powerpoint/2010/main" val="232769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63C3C-152D-8B4F-A04C-38F9333C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93" y="1257948"/>
            <a:ext cx="5029200" cy="300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28198-4CE3-8C4B-AEE2-5D511800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49" y="4889011"/>
            <a:ext cx="7035302" cy="972527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11E6DF6-6FC9-8E42-BE80-FA9D490EDF2B}"/>
              </a:ext>
            </a:extLst>
          </p:cNvPr>
          <p:cNvSpPr txBox="1">
            <a:spLocks/>
          </p:cNvSpPr>
          <p:nvPr/>
        </p:nvSpPr>
        <p:spPr>
          <a:xfrm>
            <a:off x="0" y="263776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“All stars are formed in clusters”</a:t>
            </a:r>
          </a:p>
        </p:txBody>
      </p:sp>
    </p:spTree>
    <p:extLst>
      <p:ext uri="{BB962C8B-B14F-4D97-AF65-F5344CB8AC3E}">
        <p14:creationId xmlns:p14="http://schemas.microsoft.com/office/powerpoint/2010/main" val="344520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01BBC541-F7D3-174D-8D38-8199BAC7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77950"/>
            <a:ext cx="3917462" cy="194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B453A-0C86-0B4E-9538-14868AF4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 dynamical encounters do to individual binary systems?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6EC56-9774-B74A-8552-37994455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26" y="1960308"/>
            <a:ext cx="5531139" cy="4440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2FD3C-B4A1-BC49-AD87-957A14695C96}"/>
              </a:ext>
            </a:extLst>
          </p:cNvPr>
          <p:cNvSpPr txBox="1"/>
          <p:nvPr/>
        </p:nvSpPr>
        <p:spPr>
          <a:xfrm>
            <a:off x="530714" y="4221459"/>
            <a:ext cx="3106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Encounters between a binary and a single star</a:t>
            </a:r>
          </a:p>
          <a:p>
            <a:endParaRPr lang="en-CA" dirty="0"/>
          </a:p>
          <a:p>
            <a:r>
              <a:rPr lang="en-CA" sz="1800" dirty="0"/>
              <a:t>Heggie’s Law: </a:t>
            </a:r>
          </a:p>
          <a:p>
            <a:endParaRPr lang="en-CA" sz="1800" dirty="0"/>
          </a:p>
          <a:p>
            <a:r>
              <a:rPr lang="en-CA" sz="1800" dirty="0"/>
              <a:t>Hard binaries (tend to) get harder</a:t>
            </a:r>
          </a:p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23D9F-C849-3941-8084-D829AD1D446B}"/>
              </a:ext>
            </a:extLst>
          </p:cNvPr>
          <p:cNvSpPr txBox="1"/>
          <p:nvPr/>
        </p:nvSpPr>
        <p:spPr>
          <a:xfrm>
            <a:off x="3852152" y="1588092"/>
            <a:ext cx="27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  <a:sym typeface="Wingdings" pitchFamily="2" charset="2"/>
              </a:rPr>
              <a:t> note: 58 pages in 1975!</a:t>
            </a:r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2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01BBC541-F7D3-174D-8D38-8199BAC7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77950"/>
            <a:ext cx="3917462" cy="194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B453A-0C86-0B4E-9538-14868AF4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 dynamical encounters do to individual binary systems?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6EC56-9774-B74A-8552-37994455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26" y="1960308"/>
            <a:ext cx="5531139" cy="4440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2FD3C-B4A1-BC49-AD87-957A14695C96}"/>
              </a:ext>
            </a:extLst>
          </p:cNvPr>
          <p:cNvSpPr txBox="1"/>
          <p:nvPr/>
        </p:nvSpPr>
        <p:spPr>
          <a:xfrm>
            <a:off x="530714" y="4221459"/>
            <a:ext cx="3106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Encounters between a binary and a single star</a:t>
            </a:r>
          </a:p>
          <a:p>
            <a:endParaRPr lang="en-CA" dirty="0"/>
          </a:p>
          <a:p>
            <a:r>
              <a:rPr lang="en-CA" sz="1800" dirty="0"/>
              <a:t>Heggie’s Law: </a:t>
            </a:r>
          </a:p>
          <a:p>
            <a:endParaRPr lang="en-CA" sz="1800" dirty="0"/>
          </a:p>
          <a:p>
            <a:r>
              <a:rPr lang="en-CA" sz="1800" dirty="0"/>
              <a:t>Hard binaries (tend to) get harder</a:t>
            </a:r>
          </a:p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23D9F-C849-3941-8084-D829AD1D446B}"/>
              </a:ext>
            </a:extLst>
          </p:cNvPr>
          <p:cNvSpPr txBox="1"/>
          <p:nvPr/>
        </p:nvSpPr>
        <p:spPr>
          <a:xfrm>
            <a:off x="3852152" y="1588092"/>
            <a:ext cx="27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  <a:sym typeface="Wingdings" pitchFamily="2" charset="2"/>
              </a:rPr>
              <a:t> note: 58 pages in 1975!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4E7D99-91CE-394A-9672-53FF5B0B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122" y="1453785"/>
            <a:ext cx="5380211" cy="4255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867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9809-95D5-2D4C-8201-DFD0FD55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</a:t>
            </a:r>
          </a:p>
          <a:p>
            <a:pPr lvl="1"/>
            <a:r>
              <a:rPr lang="en-US" sz="2400" dirty="0"/>
              <a:t>Spherical</a:t>
            </a:r>
          </a:p>
          <a:p>
            <a:pPr lvl="1"/>
            <a:r>
              <a:rPr lang="en-US" sz="2400" dirty="0"/>
              <a:t>Monolithic</a:t>
            </a:r>
          </a:p>
          <a:p>
            <a:pPr lvl="1"/>
            <a:r>
              <a:rPr lang="en-US" sz="2400" dirty="0"/>
              <a:t>Virial equilibrium</a:t>
            </a:r>
          </a:p>
          <a:p>
            <a:pPr lvl="1"/>
            <a:r>
              <a:rPr lang="en-US" sz="2400" dirty="0"/>
              <a:t>Stars formed instantaneously</a:t>
            </a:r>
          </a:p>
          <a:p>
            <a:pPr lvl="1"/>
            <a:r>
              <a:rPr lang="en-US" sz="2400" dirty="0"/>
              <a:t>Stars are on the ZAMS</a:t>
            </a:r>
          </a:p>
          <a:p>
            <a:pPr lvl="1"/>
            <a:r>
              <a:rPr lang="en-US" sz="2400" dirty="0"/>
              <a:t>Stars are single</a:t>
            </a:r>
          </a:p>
          <a:p>
            <a:pPr lvl="1"/>
            <a:r>
              <a:rPr lang="en-US" sz="2400" dirty="0"/>
              <a:t>Gas-free</a:t>
            </a: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13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</a:t>
            </a:r>
          </a:p>
          <a:p>
            <a:pPr lvl="1"/>
            <a:r>
              <a:rPr lang="en-US" sz="2400" dirty="0"/>
              <a:t>Spherical</a:t>
            </a:r>
          </a:p>
          <a:p>
            <a:pPr lvl="1"/>
            <a:r>
              <a:rPr lang="en-US" sz="2400" dirty="0"/>
              <a:t>Monolithic</a:t>
            </a:r>
          </a:p>
          <a:p>
            <a:pPr lvl="1"/>
            <a:r>
              <a:rPr lang="en-US" sz="2400" dirty="0"/>
              <a:t>Virial equilibrium</a:t>
            </a:r>
          </a:p>
          <a:p>
            <a:pPr lvl="1"/>
            <a:r>
              <a:rPr lang="en-US" sz="2400" dirty="0"/>
              <a:t>Stars formed instantaneously</a:t>
            </a:r>
          </a:p>
          <a:p>
            <a:pPr lvl="1"/>
            <a:r>
              <a:rPr lang="en-US" sz="2400" dirty="0"/>
              <a:t>Stars are on the ZAMS (or are point masses)</a:t>
            </a:r>
          </a:p>
          <a:p>
            <a:pPr lvl="1"/>
            <a:r>
              <a:rPr lang="en-US" sz="2400" dirty="0"/>
              <a:t>Stars are single</a:t>
            </a:r>
          </a:p>
          <a:p>
            <a:pPr lvl="1"/>
            <a:r>
              <a:rPr lang="en-US" sz="2400" dirty="0"/>
              <a:t>Gas-free</a:t>
            </a: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  <p:pic>
        <p:nvPicPr>
          <p:cNvPr id="7" name="Picture 6" descr="A star filled sky&#10;&#10;Description automatically generated">
            <a:extLst>
              <a:ext uri="{FF2B5EF4-FFF2-40B4-BE49-F238E27FC236}">
                <a16:creationId xmlns:a16="http://schemas.microsoft.com/office/drawing/2014/main" id="{B302C170-A50B-2445-AA6E-69C9E59A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23" y="2288784"/>
            <a:ext cx="5290792" cy="35249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F9D182B-7E2D-1749-B4CF-1DD6E1CED047}"/>
              </a:ext>
            </a:extLst>
          </p:cNvPr>
          <p:cNvSpPr txBox="1">
            <a:spLocks/>
          </p:cNvSpPr>
          <p:nvPr/>
        </p:nvSpPr>
        <p:spPr>
          <a:xfrm>
            <a:off x="630000" y="3636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8BF9E0-47A2-2B49-AAE1-D8BE69C70637}"/>
              </a:ext>
            </a:extLst>
          </p:cNvPr>
          <p:cNvSpPr txBox="1"/>
          <p:nvPr/>
        </p:nvSpPr>
        <p:spPr>
          <a:xfrm>
            <a:off x="271821" y="6417905"/>
            <a:ext cx="171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Orion – few </a:t>
            </a:r>
            <a:r>
              <a:rPr lang="en-CA" dirty="0" err="1"/>
              <a:t>Myr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917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9809-95D5-2D4C-8201-DFD0FD55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</a:t>
            </a:r>
          </a:p>
          <a:p>
            <a:pPr lvl="1"/>
            <a:r>
              <a:rPr lang="en-US" sz="2400" dirty="0"/>
              <a:t>Spherical</a:t>
            </a:r>
          </a:p>
          <a:p>
            <a:pPr lvl="1"/>
            <a:r>
              <a:rPr lang="en-US" sz="2400" dirty="0"/>
              <a:t>Monolithic</a:t>
            </a:r>
          </a:p>
          <a:p>
            <a:pPr lvl="1"/>
            <a:r>
              <a:rPr lang="en-US" sz="2400" dirty="0"/>
              <a:t>Virial equilibrium</a:t>
            </a:r>
          </a:p>
          <a:p>
            <a:pPr lvl="1"/>
            <a:r>
              <a:rPr lang="en-US" sz="2400" dirty="0"/>
              <a:t>Stars formed instantaneously</a:t>
            </a:r>
          </a:p>
          <a:p>
            <a:pPr lvl="1"/>
            <a:r>
              <a:rPr lang="en-US" sz="2400" dirty="0"/>
              <a:t>Stars are on the ZAMS</a:t>
            </a:r>
          </a:p>
          <a:p>
            <a:pPr lvl="1"/>
            <a:r>
              <a:rPr lang="en-US" sz="2400" dirty="0"/>
              <a:t>Stars are single</a:t>
            </a:r>
          </a:p>
          <a:p>
            <a:pPr lvl="1"/>
            <a:r>
              <a:rPr lang="en-US" sz="2400" dirty="0"/>
              <a:t>Gas-free</a:t>
            </a: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  <p:pic>
        <p:nvPicPr>
          <p:cNvPr id="1028" name="Picture 4" descr="NGC 330 - Wikipedia">
            <a:extLst>
              <a:ext uri="{FF2B5EF4-FFF2-40B4-BE49-F238E27FC236}">
                <a16:creationId xmlns:a16="http://schemas.microsoft.com/office/drawing/2014/main" id="{E6CFD9C5-813C-3742-A1D4-5166009B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27" y="1581440"/>
            <a:ext cx="4566532" cy="43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C9E32A-7C6B-4C4E-B68B-47057D3FBE47}"/>
              </a:ext>
            </a:extLst>
          </p:cNvPr>
          <p:cNvSpPr txBox="1"/>
          <p:nvPr/>
        </p:nvSpPr>
        <p:spPr>
          <a:xfrm>
            <a:off x="229354" y="641790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NGC 330 – 25 </a:t>
            </a:r>
            <a:r>
              <a:rPr lang="en-CA" dirty="0" err="1"/>
              <a:t>Myr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951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9809-95D5-2D4C-8201-DFD0FD55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you want to model a cluster, you need 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853-8E9E-F642-A8A3-2EAFBD28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 t=0, the cluster is: </a:t>
            </a:r>
          </a:p>
          <a:p>
            <a:pPr lvl="1"/>
            <a:r>
              <a:rPr lang="en-US" sz="2400" dirty="0"/>
              <a:t>Isolated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Spherical </a:t>
            </a:r>
          </a:p>
          <a:p>
            <a:pPr lvl="1"/>
            <a:r>
              <a:rPr lang="en-US" sz="2400" dirty="0"/>
              <a:t>Monolithic </a:t>
            </a:r>
          </a:p>
          <a:p>
            <a:pPr lvl="1"/>
            <a:r>
              <a:rPr lang="en-US" sz="2400" dirty="0"/>
              <a:t>Virial equilibrium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Stars formed instantaneously  </a:t>
            </a:r>
          </a:p>
          <a:p>
            <a:pPr lvl="1"/>
            <a:r>
              <a:rPr lang="en-US" sz="2400" dirty="0"/>
              <a:t>Stars are on the ZAMS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Stars are single  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Gas-free</a:t>
            </a:r>
            <a:endParaRPr lang="en-CA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5E5F3-52D5-0E4F-AA2E-AFFEC58EF3DE}"/>
              </a:ext>
            </a:extLst>
          </p:cNvPr>
          <p:cNvGrpSpPr>
            <a:grpSpLocks noChangeAspect="1"/>
          </p:cNvGrpSpPr>
          <p:nvPr/>
        </p:nvGrpSpPr>
        <p:grpSpPr>
          <a:xfrm>
            <a:off x="6693392" y="5271910"/>
            <a:ext cx="2360339" cy="1330661"/>
            <a:chOff x="6620260" y="2362200"/>
            <a:chExt cx="1892300" cy="1066800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9A2306BD-CDB3-7B48-8CB3-E2A74E82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260" y="2362200"/>
              <a:ext cx="1892300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4E5C4-6ED9-A64E-8185-A13B1C2B01C9}"/>
                </a:ext>
              </a:extLst>
            </p:cNvPr>
            <p:cNvSpPr txBox="1"/>
            <p:nvPr/>
          </p:nvSpPr>
          <p:spPr>
            <a:xfrm>
              <a:off x="7977432" y="2472786"/>
              <a:ext cx="410212" cy="218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r>
                <a:rPr lang="en-CA" sz="2400" dirty="0"/>
                <a:t>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84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E97E-4237-A64D-B771-EEC26C92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27" y="215296"/>
            <a:ext cx="7886700" cy="1325563"/>
          </a:xfrm>
        </p:spPr>
        <p:txBody>
          <a:bodyPr/>
          <a:lstStyle/>
          <a:p>
            <a:r>
              <a:rPr lang="en-CA" dirty="0"/>
              <a:t>Cluster Formation</a:t>
            </a:r>
          </a:p>
        </p:txBody>
      </p:sp>
      <p:pic>
        <p:nvPicPr>
          <p:cNvPr id="4" name="M4b4.mp4" descr="M4b4.mp4">
            <a:hlinkClick r:id="" action="ppaction://media"/>
            <a:extLst>
              <a:ext uri="{FF2B5EF4-FFF2-40B4-BE49-F238E27FC236}">
                <a16:creationId xmlns:a16="http://schemas.microsoft.com/office/drawing/2014/main" id="{2100287F-4C0E-CA4F-B473-512E2ECB06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53" y="1516552"/>
            <a:ext cx="5576451" cy="46380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FE360-EBD8-9B4B-BBAE-C25248AAF222}"/>
              </a:ext>
            </a:extLst>
          </p:cNvPr>
          <p:cNvSpPr txBox="1"/>
          <p:nvPr/>
        </p:nvSpPr>
        <p:spPr>
          <a:xfrm>
            <a:off x="5603962" y="461475"/>
            <a:ext cx="301283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TORCH: MHD + stellar dynamics + stellar evolution + feedback in </a:t>
            </a:r>
            <a:r>
              <a:rPr lang="en-CA" sz="1600" dirty="0">
                <a:latin typeface="American Typewriter" panose="02090604020004020304" pitchFamily="18" charset="77"/>
              </a:rPr>
              <a:t>AMUSE </a:t>
            </a:r>
            <a:r>
              <a:rPr lang="en-CA" sz="1600" dirty="0"/>
              <a:t>(Wall+ 2019,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Sink particles as star factories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600" dirty="0">
              <a:latin typeface="American Typewriter" panose="02090604020004020304" pitchFamily="18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Optimized for binary dynamics; can track dynamical formation of binary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600" dirty="0">
              <a:latin typeface="American Typewriter" panose="02090604020004020304" pitchFamily="18" charset="77"/>
            </a:endParaRPr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4FFEA-84F1-C66A-CDD8-114D3B8DE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023" y="4011146"/>
            <a:ext cx="3070151" cy="26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CAF37-BC48-404B-99D3-DC24C0C9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Claude Cournoyer-Cloutier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ACDCF-79C8-0643-ADFB-4400A181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Binaries &amp; Cluster 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1C943-C188-1841-834F-D2157EE4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2FBB6A-3E68-AA48-800D-7F0762A0B2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2526458" y="1630398"/>
            <a:ext cx="3837385" cy="318968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8706EF2-755D-A341-89B8-AA1D254173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26850" y="206859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”All stars are formed in binaries”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4A829-416C-DC46-9779-60A1D4ECE7E0}"/>
              </a:ext>
            </a:extLst>
          </p:cNvPr>
          <p:cNvSpPr txBox="1"/>
          <p:nvPr/>
        </p:nvSpPr>
        <p:spPr>
          <a:xfrm>
            <a:off x="5018360" y="4020706"/>
            <a:ext cx="6569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750" dirty="0" err="1">
                <a:solidFill>
                  <a:schemeClr val="bg1">
                    <a:lumMod val="65000"/>
                  </a:schemeClr>
                </a:solidFill>
              </a:rPr>
              <a:t>Offner</a:t>
            </a:r>
            <a:r>
              <a:rPr lang="en-US" sz="750" dirty="0">
                <a:solidFill>
                  <a:schemeClr val="bg1">
                    <a:lumMod val="65000"/>
                  </a:schemeClr>
                </a:solidFill>
              </a:rPr>
              <a:t>+ 2022</a:t>
            </a:r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98754642-5824-6145-A23E-592BF57F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95238" l="9859" r="89965">
                        <a14:foregroundMark x1="57923" y1="95238" x2="57923" y2="95238"/>
                        <a14:foregroundMark x1="89613" y1="56151" x2="89613" y2="56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822" y="2615014"/>
            <a:ext cx="1705853" cy="1513645"/>
          </a:xfrm>
          <a:prstGeom prst="rect">
            <a:avLst/>
          </a:prstGeom>
        </p:spPr>
      </p:pic>
      <p:pic>
        <p:nvPicPr>
          <p:cNvPr id="19" name="Graphic 18" descr="Line arrow: Counter-clockwise curve with solid fill">
            <a:extLst>
              <a:ext uri="{FF2B5EF4-FFF2-40B4-BE49-F238E27FC236}">
                <a16:creationId xmlns:a16="http://schemas.microsoft.com/office/drawing/2014/main" id="{F708BDF3-7036-D049-8913-6D58263E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52483" flipH="1">
            <a:off x="5937075" y="2162845"/>
            <a:ext cx="853534" cy="6872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C03DDE-C7E2-5D41-BB98-C570C737B15B}"/>
              </a:ext>
            </a:extLst>
          </p:cNvPr>
          <p:cNvSpPr txBox="1"/>
          <p:nvPr/>
        </p:nvSpPr>
        <p:spPr>
          <a:xfrm>
            <a:off x="5609616" y="4135756"/>
            <a:ext cx="65692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</a:rPr>
              <a:t>Sana+ 2012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05F77-1F5F-B845-BF01-18903F9F22C7}"/>
              </a:ext>
            </a:extLst>
          </p:cNvPr>
          <p:cNvSpPr txBox="1"/>
          <p:nvPr/>
        </p:nvSpPr>
        <p:spPr>
          <a:xfrm>
            <a:off x="3140572" y="4831805"/>
            <a:ext cx="2993184" cy="868323"/>
          </a:xfrm>
          <a:custGeom>
            <a:avLst/>
            <a:gdLst>
              <a:gd name="connsiteX0" fmla="*/ 0 w 2993184"/>
              <a:gd name="connsiteY0" fmla="*/ 144723 h 868323"/>
              <a:gd name="connsiteX1" fmla="*/ 144723 w 2993184"/>
              <a:gd name="connsiteY1" fmla="*/ 0 h 868323"/>
              <a:gd name="connsiteX2" fmla="*/ 820658 w 2993184"/>
              <a:gd name="connsiteY2" fmla="*/ 0 h 868323"/>
              <a:gd name="connsiteX3" fmla="*/ 1415480 w 2993184"/>
              <a:gd name="connsiteY3" fmla="*/ 0 h 868323"/>
              <a:gd name="connsiteX4" fmla="*/ 2145489 w 2993184"/>
              <a:gd name="connsiteY4" fmla="*/ 0 h 868323"/>
              <a:gd name="connsiteX5" fmla="*/ 2848461 w 2993184"/>
              <a:gd name="connsiteY5" fmla="*/ 0 h 868323"/>
              <a:gd name="connsiteX6" fmla="*/ 2993184 w 2993184"/>
              <a:gd name="connsiteY6" fmla="*/ 144723 h 868323"/>
              <a:gd name="connsiteX7" fmla="*/ 2993184 w 2993184"/>
              <a:gd name="connsiteY7" fmla="*/ 723600 h 868323"/>
              <a:gd name="connsiteX8" fmla="*/ 2848461 w 2993184"/>
              <a:gd name="connsiteY8" fmla="*/ 868323 h 868323"/>
              <a:gd name="connsiteX9" fmla="*/ 2172527 w 2993184"/>
              <a:gd name="connsiteY9" fmla="*/ 868323 h 868323"/>
              <a:gd name="connsiteX10" fmla="*/ 1469555 w 2993184"/>
              <a:gd name="connsiteY10" fmla="*/ 868323 h 868323"/>
              <a:gd name="connsiteX11" fmla="*/ 739545 w 2993184"/>
              <a:gd name="connsiteY11" fmla="*/ 868323 h 868323"/>
              <a:gd name="connsiteX12" fmla="*/ 144723 w 2993184"/>
              <a:gd name="connsiteY12" fmla="*/ 868323 h 868323"/>
              <a:gd name="connsiteX13" fmla="*/ 0 w 2993184"/>
              <a:gd name="connsiteY13" fmla="*/ 723600 h 868323"/>
              <a:gd name="connsiteX14" fmla="*/ 0 w 2993184"/>
              <a:gd name="connsiteY14" fmla="*/ 144723 h 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3184" h="868323" extrusionOk="0">
                <a:moveTo>
                  <a:pt x="0" y="144723"/>
                </a:moveTo>
                <a:cubicBezTo>
                  <a:pt x="-6102" y="68409"/>
                  <a:pt x="71619" y="7372"/>
                  <a:pt x="144723" y="0"/>
                </a:cubicBezTo>
                <a:cubicBezTo>
                  <a:pt x="330093" y="7015"/>
                  <a:pt x="553879" y="15594"/>
                  <a:pt x="820658" y="0"/>
                </a:cubicBezTo>
                <a:cubicBezTo>
                  <a:pt x="1087438" y="-15594"/>
                  <a:pt x="1234469" y="-11125"/>
                  <a:pt x="1415480" y="0"/>
                </a:cubicBezTo>
                <a:cubicBezTo>
                  <a:pt x="1596491" y="11125"/>
                  <a:pt x="1844481" y="4783"/>
                  <a:pt x="2145489" y="0"/>
                </a:cubicBezTo>
                <a:cubicBezTo>
                  <a:pt x="2446497" y="-4783"/>
                  <a:pt x="2516816" y="8931"/>
                  <a:pt x="2848461" y="0"/>
                </a:cubicBezTo>
                <a:cubicBezTo>
                  <a:pt x="2926345" y="2455"/>
                  <a:pt x="2997984" y="72303"/>
                  <a:pt x="2993184" y="144723"/>
                </a:cubicBezTo>
                <a:cubicBezTo>
                  <a:pt x="3012415" y="347487"/>
                  <a:pt x="2984951" y="453361"/>
                  <a:pt x="2993184" y="723600"/>
                </a:cubicBezTo>
                <a:cubicBezTo>
                  <a:pt x="2982070" y="799137"/>
                  <a:pt x="2937444" y="877476"/>
                  <a:pt x="2848461" y="868323"/>
                </a:cubicBezTo>
                <a:cubicBezTo>
                  <a:pt x="2668944" y="848073"/>
                  <a:pt x="2309499" y="839533"/>
                  <a:pt x="2172527" y="868323"/>
                </a:cubicBezTo>
                <a:cubicBezTo>
                  <a:pt x="2035555" y="897113"/>
                  <a:pt x="1791357" y="890898"/>
                  <a:pt x="1469555" y="868323"/>
                </a:cubicBezTo>
                <a:cubicBezTo>
                  <a:pt x="1147753" y="845748"/>
                  <a:pt x="1075169" y="839496"/>
                  <a:pt x="739545" y="868323"/>
                </a:cubicBezTo>
                <a:cubicBezTo>
                  <a:pt x="403921" y="897151"/>
                  <a:pt x="394114" y="897097"/>
                  <a:pt x="144723" y="868323"/>
                </a:cubicBezTo>
                <a:cubicBezTo>
                  <a:pt x="79374" y="873813"/>
                  <a:pt x="2425" y="805194"/>
                  <a:pt x="0" y="723600"/>
                </a:cubicBezTo>
                <a:cubicBezTo>
                  <a:pt x="11045" y="527376"/>
                  <a:pt x="9570" y="409622"/>
                  <a:pt x="0" y="144723"/>
                </a:cubicBezTo>
                <a:close/>
              </a:path>
            </a:pathLst>
          </a:custGeom>
          <a:noFill/>
          <a:ln w="38100">
            <a:solidFill>
              <a:srgbClr val="AE7AE7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+mj-lt"/>
              </a:rPr>
              <a:t>Most stars are formed in binaries and binary evolution dominates the evolution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64680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56FFCCB-EC1B-BA4B-B1D3-6326109C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791" y="777581"/>
            <a:ext cx="3729594" cy="621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5EC2C-6EC1-CD42-AB05-9BF08A4D5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Cluster formation WITH binary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AD8CB-D1E3-C647-B1A9-A7DAADCC5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603381" cy="4351338"/>
          </a:xfrm>
        </p:spPr>
        <p:txBody>
          <a:bodyPr>
            <a:normAutofit/>
          </a:bodyPr>
          <a:lstStyle/>
          <a:p>
            <a:r>
              <a:rPr lang="en-CA" dirty="0"/>
              <a:t>Sink particles are given a list of single OR binary stars to form</a:t>
            </a:r>
          </a:p>
          <a:p>
            <a:r>
              <a:rPr lang="en-CA" dirty="0"/>
              <a:t>Binaries are drawn from distributions of </a:t>
            </a:r>
            <a:r>
              <a:rPr lang="en-CA" dirty="0" err="1"/>
              <a:t>f</a:t>
            </a:r>
            <a:r>
              <a:rPr lang="en-CA" baseline="-25000" dirty="0" err="1"/>
              <a:t>bin</a:t>
            </a:r>
            <a:r>
              <a:rPr lang="en-CA" dirty="0"/>
              <a:t>, P, q, e as function of M</a:t>
            </a:r>
            <a:r>
              <a:rPr lang="en-CA" baseline="-25000" dirty="0"/>
              <a:t>1</a:t>
            </a:r>
          </a:p>
          <a:p>
            <a:r>
              <a:rPr lang="en-CA" dirty="0"/>
              <a:t>As </a:t>
            </a:r>
            <a:r>
              <a:rPr lang="en-CA" dirty="0" err="1"/>
              <a:t>gas+stellar</a:t>
            </a:r>
            <a:r>
              <a:rPr lang="en-CA" dirty="0"/>
              <a:t> system evolves:</a:t>
            </a:r>
          </a:p>
          <a:p>
            <a:pPr lvl="1"/>
            <a:r>
              <a:rPr lang="en-CA" dirty="0"/>
              <a:t>dynamical interactions between stars and with gas occur </a:t>
            </a:r>
          </a:p>
          <a:p>
            <a:pPr lvl="1"/>
            <a:r>
              <a:rPr lang="en-CA" dirty="0"/>
              <a:t>more stars/binaries 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E0829-0897-2840-AC76-D260DB3D5DDC}"/>
              </a:ext>
            </a:extLst>
          </p:cNvPr>
          <p:cNvSpPr txBox="1"/>
          <p:nvPr/>
        </p:nvSpPr>
        <p:spPr>
          <a:xfrm>
            <a:off x="6527130" y="6573073"/>
            <a:ext cx="261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Cournoyer-Cloutier+ 2021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CE3A5-E586-E94E-A1F1-87AF8407D7D3}"/>
              </a:ext>
            </a:extLst>
          </p:cNvPr>
          <p:cNvSpPr txBox="1"/>
          <p:nvPr/>
        </p:nvSpPr>
        <p:spPr>
          <a:xfrm>
            <a:off x="8323385" y="237554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All 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636AA-95FE-E540-9761-B11D5B71F652}"/>
              </a:ext>
            </a:extLst>
          </p:cNvPr>
          <p:cNvSpPr txBox="1"/>
          <p:nvPr/>
        </p:nvSpPr>
        <p:spPr>
          <a:xfrm>
            <a:off x="8212777" y="456017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q &gt; 0.1</a:t>
            </a:r>
          </a:p>
        </p:txBody>
      </p:sp>
    </p:spTree>
    <p:extLst>
      <p:ext uri="{BB962C8B-B14F-4D97-AF65-F5344CB8AC3E}">
        <p14:creationId xmlns:p14="http://schemas.microsoft.com/office/powerpoint/2010/main" val="1158869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45109</TotalTime>
  <Words>934</Words>
  <Application>Microsoft Macintosh PowerPoint</Application>
  <PresentationFormat>On-screen Show (4:3)</PresentationFormat>
  <Paragraphs>173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American Typewriter</vt:lpstr>
      <vt:lpstr>Arial</vt:lpstr>
      <vt:lpstr>Calibri</vt:lpstr>
      <vt:lpstr>Calibri Light</vt:lpstr>
      <vt:lpstr>Office Theme</vt:lpstr>
      <vt:lpstr>Sub-clusters and gas and binaries, oh my: Star Cluster Formation is Messy</vt:lpstr>
      <vt:lpstr>PowerPoint Presentation</vt:lpstr>
      <vt:lpstr>If you want to model a cluster, you need initial conditions</vt:lpstr>
      <vt:lpstr>PowerPoint Presentation</vt:lpstr>
      <vt:lpstr>If you want to model a cluster, you need initial conditions</vt:lpstr>
      <vt:lpstr>If you want to model a cluster, you need initial conditions</vt:lpstr>
      <vt:lpstr>Cluster Formation</vt:lpstr>
      <vt:lpstr>”All stars are formed in binaries”</vt:lpstr>
      <vt:lpstr>Cluster formation WITH binary formation</vt:lpstr>
      <vt:lpstr>Dynamical Modification of Binary Populations</vt:lpstr>
      <vt:lpstr>If you want to model a cluster, you need initial conditions</vt:lpstr>
      <vt:lpstr>Clusters assembly inside GMCs</vt:lpstr>
      <vt:lpstr>Cluster do not form as monolithic systems</vt:lpstr>
      <vt:lpstr>If you want to model a cluster, you need initial conditions</vt:lpstr>
      <vt:lpstr>Take-home messages:</vt:lpstr>
      <vt:lpstr>PowerPoint Presentation</vt:lpstr>
      <vt:lpstr>What if we put in some other distribution?</vt:lpstr>
      <vt:lpstr>Dynamical Disruption</vt:lpstr>
      <vt:lpstr>Dynamical Formation </vt:lpstr>
      <vt:lpstr>What do dynamical encounters do to individual binary systems?</vt:lpstr>
      <vt:lpstr>What do dynamical encounters do to individual binary systems?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Binaries and Clusters</dc:title>
  <dc:creator>Sills, Alison</dc:creator>
  <cp:lastModifiedBy>Sills, Alison</cp:lastModifiedBy>
  <cp:revision>43</cp:revision>
  <cp:lastPrinted>2022-10-31T17:42:38Z</cp:lastPrinted>
  <dcterms:created xsi:type="dcterms:W3CDTF">2022-10-18T12:41:00Z</dcterms:created>
  <dcterms:modified xsi:type="dcterms:W3CDTF">2023-11-14T17:05:01Z</dcterms:modified>
</cp:coreProperties>
</file>