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gpfa+UzUIy+CAsbuAcUEu4uUfm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20c6c944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e20c6c944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20c6c9442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20c6c944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20c6c9442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e20c6c94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20c6c944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20c6c944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20c6c9442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e20c6c944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20c6c9442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e20c6c944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0b21fdf9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0b21fdf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971731" y="193004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 sz="8000">
                <a:latin typeface="Georgia"/>
                <a:ea typeface="Georgia"/>
                <a:cs typeface="Georgia"/>
                <a:sym typeface="Georgia"/>
              </a:rPr>
              <a:t>La prossima VQR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652144" y="3907809"/>
            <a:ext cx="6887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Marco Landoni - Istituto Nazionale di Astrofisica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Giornate INAF 2023 - Napoli Maggio 2023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 prossima VQR (punto di vista tecnico)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9"/>
          <p:cNvSpPr txBox="1"/>
          <p:nvPr>
            <p:ph idx="1" type="body"/>
          </p:nvPr>
        </p:nvSpPr>
        <p:spPr>
          <a:xfrm>
            <a:off x="266700" y="1825625"/>
            <a:ext cx="11658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228600" rtl="0" algn="just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Seguendo l’ispirazione di altri Enti (e.g. INFN) rendere il </a:t>
            </a:r>
            <a:r>
              <a:rPr b="1" lang="en-US" sz="3600" u="sng"/>
              <a:t>processo totalmente automatico, compresa la sottomissione dei paper.</a:t>
            </a:r>
            <a:r>
              <a:rPr lang="en-US" sz="3600"/>
              <a:t> </a:t>
            </a:r>
            <a:endParaRPr sz="3600"/>
          </a:p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Aumentare maggiormente la centralizzazione del processo (selezione e consegna dei prodotti richiesti da ANVUR).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Questo è l’u</a:t>
            </a:r>
            <a:r>
              <a:rPr lang="en-US" sz="3600"/>
              <a:t>nico modo per riuscire a garantire i vincoli richiesti da ANVUR simili (o più) a quelli affrontati nell’ultimo esercizio.</a:t>
            </a:r>
            <a:endParaRPr sz="36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Definire un gruppo di lavoro fin da ora, se possibile.</a:t>
            </a:r>
            <a:endParaRPr sz="3600"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214400" y="-187575"/>
            <a:ext cx="11621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latin typeface="Georgia"/>
                <a:ea typeface="Georgia"/>
                <a:cs typeface="Georgia"/>
                <a:sym typeface="Georgia"/>
              </a:rPr>
              <a:t>La prossima VQR - proposta gruppo lavoro tecnico</a:t>
            </a:r>
            <a:endParaRPr sz="4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113566" y="1591622"/>
            <a:ext cx="21432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Presidenza</a:t>
            </a:r>
            <a:endParaRPr i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4683059" y="1604963"/>
            <a:ext cx="21432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Direzione Scientifica</a:t>
            </a:r>
            <a:endParaRPr i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4667249" y="3383756"/>
            <a:ext cx="21432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Responsabile VQR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3595675" y="4915700"/>
            <a:ext cx="2143200" cy="891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referente per MA</a:t>
            </a:r>
            <a:b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1(?</a:t>
            </a:r>
            <a:r>
              <a:rPr lang="en-US" sz="1800">
                <a:solidFill>
                  <a:schemeClr val="lt1"/>
                </a:solidFill>
              </a:rPr>
              <a:t>)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referente per TM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6353174" y="4926025"/>
            <a:ext cx="21432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Access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8915403" y="4915700"/>
            <a:ext cx="21432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Algoritmi, analisi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838200" y="4935944"/>
            <a:ext cx="21432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Interfaccia CINECA/VQR</a:t>
            </a:r>
            <a:endParaRPr/>
          </a:p>
        </p:txBody>
      </p:sp>
      <p:cxnSp>
        <p:nvCxnSpPr>
          <p:cNvPr id="159" name="Google Shape;159;p10"/>
          <p:cNvCxnSpPr>
            <a:stCxn id="154" idx="2"/>
          </p:cNvCxnSpPr>
          <p:nvPr/>
        </p:nvCxnSpPr>
        <p:spPr>
          <a:xfrm>
            <a:off x="5738849" y="4083956"/>
            <a:ext cx="0" cy="4929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10"/>
          <p:cNvCxnSpPr/>
          <p:nvPr/>
        </p:nvCxnSpPr>
        <p:spPr>
          <a:xfrm>
            <a:off x="5738811" y="4576763"/>
            <a:ext cx="5861400" cy="57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10"/>
          <p:cNvCxnSpPr/>
          <p:nvPr/>
        </p:nvCxnSpPr>
        <p:spPr>
          <a:xfrm>
            <a:off x="1347784" y="4576763"/>
            <a:ext cx="4391100" cy="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10"/>
          <p:cNvCxnSpPr/>
          <p:nvPr/>
        </p:nvCxnSpPr>
        <p:spPr>
          <a:xfrm>
            <a:off x="1347784" y="4576763"/>
            <a:ext cx="0" cy="3591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0"/>
          <p:cNvCxnSpPr/>
          <p:nvPr/>
        </p:nvCxnSpPr>
        <p:spPr>
          <a:xfrm>
            <a:off x="4667249" y="4576763"/>
            <a:ext cx="0" cy="3591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10"/>
          <p:cNvCxnSpPr/>
          <p:nvPr/>
        </p:nvCxnSpPr>
        <p:spPr>
          <a:xfrm>
            <a:off x="7424736" y="4576762"/>
            <a:ext cx="0" cy="3591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10"/>
          <p:cNvCxnSpPr/>
          <p:nvPr/>
        </p:nvCxnSpPr>
        <p:spPr>
          <a:xfrm>
            <a:off x="10129834" y="4576762"/>
            <a:ext cx="0" cy="3591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10"/>
          <p:cNvCxnSpPr/>
          <p:nvPr/>
        </p:nvCxnSpPr>
        <p:spPr>
          <a:xfrm>
            <a:off x="552450" y="2919408"/>
            <a:ext cx="11405700" cy="11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10"/>
          <p:cNvSpPr txBox="1"/>
          <p:nvPr/>
        </p:nvSpPr>
        <p:spPr>
          <a:xfrm>
            <a:off x="8999211" y="3527585"/>
            <a:ext cx="240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Settore implementativo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8999211" y="1367480"/>
            <a:ext cx="192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Settore di indirizzo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10"/>
          <p:cNvCxnSpPr>
            <a:endCxn id="153" idx="2"/>
          </p:cNvCxnSpPr>
          <p:nvPr/>
        </p:nvCxnSpPr>
        <p:spPr>
          <a:xfrm flipH="1" rot="10800000">
            <a:off x="5738759" y="2305163"/>
            <a:ext cx="15900" cy="10785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0"/>
          <p:cNvCxnSpPr/>
          <p:nvPr/>
        </p:nvCxnSpPr>
        <p:spPr>
          <a:xfrm rot="10800000">
            <a:off x="3256804" y="1955007"/>
            <a:ext cx="1395300" cy="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10"/>
          <p:cNvSpPr/>
          <p:nvPr/>
        </p:nvSpPr>
        <p:spPr>
          <a:xfrm>
            <a:off x="552450" y="1265975"/>
            <a:ext cx="11350500" cy="5091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299100" y="4915700"/>
            <a:ext cx="536700" cy="7002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….</a:t>
            </a:r>
            <a:endParaRPr/>
          </a:p>
        </p:txBody>
      </p:sp>
      <p:cxnSp>
        <p:nvCxnSpPr>
          <p:cNvPr id="173" name="Google Shape;173;p10"/>
          <p:cNvCxnSpPr/>
          <p:nvPr/>
        </p:nvCxnSpPr>
        <p:spPr>
          <a:xfrm>
            <a:off x="11577634" y="4576762"/>
            <a:ext cx="0" cy="359100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Una nota su ASI e associati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838200" y="1690700"/>
            <a:ext cx="10515600" cy="48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INAF ha conferito prodotti per conto di ASI da parte di soggetti accreditati da ASI stessa sulla base di partecipazione a progetti, finanziamenti,...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Come da regolamento, ogni accreditato ha conferito 1 (o 2) prodotti che INAF ha scelto massimizzando il ritorno e gestendo eventuali conflitti interni sul medesimo prodotto (per un totale di circa 70 lavori)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ASI ha presentato circa 270 prodotti in VQR 2015-2019 in Area 2.</a:t>
            </a:r>
            <a:endParaRPr b="1">
              <a:solidFill>
                <a:srgbClr val="FF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rgbClr val="FF0000"/>
                </a:solidFill>
              </a:rPr>
              <a:t>Circa </a:t>
            </a:r>
            <a:r>
              <a:rPr b="1" lang="en-US" sz="3000" u="sng">
                <a:solidFill>
                  <a:srgbClr val="FF0000"/>
                </a:solidFill>
              </a:rPr>
              <a:t>il 25% è stato conferito da associati INAF!</a:t>
            </a:r>
            <a:endParaRPr b="1" sz="22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Conclusioni</a:t>
            </a:r>
            <a:endParaRPr/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574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Massimizzare il ritorno del prossimo esercizio VQR rendendo ancora più automatica la presentazione dei prodotti sollevando il singolo Ricercatore/Tecnologo dall’inserimento dei dati in piattaforma.</a:t>
            </a:r>
            <a:endParaRPr sz="3600"/>
          </a:p>
          <a:p>
            <a:pPr indent="-245745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Centralizzare per meglio implementare politiche di indirizzo tra DS, Presidenza ed ANVUR (anche in corso d’opera!)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20c6c9442_0_25"/>
          <p:cNvSpPr txBox="1"/>
          <p:nvPr>
            <p:ph type="title"/>
          </p:nvPr>
        </p:nvSpPr>
        <p:spPr>
          <a:xfrm>
            <a:off x="4415975" y="2828300"/>
            <a:ext cx="3221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slides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20c6c9442_0_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Indice R</a:t>
            </a:r>
            <a:endParaRPr/>
          </a:p>
        </p:txBody>
      </p:sp>
      <p:pic>
        <p:nvPicPr>
          <p:cNvPr id="196" name="Google Shape;196;g1e20c6c9442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00" y="2283575"/>
            <a:ext cx="11887200" cy="295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20c6c9442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 - Indice R e contestualizzazione</a:t>
            </a:r>
            <a:endParaRPr/>
          </a:p>
        </p:txBody>
      </p:sp>
      <p:pic>
        <p:nvPicPr>
          <p:cNvPr id="202" name="Google Shape;202;g1e20c6c9442_0_9"/>
          <p:cNvPicPr preferRelativeResize="0"/>
          <p:nvPr/>
        </p:nvPicPr>
        <p:blipFill rotWithShape="1">
          <a:blip r:embed="rId3">
            <a:alphaModFix/>
          </a:blip>
          <a:srcRect b="0" l="0" r="35802" t="0"/>
          <a:stretch/>
        </p:blipFill>
        <p:spPr>
          <a:xfrm>
            <a:off x="543925" y="1961900"/>
            <a:ext cx="7631076" cy="9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e20c6c9442_0_9"/>
          <p:cNvSpPr txBox="1"/>
          <p:nvPr/>
        </p:nvSpPr>
        <p:spPr>
          <a:xfrm>
            <a:off x="4113300" y="2793225"/>
            <a:ext cx="7926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In altre parole, </a:t>
            </a:r>
            <a:r>
              <a:rPr lang="en-US" sz="2600" u="sng">
                <a:latin typeface="Calibri"/>
                <a:ea typeface="Calibri"/>
                <a:cs typeface="Calibri"/>
                <a:sym typeface="Calibri"/>
              </a:rPr>
              <a:t>in una classe il cui voto medio è 8</a:t>
            </a: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, INAF è stata valutata sostanzialmente attorno alla media della classe.  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Negli enti valutati dal MUR per l’Area 2, siamo arrivati 3 (medaglia di bronzo).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e20c6c9442_0_9"/>
          <p:cNvSpPr txBox="1"/>
          <p:nvPr/>
        </p:nvSpPr>
        <p:spPr>
          <a:xfrm>
            <a:off x="288875" y="1376900"/>
            <a:ext cx="97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INAF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g1e20c6c9442_0_9"/>
          <p:cNvPicPr preferRelativeResize="0"/>
          <p:nvPr/>
        </p:nvPicPr>
        <p:blipFill rotWithShape="1">
          <a:blip r:embed="rId4">
            <a:alphaModFix/>
          </a:blip>
          <a:srcRect b="0" l="0" r="35802" t="0"/>
          <a:stretch/>
        </p:blipFill>
        <p:spPr>
          <a:xfrm>
            <a:off x="543925" y="5598150"/>
            <a:ext cx="7631075" cy="12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e20c6c9442_0_9"/>
          <p:cNvSpPr txBox="1"/>
          <p:nvPr/>
        </p:nvSpPr>
        <p:spPr>
          <a:xfrm>
            <a:off x="399975" y="5013150"/>
            <a:ext cx="143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INDIRE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e20c6c9442_0_9"/>
          <p:cNvSpPr txBox="1"/>
          <p:nvPr/>
        </p:nvSpPr>
        <p:spPr>
          <a:xfrm>
            <a:off x="3907800" y="5013150"/>
            <a:ext cx="813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R più alto di INAF…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. in una classe il cui voto medio è 5!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20c6c9442_0_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 289 del 25-03-2021 </a:t>
            </a:r>
            <a:endParaRPr/>
          </a:p>
        </p:txBody>
      </p:sp>
      <p:pic>
        <p:nvPicPr>
          <p:cNvPr id="213" name="Google Shape;213;g1e20c6c944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50" y="2680875"/>
            <a:ext cx="11887201" cy="10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e20c6c9442_0_20"/>
          <p:cNvSpPr txBox="1"/>
          <p:nvPr/>
        </p:nvSpPr>
        <p:spPr>
          <a:xfrm>
            <a:off x="2311800" y="1690825"/>
            <a:ext cx="800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Ripartizione dei pesi tra R1 (profilo permanente), R2 (reclutamento) ed R1_2 e R3 terza missione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1e20c6c9442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850" y="3999832"/>
            <a:ext cx="7938472" cy="280451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e20c6c9442_0_20"/>
          <p:cNvSpPr txBox="1"/>
          <p:nvPr/>
        </p:nvSpPr>
        <p:spPr>
          <a:xfrm>
            <a:off x="8490350" y="5215325"/>
            <a:ext cx="4376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valle VQR, INAF ha presentato oltre il 75% dei prodotti tra A e B! </a:t>
            </a:r>
            <a:endParaRPr b="1" sz="2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e20c6c9442_0_32"/>
          <p:cNvSpPr txBox="1"/>
          <p:nvPr>
            <p:ph type="title"/>
          </p:nvPr>
        </p:nvSpPr>
        <p:spPr>
          <a:xfrm>
            <a:off x="659325" y="3112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 581 del 24-06-2022 e s.m.i. </a:t>
            </a:r>
            <a:endParaRPr/>
          </a:p>
        </p:txBody>
      </p:sp>
      <p:pic>
        <p:nvPicPr>
          <p:cNvPr id="222" name="Google Shape;222;g1e20c6c9442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975" y="1636975"/>
            <a:ext cx="9194911" cy="49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1e20c6c9442_0_32"/>
          <p:cNvSpPr/>
          <p:nvPr/>
        </p:nvSpPr>
        <p:spPr>
          <a:xfrm>
            <a:off x="3261300" y="2642050"/>
            <a:ext cx="5325300" cy="234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4" name="Google Shape;224;g1e20c6c9442_0_32"/>
          <p:cNvCxnSpPr/>
          <p:nvPr/>
        </p:nvCxnSpPr>
        <p:spPr>
          <a:xfrm flipH="1">
            <a:off x="8696775" y="1004525"/>
            <a:ext cx="1995300" cy="15687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0c6c9442_0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INAF e indice IRAS</a:t>
            </a:r>
            <a:endParaRPr/>
          </a:p>
        </p:txBody>
      </p:sp>
      <p:pic>
        <p:nvPicPr>
          <p:cNvPr id="230" name="Google Shape;230;g1e20c6c9442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325" y="1774400"/>
            <a:ext cx="8445691" cy="486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g1e20c6c9442_0_41"/>
          <p:cNvCxnSpPr/>
          <p:nvPr/>
        </p:nvCxnSpPr>
        <p:spPr>
          <a:xfrm>
            <a:off x="1074225" y="3839250"/>
            <a:ext cx="578100" cy="13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g1e20c6c9442_0_41"/>
          <p:cNvCxnSpPr/>
          <p:nvPr/>
        </p:nvCxnSpPr>
        <p:spPr>
          <a:xfrm flipH="1">
            <a:off x="10098025" y="4018125"/>
            <a:ext cx="617100" cy="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500">
                <a:latin typeface="Georgia"/>
                <a:ea typeface="Georgia"/>
                <a:cs typeface="Georgia"/>
                <a:sym typeface="Georgia"/>
              </a:rPr>
              <a:t>Outline</a:t>
            </a:r>
            <a:endParaRPr sz="45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4155" lvl="0" marL="2286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</a:pPr>
            <a:r>
              <a:rPr b="1" lang="en-US" sz="3259"/>
              <a:t>Ordini di grandezza</a:t>
            </a:r>
            <a:r>
              <a:rPr lang="en-US" sz="3259"/>
              <a:t> del problema affrontato nel precedente esercizio VQR.</a:t>
            </a:r>
            <a:endParaRPr sz="2580"/>
          </a:p>
          <a:p>
            <a:pPr indent="-17145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t/>
            </a:r>
            <a:endParaRPr sz="3259"/>
          </a:p>
          <a:p>
            <a:pPr indent="-224155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</a:pPr>
            <a:r>
              <a:rPr b="1" lang="en-US" sz="3259"/>
              <a:t>Fasi complesse</a:t>
            </a:r>
            <a:r>
              <a:rPr lang="en-US" sz="3259"/>
              <a:t> del processo e dei criteri (non sempre deterministici)</a:t>
            </a:r>
            <a:endParaRPr sz="3259"/>
          </a:p>
          <a:p>
            <a:pPr indent="-17145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t/>
            </a:r>
            <a:endParaRPr sz="3259"/>
          </a:p>
          <a:p>
            <a:pPr indent="-224155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</a:pPr>
            <a:r>
              <a:rPr b="1" lang="en-US" sz="3259"/>
              <a:t>Proposte a chi verrà dopo di me</a:t>
            </a:r>
            <a:r>
              <a:rPr lang="en-US" sz="3259"/>
              <a:t> per migliorare la prossima VQR (my two cents…)</a:t>
            </a:r>
            <a:endParaRPr sz="2580"/>
          </a:p>
          <a:p>
            <a:pPr indent="-17145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60"/>
              <a:buNone/>
            </a:pPr>
            <a:r>
              <a:t/>
            </a:r>
            <a:endParaRPr sz="3259"/>
          </a:p>
          <a:p>
            <a:pPr indent="-224155" lvl="0" marL="22860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</a:pPr>
            <a:r>
              <a:rPr lang="en-US" sz="3259"/>
              <a:t>Conclusioni</a:t>
            </a:r>
            <a:endParaRPr sz="3259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600">
                <a:latin typeface="Georgia"/>
                <a:ea typeface="Georgia"/>
                <a:cs typeface="Georgia"/>
                <a:sym typeface="Georgia"/>
              </a:rPr>
              <a:t>Qualche numero / ordine di grandezza</a:t>
            </a:r>
            <a:endParaRPr sz="4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838200" y="1825624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INAF ha consegnato ad ANVUR </a:t>
            </a:r>
            <a:r>
              <a:rPr b="1" lang="en-US" u="sng">
                <a:solidFill>
                  <a:srgbClr val="FF0000"/>
                </a:solidFill>
              </a:rPr>
              <a:t>2054</a:t>
            </a:r>
            <a:r>
              <a:rPr lang="en-US"/>
              <a:t> prodotti  e </a:t>
            </a:r>
            <a:r>
              <a:rPr b="1" lang="en-US">
                <a:solidFill>
                  <a:srgbClr val="FF0000"/>
                </a:solidFill>
              </a:rPr>
              <a:t>16 </a:t>
            </a:r>
            <a:r>
              <a:rPr lang="en-US"/>
              <a:t>casi di studio.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 processo che ha visto coinvolto il personale di Ricerca, i referenti locali di struttura (+ terza missione) e l’Ufficio Open Access.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Una ”impresa” che ha richiesto grandissimo sforzo, specialmente per i referenti locali, OpenAccess e Gruppo TM che hanno permesso a INAF di rispettare le deadline previste da ANVUR </a:t>
            </a:r>
            <a:r>
              <a:rPr b="1" lang="en-US"/>
              <a:t>senza ritardi e senza errori</a:t>
            </a:r>
            <a:r>
              <a:rPr lang="en-US"/>
              <a:t> (tutti i prodotti attesi sono stati consegnati correttamente). </a:t>
            </a:r>
            <a:r>
              <a:rPr b="1" lang="en-US" u="sng"/>
              <a:t>GRAZIE! </a:t>
            </a:r>
            <a:endParaRPr b="1" u="sng"/>
          </a:p>
          <a:p>
            <a:pPr indent="-1651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u="sng"/>
              <a:t>Grazie a Marco Scodeggio, co-responsabile VQR.</a:t>
            </a:r>
            <a:endParaRPr b="1" u="sng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questo, si aggiungono ulteriori prodotti per conto di ASI e INFN per un totale di circa 70 prodotti.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8573"/>
            <a:ext cx="12192000" cy="207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238125" y="-722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Tempi scala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723900" y="10533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Dalla definizione dei criteri del GEV-2 (prima metà di Febbraio) l’Istituto ha avuto a disposizione </a:t>
            </a:r>
            <a:r>
              <a:rPr b="1" lang="en-US" sz="3600"/>
              <a:t>meno di 90 giorni </a:t>
            </a:r>
            <a:r>
              <a:rPr lang="en-US" sz="3600"/>
              <a:t>per:	</a:t>
            </a:r>
            <a:endParaRPr/>
          </a:p>
          <a:p>
            <a:pPr indent="-4318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n-US" sz="3200"/>
              <a:t>Censire i prodotti (articoli, proceedings, brevetti, casi di studio) da sottoporre a valutazione (svariate decina di migliaia).</a:t>
            </a:r>
            <a:endParaRPr/>
          </a:p>
          <a:p>
            <a:pPr indent="-4318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n-US" sz="3200"/>
              <a:t>Collocare ciascun prodotto nella opportuna “classe citazionale” di riferimento (A, B , C, D, E) sulla base delle tabelle fornite da ANVUR.</a:t>
            </a:r>
            <a:endParaRPr/>
          </a:p>
          <a:p>
            <a:pPr indent="-4318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en-US" sz="3200"/>
              <a:t>Assegnare i prodotti in modo </a:t>
            </a:r>
            <a:r>
              <a:rPr b="1" lang="en-US" sz="3200" u="sng"/>
              <a:t>automatico (per la prima volta) </a:t>
            </a:r>
            <a:r>
              <a:rPr lang="en-US" sz="3200"/>
              <a:t>a ciascun ricercatore (con priorità ai paper di classe A) al fine di massimizzare il risultato per l’Ente.</a:t>
            </a:r>
            <a:endParaRPr b="1" sz="3200" u="sng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0b21fdf91_0_1"/>
          <p:cNvSpPr txBox="1"/>
          <p:nvPr>
            <p:ph type="title"/>
          </p:nvPr>
        </p:nvSpPr>
        <p:spPr>
          <a:xfrm>
            <a:off x="238125" y="-7223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Collocazione dei prodotti nelle classi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0" name="Google Shape;110;g230b21fdf91_0_1"/>
          <p:cNvSpPr txBox="1"/>
          <p:nvPr>
            <p:ph idx="1" type="body"/>
          </p:nvPr>
        </p:nvSpPr>
        <p:spPr>
          <a:xfrm>
            <a:off x="705250" y="1019053"/>
            <a:ext cx="10515600" cy="18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➢"/>
            </a:pPr>
            <a:r>
              <a:rPr lang="en-US" sz="3600"/>
              <a:t>Esercizio “complesso” che dipende da numerosi fattori quali anno pubblicazione, rivista, Subject Category, ecc.</a:t>
            </a:r>
            <a:endParaRPr b="1" sz="3200" u="sng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11" name="Google Shape;111;g230b21fdf91_0_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sp>
        <p:nvSpPr>
          <p:cNvPr id="112" name="Google Shape;112;g230b21fdf91_0_1"/>
          <p:cNvSpPr txBox="1"/>
          <p:nvPr>
            <p:ph idx="1" type="body"/>
          </p:nvPr>
        </p:nvSpPr>
        <p:spPr>
          <a:xfrm>
            <a:off x="610400" y="2608478"/>
            <a:ext cx="10515600" cy="18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➢"/>
            </a:pPr>
            <a:r>
              <a:rPr lang="en-US" sz="3600"/>
              <a:t>Un paper del 2015 su ApJ con 17 citazioni rientra nel bin 10-25% (classe B). Un paper del 2018 su ApJ Letter o ApJs con 15 rientra nel top 10% (classe A).  </a:t>
            </a:r>
            <a:endParaRPr sz="3600"/>
          </a:p>
          <a:p>
            <a:pPr indent="0" lvl="0" marL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13" name="Google Shape;113;g230b21fdf91_0_1"/>
          <p:cNvSpPr txBox="1"/>
          <p:nvPr>
            <p:ph idx="1" type="body"/>
          </p:nvPr>
        </p:nvSpPr>
        <p:spPr>
          <a:xfrm>
            <a:off x="610400" y="4513478"/>
            <a:ext cx="10515600" cy="18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➢"/>
            </a:pPr>
            <a:r>
              <a:rPr lang="en-US" sz="3600"/>
              <a:t>Ancora più complessa la situazione per paper Nature/Science multidisciplinari</a:t>
            </a:r>
            <a:r>
              <a:rPr lang="en-US" sz="3600"/>
              <a:t>. La rivisita, di per se, </a:t>
            </a:r>
            <a:r>
              <a:rPr b="1" lang="en-US" sz="3600" u="sng"/>
              <a:t>non</a:t>
            </a:r>
            <a:r>
              <a:rPr lang="en-US" sz="3600"/>
              <a:t>  è sinonimo di Top 10%!</a:t>
            </a:r>
            <a:endParaRPr sz="3600"/>
          </a:p>
          <a:p>
            <a:pPr indent="0" lvl="0" marL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Un processo complesso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Selezione automatica a livello centrale</a:t>
            </a:r>
            <a:r>
              <a:rPr b="1" lang="en-US" sz="3200" u="sng"/>
              <a:t> indispensabile </a:t>
            </a:r>
            <a:r>
              <a:rPr lang="en-US" sz="3200"/>
              <a:t>per rispettare i molteplici vincoli  imposti  da ANVUR, tra cui: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/>
              <a:t>Molteplicità intra-ente</a:t>
            </a:r>
            <a:r>
              <a:rPr lang="en-US" sz="2800"/>
              <a:t>: Ogni prodotto può essere presentato da MAX 3 osservatori (</a:t>
            </a:r>
            <a:r>
              <a:rPr b="1" lang="en-US" sz="2800">
                <a:solidFill>
                  <a:srgbClr val="FF0000"/>
                </a:solidFill>
              </a:rPr>
              <a:t>novità di questa</a:t>
            </a:r>
            <a:r>
              <a:rPr b="1" lang="en-US" sz="2800">
                <a:solidFill>
                  <a:srgbClr val="FF0000"/>
                </a:solidFill>
              </a:rPr>
              <a:t> tornata</a:t>
            </a:r>
            <a:r>
              <a:rPr lang="en-US" sz="2800"/>
              <a:t>)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/>
              <a:t>Molteplicità inter-ente</a:t>
            </a:r>
            <a:r>
              <a:rPr lang="en-US" sz="2800"/>
              <a:t>: Ogni prodotto può essere presentato al più 7 volte da Istituzioni Nazionali (a pena di presentare ulteriori prodotti, con conseguente possibile diluizione dei prodotti A/B (</a:t>
            </a:r>
            <a:r>
              <a:rPr b="1" lang="en-US" sz="2800">
                <a:solidFill>
                  <a:srgbClr val="FF0000"/>
                </a:solidFill>
              </a:rPr>
              <a:t>novità di questa</a:t>
            </a:r>
            <a:r>
              <a:rPr b="1" lang="en-US" sz="2800">
                <a:solidFill>
                  <a:srgbClr val="FF0000"/>
                </a:solidFill>
              </a:rPr>
              <a:t> tornata</a:t>
            </a:r>
            <a:r>
              <a:rPr lang="en-US" sz="2800"/>
              <a:t>).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/>
              <a:t>Sovrapposizioni</a:t>
            </a:r>
            <a:r>
              <a:rPr lang="en-US" sz="2800"/>
              <a:t> con associati ASI, INFN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/>
              <a:t>Sovrapposizioni </a:t>
            </a:r>
            <a:r>
              <a:rPr lang="en-US" sz="2800"/>
              <a:t>con associati Universitari con incarico di Ricerca</a:t>
            </a:r>
            <a:endParaRPr sz="2800"/>
          </a:p>
          <a:p>
            <a:pPr indent="-508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20" name="Google Shape;120;p5"/>
          <p:cNvSpPr txBox="1"/>
          <p:nvPr/>
        </p:nvSpPr>
        <p:spPr>
          <a:xfrm>
            <a:off x="838200" y="994628"/>
            <a:ext cx="1095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Criterio generale: Assegnare il più grande numero possibile di prodotti in classe 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Criteri e scelte non ”deterministiche”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Graphical user interface, text, application&#10;&#10;Description automatically generated"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545" y="0"/>
            <a:ext cx="75913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271463" y="3143250"/>
            <a:ext cx="428625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accompagnatorio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indici citazionali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6"/>
          <p:cNvCxnSpPr/>
          <p:nvPr/>
        </p:nvCxnSpPr>
        <p:spPr>
          <a:xfrm>
            <a:off x="5543550" y="4810126"/>
            <a:ext cx="6648450" cy="0"/>
          </a:xfrm>
          <a:prstGeom prst="straightConnector1">
            <a:avLst/>
          </a:prstGeom>
          <a:noFill/>
          <a:ln cap="flat" cmpd="sng" w="222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Criteri e scelte non deterministici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7"/>
          <p:cNvSpPr txBox="1"/>
          <p:nvPr>
            <p:ph idx="1" type="body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/>
              <a:t>Numero dei prodotti. </a:t>
            </a:r>
            <a:r>
              <a:rPr lang="en-US" sz="3600"/>
              <a:t>Una forchetta compresa tra poco meno di 2000 e poco più di 2200. </a:t>
            </a:r>
            <a:br>
              <a:rPr lang="en-US" sz="3600"/>
            </a:br>
            <a:r>
              <a:rPr lang="en-US" sz="3600"/>
              <a:t>INAF ha dovuto optare per una scelta “blind” potendo scegliere un numero </a:t>
            </a:r>
            <a:r>
              <a:rPr b="1" lang="en-US" sz="3600" u="sng"/>
              <a:t>completamente arbitrario </a:t>
            </a:r>
            <a:r>
              <a:rPr lang="en-US" sz="3600"/>
              <a:t>di prodotti all’interno della forchetta. Quale scegliere ? 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/>
              <a:t>Prodotti di terza missione</a:t>
            </a:r>
            <a:r>
              <a:rPr lang="en-US" sz="3600"/>
              <a:t>. Quale peso ? 16 brevetti ? 16 Public Engagement ? Metà / Metà 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La mia “visione” per la prossima VQR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838200" y="1825624"/>
            <a:ext cx="10515600" cy="3775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Ci sarà una prossima VQR ?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Se si, è verosimile aspettarsi che la chiamata avverrà tra la fine di questo anno ed il prossimo (forse 1 anno di fase per via della Pandemia).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Proverò a suggerire qualche strategia per chi si troverà al mio posto (come tecnico) alla prossima tornata.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2022-04-14T08:23:36Z</dcterms:created>
  <dc:creator>Marco Landoni</dc:creator>
</cp:coreProperties>
</file>