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7" r:id="rId6"/>
    <p:sldId id="333" r:id="rId7"/>
    <p:sldId id="334" r:id="rId8"/>
    <p:sldId id="335" r:id="rId9"/>
    <p:sldId id="336" r:id="rId10"/>
    <p:sldId id="338" r:id="rId11"/>
    <p:sldId id="339" r:id="rId12"/>
    <p:sldId id="341" r:id="rId13"/>
    <p:sldId id="342" r:id="rId14"/>
    <p:sldId id="332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w Cen MT" panose="020B0602020104020603" pitchFamily="34" charset="77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4" roundtripDataSignature="AMtx7mjOx/BD1IjUdE8hjv4X3WK5WI3Q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17" d="100"/>
          <a:sy n="117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9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9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3038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9877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681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8739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50af34c9c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50af34c9c0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250af34c9c0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311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730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0753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6127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9" descr="\\DROBO-FS\QuickDrops\JB\PPTX NG\Droplets\LightingOverlay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-1"/>
            <a:ext cx="1219200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79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60" name="Google Shape;60;p79"/>
            <p:cNvSpPr/>
            <p:nvPr/>
          </p:nvSpPr>
          <p:spPr>
            <a:xfrm>
              <a:off x="1209675" y="4763"/>
              <a:ext cx="23700" cy="21813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9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9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9"/>
            <p:cNvSpPr/>
            <p:nvPr/>
          </p:nvSpPr>
          <p:spPr>
            <a:xfrm>
              <a:off x="414338" y="9525"/>
              <a:ext cx="28500" cy="44814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9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9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66" name="Google Shape;66;p79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67" name="Google Shape;67;p79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9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69" name="Google Shape;69;p79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70" name="Google Shape;70;p79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9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9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73" name="Google Shape;73;p79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9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75" name="Google Shape;75;p79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9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9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78" name="Google Shape;78;p79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9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9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81" name="Google Shape;81;p79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9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83" name="Google Shape;83;p79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9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85" name="Google Shape;85;p79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9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87" name="Google Shape;87;p79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9"/>
            <p:cNvSpPr/>
            <p:nvPr/>
          </p:nvSpPr>
          <p:spPr>
            <a:xfrm>
              <a:off x="642938" y="6610350"/>
              <a:ext cx="23700" cy="2430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9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9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1" name="Google Shape;91;p79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2" name="Google Shape;92;p79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9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4" name="Google Shape;94;p79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5" name="Google Shape;95;p79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9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7" name="Google Shape;97;p79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9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9" name="Google Shape;99;p79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9"/>
            <p:cNvSpPr/>
            <p:nvPr/>
          </p:nvSpPr>
          <p:spPr>
            <a:xfrm>
              <a:off x="1228725" y="4662488"/>
              <a:ext cx="23700" cy="21813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9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02" name="Google Shape;102;p79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9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04" name="Google Shape;104;p79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9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9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07" name="Google Shape;107;p79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08" name="Google Shape;108;p79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9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9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11" name="Google Shape;111;p79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9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13" name="Google Shape;113;p79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79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9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000" cap="none">
                <a:solidFill>
                  <a:schemeClr val="lt2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/>
            </a:lvl2pPr>
            <a:lvl3pPr lvl="2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3pPr>
            <a:lvl4pPr lvl="3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4pPr>
            <a:lvl5pPr lvl="4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5pPr>
            <a:lvl6pPr lvl="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6pPr>
            <a:lvl7pPr lvl="6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7pPr>
            <a:lvl8pPr lvl="7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8pPr>
            <a:lvl9pPr lvl="8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79"/>
          <p:cNvSpPr txBox="1">
            <a:spLocks noGrp="1"/>
          </p:cNvSpPr>
          <p:nvPr>
            <p:ph type="dt" idx="10"/>
          </p:nvPr>
        </p:nvSpPr>
        <p:spPr>
          <a:xfrm>
            <a:off x="7077511" y="54102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9"/>
          <p:cNvSpPr txBox="1">
            <a:spLocks noGrp="1"/>
          </p:cNvSpPr>
          <p:nvPr>
            <p:ph type="ftr" idx="11"/>
          </p:nvPr>
        </p:nvSpPr>
        <p:spPr>
          <a:xfrm>
            <a:off x="1876424" y="5410201"/>
            <a:ext cx="512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9"/>
          <p:cNvSpPr txBox="1">
            <a:spLocks noGrp="1"/>
          </p:cNvSpPr>
          <p:nvPr>
            <p:ph type="sldNum" idx="12"/>
          </p:nvPr>
        </p:nvSpPr>
        <p:spPr>
          <a:xfrm>
            <a:off x="9896911" y="5410199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2"/>
          <p:cNvSpPr txBox="1">
            <a:spLocks noGrp="1"/>
          </p:cNvSpPr>
          <p:nvPr>
            <p:ph type="title"/>
          </p:nvPr>
        </p:nvSpPr>
        <p:spPr>
          <a:xfrm>
            <a:off x="1446212" y="609599"/>
            <a:ext cx="9302700" cy="27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2"/>
          <p:cNvSpPr txBox="1">
            <a:spLocks noGrp="1"/>
          </p:cNvSpPr>
          <p:nvPr>
            <p:ph type="body" idx="1"/>
          </p:nvPr>
        </p:nvSpPr>
        <p:spPr>
          <a:xfrm>
            <a:off x="1720644" y="3365557"/>
            <a:ext cx="87522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92"/>
          <p:cNvSpPr txBox="1">
            <a:spLocks noGrp="1"/>
          </p:cNvSpPr>
          <p:nvPr>
            <p:ph type="body" idx="2"/>
          </p:nvPr>
        </p:nvSpPr>
        <p:spPr>
          <a:xfrm>
            <a:off x="1141411" y="4309919"/>
            <a:ext cx="9906000" cy="1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7" name="Google Shape;187;p9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9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0" name="Google Shape;190;p92"/>
          <p:cNvSpPr txBox="1"/>
          <p:nvPr/>
        </p:nvSpPr>
        <p:spPr>
          <a:xfrm>
            <a:off x="903512" y="732394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en-GB" sz="8000" b="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91" name="Google Shape;191;p92"/>
          <p:cNvSpPr txBox="1"/>
          <p:nvPr/>
        </p:nvSpPr>
        <p:spPr>
          <a:xfrm>
            <a:off x="10537370" y="2764972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en-GB" sz="8000" b="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3"/>
          <p:cNvSpPr txBox="1">
            <a:spLocks noGrp="1"/>
          </p:cNvSpPr>
          <p:nvPr>
            <p:ph type="title"/>
          </p:nvPr>
        </p:nvSpPr>
        <p:spPr>
          <a:xfrm>
            <a:off x="1141410" y="2134041"/>
            <a:ext cx="9906000" cy="25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93"/>
          <p:cNvSpPr txBox="1">
            <a:spLocks noGrp="1"/>
          </p:cNvSpPr>
          <p:nvPr>
            <p:ph type="body" idx="1"/>
          </p:nvPr>
        </p:nvSpPr>
        <p:spPr>
          <a:xfrm>
            <a:off x="1141364" y="4657655"/>
            <a:ext cx="9904500" cy="11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95" name="Google Shape;195;p9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9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4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60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94"/>
          <p:cNvSpPr txBox="1">
            <a:spLocks noGrp="1"/>
          </p:cNvSpPr>
          <p:nvPr>
            <p:ph type="body" idx="1"/>
          </p:nvPr>
        </p:nvSpPr>
        <p:spPr>
          <a:xfrm>
            <a:off x="1141410" y="2674463"/>
            <a:ext cx="3196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94"/>
          <p:cNvSpPr txBox="1">
            <a:spLocks noGrp="1"/>
          </p:cNvSpPr>
          <p:nvPr>
            <p:ph type="body" idx="2"/>
          </p:nvPr>
        </p:nvSpPr>
        <p:spPr>
          <a:xfrm>
            <a:off x="1127918" y="3360263"/>
            <a:ext cx="3208800" cy="24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2" name="Google Shape;202;p94"/>
          <p:cNvSpPr txBox="1">
            <a:spLocks noGrp="1"/>
          </p:cNvSpPr>
          <p:nvPr>
            <p:ph type="body" idx="3"/>
          </p:nvPr>
        </p:nvSpPr>
        <p:spPr>
          <a:xfrm>
            <a:off x="4514766" y="2677635"/>
            <a:ext cx="318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4"/>
          <p:cNvSpPr txBox="1">
            <a:spLocks noGrp="1"/>
          </p:cNvSpPr>
          <p:nvPr>
            <p:ph type="body" idx="4"/>
          </p:nvPr>
        </p:nvSpPr>
        <p:spPr>
          <a:xfrm>
            <a:off x="4504213" y="3363435"/>
            <a:ext cx="3195900" cy="24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4" name="Google Shape;204;p94"/>
          <p:cNvSpPr txBox="1">
            <a:spLocks noGrp="1"/>
          </p:cNvSpPr>
          <p:nvPr>
            <p:ph type="body" idx="5"/>
          </p:nvPr>
        </p:nvSpPr>
        <p:spPr>
          <a:xfrm>
            <a:off x="7852442" y="2674463"/>
            <a:ext cx="3195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5" name="Google Shape;205;p94"/>
          <p:cNvSpPr txBox="1">
            <a:spLocks noGrp="1"/>
          </p:cNvSpPr>
          <p:nvPr>
            <p:ph type="body" idx="6"/>
          </p:nvPr>
        </p:nvSpPr>
        <p:spPr>
          <a:xfrm>
            <a:off x="7852442" y="3360263"/>
            <a:ext cx="3195000" cy="24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6" name="Google Shape;206;p9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9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9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5"/>
          <p:cNvSpPr txBox="1">
            <a:spLocks noGrp="1"/>
          </p:cNvSpPr>
          <p:nvPr>
            <p:ph type="title"/>
          </p:nvPr>
        </p:nvSpPr>
        <p:spPr>
          <a:xfrm>
            <a:off x="1141411" y="609600"/>
            <a:ext cx="99060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5"/>
          <p:cNvSpPr txBox="1">
            <a:spLocks noGrp="1"/>
          </p:cNvSpPr>
          <p:nvPr>
            <p:ph type="body" idx="1"/>
          </p:nvPr>
        </p:nvSpPr>
        <p:spPr>
          <a:xfrm>
            <a:off x="1141413" y="4404596"/>
            <a:ext cx="31953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2" name="Google Shape;212;p95"/>
          <p:cNvSpPr>
            <a:spLocks noGrp="1"/>
          </p:cNvSpPr>
          <p:nvPr>
            <p:ph type="pic" idx="2"/>
          </p:nvPr>
        </p:nvSpPr>
        <p:spPr>
          <a:xfrm>
            <a:off x="1141413" y="2666998"/>
            <a:ext cx="319530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13" name="Google Shape;213;p95"/>
          <p:cNvSpPr txBox="1">
            <a:spLocks noGrp="1"/>
          </p:cNvSpPr>
          <p:nvPr>
            <p:ph type="body" idx="3"/>
          </p:nvPr>
        </p:nvSpPr>
        <p:spPr>
          <a:xfrm>
            <a:off x="1141413" y="4980858"/>
            <a:ext cx="31953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4" name="Google Shape;214;p95"/>
          <p:cNvSpPr txBox="1">
            <a:spLocks noGrp="1"/>
          </p:cNvSpPr>
          <p:nvPr>
            <p:ph type="body" idx="4"/>
          </p:nvPr>
        </p:nvSpPr>
        <p:spPr>
          <a:xfrm>
            <a:off x="4489053" y="4404596"/>
            <a:ext cx="32004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5" name="Google Shape;215;p95"/>
          <p:cNvSpPr>
            <a:spLocks noGrp="1"/>
          </p:cNvSpPr>
          <p:nvPr>
            <p:ph type="pic" idx="5"/>
          </p:nvPr>
        </p:nvSpPr>
        <p:spPr>
          <a:xfrm>
            <a:off x="4489053" y="2666998"/>
            <a:ext cx="319890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16" name="Google Shape;216;p95"/>
          <p:cNvSpPr txBox="1">
            <a:spLocks noGrp="1"/>
          </p:cNvSpPr>
          <p:nvPr>
            <p:ph type="body" idx="6"/>
          </p:nvPr>
        </p:nvSpPr>
        <p:spPr>
          <a:xfrm>
            <a:off x="4487593" y="4980857"/>
            <a:ext cx="32004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7" name="Google Shape;217;p95"/>
          <p:cNvSpPr txBox="1">
            <a:spLocks noGrp="1"/>
          </p:cNvSpPr>
          <p:nvPr>
            <p:ph type="body" idx="7"/>
          </p:nvPr>
        </p:nvSpPr>
        <p:spPr>
          <a:xfrm>
            <a:off x="7852567" y="4404595"/>
            <a:ext cx="31908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8" name="Google Shape;218;p95"/>
          <p:cNvSpPr>
            <a:spLocks noGrp="1"/>
          </p:cNvSpPr>
          <p:nvPr>
            <p:ph type="pic" idx="8"/>
          </p:nvPr>
        </p:nvSpPr>
        <p:spPr>
          <a:xfrm>
            <a:off x="7852442" y="2666998"/>
            <a:ext cx="319500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19" name="Google Shape;219;p95"/>
          <p:cNvSpPr txBox="1">
            <a:spLocks noGrp="1"/>
          </p:cNvSpPr>
          <p:nvPr>
            <p:ph type="body" idx="9"/>
          </p:nvPr>
        </p:nvSpPr>
        <p:spPr>
          <a:xfrm>
            <a:off x="7852442" y="4980854"/>
            <a:ext cx="31950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20" name="Google Shape;220;p9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9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9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6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6"/>
          <p:cNvSpPr txBox="1">
            <a:spLocks noGrp="1"/>
          </p:cNvSpPr>
          <p:nvPr>
            <p:ph type="body" idx="1"/>
          </p:nvPr>
        </p:nvSpPr>
        <p:spPr>
          <a:xfrm rot="5400000">
            <a:off x="4323511" y="-932613"/>
            <a:ext cx="3541800" cy="9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9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9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7"/>
          <p:cNvSpPr txBox="1">
            <a:spLocks noGrp="1"/>
          </p:cNvSpPr>
          <p:nvPr>
            <p:ph type="title"/>
          </p:nvPr>
        </p:nvSpPr>
        <p:spPr>
          <a:xfrm rot="5400000">
            <a:off x="7454161" y="2197949"/>
            <a:ext cx="5181600" cy="20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97"/>
          <p:cNvSpPr txBox="1">
            <a:spLocks noGrp="1"/>
          </p:cNvSpPr>
          <p:nvPr>
            <p:ph type="body" idx="1"/>
          </p:nvPr>
        </p:nvSpPr>
        <p:spPr>
          <a:xfrm rot="5400000">
            <a:off x="2424850" y="-673951"/>
            <a:ext cx="5181600" cy="7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9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9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1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1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60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8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8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5"/>
          <p:cNvSpPr txBox="1">
            <a:spLocks noGrp="1"/>
          </p:cNvSpPr>
          <p:nvPr>
            <p:ph type="title"/>
          </p:nvPr>
        </p:nvSpPr>
        <p:spPr>
          <a:xfrm>
            <a:off x="1141411" y="1419226"/>
            <a:ext cx="99060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85"/>
          <p:cNvSpPr txBox="1"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8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6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8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8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8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8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8"/>
          <p:cNvSpPr txBox="1">
            <a:spLocks noGrp="1"/>
          </p:cNvSpPr>
          <p:nvPr>
            <p:ph type="title"/>
          </p:nvPr>
        </p:nvSpPr>
        <p:spPr>
          <a:xfrm>
            <a:off x="1146705" y="609601"/>
            <a:ext cx="3855900" cy="16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8"/>
          <p:cNvSpPr txBox="1">
            <a:spLocks noGrp="1"/>
          </p:cNvSpPr>
          <p:nvPr>
            <p:ph type="body" idx="1"/>
          </p:nvPr>
        </p:nvSpPr>
        <p:spPr>
          <a:xfrm>
            <a:off x="5156200" y="592666"/>
            <a:ext cx="5891100" cy="5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88"/>
          <p:cNvSpPr txBox="1">
            <a:spLocks noGrp="1"/>
          </p:cNvSpPr>
          <p:nvPr>
            <p:ph type="body" idx="2"/>
          </p:nvPr>
        </p:nvSpPr>
        <p:spPr>
          <a:xfrm>
            <a:off x="1146705" y="2249486"/>
            <a:ext cx="38559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0" name="Google Shape;160;p8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8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9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5934600" cy="16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9"/>
          <p:cNvSpPr>
            <a:spLocks noGrp="1"/>
          </p:cNvSpPr>
          <p:nvPr>
            <p:ph type="pic" idx="2"/>
          </p:nvPr>
        </p:nvSpPr>
        <p:spPr>
          <a:xfrm>
            <a:off x="7380721" y="609601"/>
            <a:ext cx="3666600" cy="5181600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66" name="Google Shape;166;p89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59346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7" name="Google Shape;167;p8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9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89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0"/>
          <p:cNvSpPr txBox="1">
            <a:spLocks noGrp="1"/>
          </p:cNvSpPr>
          <p:nvPr>
            <p:ph type="title"/>
          </p:nvPr>
        </p:nvSpPr>
        <p:spPr>
          <a:xfrm>
            <a:off x="1141410" y="4304664"/>
            <a:ext cx="99123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0"/>
          <p:cNvSpPr>
            <a:spLocks noGrp="1"/>
          </p:cNvSpPr>
          <p:nvPr>
            <p:ph type="pic" idx="2"/>
          </p:nvPr>
        </p:nvSpPr>
        <p:spPr>
          <a:xfrm>
            <a:off x="1141411" y="606426"/>
            <a:ext cx="9912300" cy="3299700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73" name="Google Shape;173;p90"/>
          <p:cNvSpPr txBox="1">
            <a:spLocks noGrp="1"/>
          </p:cNvSpPr>
          <p:nvPr>
            <p:ph type="body" idx="1"/>
          </p:nvPr>
        </p:nvSpPr>
        <p:spPr>
          <a:xfrm>
            <a:off x="1141364" y="5124020"/>
            <a:ext cx="99108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9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9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9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1"/>
          <p:cNvSpPr txBox="1">
            <a:spLocks noGrp="1"/>
          </p:cNvSpPr>
          <p:nvPr>
            <p:ph type="title"/>
          </p:nvPr>
        </p:nvSpPr>
        <p:spPr>
          <a:xfrm>
            <a:off x="1141456" y="609600"/>
            <a:ext cx="9906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91"/>
          <p:cNvSpPr txBox="1">
            <a:spLocks noGrp="1"/>
          </p:cNvSpPr>
          <p:nvPr>
            <p:ph type="body" idx="1"/>
          </p:nvPr>
        </p:nvSpPr>
        <p:spPr>
          <a:xfrm>
            <a:off x="1141410" y="4419599"/>
            <a:ext cx="99045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0" name="Google Shape;180;p9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9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9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78" descr="\\DROBO-FS\QuickDrops\JB\PPTX NG\Droplets\LightingOverlay.png"/>
          <p:cNvPicPr preferRelativeResize="0"/>
          <p:nvPr/>
        </p:nvPicPr>
        <p:blipFill rotWithShape="1">
          <a:blip r:embed="rId18">
            <a:alphaModFix amt="30000"/>
          </a:blip>
          <a:srcRect/>
          <a:stretch/>
        </p:blipFill>
        <p:spPr>
          <a:xfrm>
            <a:off x="0" y="-1"/>
            <a:ext cx="1219200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78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2" name="Google Shape;12;p7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13" name="Google Shape;13;p78"/>
              <p:cNvSpPr/>
              <p:nvPr/>
            </p:nvSpPr>
            <p:spPr>
              <a:xfrm>
                <a:off x="114300" y="4763"/>
                <a:ext cx="23700" cy="2181300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78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78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78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17" name="Google Shape;17;p78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78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19" name="Google Shape;19;p78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20" name="Google Shape;20;p78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78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78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23" name="Google Shape;23;p78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" name="Google Shape;24;p78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5" name="Google Shape;25;p78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26" name="Google Shape;26;p78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27" name="Google Shape;27;p78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28" name="Google Shape;28;p78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78"/>
              <p:cNvSpPr/>
              <p:nvPr/>
            </p:nvSpPr>
            <p:spPr>
              <a:xfrm>
                <a:off x="133350" y="4662488"/>
                <a:ext cx="23700" cy="2181300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78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31" name="Google Shape;31;p78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78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33" name="Google Shape;33;p78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78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35" name="Google Shape;35;p78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36" name="Google Shape;36;p78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78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78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39" name="Google Shape;39;p78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40;p78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41" name="Google Shape;41;p78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42" name="Google Shape;42;p78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78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78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45" name="Google Shape;45;p78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78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47" name="Google Shape;47;p78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78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49" name="Google Shape;49;p78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78"/>
              <p:cNvSpPr/>
              <p:nvPr/>
            </p:nvSpPr>
            <p:spPr>
              <a:xfrm>
                <a:off x="11939587" y="6596063"/>
                <a:ext cx="23700" cy="25230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78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78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60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3" name="Google Shape;53;p7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4" name="Google Shape;54;p7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5" name="Google Shape;55;p7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6" name="Google Shape;56;p7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922315" y="80963"/>
            <a:ext cx="1106488" cy="11064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</a:pPr>
            <a:r>
              <a:rPr lang="en-GB" dirty="0">
                <a:latin typeface="Tw Cen MT" panose="020B0602020104020603" pitchFamily="34" charset="77"/>
              </a:rPr>
              <a:t>Radioastronomy</a:t>
            </a:r>
            <a:r>
              <a:rPr lang="en-GB" dirty="0"/>
              <a:t>: the path toward Next Generation Computing</a:t>
            </a:r>
            <a:endParaRPr dirty="0"/>
          </a:p>
        </p:txBody>
      </p:sp>
      <p:sp>
        <p:nvSpPr>
          <p:cNvPr id="294" name="Google Shape;294;p1"/>
          <p:cNvSpPr txBox="1">
            <a:spLocks noGrp="1"/>
          </p:cNvSpPr>
          <p:nvPr>
            <p:ph type="subTitle" idx="1"/>
          </p:nvPr>
        </p:nvSpPr>
        <p:spPr>
          <a:xfrm>
            <a:off x="1876424" y="3602037"/>
            <a:ext cx="9618890" cy="180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</a:pPr>
            <a:r>
              <a:rPr lang="en-GB" sz="2100" dirty="0">
                <a:solidFill>
                  <a:schemeClr val="lt1"/>
                </a:solidFill>
              </a:rPr>
              <a:t>CLAUDIO GHELLER</a:t>
            </a:r>
            <a:r>
              <a:rPr lang="en-GB" sz="2100" baseline="30000" dirty="0">
                <a:solidFill>
                  <a:schemeClr val="lt1"/>
                </a:solidFill>
              </a:rPr>
              <a:t>1</a:t>
            </a:r>
            <a:r>
              <a:rPr lang="en-GB" sz="2100" dirty="0"/>
              <a:t>, ANDREA BOTTEON</a:t>
            </a:r>
            <a:r>
              <a:rPr lang="en-GB" sz="2100" baseline="30000" dirty="0"/>
              <a:t>1</a:t>
            </a:r>
            <a:r>
              <a:rPr lang="en-GB" sz="2100" dirty="0"/>
              <a:t>, EMANUELE DE RUBEIS</a:t>
            </a:r>
            <a:r>
              <a:rPr lang="en-GB" sz="2100" baseline="30000" dirty="0"/>
              <a:t>1</a:t>
            </a:r>
            <a:r>
              <a:rPr lang="en-GB" sz="2100" dirty="0"/>
              <a:t>,</a:t>
            </a:r>
            <a:r>
              <a:rPr lang="en-GB" sz="2100" baseline="30000" dirty="0"/>
              <a:t> </a:t>
            </a:r>
            <a:r>
              <a:rPr lang="en-GB" sz="2100" dirty="0"/>
              <a:t>GIULIANO TAFFONI</a:t>
            </a:r>
            <a:r>
              <a:rPr lang="en-GB" sz="2100" baseline="30000" dirty="0"/>
              <a:t>2</a:t>
            </a:r>
            <a:r>
              <a:rPr lang="en-GB" sz="2100" dirty="0"/>
              <a:t>, DAVID GOZ</a:t>
            </a:r>
            <a:r>
              <a:rPr lang="en-GB" sz="2100" baseline="30000" dirty="0"/>
              <a:t>2</a:t>
            </a:r>
            <a:endParaRPr sz="2100" dirty="0"/>
          </a:p>
          <a:p>
            <a: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en-GB" sz="1800" dirty="0"/>
              <a:t>INAF – INSTITUTE OF RADIOASTRONOMY BOLOGNA</a:t>
            </a:r>
            <a:endParaRPr sz="1800" dirty="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GB" sz="1800" dirty="0"/>
              <a:t>INAF - ASTRONOMICAL OBSERVATORY OF TRIESTE</a:t>
            </a:r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lang="en-GB" sz="1800" dirty="0"/>
          </a:p>
        </p:txBody>
      </p:sp>
      <p:pic>
        <p:nvPicPr>
          <p:cNvPr id="295" name="Google Shape;295;p1" descr="Chart, 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5576" y="0"/>
            <a:ext cx="1974574" cy="197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334739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LET’S GO PARALLEL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00" y="1360711"/>
            <a:ext cx="9906000" cy="533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indent="-457200">
              <a:buSzPct val="125000"/>
            </a:pPr>
            <a:r>
              <a:rPr lang="en-GB" sz="2800" dirty="0"/>
              <a:t>The Data Centres will provide (in principle) HPC resources</a:t>
            </a:r>
          </a:p>
          <a:p>
            <a:pPr indent="-457200">
              <a:buSzPct val="125000"/>
            </a:pPr>
            <a:r>
              <a:rPr lang="en-GB" sz="2800" dirty="0"/>
              <a:t>The coming decade HPC systems are expected to be:</a:t>
            </a:r>
          </a:p>
          <a:p>
            <a:pPr lvl="1" indent="-457200">
              <a:buSzPct val="125000"/>
            </a:pPr>
            <a:r>
              <a:rPr lang="en-GB" sz="2400" dirty="0"/>
              <a:t>HYBRID: traditional CPUs + Low Power CPUs + GPUs + Other accelerators (FPGA, ASIC…)</a:t>
            </a:r>
          </a:p>
          <a:p>
            <a:pPr lvl="1" indent="-457200">
              <a:buSzPct val="125000"/>
            </a:pPr>
            <a:r>
              <a:rPr lang="en-GB" sz="2400" dirty="0"/>
              <a:t>DEPLOYING SPECIALIZED SOFTWARE STACKS, to achieve the maximum level of performance, if needed</a:t>
            </a:r>
          </a:p>
          <a:p>
            <a:pPr lvl="1" indent="-457200">
              <a:buSzPct val="125000"/>
            </a:pPr>
            <a:r>
              <a:rPr lang="en-GB" sz="2400" dirty="0"/>
              <a:t>SUPPORTING CONTEINERAIZED SOLUTIONS, to achieve the maximum level of portability, if needed</a:t>
            </a:r>
          </a:p>
          <a:p>
            <a:pPr lvl="1" indent="-457200">
              <a:buSzPct val="125000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HIGHLY PARALLEL: at all architectural levels</a:t>
            </a:r>
          </a:p>
          <a:p>
            <a:pPr marL="0" indent="0" algn="ctr">
              <a:buSzPct val="125000"/>
              <a:buNone/>
            </a:pPr>
            <a:b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GB" sz="4300" b="1" dirty="0">
                <a:solidFill>
                  <a:schemeClr val="accent2">
                    <a:lumMod val="40000"/>
                    <a:lumOff val="60000"/>
                  </a:schemeClr>
                </a:solidFill>
                <a:sym typeface="Wingdings" pitchFamily="2" charset="2"/>
              </a:rPr>
              <a:t> </a:t>
            </a:r>
            <a:r>
              <a:rPr lang="en-GB" sz="43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PARALLELISM MUST BE EXPLOITED</a:t>
            </a:r>
            <a:endParaRPr lang="en-GB" sz="28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lang="en-GB" sz="28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97789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2873829" y="158114"/>
            <a:ext cx="8006579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AN EXAMPLE: HIGH PERFORMANCE IMAGING</a:t>
            </a:r>
            <a:endParaRPr dirty="0"/>
          </a:p>
        </p:txBody>
      </p:sp>
      <p:pic>
        <p:nvPicPr>
          <p:cNvPr id="2" name="Google Shape;1311;p43" descr="Diagram, schematic&#10;&#10;Description automatically generated">
            <a:extLst>
              <a:ext uri="{FF2B5EF4-FFF2-40B4-BE49-F238E27FC236}">
                <a16:creationId xmlns:a16="http://schemas.microsoft.com/office/drawing/2014/main" id="{0E5316A7-33CB-5E5C-37DB-672FE245EF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8449" y="1133324"/>
            <a:ext cx="5231959" cy="5566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184DA-C09B-9583-267E-3D600C001308}"/>
              </a:ext>
            </a:extLst>
          </p:cNvPr>
          <p:cNvGrpSpPr/>
          <p:nvPr/>
        </p:nvGrpSpPr>
        <p:grpSpPr>
          <a:xfrm>
            <a:off x="0" y="0"/>
            <a:ext cx="9731829" cy="3026229"/>
            <a:chOff x="0" y="0"/>
            <a:chExt cx="9731829" cy="3026229"/>
          </a:xfrm>
        </p:grpSpPr>
        <p:pic>
          <p:nvPicPr>
            <p:cNvPr id="3" name="Google Shape;1321;p44" descr="Chart&#10;&#10;Description automatically generated">
              <a:extLst>
                <a:ext uri="{FF2B5EF4-FFF2-40B4-BE49-F238E27FC236}">
                  <a16:creationId xmlns:a16="http://schemas.microsoft.com/office/drawing/2014/main" id="{2FD5464D-7CDB-E4C4-E3A1-B6E84EC4D35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4111" t="10025" r="9252" b="17999"/>
            <a:stretch/>
          </p:blipFill>
          <p:spPr>
            <a:xfrm>
              <a:off x="0" y="0"/>
              <a:ext cx="2873829" cy="2460171"/>
            </a:xfrm>
            <a:prstGeom prst="round2DiagRect">
              <a:avLst>
                <a:gd name="adj1" fmla="val 5608"/>
                <a:gd name="adj2" fmla="val 0"/>
              </a:avLst>
            </a:prstGeom>
            <a:noFill/>
            <a:ln w="19050" cap="sq" cmpd="sng">
              <a:solidFill>
                <a:srgbClr val="B3FFFF">
                  <a:alpha val="6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88900" dist="38100" dir="5400000" algn="t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0B7D1D3-8CD6-E3DC-549C-1706DAFDD18A}"/>
                </a:ext>
              </a:extLst>
            </p:cNvPr>
            <p:cNvSpPr/>
            <p:nvPr/>
          </p:nvSpPr>
          <p:spPr>
            <a:xfrm>
              <a:off x="7609114" y="1045029"/>
              <a:ext cx="2122715" cy="1981200"/>
            </a:xfrm>
            <a:prstGeom prst="ellipse">
              <a:avLst/>
            </a:prstGeom>
            <a:solidFill>
              <a:schemeClr val="accent1">
                <a:alpha val="435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C7C238-A908-7CDC-9C2A-89F0CCEE4576}"/>
              </a:ext>
            </a:extLst>
          </p:cNvPr>
          <p:cNvGrpSpPr/>
          <p:nvPr/>
        </p:nvGrpSpPr>
        <p:grpSpPr>
          <a:xfrm>
            <a:off x="1191773" y="1520429"/>
            <a:ext cx="8540055" cy="3719412"/>
            <a:chOff x="1191773" y="1520429"/>
            <a:chExt cx="8540055" cy="3719412"/>
          </a:xfrm>
        </p:grpSpPr>
        <p:pic>
          <p:nvPicPr>
            <p:cNvPr id="4" name="Google Shape;1356;p45" descr="Diagram&#10;&#10;Description automatically generated">
              <a:extLst>
                <a:ext uri="{FF2B5EF4-FFF2-40B4-BE49-F238E27FC236}">
                  <a16:creationId xmlns:a16="http://schemas.microsoft.com/office/drawing/2014/main" id="{6C78467B-46C6-0E95-0676-FA739B667AA4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alphaModFix/>
            </a:blip>
            <a:srcRect l="2983" t="2120" r="3191"/>
            <a:stretch/>
          </p:blipFill>
          <p:spPr>
            <a:xfrm>
              <a:off x="1191773" y="1520429"/>
              <a:ext cx="4456676" cy="3719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3F54189-B079-3BC2-CB08-78DF890C306B}"/>
                </a:ext>
              </a:extLst>
            </p:cNvPr>
            <p:cNvSpPr/>
            <p:nvPr/>
          </p:nvSpPr>
          <p:spPr>
            <a:xfrm>
              <a:off x="7609113" y="2576328"/>
              <a:ext cx="2122715" cy="1981200"/>
            </a:xfrm>
            <a:prstGeom prst="ellipse">
              <a:avLst/>
            </a:prstGeom>
            <a:solidFill>
              <a:schemeClr val="accent1">
                <a:alpha val="435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EC68FE-999E-BB1D-9134-551093B3AA85}"/>
              </a:ext>
            </a:extLst>
          </p:cNvPr>
          <p:cNvGrpSpPr/>
          <p:nvPr/>
        </p:nvGrpSpPr>
        <p:grpSpPr>
          <a:xfrm>
            <a:off x="2909" y="3743476"/>
            <a:ext cx="9728919" cy="3012354"/>
            <a:chOff x="2909" y="3743476"/>
            <a:chExt cx="9728919" cy="30123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875DFE-2C40-CAFF-FEC5-1C205112530F}"/>
                </a:ext>
              </a:extLst>
            </p:cNvPr>
            <p:cNvGrpSpPr/>
            <p:nvPr/>
          </p:nvGrpSpPr>
          <p:grpSpPr>
            <a:xfrm>
              <a:off x="2909" y="3743476"/>
              <a:ext cx="9728919" cy="3012354"/>
              <a:chOff x="2909" y="3743476"/>
              <a:chExt cx="9728919" cy="30123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7D6698F-A5FA-CCAE-9954-6DD001C46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9" y="4557528"/>
                <a:ext cx="5231959" cy="2198302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83EDA8B-B3DF-C9E9-21A8-FAA6D1CA1D76}"/>
                  </a:ext>
                </a:extLst>
              </p:cNvPr>
              <p:cNvSpPr/>
              <p:nvPr/>
            </p:nvSpPr>
            <p:spPr>
              <a:xfrm>
                <a:off x="7609113" y="3743476"/>
                <a:ext cx="2122715" cy="1981200"/>
              </a:xfrm>
              <a:prstGeom prst="ellipse">
                <a:avLst/>
              </a:prstGeom>
              <a:solidFill>
                <a:schemeClr val="accent1">
                  <a:alpha val="43519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41BDA7E-6F90-AF39-17D2-D070FB3DC7AF}"/>
                </a:ext>
              </a:extLst>
            </p:cNvPr>
            <p:cNvCxnSpPr/>
            <p:nvPr/>
          </p:nvCxnSpPr>
          <p:spPr>
            <a:xfrm>
              <a:off x="76200" y="6324600"/>
              <a:ext cx="219891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6B7198-3406-BD71-0475-0C2E427ACD0A}"/>
                </a:ext>
              </a:extLst>
            </p:cNvPr>
            <p:cNvCxnSpPr/>
            <p:nvPr/>
          </p:nvCxnSpPr>
          <p:spPr>
            <a:xfrm>
              <a:off x="65311" y="5736771"/>
              <a:ext cx="219891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050034-A7CA-F3A2-A216-16C7EA1F3C29}"/>
                </a:ext>
              </a:extLst>
            </p:cNvPr>
            <p:cNvCxnSpPr/>
            <p:nvPr/>
          </p:nvCxnSpPr>
          <p:spPr>
            <a:xfrm>
              <a:off x="65312" y="5192484"/>
              <a:ext cx="219891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0EB09F-7AF1-AE98-B547-28434DCCA831}"/>
                </a:ext>
              </a:extLst>
            </p:cNvPr>
            <p:cNvSpPr txBox="1"/>
            <p:nvPr/>
          </p:nvSpPr>
          <p:spPr>
            <a:xfrm>
              <a:off x="1730832" y="4608853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PE3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68EC91-45EA-FAB6-7605-4C1087A9C8D6}"/>
                </a:ext>
              </a:extLst>
            </p:cNvPr>
            <p:cNvSpPr txBox="1"/>
            <p:nvPr/>
          </p:nvSpPr>
          <p:spPr>
            <a:xfrm>
              <a:off x="1730832" y="5207568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PE2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54C630-3DF1-0B73-2BB5-84CAD309D19D}"/>
                </a:ext>
              </a:extLst>
            </p:cNvPr>
            <p:cNvSpPr txBox="1"/>
            <p:nvPr/>
          </p:nvSpPr>
          <p:spPr>
            <a:xfrm>
              <a:off x="1741717" y="5751851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PE1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F7690A-CA54-E3F8-508E-06C42020945B}"/>
                </a:ext>
              </a:extLst>
            </p:cNvPr>
            <p:cNvSpPr txBox="1"/>
            <p:nvPr/>
          </p:nvSpPr>
          <p:spPr>
            <a:xfrm>
              <a:off x="1730829" y="6339679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PE0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9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193221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PERFORMANCE GAIN</a:t>
            </a:r>
            <a:endParaRPr dirty="0"/>
          </a:p>
        </p:txBody>
      </p:sp>
      <p:pic>
        <p:nvPicPr>
          <p:cNvPr id="4" name="Google Shape;1368;p47" descr="Chart, line chart&#10;&#10;Description automatically generated">
            <a:extLst>
              <a:ext uri="{FF2B5EF4-FFF2-40B4-BE49-F238E27FC236}">
                <a16:creationId xmlns:a16="http://schemas.microsoft.com/office/drawing/2014/main" id="{95AEA805-5DEF-6E08-1802-5C5B33774068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5648" y="1021764"/>
            <a:ext cx="5323780" cy="401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62;p46" descr="Chart, line chart&#10;&#10;Description automatically generated">
            <a:extLst>
              <a:ext uri="{FF2B5EF4-FFF2-40B4-BE49-F238E27FC236}">
                <a16:creationId xmlns:a16="http://schemas.microsoft.com/office/drawing/2014/main" id="{47BD3622-BDDA-FFCE-26B9-800BEF17276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1556" y="2565174"/>
            <a:ext cx="9622035" cy="38049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38F458-8022-3C6C-A652-07BF6E458962}"/>
              </a:ext>
            </a:extLst>
          </p:cNvPr>
          <p:cNvSpPr txBox="1"/>
          <p:nvPr/>
        </p:nvSpPr>
        <p:spPr>
          <a:xfrm>
            <a:off x="2268924" y="2619836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Multi nodes, multi GPUs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BF0AB-A885-7CE9-653B-817E75C716F9}"/>
              </a:ext>
            </a:extLst>
          </p:cNvPr>
          <p:cNvSpPr txBox="1"/>
          <p:nvPr/>
        </p:nvSpPr>
        <p:spPr>
          <a:xfrm>
            <a:off x="1468960" y="1350344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Single Node, multiple threads</a:t>
            </a:r>
          </a:p>
        </p:txBody>
      </p:sp>
      <p:sp>
        <p:nvSpPr>
          <p:cNvPr id="6" name="Google Shape;308;p3">
            <a:extLst>
              <a:ext uri="{FF2B5EF4-FFF2-40B4-BE49-F238E27FC236}">
                <a16:creationId xmlns:a16="http://schemas.microsoft.com/office/drawing/2014/main" id="{09C4A284-C368-A480-275E-74B991601F47}"/>
              </a:ext>
            </a:extLst>
          </p:cNvPr>
          <p:cNvSpPr txBox="1">
            <a:spLocks/>
          </p:cNvSpPr>
          <p:nvPr/>
        </p:nvSpPr>
        <p:spPr>
          <a:xfrm>
            <a:off x="3107538" y="1768305"/>
            <a:ext cx="6422572" cy="37393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indent="0">
              <a:spcBef>
                <a:spcPts val="0"/>
              </a:spcBef>
              <a:buSzPts val="3400"/>
              <a:buNone/>
            </a:pPr>
            <a:r>
              <a:rPr lang="en-GB" sz="2800" dirty="0"/>
              <a:t>As a result WE COULD PERFORM THE IMAGING OF A ~100 GB dataset on a 32768×32768×64 Mesh (1TB, 2.5 TB total memory request) in about 3000 sec. using 128 GPUs cooperatively.</a:t>
            </a:r>
          </a:p>
          <a:p>
            <a:pPr marL="0" indent="0">
              <a:spcBef>
                <a:spcPts val="0"/>
              </a:spcBef>
              <a:buSzPts val="3400"/>
              <a:buNone/>
            </a:pPr>
            <a:r>
              <a:rPr lang="en-GB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5-7 days required for a </a:t>
            </a:r>
            <a:r>
              <a:rPr lang="en-IT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25500x25500 image with ”traditional” approaches.</a:t>
            </a:r>
            <a:endParaRPr lang="en-GB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0"/>
              </a:spcBef>
              <a:buSzPts val="3400"/>
              <a:buNone/>
            </a:pPr>
            <a:r>
              <a:rPr lang="en-GB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 image tiling or faceting required</a:t>
            </a:r>
          </a:p>
        </p:txBody>
      </p:sp>
    </p:spTree>
    <p:extLst>
      <p:ext uri="{BB962C8B-B14F-4D97-AF65-F5344CB8AC3E}">
        <p14:creationId xmlns:p14="http://schemas.microsoft.com/office/powerpoint/2010/main" val="271705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410941"/>
            <a:ext cx="9905998" cy="7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EXPLOITING NOVEL NUMERICAL METHODS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13" y="1208316"/>
            <a:ext cx="2973387" cy="543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US" sz="2800" dirty="0"/>
              <a:t>Improve the performance</a:t>
            </a:r>
          </a:p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US" sz="2800" dirty="0"/>
              <a:t>Automate data analysis</a:t>
            </a:r>
          </a:p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US" sz="2800" dirty="0"/>
              <a:t>Perform tasks otherwise impossible</a:t>
            </a:r>
            <a:endParaRPr sz="2800" dirty="0"/>
          </a:p>
        </p:txBody>
      </p:sp>
      <p:pic>
        <p:nvPicPr>
          <p:cNvPr id="3" name="Picture 2" descr="A picture containing screenshot, multimedia software, editing, software&#10;&#10;Description automatically generated">
            <a:extLst>
              <a:ext uri="{FF2B5EF4-FFF2-40B4-BE49-F238E27FC236}">
                <a16:creationId xmlns:a16="http://schemas.microsoft.com/office/drawing/2014/main" id="{59EBDD0A-CF39-443F-CAEB-DCDC6112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986" y="1338943"/>
            <a:ext cx="7772400" cy="5305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63DBC8-758F-8E63-F58C-56C6CEA77A9A}"/>
              </a:ext>
            </a:extLst>
          </p:cNvPr>
          <p:cNvSpPr txBox="1"/>
          <p:nvPr/>
        </p:nvSpPr>
        <p:spPr>
          <a:xfrm>
            <a:off x="4207986" y="1382485"/>
            <a:ext cx="83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SKY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E8E26-E38E-B864-BF77-4111AAADF990}"/>
              </a:ext>
            </a:extLst>
          </p:cNvPr>
          <p:cNvSpPr txBox="1"/>
          <p:nvPr/>
        </p:nvSpPr>
        <p:spPr>
          <a:xfrm>
            <a:off x="11069183" y="1371601"/>
            <a:ext cx="83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DIRTY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863BD-90A7-4EA1-AC00-6B9B1845125D}"/>
              </a:ext>
            </a:extLst>
          </p:cNvPr>
          <p:cNvSpPr txBox="1"/>
          <p:nvPr/>
        </p:nvSpPr>
        <p:spPr>
          <a:xfrm>
            <a:off x="4207986" y="3981660"/>
            <a:ext cx="832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PROB. MAP (0-1)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3CFC9-F7F7-48FE-E4D0-E40FBF7AB274}"/>
              </a:ext>
            </a:extLst>
          </p:cNvPr>
          <p:cNvSpPr txBox="1"/>
          <p:nvPr/>
        </p:nvSpPr>
        <p:spPr>
          <a:xfrm>
            <a:off x="11069183" y="3926529"/>
            <a:ext cx="832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PROB. MAP (&gt;0.9)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64D68-A0DB-5F51-B958-83182EF13346}"/>
              </a:ext>
            </a:extLst>
          </p:cNvPr>
          <p:cNvSpPr txBox="1"/>
          <p:nvPr/>
        </p:nvSpPr>
        <p:spPr>
          <a:xfrm>
            <a:off x="7413171" y="3991842"/>
            <a:ext cx="138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Fully Convolutional Network</a:t>
            </a:r>
          </a:p>
        </p:txBody>
      </p:sp>
    </p:spTree>
    <p:extLst>
      <p:ext uri="{BB962C8B-B14F-4D97-AF65-F5344CB8AC3E}">
        <p14:creationId xmlns:p14="http://schemas.microsoft.com/office/powerpoint/2010/main" val="4197589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75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CONCLUSIONS</a:t>
            </a:r>
            <a:endParaRPr dirty="0"/>
          </a:p>
        </p:txBody>
      </p:sp>
      <p:sp>
        <p:nvSpPr>
          <p:cNvPr id="1751" name="Google Shape;1751;p77"/>
          <p:cNvSpPr txBox="1">
            <a:spLocks noGrp="1"/>
          </p:cNvSpPr>
          <p:nvPr>
            <p:ph type="body" idx="1"/>
          </p:nvPr>
        </p:nvSpPr>
        <p:spPr>
          <a:xfrm>
            <a:off x="1141413" y="1371600"/>
            <a:ext cx="9905999" cy="525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dirty="0"/>
              <a:t>Data analysis in Radio Astronomy is complex in terms o data size and algorithms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dirty="0"/>
              <a:t>Current analysis is done with pipelines based on C/C++ codes and Python that use single node parallelism with no (real) HPC optimization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dirty="0"/>
              <a:t>Moore’s law will not help anymore</a:t>
            </a:r>
          </a:p>
          <a:p>
            <a:pPr marL="800100" lvl="1" indent="-342900">
              <a:spcBef>
                <a:spcPts val="1000"/>
              </a:spcBef>
              <a:buSzPct val="125000"/>
              <a:buFont typeface="Wingdings" pitchFamily="2" charset="2"/>
              <a:buChar char="Ø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NEED TO CHANGE THE APPROACH AND THE PARADIGHM</a:t>
            </a:r>
          </a:p>
          <a:p>
            <a:pPr marL="228600" indent="-228600">
              <a:buSzPct val="125000"/>
            </a:pPr>
            <a:r>
              <a:rPr lang="en-GB" dirty="0"/>
              <a:t>PARALLEL COMPUTING (at all architectural levels)</a:t>
            </a:r>
          </a:p>
          <a:p>
            <a:pPr marL="228600" indent="-228600">
              <a:buSzPct val="125000"/>
            </a:pPr>
            <a:r>
              <a:rPr lang="en-GB" dirty="0"/>
              <a:t>EFFECTIVE DATA MANAGEMENT AND ACCESS</a:t>
            </a:r>
          </a:p>
          <a:p>
            <a:pPr marL="228600" indent="-228600">
              <a:buSzPct val="125000"/>
            </a:pPr>
            <a:r>
              <a:rPr lang="en-GB" dirty="0"/>
              <a:t>INNOVATIVE ALGORITHMIC SOLUTIONS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50af34c9c0_0_106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87282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DATA DELUGE (ALSO IN RADIO ASTRONOMY)</a:t>
            </a:r>
            <a:endParaRPr dirty="0"/>
          </a:p>
        </p:txBody>
      </p:sp>
      <p:sp>
        <p:nvSpPr>
          <p:cNvPr id="302" name="Google Shape;302;g250af34c9c0_0_106"/>
          <p:cNvSpPr txBox="1">
            <a:spLocks noGrp="1"/>
          </p:cNvSpPr>
          <p:nvPr>
            <p:ph type="body" idx="1"/>
          </p:nvPr>
        </p:nvSpPr>
        <p:spPr>
          <a:xfrm>
            <a:off x="1141412" y="1672543"/>
            <a:ext cx="9906000" cy="354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i="1" dirty="0"/>
              <a:t>“In the next decade, current and upcoming radio-interferometers, like the Low Frequency, </a:t>
            </a:r>
            <a:r>
              <a:rPr lang="en-GB" i="1" dirty="0" err="1"/>
              <a:t>MeerKAT</a:t>
            </a:r>
            <a:r>
              <a:rPr lang="en-GB" i="1" dirty="0"/>
              <a:t>, the Murchison Widefield Array, the Australian Square Kilometre Array Pathfinder, in the perspective of the Square Kilometre Array (SKA MID and LOW), will produce huge volumes of data…” (</a:t>
            </a:r>
            <a:r>
              <a:rPr lang="en-GB" i="1" dirty="0" err="1"/>
              <a:t>Gheller</a:t>
            </a:r>
            <a:r>
              <a:rPr lang="en-GB" i="1" dirty="0"/>
              <a:t> at al. 2023)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…………………….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700" dirty="0"/>
              <a:t>but what are we actually talking about? Is there actually a problem with data size?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334739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MAKE IT CONCRETE</a:t>
            </a:r>
            <a:br>
              <a:rPr lang="en-GB" dirty="0"/>
            </a:br>
            <a:r>
              <a:rPr lang="en-GB" dirty="0"/>
              <a:t>A CASE STUDY: LOFAR HBA DEEP FIELD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674914" y="1944674"/>
            <a:ext cx="7228114" cy="3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GB" sz="2800" dirty="0"/>
              <a:t>Cluster Deep Field made of </a:t>
            </a: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42</a:t>
            </a:r>
            <a:r>
              <a:rPr lang="en-GB" sz="2800" dirty="0"/>
              <a:t> observations, </a:t>
            </a: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8h</a:t>
            </a:r>
            <a:r>
              <a:rPr lang="en-GB" sz="2800" dirty="0"/>
              <a:t> each, using the High Band Antenna.</a:t>
            </a:r>
          </a:p>
          <a:p>
            <a:pPr marL="228600" lvl="0" indent="-254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GB" sz="2800" dirty="0"/>
              <a:t>Same strategy of LOFAR Two meter Sky Survey – high resolution 120-168 MHz with a time resolution of 1 second and a frequency resolution of 16 channels per 195.3 kHz.</a:t>
            </a:r>
            <a:endParaRPr sz="2800" dirty="0"/>
          </a:p>
          <a:p>
            <a:pPr marL="228600" lvl="0" indent="-254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GB" sz="2800" dirty="0"/>
              <a:t>Total amount of </a:t>
            </a: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336h</a:t>
            </a:r>
            <a:r>
              <a:rPr lang="en-GB" sz="2800" dirty="0"/>
              <a:t> of observation of the same target.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9F09E-B06A-AA0C-0770-6E887CBE7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028" y="1684573"/>
            <a:ext cx="4185557" cy="4185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FE0A27-6C0E-FA60-8B63-91938EC7C225}"/>
              </a:ext>
            </a:extLst>
          </p:cNvPr>
          <p:cNvSpPr txBox="1"/>
          <p:nvPr/>
        </p:nvSpPr>
        <p:spPr>
          <a:xfrm>
            <a:off x="7924795" y="5878282"/>
            <a:ext cx="2786748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Abell 2255 in:</a:t>
            </a:r>
          </a:p>
          <a:p>
            <a:r>
              <a:rPr lang="en-GB" dirty="0">
                <a:solidFill>
                  <a:schemeClr val="bg1"/>
                </a:solidFill>
              </a:rPr>
              <a:t>ROSAT, blue</a:t>
            </a:r>
          </a:p>
          <a:p>
            <a:r>
              <a:rPr lang="en-GB" dirty="0">
                <a:solidFill>
                  <a:schemeClr val="bg1"/>
                </a:solidFill>
              </a:rPr>
              <a:t>LOFAR HBA 145 MHz, red</a:t>
            </a:r>
          </a:p>
          <a:p>
            <a:r>
              <a:rPr lang="en-GB" dirty="0">
                <a:solidFill>
                  <a:schemeClr val="bg1"/>
                </a:solidFill>
              </a:rPr>
              <a:t>LOFAR LBA 49 MHz, purple</a:t>
            </a:r>
            <a:endParaRPr lang="en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"/>
          <p:cNvSpPr txBox="1">
            <a:spLocks noGrp="1"/>
          </p:cNvSpPr>
          <p:nvPr>
            <p:ph type="title"/>
          </p:nvPr>
        </p:nvSpPr>
        <p:spPr>
          <a:xfrm>
            <a:off x="1141413" y="3137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FROM RAW DATA TO SCIENTIFIC PRODUCTS:</a:t>
            </a:r>
            <a:br>
              <a:rPr lang="en-GB" dirty="0"/>
            </a:br>
            <a:r>
              <a:rPr lang="en-GB" dirty="0"/>
              <a:t>HOW LONG DOES IT TAKE?</a:t>
            </a:r>
            <a:endParaRPr dirty="0"/>
          </a:p>
        </p:txBody>
      </p: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891029" y="1496881"/>
            <a:ext cx="9906000" cy="466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GB" sz="2800" dirty="0"/>
              <a:t>Raw data produced by each night is ~ 5TB for a total of &gt; 200TB of data to store and process.</a:t>
            </a:r>
          </a:p>
          <a:p>
            <a:pPr marL="671513" lvl="1" indent="-271463">
              <a:spcBef>
                <a:spcPts val="0"/>
              </a:spcBef>
              <a:buSzPts val="1800"/>
            </a:pPr>
            <a:r>
              <a:rPr lang="en-GB" sz="2400" dirty="0"/>
              <a:t>Download rate at ~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2-3 days </a:t>
            </a:r>
            <a:r>
              <a:rPr lang="en-GB" sz="2400" dirty="0"/>
              <a:t>per dataset</a:t>
            </a:r>
            <a:br>
              <a:rPr lang="en-GB" sz="2400" dirty="0"/>
            </a:br>
            <a:endParaRPr lang="en-GB" sz="2400" dirty="0"/>
          </a:p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GB" sz="2800" dirty="0"/>
              <a:t>Direction Independent Processing per dataset:</a:t>
            </a:r>
          </a:p>
          <a:p>
            <a:pPr marL="671513" lvl="1" indent="-271463">
              <a:spcBef>
                <a:spcPts val="0"/>
              </a:spcBef>
              <a:buSzPts val="1800"/>
            </a:pPr>
            <a:r>
              <a:rPr lang="en-GB" sz="2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Run on calibrator ~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2/3 h</a:t>
            </a:r>
          </a:p>
          <a:p>
            <a:pPr marL="671513" lvl="1" indent="-271463">
              <a:spcBef>
                <a:spcPts val="0"/>
              </a:spcBef>
              <a:buSzPts val="1800"/>
            </a:pPr>
            <a:r>
              <a:rPr lang="en-GB" sz="2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Run on target image ~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12/24 h</a:t>
            </a:r>
            <a:b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lang="en-GB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US" sz="2800" dirty="0"/>
              <a:t>Direction Dependent </a:t>
            </a:r>
            <a:br>
              <a:rPr lang="en-US" sz="2800" dirty="0"/>
            </a:br>
            <a:r>
              <a:rPr lang="en-US" sz="2800" dirty="0"/>
              <a:t>Processing per dataset:</a:t>
            </a:r>
          </a:p>
          <a:p>
            <a:pPr marL="671513" lvl="1" indent="-271463">
              <a:spcBef>
                <a:spcPts val="0"/>
              </a:spcBef>
              <a:buSzPts val="1800"/>
            </a:pPr>
            <a:r>
              <a:rPr lang="en-GB" sz="2400" dirty="0"/>
              <a:t>Run ~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8/12 days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15" name="Google Shape;315;p4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6192" y="3669270"/>
            <a:ext cx="6771952" cy="3124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12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507" name="Google Shape;507;p12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2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2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2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2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2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13" name="Google Shape;513;p12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14" name="Google Shape;514;p12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2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16" name="Google Shape;516;p12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17" name="Google Shape;517;p12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2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2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20" name="Google Shape;520;p12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2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22" name="Google Shape;522;p12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2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2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25" name="Google Shape;525;p12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2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2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28" name="Google Shape;528;p12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2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30" name="Google Shape;530;p12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2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32" name="Google Shape;532;p12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2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34" name="Google Shape;534;p12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2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2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2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38" name="Google Shape;538;p12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39" name="Google Shape;539;p12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2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41" name="Google Shape;541;p12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42" name="Google Shape;542;p12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2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44" name="Google Shape;544;p12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2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46" name="Google Shape;546;p12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2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2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49" name="Google Shape;549;p12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2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51" name="Google Shape;551;p12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2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2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54" name="Google Shape;554;p12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55" name="Google Shape;555;p12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2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2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58" name="Google Shape;558;p12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2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60" name="Google Shape;560;p12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561;p12"/>
          <p:cNvSpPr txBox="1">
            <a:spLocks noGrp="1"/>
          </p:cNvSpPr>
          <p:nvPr>
            <p:ph type="title"/>
          </p:nvPr>
        </p:nvSpPr>
        <p:spPr>
          <a:xfrm>
            <a:off x="4678822" y="132822"/>
            <a:ext cx="4311423" cy="83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</a:pPr>
            <a:r>
              <a:rPr lang="en-GB" sz="4400" dirty="0"/>
              <a:t>SUMMING UP</a:t>
            </a:r>
            <a:endParaRPr dirty="0"/>
          </a:p>
        </p:txBody>
      </p:sp>
      <p:grpSp>
        <p:nvGrpSpPr>
          <p:cNvPr id="564" name="Google Shape;564;p12"/>
          <p:cNvGrpSpPr/>
          <p:nvPr/>
        </p:nvGrpSpPr>
        <p:grpSpPr>
          <a:xfrm>
            <a:off x="11364912" y="0"/>
            <a:ext cx="674688" cy="6848476"/>
            <a:chOff x="11364912" y="0"/>
            <a:chExt cx="674688" cy="6848476"/>
          </a:xfrm>
        </p:grpSpPr>
        <p:sp>
          <p:nvSpPr>
            <p:cNvPr id="565" name="Google Shape;565;p12"/>
            <p:cNvSpPr/>
            <p:nvPr/>
          </p:nvSpPr>
          <p:spPr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l" t="t" r="r" b="b"/>
              <a:pathLst>
                <a:path w="263" h="323" extrusionOk="0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66" name="Google Shape;566;p12"/>
            <p:cNvSpPr/>
            <p:nvPr/>
          </p:nvSpPr>
          <p:spPr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l" t="t" r="r" b="b"/>
              <a:pathLst>
                <a:path w="33" h="32" extrusionOk="0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2"/>
            <p:cNvSpPr/>
            <p:nvPr/>
          </p:nvSpPr>
          <p:spPr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2"/>
            <p:cNvSpPr/>
            <p:nvPr/>
          </p:nvSpPr>
          <p:spPr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l" t="t" r="r" b="b"/>
              <a:pathLst>
                <a:path w="188" h="727" extrusionOk="0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69" name="Google Shape;569;p12"/>
            <p:cNvSpPr/>
            <p:nvPr/>
          </p:nvSpPr>
          <p:spPr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2"/>
            <p:cNvSpPr/>
            <p:nvPr/>
          </p:nvSpPr>
          <p:spPr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l" t="t" r="r" b="b"/>
              <a:pathLst>
                <a:path w="192" h="973" extrusionOk="0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71" name="Google Shape;571;p12"/>
            <p:cNvSpPr/>
            <p:nvPr/>
          </p:nvSpPr>
          <p:spPr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2"/>
            <p:cNvSpPr/>
            <p:nvPr/>
          </p:nvSpPr>
          <p:spPr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l" t="t" r="r" b="b"/>
              <a:pathLst>
                <a:path w="194" h="1135" extrusionOk="0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73" name="Google Shape;573;p12"/>
            <p:cNvSpPr/>
            <p:nvPr/>
          </p:nvSpPr>
          <p:spPr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2"/>
            <p:cNvSpPr/>
            <p:nvPr/>
          </p:nvSpPr>
          <p:spPr>
            <a:xfrm>
              <a:off x="11939587" y="6596063"/>
              <a:ext cx="23813" cy="252413"/>
            </a:xfrm>
            <a:prstGeom prst="rect">
              <a:avLst/>
            </a:pr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4FF0CA-1F09-547F-993D-EAEA0949560A}"/>
              </a:ext>
            </a:extLst>
          </p:cNvPr>
          <p:cNvGrpSpPr/>
          <p:nvPr/>
        </p:nvGrpSpPr>
        <p:grpSpPr>
          <a:xfrm>
            <a:off x="1775050" y="4996363"/>
            <a:ext cx="7997754" cy="1265824"/>
            <a:chOff x="2390845" y="5232607"/>
            <a:chExt cx="7997754" cy="1265824"/>
          </a:xfrm>
        </p:grpSpPr>
        <p:sp>
          <p:nvSpPr>
            <p:cNvPr id="575" name="Google Shape;575;p12"/>
            <p:cNvSpPr/>
            <p:nvPr/>
          </p:nvSpPr>
          <p:spPr>
            <a:xfrm>
              <a:off x="2390845" y="5832230"/>
              <a:ext cx="2276258" cy="655637"/>
            </a:xfrm>
            <a:prstGeom prst="rect">
              <a:avLst/>
            </a:prstGeom>
            <a:solidFill>
              <a:schemeClr val="accent1"/>
            </a:solidFill>
            <a:ln w="15875" cap="flat" cmpd="sng">
              <a:solidFill>
                <a:srgbClr val="7095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200TB </a:t>
              </a:r>
              <a:endParaRPr/>
            </a:p>
          </p:txBody>
        </p:sp>
        <p:sp>
          <p:nvSpPr>
            <p:cNvPr id="576" name="Google Shape;576;p12"/>
            <p:cNvSpPr/>
            <p:nvPr/>
          </p:nvSpPr>
          <p:spPr>
            <a:xfrm>
              <a:off x="5251593" y="5837673"/>
              <a:ext cx="2276258" cy="655637"/>
            </a:xfrm>
            <a:prstGeom prst="rect">
              <a:avLst/>
            </a:prstGeom>
            <a:solidFill>
              <a:schemeClr val="accent1"/>
            </a:solidFill>
            <a:ln w="15875" cap="flat" cmpd="sng">
              <a:solidFill>
                <a:srgbClr val="7095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~2TB </a:t>
              </a:r>
              <a:endParaRPr/>
            </a:p>
          </p:txBody>
        </p:sp>
        <p:sp>
          <p:nvSpPr>
            <p:cNvPr id="577" name="Google Shape;577;p12"/>
            <p:cNvSpPr/>
            <p:nvPr/>
          </p:nvSpPr>
          <p:spPr>
            <a:xfrm>
              <a:off x="8112341" y="5842794"/>
              <a:ext cx="2276258" cy="655637"/>
            </a:xfrm>
            <a:prstGeom prst="rect">
              <a:avLst/>
            </a:prstGeom>
            <a:solidFill>
              <a:schemeClr val="accent1"/>
            </a:solidFill>
            <a:ln w="15875" cap="flat" cmpd="sng">
              <a:solidFill>
                <a:srgbClr val="7095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~20TB </a:t>
              </a:r>
              <a:endParaRPr/>
            </a:p>
          </p:txBody>
        </p:sp>
        <p:cxnSp>
          <p:nvCxnSpPr>
            <p:cNvPr id="578" name="Google Shape;578;p12"/>
            <p:cNvCxnSpPr>
              <a:stCxn id="575" idx="3"/>
              <a:endCxn id="576" idx="1"/>
            </p:cNvCxnSpPr>
            <p:nvPr/>
          </p:nvCxnSpPr>
          <p:spPr>
            <a:xfrm>
              <a:off x="4667103" y="6160049"/>
              <a:ext cx="584400" cy="5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9" name="Google Shape;579;p12"/>
            <p:cNvCxnSpPr>
              <a:stCxn id="576" idx="3"/>
              <a:endCxn id="577" idx="1"/>
            </p:cNvCxnSpPr>
            <p:nvPr/>
          </p:nvCxnSpPr>
          <p:spPr>
            <a:xfrm>
              <a:off x="7527851" y="6165492"/>
              <a:ext cx="584400" cy="5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0" name="Google Shape;580;p12"/>
            <p:cNvCxnSpPr/>
            <p:nvPr/>
          </p:nvCxnSpPr>
          <p:spPr>
            <a:xfrm rot="10800000">
              <a:off x="4940135" y="5551488"/>
              <a:ext cx="0" cy="60856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1" name="Google Shape;581;p12"/>
            <p:cNvCxnSpPr/>
            <p:nvPr/>
          </p:nvCxnSpPr>
          <p:spPr>
            <a:xfrm rot="10800000">
              <a:off x="7800109" y="5551488"/>
              <a:ext cx="0" cy="60856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82" name="Google Shape;582;p12"/>
            <p:cNvSpPr txBox="1"/>
            <p:nvPr/>
          </p:nvSpPr>
          <p:spPr>
            <a:xfrm>
              <a:off x="4528823" y="5232607"/>
              <a:ext cx="971853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WEEKs</a:t>
              </a:r>
              <a:endParaRPr dirty="0"/>
            </a:p>
          </p:txBody>
        </p:sp>
        <p:sp>
          <p:nvSpPr>
            <p:cNvPr id="583" name="Google Shape;583;p12"/>
            <p:cNvSpPr txBox="1"/>
            <p:nvPr/>
          </p:nvSpPr>
          <p:spPr>
            <a:xfrm>
              <a:off x="7303206" y="5238234"/>
              <a:ext cx="1079989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MONTHs</a:t>
              </a:r>
              <a:endParaRPr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C55A93-8783-3764-F9A7-A2AE34A47814}"/>
              </a:ext>
            </a:extLst>
          </p:cNvPr>
          <p:cNvGrpSpPr/>
          <p:nvPr/>
        </p:nvGrpSpPr>
        <p:grpSpPr>
          <a:xfrm>
            <a:off x="1329594" y="644934"/>
            <a:ext cx="3157683" cy="3903254"/>
            <a:chOff x="1950083" y="644934"/>
            <a:chExt cx="3157683" cy="3903254"/>
          </a:xfrm>
        </p:grpSpPr>
        <p:sp>
          <p:nvSpPr>
            <p:cNvPr id="4" name="Google Shape;324;p5">
              <a:extLst>
                <a:ext uri="{FF2B5EF4-FFF2-40B4-BE49-F238E27FC236}">
                  <a16:creationId xmlns:a16="http://schemas.microsoft.com/office/drawing/2014/main" id="{CE6594A8-B2E0-0AFB-6ACA-9772F899D420}"/>
                </a:ext>
              </a:extLst>
            </p:cNvPr>
            <p:cNvSpPr/>
            <p:nvPr/>
          </p:nvSpPr>
          <p:spPr>
            <a:xfrm>
              <a:off x="2614592" y="644934"/>
              <a:ext cx="1828800" cy="758400"/>
            </a:xfrm>
            <a:prstGeom prst="rect">
              <a:avLst/>
            </a:prstGeom>
            <a:solidFill>
              <a:schemeClr val="accent1"/>
            </a:solidFill>
            <a:ln w="15875" cap="flat" cmpd="sng">
              <a:solidFill>
                <a:srgbClr val="7095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LOFAR LONG TERM ARCHIVE </a:t>
              </a:r>
              <a:endParaRPr dirty="0"/>
            </a:p>
          </p:txBody>
        </p:sp>
        <p:pic>
          <p:nvPicPr>
            <p:cNvPr id="5" name="Google Shape;325;p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894C2FB8-0E00-BB73-1515-24A9BF9F12E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3590213" y="3030636"/>
              <a:ext cx="2090109" cy="944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326;p5">
              <a:extLst>
                <a:ext uri="{FF2B5EF4-FFF2-40B4-BE49-F238E27FC236}">
                  <a16:creationId xmlns:a16="http://schemas.microsoft.com/office/drawing/2014/main" id="{3BE91630-7FE0-E8F6-A8FB-46AC230CB88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2485472" y="3207224"/>
              <a:ext cx="2086904" cy="5886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oogle Shape;327;p5">
              <a:extLst>
                <a:ext uri="{FF2B5EF4-FFF2-40B4-BE49-F238E27FC236}">
                  <a16:creationId xmlns:a16="http://schemas.microsoft.com/office/drawing/2014/main" id="{6882ADAE-FC73-EEC2-96F9-C23411B2A9F9}"/>
                </a:ext>
              </a:extLst>
            </p:cNvPr>
            <p:cNvGrpSpPr/>
            <p:nvPr/>
          </p:nvGrpSpPr>
          <p:grpSpPr>
            <a:xfrm rot="5400000">
              <a:off x="1377526" y="3027430"/>
              <a:ext cx="2090110" cy="944996"/>
              <a:chOff x="3238757" y="4062845"/>
              <a:chExt cx="2090110" cy="944996"/>
            </a:xfrm>
          </p:grpSpPr>
          <p:sp>
            <p:nvSpPr>
              <p:cNvPr id="11" name="Google Shape;328;p5">
                <a:extLst>
                  <a:ext uri="{FF2B5EF4-FFF2-40B4-BE49-F238E27FC236}">
                    <a16:creationId xmlns:a16="http://schemas.microsoft.com/office/drawing/2014/main" id="{18835559-8061-A63F-5498-FF41ADB9030F}"/>
                  </a:ext>
                </a:extLst>
              </p:cNvPr>
              <p:cNvSpPr/>
              <p:nvPr/>
            </p:nvSpPr>
            <p:spPr>
              <a:xfrm>
                <a:off x="3238757" y="4062845"/>
                <a:ext cx="2090110" cy="944996"/>
              </a:xfrm>
              <a:prstGeom prst="rect">
                <a:avLst/>
              </a:prstGeom>
              <a:solidFill>
                <a:schemeClr val="lt1"/>
              </a:solidFill>
              <a:ln w="158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pic>
            <p:nvPicPr>
              <p:cNvPr id="12" name="Google Shape;329;p5" descr="Logo&#10;&#10;Description automatically generated">
                <a:extLst>
                  <a:ext uri="{FF2B5EF4-FFF2-40B4-BE49-F238E27FC236}">
                    <a16:creationId xmlns:a16="http://schemas.microsoft.com/office/drawing/2014/main" id="{8247C441-FA72-1CD7-B331-E827A478F5A1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338623" y="4202833"/>
                <a:ext cx="1890378" cy="6650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8" name="Google Shape;330;p5">
              <a:extLst>
                <a:ext uri="{FF2B5EF4-FFF2-40B4-BE49-F238E27FC236}">
                  <a16:creationId xmlns:a16="http://schemas.microsoft.com/office/drawing/2014/main" id="{03C5C09A-5216-B31C-2356-DDA3C602CA79}"/>
                </a:ext>
              </a:extLst>
            </p:cNvPr>
            <p:cNvCxnSpPr>
              <a:cxnSpLocks/>
              <a:stCxn id="4" idx="2"/>
              <a:endCxn id="5" idx="1"/>
            </p:cNvCxnSpPr>
            <p:nvPr/>
          </p:nvCxnSpPr>
          <p:spPr>
            <a:xfrm rot="16200000" flipH="1">
              <a:off x="3554757" y="1377569"/>
              <a:ext cx="1054746" cy="1106276"/>
            </a:xfrm>
            <a:prstGeom prst="curvedConnector3">
              <a:avLst>
                <a:gd name="adj1" fmla="val 50000"/>
              </a:avLst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331;p5">
              <a:extLst>
                <a:ext uri="{FF2B5EF4-FFF2-40B4-BE49-F238E27FC236}">
                  <a16:creationId xmlns:a16="http://schemas.microsoft.com/office/drawing/2014/main" id="{45559993-B2A9-3F8E-3319-1CCED8610314}"/>
                </a:ext>
              </a:extLst>
            </p:cNvPr>
            <p:cNvCxnSpPr>
              <a:cxnSpLocks/>
              <a:stCxn id="4" idx="2"/>
              <a:endCxn id="11" idx="1"/>
            </p:cNvCxnSpPr>
            <p:nvPr/>
          </p:nvCxnSpPr>
          <p:spPr>
            <a:xfrm rot="5400000">
              <a:off x="2450018" y="1375898"/>
              <a:ext cx="1051539" cy="1106411"/>
            </a:xfrm>
            <a:prstGeom prst="curvedConnector3">
              <a:avLst>
                <a:gd name="adj1" fmla="val 50000"/>
              </a:avLst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" name="Google Shape;332;p5">
              <a:extLst>
                <a:ext uri="{FF2B5EF4-FFF2-40B4-BE49-F238E27FC236}">
                  <a16:creationId xmlns:a16="http://schemas.microsoft.com/office/drawing/2014/main" id="{F62B127B-C732-4933-E094-C8A4F4A540EA}"/>
                </a:ext>
              </a:extLst>
            </p:cNvPr>
            <p:cNvCxnSpPr>
              <a:cxnSpLocks/>
              <a:stCxn id="4" idx="2"/>
              <a:endCxn id="6" idx="1"/>
            </p:cNvCxnSpPr>
            <p:nvPr/>
          </p:nvCxnSpPr>
          <p:spPr>
            <a:xfrm rot="5400000">
              <a:off x="3001586" y="1930672"/>
              <a:ext cx="1054745" cy="68"/>
            </a:xfrm>
            <a:prstGeom prst="curvedConnector3">
              <a:avLst>
                <a:gd name="adj1" fmla="val 50000"/>
              </a:avLst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13" name="Google Shape;580;p12">
            <a:extLst>
              <a:ext uri="{FF2B5EF4-FFF2-40B4-BE49-F238E27FC236}">
                <a16:creationId xmlns:a16="http://schemas.microsoft.com/office/drawing/2014/main" id="{875E042E-7E38-D2B0-329C-9D5381BF3F84}"/>
              </a:ext>
            </a:extLst>
          </p:cNvPr>
          <p:cNvCxnSpPr>
            <a:cxnSpLocks/>
          </p:cNvCxnSpPr>
          <p:nvPr/>
        </p:nvCxnSpPr>
        <p:spPr>
          <a:xfrm flipV="1">
            <a:off x="2928515" y="4867275"/>
            <a:ext cx="501" cy="71884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582;p12">
            <a:extLst>
              <a:ext uri="{FF2B5EF4-FFF2-40B4-BE49-F238E27FC236}">
                <a16:creationId xmlns:a16="http://schemas.microsoft.com/office/drawing/2014/main" id="{D935B1CB-A0E4-AC02-4FF5-2EEB471712F6}"/>
              </a:ext>
            </a:extLst>
          </p:cNvPr>
          <p:cNvSpPr txBox="1"/>
          <p:nvPr/>
        </p:nvSpPr>
        <p:spPr>
          <a:xfrm>
            <a:off x="2081185" y="4544983"/>
            <a:ext cx="180367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Twentieth Century"/>
                <a:sym typeface="Twentieth Century"/>
              </a:rPr>
              <a:t>WEEKs/MONTHs</a:t>
            </a:r>
            <a:endParaRPr dirty="0"/>
          </a:p>
        </p:txBody>
      </p:sp>
      <p:sp>
        <p:nvSpPr>
          <p:cNvPr id="22" name="Google Shape;308;p3">
            <a:extLst>
              <a:ext uri="{FF2B5EF4-FFF2-40B4-BE49-F238E27FC236}">
                <a16:creationId xmlns:a16="http://schemas.microsoft.com/office/drawing/2014/main" id="{430AC69E-89D2-09C9-D356-64327DD09F35}"/>
              </a:ext>
            </a:extLst>
          </p:cNvPr>
          <p:cNvSpPr txBox="1">
            <a:spLocks/>
          </p:cNvSpPr>
          <p:nvPr/>
        </p:nvSpPr>
        <p:spPr>
          <a:xfrm>
            <a:off x="4692766" y="1549401"/>
            <a:ext cx="7044077" cy="335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228600" indent="-254000">
              <a:spcBef>
                <a:spcPts val="0"/>
              </a:spcBef>
              <a:buSzPts val="3400"/>
            </a:pPr>
            <a:r>
              <a:rPr lang="en-GB" sz="2600" dirty="0"/>
              <a:t>Is it reasonable to wait months to process an interferometric observation?</a:t>
            </a:r>
          </a:p>
          <a:p>
            <a:pPr marL="228600" indent="-254000">
              <a:spcBef>
                <a:spcPts val="0"/>
              </a:spcBef>
              <a:buSzPts val="3400"/>
            </a:pPr>
            <a:r>
              <a:rPr lang="en-GB" sz="2600" dirty="0"/>
              <a:t>Are computing systems reliable and available long enough to sustain such need?</a:t>
            </a:r>
          </a:p>
          <a:p>
            <a:pPr marL="228600" indent="-254000">
              <a:spcBef>
                <a:spcPts val="0"/>
              </a:spcBef>
              <a:buSzPts val="3400"/>
            </a:pPr>
            <a:r>
              <a:rPr lang="en-GB" sz="2600" dirty="0"/>
              <a:t>What will happen when data size will grow to petabyte?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683082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NO WAY, WE HAVE TO RUN FASTER!!!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00" y="1944674"/>
            <a:ext cx="10756686" cy="330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33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1) The computing challenge</a:t>
            </a:r>
            <a:r>
              <a:rPr lang="en-GB" sz="3300" dirty="0"/>
              <a:t>. In order to to improve the codes’ performance by:</a:t>
            </a:r>
          </a:p>
          <a:p>
            <a:pPr indent="-457200">
              <a:spcBef>
                <a:spcPts val="0"/>
              </a:spcBef>
              <a:buSzPct val="125000"/>
            </a:pPr>
            <a:r>
              <a:rPr lang="en-GB" sz="3300" dirty="0"/>
              <a:t>Designing clever algorithmic solutions</a:t>
            </a:r>
          </a:p>
          <a:p>
            <a:pPr indent="-457200">
              <a:spcBef>
                <a:spcPts val="0"/>
              </a:spcBef>
              <a:buSzPct val="125000"/>
            </a:pPr>
            <a:r>
              <a:rPr lang="en-GB" sz="3300" dirty="0"/>
              <a:t>Using optimized libraries</a:t>
            </a:r>
          </a:p>
          <a:p>
            <a:pPr indent="-457200">
              <a:spcBef>
                <a:spcPts val="0"/>
              </a:spcBef>
              <a:buSzPct val="125000"/>
            </a:pPr>
            <a:r>
              <a:rPr lang="en-GB" sz="3300" dirty="0"/>
              <a:t>Exploiting multi (multi–core CPUs) and many threads (GPUs) parallelism</a:t>
            </a:r>
          </a:p>
          <a:p>
            <a:pPr indent="-457200">
              <a:spcBef>
                <a:spcPts val="0"/>
              </a:spcBef>
              <a:buSzPct val="125000"/>
            </a:pPr>
            <a:r>
              <a:rPr lang="en-GB" sz="3300" dirty="0"/>
              <a:t>Dividing the work among multiple CPUs (distributed parallelism)</a:t>
            </a:r>
          </a:p>
          <a:p>
            <a:pPr marL="228600" lvl="0" indent="-666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90495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334739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IT’S NOT ALL ABOUT CPU TIME &amp; PERFORMANCE…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00" y="1480457"/>
            <a:ext cx="9906000" cy="482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2) The memory challenge </a:t>
            </a:r>
            <a:r>
              <a:rPr lang="en-GB" sz="2800" b="1" dirty="0"/>
              <a:t>–</a:t>
            </a:r>
            <a:r>
              <a:rPr lang="en-GB" sz="2800" dirty="0"/>
              <a:t> Huge datasets cannot be loaded in the memory of a single CPU/GPU and cannot be handled by a single processor but by distributed memory systems. Distributed computing, based, e.g., on the adoption of the MPI standard, represents a feasible and effective solution.</a:t>
            </a:r>
          </a:p>
          <a:p>
            <a:pPr marL="0" indent="0">
              <a:buSzPct val="125000"/>
              <a:buNone/>
            </a:pPr>
            <a:endParaRPr lang="en-GB" sz="28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3) The data challenge </a:t>
            </a:r>
            <a:r>
              <a:rPr lang="en-GB" sz="2800" b="1" dirty="0"/>
              <a:t>–</a:t>
            </a:r>
            <a:r>
              <a:rPr lang="en-GB" sz="2800" dirty="0"/>
              <a:t> Increasing data volumes need to be managed, archived, queried, found, accessed efficiently (both raw data, and derived data products)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76873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334739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HOW TO MOVE FORWARD?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00" y="1480457"/>
            <a:ext cx="9906000" cy="482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indent="-457200">
              <a:buSzPct val="125000"/>
            </a:pPr>
            <a:r>
              <a:rPr lang="en-GB" sz="2800" dirty="0"/>
              <a:t>All the three challenges have the potential of increasing the time to solution, if not even make the problem impossible to solve</a:t>
            </a:r>
          </a:p>
          <a:p>
            <a:pPr indent="-457200">
              <a:buSzPct val="125000"/>
            </a:pPr>
            <a:r>
              <a:rPr lang="en-GB" sz="2800" dirty="0"/>
              <a:t>All the three challenges have to be addressed concurrently</a:t>
            </a:r>
          </a:p>
          <a:p>
            <a:pPr indent="-457200">
              <a:buSzPct val="125000"/>
            </a:pPr>
            <a:r>
              <a:rPr lang="en-GB" sz="2800" dirty="0"/>
              <a:t>This requires: </a:t>
            </a:r>
          </a:p>
          <a:p>
            <a:pPr lvl="1" indent="-457200">
              <a:buSzPct val="125000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adoption of innovative technological solutions, both for hardware and for software  </a:t>
            </a:r>
          </a:p>
          <a:p>
            <a:pPr lvl="1" indent="-457200">
              <a:buSzPct val="125000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 lot of work and man-power (fourth challenge)</a:t>
            </a:r>
          </a:p>
          <a:p>
            <a:pPr lvl="1" indent="-457200">
              <a:buSzPct val="125000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availability of highly specialized competences (fifth challenge)</a:t>
            </a:r>
          </a:p>
          <a:p>
            <a:pPr lvl="1" indent="-457200">
              <a:buSzPct val="125000"/>
            </a:pPr>
            <a:endParaRPr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6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6F827F-3147-59EB-B1E1-083A10B3D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8" t="3127" r="33539"/>
          <a:stretch/>
        </p:blipFill>
        <p:spPr>
          <a:xfrm>
            <a:off x="8509000" y="1842447"/>
            <a:ext cx="3137090" cy="2661313"/>
          </a:xfrm>
          <a:prstGeom prst="rect">
            <a:avLst/>
          </a:prstGeom>
        </p:spPr>
      </p:pic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334739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1. LET’S KILL THE DOWNLOAD TIME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00" y="1187355"/>
            <a:ext cx="9906000" cy="5115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(Only) one 100% effective solution</a:t>
            </a: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do not download data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lang="en-GB" sz="16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Move the calculation where the data is.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2800" dirty="0"/>
              <a:t>This is the solution promoted, for instance, by </a:t>
            </a:r>
            <a:br>
              <a:rPr lang="en-GB" sz="2800" dirty="0"/>
            </a:br>
            <a:r>
              <a:rPr lang="en-GB" sz="2800" dirty="0">
                <a:solidFill>
                  <a:schemeClr val="bg1"/>
                </a:solidFill>
              </a:rPr>
              <a:t>the SKA Regional </a:t>
            </a:r>
            <a:r>
              <a:rPr lang="en-GB" sz="2800" dirty="0"/>
              <a:t>Centres Network (</a:t>
            </a:r>
            <a:r>
              <a:rPr lang="en-GB" sz="2800" dirty="0" err="1"/>
              <a:t>SRCNet</a:t>
            </a:r>
            <a:r>
              <a:rPr lang="en-GB" sz="2800" dirty="0"/>
              <a:t>)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GB" dirty="0"/>
              <a:t>But this opens a few technological challenges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GB" dirty="0"/>
              <a:t>Reproducibility of the analysis (software, libraries, environments must be the same);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GB" dirty="0"/>
              <a:t>Distribution of software on different computing platforms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GB" dirty="0"/>
              <a:t>Transparent and easy access of computing resources and data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GB" dirty="0"/>
              <a:t>Interoperability of data centres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699768565"/>
      </p:ext>
    </p:extLst>
  </p:cSld>
  <p:clrMapOvr>
    <a:masterClrMapping/>
  </p:clrMapOvr>
</p:sld>
</file>

<file path=ppt/theme/theme1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925</Words>
  <Application>Microsoft Macintosh PowerPoint</Application>
  <PresentationFormat>Widescreen</PresentationFormat>
  <Paragraphs>99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Twentieth Century</vt:lpstr>
      <vt:lpstr>Tw Cen MT</vt:lpstr>
      <vt:lpstr>Calibri</vt:lpstr>
      <vt:lpstr>Wingdings</vt:lpstr>
      <vt:lpstr>Arial</vt:lpstr>
      <vt:lpstr>Circuit</vt:lpstr>
      <vt:lpstr>Radioastronomy: the path toward Next Generation Computing</vt:lpstr>
      <vt:lpstr>THE DATA DELUGE (ALSO IN RADIO ASTRONOMY)</vt:lpstr>
      <vt:lpstr>MAKE IT CONCRETE A CASE STUDY: LOFAR HBA DEEP FIELD</vt:lpstr>
      <vt:lpstr>FROM RAW DATA TO SCIENTIFIC PRODUCTS: HOW LONG DOES IT TAKE?</vt:lpstr>
      <vt:lpstr>SUMMING UP</vt:lpstr>
      <vt:lpstr>NO WAY, WE HAVE TO RUN FASTER!!!</vt:lpstr>
      <vt:lpstr>IT’S NOT ALL ABOUT CPU TIME &amp; PERFORMANCE…</vt:lpstr>
      <vt:lpstr>HOW TO MOVE FORWARD?</vt:lpstr>
      <vt:lpstr>1. LET’S KILL THE DOWNLOAD TIME</vt:lpstr>
      <vt:lpstr>LET’S GO PARALLEL</vt:lpstr>
      <vt:lpstr>AN EXAMPLE: HIGH PERFORMANCE IMAGING</vt:lpstr>
      <vt:lpstr>PERFORMANCE GAIN</vt:lpstr>
      <vt:lpstr>EXPLOITING NOVEL NUMERICAL METHODS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Radioastronomy: the path toward Next Generation Computing</dc:title>
  <dc:creator>Giuliano Taffoni</dc:creator>
  <cp:lastModifiedBy>Claudio Gheller</cp:lastModifiedBy>
  <cp:revision>33</cp:revision>
  <dcterms:created xsi:type="dcterms:W3CDTF">2023-03-19T15:10:48Z</dcterms:created>
  <dcterms:modified xsi:type="dcterms:W3CDTF">2023-06-15T12:57:45Z</dcterms:modified>
</cp:coreProperties>
</file>