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2" r:id="rId12"/>
    <p:sldId id="258" r:id="rId13"/>
    <p:sldId id="449" r:id="rId14"/>
    <p:sldId id="452" r:id="rId15"/>
    <p:sldId id="453" r:id="rId16"/>
    <p:sldId id="446" r:id="rId17"/>
    <p:sldId id="447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0D0A7-E34D-D226-A8E9-704689E86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BBC3C0-7E39-BFA2-8A0A-AE1DDA136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5396D4-D5D8-3598-7855-0C5EC061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2864-4922-4202-A38F-E7A839AB28E9}" type="datetimeFigureOut">
              <a:rPr lang="it-IT" smtClean="0"/>
              <a:t>16/06/2023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CDD673-FECA-0D00-0BAB-4C753E65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6A45D-A588-4C65-4E2A-00CC03F5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222-CCC2-44BF-85DB-678B8D777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36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DAEFF-713C-9855-E996-0804D6C6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9AD8A8-BFC3-E187-6440-3D49D0B15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5E15D8-9865-623B-A12C-939A87DB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2864-4922-4202-A38F-E7A839AB28E9}" type="datetimeFigureOut">
              <a:rPr lang="it-IT" smtClean="0"/>
              <a:t>16/06/2023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6155FF-3CBB-421A-AF81-1FB68473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94DE44-20D2-56BD-565D-2FC0265A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222-CCC2-44BF-85DB-678B8D777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49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C3436EE-9E13-93E2-8F5D-621A168D5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345D31-E29F-A76F-CDC0-45E8A7A9B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B359D6-B1DB-F625-FACF-2D9C53F4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2864-4922-4202-A38F-E7A839AB28E9}" type="datetimeFigureOut">
              <a:rPr lang="it-IT" smtClean="0"/>
              <a:t>16/06/2023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0432EF-C4DF-90B2-ABBF-4A0BE55B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AC2A6F-39F5-0F13-5AE2-66FF292C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222-CCC2-44BF-85DB-678B8D777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28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562" y="273423"/>
            <a:ext cx="10970813" cy="530344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97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196F08-12E3-8626-00A7-64A10045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16C7F8-B159-555D-D192-10CCEBBDF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19BB4D-969E-FD56-41D8-F262F7C2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2864-4922-4202-A38F-E7A839AB28E9}" type="datetimeFigureOut">
              <a:rPr lang="it-IT" smtClean="0"/>
              <a:t>16/06/2023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8B2D11-FBCE-5278-ADCE-9D95E712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B21EAC-32B3-A838-1956-FA4C25E6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222-CCC2-44BF-85DB-678B8D777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89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147BF-7435-F2DA-CFD9-17571EAD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890AD3-6C66-250D-B190-FD8EC856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769E65-143D-28F8-15F0-8DA9FE87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2864-4922-4202-A38F-E7A839AB28E9}" type="datetimeFigureOut">
              <a:rPr lang="it-IT" smtClean="0"/>
              <a:t>16/06/2023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A3851B-DA49-67DC-F1D1-C2281297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3D7EE5-5CB6-2B49-A018-6512316C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222-CCC2-44BF-85DB-678B8D777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59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AB9CCB-FA6F-A1F1-9676-8DE13404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D35EAE-C484-CCD0-4F8A-99AD7B823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9B5D29-FBE2-A471-19CC-624E46F35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DC4CF3-0FCC-FDF6-44C4-2DB63492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2864-4922-4202-A38F-E7A839AB28E9}" type="datetimeFigureOut">
              <a:rPr lang="it-IT" smtClean="0"/>
              <a:t>16/06/2023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0FC09E-59AC-7ED2-4FB9-830F68BB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603053-1F8E-1B75-253A-BA4A5691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222-CCC2-44BF-85DB-678B8D777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33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84F898-D097-219D-A46B-C606B972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8818BC-5B6B-8EF8-75C2-15AFEAE3E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C6BA35-7A14-9552-0438-723B76F4A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840E23F-DB71-DF51-4BD5-00177CF29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AC5FAD8-C6E8-0F0F-57E1-BB7C1B810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B75F69A-5D1E-67BB-7D58-6E0AC19A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2864-4922-4202-A38F-E7A839AB28E9}" type="datetimeFigureOut">
              <a:rPr lang="it-IT" smtClean="0"/>
              <a:t>16/06/2023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8F0D764-BC1E-DA6E-A4F4-F6695D6E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C556FD9-3510-C4E7-43F5-68412897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222-CCC2-44BF-85DB-678B8D777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71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F7C8E9-BDD1-DFDF-7FE1-8FF784F6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DFBBDEF-623F-8416-B942-6EF05564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2864-4922-4202-A38F-E7A839AB28E9}" type="datetimeFigureOut">
              <a:rPr lang="it-IT" smtClean="0"/>
              <a:t>16/06/2023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8C5C9A-C0E4-0958-484E-26C60BF9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2BF6A5-523A-209A-18D3-006DF085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222-CCC2-44BF-85DB-678B8D777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8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EA00383-960E-9D8A-E351-D936A8F6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2864-4922-4202-A38F-E7A839AB28E9}" type="datetimeFigureOut">
              <a:rPr lang="it-IT" smtClean="0"/>
              <a:t>16/06/2023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F9B7BE-1A9D-F038-FD1D-BE2FD616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0EB8A3-3DE2-058F-5632-7AEF4C98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222-CCC2-44BF-85DB-678B8D777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77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60A7F-2EF0-8869-F1BE-214A2BED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AAC7E9-BA0C-B518-9B95-0EF067693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AED304-FCD3-7549-49EF-ECC2FF448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88E501-A744-46B9-4756-C53DD578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2864-4922-4202-A38F-E7A839AB28E9}" type="datetimeFigureOut">
              <a:rPr lang="it-IT" smtClean="0"/>
              <a:t>16/06/2023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5DCCF4-CC92-77FE-9F96-A4ECF212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3AE147-7A50-D8FE-7738-2C729833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222-CCC2-44BF-85DB-678B8D777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06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EA4135-4A3B-4D68-343B-1EB64DDD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F9B722B-4015-6399-CDF9-9A8762865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BD74E9-1C17-6E12-56F7-F6BF3F0E4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EA8F05-805B-C314-1127-26B759CFC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2864-4922-4202-A38F-E7A839AB28E9}" type="datetimeFigureOut">
              <a:rPr lang="it-IT" smtClean="0"/>
              <a:t>16/06/2023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2BDE5D-6F38-FE6D-A876-182C61DE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2D198F-7F30-B0C2-51E0-98E2B505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B222-CCC2-44BF-85DB-678B8D777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56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A4BA065-9501-0EFF-3E56-F60F6C5D5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18B95E-273C-D6EB-69CB-EEFFCA0F3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01B81B-530D-2F59-DF1A-A273A15B4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42864-4922-4202-A38F-E7A839AB28E9}" type="datetimeFigureOut">
              <a:rPr lang="it-IT" smtClean="0"/>
              <a:t>16/06/2023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9088D0-3D2E-EAA6-79F4-D106BE4FA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FC1E54-05D2-A511-03E8-00EE5E123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B222-CCC2-44BF-85DB-678B8D777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21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45288-F9BF-4CEF-F50B-D8A917D6B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HPC @ INAF-</a:t>
            </a:r>
            <a:r>
              <a:rPr lang="en-US" dirty="0" err="1"/>
              <a:t>OAPa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2D4798-31EA-B9C0-1399-5BC26463E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Meeting USC VIII del 15-16 Giugno 2023</a:t>
            </a:r>
          </a:p>
          <a:p>
            <a:endParaRPr lang="it-IT" dirty="0"/>
          </a:p>
          <a:p>
            <a:r>
              <a:rPr lang="it-IT" dirty="0"/>
              <a:t>F. Bocchino</a:t>
            </a:r>
          </a:p>
          <a:p>
            <a:r>
              <a:rPr lang="it-IT" dirty="0"/>
              <a:t>(contiene contributi raccolti dalle persone elencate nelle rispettive slide, in seguito ad un call emessa dalla Direzione. Si ringraziano le/i colleghe/i per la collaborazione.)</a:t>
            </a:r>
          </a:p>
        </p:txBody>
      </p:sp>
    </p:spTree>
    <p:extLst>
      <p:ext uri="{BB962C8B-B14F-4D97-AF65-F5344CB8AC3E}">
        <p14:creationId xmlns:p14="http://schemas.microsoft.com/office/powerpoint/2010/main" val="142490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F4DEA-044D-2BCE-0780-EFFE624A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MEUSA: up and running (23 Maggio)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3473D26-116A-E92B-6983-6B1B20172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98" y="1300480"/>
            <a:ext cx="9067667" cy="5384800"/>
          </a:xfrm>
        </p:spPr>
      </p:pic>
    </p:spTree>
    <p:extLst>
      <p:ext uri="{BB962C8B-B14F-4D97-AF65-F5344CB8AC3E}">
        <p14:creationId xmlns:p14="http://schemas.microsoft.com/office/powerpoint/2010/main" val="335508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18D070-6CB4-A2BB-63B7-C9D4D536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Hardware: il futuro (PNRR)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296A9B-E18C-E34B-646C-14D63B0D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Sistema misto CPU/GPU (su progetti)</a:t>
            </a:r>
          </a:p>
          <a:p>
            <a:pPr lvl="1"/>
            <a:r>
              <a:rPr lang="it-IT" dirty="0"/>
              <a:t>Nodi CPU: AMD EPYC 7413 2.65GHz, 24C/48T. Si hanno due CPU per nodo, 4 nodi per </a:t>
            </a:r>
            <a:r>
              <a:rPr lang="it-IT" dirty="0" err="1"/>
              <a:t>enclosure</a:t>
            </a:r>
            <a:r>
              <a:rPr lang="it-IT" dirty="0"/>
              <a:t> e due </a:t>
            </a:r>
            <a:r>
              <a:rPr lang="it-IT" dirty="0" err="1"/>
              <a:t>enclosure</a:t>
            </a:r>
            <a:r>
              <a:rPr lang="it-IT" dirty="0"/>
              <a:t> per un totale di 384 core e 4096 GB RAM. </a:t>
            </a:r>
          </a:p>
          <a:p>
            <a:pPr lvl="1"/>
            <a:r>
              <a:rPr lang="it-IT" dirty="0"/>
              <a:t>Nodi misti: AMD EPYC 7313 3.0 GHz 16c/32t per un totale di 128 core con 2096 GB RAM e GPU NVIDIA A100</a:t>
            </a:r>
          </a:p>
          <a:p>
            <a:pPr lvl="1"/>
            <a:r>
              <a:rPr lang="it-IT" dirty="0"/>
              <a:t>+ storage + rete a bassa latenza (</a:t>
            </a:r>
            <a:r>
              <a:rPr lang="it-IT" dirty="0" err="1"/>
              <a:t>Infiniband</a:t>
            </a:r>
            <a:r>
              <a:rPr lang="it-IT" dirty="0"/>
              <a:t>) + supporto </a:t>
            </a:r>
          </a:p>
        </p:txBody>
      </p:sp>
    </p:spTree>
    <p:extLst>
      <p:ext uri="{BB962C8B-B14F-4D97-AF65-F5344CB8AC3E}">
        <p14:creationId xmlns:p14="http://schemas.microsoft.com/office/powerpoint/2010/main" val="342335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36CCD9-BA8D-DB3D-2136-7D2AEE7F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SCAN@INAF-</a:t>
            </a:r>
            <a:r>
              <a:rPr lang="it-IT" dirty="0" err="1"/>
              <a:t>OAPa</a:t>
            </a:r>
            <a:r>
              <a:rPr lang="it-IT" dirty="0"/>
              <a:t>: la scienza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56063F-0DB3-F07D-3010-0F29D4C63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Esopianeti</a:t>
            </a:r>
          </a:p>
          <a:p>
            <a:r>
              <a:rPr lang="it-IT" dirty="0"/>
              <a:t>Fisica solare</a:t>
            </a:r>
          </a:p>
          <a:p>
            <a:r>
              <a:rPr lang="it-IT" dirty="0"/>
              <a:t>Formazione stellare</a:t>
            </a:r>
          </a:p>
          <a:p>
            <a:r>
              <a:rPr lang="it-IT" dirty="0"/>
              <a:t>Evoluzione stellare, supernove e resti di supernova</a:t>
            </a:r>
          </a:p>
          <a:p>
            <a:r>
              <a:rPr lang="it-IT" dirty="0"/>
              <a:t>Fenomeni termici e non termici in plasmi astrofisici, raggi cosmici.</a:t>
            </a:r>
          </a:p>
          <a:p>
            <a:r>
              <a:rPr lang="it-IT" dirty="0"/>
              <a:t>Sviluppo e test di strumenti per astronomia dallo spazio e da palloni</a:t>
            </a:r>
          </a:p>
          <a:p>
            <a:r>
              <a:rPr lang="it-IT" dirty="0"/>
              <a:t>Astrochimica sperimentale</a:t>
            </a:r>
          </a:p>
        </p:txBody>
      </p:sp>
    </p:spTree>
    <p:extLst>
      <p:ext uri="{BB962C8B-B14F-4D97-AF65-F5344CB8AC3E}">
        <p14:creationId xmlns:p14="http://schemas.microsoft.com/office/powerpoint/2010/main" val="393986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36CCD9-BA8D-DB3D-2136-7D2AEE7F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SCAN@INAF-</a:t>
            </a:r>
            <a:r>
              <a:rPr lang="it-IT" dirty="0" err="1"/>
              <a:t>OAPa</a:t>
            </a:r>
            <a:r>
              <a:rPr lang="it-IT" dirty="0"/>
              <a:t>: la scienza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56063F-0DB3-F07D-3010-0F29D4C63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Esopianeti</a:t>
            </a:r>
          </a:p>
          <a:p>
            <a:r>
              <a:rPr lang="it-IT" dirty="0"/>
              <a:t>Fisica solare</a:t>
            </a:r>
          </a:p>
          <a:p>
            <a:r>
              <a:rPr lang="it-IT" dirty="0"/>
              <a:t>Formazione stellare</a:t>
            </a:r>
          </a:p>
          <a:p>
            <a:r>
              <a:rPr lang="it-IT" dirty="0"/>
              <a:t>Evoluzione stellare, supernove e resti di supernova</a:t>
            </a:r>
          </a:p>
          <a:p>
            <a:r>
              <a:rPr lang="it-IT" dirty="0"/>
              <a:t>Fenomeni termici e non termici in plasmi astrofisici, raggi cosmici.</a:t>
            </a:r>
          </a:p>
          <a:p>
            <a:r>
              <a:rPr lang="it-IT" dirty="0"/>
              <a:t>Sviluppo e test di strumenti per astronomia dallo spazio e da palloni</a:t>
            </a:r>
          </a:p>
          <a:p>
            <a:r>
              <a:rPr lang="it-IT" dirty="0"/>
              <a:t>Astrochimica sperimentale</a:t>
            </a:r>
          </a:p>
        </p:txBody>
      </p:sp>
      <p:sp>
        <p:nvSpPr>
          <p:cNvPr id="4" name="Esplosione: 8 punte 3">
            <a:extLst>
              <a:ext uri="{FF2B5EF4-FFF2-40B4-BE49-F238E27FC236}">
                <a16:creationId xmlns:a16="http://schemas.microsoft.com/office/drawing/2014/main" id="{32DADBC8-5EA2-2CE8-0947-3FAB55C93068}"/>
              </a:ext>
            </a:extLst>
          </p:cNvPr>
          <p:cNvSpPr/>
          <p:nvPr/>
        </p:nvSpPr>
        <p:spPr>
          <a:xfrm>
            <a:off x="1097280" y="1690688"/>
            <a:ext cx="9672320" cy="45475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Calcolo ad alte prestazioni</a:t>
            </a:r>
          </a:p>
        </p:txBody>
      </p:sp>
    </p:spTree>
    <p:extLst>
      <p:ext uri="{BB962C8B-B14F-4D97-AF65-F5344CB8AC3E}">
        <p14:creationId xmlns:p14="http://schemas.microsoft.com/office/powerpoint/2010/main" val="258149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FCD114D8-F17C-7FCF-8FF2-058D9EBF8D2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130615" indent="0" algn="ctr">
              <a:buNone/>
            </a:pPr>
            <a:r>
              <a:rPr lang="it-IT" dirty="0"/>
              <a:t>Survey di progetti di astrofisica numerica che hanno fatto uso, o che fanno uso, o che intendono fare uso di MEUSA, o per produzione o per sviluppo e test per </a:t>
            </a:r>
            <a:r>
              <a:rPr lang="it-IT" dirty="0" err="1"/>
              <a:t>run</a:t>
            </a:r>
            <a:r>
              <a:rPr lang="it-IT" dirty="0"/>
              <a:t> su facility più grandi</a:t>
            </a:r>
          </a:p>
          <a:p>
            <a:pPr marL="130615" indent="0">
              <a:buNone/>
            </a:pPr>
            <a:endParaRPr lang="it-IT" dirty="0"/>
          </a:p>
          <a:p>
            <a:pPr marL="130615" indent="0" algn="ctr">
              <a:buNone/>
            </a:pPr>
            <a:r>
              <a:rPr lang="it-IT" sz="1800" dirty="0"/>
              <a:t>Su input di ricercatori/tecnologi/associati INAF-</a:t>
            </a:r>
            <a:r>
              <a:rPr lang="it-IT" sz="1800" dirty="0" err="1"/>
              <a:t>OAPa</a:t>
            </a:r>
            <a:r>
              <a:rPr lang="it-IT" sz="1800" dirty="0"/>
              <a:t> in risposta ad una call della Direzione in occasione della visita del personale della USC VIII</a:t>
            </a:r>
          </a:p>
        </p:txBody>
      </p:sp>
    </p:spTree>
    <p:extLst>
      <p:ext uri="{BB962C8B-B14F-4D97-AF65-F5344CB8AC3E}">
        <p14:creationId xmlns:p14="http://schemas.microsoft.com/office/powerpoint/2010/main" val="151010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DF9EE3CE-62B4-0D4C-7C49-B26154E8E64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562" y="99802"/>
            <a:ext cx="5486438" cy="699547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A. Biagini </a:t>
            </a:r>
            <a:r>
              <a:rPr lang="it-IT" sz="1400" dirty="0"/>
              <a:t>– </a:t>
            </a:r>
            <a:r>
              <a:rPr lang="it-IT" sz="1400" dirty="0" err="1"/>
              <a:t>Retrieval</a:t>
            </a:r>
            <a:r>
              <a:rPr lang="it-IT" sz="1400" dirty="0"/>
              <a:t> of </a:t>
            </a:r>
            <a:r>
              <a:rPr lang="it-IT" sz="1400" dirty="0" err="1"/>
              <a:t>young</a:t>
            </a:r>
            <a:r>
              <a:rPr lang="it-IT" sz="1400" dirty="0"/>
              <a:t> stars spots </a:t>
            </a:r>
            <a:r>
              <a:rPr lang="it-IT" sz="1400" dirty="0" err="1"/>
              <a:t>parameters</a:t>
            </a:r>
            <a:r>
              <a:rPr lang="it-IT" sz="1400" dirty="0"/>
              <a:t> </a:t>
            </a:r>
            <a:r>
              <a:rPr lang="it-IT" sz="1400" dirty="0" err="1"/>
              <a:t>through</a:t>
            </a:r>
            <a:r>
              <a:rPr lang="it-IT" sz="1400" dirty="0"/>
              <a:t> </a:t>
            </a:r>
            <a:r>
              <a:rPr lang="it-IT" sz="1400" dirty="0" err="1"/>
              <a:t>multiband</a:t>
            </a:r>
            <a:r>
              <a:rPr lang="it-IT" sz="1400" dirty="0"/>
              <a:t> </a:t>
            </a:r>
            <a:r>
              <a:rPr lang="it-IT" sz="1400" dirty="0" err="1"/>
              <a:t>photometric</a:t>
            </a:r>
            <a:r>
              <a:rPr lang="it-IT" sz="1400" dirty="0"/>
              <a:t> data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A. Petralia </a:t>
            </a:r>
            <a:r>
              <a:rPr lang="it-IT" sz="1400" dirty="0"/>
              <a:t>- </a:t>
            </a:r>
            <a:r>
              <a:rPr lang="en-US" sz="1400" dirty="0"/>
              <a:t>Modeling the surface of active stars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dirty="0" err="1"/>
              <a:t>StarPa</a:t>
            </a:r>
            <a:r>
              <a:rPr lang="en-US" sz="1400" dirty="0"/>
              <a:t> model)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B. </a:t>
            </a:r>
            <a:r>
              <a:rPr lang="en-US" sz="1400" b="1" dirty="0" err="1"/>
              <a:t>Olmi</a:t>
            </a:r>
            <a:r>
              <a:rPr lang="en-US" sz="1400" b="1" dirty="0"/>
              <a:t> </a:t>
            </a:r>
            <a:r>
              <a:rPr lang="en-US" sz="1400" dirty="0"/>
              <a:t>– Modeling a Pulsar Wind Nebula in SN87A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C. Di Maio</a:t>
            </a:r>
            <a:r>
              <a:rPr lang="en-US" sz="1400" dirty="0"/>
              <a:t>: Optimized radial velocity extraction and spot modelling in young/active rotating stars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C. Di Maio</a:t>
            </a:r>
            <a:r>
              <a:rPr lang="en-US" sz="1400" dirty="0"/>
              <a:t>: Impact of the planetary mass uncertainties on atmospheric retrieval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D. Locci </a:t>
            </a:r>
            <a:r>
              <a:rPr lang="it-IT" sz="1400" dirty="0"/>
              <a:t>– </a:t>
            </a:r>
            <a:r>
              <a:rPr lang="it-IT" sz="1400" dirty="0" err="1"/>
              <a:t>Photochemistry</a:t>
            </a:r>
            <a:r>
              <a:rPr lang="it-IT" sz="1400" dirty="0"/>
              <a:t> of </a:t>
            </a:r>
            <a:r>
              <a:rPr lang="it-IT" sz="1400" dirty="0" err="1"/>
              <a:t>exoplanetary</a:t>
            </a:r>
            <a:r>
              <a:rPr lang="it-IT" sz="1400" dirty="0"/>
              <a:t> </a:t>
            </a:r>
            <a:r>
              <a:rPr lang="it-IT" sz="1400" dirty="0" err="1"/>
              <a:t>atmospheres</a:t>
            </a:r>
            <a:endParaRPr lang="it-IT" sz="1400" dirty="0"/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F. Bocchino – </a:t>
            </a:r>
            <a:r>
              <a:rPr lang="it-IT" sz="1400" b="1" dirty="0" err="1"/>
              <a:t>PreSN</a:t>
            </a:r>
            <a:r>
              <a:rPr lang="it-IT" sz="1400" b="1" dirty="0"/>
              <a:t> </a:t>
            </a:r>
            <a:r>
              <a:rPr lang="it-IT" sz="1400" b="1" dirty="0" err="1"/>
              <a:t>outburst</a:t>
            </a:r>
            <a:r>
              <a:rPr lang="it-IT" sz="1400" b="1" dirty="0"/>
              <a:t> in </a:t>
            </a:r>
            <a:r>
              <a:rPr lang="it-IT" sz="1400" b="1" dirty="0" err="1"/>
              <a:t>galactic</a:t>
            </a:r>
            <a:r>
              <a:rPr lang="it-IT" sz="1400" b="1" dirty="0"/>
              <a:t> </a:t>
            </a:r>
            <a:r>
              <a:rPr lang="it-IT" sz="1400" b="1" dirty="0" err="1"/>
              <a:t>RSGs</a:t>
            </a:r>
            <a:r>
              <a:rPr lang="it-IT" sz="1400" b="1" dirty="0"/>
              <a:t>: </a:t>
            </a:r>
            <a:r>
              <a:rPr lang="it-IT" sz="1400" b="1" dirty="0" err="1"/>
              <a:t>predicting</a:t>
            </a:r>
            <a:r>
              <a:rPr lang="it-IT" sz="1400" b="1" dirty="0"/>
              <a:t> the </a:t>
            </a:r>
            <a:r>
              <a:rPr lang="it-IT" sz="1400" b="1" dirty="0" err="1"/>
              <a:t>next</a:t>
            </a:r>
            <a:r>
              <a:rPr lang="it-IT" sz="1400" b="1" dirty="0"/>
              <a:t> SN events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/>
              <a:t>G. Cassone </a:t>
            </a:r>
            <a:r>
              <a:rPr lang="it-IT" sz="1400" dirty="0"/>
              <a:t>(CNR) - </a:t>
            </a:r>
            <a:r>
              <a:rPr lang="en-US" sz="1400" dirty="0"/>
              <a:t>Advanced ab initio approaches to the study of </a:t>
            </a:r>
            <a:r>
              <a:rPr lang="en-US" sz="1400" dirty="0" err="1"/>
              <a:t>atrochemistry</a:t>
            </a:r>
            <a:r>
              <a:rPr lang="en-US" sz="1400" dirty="0"/>
              <a:t> reactions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G. Cozzo </a:t>
            </a:r>
            <a:r>
              <a:rPr lang="en-US" sz="1400" dirty="0"/>
              <a:t>- Coronal energy release by MHD avalanches Effects on a structured, active region, multi-threaded coronal loop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I. </a:t>
            </a:r>
            <a:r>
              <a:rPr lang="en-US" sz="1400" b="1" dirty="0" err="1"/>
              <a:t>Pillitteri</a:t>
            </a:r>
            <a:r>
              <a:rPr lang="en-US" sz="1400" b="1" dirty="0"/>
              <a:t> </a:t>
            </a:r>
            <a:r>
              <a:rPr lang="en-US" sz="1400" dirty="0"/>
              <a:t>- MHD simulations of star + exoplanet system in eccentric orbits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I. </a:t>
            </a:r>
            <a:r>
              <a:rPr lang="en-US" sz="1400" b="1" dirty="0" err="1"/>
              <a:t>Pillitteri</a:t>
            </a:r>
            <a:r>
              <a:rPr lang="en-US" sz="1400" dirty="0"/>
              <a:t>: MHD simulations of magnetized early B stars</a:t>
            </a:r>
          </a:p>
        </p:txBody>
      </p:sp>
      <p:sp>
        <p:nvSpPr>
          <p:cNvPr id="3" name="Sottotitolo 1">
            <a:extLst>
              <a:ext uri="{FF2B5EF4-FFF2-40B4-BE49-F238E27FC236}">
                <a16:creationId xmlns:a16="http://schemas.microsoft.com/office/drawing/2014/main" id="{E73ACB2D-D0F1-0B95-2A9A-8025F9867ECF}"/>
              </a:ext>
            </a:extLst>
          </p:cNvPr>
          <p:cNvSpPr txBox="1">
            <a:spLocks/>
          </p:cNvSpPr>
          <p:nvPr/>
        </p:nvSpPr>
        <p:spPr>
          <a:xfrm>
            <a:off x="6375685" y="273423"/>
            <a:ext cx="5486438" cy="69954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12"/>
            </a:pPr>
            <a:r>
              <a:rPr lang="en-US" sz="1400" b="1" dirty="0"/>
              <a:t>O. </a:t>
            </a:r>
            <a:r>
              <a:rPr lang="en-US" sz="1400" b="1" dirty="0" err="1"/>
              <a:t>Petruk</a:t>
            </a:r>
            <a:r>
              <a:rPr lang="en-US" sz="1400" dirty="0"/>
              <a:t>: Properties of the SN1987A progenitor from the 3D magnetic field structure -- polarization observations meet HPC simulations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en-US" sz="1400" b="1" dirty="0"/>
              <a:t>P. Pagano</a:t>
            </a:r>
            <a:r>
              <a:rPr lang="en-US" sz="1400" dirty="0"/>
              <a:t>: </a:t>
            </a:r>
            <a:r>
              <a:rPr lang="en-US" sz="1400" dirty="0" err="1"/>
              <a:t>Nanojets</a:t>
            </a:r>
            <a:endParaRPr lang="en-US" sz="1400" dirty="0"/>
          </a:p>
          <a:p>
            <a:pPr marL="342900" indent="-342900">
              <a:buFont typeface="+mj-lt"/>
              <a:buAutoNum type="arabicPeriod" startAt="12"/>
            </a:pPr>
            <a:r>
              <a:rPr lang="en-US" sz="1400" b="1" dirty="0"/>
              <a:t>R. Bonito </a:t>
            </a:r>
            <a:r>
              <a:rPr lang="en-US" sz="1400" dirty="0"/>
              <a:t>– Jets from Young Stellar Objects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en-US" sz="1400" b="1" dirty="0"/>
              <a:t>R. Bonito </a:t>
            </a:r>
            <a:r>
              <a:rPr lang="en-US" sz="1400" dirty="0"/>
              <a:t>– Accretion in Young Stellar Objects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it-IT" sz="1400" b="1" dirty="0"/>
              <a:t>S. Colombo </a:t>
            </a:r>
            <a:r>
              <a:rPr lang="it-IT" sz="1400" dirty="0"/>
              <a:t>– </a:t>
            </a:r>
            <a:r>
              <a:rPr lang="it-IT" sz="1400" dirty="0" err="1"/>
              <a:t>Effects</a:t>
            </a:r>
            <a:r>
              <a:rPr lang="it-IT" sz="1400" dirty="0"/>
              <a:t> of CME impacts on Hot Jupiter </a:t>
            </a:r>
            <a:r>
              <a:rPr lang="it-IT" sz="1400" dirty="0" err="1"/>
              <a:t>atmospheres</a:t>
            </a:r>
            <a:endParaRPr lang="it-IT" sz="1400" dirty="0"/>
          </a:p>
          <a:p>
            <a:pPr marL="342900" indent="-342900">
              <a:buFont typeface="+mj-lt"/>
              <a:buAutoNum type="arabicPeriod" startAt="12"/>
            </a:pPr>
            <a:r>
              <a:rPr lang="it-IT" sz="1400" b="1" dirty="0"/>
              <a:t>S. Colombo </a:t>
            </a:r>
            <a:r>
              <a:rPr lang="it-IT" sz="1400" dirty="0"/>
              <a:t>– Star </a:t>
            </a:r>
            <a:r>
              <a:rPr lang="it-IT" sz="1400" dirty="0" err="1"/>
              <a:t>planets</a:t>
            </a:r>
            <a:r>
              <a:rPr lang="it-IT" sz="1400" dirty="0"/>
              <a:t> interactions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en-US" sz="1400" b="1" dirty="0"/>
              <a:t>S. Orlando</a:t>
            </a:r>
            <a:r>
              <a:rPr lang="en-US" sz="1400" dirty="0"/>
              <a:t>: MHD modeling of accretion phenomena in young stellar objects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en-US" sz="1400" b="1" dirty="0"/>
              <a:t>S. Orlando</a:t>
            </a:r>
            <a:r>
              <a:rPr lang="en-US" sz="1400" dirty="0"/>
              <a:t>: Modeling the interaction of SNRs with the CSM / ISM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en-US" sz="1400" b="1" dirty="0"/>
              <a:t>S. Orlando</a:t>
            </a:r>
            <a:r>
              <a:rPr lang="en-US" sz="1400" dirty="0"/>
              <a:t>: Feedback of accelerated cosmic rays in supernova remnants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en-US" sz="1400" b="1" dirty="0"/>
              <a:t>S. Orlando</a:t>
            </a:r>
            <a:r>
              <a:rPr lang="en-US" sz="1400" dirty="0"/>
              <a:t>: The progenitor – supernova – remnant connection</a:t>
            </a:r>
            <a:endParaRPr lang="it-IT" sz="1400" dirty="0"/>
          </a:p>
          <a:p>
            <a:pPr marL="342900" indent="-342900">
              <a:buFont typeface="+mj-lt"/>
              <a:buAutoNum type="arabicPeriod" startAt="12"/>
            </a:pPr>
            <a:r>
              <a:rPr lang="it-IT" sz="1400" b="1" dirty="0"/>
              <a:t>S. </a:t>
            </a:r>
            <a:r>
              <a:rPr lang="it-IT" sz="1400" b="1" dirty="0" err="1"/>
              <a:t>Ustamujic</a:t>
            </a:r>
            <a:r>
              <a:rPr lang="it-IT" sz="1400" b="1" dirty="0"/>
              <a:t> </a:t>
            </a:r>
            <a:r>
              <a:rPr lang="it-IT" sz="1400" dirty="0"/>
              <a:t>– The interaction </a:t>
            </a:r>
            <a:r>
              <a:rPr lang="it-IT" sz="1400" dirty="0" err="1"/>
              <a:t>between</a:t>
            </a:r>
            <a:r>
              <a:rPr lang="it-IT" sz="1400" dirty="0"/>
              <a:t> SNR with </a:t>
            </a:r>
            <a:r>
              <a:rPr lang="it-IT" sz="1400" dirty="0" err="1"/>
              <a:t>inhomogeneous</a:t>
            </a:r>
            <a:r>
              <a:rPr lang="it-IT" sz="1400" dirty="0"/>
              <a:t> CSM/ISM: the case of Mixed </a:t>
            </a:r>
            <a:r>
              <a:rPr lang="it-IT" sz="1400" dirty="0" err="1"/>
              <a:t>Morphology</a:t>
            </a:r>
            <a:r>
              <a:rPr lang="it-IT" sz="1400" dirty="0"/>
              <a:t> </a:t>
            </a:r>
            <a:r>
              <a:rPr lang="it-IT" sz="1400" dirty="0" err="1"/>
              <a:t>remnants</a:t>
            </a:r>
            <a:endParaRPr lang="it-IT" sz="1400" dirty="0"/>
          </a:p>
          <a:p>
            <a:pPr marL="342900" indent="-342900">
              <a:buFont typeface="+mj-lt"/>
              <a:buAutoNum type="arabicPeriod" startAt="12"/>
            </a:pPr>
            <a:r>
              <a:rPr lang="it-IT" sz="1400" b="1" dirty="0"/>
              <a:t>S. </a:t>
            </a:r>
            <a:r>
              <a:rPr lang="it-IT" sz="1400" b="1" dirty="0" err="1"/>
              <a:t>Ustamujic</a:t>
            </a:r>
            <a:r>
              <a:rPr lang="it-IT" sz="1400" b="1" dirty="0"/>
              <a:t> </a:t>
            </a:r>
            <a:r>
              <a:rPr lang="it-IT" sz="1400" dirty="0"/>
              <a:t>– </a:t>
            </a:r>
            <a:r>
              <a:rPr lang="it-IT" sz="1400" dirty="0" err="1"/>
              <a:t>Magnetic</a:t>
            </a:r>
            <a:r>
              <a:rPr lang="it-IT" sz="1400" dirty="0"/>
              <a:t> </a:t>
            </a:r>
            <a:r>
              <a:rPr lang="it-IT" sz="1400" dirty="0" err="1"/>
              <a:t>reconnection</a:t>
            </a:r>
            <a:r>
              <a:rPr lang="it-IT" sz="1400" dirty="0"/>
              <a:t> in solar </a:t>
            </a:r>
            <a:r>
              <a:rPr lang="it-IT" sz="1400" dirty="0" err="1"/>
              <a:t>coronal</a:t>
            </a:r>
            <a:r>
              <a:rPr lang="it-IT" sz="1400" dirty="0"/>
              <a:t> loops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it-IT" sz="1400" b="1" dirty="0"/>
              <a:t>U. Lo Cicero </a:t>
            </a:r>
            <a:r>
              <a:rPr lang="it-IT" sz="1400" dirty="0"/>
              <a:t>- </a:t>
            </a:r>
            <a:r>
              <a:rPr lang="en-US" sz="1400" dirty="0"/>
              <a:t>Raytracing for evaluation of photon shot noise on high-sensitivity X-ray detectors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434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550313-62BC-67C1-B0BB-F90645FE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considerazioni finali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746F8C-6A80-961A-19C1-7D8734AEA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1095"/>
          </a:xfrm>
        </p:spPr>
        <p:txBody>
          <a:bodyPr>
            <a:normAutofit/>
          </a:bodyPr>
          <a:lstStyle/>
          <a:p>
            <a:r>
              <a:rPr lang="it-IT" dirty="0"/>
              <a:t>I sistemi HPC di Struttura sono fondamentali per la crescita della stessa</a:t>
            </a:r>
          </a:p>
          <a:p>
            <a:pPr lvl="1"/>
            <a:r>
              <a:rPr lang="it-IT" dirty="0"/>
              <a:t>Dimensionamento intermedio fra il PC del ricercatore e le grandi infrastrutture nazionale e internazionali</a:t>
            </a:r>
          </a:p>
          <a:p>
            <a:pPr lvl="1"/>
            <a:r>
              <a:rPr lang="it-IT" dirty="0"/>
              <a:t>Facile accesso: incoraggia lo sviluppo dei progetti di calcolo</a:t>
            </a:r>
          </a:p>
          <a:p>
            <a:pPr lvl="1"/>
            <a:r>
              <a:rPr lang="it-IT" dirty="0"/>
              <a:t>Palestra formativa: preparazione proposte per sistemi Tier0 e 1</a:t>
            </a:r>
          </a:p>
          <a:p>
            <a:r>
              <a:rPr lang="it-IT" dirty="0"/>
              <a:t>«Far girare» queste macchine non è semplice, MA E’ PARTE DELLA NOSTRA MISSION (inclusa la sperimentazione del nostro personale tecnico, «non si vive di solo attività ordinaria»)</a:t>
            </a:r>
          </a:p>
          <a:p>
            <a:pPr lvl="1"/>
            <a:r>
              <a:rPr lang="it-IT" dirty="0"/>
              <a:t>Ringrazio il personale del SID e dei Servizi Generali per la parte informatica ed impiantistica, rispettivamente, ed i Servizi Amministrativi per la realizzazione di alcuni acquisti specifici.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506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550313-62BC-67C1-B0BB-F90645FE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considerazioni finali II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746F8C-6A80-961A-19C1-7D8734AEA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5120639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La soluzione del «riuso dei cluster» ha (inoltre) il vantaggio dell’economicità, a fronte del maggior impegno del personale (ma vedi slide precedente).</a:t>
            </a:r>
          </a:p>
          <a:p>
            <a:pPr lvl="1"/>
            <a:r>
              <a:rPr lang="it-IT" dirty="0"/>
              <a:t>Costo totale dell’operazione MEUSA si aggira intorno a 50 </a:t>
            </a:r>
            <a:r>
              <a:rPr lang="it-IT" dirty="0" err="1"/>
              <a:t>kE</a:t>
            </a:r>
            <a:r>
              <a:rPr lang="it-IT" dirty="0"/>
              <a:t> in 2 anni, quasi interamente per impiantistica (per altro «</a:t>
            </a:r>
            <a:r>
              <a:rPr lang="it-IT" dirty="0" err="1"/>
              <a:t>shared</a:t>
            </a:r>
            <a:r>
              <a:rPr lang="it-IT" dirty="0"/>
              <a:t>» con altri progetti/necessità ordinarie). </a:t>
            </a:r>
            <a:r>
              <a:rPr lang="it-IT" b="1" dirty="0"/>
              <a:t>Nessun contributo </a:t>
            </a:r>
            <a:r>
              <a:rPr lang="it-IT" b="1" u="sng" dirty="0"/>
              <a:t>DIRETTO/SPECIFICO</a:t>
            </a:r>
            <a:r>
              <a:rPr lang="it-IT" b="1" dirty="0"/>
              <a:t> è arrivato da INAF.</a:t>
            </a:r>
          </a:p>
          <a:p>
            <a:r>
              <a:rPr lang="it-IT" dirty="0"/>
              <a:t>INAF ha sbagliato l’implementazione del progetto Pleiadi</a:t>
            </a:r>
          </a:p>
          <a:p>
            <a:pPr lvl="1"/>
            <a:r>
              <a:rPr lang="it-IT" dirty="0"/>
              <a:t>Le dimensioni della macchina richiedevano l’unificazione dei 3 cluster</a:t>
            </a:r>
          </a:p>
          <a:p>
            <a:pPr lvl="1"/>
            <a:r>
              <a:rPr lang="it-IT" dirty="0"/>
              <a:t>Nella pianificazione, alcune strutture INAF non sono state coinvolte</a:t>
            </a:r>
          </a:p>
          <a:p>
            <a:pPr lvl="1"/>
            <a:r>
              <a:rPr lang="it-IT" dirty="0"/>
              <a:t>La «distanza» con le Strutture non permette di far scattare alcuni meccanismi virtuosi di cui in precedenza</a:t>
            </a:r>
          </a:p>
          <a:p>
            <a:r>
              <a:rPr lang="it-IT" dirty="0"/>
              <a:t>L’esperienza MEUSA ci permette di affrontare la futura pianificazione di SCAN con «saggezza», e ci proietta nel futuro dei grandi cluster </a:t>
            </a:r>
            <a:r>
              <a:rPr lang="it-IT" dirty="0" err="1"/>
              <a:t>ExaScale</a:t>
            </a:r>
            <a:r>
              <a:rPr lang="it-IT" dirty="0"/>
              <a:t> con un grande bagaglio di esperienza nel settore HPC</a:t>
            </a:r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191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AA97B3-47AE-6CF2-E0F8-F30075BB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Calcolo per l’Astrofisica Numerica</a:t>
            </a:r>
            <a:br>
              <a:rPr lang="it-IT" dirty="0"/>
            </a:br>
            <a:r>
              <a:rPr lang="it-IT" dirty="0"/>
              <a:t>(SCAN)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484BB6-7993-28AA-B657-1B897157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it-IT" dirty="0"/>
              <a:t>SCAN è un ecosistema di formazione, ricerca e sperimentazione dedicato all’astrofisica numerica a Palermo</a:t>
            </a:r>
          </a:p>
          <a:p>
            <a:r>
              <a:rPr lang="it-IT" dirty="0"/>
              <a:t>Presente ad INAF-</a:t>
            </a:r>
            <a:r>
              <a:rPr lang="it-IT" dirty="0" err="1"/>
              <a:t>OAPa</a:t>
            </a:r>
            <a:r>
              <a:rPr lang="it-IT" dirty="0"/>
              <a:t> da circa 25 anni</a:t>
            </a:r>
          </a:p>
          <a:p>
            <a:r>
              <a:rPr lang="it-IT" dirty="0"/>
              <a:t>Ha formato due generazioni di ricercatori ed una generazione di tecnici</a:t>
            </a:r>
          </a:p>
          <a:p>
            <a:r>
              <a:rPr lang="it-IT" dirty="0"/>
              <a:t>SCAN è fondamentale per utilizzare le più grandi infrastrutture di calcolo mondiali.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813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AA97B3-47AE-6CF2-E0F8-F30075BB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Sistema di Calcolo per l’Astrofisica Numerica</a:t>
            </a:r>
            <a:br>
              <a:rPr lang="it-IT" dirty="0"/>
            </a:br>
            <a:r>
              <a:rPr lang="it-IT" dirty="0"/>
              <a:t>(SCAN)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484BB6-7993-28AA-B657-1B897157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it-IT" dirty="0"/>
              <a:t>Hardware</a:t>
            </a:r>
          </a:p>
          <a:p>
            <a:r>
              <a:rPr lang="it-IT" dirty="0"/>
              <a:t>Software</a:t>
            </a:r>
          </a:p>
          <a:p>
            <a:r>
              <a:rPr lang="it-IT" dirty="0"/>
              <a:t>Persone (Ricercatori, Tecnologi)</a:t>
            </a:r>
          </a:p>
          <a:p>
            <a:r>
              <a:rPr lang="it-IT" dirty="0"/>
              <a:t>Persone (Tecnici)</a:t>
            </a:r>
          </a:p>
          <a:p>
            <a:r>
              <a:rPr lang="it-IT" dirty="0"/>
              <a:t>Docenti/Tutor</a:t>
            </a:r>
          </a:p>
          <a:p>
            <a:r>
              <a:rPr lang="it-IT" dirty="0"/>
              <a:t>Attività Sperimentazione e ricerca scientifica &amp; tecnologica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307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95A6C-A32F-4829-BA92-2BD6C5D5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Hardware: il passato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8008AC-74E5-D0CB-9547-3842CA5B4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SPHINX: based on six nodes each with 8-cores and two nodes each with 12 cores, for a total of 72 CPUs and 144 </a:t>
            </a:r>
            <a:r>
              <a:rPr lang="en-US" dirty="0" err="1"/>
              <a:t>GByte</a:t>
            </a:r>
            <a:r>
              <a:rPr lang="en-US" dirty="0"/>
              <a:t> of memory RAM, hosted in four Twin Servers; </a:t>
            </a:r>
          </a:p>
          <a:p>
            <a:r>
              <a:rPr lang="en-US" dirty="0"/>
              <a:t>CORVUS: based on a single node with 64-cores and 128 </a:t>
            </a:r>
            <a:r>
              <a:rPr lang="en-US" dirty="0" err="1"/>
              <a:t>GByte</a:t>
            </a:r>
            <a:r>
              <a:rPr lang="en-US" dirty="0"/>
              <a:t> of memory RAM. The 64 bit nodes are based on processors Intel (Xeon </a:t>
            </a:r>
            <a:r>
              <a:rPr lang="en-US" dirty="0" err="1"/>
              <a:t>Harpertown</a:t>
            </a:r>
            <a:r>
              <a:rPr lang="en-US" dirty="0"/>
              <a:t> E5420, 2.5 GHz) and AMD (Opteron Barcelona 2354, 2.2 GHz). All the nodes are equipped with </a:t>
            </a:r>
            <a:r>
              <a:rPr lang="en-US" dirty="0" err="1"/>
              <a:t>Infiniband</a:t>
            </a:r>
            <a:r>
              <a:rPr lang="en-US" dirty="0"/>
              <a:t> (Host Channel Adapter – HCA) and are interconnected through the highly efficient switch InfiniBand (Mellanox </a:t>
            </a:r>
            <a:r>
              <a:rPr lang="en-US" dirty="0" err="1"/>
              <a:t>Infiniscale</a:t>
            </a:r>
            <a:r>
              <a:rPr lang="en-US" dirty="0"/>
              <a:t> III DDR).</a:t>
            </a:r>
          </a:p>
          <a:p>
            <a:r>
              <a:rPr lang="en-US" dirty="0"/>
              <a:t>CETUS: based on 64-cores </a:t>
            </a:r>
            <a:r>
              <a:rPr lang="it-IT" dirty="0"/>
              <a:t>AMD Opteron 6376 @2300MHz; MEMORIA: 128 GB RAM DDR3 @1600 MHz</a:t>
            </a:r>
          </a:p>
        </p:txBody>
      </p:sp>
    </p:spTree>
    <p:extLst>
      <p:ext uri="{BB962C8B-B14F-4D97-AF65-F5344CB8AC3E}">
        <p14:creationId xmlns:p14="http://schemas.microsoft.com/office/powerpoint/2010/main" val="399510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D117B-B987-F510-F85D-2AA1D157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Hardware: il presente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5828BC-63E8-3C1A-9ED7-DED0A7672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sistema MEUSA</a:t>
            </a:r>
          </a:p>
          <a:p>
            <a:r>
              <a:rPr lang="it-IT" b="1" dirty="0"/>
              <a:t>MODELLO:</a:t>
            </a:r>
            <a:r>
              <a:rPr lang="it-IT" dirty="0"/>
              <a:t> Lenovo S7200AP; </a:t>
            </a:r>
            <a:r>
              <a:rPr lang="it-IT" b="1" dirty="0"/>
              <a:t>NUMA</a:t>
            </a:r>
            <a:r>
              <a:rPr lang="it-IT" dirty="0"/>
              <a:t> 144 (132) Nodi </a:t>
            </a:r>
            <a:r>
              <a:rPr lang="it-IT" b="1" dirty="0"/>
              <a:t>CPU</a:t>
            </a:r>
            <a:r>
              <a:rPr lang="it-IT" dirty="0"/>
              <a:t>: 9792 (8976) cores, 144 (132) </a:t>
            </a:r>
            <a:r>
              <a:rPr lang="it-IT" dirty="0" err="1"/>
              <a:t>cpu</a:t>
            </a:r>
            <a:r>
              <a:rPr lang="it-IT" dirty="0"/>
              <a:t> Xeon </a:t>
            </a:r>
            <a:r>
              <a:rPr lang="it-IT" dirty="0" err="1"/>
              <a:t>Phi</a:t>
            </a:r>
            <a:r>
              <a:rPr lang="it-IT" dirty="0"/>
              <a:t> 7250 @ 1.40GHz; </a:t>
            </a:r>
            <a:r>
              <a:rPr lang="it-IT" b="1" dirty="0"/>
              <a:t>MEMORIA</a:t>
            </a:r>
            <a:r>
              <a:rPr lang="it-IT" dirty="0"/>
              <a:t>: 13824 (12672) GB RAM DDR4 @1200 MT</a:t>
            </a:r>
          </a:p>
          <a:p>
            <a:pPr lvl="1"/>
            <a:r>
              <a:rPr lang="it-IT" dirty="0"/>
              <a:t>NB: Tra parentesi i numeri effettivi</a:t>
            </a:r>
          </a:p>
          <a:p>
            <a:r>
              <a:rPr lang="it-IT" dirty="0"/>
              <a:t>E’ acceso al 100%, ma a disposizione dei ricercatori per solo il 50% da più di un anno, si attende da vari mesi la consegna di un nuovo impianto di raffreddamento.</a:t>
            </a:r>
          </a:p>
          <a:p>
            <a:r>
              <a:rPr lang="it-IT" dirty="0"/>
              <a:t>2 sistemi gemelli a OARM e IRA Noto, non ancora operativi.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26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DD2B4-2FCE-2C8C-6FCE-640A1604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Scaling di MEUSA con PLUTO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652E602-9362-0D2A-6299-681BA900B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2" y="1290320"/>
            <a:ext cx="6874628" cy="5667912"/>
          </a:xfrm>
        </p:spPr>
      </p:pic>
    </p:spTree>
    <p:extLst>
      <p:ext uri="{BB962C8B-B14F-4D97-AF65-F5344CB8AC3E}">
        <p14:creationId xmlns:p14="http://schemas.microsoft.com/office/powerpoint/2010/main" val="348405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F4DEA-044D-2BCE-0780-EFFE624A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MEUSA: up and running (9 Maggio)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DDF1E14-849F-781A-61A1-9CA74FD55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8" y="1402080"/>
            <a:ext cx="10715832" cy="5103073"/>
          </a:xfrm>
        </p:spPr>
      </p:pic>
    </p:spTree>
    <p:extLst>
      <p:ext uri="{BB962C8B-B14F-4D97-AF65-F5344CB8AC3E}">
        <p14:creationId xmlns:p14="http://schemas.microsoft.com/office/powerpoint/2010/main" val="278075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F4DEA-044D-2BCE-0780-EFFE624A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MEUSA: up and running (10 Maggio)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D9DBFC8-052F-22A1-59C7-D0CF9FBDC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1" y="1561788"/>
            <a:ext cx="11699234" cy="4430746"/>
          </a:xfrm>
        </p:spPr>
      </p:pic>
    </p:spTree>
    <p:extLst>
      <p:ext uri="{BB962C8B-B14F-4D97-AF65-F5344CB8AC3E}">
        <p14:creationId xmlns:p14="http://schemas.microsoft.com/office/powerpoint/2010/main" val="245681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F4DEA-044D-2BCE-0780-EFFE624A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MEUSA: up and running (18 Maggio)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30EF0C9-EE48-739F-76C7-790093729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5" y="1991360"/>
            <a:ext cx="11208849" cy="3785727"/>
          </a:xfrm>
        </p:spPr>
      </p:pic>
    </p:spTree>
    <p:extLst>
      <p:ext uri="{BB962C8B-B14F-4D97-AF65-F5344CB8AC3E}">
        <p14:creationId xmlns:p14="http://schemas.microsoft.com/office/powerpoint/2010/main" val="585740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1241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HPC @ INAF-OAPa</vt:lpstr>
      <vt:lpstr>Sistema di Calcolo per l’Astrofisica Numerica (SCAN)</vt:lpstr>
      <vt:lpstr>Sistema di Calcolo per l’Astrofisica Numerica (SCAN)</vt:lpstr>
      <vt:lpstr>Hardware: il passato</vt:lpstr>
      <vt:lpstr>Hardware: il presente</vt:lpstr>
      <vt:lpstr>Scaling di MEUSA con PLUTO</vt:lpstr>
      <vt:lpstr>MEUSA: up and running (9 Maggio)</vt:lpstr>
      <vt:lpstr>MEUSA: up and running (10 Maggio)</vt:lpstr>
      <vt:lpstr>MEUSA: up and running (18 Maggio)</vt:lpstr>
      <vt:lpstr>MEUSA: up and running (23 Maggio)</vt:lpstr>
      <vt:lpstr>Hardware: il futuro (PNRR)</vt:lpstr>
      <vt:lpstr>SCAN@INAF-OAPa: la scienza</vt:lpstr>
      <vt:lpstr>SCAN@INAF-OAPa: la scienza</vt:lpstr>
      <vt:lpstr>Presentazione standard di PowerPoint</vt:lpstr>
      <vt:lpstr>Presentazione standard di PowerPoint</vt:lpstr>
      <vt:lpstr>Alcune considerazioni finali</vt:lpstr>
      <vt:lpstr>Alcune considerazioni finali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 @ INAF-OAPa</dc:title>
  <dc:creator>Fabrizio Admin</dc:creator>
  <cp:lastModifiedBy>Fabrizio Admin</cp:lastModifiedBy>
  <cp:revision>3</cp:revision>
  <dcterms:created xsi:type="dcterms:W3CDTF">2023-06-15T23:16:19Z</dcterms:created>
  <dcterms:modified xsi:type="dcterms:W3CDTF">2023-06-15T23:37:53Z</dcterms:modified>
</cp:coreProperties>
</file>