
<file path=[Content_Types].xml><?xml version="1.0" encoding="utf-8"?>
<Types xmlns="http://schemas.openxmlformats.org/package/2006/content-types">
  <Default Extension="gif" ContentType="image/gif"/>
  <Default Extension="jpe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54"/>
  </p:normalViewPr>
  <p:slideViewPr>
    <p:cSldViewPr snapToGrid="0">
      <p:cViewPr varScale="1">
        <p:scale>
          <a:sx n="73" d="100"/>
          <a:sy n="73" d="100"/>
        </p:scale>
        <p:origin x="188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3" name="Shape 233"/>
          <p:cNvSpPr>
            <a:spLocks noGrp="1" noRot="1" noChangeAspect="1"/>
          </p:cNvSpPr>
          <p:nvPr>
            <p:ph type="sldImg"/>
          </p:nvPr>
        </p:nvSpPr>
        <p:spPr>
          <a:xfrm>
            <a:off x="1143000" y="685800"/>
            <a:ext cx="4572000" cy="3429000"/>
          </a:xfrm>
          <a:prstGeom prst="rect">
            <a:avLst/>
          </a:prstGeom>
        </p:spPr>
        <p:txBody>
          <a:bodyPr/>
          <a:lstStyle/>
          <a:p>
            <a:endParaRPr/>
          </a:p>
        </p:txBody>
      </p:sp>
      <p:sp>
        <p:nvSpPr>
          <p:cNvPr id="234" name="Shape 23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Shape 245"/>
          <p:cNvSpPr>
            <a:spLocks noGrp="1" noRot="1" noChangeAspect="1"/>
          </p:cNvSpPr>
          <p:nvPr>
            <p:ph type="sldImg"/>
          </p:nvPr>
        </p:nvSpPr>
        <p:spPr>
          <a:prstGeom prst="rect">
            <a:avLst/>
          </a:prstGeom>
        </p:spPr>
        <p:txBody>
          <a:bodyPr/>
          <a:lstStyle/>
          <a:p>
            <a:endParaRPr/>
          </a:p>
        </p:txBody>
      </p:sp>
      <p:sp>
        <p:nvSpPr>
          <p:cNvPr id="246" name="Shape 246"/>
          <p:cNvSpPr>
            <a:spLocks noGrp="1"/>
          </p:cNvSpPr>
          <p:nvPr>
            <p:ph type="body" sz="quarter" idx="1"/>
          </p:nvPr>
        </p:nvSpPr>
        <p:spPr>
          <a:prstGeom prst="rect">
            <a:avLst/>
          </a:prstGeom>
        </p:spPr>
        <p:txBody>
          <a:bodyPr/>
          <a:lstStyle/>
          <a:p>
            <a:r>
              <a:t>Slide1: hello everyone! Thanks for attending this online seminar. I hope that this new format will work out, but I also hope that we can drop it as soon as possible. </a:t>
            </a:r>
          </a:p>
          <a:p>
            <a:r>
              <a:t>Today I wold like to introduce you a research that we have carried out with Patrick and strangely a group of people all from Palermo.</a:t>
            </a:r>
            <a:br/>
            <a:r>
              <a:t>The topic of this research is to explain some jet-like features observed in a coronal rain complex and whether these can be he dynamic counter part of nanoflare heating events. In this presentation, of course, I will mostly focus on the modelling of these events, after a short introduction about observations and in the following part I will address specifically the asymmetric properties of the jets and how can they be explained.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Shape 296"/>
          <p:cNvSpPr>
            <a:spLocks noGrp="1" noRot="1" noChangeAspect="1"/>
          </p:cNvSpPr>
          <p:nvPr>
            <p:ph type="sldImg"/>
          </p:nvPr>
        </p:nvSpPr>
        <p:spPr>
          <a:prstGeom prst="rect">
            <a:avLst/>
          </a:prstGeom>
        </p:spPr>
        <p:txBody>
          <a:bodyPr/>
          <a:lstStyle/>
          <a:p>
            <a:endParaRPr/>
          </a:p>
        </p:txBody>
      </p:sp>
      <p:sp>
        <p:nvSpPr>
          <p:cNvPr id="297" name="Shape 297"/>
          <p:cNvSpPr>
            <a:spLocks noGrp="1"/>
          </p:cNvSpPr>
          <p:nvPr>
            <p:ph type="body" sz="quarter" idx="1"/>
          </p:nvPr>
        </p:nvSpPr>
        <p:spPr>
          <a:prstGeom prst="rect">
            <a:avLst/>
          </a:prstGeom>
        </p:spPr>
        <p:txBody>
          <a:bodyPr/>
          <a:lstStyle/>
          <a:p>
            <a:r>
              <a:t>Slide 4: However, today we focus on a different scenario. Nanoflares.</a:t>
            </a:r>
            <a:br/>
            <a:r>
              <a:t>These are considered burst reconnection events that on very short time scale heat the corona up to several MK. As they are considered events, it is natural to think of them as a succession of nanoflares with  different energies. However, without many chances to observe them, it’s not likely we can further investigate on their nature directly from the observation of the heating.</a:t>
            </a:r>
          </a:p>
          <a:p>
            <a:r>
              <a:t>Therefore, today we focus on a possible dynamic counterpart of nano flares that are the jets that can stem from the loop strand because of the magnetic reconnection.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2" name="Body Level One…"/>
          <p:cNvSpPr txBox="1">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1270000" y="6362700"/>
            <a:ext cx="10464800" cy="469900"/>
          </a:xfrm>
          <a:prstGeom prst="rect">
            <a:avLst/>
          </a:prstGeom>
        </p:spPr>
        <p:txBody>
          <a:bodyPr anchor="t">
            <a:spAutoFit/>
          </a:bodyPr>
          <a:lstStyle>
            <a:lvl1pPr marL="0" indent="0" algn="ctr">
              <a:spcBef>
                <a:spcPts val="0"/>
              </a:spcBef>
              <a:buSzTx/>
              <a:buNone/>
              <a:defRPr sz="2400">
                <a:latin typeface="Helvetica"/>
                <a:ea typeface="Helvetica"/>
                <a:cs typeface="Helvetica"/>
                <a:sym typeface="Helvetica"/>
              </a:defRPr>
            </a:lvl1pPr>
          </a:lstStyle>
          <a:p>
            <a:r>
              <a:t>–Johnny Appleseed</a:t>
            </a:r>
          </a:p>
        </p:txBody>
      </p:sp>
      <p:sp>
        <p:nvSpPr>
          <p:cNvPr id="94" name="“Type a quote here.”"/>
          <p:cNvSpPr txBox="1">
            <a:spLocks noGrp="1"/>
          </p:cNvSpPr>
          <p:nvPr>
            <p:ph type="body" sz="quarter" idx="22"/>
          </p:nvPr>
        </p:nvSpPr>
        <p:spPr>
          <a:xfrm>
            <a:off x="1270000" y="4267200"/>
            <a:ext cx="10464800" cy="685800"/>
          </a:xfrm>
          <a:prstGeom prst="rect">
            <a:avLst/>
          </a:prstGeom>
        </p:spPr>
        <p:txBody>
          <a:bodyPr>
            <a:spAutoFit/>
          </a:bodyPr>
          <a:lstStyle>
            <a:lvl1pPr marL="0" indent="0" algn="ctr">
              <a:spcBef>
                <a:spcPts val="0"/>
              </a:spcBef>
              <a:buSzTx/>
              <a:buNone/>
              <a:defRPr sz="3800"/>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21"/>
          </p:nvPr>
        </p:nvSpPr>
        <p:spPr>
          <a:xfrm>
            <a:off x="-812800" y="0"/>
            <a:ext cx="15232066" cy="10160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17" name="Title Text"/>
          <p:cNvSpPr txBox="1">
            <a:spLocks noGrp="1"/>
          </p:cNvSpPr>
          <p:nvPr>
            <p:ph type="title"/>
          </p:nvPr>
        </p:nvSpPr>
        <p:spPr>
          <a:prstGeom prst="rect">
            <a:avLst/>
          </a:prstGeom>
        </p:spPr>
        <p:txBody>
          <a:bodyPr/>
          <a:lstStyle/>
          <a:p>
            <a:r>
              <a:t>Title Text</a:t>
            </a:r>
          </a:p>
        </p:txBody>
      </p:sp>
      <p:sp>
        <p:nvSpPr>
          <p:cNvPr id="118"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1270000" y="254000"/>
            <a:ext cx="10464800" cy="1714500"/>
          </a:xfrm>
          <a:prstGeom prst="rect">
            <a:avLst/>
          </a:prstGeom>
        </p:spPr>
        <p:txBody>
          <a:bodyPr anchor="b">
            <a:noAutofit/>
          </a:bodyPr>
          <a:lstStyle>
            <a:lvl1pPr>
              <a:defRPr sz="6400" b="1">
                <a:solidFill>
                  <a:srgbClr val="53585F"/>
                </a:solidFill>
                <a:latin typeface="Palatino"/>
                <a:ea typeface="Palatino"/>
                <a:cs typeface="Palatino"/>
                <a:sym typeface="Palatino"/>
              </a:defRPr>
            </a:lvl1pPr>
          </a:lstStyle>
          <a:p>
            <a:r>
              <a:t>Title Text</a:t>
            </a:r>
          </a:p>
        </p:txBody>
      </p:sp>
      <p:sp>
        <p:nvSpPr>
          <p:cNvPr id="127" name="Slide Number"/>
          <p:cNvSpPr txBox="1">
            <a:spLocks noGrp="1"/>
          </p:cNvSpPr>
          <p:nvPr>
            <p:ph type="sldNum" sz="quarter" idx="2"/>
          </p:nvPr>
        </p:nvSpPr>
        <p:spPr>
          <a:xfrm>
            <a:off x="7470449" y="9378822"/>
            <a:ext cx="342901" cy="406401"/>
          </a:xfrm>
          <a:prstGeom prst="rect">
            <a:avLst/>
          </a:prstGeom>
        </p:spPr>
        <p:txBody>
          <a:bodyPr/>
          <a:lstStyle>
            <a:lvl1pPr>
              <a:defRPr>
                <a:solidFill>
                  <a:srgbClr val="515151"/>
                </a:solidFill>
                <a:latin typeface="Palatino"/>
                <a:ea typeface="Palatino"/>
                <a:cs typeface="Palatino"/>
                <a:sym typeface="Palatino"/>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34" name="Title Text"/>
          <p:cNvSpPr txBox="1">
            <a:spLocks noGrp="1"/>
          </p:cNvSpPr>
          <p:nvPr>
            <p:ph type="title"/>
          </p:nvPr>
        </p:nvSpPr>
        <p:spPr>
          <a:xfrm>
            <a:off x="1270000" y="254000"/>
            <a:ext cx="10464800" cy="2438400"/>
          </a:xfrm>
          <a:prstGeom prst="rect">
            <a:avLst/>
          </a:prstGeom>
        </p:spPr>
        <p:txBody>
          <a:bodyPr>
            <a:noAutofit/>
          </a:bodyPr>
          <a:lstStyle>
            <a:lvl1pPr>
              <a:defRPr sz="8400" b="1">
                <a:solidFill>
                  <a:srgbClr val="53585F"/>
                </a:solidFill>
                <a:latin typeface="Palatino"/>
                <a:ea typeface="Palatino"/>
                <a:cs typeface="Palatino"/>
                <a:sym typeface="Palatino"/>
              </a:defRPr>
            </a:lvl1pPr>
          </a:lstStyle>
          <a:p>
            <a:r>
              <a:t>Title Text</a:t>
            </a:r>
          </a:p>
        </p:txBody>
      </p:sp>
      <p:sp>
        <p:nvSpPr>
          <p:cNvPr id="135" name="Body Level One…"/>
          <p:cNvSpPr txBox="1">
            <a:spLocks noGrp="1"/>
          </p:cNvSpPr>
          <p:nvPr>
            <p:ph type="body" idx="1"/>
          </p:nvPr>
        </p:nvSpPr>
        <p:spPr>
          <a:xfrm>
            <a:off x="1270000" y="2768600"/>
            <a:ext cx="10464800" cy="5715000"/>
          </a:xfrm>
          <a:prstGeom prst="rect">
            <a:avLst/>
          </a:prstGeom>
        </p:spPr>
        <p:txBody>
          <a:bodyPr>
            <a:noAutofit/>
          </a:bodyPr>
          <a:lstStyle>
            <a:lvl1pPr marL="889000" indent="-571500">
              <a:spcBef>
                <a:spcPts val="2400"/>
              </a:spcBef>
              <a:buSzPct val="100000"/>
              <a:defRPr sz="4200">
                <a:solidFill>
                  <a:srgbClr val="53585F"/>
                </a:solidFill>
                <a:latin typeface="Palatino"/>
                <a:ea typeface="Palatino"/>
                <a:cs typeface="Palatino"/>
                <a:sym typeface="Palatino"/>
              </a:defRPr>
            </a:lvl1pPr>
            <a:lvl2pPr marL="1333500" indent="-571500">
              <a:spcBef>
                <a:spcPts val="2400"/>
              </a:spcBef>
              <a:buSzPct val="100000"/>
              <a:defRPr sz="4200">
                <a:solidFill>
                  <a:srgbClr val="53585F"/>
                </a:solidFill>
                <a:latin typeface="Palatino"/>
                <a:ea typeface="Palatino"/>
                <a:cs typeface="Palatino"/>
                <a:sym typeface="Palatino"/>
              </a:defRPr>
            </a:lvl2pPr>
            <a:lvl3pPr marL="1778000" indent="-571500">
              <a:spcBef>
                <a:spcPts val="2400"/>
              </a:spcBef>
              <a:buSzPct val="100000"/>
              <a:defRPr sz="4200">
                <a:solidFill>
                  <a:srgbClr val="53585F"/>
                </a:solidFill>
                <a:latin typeface="Palatino"/>
                <a:ea typeface="Palatino"/>
                <a:cs typeface="Palatino"/>
                <a:sym typeface="Palatino"/>
              </a:defRPr>
            </a:lvl3pPr>
            <a:lvl4pPr marL="2222500" indent="-571500">
              <a:spcBef>
                <a:spcPts val="2400"/>
              </a:spcBef>
              <a:buSzPct val="100000"/>
              <a:defRPr sz="4200">
                <a:solidFill>
                  <a:srgbClr val="53585F"/>
                </a:solidFill>
                <a:latin typeface="Palatino"/>
                <a:ea typeface="Palatino"/>
                <a:cs typeface="Palatino"/>
                <a:sym typeface="Palatino"/>
              </a:defRPr>
            </a:lvl4pPr>
            <a:lvl5pPr marL="2667000" indent="-571500">
              <a:spcBef>
                <a:spcPts val="2400"/>
              </a:spcBef>
              <a:buSzPct val="100000"/>
              <a:defRPr sz="4200">
                <a:solidFill>
                  <a:srgbClr val="53585F"/>
                </a:solidFill>
                <a:latin typeface="Palatino"/>
                <a:ea typeface="Palatino"/>
                <a:cs typeface="Palatino"/>
                <a:sym typeface="Palatino"/>
              </a:defRPr>
            </a:lvl5pPr>
          </a:lstStyle>
          <a:p>
            <a:r>
              <a:t>Body Level One</a:t>
            </a:r>
          </a:p>
          <a:p>
            <a:pPr lvl="1"/>
            <a:r>
              <a:t>Body Level Two</a:t>
            </a:r>
          </a:p>
          <a:p>
            <a:pPr lvl="2"/>
            <a:r>
              <a:t>Body Level Three</a:t>
            </a:r>
          </a:p>
          <a:p>
            <a:pPr lvl="3"/>
            <a:r>
              <a:t>Body Level Four</a:t>
            </a:r>
          </a:p>
          <a:p>
            <a:pPr lvl="4"/>
            <a:r>
              <a:t>Body Level Five</a:t>
            </a:r>
          </a:p>
        </p:txBody>
      </p:sp>
      <p:sp>
        <p:nvSpPr>
          <p:cNvPr id="136" name="Slide Number"/>
          <p:cNvSpPr txBox="1">
            <a:spLocks noGrp="1"/>
          </p:cNvSpPr>
          <p:nvPr>
            <p:ph type="sldNum" sz="quarter" idx="2"/>
          </p:nvPr>
        </p:nvSpPr>
        <p:spPr>
          <a:xfrm>
            <a:off x="6311900" y="9372600"/>
            <a:ext cx="368301" cy="431800"/>
          </a:xfrm>
          <a:prstGeom prst="rect">
            <a:avLst/>
          </a:prstGeom>
        </p:spPr>
        <p:txBody>
          <a:bodyPr/>
          <a:lstStyle>
            <a:lvl1pPr>
              <a:defRPr sz="2000">
                <a:latin typeface="Palatino"/>
                <a:ea typeface="Palatino"/>
                <a:cs typeface="Palatino"/>
                <a:sym typeface="Palatino"/>
              </a:defRPr>
            </a:lvl1pPr>
          </a:lstStyle>
          <a:p>
            <a:fld id="{86CB4B4D-7CA3-9044-876B-883B54F8677D}" type="slidenum">
              <a:t>‹#›</a:t>
            </a:fld>
            <a:endParaRPr/>
          </a:p>
        </p:txBody>
      </p:sp>
      <p:sp>
        <p:nvSpPr>
          <p:cNvPr id="137" name="Line"/>
          <p:cNvSpPr/>
          <p:nvPr/>
        </p:nvSpPr>
        <p:spPr>
          <a:xfrm>
            <a:off x="212601" y="9433086"/>
            <a:ext cx="12579598" cy="1"/>
          </a:xfrm>
          <a:prstGeom prst="line">
            <a:avLst/>
          </a:prstGeom>
          <a:ln w="25400">
            <a:solidFill>
              <a:srgbClr val="000000"/>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38" name="Patrick Antolin"/>
          <p:cNvSpPr txBox="1"/>
          <p:nvPr/>
        </p:nvSpPr>
        <p:spPr>
          <a:xfrm>
            <a:off x="213368" y="9366122"/>
            <a:ext cx="1822600"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defRPr sz="2000">
                <a:solidFill>
                  <a:srgbClr val="53585F"/>
                </a:solidFill>
                <a:latin typeface="Palatino"/>
                <a:ea typeface="Palatino"/>
                <a:cs typeface="Palatino"/>
                <a:sym typeface="Palatino"/>
              </a:defRPr>
            </a:lvl1pPr>
          </a:lstStyle>
          <a:p>
            <a:r>
              <a:t>Patrick Antolin</a:t>
            </a:r>
          </a:p>
        </p:txBody>
      </p:sp>
      <p:sp>
        <p:nvSpPr>
          <p:cNvPr id="139" name="SMTG@St Andrews, 9 November 2016"/>
          <p:cNvSpPr txBox="1"/>
          <p:nvPr/>
        </p:nvSpPr>
        <p:spPr>
          <a:xfrm>
            <a:off x="8300657" y="9366122"/>
            <a:ext cx="4425728"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defRPr sz="2000">
                <a:solidFill>
                  <a:srgbClr val="53585F"/>
                </a:solidFill>
                <a:latin typeface="Palatino"/>
                <a:ea typeface="Palatino"/>
                <a:cs typeface="Palatino"/>
                <a:sym typeface="Palatino"/>
              </a:defRPr>
            </a:lvl1pPr>
          </a:lstStyle>
          <a:p>
            <a:r>
              <a:t>SMTG@St Andrews, 9 November 2016</a:t>
            </a: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46" name="Title Text"/>
          <p:cNvSpPr txBox="1">
            <a:spLocks noGrp="1"/>
          </p:cNvSpPr>
          <p:nvPr>
            <p:ph type="title"/>
          </p:nvPr>
        </p:nvSpPr>
        <p:spPr>
          <a:xfrm>
            <a:off x="1270000" y="254000"/>
            <a:ext cx="10464800" cy="2438400"/>
          </a:xfrm>
          <a:prstGeom prst="rect">
            <a:avLst/>
          </a:prstGeom>
        </p:spPr>
        <p:txBody>
          <a:bodyPr>
            <a:noAutofit/>
          </a:bodyPr>
          <a:lstStyle>
            <a:lvl1pPr>
              <a:defRPr sz="8400" b="1">
                <a:solidFill>
                  <a:srgbClr val="53585F"/>
                </a:solidFill>
                <a:latin typeface="Palatino"/>
                <a:ea typeface="Palatino"/>
                <a:cs typeface="Palatino"/>
                <a:sym typeface="Palatino"/>
              </a:defRPr>
            </a:lvl1pPr>
          </a:lstStyle>
          <a:p>
            <a:r>
              <a:t>Title Text</a:t>
            </a:r>
          </a:p>
        </p:txBody>
      </p:sp>
      <p:sp>
        <p:nvSpPr>
          <p:cNvPr id="147" name="Body Level One…"/>
          <p:cNvSpPr txBox="1">
            <a:spLocks noGrp="1"/>
          </p:cNvSpPr>
          <p:nvPr>
            <p:ph type="body" idx="1"/>
          </p:nvPr>
        </p:nvSpPr>
        <p:spPr>
          <a:xfrm>
            <a:off x="1270000" y="2768600"/>
            <a:ext cx="10464800" cy="5715000"/>
          </a:xfrm>
          <a:prstGeom prst="rect">
            <a:avLst/>
          </a:prstGeom>
        </p:spPr>
        <p:txBody>
          <a:bodyPr>
            <a:noAutofit/>
          </a:bodyPr>
          <a:lstStyle>
            <a:lvl1pPr marL="889000" indent="-571500">
              <a:spcBef>
                <a:spcPts val="2400"/>
              </a:spcBef>
              <a:buSzPct val="100000"/>
              <a:defRPr sz="4200">
                <a:solidFill>
                  <a:srgbClr val="53585F"/>
                </a:solidFill>
                <a:latin typeface="Palatino"/>
                <a:ea typeface="Palatino"/>
                <a:cs typeface="Palatino"/>
                <a:sym typeface="Palatino"/>
              </a:defRPr>
            </a:lvl1pPr>
            <a:lvl2pPr marL="1333500" indent="-571500">
              <a:spcBef>
                <a:spcPts val="2400"/>
              </a:spcBef>
              <a:buSzPct val="100000"/>
              <a:defRPr sz="4200">
                <a:solidFill>
                  <a:srgbClr val="53585F"/>
                </a:solidFill>
                <a:latin typeface="Palatino"/>
                <a:ea typeface="Palatino"/>
                <a:cs typeface="Palatino"/>
                <a:sym typeface="Palatino"/>
              </a:defRPr>
            </a:lvl2pPr>
            <a:lvl3pPr marL="1778000" indent="-571500">
              <a:spcBef>
                <a:spcPts val="2400"/>
              </a:spcBef>
              <a:buSzPct val="100000"/>
              <a:defRPr sz="4200">
                <a:solidFill>
                  <a:srgbClr val="53585F"/>
                </a:solidFill>
                <a:latin typeface="Palatino"/>
                <a:ea typeface="Palatino"/>
                <a:cs typeface="Palatino"/>
                <a:sym typeface="Palatino"/>
              </a:defRPr>
            </a:lvl3pPr>
            <a:lvl4pPr marL="2222500" indent="-571500">
              <a:spcBef>
                <a:spcPts val="2400"/>
              </a:spcBef>
              <a:buSzPct val="100000"/>
              <a:defRPr sz="4200">
                <a:solidFill>
                  <a:srgbClr val="53585F"/>
                </a:solidFill>
                <a:latin typeface="Palatino"/>
                <a:ea typeface="Palatino"/>
                <a:cs typeface="Palatino"/>
                <a:sym typeface="Palatino"/>
              </a:defRPr>
            </a:lvl4pPr>
            <a:lvl5pPr marL="2667000" indent="-571500">
              <a:spcBef>
                <a:spcPts val="2400"/>
              </a:spcBef>
              <a:buSzPct val="100000"/>
              <a:defRPr sz="4200">
                <a:solidFill>
                  <a:srgbClr val="53585F"/>
                </a:solidFill>
                <a:latin typeface="Palatino"/>
                <a:ea typeface="Palatino"/>
                <a:cs typeface="Palatino"/>
                <a:sym typeface="Palatino"/>
              </a:defRPr>
            </a:lvl5pPr>
          </a:lstStyle>
          <a:p>
            <a:r>
              <a:t>Body Level One</a:t>
            </a:r>
          </a:p>
          <a:p>
            <a:pPr lvl="1"/>
            <a:r>
              <a:t>Body Level Two</a:t>
            </a:r>
          </a:p>
          <a:p>
            <a:pPr lvl="2"/>
            <a:r>
              <a:t>Body Level Three</a:t>
            </a:r>
          </a:p>
          <a:p>
            <a:pPr lvl="3"/>
            <a:r>
              <a:t>Body Level Four</a:t>
            </a:r>
          </a:p>
          <a:p>
            <a:pPr lvl="4"/>
            <a:r>
              <a:t>Body Level Five</a:t>
            </a:r>
          </a:p>
        </p:txBody>
      </p:sp>
      <p:sp>
        <p:nvSpPr>
          <p:cNvPr id="148" name="Slide Number"/>
          <p:cNvSpPr txBox="1">
            <a:spLocks noGrp="1"/>
          </p:cNvSpPr>
          <p:nvPr>
            <p:ph type="sldNum" sz="quarter" idx="2"/>
          </p:nvPr>
        </p:nvSpPr>
        <p:spPr>
          <a:xfrm>
            <a:off x="6311900" y="9372600"/>
            <a:ext cx="368301" cy="431800"/>
          </a:xfrm>
          <a:prstGeom prst="rect">
            <a:avLst/>
          </a:prstGeom>
        </p:spPr>
        <p:txBody>
          <a:bodyPr/>
          <a:lstStyle>
            <a:lvl1pPr>
              <a:defRPr sz="2000">
                <a:latin typeface="Palatino"/>
                <a:ea typeface="Palatino"/>
                <a:cs typeface="Palatino"/>
                <a:sym typeface="Palatino"/>
              </a:defRPr>
            </a:lvl1pPr>
          </a:lstStyle>
          <a:p>
            <a:fld id="{86CB4B4D-7CA3-9044-876B-883B54F8677D}" type="slidenum">
              <a:t>‹#›</a:t>
            </a:fld>
            <a:endParaRPr/>
          </a:p>
        </p:txBody>
      </p:sp>
      <p:sp>
        <p:nvSpPr>
          <p:cNvPr id="149" name="Line"/>
          <p:cNvSpPr/>
          <p:nvPr/>
        </p:nvSpPr>
        <p:spPr>
          <a:xfrm>
            <a:off x="212601" y="9433086"/>
            <a:ext cx="12579598" cy="1"/>
          </a:xfrm>
          <a:prstGeom prst="line">
            <a:avLst/>
          </a:prstGeom>
          <a:ln w="25400">
            <a:solidFill>
              <a:srgbClr val="000000"/>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50" name="Patrick Antolin"/>
          <p:cNvSpPr txBox="1"/>
          <p:nvPr/>
        </p:nvSpPr>
        <p:spPr>
          <a:xfrm>
            <a:off x="213368" y="9366122"/>
            <a:ext cx="1822600"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defRPr sz="2000">
                <a:solidFill>
                  <a:srgbClr val="53585F"/>
                </a:solidFill>
                <a:latin typeface="Palatino"/>
                <a:ea typeface="Palatino"/>
                <a:cs typeface="Palatino"/>
                <a:sym typeface="Palatino"/>
              </a:defRPr>
            </a:lvl1pPr>
          </a:lstStyle>
          <a:p>
            <a:r>
              <a:t>Patrick Antolin</a:t>
            </a:r>
          </a:p>
        </p:txBody>
      </p:sp>
      <p:sp>
        <p:nvSpPr>
          <p:cNvPr id="151" name="Seminar@IAS-Orsay, 30 September 2016"/>
          <p:cNvSpPr txBox="1"/>
          <p:nvPr/>
        </p:nvSpPr>
        <p:spPr>
          <a:xfrm>
            <a:off x="8215453" y="9366122"/>
            <a:ext cx="4596136"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defRPr sz="2000">
                <a:solidFill>
                  <a:srgbClr val="53585F"/>
                </a:solidFill>
                <a:latin typeface="Palatino"/>
                <a:ea typeface="Palatino"/>
                <a:cs typeface="Palatino"/>
                <a:sym typeface="Palatino"/>
              </a:defRPr>
            </a:lvl1pPr>
          </a:lstStyle>
          <a:p>
            <a:r>
              <a:t>Seminar@IAS-Orsay, 30 September 2016</a:t>
            </a: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58" name="Title Text"/>
          <p:cNvSpPr txBox="1">
            <a:spLocks noGrp="1"/>
          </p:cNvSpPr>
          <p:nvPr>
            <p:ph type="title"/>
          </p:nvPr>
        </p:nvSpPr>
        <p:spPr>
          <a:xfrm>
            <a:off x="1267968" y="260096"/>
            <a:ext cx="10468865" cy="2438401"/>
          </a:xfrm>
          <a:prstGeom prst="rect">
            <a:avLst/>
          </a:prstGeom>
        </p:spPr>
        <p:txBody>
          <a:bodyPr lIns="0" tIns="0" rIns="0" bIns="0">
            <a:noAutofit/>
          </a:bodyPr>
          <a:lstStyle>
            <a:lvl1pPr defTabSz="585216">
              <a:defRPr>
                <a:latin typeface="Gill Sans"/>
                <a:ea typeface="Gill Sans"/>
                <a:cs typeface="Gill Sans"/>
                <a:sym typeface="Gill Sans"/>
              </a:defRPr>
            </a:lvl1pPr>
          </a:lstStyle>
          <a:p>
            <a:r>
              <a:t>Title Text</a:t>
            </a:r>
          </a:p>
        </p:txBody>
      </p:sp>
      <p:sp>
        <p:nvSpPr>
          <p:cNvPr id="159" name="Body Level One…"/>
          <p:cNvSpPr txBox="1">
            <a:spLocks noGrp="1"/>
          </p:cNvSpPr>
          <p:nvPr>
            <p:ph type="body" idx="1"/>
          </p:nvPr>
        </p:nvSpPr>
        <p:spPr>
          <a:xfrm>
            <a:off x="1267968" y="2763520"/>
            <a:ext cx="10468865" cy="5722113"/>
          </a:xfrm>
          <a:prstGeom prst="rect">
            <a:avLst/>
          </a:prstGeom>
        </p:spPr>
        <p:txBody>
          <a:bodyPr lIns="65023" tIns="65023" rIns="65023" bIns="65023">
            <a:noAutofit/>
          </a:bodyPr>
          <a:lstStyle>
            <a:lvl1pPr marL="804297" indent="-550297" defTabSz="585216">
              <a:spcBef>
                <a:spcPts val="2400"/>
              </a:spcBef>
              <a:buSzPct val="171000"/>
              <a:defRPr sz="4000">
                <a:latin typeface="Gill Sans"/>
                <a:ea typeface="Gill Sans"/>
                <a:cs typeface="Gill Sans"/>
                <a:sym typeface="Gill Sans"/>
              </a:defRPr>
            </a:lvl1pPr>
            <a:lvl2pPr marL="1147197" indent="-550297" defTabSz="585216">
              <a:spcBef>
                <a:spcPts val="2400"/>
              </a:spcBef>
              <a:buSzPct val="171000"/>
              <a:defRPr sz="4000">
                <a:latin typeface="Gill Sans"/>
                <a:ea typeface="Gill Sans"/>
                <a:cs typeface="Gill Sans"/>
                <a:sym typeface="Gill Sans"/>
              </a:defRPr>
            </a:lvl2pPr>
            <a:lvl3pPr marL="1490097" indent="-550297" defTabSz="585216">
              <a:spcBef>
                <a:spcPts val="2400"/>
              </a:spcBef>
              <a:buSzPct val="171000"/>
              <a:defRPr sz="4000">
                <a:latin typeface="Gill Sans"/>
                <a:ea typeface="Gill Sans"/>
                <a:cs typeface="Gill Sans"/>
                <a:sym typeface="Gill Sans"/>
              </a:defRPr>
            </a:lvl3pPr>
            <a:lvl4pPr marL="1845697" indent="-550297" defTabSz="585216">
              <a:spcBef>
                <a:spcPts val="2400"/>
              </a:spcBef>
              <a:buSzPct val="171000"/>
              <a:defRPr sz="4000">
                <a:latin typeface="Gill Sans"/>
                <a:ea typeface="Gill Sans"/>
                <a:cs typeface="Gill Sans"/>
                <a:sym typeface="Gill Sans"/>
              </a:defRPr>
            </a:lvl4pPr>
            <a:lvl5pPr marL="2188597" indent="-550297" defTabSz="585216">
              <a:spcBef>
                <a:spcPts val="2400"/>
              </a:spcBef>
              <a:buSzPct val="171000"/>
              <a:defRPr sz="4000">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60" name="Slide Number"/>
          <p:cNvSpPr txBox="1">
            <a:spLocks noGrp="1"/>
          </p:cNvSpPr>
          <p:nvPr>
            <p:ph type="sldNum" sz="quarter" idx="2"/>
          </p:nvPr>
        </p:nvSpPr>
        <p:spPr>
          <a:xfrm>
            <a:off x="6337553" y="9282176"/>
            <a:ext cx="313437" cy="338837"/>
          </a:xfrm>
          <a:prstGeom prst="rect">
            <a:avLst/>
          </a:prstGeom>
        </p:spPr>
        <p:txBody>
          <a:bodyPr lIns="48767" tIns="48767" rIns="48767" bIns="48767"/>
          <a:lstStyle>
            <a:lvl1pPr defTabSz="585216">
              <a:defRPr sz="1600">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67" name="Title Text"/>
          <p:cNvSpPr txBox="1">
            <a:spLocks noGrp="1"/>
          </p:cNvSpPr>
          <p:nvPr>
            <p:ph type="title"/>
          </p:nvPr>
        </p:nvSpPr>
        <p:spPr>
          <a:xfrm>
            <a:off x="1270000" y="254000"/>
            <a:ext cx="10464800" cy="1714500"/>
          </a:xfrm>
          <a:prstGeom prst="rect">
            <a:avLst/>
          </a:prstGeom>
        </p:spPr>
        <p:txBody>
          <a:bodyPr anchor="b">
            <a:noAutofit/>
          </a:bodyPr>
          <a:lstStyle>
            <a:lvl1pPr>
              <a:defRPr sz="6400" b="1">
                <a:solidFill>
                  <a:srgbClr val="53585F"/>
                </a:solidFill>
                <a:latin typeface="Palatino"/>
                <a:ea typeface="Palatino"/>
                <a:cs typeface="Palatino"/>
                <a:sym typeface="Palatino"/>
              </a:defRPr>
            </a:lvl1pPr>
          </a:lstStyle>
          <a:p>
            <a:r>
              <a:t>Title Text</a:t>
            </a:r>
          </a:p>
        </p:txBody>
      </p:sp>
      <p:sp>
        <p:nvSpPr>
          <p:cNvPr id="168" name="Body Level One…"/>
          <p:cNvSpPr txBox="1">
            <a:spLocks noGrp="1"/>
          </p:cNvSpPr>
          <p:nvPr>
            <p:ph type="body" idx="1"/>
          </p:nvPr>
        </p:nvSpPr>
        <p:spPr>
          <a:xfrm>
            <a:off x="1270000" y="2616200"/>
            <a:ext cx="10464800" cy="6286500"/>
          </a:xfrm>
          <a:prstGeom prst="rect">
            <a:avLst/>
          </a:prstGeom>
        </p:spPr>
        <p:txBody>
          <a:bodyPr>
            <a:noAutofit/>
          </a:bodyPr>
          <a:lstStyle>
            <a:lvl1pPr marL="889325" indent="-571825">
              <a:spcBef>
                <a:spcPts val="1800"/>
              </a:spcBef>
              <a:buSzPct val="100000"/>
              <a:defRPr sz="4200">
                <a:solidFill>
                  <a:srgbClr val="515151"/>
                </a:solidFill>
                <a:latin typeface="Palatino"/>
                <a:ea typeface="Palatino"/>
                <a:cs typeface="Palatino"/>
                <a:sym typeface="Palatino"/>
              </a:defRPr>
            </a:lvl1pPr>
            <a:lvl2pPr marL="1333825" indent="-571825">
              <a:spcBef>
                <a:spcPts val="1800"/>
              </a:spcBef>
              <a:buSzPct val="100000"/>
              <a:defRPr sz="4200">
                <a:solidFill>
                  <a:srgbClr val="515151"/>
                </a:solidFill>
                <a:latin typeface="Palatino"/>
                <a:ea typeface="Palatino"/>
                <a:cs typeface="Palatino"/>
                <a:sym typeface="Palatino"/>
              </a:defRPr>
            </a:lvl2pPr>
            <a:lvl3pPr marL="1778325" indent="-571825">
              <a:spcBef>
                <a:spcPts val="1800"/>
              </a:spcBef>
              <a:buSzPct val="100000"/>
              <a:defRPr sz="4200">
                <a:solidFill>
                  <a:srgbClr val="515151"/>
                </a:solidFill>
                <a:latin typeface="Palatino"/>
                <a:ea typeface="Palatino"/>
                <a:cs typeface="Palatino"/>
                <a:sym typeface="Palatino"/>
              </a:defRPr>
            </a:lvl3pPr>
            <a:lvl4pPr marL="2222825" indent="-571825">
              <a:spcBef>
                <a:spcPts val="1800"/>
              </a:spcBef>
              <a:buSzPct val="100000"/>
              <a:defRPr sz="4200">
                <a:solidFill>
                  <a:srgbClr val="515151"/>
                </a:solidFill>
                <a:latin typeface="Palatino"/>
                <a:ea typeface="Palatino"/>
                <a:cs typeface="Palatino"/>
                <a:sym typeface="Palatino"/>
              </a:defRPr>
            </a:lvl4pPr>
            <a:lvl5pPr marL="2667325" indent="-571825">
              <a:spcBef>
                <a:spcPts val="1800"/>
              </a:spcBef>
              <a:buSzPct val="100000"/>
              <a:defRPr sz="4200">
                <a:solidFill>
                  <a:srgbClr val="515151"/>
                </a:solidFill>
                <a:latin typeface="Palatino"/>
                <a:ea typeface="Palatino"/>
                <a:cs typeface="Palatino"/>
                <a:sym typeface="Palatino"/>
              </a:defRPr>
            </a:lvl5pPr>
          </a:lstStyle>
          <a:p>
            <a:r>
              <a:t>Body Level One</a:t>
            </a:r>
          </a:p>
          <a:p>
            <a:pPr lvl="1"/>
            <a:r>
              <a:t>Body Level Two</a:t>
            </a:r>
          </a:p>
          <a:p>
            <a:pPr lvl="2"/>
            <a:r>
              <a:t>Body Level Three</a:t>
            </a:r>
          </a:p>
          <a:p>
            <a:pPr lvl="3"/>
            <a:r>
              <a:t>Body Level Four</a:t>
            </a:r>
          </a:p>
          <a:p>
            <a:pPr lvl="4"/>
            <a:r>
              <a:t>Body Level Five</a:t>
            </a:r>
          </a:p>
        </p:txBody>
      </p:sp>
      <p:sp>
        <p:nvSpPr>
          <p:cNvPr id="169" name="Line"/>
          <p:cNvSpPr/>
          <p:nvPr/>
        </p:nvSpPr>
        <p:spPr>
          <a:xfrm>
            <a:off x="232204" y="9426606"/>
            <a:ext cx="12540391" cy="1"/>
          </a:xfrm>
          <a:prstGeom prst="line">
            <a:avLst/>
          </a:prstGeom>
          <a:ln w="25400">
            <a:solidFill>
              <a:srgbClr val="515151"/>
            </a:solidFill>
            <a:miter lim="400000"/>
          </a:ln>
        </p:spPr>
        <p:txBody>
          <a:bodyPr lIns="0" tIns="0" rIns="0" bIns="0"/>
          <a:lstStyle/>
          <a:p>
            <a:pPr>
              <a:defRPr sz="4000">
                <a:solidFill>
                  <a:srgbClr val="F3F1D8"/>
                </a:solidFill>
                <a:effectLst>
                  <a:outerShdw blurRad="25400" dist="12700" dir="16200000" rotWithShape="0">
                    <a:srgbClr val="000000">
                      <a:alpha val="50000"/>
                    </a:srgbClr>
                  </a:outerShdw>
                </a:effectLst>
                <a:latin typeface="Palatino"/>
                <a:ea typeface="Palatino"/>
                <a:cs typeface="Palatino"/>
                <a:sym typeface="Palatino"/>
              </a:defRPr>
            </a:pPr>
            <a:endParaRPr/>
          </a:p>
        </p:txBody>
      </p:sp>
      <p:sp>
        <p:nvSpPr>
          <p:cNvPr id="170" name="Patrick Antolin"/>
          <p:cNvSpPr txBox="1"/>
          <p:nvPr/>
        </p:nvSpPr>
        <p:spPr>
          <a:xfrm>
            <a:off x="213368" y="9366122"/>
            <a:ext cx="1822600"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defRPr sz="2000">
                <a:solidFill>
                  <a:srgbClr val="53585F"/>
                </a:solidFill>
                <a:latin typeface="Palatino"/>
                <a:ea typeface="Palatino"/>
                <a:cs typeface="Palatino"/>
                <a:sym typeface="Palatino"/>
              </a:defRPr>
            </a:lvl1pPr>
          </a:lstStyle>
          <a:p>
            <a:r>
              <a:t>Patrick Antolin</a:t>
            </a:r>
          </a:p>
        </p:txBody>
      </p:sp>
      <p:sp>
        <p:nvSpPr>
          <p:cNvPr id="171" name="Slide Number"/>
          <p:cNvSpPr txBox="1">
            <a:spLocks noGrp="1"/>
          </p:cNvSpPr>
          <p:nvPr>
            <p:ph type="sldNum" sz="quarter" idx="2"/>
          </p:nvPr>
        </p:nvSpPr>
        <p:spPr>
          <a:xfrm>
            <a:off x="6330950" y="9378822"/>
            <a:ext cx="342900" cy="406401"/>
          </a:xfrm>
          <a:prstGeom prst="rect">
            <a:avLst/>
          </a:prstGeom>
        </p:spPr>
        <p:txBody>
          <a:bodyPr/>
          <a:lstStyle>
            <a:lvl1pPr>
              <a:defRPr>
                <a:solidFill>
                  <a:srgbClr val="515151"/>
                </a:solidFill>
                <a:latin typeface="Palatino"/>
                <a:ea typeface="Palatino"/>
                <a:cs typeface="Palatino"/>
                <a:sym typeface="Palatino"/>
              </a:defRPr>
            </a:lvl1pPr>
          </a:lstStyle>
          <a:p>
            <a:fld id="{86CB4B4D-7CA3-9044-876B-883B54F8677D}" type="slidenum">
              <a:t>‹#›</a:t>
            </a:fld>
            <a:endParaRPr/>
          </a:p>
        </p:txBody>
      </p:sp>
      <p:sp>
        <p:nvSpPr>
          <p:cNvPr id="172" name="Seminario@UNAL, 19 Octubre 2016"/>
          <p:cNvSpPr txBox="1"/>
          <p:nvPr/>
        </p:nvSpPr>
        <p:spPr>
          <a:xfrm>
            <a:off x="8449113" y="9366122"/>
            <a:ext cx="4128816"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defRPr sz="2000">
                <a:solidFill>
                  <a:srgbClr val="53585F"/>
                </a:solidFill>
                <a:latin typeface="Palatino"/>
                <a:ea typeface="Palatino"/>
                <a:cs typeface="Palatino"/>
                <a:sym typeface="Palatino"/>
              </a:defRPr>
            </a:lvl1pPr>
          </a:lstStyle>
          <a:p>
            <a:r>
              <a:t>Seminario@UNAL, 19 Octubre 2016</a:t>
            </a: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79" name="Title Text"/>
          <p:cNvSpPr txBox="1">
            <a:spLocks noGrp="1"/>
          </p:cNvSpPr>
          <p:nvPr>
            <p:ph type="title"/>
          </p:nvPr>
        </p:nvSpPr>
        <p:spPr>
          <a:prstGeom prst="rect">
            <a:avLst/>
          </a:prstGeom>
        </p:spPr>
        <p:txBody>
          <a:bodyPr/>
          <a:lstStyle>
            <a:lvl1pPr>
              <a:defRPr b="1">
                <a:solidFill>
                  <a:srgbClr val="53585F"/>
                </a:solidFill>
                <a:latin typeface="Palatino"/>
                <a:ea typeface="Palatino"/>
                <a:cs typeface="Palatino"/>
                <a:sym typeface="Palatino"/>
              </a:defRPr>
            </a:lvl1pPr>
          </a:lstStyle>
          <a:p>
            <a:r>
              <a:t>Title Text</a:t>
            </a:r>
          </a:p>
        </p:txBody>
      </p:sp>
      <p:sp>
        <p:nvSpPr>
          <p:cNvPr id="180" name="Slide Number"/>
          <p:cNvSpPr txBox="1">
            <a:spLocks noGrp="1"/>
          </p:cNvSpPr>
          <p:nvPr>
            <p:ph type="sldNum" sz="quarter" idx="2"/>
          </p:nvPr>
        </p:nvSpPr>
        <p:spPr>
          <a:xfrm>
            <a:off x="6318148" y="9378822"/>
            <a:ext cx="368504" cy="381001"/>
          </a:xfrm>
          <a:prstGeom prst="rect">
            <a:avLst/>
          </a:prstGeom>
        </p:spPr>
        <p:txBody>
          <a:bodyPr/>
          <a:lstStyle/>
          <a:p>
            <a:fld id="{86CB4B4D-7CA3-9044-876B-883B54F8677D}" type="slidenum">
              <a:t>‹#›</a:t>
            </a:fld>
            <a:endParaRPr/>
          </a:p>
        </p:txBody>
      </p:sp>
      <p:sp>
        <p:nvSpPr>
          <p:cNvPr id="181" name="Line"/>
          <p:cNvSpPr/>
          <p:nvPr/>
        </p:nvSpPr>
        <p:spPr>
          <a:xfrm>
            <a:off x="232204" y="9426606"/>
            <a:ext cx="12540391" cy="1"/>
          </a:xfrm>
          <a:prstGeom prst="line">
            <a:avLst/>
          </a:prstGeom>
          <a:ln w="25400">
            <a:solidFill>
              <a:srgbClr val="515151"/>
            </a:solidFill>
            <a:miter lim="400000"/>
          </a:ln>
        </p:spPr>
        <p:txBody>
          <a:bodyPr lIns="0" tIns="0" rIns="0" bIns="0"/>
          <a:lstStyle/>
          <a:p>
            <a:pPr>
              <a:defRPr sz="4000">
                <a:solidFill>
                  <a:srgbClr val="F3F1D8"/>
                </a:solidFill>
                <a:effectLst>
                  <a:outerShdw blurRad="25400" dist="12700" dir="16200000" rotWithShape="0">
                    <a:srgbClr val="000000">
                      <a:alpha val="50000"/>
                    </a:srgbClr>
                  </a:outerShdw>
                </a:effectLst>
                <a:latin typeface="Palatino"/>
                <a:ea typeface="Palatino"/>
                <a:cs typeface="Palatino"/>
                <a:sym typeface="Palatino"/>
              </a:defRPr>
            </a:pPr>
            <a:endParaRPr/>
          </a:p>
        </p:txBody>
      </p:sp>
      <p:sp>
        <p:nvSpPr>
          <p:cNvPr id="182" name="Patrick Antolin"/>
          <p:cNvSpPr txBox="1"/>
          <p:nvPr/>
        </p:nvSpPr>
        <p:spPr>
          <a:xfrm>
            <a:off x="213368" y="9366122"/>
            <a:ext cx="1822600"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defRPr sz="2000">
                <a:solidFill>
                  <a:srgbClr val="53585F"/>
                </a:solidFill>
                <a:latin typeface="Palatino"/>
                <a:ea typeface="Palatino"/>
                <a:cs typeface="Palatino"/>
                <a:sym typeface="Palatino"/>
              </a:defRPr>
            </a:lvl1pPr>
          </a:lstStyle>
          <a:p>
            <a:r>
              <a:t>Patrick Antolin</a:t>
            </a:r>
          </a:p>
        </p:txBody>
      </p:sp>
      <p:sp>
        <p:nvSpPr>
          <p:cNvPr id="183" name="Body Level One…"/>
          <p:cNvSpPr txBox="1">
            <a:spLocks noGrp="1"/>
          </p:cNvSpPr>
          <p:nvPr>
            <p:ph type="body" idx="1"/>
          </p:nvPr>
        </p:nvSpPr>
        <p:spPr>
          <a:prstGeom prst="rect">
            <a:avLst/>
          </a:prstGeom>
        </p:spPr>
        <p:txBody>
          <a:bodyPr/>
          <a:lstStyle>
            <a:lvl1pPr>
              <a:defRPr>
                <a:solidFill>
                  <a:srgbClr val="53585F"/>
                </a:solidFill>
                <a:latin typeface="Palatino"/>
                <a:ea typeface="Palatino"/>
                <a:cs typeface="Palatino"/>
                <a:sym typeface="Palatino"/>
              </a:defRPr>
            </a:lvl1pPr>
            <a:lvl2pPr>
              <a:defRPr>
                <a:solidFill>
                  <a:srgbClr val="53585F"/>
                </a:solidFill>
                <a:latin typeface="Palatino"/>
                <a:ea typeface="Palatino"/>
                <a:cs typeface="Palatino"/>
                <a:sym typeface="Palatino"/>
              </a:defRPr>
            </a:lvl2pPr>
            <a:lvl3pPr>
              <a:defRPr>
                <a:solidFill>
                  <a:srgbClr val="53585F"/>
                </a:solidFill>
                <a:latin typeface="Palatino"/>
                <a:ea typeface="Palatino"/>
                <a:cs typeface="Palatino"/>
                <a:sym typeface="Palatino"/>
              </a:defRPr>
            </a:lvl3pPr>
            <a:lvl4pPr>
              <a:defRPr>
                <a:solidFill>
                  <a:srgbClr val="53585F"/>
                </a:solidFill>
                <a:latin typeface="Palatino"/>
                <a:ea typeface="Palatino"/>
                <a:cs typeface="Palatino"/>
                <a:sym typeface="Palatino"/>
              </a:defRPr>
            </a:lvl4pPr>
            <a:lvl5pPr>
              <a:defRPr>
                <a:solidFill>
                  <a:srgbClr val="53585F"/>
                </a:solidFill>
                <a:latin typeface="Palatino"/>
                <a:ea typeface="Palatino"/>
                <a:cs typeface="Palatino"/>
                <a:sym typeface="Palatino"/>
              </a:defRPr>
            </a:lvl5pPr>
          </a:lstStyle>
          <a:p>
            <a:r>
              <a:t>Body Level One</a:t>
            </a:r>
          </a:p>
          <a:p>
            <a:pPr lvl="1"/>
            <a:r>
              <a:t>Body Level Two</a:t>
            </a:r>
          </a:p>
          <a:p>
            <a:pPr lvl="2"/>
            <a:r>
              <a:t>Body Level Three</a:t>
            </a:r>
          </a:p>
          <a:p>
            <a:pPr lvl="3"/>
            <a:r>
              <a:t>Body Level Four</a:t>
            </a:r>
          </a:p>
          <a:p>
            <a:pPr lvl="4"/>
            <a:r>
              <a:t>Body Level Five</a:t>
            </a:r>
          </a:p>
        </p:txBody>
      </p:sp>
      <p:sp>
        <p:nvSpPr>
          <p:cNvPr id="184" name="SMTG@St Andrews, 9 November 2016"/>
          <p:cNvSpPr txBox="1"/>
          <p:nvPr/>
        </p:nvSpPr>
        <p:spPr>
          <a:xfrm>
            <a:off x="8300657" y="9366122"/>
            <a:ext cx="4425728"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defRPr sz="2000">
                <a:solidFill>
                  <a:srgbClr val="53585F"/>
                </a:solidFill>
                <a:latin typeface="Palatino"/>
                <a:ea typeface="Palatino"/>
                <a:cs typeface="Palatino"/>
                <a:sym typeface="Palatino"/>
              </a:defRPr>
            </a:lvl1pPr>
          </a:lstStyle>
          <a:p>
            <a:r>
              <a:t>SMTG@St Andrews, 9 November 2016</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21"/>
          </p:nvPr>
        </p:nvSpPr>
        <p:spPr>
          <a:xfrm>
            <a:off x="1606550" y="635000"/>
            <a:ext cx="9779000" cy="6522729"/>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270000" y="6718300"/>
            <a:ext cx="10464800" cy="1422400"/>
          </a:xfrm>
          <a:prstGeom prst="rect">
            <a:avLst/>
          </a:prstGeom>
        </p:spPr>
        <p:txBody>
          <a:bodyPr anchor="b"/>
          <a:lstStyle/>
          <a:p>
            <a:r>
              <a:t>Title Text</a:t>
            </a:r>
          </a:p>
        </p:txBody>
      </p:sp>
      <p:sp>
        <p:nvSpPr>
          <p:cNvPr id="22" name="Body Level One…"/>
          <p:cNvSpPr txBox="1">
            <a:spLocks noGrp="1"/>
          </p:cNvSpPr>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xfrm>
            <a:off x="6311798" y="9245600"/>
            <a:ext cx="368504" cy="3810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91" name="Title Text"/>
          <p:cNvSpPr txBox="1">
            <a:spLocks noGrp="1"/>
          </p:cNvSpPr>
          <p:nvPr>
            <p:ph type="title"/>
          </p:nvPr>
        </p:nvSpPr>
        <p:spPr>
          <a:xfrm>
            <a:off x="1270000" y="254000"/>
            <a:ext cx="10464800" cy="1714500"/>
          </a:xfrm>
          <a:prstGeom prst="rect">
            <a:avLst/>
          </a:prstGeom>
        </p:spPr>
        <p:txBody>
          <a:bodyPr anchor="b">
            <a:noAutofit/>
          </a:bodyPr>
          <a:lstStyle>
            <a:lvl1pPr>
              <a:defRPr sz="6400" b="1">
                <a:solidFill>
                  <a:srgbClr val="53585F"/>
                </a:solidFill>
                <a:latin typeface="Palatino"/>
                <a:ea typeface="Palatino"/>
                <a:cs typeface="Palatino"/>
                <a:sym typeface="Palatino"/>
              </a:defRPr>
            </a:lvl1pPr>
          </a:lstStyle>
          <a:p>
            <a:r>
              <a:t>Title Text</a:t>
            </a:r>
          </a:p>
        </p:txBody>
      </p:sp>
      <p:sp>
        <p:nvSpPr>
          <p:cNvPr id="192" name="Body Level One…"/>
          <p:cNvSpPr txBox="1">
            <a:spLocks noGrp="1"/>
          </p:cNvSpPr>
          <p:nvPr>
            <p:ph type="body" idx="1"/>
          </p:nvPr>
        </p:nvSpPr>
        <p:spPr>
          <a:xfrm>
            <a:off x="1270000" y="2616200"/>
            <a:ext cx="10464800" cy="6286500"/>
          </a:xfrm>
          <a:prstGeom prst="rect">
            <a:avLst/>
          </a:prstGeom>
        </p:spPr>
        <p:txBody>
          <a:bodyPr>
            <a:noAutofit/>
          </a:bodyPr>
          <a:lstStyle>
            <a:lvl1pPr marL="889325" indent="-571825">
              <a:spcBef>
                <a:spcPts val="1800"/>
              </a:spcBef>
              <a:buSzPct val="100000"/>
              <a:defRPr sz="4200">
                <a:solidFill>
                  <a:srgbClr val="515151"/>
                </a:solidFill>
                <a:latin typeface="Palatino"/>
                <a:ea typeface="Palatino"/>
                <a:cs typeface="Palatino"/>
                <a:sym typeface="Palatino"/>
              </a:defRPr>
            </a:lvl1pPr>
            <a:lvl2pPr marL="1333825" indent="-571825">
              <a:spcBef>
                <a:spcPts val="1800"/>
              </a:spcBef>
              <a:buSzPct val="100000"/>
              <a:defRPr sz="4200">
                <a:solidFill>
                  <a:srgbClr val="515151"/>
                </a:solidFill>
                <a:latin typeface="Palatino"/>
                <a:ea typeface="Palatino"/>
                <a:cs typeface="Palatino"/>
                <a:sym typeface="Palatino"/>
              </a:defRPr>
            </a:lvl2pPr>
            <a:lvl3pPr marL="1778325" indent="-571825">
              <a:spcBef>
                <a:spcPts val="1800"/>
              </a:spcBef>
              <a:buSzPct val="100000"/>
              <a:defRPr sz="4200">
                <a:solidFill>
                  <a:srgbClr val="515151"/>
                </a:solidFill>
                <a:latin typeface="Palatino"/>
                <a:ea typeface="Palatino"/>
                <a:cs typeface="Palatino"/>
                <a:sym typeface="Palatino"/>
              </a:defRPr>
            </a:lvl3pPr>
            <a:lvl4pPr marL="2222825" indent="-571825">
              <a:spcBef>
                <a:spcPts val="1800"/>
              </a:spcBef>
              <a:buSzPct val="100000"/>
              <a:defRPr sz="4200">
                <a:solidFill>
                  <a:srgbClr val="515151"/>
                </a:solidFill>
                <a:latin typeface="Palatino"/>
                <a:ea typeface="Palatino"/>
                <a:cs typeface="Palatino"/>
                <a:sym typeface="Palatino"/>
              </a:defRPr>
            </a:lvl4pPr>
            <a:lvl5pPr marL="2667325" indent="-571825">
              <a:spcBef>
                <a:spcPts val="1800"/>
              </a:spcBef>
              <a:buSzPct val="100000"/>
              <a:defRPr sz="4200">
                <a:solidFill>
                  <a:srgbClr val="515151"/>
                </a:solidFill>
                <a:latin typeface="Palatino"/>
                <a:ea typeface="Palatino"/>
                <a:cs typeface="Palatino"/>
                <a:sym typeface="Palatino"/>
              </a:defRPr>
            </a:lvl5pPr>
          </a:lstStyle>
          <a:p>
            <a:r>
              <a:t>Body Level One</a:t>
            </a:r>
          </a:p>
          <a:p>
            <a:pPr lvl="1"/>
            <a:r>
              <a:t>Body Level Two</a:t>
            </a:r>
          </a:p>
          <a:p>
            <a:pPr lvl="2"/>
            <a:r>
              <a:t>Body Level Three</a:t>
            </a:r>
          </a:p>
          <a:p>
            <a:pPr lvl="3"/>
            <a:r>
              <a:t>Body Level Four</a:t>
            </a:r>
          </a:p>
          <a:p>
            <a:pPr lvl="4"/>
            <a:r>
              <a:t>Body Level Five</a:t>
            </a:r>
          </a:p>
        </p:txBody>
      </p:sp>
      <p:sp>
        <p:nvSpPr>
          <p:cNvPr id="193" name="Line"/>
          <p:cNvSpPr/>
          <p:nvPr/>
        </p:nvSpPr>
        <p:spPr>
          <a:xfrm>
            <a:off x="232204" y="9426606"/>
            <a:ext cx="12540391" cy="1"/>
          </a:xfrm>
          <a:prstGeom prst="line">
            <a:avLst/>
          </a:prstGeom>
          <a:ln w="25400">
            <a:solidFill>
              <a:srgbClr val="515151"/>
            </a:solidFill>
            <a:miter lim="400000"/>
          </a:ln>
        </p:spPr>
        <p:txBody>
          <a:bodyPr lIns="0" tIns="0" rIns="0" bIns="0"/>
          <a:lstStyle/>
          <a:p>
            <a:pPr>
              <a:defRPr sz="4000">
                <a:solidFill>
                  <a:srgbClr val="F3F1D8"/>
                </a:solidFill>
                <a:effectLst>
                  <a:outerShdw blurRad="25400" dist="12700" dir="16200000" rotWithShape="0">
                    <a:srgbClr val="000000">
                      <a:alpha val="50000"/>
                    </a:srgbClr>
                  </a:outerShdw>
                </a:effectLst>
                <a:latin typeface="Palatino"/>
                <a:ea typeface="Palatino"/>
                <a:cs typeface="Palatino"/>
                <a:sym typeface="Palatino"/>
              </a:defRPr>
            </a:pPr>
            <a:endParaRPr/>
          </a:p>
        </p:txBody>
      </p:sp>
      <p:sp>
        <p:nvSpPr>
          <p:cNvPr id="194" name="Slide Number"/>
          <p:cNvSpPr txBox="1">
            <a:spLocks noGrp="1"/>
          </p:cNvSpPr>
          <p:nvPr>
            <p:ph type="sldNum" sz="quarter" idx="2"/>
          </p:nvPr>
        </p:nvSpPr>
        <p:spPr>
          <a:xfrm>
            <a:off x="6330950" y="9378822"/>
            <a:ext cx="342900" cy="406401"/>
          </a:xfrm>
          <a:prstGeom prst="rect">
            <a:avLst/>
          </a:prstGeom>
        </p:spPr>
        <p:txBody>
          <a:bodyPr/>
          <a:lstStyle>
            <a:lvl1pPr>
              <a:defRPr>
                <a:solidFill>
                  <a:srgbClr val="515151"/>
                </a:solidFill>
                <a:latin typeface="Palatino"/>
                <a:ea typeface="Palatino"/>
                <a:cs typeface="Palatino"/>
                <a:sym typeface="Palatino"/>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01" name="Title Text"/>
          <p:cNvSpPr txBox="1">
            <a:spLocks noGrp="1"/>
          </p:cNvSpPr>
          <p:nvPr>
            <p:ph type="title"/>
          </p:nvPr>
        </p:nvSpPr>
        <p:spPr>
          <a:xfrm>
            <a:off x="1270000" y="254000"/>
            <a:ext cx="10464800" cy="1714500"/>
          </a:xfrm>
          <a:prstGeom prst="rect">
            <a:avLst/>
          </a:prstGeom>
        </p:spPr>
        <p:txBody>
          <a:bodyPr anchor="b">
            <a:noAutofit/>
          </a:bodyPr>
          <a:lstStyle>
            <a:lvl1pPr>
              <a:defRPr sz="6400" b="1">
                <a:solidFill>
                  <a:srgbClr val="53585F"/>
                </a:solidFill>
                <a:latin typeface="Palatino"/>
                <a:ea typeface="Palatino"/>
                <a:cs typeface="Palatino"/>
                <a:sym typeface="Palatino"/>
              </a:defRPr>
            </a:lvl1pPr>
          </a:lstStyle>
          <a:p>
            <a:r>
              <a:t>Title Text</a:t>
            </a:r>
          </a:p>
        </p:txBody>
      </p:sp>
      <p:sp>
        <p:nvSpPr>
          <p:cNvPr id="202" name="Body Level One…"/>
          <p:cNvSpPr txBox="1">
            <a:spLocks noGrp="1"/>
          </p:cNvSpPr>
          <p:nvPr>
            <p:ph type="body" idx="1"/>
          </p:nvPr>
        </p:nvSpPr>
        <p:spPr>
          <a:xfrm>
            <a:off x="1270000" y="2616200"/>
            <a:ext cx="10464800" cy="6286500"/>
          </a:xfrm>
          <a:prstGeom prst="rect">
            <a:avLst/>
          </a:prstGeom>
        </p:spPr>
        <p:txBody>
          <a:bodyPr>
            <a:noAutofit/>
          </a:bodyPr>
          <a:lstStyle>
            <a:lvl1pPr marL="889325" indent="-571825">
              <a:spcBef>
                <a:spcPts val="1800"/>
              </a:spcBef>
              <a:buSzPct val="100000"/>
              <a:defRPr sz="4200">
                <a:solidFill>
                  <a:srgbClr val="515151"/>
                </a:solidFill>
                <a:latin typeface="Palatino"/>
                <a:ea typeface="Palatino"/>
                <a:cs typeface="Palatino"/>
                <a:sym typeface="Palatino"/>
              </a:defRPr>
            </a:lvl1pPr>
            <a:lvl2pPr marL="1333825" indent="-571825">
              <a:spcBef>
                <a:spcPts val="1800"/>
              </a:spcBef>
              <a:buSzPct val="100000"/>
              <a:defRPr sz="4200">
                <a:solidFill>
                  <a:srgbClr val="515151"/>
                </a:solidFill>
                <a:latin typeface="Palatino"/>
                <a:ea typeface="Palatino"/>
                <a:cs typeface="Palatino"/>
                <a:sym typeface="Palatino"/>
              </a:defRPr>
            </a:lvl2pPr>
            <a:lvl3pPr marL="1778325" indent="-571825">
              <a:spcBef>
                <a:spcPts val="1800"/>
              </a:spcBef>
              <a:buSzPct val="100000"/>
              <a:defRPr sz="4200">
                <a:solidFill>
                  <a:srgbClr val="515151"/>
                </a:solidFill>
                <a:latin typeface="Palatino"/>
                <a:ea typeface="Palatino"/>
                <a:cs typeface="Palatino"/>
                <a:sym typeface="Palatino"/>
              </a:defRPr>
            </a:lvl3pPr>
            <a:lvl4pPr marL="2222825" indent="-571825">
              <a:spcBef>
                <a:spcPts val="1800"/>
              </a:spcBef>
              <a:buSzPct val="100000"/>
              <a:defRPr sz="4200">
                <a:solidFill>
                  <a:srgbClr val="515151"/>
                </a:solidFill>
                <a:latin typeface="Palatino"/>
                <a:ea typeface="Palatino"/>
                <a:cs typeface="Palatino"/>
                <a:sym typeface="Palatino"/>
              </a:defRPr>
            </a:lvl4pPr>
            <a:lvl5pPr marL="2667325" indent="-571825">
              <a:spcBef>
                <a:spcPts val="1800"/>
              </a:spcBef>
              <a:buSzPct val="100000"/>
              <a:defRPr sz="4200">
                <a:solidFill>
                  <a:srgbClr val="515151"/>
                </a:solidFill>
                <a:latin typeface="Palatino"/>
                <a:ea typeface="Palatino"/>
                <a:cs typeface="Palatino"/>
                <a:sym typeface="Palatino"/>
              </a:defRPr>
            </a:lvl5pPr>
          </a:lstStyle>
          <a:p>
            <a:r>
              <a:t>Body Level One</a:t>
            </a:r>
          </a:p>
          <a:p>
            <a:pPr lvl="1"/>
            <a:r>
              <a:t>Body Level Two</a:t>
            </a:r>
          </a:p>
          <a:p>
            <a:pPr lvl="2"/>
            <a:r>
              <a:t>Body Level Three</a:t>
            </a:r>
          </a:p>
          <a:p>
            <a:pPr lvl="3"/>
            <a:r>
              <a:t>Body Level Four</a:t>
            </a:r>
          </a:p>
          <a:p>
            <a:pPr lvl="4"/>
            <a:r>
              <a:t>Body Level Five</a:t>
            </a:r>
          </a:p>
        </p:txBody>
      </p:sp>
      <p:sp>
        <p:nvSpPr>
          <p:cNvPr id="203" name="Line"/>
          <p:cNvSpPr/>
          <p:nvPr/>
        </p:nvSpPr>
        <p:spPr>
          <a:xfrm>
            <a:off x="232204" y="9426606"/>
            <a:ext cx="12540391" cy="1"/>
          </a:xfrm>
          <a:prstGeom prst="line">
            <a:avLst/>
          </a:prstGeom>
          <a:ln w="25400">
            <a:solidFill>
              <a:srgbClr val="515151"/>
            </a:solidFill>
            <a:miter lim="400000"/>
          </a:ln>
        </p:spPr>
        <p:txBody>
          <a:bodyPr lIns="0" tIns="0" rIns="0" bIns="0"/>
          <a:lstStyle/>
          <a:p>
            <a:pPr>
              <a:defRPr sz="4000">
                <a:solidFill>
                  <a:srgbClr val="F3F1D8"/>
                </a:solidFill>
                <a:effectLst>
                  <a:outerShdw blurRad="25400" dist="12700" dir="16200000" rotWithShape="0">
                    <a:srgbClr val="000000">
                      <a:alpha val="50000"/>
                    </a:srgbClr>
                  </a:outerShdw>
                </a:effectLst>
                <a:latin typeface="Palatino"/>
                <a:ea typeface="Palatino"/>
                <a:cs typeface="Palatino"/>
                <a:sym typeface="Palatino"/>
              </a:defRPr>
            </a:pPr>
            <a:endParaRPr/>
          </a:p>
        </p:txBody>
      </p:sp>
      <p:sp>
        <p:nvSpPr>
          <p:cNvPr id="204" name="Slide Number"/>
          <p:cNvSpPr txBox="1">
            <a:spLocks noGrp="1"/>
          </p:cNvSpPr>
          <p:nvPr>
            <p:ph type="sldNum" sz="quarter" idx="2"/>
          </p:nvPr>
        </p:nvSpPr>
        <p:spPr>
          <a:xfrm>
            <a:off x="6330950" y="9378822"/>
            <a:ext cx="342900" cy="406401"/>
          </a:xfrm>
          <a:prstGeom prst="rect">
            <a:avLst/>
          </a:prstGeom>
        </p:spPr>
        <p:txBody>
          <a:bodyPr/>
          <a:lstStyle>
            <a:lvl1pPr>
              <a:defRPr>
                <a:solidFill>
                  <a:srgbClr val="515151"/>
                </a:solidFill>
                <a:latin typeface="Palatino"/>
                <a:ea typeface="Palatino"/>
                <a:cs typeface="Palatino"/>
                <a:sym typeface="Palatino"/>
              </a:defRPr>
            </a:lvl1pPr>
          </a:lstStyle>
          <a:p>
            <a:fld id="{86CB4B4D-7CA3-9044-876B-883B54F8677D}" type="slidenum">
              <a:t>‹#›</a:t>
            </a:fld>
            <a:endParaRPr/>
          </a:p>
        </p:txBody>
      </p:sp>
      <p:sp>
        <p:nvSpPr>
          <p:cNvPr id="205" name="Patrick Antolin - Reconnection microjets"/>
          <p:cNvSpPr txBox="1"/>
          <p:nvPr/>
        </p:nvSpPr>
        <p:spPr>
          <a:xfrm>
            <a:off x="311945" y="9366122"/>
            <a:ext cx="4407620"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defRPr sz="2000">
                <a:solidFill>
                  <a:srgbClr val="53585F"/>
                </a:solidFill>
                <a:latin typeface="Palatino"/>
                <a:ea typeface="Palatino"/>
                <a:cs typeface="Palatino"/>
                <a:sym typeface="Palatino"/>
              </a:defRPr>
            </a:pPr>
            <a:r>
              <a:t>Patrick Antolin - </a:t>
            </a:r>
            <a:r>
              <a:rPr i="1"/>
              <a:t>Reconnection microjets</a:t>
            </a:r>
          </a:p>
        </p:txBody>
      </p:sp>
      <p:sp>
        <p:nvSpPr>
          <p:cNvPr id="206" name="NAM-EWASS, 6 April 2018"/>
          <p:cNvSpPr txBox="1"/>
          <p:nvPr/>
        </p:nvSpPr>
        <p:spPr>
          <a:xfrm>
            <a:off x="9570607" y="9366122"/>
            <a:ext cx="3175943"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defRPr sz="2000">
                <a:solidFill>
                  <a:srgbClr val="53585F"/>
                </a:solidFill>
                <a:latin typeface="Palatino"/>
                <a:ea typeface="Palatino"/>
                <a:cs typeface="Palatino"/>
                <a:sym typeface="Palatino"/>
              </a:defRPr>
            </a:lvl1pPr>
          </a:lstStyle>
          <a:p>
            <a:r>
              <a:t>NAM-EWASS, 6 April 2018</a:t>
            </a: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13" name="Title Text"/>
          <p:cNvSpPr txBox="1">
            <a:spLocks noGrp="1"/>
          </p:cNvSpPr>
          <p:nvPr>
            <p:ph type="title"/>
          </p:nvPr>
        </p:nvSpPr>
        <p:spPr>
          <a:xfrm>
            <a:off x="1270000" y="254000"/>
            <a:ext cx="10464800" cy="1714500"/>
          </a:xfrm>
          <a:prstGeom prst="rect">
            <a:avLst/>
          </a:prstGeom>
        </p:spPr>
        <p:txBody>
          <a:bodyPr anchor="b">
            <a:noAutofit/>
          </a:bodyPr>
          <a:lstStyle>
            <a:lvl1pPr>
              <a:defRPr sz="6400" b="1">
                <a:solidFill>
                  <a:srgbClr val="53585F"/>
                </a:solidFill>
                <a:latin typeface="Palatino"/>
                <a:ea typeface="Palatino"/>
                <a:cs typeface="Palatino"/>
                <a:sym typeface="Palatino"/>
              </a:defRPr>
            </a:lvl1pPr>
          </a:lstStyle>
          <a:p>
            <a:r>
              <a:t>Title Text</a:t>
            </a:r>
          </a:p>
        </p:txBody>
      </p:sp>
      <p:sp>
        <p:nvSpPr>
          <p:cNvPr id="214" name="Body Level One…"/>
          <p:cNvSpPr txBox="1">
            <a:spLocks noGrp="1"/>
          </p:cNvSpPr>
          <p:nvPr>
            <p:ph type="body" idx="1"/>
          </p:nvPr>
        </p:nvSpPr>
        <p:spPr>
          <a:xfrm>
            <a:off x="1270000" y="2616200"/>
            <a:ext cx="10464800" cy="6286500"/>
          </a:xfrm>
          <a:prstGeom prst="rect">
            <a:avLst/>
          </a:prstGeom>
        </p:spPr>
        <p:txBody>
          <a:bodyPr>
            <a:noAutofit/>
          </a:bodyPr>
          <a:lstStyle>
            <a:lvl1pPr marL="889325" indent="-571825">
              <a:spcBef>
                <a:spcPts val="1800"/>
              </a:spcBef>
              <a:buSzPct val="100000"/>
              <a:defRPr sz="4200">
                <a:solidFill>
                  <a:srgbClr val="515151"/>
                </a:solidFill>
                <a:latin typeface="Palatino"/>
                <a:ea typeface="Palatino"/>
                <a:cs typeface="Palatino"/>
                <a:sym typeface="Palatino"/>
              </a:defRPr>
            </a:lvl1pPr>
            <a:lvl2pPr marL="1333825" indent="-571825">
              <a:spcBef>
                <a:spcPts val="1800"/>
              </a:spcBef>
              <a:buSzPct val="100000"/>
              <a:defRPr sz="4200">
                <a:solidFill>
                  <a:srgbClr val="515151"/>
                </a:solidFill>
                <a:latin typeface="Palatino"/>
                <a:ea typeface="Palatino"/>
                <a:cs typeface="Palatino"/>
                <a:sym typeface="Palatino"/>
              </a:defRPr>
            </a:lvl2pPr>
            <a:lvl3pPr marL="1778325" indent="-571825">
              <a:spcBef>
                <a:spcPts val="1800"/>
              </a:spcBef>
              <a:buSzPct val="100000"/>
              <a:defRPr sz="4200">
                <a:solidFill>
                  <a:srgbClr val="515151"/>
                </a:solidFill>
                <a:latin typeface="Palatino"/>
                <a:ea typeface="Palatino"/>
                <a:cs typeface="Palatino"/>
                <a:sym typeface="Palatino"/>
              </a:defRPr>
            </a:lvl3pPr>
            <a:lvl4pPr marL="2222825" indent="-571825">
              <a:spcBef>
                <a:spcPts val="1800"/>
              </a:spcBef>
              <a:buSzPct val="100000"/>
              <a:defRPr sz="4200">
                <a:solidFill>
                  <a:srgbClr val="515151"/>
                </a:solidFill>
                <a:latin typeface="Palatino"/>
                <a:ea typeface="Palatino"/>
                <a:cs typeface="Palatino"/>
                <a:sym typeface="Palatino"/>
              </a:defRPr>
            </a:lvl4pPr>
            <a:lvl5pPr marL="2667325" indent="-571825">
              <a:spcBef>
                <a:spcPts val="1800"/>
              </a:spcBef>
              <a:buSzPct val="100000"/>
              <a:defRPr sz="4200">
                <a:solidFill>
                  <a:srgbClr val="515151"/>
                </a:solidFill>
                <a:latin typeface="Palatino"/>
                <a:ea typeface="Palatino"/>
                <a:cs typeface="Palatino"/>
                <a:sym typeface="Palatino"/>
              </a:defRPr>
            </a:lvl5pPr>
          </a:lstStyle>
          <a:p>
            <a:r>
              <a:t>Body Level One</a:t>
            </a:r>
          </a:p>
          <a:p>
            <a:pPr lvl="1"/>
            <a:r>
              <a:t>Body Level Two</a:t>
            </a:r>
          </a:p>
          <a:p>
            <a:pPr lvl="2"/>
            <a:r>
              <a:t>Body Level Three</a:t>
            </a:r>
          </a:p>
          <a:p>
            <a:pPr lvl="3"/>
            <a:r>
              <a:t>Body Level Four</a:t>
            </a:r>
          </a:p>
          <a:p>
            <a:pPr lvl="4"/>
            <a:r>
              <a:t>Body Level Five</a:t>
            </a:r>
          </a:p>
        </p:txBody>
      </p:sp>
      <p:sp>
        <p:nvSpPr>
          <p:cNvPr id="215" name="Line"/>
          <p:cNvSpPr/>
          <p:nvPr/>
        </p:nvSpPr>
        <p:spPr>
          <a:xfrm>
            <a:off x="232204" y="9426606"/>
            <a:ext cx="12540391" cy="1"/>
          </a:xfrm>
          <a:prstGeom prst="line">
            <a:avLst/>
          </a:prstGeom>
          <a:ln w="25400">
            <a:solidFill>
              <a:srgbClr val="515151"/>
            </a:solidFill>
            <a:miter lim="400000"/>
          </a:ln>
        </p:spPr>
        <p:txBody>
          <a:bodyPr lIns="0" tIns="0" rIns="0" bIns="0"/>
          <a:lstStyle/>
          <a:p>
            <a:pPr>
              <a:defRPr sz="4000">
                <a:solidFill>
                  <a:srgbClr val="F3F1D8"/>
                </a:solidFill>
                <a:effectLst>
                  <a:outerShdw blurRad="25400" dist="12700" dir="16200000" rotWithShape="0">
                    <a:srgbClr val="000000">
                      <a:alpha val="50000"/>
                    </a:srgbClr>
                  </a:outerShdw>
                </a:effectLst>
                <a:latin typeface="Palatino"/>
                <a:ea typeface="Palatino"/>
                <a:cs typeface="Palatino"/>
                <a:sym typeface="Palatino"/>
              </a:defRPr>
            </a:pPr>
            <a:endParaRPr/>
          </a:p>
        </p:txBody>
      </p:sp>
      <p:sp>
        <p:nvSpPr>
          <p:cNvPr id="216" name="Slide Number"/>
          <p:cNvSpPr txBox="1">
            <a:spLocks noGrp="1"/>
          </p:cNvSpPr>
          <p:nvPr>
            <p:ph type="sldNum" sz="quarter" idx="2"/>
          </p:nvPr>
        </p:nvSpPr>
        <p:spPr>
          <a:xfrm>
            <a:off x="6330950" y="9378822"/>
            <a:ext cx="342900" cy="406401"/>
          </a:xfrm>
          <a:prstGeom prst="rect">
            <a:avLst/>
          </a:prstGeom>
        </p:spPr>
        <p:txBody>
          <a:bodyPr/>
          <a:lstStyle>
            <a:lvl1pPr>
              <a:defRPr>
                <a:solidFill>
                  <a:srgbClr val="515151"/>
                </a:solidFill>
                <a:latin typeface="Palatino"/>
                <a:ea typeface="Palatino"/>
                <a:cs typeface="Palatino"/>
                <a:sym typeface="Palatino"/>
              </a:defRPr>
            </a:lvl1pPr>
          </a:lstStyle>
          <a:p>
            <a:fld id="{86CB4B4D-7CA3-9044-876B-883B54F8677D}" type="slidenum">
              <a:t>‹#›</a:t>
            </a:fld>
            <a:endParaRPr/>
          </a:p>
        </p:txBody>
      </p:sp>
      <p:sp>
        <p:nvSpPr>
          <p:cNvPr id="217" name="Patrick Antolin - Reconnection microjets"/>
          <p:cNvSpPr txBox="1"/>
          <p:nvPr/>
        </p:nvSpPr>
        <p:spPr>
          <a:xfrm>
            <a:off x="311945" y="9366122"/>
            <a:ext cx="4407620"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defRPr sz="2000">
                <a:solidFill>
                  <a:srgbClr val="53585F"/>
                </a:solidFill>
                <a:latin typeface="Palatino"/>
                <a:ea typeface="Palatino"/>
                <a:cs typeface="Palatino"/>
                <a:sym typeface="Palatino"/>
              </a:defRPr>
            </a:pPr>
            <a:r>
              <a:t>Patrick Antolin - </a:t>
            </a:r>
            <a:r>
              <a:rPr i="1"/>
              <a:t>Reconnection microjets</a:t>
            </a:r>
          </a:p>
        </p:txBody>
      </p:sp>
      <p:sp>
        <p:nvSpPr>
          <p:cNvPr id="218" name="NAM-EWASS, 6 April 2018"/>
          <p:cNvSpPr txBox="1"/>
          <p:nvPr/>
        </p:nvSpPr>
        <p:spPr>
          <a:xfrm>
            <a:off x="9570607" y="9366122"/>
            <a:ext cx="3175943"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defRPr sz="2000">
                <a:solidFill>
                  <a:srgbClr val="53585F"/>
                </a:solidFill>
                <a:latin typeface="Palatino"/>
                <a:ea typeface="Palatino"/>
                <a:cs typeface="Palatino"/>
                <a:sym typeface="Palatino"/>
              </a:defRPr>
            </a:lvl1pPr>
          </a:lstStyle>
          <a:p>
            <a:r>
              <a:t>NAM-EWASS, 6 April 2018</a:t>
            </a: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25" name="Rectangle 21"/>
          <p:cNvSpPr/>
          <p:nvPr/>
        </p:nvSpPr>
        <p:spPr>
          <a:xfrm>
            <a:off x="190117" y="2173501"/>
            <a:ext cx="12462472" cy="109765"/>
          </a:xfrm>
          <a:prstGeom prst="rect">
            <a:avLst/>
          </a:prstGeom>
          <a:gradFill>
            <a:gsLst>
              <a:gs pos="0">
                <a:srgbClr val="FF0000"/>
              </a:gs>
              <a:gs pos="51000">
                <a:srgbClr val="5E9545"/>
              </a:gs>
              <a:gs pos="100000">
                <a:srgbClr val="1E10DA"/>
              </a:gs>
            </a:gsLst>
            <a:lin ang="10800000"/>
          </a:gradFill>
          <a:ln w="12700">
            <a:miter lim="400000"/>
          </a:ln>
          <a:effectLst>
            <a:outerShdw blurRad="50800" dist="38100" dir="2700000" rotWithShape="0">
              <a:srgbClr val="000000">
                <a:alpha val="40000"/>
              </a:srgbClr>
            </a:outerShdw>
          </a:effectLst>
        </p:spPr>
        <p:txBody>
          <a:bodyPr lIns="48767" tIns="48767" rIns="48767" bIns="48767" anchor="ctr"/>
          <a:lstStyle/>
          <a:p>
            <a:pPr algn="l" defTabSz="1300480">
              <a:defRPr sz="900">
                <a:latin typeface="Arial"/>
                <a:ea typeface="Arial"/>
                <a:cs typeface="Arial"/>
                <a:sym typeface="Arial"/>
              </a:defRPr>
            </a:pPr>
            <a:endParaRPr/>
          </a:p>
        </p:txBody>
      </p:sp>
      <p:pic>
        <p:nvPicPr>
          <p:cNvPr id="226" name="logo.png" descr="logo.png"/>
          <p:cNvPicPr>
            <a:picLocks noChangeAspect="1"/>
          </p:cNvPicPr>
          <p:nvPr/>
        </p:nvPicPr>
        <p:blipFill>
          <a:blip r:embed="rId2"/>
          <a:stretch>
            <a:fillRect/>
          </a:stretch>
        </p:blipFill>
        <p:spPr>
          <a:xfrm>
            <a:off x="190117" y="864989"/>
            <a:ext cx="4011875" cy="1148924"/>
          </a:xfrm>
          <a:prstGeom prst="rect">
            <a:avLst/>
          </a:prstGeom>
          <a:ln w="12700">
            <a:miter lim="400000"/>
          </a:ln>
        </p:spPr>
      </p:pic>
      <p:sp>
        <p:nvSpPr>
          <p:cNvPr id="227" name="Slide Number"/>
          <p:cNvSpPr txBox="1">
            <a:spLocks noGrp="1"/>
          </p:cNvSpPr>
          <p:nvPr>
            <p:ph type="sldNum" sz="quarter" idx="2"/>
          </p:nvPr>
        </p:nvSpPr>
        <p:spPr>
          <a:xfrm>
            <a:off x="12791576" y="8267695"/>
            <a:ext cx="213226" cy="202113"/>
          </a:xfrm>
          <a:prstGeom prst="rect">
            <a:avLst/>
          </a:prstGeom>
        </p:spPr>
        <p:txBody>
          <a:bodyPr lIns="48767" tIns="48767" rIns="48767" bIns="48767"/>
          <a:lstStyle>
            <a:lvl1pPr algn="r" defTabSz="946574">
              <a:spcBef>
                <a:spcPts val="200"/>
              </a:spcBef>
              <a:defRPr sz="800" b="1">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21"/>
          </p:nvPr>
        </p:nvSpPr>
        <p:spPr>
          <a:xfrm>
            <a:off x="2717800" y="635000"/>
            <a:ext cx="12357100" cy="8238067"/>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Body Level One…"/>
          <p:cNvSpPr txBox="1">
            <a:spLocks noGrp="1"/>
          </p:cNvSpPr>
          <p:nvPr>
            <p:ph type="body" sz="quarter"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idx="21"/>
          </p:nvPr>
        </p:nvSpPr>
        <p:spPr>
          <a:xfrm>
            <a:off x="4533900" y="2603500"/>
            <a:ext cx="9429750" cy="62865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21"/>
          </p:nvPr>
        </p:nvSpPr>
        <p:spPr>
          <a:xfrm>
            <a:off x="6680200" y="5026947"/>
            <a:ext cx="6057901" cy="4040705"/>
          </a:xfrm>
          <a:prstGeom prst="rect">
            <a:avLst/>
          </a:prstGeom>
        </p:spPr>
        <p:txBody>
          <a:bodyPr lIns="91439" tIns="45719" rIns="91439" bIns="45719" anchor="t">
            <a:noAutofit/>
          </a:bodyPr>
          <a:lstStyle/>
          <a:p>
            <a:endParaRPr/>
          </a:p>
        </p:txBody>
      </p:sp>
      <p:sp>
        <p:nvSpPr>
          <p:cNvPr id="84" name="Image"/>
          <p:cNvSpPr>
            <a:spLocks noGrp="1"/>
          </p:cNvSpPr>
          <p:nvPr>
            <p:ph type="pic" sz="quarter" idx="22"/>
          </p:nvPr>
        </p:nvSpPr>
        <p:spPr>
          <a:xfrm>
            <a:off x="6502400" y="886747"/>
            <a:ext cx="5867400" cy="3911601"/>
          </a:xfrm>
          <a:prstGeom prst="rect">
            <a:avLst/>
          </a:prstGeom>
        </p:spPr>
        <p:txBody>
          <a:bodyPr lIns="91439" tIns="45719" rIns="91439" bIns="45719" anchor="t">
            <a:noAutofit/>
          </a:bodyPr>
          <a:lstStyle/>
          <a:p>
            <a:endParaRPr/>
          </a:p>
        </p:txBody>
      </p:sp>
      <p:sp>
        <p:nvSpPr>
          <p:cNvPr id="85" name="Image"/>
          <p:cNvSpPr>
            <a:spLocks noGrp="1"/>
          </p:cNvSpPr>
          <p:nvPr>
            <p:ph type="pic" idx="23"/>
          </p:nvPr>
        </p:nvSpPr>
        <p:spPr>
          <a:xfrm>
            <a:off x="-2374900" y="889000"/>
            <a:ext cx="11976100" cy="7984067"/>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defRPr sz="18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sz="3600" b="0" i="0" u="none" strike="noStrike" cap="none" spc="0" baseline="0">
          <a:solidFill>
            <a:srgbClr val="000000"/>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8.png"/><Relationship Id="rId16" Type="http://schemas.openxmlformats.org/officeDocument/2006/relationships/image" Target="../media/image42.png"/><Relationship Id="rId1" Type="http://schemas.openxmlformats.org/officeDocument/2006/relationships/slideLayout" Target="../slideLayouts/slideLayout14.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43.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44.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4.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5.png"/><Relationship Id="rId1" Type="http://schemas.openxmlformats.org/officeDocument/2006/relationships/slideLayout" Target="../slideLayouts/slideLayout14.xml"/><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5.mov"/><Relationship Id="rId1" Type="http://schemas.microsoft.com/office/2007/relationships/media" Target="../media/media5.mov"/><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7.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3.mov"/><Relationship Id="rId1" Type="http://schemas.microsoft.com/office/2007/relationships/media" Target="../media/media3.mov"/><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 name="WhatsApp Image 2023-06-13 at 23.44.07.jpeg" descr="WhatsApp Image 2023-06-13 at 23.44.07.jpeg"/>
          <p:cNvPicPr>
            <a:picLocks noChangeAspect="1"/>
          </p:cNvPicPr>
          <p:nvPr/>
        </p:nvPicPr>
        <p:blipFill>
          <a:blip r:embed="rId2"/>
          <a:stretch>
            <a:fillRect/>
          </a:stretch>
        </p:blipFill>
        <p:spPr>
          <a:xfrm>
            <a:off x="-464735" y="-61157"/>
            <a:ext cx="13934270" cy="9875914"/>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Numerical model…"/>
          <p:cNvSpPr txBox="1">
            <a:spLocks noGrp="1"/>
          </p:cNvSpPr>
          <p:nvPr>
            <p:ph type="title"/>
          </p:nvPr>
        </p:nvSpPr>
        <p:spPr>
          <a:xfrm>
            <a:off x="743888" y="-136712"/>
            <a:ext cx="11517024" cy="1727201"/>
          </a:xfrm>
          <a:prstGeom prst="rect">
            <a:avLst/>
          </a:prstGeom>
        </p:spPr>
        <p:txBody>
          <a:bodyPr/>
          <a:lstStyle/>
          <a:p>
            <a:pPr>
              <a:defRPr sz="4500" b="0">
                <a:solidFill>
                  <a:srgbClr val="000000"/>
                </a:solidFill>
                <a:latin typeface="Avenir Heavy"/>
                <a:ea typeface="Avenir Heavy"/>
                <a:cs typeface="Avenir Heavy"/>
                <a:sym typeface="Avenir Heavy"/>
              </a:defRPr>
            </a:pPr>
            <a:r>
              <a:t>Numerical model</a:t>
            </a:r>
          </a:p>
          <a:p>
            <a:pPr>
              <a:defRPr sz="4500" b="0">
                <a:solidFill>
                  <a:srgbClr val="000000"/>
                </a:solidFill>
                <a:latin typeface="Avenir Heavy"/>
                <a:ea typeface="Avenir Heavy"/>
                <a:cs typeface="Avenir Heavy"/>
                <a:sym typeface="Avenir Heavy"/>
              </a:defRPr>
            </a:pPr>
            <a:r>
              <a:t>Reconnection and jets</a:t>
            </a:r>
          </a:p>
        </p:txBody>
      </p:sp>
      <p:pic>
        <p:nvPicPr>
          <p:cNvPr id="308" name="jet...0000.png" descr="jet...0000.png"/>
          <p:cNvPicPr>
            <a:picLocks noChangeAspect="1"/>
          </p:cNvPicPr>
          <p:nvPr/>
        </p:nvPicPr>
        <p:blipFill>
          <a:blip r:embed="rId2"/>
          <a:srcRect l="26007" t="4464" r="16441"/>
          <a:stretch>
            <a:fillRect/>
          </a:stretch>
        </p:blipFill>
        <p:spPr>
          <a:xfrm>
            <a:off x="1619178" y="1875829"/>
            <a:ext cx="4445001" cy="7780035"/>
          </a:xfrm>
          <a:prstGeom prst="rect">
            <a:avLst/>
          </a:prstGeom>
          <a:ln w="12700">
            <a:miter lim="400000"/>
          </a:ln>
        </p:spPr>
      </p:pic>
      <p:pic>
        <p:nvPicPr>
          <p:cNvPr id="309" name="jet...0010.png" descr="jet...0010.png"/>
          <p:cNvPicPr>
            <a:picLocks noChangeAspect="1"/>
          </p:cNvPicPr>
          <p:nvPr/>
        </p:nvPicPr>
        <p:blipFill>
          <a:blip r:embed="rId3"/>
          <a:srcRect l="25984" t="4548" r="13774"/>
          <a:stretch>
            <a:fillRect/>
          </a:stretch>
        </p:blipFill>
        <p:spPr>
          <a:xfrm>
            <a:off x="8388280" y="2052637"/>
            <a:ext cx="4445001" cy="7426179"/>
          </a:xfrm>
          <a:prstGeom prst="rect">
            <a:avLst/>
          </a:prstGeom>
          <a:ln w="12700">
            <a:miter lim="400000"/>
          </a:ln>
        </p:spPr>
      </p:pic>
      <p:sp>
        <p:nvSpPr>
          <p:cNvPr id="310" name="Chromosphere"/>
          <p:cNvSpPr txBox="1"/>
          <p:nvPr/>
        </p:nvSpPr>
        <p:spPr>
          <a:xfrm>
            <a:off x="1463226" y="1685061"/>
            <a:ext cx="4050222" cy="876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500">
                <a:solidFill>
                  <a:schemeClr val="accent4"/>
                </a:solidFill>
                <a:latin typeface="Avenir Heavy"/>
                <a:ea typeface="Avenir Heavy"/>
                <a:cs typeface="Avenir Heavy"/>
                <a:sym typeface="Avenir Heavy"/>
              </a:defRPr>
            </a:lvl1pPr>
          </a:lstStyle>
          <a:p>
            <a:r>
              <a:t>Chromosphere</a:t>
            </a:r>
          </a:p>
        </p:txBody>
      </p:sp>
      <p:sp>
        <p:nvSpPr>
          <p:cNvPr id="311" name="Chromosphere"/>
          <p:cNvSpPr txBox="1"/>
          <p:nvPr/>
        </p:nvSpPr>
        <p:spPr>
          <a:xfrm>
            <a:off x="1463226" y="8584400"/>
            <a:ext cx="4050222" cy="876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500">
                <a:solidFill>
                  <a:schemeClr val="accent4"/>
                </a:solidFill>
                <a:latin typeface="Avenir Heavy"/>
                <a:ea typeface="Avenir Heavy"/>
                <a:cs typeface="Avenir Heavy"/>
                <a:sym typeface="Avenir Heavy"/>
              </a:defRPr>
            </a:lvl1pPr>
          </a:lstStyle>
          <a:p>
            <a:r>
              <a:t>Chromosphere</a:t>
            </a:r>
          </a:p>
        </p:txBody>
      </p:sp>
      <p:sp>
        <p:nvSpPr>
          <p:cNvPr id="312" name="Driver"/>
          <p:cNvSpPr txBox="1"/>
          <p:nvPr/>
        </p:nvSpPr>
        <p:spPr>
          <a:xfrm rot="20400000">
            <a:off x="9207023" y="1685061"/>
            <a:ext cx="1765936" cy="876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500">
                <a:solidFill>
                  <a:schemeClr val="accent2"/>
                </a:solidFill>
                <a:latin typeface="Avenir Heavy"/>
                <a:ea typeface="Avenir Heavy"/>
                <a:cs typeface="Avenir Heavy"/>
                <a:sym typeface="Avenir Heavy"/>
              </a:defRPr>
            </a:lvl1pPr>
          </a:lstStyle>
          <a:p>
            <a:r>
              <a:t>Driver</a:t>
            </a:r>
          </a:p>
        </p:txBody>
      </p:sp>
      <p:sp>
        <p:nvSpPr>
          <p:cNvPr id="313" name="Driver"/>
          <p:cNvSpPr txBox="1"/>
          <p:nvPr/>
        </p:nvSpPr>
        <p:spPr>
          <a:xfrm rot="20400000">
            <a:off x="9207023" y="8435557"/>
            <a:ext cx="1765936" cy="876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500">
                <a:solidFill>
                  <a:schemeClr val="accent2"/>
                </a:solidFill>
                <a:latin typeface="Avenir Heavy"/>
                <a:ea typeface="Avenir Heavy"/>
                <a:cs typeface="Avenir Heavy"/>
                <a:sym typeface="Avenir Heavy"/>
              </a:defRPr>
            </a:lvl1pPr>
          </a:lstStyle>
          <a:p>
            <a:r>
              <a:t>Driver</a:t>
            </a:r>
          </a:p>
        </p:txBody>
      </p:sp>
      <p:sp>
        <p:nvSpPr>
          <p:cNvPr id="314" name="Circle"/>
          <p:cNvSpPr/>
          <p:nvPr/>
        </p:nvSpPr>
        <p:spPr>
          <a:xfrm>
            <a:off x="9454991" y="4863459"/>
            <a:ext cx="1270001" cy="1270001"/>
          </a:xfrm>
          <a:prstGeom prst="ellipse">
            <a:avLst/>
          </a:prstGeom>
          <a:ln w="101600">
            <a:solidFill>
              <a:schemeClr val="accent6">
                <a:satOff val="24555"/>
                <a:lumOff val="22232"/>
              </a:schemeClr>
            </a:solidFill>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315" name="Magnetic Reconnection"/>
          <p:cNvSpPr txBox="1"/>
          <p:nvPr/>
        </p:nvSpPr>
        <p:spPr>
          <a:xfrm rot="20400000">
            <a:off x="8222900" y="4672959"/>
            <a:ext cx="3734182" cy="1651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500">
                <a:solidFill>
                  <a:schemeClr val="accent5"/>
                </a:solidFill>
                <a:latin typeface="Avenir Heavy"/>
                <a:ea typeface="Avenir Heavy"/>
                <a:cs typeface="Avenir Heavy"/>
                <a:sym typeface="Avenir Heavy"/>
              </a:defRPr>
            </a:pPr>
            <a:r>
              <a:t>Magnetic</a:t>
            </a:r>
            <a:br/>
            <a:r>
              <a:t>Reconnection</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Numerical model"/>
          <p:cNvSpPr txBox="1">
            <a:spLocks noGrp="1"/>
          </p:cNvSpPr>
          <p:nvPr>
            <p:ph type="title"/>
          </p:nvPr>
        </p:nvSpPr>
        <p:spPr>
          <a:xfrm>
            <a:off x="743888" y="-388099"/>
            <a:ext cx="11517024" cy="2218274"/>
          </a:xfrm>
          <a:prstGeom prst="rect">
            <a:avLst/>
          </a:prstGeom>
        </p:spPr>
        <p:txBody>
          <a:bodyPr/>
          <a:lstStyle>
            <a:lvl1pPr>
              <a:defRPr b="0">
                <a:latin typeface="Avenir Heavy"/>
                <a:ea typeface="Avenir Heavy"/>
                <a:cs typeface="Avenir Heavy"/>
                <a:sym typeface="Avenir Heavy"/>
              </a:defRPr>
            </a:lvl1pPr>
          </a:lstStyle>
          <a:p>
            <a:r>
              <a:t>Numerical model</a:t>
            </a:r>
          </a:p>
        </p:txBody>
      </p:sp>
      <p:pic>
        <p:nvPicPr>
          <p:cNvPr id="318" name="Image" descr="Image"/>
          <p:cNvPicPr>
            <a:picLocks noChangeAspect="1"/>
          </p:cNvPicPr>
          <p:nvPr/>
        </p:nvPicPr>
        <p:blipFill>
          <a:blip r:embed="rId2"/>
          <a:stretch>
            <a:fillRect/>
          </a:stretch>
        </p:blipFill>
        <p:spPr>
          <a:xfrm>
            <a:off x="-278429" y="3026977"/>
            <a:ext cx="13189125" cy="6813395"/>
          </a:xfrm>
          <a:prstGeom prst="rect">
            <a:avLst/>
          </a:prstGeom>
          <a:ln w="12700">
            <a:miter lim="400000"/>
          </a:ln>
        </p:spPr>
      </p:pic>
      <p:sp>
        <p:nvSpPr>
          <p:cNvPr id="319" name="B0 = 15 G…"/>
          <p:cNvSpPr txBox="1"/>
          <p:nvPr/>
        </p:nvSpPr>
        <p:spPr>
          <a:xfrm>
            <a:off x="561748" y="2377421"/>
            <a:ext cx="4393432" cy="1346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a:solidFill>
                  <a:srgbClr val="53585F"/>
                </a:solidFill>
                <a:latin typeface="Avenir Book"/>
                <a:ea typeface="Avenir Book"/>
                <a:cs typeface="Avenir Book"/>
                <a:sym typeface="Avenir Book"/>
              </a:defRPr>
            </a:pPr>
            <a:r>
              <a:t>B</a:t>
            </a:r>
            <a:r>
              <a:rPr baseline="-5999"/>
              <a:t>0</a:t>
            </a:r>
            <a:r>
              <a:t> = 15 G</a:t>
            </a:r>
          </a:p>
          <a:p>
            <a:pPr algn="r">
              <a:defRPr>
                <a:solidFill>
                  <a:srgbClr val="53585F"/>
                </a:solidFill>
                <a:latin typeface="Avenir Book"/>
                <a:ea typeface="Avenir Book"/>
                <a:cs typeface="Avenir Book"/>
                <a:sym typeface="Avenir Book"/>
              </a:defRPr>
            </a:pPr>
            <a:r>
              <a:t>B</a:t>
            </a:r>
            <a:r>
              <a:rPr baseline="-5999"/>
              <a:t>z0</a:t>
            </a:r>
            <a:r>
              <a:t> = 300 G</a:t>
            </a:r>
          </a:p>
        </p:txBody>
      </p:sp>
      <p:sp>
        <p:nvSpPr>
          <p:cNvPr id="320" name="Initial conditions (relaxation)"/>
          <p:cNvSpPr txBox="1"/>
          <p:nvPr/>
        </p:nvSpPr>
        <p:spPr>
          <a:xfrm>
            <a:off x="31374" y="953874"/>
            <a:ext cx="7674103" cy="876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500">
                <a:solidFill>
                  <a:srgbClr val="53585F"/>
                </a:solidFill>
                <a:latin typeface="Avenir Heavy"/>
                <a:ea typeface="Avenir Heavy"/>
                <a:cs typeface="Avenir Heavy"/>
                <a:sym typeface="Avenir Heavy"/>
              </a:defRPr>
            </a:lvl1pPr>
          </a:lstStyle>
          <a:p>
            <a:r>
              <a:t>Initial conditions (relaxation)</a:t>
            </a:r>
          </a:p>
        </p:txBody>
      </p:sp>
      <p:sp>
        <p:nvSpPr>
          <p:cNvPr id="321" name="Hot, dense loops"/>
          <p:cNvSpPr txBox="1"/>
          <p:nvPr/>
        </p:nvSpPr>
        <p:spPr>
          <a:xfrm>
            <a:off x="4704689" y="1861136"/>
            <a:ext cx="3595422" cy="647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Hot, dense loops</a:t>
            </a:r>
          </a:p>
        </p:txBody>
      </p:sp>
      <p:sp>
        <p:nvSpPr>
          <p:cNvPr id="322" name="Line"/>
          <p:cNvSpPr/>
          <p:nvPr/>
        </p:nvSpPr>
        <p:spPr>
          <a:xfrm>
            <a:off x="6445798" y="2442368"/>
            <a:ext cx="217469" cy="1663966"/>
          </a:xfrm>
          <a:prstGeom prst="line">
            <a:avLst/>
          </a:prstGeom>
          <a:ln w="63500">
            <a:solidFill>
              <a:srgbClr val="0433FF"/>
            </a:solidFill>
            <a:miter lim="400000"/>
            <a:tailEnd type="triangle"/>
          </a:ln>
        </p:spPr>
        <p:txBody>
          <a:bodyPr lIns="50800" tIns="50800" rIns="50800" bIns="50800" anchor="ctr"/>
          <a:lstStyle/>
          <a:p>
            <a:pPr>
              <a:defRPr sz="2400"/>
            </a:pPr>
            <a:endParaRPr/>
          </a:p>
        </p:txBody>
      </p:sp>
      <p:sp>
        <p:nvSpPr>
          <p:cNvPr id="323" name="Line"/>
          <p:cNvSpPr/>
          <p:nvPr/>
        </p:nvSpPr>
        <p:spPr>
          <a:xfrm flipH="1">
            <a:off x="6129866" y="2442368"/>
            <a:ext cx="315933" cy="1663966"/>
          </a:xfrm>
          <a:prstGeom prst="line">
            <a:avLst/>
          </a:prstGeom>
          <a:ln w="63500">
            <a:solidFill>
              <a:srgbClr val="0433FF"/>
            </a:solidFill>
            <a:miter lim="400000"/>
            <a:tailEnd type="triangle"/>
          </a:ln>
        </p:spPr>
        <p:txBody>
          <a:bodyPr lIns="50800" tIns="50800" rIns="50800" bIns="50800" anchor="ctr"/>
          <a:lstStyle/>
          <a:p>
            <a:pPr>
              <a:defRPr sz="2400"/>
            </a:pPr>
            <a:endParaRPr/>
          </a:p>
        </p:txBody>
      </p:sp>
      <p:sp>
        <p:nvSpPr>
          <p:cNvPr id="324" name="Line"/>
          <p:cNvSpPr/>
          <p:nvPr/>
        </p:nvSpPr>
        <p:spPr>
          <a:xfrm>
            <a:off x="2845480" y="3566613"/>
            <a:ext cx="1" cy="647701"/>
          </a:xfrm>
          <a:prstGeom prst="line">
            <a:avLst/>
          </a:prstGeom>
          <a:ln w="63500">
            <a:solidFill>
              <a:srgbClr val="0433FF"/>
            </a:solidFill>
            <a:miter lim="400000"/>
            <a:tailEnd type="triangle"/>
          </a:ln>
        </p:spPr>
        <p:txBody>
          <a:bodyPr lIns="50800" tIns="50800" rIns="50800" bIns="50800" anchor="ctr"/>
          <a:lstStyle/>
          <a:p>
            <a:pPr>
              <a:defRPr sz="2400"/>
            </a:pPr>
            <a:endParaRPr/>
          </a:p>
        </p:txBody>
      </p:sp>
      <p:sp>
        <p:nvSpPr>
          <p:cNvPr id="325" name="Line"/>
          <p:cNvSpPr/>
          <p:nvPr/>
        </p:nvSpPr>
        <p:spPr>
          <a:xfrm flipH="1">
            <a:off x="1447799" y="3026568"/>
            <a:ext cx="315933" cy="1663966"/>
          </a:xfrm>
          <a:prstGeom prst="line">
            <a:avLst/>
          </a:prstGeom>
          <a:ln w="63500">
            <a:solidFill>
              <a:srgbClr val="0433FF"/>
            </a:solidFill>
            <a:miter lim="400000"/>
            <a:tailEnd type="triangle"/>
          </a:ln>
        </p:spPr>
        <p:txBody>
          <a:bodyPr lIns="50800" tIns="50800" rIns="50800" bIns="50800" anchor="ctr"/>
          <a:lstStyle/>
          <a:p>
            <a:pPr>
              <a:defRPr sz="2400"/>
            </a:pPr>
            <a:endParaRPr/>
          </a:p>
        </p:txBody>
      </p:sp>
      <p:sp>
        <p:nvSpPr>
          <p:cNvPr id="326" name="Line"/>
          <p:cNvSpPr/>
          <p:nvPr/>
        </p:nvSpPr>
        <p:spPr>
          <a:xfrm flipH="1">
            <a:off x="2220231" y="3566613"/>
            <a:ext cx="625250" cy="625251"/>
          </a:xfrm>
          <a:prstGeom prst="line">
            <a:avLst/>
          </a:prstGeom>
          <a:ln w="63500">
            <a:solidFill>
              <a:srgbClr val="0433FF"/>
            </a:solidFill>
            <a:miter lim="400000"/>
            <a:tailEnd type="triangle"/>
          </a:ln>
        </p:spPr>
        <p:txBody>
          <a:bodyPr lIns="50800" tIns="50800" rIns="50800" bIns="50800" anchor="ctr"/>
          <a:lstStyle/>
          <a:p>
            <a:pPr>
              <a:defRPr sz="2400"/>
            </a:pPr>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Numerical model"/>
          <p:cNvSpPr txBox="1">
            <a:spLocks noGrp="1"/>
          </p:cNvSpPr>
          <p:nvPr>
            <p:ph type="title"/>
          </p:nvPr>
        </p:nvSpPr>
        <p:spPr>
          <a:xfrm>
            <a:off x="1052591" y="-256582"/>
            <a:ext cx="11517024" cy="2218275"/>
          </a:xfrm>
          <a:prstGeom prst="rect">
            <a:avLst/>
          </a:prstGeom>
        </p:spPr>
        <p:txBody>
          <a:bodyPr/>
          <a:lstStyle>
            <a:lvl1pPr>
              <a:defRPr b="0">
                <a:solidFill>
                  <a:srgbClr val="000000"/>
                </a:solidFill>
                <a:latin typeface="Avenir Heavy"/>
                <a:ea typeface="Avenir Heavy"/>
                <a:cs typeface="Avenir Heavy"/>
                <a:sym typeface="Avenir Heavy"/>
              </a:defRPr>
            </a:lvl1pPr>
          </a:lstStyle>
          <a:p>
            <a:r>
              <a:t>Numerical model</a:t>
            </a:r>
          </a:p>
        </p:txBody>
      </p:sp>
      <p:sp>
        <p:nvSpPr>
          <p:cNvPr id="329" name="Driver"/>
          <p:cNvSpPr txBox="1"/>
          <p:nvPr/>
        </p:nvSpPr>
        <p:spPr>
          <a:xfrm>
            <a:off x="6910269" y="1907302"/>
            <a:ext cx="1765936" cy="1651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500">
                <a:latin typeface="Avenir Heavy"/>
                <a:ea typeface="Avenir Heavy"/>
                <a:cs typeface="Avenir Heavy"/>
                <a:sym typeface="Avenir Heavy"/>
              </a:defRPr>
            </a:lvl1pPr>
          </a:lstStyle>
          <a:p>
            <a:r>
              <a:t>Driver</a:t>
            </a:r>
          </a:p>
        </p:txBody>
      </p:sp>
      <p:pic>
        <p:nvPicPr>
          <p:cNvPr id="330" name="3dcont_bzflux_jet_0151.png" descr="3dcont_bzflux_jet_0151.png"/>
          <p:cNvPicPr>
            <a:picLocks noChangeAspect="1"/>
          </p:cNvPicPr>
          <p:nvPr/>
        </p:nvPicPr>
        <p:blipFill>
          <a:blip r:embed="rId2"/>
          <a:srcRect l="52083"/>
          <a:stretch>
            <a:fillRect/>
          </a:stretch>
        </p:blipFill>
        <p:spPr>
          <a:xfrm>
            <a:off x="1591099" y="3876481"/>
            <a:ext cx="4445001" cy="5788959"/>
          </a:xfrm>
          <a:prstGeom prst="rect">
            <a:avLst/>
          </a:prstGeom>
          <a:ln w="12700">
            <a:miter lim="400000"/>
          </a:ln>
        </p:spPr>
      </p:pic>
      <p:pic>
        <p:nvPicPr>
          <p:cNvPr id="331" name="3dcont_bzflux_jet_0159.png" descr="3dcont_bzflux_jet_0159.png"/>
          <p:cNvPicPr>
            <a:picLocks noChangeAspect="1"/>
          </p:cNvPicPr>
          <p:nvPr/>
        </p:nvPicPr>
        <p:blipFill>
          <a:blip r:embed="rId3"/>
          <a:srcRect l="50842" t="2587"/>
          <a:stretch>
            <a:fillRect/>
          </a:stretch>
        </p:blipFill>
        <p:spPr>
          <a:xfrm>
            <a:off x="8578462" y="4091191"/>
            <a:ext cx="4333967" cy="5359477"/>
          </a:xfrm>
          <a:prstGeom prst="rect">
            <a:avLst/>
          </a:prstGeom>
          <a:ln w="12700">
            <a:miter lim="400000"/>
          </a:ln>
        </p:spPr>
      </p:pic>
      <p:pic>
        <p:nvPicPr>
          <p:cNvPr id="332" name="3dcont_bzflux_jet_0151.png" descr="3dcont_bzflux_jet_0151.png"/>
          <p:cNvPicPr>
            <a:picLocks noChangeAspect="1"/>
          </p:cNvPicPr>
          <p:nvPr/>
        </p:nvPicPr>
        <p:blipFill>
          <a:blip r:embed="rId2"/>
          <a:srcRect l="2914" t="2530" r="47157"/>
          <a:stretch>
            <a:fillRect/>
          </a:stretch>
        </p:blipFill>
        <p:spPr>
          <a:xfrm>
            <a:off x="118340" y="1049853"/>
            <a:ext cx="2762968" cy="3365991"/>
          </a:xfrm>
          <a:prstGeom prst="rect">
            <a:avLst/>
          </a:prstGeom>
          <a:ln w="12700">
            <a:miter lim="400000"/>
          </a:ln>
        </p:spPr>
      </p:pic>
      <p:pic>
        <p:nvPicPr>
          <p:cNvPr id="333" name="1000_F_159307246_tK49CZAlJBxoa5hpEA6ue8KAoCEJO9J7.jpg" descr="1000_F_159307246_tK49CZAlJBxoa5hpEA6ue8KAoCEJO9J7.jpg"/>
          <p:cNvPicPr>
            <a:picLocks noChangeAspect="1"/>
          </p:cNvPicPr>
          <p:nvPr/>
        </p:nvPicPr>
        <p:blipFill>
          <a:blip r:embed="rId4"/>
          <a:srcRect l="30555" t="35343" r="30597" b="35251"/>
          <a:stretch>
            <a:fillRect/>
          </a:stretch>
        </p:blipFill>
        <p:spPr>
          <a:xfrm rot="10800000">
            <a:off x="3064842" y="1835874"/>
            <a:ext cx="1762442" cy="1334094"/>
          </a:xfrm>
          <a:custGeom>
            <a:avLst/>
            <a:gdLst/>
            <a:ahLst/>
            <a:cxnLst>
              <a:cxn ang="0">
                <a:pos x="wd2" y="hd2"/>
              </a:cxn>
              <a:cxn ang="5400000">
                <a:pos x="wd2" y="hd2"/>
              </a:cxn>
              <a:cxn ang="10800000">
                <a:pos x="wd2" y="hd2"/>
              </a:cxn>
              <a:cxn ang="16200000">
                <a:pos x="wd2" y="hd2"/>
              </a:cxn>
            </a:cxnLst>
            <a:rect l="0" t="0" r="r" b="b"/>
            <a:pathLst>
              <a:path w="21587" h="21568" extrusionOk="0">
                <a:moveTo>
                  <a:pt x="17305" y="3"/>
                </a:moveTo>
                <a:cubicBezTo>
                  <a:pt x="17119" y="-27"/>
                  <a:pt x="16703" y="164"/>
                  <a:pt x="15351" y="812"/>
                </a:cubicBezTo>
                <a:cubicBezTo>
                  <a:pt x="14290" y="1320"/>
                  <a:pt x="13401" y="1818"/>
                  <a:pt x="13373" y="1915"/>
                </a:cubicBezTo>
                <a:cubicBezTo>
                  <a:pt x="13344" y="2013"/>
                  <a:pt x="13347" y="2176"/>
                  <a:pt x="13378" y="2281"/>
                </a:cubicBezTo>
                <a:cubicBezTo>
                  <a:pt x="13408" y="2386"/>
                  <a:pt x="13511" y="2474"/>
                  <a:pt x="13606" y="2474"/>
                </a:cubicBezTo>
                <a:cubicBezTo>
                  <a:pt x="13925" y="2474"/>
                  <a:pt x="17404" y="733"/>
                  <a:pt x="17505" y="523"/>
                </a:cubicBezTo>
                <a:cubicBezTo>
                  <a:pt x="17578" y="370"/>
                  <a:pt x="17561" y="257"/>
                  <a:pt x="17441" y="100"/>
                </a:cubicBezTo>
                <a:cubicBezTo>
                  <a:pt x="17404" y="50"/>
                  <a:pt x="17367" y="14"/>
                  <a:pt x="17305" y="3"/>
                </a:cubicBezTo>
                <a:close/>
                <a:moveTo>
                  <a:pt x="10028" y="1261"/>
                </a:moveTo>
                <a:cubicBezTo>
                  <a:pt x="9661" y="1283"/>
                  <a:pt x="8523" y="2324"/>
                  <a:pt x="4822" y="5823"/>
                </a:cubicBezTo>
                <a:cubicBezTo>
                  <a:pt x="2169" y="8331"/>
                  <a:pt x="-1" y="10449"/>
                  <a:pt x="0" y="10533"/>
                </a:cubicBezTo>
                <a:cubicBezTo>
                  <a:pt x="1" y="10616"/>
                  <a:pt x="34" y="10746"/>
                  <a:pt x="73" y="10821"/>
                </a:cubicBezTo>
                <a:cubicBezTo>
                  <a:pt x="112" y="10896"/>
                  <a:pt x="2077" y="12782"/>
                  <a:pt x="4438" y="15011"/>
                </a:cubicBezTo>
                <a:cubicBezTo>
                  <a:pt x="6799" y="17240"/>
                  <a:pt x="8946" y="19286"/>
                  <a:pt x="9212" y="19554"/>
                </a:cubicBezTo>
                <a:cubicBezTo>
                  <a:pt x="9779" y="20126"/>
                  <a:pt x="10179" y="20177"/>
                  <a:pt x="10179" y="19676"/>
                </a:cubicBezTo>
                <a:cubicBezTo>
                  <a:pt x="10179" y="19412"/>
                  <a:pt x="9502" y="18726"/>
                  <a:pt x="5697" y="15127"/>
                </a:cubicBezTo>
                <a:cubicBezTo>
                  <a:pt x="3233" y="12796"/>
                  <a:pt x="1162" y="10809"/>
                  <a:pt x="1094" y="10719"/>
                </a:cubicBezTo>
                <a:cubicBezTo>
                  <a:pt x="991" y="10584"/>
                  <a:pt x="1808" y="9757"/>
                  <a:pt x="5600" y="6169"/>
                </a:cubicBezTo>
                <a:cubicBezTo>
                  <a:pt x="9391" y="2582"/>
                  <a:pt x="10231" y="1739"/>
                  <a:pt x="10208" y="1524"/>
                </a:cubicBezTo>
                <a:cubicBezTo>
                  <a:pt x="10190" y="1357"/>
                  <a:pt x="10151" y="1254"/>
                  <a:pt x="10028" y="1261"/>
                </a:cubicBezTo>
                <a:close/>
                <a:moveTo>
                  <a:pt x="10864" y="4007"/>
                </a:moveTo>
                <a:cubicBezTo>
                  <a:pt x="10776" y="4008"/>
                  <a:pt x="10632" y="4071"/>
                  <a:pt x="10354" y="4193"/>
                </a:cubicBezTo>
                <a:cubicBezTo>
                  <a:pt x="9683" y="4489"/>
                  <a:pt x="8791" y="5588"/>
                  <a:pt x="8366" y="6638"/>
                </a:cubicBezTo>
                <a:cubicBezTo>
                  <a:pt x="7495" y="8790"/>
                  <a:pt x="7470" y="12152"/>
                  <a:pt x="8307" y="14350"/>
                </a:cubicBezTo>
                <a:cubicBezTo>
                  <a:pt x="8861" y="15802"/>
                  <a:pt x="9572" y="16700"/>
                  <a:pt x="10456" y="17064"/>
                </a:cubicBezTo>
                <a:cubicBezTo>
                  <a:pt x="10674" y="17154"/>
                  <a:pt x="10899" y="17210"/>
                  <a:pt x="10952" y="17193"/>
                </a:cubicBezTo>
                <a:cubicBezTo>
                  <a:pt x="11098" y="17145"/>
                  <a:pt x="11638" y="15292"/>
                  <a:pt x="11885" y="13997"/>
                </a:cubicBezTo>
                <a:cubicBezTo>
                  <a:pt x="12073" y="13011"/>
                  <a:pt x="12103" y="12532"/>
                  <a:pt x="12099" y="10558"/>
                </a:cubicBezTo>
                <a:cubicBezTo>
                  <a:pt x="12095" y="8506"/>
                  <a:pt x="12069" y="8138"/>
                  <a:pt x="11846" y="7055"/>
                </a:cubicBezTo>
                <a:cubicBezTo>
                  <a:pt x="11558" y="5654"/>
                  <a:pt x="11248" y="4537"/>
                  <a:pt x="11054" y="4187"/>
                </a:cubicBezTo>
                <a:cubicBezTo>
                  <a:pt x="10987" y="4066"/>
                  <a:pt x="10953" y="4007"/>
                  <a:pt x="10864" y="4007"/>
                </a:cubicBezTo>
                <a:close/>
                <a:moveTo>
                  <a:pt x="20037" y="4982"/>
                </a:moveTo>
                <a:cubicBezTo>
                  <a:pt x="19975" y="4952"/>
                  <a:pt x="18668" y="5221"/>
                  <a:pt x="17135" y="5579"/>
                </a:cubicBezTo>
                <a:cubicBezTo>
                  <a:pt x="14220" y="6260"/>
                  <a:pt x="13969" y="6374"/>
                  <a:pt x="14277" y="6862"/>
                </a:cubicBezTo>
                <a:cubicBezTo>
                  <a:pt x="14362" y="6997"/>
                  <a:pt x="14493" y="7047"/>
                  <a:pt x="14656" y="7004"/>
                </a:cubicBezTo>
                <a:cubicBezTo>
                  <a:pt x="14793" y="6967"/>
                  <a:pt x="16055" y="6672"/>
                  <a:pt x="17461" y="6349"/>
                </a:cubicBezTo>
                <a:cubicBezTo>
                  <a:pt x="19190" y="5952"/>
                  <a:pt x="20057" y="5696"/>
                  <a:pt x="20134" y="5566"/>
                </a:cubicBezTo>
                <a:cubicBezTo>
                  <a:pt x="20260" y="5355"/>
                  <a:pt x="20213" y="5069"/>
                  <a:pt x="20037" y="4982"/>
                </a:cubicBezTo>
                <a:close/>
                <a:moveTo>
                  <a:pt x="7325" y="9095"/>
                </a:moveTo>
                <a:cubicBezTo>
                  <a:pt x="7269" y="9095"/>
                  <a:pt x="7249" y="9154"/>
                  <a:pt x="7282" y="9224"/>
                </a:cubicBezTo>
                <a:cubicBezTo>
                  <a:pt x="7315" y="9294"/>
                  <a:pt x="7360" y="9352"/>
                  <a:pt x="7384" y="9352"/>
                </a:cubicBezTo>
                <a:cubicBezTo>
                  <a:pt x="7407" y="9352"/>
                  <a:pt x="7428" y="9294"/>
                  <a:pt x="7428" y="9224"/>
                </a:cubicBezTo>
                <a:cubicBezTo>
                  <a:pt x="7428" y="9154"/>
                  <a:pt x="7382" y="9095"/>
                  <a:pt x="7325" y="9095"/>
                </a:cubicBezTo>
                <a:close/>
                <a:moveTo>
                  <a:pt x="18088" y="10225"/>
                </a:moveTo>
                <a:cubicBezTo>
                  <a:pt x="16381" y="10206"/>
                  <a:pt x="14668" y="10223"/>
                  <a:pt x="14588" y="10289"/>
                </a:cubicBezTo>
                <a:cubicBezTo>
                  <a:pt x="14462" y="10391"/>
                  <a:pt x="14429" y="10778"/>
                  <a:pt x="14534" y="10918"/>
                </a:cubicBezTo>
                <a:cubicBezTo>
                  <a:pt x="14570" y="10964"/>
                  <a:pt x="16151" y="11007"/>
                  <a:pt x="18049" y="11007"/>
                </a:cubicBezTo>
                <a:cubicBezTo>
                  <a:pt x="21470" y="11007"/>
                  <a:pt x="21500" y="11003"/>
                  <a:pt x="21564" y="10738"/>
                </a:cubicBezTo>
                <a:cubicBezTo>
                  <a:pt x="21599" y="10591"/>
                  <a:pt x="21594" y="10425"/>
                  <a:pt x="21549" y="10366"/>
                </a:cubicBezTo>
                <a:cubicBezTo>
                  <a:pt x="21498" y="10299"/>
                  <a:pt x="19795" y="10243"/>
                  <a:pt x="18088" y="10225"/>
                </a:cubicBezTo>
                <a:close/>
                <a:moveTo>
                  <a:pt x="14447" y="14562"/>
                </a:moveTo>
                <a:cubicBezTo>
                  <a:pt x="14359" y="14572"/>
                  <a:pt x="14314" y="14597"/>
                  <a:pt x="14282" y="14639"/>
                </a:cubicBezTo>
                <a:cubicBezTo>
                  <a:pt x="14173" y="14783"/>
                  <a:pt x="14163" y="14883"/>
                  <a:pt x="14243" y="15050"/>
                </a:cubicBezTo>
                <a:cubicBezTo>
                  <a:pt x="14325" y="15222"/>
                  <a:pt x="14956" y="15415"/>
                  <a:pt x="17135" y="15922"/>
                </a:cubicBezTo>
                <a:cubicBezTo>
                  <a:pt x="18668" y="16279"/>
                  <a:pt x="19975" y="16542"/>
                  <a:pt x="20037" y="16513"/>
                </a:cubicBezTo>
                <a:cubicBezTo>
                  <a:pt x="20212" y="16429"/>
                  <a:pt x="20260" y="16147"/>
                  <a:pt x="20134" y="15935"/>
                </a:cubicBezTo>
                <a:cubicBezTo>
                  <a:pt x="20057" y="15804"/>
                  <a:pt x="19135" y="15535"/>
                  <a:pt x="17223" y="15095"/>
                </a:cubicBezTo>
                <a:cubicBezTo>
                  <a:pt x="15364" y="14666"/>
                  <a:pt x="14711" y="14532"/>
                  <a:pt x="14447" y="14562"/>
                </a:cubicBezTo>
                <a:close/>
                <a:moveTo>
                  <a:pt x="13606" y="19028"/>
                </a:moveTo>
                <a:cubicBezTo>
                  <a:pt x="13411" y="19028"/>
                  <a:pt x="13293" y="19312"/>
                  <a:pt x="13373" y="19586"/>
                </a:cubicBezTo>
                <a:cubicBezTo>
                  <a:pt x="13401" y="19683"/>
                  <a:pt x="14255" y="20170"/>
                  <a:pt x="15273" y="20664"/>
                </a:cubicBezTo>
                <a:cubicBezTo>
                  <a:pt x="16291" y="21158"/>
                  <a:pt x="17178" y="21564"/>
                  <a:pt x="17242" y="21569"/>
                </a:cubicBezTo>
                <a:cubicBezTo>
                  <a:pt x="17307" y="21573"/>
                  <a:pt x="17406" y="21454"/>
                  <a:pt x="17466" y="21306"/>
                </a:cubicBezTo>
                <a:cubicBezTo>
                  <a:pt x="17550" y="21097"/>
                  <a:pt x="17547" y="21003"/>
                  <a:pt x="17446" y="20882"/>
                </a:cubicBezTo>
                <a:cubicBezTo>
                  <a:pt x="17284" y="20688"/>
                  <a:pt x="13847" y="19028"/>
                  <a:pt x="13606" y="19028"/>
                </a:cubicBezTo>
                <a:close/>
              </a:path>
            </a:pathLst>
          </a:custGeom>
          <a:ln w="12700">
            <a:miter lim="400000"/>
          </a:ln>
        </p:spPr>
      </p:pic>
      <mc:AlternateContent xmlns:mc="http://schemas.openxmlformats.org/markup-compatibility/2006">
        <mc:Choice xmlns:a14="http://schemas.microsoft.com/office/drawing/2010/main" Requires="a14">
          <p:sp>
            <p:nvSpPr>
              <p:cNvPr id="334" name="Text"/>
              <p:cNvSpPr txBox="1"/>
              <p:nvPr/>
            </p:nvSpPr>
            <p:spPr>
              <a:xfrm>
                <a:off x="6185835" y="6650545"/>
                <a:ext cx="2646046" cy="685278"/>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50800" tIns="50800" rIns="50800" bIns="50800" anchor="ctr">
                <a:spAutoFit/>
              </a:bodyPr>
              <a:lstStyle>
                <a:lvl1pPr>
                  <a:defRPr sz="3000" i="1">
                    <a:latin typeface="Avenir Heavy"/>
                    <a:ea typeface="Avenir Heavy"/>
                    <a:cs typeface="Avenir Heavy"/>
                    <a:sym typeface="Avenir Heavy"/>
                  </a:defRPr>
                </a:lvl1pPr>
              </a:lstStyle>
              <a:p>
                <a:pPr/>
                <a14:m>
                  <m:oMathPara xmlns:m="http://schemas.openxmlformats.org/officeDocument/2006/math">
                    <m:oMathParaPr>
                      <m:jc m:val="center"/>
                    </m:oMathParaPr>
                    <m:oMath xmlns:m="http://schemas.openxmlformats.org/officeDocument/2006/math">
                      <m:r>
                        <m:rPr>
                          <m:sty m:val="p"/>
                        </m:rPr>
                        <a:rPr sz="3350" i="1">
                          <a:solidFill>
                            <a:srgbClr val="000000"/>
                          </a:solidFill>
                          <a:latin typeface="Cambria Math" panose="02040503050406030204" pitchFamily="18" charset="0"/>
                        </a:rPr>
                        <m:t>Δ</m:t>
                      </m:r>
                      <m:r>
                        <a:rPr sz="3350" i="1">
                          <a:solidFill>
                            <a:srgbClr val="000000"/>
                          </a:solidFill>
                          <a:latin typeface="Cambria Math" panose="02040503050406030204" pitchFamily="18" charset="0"/>
                        </a:rPr>
                        <m:t>𝑦</m:t>
                      </m:r>
                      <m:r>
                        <a:rPr sz="3350" i="1">
                          <a:solidFill>
                            <a:srgbClr val="000000"/>
                          </a:solidFill>
                          <a:latin typeface="Cambria Math" panose="02040503050406030204" pitchFamily="18" charset="0"/>
                        </a:rPr>
                        <m:t>=2.2</m:t>
                      </m:r>
                      <m:r>
                        <a:rPr sz="3350" i="1">
                          <a:solidFill>
                            <a:srgbClr val="000000"/>
                          </a:solidFill>
                          <a:latin typeface="Cambria Math" panose="02040503050406030204" pitchFamily="18" charset="0"/>
                        </a:rPr>
                        <m:t>𝑀𝑚</m:t>
                      </m:r>
                    </m:oMath>
                  </m:oMathPara>
                </a14:m>
                <a:endParaRPr dirty="0"/>
              </a:p>
            </p:txBody>
          </p:sp>
        </mc:Choice>
        <mc:Fallback>
          <p:sp>
            <p:nvSpPr>
              <p:cNvPr id="334" name="Text"/>
              <p:cNvSpPr txBox="1">
                <a:spLocks noRot="1" noChangeAspect="1" noMove="1" noResize="1" noEditPoints="1" noAdjustHandles="1" noChangeArrowheads="1" noChangeShapeType="1" noTextEdit="1"/>
              </p:cNvSpPr>
              <p:nvPr/>
            </p:nvSpPr>
            <p:spPr>
              <a:xfrm>
                <a:off x="6185835" y="6650545"/>
                <a:ext cx="2646046" cy="685278"/>
              </a:xfrm>
              <a:prstGeom prst="rect">
                <a:avLst/>
              </a:prstGeom>
              <a:blipFill>
                <a:blip r:embed="rId5"/>
                <a:stretch>
                  <a:fillRect l="-3828" b="-10909"/>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IT">
                    <a:noFill/>
                  </a:rPr>
                  <a:t> </a:t>
                </a:r>
              </a:p>
            </p:txBody>
          </p:sp>
        </mc:Fallback>
      </mc:AlternateContent>
      <mc:AlternateContent xmlns:mc="http://schemas.openxmlformats.org/markup-compatibility/2006">
        <mc:Choice xmlns:a14="http://schemas.microsoft.com/office/drawing/2010/main" Requires="a14">
          <p:sp>
            <p:nvSpPr>
              <p:cNvPr id="335" name="Text"/>
              <p:cNvSpPr txBox="1"/>
              <p:nvPr/>
            </p:nvSpPr>
            <p:spPr>
              <a:xfrm>
                <a:off x="5674468" y="4748514"/>
                <a:ext cx="3519141" cy="880819"/>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square" lIns="50800" tIns="50800" rIns="50800" bIns="50800" anchor="ctr">
                <a:spAutoFit/>
              </a:bodyPr>
              <a:lstStyle>
                <a:lvl1pPr>
                  <a:defRPr sz="3000" i="1">
                    <a:latin typeface="Avenir Heavy"/>
                    <a:ea typeface="Avenir Heavy"/>
                    <a:cs typeface="Avenir Heavy"/>
                    <a:sym typeface="Avenir Heavy"/>
                  </a:defRPr>
                </a:lvl1pPr>
              </a:lstStyle>
              <a:p>
                <a:pPr/>
                <a14:m>
                  <m:oMathPara xmlns:m="http://schemas.openxmlformats.org/officeDocument/2006/math">
                    <m:oMathParaPr>
                      <m:jc m:val="center"/>
                    </m:oMathParaPr>
                    <m:oMath xmlns:m="http://schemas.openxmlformats.org/officeDocument/2006/math">
                      <m:sSub>
                        <m:sSubPr>
                          <m:ctrlPr>
                            <a:rPr sz="2800">
                              <a:solidFill>
                                <a:srgbClr val="000000"/>
                              </a:solidFill>
                              <a:latin typeface="Cambria Math" panose="02040503050406030204" pitchFamily="18" charset="0"/>
                            </a:rPr>
                          </m:ctrlPr>
                        </m:sSubPr>
                        <m:e>
                          <m:r>
                            <a:rPr sz="2800" i="1">
                              <a:solidFill>
                                <a:srgbClr val="000000"/>
                              </a:solidFill>
                              <a:latin typeface="Cambria Math" panose="02040503050406030204" pitchFamily="18" charset="0"/>
                            </a:rPr>
                            <m:t>𝑉</m:t>
                          </m:r>
                        </m:e>
                        <m:sub>
                          <m:r>
                            <a:rPr sz="2800" i="1">
                              <a:solidFill>
                                <a:srgbClr val="000000"/>
                              </a:solidFill>
                              <a:latin typeface="Cambria Math" panose="02040503050406030204" pitchFamily="18" charset="0"/>
                            </a:rPr>
                            <m:t>𝑦</m:t>
                          </m:r>
                        </m:sub>
                      </m:sSub>
                      <m:r>
                        <a:rPr sz="2800" i="1">
                          <a:solidFill>
                            <a:srgbClr val="000000"/>
                          </a:solidFill>
                          <a:latin typeface="Cambria Math" panose="02040503050406030204" pitchFamily="18" charset="0"/>
                        </a:rPr>
                        <m:t>=</m:t>
                      </m:r>
                      <m:sSub>
                        <m:sSubPr>
                          <m:ctrlPr>
                            <a:rPr sz="2800" i="1">
                              <a:solidFill>
                                <a:srgbClr val="000000"/>
                              </a:solidFill>
                              <a:latin typeface="Cambria Math" panose="02040503050406030204" pitchFamily="18" charset="0"/>
                            </a:rPr>
                          </m:ctrlPr>
                        </m:sSubPr>
                        <m:e>
                          <m:r>
                            <a:rPr sz="2800" i="1">
                              <a:solidFill>
                                <a:srgbClr val="000000"/>
                              </a:solidFill>
                              <a:latin typeface="Cambria Math" panose="02040503050406030204" pitchFamily="18" charset="0"/>
                            </a:rPr>
                            <m:t>𝑉</m:t>
                          </m:r>
                        </m:e>
                        <m:sub>
                          <m:r>
                            <a:rPr sz="2800" i="1">
                              <a:solidFill>
                                <a:srgbClr val="000000"/>
                              </a:solidFill>
                              <a:latin typeface="Cambria Math" panose="02040503050406030204" pitchFamily="18" charset="0"/>
                            </a:rPr>
                            <m:t>𝑚𝑎𝑥</m:t>
                          </m:r>
                        </m:sub>
                      </m:sSub>
                      <m:r>
                        <m:rPr>
                          <m:sty m:val="p"/>
                        </m:rPr>
                        <a:rPr sz="2800" i="1">
                          <a:solidFill>
                            <a:srgbClr val="000000"/>
                          </a:solidFill>
                          <a:latin typeface="Cambria Math" panose="02040503050406030204" pitchFamily="18" charset="0"/>
                        </a:rPr>
                        <m:t>sin</m:t>
                      </m:r>
                      <m:f>
                        <m:fPr>
                          <m:ctrlPr>
                            <a:rPr sz="2800" i="1">
                              <a:solidFill>
                                <a:srgbClr val="000000"/>
                              </a:solidFill>
                              <a:latin typeface="Cambria Math" panose="02040503050406030204" pitchFamily="18" charset="0"/>
                            </a:rPr>
                          </m:ctrlPr>
                        </m:fPr>
                        <m:num>
                          <m:r>
                            <a:rPr sz="2800" i="1">
                              <a:solidFill>
                                <a:srgbClr val="000000"/>
                              </a:solidFill>
                              <a:latin typeface="Cambria Math" panose="02040503050406030204" pitchFamily="18" charset="0"/>
                            </a:rPr>
                            <m:t>𝑡</m:t>
                          </m:r>
                        </m:num>
                        <m:den>
                          <m:r>
                            <a:rPr sz="2800" i="1">
                              <a:solidFill>
                                <a:srgbClr val="000000"/>
                              </a:solidFill>
                              <a:latin typeface="Cambria Math" panose="02040503050406030204" pitchFamily="18" charset="0"/>
                            </a:rPr>
                            <m:t>𝜏</m:t>
                          </m:r>
                        </m:den>
                      </m:f>
                      <m:r>
                        <a:rPr sz="2800" i="1">
                          <a:solidFill>
                            <a:srgbClr val="000000"/>
                          </a:solidFill>
                          <a:latin typeface="Cambria Math" panose="02040503050406030204" pitchFamily="18" charset="0"/>
                        </a:rPr>
                        <m:t>2</m:t>
                      </m:r>
                      <m:r>
                        <a:rPr sz="2800" i="1">
                          <a:solidFill>
                            <a:srgbClr val="000000"/>
                          </a:solidFill>
                          <a:latin typeface="Cambria Math" panose="02040503050406030204" pitchFamily="18" charset="0"/>
                        </a:rPr>
                        <m:t>𝜋</m:t>
                      </m:r>
                    </m:oMath>
                  </m:oMathPara>
                </a14:m>
                <a:endParaRPr dirty="0"/>
              </a:p>
            </p:txBody>
          </p:sp>
        </mc:Choice>
        <mc:Fallback>
          <p:sp>
            <p:nvSpPr>
              <p:cNvPr id="335" name="Text"/>
              <p:cNvSpPr txBox="1">
                <a:spLocks noRot="1" noChangeAspect="1" noMove="1" noResize="1" noEditPoints="1" noAdjustHandles="1" noChangeArrowheads="1" noChangeShapeType="1" noTextEdit="1"/>
              </p:cNvSpPr>
              <p:nvPr/>
            </p:nvSpPr>
            <p:spPr>
              <a:xfrm>
                <a:off x="5674468" y="4748514"/>
                <a:ext cx="3519141" cy="880819"/>
              </a:xfrm>
              <a:prstGeom prst="rect">
                <a:avLst/>
              </a:prstGeom>
              <a:blipFill>
                <a:blip r:embed="rId6"/>
                <a:stretch>
                  <a:fillRect b="-2817"/>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IT">
                    <a:noFill/>
                  </a:rPr>
                  <a:t> </a:t>
                </a:r>
              </a:p>
            </p:txBody>
          </p:sp>
        </mc:Fallback>
      </mc:AlternateContent>
      <mc:AlternateContent xmlns:mc="http://schemas.openxmlformats.org/markup-compatibility/2006">
        <mc:Choice xmlns:a14="http://schemas.microsoft.com/office/drawing/2010/main" Requires="a14">
          <p:sp>
            <p:nvSpPr>
              <p:cNvPr id="336" name="Text"/>
              <p:cNvSpPr txBox="1"/>
              <p:nvPr/>
            </p:nvSpPr>
            <p:spPr>
              <a:xfrm>
                <a:off x="5749288" y="5797681"/>
                <a:ext cx="3519141" cy="571951"/>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square" lIns="50800" tIns="50800" rIns="50800" bIns="50800" anchor="ctr">
                <a:spAutoFit/>
              </a:bodyPr>
              <a:lstStyle>
                <a:lvl1pPr>
                  <a:defRPr sz="3000" i="1">
                    <a:latin typeface="Avenir Heavy"/>
                    <a:ea typeface="Avenir Heavy"/>
                    <a:cs typeface="Avenir Heavy"/>
                    <a:sym typeface="Avenir Heavy"/>
                  </a:defRPr>
                </a:lvl1pPr>
              </a:lstStyle>
              <a:p>
                <a:pPr/>
                <a14:m>
                  <m:oMathPara xmlns:m="http://schemas.openxmlformats.org/officeDocument/2006/math">
                    <m:oMathParaPr>
                      <m:jc m:val="center"/>
                    </m:oMathParaPr>
                    <m:oMath xmlns:m="http://schemas.openxmlformats.org/officeDocument/2006/math">
                      <m:sSub>
                        <m:sSubPr>
                          <m:ctrlPr>
                            <a:rPr sz="3050">
                              <a:solidFill>
                                <a:srgbClr val="000000"/>
                              </a:solidFill>
                              <a:latin typeface="Cambria Math" panose="02040503050406030204" pitchFamily="18" charset="0"/>
                            </a:rPr>
                          </m:ctrlPr>
                        </m:sSubPr>
                        <m:e>
                          <m:r>
                            <a:rPr sz="3050" i="1">
                              <a:solidFill>
                                <a:srgbClr val="000000"/>
                              </a:solidFill>
                              <a:latin typeface="Cambria Math" panose="02040503050406030204" pitchFamily="18" charset="0"/>
                            </a:rPr>
                            <m:t>𝑉</m:t>
                          </m:r>
                        </m:e>
                        <m:sub>
                          <m:r>
                            <a:rPr sz="3050" i="1">
                              <a:solidFill>
                                <a:srgbClr val="000000"/>
                              </a:solidFill>
                              <a:latin typeface="Cambria Math" panose="02040503050406030204" pitchFamily="18" charset="0"/>
                            </a:rPr>
                            <m:t>𝑚𝑎𝑥</m:t>
                          </m:r>
                        </m:sub>
                      </m:sSub>
                      <m:r>
                        <a:rPr sz="3050" i="1">
                          <a:solidFill>
                            <a:srgbClr val="000000"/>
                          </a:solidFill>
                          <a:latin typeface="Cambria Math" panose="02040503050406030204" pitchFamily="18" charset="0"/>
                        </a:rPr>
                        <m:t>=20</m:t>
                      </m:r>
                      <m:r>
                        <a:rPr sz="3050" i="1">
                          <a:solidFill>
                            <a:srgbClr val="000000"/>
                          </a:solidFill>
                          <a:latin typeface="Cambria Math" panose="02040503050406030204" pitchFamily="18" charset="0"/>
                        </a:rPr>
                        <m:t>𝐾𝑚</m:t>
                      </m:r>
                      <m:r>
                        <a:rPr sz="3050" i="1">
                          <a:solidFill>
                            <a:srgbClr val="000000"/>
                          </a:solidFill>
                          <a:latin typeface="Cambria Math" panose="02040503050406030204" pitchFamily="18" charset="0"/>
                        </a:rPr>
                        <m:t>/</m:t>
                      </m:r>
                      <m:r>
                        <a:rPr sz="3050" i="1">
                          <a:solidFill>
                            <a:srgbClr val="000000"/>
                          </a:solidFill>
                          <a:latin typeface="Cambria Math" panose="02040503050406030204" pitchFamily="18" charset="0"/>
                        </a:rPr>
                        <m:t>𝑠</m:t>
                      </m:r>
                    </m:oMath>
                  </m:oMathPara>
                </a14:m>
                <a:endParaRPr dirty="0"/>
              </a:p>
            </p:txBody>
          </p:sp>
        </mc:Choice>
        <mc:Fallback>
          <p:sp>
            <p:nvSpPr>
              <p:cNvPr id="336" name="Text"/>
              <p:cNvSpPr txBox="1">
                <a:spLocks noRot="1" noChangeAspect="1" noMove="1" noResize="1" noEditPoints="1" noAdjustHandles="1" noChangeArrowheads="1" noChangeShapeType="1" noTextEdit="1"/>
              </p:cNvSpPr>
              <p:nvPr/>
            </p:nvSpPr>
            <p:spPr>
              <a:xfrm>
                <a:off x="5749288" y="5797681"/>
                <a:ext cx="3519141" cy="571951"/>
              </a:xfrm>
              <a:prstGeom prst="rect">
                <a:avLst/>
              </a:prstGeom>
              <a:blipFill>
                <a:blip r:embed="rId7"/>
                <a:stretch>
                  <a:fillRect b="-15217"/>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IT">
                    <a:noFill/>
                  </a:rPr>
                  <a:t> </a:t>
                </a:r>
              </a:p>
            </p:txBody>
          </p:sp>
        </mc:Fallback>
      </mc:AlternateContent>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3D MHD Model"/>
          <p:cNvSpPr txBox="1">
            <a:spLocks noGrp="1"/>
          </p:cNvSpPr>
          <p:nvPr>
            <p:ph type="title"/>
          </p:nvPr>
        </p:nvSpPr>
        <p:spPr>
          <a:xfrm>
            <a:off x="909076" y="8463"/>
            <a:ext cx="11517024" cy="2218274"/>
          </a:xfrm>
          <a:prstGeom prst="rect">
            <a:avLst/>
          </a:prstGeom>
        </p:spPr>
        <p:txBody>
          <a:bodyPr/>
          <a:lstStyle>
            <a:lvl1pPr>
              <a:defRPr b="0">
                <a:solidFill>
                  <a:srgbClr val="000000"/>
                </a:solidFill>
                <a:latin typeface="Avenir Heavy"/>
                <a:ea typeface="Avenir Heavy"/>
                <a:cs typeface="Avenir Heavy"/>
                <a:sym typeface="Avenir Heavy"/>
              </a:defRPr>
            </a:lvl1pPr>
          </a:lstStyle>
          <a:p>
            <a:r>
              <a:t>3D MHD Model</a:t>
            </a:r>
          </a:p>
        </p:txBody>
      </p:sp>
      <p:sp>
        <p:nvSpPr>
          <p:cNvPr id="339" name="PLUTO"/>
          <p:cNvSpPr txBox="1"/>
          <p:nvPr/>
        </p:nvSpPr>
        <p:spPr>
          <a:xfrm>
            <a:off x="333094" y="1536000"/>
            <a:ext cx="1976820" cy="876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500">
                <a:latin typeface="Avenir Heavy"/>
                <a:ea typeface="Avenir Heavy"/>
                <a:cs typeface="Avenir Heavy"/>
                <a:sym typeface="Avenir Heavy"/>
              </a:defRPr>
            </a:lvl1pPr>
          </a:lstStyle>
          <a:p>
            <a:r>
              <a:t>PLUTO</a:t>
            </a:r>
          </a:p>
        </p:txBody>
      </p:sp>
      <p:pic>
        <p:nvPicPr>
          <p:cNvPr id="340" name="eqmhdener.png" descr="eqmhdener.png"/>
          <p:cNvPicPr>
            <a:picLocks noChangeAspect="1"/>
          </p:cNvPicPr>
          <p:nvPr/>
        </p:nvPicPr>
        <p:blipFill>
          <a:blip r:embed="rId2"/>
          <a:stretch>
            <a:fillRect/>
          </a:stretch>
        </p:blipFill>
        <p:spPr>
          <a:xfrm>
            <a:off x="201922" y="6522505"/>
            <a:ext cx="3857657" cy="1034132"/>
          </a:xfrm>
          <a:prstGeom prst="rect">
            <a:avLst/>
          </a:prstGeom>
          <a:ln w="12700">
            <a:miter lim="400000"/>
          </a:ln>
        </p:spPr>
      </p:pic>
      <p:pic>
        <p:nvPicPr>
          <p:cNvPr id="341" name="eqmhdenergy.png" descr="eqmhdenergy.png"/>
          <p:cNvPicPr>
            <a:picLocks noChangeAspect="1"/>
          </p:cNvPicPr>
          <p:nvPr/>
        </p:nvPicPr>
        <p:blipFill>
          <a:blip r:embed="rId3"/>
          <a:stretch>
            <a:fillRect/>
          </a:stretch>
        </p:blipFill>
        <p:spPr>
          <a:xfrm>
            <a:off x="218080" y="5681505"/>
            <a:ext cx="12216071" cy="924586"/>
          </a:xfrm>
          <a:prstGeom prst="rect">
            <a:avLst/>
          </a:prstGeom>
          <a:ln w="12700">
            <a:miter lim="400000"/>
          </a:ln>
        </p:spPr>
      </p:pic>
      <p:grpSp>
        <p:nvGrpSpPr>
          <p:cNvPr id="344" name="Group"/>
          <p:cNvGrpSpPr/>
          <p:nvPr/>
        </p:nvGrpSpPr>
        <p:grpSpPr>
          <a:xfrm>
            <a:off x="7619251" y="7036061"/>
            <a:ext cx="2919227" cy="546101"/>
            <a:chOff x="0" y="0"/>
            <a:chExt cx="2919225" cy="546100"/>
          </a:xfrm>
        </p:grpSpPr>
        <p:pic>
          <p:nvPicPr>
            <p:cNvPr id="342" name="eqmhdeta1.png" descr="eqmhdeta1.png"/>
            <p:cNvPicPr>
              <a:picLocks noChangeAspect="1"/>
            </p:cNvPicPr>
            <p:nvPr/>
          </p:nvPicPr>
          <p:blipFill>
            <a:blip r:embed="rId4"/>
            <a:stretch>
              <a:fillRect/>
            </a:stretch>
          </p:blipFill>
          <p:spPr>
            <a:xfrm>
              <a:off x="0" y="38100"/>
              <a:ext cx="800100" cy="469900"/>
            </a:xfrm>
            <a:prstGeom prst="rect">
              <a:avLst/>
            </a:prstGeom>
            <a:ln w="12700" cap="flat">
              <a:noFill/>
              <a:miter lim="400000"/>
            </a:ln>
            <a:effectLst/>
          </p:spPr>
        </p:pic>
        <p:pic>
          <p:nvPicPr>
            <p:cNvPr id="343" name="eqmhdeta2.png" descr="eqmhdeta2.png"/>
            <p:cNvPicPr>
              <a:picLocks noChangeAspect="1"/>
            </p:cNvPicPr>
            <p:nvPr/>
          </p:nvPicPr>
          <p:blipFill>
            <a:blip r:embed="rId5"/>
            <a:stretch>
              <a:fillRect/>
            </a:stretch>
          </p:blipFill>
          <p:spPr>
            <a:xfrm>
              <a:off x="785625" y="0"/>
              <a:ext cx="2133601" cy="546100"/>
            </a:xfrm>
            <a:prstGeom prst="rect">
              <a:avLst/>
            </a:prstGeom>
            <a:ln w="12700" cap="flat">
              <a:noFill/>
              <a:miter lim="400000"/>
            </a:ln>
            <a:effectLst/>
          </p:spPr>
        </p:pic>
      </p:grpSp>
      <p:pic>
        <p:nvPicPr>
          <p:cNvPr id="345" name="eqmhdinduction.png" descr="eqmhdinduction.png"/>
          <p:cNvPicPr>
            <a:picLocks noChangeAspect="1"/>
          </p:cNvPicPr>
          <p:nvPr/>
        </p:nvPicPr>
        <p:blipFill>
          <a:blip r:embed="rId6"/>
          <a:stretch>
            <a:fillRect/>
          </a:stretch>
        </p:blipFill>
        <p:spPr>
          <a:xfrm>
            <a:off x="275279" y="4697853"/>
            <a:ext cx="4758292" cy="984281"/>
          </a:xfrm>
          <a:prstGeom prst="rect">
            <a:avLst/>
          </a:prstGeom>
          <a:ln w="12700">
            <a:miter lim="400000"/>
          </a:ln>
        </p:spPr>
      </p:pic>
      <p:pic>
        <p:nvPicPr>
          <p:cNvPr id="346" name="eqmhdj0.png" descr="eqmhdj0.png"/>
          <p:cNvPicPr>
            <a:picLocks noChangeAspect="1"/>
          </p:cNvPicPr>
          <p:nvPr/>
        </p:nvPicPr>
        <p:blipFill>
          <a:blip r:embed="rId7"/>
          <a:stretch>
            <a:fillRect/>
          </a:stretch>
        </p:blipFill>
        <p:spPr>
          <a:xfrm>
            <a:off x="7637114" y="6542831"/>
            <a:ext cx="2298701" cy="647701"/>
          </a:xfrm>
          <a:prstGeom prst="rect">
            <a:avLst/>
          </a:prstGeom>
          <a:ln w="12700">
            <a:miter lim="400000"/>
          </a:ln>
        </p:spPr>
      </p:pic>
      <p:pic>
        <p:nvPicPr>
          <p:cNvPr id="347" name="eqmhdmass.png" descr="eqmhdmass.png"/>
          <p:cNvPicPr>
            <a:picLocks noChangeAspect="1"/>
          </p:cNvPicPr>
          <p:nvPr/>
        </p:nvPicPr>
        <p:blipFill>
          <a:blip r:embed="rId8"/>
          <a:stretch>
            <a:fillRect/>
          </a:stretch>
        </p:blipFill>
        <p:spPr>
          <a:xfrm>
            <a:off x="248309" y="2778526"/>
            <a:ext cx="2637753" cy="876301"/>
          </a:xfrm>
          <a:prstGeom prst="rect">
            <a:avLst/>
          </a:prstGeom>
          <a:ln w="12700">
            <a:miter lim="400000"/>
          </a:ln>
        </p:spPr>
      </p:pic>
      <p:pic>
        <p:nvPicPr>
          <p:cNvPr id="348" name="eqmhdMikiclambda.png" descr="eqmhdMikiclambda.png"/>
          <p:cNvPicPr>
            <a:picLocks noChangeAspect="1"/>
          </p:cNvPicPr>
          <p:nvPr/>
        </p:nvPicPr>
        <p:blipFill>
          <a:blip r:embed="rId9"/>
          <a:stretch>
            <a:fillRect/>
          </a:stretch>
        </p:blipFill>
        <p:spPr>
          <a:xfrm>
            <a:off x="7631013" y="7518199"/>
            <a:ext cx="1587501" cy="558801"/>
          </a:xfrm>
          <a:prstGeom prst="rect">
            <a:avLst/>
          </a:prstGeom>
          <a:ln w="12700">
            <a:miter lim="400000"/>
          </a:ln>
        </p:spPr>
      </p:pic>
      <p:pic>
        <p:nvPicPr>
          <p:cNvPr id="349" name="eqmhdmomentum.png" descr="eqmhdmomentum.png"/>
          <p:cNvPicPr>
            <a:picLocks noChangeAspect="1"/>
          </p:cNvPicPr>
          <p:nvPr/>
        </p:nvPicPr>
        <p:blipFill>
          <a:blip r:embed="rId10"/>
          <a:stretch>
            <a:fillRect/>
          </a:stretch>
        </p:blipFill>
        <p:spPr>
          <a:xfrm>
            <a:off x="275279" y="3779450"/>
            <a:ext cx="4758292" cy="793780"/>
          </a:xfrm>
          <a:prstGeom prst="rect">
            <a:avLst/>
          </a:prstGeom>
          <a:ln w="12700">
            <a:miter lim="400000"/>
          </a:ln>
        </p:spPr>
      </p:pic>
      <p:sp>
        <p:nvSpPr>
          <p:cNvPr id="350" name="constant"/>
          <p:cNvSpPr txBox="1"/>
          <p:nvPr/>
        </p:nvSpPr>
        <p:spPr>
          <a:xfrm>
            <a:off x="9151500" y="7549949"/>
            <a:ext cx="1491813" cy="495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600"/>
            </a:lvl1pPr>
          </a:lstStyle>
          <a:p>
            <a:r>
              <a:t>constant</a:t>
            </a:r>
          </a:p>
        </p:txBody>
      </p:sp>
      <p:grpSp>
        <p:nvGrpSpPr>
          <p:cNvPr id="353" name="Group"/>
          <p:cNvGrpSpPr/>
          <p:nvPr/>
        </p:nvGrpSpPr>
        <p:grpSpPr>
          <a:xfrm>
            <a:off x="7654690" y="8012133"/>
            <a:ext cx="2263548" cy="558801"/>
            <a:chOff x="0" y="0"/>
            <a:chExt cx="2263546" cy="558800"/>
          </a:xfrm>
        </p:grpSpPr>
        <p:pic>
          <p:nvPicPr>
            <p:cNvPr id="351" name="eqmhdMikiclambda.png" descr="eqmhdMikiclambda.png"/>
            <p:cNvPicPr>
              <a:picLocks noChangeAspect="1"/>
            </p:cNvPicPr>
            <p:nvPr/>
          </p:nvPicPr>
          <p:blipFill>
            <a:blip r:embed="rId9"/>
            <a:srcRect l="47087" r="2723"/>
            <a:stretch>
              <a:fillRect/>
            </a:stretch>
          </p:blipFill>
          <p:spPr>
            <a:xfrm>
              <a:off x="627080" y="0"/>
              <a:ext cx="796757" cy="558800"/>
            </a:xfrm>
            <a:prstGeom prst="rect">
              <a:avLst/>
            </a:prstGeom>
            <a:ln w="12700" cap="flat">
              <a:noFill/>
              <a:miter lim="400000"/>
            </a:ln>
            <a:effectLst/>
          </p:spPr>
        </p:pic>
        <p:sp>
          <p:nvSpPr>
            <p:cNvPr id="352" name="H=         (t=0)"/>
            <p:cNvSpPr txBox="1"/>
            <p:nvPr/>
          </p:nvSpPr>
          <p:spPr>
            <a:xfrm>
              <a:off x="-1" y="12700"/>
              <a:ext cx="2263548" cy="533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2800"/>
              </a:lvl1pPr>
            </a:lstStyle>
            <a:p>
              <a:r>
                <a:t>H=         (t=0)</a:t>
              </a:r>
            </a:p>
          </p:txBody>
        </p:sp>
      </p:grpSp>
      <p:sp>
        <p:nvSpPr>
          <p:cNvPr id="354" name="90K CPU hours @CINECA Galileo 100 2021 1.1 PFlops"/>
          <p:cNvSpPr txBox="1"/>
          <p:nvPr/>
        </p:nvSpPr>
        <p:spPr>
          <a:xfrm>
            <a:off x="8158046" y="2229396"/>
            <a:ext cx="3478721" cy="2540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500">
                <a:latin typeface="Avenir Heavy"/>
                <a:ea typeface="Avenir Heavy"/>
                <a:cs typeface="Avenir Heavy"/>
                <a:sym typeface="Avenir Heavy"/>
              </a:defRPr>
            </a:pPr>
            <a:r>
              <a:rPr dirty="0"/>
              <a:t>90K CPU hours</a:t>
            </a:r>
            <a:br>
              <a:rPr dirty="0"/>
            </a:br>
            <a:r>
              <a:rPr dirty="0"/>
              <a:t>@CINECA</a:t>
            </a:r>
            <a:br>
              <a:rPr dirty="0"/>
            </a:br>
            <a:r>
              <a:rPr dirty="0"/>
              <a:t>Galileo 100</a:t>
            </a:r>
            <a:br>
              <a:rPr dirty="0"/>
            </a:br>
            <a:r>
              <a:rPr dirty="0"/>
              <a:t>2021 1.1 </a:t>
            </a:r>
            <a:r>
              <a:rPr dirty="0" err="1"/>
              <a:t>PFlops</a:t>
            </a:r>
            <a:endParaRPr dirty="0"/>
          </a:p>
        </p:txBody>
      </p:sp>
      <p:sp>
        <p:nvSpPr>
          <p:cNvPr id="355" name="Oval"/>
          <p:cNvSpPr/>
          <p:nvPr/>
        </p:nvSpPr>
        <p:spPr>
          <a:xfrm>
            <a:off x="4527816" y="3738190"/>
            <a:ext cx="666200" cy="876301"/>
          </a:xfrm>
          <a:prstGeom prst="ellipse">
            <a:avLst/>
          </a:prstGeom>
          <a:ln w="101600">
            <a:solidFill>
              <a:schemeClr val="accent2">
                <a:hueOff val="-2473793"/>
                <a:satOff val="-50209"/>
                <a:lumOff val="23543"/>
              </a:schemeClr>
            </a:solidFill>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356" name="Oval"/>
          <p:cNvSpPr/>
          <p:nvPr/>
        </p:nvSpPr>
        <p:spPr>
          <a:xfrm>
            <a:off x="6334488" y="5705647"/>
            <a:ext cx="3505039" cy="876301"/>
          </a:xfrm>
          <a:prstGeom prst="ellipse">
            <a:avLst/>
          </a:prstGeom>
          <a:ln w="101600">
            <a:solidFill>
              <a:schemeClr val="accent2">
                <a:hueOff val="-2473793"/>
                <a:satOff val="-50209"/>
                <a:lumOff val="23543"/>
              </a:schemeClr>
            </a:solidFill>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357" name="Oval"/>
          <p:cNvSpPr/>
          <p:nvPr/>
        </p:nvSpPr>
        <p:spPr>
          <a:xfrm>
            <a:off x="10443028" y="5368983"/>
            <a:ext cx="1621976" cy="1581380"/>
          </a:xfrm>
          <a:prstGeom prst="ellipse">
            <a:avLst/>
          </a:prstGeom>
          <a:ln w="101600">
            <a:solidFill>
              <a:schemeClr val="accent2">
                <a:hueOff val="-2473793"/>
                <a:satOff val="-50209"/>
                <a:lumOff val="23543"/>
              </a:schemeClr>
            </a:solidFill>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mc:AlternateContent xmlns:mc="http://schemas.openxmlformats.org/markup-compatibility/2006">
        <mc:Choice xmlns:a14="http://schemas.microsoft.com/office/drawing/2010/main" Requires="a14">
          <p:sp>
            <p:nvSpPr>
              <p:cNvPr id="358" name="Equation"/>
              <p:cNvSpPr txBox="1"/>
              <p:nvPr/>
            </p:nvSpPr>
            <p:spPr>
              <a:xfrm>
                <a:off x="745786" y="8397008"/>
                <a:ext cx="777495" cy="295352"/>
              </a:xfrm>
              <a:prstGeom prst="rect">
                <a:avLst/>
              </a:prstGeom>
              <a:ln w="12700">
                <a:miter lim="400000"/>
              </a:ln>
            </p:spPr>
            <p:txBody>
              <a:bodyPr wrap="none" lIns="0" tIns="0" rIns="0" bIns="0">
                <a:spAutoFit/>
              </a:bodyPr>
              <a:lstStyle/>
              <a:p>
                <a:pPr algn="l" defTabSz="914400" latinLnBrk="1">
                  <a:defRPr sz="1800"/>
                </a:pPr>
                <a14:m>
                  <m:oMathPara xmlns:m="http://schemas.openxmlformats.org/officeDocument/2006/math">
                    <m:oMathParaPr>
                      <m:jc m:val="centerGroup"/>
                    </m:oMathParaPr>
                    <m:oMath xmlns:m="http://schemas.openxmlformats.org/officeDocument/2006/math">
                      <m:r>
                        <a:rPr sz="3600" i="1">
                          <a:solidFill>
                            <a:srgbClr val="000000"/>
                          </a:solidFill>
                          <a:latin typeface="Cambria Math" panose="02040503050406030204" pitchFamily="18" charset="0"/>
                        </a:rPr>
                        <m:t>𝜂</m:t>
                      </m:r>
                      <m:r>
                        <a:rPr sz="3600" i="1">
                          <a:solidFill>
                            <a:srgbClr val="000000"/>
                          </a:solidFill>
                          <a:latin typeface="Cambria Math" panose="02040503050406030204" pitchFamily="18" charset="0"/>
                        </a:rPr>
                        <m:t>=</m:t>
                      </m:r>
                    </m:oMath>
                  </m:oMathPara>
                </a14:m>
                <a:endParaRPr sz="3600"/>
              </a:p>
            </p:txBody>
          </p:sp>
        </mc:Choice>
        <mc:Fallback>
          <p:sp>
            <p:nvSpPr>
              <p:cNvPr id="358" name="Equation"/>
              <p:cNvSpPr txBox="1">
                <a:spLocks noRot="1" noChangeAspect="1" noMove="1" noResize="1" noEditPoints="1" noAdjustHandles="1" noChangeArrowheads="1" noChangeShapeType="1" noTextEdit="1"/>
              </p:cNvSpPr>
              <p:nvPr/>
            </p:nvSpPr>
            <p:spPr>
              <a:xfrm>
                <a:off x="745786" y="8397008"/>
                <a:ext cx="777495" cy="295352"/>
              </a:xfrm>
              <a:prstGeom prst="rect">
                <a:avLst/>
              </a:prstGeom>
              <a:blipFill>
                <a:blip r:embed="rId11"/>
                <a:stretch>
                  <a:fillRect l="-15873" r="-7937" b="-120000"/>
                </a:stretch>
              </a:blipFill>
              <a:ln w="12700">
                <a:miter lim="400000"/>
              </a:ln>
            </p:spPr>
            <p:txBody>
              <a:bodyPr/>
              <a:lstStyle/>
              <a:p>
                <a:r>
                  <a:rPr lang="en-IT">
                    <a:noFill/>
                  </a:rPr>
                  <a:t> </a:t>
                </a:r>
              </a:p>
            </p:txBody>
          </p:sp>
        </mc:Fallback>
      </mc:AlternateContent>
      <mc:AlternateContent xmlns:mc="http://schemas.openxmlformats.org/markup-compatibility/2006">
        <mc:Choice xmlns:a14="http://schemas.microsoft.com/office/drawing/2010/main" Requires="a14">
          <p:sp>
            <p:nvSpPr>
              <p:cNvPr id="359" name="Equation"/>
              <p:cNvSpPr txBox="1"/>
              <p:nvPr/>
            </p:nvSpPr>
            <p:spPr>
              <a:xfrm>
                <a:off x="1466850" y="7901644"/>
                <a:ext cx="336550" cy="1159080"/>
              </a:xfrm>
              <a:prstGeom prst="rect">
                <a:avLst/>
              </a:prstGeom>
              <a:ln w="12700">
                <a:miter lim="400000"/>
              </a:ln>
            </p:spPr>
            <p:txBody>
              <a:bodyPr wrap="none" lIns="0" tIns="0" rIns="0" bIns="0">
                <a:spAutoFit/>
              </a:bodyPr>
              <a:lstStyle/>
              <a:p>
                <a:pPr algn="l" defTabSz="914400" latinLnBrk="1">
                  <a:defRPr sz="1800"/>
                </a:pPr>
                <a14:m>
                  <m:oMathPara xmlns:m="http://schemas.openxmlformats.org/officeDocument/2006/math">
                    <m:oMathParaPr>
                      <m:jc m:val="centerGroup"/>
                    </m:oMathParaPr>
                    <m:oMath xmlns:m="http://schemas.openxmlformats.org/officeDocument/2006/math">
                      <m:r>
                        <a:rPr sz="10600" i="1">
                          <a:solidFill>
                            <a:srgbClr val="000000"/>
                          </a:solidFill>
                          <a:latin typeface="Cambria Math" panose="02040503050406030204" pitchFamily="18" charset="0"/>
                        </a:rPr>
                        <m:t>{</m:t>
                      </m:r>
                    </m:oMath>
                  </m:oMathPara>
                </a14:m>
                <a:endParaRPr sz="10600"/>
              </a:p>
            </p:txBody>
          </p:sp>
        </mc:Choice>
        <mc:Fallback>
          <p:sp>
            <p:nvSpPr>
              <p:cNvPr id="359" name="Equation"/>
              <p:cNvSpPr txBox="1">
                <a:spLocks noRot="1" noChangeAspect="1" noMove="1" noResize="1" noEditPoints="1" noAdjustHandles="1" noChangeArrowheads="1" noChangeShapeType="1" noTextEdit="1"/>
              </p:cNvSpPr>
              <p:nvPr/>
            </p:nvSpPr>
            <p:spPr>
              <a:xfrm>
                <a:off x="1466850" y="7901644"/>
                <a:ext cx="336550" cy="1159080"/>
              </a:xfrm>
              <a:prstGeom prst="rect">
                <a:avLst/>
              </a:prstGeom>
              <a:blipFill>
                <a:blip r:embed="rId12"/>
                <a:stretch>
                  <a:fillRect l="-178571" t="-1087" r="-228571" b="-88043"/>
                </a:stretch>
              </a:blipFill>
              <a:ln w="12700">
                <a:miter lim="400000"/>
              </a:ln>
            </p:spPr>
            <p:txBody>
              <a:bodyPr/>
              <a:lstStyle/>
              <a:p>
                <a:r>
                  <a:rPr lang="en-IT">
                    <a:noFill/>
                  </a:rPr>
                  <a:t> </a:t>
                </a:r>
              </a:p>
            </p:txBody>
          </p:sp>
        </mc:Fallback>
      </mc:AlternateContent>
      <mc:AlternateContent xmlns:mc="http://schemas.openxmlformats.org/markup-compatibility/2006">
        <mc:Choice xmlns:a14="http://schemas.microsoft.com/office/drawing/2010/main" Requires="a14">
          <p:sp>
            <p:nvSpPr>
              <p:cNvPr id="360" name="Equation"/>
              <p:cNvSpPr txBox="1"/>
              <p:nvPr/>
            </p:nvSpPr>
            <p:spPr>
              <a:xfrm>
                <a:off x="1939586" y="7967686"/>
                <a:ext cx="348764" cy="320471"/>
              </a:xfrm>
              <a:prstGeom prst="rect">
                <a:avLst/>
              </a:prstGeom>
              <a:ln w="12700">
                <a:miter lim="400000"/>
              </a:ln>
            </p:spPr>
            <p:txBody>
              <a:bodyPr wrap="none" lIns="0" tIns="0" rIns="0" bIns="0">
                <a:spAutoFit/>
              </a:bodyPr>
              <a:lstStyle/>
              <a:p>
                <a:pPr algn="l" defTabSz="914400" latinLnBrk="1">
                  <a:defRPr sz="1800"/>
                </a:pPr>
                <a14:m>
                  <m:oMathPara xmlns:m="http://schemas.openxmlformats.org/officeDocument/2006/math">
                    <m:oMathParaPr>
                      <m:jc m:val="centerGroup"/>
                    </m:oMathParaPr>
                    <m:oMath xmlns:m="http://schemas.openxmlformats.org/officeDocument/2006/math">
                      <m:sSub>
                        <m:sSubPr>
                          <m:ctrlPr>
                            <a:rPr sz="3600">
                              <a:solidFill>
                                <a:srgbClr val="000000"/>
                              </a:solidFill>
                              <a:latin typeface="Cambria Math" panose="02040503050406030204" pitchFamily="18" charset="0"/>
                            </a:rPr>
                          </m:ctrlPr>
                        </m:sSubPr>
                        <m:e>
                          <m:r>
                            <a:rPr sz="3600" i="1">
                              <a:solidFill>
                                <a:srgbClr val="000000"/>
                              </a:solidFill>
                              <a:latin typeface="Cambria Math" panose="02040503050406030204" pitchFamily="18" charset="0"/>
                            </a:rPr>
                            <m:t>𝜂</m:t>
                          </m:r>
                        </m:e>
                        <m:sub>
                          <m:r>
                            <a:rPr sz="3600" i="1">
                              <a:solidFill>
                                <a:srgbClr val="000000"/>
                              </a:solidFill>
                              <a:latin typeface="Cambria Math" panose="02040503050406030204" pitchFamily="18" charset="0"/>
                            </a:rPr>
                            <m:t>0</m:t>
                          </m:r>
                        </m:sub>
                      </m:sSub>
                    </m:oMath>
                  </m:oMathPara>
                </a14:m>
                <a:endParaRPr sz="3600"/>
              </a:p>
            </p:txBody>
          </p:sp>
        </mc:Choice>
        <mc:Fallback>
          <p:sp>
            <p:nvSpPr>
              <p:cNvPr id="360" name="Equation"/>
              <p:cNvSpPr txBox="1">
                <a:spLocks noRot="1" noChangeAspect="1" noMove="1" noResize="1" noEditPoints="1" noAdjustHandles="1" noChangeArrowheads="1" noChangeShapeType="1" noTextEdit="1"/>
              </p:cNvSpPr>
              <p:nvPr/>
            </p:nvSpPr>
            <p:spPr>
              <a:xfrm>
                <a:off x="1939586" y="7967686"/>
                <a:ext cx="348764" cy="320471"/>
              </a:xfrm>
              <a:prstGeom prst="rect">
                <a:avLst/>
              </a:prstGeom>
              <a:blipFill>
                <a:blip r:embed="rId13"/>
                <a:stretch>
                  <a:fillRect l="-42857" r="-57143" b="-111538"/>
                </a:stretch>
              </a:blipFill>
              <a:ln w="12700">
                <a:miter lim="400000"/>
              </a:ln>
            </p:spPr>
            <p:txBody>
              <a:bodyPr/>
              <a:lstStyle/>
              <a:p>
                <a:r>
                  <a:rPr lang="en-IT">
                    <a:noFill/>
                  </a:rPr>
                  <a:t> </a:t>
                </a:r>
              </a:p>
            </p:txBody>
          </p:sp>
        </mc:Fallback>
      </mc:AlternateContent>
      <mc:AlternateContent xmlns:mc="http://schemas.openxmlformats.org/markup-compatibility/2006">
        <mc:Choice xmlns:a14="http://schemas.microsoft.com/office/drawing/2010/main" Requires="a14">
          <p:sp>
            <p:nvSpPr>
              <p:cNvPr id="361" name="Equation"/>
              <p:cNvSpPr txBox="1"/>
              <p:nvPr/>
            </p:nvSpPr>
            <p:spPr>
              <a:xfrm>
                <a:off x="2678536" y="7870174"/>
                <a:ext cx="1217836" cy="515494"/>
              </a:xfrm>
              <a:prstGeom prst="rect">
                <a:avLst/>
              </a:prstGeom>
              <a:ln w="12700">
                <a:miter lim="400000"/>
              </a:ln>
            </p:spPr>
            <p:txBody>
              <a:bodyPr wrap="none" lIns="0" tIns="0" rIns="0" bIns="0">
                <a:spAutoFit/>
              </a:bodyPr>
              <a:lstStyle/>
              <a:p>
                <a:pPr algn="l" defTabSz="914400" latinLnBrk="1">
                  <a:defRPr sz="1800"/>
                </a:pPr>
                <a14:m>
                  <m:oMathPara xmlns:m="http://schemas.openxmlformats.org/officeDocument/2006/math">
                    <m:oMathParaPr>
                      <m:jc m:val="centerGroup"/>
                    </m:oMathParaPr>
                    <m:oMath xmlns:m="http://schemas.openxmlformats.org/officeDocument/2006/math">
                      <m:d>
                        <m:dPr>
                          <m:ctrlPr>
                            <a:rPr sz="2200" i="1">
                              <a:solidFill>
                                <a:srgbClr val="000000"/>
                              </a:solidFill>
                              <a:latin typeface="Cambria Math" panose="02040503050406030204" pitchFamily="18" charset="0"/>
                            </a:rPr>
                          </m:ctrlPr>
                        </m:dPr>
                        <m:e>
                          <m:r>
                            <a:rPr sz="2200" i="1">
                              <a:solidFill>
                                <a:srgbClr val="000000"/>
                              </a:solidFill>
                              <a:latin typeface="Cambria Math" panose="02040503050406030204" pitchFamily="18" charset="0"/>
                            </a:rPr>
                            <m:t>|</m:t>
                          </m:r>
                          <m:limUpp>
                            <m:limUppPr>
                              <m:ctrlPr>
                                <a:rPr sz="2200" i="1">
                                  <a:solidFill>
                                    <a:srgbClr val="000000"/>
                                  </a:solidFill>
                                  <a:latin typeface="Cambria Math" panose="02040503050406030204" pitchFamily="18" charset="0"/>
                                </a:rPr>
                              </m:ctrlPr>
                            </m:limUppPr>
                            <m:e>
                              <m:r>
                                <a:rPr sz="2200" i="1">
                                  <a:solidFill>
                                    <a:srgbClr val="000000"/>
                                  </a:solidFill>
                                  <a:latin typeface="Cambria Math" panose="02040503050406030204" pitchFamily="18" charset="0"/>
                                </a:rPr>
                                <m:t>𝑗</m:t>
                              </m:r>
                            </m:e>
                            <m:lim>
                              <m:r>
                                <a:rPr sz="2200" i="1">
                                  <a:solidFill>
                                    <a:srgbClr val="000000"/>
                                  </a:solidFill>
                                  <a:latin typeface="Cambria Math" panose="02040503050406030204" pitchFamily="18" charset="0"/>
                                </a:rPr>
                                <m:t>⃗</m:t>
                              </m:r>
                            </m:lim>
                          </m:limUpp>
                          <m:r>
                            <a:rPr sz="2200" i="1">
                              <a:solidFill>
                                <a:srgbClr val="000000"/>
                              </a:solidFill>
                              <a:latin typeface="Cambria Math" panose="02040503050406030204" pitchFamily="18" charset="0"/>
                            </a:rPr>
                            <m:t>|≥</m:t>
                          </m:r>
                          <m:sSub>
                            <m:sSubPr>
                              <m:ctrlPr>
                                <a:rPr sz="2200" i="1">
                                  <a:solidFill>
                                    <a:srgbClr val="000000"/>
                                  </a:solidFill>
                                  <a:latin typeface="Cambria Math" panose="02040503050406030204" pitchFamily="18" charset="0"/>
                                </a:rPr>
                              </m:ctrlPr>
                            </m:sSubPr>
                            <m:e>
                              <m:r>
                                <a:rPr sz="2200" i="1">
                                  <a:solidFill>
                                    <a:srgbClr val="000000"/>
                                  </a:solidFill>
                                  <a:latin typeface="Cambria Math" panose="02040503050406030204" pitchFamily="18" charset="0"/>
                                </a:rPr>
                                <m:t>𝐽</m:t>
                              </m:r>
                            </m:e>
                            <m:sub>
                              <m:r>
                                <a:rPr sz="2200" i="1">
                                  <a:solidFill>
                                    <a:srgbClr val="000000"/>
                                  </a:solidFill>
                                  <a:latin typeface="Cambria Math" panose="02040503050406030204" pitchFamily="18" charset="0"/>
                                </a:rPr>
                                <m:t>0</m:t>
                              </m:r>
                            </m:sub>
                          </m:sSub>
                        </m:e>
                      </m:d>
                    </m:oMath>
                  </m:oMathPara>
                </a14:m>
                <a:endParaRPr sz="2200"/>
              </a:p>
            </p:txBody>
          </p:sp>
        </mc:Choice>
        <mc:Fallback>
          <p:sp>
            <p:nvSpPr>
              <p:cNvPr id="361" name="Equation"/>
              <p:cNvSpPr txBox="1">
                <a:spLocks noRot="1" noChangeAspect="1" noMove="1" noResize="1" noEditPoints="1" noAdjustHandles="1" noChangeArrowheads="1" noChangeShapeType="1" noTextEdit="1"/>
              </p:cNvSpPr>
              <p:nvPr/>
            </p:nvSpPr>
            <p:spPr>
              <a:xfrm>
                <a:off x="2678536" y="7870174"/>
                <a:ext cx="1217836" cy="515494"/>
              </a:xfrm>
              <a:prstGeom prst="rect">
                <a:avLst/>
              </a:prstGeom>
              <a:blipFill>
                <a:blip r:embed="rId14"/>
                <a:stretch>
                  <a:fillRect t="-2381" b="-23810"/>
                </a:stretch>
              </a:blipFill>
              <a:ln w="12700">
                <a:miter lim="400000"/>
              </a:ln>
            </p:spPr>
            <p:txBody>
              <a:bodyPr/>
              <a:lstStyle/>
              <a:p>
                <a:r>
                  <a:rPr lang="en-IT">
                    <a:noFill/>
                  </a:rPr>
                  <a:t> </a:t>
                </a:r>
              </a:p>
            </p:txBody>
          </p:sp>
        </mc:Fallback>
      </mc:AlternateContent>
      <mc:AlternateContent xmlns:mc="http://schemas.openxmlformats.org/markup-compatibility/2006">
        <mc:Choice xmlns:a14="http://schemas.microsoft.com/office/drawing/2010/main" Requires="a14">
          <p:sp>
            <p:nvSpPr>
              <p:cNvPr id="362" name="Equation"/>
              <p:cNvSpPr txBox="1"/>
              <p:nvPr/>
            </p:nvSpPr>
            <p:spPr>
              <a:xfrm>
                <a:off x="1939586" y="8839753"/>
                <a:ext cx="348764" cy="320471"/>
              </a:xfrm>
              <a:prstGeom prst="rect">
                <a:avLst/>
              </a:prstGeom>
              <a:ln w="12700">
                <a:miter lim="400000"/>
              </a:ln>
            </p:spPr>
            <p:txBody>
              <a:bodyPr wrap="none" lIns="0" tIns="0" rIns="0" bIns="0">
                <a:spAutoFit/>
              </a:bodyPr>
              <a:lstStyle/>
              <a:p>
                <a:pPr algn="l" defTabSz="914400" latinLnBrk="1">
                  <a:defRPr sz="1800"/>
                </a:pPr>
                <a14:m>
                  <m:oMathPara xmlns:m="http://schemas.openxmlformats.org/officeDocument/2006/math">
                    <m:oMathParaPr>
                      <m:jc m:val="centerGroup"/>
                    </m:oMathParaPr>
                    <m:oMath xmlns:m="http://schemas.openxmlformats.org/officeDocument/2006/math">
                      <m:sSub>
                        <m:sSubPr>
                          <m:ctrlPr>
                            <a:rPr sz="3600">
                              <a:solidFill>
                                <a:srgbClr val="000000"/>
                              </a:solidFill>
                              <a:latin typeface="Cambria Math" panose="02040503050406030204" pitchFamily="18" charset="0"/>
                            </a:rPr>
                          </m:ctrlPr>
                        </m:sSubPr>
                        <m:e>
                          <m:r>
                            <a:rPr sz="3600" i="1">
                              <a:solidFill>
                                <a:srgbClr val="000000"/>
                              </a:solidFill>
                              <a:latin typeface="Cambria Math" panose="02040503050406030204" pitchFamily="18" charset="0"/>
                            </a:rPr>
                            <m:t>𝜂</m:t>
                          </m:r>
                        </m:e>
                        <m:sub>
                          <m:r>
                            <a:rPr sz="3600" i="1">
                              <a:solidFill>
                                <a:srgbClr val="000000"/>
                              </a:solidFill>
                              <a:latin typeface="Cambria Math" panose="02040503050406030204" pitchFamily="18" charset="0"/>
                            </a:rPr>
                            <m:t>0</m:t>
                          </m:r>
                        </m:sub>
                      </m:sSub>
                    </m:oMath>
                  </m:oMathPara>
                </a14:m>
                <a:endParaRPr sz="3600"/>
              </a:p>
            </p:txBody>
          </p:sp>
        </mc:Choice>
        <mc:Fallback>
          <p:sp>
            <p:nvSpPr>
              <p:cNvPr id="362" name="Equation"/>
              <p:cNvSpPr txBox="1">
                <a:spLocks noRot="1" noChangeAspect="1" noMove="1" noResize="1" noEditPoints="1" noAdjustHandles="1" noChangeArrowheads="1" noChangeShapeType="1" noTextEdit="1"/>
              </p:cNvSpPr>
              <p:nvPr/>
            </p:nvSpPr>
            <p:spPr>
              <a:xfrm>
                <a:off x="1939586" y="8839753"/>
                <a:ext cx="348764" cy="320471"/>
              </a:xfrm>
              <a:prstGeom prst="rect">
                <a:avLst/>
              </a:prstGeom>
              <a:blipFill>
                <a:blip r:embed="rId15"/>
                <a:stretch>
                  <a:fillRect l="-42857" r="-57143" b="-107692"/>
                </a:stretch>
              </a:blipFill>
              <a:ln w="12700">
                <a:miter lim="400000"/>
              </a:ln>
            </p:spPr>
            <p:txBody>
              <a:bodyPr/>
              <a:lstStyle/>
              <a:p>
                <a:r>
                  <a:rPr lang="en-IT">
                    <a:noFill/>
                  </a:rPr>
                  <a:t> </a:t>
                </a:r>
              </a:p>
            </p:txBody>
          </p:sp>
        </mc:Fallback>
      </mc:AlternateContent>
      <mc:AlternateContent xmlns:mc="http://schemas.openxmlformats.org/markup-compatibility/2006">
        <mc:Choice xmlns:a14="http://schemas.microsoft.com/office/drawing/2010/main" Requires="a14">
          <p:sp>
            <p:nvSpPr>
              <p:cNvPr id="363" name="Equation"/>
              <p:cNvSpPr txBox="1"/>
              <p:nvPr/>
            </p:nvSpPr>
            <p:spPr>
              <a:xfrm>
                <a:off x="2678536" y="8742241"/>
                <a:ext cx="1217836" cy="515494"/>
              </a:xfrm>
              <a:prstGeom prst="rect">
                <a:avLst/>
              </a:prstGeom>
              <a:ln w="12700">
                <a:miter lim="400000"/>
              </a:ln>
            </p:spPr>
            <p:txBody>
              <a:bodyPr wrap="none" lIns="0" tIns="0" rIns="0" bIns="0">
                <a:spAutoFit/>
              </a:bodyPr>
              <a:lstStyle/>
              <a:p>
                <a:pPr algn="l" defTabSz="914400" latinLnBrk="1">
                  <a:defRPr sz="1800"/>
                </a:pPr>
                <a14:m>
                  <m:oMathPara xmlns:m="http://schemas.openxmlformats.org/officeDocument/2006/math">
                    <m:oMathParaPr>
                      <m:jc m:val="centerGroup"/>
                    </m:oMathParaPr>
                    <m:oMath xmlns:m="http://schemas.openxmlformats.org/officeDocument/2006/math">
                      <m:d>
                        <m:dPr>
                          <m:ctrlPr>
                            <a:rPr sz="2200" i="1">
                              <a:solidFill>
                                <a:srgbClr val="000000"/>
                              </a:solidFill>
                              <a:latin typeface="Cambria Math" panose="02040503050406030204" pitchFamily="18" charset="0"/>
                            </a:rPr>
                          </m:ctrlPr>
                        </m:dPr>
                        <m:e>
                          <m:r>
                            <a:rPr sz="2200" i="1">
                              <a:solidFill>
                                <a:srgbClr val="000000"/>
                              </a:solidFill>
                              <a:latin typeface="Cambria Math" panose="02040503050406030204" pitchFamily="18" charset="0"/>
                            </a:rPr>
                            <m:t>|</m:t>
                          </m:r>
                          <m:limUpp>
                            <m:limUppPr>
                              <m:ctrlPr>
                                <a:rPr sz="2200" i="1">
                                  <a:solidFill>
                                    <a:srgbClr val="000000"/>
                                  </a:solidFill>
                                  <a:latin typeface="Cambria Math" panose="02040503050406030204" pitchFamily="18" charset="0"/>
                                </a:rPr>
                              </m:ctrlPr>
                            </m:limUppPr>
                            <m:e>
                              <m:r>
                                <a:rPr sz="2200" i="1">
                                  <a:solidFill>
                                    <a:srgbClr val="000000"/>
                                  </a:solidFill>
                                  <a:latin typeface="Cambria Math" panose="02040503050406030204" pitchFamily="18" charset="0"/>
                                </a:rPr>
                                <m:t>𝑗</m:t>
                              </m:r>
                            </m:e>
                            <m:lim>
                              <m:r>
                                <a:rPr sz="2200" i="1">
                                  <a:solidFill>
                                    <a:srgbClr val="000000"/>
                                  </a:solidFill>
                                  <a:latin typeface="Cambria Math" panose="02040503050406030204" pitchFamily="18" charset="0"/>
                                </a:rPr>
                                <m:t>⃗</m:t>
                              </m:r>
                            </m:lim>
                          </m:limUpp>
                          <m:r>
                            <a:rPr sz="2200" i="1">
                              <a:solidFill>
                                <a:srgbClr val="000000"/>
                              </a:solidFill>
                              <a:latin typeface="Cambria Math" panose="02040503050406030204" pitchFamily="18" charset="0"/>
                            </a:rPr>
                            <m:t>|&lt;</m:t>
                          </m:r>
                          <m:sSub>
                            <m:sSubPr>
                              <m:ctrlPr>
                                <a:rPr sz="2200" i="1">
                                  <a:solidFill>
                                    <a:srgbClr val="000000"/>
                                  </a:solidFill>
                                  <a:latin typeface="Cambria Math" panose="02040503050406030204" pitchFamily="18" charset="0"/>
                                </a:rPr>
                              </m:ctrlPr>
                            </m:sSubPr>
                            <m:e>
                              <m:r>
                                <a:rPr sz="2200" i="1">
                                  <a:solidFill>
                                    <a:srgbClr val="000000"/>
                                  </a:solidFill>
                                  <a:latin typeface="Cambria Math" panose="02040503050406030204" pitchFamily="18" charset="0"/>
                                </a:rPr>
                                <m:t>𝐽</m:t>
                              </m:r>
                            </m:e>
                            <m:sub>
                              <m:r>
                                <a:rPr sz="2200" i="1">
                                  <a:solidFill>
                                    <a:srgbClr val="000000"/>
                                  </a:solidFill>
                                  <a:latin typeface="Cambria Math" panose="02040503050406030204" pitchFamily="18" charset="0"/>
                                </a:rPr>
                                <m:t>0</m:t>
                              </m:r>
                            </m:sub>
                          </m:sSub>
                        </m:e>
                      </m:d>
                    </m:oMath>
                  </m:oMathPara>
                </a14:m>
                <a:endParaRPr sz="2200"/>
              </a:p>
            </p:txBody>
          </p:sp>
        </mc:Choice>
        <mc:Fallback>
          <p:sp>
            <p:nvSpPr>
              <p:cNvPr id="363" name="Equation"/>
              <p:cNvSpPr txBox="1">
                <a:spLocks noRot="1" noChangeAspect="1" noMove="1" noResize="1" noEditPoints="1" noAdjustHandles="1" noChangeArrowheads="1" noChangeShapeType="1" noTextEdit="1"/>
              </p:cNvSpPr>
              <p:nvPr/>
            </p:nvSpPr>
            <p:spPr>
              <a:xfrm>
                <a:off x="2678536" y="8742241"/>
                <a:ext cx="1217836" cy="515494"/>
              </a:xfrm>
              <a:prstGeom prst="rect">
                <a:avLst/>
              </a:prstGeom>
              <a:blipFill>
                <a:blip r:embed="rId16"/>
                <a:stretch>
                  <a:fillRect t="-4762" b="-21429"/>
                </a:stretch>
              </a:blipFill>
              <a:ln w="12700">
                <a:miter lim="400000"/>
              </a:ln>
            </p:spPr>
            <p:txBody>
              <a:bodyPr/>
              <a:lstStyle/>
              <a:p>
                <a:r>
                  <a:rPr lang="en-IT">
                    <a:noFill/>
                  </a:rPr>
                  <a:t> </a:t>
                </a:r>
              </a:p>
            </p:txBody>
          </p:sp>
        </mc:Fallback>
      </mc:AlternateContent>
      <p:sp>
        <p:nvSpPr>
          <p:cNvPr id="364" name="Oval"/>
          <p:cNvSpPr/>
          <p:nvPr/>
        </p:nvSpPr>
        <p:spPr>
          <a:xfrm>
            <a:off x="530784" y="7810668"/>
            <a:ext cx="3997032" cy="1763383"/>
          </a:xfrm>
          <a:prstGeom prst="ellipse">
            <a:avLst/>
          </a:prstGeom>
          <a:ln w="101600">
            <a:solidFill>
              <a:schemeClr val="accent1"/>
            </a:solidFill>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Reconnection and jets"/>
          <p:cNvSpPr txBox="1">
            <a:spLocks noGrp="1"/>
          </p:cNvSpPr>
          <p:nvPr>
            <p:ph type="title"/>
          </p:nvPr>
        </p:nvSpPr>
        <p:spPr>
          <a:xfrm>
            <a:off x="743888" y="0"/>
            <a:ext cx="11517024" cy="773708"/>
          </a:xfrm>
          <a:prstGeom prst="rect">
            <a:avLst/>
          </a:prstGeom>
        </p:spPr>
        <p:txBody>
          <a:bodyPr/>
          <a:lstStyle>
            <a:lvl1pPr>
              <a:defRPr sz="4500" b="0">
                <a:solidFill>
                  <a:srgbClr val="000000"/>
                </a:solidFill>
                <a:latin typeface="Avenir Heavy"/>
                <a:ea typeface="Avenir Heavy"/>
                <a:cs typeface="Avenir Heavy"/>
                <a:sym typeface="Avenir Heavy"/>
              </a:defRPr>
            </a:lvl1pPr>
          </a:lstStyle>
          <a:p>
            <a:r>
              <a:t>Reconnection and jets</a:t>
            </a:r>
          </a:p>
        </p:txBody>
      </p:sp>
      <p:pic>
        <p:nvPicPr>
          <p:cNvPr id="367" name="fig5_movie.mov" descr="fig5_movie.mov"/>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893106" y="1764273"/>
            <a:ext cx="7415479" cy="7818777"/>
          </a:xfrm>
          <a:prstGeom prst="rect">
            <a:avLst/>
          </a:prstGeom>
          <a:ln w="12700">
            <a:miter lim="400000"/>
          </a:ln>
        </p:spPr>
      </p:pic>
      <p:pic>
        <p:nvPicPr>
          <p:cNvPr id="368" name="fig5.pdf" descr="fig5.pdf"/>
          <p:cNvPicPr>
            <a:picLocks noChangeAspect="1"/>
          </p:cNvPicPr>
          <p:nvPr/>
        </p:nvPicPr>
        <p:blipFill>
          <a:blip r:embed="rId5"/>
          <a:srcRect l="68192" t="48606"/>
          <a:stretch>
            <a:fillRect/>
          </a:stretch>
        </p:blipFill>
        <p:spPr>
          <a:xfrm>
            <a:off x="6627847" y="1856581"/>
            <a:ext cx="5783820" cy="7818583"/>
          </a:xfrm>
          <a:prstGeom prst="rect">
            <a:avLst/>
          </a:prstGeom>
          <a:ln w="12700">
            <a:miter lim="400000"/>
          </a:ln>
        </p:spPr>
      </p:pic>
      <p:sp>
        <p:nvSpPr>
          <p:cNvPr id="369" name="Reconnected field lines"/>
          <p:cNvSpPr txBox="1"/>
          <p:nvPr/>
        </p:nvSpPr>
        <p:spPr>
          <a:xfrm>
            <a:off x="7769140" y="692736"/>
            <a:ext cx="4917187" cy="647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Reconnected field lines</a:t>
            </a:r>
          </a:p>
        </p:txBody>
      </p:sp>
      <p:sp>
        <p:nvSpPr>
          <p:cNvPr id="370" name="Line"/>
          <p:cNvSpPr/>
          <p:nvPr/>
        </p:nvSpPr>
        <p:spPr>
          <a:xfrm>
            <a:off x="10087303" y="1273968"/>
            <a:ext cx="217469" cy="1663966"/>
          </a:xfrm>
          <a:prstGeom prst="line">
            <a:avLst/>
          </a:prstGeom>
          <a:ln w="63500">
            <a:solidFill>
              <a:srgbClr val="0433FF"/>
            </a:solidFill>
            <a:miter lim="400000"/>
            <a:tailEnd type="triangle"/>
          </a:ln>
        </p:spPr>
        <p:txBody>
          <a:bodyPr lIns="50800" tIns="50800" rIns="50800" bIns="50800" anchor="ctr"/>
          <a:lstStyle/>
          <a:p>
            <a:pPr>
              <a:defRPr sz="2400"/>
            </a:pPr>
            <a:endParaRPr/>
          </a:p>
        </p:txBody>
      </p:sp>
      <p:sp>
        <p:nvSpPr>
          <p:cNvPr id="371" name="Line"/>
          <p:cNvSpPr/>
          <p:nvPr/>
        </p:nvSpPr>
        <p:spPr>
          <a:xfrm flipH="1">
            <a:off x="9787466" y="1274872"/>
            <a:ext cx="315933" cy="1663966"/>
          </a:xfrm>
          <a:prstGeom prst="line">
            <a:avLst/>
          </a:prstGeom>
          <a:ln w="63500">
            <a:solidFill>
              <a:srgbClr val="0433FF"/>
            </a:solidFill>
            <a:miter lim="400000"/>
            <a:tailEnd type="triangle"/>
          </a:ln>
        </p:spPr>
        <p:txBody>
          <a:bodyPr lIns="50800" tIns="50800" rIns="50800" bIns="50800" anchor="ctr"/>
          <a:lstStyle/>
          <a:p>
            <a:pPr>
              <a:defRPr sz="2400"/>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6" fill="hold"/>
                                        <p:tgtEl>
                                          <p:spTgt spid="36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67"/>
                </p:tgtEl>
              </p:cMediaNode>
            </p:video>
            <p:seq concurrent="1" prevAc="none" nextAc="seek">
              <p:cTn id="8" restart="whenNotActive" fill="hold" evtFilter="cancelBubble" nodeType="interactiveSeq">
                <p:stCondLst>
                  <p:cond evt="onClick" delay="0">
                    <p:tgtEl>
                      <p:spTgt spid="36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67"/>
                                        </p:tgtEl>
                                      </p:cBhvr>
                                    </p:cmd>
                                  </p:childTnLst>
                                </p:cTn>
                              </p:par>
                            </p:childTnLst>
                          </p:cTn>
                        </p:par>
                      </p:childTnLst>
                    </p:cTn>
                  </p:par>
                </p:childTnLst>
              </p:cTn>
              <p:nextCondLst>
                <p:cond evt="onClick" delay="0">
                  <p:tgtEl>
                    <p:spTgt spid="36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Numerical model"/>
          <p:cNvSpPr txBox="1">
            <a:spLocks noGrp="1"/>
          </p:cNvSpPr>
          <p:nvPr>
            <p:ph type="title"/>
          </p:nvPr>
        </p:nvSpPr>
        <p:spPr>
          <a:xfrm>
            <a:off x="-2631290" y="-296911"/>
            <a:ext cx="11517024" cy="1727201"/>
          </a:xfrm>
          <a:prstGeom prst="rect">
            <a:avLst/>
          </a:prstGeom>
        </p:spPr>
        <p:txBody>
          <a:bodyPr/>
          <a:lstStyle>
            <a:lvl1pPr>
              <a:defRPr sz="4500" b="0">
                <a:solidFill>
                  <a:srgbClr val="000000"/>
                </a:solidFill>
                <a:latin typeface="Avenir Heavy"/>
                <a:ea typeface="Avenir Heavy"/>
                <a:cs typeface="Avenir Heavy"/>
                <a:sym typeface="Avenir Heavy"/>
              </a:defRPr>
            </a:lvl1pPr>
          </a:lstStyle>
          <a:p>
            <a:r>
              <a:t>Numerical model</a:t>
            </a:r>
          </a:p>
        </p:txBody>
      </p:sp>
      <p:pic>
        <p:nvPicPr>
          <p:cNvPr id="374" name="fig5_movie.mov" descr="fig5_movie.mov"/>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505266" y="2138801"/>
            <a:ext cx="6705061" cy="7069721"/>
          </a:xfrm>
          <a:prstGeom prst="rect">
            <a:avLst/>
          </a:prstGeom>
          <a:ln w="12700">
            <a:miter lim="400000"/>
          </a:ln>
        </p:spPr>
      </p:pic>
      <p:pic>
        <p:nvPicPr>
          <p:cNvPr id="375" name="energybox.png" descr="energybox.png"/>
          <p:cNvPicPr>
            <a:picLocks noChangeAspect="1"/>
          </p:cNvPicPr>
          <p:nvPr/>
        </p:nvPicPr>
        <p:blipFill>
          <a:blip r:embed="rId5"/>
          <a:srcRect l="2553" b="75075"/>
          <a:stretch>
            <a:fillRect/>
          </a:stretch>
        </p:blipFill>
        <p:spPr>
          <a:xfrm>
            <a:off x="5470358" y="668690"/>
            <a:ext cx="7425392" cy="2533298"/>
          </a:xfrm>
          <a:prstGeom prst="rect">
            <a:avLst/>
          </a:prstGeom>
          <a:ln w="12700">
            <a:miter lim="400000"/>
          </a:ln>
        </p:spPr>
      </p:pic>
      <p:sp>
        <p:nvSpPr>
          <p:cNvPr id="376" name="Energy"/>
          <p:cNvSpPr txBox="1"/>
          <p:nvPr/>
        </p:nvSpPr>
        <p:spPr>
          <a:xfrm>
            <a:off x="6731761" y="901699"/>
            <a:ext cx="999161"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200"/>
            </a:lvl1pPr>
          </a:lstStyle>
          <a:p>
            <a:r>
              <a:t>Energy</a:t>
            </a:r>
          </a:p>
        </p:txBody>
      </p:sp>
      <p:sp>
        <p:nvSpPr>
          <p:cNvPr id="377" name="Temperature"/>
          <p:cNvSpPr txBox="1"/>
          <p:nvPr/>
        </p:nvSpPr>
        <p:spPr>
          <a:xfrm>
            <a:off x="6775321" y="6754623"/>
            <a:ext cx="1677544"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200"/>
            </a:lvl1pPr>
          </a:lstStyle>
          <a:p>
            <a:r>
              <a:t>Temperature</a:t>
            </a:r>
          </a:p>
        </p:txBody>
      </p:sp>
      <p:pic>
        <p:nvPicPr>
          <p:cNvPr id="378" name="energybox.png" descr="energybox.png"/>
          <p:cNvPicPr>
            <a:picLocks noChangeAspect="1"/>
          </p:cNvPicPr>
          <p:nvPr/>
        </p:nvPicPr>
        <p:blipFill>
          <a:blip r:embed="rId5"/>
          <a:srcRect l="2234" t="49956" b="24334"/>
          <a:stretch>
            <a:fillRect/>
          </a:stretch>
        </p:blipFill>
        <p:spPr>
          <a:xfrm>
            <a:off x="5458253" y="6551573"/>
            <a:ext cx="7449719" cy="2612986"/>
          </a:xfrm>
          <a:prstGeom prst="rect">
            <a:avLst/>
          </a:prstGeom>
          <a:ln w="12700">
            <a:miter lim="400000"/>
          </a:ln>
        </p:spPr>
      </p:pic>
      <p:pic>
        <p:nvPicPr>
          <p:cNvPr id="379" name="energybox.png" descr="energybox.png"/>
          <p:cNvPicPr>
            <a:picLocks noChangeAspect="1"/>
          </p:cNvPicPr>
          <p:nvPr/>
        </p:nvPicPr>
        <p:blipFill>
          <a:blip r:embed="rId5"/>
          <a:srcRect t="24586" b="49704"/>
          <a:stretch>
            <a:fillRect/>
          </a:stretch>
        </p:blipFill>
        <p:spPr>
          <a:xfrm>
            <a:off x="5373123" y="3570287"/>
            <a:ext cx="7620001" cy="2612986"/>
          </a:xfrm>
          <a:prstGeom prst="rect">
            <a:avLst/>
          </a:prstGeom>
          <a:ln w="12700">
            <a:miter lim="400000"/>
          </a:ln>
        </p:spPr>
      </p:pic>
      <p:sp>
        <p:nvSpPr>
          <p:cNvPr id="380" name="Kinetic Energy"/>
          <p:cNvSpPr txBox="1"/>
          <p:nvPr/>
        </p:nvSpPr>
        <p:spPr>
          <a:xfrm>
            <a:off x="6867951" y="3876556"/>
            <a:ext cx="1930960"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200"/>
            </a:lvl1pPr>
          </a:lstStyle>
          <a:p>
            <a:r>
              <a:t>Kinetic Energy</a:t>
            </a:r>
          </a:p>
        </p:txBody>
      </p:sp>
      <p:sp>
        <p:nvSpPr>
          <p:cNvPr id="381" name="Rectangle"/>
          <p:cNvSpPr/>
          <p:nvPr/>
        </p:nvSpPr>
        <p:spPr>
          <a:xfrm rot="20880000">
            <a:off x="2960496" y="5549900"/>
            <a:ext cx="808453" cy="431800"/>
          </a:xfrm>
          <a:prstGeom prst="rect">
            <a:avLst/>
          </a:prstGeom>
          <a:ln w="101600">
            <a:solidFill>
              <a:srgbClr val="000000"/>
            </a:solidFill>
            <a:prstDash val="sysDot"/>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6" fill="hold"/>
                                        <p:tgtEl>
                                          <p:spTgt spid="37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74"/>
                </p:tgtEl>
              </p:cMediaNode>
            </p:video>
            <p:seq concurrent="1" prevAc="none" nextAc="seek">
              <p:cTn id="8" restart="whenNotActive" fill="hold" evtFilter="cancelBubble" nodeType="interactiveSeq">
                <p:stCondLst>
                  <p:cond evt="onClick" delay="0">
                    <p:tgtEl>
                      <p:spTgt spid="37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74"/>
                                        </p:tgtEl>
                                      </p:cBhvr>
                                    </p:cmd>
                                  </p:childTnLst>
                                </p:cTn>
                              </p:par>
                            </p:childTnLst>
                          </p:cTn>
                        </p:par>
                      </p:childTnLst>
                    </p:cTn>
                  </p:par>
                </p:childTnLst>
              </p:cTn>
              <p:nextCondLst>
                <p:cond evt="onClick" delay="0">
                  <p:tgtEl>
                    <p:spTgt spid="37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3" name="jet_vy200_0020jcrti250.png" descr="jet_vy200_0020jcrti250.png"/>
          <p:cNvPicPr>
            <a:picLocks noChangeAspect="1"/>
          </p:cNvPicPr>
          <p:nvPr/>
        </p:nvPicPr>
        <p:blipFill>
          <a:blip r:embed="rId2"/>
          <a:srcRect r="16146"/>
          <a:stretch>
            <a:fillRect/>
          </a:stretch>
        </p:blipFill>
        <p:spPr>
          <a:xfrm>
            <a:off x="-833202" y="-43116"/>
            <a:ext cx="5035123" cy="6331231"/>
          </a:xfrm>
          <a:prstGeom prst="rect">
            <a:avLst/>
          </a:prstGeom>
          <a:ln w="12700">
            <a:miter lim="400000"/>
          </a:ln>
        </p:spPr>
      </p:pic>
      <p:sp>
        <p:nvSpPr>
          <p:cNvPr id="384" name="Line"/>
          <p:cNvSpPr/>
          <p:nvPr/>
        </p:nvSpPr>
        <p:spPr>
          <a:xfrm flipV="1">
            <a:off x="1214195" y="3068766"/>
            <a:ext cx="1909869" cy="107467"/>
          </a:xfrm>
          <a:prstGeom prst="line">
            <a:avLst/>
          </a:prstGeom>
          <a:ln w="114300">
            <a:solidFill>
              <a:srgbClr val="000000"/>
            </a:solidFill>
            <a:miter lim="400000"/>
          </a:ln>
        </p:spPr>
        <p:txBody>
          <a:bodyPr lIns="50800" tIns="50800" rIns="50800" bIns="50800" anchor="ctr"/>
          <a:lstStyle/>
          <a:p>
            <a:pPr>
              <a:defRPr sz="2400"/>
            </a:pPr>
            <a:endParaRPr/>
          </a:p>
        </p:txBody>
      </p:sp>
      <mc:AlternateContent xmlns:mc="http://schemas.openxmlformats.org/markup-compatibility/2006">
        <mc:Choice xmlns:a14="http://schemas.microsoft.com/office/drawing/2010/main" Requires="a14">
          <p:sp>
            <p:nvSpPr>
              <p:cNvPr id="385" name="Text"/>
              <p:cNvSpPr txBox="1"/>
              <p:nvPr/>
            </p:nvSpPr>
            <p:spPr>
              <a:xfrm>
                <a:off x="6902210" y="147690"/>
                <a:ext cx="3614825" cy="499339"/>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lvl1pPr>
                  <a:defRPr sz="2000">
                    <a:latin typeface="Avenir Heavy"/>
                    <a:ea typeface="Avenir Heavy"/>
                    <a:cs typeface="Avenir Heavy"/>
                    <a:sym typeface="Avenir Heavy"/>
                  </a:defRPr>
                </a:lvl1pPr>
              </a:lstStyle>
              <a:p>
                <a:pPr/>
                <a14:m>
                  <m:oMathPara xmlns:m="http://schemas.openxmlformats.org/officeDocument/2006/math">
                    <m:oMathParaPr>
                      <m:jc m:val="center"/>
                    </m:oMathParaPr>
                    <m:oMath xmlns:m="http://schemas.openxmlformats.org/officeDocument/2006/math">
                      <m:r>
                        <a:rPr sz="2200" i="1">
                          <a:solidFill>
                            <a:srgbClr val="000000"/>
                          </a:solidFill>
                          <a:latin typeface="Cambria Math" panose="02040503050406030204" pitchFamily="18" charset="0"/>
                        </a:rPr>
                        <m:t>−300</m:t>
                      </m:r>
                      <m:r>
                        <a:rPr sz="2200" i="1">
                          <a:solidFill>
                            <a:srgbClr val="000000"/>
                          </a:solidFill>
                          <a:latin typeface="Cambria Math" panose="02040503050406030204" pitchFamily="18" charset="0"/>
                        </a:rPr>
                        <m:t>𝐾𝑚</m:t>
                      </m:r>
                      <m:r>
                        <a:rPr sz="2200" i="1">
                          <a:solidFill>
                            <a:srgbClr val="000000"/>
                          </a:solidFill>
                          <a:latin typeface="Cambria Math" panose="02040503050406030204" pitchFamily="18" charset="0"/>
                        </a:rPr>
                        <m:t>/</m:t>
                      </m:r>
                      <m:r>
                        <a:rPr sz="2200" i="1">
                          <a:solidFill>
                            <a:srgbClr val="000000"/>
                          </a:solidFill>
                          <a:latin typeface="Cambria Math" panose="02040503050406030204" pitchFamily="18" charset="0"/>
                        </a:rPr>
                        <m:t>𝑠</m:t>
                      </m:r>
                      <m:r>
                        <a:rPr sz="2200" i="1">
                          <a:solidFill>
                            <a:srgbClr val="000000"/>
                          </a:solidFill>
                          <a:latin typeface="Cambria Math" panose="02040503050406030204" pitchFamily="18" charset="0"/>
                        </a:rPr>
                        <m:t>&lt;</m:t>
                      </m:r>
                      <m:sSub>
                        <m:sSubPr>
                          <m:ctrlPr>
                            <a:rPr sz="2200" i="1">
                              <a:solidFill>
                                <a:srgbClr val="000000"/>
                              </a:solidFill>
                              <a:latin typeface="Cambria Math" panose="02040503050406030204" pitchFamily="18" charset="0"/>
                            </a:rPr>
                          </m:ctrlPr>
                        </m:sSubPr>
                        <m:e>
                          <m:r>
                            <a:rPr sz="2200" i="1">
                              <a:solidFill>
                                <a:srgbClr val="000000"/>
                              </a:solidFill>
                              <a:latin typeface="Cambria Math" panose="02040503050406030204" pitchFamily="18" charset="0"/>
                            </a:rPr>
                            <m:t>𝑉</m:t>
                          </m:r>
                        </m:e>
                        <m:sub>
                          <m:r>
                            <a:rPr sz="2200" i="1">
                              <a:solidFill>
                                <a:srgbClr val="000000"/>
                              </a:solidFill>
                              <a:latin typeface="Cambria Math" panose="02040503050406030204" pitchFamily="18" charset="0"/>
                            </a:rPr>
                            <m:t>𝑦</m:t>
                          </m:r>
                        </m:sub>
                      </m:sSub>
                      <m:r>
                        <a:rPr sz="2200" i="1">
                          <a:solidFill>
                            <a:srgbClr val="000000"/>
                          </a:solidFill>
                          <a:latin typeface="Cambria Math" panose="02040503050406030204" pitchFamily="18" charset="0"/>
                        </a:rPr>
                        <m:t>&lt;300</m:t>
                      </m:r>
                      <m:r>
                        <a:rPr sz="2200" i="1">
                          <a:solidFill>
                            <a:srgbClr val="000000"/>
                          </a:solidFill>
                          <a:latin typeface="Cambria Math" panose="02040503050406030204" pitchFamily="18" charset="0"/>
                        </a:rPr>
                        <m:t>𝐾𝑚</m:t>
                      </m:r>
                      <m:r>
                        <a:rPr sz="2200" i="1">
                          <a:solidFill>
                            <a:srgbClr val="000000"/>
                          </a:solidFill>
                          <a:latin typeface="Cambria Math" panose="02040503050406030204" pitchFamily="18" charset="0"/>
                        </a:rPr>
                        <m:t>/</m:t>
                      </m:r>
                      <m:r>
                        <a:rPr sz="2200" i="1">
                          <a:solidFill>
                            <a:srgbClr val="000000"/>
                          </a:solidFill>
                          <a:latin typeface="Cambria Math" panose="02040503050406030204" pitchFamily="18" charset="0"/>
                        </a:rPr>
                        <m:t>𝑠</m:t>
                      </m:r>
                    </m:oMath>
                  </m:oMathPara>
                </a14:m>
                <a:endParaRPr/>
              </a:p>
            </p:txBody>
          </p:sp>
        </mc:Choice>
        <mc:Fallback>
          <p:sp>
            <p:nvSpPr>
              <p:cNvPr id="385" name="Text"/>
              <p:cNvSpPr txBox="1">
                <a:spLocks noRot="1" noChangeAspect="1" noMove="1" noResize="1" noEditPoints="1" noAdjustHandles="1" noChangeArrowheads="1" noChangeShapeType="1" noTextEdit="1"/>
              </p:cNvSpPr>
              <p:nvPr/>
            </p:nvSpPr>
            <p:spPr>
              <a:xfrm>
                <a:off x="6902210" y="147690"/>
                <a:ext cx="3614825" cy="499339"/>
              </a:xfrm>
              <a:prstGeom prst="rect">
                <a:avLst/>
              </a:prstGeom>
              <a:blipFill>
                <a:blip r:embed="rId3"/>
                <a:stretch>
                  <a:fillRect l="-1049" b="-7500"/>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IT">
                    <a:noFill/>
                  </a:rPr>
                  <a:t> </a:t>
                </a:r>
              </a:p>
            </p:txBody>
          </p:sp>
        </mc:Fallback>
      </mc:AlternateContent>
      <p:pic>
        <p:nvPicPr>
          <p:cNvPr id="386" name="distmap_vyjet_0151_0312.png" descr="distmap_vyjet_0151_0312.png"/>
          <p:cNvPicPr>
            <a:picLocks noChangeAspect="1"/>
          </p:cNvPicPr>
          <p:nvPr/>
        </p:nvPicPr>
        <p:blipFill>
          <a:blip r:embed="rId4"/>
          <a:srcRect l="944" t="38384" r="3367" b="38384"/>
          <a:stretch>
            <a:fillRect/>
          </a:stretch>
        </p:blipFill>
        <p:spPr>
          <a:xfrm>
            <a:off x="3855602" y="675995"/>
            <a:ext cx="9029853" cy="2192205"/>
          </a:xfrm>
          <a:prstGeom prst="rect">
            <a:avLst/>
          </a:prstGeom>
          <a:ln w="12700">
            <a:miter lim="400000"/>
          </a:ln>
        </p:spPr>
      </p:pic>
      <p:pic>
        <p:nvPicPr>
          <p:cNvPr id="387" name="distmap_rundiffrho_0151_0312.png" descr="distmap_rundiffrho_0151_0312.png"/>
          <p:cNvPicPr>
            <a:picLocks noChangeAspect="1"/>
          </p:cNvPicPr>
          <p:nvPr/>
        </p:nvPicPr>
        <p:blipFill>
          <a:blip r:embed="rId5"/>
          <a:srcRect t="35141" b="41434"/>
          <a:stretch>
            <a:fillRect/>
          </a:stretch>
        </p:blipFill>
        <p:spPr>
          <a:xfrm>
            <a:off x="3765235" y="4157149"/>
            <a:ext cx="9521644" cy="2230309"/>
          </a:xfrm>
          <a:prstGeom prst="rect">
            <a:avLst/>
          </a:prstGeom>
          <a:ln w="12700">
            <a:miter lim="400000"/>
          </a:ln>
        </p:spPr>
      </p:pic>
      <mc:AlternateContent xmlns:mc="http://schemas.openxmlformats.org/markup-compatibility/2006">
        <mc:Choice xmlns:a14="http://schemas.microsoft.com/office/drawing/2010/main" Requires="a14">
          <p:sp>
            <p:nvSpPr>
              <p:cNvPr id="388" name="Text"/>
              <p:cNvSpPr txBox="1"/>
              <p:nvPr/>
            </p:nvSpPr>
            <p:spPr>
              <a:xfrm>
                <a:off x="7108640" y="3526494"/>
                <a:ext cx="4239904" cy="490718"/>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lvl1pPr>
                  <a:defRPr sz="2000">
                    <a:latin typeface="Avenir Heavy"/>
                    <a:ea typeface="Avenir Heavy"/>
                    <a:cs typeface="Avenir Heavy"/>
                    <a:sym typeface="Avenir Heavy"/>
                  </a:defRPr>
                </a:lvl1pPr>
              </a:lstStyle>
              <a:p>
                <a:pPr/>
                <a14:m>
                  <m:oMathPara xmlns:m="http://schemas.openxmlformats.org/officeDocument/2006/math">
                    <m:oMathParaPr>
                      <m:jc m:val="center"/>
                    </m:oMathParaPr>
                    <m:oMath xmlns:m="http://schemas.openxmlformats.org/officeDocument/2006/math">
                      <m:r>
                        <a:rPr sz="2200" i="1">
                          <a:solidFill>
                            <a:srgbClr val="000000"/>
                          </a:solidFill>
                          <a:latin typeface="Cambria Math" panose="02040503050406030204" pitchFamily="18" charset="0"/>
                        </a:rPr>
                        <m:t>−</m:t>
                      </m:r>
                      <m:sSup>
                        <m:sSupPr>
                          <m:ctrlPr>
                            <a:rPr sz="2200" i="1">
                              <a:solidFill>
                                <a:srgbClr val="000000"/>
                              </a:solidFill>
                              <a:latin typeface="Cambria Math" panose="02040503050406030204" pitchFamily="18" charset="0"/>
                            </a:rPr>
                          </m:ctrlPr>
                        </m:sSupPr>
                        <m:e>
                          <m:r>
                            <a:rPr sz="2200" i="1">
                              <a:solidFill>
                                <a:srgbClr val="000000"/>
                              </a:solidFill>
                              <a:latin typeface="Cambria Math" panose="02040503050406030204" pitchFamily="18" charset="0"/>
                            </a:rPr>
                            <m:t>10</m:t>
                          </m:r>
                        </m:e>
                        <m:sup>
                          <m:r>
                            <a:rPr sz="2200" i="1">
                              <a:solidFill>
                                <a:srgbClr val="000000"/>
                              </a:solidFill>
                              <a:latin typeface="Cambria Math" panose="02040503050406030204" pitchFamily="18" charset="0"/>
                            </a:rPr>
                            <m:t>−16</m:t>
                          </m:r>
                        </m:sup>
                      </m:sSup>
                      <m:r>
                        <a:rPr sz="2200" i="1">
                          <a:solidFill>
                            <a:srgbClr val="000000"/>
                          </a:solidFill>
                          <a:latin typeface="Cambria Math" panose="02040503050406030204" pitchFamily="18" charset="0"/>
                        </a:rPr>
                        <m:t>𝑔</m:t>
                      </m:r>
                      <m:r>
                        <a:rPr sz="2200" i="1">
                          <a:solidFill>
                            <a:srgbClr val="000000"/>
                          </a:solidFill>
                          <a:latin typeface="Cambria Math" panose="02040503050406030204" pitchFamily="18" charset="0"/>
                        </a:rPr>
                        <m:t>/</m:t>
                      </m:r>
                      <m:r>
                        <a:rPr sz="2200" i="1">
                          <a:solidFill>
                            <a:srgbClr val="000000"/>
                          </a:solidFill>
                          <a:latin typeface="Cambria Math" panose="02040503050406030204" pitchFamily="18" charset="0"/>
                        </a:rPr>
                        <m:t>𝑐</m:t>
                      </m:r>
                      <m:sSup>
                        <m:sSupPr>
                          <m:ctrlPr>
                            <a:rPr sz="2200" i="1">
                              <a:solidFill>
                                <a:srgbClr val="000000"/>
                              </a:solidFill>
                              <a:latin typeface="Cambria Math" panose="02040503050406030204" pitchFamily="18" charset="0"/>
                            </a:rPr>
                          </m:ctrlPr>
                        </m:sSupPr>
                        <m:e>
                          <m:r>
                            <a:rPr sz="2200" i="1">
                              <a:solidFill>
                                <a:srgbClr val="000000"/>
                              </a:solidFill>
                              <a:latin typeface="Cambria Math" panose="02040503050406030204" pitchFamily="18" charset="0"/>
                            </a:rPr>
                            <m:t>𝑚</m:t>
                          </m:r>
                        </m:e>
                        <m:sup>
                          <m:r>
                            <a:rPr sz="2200" i="1">
                              <a:solidFill>
                                <a:srgbClr val="000000"/>
                              </a:solidFill>
                              <a:latin typeface="Cambria Math" panose="02040503050406030204" pitchFamily="18" charset="0"/>
                            </a:rPr>
                            <m:t>3</m:t>
                          </m:r>
                        </m:sup>
                      </m:sSup>
                      <m:r>
                        <a:rPr sz="2200" i="1">
                          <a:solidFill>
                            <a:srgbClr val="000000"/>
                          </a:solidFill>
                          <a:latin typeface="Cambria Math" panose="02040503050406030204" pitchFamily="18" charset="0"/>
                        </a:rPr>
                        <m:t>&gt;</m:t>
                      </m:r>
                      <m:r>
                        <m:rPr>
                          <m:sty m:val="p"/>
                        </m:rPr>
                        <a:rPr sz="2200" i="1">
                          <a:solidFill>
                            <a:srgbClr val="000000"/>
                          </a:solidFill>
                          <a:latin typeface="Cambria Math" panose="02040503050406030204" pitchFamily="18" charset="0"/>
                        </a:rPr>
                        <m:t>Δ</m:t>
                      </m:r>
                      <m:r>
                        <a:rPr sz="2200" i="1">
                          <a:solidFill>
                            <a:srgbClr val="000000"/>
                          </a:solidFill>
                          <a:latin typeface="Cambria Math" panose="02040503050406030204" pitchFamily="18" charset="0"/>
                        </a:rPr>
                        <m:t>𝜌</m:t>
                      </m:r>
                      <m:r>
                        <a:rPr sz="2200" i="1">
                          <a:solidFill>
                            <a:srgbClr val="000000"/>
                          </a:solidFill>
                          <a:latin typeface="Cambria Math" panose="02040503050406030204" pitchFamily="18" charset="0"/>
                        </a:rPr>
                        <m:t>&lt;</m:t>
                      </m:r>
                      <m:sSup>
                        <m:sSupPr>
                          <m:ctrlPr>
                            <a:rPr sz="2200" i="1">
                              <a:solidFill>
                                <a:srgbClr val="000000"/>
                              </a:solidFill>
                              <a:latin typeface="Cambria Math" panose="02040503050406030204" pitchFamily="18" charset="0"/>
                            </a:rPr>
                          </m:ctrlPr>
                        </m:sSupPr>
                        <m:e>
                          <m:r>
                            <a:rPr sz="2200" i="1">
                              <a:solidFill>
                                <a:srgbClr val="000000"/>
                              </a:solidFill>
                              <a:latin typeface="Cambria Math" panose="02040503050406030204" pitchFamily="18" charset="0"/>
                            </a:rPr>
                            <m:t>10</m:t>
                          </m:r>
                        </m:e>
                        <m:sup>
                          <m:r>
                            <a:rPr sz="2200" i="1">
                              <a:solidFill>
                                <a:srgbClr val="000000"/>
                              </a:solidFill>
                              <a:latin typeface="Cambria Math" panose="02040503050406030204" pitchFamily="18" charset="0"/>
                            </a:rPr>
                            <m:t>−16</m:t>
                          </m:r>
                        </m:sup>
                      </m:sSup>
                      <m:r>
                        <a:rPr sz="2200" i="1">
                          <a:solidFill>
                            <a:srgbClr val="000000"/>
                          </a:solidFill>
                          <a:latin typeface="Cambria Math" panose="02040503050406030204" pitchFamily="18" charset="0"/>
                        </a:rPr>
                        <m:t>𝑔</m:t>
                      </m:r>
                      <m:r>
                        <a:rPr sz="2200" i="1">
                          <a:solidFill>
                            <a:srgbClr val="000000"/>
                          </a:solidFill>
                          <a:latin typeface="Cambria Math" panose="02040503050406030204" pitchFamily="18" charset="0"/>
                        </a:rPr>
                        <m:t>/</m:t>
                      </m:r>
                      <m:r>
                        <a:rPr sz="2200" i="1">
                          <a:solidFill>
                            <a:srgbClr val="000000"/>
                          </a:solidFill>
                          <a:latin typeface="Cambria Math" panose="02040503050406030204" pitchFamily="18" charset="0"/>
                        </a:rPr>
                        <m:t>𝑐</m:t>
                      </m:r>
                      <m:sSup>
                        <m:sSupPr>
                          <m:ctrlPr>
                            <a:rPr sz="2200" i="1">
                              <a:solidFill>
                                <a:srgbClr val="000000"/>
                              </a:solidFill>
                              <a:latin typeface="Cambria Math" panose="02040503050406030204" pitchFamily="18" charset="0"/>
                            </a:rPr>
                          </m:ctrlPr>
                        </m:sSupPr>
                        <m:e>
                          <m:r>
                            <a:rPr sz="2200" i="1">
                              <a:solidFill>
                                <a:srgbClr val="000000"/>
                              </a:solidFill>
                              <a:latin typeface="Cambria Math" panose="02040503050406030204" pitchFamily="18" charset="0"/>
                            </a:rPr>
                            <m:t>𝑚</m:t>
                          </m:r>
                        </m:e>
                        <m:sup>
                          <m:r>
                            <a:rPr sz="2200" i="1">
                              <a:solidFill>
                                <a:srgbClr val="000000"/>
                              </a:solidFill>
                              <a:latin typeface="Cambria Math" panose="02040503050406030204" pitchFamily="18" charset="0"/>
                            </a:rPr>
                            <m:t>3</m:t>
                          </m:r>
                        </m:sup>
                      </m:sSup>
                    </m:oMath>
                  </m:oMathPara>
                </a14:m>
                <a:endParaRPr/>
              </a:p>
            </p:txBody>
          </p:sp>
        </mc:Choice>
        <mc:Fallback>
          <p:sp>
            <p:nvSpPr>
              <p:cNvPr id="388" name="Text"/>
              <p:cNvSpPr txBox="1">
                <a:spLocks noRot="1" noChangeAspect="1" noMove="1" noResize="1" noEditPoints="1" noAdjustHandles="1" noChangeArrowheads="1" noChangeShapeType="1" noTextEdit="1"/>
              </p:cNvSpPr>
              <p:nvPr/>
            </p:nvSpPr>
            <p:spPr>
              <a:xfrm>
                <a:off x="7108640" y="3526494"/>
                <a:ext cx="4239904" cy="490718"/>
              </a:xfrm>
              <a:prstGeom prst="rect">
                <a:avLst/>
              </a:prstGeom>
              <a:blipFill>
                <a:blip r:embed="rId6"/>
                <a:stretch>
                  <a:fillRect l="-2687" r="-1194" b="-7500"/>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IT">
                    <a:noFill/>
                  </a:rPr>
                  <a:t> </a:t>
                </a:r>
              </a:p>
            </p:txBody>
          </p:sp>
        </mc:Fallback>
      </mc:AlternateContent>
      <p:sp>
        <p:nvSpPr>
          <p:cNvPr id="389" name="Running difference"/>
          <p:cNvSpPr txBox="1"/>
          <p:nvPr/>
        </p:nvSpPr>
        <p:spPr>
          <a:xfrm>
            <a:off x="7828896" y="3159469"/>
            <a:ext cx="2265173"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a:lvl1pPr>
          </a:lstStyle>
          <a:p>
            <a:r>
              <a:t>Running difference</a:t>
            </a:r>
          </a:p>
        </p:txBody>
      </p:sp>
      <mc:AlternateContent xmlns:mc="http://schemas.openxmlformats.org/markup-compatibility/2006">
        <mc:Choice xmlns:a14="http://schemas.microsoft.com/office/drawing/2010/main" Requires="a14">
          <p:sp>
            <p:nvSpPr>
              <p:cNvPr id="390" name="Text"/>
              <p:cNvSpPr txBox="1"/>
              <p:nvPr/>
            </p:nvSpPr>
            <p:spPr>
              <a:xfrm>
                <a:off x="4364892" y="6527525"/>
                <a:ext cx="867759" cy="646365"/>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lvl1pPr>
                  <a:defRPr sz="2800">
                    <a:latin typeface="Avenir Heavy"/>
                    <a:ea typeface="Avenir Heavy"/>
                    <a:cs typeface="Avenir Heavy"/>
                    <a:sym typeface="Avenir Heavy"/>
                  </a:defRPr>
                </a:lvl1pPr>
              </a:lstStyle>
              <a:p>
                <a:pPr/>
                <a14:m>
                  <m:oMathPara xmlns:m="http://schemas.openxmlformats.org/officeDocument/2006/math">
                    <m:oMathParaPr>
                      <m:jc m:val="center"/>
                    </m:oMathParaPr>
                    <m:oMath xmlns:m="http://schemas.openxmlformats.org/officeDocument/2006/math">
                      <m:r>
                        <m:rPr>
                          <m:sty m:val="p"/>
                        </m:rPr>
                        <a:rPr sz="3100" i="1">
                          <a:solidFill>
                            <a:srgbClr val="000000"/>
                          </a:solidFill>
                          <a:latin typeface="Cambria Math" panose="02040503050406030204" pitchFamily="18" charset="0"/>
                        </a:rPr>
                        <m:t>Δ</m:t>
                      </m:r>
                      <m:sSub>
                        <m:sSubPr>
                          <m:ctrlPr>
                            <a:rPr sz="3100" i="1">
                              <a:solidFill>
                                <a:srgbClr val="000000"/>
                              </a:solidFill>
                              <a:latin typeface="Cambria Math" panose="02040503050406030204" pitchFamily="18" charset="0"/>
                            </a:rPr>
                          </m:ctrlPr>
                        </m:sSubPr>
                        <m:e>
                          <m:r>
                            <a:rPr sz="3100" i="1">
                              <a:solidFill>
                                <a:srgbClr val="000000"/>
                              </a:solidFill>
                              <a:latin typeface="Cambria Math" panose="02040503050406030204" pitchFamily="18" charset="0"/>
                            </a:rPr>
                            <m:t>𝐸</m:t>
                          </m:r>
                        </m:e>
                        <m:sub>
                          <m:r>
                            <a:rPr sz="3100" i="1">
                              <a:solidFill>
                                <a:srgbClr val="000000"/>
                              </a:solidFill>
                              <a:latin typeface="Cambria Math" panose="02040503050406030204" pitchFamily="18" charset="0"/>
                            </a:rPr>
                            <m:t>𝑀</m:t>
                          </m:r>
                        </m:sub>
                      </m:sSub>
                    </m:oMath>
                  </m:oMathPara>
                </a14:m>
                <a:endParaRPr/>
              </a:p>
            </p:txBody>
          </p:sp>
        </mc:Choice>
        <mc:Fallback>
          <p:sp>
            <p:nvSpPr>
              <p:cNvPr id="390" name="Text"/>
              <p:cNvSpPr txBox="1">
                <a:spLocks noRot="1" noChangeAspect="1" noMove="1" noResize="1" noEditPoints="1" noAdjustHandles="1" noChangeArrowheads="1" noChangeShapeType="1" noTextEdit="1"/>
              </p:cNvSpPr>
              <p:nvPr/>
            </p:nvSpPr>
            <p:spPr>
              <a:xfrm>
                <a:off x="4364892" y="6527525"/>
                <a:ext cx="867759" cy="646365"/>
              </a:xfrm>
              <a:prstGeom prst="rect">
                <a:avLst/>
              </a:prstGeom>
              <a:blipFill>
                <a:blip r:embed="rId7"/>
                <a:stretch>
                  <a:fillRect l="-14493"/>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IT">
                    <a:noFill/>
                  </a:rPr>
                  <a:t> </a:t>
                </a:r>
              </a:p>
            </p:txBody>
          </p:sp>
        </mc:Fallback>
      </mc:AlternateContent>
      <mc:AlternateContent xmlns:mc="http://schemas.openxmlformats.org/markup-compatibility/2006">
        <mc:Choice xmlns:a14="http://schemas.microsoft.com/office/drawing/2010/main" Requires="a14">
          <p:sp>
            <p:nvSpPr>
              <p:cNvPr id="391" name="Text"/>
              <p:cNvSpPr txBox="1"/>
              <p:nvPr/>
            </p:nvSpPr>
            <p:spPr>
              <a:xfrm>
                <a:off x="9121917" y="6527525"/>
                <a:ext cx="789326" cy="646365"/>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lvl1pPr>
                  <a:defRPr sz="2800">
                    <a:latin typeface="Avenir Heavy"/>
                    <a:ea typeface="Avenir Heavy"/>
                    <a:cs typeface="Avenir Heavy"/>
                    <a:sym typeface="Avenir Heavy"/>
                  </a:defRPr>
                </a:lvl1pPr>
              </a:lstStyle>
              <a:p>
                <a:pPr/>
                <a14:m>
                  <m:oMathPara xmlns:m="http://schemas.openxmlformats.org/officeDocument/2006/math">
                    <m:oMathParaPr>
                      <m:jc m:val="center"/>
                    </m:oMathParaPr>
                    <m:oMath xmlns:m="http://schemas.openxmlformats.org/officeDocument/2006/math">
                      <m:r>
                        <m:rPr>
                          <m:sty m:val="p"/>
                        </m:rPr>
                        <a:rPr sz="3100" i="1">
                          <a:solidFill>
                            <a:srgbClr val="000000"/>
                          </a:solidFill>
                          <a:latin typeface="Cambria Math" panose="02040503050406030204" pitchFamily="18" charset="0"/>
                        </a:rPr>
                        <m:t>Δ</m:t>
                      </m:r>
                      <m:sSub>
                        <m:sSubPr>
                          <m:ctrlPr>
                            <a:rPr sz="3100" i="1">
                              <a:solidFill>
                                <a:srgbClr val="000000"/>
                              </a:solidFill>
                              <a:latin typeface="Cambria Math" panose="02040503050406030204" pitchFamily="18" charset="0"/>
                            </a:rPr>
                          </m:ctrlPr>
                        </m:sSubPr>
                        <m:e>
                          <m:r>
                            <a:rPr sz="3100" i="1">
                              <a:solidFill>
                                <a:srgbClr val="000000"/>
                              </a:solidFill>
                              <a:latin typeface="Cambria Math" panose="02040503050406030204" pitchFamily="18" charset="0"/>
                            </a:rPr>
                            <m:t>𝐸</m:t>
                          </m:r>
                        </m:e>
                        <m:sub>
                          <m:r>
                            <a:rPr sz="3100" i="1">
                              <a:solidFill>
                                <a:srgbClr val="000000"/>
                              </a:solidFill>
                              <a:latin typeface="Cambria Math" panose="02040503050406030204" pitchFamily="18" charset="0"/>
                            </a:rPr>
                            <m:t>𝑇</m:t>
                          </m:r>
                        </m:sub>
                      </m:sSub>
                    </m:oMath>
                  </m:oMathPara>
                </a14:m>
                <a:endParaRPr/>
              </a:p>
            </p:txBody>
          </p:sp>
        </mc:Choice>
        <mc:Fallback>
          <p:sp>
            <p:nvSpPr>
              <p:cNvPr id="391" name="Text"/>
              <p:cNvSpPr txBox="1">
                <a:spLocks noRot="1" noChangeAspect="1" noMove="1" noResize="1" noEditPoints="1" noAdjustHandles="1" noChangeArrowheads="1" noChangeShapeType="1" noTextEdit="1"/>
              </p:cNvSpPr>
              <p:nvPr/>
            </p:nvSpPr>
            <p:spPr>
              <a:xfrm>
                <a:off x="9121917" y="6527525"/>
                <a:ext cx="789326" cy="646365"/>
              </a:xfrm>
              <a:prstGeom prst="rect">
                <a:avLst/>
              </a:prstGeom>
              <a:blipFill>
                <a:blip r:embed="rId8"/>
                <a:stretch>
                  <a:fillRect l="-17460"/>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IT">
                    <a:noFill/>
                  </a:rPr>
                  <a:t> </a:t>
                </a:r>
              </a:p>
            </p:txBody>
          </p:sp>
        </mc:Fallback>
      </mc:AlternateContent>
      <p:pic>
        <p:nvPicPr>
          <p:cNvPr id="392" name="distmap_emagjet_0151_0312.png" descr="distmap_emagjet_0151_0312.png"/>
          <p:cNvPicPr>
            <a:picLocks noChangeAspect="1"/>
          </p:cNvPicPr>
          <p:nvPr/>
        </p:nvPicPr>
        <p:blipFill>
          <a:blip r:embed="rId9"/>
          <a:srcRect l="40281" t="39349" r="29284" b="25700"/>
          <a:stretch>
            <a:fillRect/>
          </a:stretch>
        </p:blipFill>
        <p:spPr>
          <a:xfrm>
            <a:off x="5428131" y="6527525"/>
            <a:ext cx="2628270" cy="3018232"/>
          </a:xfrm>
          <a:prstGeom prst="rect">
            <a:avLst/>
          </a:prstGeom>
          <a:ln w="12700">
            <a:miter lim="400000"/>
          </a:ln>
        </p:spPr>
      </p:pic>
      <p:pic>
        <p:nvPicPr>
          <p:cNvPr id="393" name="distmap_ethejet_0151_0312.png" descr="distmap_ethejet_0151_0312.png"/>
          <p:cNvPicPr>
            <a:picLocks noChangeAspect="1"/>
          </p:cNvPicPr>
          <p:nvPr/>
        </p:nvPicPr>
        <p:blipFill>
          <a:blip r:embed="rId10"/>
          <a:srcRect l="40358" t="39437" r="29092" b="25753"/>
          <a:stretch>
            <a:fillRect/>
          </a:stretch>
        </p:blipFill>
        <p:spPr>
          <a:xfrm>
            <a:off x="10041478" y="6527525"/>
            <a:ext cx="2638218" cy="3006089"/>
          </a:xfrm>
          <a:prstGeom prst="rect">
            <a:avLst/>
          </a:prstGeom>
          <a:ln w="12700">
            <a:miter lim="400000"/>
          </a:ln>
        </p:spPr>
      </p:pic>
      <p:sp>
        <p:nvSpPr>
          <p:cNvPr id="394" name="Line"/>
          <p:cNvSpPr/>
          <p:nvPr/>
        </p:nvSpPr>
        <p:spPr>
          <a:xfrm flipV="1">
            <a:off x="9064995" y="5457182"/>
            <a:ext cx="903168" cy="363236"/>
          </a:xfrm>
          <a:prstGeom prst="line">
            <a:avLst/>
          </a:prstGeom>
          <a:ln w="63500">
            <a:solidFill>
              <a:srgbClr val="0433FF"/>
            </a:solidFill>
            <a:miter lim="400000"/>
          </a:ln>
        </p:spPr>
        <p:txBody>
          <a:bodyPr lIns="50800" tIns="50800" rIns="50800" bIns="50800" anchor="ctr"/>
          <a:lstStyle/>
          <a:p>
            <a:pPr>
              <a:defRPr sz="2400"/>
            </a:pPr>
            <a:endParaRPr/>
          </a:p>
        </p:txBody>
      </p:sp>
      <mc:AlternateContent xmlns:mc="http://schemas.openxmlformats.org/markup-compatibility/2006">
        <mc:Choice xmlns:a14="http://schemas.microsoft.com/office/drawing/2010/main" Requires="a14">
          <p:sp>
            <p:nvSpPr>
              <p:cNvPr id="395" name="Text"/>
              <p:cNvSpPr txBox="1"/>
              <p:nvPr/>
            </p:nvSpPr>
            <p:spPr>
              <a:xfrm>
                <a:off x="9756724" y="4929730"/>
                <a:ext cx="2884420" cy="685277"/>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50800" tIns="50800" rIns="50800" bIns="50800" anchor="ctr">
                <a:spAutoFit/>
              </a:bodyPr>
              <a:lstStyle>
                <a:lvl1pPr>
                  <a:defRPr sz="3000">
                    <a:solidFill>
                      <a:srgbClr val="FFFFFF"/>
                    </a:solidFill>
                    <a:latin typeface="Avenir Heavy"/>
                    <a:ea typeface="Avenir Heavy"/>
                    <a:cs typeface="Avenir Heavy"/>
                    <a:sym typeface="Avenir Heavy"/>
                  </a:defRPr>
                </a:lvl1pPr>
              </a:lstStyle>
              <a:p>
                <a:pPr/>
                <a14:m>
                  <m:oMathPara xmlns:m="http://schemas.openxmlformats.org/officeDocument/2006/math">
                    <m:oMathParaPr>
                      <m:jc m:val="center"/>
                    </m:oMathParaPr>
                    <m:oMath xmlns:m="http://schemas.openxmlformats.org/officeDocument/2006/math">
                      <m:r>
                        <a:rPr sz="3350" i="1">
                          <a:solidFill>
                            <a:srgbClr val="FEFEFE"/>
                          </a:solidFill>
                          <a:latin typeface="Cambria Math" panose="02040503050406030204" pitchFamily="18" charset="0"/>
                        </a:rPr>
                        <m:t>∼180</m:t>
                      </m:r>
                      <m:r>
                        <a:rPr sz="3350" i="1">
                          <a:solidFill>
                            <a:srgbClr val="FEFEFE"/>
                          </a:solidFill>
                          <a:latin typeface="Cambria Math" panose="02040503050406030204" pitchFamily="18" charset="0"/>
                        </a:rPr>
                        <m:t>𝐾𝑚</m:t>
                      </m:r>
                      <m:r>
                        <a:rPr sz="3350" i="1">
                          <a:solidFill>
                            <a:srgbClr val="FEFEFE"/>
                          </a:solidFill>
                          <a:latin typeface="Cambria Math" panose="02040503050406030204" pitchFamily="18" charset="0"/>
                        </a:rPr>
                        <m:t>/</m:t>
                      </m:r>
                      <m:r>
                        <a:rPr sz="3350" i="1">
                          <a:solidFill>
                            <a:srgbClr val="FEFEFE"/>
                          </a:solidFill>
                          <a:latin typeface="Cambria Math" panose="02040503050406030204" pitchFamily="18" charset="0"/>
                        </a:rPr>
                        <m:t>𝑠</m:t>
                      </m:r>
                    </m:oMath>
                  </m:oMathPara>
                </a14:m>
                <a:endParaRPr/>
              </a:p>
            </p:txBody>
          </p:sp>
        </mc:Choice>
        <mc:Fallback>
          <p:sp>
            <p:nvSpPr>
              <p:cNvPr id="395" name="Text"/>
              <p:cNvSpPr txBox="1">
                <a:spLocks noRot="1" noChangeAspect="1" noMove="1" noResize="1" noEditPoints="1" noAdjustHandles="1" noChangeArrowheads="1" noChangeShapeType="1" noTextEdit="1"/>
              </p:cNvSpPr>
              <p:nvPr/>
            </p:nvSpPr>
            <p:spPr>
              <a:xfrm>
                <a:off x="9756724" y="4929730"/>
                <a:ext cx="2884420" cy="685277"/>
              </a:xfrm>
              <a:prstGeom prst="rect">
                <a:avLst/>
              </a:prstGeom>
              <a:blipFill>
                <a:blip r:embed="rId11"/>
                <a:stretch>
                  <a:fillRect b="-10909"/>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IT">
                    <a:noFill/>
                  </a:rPr>
                  <a:t> </a:t>
                </a:r>
              </a:p>
            </p:txBody>
          </p:sp>
        </mc:Fallback>
      </mc:AlternateContent>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 name="distmap_mtyjet_0151_0312.png" descr="distmap_mtyjet_0151_0312.png"/>
          <p:cNvPicPr>
            <a:picLocks noChangeAspect="1"/>
          </p:cNvPicPr>
          <p:nvPr/>
        </p:nvPicPr>
        <p:blipFill>
          <a:blip r:embed="rId2"/>
          <a:srcRect l="40839" t="39315" r="30166" b="45761"/>
          <a:stretch>
            <a:fillRect/>
          </a:stretch>
        </p:blipFill>
        <p:spPr>
          <a:xfrm>
            <a:off x="4159979" y="1863143"/>
            <a:ext cx="8557854" cy="4404685"/>
          </a:xfrm>
          <a:prstGeom prst="rect">
            <a:avLst/>
          </a:prstGeom>
          <a:ln w="12700">
            <a:miter lim="400000"/>
          </a:ln>
        </p:spPr>
      </p:pic>
      <p:pic>
        <p:nvPicPr>
          <p:cNvPr id="398" name="jet_vy200_0020jcrti250.png" descr="jet_vy200_0020jcrti250.png"/>
          <p:cNvPicPr>
            <a:picLocks noChangeAspect="1"/>
          </p:cNvPicPr>
          <p:nvPr/>
        </p:nvPicPr>
        <p:blipFill>
          <a:blip r:embed="rId3"/>
          <a:stretch>
            <a:fillRect/>
          </a:stretch>
        </p:blipFill>
        <p:spPr>
          <a:xfrm>
            <a:off x="-833202" y="-43116"/>
            <a:ext cx="6004663" cy="6331231"/>
          </a:xfrm>
          <a:prstGeom prst="rect">
            <a:avLst/>
          </a:prstGeom>
          <a:ln w="12700">
            <a:miter lim="400000"/>
          </a:ln>
        </p:spPr>
      </p:pic>
      <p:sp>
        <p:nvSpPr>
          <p:cNvPr id="399" name="Line"/>
          <p:cNvSpPr/>
          <p:nvPr/>
        </p:nvSpPr>
        <p:spPr>
          <a:xfrm flipV="1">
            <a:off x="1214195" y="3068766"/>
            <a:ext cx="1909869" cy="107467"/>
          </a:xfrm>
          <a:prstGeom prst="line">
            <a:avLst/>
          </a:prstGeom>
          <a:ln w="114300">
            <a:solidFill>
              <a:srgbClr val="000000"/>
            </a:solidFill>
            <a:miter lim="400000"/>
          </a:ln>
        </p:spPr>
        <p:txBody>
          <a:bodyPr lIns="50800" tIns="50800" rIns="50800" bIns="50800" anchor="ctr"/>
          <a:lstStyle/>
          <a:p>
            <a:pPr>
              <a:defRPr sz="2400"/>
            </a:pPr>
            <a:endParaRPr/>
          </a:p>
        </p:txBody>
      </p:sp>
      <mc:AlternateContent xmlns:mc="http://schemas.openxmlformats.org/markup-compatibility/2006">
        <mc:Choice xmlns:a14="http://schemas.microsoft.com/office/drawing/2010/main" Requires="a14">
          <p:sp>
            <p:nvSpPr>
              <p:cNvPr id="400" name="Text"/>
              <p:cNvSpPr txBox="1"/>
              <p:nvPr/>
            </p:nvSpPr>
            <p:spPr>
              <a:xfrm>
                <a:off x="8207959" y="976773"/>
                <a:ext cx="782615" cy="658435"/>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lvl1pPr>
                  <a:defRPr sz="2800">
                    <a:latin typeface="Avenir Heavy"/>
                    <a:ea typeface="Avenir Heavy"/>
                    <a:cs typeface="Avenir Heavy"/>
                    <a:sym typeface="Avenir Heavy"/>
                  </a:defRPr>
                </a:lvl1pPr>
              </a:lstStyle>
              <a:p>
                <a:pPr/>
                <a14:m>
                  <m:oMathPara xmlns:m="http://schemas.openxmlformats.org/officeDocument/2006/math">
                    <m:oMathParaPr>
                      <m:jc m:val="center"/>
                    </m:oMathParaPr>
                    <m:oMath xmlns:m="http://schemas.openxmlformats.org/officeDocument/2006/math">
                      <m:r>
                        <a:rPr sz="3100" i="1">
                          <a:solidFill>
                            <a:srgbClr val="000000"/>
                          </a:solidFill>
                          <a:latin typeface="Cambria Math" panose="02040503050406030204" pitchFamily="18" charset="0"/>
                        </a:rPr>
                        <m:t>𝑇</m:t>
                      </m:r>
                      <m:sSub>
                        <m:sSubPr>
                          <m:ctrlPr>
                            <a:rPr sz="3100" i="1">
                              <a:solidFill>
                                <a:srgbClr val="000000"/>
                              </a:solidFill>
                              <a:latin typeface="Cambria Math" panose="02040503050406030204" pitchFamily="18" charset="0"/>
                            </a:rPr>
                          </m:ctrlPr>
                        </m:sSubPr>
                        <m:e>
                          <m:r>
                            <a:rPr sz="3100" i="1">
                              <a:solidFill>
                                <a:srgbClr val="000000"/>
                              </a:solidFill>
                              <a:latin typeface="Cambria Math" panose="02040503050406030204" pitchFamily="18" charset="0"/>
                            </a:rPr>
                            <m:t>𝑀</m:t>
                          </m:r>
                        </m:e>
                        <m:sub>
                          <m:r>
                            <a:rPr sz="3100" i="1">
                              <a:solidFill>
                                <a:srgbClr val="000000"/>
                              </a:solidFill>
                              <a:latin typeface="Cambria Math" panose="02040503050406030204" pitchFamily="18" charset="0"/>
                            </a:rPr>
                            <m:t>𝑦</m:t>
                          </m:r>
                        </m:sub>
                      </m:sSub>
                    </m:oMath>
                  </m:oMathPara>
                </a14:m>
                <a:endParaRPr/>
              </a:p>
            </p:txBody>
          </p:sp>
        </mc:Choice>
        <mc:Fallback>
          <p:sp>
            <p:nvSpPr>
              <p:cNvPr id="400" name="Text"/>
              <p:cNvSpPr txBox="1">
                <a:spLocks noRot="1" noChangeAspect="1" noMove="1" noResize="1" noEditPoints="1" noAdjustHandles="1" noChangeArrowheads="1" noChangeShapeType="1" noTextEdit="1"/>
              </p:cNvSpPr>
              <p:nvPr/>
            </p:nvSpPr>
            <p:spPr>
              <a:xfrm>
                <a:off x="8207959" y="976773"/>
                <a:ext cx="782615" cy="658435"/>
              </a:xfrm>
              <a:prstGeom prst="rect">
                <a:avLst/>
              </a:prstGeom>
              <a:blipFill>
                <a:blip r:embed="rId4"/>
                <a:stretch>
                  <a:fillRect l="-24194" r="-1613" b="-3774"/>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IT">
                    <a:noFill/>
                  </a:rPr>
                  <a:t> </a:t>
                </a:r>
              </a:p>
            </p:txBody>
          </p:sp>
        </mc:Fallback>
      </mc:AlternateContent>
      <p:sp>
        <p:nvSpPr>
          <p:cNvPr id="401" name="Oval"/>
          <p:cNvSpPr/>
          <p:nvPr/>
        </p:nvSpPr>
        <p:spPr>
          <a:xfrm>
            <a:off x="6471368" y="3196377"/>
            <a:ext cx="644035" cy="1738053"/>
          </a:xfrm>
          <a:prstGeom prst="ellipse">
            <a:avLst/>
          </a:prstGeom>
          <a:ln w="63500">
            <a:solidFill>
              <a:schemeClr val="accent1"/>
            </a:solidFill>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402" name="Outward directed magnetic tension…"/>
          <p:cNvSpPr txBox="1"/>
          <p:nvPr/>
        </p:nvSpPr>
        <p:spPr>
          <a:xfrm>
            <a:off x="8650625" y="7704852"/>
            <a:ext cx="3720272" cy="139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2800"/>
            </a:pPr>
            <a:r>
              <a:t>Outward directed magnetic tension</a:t>
            </a:r>
          </a:p>
          <a:p>
            <a:pPr algn="l">
              <a:defRPr sz="2800"/>
            </a:pPr>
            <a:r>
              <a:t>(Causing the jet)</a:t>
            </a:r>
          </a:p>
        </p:txBody>
      </p:sp>
      <p:sp>
        <p:nvSpPr>
          <p:cNvPr id="403" name="Inward directed magnetic tension…"/>
          <p:cNvSpPr txBox="1"/>
          <p:nvPr/>
        </p:nvSpPr>
        <p:spPr>
          <a:xfrm>
            <a:off x="4138963" y="7137667"/>
            <a:ext cx="3720272" cy="139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2800"/>
            </a:pPr>
            <a:r>
              <a:t>Inward directed magnetic tension</a:t>
            </a:r>
          </a:p>
          <a:p>
            <a:pPr algn="l">
              <a:defRPr sz="2800"/>
            </a:pPr>
            <a:r>
              <a:t>(Stopping the jet)</a:t>
            </a:r>
          </a:p>
        </p:txBody>
      </p:sp>
      <p:sp>
        <p:nvSpPr>
          <p:cNvPr id="404" name="Line"/>
          <p:cNvSpPr/>
          <p:nvPr/>
        </p:nvSpPr>
        <p:spPr>
          <a:xfrm flipV="1">
            <a:off x="5718245" y="4789810"/>
            <a:ext cx="748266" cy="2376157"/>
          </a:xfrm>
          <a:prstGeom prst="line">
            <a:avLst/>
          </a:prstGeom>
          <a:ln w="63500">
            <a:solidFill>
              <a:srgbClr val="000000"/>
            </a:solidFill>
            <a:miter lim="400000"/>
            <a:tailEnd type="triangle"/>
          </a:ln>
        </p:spPr>
        <p:txBody>
          <a:bodyPr lIns="50800" tIns="50800" rIns="50800" bIns="50800" anchor="ctr"/>
          <a:lstStyle/>
          <a:p>
            <a:pPr>
              <a:defRPr sz="2400"/>
            </a:pPr>
            <a:endParaRPr/>
          </a:p>
        </p:txBody>
      </p:sp>
      <p:sp>
        <p:nvSpPr>
          <p:cNvPr id="405" name="Line"/>
          <p:cNvSpPr/>
          <p:nvPr/>
        </p:nvSpPr>
        <p:spPr>
          <a:xfrm flipH="1" flipV="1">
            <a:off x="8981069" y="5601048"/>
            <a:ext cx="1220439" cy="2213277"/>
          </a:xfrm>
          <a:prstGeom prst="line">
            <a:avLst/>
          </a:prstGeom>
          <a:ln w="88900">
            <a:solidFill>
              <a:srgbClr val="000000"/>
            </a:solidFill>
            <a:miter lim="400000"/>
            <a:tailEnd type="triangle"/>
          </a:ln>
        </p:spPr>
        <p:txBody>
          <a:bodyPr lIns="50800" tIns="50800" rIns="50800" bIns="50800" anchor="ctr"/>
          <a:lstStyle/>
          <a:p>
            <a:pPr>
              <a:defRPr sz="2400"/>
            </a:pPr>
            <a:endParaRPr/>
          </a:p>
        </p:txBody>
      </p:sp>
      <p:sp>
        <p:nvSpPr>
          <p:cNvPr id="406" name="Oval"/>
          <p:cNvSpPr/>
          <p:nvPr/>
        </p:nvSpPr>
        <p:spPr>
          <a:xfrm>
            <a:off x="7899103" y="3744450"/>
            <a:ext cx="1079569" cy="2539649"/>
          </a:xfrm>
          <a:prstGeom prst="ellipse">
            <a:avLst/>
          </a:prstGeom>
          <a:ln w="63500">
            <a:solidFill>
              <a:schemeClr val="accent5"/>
            </a:solidFill>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407" name="Oval"/>
          <p:cNvSpPr/>
          <p:nvPr/>
        </p:nvSpPr>
        <p:spPr>
          <a:xfrm>
            <a:off x="9882508" y="3196377"/>
            <a:ext cx="644035" cy="1738053"/>
          </a:xfrm>
          <a:prstGeom prst="ellipse">
            <a:avLst/>
          </a:prstGeom>
          <a:ln w="63500">
            <a:solidFill>
              <a:schemeClr val="accent1"/>
            </a:solidFill>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408" name="What stops the jet?"/>
          <p:cNvSpPr txBox="1">
            <a:spLocks noGrp="1"/>
          </p:cNvSpPr>
          <p:nvPr>
            <p:ph type="title"/>
          </p:nvPr>
        </p:nvSpPr>
        <p:spPr>
          <a:xfrm>
            <a:off x="2840754" y="-2064"/>
            <a:ext cx="11517025" cy="1727201"/>
          </a:xfrm>
          <a:prstGeom prst="rect">
            <a:avLst/>
          </a:prstGeom>
        </p:spPr>
        <p:txBody>
          <a:bodyPr/>
          <a:lstStyle>
            <a:lvl1pPr>
              <a:defRPr sz="4500" b="0">
                <a:solidFill>
                  <a:srgbClr val="000000"/>
                </a:solidFill>
                <a:latin typeface="Avenir Heavy"/>
                <a:ea typeface="Avenir Heavy"/>
                <a:cs typeface="Avenir Heavy"/>
                <a:sym typeface="Avenir Heavy"/>
              </a:defRPr>
            </a:lvl1pPr>
          </a:lstStyle>
          <a:p>
            <a:r>
              <a:t>What stops the jet?</a:t>
            </a:r>
          </a:p>
        </p:txBody>
      </p:sp>
      <p:sp>
        <p:nvSpPr>
          <p:cNvPr id="409" name="Line"/>
          <p:cNvSpPr/>
          <p:nvPr/>
        </p:nvSpPr>
        <p:spPr>
          <a:xfrm>
            <a:off x="8618241" y="5014274"/>
            <a:ext cx="923399" cy="1"/>
          </a:xfrm>
          <a:prstGeom prst="line">
            <a:avLst/>
          </a:prstGeom>
          <a:ln w="88900">
            <a:solidFill>
              <a:srgbClr val="FF2600"/>
            </a:solidFill>
            <a:miter lim="400000"/>
            <a:tailEnd type="triangle"/>
          </a:ln>
        </p:spPr>
        <p:txBody>
          <a:bodyPr lIns="50800" tIns="50800" rIns="50800" bIns="50800" anchor="ctr"/>
          <a:lstStyle/>
          <a:p>
            <a:pPr>
              <a:defRPr sz="2400"/>
            </a:pPr>
            <a:endParaRPr/>
          </a:p>
        </p:txBody>
      </p:sp>
      <p:sp>
        <p:nvSpPr>
          <p:cNvPr id="410" name="Line"/>
          <p:cNvSpPr/>
          <p:nvPr/>
        </p:nvSpPr>
        <p:spPr>
          <a:xfrm>
            <a:off x="6814841" y="4226874"/>
            <a:ext cx="923399" cy="1"/>
          </a:xfrm>
          <a:prstGeom prst="line">
            <a:avLst/>
          </a:prstGeom>
          <a:ln w="88900">
            <a:solidFill>
              <a:srgbClr val="0433FF"/>
            </a:solidFill>
            <a:miter lim="400000"/>
            <a:tailEnd type="triangle"/>
          </a:ln>
        </p:spPr>
        <p:txBody>
          <a:bodyPr lIns="50800" tIns="50800" rIns="50800" bIns="50800" anchor="ctr"/>
          <a:lstStyle/>
          <a:p>
            <a:pPr>
              <a:defRPr sz="2400"/>
            </a:pPr>
            <a:endParaRPr/>
          </a:p>
        </p:txBody>
      </p:sp>
      <p:sp>
        <p:nvSpPr>
          <p:cNvPr id="411" name="Line"/>
          <p:cNvSpPr/>
          <p:nvPr/>
        </p:nvSpPr>
        <p:spPr>
          <a:xfrm flipH="1">
            <a:off x="9149052" y="4226874"/>
            <a:ext cx="923399" cy="1"/>
          </a:xfrm>
          <a:prstGeom prst="line">
            <a:avLst/>
          </a:prstGeom>
          <a:ln w="88900">
            <a:solidFill>
              <a:srgbClr val="0433FF"/>
            </a:solidFill>
            <a:miter lim="400000"/>
            <a:tailEnd type="triangle"/>
          </a:ln>
        </p:spPr>
        <p:txBody>
          <a:bodyPr lIns="50800" tIns="50800" rIns="50800" bIns="50800" anchor="ctr"/>
          <a:lstStyle/>
          <a:p>
            <a:pPr>
              <a:defRPr sz="2400"/>
            </a:pPr>
            <a:endParaRPr/>
          </a:p>
        </p:txBody>
      </p:sp>
      <p:sp>
        <p:nvSpPr>
          <p:cNvPr id="412" name="Line"/>
          <p:cNvSpPr/>
          <p:nvPr/>
        </p:nvSpPr>
        <p:spPr>
          <a:xfrm flipH="1">
            <a:off x="7385724" y="5014274"/>
            <a:ext cx="923399" cy="1"/>
          </a:xfrm>
          <a:prstGeom prst="line">
            <a:avLst/>
          </a:prstGeom>
          <a:ln w="88900">
            <a:solidFill>
              <a:srgbClr val="FF2600"/>
            </a:solidFill>
            <a:miter lim="400000"/>
            <a:tailEnd type="triangle"/>
          </a:ln>
        </p:spPr>
        <p:txBody>
          <a:bodyPr lIns="50800" tIns="50800" rIns="50800" bIns="50800" anchor="ctr"/>
          <a:lstStyle/>
          <a:p>
            <a:pPr>
              <a:defRPr sz="2400"/>
            </a:pPr>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Line"/>
          <p:cNvSpPr/>
          <p:nvPr/>
        </p:nvSpPr>
        <p:spPr>
          <a:xfrm flipV="1">
            <a:off x="1214195" y="3068766"/>
            <a:ext cx="1909869" cy="107467"/>
          </a:xfrm>
          <a:prstGeom prst="line">
            <a:avLst/>
          </a:prstGeom>
          <a:ln w="114300">
            <a:solidFill>
              <a:srgbClr val="000000"/>
            </a:solidFill>
            <a:miter lim="400000"/>
          </a:ln>
        </p:spPr>
        <p:txBody>
          <a:bodyPr lIns="50800" tIns="50800" rIns="50800" bIns="50800" anchor="ctr"/>
          <a:lstStyle/>
          <a:p>
            <a:pPr>
              <a:defRPr sz="2400"/>
            </a:pPr>
            <a:endParaRPr/>
          </a:p>
        </p:txBody>
      </p:sp>
      <p:sp>
        <p:nvSpPr>
          <p:cNvPr id="415" name="Heating"/>
          <p:cNvSpPr txBox="1">
            <a:spLocks noGrp="1"/>
          </p:cNvSpPr>
          <p:nvPr>
            <p:ph type="title"/>
          </p:nvPr>
        </p:nvSpPr>
        <p:spPr>
          <a:xfrm>
            <a:off x="2402567" y="-752936"/>
            <a:ext cx="11517024" cy="1727201"/>
          </a:xfrm>
          <a:prstGeom prst="rect">
            <a:avLst/>
          </a:prstGeom>
        </p:spPr>
        <p:txBody>
          <a:bodyPr/>
          <a:lstStyle>
            <a:lvl1pPr>
              <a:defRPr sz="4500" b="0">
                <a:solidFill>
                  <a:srgbClr val="000000"/>
                </a:solidFill>
                <a:latin typeface="Avenir Heavy"/>
                <a:ea typeface="Avenir Heavy"/>
                <a:cs typeface="Avenir Heavy"/>
                <a:sym typeface="Avenir Heavy"/>
              </a:defRPr>
            </a:lvl1pPr>
          </a:lstStyle>
          <a:p>
            <a:r>
              <a:t>Heating</a:t>
            </a:r>
          </a:p>
        </p:txBody>
      </p:sp>
      <p:pic>
        <p:nvPicPr>
          <p:cNvPr id="416" name="distmap_heatrec_0151_0312.png" descr="distmap_heatrec_0151_0312.png"/>
          <p:cNvPicPr>
            <a:picLocks noChangeAspect="1"/>
          </p:cNvPicPr>
          <p:nvPr/>
        </p:nvPicPr>
        <p:blipFill>
          <a:blip r:embed="rId4"/>
          <a:stretch>
            <a:fillRect/>
          </a:stretch>
        </p:blipFill>
        <p:spPr>
          <a:xfrm>
            <a:off x="4353851" y="764790"/>
            <a:ext cx="8581322" cy="8581321"/>
          </a:xfrm>
          <a:prstGeom prst="rect">
            <a:avLst/>
          </a:prstGeom>
          <a:ln w="12700">
            <a:miter lim="400000"/>
          </a:ln>
        </p:spPr>
      </p:pic>
      <p:sp>
        <p:nvSpPr>
          <p:cNvPr id="417" name="Oval"/>
          <p:cNvSpPr/>
          <p:nvPr/>
        </p:nvSpPr>
        <p:spPr>
          <a:xfrm>
            <a:off x="8802412" y="4186379"/>
            <a:ext cx="644035" cy="1738053"/>
          </a:xfrm>
          <a:prstGeom prst="ellipse">
            <a:avLst/>
          </a:prstGeom>
          <a:ln w="63500">
            <a:solidFill>
              <a:schemeClr val="accent1"/>
            </a:solidFill>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418" name="Heating from nanoflare"/>
          <p:cNvSpPr txBox="1"/>
          <p:nvPr/>
        </p:nvSpPr>
        <p:spPr>
          <a:xfrm>
            <a:off x="10308883" y="256267"/>
            <a:ext cx="3720272" cy="965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2800"/>
            </a:lvl1pPr>
          </a:lstStyle>
          <a:p>
            <a:r>
              <a:t>Heating from nanoflare</a:t>
            </a:r>
          </a:p>
        </p:txBody>
      </p:sp>
      <p:sp>
        <p:nvSpPr>
          <p:cNvPr id="419" name="Line"/>
          <p:cNvSpPr/>
          <p:nvPr/>
        </p:nvSpPr>
        <p:spPr>
          <a:xfrm flipH="1">
            <a:off x="9325383" y="1309514"/>
            <a:ext cx="1831100" cy="3121799"/>
          </a:xfrm>
          <a:prstGeom prst="line">
            <a:avLst/>
          </a:prstGeom>
          <a:ln w="63500">
            <a:solidFill>
              <a:srgbClr val="000000"/>
            </a:solidFill>
            <a:miter lim="400000"/>
            <a:tailEnd type="triangle"/>
          </a:ln>
        </p:spPr>
        <p:txBody>
          <a:bodyPr lIns="50800" tIns="50800" rIns="50800" bIns="50800" anchor="ctr"/>
          <a:lstStyle/>
          <a:p>
            <a:pPr>
              <a:defRPr sz="2400"/>
            </a:pPr>
            <a:endParaRPr/>
          </a:p>
        </p:txBody>
      </p:sp>
      <p:pic>
        <p:nvPicPr>
          <p:cNvPr id="420" name="heatingt.mp4" descr="heatingt.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1093539" y="1379789"/>
            <a:ext cx="5728299" cy="7637732"/>
          </a:xfrm>
          <a:prstGeom prst="rect">
            <a:avLst/>
          </a:prstGeom>
          <a:ln w="12700">
            <a:miter lim="400000"/>
          </a:ln>
        </p:spPr>
      </p:pic>
      <mc:AlternateContent xmlns:mc="http://schemas.openxmlformats.org/markup-compatibility/2006">
        <mc:Choice xmlns:a14="http://schemas.microsoft.com/office/drawing/2010/main" Requires="a14">
          <p:sp>
            <p:nvSpPr>
              <p:cNvPr id="421" name="Text"/>
              <p:cNvSpPr txBox="1"/>
              <p:nvPr/>
            </p:nvSpPr>
            <p:spPr>
              <a:xfrm>
                <a:off x="478829" y="366298"/>
                <a:ext cx="5728299" cy="682751"/>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square" lIns="50800" tIns="50800" rIns="50800" bIns="50800" anchor="ctr">
                <a:spAutoFit/>
              </a:bodyPr>
              <a:lstStyle>
                <a:lvl1pPr algn="l">
                  <a:defRPr sz="2800"/>
                </a:lvl1pPr>
              </a:lstStyle>
              <a:p>
                <a:pPr/>
                <a14:m>
                  <m:oMathPara xmlns:m="http://schemas.openxmlformats.org/officeDocument/2006/math">
                    <m:oMathParaPr>
                      <m:jc m:val="left"/>
                    </m:oMathParaPr>
                    <m:oMath xmlns:m="http://schemas.openxmlformats.org/officeDocument/2006/math">
                      <m:sSub>
                        <m:sSubPr>
                          <m:ctrlPr>
                            <a:rPr sz="3250">
                              <a:solidFill>
                                <a:srgbClr val="000000"/>
                              </a:solidFill>
                              <a:latin typeface="Cambria Math" panose="02040503050406030204" pitchFamily="18" charset="0"/>
                            </a:rPr>
                          </m:ctrlPr>
                        </m:sSubPr>
                        <m:e>
                          <m:r>
                            <a:rPr sz="3250" i="1">
                              <a:solidFill>
                                <a:srgbClr val="000000"/>
                              </a:solidFill>
                              <a:latin typeface="Cambria Math" panose="02040503050406030204" pitchFamily="18" charset="0"/>
                            </a:rPr>
                            <m:t>∫</m:t>
                          </m:r>
                        </m:e>
                        <m:sub>
                          <m:r>
                            <a:rPr sz="3250" i="1">
                              <a:solidFill>
                                <a:srgbClr val="000000"/>
                              </a:solidFill>
                              <a:latin typeface="Cambria Math" panose="02040503050406030204" pitchFamily="18" charset="0"/>
                            </a:rPr>
                            <m:t>𝑡</m:t>
                          </m:r>
                        </m:sub>
                      </m:sSub>
                      <m:sSub>
                        <m:sSubPr>
                          <m:ctrlPr>
                            <a:rPr sz="3250" i="1">
                              <a:solidFill>
                                <a:srgbClr val="000000"/>
                              </a:solidFill>
                              <a:latin typeface="Cambria Math" panose="02040503050406030204" pitchFamily="18" charset="0"/>
                            </a:rPr>
                          </m:ctrlPr>
                        </m:sSubPr>
                        <m:e>
                          <m:r>
                            <a:rPr sz="3250" i="1">
                              <a:solidFill>
                                <a:srgbClr val="000000"/>
                              </a:solidFill>
                              <a:latin typeface="Cambria Math" panose="02040503050406030204" pitchFamily="18" charset="0"/>
                            </a:rPr>
                            <m:t>∫</m:t>
                          </m:r>
                        </m:e>
                        <m:sub>
                          <m:r>
                            <a:rPr sz="3250" i="1">
                              <a:solidFill>
                                <a:srgbClr val="000000"/>
                              </a:solidFill>
                              <a:latin typeface="Cambria Math" panose="02040503050406030204" pitchFamily="18" charset="0"/>
                            </a:rPr>
                            <m:t>𝑉</m:t>
                          </m:r>
                        </m:sub>
                      </m:sSub>
                      <m:r>
                        <a:rPr sz="3250" i="1">
                          <a:solidFill>
                            <a:srgbClr val="000000"/>
                          </a:solidFill>
                          <a:latin typeface="Cambria Math" panose="02040503050406030204" pitchFamily="18" charset="0"/>
                        </a:rPr>
                        <m:t>𝐻𝑑𝑉𝑑𝑡</m:t>
                      </m:r>
                      <m:r>
                        <a:rPr sz="3250" i="1">
                          <a:solidFill>
                            <a:srgbClr val="000000"/>
                          </a:solidFill>
                          <a:latin typeface="Cambria Math" panose="02040503050406030204" pitchFamily="18" charset="0"/>
                        </a:rPr>
                        <m:t>=2.2×</m:t>
                      </m:r>
                      <m:sSup>
                        <m:sSupPr>
                          <m:ctrlPr>
                            <a:rPr sz="3250" i="1">
                              <a:solidFill>
                                <a:srgbClr val="000000"/>
                              </a:solidFill>
                              <a:latin typeface="Cambria Math" panose="02040503050406030204" pitchFamily="18" charset="0"/>
                            </a:rPr>
                          </m:ctrlPr>
                        </m:sSupPr>
                        <m:e>
                          <m:r>
                            <a:rPr sz="3250" i="1">
                              <a:solidFill>
                                <a:srgbClr val="000000"/>
                              </a:solidFill>
                              <a:latin typeface="Cambria Math" panose="02040503050406030204" pitchFamily="18" charset="0"/>
                            </a:rPr>
                            <m:t>10</m:t>
                          </m:r>
                        </m:e>
                        <m:sup>
                          <m:r>
                            <a:rPr sz="3250" i="1">
                              <a:solidFill>
                                <a:srgbClr val="000000"/>
                              </a:solidFill>
                              <a:latin typeface="Cambria Math" panose="02040503050406030204" pitchFamily="18" charset="0"/>
                            </a:rPr>
                            <m:t>26</m:t>
                          </m:r>
                        </m:sup>
                      </m:sSup>
                      <m:r>
                        <a:rPr sz="3250" i="1">
                          <a:solidFill>
                            <a:srgbClr val="000000"/>
                          </a:solidFill>
                          <a:latin typeface="Cambria Math" panose="02040503050406030204" pitchFamily="18" charset="0"/>
                        </a:rPr>
                        <m:t>𝑒𝑟𝑔</m:t>
                      </m:r>
                    </m:oMath>
                  </m:oMathPara>
                </a14:m>
                <a:endParaRPr dirty="0"/>
              </a:p>
            </p:txBody>
          </p:sp>
        </mc:Choice>
        <mc:Fallback>
          <p:sp>
            <p:nvSpPr>
              <p:cNvPr id="421" name="Text"/>
              <p:cNvSpPr txBox="1">
                <a:spLocks noRot="1" noChangeAspect="1" noMove="1" noResize="1" noEditPoints="1" noAdjustHandles="1" noChangeArrowheads="1" noChangeShapeType="1" noTextEdit="1"/>
              </p:cNvSpPr>
              <p:nvPr/>
            </p:nvSpPr>
            <p:spPr>
              <a:xfrm>
                <a:off x="478829" y="366298"/>
                <a:ext cx="5728299" cy="682751"/>
              </a:xfrm>
              <a:prstGeom prst="rect">
                <a:avLst/>
              </a:prstGeom>
              <a:blipFill>
                <a:blip r:embed="rId6"/>
                <a:stretch>
                  <a:fillRect l="-3097" t="-1818" b="-16364"/>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IT">
                    <a:noFill/>
                  </a:rPr>
                  <a:t> </a:t>
                </a:r>
              </a:p>
            </p:txBody>
          </p:sp>
        </mc:Fallback>
      </mc:AlternateContent>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00" fill="hold"/>
                                        <p:tgtEl>
                                          <p:spTgt spid="4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20"/>
                </p:tgtEl>
              </p:cMediaNode>
            </p:video>
            <p:seq concurrent="1" prevAc="none" nextAc="seek">
              <p:cTn id="8" restart="whenNotActive" fill="hold" evtFilter="cancelBubble" nodeType="interactiveSeq">
                <p:stCondLst>
                  <p:cond evt="onClick" delay="0">
                    <p:tgtEl>
                      <p:spTgt spid="4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20"/>
                                        </p:tgtEl>
                                      </p:cBhvr>
                                    </p:cmd>
                                  </p:childTnLst>
                                </p:cTn>
                              </p:par>
                            </p:childTnLst>
                          </p:cTn>
                        </p:par>
                      </p:childTnLst>
                    </p:cTn>
                  </p:par>
                </p:childTnLst>
              </p:cTn>
              <p:nextCondLst>
                <p:cond evt="onClick" delay="0">
                  <p:tgtEl>
                    <p:spTgt spid="420"/>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 name="movie_muse_euvst_eis_startx35_new.mov" descr="movie_muse_euvst_eis_startx35_new.mov"/>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1925165" y="2442855"/>
            <a:ext cx="16985099" cy="6369413"/>
          </a:xfrm>
          <a:prstGeom prst="rect">
            <a:avLst/>
          </a:prstGeom>
          <a:ln w="12700">
            <a:miter lim="400000"/>
          </a:ln>
        </p:spPr>
      </p:pic>
      <p:sp>
        <p:nvSpPr>
          <p:cNvPr id="424" name="MHD Simulation of X-class Flare      Multi-Slit Solar Explorer         Hinode/EIS"/>
          <p:cNvSpPr txBox="1"/>
          <p:nvPr/>
        </p:nvSpPr>
        <p:spPr>
          <a:xfrm>
            <a:off x="1926528" y="2287801"/>
            <a:ext cx="13090117" cy="5500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6574" tIns="36574" rIns="36574" bIns="36574">
            <a:normAutofit/>
          </a:bodyPr>
          <a:lstStyle/>
          <a:p>
            <a:pPr lvl="1" indent="1287653" algn="l" defTabSz="975323">
              <a:spcBef>
                <a:spcPts val="200"/>
              </a:spcBef>
              <a:defRPr sz="1800" b="1">
                <a:solidFill>
                  <a:srgbClr val="0433FF"/>
                </a:solidFill>
                <a:latin typeface="Avenir Next Regular"/>
                <a:ea typeface="Avenir Next Regular"/>
                <a:cs typeface="Avenir Next Regular"/>
                <a:sym typeface="Avenir Next Regular"/>
              </a:defRPr>
            </a:pPr>
            <a:r>
              <a:t>MHD Simulation of Flare 	         Multi-slit Solar Explorer</a:t>
            </a:r>
          </a:p>
        </p:txBody>
      </p:sp>
      <p:sp>
        <p:nvSpPr>
          <p:cNvPr id="425" name="Higher cadence and larger 2-D FOV than current or planned spectrometers"/>
          <p:cNvSpPr txBox="1"/>
          <p:nvPr/>
        </p:nvSpPr>
        <p:spPr>
          <a:xfrm>
            <a:off x="-110638" y="7785723"/>
            <a:ext cx="12363850" cy="18452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6574" tIns="36574" rIns="36574" bIns="36574">
            <a:spAutoFit/>
          </a:bodyPr>
          <a:lstStyle/>
          <a:p>
            <a:pPr lvl="1" indent="77152" algn="l" defTabSz="526694">
              <a:spcBef>
                <a:spcPts val="400"/>
              </a:spcBef>
              <a:defRPr sz="2400" b="1">
                <a:latin typeface="Avenir Next Regular"/>
                <a:ea typeface="Avenir Next Regular"/>
                <a:cs typeface="Avenir Next Regular"/>
                <a:sym typeface="Avenir Next Regular"/>
              </a:defRPr>
            </a:pPr>
            <a:r>
              <a:t>Breakthroughs</a:t>
            </a:r>
            <a:r>
              <a:rPr b="0"/>
              <a:t>:</a:t>
            </a:r>
            <a:endParaRPr sz="3600"/>
          </a:p>
          <a:p>
            <a:pPr marL="302712" lvl="2" indent="-148407" algn="l" defTabSz="526694">
              <a:spcBef>
                <a:spcPts val="400"/>
              </a:spcBef>
              <a:buSzPct val="100000"/>
              <a:buChar char="-"/>
              <a:defRPr sz="2400">
                <a:latin typeface="Avenir Next Regular"/>
                <a:ea typeface="Avenir Next Regular"/>
                <a:cs typeface="Avenir Next Regular"/>
                <a:sym typeface="Avenir Next Regular"/>
              </a:defRPr>
            </a:pPr>
            <a:r>
              <a:rPr sz="3600"/>
              <a:t> </a:t>
            </a:r>
            <a:r>
              <a:t>cadence: 40-100x faster &amp; larger FOV than current/planned spectrographs</a:t>
            </a:r>
            <a:endParaRPr sz="3600"/>
          </a:p>
          <a:p>
            <a:pPr marL="302712" lvl="2" indent="-148407" algn="l" defTabSz="526694">
              <a:spcBef>
                <a:spcPts val="400"/>
              </a:spcBef>
              <a:buSzPct val="100000"/>
              <a:buChar char="-"/>
              <a:defRPr sz="2400">
                <a:latin typeface="Avenir Next Regular"/>
                <a:ea typeface="Avenir Next Regular"/>
                <a:cs typeface="Avenir Next Regular"/>
                <a:sym typeface="Avenir Next Regular"/>
              </a:defRPr>
            </a:pPr>
            <a:r>
              <a:rPr sz="3600"/>
              <a:t> </a:t>
            </a:r>
            <a:r>
              <a:t>spatial resolution: 10x higher than AIA, 25x better than EIS or SOLO/SPICE</a:t>
            </a:r>
          </a:p>
        </p:txBody>
      </p:sp>
      <p:sp>
        <p:nvSpPr>
          <p:cNvPr id="426" name="What is unique about MUSE?"/>
          <p:cNvSpPr txBox="1">
            <a:spLocks noGrp="1"/>
          </p:cNvSpPr>
          <p:nvPr>
            <p:ph type="title" idx="4294967295"/>
          </p:nvPr>
        </p:nvSpPr>
        <p:spPr>
          <a:xfrm>
            <a:off x="1170841" y="146871"/>
            <a:ext cx="11517024" cy="1867042"/>
          </a:xfrm>
          <a:prstGeom prst="rect">
            <a:avLst/>
          </a:prstGeom>
        </p:spPr>
        <p:txBody>
          <a:bodyPr anchor="b">
            <a:noAutofit/>
          </a:bodyPr>
          <a:lstStyle/>
          <a:p>
            <a:pPr defTabSz="2340862">
              <a:defRPr sz="4800" b="1">
                <a:latin typeface="Calibri"/>
                <a:ea typeface="Calibri"/>
                <a:cs typeface="Calibri"/>
                <a:sym typeface="Calibri"/>
              </a:defRPr>
            </a:pPr>
            <a:r>
              <a:t>What is MUSE?</a:t>
            </a:r>
          </a:p>
          <a:p>
            <a:pPr defTabSz="2340862">
              <a:defRPr sz="4800" b="1">
                <a:latin typeface="Calibri"/>
                <a:ea typeface="Calibri"/>
                <a:cs typeface="Calibri"/>
                <a:sym typeface="Calibri"/>
              </a:defRPr>
            </a:pPr>
            <a:r>
              <a:t>A rastering spectrograph </a:t>
            </a:r>
          </a:p>
        </p:txBody>
      </p:sp>
      <p:sp>
        <p:nvSpPr>
          <p:cNvPr id="427" name="Rectangle"/>
          <p:cNvSpPr/>
          <p:nvPr/>
        </p:nvSpPr>
        <p:spPr>
          <a:xfrm>
            <a:off x="10354733" y="2442855"/>
            <a:ext cx="5261637" cy="5893131"/>
          </a:xfrm>
          <a:prstGeom prst="rect">
            <a:avLst/>
          </a:prstGeom>
          <a:solidFill>
            <a:srgbClr val="FFFFFF"/>
          </a:solidFill>
          <a:ln w="12700">
            <a:miter lim="400000"/>
          </a:ln>
        </p:spPr>
        <p:txBody>
          <a:bodyPr lIns="50800" tIns="50800" rIns="50800" bIns="50800" anchor="ctr"/>
          <a:lstStyle/>
          <a:p>
            <a:pPr>
              <a:defRPr sz="2400">
                <a:solidFill>
                  <a:srgbClr val="FFFFFF"/>
                </a:solidFill>
              </a:defRPr>
            </a:pPr>
            <a:endParaRPr/>
          </a:p>
        </p:txBody>
      </p:sp>
      <p:sp>
        <p:nvSpPr>
          <p:cNvPr id="428" name="Probing the Physics of the Solar Atmosphere with the Multi-slit Solar Explorer (MUSE)"/>
          <p:cNvSpPr txBox="1"/>
          <p:nvPr/>
        </p:nvSpPr>
        <p:spPr>
          <a:xfrm>
            <a:off x="703768" y="51725"/>
            <a:ext cx="12192001" cy="5540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lvl1pPr defTabSz="228600">
              <a:defRPr sz="2800">
                <a:latin typeface="Avenir Next Condensed Demi Bold"/>
                <a:ea typeface="Avenir Next Condensed Demi Bold"/>
                <a:cs typeface="Avenir Next Condensed Demi Bold"/>
                <a:sym typeface="Avenir Next Condensed Demi Bold"/>
              </a:defRPr>
            </a:lvl1pPr>
          </a:lstStyle>
          <a:p>
            <a:r>
              <a:t>Probing the Physics of the Solar Atmosphere with the Multi-slit Solar Explorer (MUSE)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66" fill="hold"/>
                                        <p:tgtEl>
                                          <p:spTgt spid="423"/>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4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23"/>
                </p:tgtEl>
              </p:cMediaNode>
            </p:video>
            <p:seq concurrent="1" prevAc="none" nextAc="seek">
              <p:cTn id="12" restart="whenNotActive" fill="hold" evtFilter="cancelBubble" nodeType="interactiveSeq">
                <p:stCondLst>
                  <p:cond evt="onClick" delay="0">
                    <p:tgtEl>
                      <p:spTgt spid="42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23"/>
                                        </p:tgtEl>
                                      </p:cBhvr>
                                    </p:cmd>
                                  </p:childTnLst>
                                </p:cTn>
                              </p:par>
                            </p:childTnLst>
                          </p:cTn>
                        </p:par>
                      </p:childTnLst>
                    </p:cTn>
                  </p:par>
                </p:childTnLst>
              </p:cTn>
              <p:nextCondLst>
                <p:cond evt="onClick" delay="0">
                  <p:tgtEl>
                    <p:spTgt spid="42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 name="jet...0021.png" descr="jet...0021.png"/>
          <p:cNvPicPr>
            <a:picLocks noChangeAspect="1"/>
          </p:cNvPicPr>
          <p:nvPr/>
        </p:nvPicPr>
        <p:blipFill>
          <a:blip r:embed="rId3"/>
          <a:srcRect l="34699" t="9970" r="36015" b="10204"/>
          <a:stretch>
            <a:fillRect/>
          </a:stretch>
        </p:blipFill>
        <p:spPr>
          <a:xfrm rot="4260000">
            <a:off x="3873096" y="-1121506"/>
            <a:ext cx="4539741" cy="13047078"/>
          </a:xfrm>
          <a:prstGeom prst="rect">
            <a:avLst/>
          </a:prstGeom>
          <a:ln w="12700">
            <a:miter lim="400000"/>
          </a:ln>
        </p:spPr>
      </p:pic>
      <p:sp>
        <p:nvSpPr>
          <p:cNvPr id="239" name="15/06/2023"/>
          <p:cNvSpPr txBox="1"/>
          <p:nvPr/>
        </p:nvSpPr>
        <p:spPr>
          <a:xfrm>
            <a:off x="10354775" y="5602544"/>
            <a:ext cx="2392696" cy="635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defRPr sz="3200">
                <a:solidFill>
                  <a:schemeClr val="accent1"/>
                </a:solidFill>
                <a:latin typeface="Palatino"/>
                <a:ea typeface="Palatino"/>
                <a:cs typeface="Palatino"/>
                <a:sym typeface="Palatino"/>
              </a:defRPr>
            </a:lvl1pPr>
          </a:lstStyle>
          <a:p>
            <a:r>
              <a:t>15/06/2023</a:t>
            </a:r>
          </a:p>
        </p:txBody>
      </p:sp>
      <p:sp>
        <p:nvSpPr>
          <p:cNvPr id="240" name="(modelling of)…"/>
          <p:cNvSpPr txBox="1">
            <a:spLocks noGrp="1"/>
          </p:cNvSpPr>
          <p:nvPr>
            <p:ph type="title"/>
          </p:nvPr>
        </p:nvSpPr>
        <p:spPr>
          <a:xfrm>
            <a:off x="3774255" y="113044"/>
            <a:ext cx="8309690" cy="2220620"/>
          </a:xfrm>
          <a:prstGeom prst="rect">
            <a:avLst/>
          </a:prstGeom>
        </p:spPr>
        <p:txBody>
          <a:bodyPr>
            <a:noAutofit/>
          </a:bodyPr>
          <a:lstStyle/>
          <a:p>
            <a:pPr marR="57799" defTabSz="1295400">
              <a:defRPr sz="4400">
                <a:solidFill>
                  <a:schemeClr val="accent1"/>
                </a:solidFill>
                <a:uFill>
                  <a:solidFill>
                    <a:srgbClr val="000000"/>
                  </a:solidFill>
                </a:uFill>
                <a:latin typeface="Avenir Heavy"/>
                <a:ea typeface="Avenir Heavy"/>
                <a:cs typeface="Avenir Heavy"/>
                <a:sym typeface="Avenir Heavy"/>
              </a:defRPr>
            </a:pPr>
            <a:r>
              <a:t>(modelling of)</a:t>
            </a:r>
          </a:p>
          <a:p>
            <a:pPr marR="57799" defTabSz="1295400">
              <a:defRPr sz="4400">
                <a:solidFill>
                  <a:schemeClr val="accent1"/>
                </a:solidFill>
                <a:uFill>
                  <a:solidFill>
                    <a:srgbClr val="000000"/>
                  </a:solidFill>
                </a:uFill>
                <a:latin typeface="Avenir Heavy"/>
                <a:ea typeface="Avenir Heavy"/>
                <a:cs typeface="Avenir Heavy"/>
                <a:sym typeface="Avenir Heavy"/>
              </a:defRPr>
            </a:pPr>
            <a:r>
              <a:t>Nanojets in the Solar Corona</a:t>
            </a:r>
          </a:p>
          <a:p>
            <a:pPr marR="57799" defTabSz="1295400">
              <a:defRPr sz="4400">
                <a:solidFill>
                  <a:schemeClr val="accent1"/>
                </a:solidFill>
                <a:uFill>
                  <a:solidFill>
                    <a:srgbClr val="000000"/>
                  </a:solidFill>
                </a:uFill>
                <a:latin typeface="Avenir Heavy"/>
                <a:ea typeface="Avenir Heavy"/>
                <a:cs typeface="Avenir Heavy"/>
                <a:sym typeface="Avenir Heavy"/>
              </a:defRPr>
            </a:pPr>
            <a:r>
              <a:t>for MUSE </a:t>
            </a:r>
          </a:p>
        </p:txBody>
      </p:sp>
      <p:sp>
        <p:nvSpPr>
          <p:cNvPr id="241" name="Paolo Pagano…"/>
          <p:cNvSpPr txBox="1"/>
          <p:nvPr/>
        </p:nvSpPr>
        <p:spPr>
          <a:xfrm>
            <a:off x="3662097" y="6877930"/>
            <a:ext cx="11273688" cy="1270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0000">
              <a:defRPr sz="3400">
                <a:latin typeface="Avenir Heavy"/>
                <a:ea typeface="Avenir Heavy"/>
                <a:cs typeface="Avenir Heavy"/>
                <a:sym typeface="Avenir Heavy"/>
              </a:defRPr>
            </a:pPr>
            <a:r>
              <a:t>Paolo Pagano</a:t>
            </a:r>
          </a:p>
          <a:p>
            <a:pPr defTabSz="450000">
              <a:defRPr sz="3400">
                <a:latin typeface="Avenir Book"/>
                <a:ea typeface="Avenir Book"/>
                <a:cs typeface="Avenir Book"/>
                <a:sym typeface="Avenir Book"/>
              </a:defRPr>
            </a:pPr>
            <a:r>
              <a:rPr>
                <a:latin typeface="Avenir Heavy"/>
                <a:ea typeface="Avenir Heavy"/>
                <a:cs typeface="Avenir Heavy"/>
                <a:sym typeface="Avenir Heavy"/>
              </a:rPr>
              <a:t>Università degli Studi di Palermo</a:t>
            </a:r>
          </a:p>
        </p:txBody>
      </p:sp>
      <p:pic>
        <p:nvPicPr>
          <p:cNvPr id="242" name="xlogo-unipa-2020.png.pagespeed.ic._XgIE0S4Yc.png" descr="xlogo-unipa-2020.png.pagespeed.ic._XgIE0S4Yc.png"/>
          <p:cNvPicPr>
            <a:picLocks noChangeAspect="1"/>
          </p:cNvPicPr>
          <p:nvPr/>
        </p:nvPicPr>
        <p:blipFill>
          <a:blip r:embed="rId4"/>
          <a:stretch>
            <a:fillRect/>
          </a:stretch>
        </p:blipFill>
        <p:spPr>
          <a:xfrm>
            <a:off x="-1541657" y="2482796"/>
            <a:ext cx="7617626" cy="2338745"/>
          </a:xfrm>
          <a:prstGeom prst="rect">
            <a:avLst/>
          </a:prstGeom>
          <a:ln w="12700">
            <a:miter lim="400000"/>
          </a:ln>
        </p:spPr>
      </p:pic>
      <p:pic>
        <p:nvPicPr>
          <p:cNvPr id="243" name="logo_DiFC.jpg.png" descr="logo_DiFC.jpg.png"/>
          <p:cNvPicPr>
            <a:picLocks noChangeAspect="1"/>
          </p:cNvPicPr>
          <p:nvPr/>
        </p:nvPicPr>
        <p:blipFill>
          <a:blip r:embed="rId5"/>
          <a:stretch>
            <a:fillRect/>
          </a:stretch>
        </p:blipFill>
        <p:spPr>
          <a:xfrm>
            <a:off x="696509" y="854270"/>
            <a:ext cx="3141294" cy="1830203"/>
          </a:xfrm>
          <a:prstGeom prst="rect">
            <a:avLst/>
          </a:prstGeom>
          <a:ln w="12700">
            <a:miter lim="400000"/>
          </a:ln>
        </p:spPr>
      </p:pic>
      <p:sp>
        <p:nvSpPr>
          <p:cNvPr id="244" name="INAF USCVIII - Calcolo Critico - Catania"/>
          <p:cNvSpPr txBox="1"/>
          <p:nvPr/>
        </p:nvSpPr>
        <p:spPr>
          <a:xfrm>
            <a:off x="-281691" y="8699668"/>
            <a:ext cx="13232917" cy="596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0000">
              <a:defRPr sz="3400" b="1" i="1">
                <a:latin typeface="Arial Narrow"/>
                <a:ea typeface="Arial Narrow"/>
                <a:cs typeface="Arial Narrow"/>
                <a:sym typeface="Arial Narrow"/>
              </a:defRPr>
            </a:lvl1pPr>
          </a:lstStyle>
          <a:p>
            <a:r>
              <a:t>INAF USCVIII - Calcolo Critico - Catania</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Probing the Physics of the Solar Atmosphere with the Multi-slit Solar Explorer (MUSE)"/>
          <p:cNvSpPr txBox="1"/>
          <p:nvPr/>
        </p:nvSpPr>
        <p:spPr>
          <a:xfrm>
            <a:off x="703768" y="51725"/>
            <a:ext cx="12192001" cy="5540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lvl1pPr defTabSz="228600">
              <a:defRPr sz="2800">
                <a:latin typeface="Avenir Next Condensed Demi Bold"/>
                <a:ea typeface="Avenir Next Condensed Demi Bold"/>
                <a:cs typeface="Avenir Next Condensed Demi Bold"/>
                <a:sym typeface="Avenir Next Condensed Demi Bold"/>
              </a:defRPr>
            </a:lvl1pPr>
          </a:lstStyle>
          <a:p>
            <a:r>
              <a:t>Probing the Physics of the Solar Atmosphere with the Multi-slit Solar Explorer (MUSE)</a:t>
            </a:r>
          </a:p>
        </p:txBody>
      </p:sp>
      <p:pic>
        <p:nvPicPr>
          <p:cNvPr id="431" name="Picture 4" descr="Picture 4"/>
          <p:cNvPicPr>
            <a:picLocks noChangeAspect="1"/>
          </p:cNvPicPr>
          <p:nvPr/>
        </p:nvPicPr>
        <p:blipFill>
          <a:blip r:embed="rId2"/>
          <a:stretch>
            <a:fillRect/>
          </a:stretch>
        </p:blipFill>
        <p:spPr>
          <a:xfrm>
            <a:off x="379850" y="2955304"/>
            <a:ext cx="5545132" cy="5596158"/>
          </a:xfrm>
          <a:prstGeom prst="rect">
            <a:avLst/>
          </a:prstGeom>
          <a:ln w="12700">
            <a:miter lim="400000"/>
          </a:ln>
        </p:spPr>
      </p:pic>
      <p:sp>
        <p:nvSpPr>
          <p:cNvPr id="432" name="MUSE is a revolutionary new type of coronal observatory that will provide high-cadence, high-resolution images and spectra from transition region to flare temperatures…"/>
          <p:cNvSpPr txBox="1"/>
          <p:nvPr/>
        </p:nvSpPr>
        <p:spPr>
          <a:xfrm>
            <a:off x="6017014" y="4566286"/>
            <a:ext cx="6695712" cy="35258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marL="285750" indent="-285750" algn="just" defTabSz="321457">
              <a:buSzPct val="100000"/>
              <a:buChar char="-"/>
              <a:defRPr sz="2500" b="1">
                <a:solidFill>
                  <a:srgbClr val="0D0D0D"/>
                </a:solidFill>
                <a:latin typeface="Avenir Next Regular"/>
                <a:ea typeface="Avenir Next Regular"/>
                <a:cs typeface="Avenir Next Regular"/>
                <a:sym typeface="Avenir Next Regular"/>
              </a:defRPr>
            </a:pPr>
            <a:r>
              <a:t>Contributions by:</a:t>
            </a:r>
          </a:p>
          <a:p>
            <a:pPr marL="742895" lvl="1" indent="-285750" algn="just" defTabSz="321457">
              <a:buSzPct val="100000"/>
              <a:buChar char="-"/>
              <a:defRPr sz="2500" b="1">
                <a:solidFill>
                  <a:srgbClr val="0D0D0D"/>
                </a:solidFill>
                <a:latin typeface="Avenir Next Regular"/>
                <a:ea typeface="Avenir Next Regular"/>
                <a:cs typeface="Avenir Next Regular"/>
                <a:sym typeface="Avenir Next Regular"/>
              </a:defRPr>
            </a:pPr>
            <a:r>
              <a:t>Norwegian Space Agency (NOSA) for downlinks, data center and science </a:t>
            </a:r>
          </a:p>
          <a:p>
            <a:pPr marL="742895" lvl="1" indent="-285750" algn="just" defTabSz="321457">
              <a:buSzPct val="100000"/>
              <a:buChar char="-"/>
              <a:defRPr sz="2500" b="1">
                <a:solidFill>
                  <a:srgbClr val="0D0D0D"/>
                </a:solidFill>
                <a:latin typeface="Avenir Next Regular"/>
                <a:ea typeface="Avenir Next Regular"/>
                <a:cs typeface="Avenir Next Regular"/>
                <a:sym typeface="Avenir Next Regular"/>
              </a:defRPr>
            </a:pPr>
            <a:r>
              <a:t>Italian Space Agency (ASI) for mirrors, thin film filters, coating tests, and science</a:t>
            </a:r>
          </a:p>
          <a:p>
            <a:pPr marL="742895" lvl="1" indent="-285750" algn="just" defTabSz="321457">
              <a:buSzPct val="100000"/>
              <a:buChar char="-"/>
              <a:defRPr sz="2500" b="1">
                <a:solidFill>
                  <a:srgbClr val="0D0D0D"/>
                </a:solidFill>
                <a:latin typeface="Avenir Next Regular"/>
                <a:ea typeface="Avenir Next Regular"/>
                <a:cs typeface="Avenir Next Regular"/>
                <a:sym typeface="Avenir Next Regular"/>
              </a:defRPr>
            </a:pPr>
            <a:r>
              <a:t>German Aerospace Center (DLR) for grating, calibration, and science</a:t>
            </a:r>
          </a:p>
        </p:txBody>
      </p:sp>
      <p:sp>
        <p:nvSpPr>
          <p:cNvPr id="433" name="Title 6"/>
          <p:cNvSpPr txBox="1"/>
          <p:nvPr/>
        </p:nvSpPr>
        <p:spPr>
          <a:xfrm>
            <a:off x="4595304" y="1089406"/>
            <a:ext cx="7486429" cy="7000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4" tIns="45714" rIns="45714" bIns="45714" anchor="b">
            <a:normAutofit/>
          </a:bodyPr>
          <a:lstStyle>
            <a:lvl1pPr algn="l" defTabSz="832104">
              <a:defRPr sz="4732" b="1">
                <a:latin typeface="Calibri"/>
                <a:ea typeface="Calibri"/>
                <a:cs typeface="Calibri"/>
                <a:sym typeface="Calibri"/>
              </a:defRPr>
            </a:lvl1pPr>
          </a:lstStyle>
          <a:p>
            <a:r>
              <a:t>Institution Teams and Roles</a:t>
            </a:r>
          </a:p>
        </p:txBody>
      </p:sp>
      <p:sp>
        <p:nvSpPr>
          <p:cNvPr id="434" name="Line"/>
          <p:cNvSpPr/>
          <p:nvPr/>
        </p:nvSpPr>
        <p:spPr>
          <a:xfrm>
            <a:off x="2010790" y="4119042"/>
            <a:ext cx="2283258" cy="1"/>
          </a:xfrm>
          <a:prstGeom prst="line">
            <a:avLst/>
          </a:prstGeom>
          <a:ln w="88900">
            <a:solidFill>
              <a:srgbClr val="FF2600"/>
            </a:solidFill>
            <a:miter lim="400000"/>
          </a:ln>
        </p:spPr>
        <p:txBody>
          <a:bodyPr lIns="50800" tIns="50800" rIns="50800" bIns="50800" anchor="ctr"/>
          <a:lstStyle/>
          <a:p>
            <a:pPr>
              <a:defRPr sz="2400"/>
            </a:pPr>
            <a:endParaRPr/>
          </a:p>
        </p:txBody>
      </p:sp>
      <p:sp>
        <p:nvSpPr>
          <p:cNvPr id="435" name="Line"/>
          <p:cNvSpPr/>
          <p:nvPr/>
        </p:nvSpPr>
        <p:spPr>
          <a:xfrm>
            <a:off x="6455790" y="6557805"/>
            <a:ext cx="4400988" cy="1"/>
          </a:xfrm>
          <a:prstGeom prst="line">
            <a:avLst/>
          </a:prstGeom>
          <a:ln w="88900">
            <a:solidFill>
              <a:srgbClr val="FF2600"/>
            </a:solidFill>
            <a:miter lim="400000"/>
          </a:ln>
        </p:spPr>
        <p:txBody>
          <a:bodyPr lIns="50800" tIns="50800" rIns="50800" bIns="50800" anchor="ctr"/>
          <a:lstStyle/>
          <a:p>
            <a:pPr>
              <a:defRPr sz="2400"/>
            </a:pPr>
            <a:endParaRPr/>
          </a:p>
        </p:txBody>
      </p:sp>
      <p:sp>
        <p:nvSpPr>
          <p:cNvPr id="436" name="MUSE is a revolutionary new type of coronal observatory that will provide high-cadence, high-resolution images and spectra from transition region to flare temperatures…"/>
          <p:cNvSpPr txBox="1"/>
          <p:nvPr/>
        </p:nvSpPr>
        <p:spPr>
          <a:xfrm>
            <a:off x="6138024" y="3245122"/>
            <a:ext cx="6695712" cy="7699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lgn="just" defTabSz="321457">
              <a:defRPr sz="4000" b="1">
                <a:solidFill>
                  <a:srgbClr val="0D0D0D"/>
                </a:solidFill>
                <a:latin typeface="Avenir Next Regular"/>
                <a:ea typeface="Avenir Next Regular"/>
                <a:cs typeface="Avenir Next Regular"/>
                <a:sym typeface="Avenir Next Regular"/>
              </a:defRPr>
            </a:lvl1pPr>
          </a:lstStyle>
          <a:p>
            <a:r>
              <a:t>NASA MIDEX 10 Mission</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 name="Screenshot 2023-02-01 at 11.59.24.png" descr="Screenshot 2023-02-01 at 11.59.24.png"/>
          <p:cNvPicPr>
            <a:picLocks noChangeAspect="1"/>
          </p:cNvPicPr>
          <p:nvPr/>
        </p:nvPicPr>
        <p:blipFill>
          <a:blip r:embed="rId4"/>
          <a:stretch>
            <a:fillRect/>
          </a:stretch>
        </p:blipFill>
        <p:spPr>
          <a:xfrm>
            <a:off x="6976997" y="-675610"/>
            <a:ext cx="6625934" cy="2887592"/>
          </a:xfrm>
          <a:prstGeom prst="rect">
            <a:avLst/>
          </a:prstGeom>
          <a:ln w="12700">
            <a:miter lim="400000"/>
          </a:ln>
        </p:spPr>
      </p:pic>
      <p:pic>
        <p:nvPicPr>
          <p:cNvPr id="439" name="Screenshot 2023-02-01 at 12.01.02.png" descr="Screenshot 2023-02-01 at 12.01.02.png"/>
          <p:cNvPicPr>
            <a:picLocks noChangeAspect="1"/>
          </p:cNvPicPr>
          <p:nvPr/>
        </p:nvPicPr>
        <p:blipFill>
          <a:blip r:embed="rId5"/>
          <a:stretch>
            <a:fillRect/>
          </a:stretch>
        </p:blipFill>
        <p:spPr>
          <a:xfrm>
            <a:off x="203200" y="3009529"/>
            <a:ext cx="10666965" cy="6731371"/>
          </a:xfrm>
          <a:prstGeom prst="rect">
            <a:avLst/>
          </a:prstGeom>
          <a:ln w="12700">
            <a:miter lim="400000"/>
          </a:ln>
        </p:spPr>
      </p:pic>
      <p:sp>
        <p:nvSpPr>
          <p:cNvPr id="440" name="Fe XV 284 Hottest Muse passband"/>
          <p:cNvSpPr txBox="1"/>
          <p:nvPr/>
        </p:nvSpPr>
        <p:spPr>
          <a:xfrm>
            <a:off x="10442772" y="7285959"/>
            <a:ext cx="2426607" cy="187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900" b="1">
                <a:latin typeface="Helvetica"/>
                <a:ea typeface="Helvetica"/>
                <a:cs typeface="Helvetica"/>
                <a:sym typeface="Helvetica"/>
              </a:defRPr>
            </a:pPr>
            <a:r>
              <a:t>Fe XV 284</a:t>
            </a:r>
            <a:br/>
            <a:r>
              <a:t>Hottest Muse</a:t>
            </a:r>
            <a:br/>
            <a:r>
              <a:t>passband</a:t>
            </a:r>
          </a:p>
        </p:txBody>
      </p:sp>
      <p:pic>
        <p:nvPicPr>
          <p:cNvPr id="441" name="apjac4222f8_video.mp4" descr="apjac4222f8_video.mp4"/>
          <p:cNvPicPr>
            <a:picLocks/>
          </p:cNvPicPr>
          <p:nvPr>
            <a:videoFile r:link="rId2"/>
            <p:extLst>
              <p:ext uri="{DAA4B4D4-6D71-4841-9C94-3DE7FCFB9230}">
                <p14:media xmlns:p14="http://schemas.microsoft.com/office/powerpoint/2010/main" r:embed="rId1"/>
              </p:ext>
            </p:extLst>
          </p:nvPr>
        </p:nvPicPr>
        <p:blipFill>
          <a:blip r:embed="rId6"/>
          <a:stretch>
            <a:fillRect/>
          </a:stretch>
        </p:blipFill>
        <p:spPr>
          <a:xfrm>
            <a:off x="265843" y="2501747"/>
            <a:ext cx="10541679" cy="4565295"/>
          </a:xfrm>
          <a:prstGeom prst="rect">
            <a:avLst/>
          </a:prstGeom>
          <a:ln w="12700">
            <a:miter lim="400000"/>
          </a:ln>
        </p:spPr>
      </p:pic>
      <p:sp>
        <p:nvSpPr>
          <p:cNvPr id="442" name="MUSE observables"/>
          <p:cNvSpPr txBox="1">
            <a:spLocks noGrp="1"/>
          </p:cNvSpPr>
          <p:nvPr>
            <p:ph type="title"/>
          </p:nvPr>
        </p:nvSpPr>
        <p:spPr>
          <a:xfrm>
            <a:off x="-2247266" y="-299750"/>
            <a:ext cx="11517024" cy="1727201"/>
          </a:xfrm>
          <a:prstGeom prst="rect">
            <a:avLst/>
          </a:prstGeom>
        </p:spPr>
        <p:txBody>
          <a:bodyPr/>
          <a:lstStyle>
            <a:lvl1pPr>
              <a:defRPr sz="4500" b="0">
                <a:solidFill>
                  <a:srgbClr val="000000"/>
                </a:solidFill>
                <a:latin typeface="Avenir Heavy"/>
                <a:ea typeface="Avenir Heavy"/>
                <a:cs typeface="Avenir Heavy"/>
                <a:sym typeface="Avenir Heavy"/>
              </a:defRPr>
            </a:lvl1pPr>
          </a:lstStyle>
          <a:p>
            <a:r>
              <a:t>MUSE observables</a:t>
            </a:r>
          </a:p>
        </p:txBody>
      </p:sp>
      <p:sp>
        <p:nvSpPr>
          <p:cNvPr id="443" name="Line intensity"/>
          <p:cNvSpPr txBox="1"/>
          <p:nvPr/>
        </p:nvSpPr>
        <p:spPr>
          <a:xfrm>
            <a:off x="1319885" y="2123240"/>
            <a:ext cx="2178686" cy="533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500">
                <a:latin typeface="Avenir Heavy"/>
                <a:ea typeface="Avenir Heavy"/>
                <a:cs typeface="Avenir Heavy"/>
                <a:sym typeface="Avenir Heavy"/>
              </a:defRPr>
            </a:lvl1pPr>
          </a:lstStyle>
          <a:p>
            <a:r>
              <a:t>Line intensity </a:t>
            </a:r>
          </a:p>
        </p:txBody>
      </p:sp>
      <p:sp>
        <p:nvSpPr>
          <p:cNvPr id="444" name="Doppler shift"/>
          <p:cNvSpPr txBox="1"/>
          <p:nvPr/>
        </p:nvSpPr>
        <p:spPr>
          <a:xfrm>
            <a:off x="4690403" y="2123240"/>
            <a:ext cx="2166304" cy="533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500">
                <a:latin typeface="Avenir Heavy"/>
                <a:ea typeface="Avenir Heavy"/>
                <a:cs typeface="Avenir Heavy"/>
                <a:sym typeface="Avenir Heavy"/>
              </a:defRPr>
            </a:lvl1pPr>
          </a:lstStyle>
          <a:p>
            <a:r>
              <a:t>Doppler shift </a:t>
            </a:r>
          </a:p>
        </p:txBody>
      </p:sp>
      <p:sp>
        <p:nvSpPr>
          <p:cNvPr id="445" name="Line width"/>
          <p:cNvSpPr txBox="1"/>
          <p:nvPr/>
        </p:nvSpPr>
        <p:spPr>
          <a:xfrm>
            <a:off x="8148362" y="2123240"/>
            <a:ext cx="1755776" cy="533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500">
                <a:latin typeface="Avenir Heavy"/>
                <a:ea typeface="Avenir Heavy"/>
                <a:cs typeface="Avenir Heavy"/>
                <a:sym typeface="Avenir Heavy"/>
              </a:defRPr>
            </a:lvl1pPr>
          </a:lstStyle>
          <a:p>
            <a:r>
              <a:t>Line width </a:t>
            </a:r>
          </a:p>
        </p:txBody>
      </p:sp>
      <p:sp>
        <p:nvSpPr>
          <p:cNvPr id="446" name="braiding"/>
          <p:cNvSpPr txBox="1"/>
          <p:nvPr/>
        </p:nvSpPr>
        <p:spPr>
          <a:xfrm>
            <a:off x="11097994" y="1528625"/>
            <a:ext cx="1116162" cy="71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b="1">
                <a:latin typeface="Helvetica"/>
                <a:ea typeface="Helvetica"/>
                <a:cs typeface="Helvetica"/>
                <a:sym typeface="Helvetica"/>
              </a:defRPr>
            </a:lvl1pPr>
          </a:lstStyle>
          <a:p>
            <a:r>
              <a:t>braiding</a:t>
            </a:r>
          </a:p>
        </p:txBody>
      </p:sp>
      <p:sp>
        <p:nvSpPr>
          <p:cNvPr id="447" name="jet"/>
          <p:cNvSpPr txBox="1"/>
          <p:nvPr/>
        </p:nvSpPr>
        <p:spPr>
          <a:xfrm>
            <a:off x="9864420" y="1528625"/>
            <a:ext cx="410717" cy="71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b="1">
                <a:latin typeface="Helvetica"/>
                <a:ea typeface="Helvetica"/>
                <a:cs typeface="Helvetica"/>
                <a:sym typeface="Helvetica"/>
              </a:defRPr>
            </a:lvl1pPr>
          </a:lstStyle>
          <a:p>
            <a:r>
              <a:t>jet</a:t>
            </a:r>
          </a:p>
        </p:txBody>
      </p:sp>
      <p:sp>
        <p:nvSpPr>
          <p:cNvPr id="448" name="Signature of nanojet/nanoflare"/>
          <p:cNvSpPr txBox="1"/>
          <p:nvPr/>
        </p:nvSpPr>
        <p:spPr>
          <a:xfrm>
            <a:off x="10136841" y="6297476"/>
            <a:ext cx="3038468" cy="1282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600" b="1">
                <a:solidFill>
                  <a:srgbClr val="FF2600"/>
                </a:solidFill>
                <a:latin typeface="Helvetica"/>
                <a:ea typeface="Helvetica"/>
                <a:cs typeface="Helvetica"/>
                <a:sym typeface="Helvetica"/>
              </a:defRPr>
            </a:lvl1pPr>
          </a:lstStyle>
          <a:p>
            <a:r>
              <a:t>Signature of nanojet/nanoflare</a:t>
            </a:r>
          </a:p>
        </p:txBody>
      </p:sp>
      <p:sp>
        <p:nvSpPr>
          <p:cNvPr id="449" name="Oval"/>
          <p:cNvSpPr/>
          <p:nvPr/>
        </p:nvSpPr>
        <p:spPr>
          <a:xfrm>
            <a:off x="7859051" y="7218895"/>
            <a:ext cx="1617333" cy="711201"/>
          </a:xfrm>
          <a:prstGeom prst="ellipse">
            <a:avLst/>
          </a:prstGeom>
          <a:ln w="63500">
            <a:solidFill>
              <a:srgbClr val="FF2600"/>
            </a:solidFill>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80" fill="hold"/>
                                        <p:tgtEl>
                                          <p:spTgt spid="44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41"/>
                </p:tgtEl>
              </p:cMediaNode>
            </p:video>
            <p:seq concurrent="1" prevAc="none" nextAc="seek">
              <p:cTn id="8" restart="whenNotActive" fill="hold" evtFilter="cancelBubble" nodeType="interactiveSeq">
                <p:stCondLst>
                  <p:cond evt="onClick" delay="0">
                    <p:tgtEl>
                      <p:spTgt spid="44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41"/>
                                        </p:tgtEl>
                                      </p:cBhvr>
                                    </p:cmd>
                                  </p:childTnLst>
                                </p:cTn>
                              </p:par>
                            </p:childTnLst>
                          </p:cTn>
                        </p:par>
                      </p:childTnLst>
                    </p:cTn>
                  </p:par>
                </p:childTnLst>
              </p:cTn>
              <p:nextCondLst>
                <p:cond evt="onClick" delay="0">
                  <p:tgtEl>
                    <p:spTgt spid="441"/>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Conclusions"/>
          <p:cNvSpPr txBox="1">
            <a:spLocks noGrp="1"/>
          </p:cNvSpPr>
          <p:nvPr>
            <p:ph type="title"/>
          </p:nvPr>
        </p:nvSpPr>
        <p:spPr>
          <a:xfrm>
            <a:off x="1278039" y="201090"/>
            <a:ext cx="10448722" cy="1021808"/>
          </a:xfrm>
          <a:prstGeom prst="rect">
            <a:avLst/>
          </a:prstGeom>
        </p:spPr>
        <p:txBody>
          <a:bodyPr/>
          <a:lstStyle>
            <a:lvl1pPr>
              <a:defRPr sz="5000" b="0">
                <a:solidFill>
                  <a:srgbClr val="000000"/>
                </a:solidFill>
                <a:latin typeface="Avenir Heavy"/>
                <a:ea typeface="Avenir Heavy"/>
                <a:cs typeface="Avenir Heavy"/>
                <a:sym typeface="Avenir Heavy"/>
              </a:defRPr>
            </a:lvl1pPr>
          </a:lstStyle>
          <a:p>
            <a:r>
              <a:t>Conclusions</a:t>
            </a:r>
          </a:p>
        </p:txBody>
      </p:sp>
      <p:sp>
        <p:nvSpPr>
          <p:cNvPr id="452" name="3D MHD simulations are crucial for understanding coronal heating / nanojets / nanoflares model"/>
          <p:cNvSpPr txBox="1"/>
          <p:nvPr/>
        </p:nvSpPr>
        <p:spPr>
          <a:xfrm>
            <a:off x="1025515" y="1675958"/>
            <a:ext cx="11649536" cy="193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4000" b="1">
                <a:latin typeface="Helvetica"/>
                <a:ea typeface="Helvetica"/>
                <a:cs typeface="Helvetica"/>
                <a:sym typeface="Helvetica"/>
              </a:defRPr>
            </a:lvl1pPr>
          </a:lstStyle>
          <a:p>
            <a:r>
              <a:t>3D MHD simulations are crucial for understanding coronal heating / nanojets / nanoflares model</a:t>
            </a:r>
          </a:p>
        </p:txBody>
      </p:sp>
      <p:sp>
        <p:nvSpPr>
          <p:cNvPr id="453" name="The more details we can catch from missions (MUSE) the more advanced our models become"/>
          <p:cNvSpPr txBox="1"/>
          <p:nvPr/>
        </p:nvSpPr>
        <p:spPr>
          <a:xfrm>
            <a:off x="1025515" y="4216400"/>
            <a:ext cx="11649537" cy="1320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4000" b="1">
                <a:latin typeface="Helvetica"/>
                <a:ea typeface="Helvetica"/>
                <a:cs typeface="Helvetica"/>
                <a:sym typeface="Helvetica"/>
              </a:defRPr>
            </a:lvl1pPr>
          </a:lstStyle>
          <a:p>
            <a:r>
              <a:t>The more details we can catch from missions (MUSE) the more advanced our models become</a:t>
            </a:r>
          </a:p>
        </p:txBody>
      </p:sp>
      <p:sp>
        <p:nvSpPr>
          <p:cNvPr id="454" name="… so that you can see the thing, when you see the thing"/>
          <p:cNvSpPr txBox="1"/>
          <p:nvPr/>
        </p:nvSpPr>
        <p:spPr>
          <a:xfrm>
            <a:off x="830782" y="6900333"/>
            <a:ext cx="11649537" cy="1320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4000" b="1">
                <a:latin typeface="Helvetica"/>
                <a:ea typeface="Helvetica"/>
                <a:cs typeface="Helvetica"/>
                <a:sym typeface="Helvetica"/>
              </a:defRPr>
            </a:lvl1pPr>
          </a:lstStyle>
          <a:p>
            <a:r>
              <a:t>… so that you can see the thing, when you see the thing</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The corona is hot"/>
          <p:cNvSpPr txBox="1"/>
          <p:nvPr/>
        </p:nvSpPr>
        <p:spPr>
          <a:xfrm>
            <a:off x="3817730" y="-76182"/>
            <a:ext cx="5988559"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The corona is hot</a:t>
            </a:r>
          </a:p>
        </p:txBody>
      </p:sp>
      <p:pic>
        <p:nvPicPr>
          <p:cNvPr id="249" name="latest_1024_0335.jpg" descr="latest_1024_0335.jpg"/>
          <p:cNvPicPr>
            <a:picLocks noChangeAspect="1"/>
          </p:cNvPicPr>
          <p:nvPr/>
        </p:nvPicPr>
        <p:blipFill>
          <a:blip r:embed="rId2"/>
          <a:stretch>
            <a:fillRect/>
          </a:stretch>
        </p:blipFill>
        <p:spPr>
          <a:xfrm>
            <a:off x="2314870" y="753514"/>
            <a:ext cx="8994280" cy="8994280"/>
          </a:xfrm>
          <a:prstGeom prst="rect">
            <a:avLst/>
          </a:prstGeom>
          <a:ln w="12700">
            <a:miter lim="400000"/>
          </a:ln>
        </p:spPr>
      </p:pic>
      <p:sp>
        <p:nvSpPr>
          <p:cNvPr id="250" name="Fe XVI"/>
          <p:cNvSpPr txBox="1"/>
          <p:nvPr/>
        </p:nvSpPr>
        <p:spPr>
          <a:xfrm>
            <a:off x="2386364" y="838200"/>
            <a:ext cx="2443461"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b="1">
                <a:solidFill>
                  <a:srgbClr val="FFFFFF"/>
                </a:solidFill>
                <a:latin typeface="Helvetica"/>
                <a:ea typeface="Helvetica"/>
                <a:cs typeface="Helvetica"/>
                <a:sym typeface="Helvetica"/>
              </a:defRPr>
            </a:lvl1pPr>
          </a:lstStyle>
          <a:p>
            <a:r>
              <a:t>Fe XVI</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Local and persistent mechanism."/>
          <p:cNvSpPr txBox="1"/>
          <p:nvPr/>
        </p:nvSpPr>
        <p:spPr>
          <a:xfrm>
            <a:off x="6257609" y="3452283"/>
            <a:ext cx="6898692" cy="647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Local and persistent mechanism.</a:t>
            </a:r>
          </a:p>
        </p:txBody>
      </p:sp>
      <p:sp>
        <p:nvSpPr>
          <p:cNvPr id="253" name="The corona is hot"/>
          <p:cNvSpPr txBox="1"/>
          <p:nvPr/>
        </p:nvSpPr>
        <p:spPr>
          <a:xfrm>
            <a:off x="3817730" y="59285"/>
            <a:ext cx="5988559"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The corona is hot</a:t>
            </a:r>
          </a:p>
        </p:txBody>
      </p:sp>
      <mc:AlternateContent xmlns:mc="http://schemas.openxmlformats.org/markup-compatibility/2006">
        <mc:Choice xmlns:a14="http://schemas.microsoft.com/office/drawing/2010/main" Requires="a14">
          <p:sp>
            <p:nvSpPr>
              <p:cNvPr id="254" name="Equation"/>
              <p:cNvSpPr txBox="1"/>
              <p:nvPr/>
            </p:nvSpPr>
            <p:spPr>
              <a:xfrm>
                <a:off x="6052570" y="4067468"/>
                <a:ext cx="1812514" cy="523818"/>
              </a:xfrm>
              <a:prstGeom prst="rect">
                <a:avLst/>
              </a:prstGeom>
              <a:ln w="12700">
                <a:miter lim="400000"/>
              </a:ln>
            </p:spPr>
            <p:txBody>
              <a:bodyPr wrap="none" lIns="0" tIns="0" rIns="0" bIns="0">
                <a:spAutoFit/>
              </a:bodyPr>
              <a:lstStyle/>
              <a:p>
                <a:pPr algn="l" defTabSz="914400" latinLnBrk="1">
                  <a:defRPr sz="1800"/>
                </a:pPr>
                <a14:m>
                  <m:oMathPara xmlns:m="http://schemas.openxmlformats.org/officeDocument/2006/math">
                    <m:oMathParaPr>
                      <m:jc m:val="centerGroup"/>
                    </m:oMathParaPr>
                    <m:oMath xmlns:m="http://schemas.openxmlformats.org/officeDocument/2006/math">
                      <m:r>
                        <a:rPr sz="4600" i="1">
                          <a:solidFill>
                            <a:srgbClr val="FF2600"/>
                          </a:solidFill>
                          <a:latin typeface="Cambria Math" panose="02040503050406030204" pitchFamily="18" charset="0"/>
                        </a:rPr>
                        <m:t>+</m:t>
                      </m:r>
                      <m:sSup>
                        <m:sSupPr>
                          <m:ctrlPr>
                            <a:rPr sz="4600" i="1">
                              <a:solidFill>
                                <a:srgbClr val="FF2600"/>
                              </a:solidFill>
                              <a:latin typeface="Cambria Math" panose="02040503050406030204" pitchFamily="18" charset="0"/>
                            </a:rPr>
                          </m:ctrlPr>
                        </m:sSupPr>
                        <m:e>
                          <m:r>
                            <a:rPr sz="4600" i="1">
                              <a:solidFill>
                                <a:srgbClr val="FF2600"/>
                              </a:solidFill>
                              <a:latin typeface="Cambria Math" panose="02040503050406030204" pitchFamily="18" charset="0"/>
                            </a:rPr>
                            <m:t>10</m:t>
                          </m:r>
                        </m:e>
                        <m:sup>
                          <m:r>
                            <a:rPr sz="4600" i="1">
                              <a:solidFill>
                                <a:srgbClr val="FF2600"/>
                              </a:solidFill>
                              <a:latin typeface="Cambria Math" panose="02040503050406030204" pitchFamily="18" charset="0"/>
                            </a:rPr>
                            <m:t>6</m:t>
                          </m:r>
                        </m:sup>
                      </m:sSup>
                      <m:r>
                        <a:rPr sz="4600" i="1">
                          <a:solidFill>
                            <a:srgbClr val="FF2600"/>
                          </a:solidFill>
                          <a:latin typeface="Cambria Math" panose="02040503050406030204" pitchFamily="18" charset="0"/>
                        </a:rPr>
                        <m:t>𝐾</m:t>
                      </m:r>
                    </m:oMath>
                  </m:oMathPara>
                </a14:m>
                <a:endParaRPr sz="4600">
                  <a:solidFill>
                    <a:srgbClr val="FF2600"/>
                  </a:solidFill>
                </a:endParaRPr>
              </a:p>
            </p:txBody>
          </p:sp>
        </mc:Choice>
        <mc:Fallback>
          <p:sp>
            <p:nvSpPr>
              <p:cNvPr id="254" name="Equation"/>
              <p:cNvSpPr txBox="1">
                <a:spLocks noRot="1" noChangeAspect="1" noMove="1" noResize="1" noEditPoints="1" noAdjustHandles="1" noChangeArrowheads="1" noChangeShapeType="1" noTextEdit="1"/>
              </p:cNvSpPr>
              <p:nvPr/>
            </p:nvSpPr>
            <p:spPr>
              <a:xfrm>
                <a:off x="6052570" y="4067468"/>
                <a:ext cx="1812514" cy="523818"/>
              </a:xfrm>
              <a:prstGeom prst="rect">
                <a:avLst/>
              </a:prstGeom>
              <a:blipFill>
                <a:blip r:embed="rId2"/>
                <a:stretch>
                  <a:fillRect l="-9028" r="-9028" b="-42857"/>
                </a:stretch>
              </a:blipFill>
              <a:ln w="12700">
                <a:miter lim="400000"/>
              </a:ln>
            </p:spPr>
            <p:txBody>
              <a:bodyPr/>
              <a:lstStyle/>
              <a:p>
                <a:r>
                  <a:rPr lang="en-IT">
                    <a:noFill/>
                  </a:rPr>
                  <a:t> </a:t>
                </a:r>
              </a:p>
            </p:txBody>
          </p:sp>
        </mc:Fallback>
      </mc:AlternateContent>
      <mc:AlternateContent xmlns:mc="http://schemas.openxmlformats.org/markup-compatibility/2006">
        <mc:Choice xmlns:a14="http://schemas.microsoft.com/office/drawing/2010/main" Requires="a14">
          <p:sp>
            <p:nvSpPr>
              <p:cNvPr id="255" name="Equation"/>
              <p:cNvSpPr txBox="1"/>
              <p:nvPr/>
            </p:nvSpPr>
            <p:spPr>
              <a:xfrm>
                <a:off x="8330103" y="2951455"/>
                <a:ext cx="2413326" cy="650064"/>
              </a:xfrm>
              <a:prstGeom prst="rect">
                <a:avLst/>
              </a:prstGeom>
              <a:ln w="12700">
                <a:miter lim="400000"/>
              </a:ln>
            </p:spPr>
            <p:txBody>
              <a:bodyPr wrap="none" lIns="0" tIns="0" rIns="0" bIns="0">
                <a:spAutoFit/>
              </a:bodyPr>
              <a:lstStyle/>
              <a:p>
                <a:pPr algn="l" defTabSz="914400" latinLnBrk="1">
                  <a:defRPr sz="1800"/>
                </a:pPr>
                <a14:m>
                  <m:oMathPara xmlns:m="http://schemas.openxmlformats.org/officeDocument/2006/math">
                    <m:oMathParaPr>
                      <m:jc m:val="centerGroup"/>
                    </m:oMathParaPr>
                    <m:oMath xmlns:m="http://schemas.openxmlformats.org/officeDocument/2006/math">
                      <m:sSub>
                        <m:sSubPr>
                          <m:ctrlPr>
                            <a:rPr sz="4600">
                              <a:solidFill>
                                <a:srgbClr val="FF2600"/>
                              </a:solidFill>
                              <a:latin typeface="Cambria Math" panose="02040503050406030204" pitchFamily="18" charset="0"/>
                            </a:rPr>
                          </m:ctrlPr>
                        </m:sSubPr>
                        <m:e>
                          <m:r>
                            <a:rPr sz="4600" i="1">
                              <a:solidFill>
                                <a:srgbClr val="FF2600"/>
                              </a:solidFill>
                              <a:latin typeface="Cambria Math" panose="02040503050406030204" pitchFamily="18" charset="0"/>
                            </a:rPr>
                            <m:t>𝜏</m:t>
                          </m:r>
                        </m:e>
                        <m:sub>
                          <m:r>
                            <a:rPr sz="4600" i="1">
                              <a:solidFill>
                                <a:srgbClr val="FF2600"/>
                              </a:solidFill>
                              <a:latin typeface="Cambria Math" panose="02040503050406030204" pitchFamily="18" charset="0"/>
                            </a:rPr>
                            <m:t>𝐶</m:t>
                          </m:r>
                        </m:sub>
                      </m:sSub>
                      <m:r>
                        <a:rPr sz="4600" i="1">
                          <a:solidFill>
                            <a:srgbClr val="FF2600"/>
                          </a:solidFill>
                          <a:latin typeface="Cambria Math" panose="02040503050406030204" pitchFamily="18" charset="0"/>
                        </a:rPr>
                        <m:t>∼</m:t>
                      </m:r>
                      <m:sSup>
                        <m:sSupPr>
                          <m:ctrlPr>
                            <a:rPr sz="4600" i="1">
                              <a:solidFill>
                                <a:srgbClr val="FF2600"/>
                              </a:solidFill>
                              <a:latin typeface="Cambria Math" panose="02040503050406030204" pitchFamily="18" charset="0"/>
                            </a:rPr>
                          </m:ctrlPr>
                        </m:sSupPr>
                        <m:e>
                          <m:r>
                            <a:rPr sz="4600" i="1">
                              <a:solidFill>
                                <a:srgbClr val="FF2600"/>
                              </a:solidFill>
                              <a:latin typeface="Cambria Math" panose="02040503050406030204" pitchFamily="18" charset="0"/>
                            </a:rPr>
                            <m:t>10</m:t>
                          </m:r>
                        </m:e>
                        <m:sup>
                          <m:r>
                            <a:rPr sz="4600" i="1">
                              <a:solidFill>
                                <a:srgbClr val="FF2600"/>
                              </a:solidFill>
                              <a:latin typeface="Cambria Math" panose="02040503050406030204" pitchFamily="18" charset="0"/>
                            </a:rPr>
                            <m:t>3</m:t>
                          </m:r>
                        </m:sup>
                      </m:sSup>
                      <m:r>
                        <a:rPr sz="4600" i="1">
                          <a:solidFill>
                            <a:srgbClr val="FF2600"/>
                          </a:solidFill>
                          <a:latin typeface="Cambria Math" panose="02040503050406030204" pitchFamily="18" charset="0"/>
                        </a:rPr>
                        <m:t>𝑠</m:t>
                      </m:r>
                    </m:oMath>
                  </m:oMathPara>
                </a14:m>
                <a:endParaRPr sz="4600">
                  <a:solidFill>
                    <a:srgbClr val="FF2600"/>
                  </a:solidFill>
                </a:endParaRPr>
              </a:p>
            </p:txBody>
          </p:sp>
        </mc:Choice>
        <mc:Fallback>
          <p:sp>
            <p:nvSpPr>
              <p:cNvPr id="255" name="Equation"/>
              <p:cNvSpPr txBox="1">
                <a:spLocks noRot="1" noChangeAspect="1" noMove="1" noResize="1" noEditPoints="1" noAdjustHandles="1" noChangeArrowheads="1" noChangeShapeType="1" noTextEdit="1"/>
              </p:cNvSpPr>
              <p:nvPr/>
            </p:nvSpPr>
            <p:spPr>
              <a:xfrm>
                <a:off x="8330103" y="2951455"/>
                <a:ext cx="2413326" cy="650064"/>
              </a:xfrm>
              <a:prstGeom prst="rect">
                <a:avLst/>
              </a:prstGeom>
              <a:blipFill>
                <a:blip r:embed="rId3"/>
                <a:stretch>
                  <a:fillRect l="-5236" t="-1923" r="-9948" b="-25000"/>
                </a:stretch>
              </a:blipFill>
              <a:ln w="12700">
                <a:miter lim="400000"/>
              </a:ln>
            </p:spPr>
            <p:txBody>
              <a:bodyPr/>
              <a:lstStyle/>
              <a:p>
                <a:r>
                  <a:rPr lang="en-IT">
                    <a:noFill/>
                  </a:rPr>
                  <a:t> </a:t>
                </a:r>
              </a:p>
            </p:txBody>
          </p:sp>
        </mc:Fallback>
      </mc:AlternateContent>
      <p:sp>
        <p:nvSpPr>
          <p:cNvPr id="256" name="Fe XVI"/>
          <p:cNvSpPr txBox="1"/>
          <p:nvPr/>
        </p:nvSpPr>
        <p:spPr>
          <a:xfrm>
            <a:off x="2335564" y="1210733"/>
            <a:ext cx="2443461"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b="1">
                <a:solidFill>
                  <a:srgbClr val="FFFFFF"/>
                </a:solidFill>
                <a:latin typeface="Helvetica"/>
                <a:ea typeface="Helvetica"/>
                <a:cs typeface="Helvetica"/>
                <a:sym typeface="Helvetica"/>
              </a:defRPr>
            </a:lvl1pPr>
          </a:lstStyle>
          <a:p>
            <a:r>
              <a:t>Fe XVI</a:t>
            </a:r>
          </a:p>
        </p:txBody>
      </p:sp>
      <p:pic>
        <p:nvPicPr>
          <p:cNvPr id="257" name="latest_1024_0335.jpg" descr="latest_1024_0335.jpg"/>
          <p:cNvPicPr>
            <a:picLocks noChangeAspect="1"/>
          </p:cNvPicPr>
          <p:nvPr/>
        </p:nvPicPr>
        <p:blipFill>
          <a:blip r:embed="rId4"/>
          <a:srcRect t="26517" b="28291"/>
          <a:stretch>
            <a:fillRect/>
          </a:stretch>
        </p:blipFill>
        <p:spPr>
          <a:xfrm>
            <a:off x="2638744" y="6231852"/>
            <a:ext cx="7259088" cy="3280431"/>
          </a:xfrm>
          <a:prstGeom prst="rect">
            <a:avLst/>
          </a:prstGeom>
          <a:ln w="12700">
            <a:miter lim="400000"/>
          </a:ln>
        </p:spPr>
      </p:pic>
      <p:pic>
        <p:nvPicPr>
          <p:cNvPr id="258" name="CoronalHeatingproblem.png" descr="CoronalHeatingproblem.png"/>
          <p:cNvPicPr>
            <a:picLocks noChangeAspect="1"/>
          </p:cNvPicPr>
          <p:nvPr/>
        </p:nvPicPr>
        <p:blipFill>
          <a:blip r:embed="rId5"/>
          <a:srcRect r="25572"/>
          <a:stretch>
            <a:fillRect/>
          </a:stretch>
        </p:blipFill>
        <p:spPr>
          <a:xfrm>
            <a:off x="-110289" y="1351480"/>
            <a:ext cx="6177166" cy="5365387"/>
          </a:xfrm>
          <a:prstGeom prst="rect">
            <a:avLst/>
          </a:prstGeom>
          <a:ln w="12700">
            <a:miter lim="400000"/>
          </a:ln>
        </p:spPr>
      </p:pic>
      <p:sp>
        <p:nvSpPr>
          <p:cNvPr id="265" name="Connection Line"/>
          <p:cNvSpPr/>
          <p:nvPr/>
        </p:nvSpPr>
        <p:spPr>
          <a:xfrm>
            <a:off x="2822404" y="4187270"/>
            <a:ext cx="6443905" cy="1633488"/>
          </a:xfrm>
          <a:custGeom>
            <a:avLst/>
            <a:gdLst/>
            <a:ahLst/>
            <a:cxnLst>
              <a:cxn ang="0">
                <a:pos x="wd2" y="hd2"/>
              </a:cxn>
              <a:cxn ang="5400000">
                <a:pos x="wd2" y="hd2"/>
              </a:cxn>
              <a:cxn ang="10800000">
                <a:pos x="wd2" y="hd2"/>
              </a:cxn>
              <a:cxn ang="16200000">
                <a:pos x="wd2" y="hd2"/>
              </a:cxn>
            </a:cxnLst>
            <a:rect l="0" t="0" r="r" b="b"/>
            <a:pathLst>
              <a:path w="21600" h="16922" extrusionOk="0">
                <a:moveTo>
                  <a:pt x="21600" y="0"/>
                </a:moveTo>
                <a:cubicBezTo>
                  <a:pt x="17816" y="17903"/>
                  <a:pt x="10616" y="21600"/>
                  <a:pt x="0" y="11091"/>
                </a:cubicBezTo>
              </a:path>
            </a:pathLst>
          </a:custGeom>
          <a:ln w="50800">
            <a:solidFill>
              <a:srgbClr val="000000"/>
            </a:solidFill>
            <a:miter lim="400000"/>
            <a:tailEnd type="triangle"/>
          </a:ln>
        </p:spPr>
        <p:txBody>
          <a:bodyPr/>
          <a:lstStyle/>
          <a:p>
            <a:endParaRPr/>
          </a:p>
        </p:txBody>
      </p:sp>
      <p:sp>
        <p:nvSpPr>
          <p:cNvPr id="266" name="Connection Line"/>
          <p:cNvSpPr/>
          <p:nvPr/>
        </p:nvSpPr>
        <p:spPr>
          <a:xfrm>
            <a:off x="4945861" y="977789"/>
            <a:ext cx="1901766" cy="2351630"/>
          </a:xfrm>
          <a:custGeom>
            <a:avLst/>
            <a:gdLst/>
            <a:ahLst/>
            <a:cxnLst>
              <a:cxn ang="0">
                <a:pos x="wd2" y="hd2"/>
              </a:cxn>
              <a:cxn ang="5400000">
                <a:pos x="wd2" y="hd2"/>
              </a:cxn>
              <a:cxn ang="10800000">
                <a:pos x="wd2" y="hd2"/>
              </a:cxn>
              <a:cxn ang="16200000">
                <a:pos x="wd2" y="hd2"/>
              </a:cxn>
            </a:cxnLst>
            <a:rect l="0" t="0" r="r" b="b"/>
            <a:pathLst>
              <a:path w="21600" h="16443" extrusionOk="0">
                <a:moveTo>
                  <a:pt x="21600" y="16443"/>
                </a:moveTo>
                <a:cubicBezTo>
                  <a:pt x="18975" y="-2815"/>
                  <a:pt x="11775" y="-5157"/>
                  <a:pt x="0" y="9416"/>
                </a:cubicBezTo>
              </a:path>
            </a:pathLst>
          </a:custGeom>
          <a:ln w="50800">
            <a:solidFill>
              <a:srgbClr val="000000"/>
            </a:solidFill>
            <a:miter lim="400000"/>
            <a:tailEnd type="triangle"/>
          </a:ln>
        </p:spPr>
        <p:txBody>
          <a:bodyPr/>
          <a:lstStyle/>
          <a:p>
            <a:endParaRPr/>
          </a:p>
        </p:txBody>
      </p:sp>
      <p:sp>
        <p:nvSpPr>
          <p:cNvPr id="261" name="Quiet Sun"/>
          <p:cNvSpPr txBox="1"/>
          <p:nvPr/>
        </p:nvSpPr>
        <p:spPr>
          <a:xfrm>
            <a:off x="2635853" y="6677868"/>
            <a:ext cx="2453190" cy="698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900" b="1">
                <a:solidFill>
                  <a:srgbClr val="FFFFFF"/>
                </a:solidFill>
                <a:latin typeface="Helvetica"/>
                <a:ea typeface="Helvetica"/>
                <a:cs typeface="Helvetica"/>
                <a:sym typeface="Helvetica"/>
              </a:defRPr>
            </a:lvl1pPr>
          </a:lstStyle>
          <a:p>
            <a:r>
              <a:t>Quiet Sun</a:t>
            </a:r>
          </a:p>
        </p:txBody>
      </p:sp>
      <mc:AlternateContent xmlns:mc="http://schemas.openxmlformats.org/markup-compatibility/2006">
        <mc:Choice xmlns:a14="http://schemas.microsoft.com/office/drawing/2010/main" Requires="a14">
          <p:sp>
            <p:nvSpPr>
              <p:cNvPr id="262" name="Equation"/>
              <p:cNvSpPr txBox="1"/>
              <p:nvPr/>
            </p:nvSpPr>
            <p:spPr>
              <a:xfrm>
                <a:off x="2854591" y="7358115"/>
                <a:ext cx="2656784" cy="872795"/>
              </a:xfrm>
              <a:prstGeom prst="rect">
                <a:avLst/>
              </a:prstGeom>
              <a:ln w="12700">
                <a:miter lim="400000"/>
              </a:ln>
            </p:spPr>
            <p:txBody>
              <a:bodyPr wrap="none" lIns="0" tIns="0" rIns="0" bIns="0">
                <a:spAutoFit/>
              </a:bodyPr>
              <a:lstStyle/>
              <a:p>
                <a:pPr algn="l" defTabSz="914400" latinLnBrk="1">
                  <a:defRPr sz="1800"/>
                </a:pPr>
                <a14:m>
                  <m:oMathPara xmlns:m="http://schemas.openxmlformats.org/officeDocument/2006/math">
                    <m:oMathParaPr>
                      <m:jc m:val="centerGroup"/>
                    </m:oMathParaPr>
                    <m:oMath xmlns:m="http://schemas.openxmlformats.org/officeDocument/2006/math">
                      <m:r>
                        <a:rPr sz="3600" i="1">
                          <a:solidFill>
                            <a:srgbClr val="FEFFFF"/>
                          </a:solidFill>
                          <a:latin typeface="Cambria Math" panose="02040503050406030204" pitchFamily="18" charset="0"/>
                        </a:rPr>
                        <m:t>3×</m:t>
                      </m:r>
                      <m:sSup>
                        <m:sSupPr>
                          <m:ctrlPr>
                            <a:rPr sz="3600" i="1">
                              <a:solidFill>
                                <a:srgbClr val="FEFFFF"/>
                              </a:solidFill>
                              <a:latin typeface="Cambria Math" panose="02040503050406030204" pitchFamily="18" charset="0"/>
                            </a:rPr>
                          </m:ctrlPr>
                        </m:sSupPr>
                        <m:e>
                          <m:r>
                            <a:rPr sz="3600" i="1">
                              <a:solidFill>
                                <a:srgbClr val="FEFFFF"/>
                              </a:solidFill>
                              <a:latin typeface="Cambria Math" panose="02040503050406030204" pitchFamily="18" charset="0"/>
                            </a:rPr>
                            <m:t>10</m:t>
                          </m:r>
                        </m:e>
                        <m:sup>
                          <m:r>
                            <a:rPr sz="3600" i="1">
                              <a:solidFill>
                                <a:srgbClr val="FEFFFF"/>
                              </a:solidFill>
                              <a:latin typeface="Cambria Math" panose="02040503050406030204" pitchFamily="18" charset="0"/>
                            </a:rPr>
                            <m:t>5</m:t>
                          </m:r>
                        </m:sup>
                      </m:sSup>
                      <m:f>
                        <m:fPr>
                          <m:ctrlPr>
                            <a:rPr sz="3600" i="1">
                              <a:solidFill>
                                <a:srgbClr val="FEFFFF"/>
                              </a:solidFill>
                              <a:latin typeface="Cambria Math" panose="02040503050406030204" pitchFamily="18" charset="0"/>
                            </a:rPr>
                          </m:ctrlPr>
                        </m:fPr>
                        <m:num>
                          <m:r>
                            <a:rPr sz="3600" i="1">
                              <a:solidFill>
                                <a:srgbClr val="FEFFFF"/>
                              </a:solidFill>
                              <a:latin typeface="Cambria Math" panose="02040503050406030204" pitchFamily="18" charset="0"/>
                            </a:rPr>
                            <m:t>𝑒𝑟𝑔</m:t>
                          </m:r>
                        </m:num>
                        <m:den>
                          <m:r>
                            <a:rPr sz="3600" i="1">
                              <a:solidFill>
                                <a:srgbClr val="FEFFFF"/>
                              </a:solidFill>
                              <a:latin typeface="Cambria Math" panose="02040503050406030204" pitchFamily="18" charset="0"/>
                            </a:rPr>
                            <m:t>𝑐</m:t>
                          </m:r>
                          <m:sSup>
                            <m:sSupPr>
                              <m:ctrlPr>
                                <a:rPr sz="3600" i="1">
                                  <a:solidFill>
                                    <a:srgbClr val="FEFFFF"/>
                                  </a:solidFill>
                                  <a:latin typeface="Cambria Math" panose="02040503050406030204" pitchFamily="18" charset="0"/>
                                </a:rPr>
                              </m:ctrlPr>
                            </m:sSupPr>
                            <m:e>
                              <m:r>
                                <a:rPr sz="3600" i="1">
                                  <a:solidFill>
                                    <a:srgbClr val="FEFFFF"/>
                                  </a:solidFill>
                                  <a:latin typeface="Cambria Math" panose="02040503050406030204" pitchFamily="18" charset="0"/>
                                </a:rPr>
                                <m:t>𝑚</m:t>
                              </m:r>
                            </m:e>
                            <m:sup>
                              <m:r>
                                <a:rPr sz="3600" i="1">
                                  <a:solidFill>
                                    <a:srgbClr val="FEFFFF"/>
                                  </a:solidFill>
                                  <a:latin typeface="Cambria Math" panose="02040503050406030204" pitchFamily="18" charset="0"/>
                                </a:rPr>
                                <m:t>2</m:t>
                              </m:r>
                            </m:sup>
                          </m:sSup>
                          <m:r>
                            <a:rPr sz="3600" i="1">
                              <a:solidFill>
                                <a:srgbClr val="FEFFFF"/>
                              </a:solidFill>
                              <a:latin typeface="Cambria Math" panose="02040503050406030204" pitchFamily="18" charset="0"/>
                            </a:rPr>
                            <m:t>𝑠</m:t>
                          </m:r>
                        </m:den>
                      </m:f>
                    </m:oMath>
                  </m:oMathPara>
                </a14:m>
                <a:endParaRPr sz="3600">
                  <a:solidFill>
                    <a:srgbClr val="FFFFFF"/>
                  </a:solidFill>
                </a:endParaRPr>
              </a:p>
            </p:txBody>
          </p:sp>
        </mc:Choice>
        <mc:Fallback>
          <p:sp>
            <p:nvSpPr>
              <p:cNvPr id="262" name="Equation"/>
              <p:cNvSpPr txBox="1">
                <a:spLocks noRot="1" noChangeAspect="1" noMove="1" noResize="1" noEditPoints="1" noAdjustHandles="1" noChangeArrowheads="1" noChangeShapeType="1" noTextEdit="1"/>
              </p:cNvSpPr>
              <p:nvPr/>
            </p:nvSpPr>
            <p:spPr>
              <a:xfrm>
                <a:off x="2854591" y="7358115"/>
                <a:ext cx="2656784" cy="872795"/>
              </a:xfrm>
              <a:prstGeom prst="rect">
                <a:avLst/>
              </a:prstGeom>
              <a:blipFill>
                <a:blip r:embed="rId6"/>
                <a:stretch>
                  <a:fillRect l="-1429" t="-1449" b="-21739"/>
                </a:stretch>
              </a:blipFill>
              <a:ln w="12700">
                <a:miter lim="400000"/>
              </a:ln>
            </p:spPr>
            <p:txBody>
              <a:bodyPr/>
              <a:lstStyle/>
              <a:p>
                <a:r>
                  <a:rPr lang="en-IT">
                    <a:noFill/>
                  </a:rPr>
                  <a:t> </a:t>
                </a:r>
              </a:p>
            </p:txBody>
          </p:sp>
        </mc:Fallback>
      </mc:AlternateContent>
      <mc:AlternateContent xmlns:mc="http://schemas.openxmlformats.org/markup-compatibility/2006">
        <mc:Choice xmlns:a14="http://schemas.microsoft.com/office/drawing/2010/main" Requires="a14">
          <p:sp>
            <p:nvSpPr>
              <p:cNvPr id="263" name="Equation"/>
              <p:cNvSpPr txBox="1"/>
              <p:nvPr/>
            </p:nvSpPr>
            <p:spPr>
              <a:xfrm>
                <a:off x="10155365" y="8115527"/>
                <a:ext cx="2322676" cy="1066751"/>
              </a:xfrm>
              <a:prstGeom prst="rect">
                <a:avLst/>
              </a:prstGeom>
              <a:ln w="12700">
                <a:miter lim="400000"/>
              </a:ln>
            </p:spPr>
            <p:txBody>
              <a:bodyPr wrap="none" lIns="0" tIns="0" rIns="0" bIns="0">
                <a:spAutoFit/>
              </a:bodyPr>
              <a:lstStyle/>
              <a:p>
                <a:pPr algn="l" defTabSz="914400" latinLnBrk="1">
                  <a:defRPr sz="1800"/>
                </a:pPr>
                <a14:m>
                  <m:oMathPara xmlns:m="http://schemas.openxmlformats.org/officeDocument/2006/math">
                    <m:oMathParaPr>
                      <m:jc m:val="centerGroup"/>
                    </m:oMathParaPr>
                    <m:oMath xmlns:m="http://schemas.openxmlformats.org/officeDocument/2006/math">
                      <m:sSup>
                        <m:sSupPr>
                          <m:ctrlPr>
                            <a:rPr sz="4400">
                              <a:solidFill>
                                <a:srgbClr val="000000"/>
                              </a:solidFill>
                              <a:latin typeface="Cambria Math" panose="02040503050406030204" pitchFamily="18" charset="0"/>
                            </a:rPr>
                          </m:ctrlPr>
                        </m:sSupPr>
                        <m:e>
                          <m:r>
                            <a:rPr sz="4400" i="1">
                              <a:solidFill>
                                <a:srgbClr val="000000"/>
                              </a:solidFill>
                              <a:latin typeface="Cambria Math" panose="02040503050406030204" pitchFamily="18" charset="0"/>
                            </a:rPr>
                            <m:t>10</m:t>
                          </m:r>
                        </m:e>
                        <m:sup>
                          <m:r>
                            <a:rPr sz="4400" i="1">
                              <a:solidFill>
                                <a:srgbClr val="000000"/>
                              </a:solidFill>
                              <a:latin typeface="Cambria Math" panose="02040503050406030204" pitchFamily="18" charset="0"/>
                            </a:rPr>
                            <m:t>7</m:t>
                          </m:r>
                        </m:sup>
                      </m:sSup>
                      <m:f>
                        <m:fPr>
                          <m:ctrlPr>
                            <a:rPr sz="4400" i="1">
                              <a:solidFill>
                                <a:srgbClr val="000000"/>
                              </a:solidFill>
                              <a:latin typeface="Cambria Math" panose="02040503050406030204" pitchFamily="18" charset="0"/>
                            </a:rPr>
                          </m:ctrlPr>
                        </m:fPr>
                        <m:num>
                          <m:r>
                            <a:rPr sz="4400" i="1">
                              <a:solidFill>
                                <a:srgbClr val="000000"/>
                              </a:solidFill>
                              <a:latin typeface="Cambria Math" panose="02040503050406030204" pitchFamily="18" charset="0"/>
                            </a:rPr>
                            <m:t>𝑒𝑟𝑔</m:t>
                          </m:r>
                        </m:num>
                        <m:den>
                          <m:r>
                            <a:rPr sz="4400" i="1">
                              <a:solidFill>
                                <a:srgbClr val="000000"/>
                              </a:solidFill>
                              <a:latin typeface="Cambria Math" panose="02040503050406030204" pitchFamily="18" charset="0"/>
                            </a:rPr>
                            <m:t>𝑐</m:t>
                          </m:r>
                          <m:sSup>
                            <m:sSupPr>
                              <m:ctrlPr>
                                <a:rPr sz="4400" i="1">
                                  <a:solidFill>
                                    <a:srgbClr val="000000"/>
                                  </a:solidFill>
                                  <a:latin typeface="Cambria Math" panose="02040503050406030204" pitchFamily="18" charset="0"/>
                                </a:rPr>
                              </m:ctrlPr>
                            </m:sSupPr>
                            <m:e>
                              <m:r>
                                <a:rPr sz="4400" i="1">
                                  <a:solidFill>
                                    <a:srgbClr val="000000"/>
                                  </a:solidFill>
                                  <a:latin typeface="Cambria Math" panose="02040503050406030204" pitchFamily="18" charset="0"/>
                                </a:rPr>
                                <m:t>𝑚</m:t>
                              </m:r>
                            </m:e>
                            <m:sup>
                              <m:r>
                                <a:rPr sz="4400" i="1">
                                  <a:solidFill>
                                    <a:srgbClr val="000000"/>
                                  </a:solidFill>
                                  <a:latin typeface="Cambria Math" panose="02040503050406030204" pitchFamily="18" charset="0"/>
                                </a:rPr>
                                <m:t>2</m:t>
                              </m:r>
                            </m:sup>
                          </m:sSup>
                          <m:r>
                            <a:rPr sz="4400" i="1">
                              <a:solidFill>
                                <a:srgbClr val="000000"/>
                              </a:solidFill>
                              <a:latin typeface="Cambria Math" panose="02040503050406030204" pitchFamily="18" charset="0"/>
                            </a:rPr>
                            <m:t>𝑠</m:t>
                          </m:r>
                        </m:den>
                      </m:f>
                    </m:oMath>
                  </m:oMathPara>
                </a14:m>
                <a:endParaRPr sz="4400"/>
              </a:p>
            </p:txBody>
          </p:sp>
        </mc:Choice>
        <mc:Fallback>
          <p:sp>
            <p:nvSpPr>
              <p:cNvPr id="263" name="Equation"/>
              <p:cNvSpPr txBox="1">
                <a:spLocks noRot="1" noChangeAspect="1" noMove="1" noResize="1" noEditPoints="1" noAdjustHandles="1" noChangeArrowheads="1" noChangeShapeType="1" noTextEdit="1"/>
              </p:cNvSpPr>
              <p:nvPr/>
            </p:nvSpPr>
            <p:spPr>
              <a:xfrm>
                <a:off x="10155365" y="8115527"/>
                <a:ext cx="2322676" cy="1066751"/>
              </a:xfrm>
              <a:prstGeom prst="rect">
                <a:avLst/>
              </a:prstGeom>
              <a:blipFill>
                <a:blip r:embed="rId7"/>
                <a:stretch>
                  <a:fillRect l="-6522" t="-1176" r="-3804" b="-21176"/>
                </a:stretch>
              </a:blipFill>
              <a:ln w="12700">
                <a:miter lim="400000"/>
              </a:ln>
            </p:spPr>
            <p:txBody>
              <a:bodyPr/>
              <a:lstStyle/>
              <a:p>
                <a:r>
                  <a:rPr lang="en-IT">
                    <a:noFill/>
                  </a:rPr>
                  <a:t> </a:t>
                </a:r>
              </a:p>
            </p:txBody>
          </p:sp>
        </mc:Fallback>
      </mc:AlternateContent>
      <p:sp>
        <p:nvSpPr>
          <p:cNvPr id="264" name="Active Regions"/>
          <p:cNvSpPr txBox="1"/>
          <p:nvPr/>
        </p:nvSpPr>
        <p:spPr>
          <a:xfrm>
            <a:off x="9559035" y="6692685"/>
            <a:ext cx="3515335" cy="129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900" b="1">
                <a:latin typeface="Helvetica"/>
                <a:ea typeface="Helvetica"/>
                <a:cs typeface="Helvetica"/>
                <a:sym typeface="Helvetica"/>
              </a:defRPr>
            </a:lvl1pPr>
          </a:lstStyle>
          <a:p>
            <a:r>
              <a:t>Active Regions</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Magnetic reconnection can do it"/>
          <p:cNvSpPr txBox="1"/>
          <p:nvPr/>
        </p:nvSpPr>
        <p:spPr>
          <a:xfrm>
            <a:off x="1219015" y="354924"/>
            <a:ext cx="11113009"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Magnetic reconnection can do it</a:t>
            </a:r>
          </a:p>
        </p:txBody>
      </p:sp>
      <p:pic>
        <p:nvPicPr>
          <p:cNvPr id="269" name="illustration_magnetic_reconnection-1.gif" descr="illustration_magnetic_reconnection-1.gif"/>
          <p:cNvPicPr>
            <a:picLocks/>
          </p:cNvPicPr>
          <p:nvPr/>
        </p:nvPicPr>
        <p:blipFill>
          <a:blip r:embed="rId2"/>
          <a:stretch>
            <a:fillRect/>
          </a:stretch>
        </p:blipFill>
        <p:spPr>
          <a:xfrm>
            <a:off x="2379698" y="2813420"/>
            <a:ext cx="8763024" cy="3711556"/>
          </a:xfrm>
          <a:prstGeom prst="rect">
            <a:avLst/>
          </a:prstGeom>
          <a:ln w="12700">
            <a:miter lim="400000"/>
          </a:ln>
        </p:spPr>
      </p:pic>
      <p:sp>
        <p:nvSpPr>
          <p:cNvPr id="270" name="Line"/>
          <p:cNvSpPr/>
          <p:nvPr/>
        </p:nvSpPr>
        <p:spPr>
          <a:xfrm flipV="1">
            <a:off x="6761209" y="5461000"/>
            <a:ext cx="1" cy="1678607"/>
          </a:xfrm>
          <a:prstGeom prst="line">
            <a:avLst/>
          </a:prstGeom>
          <a:ln w="127000">
            <a:solidFill>
              <a:srgbClr val="000000"/>
            </a:solidFill>
            <a:miter lim="400000"/>
            <a:tailEnd type="triangle"/>
          </a:ln>
        </p:spPr>
        <p:txBody>
          <a:bodyPr lIns="50800" tIns="50800" rIns="50800" bIns="50800" anchor="ctr"/>
          <a:lstStyle/>
          <a:p>
            <a:pPr>
              <a:defRPr sz="2400"/>
            </a:pPr>
            <a:endParaRPr/>
          </a:p>
        </p:txBody>
      </p:sp>
      <p:sp>
        <p:nvSpPr>
          <p:cNvPr id="271" name="Line"/>
          <p:cNvSpPr/>
          <p:nvPr/>
        </p:nvSpPr>
        <p:spPr>
          <a:xfrm>
            <a:off x="6761209" y="2201333"/>
            <a:ext cx="1" cy="1678608"/>
          </a:xfrm>
          <a:prstGeom prst="line">
            <a:avLst/>
          </a:prstGeom>
          <a:ln w="127000">
            <a:solidFill>
              <a:srgbClr val="000000"/>
            </a:solidFill>
            <a:miter lim="400000"/>
            <a:tailEnd type="triangle"/>
          </a:ln>
        </p:spPr>
        <p:txBody>
          <a:bodyPr lIns="50800" tIns="50800" rIns="50800" bIns="50800" anchor="ctr"/>
          <a:lstStyle/>
          <a:p>
            <a:pPr>
              <a:defRPr sz="2400"/>
            </a:pPr>
            <a:endParaRPr/>
          </a:p>
        </p:txBody>
      </p:sp>
      <p:sp>
        <p:nvSpPr>
          <p:cNvPr id="272" name="Line"/>
          <p:cNvSpPr/>
          <p:nvPr/>
        </p:nvSpPr>
        <p:spPr>
          <a:xfrm>
            <a:off x="8741306" y="4669197"/>
            <a:ext cx="1678608" cy="1"/>
          </a:xfrm>
          <a:prstGeom prst="line">
            <a:avLst/>
          </a:prstGeom>
          <a:ln w="127000">
            <a:solidFill>
              <a:srgbClr val="000000"/>
            </a:solidFill>
            <a:miter lim="400000"/>
            <a:tailEnd type="triangle"/>
          </a:ln>
        </p:spPr>
        <p:txBody>
          <a:bodyPr lIns="50800" tIns="50800" rIns="50800" bIns="50800" anchor="ctr"/>
          <a:lstStyle/>
          <a:p>
            <a:pPr>
              <a:defRPr sz="2400"/>
            </a:pPr>
            <a:endParaRPr/>
          </a:p>
        </p:txBody>
      </p:sp>
      <p:sp>
        <p:nvSpPr>
          <p:cNvPr id="273" name="Line"/>
          <p:cNvSpPr/>
          <p:nvPr/>
        </p:nvSpPr>
        <p:spPr>
          <a:xfrm flipH="1">
            <a:off x="3110973" y="4669197"/>
            <a:ext cx="1678607" cy="1"/>
          </a:xfrm>
          <a:prstGeom prst="line">
            <a:avLst/>
          </a:prstGeom>
          <a:ln w="127000">
            <a:solidFill>
              <a:srgbClr val="000000"/>
            </a:solidFill>
            <a:miter lim="400000"/>
            <a:tailEnd type="triangle"/>
          </a:ln>
        </p:spPr>
        <p:txBody>
          <a:bodyPr lIns="50800" tIns="50800" rIns="50800" bIns="50800" anchor="ctr"/>
          <a:lstStyle/>
          <a:p>
            <a:pPr>
              <a:defRPr sz="2400"/>
            </a:pPr>
            <a:endParaRPr/>
          </a:p>
        </p:txBody>
      </p:sp>
      <p:sp>
        <p:nvSpPr>
          <p:cNvPr id="274" name="Magnetic flux in"/>
          <p:cNvSpPr txBox="1"/>
          <p:nvPr/>
        </p:nvSpPr>
        <p:spPr>
          <a:xfrm>
            <a:off x="4911327" y="7196666"/>
            <a:ext cx="3699765" cy="71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a:lvl1pPr>
          </a:lstStyle>
          <a:p>
            <a:r>
              <a:t>Magnetic flux in</a:t>
            </a:r>
          </a:p>
        </p:txBody>
      </p:sp>
      <p:sp>
        <p:nvSpPr>
          <p:cNvPr id="275" name="Magnetic flux out"/>
          <p:cNvSpPr txBox="1"/>
          <p:nvPr/>
        </p:nvSpPr>
        <p:spPr>
          <a:xfrm>
            <a:off x="-332587" y="4008797"/>
            <a:ext cx="2843451" cy="1320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a:lvl1pPr>
          </a:lstStyle>
          <a:p>
            <a:r>
              <a:t>Magnetic flux out</a:t>
            </a:r>
          </a:p>
        </p:txBody>
      </p:sp>
      <p:sp>
        <p:nvSpPr>
          <p:cNvPr id="276" name="Plasma flow in"/>
          <p:cNvSpPr txBox="1"/>
          <p:nvPr/>
        </p:nvSpPr>
        <p:spPr>
          <a:xfrm>
            <a:off x="4937066" y="1430528"/>
            <a:ext cx="3360421" cy="71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a:lvl1pPr>
          </a:lstStyle>
          <a:p>
            <a:r>
              <a:t>Plasma flow in</a:t>
            </a:r>
          </a:p>
        </p:txBody>
      </p:sp>
      <p:sp>
        <p:nvSpPr>
          <p:cNvPr id="277" name="Plasma flow out"/>
          <p:cNvSpPr txBox="1"/>
          <p:nvPr/>
        </p:nvSpPr>
        <p:spPr>
          <a:xfrm>
            <a:off x="10601266" y="3877395"/>
            <a:ext cx="2471421" cy="1320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a:lvl1pPr>
          </a:lstStyle>
          <a:p>
            <a:r>
              <a:t>Plasma flow out</a:t>
            </a:r>
          </a:p>
        </p:txBody>
      </p:sp>
      <p:sp>
        <p:nvSpPr>
          <p:cNvPr id="278" name="Oval"/>
          <p:cNvSpPr/>
          <p:nvPr/>
        </p:nvSpPr>
        <p:spPr>
          <a:xfrm>
            <a:off x="4991085" y="4034197"/>
            <a:ext cx="3568869" cy="1270001"/>
          </a:xfrm>
          <a:prstGeom prst="ellipse">
            <a:avLst/>
          </a:prstGeom>
          <a:ln w="88900">
            <a:solidFill>
              <a:srgbClr val="000000"/>
            </a:solidFill>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279" name="Energy conversion"/>
          <p:cNvSpPr txBox="1"/>
          <p:nvPr/>
        </p:nvSpPr>
        <p:spPr>
          <a:xfrm>
            <a:off x="5389689" y="3989747"/>
            <a:ext cx="2843451" cy="1320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b="1">
                <a:latin typeface="Helvetica"/>
                <a:ea typeface="Helvetica"/>
                <a:cs typeface="Helvetica"/>
                <a:sym typeface="Helvetica"/>
              </a:defRPr>
            </a:lvl1pPr>
          </a:lstStyle>
          <a:p>
            <a:r>
              <a:t>Energy conversion</a:t>
            </a:r>
          </a:p>
        </p:txBody>
      </p:sp>
      <p:sp>
        <p:nvSpPr>
          <p:cNvPr id="280" name="… but in bursts, and in 3D"/>
          <p:cNvSpPr txBox="1"/>
          <p:nvPr/>
        </p:nvSpPr>
        <p:spPr>
          <a:xfrm>
            <a:off x="2105220" y="8169657"/>
            <a:ext cx="9049513"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 but in bursts, and in 3D</a:t>
            </a:r>
          </a:p>
        </p:txBody>
      </p:sp>
      <p:sp>
        <p:nvSpPr>
          <p:cNvPr id="281" name="2D"/>
          <p:cNvSpPr txBox="1"/>
          <p:nvPr/>
        </p:nvSpPr>
        <p:spPr>
          <a:xfrm>
            <a:off x="2384022" y="2727370"/>
            <a:ext cx="964447" cy="86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5000" b="1">
                <a:latin typeface="Helvetica"/>
                <a:ea typeface="Helvetica"/>
                <a:cs typeface="Helvetica"/>
                <a:sym typeface="Helvetica"/>
              </a:defRPr>
            </a:lvl1pPr>
          </a:lstStyle>
          <a:p>
            <a:r>
              <a:t>2D</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 name="JHV_2022-09-23_16.51.34.mp4" descr="JHV_2022-09-23_16.51.34.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2320150" y="-581682"/>
            <a:ext cx="15493251" cy="12227106"/>
          </a:xfrm>
          <a:prstGeom prst="rect">
            <a:avLst/>
          </a:prstGeom>
          <a:ln w="12700">
            <a:miter lim="400000"/>
          </a:ln>
        </p:spPr>
      </p:pic>
      <p:sp>
        <p:nvSpPr>
          <p:cNvPr id="284" name="Rectangle"/>
          <p:cNvSpPr/>
          <p:nvPr/>
        </p:nvSpPr>
        <p:spPr>
          <a:xfrm>
            <a:off x="-397934" y="-309592"/>
            <a:ext cx="14100838" cy="2954632"/>
          </a:xfrm>
          <a:prstGeom prst="rect">
            <a:avLst/>
          </a:prstGeom>
          <a:solidFill>
            <a:srgbClr val="FFFFFF"/>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285" name="Coronal loops, where reconnection can happen,…"/>
          <p:cNvSpPr txBox="1"/>
          <p:nvPr/>
        </p:nvSpPr>
        <p:spPr>
          <a:xfrm>
            <a:off x="975585" y="-119210"/>
            <a:ext cx="11353801" cy="284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6000"/>
            </a:pPr>
            <a:r>
              <a:rPr dirty="0"/>
              <a:t>Coronal loops,</a:t>
            </a:r>
            <a:br>
              <a:rPr dirty="0"/>
            </a:br>
            <a:r>
              <a:rPr dirty="0"/>
              <a:t>where reconnection can happen,</a:t>
            </a:r>
          </a:p>
          <a:p>
            <a:pPr>
              <a:defRPr sz="6000"/>
            </a:pPr>
            <a:r>
              <a:rPr dirty="0"/>
              <a:t>but we can’t see it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16" fill="hold"/>
                                        <p:tgtEl>
                                          <p:spTgt spid="28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83"/>
                </p:tgtEl>
              </p:cMediaNode>
            </p:video>
            <p:seq concurrent="1" prevAc="none" nextAc="seek">
              <p:cTn id="8" restart="whenNotActive" fill="hold" evtFilter="cancelBubble" nodeType="interactiveSeq">
                <p:stCondLst>
                  <p:cond evt="onClick" delay="0">
                    <p:tgtEl>
                      <p:spTgt spid="28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83"/>
                                        </p:tgtEl>
                                      </p:cBhvr>
                                    </p:cmd>
                                  </p:childTnLst>
                                </p:cTn>
                              </p:par>
                            </p:childTnLst>
                          </p:cTn>
                        </p:par>
                      </p:childTnLst>
                    </p:cTn>
                  </p:par>
                </p:childTnLst>
              </p:cTn>
              <p:nextCondLst>
                <p:cond evt="onClick" delay="0">
                  <p:tgtEl>
                    <p:spTgt spid="28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Nanoflares and nanojets"/>
          <p:cNvSpPr txBox="1">
            <a:spLocks noGrp="1"/>
          </p:cNvSpPr>
          <p:nvPr>
            <p:ph type="title"/>
          </p:nvPr>
        </p:nvSpPr>
        <p:spPr>
          <a:xfrm>
            <a:off x="1107102" y="128173"/>
            <a:ext cx="11242067" cy="1247511"/>
          </a:xfrm>
          <a:prstGeom prst="rect">
            <a:avLst/>
          </a:prstGeom>
        </p:spPr>
        <p:txBody>
          <a:bodyPr/>
          <a:lstStyle>
            <a:lvl1pPr>
              <a:defRPr b="0">
                <a:solidFill>
                  <a:srgbClr val="000000"/>
                </a:solidFill>
                <a:latin typeface="Avenir Heavy"/>
                <a:ea typeface="Avenir Heavy"/>
                <a:cs typeface="Avenir Heavy"/>
                <a:sym typeface="Avenir Heavy"/>
              </a:defRPr>
            </a:lvl1pPr>
          </a:lstStyle>
          <a:p>
            <a:r>
              <a:t>Nanoflares and nanojets </a:t>
            </a:r>
          </a:p>
        </p:txBody>
      </p:sp>
      <p:pic>
        <p:nvPicPr>
          <p:cNvPr id="288" name="movsji_20140403_250-319.mov" descr="movsji_20140403_250-319.mov"/>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6734746" y="1195185"/>
            <a:ext cx="5501856" cy="5501857"/>
          </a:xfrm>
          <a:prstGeom prst="rect">
            <a:avLst/>
          </a:prstGeom>
          <a:ln w="12700">
            <a:miter lim="400000"/>
          </a:ln>
        </p:spPr>
      </p:pic>
      <p:sp>
        <p:nvSpPr>
          <p:cNvPr id="289" name="Oval"/>
          <p:cNvSpPr/>
          <p:nvPr/>
        </p:nvSpPr>
        <p:spPr>
          <a:xfrm rot="2700000">
            <a:off x="8270638" y="2452793"/>
            <a:ext cx="816828" cy="1602262"/>
          </a:xfrm>
          <a:prstGeom prst="ellipse">
            <a:avLst/>
          </a:prstGeom>
          <a:ln w="50800">
            <a:solidFill>
              <a:srgbClr val="00FDFF"/>
            </a:solidFill>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pic>
        <p:nvPicPr>
          <p:cNvPr id="290" name="mfig10-eps-converted-to.pdf" descr="mfig10-eps-converted-to.pdf"/>
          <p:cNvPicPr>
            <a:picLocks noChangeAspect="1"/>
          </p:cNvPicPr>
          <p:nvPr/>
        </p:nvPicPr>
        <p:blipFill>
          <a:blip r:embed="rId6"/>
          <a:srcRect l="36833" t="36808" b="46214"/>
          <a:stretch>
            <a:fillRect/>
          </a:stretch>
        </p:blipFill>
        <p:spPr>
          <a:xfrm>
            <a:off x="207143" y="4830246"/>
            <a:ext cx="6106666" cy="1127827"/>
          </a:xfrm>
          <a:prstGeom prst="rect">
            <a:avLst/>
          </a:prstGeom>
          <a:ln w="12700">
            <a:miter lim="400000"/>
          </a:ln>
        </p:spPr>
      </p:pic>
      <p:sp>
        <p:nvSpPr>
          <p:cNvPr id="291" name="Impulsive energy release ~ 1024 erg…"/>
          <p:cNvSpPr txBox="1"/>
          <p:nvPr/>
        </p:nvSpPr>
        <p:spPr>
          <a:xfrm>
            <a:off x="135733" y="7436511"/>
            <a:ext cx="6249537" cy="2159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889325" indent="-571825" algn="l">
              <a:spcBef>
                <a:spcPts val="1000"/>
              </a:spcBef>
              <a:buSzPct val="100000"/>
              <a:buChar char="•"/>
              <a:defRPr sz="2400">
                <a:solidFill>
                  <a:srgbClr val="515151"/>
                </a:solidFill>
                <a:latin typeface="Avenir Book"/>
                <a:ea typeface="Avenir Book"/>
                <a:cs typeface="Avenir Book"/>
                <a:sym typeface="Avenir Book"/>
              </a:defRPr>
            </a:pPr>
            <a:r>
              <a:t>Impulsive energy release ~ 10</a:t>
            </a:r>
            <a:r>
              <a:rPr baseline="31999"/>
              <a:t>24</a:t>
            </a:r>
            <a:r>
              <a:t> erg</a:t>
            </a:r>
          </a:p>
          <a:p>
            <a:pPr marL="889325" indent="-571825" algn="l">
              <a:spcBef>
                <a:spcPts val="1000"/>
              </a:spcBef>
              <a:buSzPct val="100000"/>
              <a:buChar char="•"/>
              <a:defRPr sz="2400">
                <a:solidFill>
                  <a:srgbClr val="515151"/>
                </a:solidFill>
                <a:latin typeface="Avenir Book"/>
                <a:ea typeface="Avenir Book"/>
                <a:cs typeface="Avenir Book"/>
                <a:sym typeface="Avenir Book"/>
              </a:defRPr>
            </a:pPr>
            <a:r>
              <a:t>Small /short, spatial /temporal scales</a:t>
            </a:r>
          </a:p>
          <a:p>
            <a:pPr marL="889325" indent="-571825" algn="l">
              <a:spcBef>
                <a:spcPts val="1000"/>
              </a:spcBef>
              <a:buSzPct val="100000"/>
              <a:buChar char="•"/>
              <a:defRPr sz="2400">
                <a:solidFill>
                  <a:srgbClr val="515151"/>
                </a:solidFill>
                <a:latin typeface="Avenir Book"/>
                <a:ea typeface="Avenir Book"/>
                <a:cs typeface="Avenir Book"/>
                <a:sym typeface="Avenir Book"/>
              </a:defRPr>
            </a:pPr>
            <a:r>
              <a:t>Significant localised heating: 5-10 MK</a:t>
            </a:r>
          </a:p>
          <a:p>
            <a:pPr marL="889325" indent="-571825" algn="l">
              <a:spcBef>
                <a:spcPts val="1000"/>
              </a:spcBef>
              <a:buSzPct val="100000"/>
              <a:buChar char="•"/>
              <a:defRPr sz="2400">
                <a:solidFill>
                  <a:srgbClr val="515151"/>
                </a:solidFill>
                <a:latin typeface="Avenir Book"/>
                <a:ea typeface="Avenir Book"/>
                <a:cs typeface="Avenir Book"/>
                <a:sym typeface="Avenir Book"/>
              </a:defRPr>
            </a:pPr>
            <a:r>
              <a:t>Magnetic reconnection</a:t>
            </a:r>
          </a:p>
        </p:txBody>
      </p:sp>
      <p:sp>
        <p:nvSpPr>
          <p:cNvPr id="292" name="Nanoflares"/>
          <p:cNvSpPr txBox="1"/>
          <p:nvPr/>
        </p:nvSpPr>
        <p:spPr>
          <a:xfrm>
            <a:off x="1668378" y="6635829"/>
            <a:ext cx="3184247" cy="939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800">
                <a:latin typeface="Avenir Heavy"/>
                <a:ea typeface="Avenir Heavy"/>
                <a:cs typeface="Avenir Heavy"/>
                <a:sym typeface="Avenir Heavy"/>
              </a:defRPr>
            </a:lvl1pPr>
          </a:lstStyle>
          <a:p>
            <a:r>
              <a:t>Nanoflares</a:t>
            </a:r>
          </a:p>
        </p:txBody>
      </p:sp>
      <p:sp>
        <p:nvSpPr>
          <p:cNvPr id="293" name="Intensity bursts…"/>
          <p:cNvSpPr txBox="1"/>
          <p:nvPr/>
        </p:nvSpPr>
        <p:spPr>
          <a:xfrm>
            <a:off x="7695682" y="6759305"/>
            <a:ext cx="4366491" cy="27051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317500" indent="-254000" algn="l">
              <a:spcBef>
                <a:spcPts val="1000"/>
              </a:spcBef>
              <a:buSzPct val="100000"/>
              <a:buChar char="•"/>
              <a:defRPr sz="2400">
                <a:solidFill>
                  <a:srgbClr val="53585F"/>
                </a:solidFill>
                <a:latin typeface="Avenir Book"/>
                <a:ea typeface="Avenir Book"/>
                <a:cs typeface="Avenir Book"/>
                <a:sym typeface="Avenir Book"/>
              </a:defRPr>
            </a:pPr>
            <a:r>
              <a:t>Intensity bursts</a:t>
            </a:r>
          </a:p>
          <a:p>
            <a:pPr marL="317500" indent="-254000" algn="l">
              <a:spcBef>
                <a:spcPts val="1000"/>
              </a:spcBef>
              <a:buSzPct val="100000"/>
              <a:buChar char="•"/>
              <a:defRPr sz="2400">
                <a:solidFill>
                  <a:srgbClr val="53585F"/>
                </a:solidFill>
                <a:latin typeface="Avenir Book"/>
                <a:ea typeface="Avenir Book"/>
                <a:cs typeface="Avenir Book"/>
                <a:sym typeface="Avenir Book"/>
              </a:defRPr>
            </a:pPr>
            <a:r>
              <a:t>Very short lived (&lt;10 s - 15 s) </a:t>
            </a:r>
          </a:p>
          <a:p>
            <a:pPr marL="317500" indent="-254000" algn="l">
              <a:spcBef>
                <a:spcPts val="1000"/>
              </a:spcBef>
              <a:buSzPct val="100000"/>
              <a:buChar char="•"/>
              <a:defRPr sz="2400">
                <a:solidFill>
                  <a:srgbClr val="53585F"/>
                </a:solidFill>
                <a:latin typeface="Avenir Book"/>
                <a:ea typeface="Avenir Book"/>
                <a:cs typeface="Avenir Book"/>
                <a:sym typeface="Avenir Book"/>
              </a:defRPr>
            </a:pPr>
            <a:r>
              <a:t> V ~ 100-200 km/s</a:t>
            </a:r>
          </a:p>
          <a:p>
            <a:pPr marL="317500" indent="-254000" algn="l">
              <a:spcBef>
                <a:spcPts val="1000"/>
              </a:spcBef>
              <a:buSzPct val="100000"/>
              <a:buChar char="•"/>
              <a:defRPr sz="2400">
                <a:solidFill>
                  <a:srgbClr val="53585F"/>
                </a:solidFill>
                <a:latin typeface="Avenir Book"/>
                <a:ea typeface="Avenir Book"/>
                <a:cs typeface="Avenir Book"/>
                <a:sym typeface="Avenir Book"/>
              </a:defRPr>
            </a:pPr>
            <a:r>
              <a:t>1000-2000 km in length</a:t>
            </a:r>
          </a:p>
          <a:p>
            <a:pPr marL="317500" indent="-254000" algn="l">
              <a:spcBef>
                <a:spcPts val="1000"/>
              </a:spcBef>
              <a:buSzPct val="100000"/>
              <a:buChar char="•"/>
              <a:defRPr sz="2400">
                <a:solidFill>
                  <a:srgbClr val="53585F"/>
                </a:solidFill>
                <a:latin typeface="Avenir Book"/>
                <a:ea typeface="Avenir Book"/>
                <a:cs typeface="Avenir Book"/>
                <a:sym typeface="Avenir Book"/>
              </a:defRPr>
            </a:pPr>
            <a:r>
              <a:t>~500 km in width</a:t>
            </a:r>
          </a:p>
        </p:txBody>
      </p:sp>
      <p:sp>
        <p:nvSpPr>
          <p:cNvPr id="294" name="Nanojets"/>
          <p:cNvSpPr txBox="1"/>
          <p:nvPr/>
        </p:nvSpPr>
        <p:spPr>
          <a:xfrm>
            <a:off x="7405372" y="5879200"/>
            <a:ext cx="4160603" cy="9398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800">
                <a:latin typeface="Avenir Heavy"/>
                <a:ea typeface="Avenir Heavy"/>
                <a:cs typeface="Avenir Heavy"/>
                <a:sym typeface="Avenir Heavy"/>
              </a:defRPr>
            </a:lvl1pPr>
          </a:lstStyle>
          <a:p>
            <a:r>
              <a:t>Nanojets</a:t>
            </a:r>
          </a:p>
        </p:txBody>
      </p:sp>
      <p:pic>
        <p:nvPicPr>
          <p:cNvPr id="295" name="41116_2020_26_Fig1_HTML.png" descr="41116_2020_26_Fig1_HTML.png"/>
          <p:cNvPicPr>
            <a:picLocks noChangeAspect="1"/>
          </p:cNvPicPr>
          <p:nvPr/>
        </p:nvPicPr>
        <p:blipFill>
          <a:blip r:embed="rId7"/>
          <a:stretch>
            <a:fillRect/>
          </a:stretch>
        </p:blipFill>
        <p:spPr>
          <a:xfrm>
            <a:off x="696525" y="1392400"/>
            <a:ext cx="5127953" cy="342113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1" nodeType="afterEffect">
                                  <p:stCondLst>
                                    <p:cond delay="0"/>
                                  </p:stCondLst>
                                  <p:iterate>
                                    <p:tmAbs val="0"/>
                                  </p:iterate>
                                  <p:childTnLst>
                                    <p:set>
                                      <p:cBhvr>
                                        <p:cTn id="6" fill="hold"/>
                                        <p:tgtEl>
                                          <p:spTgt spid="288"/>
                                        </p:tgtEl>
                                        <p:attrNameLst>
                                          <p:attrName>style.visibility</p:attrName>
                                        </p:attrNameLst>
                                      </p:cBhvr>
                                      <p:to>
                                        <p:strVal val="visible"/>
                                      </p:to>
                                    </p:set>
                                    <p:animEffect transition="in" filter="wipe(up)">
                                      <p:cBhvr>
                                        <p:cTn id="7" dur="500"/>
                                        <p:tgtEl>
                                          <p:spTgt spid="288"/>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7000" fill="hold"/>
                                        <p:tgtEl>
                                          <p:spTgt spid="28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1" fill="hold" display="0">
                  <p:stCondLst>
                    <p:cond delay="indefinite"/>
                  </p:stCondLst>
                </p:cTn>
                <p:tgtEl>
                  <p:spTgt spid="288"/>
                </p:tgtEl>
              </p:cMediaNode>
            </p:video>
            <p:seq concurrent="1" prevAc="none" nextAc="seek">
              <p:cTn id="12" restart="whenNotActive" fill="hold" evtFilter="cancelBubble" nodeType="interactiveSeq">
                <p:stCondLst>
                  <p:cond evt="onClick" delay="0">
                    <p:tgtEl>
                      <p:spTgt spid="28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88"/>
                                        </p:tgtEl>
                                      </p:cBhvr>
                                    </p:cmd>
                                  </p:childTnLst>
                                </p:cTn>
                              </p:par>
                            </p:childTnLst>
                          </p:cTn>
                        </p:par>
                      </p:childTnLst>
                    </p:cTn>
                  </p:par>
                </p:childTnLst>
              </p:cTn>
              <p:nextCondLst>
                <p:cond evt="onClick" delay="0">
                  <p:tgtEl>
                    <p:spTgt spid="288"/>
                  </p:tgtEl>
                </p:cond>
              </p:nextCondLst>
            </p:seq>
          </p:childTnLst>
        </p:cTn>
      </p:par>
    </p:tnLst>
    <p:bldLst>
      <p:bldP spid="288" grpId="1" animBg="1" advAuto="0"/>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9" name="fig5_movie.mov" descr="fig5_movie.mov"/>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rot="18000000">
            <a:off x="794795" y="-4621640"/>
            <a:ext cx="14746561" cy="15548565"/>
          </a:xfrm>
          <a:prstGeom prst="rect">
            <a:avLst/>
          </a:prstGeom>
          <a:ln w="12700">
            <a:miter lim="400000"/>
          </a:ln>
        </p:spPr>
      </p:pic>
      <p:sp>
        <p:nvSpPr>
          <p:cNvPr id="300" name="Rectangle"/>
          <p:cNvSpPr/>
          <p:nvPr/>
        </p:nvSpPr>
        <p:spPr>
          <a:xfrm rot="18000000">
            <a:off x="2329561" y="-266171"/>
            <a:ext cx="5666843" cy="15033975"/>
          </a:xfrm>
          <a:prstGeom prst="rect">
            <a:avLst/>
          </a:prstGeom>
          <a:solidFill>
            <a:srgbClr val="FFFFFF"/>
          </a:solidFill>
          <a:ln w="12700">
            <a:miter lim="400000"/>
          </a:ln>
        </p:spPr>
        <p:txBody>
          <a:bodyPr lIns="50800" tIns="50800" rIns="50800" bIns="50800" anchor="ctr"/>
          <a:lstStyle/>
          <a:p>
            <a:pPr>
              <a:defRPr sz="2400">
                <a:solidFill>
                  <a:srgbClr val="FFFFFF"/>
                </a:solidFill>
              </a:defRPr>
            </a:pPr>
            <a:endParaRPr/>
          </a:p>
        </p:txBody>
      </p:sp>
      <p:sp>
        <p:nvSpPr>
          <p:cNvPr id="301" name="Rectangle"/>
          <p:cNvSpPr/>
          <p:nvPr/>
        </p:nvSpPr>
        <p:spPr>
          <a:xfrm rot="18000000">
            <a:off x="8417094" y="-8724371"/>
            <a:ext cx="5666844" cy="15033975"/>
          </a:xfrm>
          <a:prstGeom prst="rect">
            <a:avLst/>
          </a:prstGeom>
          <a:solidFill>
            <a:srgbClr val="FFFFFF"/>
          </a:solidFill>
          <a:ln w="12700">
            <a:miter lim="400000"/>
          </a:ln>
        </p:spPr>
        <p:txBody>
          <a:bodyPr lIns="50800" tIns="50800" rIns="50800" bIns="50800" anchor="ctr"/>
          <a:lstStyle/>
          <a:p>
            <a:pPr>
              <a:defRPr sz="2400">
                <a:solidFill>
                  <a:srgbClr val="FFFFFF"/>
                </a:solidFill>
              </a:defRPr>
            </a:pPr>
            <a:endParaRPr/>
          </a:p>
        </p:txBody>
      </p:sp>
      <p:sp>
        <p:nvSpPr>
          <p:cNvPr id="302" name="Rectangle"/>
          <p:cNvSpPr/>
          <p:nvPr/>
        </p:nvSpPr>
        <p:spPr>
          <a:xfrm rot="18000000">
            <a:off x="-2356298" y="-2748616"/>
            <a:ext cx="5666843" cy="4477987"/>
          </a:xfrm>
          <a:prstGeom prst="rect">
            <a:avLst/>
          </a:prstGeom>
          <a:solidFill>
            <a:srgbClr val="FFFFFF"/>
          </a:solidFill>
          <a:ln w="12700">
            <a:miter lim="400000"/>
          </a:ln>
        </p:spPr>
        <p:txBody>
          <a:bodyPr lIns="50800" tIns="50800" rIns="50800" bIns="50800" anchor="ctr"/>
          <a:lstStyle/>
          <a:p>
            <a:pPr>
              <a:defRPr sz="2400">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6" fill="hold"/>
                                        <p:tgtEl>
                                          <p:spTgt spid="29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99"/>
                </p:tgtEl>
              </p:cMediaNode>
            </p:video>
            <p:seq concurrent="1" prevAc="none" nextAc="seek">
              <p:cTn id="8" restart="whenNotActive" fill="hold" evtFilter="cancelBubble" nodeType="interactiveSeq">
                <p:stCondLst>
                  <p:cond evt="onClick" delay="0">
                    <p:tgtEl>
                      <p:spTgt spid="29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99"/>
                                        </p:tgtEl>
                                      </p:cBhvr>
                                    </p:cmd>
                                  </p:childTnLst>
                                </p:cTn>
                              </p:par>
                            </p:childTnLst>
                          </p:cTn>
                        </p:par>
                      </p:childTnLst>
                    </p:cTn>
                  </p:par>
                </p:childTnLst>
              </p:cTn>
              <p:nextCondLst>
                <p:cond evt="onClick" delay="0">
                  <p:tgtEl>
                    <p:spTgt spid="29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4" name="How are nanojets’ and nanoflares’ properties related?"/>
          <p:cNvSpPr txBox="1"/>
          <p:nvPr/>
        </p:nvSpPr>
        <p:spPr>
          <a:xfrm>
            <a:off x="1767694" y="1951566"/>
            <a:ext cx="9469412" cy="1651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500">
                <a:latin typeface="Avenir Heavy"/>
                <a:ea typeface="Avenir Heavy"/>
                <a:cs typeface="Avenir Heavy"/>
                <a:sym typeface="Avenir Heavy"/>
              </a:defRPr>
            </a:lvl1pPr>
          </a:lstStyle>
          <a:p>
            <a:r>
              <a:t>How are nanojets’ and nanoflares’ properties related?</a:t>
            </a:r>
          </a:p>
        </p:txBody>
      </p:sp>
      <p:sp>
        <p:nvSpPr>
          <p:cNvPr id="305" name="Can the nanojet mechanism model explain the nanoflare heating scenario?"/>
          <p:cNvSpPr txBox="1"/>
          <p:nvPr/>
        </p:nvSpPr>
        <p:spPr>
          <a:xfrm>
            <a:off x="1911627" y="5010150"/>
            <a:ext cx="9469412" cy="2425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500">
                <a:latin typeface="Avenir Heavy"/>
                <a:ea typeface="Avenir Heavy"/>
                <a:cs typeface="Avenir Heavy"/>
                <a:sym typeface="Avenir Heavy"/>
              </a:defRPr>
            </a:lvl1pPr>
          </a:lstStyle>
          <a:p>
            <a:r>
              <a:t>Can the nanojet mechanism model explain the nanoflare heating scenario?</a:t>
            </a:r>
          </a:p>
        </p:txBody>
      </p:sp>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TotalTime>
  <Words>806</Words>
  <Application>Microsoft Macintosh PowerPoint</Application>
  <PresentationFormat>Custom</PresentationFormat>
  <Paragraphs>121</Paragraphs>
  <Slides>22</Slides>
  <Notes>2</Notes>
  <HiddenSlides>2</HiddenSlides>
  <MMClips>8</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22</vt:i4>
      </vt:variant>
    </vt:vector>
  </HeadingPairs>
  <TitlesOfParts>
    <vt:vector size="36" baseType="lpstr">
      <vt:lpstr>Arial</vt:lpstr>
      <vt:lpstr>Arial Narrow</vt:lpstr>
      <vt:lpstr>Avenir Book</vt:lpstr>
      <vt:lpstr>Avenir Heavy</vt:lpstr>
      <vt:lpstr>Avenir Next Condensed Demi Bold</vt:lpstr>
      <vt:lpstr>Avenir Next Regular</vt:lpstr>
      <vt:lpstr>Calibri</vt:lpstr>
      <vt:lpstr>Cambria Math</vt:lpstr>
      <vt:lpstr>Gill Sans</vt:lpstr>
      <vt:lpstr>Helvetica</vt:lpstr>
      <vt:lpstr>Helvetica Light</vt:lpstr>
      <vt:lpstr>Helvetica Neue</vt:lpstr>
      <vt:lpstr>Palatino</vt:lpstr>
      <vt:lpstr>White</vt:lpstr>
      <vt:lpstr>PowerPoint Presentation</vt:lpstr>
      <vt:lpstr>(modelling of) Nanojets in the Solar Corona for MUSE </vt:lpstr>
      <vt:lpstr>PowerPoint Presentation</vt:lpstr>
      <vt:lpstr>PowerPoint Presentation</vt:lpstr>
      <vt:lpstr>PowerPoint Presentation</vt:lpstr>
      <vt:lpstr>PowerPoint Presentation</vt:lpstr>
      <vt:lpstr>Nanoflares and nanojets </vt:lpstr>
      <vt:lpstr>PowerPoint Presentation</vt:lpstr>
      <vt:lpstr>PowerPoint Presentation</vt:lpstr>
      <vt:lpstr>Numerical model Reconnection and jets</vt:lpstr>
      <vt:lpstr>Numerical model</vt:lpstr>
      <vt:lpstr>Numerical model</vt:lpstr>
      <vt:lpstr>3D MHD Model</vt:lpstr>
      <vt:lpstr>Reconnection and jets</vt:lpstr>
      <vt:lpstr>Numerical model</vt:lpstr>
      <vt:lpstr>PowerPoint Presentation</vt:lpstr>
      <vt:lpstr>What stops the jet?</vt:lpstr>
      <vt:lpstr>Heating</vt:lpstr>
      <vt:lpstr>What is MUSE? A rastering spectrograph </vt:lpstr>
      <vt:lpstr>PowerPoint Presentation</vt:lpstr>
      <vt:lpstr>MUSE observables</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PAOLO PAGANO</cp:lastModifiedBy>
  <cp:revision>2</cp:revision>
  <dcterms:modified xsi:type="dcterms:W3CDTF">2023-06-15T12:32:05Z</dcterms:modified>
</cp:coreProperties>
</file>