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7" r:id="rId3"/>
    <p:sldId id="260" r:id="rId4"/>
    <p:sldId id="258" r:id="rId5"/>
    <p:sldId id="261" r:id="rId6"/>
    <p:sldId id="263" r:id="rId7"/>
    <p:sldId id="265" r:id="rId8"/>
    <p:sldId id="278" r:id="rId9"/>
    <p:sldId id="266" r:id="rId10"/>
    <p:sldId id="279" r:id="rId11"/>
    <p:sldId id="28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A9FF"/>
    <a:srgbClr val="FDAE24"/>
    <a:srgbClr val="A5D367"/>
    <a:srgbClr val="DE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9" autoAdjust="0"/>
    <p:restoredTop sz="94660"/>
  </p:normalViewPr>
  <p:slideViewPr>
    <p:cSldViewPr snapToGrid="0">
      <p:cViewPr varScale="1">
        <p:scale>
          <a:sx n="72" d="100"/>
          <a:sy n="72" d="100"/>
        </p:scale>
        <p:origin x="2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EAAB3-A8D1-4BFC-97D6-163C67C2D449}" type="datetimeFigureOut">
              <a:rPr lang="it-IT" smtClean="0"/>
              <a:t>15/06/2023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83C1-BFD2-4902-82EC-8DFCF3C982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9403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EAAB3-A8D1-4BFC-97D6-163C67C2D449}" type="datetimeFigureOut">
              <a:rPr lang="it-IT" smtClean="0"/>
              <a:t>15/06/2023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83C1-BFD2-4902-82EC-8DFCF3C982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5352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EAAB3-A8D1-4BFC-97D6-163C67C2D449}" type="datetimeFigureOut">
              <a:rPr lang="it-IT" smtClean="0"/>
              <a:t>15/06/2023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83C1-BFD2-4902-82EC-8DFCF3C982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5303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EAAB3-A8D1-4BFC-97D6-163C67C2D449}" type="datetimeFigureOut">
              <a:rPr lang="it-IT" smtClean="0"/>
              <a:t>15/06/2023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83C1-BFD2-4902-82EC-8DFCF3C982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728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EAAB3-A8D1-4BFC-97D6-163C67C2D449}" type="datetimeFigureOut">
              <a:rPr lang="it-IT" smtClean="0"/>
              <a:t>15/06/2023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83C1-BFD2-4902-82EC-8DFCF3C982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336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EAAB3-A8D1-4BFC-97D6-163C67C2D449}" type="datetimeFigureOut">
              <a:rPr lang="it-IT" smtClean="0"/>
              <a:t>15/06/2023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83C1-BFD2-4902-82EC-8DFCF3C982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4286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EAAB3-A8D1-4BFC-97D6-163C67C2D449}" type="datetimeFigureOut">
              <a:rPr lang="it-IT" smtClean="0"/>
              <a:t>15/06/2023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83C1-BFD2-4902-82EC-8DFCF3C982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8915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EAAB3-A8D1-4BFC-97D6-163C67C2D449}" type="datetimeFigureOut">
              <a:rPr lang="it-IT" smtClean="0"/>
              <a:t>15/06/2023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83C1-BFD2-4902-82EC-8DFCF3C982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6143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EAAB3-A8D1-4BFC-97D6-163C67C2D449}" type="datetimeFigureOut">
              <a:rPr lang="it-IT" smtClean="0"/>
              <a:t>15/06/2023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83C1-BFD2-4902-82EC-8DFCF3C982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4254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EAAB3-A8D1-4BFC-97D6-163C67C2D449}" type="datetimeFigureOut">
              <a:rPr lang="it-IT" smtClean="0"/>
              <a:t>15/06/2023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83C1-BFD2-4902-82EC-8DFCF3C982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7017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EAAB3-A8D1-4BFC-97D6-163C67C2D449}" type="datetimeFigureOut">
              <a:rPr lang="it-IT" smtClean="0"/>
              <a:t>15/06/2023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83C1-BFD2-4902-82EC-8DFCF3C982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8607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EAAB3-A8D1-4BFC-97D6-163C67C2D449}" type="datetimeFigureOut">
              <a:rPr lang="it-IT" smtClean="0"/>
              <a:t>15/06/2023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B83C1-BFD2-4902-82EC-8DFCF3C982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658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0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4.png"/><Relationship Id="rId3" Type="http://schemas.openxmlformats.org/officeDocument/2006/relationships/image" Target="../media/image36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png"/><Relationship Id="rId11" Type="http://schemas.openxmlformats.org/officeDocument/2006/relationships/image" Target="../media/image11.png"/><Relationship Id="rId5" Type="http://schemas.openxmlformats.org/officeDocument/2006/relationships/image" Target="../media/image50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0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nside the high stakes of the quantum computing race - Marketplace">
            <a:extLst>
              <a:ext uri="{FF2B5EF4-FFF2-40B4-BE49-F238E27FC236}">
                <a16:creationId xmlns:a16="http://schemas.microsoft.com/office/drawing/2014/main" id="{ECDDF362-A38D-3154-E887-6B7FD847A7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79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C528C42-2769-E613-A944-83D962103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698605"/>
            <a:ext cx="9144000" cy="164138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From Vlasov-Poisson to Schr</a:t>
            </a:r>
            <a:r>
              <a:rPr lang="en-US" b="0" i="0" dirty="0">
                <a:solidFill>
                  <a:srgbClr val="FFFFFF"/>
                </a:solidFill>
                <a:effectLst/>
              </a:rPr>
              <a:t>ö</a:t>
            </a:r>
            <a:r>
              <a:rPr lang="en-US" dirty="0">
                <a:solidFill>
                  <a:srgbClr val="FFFFFF"/>
                </a:solidFill>
              </a:rPr>
              <a:t>dinger-Poisson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94E1FD1-A3FA-0675-FB47-F63E622040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4675" y="2410431"/>
            <a:ext cx="7282649" cy="149243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300" dirty="0">
                <a:solidFill>
                  <a:srgbClr val="FFFFFF"/>
                </a:solidFill>
              </a:rPr>
              <a:t>Approaching dark matter simulation with Quantum Computers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0B72AEF-8C64-7C45-F3BE-ACAB5C570F0F}"/>
              </a:ext>
            </a:extLst>
          </p:cNvPr>
          <p:cNvSpPr txBox="1"/>
          <p:nvPr/>
        </p:nvSpPr>
        <p:spPr>
          <a:xfrm>
            <a:off x="310720" y="4271827"/>
            <a:ext cx="843378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400" dirty="0"/>
              <a:t>Luca Cappelli PhD, (</a:t>
            </a:r>
            <a:r>
              <a:rPr lang="it-IT" sz="2400" i="1" dirty="0" err="1"/>
              <a:t>UniTs</a:t>
            </a:r>
            <a:r>
              <a:rPr lang="it-IT" sz="2400" i="1" dirty="0"/>
              <a:t> – INAF - ICSC </a:t>
            </a:r>
            <a:r>
              <a:rPr lang="it-IT" sz="2400" i="1" dirty="0" err="1"/>
              <a:t>Spoke</a:t>
            </a:r>
            <a:r>
              <a:rPr lang="it-IT" sz="2400" i="1" dirty="0"/>
              <a:t> 10</a:t>
            </a:r>
            <a:r>
              <a:rPr lang="it-IT" sz="2400" dirty="0"/>
              <a:t>)  luca.cappelli@inaf.it</a:t>
            </a:r>
          </a:p>
          <a:p>
            <a:pPr>
              <a:spcAft>
                <a:spcPts val="600"/>
              </a:spcAft>
            </a:pPr>
            <a:r>
              <a:rPr lang="it-IT" sz="2400" dirty="0" err="1"/>
              <a:t>Supervised</a:t>
            </a:r>
            <a:r>
              <a:rPr lang="it-IT" sz="2400" dirty="0"/>
              <a:t> by Giuseppe Murante (</a:t>
            </a:r>
            <a:r>
              <a:rPr lang="it-IT" sz="2400" i="1" dirty="0"/>
              <a:t>INAF</a:t>
            </a:r>
            <a:r>
              <a:rPr lang="it-IT" sz="2400" dirty="0"/>
              <a:t>) &amp; </a:t>
            </a:r>
          </a:p>
          <a:p>
            <a:pPr>
              <a:spcAft>
                <a:spcPts val="600"/>
              </a:spcAft>
            </a:pPr>
            <a:r>
              <a:rPr lang="it-IT" sz="2400" dirty="0"/>
              <a:t>Stefano </a:t>
            </a:r>
            <a:r>
              <a:rPr lang="it-IT" sz="2400" dirty="0" err="1"/>
              <a:t>Borgani</a:t>
            </a:r>
            <a:r>
              <a:rPr lang="it-IT" sz="2400" dirty="0"/>
              <a:t> (</a:t>
            </a:r>
            <a:r>
              <a:rPr lang="it-IT" sz="2400" i="1" dirty="0"/>
              <a:t>INAF - </a:t>
            </a:r>
            <a:r>
              <a:rPr lang="it-IT" sz="2400" i="1" dirty="0" err="1"/>
              <a:t>UniTs</a:t>
            </a:r>
            <a:r>
              <a:rPr lang="it-IT" sz="2400" dirty="0"/>
              <a:t>)</a:t>
            </a:r>
          </a:p>
          <a:p>
            <a:pPr>
              <a:spcAft>
                <a:spcPts val="600"/>
              </a:spcAft>
            </a:pPr>
            <a:r>
              <a:rPr lang="it-IT" sz="2400" dirty="0"/>
              <a:t>From a previous </a:t>
            </a:r>
            <a:r>
              <a:rPr lang="it-IT" sz="2400" dirty="0" err="1"/>
              <a:t>collaboration</a:t>
            </a:r>
            <a:r>
              <a:rPr lang="it-IT" sz="2400" dirty="0"/>
              <a:t> with Ivano Tavernelli &amp; </a:t>
            </a:r>
          </a:p>
          <a:p>
            <a:pPr>
              <a:spcAft>
                <a:spcPts val="600"/>
              </a:spcAft>
            </a:pPr>
            <a:r>
              <a:rPr lang="it-IT" sz="2400" dirty="0"/>
              <a:t>Francesco Tacchino (</a:t>
            </a:r>
            <a:r>
              <a:rPr lang="it-IT" sz="2400" i="1" dirty="0"/>
              <a:t>IBM </a:t>
            </a:r>
            <a:r>
              <a:rPr lang="it-IT" sz="2400" i="1" dirty="0" err="1"/>
              <a:t>Research</a:t>
            </a:r>
            <a:r>
              <a:rPr lang="it-IT" sz="2400" i="1" dirty="0"/>
              <a:t> Zurich</a:t>
            </a:r>
            <a:r>
              <a:rPr lang="it-IT" sz="2400" dirty="0"/>
              <a:t>). </a:t>
            </a:r>
          </a:p>
        </p:txBody>
      </p:sp>
      <p:pic>
        <p:nvPicPr>
          <p:cNvPr id="5" name="Picture 2" descr="Università degli studi di Trieste - Abbiamo rinnovato il nostro logo. Il  nuovo segno distintivo, di più immediata visibilità rispetto al precedente,  rappresenta un segno percepibile in tutte le nostre attività, del">
            <a:extLst>
              <a:ext uri="{FF2B5EF4-FFF2-40B4-BE49-F238E27FC236}">
                <a16:creationId xmlns:a16="http://schemas.microsoft.com/office/drawing/2014/main" id="{616AF5F9-ED54-2F33-7AC0-FD20CEA7F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437" y="4306504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819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ich Way To Go Sign Illustration Design Stock Illustration - Illustration  of concept, communicate: 43647631">
            <a:extLst>
              <a:ext uri="{FF2B5EF4-FFF2-40B4-BE49-F238E27FC236}">
                <a16:creationId xmlns:a16="http://schemas.microsoft.com/office/drawing/2014/main" id="{52D8B0AB-751F-7F32-260D-0EC148E96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988" y="269830"/>
            <a:ext cx="4996391" cy="560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7087F02B-ABC5-EEFA-F0CF-FD5A2F5F5A26}"/>
              </a:ext>
            </a:extLst>
          </p:cNvPr>
          <p:cNvSpPr txBox="1">
            <a:spLocks/>
          </p:cNvSpPr>
          <p:nvPr/>
        </p:nvSpPr>
        <p:spPr>
          <a:xfrm>
            <a:off x="845730" y="1904112"/>
            <a:ext cx="3679809" cy="1560399"/>
          </a:xfrm>
          <a:prstGeom prst="rect">
            <a:avLst/>
          </a:prstGeom>
          <a:solidFill>
            <a:srgbClr val="A5D367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Quantum Tree-</a:t>
            </a:r>
            <a:r>
              <a:rPr lang="it-IT" dirty="0" err="1"/>
              <a:t>Search</a:t>
            </a:r>
            <a:r>
              <a:rPr lang="it-IT" dirty="0"/>
              <a:t> for Tree </a:t>
            </a:r>
            <a:r>
              <a:rPr lang="it-IT" dirty="0" err="1"/>
              <a:t>method</a:t>
            </a:r>
            <a:endParaRPr lang="it-IT" dirty="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823607BD-5B41-D138-FCAD-98FA2AFA581B}"/>
              </a:ext>
            </a:extLst>
          </p:cNvPr>
          <p:cNvSpPr txBox="1">
            <a:spLocks/>
          </p:cNvSpPr>
          <p:nvPr/>
        </p:nvSpPr>
        <p:spPr>
          <a:xfrm>
            <a:off x="8132827" y="3035692"/>
            <a:ext cx="3605311" cy="1251836"/>
          </a:xfrm>
          <a:prstGeom prst="rect">
            <a:avLst/>
          </a:prstGeom>
          <a:solidFill>
            <a:srgbClr val="FDAE24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New </a:t>
            </a:r>
            <a:r>
              <a:rPr lang="it-IT" dirty="0" err="1"/>
              <a:t>Algorithms</a:t>
            </a:r>
            <a:endParaRPr lang="it-IT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88C1832C-52DC-375E-C730-2A922ECEB532}"/>
              </a:ext>
            </a:extLst>
          </p:cNvPr>
          <p:cNvSpPr txBox="1">
            <a:spLocks/>
          </p:cNvSpPr>
          <p:nvPr/>
        </p:nvSpPr>
        <p:spPr>
          <a:xfrm>
            <a:off x="8132827" y="1019778"/>
            <a:ext cx="3605310" cy="1325563"/>
          </a:xfrm>
          <a:prstGeom prst="rect">
            <a:avLst/>
          </a:prstGeom>
          <a:solidFill>
            <a:srgbClr val="31A9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/>
              <a:t>Improvements</a:t>
            </a:r>
            <a:r>
              <a:rPr lang="it-IT" dirty="0"/>
              <a:t> </a:t>
            </a:r>
          </a:p>
        </p:txBody>
      </p:sp>
      <p:pic>
        <p:nvPicPr>
          <p:cNvPr id="1026" name="Picture 2" descr="Albero binario di ricerca - Wikipedia">
            <a:extLst>
              <a:ext uri="{FF2B5EF4-FFF2-40B4-BE49-F238E27FC236}">
                <a16:creationId xmlns:a16="http://schemas.microsoft.com/office/drawing/2014/main" id="{016237CA-FEF5-8B90-C652-6A8B0989F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17" y="3563955"/>
            <a:ext cx="3031434" cy="252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4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05" name="Rectangle 3104">
            <a:extLst>
              <a:ext uri="{FF2B5EF4-FFF2-40B4-BE49-F238E27FC236}">
                <a16:creationId xmlns:a16="http://schemas.microsoft.com/office/drawing/2014/main" id="{93245F62-CCC4-49E4-B95B-EA6C1E790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86BF9F5-CF2A-D8EA-00FF-9DC7C1BEE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616" y="3660949"/>
            <a:ext cx="10909640" cy="16878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Thanks for the attention</a:t>
            </a:r>
          </a:p>
        </p:txBody>
      </p:sp>
      <p:pic>
        <p:nvPicPr>
          <p:cNvPr id="3074" name="Picture 2" descr="Thank you for your attention | Ruben Verborgh">
            <a:extLst>
              <a:ext uri="{FF2B5EF4-FFF2-40B4-BE49-F238E27FC236}">
                <a16:creationId xmlns:a16="http://schemas.microsoft.com/office/drawing/2014/main" id="{234BD9BF-ABEC-BE5A-CC89-88648B7E52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1" r="15958" b="-1"/>
          <a:stretch/>
        </p:blipFill>
        <p:spPr bwMode="auto">
          <a:xfrm>
            <a:off x="4134845" y="464627"/>
            <a:ext cx="3713791" cy="371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7" name="sketch line">
            <a:extLst>
              <a:ext uri="{FF2B5EF4-FFF2-40B4-BE49-F238E27FC236}">
                <a16:creationId xmlns:a16="http://schemas.microsoft.com/office/drawing/2014/main" id="{E6C0DD6B-6AA3-448F-9B99-8386295BC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5509052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8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83C1EBD-B5E0-EC3B-2A0E-A43CA59A6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304" y="850608"/>
            <a:ext cx="9529521" cy="537528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AE898E0-37C8-FE09-F161-6168F0641B22}"/>
              </a:ext>
            </a:extLst>
          </p:cNvPr>
          <p:cNvSpPr txBox="1"/>
          <p:nvPr/>
        </p:nvSpPr>
        <p:spPr>
          <a:xfrm>
            <a:off x="2671665" y="53794"/>
            <a:ext cx="6848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err="1"/>
              <a:t>Introducing</a:t>
            </a:r>
            <a:r>
              <a:rPr lang="it-IT" sz="4000" dirty="0"/>
              <a:t> the </a:t>
            </a:r>
            <a:r>
              <a:rPr lang="it-IT" sz="4000" dirty="0" err="1"/>
              <a:t>problem</a:t>
            </a:r>
            <a:endParaRPr lang="it-IT" sz="40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5FB4A39-097B-D55F-E560-794C2C1B9092}"/>
              </a:ext>
            </a:extLst>
          </p:cNvPr>
          <p:cNvSpPr txBox="1"/>
          <p:nvPr/>
        </p:nvSpPr>
        <p:spPr>
          <a:xfrm>
            <a:off x="419450" y="731562"/>
            <a:ext cx="1115736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Not quantum computer </a:t>
            </a:r>
            <a:r>
              <a:rPr lang="it-IT" dirty="0" err="1"/>
              <a:t>efficient</a:t>
            </a:r>
            <a:endParaRPr lang="it-IT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C65B93BE-87D4-1E9E-EEEC-0307C567B112}"/>
              </a:ext>
            </a:extLst>
          </p:cNvPr>
          <p:cNvSpPr/>
          <p:nvPr/>
        </p:nvSpPr>
        <p:spPr>
          <a:xfrm>
            <a:off x="7244179" y="3604334"/>
            <a:ext cx="3373514" cy="870012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06379DD-4833-735E-1FAF-5BB53725C8BC}"/>
              </a:ext>
            </a:extLst>
          </p:cNvPr>
          <p:cNvSpPr txBox="1"/>
          <p:nvPr/>
        </p:nvSpPr>
        <p:spPr>
          <a:xfrm>
            <a:off x="204186" y="6338656"/>
            <a:ext cx="79543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dirty="0">
                <a:latin typeface="+mj-lt"/>
              </a:rPr>
              <a:t>[1] </a:t>
            </a:r>
            <a:r>
              <a:rPr lang="it-IT" sz="1500" dirty="0" err="1">
                <a:latin typeface="+mj-lt"/>
              </a:rPr>
              <a:t>P.Mocz</a:t>
            </a:r>
            <a:r>
              <a:rPr lang="it-IT" sz="1500" dirty="0">
                <a:latin typeface="+mj-lt"/>
              </a:rPr>
              <a:t> et al. </a:t>
            </a:r>
            <a:r>
              <a:rPr lang="en-US" sz="1500" b="0" i="0" dirty="0">
                <a:effectLst/>
                <a:latin typeface="+mj-lt"/>
              </a:rPr>
              <a:t>, Physical Review D 97, 083519 (2018).</a:t>
            </a:r>
            <a:endParaRPr lang="it-IT" sz="1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742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91AC9720-148D-F859-C575-D413B8CA81B5}"/>
              </a:ext>
            </a:extLst>
          </p:cNvPr>
          <p:cNvSpPr/>
          <p:nvPr/>
        </p:nvSpPr>
        <p:spPr>
          <a:xfrm>
            <a:off x="6325299" y="4564764"/>
            <a:ext cx="5485703" cy="1186404"/>
          </a:xfrm>
          <a:prstGeom prst="roundRect">
            <a:avLst>
              <a:gd name="adj" fmla="val 569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4179CC3A-C1D4-6832-10AF-96F2B05B3C1B}"/>
              </a:ext>
            </a:extLst>
          </p:cNvPr>
          <p:cNvSpPr/>
          <p:nvPr/>
        </p:nvSpPr>
        <p:spPr>
          <a:xfrm>
            <a:off x="6325299" y="1623374"/>
            <a:ext cx="5485703" cy="2598737"/>
          </a:xfrm>
          <a:prstGeom prst="roundRect">
            <a:avLst>
              <a:gd name="adj" fmla="val 5691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5657DDD-BDFA-4B3A-6FB1-19DC61229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029" y="192789"/>
            <a:ext cx="5814270" cy="1325563"/>
          </a:xfrm>
        </p:spPr>
        <p:txBody>
          <a:bodyPr/>
          <a:lstStyle/>
          <a:p>
            <a:r>
              <a:rPr lang="it-IT" dirty="0"/>
              <a:t>«Quantum» </a:t>
            </a:r>
            <a:r>
              <a:rPr lang="it-IT" dirty="0" err="1"/>
              <a:t>problems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468BD54B-3355-2D94-DC83-0952D5D14B2D}"/>
                  </a:ext>
                </a:extLst>
              </p:cNvPr>
              <p:cNvSpPr txBox="1"/>
              <p:nvPr/>
            </p:nvSpPr>
            <p:spPr>
              <a:xfrm>
                <a:off x="780176" y="3067597"/>
                <a:ext cx="5100506" cy="13688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sz="3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it-IT" sz="3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it-IT" sz="3000" b="0" i="0" smtClean="0">
                          <a:latin typeface="Cambria Math" panose="02040503050406030204" pitchFamily="18" charset="0"/>
                        </a:rPr>
                        <m:t>Ψ</m:t>
                      </m:r>
                      <m:r>
                        <a:rPr lang="it-IT" sz="3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it-IT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3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it-IT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it-IT" sz="3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it-IT" sz="3000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it-IT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it-IT" sz="3000" b="0" i="0" smtClean="0">
                          <a:latin typeface="Cambria Math" panose="02040503050406030204" pitchFamily="18" charset="0"/>
                        </a:rPr>
                        <m:t>Ψ</m:t>
                      </m:r>
                      <m:r>
                        <a:rPr lang="it-IT" sz="3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3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a:rPr lang="it-IT" sz="3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3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it-IT" sz="3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it-IT" sz="30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Ψ</m:t>
                      </m:r>
                      <m:r>
                        <a:rPr lang="it-IT" sz="3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it-IT" sz="3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3000" b="0" i="0" smtClean="0">
                          <a:latin typeface="Cambria Math" panose="02040503050406030204" pitchFamily="18" charset="0"/>
                        </a:rPr>
                        <m:t>Ψ</m:t>
                      </m:r>
                    </m:oMath>
                  </m:oMathPara>
                </a14:m>
                <a:endParaRPr lang="it-IT" sz="3000" b="0" dirty="0"/>
              </a:p>
              <a:p>
                <a:endParaRPr lang="it-IT" sz="3000" b="0" dirty="0"/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468BD54B-3355-2D94-DC83-0952D5D14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176" y="3067597"/>
                <a:ext cx="5100506" cy="13688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D68328C9-DDD4-6136-EBAA-5B8BFB325832}"/>
                  </a:ext>
                </a:extLst>
              </p:cNvPr>
              <p:cNvSpPr txBox="1"/>
              <p:nvPr/>
            </p:nvSpPr>
            <p:spPr>
              <a:xfrm>
                <a:off x="872455" y="4174952"/>
                <a:ext cx="2640723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3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it-IT" sz="3000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it-IT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3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it-IT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30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it-IT" sz="30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it-IT" sz="3000" b="0" i="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</m:d>
                        </m:e>
                        <m:sup>
                          <m:r>
                            <a:rPr lang="it-IT" sz="30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30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it-IT" sz="3000" dirty="0"/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D68328C9-DDD4-6136-EBAA-5B8BFB325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455" y="4174952"/>
                <a:ext cx="2640723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arentesi graffa aperta 4">
            <a:extLst>
              <a:ext uri="{FF2B5EF4-FFF2-40B4-BE49-F238E27FC236}">
                <a16:creationId xmlns:a16="http://schemas.microsoft.com/office/drawing/2014/main" id="{BEE18F6F-9BB7-91A7-E4D3-C7862B3ECEEC}"/>
              </a:ext>
            </a:extLst>
          </p:cNvPr>
          <p:cNvSpPr/>
          <p:nvPr/>
        </p:nvSpPr>
        <p:spPr>
          <a:xfrm>
            <a:off x="511029" y="3198167"/>
            <a:ext cx="269147" cy="1491905"/>
          </a:xfrm>
          <a:prstGeom prst="leftBrace">
            <a:avLst>
              <a:gd name="adj1" fmla="val 8333"/>
              <a:gd name="adj2" fmla="val 5056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A567A248-C159-0085-1A50-92BD88B6C262}"/>
                  </a:ext>
                </a:extLst>
              </p:cNvPr>
              <p:cNvSpPr txBox="1"/>
              <p:nvPr/>
            </p:nvSpPr>
            <p:spPr>
              <a:xfrm>
                <a:off x="6429463" y="1623374"/>
                <a:ext cx="5381539" cy="1615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it-IT" sz="3300" i="1" dirty="0">
                    <a:solidFill>
                      <a:schemeClr val="accent2">
                        <a:lumMod val="75000"/>
                      </a:schemeClr>
                    </a:solidFill>
                  </a:rPr>
                  <a:t>Nonlinear</a:t>
                </a:r>
                <a:r>
                  <a:rPr lang="it-IT" sz="3300" dirty="0"/>
                  <a:t> dynamics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3300" b="0" i="0" smtClean="0"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endParaRPr lang="it-IT" sz="3300" dirty="0"/>
              </a:p>
              <a:p>
                <a:r>
                  <a:rPr lang="it-IT" sz="3300" dirty="0"/>
                  <a:t>		vs </a:t>
                </a:r>
              </a:p>
              <a:p>
                <a:r>
                  <a:rPr lang="it-IT" sz="3300" dirty="0"/>
                  <a:t>     </a:t>
                </a:r>
                <a:r>
                  <a:rPr lang="it-IT" sz="3300" i="1" dirty="0"/>
                  <a:t>linear</a:t>
                </a:r>
                <a:r>
                  <a:rPr lang="it-IT" sz="3300" dirty="0"/>
                  <a:t> Quantum Computing</a:t>
                </a:r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A567A248-C159-0085-1A50-92BD88B6C2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463" y="1623374"/>
                <a:ext cx="5381539" cy="1615827"/>
              </a:xfrm>
              <a:prstGeom prst="rect">
                <a:avLst/>
              </a:prstGeom>
              <a:blipFill>
                <a:blip r:embed="rId4"/>
                <a:stretch>
                  <a:fillRect l="-2718" t="-4528" r="-1586" b="-1245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DAFF073-5E23-B20A-4E02-79B344154B62}"/>
              </a:ext>
            </a:extLst>
          </p:cNvPr>
          <p:cNvSpPr txBox="1"/>
          <p:nvPr/>
        </p:nvSpPr>
        <p:spPr>
          <a:xfrm>
            <a:off x="6429463" y="4564764"/>
            <a:ext cx="38757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300" dirty="0">
                <a:solidFill>
                  <a:schemeClr val="accent1">
                    <a:lumMod val="75000"/>
                  </a:schemeClr>
                </a:solidFill>
              </a:rPr>
              <a:t>Self </a:t>
            </a:r>
            <a:r>
              <a:rPr lang="it-IT" sz="3300" dirty="0" err="1">
                <a:solidFill>
                  <a:schemeClr val="accent1">
                    <a:lumMod val="75000"/>
                  </a:schemeClr>
                </a:solidFill>
              </a:rPr>
              <a:t>consistent</a:t>
            </a:r>
            <a:r>
              <a:rPr lang="it-IT" sz="3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300" dirty="0" err="1">
                <a:solidFill>
                  <a:schemeClr val="accent1">
                    <a:lumMod val="75000"/>
                  </a:schemeClr>
                </a:solidFill>
              </a:rPr>
              <a:t>potential</a:t>
            </a:r>
            <a:endParaRPr lang="it-IT" sz="33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E2BC0F18-1BFB-D15B-6269-2BFB04D90220}"/>
              </a:ext>
            </a:extLst>
          </p:cNvPr>
          <p:cNvSpPr/>
          <p:nvPr/>
        </p:nvSpPr>
        <p:spPr>
          <a:xfrm>
            <a:off x="4689447" y="3855162"/>
            <a:ext cx="696286" cy="5410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17BDA9FF-3DE5-8796-D68F-F9A4DB2138CB}"/>
                  </a:ext>
                </a:extLst>
              </p:cNvPr>
              <p:cNvSpPr txBox="1"/>
              <p:nvPr/>
            </p:nvSpPr>
            <p:spPr>
              <a:xfrm>
                <a:off x="8024323" y="3400604"/>
                <a:ext cx="2675220" cy="821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it-IT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2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e>
                          <m:r>
                            <a:rPr lang="it-IT" sz="22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it-IT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it-IT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it-IT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200" b="0" i="1" smtClean="0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it-IT" sz="2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it-IT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2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it-IT" sz="2200" dirty="0"/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17BDA9FF-3DE5-8796-D68F-F9A4DB213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323" y="3400604"/>
                <a:ext cx="2675220" cy="8215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ttangolo 17">
            <a:extLst>
              <a:ext uri="{FF2B5EF4-FFF2-40B4-BE49-F238E27FC236}">
                <a16:creationId xmlns:a16="http://schemas.microsoft.com/office/drawing/2014/main" id="{70DCA8F3-5008-DE74-3BA4-9EBA2511CB83}"/>
              </a:ext>
            </a:extLst>
          </p:cNvPr>
          <p:cNvSpPr/>
          <p:nvPr/>
        </p:nvSpPr>
        <p:spPr>
          <a:xfrm>
            <a:off x="343949" y="2734811"/>
            <a:ext cx="5670957" cy="24831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026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ttangolo 79">
            <a:extLst>
              <a:ext uri="{FF2B5EF4-FFF2-40B4-BE49-F238E27FC236}">
                <a16:creationId xmlns:a16="http://schemas.microsoft.com/office/drawing/2014/main" id="{595D54D4-ECB7-3C4D-4FF5-3C5BDD5A9A73}"/>
              </a:ext>
            </a:extLst>
          </p:cNvPr>
          <p:cNvSpPr/>
          <p:nvPr/>
        </p:nvSpPr>
        <p:spPr>
          <a:xfrm>
            <a:off x="6267141" y="1249960"/>
            <a:ext cx="5455856" cy="49998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Rettangolo 49">
            <a:extLst>
              <a:ext uri="{FF2B5EF4-FFF2-40B4-BE49-F238E27FC236}">
                <a16:creationId xmlns:a16="http://schemas.microsoft.com/office/drawing/2014/main" id="{1ACFFEB5-C705-057A-1309-1F78995C6220}"/>
              </a:ext>
            </a:extLst>
          </p:cNvPr>
          <p:cNvSpPr/>
          <p:nvPr/>
        </p:nvSpPr>
        <p:spPr>
          <a:xfrm>
            <a:off x="327171" y="1317072"/>
            <a:ext cx="5503178" cy="493272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0527C45-EC27-588D-CEBA-341730180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191" y="71073"/>
            <a:ext cx="6413554" cy="1325563"/>
          </a:xfrm>
        </p:spPr>
        <p:txBody>
          <a:bodyPr/>
          <a:lstStyle/>
          <a:p>
            <a:r>
              <a:rPr lang="it-IT" dirty="0" err="1"/>
              <a:t>Discretization</a:t>
            </a:r>
            <a:r>
              <a:rPr lang="it-IT" dirty="0"/>
              <a:t> and </a:t>
            </a:r>
            <a:r>
              <a:rPr lang="it-IT" dirty="0" err="1"/>
              <a:t>encoding</a:t>
            </a:r>
            <a:endParaRPr lang="it-IT" dirty="0"/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5C51C82A-D848-5EB2-6B67-E4C26D2E72DC}"/>
              </a:ext>
            </a:extLst>
          </p:cNvPr>
          <p:cNvCxnSpPr/>
          <p:nvPr/>
        </p:nvCxnSpPr>
        <p:spPr>
          <a:xfrm>
            <a:off x="851124" y="2634143"/>
            <a:ext cx="437975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e 6">
            <a:extLst>
              <a:ext uri="{FF2B5EF4-FFF2-40B4-BE49-F238E27FC236}">
                <a16:creationId xmlns:a16="http://schemas.microsoft.com/office/drawing/2014/main" id="{31886063-226D-FC75-9F22-A381744868A6}"/>
              </a:ext>
            </a:extLst>
          </p:cNvPr>
          <p:cNvSpPr/>
          <p:nvPr/>
        </p:nvSpPr>
        <p:spPr>
          <a:xfrm>
            <a:off x="1342236" y="2526135"/>
            <a:ext cx="218113" cy="216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1E3FF46D-B231-DD15-9925-D711C3F75F4C}"/>
              </a:ext>
            </a:extLst>
          </p:cNvPr>
          <p:cNvSpPr/>
          <p:nvPr/>
        </p:nvSpPr>
        <p:spPr>
          <a:xfrm>
            <a:off x="2051461" y="2526135"/>
            <a:ext cx="218113" cy="216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64792AC4-D660-7855-5C08-EFDBCF57074C}"/>
              </a:ext>
            </a:extLst>
          </p:cNvPr>
          <p:cNvSpPr/>
          <p:nvPr/>
        </p:nvSpPr>
        <p:spPr>
          <a:xfrm>
            <a:off x="2805424" y="2526135"/>
            <a:ext cx="218113" cy="216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C8081B1C-82CE-0938-B2F1-D5D24591B2B8}"/>
              </a:ext>
            </a:extLst>
          </p:cNvPr>
          <p:cNvSpPr/>
          <p:nvPr/>
        </p:nvSpPr>
        <p:spPr>
          <a:xfrm>
            <a:off x="3619848" y="2526135"/>
            <a:ext cx="218113" cy="216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1FB9E6FE-EC83-73CF-CA83-2E4252B13EE8}"/>
              </a:ext>
            </a:extLst>
          </p:cNvPr>
          <p:cNvSpPr/>
          <p:nvPr/>
        </p:nvSpPr>
        <p:spPr>
          <a:xfrm>
            <a:off x="4378175" y="2526135"/>
            <a:ext cx="218113" cy="216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9EAE1F4-1105-520B-99DE-3412F0DA5967}"/>
              </a:ext>
            </a:extLst>
          </p:cNvPr>
          <p:cNvSpPr txBox="1"/>
          <p:nvPr/>
        </p:nvSpPr>
        <p:spPr>
          <a:xfrm>
            <a:off x="1241567" y="2688107"/>
            <a:ext cx="419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-2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F785857-8E97-F13D-3D20-8A8D921AE6E6}"/>
              </a:ext>
            </a:extLst>
          </p:cNvPr>
          <p:cNvSpPr txBox="1"/>
          <p:nvPr/>
        </p:nvSpPr>
        <p:spPr>
          <a:xfrm>
            <a:off x="3569513" y="2704183"/>
            <a:ext cx="318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1C5698F-422C-C236-869A-F0A61D9AA9BD}"/>
              </a:ext>
            </a:extLst>
          </p:cNvPr>
          <p:cNvSpPr txBox="1"/>
          <p:nvPr/>
        </p:nvSpPr>
        <p:spPr>
          <a:xfrm>
            <a:off x="1958660" y="2697521"/>
            <a:ext cx="419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-1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40A5BBB-48EC-49FE-1DA8-973CA0FCF744}"/>
              </a:ext>
            </a:extLst>
          </p:cNvPr>
          <p:cNvSpPr txBox="1"/>
          <p:nvPr/>
        </p:nvSpPr>
        <p:spPr>
          <a:xfrm>
            <a:off x="4325215" y="2696009"/>
            <a:ext cx="318782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6537019-1186-F6E9-E047-B0DB0BCF3507}"/>
              </a:ext>
            </a:extLst>
          </p:cNvPr>
          <p:cNvSpPr txBox="1"/>
          <p:nvPr/>
        </p:nvSpPr>
        <p:spPr>
          <a:xfrm>
            <a:off x="2779205" y="2718245"/>
            <a:ext cx="270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0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E428F6B-7613-047D-6078-6A2A93067BD4}"/>
              </a:ext>
            </a:extLst>
          </p:cNvPr>
          <p:cNvSpPr txBox="1"/>
          <p:nvPr/>
        </p:nvSpPr>
        <p:spPr>
          <a:xfrm>
            <a:off x="443622" y="1403371"/>
            <a:ext cx="1754491" cy="3693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1D: N = 4; L = 4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3551F8B3-7868-67CA-DDBC-649B55ECE4DA}"/>
              </a:ext>
            </a:extLst>
          </p:cNvPr>
          <p:cNvSpPr txBox="1"/>
          <p:nvPr/>
        </p:nvSpPr>
        <p:spPr>
          <a:xfrm>
            <a:off x="4878353" y="2318775"/>
            <a:ext cx="293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17442460-BB08-3C9A-5E4A-89C9AB892308}"/>
                  </a:ext>
                </a:extLst>
              </p:cNvPr>
              <p:cNvSpPr txBox="1"/>
              <p:nvPr/>
            </p:nvSpPr>
            <p:spPr>
              <a:xfrm>
                <a:off x="851969" y="5540928"/>
                <a:ext cx="459433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|"/>
                          <m:endChr m:val="⟩"/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e>
                      </m:d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|"/>
                          <m:endChr m:val="⟩"/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e>
                      </m:d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|"/>
                          <m:endChr m:val="⟩"/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|11⟩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17442460-BB08-3C9A-5E4A-89C9AB8923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969" y="5540928"/>
                <a:ext cx="4594335" cy="307777"/>
              </a:xfrm>
              <a:prstGeom prst="rect">
                <a:avLst/>
              </a:prstGeom>
              <a:blipFill>
                <a:blip r:embed="rId2"/>
                <a:stretch>
                  <a:fillRect r="-1461" b="-34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3DE5D6BF-1462-B63E-C7A8-DF57A6BB1A40}"/>
              </a:ext>
            </a:extLst>
          </p:cNvPr>
          <p:cNvSpPr txBox="1"/>
          <p:nvPr/>
        </p:nvSpPr>
        <p:spPr>
          <a:xfrm>
            <a:off x="414014" y="5037433"/>
            <a:ext cx="46111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 err="1"/>
              <a:t>Generic</a:t>
            </a:r>
            <a:r>
              <a:rPr lang="it-IT" sz="2200" dirty="0"/>
              <a:t> 2-qubits quantum state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2B7234D4-60B7-BDB2-DE29-78CFA8C0C164}"/>
                  </a:ext>
                </a:extLst>
              </p:cNvPr>
              <p:cNvSpPr txBox="1"/>
              <p:nvPr/>
            </p:nvSpPr>
            <p:spPr>
              <a:xfrm>
                <a:off x="1336646" y="2194380"/>
                <a:ext cx="2814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2B7234D4-60B7-BDB2-DE29-78CFA8C0C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646" y="2194380"/>
                <a:ext cx="281424" cy="276999"/>
              </a:xfrm>
              <a:prstGeom prst="rect">
                <a:avLst/>
              </a:prstGeom>
              <a:blipFill>
                <a:blip r:embed="rId3"/>
                <a:stretch>
                  <a:fillRect l="-13043" r="-8696" b="-1555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92601DDA-F414-5EBF-29A2-0C3640EE4950}"/>
                  </a:ext>
                </a:extLst>
              </p:cNvPr>
              <p:cNvSpPr txBox="1"/>
              <p:nvPr/>
            </p:nvSpPr>
            <p:spPr>
              <a:xfrm>
                <a:off x="2051461" y="2194379"/>
                <a:ext cx="2761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92601DDA-F414-5EBF-29A2-0C3640EE4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461" y="2194379"/>
                <a:ext cx="276101" cy="276999"/>
              </a:xfrm>
              <a:prstGeom prst="rect">
                <a:avLst/>
              </a:prstGeom>
              <a:blipFill>
                <a:blip r:embed="rId4"/>
                <a:stretch>
                  <a:fillRect l="-13333" r="-6667" b="-1555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9DE334C9-A6F6-5F4D-EC59-16FE6AAAA931}"/>
                  </a:ext>
                </a:extLst>
              </p:cNvPr>
              <p:cNvSpPr txBox="1"/>
              <p:nvPr/>
            </p:nvSpPr>
            <p:spPr>
              <a:xfrm>
                <a:off x="2797217" y="2194699"/>
                <a:ext cx="2814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9DE334C9-A6F6-5F4D-EC59-16FE6AAAA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217" y="2194699"/>
                <a:ext cx="281423" cy="276999"/>
              </a:xfrm>
              <a:prstGeom prst="rect">
                <a:avLst/>
              </a:prstGeom>
              <a:blipFill>
                <a:blip r:embed="rId5"/>
                <a:stretch>
                  <a:fillRect l="-13043" r="-6522" b="-177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sellaDiTesto 38">
                <a:extLst>
                  <a:ext uri="{FF2B5EF4-FFF2-40B4-BE49-F238E27FC236}">
                    <a16:creationId xmlns:a16="http://schemas.microsoft.com/office/drawing/2014/main" id="{5A3A28C8-B57E-E70E-A360-2A2B857B929C}"/>
                  </a:ext>
                </a:extLst>
              </p:cNvPr>
              <p:cNvSpPr txBox="1"/>
              <p:nvPr/>
            </p:nvSpPr>
            <p:spPr>
              <a:xfrm>
                <a:off x="3606872" y="2194379"/>
                <a:ext cx="2814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9" name="CasellaDiTesto 38">
                <a:extLst>
                  <a:ext uri="{FF2B5EF4-FFF2-40B4-BE49-F238E27FC236}">
                    <a16:creationId xmlns:a16="http://schemas.microsoft.com/office/drawing/2014/main" id="{5A3A28C8-B57E-E70E-A360-2A2B857B9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872" y="2194379"/>
                <a:ext cx="281423" cy="276999"/>
              </a:xfrm>
              <a:prstGeom prst="rect">
                <a:avLst/>
              </a:prstGeom>
              <a:blipFill>
                <a:blip r:embed="rId6"/>
                <a:stretch>
                  <a:fillRect l="-13043" r="-6522" b="-1555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DA92205C-DBBA-B3F8-312F-8AB3352A31E5}"/>
                  </a:ext>
                </a:extLst>
              </p:cNvPr>
              <p:cNvSpPr txBox="1"/>
              <p:nvPr/>
            </p:nvSpPr>
            <p:spPr>
              <a:xfrm>
                <a:off x="2198113" y="4390598"/>
                <a:ext cx="1518236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2200" b="0" i="0" smtClean="0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it-IT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≃</m:t>
                      </m:r>
                      <m:r>
                        <m:rPr>
                          <m:sty m:val="p"/>
                        </m:rPr>
                        <a:rPr lang="it-IT" sz="2200" b="0" i="0" smtClean="0">
                          <a:latin typeface="Cambria Math" panose="02040503050406030204" pitchFamily="18" charset="0"/>
                        </a:rPr>
                        <m:t>Ψ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it-IT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200" dirty="0"/>
              </a:p>
            </p:txBody>
          </p:sp>
        </mc:Choice>
        <mc:Fallback xmlns=""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DA92205C-DBBA-B3F8-312F-8AB3352A3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8113" y="4390598"/>
                <a:ext cx="1518236" cy="338554"/>
              </a:xfrm>
              <a:prstGeom prst="rect">
                <a:avLst/>
              </a:prstGeom>
              <a:blipFill>
                <a:blip r:embed="rId7"/>
                <a:stretch>
                  <a:fillRect l="-4016" r="-6024" b="-3392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D57E865E-86AF-817E-729B-E0999F0C5540}"/>
              </a:ext>
            </a:extLst>
          </p:cNvPr>
          <p:cNvSpPr txBox="1"/>
          <p:nvPr/>
        </p:nvSpPr>
        <p:spPr>
          <a:xfrm>
            <a:off x="418088" y="3580073"/>
            <a:ext cx="5245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 err="1"/>
              <a:t>Classical</a:t>
            </a:r>
            <a:r>
              <a:rPr lang="it-IT" sz="2200" dirty="0"/>
              <a:t> </a:t>
            </a:r>
            <a:r>
              <a:rPr lang="it-IT" sz="2200" dirty="0" err="1"/>
              <a:t>discretization</a:t>
            </a:r>
            <a:r>
              <a:rPr lang="it-IT" sz="2200" dirty="0"/>
              <a:t> – </a:t>
            </a:r>
            <a:r>
              <a:rPr lang="it-IT" sz="2200" dirty="0" err="1"/>
              <a:t>Physical</a:t>
            </a:r>
            <a:r>
              <a:rPr lang="it-IT" sz="2200" dirty="0"/>
              <a:t> </a:t>
            </a:r>
            <a:r>
              <a:rPr lang="it-IT" sz="2200" dirty="0" err="1"/>
              <a:t>wavefunction</a:t>
            </a:r>
            <a:endParaRPr lang="it-IT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sellaDiTesto 44">
                <a:extLst>
                  <a:ext uri="{FF2B5EF4-FFF2-40B4-BE49-F238E27FC236}">
                    <a16:creationId xmlns:a16="http://schemas.microsoft.com/office/drawing/2014/main" id="{E006F041-185E-9FB8-2FC9-F5E61082DA24}"/>
                  </a:ext>
                </a:extLst>
              </p:cNvPr>
              <p:cNvSpPr txBox="1"/>
              <p:nvPr/>
            </p:nvSpPr>
            <p:spPr>
              <a:xfrm>
                <a:off x="1121132" y="1926005"/>
                <a:ext cx="71725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00</m:t>
                          </m:r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5" name="CasellaDiTesto 44">
                <a:extLst>
                  <a:ext uri="{FF2B5EF4-FFF2-40B4-BE49-F238E27FC236}">
                    <a16:creationId xmlns:a16="http://schemas.microsoft.com/office/drawing/2014/main" id="{E006F041-185E-9FB8-2FC9-F5E61082DA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132" y="1926005"/>
                <a:ext cx="71725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sellaDiTesto 45">
                <a:extLst>
                  <a:ext uri="{FF2B5EF4-FFF2-40B4-BE49-F238E27FC236}">
                    <a16:creationId xmlns:a16="http://schemas.microsoft.com/office/drawing/2014/main" id="{0B35FC1D-75F6-CECC-9251-6BA1137A7325}"/>
                  </a:ext>
                </a:extLst>
              </p:cNvPr>
              <p:cNvSpPr txBox="1"/>
              <p:nvPr/>
            </p:nvSpPr>
            <p:spPr>
              <a:xfrm>
                <a:off x="2576579" y="1935848"/>
                <a:ext cx="71725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6" name="CasellaDiTesto 45">
                <a:extLst>
                  <a:ext uri="{FF2B5EF4-FFF2-40B4-BE49-F238E27FC236}">
                    <a16:creationId xmlns:a16="http://schemas.microsoft.com/office/drawing/2014/main" id="{0B35FC1D-75F6-CECC-9251-6BA1137A7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579" y="1935848"/>
                <a:ext cx="71725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sellaDiTesto 46">
                <a:extLst>
                  <a:ext uri="{FF2B5EF4-FFF2-40B4-BE49-F238E27FC236}">
                    <a16:creationId xmlns:a16="http://schemas.microsoft.com/office/drawing/2014/main" id="{4CBC4253-B143-8EC7-7CFC-CFB580B2DCAA}"/>
                  </a:ext>
                </a:extLst>
              </p:cNvPr>
              <p:cNvSpPr txBox="1"/>
              <p:nvPr/>
            </p:nvSpPr>
            <p:spPr>
              <a:xfrm>
                <a:off x="1830883" y="1936796"/>
                <a:ext cx="71725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7" name="CasellaDiTesto 46">
                <a:extLst>
                  <a:ext uri="{FF2B5EF4-FFF2-40B4-BE49-F238E27FC236}">
                    <a16:creationId xmlns:a16="http://schemas.microsoft.com/office/drawing/2014/main" id="{4CBC4253-B143-8EC7-7CFC-CFB580B2D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883" y="1936796"/>
                <a:ext cx="71725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CE4395B9-91B4-E1E3-959C-7601D92E0242}"/>
                  </a:ext>
                </a:extLst>
              </p:cNvPr>
              <p:cNvSpPr txBox="1"/>
              <p:nvPr/>
            </p:nvSpPr>
            <p:spPr>
              <a:xfrm>
                <a:off x="3392972" y="1938779"/>
                <a:ext cx="71725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CE4395B9-91B4-E1E3-959C-7601D92E0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972" y="1938779"/>
                <a:ext cx="71725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1F31AB64-0240-8063-A328-CC2543A0CC77}"/>
              </a:ext>
            </a:extLst>
          </p:cNvPr>
          <p:cNvSpPr txBox="1"/>
          <p:nvPr/>
        </p:nvSpPr>
        <p:spPr>
          <a:xfrm>
            <a:off x="6684991" y="1353124"/>
            <a:ext cx="49068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err="1">
                <a:solidFill>
                  <a:schemeClr val="accent1">
                    <a:lumMod val="50000"/>
                  </a:schemeClr>
                </a:solidFill>
              </a:rPr>
              <a:t>Generic</a:t>
            </a:r>
            <a:r>
              <a:rPr lang="it-IT" sz="2200" dirty="0">
                <a:solidFill>
                  <a:schemeClr val="accent1">
                    <a:lumMod val="50000"/>
                  </a:schemeClr>
                </a:solidFill>
              </a:rPr>
              <a:t> First </a:t>
            </a:r>
            <a:r>
              <a:rPr lang="it-IT" sz="2200" dirty="0" err="1">
                <a:solidFill>
                  <a:schemeClr val="accent1">
                    <a:lumMod val="50000"/>
                  </a:schemeClr>
                </a:solidFill>
              </a:rPr>
              <a:t>quantization</a:t>
            </a:r>
            <a:r>
              <a:rPr lang="it-IT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accent1">
                    <a:lumMod val="50000"/>
                  </a:schemeClr>
                </a:solidFill>
              </a:rPr>
              <a:t>encoding</a:t>
            </a:r>
            <a:endParaRPr lang="it-IT" sz="2200" dirty="0"/>
          </a:p>
        </p:txBody>
      </p:sp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FED7B84C-7A47-8D1A-2537-CF03B51D414F}"/>
              </a:ext>
            </a:extLst>
          </p:cNvPr>
          <p:cNvSpPr txBox="1"/>
          <p:nvPr/>
        </p:nvSpPr>
        <p:spPr>
          <a:xfrm>
            <a:off x="6744745" y="2599490"/>
            <a:ext cx="32556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err="1">
                <a:highlight>
                  <a:srgbClr val="FFFF00"/>
                </a:highlight>
              </a:rPr>
              <a:t>Logarithmic</a:t>
            </a:r>
            <a:r>
              <a:rPr lang="it-IT" sz="2200" dirty="0">
                <a:highlight>
                  <a:srgbClr val="FFFF00"/>
                </a:highlight>
              </a:rPr>
              <a:t> </a:t>
            </a:r>
            <a:r>
              <a:rPr lang="it-IT" sz="2200" dirty="0" err="1">
                <a:highlight>
                  <a:srgbClr val="FFFF00"/>
                </a:highlight>
              </a:rPr>
              <a:t>encoding</a:t>
            </a:r>
            <a:r>
              <a:rPr lang="it-IT" sz="2200" dirty="0"/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asellaDiTesto 76">
                <a:extLst>
                  <a:ext uri="{FF2B5EF4-FFF2-40B4-BE49-F238E27FC236}">
                    <a16:creationId xmlns:a16="http://schemas.microsoft.com/office/drawing/2014/main" id="{D799C9BC-776D-2540-95FC-090BE4BB8D6C}"/>
                  </a:ext>
                </a:extLst>
              </p:cNvPr>
              <p:cNvSpPr txBox="1"/>
              <p:nvPr/>
            </p:nvSpPr>
            <p:spPr>
              <a:xfrm>
                <a:off x="9412795" y="2656690"/>
                <a:ext cx="1365054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it-IT" sz="2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it-IT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sz="22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it-IT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it-IT" sz="2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func>
                    </m:oMath>
                  </m:oMathPara>
                </a14:m>
                <a:endParaRPr lang="it-IT" sz="2200" dirty="0"/>
              </a:p>
            </p:txBody>
          </p:sp>
        </mc:Choice>
        <mc:Fallback xmlns="">
          <p:sp>
            <p:nvSpPr>
              <p:cNvPr id="77" name="CasellaDiTesto 76">
                <a:extLst>
                  <a:ext uri="{FF2B5EF4-FFF2-40B4-BE49-F238E27FC236}">
                    <a16:creationId xmlns:a16="http://schemas.microsoft.com/office/drawing/2014/main" id="{D799C9BC-776D-2540-95FC-090BE4BB8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2795" y="2656690"/>
                <a:ext cx="1365054" cy="338554"/>
              </a:xfrm>
              <a:prstGeom prst="rect">
                <a:avLst/>
              </a:prstGeom>
              <a:blipFill>
                <a:blip r:embed="rId12"/>
                <a:stretch>
                  <a:fillRect l="-2232" r="-4018" b="-3454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9" name="Immagine 78">
            <a:extLst>
              <a:ext uri="{FF2B5EF4-FFF2-40B4-BE49-F238E27FC236}">
                <a16:creationId xmlns:a16="http://schemas.microsoft.com/office/drawing/2014/main" id="{17F7E827-1CEA-B113-0592-061BDDE42FF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09173" y="3269682"/>
            <a:ext cx="3768676" cy="2918940"/>
          </a:xfrm>
          <a:prstGeom prst="rect">
            <a:avLst/>
          </a:prstGeom>
        </p:spPr>
      </p:pic>
      <p:sp>
        <p:nvSpPr>
          <p:cNvPr id="49" name="Freccia a destra 48">
            <a:extLst>
              <a:ext uri="{FF2B5EF4-FFF2-40B4-BE49-F238E27FC236}">
                <a16:creationId xmlns:a16="http://schemas.microsoft.com/office/drawing/2014/main" id="{151DE25A-430F-B839-79C7-2276B76A1B8B}"/>
              </a:ext>
            </a:extLst>
          </p:cNvPr>
          <p:cNvSpPr/>
          <p:nvPr/>
        </p:nvSpPr>
        <p:spPr>
          <a:xfrm>
            <a:off x="5502970" y="1612747"/>
            <a:ext cx="913057" cy="581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CasellaDiTesto 80">
                <a:extLst>
                  <a:ext uri="{FF2B5EF4-FFF2-40B4-BE49-F238E27FC236}">
                    <a16:creationId xmlns:a16="http://schemas.microsoft.com/office/drawing/2014/main" id="{74C1C39C-EBDF-AB57-353A-2CE4406E2403}"/>
                  </a:ext>
                </a:extLst>
              </p:cNvPr>
              <p:cNvSpPr txBox="1"/>
              <p:nvPr/>
            </p:nvSpPr>
            <p:spPr>
              <a:xfrm>
                <a:off x="8147554" y="1765301"/>
                <a:ext cx="2134046" cy="8102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𝑏𝑖𝑛</m:t>
                          </m:r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⟩</m:t>
                          </m:r>
                        </m:e>
                      </m:nary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81" name="CasellaDiTesto 80">
                <a:extLst>
                  <a:ext uri="{FF2B5EF4-FFF2-40B4-BE49-F238E27FC236}">
                    <a16:creationId xmlns:a16="http://schemas.microsoft.com/office/drawing/2014/main" id="{74C1C39C-EBDF-AB57-353A-2CE4406E24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554" y="1765301"/>
                <a:ext cx="2134046" cy="81022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61F960F1-946C-A21E-C0FB-C46DE287B00E}"/>
                  </a:ext>
                </a:extLst>
              </p:cNvPr>
              <p:cNvSpPr txBox="1"/>
              <p:nvPr/>
            </p:nvSpPr>
            <p:spPr>
              <a:xfrm>
                <a:off x="10143080" y="3595991"/>
                <a:ext cx="408079" cy="1692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it-IT" sz="1100" dirty="0"/>
                  <a:t>;</a:t>
                </a:r>
                <a14:m>
                  <m:oMath xmlns:m="http://schemas.openxmlformats.org/officeDocument/2006/math">
                    <m:r>
                      <a:rPr lang="it-IT" sz="11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it-IT" sz="11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it-IT" sz="1100" dirty="0"/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61F960F1-946C-A21E-C0FB-C46DE287B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3080" y="3595991"/>
                <a:ext cx="408079" cy="169277"/>
              </a:xfrm>
              <a:prstGeom prst="rect">
                <a:avLst/>
              </a:prstGeom>
              <a:blipFill>
                <a:blip r:embed="rId15"/>
                <a:stretch>
                  <a:fillRect l="-22388" t="-28571" r="-5970" b="-5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468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21" grpId="0"/>
      <p:bldP spid="34" grpId="0"/>
      <p:bldP spid="37" grpId="0"/>
      <p:bldP spid="38" grpId="0"/>
      <p:bldP spid="39" grpId="0"/>
      <p:bldP spid="40" grpId="0"/>
      <p:bldP spid="45" grpId="0"/>
      <p:bldP spid="46" grpId="0"/>
      <p:bldP spid="47" grpId="0"/>
      <p:bldP spid="48" grpId="0"/>
      <p:bldP spid="77" grpId="0"/>
      <p:bldP spid="49" grpId="0" animBg="1"/>
      <p:bldP spid="81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DB11ADB8-2E05-8B21-D04F-C5B323465205}"/>
              </a:ext>
            </a:extLst>
          </p:cNvPr>
          <p:cNvSpPr/>
          <p:nvPr/>
        </p:nvSpPr>
        <p:spPr>
          <a:xfrm>
            <a:off x="6380830" y="1528613"/>
            <a:ext cx="4124584" cy="4330649"/>
          </a:xfrm>
          <a:prstGeom prst="roundRect">
            <a:avLst>
              <a:gd name="adj" fmla="val 951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u="sng"/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A8A11574-B412-3966-53BD-C9166A8C2098}"/>
              </a:ext>
            </a:extLst>
          </p:cNvPr>
          <p:cNvSpPr/>
          <p:nvPr/>
        </p:nvSpPr>
        <p:spPr>
          <a:xfrm>
            <a:off x="996474" y="1503936"/>
            <a:ext cx="4246644" cy="4355327"/>
          </a:xfrm>
          <a:prstGeom prst="roundRect">
            <a:avLst>
              <a:gd name="adj" fmla="val 7423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8F8075E-087F-8367-AF27-71E9B214D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167" y="139249"/>
            <a:ext cx="11426497" cy="552756"/>
          </a:xfrm>
        </p:spPr>
        <p:txBody>
          <a:bodyPr>
            <a:normAutofit fontScale="90000"/>
          </a:bodyPr>
          <a:lstStyle/>
          <a:p>
            <a:r>
              <a:rPr lang="it-IT" dirty="0"/>
              <a:t>The </a:t>
            </a:r>
            <a:r>
              <a:rPr lang="it-IT" dirty="0" err="1"/>
              <a:t>Variational</a:t>
            </a:r>
            <a:r>
              <a:rPr lang="it-IT" dirty="0"/>
              <a:t> </a:t>
            </a:r>
            <a:r>
              <a:rPr lang="it-IT" dirty="0" err="1"/>
              <a:t>Approach</a:t>
            </a:r>
            <a:r>
              <a:rPr lang="it-IT" dirty="0"/>
              <a:t> – </a:t>
            </a:r>
            <a:r>
              <a:rPr lang="it-IT" sz="3700" dirty="0" err="1"/>
              <a:t>uses</a:t>
            </a:r>
            <a:r>
              <a:rPr lang="it-IT" sz="3700" dirty="0"/>
              <a:t> </a:t>
            </a:r>
            <a:r>
              <a:rPr lang="it-IT" sz="3700" dirty="0" err="1"/>
              <a:t>fewer</a:t>
            </a:r>
            <a:r>
              <a:rPr lang="it-IT" sz="3700" dirty="0"/>
              <a:t> </a:t>
            </a:r>
            <a:r>
              <a:rPr lang="it-IT" sz="3700" dirty="0" err="1"/>
              <a:t>variables</a:t>
            </a:r>
            <a:endParaRPr lang="it-IT" sz="37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F213657-3CA1-64C9-9487-24BCC143D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213" y="2441445"/>
            <a:ext cx="3725634" cy="13255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7856F47E-55C7-78BB-E99C-01CC78233370}"/>
                  </a:ext>
                </a:extLst>
              </p:cNvPr>
              <p:cNvSpPr txBox="1"/>
              <p:nvPr/>
            </p:nvSpPr>
            <p:spPr>
              <a:xfrm>
                <a:off x="2007275" y="1959500"/>
                <a:ext cx="222504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  <m:d>
                        <m:dPr>
                          <m:begChr m:val="|"/>
                          <m:endChr m:val="⟩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=|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7856F47E-55C7-78BB-E99C-01CC78233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275" y="1959500"/>
                <a:ext cx="2225041" cy="276999"/>
              </a:xfrm>
              <a:prstGeom prst="rect">
                <a:avLst/>
              </a:prstGeom>
              <a:blipFill>
                <a:blip r:embed="rId3"/>
                <a:stretch>
                  <a:fillRect t="-2174" b="-3260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sellaDiTesto 4">
            <a:extLst>
              <a:ext uri="{FF2B5EF4-FFF2-40B4-BE49-F238E27FC236}">
                <a16:creationId xmlns:a16="http://schemas.microsoft.com/office/drawing/2014/main" id="{491B9373-B60A-5D0D-CC17-357BA49DBB1D}"/>
              </a:ext>
            </a:extLst>
          </p:cNvPr>
          <p:cNvSpPr txBox="1"/>
          <p:nvPr/>
        </p:nvSpPr>
        <p:spPr>
          <a:xfrm>
            <a:off x="1981527" y="1528613"/>
            <a:ext cx="29193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/>
              <a:t>Trial </a:t>
            </a:r>
            <a:r>
              <a:rPr lang="it-IT" sz="2200" dirty="0" err="1"/>
              <a:t>wavefunction</a:t>
            </a:r>
            <a:endParaRPr lang="it-IT" sz="22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4A33C12-5971-2DF4-8655-483E61A9AB6C}"/>
              </a:ext>
            </a:extLst>
          </p:cNvPr>
          <p:cNvSpPr txBox="1"/>
          <p:nvPr/>
        </p:nvSpPr>
        <p:spPr>
          <a:xfrm>
            <a:off x="3575866" y="3902408"/>
            <a:ext cx="1715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err="1"/>
              <a:t>Measure</a:t>
            </a:r>
            <a:r>
              <a:rPr lang="it-IT" sz="2200" dirty="0"/>
              <a:t> </a:t>
            </a:r>
            <a:r>
              <a:rPr lang="it-IT" sz="2200" dirty="0" err="1"/>
              <a:t>Observables</a:t>
            </a:r>
            <a:endParaRPr lang="it-IT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714578C9-F330-56F9-461F-12666A1FD8FE}"/>
                  </a:ext>
                </a:extLst>
              </p:cNvPr>
              <p:cNvSpPr txBox="1"/>
              <p:nvPr/>
            </p:nvSpPr>
            <p:spPr>
              <a:xfrm>
                <a:off x="6560227" y="2236499"/>
                <a:ext cx="4124584" cy="2821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200" dirty="0"/>
                  <a:t>Build cost </a:t>
                </a:r>
                <a:r>
                  <a:rPr lang="it-IT" sz="2200" dirty="0" err="1"/>
                  <a:t>function</a:t>
                </a:r>
                <a:endParaRPr lang="it-IT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it-IT" sz="2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it-IT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2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it-IT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, …, </m:t>
                      </m:r>
                      <m:acc>
                        <m:accPr>
                          <m:chr m:val="̂"/>
                          <m:ctrlPr>
                            <a:rPr lang="it-IT" sz="2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it-IT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2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it-IT" sz="2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acc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200" dirty="0"/>
              </a:p>
              <a:p>
                <a:endParaRPr lang="it-IT" sz="2200" dirty="0"/>
              </a:p>
              <a:p>
                <a:r>
                  <a:rPr lang="it-IT" sz="2200" dirty="0" err="1"/>
                  <a:t>i.e</a:t>
                </a:r>
                <a:r>
                  <a:rPr lang="it-IT" sz="2200" dirty="0"/>
                  <a:t>, Energy    </a:t>
                </a:r>
                <a14:m>
                  <m:oMath xmlns:m="http://schemas.openxmlformats.org/officeDocument/2006/math"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it-IT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acc>
                    <m:d>
                      <m:dPr>
                        <m:ctrlPr>
                          <a:rPr lang="it-IT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it-IT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it-IT" sz="2200" dirty="0"/>
              </a:p>
              <a:p>
                <a:endParaRPr lang="it-IT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200" dirty="0" err="1"/>
                  <a:t>Adjust</a:t>
                </a:r>
                <a:r>
                  <a:rPr lang="it-IT" sz="2200" dirty="0"/>
                  <a:t> </a:t>
                </a:r>
                <a:r>
                  <a:rPr lang="it-IT" sz="2200" dirty="0" err="1"/>
                  <a:t>parameter</a:t>
                </a:r>
                <a:r>
                  <a:rPr lang="it-IT" sz="2200" dirty="0"/>
                  <a:t> </a:t>
                </a:r>
                <a:r>
                  <a:rPr lang="it-IT" sz="2200" dirty="0" err="1"/>
                  <a:t>According</a:t>
                </a:r>
                <a:r>
                  <a:rPr lang="it-IT" sz="2200" dirty="0"/>
                  <a:t> to </a:t>
                </a:r>
                <a:r>
                  <a:rPr lang="it-IT" sz="2200" dirty="0" err="1"/>
                  <a:t>classical</a:t>
                </a:r>
                <a:r>
                  <a:rPr lang="it-IT" sz="2200" dirty="0"/>
                  <a:t> </a:t>
                </a:r>
                <a:r>
                  <a:rPr lang="it-IT" sz="2200" dirty="0" err="1"/>
                  <a:t>minimization</a:t>
                </a:r>
                <a:r>
                  <a:rPr lang="it-IT" sz="2200" dirty="0"/>
                  <a:t> </a:t>
                </a:r>
                <a:r>
                  <a:rPr lang="it-IT" sz="2200" dirty="0" err="1"/>
                  <a:t>method</a:t>
                </a:r>
                <a:endParaRPr lang="it-IT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it-IT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↦</m:t>
                      </m:r>
                      <m:sSub>
                        <m:sSubPr>
                          <m:ctrlPr>
                            <a:rPr lang="it-IT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it-IT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it-IT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it-IT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it-IT" sz="2200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714578C9-F330-56F9-461F-12666A1FD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0227" y="2236499"/>
                <a:ext cx="4124584" cy="2821157"/>
              </a:xfrm>
              <a:prstGeom prst="rect">
                <a:avLst/>
              </a:prstGeom>
              <a:blipFill>
                <a:blip r:embed="rId4"/>
                <a:stretch>
                  <a:fillRect l="-1920" t="-1512" r="-14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87007C42-D536-94C0-AA72-3467F70C2A9D}"/>
                  </a:ext>
                </a:extLst>
              </p:cNvPr>
              <p:cNvSpPr txBox="1"/>
              <p:nvPr/>
            </p:nvSpPr>
            <p:spPr>
              <a:xfrm>
                <a:off x="3661594" y="4841571"/>
                <a:ext cx="1361142" cy="3849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it-IT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2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</m:acc>
                        </m:e>
                        <m:sub>
                          <m:r>
                            <a:rPr lang="it-IT" sz="2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lit/>
                        </m:rPr>
                        <a:rPr lang="it-IT" sz="22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it-IT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2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⟩)</m:t>
                      </m:r>
                    </m:oMath>
                  </m:oMathPara>
                </a14:m>
                <a:endParaRPr lang="it-IT" sz="2200" dirty="0"/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87007C42-D536-94C0-AA72-3467F70C2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1594" y="4841571"/>
                <a:ext cx="1361142" cy="384914"/>
              </a:xfrm>
              <a:prstGeom prst="rect">
                <a:avLst/>
              </a:prstGeom>
              <a:blipFill>
                <a:blip r:embed="rId5"/>
                <a:stretch>
                  <a:fillRect l="-4484" t="-15873" r="-7175" b="-2539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ccia circolare in giù 6">
            <a:extLst>
              <a:ext uri="{FF2B5EF4-FFF2-40B4-BE49-F238E27FC236}">
                <a16:creationId xmlns:a16="http://schemas.microsoft.com/office/drawing/2014/main" id="{B3F57665-55D6-A173-5568-2FC6A7CDB9E2}"/>
              </a:ext>
            </a:extLst>
          </p:cNvPr>
          <p:cNvSpPr/>
          <p:nvPr/>
        </p:nvSpPr>
        <p:spPr>
          <a:xfrm>
            <a:off x="4500978" y="827405"/>
            <a:ext cx="2574525" cy="63921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Freccia circolare in giù 9">
            <a:extLst>
              <a:ext uri="{FF2B5EF4-FFF2-40B4-BE49-F238E27FC236}">
                <a16:creationId xmlns:a16="http://schemas.microsoft.com/office/drawing/2014/main" id="{A4833905-F9BF-9B68-FFE6-8BF91CF407E2}"/>
              </a:ext>
            </a:extLst>
          </p:cNvPr>
          <p:cNvSpPr/>
          <p:nvPr/>
        </p:nvSpPr>
        <p:spPr>
          <a:xfrm rot="10800000">
            <a:off x="4500978" y="5991557"/>
            <a:ext cx="2574525" cy="63921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803F6E4-A75F-4EE4-38DF-32BB0B649E1C}"/>
              </a:ext>
            </a:extLst>
          </p:cNvPr>
          <p:cNvSpPr txBox="1"/>
          <p:nvPr/>
        </p:nvSpPr>
        <p:spPr>
          <a:xfrm rot="5400000">
            <a:off x="10127474" y="3534238"/>
            <a:ext cx="14822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 err="1">
                <a:solidFill>
                  <a:schemeClr val="bg1">
                    <a:lumMod val="50000"/>
                  </a:schemeClr>
                </a:solidFill>
              </a:rPr>
              <a:t>Classical</a:t>
            </a:r>
            <a:endParaRPr lang="it-IT" sz="3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59A6A25-B493-B3BF-9512-AD508895977A}"/>
              </a:ext>
            </a:extLst>
          </p:cNvPr>
          <p:cNvSpPr txBox="1"/>
          <p:nvPr/>
        </p:nvSpPr>
        <p:spPr>
          <a:xfrm rot="16200000">
            <a:off x="-211688" y="3156310"/>
            <a:ext cx="16977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>
                <a:solidFill>
                  <a:schemeClr val="accent1">
                    <a:lumMod val="75000"/>
                  </a:schemeClr>
                </a:solidFill>
              </a:rPr>
              <a:t>Quantum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61314DB-50AE-7126-83FE-889389E03FD2}"/>
              </a:ext>
            </a:extLst>
          </p:cNvPr>
          <p:cNvSpPr txBox="1"/>
          <p:nvPr/>
        </p:nvSpPr>
        <p:spPr>
          <a:xfrm rot="5400000">
            <a:off x="10127474" y="3534239"/>
            <a:ext cx="14822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 err="1">
                <a:solidFill>
                  <a:schemeClr val="bg1">
                    <a:lumMod val="50000"/>
                  </a:schemeClr>
                </a:solidFill>
              </a:rPr>
              <a:t>Classical</a:t>
            </a:r>
            <a:endParaRPr lang="it-IT" sz="3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itolo 1">
            <a:extLst>
              <a:ext uri="{FF2B5EF4-FFF2-40B4-BE49-F238E27FC236}">
                <a16:creationId xmlns:a16="http://schemas.microsoft.com/office/drawing/2014/main" id="{D36BA361-00D8-F64A-9F8A-7D59D0278A91}"/>
              </a:ext>
            </a:extLst>
          </p:cNvPr>
          <p:cNvSpPr txBox="1">
            <a:spLocks/>
          </p:cNvSpPr>
          <p:nvPr/>
        </p:nvSpPr>
        <p:spPr>
          <a:xfrm>
            <a:off x="405335" y="961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D7965441-BDBD-7AC2-FCEE-56E877C8F3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0213" y="3900491"/>
            <a:ext cx="2130999" cy="165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0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/>
      <p:bldP spid="4" grpId="0"/>
      <p:bldP spid="7" grpId="0" animBg="1"/>
      <p:bldP spid="10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FBB0BAF1-4262-7CC8-E789-2BA5A9C0F5B5}"/>
              </a:ext>
            </a:extLst>
          </p:cNvPr>
          <p:cNvSpPr/>
          <p:nvPr/>
        </p:nvSpPr>
        <p:spPr>
          <a:xfrm>
            <a:off x="4345419" y="1469323"/>
            <a:ext cx="4495800" cy="150026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58558B62-9115-086B-7F83-A39D1842F2F2}"/>
              </a:ext>
            </a:extLst>
          </p:cNvPr>
          <p:cNvSpPr/>
          <p:nvPr/>
        </p:nvSpPr>
        <p:spPr>
          <a:xfrm>
            <a:off x="351366" y="1784131"/>
            <a:ext cx="2552702" cy="839119"/>
          </a:xfrm>
          <a:prstGeom prst="roundRect">
            <a:avLst>
              <a:gd name="adj" fmla="val 969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4F16C61-8CA5-A3FC-EDA8-87C732F5B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513" y="4088969"/>
            <a:ext cx="4890064" cy="628504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030D9F0-1690-74AF-4923-88CD5783B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145" y="1912194"/>
            <a:ext cx="3670477" cy="415666"/>
          </a:xfrm>
          <a:prstGeom prst="rect">
            <a:avLst/>
          </a:prstGeom>
        </p:spPr>
      </p:pic>
      <p:sp>
        <p:nvSpPr>
          <p:cNvPr id="15" name="Titolo 1">
            <a:extLst>
              <a:ext uri="{FF2B5EF4-FFF2-40B4-BE49-F238E27FC236}">
                <a16:creationId xmlns:a16="http://schemas.microsoft.com/office/drawing/2014/main" id="{F42C02CD-C248-A813-F532-E0A8AF36F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7" y="40809"/>
            <a:ext cx="11023600" cy="1325563"/>
          </a:xfrm>
        </p:spPr>
        <p:txBody>
          <a:bodyPr/>
          <a:lstStyle/>
          <a:p>
            <a:r>
              <a:rPr lang="it-IT" dirty="0"/>
              <a:t>Solving the self-</a:t>
            </a:r>
            <a:r>
              <a:rPr lang="it-IT" dirty="0" err="1"/>
              <a:t>consistency</a:t>
            </a:r>
            <a:r>
              <a:rPr lang="it-IT" dirty="0"/>
              <a:t> </a:t>
            </a:r>
            <a:r>
              <a:rPr lang="it-IT" dirty="0" err="1"/>
              <a:t>problem</a:t>
            </a:r>
            <a:r>
              <a:rPr lang="it-IT" dirty="0"/>
              <a:t>-</a:t>
            </a:r>
            <a:r>
              <a:rPr lang="it-IT" sz="3500" i="1" dirty="0"/>
              <a:t>The </a:t>
            </a:r>
            <a:r>
              <a:rPr lang="it-IT" sz="3500" i="1" dirty="0" err="1"/>
              <a:t>algorithm</a:t>
            </a:r>
            <a:endParaRPr lang="it-IT" sz="35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AE274FC1-5F00-78C0-1A71-978A5BDC527F}"/>
                  </a:ext>
                </a:extLst>
              </p:cNvPr>
              <p:cNvSpPr txBox="1"/>
              <p:nvPr/>
            </p:nvSpPr>
            <p:spPr>
              <a:xfrm>
                <a:off x="385231" y="1784131"/>
                <a:ext cx="270933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Initial state </a:t>
                </a:r>
                <a:r>
                  <a:rPr lang="it-IT" dirty="0" err="1"/>
                  <a:t>preparation</a:t>
                </a:r>
                <a:endParaRPr lang="it-IT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1" i="1" smtClean="0"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it-IT" b="1" i="0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AE274FC1-5F00-78C0-1A71-978A5BDC5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31" y="1784131"/>
                <a:ext cx="2709333" cy="646331"/>
              </a:xfrm>
              <a:prstGeom prst="rect">
                <a:avLst/>
              </a:prstGeom>
              <a:blipFill>
                <a:blip r:embed="rId4"/>
                <a:stretch>
                  <a:fillRect l="-1798" t="-5660" b="-66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5E642E5-C280-81A7-48B6-87C481EF9CC5}"/>
              </a:ext>
            </a:extLst>
          </p:cNvPr>
          <p:cNvSpPr txBox="1"/>
          <p:nvPr/>
        </p:nvSpPr>
        <p:spPr>
          <a:xfrm>
            <a:off x="4561101" y="1538970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 err="1">
                <a:solidFill>
                  <a:schemeClr val="accent6"/>
                </a:solidFill>
              </a:rPr>
              <a:t>Minimization</a:t>
            </a:r>
            <a:r>
              <a:rPr lang="it-IT" dirty="0"/>
              <a:t> 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C3A86589-15E0-3B18-1901-D3AFAFBD795C}"/>
                  </a:ext>
                </a:extLst>
              </p:cNvPr>
              <p:cNvSpPr txBox="1"/>
              <p:nvPr/>
            </p:nvSpPr>
            <p:spPr>
              <a:xfrm>
                <a:off x="4689513" y="2425491"/>
                <a:ext cx="3403601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b="1" i="1" smtClean="0">
                                <a:latin typeface="Cambria Math" panose="02040503050406030204" pitchFamily="18" charset="0"/>
                              </a:rPr>
                              <m:t>𝝓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)</m:t>
                    </m:r>
                    <m:acc>
                      <m:accPr>
                        <m:chr m:val="̃"/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r>
                      <a:rPr lang="it-IT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it-IT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𝝓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C3A86589-15E0-3B18-1901-D3AFAFBD79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513" y="2425491"/>
                <a:ext cx="3403601" cy="374270"/>
              </a:xfrm>
              <a:prstGeom prst="rect">
                <a:avLst/>
              </a:prstGeom>
              <a:blipFill>
                <a:blip r:embed="rId5"/>
                <a:stretch>
                  <a:fillRect l="-1073" t="-9836" b="-245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reccia in giù 19">
            <a:extLst>
              <a:ext uri="{FF2B5EF4-FFF2-40B4-BE49-F238E27FC236}">
                <a16:creationId xmlns:a16="http://schemas.microsoft.com/office/drawing/2014/main" id="{D99D8673-E551-8C50-37C5-4E5DE8FC0EA4}"/>
              </a:ext>
            </a:extLst>
          </p:cNvPr>
          <p:cNvSpPr/>
          <p:nvPr/>
        </p:nvSpPr>
        <p:spPr>
          <a:xfrm rot="16200000">
            <a:off x="3382174" y="1551593"/>
            <a:ext cx="428854" cy="1148111"/>
          </a:xfrm>
          <a:prstGeom prst="downArrow">
            <a:avLst>
              <a:gd name="adj1" fmla="val 50000"/>
              <a:gd name="adj2" fmla="val 916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5B694CE-A95F-3995-3222-31BF78F963BB}"/>
              </a:ext>
            </a:extLst>
          </p:cNvPr>
          <p:cNvSpPr txBox="1"/>
          <p:nvPr/>
        </p:nvSpPr>
        <p:spPr>
          <a:xfrm rot="5400000">
            <a:off x="8159484" y="1986877"/>
            <a:ext cx="2379133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3000" dirty="0">
                <a:solidFill>
                  <a:srgbClr val="00B050"/>
                </a:solidFill>
              </a:rPr>
              <a:t> Solution of Poisson </a:t>
            </a:r>
            <a:r>
              <a:rPr lang="it-IT" sz="3000" dirty="0" err="1">
                <a:solidFill>
                  <a:srgbClr val="00B050"/>
                </a:solidFill>
              </a:rPr>
              <a:t>Eq</a:t>
            </a:r>
            <a:r>
              <a:rPr lang="it-IT" sz="3000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99A60225-E973-ACE4-E770-B7DBF0794704}"/>
              </a:ext>
            </a:extLst>
          </p:cNvPr>
          <p:cNvSpPr txBox="1"/>
          <p:nvPr/>
        </p:nvSpPr>
        <p:spPr>
          <a:xfrm>
            <a:off x="4783670" y="3627912"/>
            <a:ext cx="4425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0070C0"/>
                </a:solidFill>
              </a:rPr>
              <a:t>Quantum </a:t>
            </a:r>
            <a:r>
              <a:rPr lang="it-IT" sz="2200" dirty="0" err="1">
                <a:solidFill>
                  <a:srgbClr val="0070C0"/>
                </a:solidFill>
              </a:rPr>
              <a:t>Measurement</a:t>
            </a:r>
            <a:r>
              <a:rPr lang="it-IT" sz="2200" dirty="0"/>
              <a:t> of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AA142F42-7D4C-74E3-2E99-7232DDC28687}"/>
                  </a:ext>
                </a:extLst>
              </p:cNvPr>
              <p:cNvSpPr txBox="1"/>
              <p:nvPr/>
            </p:nvSpPr>
            <p:spPr>
              <a:xfrm>
                <a:off x="4783670" y="5060247"/>
                <a:ext cx="4425950" cy="1123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200" dirty="0" err="1">
                    <a:solidFill>
                      <a:schemeClr val="bg1">
                        <a:lumMod val="50000"/>
                      </a:schemeClr>
                    </a:solidFill>
                  </a:rPr>
                  <a:t>Classically</a:t>
                </a:r>
                <a:r>
                  <a:rPr lang="it-IT" sz="2200" dirty="0"/>
                  <a:t> solve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200" dirty="0">
                    <a:solidFill>
                      <a:schemeClr val="bg1">
                        <a:lumMod val="50000"/>
                      </a:schemeClr>
                    </a:solidFill>
                  </a:rPr>
                  <a:t>Integrate</a:t>
                </a:r>
                <a:r>
                  <a:rPr lang="it-IT" sz="2200" dirty="0"/>
                  <a:t> (Euler </a:t>
                </a:r>
                <a:r>
                  <a:rPr lang="it-IT" sz="2200" dirty="0" err="1"/>
                  <a:t>method</a:t>
                </a:r>
                <a:r>
                  <a:rPr lang="it-IT" sz="2200" dirty="0"/>
                  <a:t>) </a:t>
                </a:r>
                <a14:m>
                  <m:oMath xmlns:m="http://schemas.openxmlformats.org/officeDocument/2006/math">
                    <m:r>
                      <a:rPr lang="it-IT" sz="2200" b="1" i="1" smtClean="0">
                        <a:latin typeface="Cambria Math" panose="02040503050406030204" pitchFamily="18" charset="0"/>
                      </a:rPr>
                      <m:t>𝜽</m:t>
                    </m:r>
                    <m:d>
                      <m:dPr>
                        <m:ctrlPr>
                          <a:rPr lang="it-IT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̇"/>
                        <m:ctrlPr>
                          <a:rPr lang="it-IT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200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acc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it-IT" sz="2200" dirty="0"/>
                  <a:t> </a:t>
                </a:r>
              </a:p>
            </p:txBody>
          </p:sp>
        </mc:Choice>
        <mc:Fallback xmlns="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AA142F42-7D4C-74E3-2E99-7232DDC286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670" y="5060247"/>
                <a:ext cx="4425950" cy="1123769"/>
              </a:xfrm>
              <a:prstGeom prst="rect">
                <a:avLst/>
              </a:prstGeom>
              <a:blipFill>
                <a:blip r:embed="rId6"/>
                <a:stretch>
                  <a:fillRect l="-1653" t="-38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ttangolo con angoli arrotondati 24">
            <a:extLst>
              <a:ext uri="{FF2B5EF4-FFF2-40B4-BE49-F238E27FC236}">
                <a16:creationId xmlns:a16="http://schemas.microsoft.com/office/drawing/2014/main" id="{7CA24863-5523-0688-56F8-7CA2E0DB8350}"/>
              </a:ext>
            </a:extLst>
          </p:cNvPr>
          <p:cNvSpPr/>
          <p:nvPr/>
        </p:nvSpPr>
        <p:spPr>
          <a:xfrm>
            <a:off x="3919082" y="3374285"/>
            <a:ext cx="6307667" cy="3102716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7E6031B1-32E8-18B2-0660-A054382BC747}"/>
              </a:ext>
            </a:extLst>
          </p:cNvPr>
          <p:cNvSpPr/>
          <p:nvPr/>
        </p:nvSpPr>
        <p:spPr>
          <a:xfrm>
            <a:off x="4173010" y="3627912"/>
            <a:ext cx="5647267" cy="123412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B1BA53C4-B24B-9BB6-6277-AF66621A0654}"/>
              </a:ext>
            </a:extLst>
          </p:cNvPr>
          <p:cNvSpPr/>
          <p:nvPr/>
        </p:nvSpPr>
        <p:spPr>
          <a:xfrm>
            <a:off x="4173010" y="5005682"/>
            <a:ext cx="5647267" cy="1304384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Freccia circolare in giù 28">
            <a:extLst>
              <a:ext uri="{FF2B5EF4-FFF2-40B4-BE49-F238E27FC236}">
                <a16:creationId xmlns:a16="http://schemas.microsoft.com/office/drawing/2014/main" id="{9B51F570-178B-3A6F-36AA-60B07F15C604}"/>
              </a:ext>
            </a:extLst>
          </p:cNvPr>
          <p:cNvSpPr/>
          <p:nvPr/>
        </p:nvSpPr>
        <p:spPr>
          <a:xfrm rot="5400000">
            <a:off x="9657863" y="2601814"/>
            <a:ext cx="2366101" cy="1654372"/>
          </a:xfrm>
          <a:prstGeom prst="curved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0" name="Freccia circolare in giù 29">
            <a:extLst>
              <a:ext uri="{FF2B5EF4-FFF2-40B4-BE49-F238E27FC236}">
                <a16:creationId xmlns:a16="http://schemas.microsoft.com/office/drawing/2014/main" id="{2EC12ABE-4A15-D9F5-295B-6368A4B33D1B}"/>
              </a:ext>
            </a:extLst>
          </p:cNvPr>
          <p:cNvSpPr/>
          <p:nvPr/>
        </p:nvSpPr>
        <p:spPr>
          <a:xfrm rot="16200000">
            <a:off x="1085669" y="3178373"/>
            <a:ext cx="3994190" cy="2416798"/>
          </a:xfrm>
          <a:prstGeom prst="curvedDownArrow">
            <a:avLst>
              <a:gd name="adj1" fmla="val 10680"/>
              <a:gd name="adj2" fmla="val 30819"/>
              <a:gd name="adj3" fmla="val 3270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EC1D4CC3-066C-815F-2462-B0FFC749860C}"/>
              </a:ext>
            </a:extLst>
          </p:cNvPr>
          <p:cNvSpPr txBox="1"/>
          <p:nvPr/>
        </p:nvSpPr>
        <p:spPr>
          <a:xfrm rot="16200000">
            <a:off x="2375663" y="4415678"/>
            <a:ext cx="25273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>
                <a:solidFill>
                  <a:srgbClr val="00B050"/>
                </a:solidFill>
              </a:rPr>
              <a:t>Time </a:t>
            </a:r>
            <a:r>
              <a:rPr lang="it-IT" sz="3000" dirty="0" err="1">
                <a:solidFill>
                  <a:srgbClr val="00B050"/>
                </a:solidFill>
              </a:rPr>
              <a:t>evolution</a:t>
            </a:r>
            <a:r>
              <a:rPr lang="it-IT" sz="3000" dirty="0">
                <a:solidFill>
                  <a:srgbClr val="00B050"/>
                </a:solidFill>
              </a:rPr>
              <a:t> 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EFFAD70E-3988-21BA-2D61-4B2D257BA7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6643" y="5091539"/>
            <a:ext cx="1094317" cy="35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4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9" grpId="0" animBg="1"/>
      <p:bldP spid="16" grpId="0"/>
      <p:bldP spid="17" grpId="0"/>
      <p:bldP spid="18" grpId="0"/>
      <p:bldP spid="20" grpId="0" animBg="1"/>
      <p:bldP spid="22" grpId="0"/>
      <p:bldP spid="23" grpId="0"/>
      <p:bldP spid="24" grpId="0"/>
      <p:bldP spid="25" grpId="0" animBg="1"/>
      <p:bldP spid="27" grpId="0" animBg="1"/>
      <p:bldP spid="28" grpId="0" animBg="1"/>
      <p:bldP spid="29" grpId="0" animBg="1"/>
      <p:bldP spid="30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5E69DF92-A9CB-BD52-D187-941B79900286}"/>
              </a:ext>
            </a:extLst>
          </p:cNvPr>
          <p:cNvSpPr/>
          <p:nvPr/>
        </p:nvSpPr>
        <p:spPr>
          <a:xfrm>
            <a:off x="452761" y="3429000"/>
            <a:ext cx="2894121" cy="17910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880C611-A4C4-0E15-704E-A4B6E6BA2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998" y="2992240"/>
            <a:ext cx="8056857" cy="386576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1105E5FD-65C0-B82E-2172-32F509C59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591" y="568171"/>
            <a:ext cx="9029711" cy="2073046"/>
          </a:xfrm>
          <a:prstGeom prst="rect">
            <a:avLst/>
          </a:prstGeom>
        </p:spPr>
      </p:pic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1D8A2FAA-CB8E-FBC0-C67F-2B88EEAD3952}"/>
              </a:ext>
            </a:extLst>
          </p:cNvPr>
          <p:cNvSpPr/>
          <p:nvPr/>
        </p:nvSpPr>
        <p:spPr>
          <a:xfrm>
            <a:off x="4145872" y="2169670"/>
            <a:ext cx="7831529" cy="47154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1B759D29-2985-98DB-80F1-E6A76A1488A8}"/>
              </a:ext>
            </a:extLst>
          </p:cNvPr>
          <p:cNvCxnSpPr/>
          <p:nvPr/>
        </p:nvCxnSpPr>
        <p:spPr>
          <a:xfrm>
            <a:off x="6769916" y="2641217"/>
            <a:ext cx="0" cy="4459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6103D8F-2F57-1C85-8B5A-57AA901E259F}"/>
              </a:ext>
            </a:extLst>
          </p:cNvPr>
          <p:cNvSpPr txBox="1"/>
          <p:nvPr/>
        </p:nvSpPr>
        <p:spPr>
          <a:xfrm>
            <a:off x="206876" y="3662786"/>
            <a:ext cx="36371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300" dirty="0">
                <a:solidFill>
                  <a:schemeClr val="bg1"/>
                </a:solidFill>
                <a:latin typeface="+mj-lt"/>
              </a:rPr>
              <a:t>Quantum-VTE </a:t>
            </a:r>
          </a:p>
          <a:p>
            <a:pPr algn="ctr"/>
            <a:r>
              <a:rPr lang="it-IT" sz="3300" dirty="0" err="1">
                <a:solidFill>
                  <a:schemeClr val="bg1"/>
                </a:solidFill>
                <a:latin typeface="+mj-lt"/>
              </a:rPr>
              <a:t>Results</a:t>
            </a:r>
            <a:endParaRPr lang="it-IT" sz="33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riangolo isoscele 6">
            <a:extLst>
              <a:ext uri="{FF2B5EF4-FFF2-40B4-BE49-F238E27FC236}">
                <a16:creationId xmlns:a16="http://schemas.microsoft.com/office/drawing/2014/main" id="{D0F308BF-9DB1-A546-71F9-891B13073DF0}"/>
              </a:ext>
            </a:extLst>
          </p:cNvPr>
          <p:cNvSpPr/>
          <p:nvPr/>
        </p:nvSpPr>
        <p:spPr>
          <a:xfrm rot="5400000">
            <a:off x="2691044" y="4084838"/>
            <a:ext cx="1791070" cy="479395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2539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499902A-98FB-4524-A6B9-54E375571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6C356B7-AF97-F334-2E29-7C05D3CD3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027" y="63154"/>
            <a:ext cx="6902579" cy="674905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E780862D-2475-EAEA-6F0B-7A885367CA79}"/>
                  </a:ext>
                </a:extLst>
              </p:cNvPr>
              <p:cNvSpPr txBox="1"/>
              <p:nvPr/>
            </p:nvSpPr>
            <p:spPr>
              <a:xfrm>
                <a:off x="211394" y="2327868"/>
                <a:ext cx="4102553" cy="2510462"/>
              </a:xfrm>
              <a:prstGeom prst="rect">
                <a:avLst/>
              </a:prstGeom>
              <a:solidFill>
                <a:srgbClr val="000000">
                  <a:alpha val="50000"/>
                </a:srgbClr>
              </a:solidFill>
              <a:ln>
                <a:noFill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5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5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sz="25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it-IT" sz="25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it-IT" sz="2500" b="0" i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Ψ</m:t>
                      </m:r>
                      <m:r>
                        <a:rPr lang="it-IT" sz="25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sz="25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5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sz="2500" b="0" i="1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500" b="0" i="1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it-IT" sz="2500" b="0" i="1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it-IT" sz="2500" b="0" i="1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it-IT" sz="2500" b="0" i="0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it-IT" sz="2500" b="0" i="1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25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it-IT" sz="2500" b="0" i="1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500" b="0" i="1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sz="2500" b="0" i="1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den>
                          </m:f>
                          <m:r>
                            <a:rPr lang="it-IT" sz="25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m:rPr>
                          <m:sty m:val="p"/>
                        </m:rPr>
                        <a:rPr lang="it-IT" sz="2500" b="0" i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Ψ</m:t>
                      </m:r>
                    </m:oMath>
                  </m:oMathPara>
                </a14:m>
                <a:endParaRPr lang="it-IT" sz="2500" b="0" dirty="0">
                  <a:solidFill>
                    <a:srgbClr val="FFFFFF"/>
                  </a:solidFill>
                </a:endParaRPr>
              </a:p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5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it-IT" sz="2500" b="0" i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it-IT" sz="25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25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it-IT" sz="25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5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it-IT" sz="2500" b="0" i="1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it-IT" sz="2500" b="0" i="0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</m:d>
                        </m:e>
                        <m:sup>
                          <m:r>
                            <a:rPr lang="it-IT" sz="2500" b="0" i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25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it-IT" sz="2500" b="0" dirty="0">
                  <a:solidFill>
                    <a:srgbClr val="FFFFFF"/>
                  </a:solidFill>
                </a:endParaRPr>
              </a:p>
              <a:p>
                <a:pPr algn="ctr">
                  <a:spcAft>
                    <a:spcPts val="600"/>
                  </a:spcAft>
                </a:pPr>
                <a:endParaRPr lang="it-IT" sz="2500" dirty="0">
                  <a:solidFill>
                    <a:srgbClr val="FFFFFF"/>
                  </a:solidFill>
                </a:endParaRPr>
              </a:p>
            </p:txBody>
          </p:sp>
        </mc:Choice>
        <mc:Fallback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E780862D-2475-EAEA-6F0B-7A885367CA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94" y="2327868"/>
                <a:ext cx="4102553" cy="25104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olo 3">
                <a:extLst>
                  <a:ext uri="{FF2B5EF4-FFF2-40B4-BE49-F238E27FC236}">
                    <a16:creationId xmlns:a16="http://schemas.microsoft.com/office/drawing/2014/main" id="{B2FA1646-5741-D715-1AA1-605FF4CC813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40373" y="705995"/>
                <a:ext cx="5141240" cy="1484343"/>
              </a:xfrm>
            </p:spPr>
            <p:txBody>
              <a:bodyPr>
                <a:normAutofit/>
              </a:bodyPr>
              <a:lstStyle/>
              <a:p>
                <a:r>
                  <a:rPr lang="it-IT" sz="5200" dirty="0"/>
                  <a:t>A </a:t>
                </a:r>
                <a:r>
                  <a:rPr lang="it-IT" sz="5200" dirty="0" err="1"/>
                  <a:t>matter</a:t>
                </a:r>
                <a:r>
                  <a:rPr lang="it-IT" sz="5200" dirty="0"/>
                  <a:t>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5200" b="0" i="1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br>
                  <a:rPr lang="it-IT" sz="5200" dirty="0"/>
                </a:br>
                <a:r>
                  <a:rPr lang="it-IT" sz="3000" dirty="0"/>
                  <a:t>(with </a:t>
                </a:r>
                <a:r>
                  <a:rPr lang="it-IT" sz="3000" dirty="0" err="1"/>
                  <a:t>classical</a:t>
                </a:r>
                <a:r>
                  <a:rPr lang="it-IT" sz="3000" dirty="0"/>
                  <a:t> </a:t>
                </a:r>
                <a:r>
                  <a:rPr lang="it-IT" sz="3000" dirty="0" err="1"/>
                  <a:t>simulations</a:t>
                </a:r>
                <a:r>
                  <a:rPr lang="it-IT" sz="3000" dirty="0"/>
                  <a:t>)</a:t>
                </a:r>
                <a:endParaRPr lang="it-IT" sz="5200" dirty="0"/>
              </a:p>
            </p:txBody>
          </p:sp>
        </mc:Choice>
        <mc:Fallback>
          <p:sp>
            <p:nvSpPr>
              <p:cNvPr id="4" name="Titolo 3">
                <a:extLst>
                  <a:ext uri="{FF2B5EF4-FFF2-40B4-BE49-F238E27FC236}">
                    <a16:creationId xmlns:a16="http://schemas.microsoft.com/office/drawing/2014/main" id="{B2FA1646-5741-D715-1AA1-605FF4CC81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0373" y="705995"/>
                <a:ext cx="5141240" cy="1484343"/>
              </a:xfrm>
              <a:blipFill>
                <a:blip r:embed="rId4"/>
                <a:stretch>
                  <a:fillRect l="-5931" t="-6584" b="-41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E6FAFE38-E1C4-033D-6864-9B1BF9044313}"/>
                  </a:ext>
                </a:extLst>
              </p:cNvPr>
              <p:cNvSpPr txBox="1"/>
              <p:nvPr/>
            </p:nvSpPr>
            <p:spPr>
              <a:xfrm>
                <a:off x="211394" y="5267531"/>
                <a:ext cx="4102553" cy="65389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it-IT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it-IT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ℏ</m:t>
                        </m:r>
                      </m:num>
                      <m:den>
                        <m:r>
                          <a:rPr lang="it-IT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it-IT" sz="2500" b="0" dirty="0">
                    <a:solidFill>
                      <a:schemeClr val="tx1"/>
                    </a:solidFill>
                  </a:rPr>
                  <a:t> Just </a:t>
                </a:r>
                <a:r>
                  <a:rPr lang="it-IT" sz="2500" b="0" dirty="0" err="1">
                    <a:solidFill>
                      <a:schemeClr val="tx1"/>
                    </a:solidFill>
                  </a:rPr>
                  <a:t>Symbolic</a:t>
                </a:r>
                <a:r>
                  <a:rPr lang="it-IT" sz="2500" b="0" dirty="0">
                    <a:solidFill>
                      <a:schemeClr val="tx1"/>
                    </a:solidFill>
                  </a:rPr>
                  <a:t>!!</a:t>
                </a:r>
              </a:p>
            </p:txBody>
          </p:sp>
        </mc:Choice>
        <mc:Fallback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E6FAFE38-E1C4-033D-6864-9B1BF90443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94" y="5267531"/>
                <a:ext cx="4102553" cy="653897"/>
              </a:xfrm>
              <a:prstGeom prst="rect">
                <a:avLst/>
              </a:prstGeom>
              <a:blipFill>
                <a:blip r:embed="rId5"/>
                <a:stretch>
                  <a:fillRect b="-1028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13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9F6E1C-F723-6033-D5C1-1F1EE6C02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8" y="48483"/>
            <a:ext cx="10515600" cy="1325563"/>
          </a:xfrm>
        </p:spPr>
        <p:txBody>
          <a:bodyPr/>
          <a:lstStyle/>
          <a:p>
            <a:r>
              <a:rPr lang="it-IT" dirty="0" err="1"/>
              <a:t>Convergence</a:t>
            </a:r>
            <a:r>
              <a:rPr lang="it-IT" dirty="0"/>
              <a:t> &amp; </a:t>
            </a:r>
            <a:r>
              <a:rPr lang="it-IT" dirty="0" err="1"/>
              <a:t>resolution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60D1E56-2AFA-E6E2-D063-B51179A33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36" y="1117765"/>
            <a:ext cx="6829860" cy="32757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103A3A52-F6CC-CD9E-35E9-263E1D8F936F}"/>
                  </a:ext>
                </a:extLst>
              </p:cNvPr>
              <p:cNvSpPr txBox="1"/>
              <p:nvPr/>
            </p:nvSpPr>
            <p:spPr>
              <a:xfrm>
                <a:off x="611697" y="4567851"/>
                <a:ext cx="4518280" cy="1290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Convergence </a:t>
                </a:r>
                <a:endParaRPr lang="it-IT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 −</m:t>
                                  </m:r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b="0" dirty="0"/>
              </a:p>
              <a:p>
                <a:r>
                  <a:rPr lang="it-IT" dirty="0"/>
                  <a:t>With: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it-IT" dirty="0"/>
                  <a:t> - number of </a:t>
                </a:r>
                <a:r>
                  <a:rPr lang="it-IT" dirty="0" err="1"/>
                  <a:t>qubits</a:t>
                </a:r>
                <a:endParaRPr lang="it-IT" dirty="0"/>
              </a:p>
              <a:p>
                <a:r>
                  <a:rPr lang="it-IT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dirty="0"/>
                  <a:t>- </a:t>
                </a:r>
                <a:r>
                  <a:rPr lang="it-IT" dirty="0" err="1"/>
                  <a:t>distribution</a:t>
                </a:r>
                <a:r>
                  <a:rPr lang="it-IT" dirty="0"/>
                  <a:t> with </a:t>
                </a:r>
                <a:r>
                  <a:rPr lang="it-IT" dirty="0" err="1"/>
                  <a:t>resolution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103A3A52-F6CC-CD9E-35E9-263E1D8F93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97" y="4567851"/>
                <a:ext cx="4518280" cy="1290674"/>
              </a:xfrm>
              <a:prstGeom prst="rect">
                <a:avLst/>
              </a:prstGeom>
              <a:blipFill>
                <a:blip r:embed="rId3"/>
                <a:stretch>
                  <a:fillRect l="-1078" t="-2358" b="-66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B4DA8271-3399-CA94-2C76-6622581BD833}"/>
                  </a:ext>
                </a:extLst>
              </p:cNvPr>
              <p:cNvSpPr txBox="1"/>
              <p:nvPr/>
            </p:nvSpPr>
            <p:spPr>
              <a:xfrm>
                <a:off x="678891" y="5939230"/>
                <a:ext cx="438389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it-IT" sz="2000" b="0" dirty="0" err="1"/>
                  <a:t>Empirical</a:t>
                </a:r>
                <a:r>
                  <a:rPr lang="it-IT" sz="2000" b="0" dirty="0"/>
                  <a:t> </a:t>
                </a:r>
                <a:r>
                  <a:rPr lang="it-IT" sz="2000" b="0" dirty="0" err="1"/>
                  <a:t>fit</a:t>
                </a:r>
                <a:endParaRPr lang="it-IT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=−1.44</m:t>
                      </m:r>
                      <m:func>
                        <m:func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20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</m:e>
                      </m:func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=1)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B4DA8271-3399-CA94-2C76-6622581BD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891" y="5939230"/>
                <a:ext cx="4383892" cy="615553"/>
              </a:xfrm>
              <a:prstGeom prst="rect">
                <a:avLst/>
              </a:prstGeom>
              <a:blipFill>
                <a:blip r:embed="rId4"/>
                <a:stretch>
                  <a:fillRect l="-3472" t="-12871" b="-1683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ttangolo 6">
            <a:extLst>
              <a:ext uri="{FF2B5EF4-FFF2-40B4-BE49-F238E27FC236}">
                <a16:creationId xmlns:a16="http://schemas.microsoft.com/office/drawing/2014/main" id="{079B65AD-7840-0463-6BBD-A595FF823C79}"/>
              </a:ext>
            </a:extLst>
          </p:cNvPr>
          <p:cNvSpPr/>
          <p:nvPr/>
        </p:nvSpPr>
        <p:spPr>
          <a:xfrm>
            <a:off x="499625" y="4585982"/>
            <a:ext cx="4789213" cy="204950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BFC9F4E4-742B-0C1F-3D02-C3636E0ACA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4706" y="151281"/>
            <a:ext cx="3489978" cy="3431007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9E98A8EA-79DB-958F-6FD7-EF4A6E67F8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4706" y="3243753"/>
            <a:ext cx="3489978" cy="346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4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1343</TotalTime>
  <Words>399</Words>
  <Application>Microsoft Office PowerPoint</Application>
  <PresentationFormat>Widescreen</PresentationFormat>
  <Paragraphs>85</Paragraphs>
  <Slides>11</Slides>
  <Notes>0</Notes>
  <HiddenSlides>2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Tema di Office</vt:lpstr>
      <vt:lpstr>From Vlasov-Poisson to Schrödinger-Poisson</vt:lpstr>
      <vt:lpstr>Presentazione standard di PowerPoint</vt:lpstr>
      <vt:lpstr>«Quantum» problems</vt:lpstr>
      <vt:lpstr>Discretization and encoding</vt:lpstr>
      <vt:lpstr>The Variational Approach – uses fewer variables</vt:lpstr>
      <vt:lpstr>Solving the self-consistency problem-The algorithm</vt:lpstr>
      <vt:lpstr>Presentazione standard di PowerPoint</vt:lpstr>
      <vt:lpstr>A matter of λ (with classical simulations)</vt:lpstr>
      <vt:lpstr>Convergence &amp; resolution</vt:lpstr>
      <vt:lpstr>Presentazione standard di PowerPoint</vt:lpstr>
      <vt:lpstr>Thanks for the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 Variational time evolution for nonlinear problems</dc:title>
  <dc:creator>Luca Cappelli</dc:creator>
  <cp:lastModifiedBy>Luca Cappelli</cp:lastModifiedBy>
  <cp:revision>24</cp:revision>
  <cp:lastPrinted>2023-06-13T14:57:25Z</cp:lastPrinted>
  <dcterms:created xsi:type="dcterms:W3CDTF">2023-02-03T15:13:27Z</dcterms:created>
  <dcterms:modified xsi:type="dcterms:W3CDTF">2023-06-15T07:34:11Z</dcterms:modified>
</cp:coreProperties>
</file>