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54" r:id="rId3"/>
    <p:sldId id="543" r:id="rId4"/>
    <p:sldId id="459" r:id="rId5"/>
    <p:sldId id="511" r:id="rId6"/>
    <p:sldId id="512" r:id="rId7"/>
    <p:sldId id="541" r:id="rId8"/>
    <p:sldId id="513" r:id="rId9"/>
    <p:sldId id="542" r:id="rId10"/>
    <p:sldId id="516" r:id="rId11"/>
    <p:sldId id="518" r:id="rId12"/>
    <p:sldId id="515" r:id="rId13"/>
    <p:sldId id="521" r:id="rId14"/>
    <p:sldId id="519" r:id="rId15"/>
    <p:sldId id="532" r:id="rId16"/>
    <p:sldId id="540" r:id="rId17"/>
    <p:sldId id="544" r:id="rId18"/>
    <p:sldId id="546" r:id="rId19"/>
    <p:sldId id="545" r:id="rId20"/>
    <p:sldId id="534" r:id="rId21"/>
    <p:sldId id="535" r:id="rId22"/>
    <p:sldId id="53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teresa Crosta" initials="M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CC00"/>
    <a:srgbClr val="F2F2F2"/>
    <a:srgbClr val="F3D5E8"/>
    <a:srgbClr val="ECBADA"/>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88" d="100"/>
          <a:sy n="88" d="100"/>
        </p:scale>
        <p:origin x="346" y="67"/>
      </p:cViewPr>
      <p:guideLst>
        <p:guide orient="horz" pos="2160"/>
        <p:guide pos="3840"/>
      </p:guideLst>
    </p:cSldViewPr>
  </p:slideViewPr>
  <p:notesTextViewPr>
    <p:cViewPr>
      <p:scale>
        <a:sx n="1" d="1"/>
        <a:sy n="1" d="1"/>
      </p:scale>
      <p:origin x="0" y="0"/>
    </p:cViewPr>
  </p:notesTextViewPr>
  <p:sorterViewPr>
    <p:cViewPr>
      <p:scale>
        <a:sx n="140" d="100"/>
        <a:sy n="140"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C16E6-4146-4A63-91C4-329CD428299C}" type="datetimeFigureOut">
              <a:rPr lang="en-US" smtClean="0"/>
              <a:t>6/15/2023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17E90-09AB-42D3-89D2-25251B2ACC6A}" type="slidenum">
              <a:rPr lang="en-US" smtClean="0"/>
              <a:t>‹N›</a:t>
            </a:fld>
            <a:endParaRPr lang="en-US"/>
          </a:p>
        </p:txBody>
      </p:sp>
    </p:spTree>
    <p:extLst>
      <p:ext uri="{BB962C8B-B14F-4D97-AF65-F5344CB8AC3E}">
        <p14:creationId xmlns:p14="http://schemas.microsoft.com/office/powerpoint/2010/main" val="20992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0A017E90-09AB-42D3-89D2-25251B2ACC6A}" type="slidenum">
              <a:rPr lang="en-US" smtClean="0"/>
              <a:t>1</a:t>
            </a:fld>
            <a:endParaRPr lang="en-US"/>
          </a:p>
        </p:txBody>
      </p:sp>
    </p:spTree>
    <p:extLst>
      <p:ext uri="{BB962C8B-B14F-4D97-AF65-F5344CB8AC3E}">
        <p14:creationId xmlns:p14="http://schemas.microsoft.com/office/powerpoint/2010/main" val="111912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392016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Infine come risultato la disponibilità dei dati intesi come «schedario» della «biblioteca» di tutte le informazioni astronomiche</a:t>
            </a:r>
            <a:r>
              <a:rPr lang="it-IT" baseline="0" dirty="0" smtClean="0"/>
              <a:t> </a:t>
            </a:r>
            <a:r>
              <a:rPr lang="it-IT" dirty="0" smtClean="0"/>
              <a:t>che dietro</a:t>
            </a:r>
            <a:r>
              <a:rPr lang="it-IT" baseline="0" dirty="0" smtClean="0"/>
              <a:t> questi dati «vive» assume anche un indubbio significato «economico» la cui fruibilità non necessariamente si esaurisce nel risultato scientifico. </a:t>
            </a:r>
          </a:p>
          <a:p>
            <a:endParaRPr lang="it-IT" baseline="0" dirty="0" smtClean="0"/>
          </a:p>
          <a:p>
            <a:r>
              <a:rPr lang="it-IT" baseline="0" dirty="0" smtClean="0"/>
              <a:t>Quanto è «dato» implica nella sua transitività il significato di «trasferimento» perché «richiesto» da un «interessato» di tutto quel «sudato» ed «operato» il cui valore può non essere limitato (a patto di mantenere il tutto vivo) al confronto tra loro dei dati, ma al collegamento che ciascun elemento ha con il suo «implicante» intendendo in questo processo non una azione di «riesumazione» che sarebbe indice di un archivio morto ma di un «ready to use» accessibile; con tutto il bagaglio di risposte immediatamente disponibili che il concetto implica. </a:t>
            </a:r>
          </a:p>
          <a:p>
            <a:endParaRPr lang="it-IT" baseline="0" dirty="0" smtClean="0"/>
          </a:p>
          <a:p>
            <a:r>
              <a:rPr lang="it-IT" baseline="0" dirty="0" smtClean="0"/>
              <a:t>La DR1 di Gaia è appunto un assemblato di dati, completamente disponibile (è pubblica) come dati, ma in tal senso è e resta un catalogo, dunque lo schedario della missione e non la sua biblioteca dell’osservato e misurato! </a:t>
            </a:r>
          </a:p>
          <a:p>
            <a:endParaRPr lang="it-IT" baseline="0" dirty="0" smtClean="0"/>
          </a:p>
          <a:p>
            <a:r>
              <a:rPr lang="it-IT" baseline="0" dirty="0" smtClean="0"/>
              <a:t>Quanto ha popolato nel corso della missione i «</a:t>
            </a:r>
            <a:r>
              <a:rPr lang="it-IT" baseline="0" dirty="0" err="1" smtClean="0"/>
              <a:t>table</a:t>
            </a:r>
            <a:r>
              <a:rPr lang="it-IT" baseline="0" dirty="0" smtClean="0"/>
              <a:t> </a:t>
            </a:r>
            <a:r>
              <a:rPr lang="it-IT" baseline="0" dirty="0" err="1" smtClean="0"/>
              <a:t>space</a:t>
            </a:r>
            <a:r>
              <a:rPr lang="it-IT" baseline="0" dirty="0" smtClean="0"/>
              <a:t>» del database Italiano presente al Data Processing Center della missione non è di pubblico dominio. E questo può essere certamente valore se inteso come significato di un cielo scansionato con un’accuratezza in virtù di uno strumento che non potrà certamente aversi nuovamente a breve ed il cui unico rischio potrebbe essere, oggi, una sottovalutazione del disponibile innescando il suo graduale oblio così da trovarci nell’incapacità di utilizzarne i contenuti (anche a scopo di lucro, perché no ?) a qualche anno dalla chiusura della missione.</a:t>
            </a:r>
          </a:p>
          <a:p>
            <a:r>
              <a:rPr lang="it-IT" baseline="0" dirty="0" smtClean="0"/>
              <a:t>Questo è un aspetto che non può prescindere dall’aspetto del «</a:t>
            </a:r>
            <a:r>
              <a:rPr lang="it-IT" u="sng" baseline="0" dirty="0" smtClean="0"/>
              <a:t>chi</a:t>
            </a:r>
            <a:r>
              <a:rPr lang="it-IT" baseline="0" dirty="0" smtClean="0"/>
              <a:t>» di quell’insieme di informazioni propedeutiche al «dato» ed al «</a:t>
            </a:r>
            <a:r>
              <a:rPr lang="it-IT" baseline="0" dirty="0" err="1" smtClean="0"/>
              <a:t>dabile</a:t>
            </a:r>
            <a:r>
              <a:rPr lang="it-IT" baseline="0" dirty="0" smtClean="0"/>
              <a:t>» ha titolo a detenere proprietà in termini di accessibilità, un aspetto questo che può (deve) spingere a non procrastinare troppo nel tempo l’operazione ultimata solo in questi giorni di trasferimento in IA2 del «posseduto dall’OATo di quanto «datoci» da Baltimora dell’archivio del progetto GSCII. Quei circa 10 TB di informazioni ancora oggi «utilizzabili», in quanto «misure», da cui è possibile estrarre altri cataloghi e recanti traccia dei processi che quelle misure hanno prodotto (DB COMPASS) caratterizzandone anche i limiti sono risultato di varie copie (si spera intelligenti) condotte per «scavalcare i declini tecnologici. </a:t>
            </a:r>
          </a:p>
          <a:p>
            <a:endParaRPr lang="it-IT" baseline="0" dirty="0" smtClean="0"/>
          </a:p>
          <a:p>
            <a:r>
              <a:rPr lang="it-IT" baseline="0" dirty="0" smtClean="0"/>
              <a:t>Analogo procedimento (anche se decisamente più complesso per aspetti strutturali, quantitativi ed architetturali) sta consentendo la gestione operativa della missione Gaia (DPCT) ma siamo solo all’inizio !</a:t>
            </a:r>
            <a:endParaRPr lang="en-US" baseline="0" dirty="0" smtClean="0"/>
          </a:p>
        </p:txBody>
      </p:sp>
      <p:sp>
        <p:nvSpPr>
          <p:cNvPr id="4" name="Segnaposto numero diapositiva 3"/>
          <p:cNvSpPr>
            <a:spLocks noGrp="1"/>
          </p:cNvSpPr>
          <p:nvPr>
            <p:ph type="sldNum" sz="quarter" idx="10"/>
          </p:nvPr>
        </p:nvSpPr>
        <p:spPr/>
        <p:txBody>
          <a:bodyPr/>
          <a:lstStyle/>
          <a:p>
            <a:fld id="{7BB6F1FC-E3F7-41D1-BC91-EE231F20866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23697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32865AE1-346B-4944-9D58-25812517BB14}" type="datetime1">
              <a:rPr lang="en-US" smtClean="0"/>
              <a:t>6/15/2023</a:t>
            </a:fld>
            <a:endParaRPr lang="en-US"/>
          </a:p>
        </p:txBody>
      </p:sp>
      <p:sp>
        <p:nvSpPr>
          <p:cNvPr id="5" name="Segnaposto piè di pagina 4"/>
          <p:cNvSpPr>
            <a:spLocks noGrp="1"/>
          </p:cNvSpPr>
          <p:nvPr>
            <p:ph type="ftr" sz="quarter" idx="11"/>
          </p:nvPr>
        </p:nvSpPr>
        <p:spPr/>
        <p:txBody>
          <a:bodyPr/>
          <a:lstStyle/>
          <a:p>
            <a:r>
              <a:rPr lang="it-IT" smtClean="0"/>
              <a:t>Calcolo Critico - 15 giu 2023, Catania - MGL</a:t>
            </a:r>
            <a:endParaRPr lang="en-US"/>
          </a:p>
        </p:txBody>
      </p:sp>
      <p:sp>
        <p:nvSpPr>
          <p:cNvPr id="6" name="Segnaposto numero diapositiva 5"/>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5298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909378E6-A8F9-4438-9AFD-48ACE4E29A87}" type="datetime1">
              <a:rPr lang="en-US" smtClean="0"/>
              <a:t>6/15/2023</a:t>
            </a:fld>
            <a:endParaRPr lang="en-US"/>
          </a:p>
        </p:txBody>
      </p:sp>
      <p:sp>
        <p:nvSpPr>
          <p:cNvPr id="5" name="Segnaposto piè di pagina 4"/>
          <p:cNvSpPr>
            <a:spLocks noGrp="1"/>
          </p:cNvSpPr>
          <p:nvPr>
            <p:ph type="ftr" sz="quarter" idx="11"/>
          </p:nvPr>
        </p:nvSpPr>
        <p:spPr/>
        <p:txBody>
          <a:bodyPr/>
          <a:lstStyle/>
          <a:p>
            <a:r>
              <a:rPr lang="it-IT" smtClean="0"/>
              <a:t>Calcolo Critico - 15 giu 2023, Catania - MGL</a:t>
            </a:r>
            <a:endParaRPr lang="en-US"/>
          </a:p>
        </p:txBody>
      </p:sp>
      <p:sp>
        <p:nvSpPr>
          <p:cNvPr id="6" name="Segnaposto numero diapositiva 5"/>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4250803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637AAE3D-6896-4852-8E14-E4E3431B23C3}" type="datetime1">
              <a:rPr lang="en-US" smtClean="0"/>
              <a:t>6/15/2023</a:t>
            </a:fld>
            <a:endParaRPr lang="en-US"/>
          </a:p>
        </p:txBody>
      </p:sp>
      <p:sp>
        <p:nvSpPr>
          <p:cNvPr id="5" name="Segnaposto piè di pagina 4"/>
          <p:cNvSpPr>
            <a:spLocks noGrp="1"/>
          </p:cNvSpPr>
          <p:nvPr>
            <p:ph type="ftr" sz="quarter" idx="11"/>
          </p:nvPr>
        </p:nvSpPr>
        <p:spPr/>
        <p:txBody>
          <a:bodyPr/>
          <a:lstStyle/>
          <a:p>
            <a:r>
              <a:rPr lang="it-IT" smtClean="0"/>
              <a:t>Calcolo Critico - 15 giu 2023, Catania - MGL</a:t>
            </a:r>
            <a:endParaRPr lang="en-US"/>
          </a:p>
        </p:txBody>
      </p:sp>
      <p:sp>
        <p:nvSpPr>
          <p:cNvPr id="6" name="Segnaposto numero diapositiva 5"/>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387798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AA2424C1-828F-4A69-9BAA-E11B1FDFBD9B}" type="datetime1">
              <a:rPr lang="en-US" smtClean="0"/>
              <a:t>6/15/2023</a:t>
            </a:fld>
            <a:endParaRPr lang="en-US"/>
          </a:p>
        </p:txBody>
      </p:sp>
      <p:sp>
        <p:nvSpPr>
          <p:cNvPr id="5" name="Segnaposto piè di pagina 4"/>
          <p:cNvSpPr>
            <a:spLocks noGrp="1"/>
          </p:cNvSpPr>
          <p:nvPr>
            <p:ph type="ftr" sz="quarter" idx="11"/>
          </p:nvPr>
        </p:nvSpPr>
        <p:spPr/>
        <p:txBody>
          <a:bodyPr/>
          <a:lstStyle/>
          <a:p>
            <a:r>
              <a:rPr lang="it-IT" smtClean="0"/>
              <a:t>Calcolo Critico - 15 giu 2023, Catania - MGL</a:t>
            </a:r>
            <a:endParaRPr lang="en-US"/>
          </a:p>
        </p:txBody>
      </p:sp>
      <p:sp>
        <p:nvSpPr>
          <p:cNvPr id="6" name="Segnaposto numero diapositiva 5"/>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4282264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EB50596-DF0B-4949-9161-B5D0920AAF95}" type="datetime1">
              <a:rPr lang="en-US" smtClean="0"/>
              <a:t>6/15/2023</a:t>
            </a:fld>
            <a:endParaRPr lang="en-US"/>
          </a:p>
        </p:txBody>
      </p:sp>
      <p:sp>
        <p:nvSpPr>
          <p:cNvPr id="5" name="Segnaposto piè di pagina 4"/>
          <p:cNvSpPr>
            <a:spLocks noGrp="1"/>
          </p:cNvSpPr>
          <p:nvPr>
            <p:ph type="ftr" sz="quarter" idx="11"/>
          </p:nvPr>
        </p:nvSpPr>
        <p:spPr/>
        <p:txBody>
          <a:bodyPr/>
          <a:lstStyle/>
          <a:p>
            <a:r>
              <a:rPr lang="it-IT" smtClean="0"/>
              <a:t>Calcolo Critico - 15 giu 2023, Catania - MGL</a:t>
            </a:r>
            <a:endParaRPr lang="en-US"/>
          </a:p>
        </p:txBody>
      </p:sp>
      <p:sp>
        <p:nvSpPr>
          <p:cNvPr id="6" name="Segnaposto numero diapositiva 5"/>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364780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B5D4CB14-2947-46A9-9D16-5D3E3A61DA25}" type="datetime1">
              <a:rPr lang="en-US" smtClean="0"/>
              <a:t>6/15/2023</a:t>
            </a:fld>
            <a:endParaRPr lang="en-US"/>
          </a:p>
        </p:txBody>
      </p:sp>
      <p:sp>
        <p:nvSpPr>
          <p:cNvPr id="6" name="Segnaposto piè di pagina 5"/>
          <p:cNvSpPr>
            <a:spLocks noGrp="1"/>
          </p:cNvSpPr>
          <p:nvPr>
            <p:ph type="ftr" sz="quarter" idx="11"/>
          </p:nvPr>
        </p:nvSpPr>
        <p:spPr/>
        <p:txBody>
          <a:bodyPr/>
          <a:lstStyle/>
          <a:p>
            <a:r>
              <a:rPr lang="it-IT" smtClean="0"/>
              <a:t>Calcolo Critico - 15 giu 2023, Catania - MGL</a:t>
            </a:r>
            <a:endParaRPr lang="en-US"/>
          </a:p>
        </p:txBody>
      </p:sp>
      <p:sp>
        <p:nvSpPr>
          <p:cNvPr id="7" name="Segnaposto numero diapositiva 6"/>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291993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1CC26B32-DD5F-4CA6-89B2-80119BF43BAC}" type="datetime1">
              <a:rPr lang="en-US" smtClean="0"/>
              <a:t>6/15/2023</a:t>
            </a:fld>
            <a:endParaRPr lang="en-US"/>
          </a:p>
        </p:txBody>
      </p:sp>
      <p:sp>
        <p:nvSpPr>
          <p:cNvPr id="8" name="Segnaposto piè di pagina 7"/>
          <p:cNvSpPr>
            <a:spLocks noGrp="1"/>
          </p:cNvSpPr>
          <p:nvPr>
            <p:ph type="ftr" sz="quarter" idx="11"/>
          </p:nvPr>
        </p:nvSpPr>
        <p:spPr/>
        <p:txBody>
          <a:bodyPr/>
          <a:lstStyle/>
          <a:p>
            <a:r>
              <a:rPr lang="it-IT" smtClean="0"/>
              <a:t>Calcolo Critico - 15 giu 2023, Catania - MGL</a:t>
            </a:r>
            <a:endParaRPr lang="en-US"/>
          </a:p>
        </p:txBody>
      </p:sp>
      <p:sp>
        <p:nvSpPr>
          <p:cNvPr id="9" name="Segnaposto numero diapositiva 8"/>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253216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A8B72471-EB6A-491B-8190-79969BA92640}" type="datetime1">
              <a:rPr lang="en-US" smtClean="0"/>
              <a:t>6/15/2023</a:t>
            </a:fld>
            <a:endParaRPr lang="en-US"/>
          </a:p>
        </p:txBody>
      </p:sp>
      <p:sp>
        <p:nvSpPr>
          <p:cNvPr id="4" name="Segnaposto piè di pagina 3"/>
          <p:cNvSpPr>
            <a:spLocks noGrp="1"/>
          </p:cNvSpPr>
          <p:nvPr>
            <p:ph type="ftr" sz="quarter" idx="11"/>
          </p:nvPr>
        </p:nvSpPr>
        <p:spPr/>
        <p:txBody>
          <a:bodyPr/>
          <a:lstStyle/>
          <a:p>
            <a:r>
              <a:rPr lang="it-IT" smtClean="0"/>
              <a:t>Calcolo Critico - 15 giu 2023, Catania - MGL</a:t>
            </a:r>
            <a:endParaRPr lang="en-US"/>
          </a:p>
        </p:txBody>
      </p:sp>
      <p:sp>
        <p:nvSpPr>
          <p:cNvPr id="5" name="Segnaposto numero diapositiva 4"/>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178228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E4BFAA-DFCE-4763-87A8-F1927A97CC39}" type="datetime1">
              <a:rPr lang="en-US" smtClean="0"/>
              <a:t>6/15/2023</a:t>
            </a:fld>
            <a:endParaRPr lang="en-US"/>
          </a:p>
        </p:txBody>
      </p:sp>
      <p:sp>
        <p:nvSpPr>
          <p:cNvPr id="3" name="Segnaposto piè di pagina 2"/>
          <p:cNvSpPr>
            <a:spLocks noGrp="1"/>
          </p:cNvSpPr>
          <p:nvPr>
            <p:ph type="ftr" sz="quarter" idx="11"/>
          </p:nvPr>
        </p:nvSpPr>
        <p:spPr/>
        <p:txBody>
          <a:bodyPr/>
          <a:lstStyle/>
          <a:p>
            <a:r>
              <a:rPr lang="it-IT" smtClean="0"/>
              <a:t>Calcolo Critico - 15 giu 2023, Catania - MGL</a:t>
            </a:r>
            <a:endParaRPr lang="en-US"/>
          </a:p>
        </p:txBody>
      </p:sp>
      <p:sp>
        <p:nvSpPr>
          <p:cNvPr id="4" name="Segnaposto numero diapositiva 3"/>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120594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104DCD1-B3CB-4652-B59B-F9A78D19166C}" type="datetime1">
              <a:rPr lang="en-US" smtClean="0"/>
              <a:t>6/15/2023</a:t>
            </a:fld>
            <a:endParaRPr lang="en-US"/>
          </a:p>
        </p:txBody>
      </p:sp>
      <p:sp>
        <p:nvSpPr>
          <p:cNvPr id="6" name="Segnaposto piè di pagina 5"/>
          <p:cNvSpPr>
            <a:spLocks noGrp="1"/>
          </p:cNvSpPr>
          <p:nvPr>
            <p:ph type="ftr" sz="quarter" idx="11"/>
          </p:nvPr>
        </p:nvSpPr>
        <p:spPr/>
        <p:txBody>
          <a:bodyPr/>
          <a:lstStyle/>
          <a:p>
            <a:r>
              <a:rPr lang="it-IT" smtClean="0"/>
              <a:t>Calcolo Critico - 15 giu 2023, Catania - MGL</a:t>
            </a:r>
            <a:endParaRPr lang="en-US"/>
          </a:p>
        </p:txBody>
      </p:sp>
      <p:sp>
        <p:nvSpPr>
          <p:cNvPr id="7" name="Segnaposto numero diapositiva 6"/>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231243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989FFD0-0132-4B39-A64D-A1619C86F4F0}" type="datetime1">
              <a:rPr lang="en-US" smtClean="0"/>
              <a:t>6/15/2023</a:t>
            </a:fld>
            <a:endParaRPr lang="en-US"/>
          </a:p>
        </p:txBody>
      </p:sp>
      <p:sp>
        <p:nvSpPr>
          <p:cNvPr id="6" name="Segnaposto piè di pagina 5"/>
          <p:cNvSpPr>
            <a:spLocks noGrp="1"/>
          </p:cNvSpPr>
          <p:nvPr>
            <p:ph type="ftr" sz="quarter" idx="11"/>
          </p:nvPr>
        </p:nvSpPr>
        <p:spPr/>
        <p:txBody>
          <a:bodyPr/>
          <a:lstStyle/>
          <a:p>
            <a:r>
              <a:rPr lang="it-IT" smtClean="0"/>
              <a:t>Calcolo Critico - 15 giu 2023, Catania - MGL</a:t>
            </a:r>
            <a:endParaRPr lang="en-US"/>
          </a:p>
        </p:txBody>
      </p:sp>
      <p:sp>
        <p:nvSpPr>
          <p:cNvPr id="7" name="Segnaposto numero diapositiva 6"/>
          <p:cNvSpPr>
            <a:spLocks noGrp="1"/>
          </p:cNvSpPr>
          <p:nvPr>
            <p:ph type="sldNum" sz="quarter" idx="12"/>
          </p:nvPr>
        </p:nvSpPr>
        <p:spPr/>
        <p:txBody>
          <a:bodyPr/>
          <a:lstStyle/>
          <a:p>
            <a:fld id="{347D25D9-2A35-4F69-97A0-7E6FCAB38B23}" type="slidenum">
              <a:rPr lang="en-US" smtClean="0"/>
              <a:t>‹N›</a:t>
            </a:fld>
            <a:endParaRPr lang="en-US"/>
          </a:p>
        </p:txBody>
      </p:sp>
    </p:spTree>
    <p:extLst>
      <p:ext uri="{BB962C8B-B14F-4D97-AF65-F5344CB8AC3E}">
        <p14:creationId xmlns:p14="http://schemas.microsoft.com/office/powerpoint/2010/main" val="77719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8324F-DD0F-40C6-A167-21A12C6D532C}" type="datetime1">
              <a:rPr lang="en-US" smtClean="0"/>
              <a:t>6/15/2023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Calcolo Critico - 15 giu 2023, Catania - MGL</a:t>
            </a:r>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D25D9-2A35-4F69-97A0-7E6FCAB38B23}" type="slidenum">
              <a:rPr lang="en-US" smtClean="0"/>
              <a:t>‹N›</a:t>
            </a:fld>
            <a:endParaRPr lang="en-US"/>
          </a:p>
        </p:txBody>
      </p:sp>
    </p:spTree>
    <p:extLst>
      <p:ext uri="{BB962C8B-B14F-4D97-AF65-F5344CB8AC3E}">
        <p14:creationId xmlns:p14="http://schemas.microsoft.com/office/powerpoint/2010/main" val="211688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10" y="5415422"/>
            <a:ext cx="1135119" cy="794583"/>
          </a:xfrm>
          <a:prstGeom prst="rect">
            <a:avLst/>
          </a:prstGeom>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5088" y="5339629"/>
            <a:ext cx="1814386" cy="7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Immagine 8">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9767908" y="182062"/>
            <a:ext cx="995989" cy="995989"/>
          </a:xfrm>
          <a:prstGeom prst="rect">
            <a:avLst/>
          </a:prstGeom>
          <a:noFill/>
          <a:ln>
            <a:noFill/>
          </a:ln>
        </p:spPr>
      </p:pic>
      <p:pic>
        <p:nvPicPr>
          <p:cNvPr id="10" name="Picture 7"/>
          <p:cNvPicPr>
            <a:picLocks noChangeAspect="1"/>
          </p:cNvPicPr>
          <p:nvPr/>
        </p:nvPicPr>
        <p:blipFill>
          <a:blip r:embed="rId6"/>
          <a:stretch>
            <a:fillRect/>
          </a:stretch>
        </p:blipFill>
        <p:spPr>
          <a:xfrm>
            <a:off x="4959532" y="254787"/>
            <a:ext cx="1345340" cy="729118"/>
          </a:xfrm>
          <a:prstGeom prst="rect">
            <a:avLst/>
          </a:prstGeom>
        </p:spPr>
      </p:pic>
      <p:sp>
        <p:nvSpPr>
          <p:cNvPr id="12" name="Segnaposto piè di pagina 11"/>
          <p:cNvSpPr>
            <a:spLocks noGrp="1"/>
          </p:cNvSpPr>
          <p:nvPr>
            <p:ph type="ftr" sz="quarter" idx="11"/>
          </p:nvPr>
        </p:nvSpPr>
        <p:spPr/>
        <p:txBody>
          <a:bodyPr/>
          <a:lstStyle/>
          <a:p>
            <a:r>
              <a:rPr lang="it-IT" smtClean="0"/>
              <a:t>Calcolo Critico - 15 giu 2023, Catania - MGL</a:t>
            </a:r>
            <a:endParaRPr lang="en-US"/>
          </a:p>
        </p:txBody>
      </p:sp>
      <p:sp>
        <p:nvSpPr>
          <p:cNvPr id="13" name="Rettangolo 12"/>
          <p:cNvSpPr/>
          <p:nvPr/>
        </p:nvSpPr>
        <p:spPr>
          <a:xfrm>
            <a:off x="544285" y="1711145"/>
            <a:ext cx="10981509" cy="1261884"/>
          </a:xfrm>
          <a:prstGeom prst="rect">
            <a:avLst/>
          </a:prstGeom>
        </p:spPr>
        <p:txBody>
          <a:bodyPr wrap="square">
            <a:spAutoFit/>
          </a:bodyPr>
          <a:lstStyle/>
          <a:p>
            <a:pPr algn="ctr"/>
            <a:r>
              <a:rPr lang="en-US" sz="2800" b="1" dirty="0">
                <a:solidFill>
                  <a:srgbClr val="CB6D04"/>
                </a:solidFill>
                <a:latin typeface="Liberation Sans"/>
              </a:rPr>
              <a:t>The Gaia </a:t>
            </a:r>
            <a:r>
              <a:rPr lang="en-US" sz="2800" b="1" dirty="0" smtClean="0">
                <a:solidFill>
                  <a:srgbClr val="CB6D04"/>
                </a:solidFill>
                <a:latin typeface="Liberation Sans"/>
              </a:rPr>
              <a:t>Legacy: </a:t>
            </a:r>
          </a:p>
          <a:p>
            <a:pPr algn="ctr"/>
            <a:r>
              <a:rPr lang="en-US" sz="2400" b="1" dirty="0" smtClean="0">
                <a:solidFill>
                  <a:srgbClr val="CB6D04"/>
                </a:solidFill>
                <a:latin typeface="Liberation Sans"/>
              </a:rPr>
              <a:t>From data reduction and analysis to data management and </a:t>
            </a:r>
            <a:r>
              <a:rPr lang="en-US" sz="2400" b="1" dirty="0" err="1" smtClean="0">
                <a:solidFill>
                  <a:srgbClr val="CB6D04"/>
                </a:solidFill>
                <a:latin typeface="Liberation Sans"/>
              </a:rPr>
              <a:t>exploitation:HPC</a:t>
            </a:r>
            <a:r>
              <a:rPr lang="en-US" sz="2400" b="1" dirty="0" smtClean="0">
                <a:solidFill>
                  <a:srgbClr val="CB6D04"/>
                </a:solidFill>
                <a:latin typeface="Liberation Sans"/>
              </a:rPr>
              <a:t>, HTC, and Big Data issues.</a:t>
            </a:r>
            <a:endParaRPr lang="it-IT" sz="2400" b="1" dirty="0"/>
          </a:p>
        </p:txBody>
      </p:sp>
      <p:sp>
        <p:nvSpPr>
          <p:cNvPr id="14" name="CasellaDiTesto 13"/>
          <p:cNvSpPr txBox="1"/>
          <p:nvPr/>
        </p:nvSpPr>
        <p:spPr>
          <a:xfrm>
            <a:off x="2808513" y="3666538"/>
            <a:ext cx="6574972" cy="584775"/>
          </a:xfrm>
          <a:prstGeom prst="rect">
            <a:avLst/>
          </a:prstGeom>
          <a:noFill/>
        </p:spPr>
        <p:txBody>
          <a:bodyPr wrap="square" rtlCol="0">
            <a:spAutoFit/>
          </a:bodyPr>
          <a:lstStyle/>
          <a:p>
            <a:r>
              <a:rPr lang="it-IT" sz="1600" dirty="0" smtClean="0"/>
              <a:t>Mario G. Lattanzi        On </a:t>
            </a:r>
            <a:r>
              <a:rPr lang="it-IT" sz="1600" dirty="0" err="1" smtClean="0"/>
              <a:t>behalf</a:t>
            </a:r>
            <a:r>
              <a:rPr lang="it-IT" sz="1600" dirty="0" smtClean="0"/>
              <a:t> of the ALTEC@DPCT  and INAF@DPCT Teams</a:t>
            </a:r>
          </a:p>
          <a:p>
            <a:r>
              <a:rPr lang="it-IT" sz="1600" dirty="0" smtClean="0"/>
              <a:t>INAF-</a:t>
            </a:r>
            <a:r>
              <a:rPr lang="it-IT" sz="1600" dirty="0" err="1" smtClean="0"/>
              <a:t>OATo</a:t>
            </a:r>
            <a:endParaRPr lang="it-IT" sz="1600" dirty="0"/>
          </a:p>
        </p:txBody>
      </p:sp>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1161" y="457471"/>
            <a:ext cx="1113805" cy="513456"/>
          </a:xfrm>
          <a:prstGeom prst="rect">
            <a:avLst/>
          </a:prstGeom>
        </p:spPr>
      </p:pic>
      <p:pic>
        <p:nvPicPr>
          <p:cNvPr id="4" name="Immagin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4561" y="5146766"/>
            <a:ext cx="1819064" cy="1209584"/>
          </a:xfrm>
          <a:prstGeom prst="rect">
            <a:avLst/>
          </a:prstGeom>
        </p:spPr>
      </p:pic>
    </p:spTree>
    <p:extLst>
      <p:ext uri="{BB962C8B-B14F-4D97-AF65-F5344CB8AC3E}">
        <p14:creationId xmlns:p14="http://schemas.microsoft.com/office/powerpoint/2010/main" val="158995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4" name="Rettangolo 3"/>
          <p:cNvSpPr/>
          <p:nvPr/>
        </p:nvSpPr>
        <p:spPr>
          <a:xfrm>
            <a:off x="8153400" y="222460"/>
            <a:ext cx="3236784" cy="369332"/>
          </a:xfrm>
          <a:prstGeom prst="rect">
            <a:avLst/>
          </a:prstGeom>
        </p:spPr>
        <p:txBody>
          <a:bodyPr wrap="none">
            <a:spAutoFit/>
          </a:bodyPr>
          <a:lstStyle/>
          <a:p>
            <a:r>
              <a:rPr lang="it-IT" b="1" dirty="0" smtClean="0">
                <a:solidFill>
                  <a:srgbClr val="222222"/>
                </a:solidFill>
                <a:latin typeface="Arial" panose="020B0604020202020204" pitchFamily="34" charset="0"/>
              </a:rPr>
              <a:t>4. The </a:t>
            </a:r>
            <a:r>
              <a:rPr lang="it-IT" b="1" dirty="0">
                <a:solidFill>
                  <a:srgbClr val="222222"/>
                </a:solidFill>
                <a:latin typeface="Arial" panose="020B0604020202020204" pitchFamily="34" charset="0"/>
              </a:rPr>
              <a:t>transition: OPS4-TLS</a:t>
            </a:r>
            <a:endParaRPr lang="it-IT" b="1" dirty="0"/>
          </a:p>
        </p:txBody>
      </p:sp>
      <p:sp>
        <p:nvSpPr>
          <p:cNvPr id="3" name="CasellaDiTesto 2"/>
          <p:cNvSpPr txBox="1"/>
          <p:nvPr/>
        </p:nvSpPr>
        <p:spPr>
          <a:xfrm>
            <a:off x="6696892" y="3770811"/>
            <a:ext cx="1820091" cy="369332"/>
          </a:xfrm>
          <a:prstGeom prst="rect">
            <a:avLst/>
          </a:prstGeom>
          <a:solidFill>
            <a:schemeClr val="bg1"/>
          </a:solidFill>
        </p:spPr>
        <p:txBody>
          <a:bodyPr wrap="square" rtlCol="0">
            <a:spAutoFit/>
          </a:bodyPr>
          <a:lstStyle/>
          <a:p>
            <a:endParaRPr lang="it-IT" dirty="0"/>
          </a:p>
        </p:txBody>
      </p:sp>
      <p:grpSp>
        <p:nvGrpSpPr>
          <p:cNvPr id="12" name="Gruppo 11"/>
          <p:cNvGrpSpPr/>
          <p:nvPr/>
        </p:nvGrpSpPr>
        <p:grpSpPr>
          <a:xfrm>
            <a:off x="966652" y="684549"/>
            <a:ext cx="9649097" cy="5671801"/>
            <a:chOff x="966652" y="684549"/>
            <a:chExt cx="9649097" cy="5671801"/>
          </a:xfrm>
        </p:grpSpPr>
        <p:grpSp>
          <p:nvGrpSpPr>
            <p:cNvPr id="10" name="Gruppo 9"/>
            <p:cNvGrpSpPr/>
            <p:nvPr/>
          </p:nvGrpSpPr>
          <p:grpSpPr>
            <a:xfrm>
              <a:off x="966652" y="684549"/>
              <a:ext cx="9649097" cy="5671801"/>
              <a:chOff x="722812" y="684549"/>
              <a:chExt cx="9649097" cy="5671801"/>
            </a:xfrm>
          </p:grpSpPr>
          <p:grpSp>
            <p:nvGrpSpPr>
              <p:cNvPr id="7" name="Gruppo 6"/>
              <p:cNvGrpSpPr/>
              <p:nvPr/>
            </p:nvGrpSpPr>
            <p:grpSpPr>
              <a:xfrm>
                <a:off x="722812" y="684549"/>
                <a:ext cx="9374783" cy="5671801"/>
                <a:chOff x="831663" y="687586"/>
                <a:chExt cx="8112040" cy="5671801"/>
              </a:xfrm>
            </p:grpSpPr>
            <p:pic>
              <p:nvPicPr>
                <p:cNvPr id="5" name="Immagine 4"/>
                <p:cNvPicPr>
                  <a:picLocks noChangeAspect="1"/>
                </p:cNvPicPr>
                <p:nvPr/>
              </p:nvPicPr>
              <p:blipFill>
                <a:blip r:embed="rId2"/>
                <a:stretch>
                  <a:fillRect/>
                </a:stretch>
              </p:blipFill>
              <p:spPr>
                <a:xfrm>
                  <a:off x="831663" y="696295"/>
                  <a:ext cx="8112040" cy="5663092"/>
                </a:xfrm>
                <a:prstGeom prst="rect">
                  <a:avLst/>
                </a:prstGeom>
                <a:ln>
                  <a:noFill/>
                </a:ln>
              </p:spPr>
            </p:pic>
            <p:sp>
              <p:nvSpPr>
                <p:cNvPr id="6" name="Rettangolo 5"/>
                <p:cNvSpPr/>
                <p:nvPr/>
              </p:nvSpPr>
              <p:spPr>
                <a:xfrm>
                  <a:off x="2984862" y="687586"/>
                  <a:ext cx="3910150" cy="23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8"/>
              <p:cNvSpPr txBox="1"/>
              <p:nvPr/>
            </p:nvSpPr>
            <p:spPr>
              <a:xfrm>
                <a:off x="722812" y="4140143"/>
                <a:ext cx="9649097" cy="2165474"/>
              </a:xfrm>
              <a:prstGeom prst="rect">
                <a:avLst/>
              </a:prstGeom>
              <a:solidFill>
                <a:schemeClr val="bg1"/>
              </a:solidFill>
            </p:spPr>
            <p:txBody>
              <a:bodyPr wrap="square" rtlCol="0">
                <a:spAutoFit/>
              </a:bodyPr>
              <a:lstStyle/>
              <a:p>
                <a:endParaRPr lang="it-IT" dirty="0"/>
              </a:p>
            </p:txBody>
          </p:sp>
        </p:grpSp>
        <p:sp>
          <p:nvSpPr>
            <p:cNvPr id="11" name="CasellaDiTesto 10"/>
            <p:cNvSpPr txBox="1"/>
            <p:nvPr/>
          </p:nvSpPr>
          <p:spPr>
            <a:xfrm>
              <a:off x="6923314" y="3701143"/>
              <a:ext cx="1837509" cy="439000"/>
            </a:xfrm>
            <a:prstGeom prst="rect">
              <a:avLst/>
            </a:prstGeom>
            <a:solidFill>
              <a:schemeClr val="bg1"/>
            </a:solidFill>
          </p:spPr>
          <p:txBody>
            <a:bodyPr wrap="square" rtlCol="0">
              <a:spAutoFit/>
            </a:bodyPr>
            <a:lstStyle/>
            <a:p>
              <a:endParaRPr lang="it-IT" dirty="0"/>
            </a:p>
          </p:txBody>
        </p:sp>
      </p:grpSp>
    </p:spTree>
    <p:extLst>
      <p:ext uri="{BB962C8B-B14F-4D97-AF65-F5344CB8AC3E}">
        <p14:creationId xmlns:p14="http://schemas.microsoft.com/office/powerpoint/2010/main" val="254327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31936" y="455020"/>
            <a:ext cx="7748210" cy="5988415"/>
          </a:xfrm>
          <a:prstGeom prst="rect">
            <a:avLst/>
          </a:prstGeom>
        </p:spPr>
      </p:pic>
      <p:sp>
        <p:nvSpPr>
          <p:cNvPr id="2" name="Segnaposto piè di pagina 1"/>
          <p:cNvSpPr>
            <a:spLocks noGrp="1"/>
          </p:cNvSpPr>
          <p:nvPr>
            <p:ph type="ftr" sz="quarter" idx="11"/>
          </p:nvPr>
        </p:nvSpPr>
        <p:spPr/>
        <p:txBody>
          <a:bodyPr/>
          <a:lstStyle/>
          <a:p>
            <a:r>
              <a:rPr lang="it-IT" smtClean="0"/>
              <a:t>Calcolo Critico - 15 giu 2023, Catania - MGL</a:t>
            </a:r>
            <a:endParaRPr lang="en-US" dirty="0"/>
          </a:p>
        </p:txBody>
      </p:sp>
      <p:sp>
        <p:nvSpPr>
          <p:cNvPr id="4" name="CasellaDiTesto 3"/>
          <p:cNvSpPr txBox="1"/>
          <p:nvPr/>
        </p:nvSpPr>
        <p:spPr>
          <a:xfrm>
            <a:off x="8080146" y="455020"/>
            <a:ext cx="4016060" cy="523220"/>
          </a:xfrm>
          <a:prstGeom prst="rect">
            <a:avLst/>
          </a:prstGeom>
          <a:noFill/>
          <a:ln w="38100">
            <a:solidFill>
              <a:schemeClr val="tx1"/>
            </a:solidFill>
          </a:ln>
        </p:spPr>
        <p:txBody>
          <a:bodyPr wrap="square" rtlCol="0">
            <a:spAutoFit/>
          </a:bodyPr>
          <a:lstStyle/>
          <a:p>
            <a:r>
              <a:rPr lang="it-IT" sz="2800" dirty="0" smtClean="0">
                <a:solidFill>
                  <a:srgbClr val="00CC00"/>
                </a:solidFill>
              </a:rPr>
              <a:t>New, legacy requirements</a:t>
            </a:r>
            <a:endParaRPr lang="it-IT" sz="2800" dirty="0">
              <a:solidFill>
                <a:srgbClr val="00CC00"/>
              </a:solidFill>
            </a:endParaRPr>
          </a:p>
        </p:txBody>
      </p:sp>
      <p:sp>
        <p:nvSpPr>
          <p:cNvPr id="5" name="CasellaDiTesto 4"/>
          <p:cNvSpPr txBox="1"/>
          <p:nvPr/>
        </p:nvSpPr>
        <p:spPr>
          <a:xfrm>
            <a:off x="8647612" y="4119154"/>
            <a:ext cx="2203268" cy="1200329"/>
          </a:xfrm>
          <a:prstGeom prst="rect">
            <a:avLst/>
          </a:prstGeom>
          <a:noFill/>
          <a:ln w="28575">
            <a:solidFill>
              <a:schemeClr val="tx1"/>
            </a:solidFill>
          </a:ln>
        </p:spPr>
        <p:txBody>
          <a:bodyPr wrap="square" rtlCol="0">
            <a:spAutoFit/>
          </a:bodyPr>
          <a:lstStyle/>
          <a:p>
            <a:r>
              <a:rPr lang="it-IT" sz="2400" dirty="0" smtClean="0">
                <a:solidFill>
                  <a:srgbClr val="00CC00"/>
                </a:solidFill>
              </a:rPr>
              <a:t>New Schema and new </a:t>
            </a:r>
            <a:r>
              <a:rPr lang="it-IT" sz="2400" dirty="0" err="1">
                <a:solidFill>
                  <a:srgbClr val="00CC00"/>
                </a:solidFill>
              </a:rPr>
              <a:t>a</a:t>
            </a:r>
            <a:r>
              <a:rPr lang="it-IT" sz="2400" dirty="0" err="1" smtClean="0">
                <a:solidFill>
                  <a:srgbClr val="00CC00"/>
                </a:solidFill>
              </a:rPr>
              <a:t>lgorithms</a:t>
            </a:r>
            <a:endParaRPr lang="it-IT" sz="2400" dirty="0">
              <a:solidFill>
                <a:srgbClr val="00CC00"/>
              </a:solidFill>
            </a:endParaRPr>
          </a:p>
        </p:txBody>
      </p:sp>
    </p:spTree>
    <p:extLst>
      <p:ext uri="{BB962C8B-B14F-4D97-AF65-F5344CB8AC3E}">
        <p14:creationId xmlns:p14="http://schemas.microsoft.com/office/powerpoint/2010/main" val="196793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grpSp>
        <p:nvGrpSpPr>
          <p:cNvPr id="6" name="Gruppo 5"/>
          <p:cNvGrpSpPr/>
          <p:nvPr/>
        </p:nvGrpSpPr>
        <p:grpSpPr>
          <a:xfrm>
            <a:off x="421723" y="869768"/>
            <a:ext cx="8671114" cy="5189855"/>
            <a:chOff x="421723" y="869768"/>
            <a:chExt cx="8671114" cy="5189855"/>
          </a:xfrm>
        </p:grpSpPr>
        <p:pic>
          <p:nvPicPr>
            <p:cNvPr id="3" name="Immagine 2"/>
            <p:cNvPicPr>
              <a:picLocks noChangeAspect="1"/>
            </p:cNvPicPr>
            <p:nvPr/>
          </p:nvPicPr>
          <p:blipFill>
            <a:blip r:embed="rId2"/>
            <a:stretch>
              <a:fillRect/>
            </a:stretch>
          </p:blipFill>
          <p:spPr>
            <a:xfrm>
              <a:off x="421723" y="869768"/>
              <a:ext cx="8671114" cy="4893129"/>
            </a:xfrm>
            <a:prstGeom prst="rect">
              <a:avLst/>
            </a:prstGeom>
          </p:spPr>
        </p:pic>
        <p:sp>
          <p:nvSpPr>
            <p:cNvPr id="4" name="CasellaDiTesto 3"/>
            <p:cNvSpPr txBox="1"/>
            <p:nvPr/>
          </p:nvSpPr>
          <p:spPr>
            <a:xfrm>
              <a:off x="1170213" y="5751846"/>
              <a:ext cx="3352801" cy="307777"/>
            </a:xfrm>
            <a:prstGeom prst="rect">
              <a:avLst/>
            </a:prstGeom>
            <a:noFill/>
          </p:spPr>
          <p:txBody>
            <a:bodyPr wrap="square" rtlCol="0">
              <a:spAutoFit/>
            </a:bodyPr>
            <a:lstStyle/>
            <a:p>
              <a:r>
                <a:rPr lang="it-IT" sz="1400" dirty="0" smtClean="0"/>
                <a:t>N. B. BAV= Biblioteca Apostolica Vaticana</a:t>
              </a:r>
              <a:endParaRPr lang="it-IT" sz="1400" dirty="0"/>
            </a:p>
          </p:txBody>
        </p:sp>
      </p:grpSp>
      <p:sp>
        <p:nvSpPr>
          <p:cNvPr id="5" name="CasellaDiTesto 4"/>
          <p:cNvSpPr txBox="1"/>
          <p:nvPr/>
        </p:nvSpPr>
        <p:spPr>
          <a:xfrm>
            <a:off x="9342120" y="2141220"/>
            <a:ext cx="1668780" cy="954107"/>
          </a:xfrm>
          <a:prstGeom prst="rect">
            <a:avLst/>
          </a:prstGeom>
          <a:noFill/>
        </p:spPr>
        <p:txBody>
          <a:bodyPr wrap="square" rtlCol="0">
            <a:spAutoFit/>
          </a:bodyPr>
          <a:lstStyle/>
          <a:p>
            <a:r>
              <a:rPr lang="it-IT" sz="2800" b="1" dirty="0" smtClean="0">
                <a:solidFill>
                  <a:srgbClr val="00CC00"/>
                </a:solidFill>
              </a:rPr>
              <a:t>Hot vs </a:t>
            </a:r>
            <a:r>
              <a:rPr lang="it-IT" sz="2800" b="1" dirty="0" err="1" smtClean="0">
                <a:solidFill>
                  <a:srgbClr val="00CC00"/>
                </a:solidFill>
              </a:rPr>
              <a:t>Cold</a:t>
            </a:r>
            <a:r>
              <a:rPr lang="it-IT" sz="2800" b="1" dirty="0" smtClean="0">
                <a:solidFill>
                  <a:srgbClr val="00CC00"/>
                </a:solidFill>
              </a:rPr>
              <a:t> Data</a:t>
            </a:r>
            <a:endParaRPr lang="it-IT" sz="2800" b="1" dirty="0">
              <a:solidFill>
                <a:srgbClr val="00CC00"/>
              </a:solidFill>
            </a:endParaRPr>
          </a:p>
        </p:txBody>
      </p:sp>
      <p:sp>
        <p:nvSpPr>
          <p:cNvPr id="7" name="Freccia a destra 6"/>
          <p:cNvSpPr/>
          <p:nvPr/>
        </p:nvSpPr>
        <p:spPr>
          <a:xfrm>
            <a:off x="8686800" y="2697480"/>
            <a:ext cx="655320" cy="16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10096500" y="3095327"/>
            <a:ext cx="175260" cy="775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9745980" y="3870960"/>
            <a:ext cx="2042160" cy="954107"/>
          </a:xfrm>
          <a:prstGeom prst="rect">
            <a:avLst/>
          </a:prstGeom>
          <a:noFill/>
        </p:spPr>
        <p:txBody>
          <a:bodyPr wrap="square" rtlCol="0">
            <a:spAutoFit/>
          </a:bodyPr>
          <a:lstStyle/>
          <a:p>
            <a:r>
              <a:rPr lang="it-IT" sz="2800" b="1" dirty="0" smtClean="0">
                <a:solidFill>
                  <a:srgbClr val="00CC00"/>
                </a:solidFill>
              </a:rPr>
              <a:t>Green Computing</a:t>
            </a:r>
            <a:endParaRPr lang="it-IT" sz="2800" b="1" dirty="0">
              <a:solidFill>
                <a:srgbClr val="00CC00"/>
              </a:solidFill>
            </a:endParaRPr>
          </a:p>
        </p:txBody>
      </p:sp>
      <p:sp>
        <p:nvSpPr>
          <p:cNvPr id="10" name="CasellaDiTesto 9"/>
          <p:cNvSpPr txBox="1"/>
          <p:nvPr/>
        </p:nvSpPr>
        <p:spPr>
          <a:xfrm>
            <a:off x="7863840" y="322217"/>
            <a:ext cx="2987040" cy="461665"/>
          </a:xfrm>
          <a:prstGeom prst="rect">
            <a:avLst/>
          </a:prstGeom>
          <a:noFill/>
          <a:ln w="28575">
            <a:solidFill>
              <a:schemeClr val="tx1"/>
            </a:solidFill>
          </a:ln>
        </p:spPr>
        <p:txBody>
          <a:bodyPr wrap="square" rtlCol="0">
            <a:spAutoFit/>
          </a:bodyPr>
          <a:lstStyle/>
          <a:p>
            <a:r>
              <a:rPr lang="it-IT" sz="2400" b="1" dirty="0" smtClean="0">
                <a:solidFill>
                  <a:srgbClr val="00CC00"/>
                </a:solidFill>
              </a:rPr>
              <a:t>New Data </a:t>
            </a:r>
            <a:r>
              <a:rPr lang="it-IT" sz="2400" b="1" dirty="0" err="1" smtClean="0">
                <a:solidFill>
                  <a:srgbClr val="00CC00"/>
                </a:solidFill>
              </a:rPr>
              <a:t>Paradigm</a:t>
            </a:r>
            <a:endParaRPr lang="it-IT" sz="2400" b="1" dirty="0">
              <a:solidFill>
                <a:srgbClr val="00CC00"/>
              </a:solidFill>
            </a:endParaRPr>
          </a:p>
        </p:txBody>
      </p:sp>
    </p:spTree>
    <p:extLst>
      <p:ext uri="{BB962C8B-B14F-4D97-AF65-F5344CB8AC3E}">
        <p14:creationId xmlns:p14="http://schemas.microsoft.com/office/powerpoint/2010/main" val="310878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pic>
        <p:nvPicPr>
          <p:cNvPr id="3" name="Immagine 2"/>
          <p:cNvPicPr>
            <a:picLocks noChangeAspect="1"/>
          </p:cNvPicPr>
          <p:nvPr/>
        </p:nvPicPr>
        <p:blipFill>
          <a:blip r:embed="rId2"/>
          <a:stretch>
            <a:fillRect/>
          </a:stretch>
        </p:blipFill>
        <p:spPr>
          <a:xfrm>
            <a:off x="1306285" y="418011"/>
            <a:ext cx="10120811" cy="5557339"/>
          </a:xfrm>
          <a:prstGeom prst="rect">
            <a:avLst/>
          </a:prstGeom>
        </p:spPr>
      </p:pic>
    </p:spTree>
    <p:extLst>
      <p:ext uri="{BB962C8B-B14F-4D97-AF65-F5344CB8AC3E}">
        <p14:creationId xmlns:p14="http://schemas.microsoft.com/office/powerpoint/2010/main" val="260420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pic>
        <p:nvPicPr>
          <p:cNvPr id="3" name="Immagine 2"/>
          <p:cNvPicPr>
            <a:picLocks noChangeAspect="1"/>
          </p:cNvPicPr>
          <p:nvPr/>
        </p:nvPicPr>
        <p:blipFill>
          <a:blip r:embed="rId2"/>
          <a:stretch>
            <a:fillRect/>
          </a:stretch>
        </p:blipFill>
        <p:spPr>
          <a:xfrm>
            <a:off x="1236617" y="322466"/>
            <a:ext cx="9318172" cy="5956974"/>
          </a:xfrm>
          <a:prstGeom prst="rect">
            <a:avLst/>
          </a:prstGeom>
        </p:spPr>
      </p:pic>
    </p:spTree>
    <p:extLst>
      <p:ext uri="{BB962C8B-B14F-4D97-AF65-F5344CB8AC3E}">
        <p14:creationId xmlns:p14="http://schemas.microsoft.com/office/powerpoint/2010/main" val="626141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121924" y="296091"/>
            <a:ext cx="11271953" cy="6060259"/>
            <a:chOff x="121924" y="296091"/>
            <a:chExt cx="11271953" cy="6060259"/>
          </a:xfrm>
        </p:grpSpPr>
        <p:grpSp>
          <p:nvGrpSpPr>
            <p:cNvPr id="15" name="Gruppo 14"/>
            <p:cNvGrpSpPr/>
            <p:nvPr/>
          </p:nvGrpSpPr>
          <p:grpSpPr>
            <a:xfrm>
              <a:off x="121924" y="296091"/>
              <a:ext cx="9353002" cy="6060259"/>
              <a:chOff x="121924" y="296091"/>
              <a:chExt cx="9353002" cy="6060259"/>
            </a:xfrm>
          </p:grpSpPr>
          <p:sp>
            <p:nvSpPr>
              <p:cNvPr id="12" name="CasellaDiTesto 11"/>
              <p:cNvSpPr txBox="1"/>
              <p:nvPr/>
            </p:nvSpPr>
            <p:spPr>
              <a:xfrm>
                <a:off x="452845" y="296091"/>
                <a:ext cx="8577944" cy="461665"/>
              </a:xfrm>
              <a:prstGeom prst="rect">
                <a:avLst/>
              </a:prstGeom>
              <a:noFill/>
            </p:spPr>
            <p:txBody>
              <a:bodyPr wrap="square" rtlCol="0">
                <a:spAutoFit/>
              </a:bodyPr>
              <a:lstStyle/>
              <a:p>
                <a:r>
                  <a:rPr lang="it-IT" sz="2400" b="1" dirty="0" smtClean="0">
                    <a:solidFill>
                      <a:srgbClr val="00B050"/>
                    </a:solidFill>
                  </a:rPr>
                  <a:t>Full scale </a:t>
                </a:r>
                <a:r>
                  <a:rPr lang="it-IT" sz="2400" b="1" dirty="0" err="1" smtClean="0">
                    <a:solidFill>
                      <a:srgbClr val="00B050"/>
                    </a:solidFill>
                  </a:rPr>
                  <a:t>realisation</a:t>
                </a:r>
                <a:r>
                  <a:rPr lang="it-IT" sz="2400" b="1" dirty="0" smtClean="0">
                    <a:solidFill>
                      <a:srgbClr val="00B050"/>
                    </a:solidFill>
                  </a:rPr>
                  <a:t>: OPS4 </a:t>
                </a:r>
                <a:r>
                  <a:rPr lang="it-IT" sz="2400" b="1" dirty="0" err="1" smtClean="0">
                    <a:solidFill>
                      <a:srgbClr val="00B050"/>
                    </a:solidFill>
                  </a:rPr>
                  <a:t>expansion</a:t>
                </a:r>
                <a:r>
                  <a:rPr lang="it-IT" sz="2400" b="1" dirty="0" smtClean="0">
                    <a:solidFill>
                      <a:srgbClr val="00B050"/>
                    </a:solidFill>
                  </a:rPr>
                  <a:t> of DPCT (with ASI resources)</a:t>
                </a:r>
                <a:endParaRPr lang="it-IT" sz="2400" b="1" dirty="0">
                  <a:solidFill>
                    <a:srgbClr val="00B050"/>
                  </a:solidFill>
                </a:endParaRPr>
              </a:p>
            </p:txBody>
          </p:sp>
          <p:sp>
            <p:nvSpPr>
              <p:cNvPr id="13" name="Figura a mano libera 12"/>
              <p:cNvSpPr/>
              <p:nvPr/>
            </p:nvSpPr>
            <p:spPr>
              <a:xfrm>
                <a:off x="121924" y="929478"/>
                <a:ext cx="9353002" cy="5426872"/>
              </a:xfrm>
              <a:custGeom>
                <a:avLst/>
                <a:gdLst>
                  <a:gd name="connsiteX0" fmla="*/ 3108960 w 10102144"/>
                  <a:gd name="connsiteY0" fmla="*/ 272305 h 5288442"/>
                  <a:gd name="connsiteX1" fmla="*/ 2612572 w 10102144"/>
                  <a:gd name="connsiteY1" fmla="*/ 254888 h 5288442"/>
                  <a:gd name="connsiteX2" fmla="*/ 2481943 w 10102144"/>
                  <a:gd name="connsiteY2" fmla="*/ 228762 h 5288442"/>
                  <a:gd name="connsiteX3" fmla="*/ 2281646 w 10102144"/>
                  <a:gd name="connsiteY3" fmla="*/ 202636 h 5288442"/>
                  <a:gd name="connsiteX4" fmla="*/ 2185852 w 10102144"/>
                  <a:gd name="connsiteY4" fmla="*/ 185219 h 5288442"/>
                  <a:gd name="connsiteX5" fmla="*/ 1776549 w 10102144"/>
                  <a:gd name="connsiteY5" fmla="*/ 202636 h 5288442"/>
                  <a:gd name="connsiteX6" fmla="*/ 1750423 w 10102144"/>
                  <a:gd name="connsiteY6" fmla="*/ 211345 h 5288442"/>
                  <a:gd name="connsiteX7" fmla="*/ 1715589 w 10102144"/>
                  <a:gd name="connsiteY7" fmla="*/ 220053 h 5288442"/>
                  <a:gd name="connsiteX8" fmla="*/ 1654629 w 10102144"/>
                  <a:gd name="connsiteY8" fmla="*/ 237471 h 5288442"/>
                  <a:gd name="connsiteX9" fmla="*/ 1576252 w 10102144"/>
                  <a:gd name="connsiteY9" fmla="*/ 246179 h 5288442"/>
                  <a:gd name="connsiteX10" fmla="*/ 1471749 w 10102144"/>
                  <a:gd name="connsiteY10" fmla="*/ 263596 h 5288442"/>
                  <a:gd name="connsiteX11" fmla="*/ 1349829 w 10102144"/>
                  <a:gd name="connsiteY11" fmla="*/ 281013 h 5288442"/>
                  <a:gd name="connsiteX12" fmla="*/ 1184366 w 10102144"/>
                  <a:gd name="connsiteY12" fmla="*/ 307139 h 5288442"/>
                  <a:gd name="connsiteX13" fmla="*/ 1132115 w 10102144"/>
                  <a:gd name="connsiteY13" fmla="*/ 324556 h 5288442"/>
                  <a:gd name="connsiteX14" fmla="*/ 1018903 w 10102144"/>
                  <a:gd name="connsiteY14" fmla="*/ 341973 h 5288442"/>
                  <a:gd name="connsiteX15" fmla="*/ 862149 w 10102144"/>
                  <a:gd name="connsiteY15" fmla="*/ 368099 h 5288442"/>
                  <a:gd name="connsiteX16" fmla="*/ 836023 w 10102144"/>
                  <a:gd name="connsiteY16" fmla="*/ 376808 h 5288442"/>
                  <a:gd name="connsiteX17" fmla="*/ 809897 w 10102144"/>
                  <a:gd name="connsiteY17" fmla="*/ 394225 h 5288442"/>
                  <a:gd name="connsiteX18" fmla="*/ 766355 w 10102144"/>
                  <a:gd name="connsiteY18" fmla="*/ 402933 h 5288442"/>
                  <a:gd name="connsiteX19" fmla="*/ 740229 w 10102144"/>
                  <a:gd name="connsiteY19" fmla="*/ 429059 h 5288442"/>
                  <a:gd name="connsiteX20" fmla="*/ 696686 w 10102144"/>
                  <a:gd name="connsiteY20" fmla="*/ 437768 h 5288442"/>
                  <a:gd name="connsiteX21" fmla="*/ 635726 w 10102144"/>
                  <a:gd name="connsiteY21" fmla="*/ 463893 h 5288442"/>
                  <a:gd name="connsiteX22" fmla="*/ 566057 w 10102144"/>
                  <a:gd name="connsiteY22" fmla="*/ 516145 h 5288442"/>
                  <a:gd name="connsiteX23" fmla="*/ 548640 w 10102144"/>
                  <a:gd name="connsiteY23" fmla="*/ 542271 h 5288442"/>
                  <a:gd name="connsiteX24" fmla="*/ 531223 w 10102144"/>
                  <a:gd name="connsiteY24" fmla="*/ 577105 h 5288442"/>
                  <a:gd name="connsiteX25" fmla="*/ 478972 w 10102144"/>
                  <a:gd name="connsiteY25" fmla="*/ 646773 h 5288442"/>
                  <a:gd name="connsiteX26" fmla="*/ 461555 w 10102144"/>
                  <a:gd name="connsiteY26" fmla="*/ 664191 h 5288442"/>
                  <a:gd name="connsiteX27" fmla="*/ 444137 w 10102144"/>
                  <a:gd name="connsiteY27" fmla="*/ 690316 h 5288442"/>
                  <a:gd name="connsiteX28" fmla="*/ 418012 w 10102144"/>
                  <a:gd name="connsiteY28" fmla="*/ 716442 h 5288442"/>
                  <a:gd name="connsiteX29" fmla="*/ 391886 w 10102144"/>
                  <a:gd name="connsiteY29" fmla="*/ 751276 h 5288442"/>
                  <a:gd name="connsiteX30" fmla="*/ 357052 w 10102144"/>
                  <a:gd name="connsiteY30" fmla="*/ 794819 h 5288442"/>
                  <a:gd name="connsiteX31" fmla="*/ 348343 w 10102144"/>
                  <a:gd name="connsiteY31" fmla="*/ 820945 h 5288442"/>
                  <a:gd name="connsiteX32" fmla="*/ 296092 w 10102144"/>
                  <a:gd name="connsiteY32" fmla="*/ 881905 h 5288442"/>
                  <a:gd name="connsiteX33" fmla="*/ 278675 w 10102144"/>
                  <a:gd name="connsiteY33" fmla="*/ 916739 h 5288442"/>
                  <a:gd name="connsiteX34" fmla="*/ 252549 w 10102144"/>
                  <a:gd name="connsiteY34" fmla="*/ 951573 h 5288442"/>
                  <a:gd name="connsiteX35" fmla="*/ 217715 w 10102144"/>
                  <a:gd name="connsiteY35" fmla="*/ 1003825 h 5288442"/>
                  <a:gd name="connsiteX36" fmla="*/ 200297 w 10102144"/>
                  <a:gd name="connsiteY36" fmla="*/ 1029951 h 5288442"/>
                  <a:gd name="connsiteX37" fmla="*/ 156755 w 10102144"/>
                  <a:gd name="connsiteY37" fmla="*/ 1082202 h 5288442"/>
                  <a:gd name="connsiteX38" fmla="*/ 148046 w 10102144"/>
                  <a:gd name="connsiteY38" fmla="*/ 1125745 h 5288442"/>
                  <a:gd name="connsiteX39" fmla="*/ 104503 w 10102144"/>
                  <a:gd name="connsiteY39" fmla="*/ 1204122 h 5288442"/>
                  <a:gd name="connsiteX40" fmla="*/ 69669 w 10102144"/>
                  <a:gd name="connsiteY40" fmla="*/ 1230248 h 5288442"/>
                  <a:gd name="connsiteX41" fmla="*/ 43543 w 10102144"/>
                  <a:gd name="connsiteY41" fmla="*/ 1343459 h 5288442"/>
                  <a:gd name="connsiteX42" fmla="*/ 26126 w 10102144"/>
                  <a:gd name="connsiteY42" fmla="*/ 1404419 h 5288442"/>
                  <a:gd name="connsiteX43" fmla="*/ 17417 w 10102144"/>
                  <a:gd name="connsiteY43" fmla="*/ 1430545 h 5288442"/>
                  <a:gd name="connsiteX44" fmla="*/ 0 w 10102144"/>
                  <a:gd name="connsiteY44" fmla="*/ 1465379 h 5288442"/>
                  <a:gd name="connsiteX45" fmla="*/ 8709 w 10102144"/>
                  <a:gd name="connsiteY45" fmla="*/ 1787596 h 5288442"/>
                  <a:gd name="connsiteX46" fmla="*/ 17417 w 10102144"/>
                  <a:gd name="connsiteY46" fmla="*/ 1839848 h 5288442"/>
                  <a:gd name="connsiteX47" fmla="*/ 43543 w 10102144"/>
                  <a:gd name="connsiteY47" fmla="*/ 1918225 h 5288442"/>
                  <a:gd name="connsiteX48" fmla="*/ 78377 w 10102144"/>
                  <a:gd name="connsiteY48" fmla="*/ 1970476 h 5288442"/>
                  <a:gd name="connsiteX49" fmla="*/ 87086 w 10102144"/>
                  <a:gd name="connsiteY49" fmla="*/ 1996602 h 5288442"/>
                  <a:gd name="connsiteX50" fmla="*/ 95795 w 10102144"/>
                  <a:gd name="connsiteY50" fmla="*/ 2031436 h 5288442"/>
                  <a:gd name="connsiteX51" fmla="*/ 113212 w 10102144"/>
                  <a:gd name="connsiteY51" fmla="*/ 2066271 h 5288442"/>
                  <a:gd name="connsiteX52" fmla="*/ 130629 w 10102144"/>
                  <a:gd name="connsiteY52" fmla="*/ 2127231 h 5288442"/>
                  <a:gd name="connsiteX53" fmla="*/ 156755 w 10102144"/>
                  <a:gd name="connsiteY53" fmla="*/ 2153356 h 5288442"/>
                  <a:gd name="connsiteX54" fmla="*/ 182880 w 10102144"/>
                  <a:gd name="connsiteY54" fmla="*/ 2231733 h 5288442"/>
                  <a:gd name="connsiteX55" fmla="*/ 191589 w 10102144"/>
                  <a:gd name="connsiteY55" fmla="*/ 2257859 h 5288442"/>
                  <a:gd name="connsiteX56" fmla="*/ 209006 w 10102144"/>
                  <a:gd name="connsiteY56" fmla="*/ 2292693 h 5288442"/>
                  <a:gd name="connsiteX57" fmla="*/ 226423 w 10102144"/>
                  <a:gd name="connsiteY57" fmla="*/ 2353653 h 5288442"/>
                  <a:gd name="connsiteX58" fmla="*/ 243840 w 10102144"/>
                  <a:gd name="connsiteY58" fmla="*/ 2371071 h 5288442"/>
                  <a:gd name="connsiteX59" fmla="*/ 278675 w 10102144"/>
                  <a:gd name="connsiteY59" fmla="*/ 2414613 h 5288442"/>
                  <a:gd name="connsiteX60" fmla="*/ 296092 w 10102144"/>
                  <a:gd name="connsiteY60" fmla="*/ 2466865 h 5288442"/>
                  <a:gd name="connsiteX61" fmla="*/ 313509 w 10102144"/>
                  <a:gd name="connsiteY61" fmla="*/ 2501699 h 5288442"/>
                  <a:gd name="connsiteX62" fmla="*/ 374469 w 10102144"/>
                  <a:gd name="connsiteY62" fmla="*/ 2571368 h 5288442"/>
                  <a:gd name="connsiteX63" fmla="*/ 391886 w 10102144"/>
                  <a:gd name="connsiteY63" fmla="*/ 2597493 h 5288442"/>
                  <a:gd name="connsiteX64" fmla="*/ 409303 w 10102144"/>
                  <a:gd name="connsiteY64" fmla="*/ 2614911 h 5288442"/>
                  <a:gd name="connsiteX65" fmla="*/ 426720 w 10102144"/>
                  <a:gd name="connsiteY65" fmla="*/ 2641036 h 5288442"/>
                  <a:gd name="connsiteX66" fmla="*/ 452846 w 10102144"/>
                  <a:gd name="connsiteY66" fmla="*/ 2649745 h 5288442"/>
                  <a:gd name="connsiteX67" fmla="*/ 470263 w 10102144"/>
                  <a:gd name="connsiteY67" fmla="*/ 2675871 h 5288442"/>
                  <a:gd name="connsiteX68" fmla="*/ 496389 w 10102144"/>
                  <a:gd name="connsiteY68" fmla="*/ 2693288 h 5288442"/>
                  <a:gd name="connsiteX69" fmla="*/ 505097 w 10102144"/>
                  <a:gd name="connsiteY69" fmla="*/ 2719413 h 5288442"/>
                  <a:gd name="connsiteX70" fmla="*/ 531223 w 10102144"/>
                  <a:gd name="connsiteY70" fmla="*/ 2728122 h 5288442"/>
                  <a:gd name="connsiteX71" fmla="*/ 609600 w 10102144"/>
                  <a:gd name="connsiteY71" fmla="*/ 2754248 h 5288442"/>
                  <a:gd name="connsiteX72" fmla="*/ 670560 w 10102144"/>
                  <a:gd name="connsiteY72" fmla="*/ 2762956 h 5288442"/>
                  <a:gd name="connsiteX73" fmla="*/ 748937 w 10102144"/>
                  <a:gd name="connsiteY73" fmla="*/ 2780373 h 5288442"/>
                  <a:gd name="connsiteX74" fmla="*/ 888275 w 10102144"/>
                  <a:gd name="connsiteY74" fmla="*/ 2797791 h 5288442"/>
                  <a:gd name="connsiteX75" fmla="*/ 931817 w 10102144"/>
                  <a:gd name="connsiteY75" fmla="*/ 2815208 h 5288442"/>
                  <a:gd name="connsiteX76" fmla="*/ 966652 w 10102144"/>
                  <a:gd name="connsiteY76" fmla="*/ 2858751 h 5288442"/>
                  <a:gd name="connsiteX77" fmla="*/ 992777 w 10102144"/>
                  <a:gd name="connsiteY77" fmla="*/ 2928419 h 5288442"/>
                  <a:gd name="connsiteX78" fmla="*/ 1045029 w 10102144"/>
                  <a:gd name="connsiteY78" fmla="*/ 2998088 h 5288442"/>
                  <a:gd name="connsiteX79" fmla="*/ 1097280 w 10102144"/>
                  <a:gd name="connsiteY79" fmla="*/ 3085173 h 5288442"/>
                  <a:gd name="connsiteX80" fmla="*/ 1158240 w 10102144"/>
                  <a:gd name="connsiteY80" fmla="*/ 3163551 h 5288442"/>
                  <a:gd name="connsiteX81" fmla="*/ 1201783 w 10102144"/>
                  <a:gd name="connsiteY81" fmla="*/ 3207093 h 5288442"/>
                  <a:gd name="connsiteX82" fmla="*/ 1271452 w 10102144"/>
                  <a:gd name="connsiteY82" fmla="*/ 3241928 h 5288442"/>
                  <a:gd name="connsiteX83" fmla="*/ 1341120 w 10102144"/>
                  <a:gd name="connsiteY83" fmla="*/ 3250636 h 5288442"/>
                  <a:gd name="connsiteX84" fmla="*/ 1480457 w 10102144"/>
                  <a:gd name="connsiteY84" fmla="*/ 3276762 h 5288442"/>
                  <a:gd name="connsiteX85" fmla="*/ 1567543 w 10102144"/>
                  <a:gd name="connsiteY85" fmla="*/ 3285471 h 5288442"/>
                  <a:gd name="connsiteX86" fmla="*/ 1619795 w 10102144"/>
                  <a:gd name="connsiteY86" fmla="*/ 3302888 h 5288442"/>
                  <a:gd name="connsiteX87" fmla="*/ 1933303 w 10102144"/>
                  <a:gd name="connsiteY87" fmla="*/ 3320305 h 5288442"/>
                  <a:gd name="connsiteX88" fmla="*/ 2168435 w 10102144"/>
                  <a:gd name="connsiteY88" fmla="*/ 3337722 h 5288442"/>
                  <a:gd name="connsiteX89" fmla="*/ 2246812 w 10102144"/>
                  <a:gd name="connsiteY89" fmla="*/ 3346431 h 5288442"/>
                  <a:gd name="connsiteX90" fmla="*/ 2464526 w 10102144"/>
                  <a:gd name="connsiteY90" fmla="*/ 3381265 h 5288442"/>
                  <a:gd name="connsiteX91" fmla="*/ 2656115 w 10102144"/>
                  <a:gd name="connsiteY91" fmla="*/ 3407391 h 5288442"/>
                  <a:gd name="connsiteX92" fmla="*/ 2725783 w 10102144"/>
                  <a:gd name="connsiteY92" fmla="*/ 3424808 h 5288442"/>
                  <a:gd name="connsiteX93" fmla="*/ 2795452 w 10102144"/>
                  <a:gd name="connsiteY93" fmla="*/ 3433516 h 5288442"/>
                  <a:gd name="connsiteX94" fmla="*/ 2865120 w 10102144"/>
                  <a:gd name="connsiteY94" fmla="*/ 3450933 h 5288442"/>
                  <a:gd name="connsiteX95" fmla="*/ 2943497 w 10102144"/>
                  <a:gd name="connsiteY95" fmla="*/ 3459642 h 5288442"/>
                  <a:gd name="connsiteX96" fmla="*/ 3048000 w 10102144"/>
                  <a:gd name="connsiteY96" fmla="*/ 3485768 h 5288442"/>
                  <a:gd name="connsiteX97" fmla="*/ 3126377 w 10102144"/>
                  <a:gd name="connsiteY97" fmla="*/ 3520602 h 5288442"/>
                  <a:gd name="connsiteX98" fmla="*/ 3152503 w 10102144"/>
                  <a:gd name="connsiteY98" fmla="*/ 3538019 h 5288442"/>
                  <a:gd name="connsiteX99" fmla="*/ 3187337 w 10102144"/>
                  <a:gd name="connsiteY99" fmla="*/ 3546728 h 5288442"/>
                  <a:gd name="connsiteX100" fmla="*/ 3257006 w 10102144"/>
                  <a:gd name="connsiteY100" fmla="*/ 3564145 h 5288442"/>
                  <a:gd name="connsiteX101" fmla="*/ 3326675 w 10102144"/>
                  <a:gd name="connsiteY101" fmla="*/ 3607688 h 5288442"/>
                  <a:gd name="connsiteX102" fmla="*/ 3370217 w 10102144"/>
                  <a:gd name="connsiteY102" fmla="*/ 3625105 h 5288442"/>
                  <a:gd name="connsiteX103" fmla="*/ 3422469 w 10102144"/>
                  <a:gd name="connsiteY103" fmla="*/ 3659939 h 5288442"/>
                  <a:gd name="connsiteX104" fmla="*/ 3448595 w 10102144"/>
                  <a:gd name="connsiteY104" fmla="*/ 3686065 h 5288442"/>
                  <a:gd name="connsiteX105" fmla="*/ 3466012 w 10102144"/>
                  <a:gd name="connsiteY105" fmla="*/ 3712191 h 5288442"/>
                  <a:gd name="connsiteX106" fmla="*/ 3492137 w 10102144"/>
                  <a:gd name="connsiteY106" fmla="*/ 3720899 h 5288442"/>
                  <a:gd name="connsiteX107" fmla="*/ 3544389 w 10102144"/>
                  <a:gd name="connsiteY107" fmla="*/ 3755733 h 5288442"/>
                  <a:gd name="connsiteX108" fmla="*/ 3587932 w 10102144"/>
                  <a:gd name="connsiteY108" fmla="*/ 3790568 h 5288442"/>
                  <a:gd name="connsiteX109" fmla="*/ 3614057 w 10102144"/>
                  <a:gd name="connsiteY109" fmla="*/ 3816693 h 5288442"/>
                  <a:gd name="connsiteX110" fmla="*/ 3622766 w 10102144"/>
                  <a:gd name="connsiteY110" fmla="*/ 3842819 h 5288442"/>
                  <a:gd name="connsiteX111" fmla="*/ 3683726 w 10102144"/>
                  <a:gd name="connsiteY111" fmla="*/ 3877653 h 5288442"/>
                  <a:gd name="connsiteX112" fmla="*/ 3692435 w 10102144"/>
                  <a:gd name="connsiteY112" fmla="*/ 3903779 h 5288442"/>
                  <a:gd name="connsiteX113" fmla="*/ 3718560 w 10102144"/>
                  <a:gd name="connsiteY113" fmla="*/ 3912488 h 5288442"/>
                  <a:gd name="connsiteX114" fmla="*/ 3709852 w 10102144"/>
                  <a:gd name="connsiteY114" fmla="*/ 4225996 h 5288442"/>
                  <a:gd name="connsiteX115" fmla="*/ 3718560 w 10102144"/>
                  <a:gd name="connsiteY115" fmla="*/ 4252122 h 5288442"/>
                  <a:gd name="connsiteX116" fmla="*/ 3735977 w 10102144"/>
                  <a:gd name="connsiteY116" fmla="*/ 4374042 h 5288442"/>
                  <a:gd name="connsiteX117" fmla="*/ 3753395 w 10102144"/>
                  <a:gd name="connsiteY117" fmla="*/ 4408876 h 5288442"/>
                  <a:gd name="connsiteX118" fmla="*/ 3770812 w 10102144"/>
                  <a:gd name="connsiteY118" fmla="*/ 4478545 h 5288442"/>
                  <a:gd name="connsiteX119" fmla="*/ 3788229 w 10102144"/>
                  <a:gd name="connsiteY119" fmla="*/ 4522088 h 5288442"/>
                  <a:gd name="connsiteX120" fmla="*/ 3805646 w 10102144"/>
                  <a:gd name="connsiteY120" fmla="*/ 4591756 h 5288442"/>
                  <a:gd name="connsiteX121" fmla="*/ 3823063 w 10102144"/>
                  <a:gd name="connsiteY121" fmla="*/ 4626591 h 5288442"/>
                  <a:gd name="connsiteX122" fmla="*/ 3831772 w 10102144"/>
                  <a:gd name="connsiteY122" fmla="*/ 4661425 h 5288442"/>
                  <a:gd name="connsiteX123" fmla="*/ 3866606 w 10102144"/>
                  <a:gd name="connsiteY123" fmla="*/ 4774636 h 5288442"/>
                  <a:gd name="connsiteX124" fmla="*/ 3875315 w 10102144"/>
                  <a:gd name="connsiteY124" fmla="*/ 4809471 h 5288442"/>
                  <a:gd name="connsiteX125" fmla="*/ 3936275 w 10102144"/>
                  <a:gd name="connsiteY125" fmla="*/ 4887848 h 5288442"/>
                  <a:gd name="connsiteX126" fmla="*/ 3971109 w 10102144"/>
                  <a:gd name="connsiteY126" fmla="*/ 4922682 h 5288442"/>
                  <a:gd name="connsiteX127" fmla="*/ 4014652 w 10102144"/>
                  <a:gd name="connsiteY127" fmla="*/ 4940099 h 5288442"/>
                  <a:gd name="connsiteX128" fmla="*/ 4066903 w 10102144"/>
                  <a:gd name="connsiteY128" fmla="*/ 4974933 h 5288442"/>
                  <a:gd name="connsiteX129" fmla="*/ 4084320 w 10102144"/>
                  <a:gd name="connsiteY129" fmla="*/ 4992351 h 5288442"/>
                  <a:gd name="connsiteX130" fmla="*/ 4180115 w 10102144"/>
                  <a:gd name="connsiteY130" fmla="*/ 5018476 h 5288442"/>
                  <a:gd name="connsiteX131" fmla="*/ 4267200 w 10102144"/>
                  <a:gd name="connsiteY131" fmla="*/ 5053311 h 5288442"/>
                  <a:gd name="connsiteX132" fmla="*/ 4310743 w 10102144"/>
                  <a:gd name="connsiteY132" fmla="*/ 5070728 h 5288442"/>
                  <a:gd name="connsiteX133" fmla="*/ 4345577 w 10102144"/>
                  <a:gd name="connsiteY133" fmla="*/ 5079436 h 5288442"/>
                  <a:gd name="connsiteX134" fmla="*/ 4389120 w 10102144"/>
                  <a:gd name="connsiteY134" fmla="*/ 5096853 h 5288442"/>
                  <a:gd name="connsiteX135" fmla="*/ 4458789 w 10102144"/>
                  <a:gd name="connsiteY135" fmla="*/ 5131688 h 5288442"/>
                  <a:gd name="connsiteX136" fmla="*/ 4493623 w 10102144"/>
                  <a:gd name="connsiteY136" fmla="*/ 5140396 h 5288442"/>
                  <a:gd name="connsiteX137" fmla="*/ 4554583 w 10102144"/>
                  <a:gd name="connsiteY137" fmla="*/ 5166522 h 5288442"/>
                  <a:gd name="connsiteX138" fmla="*/ 4659086 w 10102144"/>
                  <a:gd name="connsiteY138" fmla="*/ 5175231 h 5288442"/>
                  <a:gd name="connsiteX139" fmla="*/ 4711337 w 10102144"/>
                  <a:gd name="connsiteY139" fmla="*/ 5192648 h 5288442"/>
                  <a:gd name="connsiteX140" fmla="*/ 4772297 w 10102144"/>
                  <a:gd name="connsiteY140" fmla="*/ 5201356 h 5288442"/>
                  <a:gd name="connsiteX141" fmla="*/ 4946469 w 10102144"/>
                  <a:gd name="connsiteY141" fmla="*/ 5218773 h 5288442"/>
                  <a:gd name="connsiteX142" fmla="*/ 5042263 w 10102144"/>
                  <a:gd name="connsiteY142" fmla="*/ 5244899 h 5288442"/>
                  <a:gd name="connsiteX143" fmla="*/ 5225143 w 10102144"/>
                  <a:gd name="connsiteY143" fmla="*/ 5271025 h 5288442"/>
                  <a:gd name="connsiteX144" fmla="*/ 5329646 w 10102144"/>
                  <a:gd name="connsiteY144" fmla="*/ 5288442 h 5288442"/>
                  <a:gd name="connsiteX145" fmla="*/ 6818812 w 10102144"/>
                  <a:gd name="connsiteY145" fmla="*/ 5279733 h 5288442"/>
                  <a:gd name="connsiteX146" fmla="*/ 7001692 w 10102144"/>
                  <a:gd name="connsiteY146" fmla="*/ 5262316 h 5288442"/>
                  <a:gd name="connsiteX147" fmla="*/ 7358743 w 10102144"/>
                  <a:gd name="connsiteY147" fmla="*/ 5253608 h 5288442"/>
                  <a:gd name="connsiteX148" fmla="*/ 7515497 w 10102144"/>
                  <a:gd name="connsiteY148" fmla="*/ 5218773 h 5288442"/>
                  <a:gd name="connsiteX149" fmla="*/ 7585166 w 10102144"/>
                  <a:gd name="connsiteY149" fmla="*/ 5210065 h 5288442"/>
                  <a:gd name="connsiteX150" fmla="*/ 7698377 w 10102144"/>
                  <a:gd name="connsiteY150" fmla="*/ 5192648 h 5288442"/>
                  <a:gd name="connsiteX151" fmla="*/ 8020595 w 10102144"/>
                  <a:gd name="connsiteY151" fmla="*/ 5131688 h 5288442"/>
                  <a:gd name="connsiteX152" fmla="*/ 8177349 w 10102144"/>
                  <a:gd name="connsiteY152" fmla="*/ 5088145 h 5288442"/>
                  <a:gd name="connsiteX153" fmla="*/ 8325395 w 10102144"/>
                  <a:gd name="connsiteY153" fmla="*/ 5035893 h 5288442"/>
                  <a:gd name="connsiteX154" fmla="*/ 8386355 w 10102144"/>
                  <a:gd name="connsiteY154" fmla="*/ 5001059 h 5288442"/>
                  <a:gd name="connsiteX155" fmla="*/ 8438606 w 10102144"/>
                  <a:gd name="connsiteY155" fmla="*/ 4974933 h 5288442"/>
                  <a:gd name="connsiteX156" fmla="*/ 8595360 w 10102144"/>
                  <a:gd name="connsiteY156" fmla="*/ 4844305 h 5288442"/>
                  <a:gd name="connsiteX157" fmla="*/ 8830492 w 10102144"/>
                  <a:gd name="connsiteY157" fmla="*/ 4670133 h 5288442"/>
                  <a:gd name="connsiteX158" fmla="*/ 8978537 w 10102144"/>
                  <a:gd name="connsiteY158" fmla="*/ 4539505 h 5288442"/>
                  <a:gd name="connsiteX159" fmla="*/ 9135292 w 10102144"/>
                  <a:gd name="connsiteY159" fmla="*/ 4339208 h 5288442"/>
                  <a:gd name="connsiteX160" fmla="*/ 9274629 w 10102144"/>
                  <a:gd name="connsiteY160" fmla="*/ 4165036 h 5288442"/>
                  <a:gd name="connsiteX161" fmla="*/ 9387840 w 10102144"/>
                  <a:gd name="connsiteY161" fmla="*/ 3973448 h 5288442"/>
                  <a:gd name="connsiteX162" fmla="*/ 9483635 w 10102144"/>
                  <a:gd name="connsiteY162" fmla="*/ 3825402 h 5288442"/>
                  <a:gd name="connsiteX163" fmla="*/ 9614263 w 10102144"/>
                  <a:gd name="connsiteY163" fmla="*/ 3572853 h 5288442"/>
                  <a:gd name="connsiteX164" fmla="*/ 9718766 w 10102144"/>
                  <a:gd name="connsiteY164" fmla="*/ 3329013 h 5288442"/>
                  <a:gd name="connsiteX165" fmla="*/ 9771017 w 10102144"/>
                  <a:gd name="connsiteY165" fmla="*/ 3241928 h 5288442"/>
                  <a:gd name="connsiteX166" fmla="*/ 9849395 w 10102144"/>
                  <a:gd name="connsiteY166" fmla="*/ 3024213 h 5288442"/>
                  <a:gd name="connsiteX167" fmla="*/ 9858103 w 10102144"/>
                  <a:gd name="connsiteY167" fmla="*/ 2937128 h 5288442"/>
                  <a:gd name="connsiteX168" fmla="*/ 9892937 w 10102144"/>
                  <a:gd name="connsiteY168" fmla="*/ 2806499 h 5288442"/>
                  <a:gd name="connsiteX169" fmla="*/ 9919063 w 10102144"/>
                  <a:gd name="connsiteY169" fmla="*/ 2719413 h 5288442"/>
                  <a:gd name="connsiteX170" fmla="*/ 9953897 w 10102144"/>
                  <a:gd name="connsiteY170" fmla="*/ 2501699 h 5288442"/>
                  <a:gd name="connsiteX171" fmla="*/ 9997440 w 10102144"/>
                  <a:gd name="connsiteY171" fmla="*/ 1970476 h 5288442"/>
                  <a:gd name="connsiteX172" fmla="*/ 10014857 w 10102144"/>
                  <a:gd name="connsiteY172" fmla="*/ 1848556 h 5288442"/>
                  <a:gd name="connsiteX173" fmla="*/ 10075817 w 10102144"/>
                  <a:gd name="connsiteY173" fmla="*/ 1491505 h 5288442"/>
                  <a:gd name="connsiteX174" fmla="*/ 10093235 w 10102144"/>
                  <a:gd name="connsiteY174" fmla="*/ 1221539 h 5288442"/>
                  <a:gd name="connsiteX175" fmla="*/ 10101943 w 10102144"/>
                  <a:gd name="connsiteY175" fmla="*/ 1117036 h 5288442"/>
                  <a:gd name="connsiteX176" fmla="*/ 10075817 w 10102144"/>
                  <a:gd name="connsiteY176" fmla="*/ 829653 h 5288442"/>
                  <a:gd name="connsiteX177" fmla="*/ 10058400 w 10102144"/>
                  <a:gd name="connsiteY177" fmla="*/ 794819 h 5288442"/>
                  <a:gd name="connsiteX178" fmla="*/ 10032275 w 10102144"/>
                  <a:gd name="connsiteY178" fmla="*/ 777402 h 5288442"/>
                  <a:gd name="connsiteX179" fmla="*/ 10006149 w 10102144"/>
                  <a:gd name="connsiteY179" fmla="*/ 751276 h 5288442"/>
                  <a:gd name="connsiteX180" fmla="*/ 9936480 w 10102144"/>
                  <a:gd name="connsiteY180" fmla="*/ 672899 h 5288442"/>
                  <a:gd name="connsiteX181" fmla="*/ 9919063 w 10102144"/>
                  <a:gd name="connsiteY181" fmla="*/ 629356 h 5288442"/>
                  <a:gd name="connsiteX182" fmla="*/ 9884229 w 10102144"/>
                  <a:gd name="connsiteY182" fmla="*/ 611939 h 5288442"/>
                  <a:gd name="connsiteX183" fmla="*/ 9858103 w 10102144"/>
                  <a:gd name="connsiteY183" fmla="*/ 585813 h 5288442"/>
                  <a:gd name="connsiteX184" fmla="*/ 9797143 w 10102144"/>
                  <a:gd name="connsiteY184" fmla="*/ 498728 h 5288442"/>
                  <a:gd name="connsiteX185" fmla="*/ 9762309 w 10102144"/>
                  <a:gd name="connsiteY185" fmla="*/ 455185 h 5288442"/>
                  <a:gd name="connsiteX186" fmla="*/ 9666515 w 10102144"/>
                  <a:gd name="connsiteY186" fmla="*/ 385516 h 5288442"/>
                  <a:gd name="connsiteX187" fmla="*/ 9622972 w 10102144"/>
                  <a:gd name="connsiteY187" fmla="*/ 368099 h 5288442"/>
                  <a:gd name="connsiteX188" fmla="*/ 9588137 w 10102144"/>
                  <a:gd name="connsiteY188" fmla="*/ 324556 h 5288442"/>
                  <a:gd name="connsiteX189" fmla="*/ 9562012 w 10102144"/>
                  <a:gd name="connsiteY189" fmla="*/ 315848 h 5288442"/>
                  <a:gd name="connsiteX190" fmla="*/ 9492343 w 10102144"/>
                  <a:gd name="connsiteY190" fmla="*/ 272305 h 5288442"/>
                  <a:gd name="connsiteX191" fmla="*/ 9422675 w 10102144"/>
                  <a:gd name="connsiteY191" fmla="*/ 237471 h 5288442"/>
                  <a:gd name="connsiteX192" fmla="*/ 9370423 w 10102144"/>
                  <a:gd name="connsiteY192" fmla="*/ 211345 h 5288442"/>
                  <a:gd name="connsiteX193" fmla="*/ 9257212 w 10102144"/>
                  <a:gd name="connsiteY193" fmla="*/ 185219 h 5288442"/>
                  <a:gd name="connsiteX194" fmla="*/ 9152709 w 10102144"/>
                  <a:gd name="connsiteY194" fmla="*/ 124259 h 5288442"/>
                  <a:gd name="connsiteX195" fmla="*/ 9083040 w 10102144"/>
                  <a:gd name="connsiteY195" fmla="*/ 115551 h 5288442"/>
                  <a:gd name="connsiteX196" fmla="*/ 8934995 w 10102144"/>
                  <a:gd name="connsiteY196" fmla="*/ 63299 h 5288442"/>
                  <a:gd name="connsiteX197" fmla="*/ 8638903 w 10102144"/>
                  <a:gd name="connsiteY197" fmla="*/ 28465 h 5288442"/>
                  <a:gd name="connsiteX198" fmla="*/ 8395063 w 10102144"/>
                  <a:gd name="connsiteY198" fmla="*/ 2339 h 5288442"/>
                  <a:gd name="connsiteX199" fmla="*/ 4894217 w 10102144"/>
                  <a:gd name="connsiteY199" fmla="*/ 11048 h 5288442"/>
                  <a:gd name="connsiteX200" fmla="*/ 4807132 w 10102144"/>
                  <a:gd name="connsiteY200" fmla="*/ 19756 h 5288442"/>
                  <a:gd name="connsiteX201" fmla="*/ 4589417 w 10102144"/>
                  <a:gd name="connsiteY201" fmla="*/ 54591 h 5288442"/>
                  <a:gd name="connsiteX202" fmla="*/ 4450080 w 10102144"/>
                  <a:gd name="connsiteY202" fmla="*/ 63299 h 5288442"/>
                  <a:gd name="connsiteX203" fmla="*/ 4258492 w 10102144"/>
                  <a:gd name="connsiteY203" fmla="*/ 98133 h 5288442"/>
                  <a:gd name="connsiteX204" fmla="*/ 4188823 w 10102144"/>
                  <a:gd name="connsiteY204" fmla="*/ 106842 h 5288442"/>
                  <a:gd name="connsiteX205" fmla="*/ 4049486 w 10102144"/>
                  <a:gd name="connsiteY205" fmla="*/ 141676 h 5288442"/>
                  <a:gd name="connsiteX206" fmla="*/ 3901440 w 10102144"/>
                  <a:gd name="connsiteY206" fmla="*/ 167802 h 5288442"/>
                  <a:gd name="connsiteX207" fmla="*/ 3840480 w 10102144"/>
                  <a:gd name="connsiteY207" fmla="*/ 185219 h 5288442"/>
                  <a:gd name="connsiteX208" fmla="*/ 3805646 w 10102144"/>
                  <a:gd name="connsiteY208" fmla="*/ 202636 h 5288442"/>
                  <a:gd name="connsiteX209" fmla="*/ 3779520 w 10102144"/>
                  <a:gd name="connsiteY209" fmla="*/ 211345 h 5288442"/>
                  <a:gd name="connsiteX210" fmla="*/ 3744686 w 10102144"/>
                  <a:gd name="connsiteY210" fmla="*/ 228762 h 5288442"/>
                  <a:gd name="connsiteX211" fmla="*/ 3614057 w 10102144"/>
                  <a:gd name="connsiteY211" fmla="*/ 246179 h 5288442"/>
                  <a:gd name="connsiteX212" fmla="*/ 3561806 w 10102144"/>
                  <a:gd name="connsiteY212" fmla="*/ 263596 h 5288442"/>
                  <a:gd name="connsiteX213" fmla="*/ 3108960 w 10102144"/>
                  <a:gd name="connsiteY213" fmla="*/ 272305 h 52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0102144" h="5288442">
                    <a:moveTo>
                      <a:pt x="3108960" y="272305"/>
                    </a:moveTo>
                    <a:cubicBezTo>
                      <a:pt x="2950754" y="270854"/>
                      <a:pt x="2777955" y="262640"/>
                      <a:pt x="2612572" y="254888"/>
                    </a:cubicBezTo>
                    <a:cubicBezTo>
                      <a:pt x="2539383" y="251457"/>
                      <a:pt x="2558152" y="241054"/>
                      <a:pt x="2481943" y="228762"/>
                    </a:cubicBezTo>
                    <a:cubicBezTo>
                      <a:pt x="2415471" y="218041"/>
                      <a:pt x="2347891" y="214681"/>
                      <a:pt x="2281646" y="202636"/>
                    </a:cubicBezTo>
                    <a:lnTo>
                      <a:pt x="2185852" y="185219"/>
                    </a:lnTo>
                    <a:lnTo>
                      <a:pt x="1776549" y="202636"/>
                    </a:lnTo>
                    <a:cubicBezTo>
                      <a:pt x="1767386" y="203186"/>
                      <a:pt x="1759250" y="208823"/>
                      <a:pt x="1750423" y="211345"/>
                    </a:cubicBezTo>
                    <a:cubicBezTo>
                      <a:pt x="1738915" y="214633"/>
                      <a:pt x="1727136" y="216904"/>
                      <a:pt x="1715589" y="220053"/>
                    </a:cubicBezTo>
                    <a:cubicBezTo>
                      <a:pt x="1695200" y="225614"/>
                      <a:pt x="1675400" y="233576"/>
                      <a:pt x="1654629" y="237471"/>
                    </a:cubicBezTo>
                    <a:cubicBezTo>
                      <a:pt x="1628793" y="242315"/>
                      <a:pt x="1602274" y="242462"/>
                      <a:pt x="1576252" y="246179"/>
                    </a:cubicBezTo>
                    <a:cubicBezTo>
                      <a:pt x="1541292" y="251173"/>
                      <a:pt x="1506653" y="258226"/>
                      <a:pt x="1471749" y="263596"/>
                    </a:cubicBezTo>
                    <a:cubicBezTo>
                      <a:pt x="1431174" y="269838"/>
                      <a:pt x="1390323" y="274264"/>
                      <a:pt x="1349829" y="281013"/>
                    </a:cubicBezTo>
                    <a:cubicBezTo>
                      <a:pt x="1225079" y="301806"/>
                      <a:pt x="1280286" y="293437"/>
                      <a:pt x="1184366" y="307139"/>
                    </a:cubicBezTo>
                    <a:cubicBezTo>
                      <a:pt x="1166949" y="312945"/>
                      <a:pt x="1149926" y="320103"/>
                      <a:pt x="1132115" y="324556"/>
                    </a:cubicBezTo>
                    <a:cubicBezTo>
                      <a:pt x="1110920" y="329855"/>
                      <a:pt x="1037704" y="338655"/>
                      <a:pt x="1018903" y="341973"/>
                    </a:cubicBezTo>
                    <a:cubicBezTo>
                      <a:pt x="858559" y="370269"/>
                      <a:pt x="1000964" y="350748"/>
                      <a:pt x="862149" y="368099"/>
                    </a:cubicBezTo>
                    <a:cubicBezTo>
                      <a:pt x="853440" y="371002"/>
                      <a:pt x="844234" y="372703"/>
                      <a:pt x="836023" y="376808"/>
                    </a:cubicBezTo>
                    <a:cubicBezTo>
                      <a:pt x="826662" y="381489"/>
                      <a:pt x="819697" y="390550"/>
                      <a:pt x="809897" y="394225"/>
                    </a:cubicBezTo>
                    <a:cubicBezTo>
                      <a:pt x="796038" y="399422"/>
                      <a:pt x="780869" y="400030"/>
                      <a:pt x="766355" y="402933"/>
                    </a:cubicBezTo>
                    <a:cubicBezTo>
                      <a:pt x="757646" y="411642"/>
                      <a:pt x="751245" y="423551"/>
                      <a:pt x="740229" y="429059"/>
                    </a:cubicBezTo>
                    <a:cubicBezTo>
                      <a:pt x="726990" y="435679"/>
                      <a:pt x="711046" y="434178"/>
                      <a:pt x="696686" y="437768"/>
                    </a:cubicBezTo>
                    <a:cubicBezTo>
                      <a:pt x="671055" y="444176"/>
                      <a:pt x="660654" y="451429"/>
                      <a:pt x="635726" y="463893"/>
                    </a:cubicBezTo>
                    <a:cubicBezTo>
                      <a:pt x="585692" y="513927"/>
                      <a:pt x="611656" y="500945"/>
                      <a:pt x="566057" y="516145"/>
                    </a:cubicBezTo>
                    <a:cubicBezTo>
                      <a:pt x="560251" y="524854"/>
                      <a:pt x="553833" y="533184"/>
                      <a:pt x="548640" y="542271"/>
                    </a:cubicBezTo>
                    <a:cubicBezTo>
                      <a:pt x="542199" y="553542"/>
                      <a:pt x="538424" y="566303"/>
                      <a:pt x="531223" y="577105"/>
                    </a:cubicBezTo>
                    <a:cubicBezTo>
                      <a:pt x="515121" y="601258"/>
                      <a:pt x="499498" y="626246"/>
                      <a:pt x="478972" y="646773"/>
                    </a:cubicBezTo>
                    <a:cubicBezTo>
                      <a:pt x="473166" y="652579"/>
                      <a:pt x="466684" y="657780"/>
                      <a:pt x="461555" y="664191"/>
                    </a:cubicBezTo>
                    <a:cubicBezTo>
                      <a:pt x="455017" y="672364"/>
                      <a:pt x="450837" y="682276"/>
                      <a:pt x="444137" y="690316"/>
                    </a:cubicBezTo>
                    <a:cubicBezTo>
                      <a:pt x="436253" y="699777"/>
                      <a:pt x="426027" y="707091"/>
                      <a:pt x="418012" y="716442"/>
                    </a:cubicBezTo>
                    <a:cubicBezTo>
                      <a:pt x="408566" y="727462"/>
                      <a:pt x="400595" y="739665"/>
                      <a:pt x="391886" y="751276"/>
                    </a:cubicBezTo>
                    <a:cubicBezTo>
                      <a:pt x="369995" y="816945"/>
                      <a:pt x="402070" y="738546"/>
                      <a:pt x="357052" y="794819"/>
                    </a:cubicBezTo>
                    <a:cubicBezTo>
                      <a:pt x="351317" y="801987"/>
                      <a:pt x="352898" y="812975"/>
                      <a:pt x="348343" y="820945"/>
                    </a:cubicBezTo>
                    <a:cubicBezTo>
                      <a:pt x="305715" y="895542"/>
                      <a:pt x="340212" y="820136"/>
                      <a:pt x="296092" y="881905"/>
                    </a:cubicBezTo>
                    <a:cubicBezTo>
                      <a:pt x="288547" y="892469"/>
                      <a:pt x="285555" y="905730"/>
                      <a:pt x="278675" y="916739"/>
                    </a:cubicBezTo>
                    <a:cubicBezTo>
                      <a:pt x="270982" y="929047"/>
                      <a:pt x="260872" y="939682"/>
                      <a:pt x="252549" y="951573"/>
                    </a:cubicBezTo>
                    <a:cubicBezTo>
                      <a:pt x="240545" y="968722"/>
                      <a:pt x="229326" y="986408"/>
                      <a:pt x="217715" y="1003825"/>
                    </a:cubicBezTo>
                    <a:cubicBezTo>
                      <a:pt x="211909" y="1012534"/>
                      <a:pt x="207698" y="1022550"/>
                      <a:pt x="200297" y="1029951"/>
                    </a:cubicBezTo>
                    <a:cubicBezTo>
                      <a:pt x="166771" y="1063477"/>
                      <a:pt x="181003" y="1045829"/>
                      <a:pt x="156755" y="1082202"/>
                    </a:cubicBezTo>
                    <a:cubicBezTo>
                      <a:pt x="153852" y="1096716"/>
                      <a:pt x="152727" y="1111703"/>
                      <a:pt x="148046" y="1125745"/>
                    </a:cubicBezTo>
                    <a:cubicBezTo>
                      <a:pt x="143610" y="1139053"/>
                      <a:pt x="110513" y="1197253"/>
                      <a:pt x="104503" y="1204122"/>
                    </a:cubicBezTo>
                    <a:cubicBezTo>
                      <a:pt x="94945" y="1215045"/>
                      <a:pt x="81280" y="1221539"/>
                      <a:pt x="69669" y="1230248"/>
                    </a:cubicBezTo>
                    <a:cubicBezTo>
                      <a:pt x="56581" y="1321858"/>
                      <a:pt x="69045" y="1260577"/>
                      <a:pt x="43543" y="1343459"/>
                    </a:cubicBezTo>
                    <a:cubicBezTo>
                      <a:pt x="37328" y="1363658"/>
                      <a:pt x="32199" y="1384177"/>
                      <a:pt x="26126" y="1404419"/>
                    </a:cubicBezTo>
                    <a:cubicBezTo>
                      <a:pt x="23488" y="1413212"/>
                      <a:pt x="21033" y="1422107"/>
                      <a:pt x="17417" y="1430545"/>
                    </a:cubicBezTo>
                    <a:cubicBezTo>
                      <a:pt x="12303" y="1442477"/>
                      <a:pt x="5806" y="1453768"/>
                      <a:pt x="0" y="1465379"/>
                    </a:cubicBezTo>
                    <a:cubicBezTo>
                      <a:pt x="2903" y="1572785"/>
                      <a:pt x="3717" y="1680267"/>
                      <a:pt x="8709" y="1787596"/>
                    </a:cubicBezTo>
                    <a:cubicBezTo>
                      <a:pt x="9529" y="1805234"/>
                      <a:pt x="13954" y="1822533"/>
                      <a:pt x="17417" y="1839848"/>
                    </a:cubicBezTo>
                    <a:cubicBezTo>
                      <a:pt x="22445" y="1864989"/>
                      <a:pt x="31441" y="1896038"/>
                      <a:pt x="43543" y="1918225"/>
                    </a:cubicBezTo>
                    <a:cubicBezTo>
                      <a:pt x="53567" y="1936602"/>
                      <a:pt x="71757" y="1950618"/>
                      <a:pt x="78377" y="1970476"/>
                    </a:cubicBezTo>
                    <a:cubicBezTo>
                      <a:pt x="81280" y="1979185"/>
                      <a:pt x="84564" y="1987775"/>
                      <a:pt x="87086" y="1996602"/>
                    </a:cubicBezTo>
                    <a:cubicBezTo>
                      <a:pt x="90374" y="2008110"/>
                      <a:pt x="91592" y="2020229"/>
                      <a:pt x="95795" y="2031436"/>
                    </a:cubicBezTo>
                    <a:cubicBezTo>
                      <a:pt x="100353" y="2043592"/>
                      <a:pt x="107406" y="2054659"/>
                      <a:pt x="113212" y="2066271"/>
                    </a:cubicBezTo>
                    <a:cubicBezTo>
                      <a:pt x="114374" y="2070919"/>
                      <a:pt x="125630" y="2119733"/>
                      <a:pt x="130629" y="2127231"/>
                    </a:cubicBezTo>
                    <a:cubicBezTo>
                      <a:pt x="137461" y="2137478"/>
                      <a:pt x="148046" y="2144648"/>
                      <a:pt x="156755" y="2153356"/>
                    </a:cubicBezTo>
                    <a:lnTo>
                      <a:pt x="182880" y="2231733"/>
                    </a:lnTo>
                    <a:cubicBezTo>
                      <a:pt x="185783" y="2240442"/>
                      <a:pt x="187484" y="2249648"/>
                      <a:pt x="191589" y="2257859"/>
                    </a:cubicBezTo>
                    <a:cubicBezTo>
                      <a:pt x="197395" y="2269470"/>
                      <a:pt x="204448" y="2280538"/>
                      <a:pt x="209006" y="2292693"/>
                    </a:cubicBezTo>
                    <a:cubicBezTo>
                      <a:pt x="212800" y="2302810"/>
                      <a:pt x="219407" y="2341960"/>
                      <a:pt x="226423" y="2353653"/>
                    </a:cubicBezTo>
                    <a:cubicBezTo>
                      <a:pt x="230647" y="2360694"/>
                      <a:pt x="238034" y="2365265"/>
                      <a:pt x="243840" y="2371071"/>
                    </a:cubicBezTo>
                    <a:cubicBezTo>
                      <a:pt x="275604" y="2466356"/>
                      <a:pt x="222398" y="2324569"/>
                      <a:pt x="278675" y="2414613"/>
                    </a:cubicBezTo>
                    <a:cubicBezTo>
                      <a:pt x="288405" y="2430182"/>
                      <a:pt x="287881" y="2450444"/>
                      <a:pt x="296092" y="2466865"/>
                    </a:cubicBezTo>
                    <a:cubicBezTo>
                      <a:pt x="301898" y="2478476"/>
                      <a:pt x="306308" y="2490897"/>
                      <a:pt x="313509" y="2501699"/>
                    </a:cubicBezTo>
                    <a:cubicBezTo>
                      <a:pt x="360105" y="2571593"/>
                      <a:pt x="332504" y="2521011"/>
                      <a:pt x="374469" y="2571368"/>
                    </a:cubicBezTo>
                    <a:cubicBezTo>
                      <a:pt x="381169" y="2579408"/>
                      <a:pt x="385348" y="2589320"/>
                      <a:pt x="391886" y="2597493"/>
                    </a:cubicBezTo>
                    <a:cubicBezTo>
                      <a:pt x="397015" y="2603904"/>
                      <a:pt x="404174" y="2608500"/>
                      <a:pt x="409303" y="2614911"/>
                    </a:cubicBezTo>
                    <a:cubicBezTo>
                      <a:pt x="415841" y="2623084"/>
                      <a:pt x="418547" y="2634498"/>
                      <a:pt x="426720" y="2641036"/>
                    </a:cubicBezTo>
                    <a:cubicBezTo>
                      <a:pt x="433888" y="2646771"/>
                      <a:pt x="444137" y="2646842"/>
                      <a:pt x="452846" y="2649745"/>
                    </a:cubicBezTo>
                    <a:cubicBezTo>
                      <a:pt x="458652" y="2658454"/>
                      <a:pt x="462862" y="2668470"/>
                      <a:pt x="470263" y="2675871"/>
                    </a:cubicBezTo>
                    <a:cubicBezTo>
                      <a:pt x="477664" y="2683272"/>
                      <a:pt x="489851" y="2685115"/>
                      <a:pt x="496389" y="2693288"/>
                    </a:cubicBezTo>
                    <a:cubicBezTo>
                      <a:pt x="502123" y="2700456"/>
                      <a:pt x="498606" y="2712922"/>
                      <a:pt x="505097" y="2719413"/>
                    </a:cubicBezTo>
                    <a:cubicBezTo>
                      <a:pt x="511588" y="2725904"/>
                      <a:pt x="523012" y="2724017"/>
                      <a:pt x="531223" y="2728122"/>
                    </a:cubicBezTo>
                    <a:cubicBezTo>
                      <a:pt x="590317" y="2757669"/>
                      <a:pt x="516192" y="2739878"/>
                      <a:pt x="609600" y="2754248"/>
                    </a:cubicBezTo>
                    <a:cubicBezTo>
                      <a:pt x="629888" y="2757369"/>
                      <a:pt x="650385" y="2759173"/>
                      <a:pt x="670560" y="2762956"/>
                    </a:cubicBezTo>
                    <a:cubicBezTo>
                      <a:pt x="696865" y="2767888"/>
                      <a:pt x="722632" y="2775441"/>
                      <a:pt x="748937" y="2780373"/>
                    </a:cubicBezTo>
                    <a:cubicBezTo>
                      <a:pt x="785090" y="2787152"/>
                      <a:pt x="854591" y="2794048"/>
                      <a:pt x="888275" y="2797791"/>
                    </a:cubicBezTo>
                    <a:cubicBezTo>
                      <a:pt x="902789" y="2803597"/>
                      <a:pt x="920763" y="2804154"/>
                      <a:pt x="931817" y="2815208"/>
                    </a:cubicBezTo>
                    <a:cubicBezTo>
                      <a:pt x="991960" y="2875351"/>
                      <a:pt x="891431" y="2833676"/>
                      <a:pt x="966652" y="2858751"/>
                    </a:cubicBezTo>
                    <a:cubicBezTo>
                      <a:pt x="974310" y="2889385"/>
                      <a:pt x="974561" y="2901095"/>
                      <a:pt x="992777" y="2928419"/>
                    </a:cubicBezTo>
                    <a:cubicBezTo>
                      <a:pt x="1005600" y="2947653"/>
                      <a:pt x="1033378" y="2974786"/>
                      <a:pt x="1045029" y="2998088"/>
                    </a:cubicBezTo>
                    <a:cubicBezTo>
                      <a:pt x="1086331" y="3080693"/>
                      <a:pt x="1049771" y="3037664"/>
                      <a:pt x="1097280" y="3085173"/>
                    </a:cubicBezTo>
                    <a:cubicBezTo>
                      <a:pt x="1121076" y="3156557"/>
                      <a:pt x="1079918" y="3046070"/>
                      <a:pt x="1158240" y="3163551"/>
                    </a:cubicBezTo>
                    <a:cubicBezTo>
                      <a:pt x="1188099" y="3208339"/>
                      <a:pt x="1160312" y="3173915"/>
                      <a:pt x="1201783" y="3207093"/>
                    </a:cubicBezTo>
                    <a:cubicBezTo>
                      <a:pt x="1237106" y="3235352"/>
                      <a:pt x="1200399" y="3226703"/>
                      <a:pt x="1271452" y="3241928"/>
                    </a:cubicBezTo>
                    <a:cubicBezTo>
                      <a:pt x="1294336" y="3246832"/>
                      <a:pt x="1318035" y="3246789"/>
                      <a:pt x="1341120" y="3250636"/>
                    </a:cubicBezTo>
                    <a:cubicBezTo>
                      <a:pt x="1392462" y="3259193"/>
                      <a:pt x="1430652" y="3270536"/>
                      <a:pt x="1480457" y="3276762"/>
                    </a:cubicBezTo>
                    <a:cubicBezTo>
                      <a:pt x="1509405" y="3280381"/>
                      <a:pt x="1538514" y="3282568"/>
                      <a:pt x="1567543" y="3285471"/>
                    </a:cubicBezTo>
                    <a:cubicBezTo>
                      <a:pt x="1584960" y="3291277"/>
                      <a:pt x="1601750" y="3299505"/>
                      <a:pt x="1619795" y="3302888"/>
                    </a:cubicBezTo>
                    <a:cubicBezTo>
                      <a:pt x="1687259" y="3315537"/>
                      <a:pt x="1923109" y="3319728"/>
                      <a:pt x="1933303" y="3320305"/>
                    </a:cubicBezTo>
                    <a:cubicBezTo>
                      <a:pt x="2011769" y="3324747"/>
                      <a:pt x="2090114" y="3331195"/>
                      <a:pt x="2168435" y="3337722"/>
                    </a:cubicBezTo>
                    <a:cubicBezTo>
                      <a:pt x="2194631" y="3339905"/>
                      <a:pt x="2220883" y="3342110"/>
                      <a:pt x="2246812" y="3346431"/>
                    </a:cubicBezTo>
                    <a:cubicBezTo>
                      <a:pt x="2485662" y="3386239"/>
                      <a:pt x="2280950" y="3362907"/>
                      <a:pt x="2464526" y="3381265"/>
                    </a:cubicBezTo>
                    <a:cubicBezTo>
                      <a:pt x="2579585" y="3419618"/>
                      <a:pt x="2451156" y="3381771"/>
                      <a:pt x="2656115" y="3407391"/>
                    </a:cubicBezTo>
                    <a:cubicBezTo>
                      <a:pt x="2679868" y="3410360"/>
                      <a:pt x="2702256" y="3420397"/>
                      <a:pt x="2725783" y="3424808"/>
                    </a:cubicBezTo>
                    <a:cubicBezTo>
                      <a:pt x="2748786" y="3429121"/>
                      <a:pt x="2772229" y="3430613"/>
                      <a:pt x="2795452" y="3433516"/>
                    </a:cubicBezTo>
                    <a:cubicBezTo>
                      <a:pt x="2818675" y="3439322"/>
                      <a:pt x="2841547" y="3446773"/>
                      <a:pt x="2865120" y="3450933"/>
                    </a:cubicBezTo>
                    <a:cubicBezTo>
                      <a:pt x="2891006" y="3455501"/>
                      <a:pt x="2917568" y="3455321"/>
                      <a:pt x="2943497" y="3459642"/>
                    </a:cubicBezTo>
                    <a:cubicBezTo>
                      <a:pt x="3001730" y="3469348"/>
                      <a:pt x="3006468" y="3471923"/>
                      <a:pt x="3048000" y="3485768"/>
                    </a:cubicBezTo>
                    <a:cubicBezTo>
                      <a:pt x="3121117" y="3540603"/>
                      <a:pt x="3041639" y="3488825"/>
                      <a:pt x="3126377" y="3520602"/>
                    </a:cubicBezTo>
                    <a:cubicBezTo>
                      <a:pt x="3136177" y="3524277"/>
                      <a:pt x="3142883" y="3533896"/>
                      <a:pt x="3152503" y="3538019"/>
                    </a:cubicBezTo>
                    <a:cubicBezTo>
                      <a:pt x="3163504" y="3542734"/>
                      <a:pt x="3175653" y="3544132"/>
                      <a:pt x="3187337" y="3546728"/>
                    </a:cubicBezTo>
                    <a:cubicBezTo>
                      <a:pt x="3215654" y="3553021"/>
                      <a:pt x="3231864" y="3553370"/>
                      <a:pt x="3257006" y="3564145"/>
                    </a:cubicBezTo>
                    <a:cubicBezTo>
                      <a:pt x="3339857" y="3599653"/>
                      <a:pt x="3242284" y="3560804"/>
                      <a:pt x="3326675" y="3607688"/>
                    </a:cubicBezTo>
                    <a:cubicBezTo>
                      <a:pt x="3340340" y="3615280"/>
                      <a:pt x="3355703" y="3619299"/>
                      <a:pt x="3370217" y="3625105"/>
                    </a:cubicBezTo>
                    <a:cubicBezTo>
                      <a:pt x="3416827" y="3671712"/>
                      <a:pt x="3348651" y="3607212"/>
                      <a:pt x="3422469" y="3659939"/>
                    </a:cubicBezTo>
                    <a:cubicBezTo>
                      <a:pt x="3432491" y="3667097"/>
                      <a:pt x="3440711" y="3676604"/>
                      <a:pt x="3448595" y="3686065"/>
                    </a:cubicBezTo>
                    <a:cubicBezTo>
                      <a:pt x="3455295" y="3694106"/>
                      <a:pt x="3457839" y="3705653"/>
                      <a:pt x="3466012" y="3712191"/>
                    </a:cubicBezTo>
                    <a:cubicBezTo>
                      <a:pt x="3473180" y="3717925"/>
                      <a:pt x="3483429" y="3717996"/>
                      <a:pt x="3492137" y="3720899"/>
                    </a:cubicBezTo>
                    <a:cubicBezTo>
                      <a:pt x="3509554" y="3732510"/>
                      <a:pt x="3528635" y="3741949"/>
                      <a:pt x="3544389" y="3755733"/>
                    </a:cubicBezTo>
                    <a:cubicBezTo>
                      <a:pt x="3592872" y="3798155"/>
                      <a:pt x="3529096" y="3770955"/>
                      <a:pt x="3587932" y="3790568"/>
                    </a:cubicBezTo>
                    <a:cubicBezTo>
                      <a:pt x="3596640" y="3799276"/>
                      <a:pt x="3607226" y="3806446"/>
                      <a:pt x="3614057" y="3816693"/>
                    </a:cubicBezTo>
                    <a:cubicBezTo>
                      <a:pt x="3619149" y="3824331"/>
                      <a:pt x="3616889" y="3835767"/>
                      <a:pt x="3622766" y="3842819"/>
                    </a:cubicBezTo>
                    <a:cubicBezTo>
                      <a:pt x="3643045" y="3867154"/>
                      <a:pt x="3657681" y="3868972"/>
                      <a:pt x="3683726" y="3877653"/>
                    </a:cubicBezTo>
                    <a:cubicBezTo>
                      <a:pt x="3686629" y="3886362"/>
                      <a:pt x="3685944" y="3897288"/>
                      <a:pt x="3692435" y="3903779"/>
                    </a:cubicBezTo>
                    <a:cubicBezTo>
                      <a:pt x="3698926" y="3910270"/>
                      <a:pt x="3718065" y="3903322"/>
                      <a:pt x="3718560" y="3912488"/>
                    </a:cubicBezTo>
                    <a:cubicBezTo>
                      <a:pt x="3724203" y="4016879"/>
                      <a:pt x="3712755" y="4121493"/>
                      <a:pt x="3709852" y="4225996"/>
                    </a:cubicBezTo>
                    <a:cubicBezTo>
                      <a:pt x="3712755" y="4234705"/>
                      <a:pt x="3716965" y="4243082"/>
                      <a:pt x="3718560" y="4252122"/>
                    </a:cubicBezTo>
                    <a:cubicBezTo>
                      <a:pt x="3725694" y="4292550"/>
                      <a:pt x="3717617" y="4337324"/>
                      <a:pt x="3735977" y="4374042"/>
                    </a:cubicBezTo>
                    <a:lnTo>
                      <a:pt x="3753395" y="4408876"/>
                    </a:lnTo>
                    <a:cubicBezTo>
                      <a:pt x="3759201" y="4432099"/>
                      <a:pt x="3761922" y="4456319"/>
                      <a:pt x="3770812" y="4478545"/>
                    </a:cubicBezTo>
                    <a:cubicBezTo>
                      <a:pt x="3776618" y="4493059"/>
                      <a:pt x="3783632" y="4507147"/>
                      <a:pt x="3788229" y="4522088"/>
                    </a:cubicBezTo>
                    <a:cubicBezTo>
                      <a:pt x="3795269" y="4544967"/>
                      <a:pt x="3794941" y="4570346"/>
                      <a:pt x="3805646" y="4591756"/>
                    </a:cubicBezTo>
                    <a:cubicBezTo>
                      <a:pt x="3811452" y="4603368"/>
                      <a:pt x="3818505" y="4614435"/>
                      <a:pt x="3823063" y="4626591"/>
                    </a:cubicBezTo>
                    <a:cubicBezTo>
                      <a:pt x="3827266" y="4637798"/>
                      <a:pt x="3828333" y="4649961"/>
                      <a:pt x="3831772" y="4661425"/>
                    </a:cubicBezTo>
                    <a:cubicBezTo>
                      <a:pt x="3870211" y="4789553"/>
                      <a:pt x="3827639" y="4631759"/>
                      <a:pt x="3866606" y="4774636"/>
                    </a:cubicBezTo>
                    <a:cubicBezTo>
                      <a:pt x="3869755" y="4786183"/>
                      <a:pt x="3870454" y="4798534"/>
                      <a:pt x="3875315" y="4809471"/>
                    </a:cubicBezTo>
                    <a:cubicBezTo>
                      <a:pt x="3893754" y="4850960"/>
                      <a:pt x="3905125" y="4856698"/>
                      <a:pt x="3936275" y="4887848"/>
                    </a:cubicBezTo>
                    <a:cubicBezTo>
                      <a:pt x="3947886" y="4899459"/>
                      <a:pt x="3955863" y="4916583"/>
                      <a:pt x="3971109" y="4922682"/>
                    </a:cubicBezTo>
                    <a:lnTo>
                      <a:pt x="4014652" y="4940099"/>
                    </a:lnTo>
                    <a:cubicBezTo>
                      <a:pt x="4048544" y="4990938"/>
                      <a:pt x="4010667" y="4946815"/>
                      <a:pt x="4066903" y="4974933"/>
                    </a:cubicBezTo>
                    <a:cubicBezTo>
                      <a:pt x="4074247" y="4978605"/>
                      <a:pt x="4076773" y="4989117"/>
                      <a:pt x="4084320" y="4992351"/>
                    </a:cubicBezTo>
                    <a:cubicBezTo>
                      <a:pt x="4218118" y="5049694"/>
                      <a:pt x="4024203" y="4940520"/>
                      <a:pt x="4180115" y="5018476"/>
                    </a:cubicBezTo>
                    <a:cubicBezTo>
                      <a:pt x="4261795" y="5059316"/>
                      <a:pt x="4159606" y="5010274"/>
                      <a:pt x="4267200" y="5053311"/>
                    </a:cubicBezTo>
                    <a:cubicBezTo>
                      <a:pt x="4281714" y="5059117"/>
                      <a:pt x="4295913" y="5065785"/>
                      <a:pt x="4310743" y="5070728"/>
                    </a:cubicBezTo>
                    <a:cubicBezTo>
                      <a:pt x="4322097" y="5074513"/>
                      <a:pt x="4334223" y="5075651"/>
                      <a:pt x="4345577" y="5079436"/>
                    </a:cubicBezTo>
                    <a:cubicBezTo>
                      <a:pt x="4360407" y="5084379"/>
                      <a:pt x="4374926" y="5090302"/>
                      <a:pt x="4389120" y="5096853"/>
                    </a:cubicBezTo>
                    <a:cubicBezTo>
                      <a:pt x="4412694" y="5107734"/>
                      <a:pt x="4433600" y="5125391"/>
                      <a:pt x="4458789" y="5131688"/>
                    </a:cubicBezTo>
                    <a:cubicBezTo>
                      <a:pt x="4470400" y="5134591"/>
                      <a:pt x="4482375" y="5136306"/>
                      <a:pt x="4493623" y="5140396"/>
                    </a:cubicBezTo>
                    <a:cubicBezTo>
                      <a:pt x="4514400" y="5147951"/>
                      <a:pt x="4532950" y="5161968"/>
                      <a:pt x="4554583" y="5166522"/>
                    </a:cubicBezTo>
                    <a:cubicBezTo>
                      <a:pt x="4588788" y="5173723"/>
                      <a:pt x="4624252" y="5172328"/>
                      <a:pt x="4659086" y="5175231"/>
                    </a:cubicBezTo>
                    <a:cubicBezTo>
                      <a:pt x="4676503" y="5181037"/>
                      <a:pt x="4693448" y="5188520"/>
                      <a:pt x="4711337" y="5192648"/>
                    </a:cubicBezTo>
                    <a:cubicBezTo>
                      <a:pt x="4731338" y="5197263"/>
                      <a:pt x="4751896" y="5199089"/>
                      <a:pt x="4772297" y="5201356"/>
                    </a:cubicBezTo>
                    <a:cubicBezTo>
                      <a:pt x="4830287" y="5207799"/>
                      <a:pt x="4888412" y="5212967"/>
                      <a:pt x="4946469" y="5218773"/>
                    </a:cubicBezTo>
                    <a:cubicBezTo>
                      <a:pt x="4978400" y="5227482"/>
                      <a:pt x="5009921" y="5237868"/>
                      <a:pt x="5042263" y="5244899"/>
                    </a:cubicBezTo>
                    <a:cubicBezTo>
                      <a:pt x="5148848" y="5268070"/>
                      <a:pt x="5129417" y="5257350"/>
                      <a:pt x="5225143" y="5271025"/>
                    </a:cubicBezTo>
                    <a:cubicBezTo>
                      <a:pt x="5260103" y="5276019"/>
                      <a:pt x="5294812" y="5282636"/>
                      <a:pt x="5329646" y="5288442"/>
                    </a:cubicBezTo>
                    <a:lnTo>
                      <a:pt x="6818812" y="5279733"/>
                    </a:lnTo>
                    <a:cubicBezTo>
                      <a:pt x="6880040" y="5278776"/>
                      <a:pt x="6940528" y="5265275"/>
                      <a:pt x="7001692" y="5262316"/>
                    </a:cubicBezTo>
                    <a:cubicBezTo>
                      <a:pt x="7120605" y="5256562"/>
                      <a:pt x="7239726" y="5256511"/>
                      <a:pt x="7358743" y="5253608"/>
                    </a:cubicBezTo>
                    <a:cubicBezTo>
                      <a:pt x="7410994" y="5241996"/>
                      <a:pt x="7462934" y="5228881"/>
                      <a:pt x="7515497" y="5218773"/>
                    </a:cubicBezTo>
                    <a:cubicBezTo>
                      <a:pt x="7538480" y="5214353"/>
                      <a:pt x="7561998" y="5213375"/>
                      <a:pt x="7585166" y="5210065"/>
                    </a:cubicBezTo>
                    <a:cubicBezTo>
                      <a:pt x="7622963" y="5204666"/>
                      <a:pt x="7660937" y="5200136"/>
                      <a:pt x="7698377" y="5192648"/>
                    </a:cubicBezTo>
                    <a:cubicBezTo>
                      <a:pt x="8028702" y="5126583"/>
                      <a:pt x="7760724" y="5166337"/>
                      <a:pt x="8020595" y="5131688"/>
                    </a:cubicBezTo>
                    <a:cubicBezTo>
                      <a:pt x="8072846" y="5117174"/>
                      <a:pt x="8126082" y="5105823"/>
                      <a:pt x="8177349" y="5088145"/>
                    </a:cubicBezTo>
                    <a:cubicBezTo>
                      <a:pt x="8358113" y="5025812"/>
                      <a:pt x="8203862" y="5056149"/>
                      <a:pt x="8325395" y="5035893"/>
                    </a:cubicBezTo>
                    <a:cubicBezTo>
                      <a:pt x="8345715" y="5024282"/>
                      <a:pt x="8365749" y="5012155"/>
                      <a:pt x="8386355" y="5001059"/>
                    </a:cubicBezTo>
                    <a:cubicBezTo>
                      <a:pt x="8403500" y="4991827"/>
                      <a:pt x="8423028" y="4986617"/>
                      <a:pt x="8438606" y="4974933"/>
                    </a:cubicBezTo>
                    <a:cubicBezTo>
                      <a:pt x="8493019" y="4934123"/>
                      <a:pt x="8538767" y="4882034"/>
                      <a:pt x="8595360" y="4844305"/>
                    </a:cubicBezTo>
                    <a:cubicBezTo>
                      <a:pt x="8819846" y="4694647"/>
                      <a:pt x="8569160" y="4866130"/>
                      <a:pt x="8830492" y="4670133"/>
                    </a:cubicBezTo>
                    <a:cubicBezTo>
                      <a:pt x="8945573" y="4583823"/>
                      <a:pt x="8776804" y="4757377"/>
                      <a:pt x="8978537" y="4539505"/>
                    </a:cubicBezTo>
                    <a:cubicBezTo>
                      <a:pt x="9235525" y="4261956"/>
                      <a:pt x="9001401" y="4517729"/>
                      <a:pt x="9135292" y="4339208"/>
                    </a:cubicBezTo>
                    <a:cubicBezTo>
                      <a:pt x="9179902" y="4279728"/>
                      <a:pt x="9232384" y="4226218"/>
                      <a:pt x="9274629" y="4165036"/>
                    </a:cubicBezTo>
                    <a:cubicBezTo>
                      <a:pt x="9316777" y="4103994"/>
                      <a:pt x="9347542" y="4035726"/>
                      <a:pt x="9387840" y="3973448"/>
                    </a:cubicBezTo>
                    <a:cubicBezTo>
                      <a:pt x="9419772" y="3924099"/>
                      <a:pt x="9452829" y="3875461"/>
                      <a:pt x="9483635" y="3825402"/>
                    </a:cubicBezTo>
                    <a:cubicBezTo>
                      <a:pt x="9520001" y="3766306"/>
                      <a:pt x="9597859" y="3608643"/>
                      <a:pt x="9614263" y="3572853"/>
                    </a:cubicBezTo>
                    <a:cubicBezTo>
                      <a:pt x="9651108" y="3492464"/>
                      <a:pt x="9680910" y="3408931"/>
                      <a:pt x="9718766" y="3329013"/>
                    </a:cubicBezTo>
                    <a:cubicBezTo>
                      <a:pt x="9733258" y="3298419"/>
                      <a:pt x="9757682" y="3273043"/>
                      <a:pt x="9771017" y="3241928"/>
                    </a:cubicBezTo>
                    <a:cubicBezTo>
                      <a:pt x="9801401" y="3171033"/>
                      <a:pt x="9823269" y="3096785"/>
                      <a:pt x="9849395" y="3024213"/>
                    </a:cubicBezTo>
                    <a:cubicBezTo>
                      <a:pt x="9852298" y="2995185"/>
                      <a:pt x="9852382" y="2965735"/>
                      <a:pt x="9858103" y="2937128"/>
                    </a:cubicBezTo>
                    <a:cubicBezTo>
                      <a:pt x="9866941" y="2892939"/>
                      <a:pt x="9880786" y="2849895"/>
                      <a:pt x="9892937" y="2806499"/>
                    </a:cubicBezTo>
                    <a:cubicBezTo>
                      <a:pt x="9901109" y="2777315"/>
                      <a:pt x="9913119" y="2749131"/>
                      <a:pt x="9919063" y="2719413"/>
                    </a:cubicBezTo>
                    <a:cubicBezTo>
                      <a:pt x="9933476" y="2647346"/>
                      <a:pt x="9942286" y="2574270"/>
                      <a:pt x="9953897" y="2501699"/>
                    </a:cubicBezTo>
                    <a:cubicBezTo>
                      <a:pt x="9966610" y="2247451"/>
                      <a:pt x="9961010" y="2304421"/>
                      <a:pt x="9997440" y="1970476"/>
                    </a:cubicBezTo>
                    <a:cubicBezTo>
                      <a:pt x="10001892" y="1929666"/>
                      <a:pt x="10010115" y="1889334"/>
                      <a:pt x="10014857" y="1848556"/>
                    </a:cubicBezTo>
                    <a:cubicBezTo>
                      <a:pt x="10050457" y="1542397"/>
                      <a:pt x="10011749" y="1683710"/>
                      <a:pt x="10075817" y="1491505"/>
                    </a:cubicBezTo>
                    <a:cubicBezTo>
                      <a:pt x="10081623" y="1401516"/>
                      <a:pt x="10086959" y="1311496"/>
                      <a:pt x="10093235" y="1221539"/>
                    </a:cubicBezTo>
                    <a:cubicBezTo>
                      <a:pt x="10095668" y="1186669"/>
                      <a:pt x="10103495" y="1151957"/>
                      <a:pt x="10101943" y="1117036"/>
                    </a:cubicBezTo>
                    <a:cubicBezTo>
                      <a:pt x="10097672" y="1020941"/>
                      <a:pt x="10088699" y="924976"/>
                      <a:pt x="10075817" y="829653"/>
                    </a:cubicBezTo>
                    <a:cubicBezTo>
                      <a:pt x="10074078" y="816788"/>
                      <a:pt x="10066711" y="804792"/>
                      <a:pt x="10058400" y="794819"/>
                    </a:cubicBezTo>
                    <a:cubicBezTo>
                      <a:pt x="10051700" y="786779"/>
                      <a:pt x="10040315" y="784102"/>
                      <a:pt x="10032275" y="777402"/>
                    </a:cubicBezTo>
                    <a:cubicBezTo>
                      <a:pt x="10022814" y="769517"/>
                      <a:pt x="10013843" y="760893"/>
                      <a:pt x="10006149" y="751276"/>
                    </a:cubicBezTo>
                    <a:cubicBezTo>
                      <a:pt x="9943762" y="673292"/>
                      <a:pt x="9988732" y="707733"/>
                      <a:pt x="9936480" y="672899"/>
                    </a:cubicBezTo>
                    <a:cubicBezTo>
                      <a:pt x="9930674" y="658385"/>
                      <a:pt x="9929236" y="641225"/>
                      <a:pt x="9919063" y="629356"/>
                    </a:cubicBezTo>
                    <a:cubicBezTo>
                      <a:pt x="9910615" y="619499"/>
                      <a:pt x="9894793" y="619485"/>
                      <a:pt x="9884229" y="611939"/>
                    </a:cubicBezTo>
                    <a:cubicBezTo>
                      <a:pt x="9874207" y="604781"/>
                      <a:pt x="9866118" y="595164"/>
                      <a:pt x="9858103" y="585813"/>
                    </a:cubicBezTo>
                    <a:cubicBezTo>
                      <a:pt x="9832522" y="555969"/>
                      <a:pt x="9821128" y="531708"/>
                      <a:pt x="9797143" y="498728"/>
                    </a:cubicBezTo>
                    <a:cubicBezTo>
                      <a:pt x="9786210" y="483696"/>
                      <a:pt x="9775452" y="468328"/>
                      <a:pt x="9762309" y="455185"/>
                    </a:cubicBezTo>
                    <a:cubicBezTo>
                      <a:pt x="9744809" y="437685"/>
                      <a:pt x="9686494" y="396414"/>
                      <a:pt x="9666515" y="385516"/>
                    </a:cubicBezTo>
                    <a:cubicBezTo>
                      <a:pt x="9652791" y="378030"/>
                      <a:pt x="9637486" y="373905"/>
                      <a:pt x="9622972" y="368099"/>
                    </a:cubicBezTo>
                    <a:cubicBezTo>
                      <a:pt x="9611360" y="353585"/>
                      <a:pt x="9602250" y="336653"/>
                      <a:pt x="9588137" y="324556"/>
                    </a:cubicBezTo>
                    <a:cubicBezTo>
                      <a:pt x="9581167" y="318582"/>
                      <a:pt x="9570071" y="320244"/>
                      <a:pt x="9562012" y="315848"/>
                    </a:cubicBezTo>
                    <a:cubicBezTo>
                      <a:pt x="9537970" y="302734"/>
                      <a:pt x="9515129" y="287496"/>
                      <a:pt x="9492343" y="272305"/>
                    </a:cubicBezTo>
                    <a:cubicBezTo>
                      <a:pt x="9439052" y="236777"/>
                      <a:pt x="9478915" y="251530"/>
                      <a:pt x="9422675" y="237471"/>
                    </a:cubicBezTo>
                    <a:cubicBezTo>
                      <a:pt x="9405258" y="228762"/>
                      <a:pt x="9388598" y="218335"/>
                      <a:pt x="9370423" y="211345"/>
                    </a:cubicBezTo>
                    <a:cubicBezTo>
                      <a:pt x="9327854" y="194972"/>
                      <a:pt x="9300757" y="192477"/>
                      <a:pt x="9257212" y="185219"/>
                    </a:cubicBezTo>
                    <a:cubicBezTo>
                      <a:pt x="9231677" y="168196"/>
                      <a:pt x="9183757" y="133130"/>
                      <a:pt x="9152709" y="124259"/>
                    </a:cubicBezTo>
                    <a:cubicBezTo>
                      <a:pt x="9130206" y="117830"/>
                      <a:pt x="9106263" y="118454"/>
                      <a:pt x="9083040" y="115551"/>
                    </a:cubicBezTo>
                    <a:cubicBezTo>
                      <a:pt x="9033692" y="98134"/>
                      <a:pt x="8985678" y="76332"/>
                      <a:pt x="8934995" y="63299"/>
                    </a:cubicBezTo>
                    <a:cubicBezTo>
                      <a:pt x="8826537" y="35410"/>
                      <a:pt x="8748354" y="35305"/>
                      <a:pt x="8638903" y="28465"/>
                    </a:cubicBezTo>
                    <a:cubicBezTo>
                      <a:pt x="8538801" y="-11575"/>
                      <a:pt x="8587507" y="2339"/>
                      <a:pt x="8395063" y="2339"/>
                    </a:cubicBezTo>
                    <a:lnTo>
                      <a:pt x="4894217" y="11048"/>
                    </a:lnTo>
                    <a:cubicBezTo>
                      <a:pt x="4865189" y="13951"/>
                      <a:pt x="4836012" y="15630"/>
                      <a:pt x="4807132" y="19756"/>
                    </a:cubicBezTo>
                    <a:cubicBezTo>
                      <a:pt x="4734376" y="30150"/>
                      <a:pt x="4662371" y="45694"/>
                      <a:pt x="4589417" y="54591"/>
                    </a:cubicBezTo>
                    <a:cubicBezTo>
                      <a:pt x="4543223" y="60224"/>
                      <a:pt x="4496526" y="60396"/>
                      <a:pt x="4450080" y="63299"/>
                    </a:cubicBezTo>
                    <a:cubicBezTo>
                      <a:pt x="4386217" y="74910"/>
                      <a:pt x="4322900" y="90082"/>
                      <a:pt x="4258492" y="98133"/>
                    </a:cubicBezTo>
                    <a:cubicBezTo>
                      <a:pt x="4235269" y="101036"/>
                      <a:pt x="4211735" y="102069"/>
                      <a:pt x="4188823" y="106842"/>
                    </a:cubicBezTo>
                    <a:cubicBezTo>
                      <a:pt x="4141954" y="116606"/>
                      <a:pt x="4096633" y="133356"/>
                      <a:pt x="4049486" y="141676"/>
                    </a:cubicBezTo>
                    <a:cubicBezTo>
                      <a:pt x="4000137" y="150385"/>
                      <a:pt x="3950055" y="155648"/>
                      <a:pt x="3901440" y="167802"/>
                    </a:cubicBezTo>
                    <a:cubicBezTo>
                      <a:pt x="3883771" y="172219"/>
                      <a:pt x="3857965" y="177726"/>
                      <a:pt x="3840480" y="185219"/>
                    </a:cubicBezTo>
                    <a:cubicBezTo>
                      <a:pt x="3828548" y="190333"/>
                      <a:pt x="3817578" y="197522"/>
                      <a:pt x="3805646" y="202636"/>
                    </a:cubicBezTo>
                    <a:cubicBezTo>
                      <a:pt x="3797208" y="206252"/>
                      <a:pt x="3787958" y="207729"/>
                      <a:pt x="3779520" y="211345"/>
                    </a:cubicBezTo>
                    <a:cubicBezTo>
                      <a:pt x="3767588" y="216459"/>
                      <a:pt x="3756841" y="224204"/>
                      <a:pt x="3744686" y="228762"/>
                    </a:cubicBezTo>
                    <a:cubicBezTo>
                      <a:pt x="3707757" y="242611"/>
                      <a:pt x="3644055" y="243452"/>
                      <a:pt x="3614057" y="246179"/>
                    </a:cubicBezTo>
                    <a:cubicBezTo>
                      <a:pt x="3596640" y="251985"/>
                      <a:pt x="3580135" y="262539"/>
                      <a:pt x="3561806" y="263596"/>
                    </a:cubicBezTo>
                    <a:cubicBezTo>
                      <a:pt x="3407571" y="272494"/>
                      <a:pt x="3267166" y="273756"/>
                      <a:pt x="3108960" y="272305"/>
                    </a:cubicBezTo>
                    <a:close/>
                  </a:path>
                </a:pathLst>
              </a:custGeom>
              <a:solidFill>
                <a:srgbClr val="F2F2F2">
                  <a:alpha val="0"/>
                </a:srgbClr>
              </a:solidFill>
              <a:ln w="38100">
                <a:solidFill>
                  <a:srgbClr val="3F0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451095">
                <a:off x="3405503" y="720960"/>
                <a:ext cx="609600" cy="245316"/>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CasellaDiTesto 15"/>
            <p:cNvSpPr txBox="1"/>
            <p:nvPr/>
          </p:nvSpPr>
          <p:spPr>
            <a:xfrm>
              <a:off x="9617329" y="3780037"/>
              <a:ext cx="1776548" cy="2031325"/>
            </a:xfrm>
            <a:prstGeom prst="rect">
              <a:avLst/>
            </a:prstGeom>
            <a:noFill/>
          </p:spPr>
          <p:txBody>
            <a:bodyPr wrap="square" rtlCol="0">
              <a:spAutoFit/>
            </a:bodyPr>
            <a:lstStyle/>
            <a:p>
              <a:r>
                <a:rPr lang="it-IT" b="1" dirty="0" smtClean="0"/>
                <a:t>ODA-X8-2-HA</a:t>
              </a:r>
            </a:p>
            <a:p>
              <a:r>
                <a:rPr lang="it-IT" dirty="0" smtClean="0"/>
                <a:t>64 CPU</a:t>
              </a:r>
            </a:p>
            <a:p>
              <a:r>
                <a:rPr lang="it-IT" dirty="0" smtClean="0"/>
                <a:t>18 </a:t>
              </a:r>
              <a:r>
                <a:rPr lang="it-IT" dirty="0" err="1" smtClean="0"/>
                <a:t>TBy</a:t>
              </a:r>
              <a:r>
                <a:rPr lang="it-IT" dirty="0" smtClean="0"/>
                <a:t> SSD</a:t>
              </a:r>
            </a:p>
            <a:p>
              <a:r>
                <a:rPr lang="it-IT" dirty="0" smtClean="0"/>
                <a:t>97 </a:t>
              </a:r>
              <a:r>
                <a:rPr lang="it-IT" dirty="0" err="1" smtClean="0"/>
                <a:t>TBy</a:t>
              </a:r>
              <a:r>
                <a:rPr lang="it-IT" dirty="0" smtClean="0"/>
                <a:t> HHD</a:t>
              </a:r>
            </a:p>
            <a:p>
              <a:endParaRPr lang="it-IT" dirty="0" smtClean="0"/>
            </a:p>
            <a:p>
              <a:r>
                <a:rPr lang="it-IT" b="1" dirty="0" smtClean="0"/>
                <a:t>ZFS ZS9-2</a:t>
              </a:r>
            </a:p>
            <a:p>
              <a:r>
                <a:rPr lang="it-IT" dirty="0" smtClean="0"/>
                <a:t>480 </a:t>
              </a:r>
              <a:r>
                <a:rPr lang="it-IT" dirty="0" err="1" smtClean="0"/>
                <a:t>TBy</a:t>
              </a:r>
              <a:r>
                <a:rPr lang="it-IT" dirty="0" smtClean="0"/>
                <a:t> (RAID2)</a:t>
              </a:r>
              <a:endParaRPr lang="it-IT" dirty="0"/>
            </a:p>
          </p:txBody>
        </p:sp>
      </p:grpSp>
      <p:grpSp>
        <p:nvGrpSpPr>
          <p:cNvPr id="7" name="Group 6"/>
          <p:cNvGrpSpPr/>
          <p:nvPr/>
        </p:nvGrpSpPr>
        <p:grpSpPr>
          <a:xfrm>
            <a:off x="630091" y="1329082"/>
            <a:ext cx="7978589" cy="4757220"/>
            <a:chOff x="2832847" y="287384"/>
            <a:chExt cx="8680082" cy="5099145"/>
          </a:xfrm>
        </p:grpSpPr>
        <p:sp>
          <p:nvSpPr>
            <p:cNvPr id="2" name="CasellaDiTesto 1"/>
            <p:cNvSpPr txBox="1"/>
            <p:nvPr/>
          </p:nvSpPr>
          <p:spPr>
            <a:xfrm>
              <a:off x="6509649" y="4990651"/>
              <a:ext cx="4817974" cy="395878"/>
            </a:xfrm>
            <a:prstGeom prst="rect">
              <a:avLst/>
            </a:prstGeom>
            <a:noFill/>
          </p:spPr>
          <p:txBody>
            <a:bodyPr wrap="square" rtlCol="0">
              <a:spAutoFit/>
            </a:bodyPr>
            <a:lstStyle/>
            <a:p>
              <a:r>
                <a:rPr lang="it-IT" dirty="0" smtClean="0">
                  <a:solidFill>
                    <a:srgbClr val="FF0000"/>
                  </a:solidFill>
                </a:rPr>
                <a:t>Oracle ZFS file system compatibile con DPCT.</a:t>
              </a:r>
              <a:endParaRPr lang="it-IT" dirty="0">
                <a:solidFill>
                  <a:srgbClr val="FF0000"/>
                </a:solidFill>
              </a:endParaRPr>
            </a:p>
          </p:txBody>
        </p:sp>
        <p:grpSp>
          <p:nvGrpSpPr>
            <p:cNvPr id="6" name="Group 5"/>
            <p:cNvGrpSpPr/>
            <p:nvPr/>
          </p:nvGrpSpPr>
          <p:grpSpPr>
            <a:xfrm>
              <a:off x="2832847" y="287384"/>
              <a:ext cx="8592799" cy="4625276"/>
              <a:chOff x="1880413" y="645459"/>
              <a:chExt cx="9073767" cy="4868536"/>
            </a:xfrm>
          </p:grpSpPr>
          <p:pic>
            <p:nvPicPr>
              <p:cNvPr id="4" name="Immagine 3"/>
              <p:cNvPicPr>
                <a:picLocks noChangeAspect="1"/>
              </p:cNvPicPr>
              <p:nvPr/>
            </p:nvPicPr>
            <p:blipFill>
              <a:blip r:embed="rId2"/>
              <a:stretch>
                <a:fillRect/>
              </a:stretch>
            </p:blipFill>
            <p:spPr>
              <a:xfrm>
                <a:off x="1880413" y="645459"/>
                <a:ext cx="9073767" cy="48274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47" y="2789424"/>
                <a:ext cx="4258235" cy="2724571"/>
              </a:xfrm>
              <a:prstGeom prst="rect">
                <a:avLst/>
              </a:prstGeom>
            </p:spPr>
          </p:pic>
        </p:grpSp>
        <p:sp>
          <p:nvSpPr>
            <p:cNvPr id="10" name="CasellaDiTesto 9"/>
            <p:cNvSpPr txBox="1"/>
            <p:nvPr/>
          </p:nvSpPr>
          <p:spPr>
            <a:xfrm>
              <a:off x="3608618" y="4604884"/>
              <a:ext cx="1672207" cy="329898"/>
            </a:xfrm>
            <a:prstGeom prst="rect">
              <a:avLst/>
            </a:prstGeom>
            <a:noFill/>
          </p:spPr>
          <p:txBody>
            <a:bodyPr wrap="square" rtlCol="0">
              <a:spAutoFit/>
            </a:bodyPr>
            <a:lstStyle/>
            <a:p>
              <a:r>
                <a:rPr lang="it-IT" sz="1400" i="1" dirty="0" smtClean="0"/>
                <a:t>(</a:t>
              </a:r>
              <a:r>
                <a:rPr lang="it-IT" sz="1400" i="1" dirty="0" err="1" smtClean="0"/>
                <a:t>Current</a:t>
              </a:r>
              <a:r>
                <a:rPr lang="it-IT" sz="1400" i="1" dirty="0" smtClean="0"/>
                <a:t> DPCT)</a:t>
              </a:r>
              <a:endParaRPr lang="it-IT" sz="1400" i="1" dirty="0"/>
            </a:p>
          </p:txBody>
        </p:sp>
        <p:sp>
          <p:nvSpPr>
            <p:cNvPr id="3" name="TextBox 2"/>
            <p:cNvSpPr txBox="1"/>
            <p:nvPr/>
          </p:nvSpPr>
          <p:spPr>
            <a:xfrm>
              <a:off x="10209940" y="2324224"/>
              <a:ext cx="1302989" cy="329898"/>
            </a:xfrm>
            <a:prstGeom prst="rect">
              <a:avLst/>
            </a:prstGeom>
            <a:noFill/>
          </p:spPr>
          <p:txBody>
            <a:bodyPr wrap="square" rtlCol="0">
              <a:spAutoFit/>
            </a:bodyPr>
            <a:lstStyle/>
            <a:p>
              <a:r>
                <a:rPr lang="en-US" sz="1400" b="1" dirty="0" smtClean="0">
                  <a:solidFill>
                    <a:srgbClr val="FF0000"/>
                  </a:solidFill>
                </a:rPr>
                <a:t>ODA-X8-2-HA</a:t>
              </a:r>
              <a:endParaRPr lang="en-US" sz="1400" b="1" dirty="0">
                <a:solidFill>
                  <a:srgbClr val="FF0000"/>
                </a:solidFill>
              </a:endParaRPr>
            </a:p>
          </p:txBody>
        </p:sp>
      </p:grpSp>
      <p:sp>
        <p:nvSpPr>
          <p:cNvPr id="8" name="Segnaposto piè di pagina 7"/>
          <p:cNvSpPr>
            <a:spLocks noGrp="1"/>
          </p:cNvSpPr>
          <p:nvPr>
            <p:ph type="ftr" sz="quarter" idx="11"/>
          </p:nvPr>
        </p:nvSpPr>
        <p:spPr/>
        <p:txBody>
          <a:bodyPr/>
          <a:lstStyle/>
          <a:p>
            <a:r>
              <a:rPr lang="it-IT" smtClean="0"/>
              <a:t>Calcolo Critico, 15 Jun 2023, Catania - MGL</a:t>
            </a:r>
            <a:endParaRPr lang="en-US"/>
          </a:p>
        </p:txBody>
      </p:sp>
    </p:spTree>
    <p:extLst>
      <p:ext uri="{BB962C8B-B14F-4D97-AF65-F5344CB8AC3E}">
        <p14:creationId xmlns:p14="http://schemas.microsoft.com/office/powerpoint/2010/main" val="10724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7704909" y="6338354"/>
            <a:ext cx="4114800" cy="365125"/>
          </a:xfrm>
        </p:spPr>
        <p:txBody>
          <a:bodyPr/>
          <a:lstStyle/>
          <a:p>
            <a:r>
              <a:rPr lang="it-IT" dirty="0" smtClean="0"/>
              <a:t>Calcolo Critico, 15 </a:t>
            </a:r>
            <a:r>
              <a:rPr lang="it-IT" dirty="0" err="1" smtClean="0"/>
              <a:t>Jun</a:t>
            </a:r>
            <a:r>
              <a:rPr lang="it-IT" dirty="0" smtClean="0"/>
              <a:t> 2023, Catania - MGL</a:t>
            </a:r>
            <a:endParaRPr lang="en-US" dirty="0"/>
          </a:p>
        </p:txBody>
      </p:sp>
      <p:grpSp>
        <p:nvGrpSpPr>
          <p:cNvPr id="10" name="Gruppo 9"/>
          <p:cNvGrpSpPr/>
          <p:nvPr/>
        </p:nvGrpSpPr>
        <p:grpSpPr>
          <a:xfrm>
            <a:off x="128727" y="268163"/>
            <a:ext cx="11846935" cy="6252754"/>
            <a:chOff x="128727" y="268163"/>
            <a:chExt cx="11846935" cy="6252754"/>
          </a:xfrm>
        </p:grpSpPr>
        <p:grpSp>
          <p:nvGrpSpPr>
            <p:cNvPr id="8" name="Gruppo 7"/>
            <p:cNvGrpSpPr/>
            <p:nvPr/>
          </p:nvGrpSpPr>
          <p:grpSpPr>
            <a:xfrm>
              <a:off x="128727" y="268163"/>
              <a:ext cx="11846935" cy="6252754"/>
              <a:chOff x="109402" y="52254"/>
              <a:chExt cx="11846935" cy="6252754"/>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6570" y="3360020"/>
                <a:ext cx="2881993" cy="2881993"/>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570" y="113214"/>
                <a:ext cx="7479767" cy="3690388"/>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02" y="52254"/>
                <a:ext cx="4297135" cy="6252754"/>
              </a:xfrm>
              <a:prstGeom prst="rect">
                <a:avLst/>
              </a:prstGeom>
            </p:spPr>
          </p:pic>
        </p:grpSp>
        <p:sp>
          <p:nvSpPr>
            <p:cNvPr id="7" name="Freccia in giù 6"/>
            <p:cNvSpPr/>
            <p:nvPr/>
          </p:nvSpPr>
          <p:spPr>
            <a:xfrm rot="19857965">
              <a:off x="3657555" y="2565423"/>
              <a:ext cx="201713" cy="2481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2603855" y="1942011"/>
              <a:ext cx="957943" cy="766355"/>
            </a:xfrm>
            <a:prstGeom prst="ellipse">
              <a:avLst/>
            </a:prstGeom>
            <a:solidFill>
              <a:srgbClr val="FFFFFF">
                <a:alpha val="902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CasellaDiTesto 10"/>
          <p:cNvSpPr txBox="1"/>
          <p:nvPr/>
        </p:nvSpPr>
        <p:spPr>
          <a:xfrm>
            <a:off x="400594" y="3927565"/>
            <a:ext cx="1611086" cy="369332"/>
          </a:xfrm>
          <a:prstGeom prst="rect">
            <a:avLst/>
          </a:prstGeom>
          <a:noFill/>
        </p:spPr>
        <p:txBody>
          <a:bodyPr wrap="square" rtlCol="0">
            <a:spAutoFit/>
          </a:bodyPr>
          <a:lstStyle/>
          <a:p>
            <a:r>
              <a:rPr lang="it-IT" dirty="0" smtClean="0"/>
              <a:t>ODA X8 + ZFS</a:t>
            </a:r>
            <a:endParaRPr lang="it-IT" dirty="0"/>
          </a:p>
        </p:txBody>
      </p:sp>
      <p:sp>
        <p:nvSpPr>
          <p:cNvPr id="12" name="CasellaDiTesto 11"/>
          <p:cNvSpPr txBox="1"/>
          <p:nvPr/>
        </p:nvSpPr>
        <p:spPr>
          <a:xfrm>
            <a:off x="8421188" y="4502331"/>
            <a:ext cx="2760617" cy="954107"/>
          </a:xfrm>
          <a:prstGeom prst="rect">
            <a:avLst/>
          </a:prstGeom>
          <a:noFill/>
        </p:spPr>
        <p:txBody>
          <a:bodyPr wrap="square" rtlCol="0">
            <a:spAutoFit/>
          </a:bodyPr>
          <a:lstStyle/>
          <a:p>
            <a:r>
              <a:rPr lang="it-IT" sz="2800" b="1" dirty="0" smtClean="0">
                <a:solidFill>
                  <a:srgbClr val="00B050"/>
                </a:solidFill>
              </a:rPr>
              <a:t>OPS4 </a:t>
            </a:r>
            <a:r>
              <a:rPr lang="it-IT" sz="2800" b="1" dirty="0" smtClean="0">
                <a:solidFill>
                  <a:srgbClr val="00B050"/>
                </a:solidFill>
              </a:rPr>
              <a:t>today: </a:t>
            </a:r>
            <a:r>
              <a:rPr lang="it-IT" sz="2800" b="1" dirty="0" smtClean="0">
                <a:solidFill>
                  <a:srgbClr val="00B050"/>
                </a:solidFill>
              </a:rPr>
              <a:t>Facility </a:t>
            </a:r>
            <a:r>
              <a:rPr lang="it-IT" sz="2800" b="1" dirty="0" smtClean="0">
                <a:solidFill>
                  <a:srgbClr val="00B050"/>
                </a:solidFill>
              </a:rPr>
              <a:t>IN PLACE!</a:t>
            </a:r>
          </a:p>
        </p:txBody>
      </p:sp>
    </p:spTree>
    <p:extLst>
      <p:ext uri="{BB962C8B-B14F-4D97-AF65-F5344CB8AC3E}">
        <p14:creationId xmlns:p14="http://schemas.microsoft.com/office/powerpoint/2010/main" val="355559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3" name="CasellaDiTesto 2"/>
          <p:cNvSpPr txBox="1"/>
          <p:nvPr/>
        </p:nvSpPr>
        <p:spPr>
          <a:xfrm>
            <a:off x="6331132" y="274191"/>
            <a:ext cx="3840482" cy="461665"/>
          </a:xfrm>
          <a:prstGeom prst="rect">
            <a:avLst/>
          </a:prstGeom>
          <a:noFill/>
        </p:spPr>
        <p:txBody>
          <a:bodyPr wrap="square" rtlCol="0">
            <a:spAutoFit/>
          </a:bodyPr>
          <a:lstStyle/>
          <a:p>
            <a:r>
              <a:rPr lang="it-IT" sz="2400" b="1" dirty="0" smtClean="0">
                <a:solidFill>
                  <a:srgbClr val="0066FF"/>
                </a:solidFill>
              </a:rPr>
              <a:t>Big Data and HTC </a:t>
            </a:r>
            <a:r>
              <a:rPr lang="it-IT" sz="2400" b="1" dirty="0" err="1" smtClean="0">
                <a:solidFill>
                  <a:srgbClr val="0066FF"/>
                </a:solidFill>
              </a:rPr>
              <a:t>aspects</a:t>
            </a:r>
            <a:endParaRPr lang="it-IT" sz="2400" b="1" dirty="0">
              <a:solidFill>
                <a:srgbClr val="0066FF"/>
              </a:solidFill>
            </a:endParaRPr>
          </a:p>
        </p:txBody>
      </p:sp>
      <p:sp>
        <p:nvSpPr>
          <p:cNvPr id="4" name="CasellaDiTesto 3"/>
          <p:cNvSpPr txBox="1"/>
          <p:nvPr/>
        </p:nvSpPr>
        <p:spPr>
          <a:xfrm>
            <a:off x="1045029" y="961620"/>
            <a:ext cx="8900160" cy="1631216"/>
          </a:xfrm>
          <a:prstGeom prst="rect">
            <a:avLst/>
          </a:prstGeom>
          <a:solidFill>
            <a:schemeClr val="accent6">
              <a:lumMod val="40000"/>
              <a:lumOff val="60000"/>
            </a:schemeClr>
          </a:solidFill>
        </p:spPr>
        <p:txBody>
          <a:bodyPr wrap="square" rtlCol="0">
            <a:spAutoFit/>
          </a:bodyPr>
          <a:lstStyle/>
          <a:p>
            <a:r>
              <a:rPr lang="it-IT" sz="2000" b="1" dirty="0" smtClean="0"/>
              <a:t>In Operations </a:t>
            </a:r>
            <a:r>
              <a:rPr lang="it-IT" sz="2000" dirty="0" smtClean="0"/>
              <a:t>direct use of </a:t>
            </a:r>
            <a:r>
              <a:rPr lang="it-IT" sz="2000" dirty="0" err="1" smtClean="0"/>
              <a:t>parallel</a:t>
            </a:r>
            <a:r>
              <a:rPr lang="it-IT" sz="2000" dirty="0" smtClean="0"/>
              <a:t> </a:t>
            </a:r>
            <a:r>
              <a:rPr lang="it-IT" sz="2000" dirty="0" err="1" smtClean="0"/>
              <a:t>queries</a:t>
            </a:r>
            <a:r>
              <a:rPr lang="it-IT" sz="2000" dirty="0" smtClean="0"/>
              <a:t> (via Oracle RAC technology) on DB to </a:t>
            </a:r>
            <a:r>
              <a:rPr lang="it-IT" sz="2000" dirty="0" err="1" smtClean="0"/>
              <a:t>meet</a:t>
            </a:r>
            <a:r>
              <a:rPr lang="it-IT" sz="2000" dirty="0" smtClean="0"/>
              <a:t> </a:t>
            </a:r>
            <a:r>
              <a:rPr lang="it-IT" sz="2000" dirty="0" err="1" smtClean="0"/>
              <a:t>stringent</a:t>
            </a:r>
            <a:r>
              <a:rPr lang="it-IT" sz="2000" dirty="0" smtClean="0"/>
              <a:t> DPAC requirements on processing time of Daily and </a:t>
            </a:r>
            <a:r>
              <a:rPr lang="it-IT" sz="2000" dirty="0" err="1" smtClean="0"/>
              <a:t>Cyclic</a:t>
            </a:r>
            <a:r>
              <a:rPr lang="it-IT" sz="2000" dirty="0" smtClean="0"/>
              <a:t> </a:t>
            </a:r>
            <a:r>
              <a:rPr lang="it-IT" sz="2000" dirty="0" err="1" smtClean="0"/>
              <a:t>pipelines</a:t>
            </a:r>
            <a:r>
              <a:rPr lang="it-IT" sz="2000" dirty="0" smtClean="0"/>
              <a:t>. Up to </a:t>
            </a:r>
            <a:r>
              <a:rPr lang="it-IT" sz="2000" b="1" dirty="0" smtClean="0"/>
              <a:t>~1000 </a:t>
            </a:r>
            <a:r>
              <a:rPr lang="it-IT" sz="2000" b="1" dirty="0" err="1" smtClean="0"/>
              <a:t>simultaneous</a:t>
            </a:r>
            <a:r>
              <a:rPr lang="it-IT" sz="2000" b="1" dirty="0" smtClean="0"/>
              <a:t> workflows </a:t>
            </a:r>
            <a:r>
              <a:rPr lang="it-IT" sz="2000" dirty="0" err="1" smtClean="0"/>
              <a:t>initially</a:t>
            </a:r>
            <a:r>
              <a:rPr lang="it-IT" sz="2000" dirty="0" smtClean="0"/>
              <a:t> </a:t>
            </a:r>
            <a:r>
              <a:rPr lang="it-IT" sz="2000" dirty="0" err="1" smtClean="0"/>
              <a:t>estimated</a:t>
            </a:r>
            <a:r>
              <a:rPr lang="it-IT" sz="2000" dirty="0" smtClean="0"/>
              <a:t>: </a:t>
            </a:r>
            <a:r>
              <a:rPr lang="it-IT" sz="2000" dirty="0" err="1" smtClean="0"/>
              <a:t>however</a:t>
            </a:r>
            <a:r>
              <a:rPr lang="it-IT" sz="2000" dirty="0" smtClean="0"/>
              <a:t>, </a:t>
            </a:r>
            <a:r>
              <a:rPr lang="it-IT" sz="2000" dirty="0" err="1" smtClean="0"/>
              <a:t>limited</a:t>
            </a:r>
            <a:r>
              <a:rPr lang="it-IT" sz="2000" dirty="0" smtClean="0"/>
              <a:t> time for code optimization and firmware </a:t>
            </a:r>
            <a:r>
              <a:rPr lang="it-IT" sz="2000" dirty="0" err="1" smtClean="0"/>
              <a:t>limitations</a:t>
            </a:r>
            <a:r>
              <a:rPr lang="it-IT" sz="2000" dirty="0" smtClean="0"/>
              <a:t> (HPE </a:t>
            </a:r>
            <a:r>
              <a:rPr lang="it-IT" sz="2000" dirty="0" err="1" smtClean="0"/>
              <a:t>infrastructure</a:t>
            </a:r>
            <a:r>
              <a:rPr lang="it-IT" sz="2000" dirty="0" smtClean="0"/>
              <a:t> vs Oracle DBMS) </a:t>
            </a:r>
            <a:r>
              <a:rPr lang="it-IT" sz="2000" dirty="0" err="1" smtClean="0"/>
              <a:t>allowed</a:t>
            </a:r>
            <a:r>
              <a:rPr lang="it-IT" sz="2000" dirty="0" smtClean="0"/>
              <a:t> </a:t>
            </a:r>
            <a:r>
              <a:rPr lang="it-IT" sz="2000" dirty="0" err="1" smtClean="0"/>
              <a:t>us</a:t>
            </a:r>
            <a:r>
              <a:rPr lang="it-IT" sz="2000" dirty="0" smtClean="0"/>
              <a:t> to </a:t>
            </a:r>
            <a:r>
              <a:rPr lang="it-IT" sz="2000" dirty="0" err="1" smtClean="0"/>
              <a:t>achieve</a:t>
            </a:r>
            <a:r>
              <a:rPr lang="it-IT" sz="2000" dirty="0" smtClean="0"/>
              <a:t>  ~ 250 </a:t>
            </a:r>
            <a:r>
              <a:rPr lang="it-IT" sz="2000" dirty="0" err="1" smtClean="0"/>
              <a:t>at</a:t>
            </a:r>
            <a:r>
              <a:rPr lang="it-IT" sz="2000" dirty="0" smtClean="0"/>
              <a:t> </a:t>
            </a:r>
            <a:r>
              <a:rPr lang="it-IT" sz="2000" dirty="0" err="1" smtClean="0"/>
              <a:t>peak</a:t>
            </a:r>
            <a:r>
              <a:rPr lang="it-IT" sz="2000" dirty="0" smtClean="0"/>
              <a:t> performances.</a:t>
            </a:r>
            <a:r>
              <a:rPr lang="it-IT" dirty="0" smtClean="0"/>
              <a:t> </a:t>
            </a:r>
          </a:p>
        </p:txBody>
      </p:sp>
      <p:sp>
        <p:nvSpPr>
          <p:cNvPr id="5" name="CasellaDiTesto 4"/>
          <p:cNvSpPr txBox="1"/>
          <p:nvPr/>
        </p:nvSpPr>
        <p:spPr>
          <a:xfrm>
            <a:off x="905691" y="3126377"/>
            <a:ext cx="9039498" cy="3477875"/>
          </a:xfrm>
          <a:prstGeom prst="rect">
            <a:avLst/>
          </a:prstGeom>
          <a:solidFill>
            <a:schemeClr val="accent4">
              <a:lumMod val="60000"/>
              <a:lumOff val="40000"/>
            </a:schemeClr>
          </a:solidFill>
        </p:spPr>
        <p:txBody>
          <a:bodyPr wrap="square" rtlCol="0">
            <a:spAutoFit/>
          </a:bodyPr>
          <a:lstStyle/>
          <a:p>
            <a:r>
              <a:rPr lang="it-IT" sz="2000" b="1" dirty="0" smtClean="0"/>
              <a:t>Daily </a:t>
            </a:r>
            <a:r>
              <a:rPr lang="it-IT" sz="2000" b="1" dirty="0" err="1" smtClean="0"/>
              <a:t>Pipelines</a:t>
            </a:r>
            <a:r>
              <a:rPr lang="it-IT" sz="2000" b="1" dirty="0" smtClean="0"/>
              <a:t> </a:t>
            </a:r>
            <a:r>
              <a:rPr lang="it-IT" sz="2000" dirty="0" smtClean="0"/>
              <a:t>use data in the time domain (objects </a:t>
            </a:r>
            <a:r>
              <a:rPr lang="it-IT" sz="2000" dirty="0" err="1" smtClean="0"/>
              <a:t>transits</a:t>
            </a:r>
            <a:r>
              <a:rPr lang="it-IT" sz="2000" dirty="0" smtClean="0"/>
              <a:t> on </a:t>
            </a:r>
            <a:r>
              <a:rPr lang="it-IT" sz="2000" dirty="0" err="1" smtClean="0"/>
              <a:t>focal</a:t>
            </a:r>
            <a:r>
              <a:rPr lang="it-IT" sz="2000" dirty="0" smtClean="0"/>
              <a:t> </a:t>
            </a:r>
            <a:r>
              <a:rPr lang="it-IT" sz="2000" dirty="0" err="1" smtClean="0"/>
              <a:t>plane</a:t>
            </a:r>
            <a:r>
              <a:rPr lang="it-IT" sz="2000" dirty="0" smtClean="0"/>
              <a:t>) and </a:t>
            </a:r>
            <a:r>
              <a:rPr lang="it-IT" sz="2000" b="1" dirty="0" smtClean="0"/>
              <a:t>DB </a:t>
            </a:r>
            <a:r>
              <a:rPr lang="it-IT" sz="2000" b="1" dirty="0" err="1" smtClean="0"/>
              <a:t>occupancy</a:t>
            </a:r>
            <a:r>
              <a:rPr lang="it-IT" sz="2000" b="1" dirty="0" smtClean="0"/>
              <a:t> </a:t>
            </a:r>
            <a:r>
              <a:rPr lang="it-IT" sz="2000" b="1" dirty="0" err="1" smtClean="0"/>
              <a:t>depends</a:t>
            </a:r>
            <a:r>
              <a:rPr lang="it-IT" sz="2000" b="1" dirty="0" smtClean="0"/>
              <a:t> on </a:t>
            </a:r>
            <a:r>
              <a:rPr lang="it-IT" sz="2000" b="1" dirty="0" err="1" smtClean="0"/>
              <a:t>cadence</a:t>
            </a:r>
            <a:r>
              <a:rPr lang="it-IT" sz="2000" b="1" dirty="0" smtClean="0"/>
              <a:t> and </a:t>
            </a:r>
            <a:r>
              <a:rPr lang="it-IT" sz="2000" b="1" dirty="0" err="1" smtClean="0"/>
              <a:t>tables</a:t>
            </a:r>
            <a:r>
              <a:rPr lang="it-IT" sz="2000" dirty="0" smtClean="0"/>
              <a:t> are </a:t>
            </a:r>
            <a:r>
              <a:rPr lang="it-IT" sz="2000" dirty="0" err="1" smtClean="0"/>
              <a:t>naturally</a:t>
            </a:r>
            <a:r>
              <a:rPr lang="it-IT" sz="2000" dirty="0" smtClean="0"/>
              <a:t> </a:t>
            </a:r>
            <a:r>
              <a:rPr lang="it-IT" sz="2000" dirty="0" err="1" smtClean="0"/>
              <a:t>organized</a:t>
            </a:r>
            <a:r>
              <a:rPr lang="it-IT" sz="2000" dirty="0" smtClean="0"/>
              <a:t>/</a:t>
            </a:r>
            <a:r>
              <a:rPr lang="it-IT" sz="2000" dirty="0" err="1" smtClean="0"/>
              <a:t>accessed</a:t>
            </a:r>
            <a:r>
              <a:rPr lang="it-IT" sz="2000" dirty="0" smtClean="0"/>
              <a:t> by time:</a:t>
            </a:r>
          </a:p>
          <a:p>
            <a:endParaRPr lang="it-IT" sz="2000" dirty="0"/>
          </a:p>
          <a:p>
            <a:pPr marL="285750" indent="-285750">
              <a:buFont typeface="Arial" panose="020B0604020202020204" pitchFamily="34" charset="0"/>
              <a:buChar char="•"/>
            </a:pPr>
            <a:r>
              <a:rPr lang="it-IT" sz="2000" b="1" dirty="0" err="1" smtClean="0"/>
              <a:t>AstroObservations</a:t>
            </a:r>
            <a:r>
              <a:rPr lang="it-IT" sz="2000" b="1" dirty="0" smtClean="0"/>
              <a:t> </a:t>
            </a:r>
            <a:r>
              <a:rPr lang="it-IT" sz="2000" b="1" dirty="0" err="1" smtClean="0"/>
              <a:t>Table</a:t>
            </a:r>
            <a:r>
              <a:rPr lang="it-IT" sz="2000" dirty="0" smtClean="0"/>
              <a:t> = the </a:t>
            </a:r>
            <a:r>
              <a:rPr lang="it-IT" sz="2000" dirty="0" err="1" smtClean="0"/>
              <a:t>actual</a:t>
            </a:r>
            <a:r>
              <a:rPr lang="it-IT" sz="2000" dirty="0" smtClean="0"/>
              <a:t> Data Lake  made of the 16 bit ADU </a:t>
            </a:r>
            <a:r>
              <a:rPr lang="it-IT" sz="2000" dirty="0" err="1" smtClean="0"/>
              <a:t>pixels</a:t>
            </a:r>
            <a:r>
              <a:rPr lang="it-IT" sz="2000" dirty="0" smtClean="0"/>
              <a:t> </a:t>
            </a:r>
            <a:r>
              <a:rPr lang="it-IT" sz="2000" dirty="0" err="1" smtClean="0"/>
              <a:t>registered</a:t>
            </a:r>
            <a:r>
              <a:rPr lang="it-IT" sz="2000" dirty="0" smtClean="0"/>
              <a:t> on </a:t>
            </a:r>
            <a:r>
              <a:rPr lang="it-IT" sz="2000" dirty="0" err="1" smtClean="0"/>
              <a:t>focal</a:t>
            </a:r>
            <a:r>
              <a:rPr lang="it-IT" sz="2000" dirty="0" smtClean="0"/>
              <a:t> </a:t>
            </a:r>
            <a:r>
              <a:rPr lang="it-IT" sz="2000" dirty="0" err="1" smtClean="0"/>
              <a:t>plane</a:t>
            </a:r>
            <a:r>
              <a:rPr lang="it-IT" sz="2000" dirty="0" smtClean="0"/>
              <a:t> </a:t>
            </a:r>
            <a:r>
              <a:rPr lang="it-IT" sz="2000" dirty="0" err="1" smtClean="0"/>
              <a:t>digital</a:t>
            </a:r>
            <a:r>
              <a:rPr lang="it-IT" sz="2000" dirty="0" smtClean="0"/>
              <a:t> detectors and </a:t>
            </a:r>
            <a:r>
              <a:rPr lang="it-IT" sz="2000" dirty="0" err="1" smtClean="0"/>
              <a:t>sent</a:t>
            </a:r>
            <a:r>
              <a:rPr lang="it-IT" sz="2000" dirty="0" smtClean="0"/>
              <a:t> to </a:t>
            </a:r>
            <a:r>
              <a:rPr lang="it-IT" sz="2000" dirty="0" err="1" smtClean="0"/>
              <a:t>ground</a:t>
            </a:r>
            <a:r>
              <a:rPr lang="it-IT" sz="2000" dirty="0" smtClean="0"/>
              <a:t>: 0.3 </a:t>
            </a:r>
            <a:r>
              <a:rPr lang="it-IT" sz="2000" dirty="0" err="1" smtClean="0"/>
              <a:t>PBy</a:t>
            </a:r>
            <a:r>
              <a:rPr lang="it-IT" sz="2000" dirty="0" smtClean="0"/>
              <a:t>.</a:t>
            </a:r>
          </a:p>
          <a:p>
            <a:pPr marL="285750" indent="-285750">
              <a:buFont typeface="Arial" panose="020B0604020202020204" pitchFamily="34" charset="0"/>
              <a:buChar char="•"/>
            </a:pPr>
            <a:endParaRPr lang="it-IT" sz="2000" dirty="0" smtClean="0"/>
          </a:p>
          <a:p>
            <a:pPr marL="285750" indent="-285750">
              <a:buFont typeface="Arial" panose="020B0604020202020204" pitchFamily="34" charset="0"/>
              <a:buChar char="•"/>
            </a:pPr>
            <a:r>
              <a:rPr lang="it-IT" sz="2000" b="1" dirty="0" smtClean="0"/>
              <a:t>IDU – </a:t>
            </a:r>
            <a:r>
              <a:rPr lang="it-IT" sz="2000" b="1" dirty="0" err="1" smtClean="0"/>
              <a:t>AstroElemetaries</a:t>
            </a:r>
            <a:r>
              <a:rPr lang="it-IT" sz="2000" b="1" dirty="0" smtClean="0"/>
              <a:t> </a:t>
            </a:r>
            <a:r>
              <a:rPr lang="it-IT" sz="2000" b="1" dirty="0" err="1" smtClean="0"/>
              <a:t>Table</a:t>
            </a:r>
            <a:r>
              <a:rPr lang="it-IT" sz="2000" dirty="0" smtClean="0"/>
              <a:t> = Intermediate Data 0.4 </a:t>
            </a:r>
            <a:r>
              <a:rPr lang="it-IT" sz="2000" dirty="0" err="1" smtClean="0"/>
              <a:t>PBy</a:t>
            </a:r>
            <a:r>
              <a:rPr lang="it-IT" sz="2000" dirty="0" smtClean="0"/>
              <a:t> </a:t>
            </a:r>
            <a:r>
              <a:rPr lang="it-IT" sz="2000" dirty="0" err="1" smtClean="0"/>
              <a:t>containing</a:t>
            </a:r>
            <a:r>
              <a:rPr lang="it-IT" sz="2000" dirty="0" smtClean="0"/>
              <a:t> the </a:t>
            </a:r>
            <a:r>
              <a:rPr lang="it-IT" sz="2000" dirty="0" err="1" smtClean="0"/>
              <a:t>actual</a:t>
            </a:r>
            <a:r>
              <a:rPr lang="it-IT" sz="2000" dirty="0" smtClean="0"/>
              <a:t> </a:t>
            </a:r>
            <a:r>
              <a:rPr lang="it-IT" sz="2000" dirty="0" err="1" smtClean="0"/>
              <a:t>measurements</a:t>
            </a:r>
            <a:r>
              <a:rPr lang="it-IT" sz="2000" dirty="0" smtClean="0"/>
              <a:t> </a:t>
            </a:r>
          </a:p>
          <a:p>
            <a:pPr marL="285750" indent="-285750">
              <a:buFont typeface="Arial" panose="020B0604020202020204" pitchFamily="34" charset="0"/>
              <a:buChar char="•"/>
            </a:pPr>
            <a:endParaRPr lang="it-IT" sz="2000" dirty="0"/>
          </a:p>
          <a:p>
            <a:r>
              <a:rPr lang="it-IT" sz="2000" dirty="0" smtClean="0"/>
              <a:t>The </a:t>
            </a:r>
            <a:r>
              <a:rPr lang="it-IT" sz="2000" dirty="0" err="1" smtClean="0"/>
              <a:t>computational</a:t>
            </a:r>
            <a:r>
              <a:rPr lang="it-IT" sz="2000" dirty="0" smtClean="0"/>
              <a:t> </a:t>
            </a:r>
            <a:r>
              <a:rPr lang="it-IT" sz="2000" dirty="0" err="1" smtClean="0"/>
              <a:t>complexity</a:t>
            </a:r>
            <a:r>
              <a:rPr lang="it-IT" sz="2000" dirty="0" smtClean="0"/>
              <a:t> </a:t>
            </a:r>
            <a:r>
              <a:rPr lang="it-IT" sz="2000" dirty="0" err="1" smtClean="0"/>
              <a:t>is</a:t>
            </a:r>
            <a:r>
              <a:rPr lang="it-IT" sz="2000" dirty="0" smtClean="0"/>
              <a:t> </a:t>
            </a:r>
            <a:r>
              <a:rPr lang="it-IT" sz="2000" dirty="0" err="1" smtClean="0"/>
              <a:t>driven</a:t>
            </a:r>
            <a:r>
              <a:rPr lang="it-IT" sz="2000" dirty="0" smtClean="0"/>
              <a:t> by the </a:t>
            </a:r>
            <a:r>
              <a:rPr lang="it-IT" sz="2000" dirty="0" err="1" smtClean="0"/>
              <a:t>number</a:t>
            </a:r>
            <a:r>
              <a:rPr lang="it-IT" sz="2000" dirty="0" smtClean="0"/>
              <a:t> </a:t>
            </a:r>
            <a:r>
              <a:rPr lang="it-IT" sz="2000" dirty="0" err="1" smtClean="0"/>
              <a:t>observations</a:t>
            </a:r>
            <a:r>
              <a:rPr lang="it-IT" sz="2000" dirty="0" smtClean="0"/>
              <a:t> taken on average per day by Gaia.</a:t>
            </a:r>
            <a:r>
              <a:rPr lang="it-IT" dirty="0" smtClean="0"/>
              <a:t> </a:t>
            </a:r>
            <a:endParaRPr lang="it-IT" dirty="0"/>
          </a:p>
        </p:txBody>
      </p:sp>
    </p:spTree>
    <p:extLst>
      <p:ext uri="{BB962C8B-B14F-4D97-AF65-F5344CB8AC3E}">
        <p14:creationId xmlns:p14="http://schemas.microsoft.com/office/powerpoint/2010/main" val="2634650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3" name="CasellaDiTesto 2"/>
          <p:cNvSpPr txBox="1"/>
          <p:nvPr/>
        </p:nvSpPr>
        <p:spPr>
          <a:xfrm>
            <a:off x="1288868" y="992778"/>
            <a:ext cx="9039498" cy="4093428"/>
          </a:xfrm>
          <a:prstGeom prst="rect">
            <a:avLst/>
          </a:prstGeom>
          <a:solidFill>
            <a:schemeClr val="accent5">
              <a:lumMod val="40000"/>
              <a:lumOff val="60000"/>
            </a:schemeClr>
          </a:solidFill>
        </p:spPr>
        <p:txBody>
          <a:bodyPr wrap="square" rtlCol="0">
            <a:spAutoFit/>
          </a:bodyPr>
          <a:lstStyle/>
          <a:p>
            <a:r>
              <a:rPr lang="it-IT" sz="2000" b="1" dirty="0" err="1" smtClean="0"/>
              <a:t>Cyclic</a:t>
            </a:r>
            <a:r>
              <a:rPr lang="it-IT" sz="2000" b="1" dirty="0" smtClean="0"/>
              <a:t> Pipeline (GSR) </a:t>
            </a:r>
            <a:r>
              <a:rPr lang="it-IT" sz="2000" dirty="0" smtClean="0"/>
              <a:t>use data per source (</a:t>
            </a:r>
            <a:r>
              <a:rPr lang="it-IT" sz="2000" b="1" dirty="0" smtClean="0"/>
              <a:t>n~2 </a:t>
            </a:r>
            <a:r>
              <a:rPr lang="it-IT" sz="2000" b="1" dirty="0" err="1" smtClean="0"/>
              <a:t>billions</a:t>
            </a:r>
            <a:r>
              <a:rPr lang="it-IT" sz="2000" b="1" dirty="0" smtClean="0"/>
              <a:t> </a:t>
            </a:r>
            <a:r>
              <a:rPr lang="it-IT" sz="2000" b="1" dirty="0" err="1" smtClean="0"/>
              <a:t>sources</a:t>
            </a:r>
            <a:r>
              <a:rPr lang="it-IT" sz="2000" b="1" dirty="0" smtClean="0"/>
              <a:t> </a:t>
            </a:r>
            <a:r>
              <a:rPr lang="it-IT" sz="2000" b="1" dirty="0" err="1" smtClean="0"/>
              <a:t>found</a:t>
            </a:r>
            <a:r>
              <a:rPr lang="it-IT" sz="2000" b="1" dirty="0" smtClean="0"/>
              <a:t> by Gaia</a:t>
            </a:r>
            <a:r>
              <a:rPr lang="it-IT" sz="2000" dirty="0" smtClean="0"/>
              <a:t>) and for </a:t>
            </a:r>
            <a:r>
              <a:rPr lang="it-IT" sz="2000" dirty="0" err="1" smtClean="0"/>
              <a:t>each</a:t>
            </a:r>
            <a:r>
              <a:rPr lang="it-IT" sz="2000" dirty="0" smtClean="0"/>
              <a:t> of the n source </a:t>
            </a:r>
            <a:r>
              <a:rPr lang="it-IT" sz="2000" dirty="0" err="1" smtClean="0"/>
              <a:t>all</a:t>
            </a:r>
            <a:r>
              <a:rPr lang="it-IT" sz="2000" dirty="0" smtClean="0"/>
              <a:t> of the </a:t>
            </a:r>
            <a:r>
              <a:rPr lang="it-IT" sz="2000" dirty="0" err="1" smtClean="0"/>
              <a:t>measurements</a:t>
            </a:r>
            <a:r>
              <a:rPr lang="it-IT" sz="2000" dirty="0" smtClean="0"/>
              <a:t> (the </a:t>
            </a:r>
            <a:r>
              <a:rPr lang="it-IT" sz="2000" b="1" dirty="0"/>
              <a:t>IDU – </a:t>
            </a:r>
            <a:r>
              <a:rPr lang="it-IT" sz="2000" b="1" dirty="0" err="1"/>
              <a:t>AstroElemetaries</a:t>
            </a:r>
            <a:r>
              <a:rPr lang="it-IT" sz="2000" b="1" dirty="0"/>
              <a:t> </a:t>
            </a:r>
            <a:r>
              <a:rPr lang="it-IT" sz="2000" b="1" dirty="0" err="1" smtClean="0"/>
              <a:t>Table</a:t>
            </a:r>
            <a:r>
              <a:rPr lang="it-IT" sz="2000" dirty="0" smtClean="0"/>
              <a:t>) are </a:t>
            </a:r>
            <a:r>
              <a:rPr lang="it-IT" sz="2000" dirty="0" err="1" smtClean="0"/>
              <a:t>processed</a:t>
            </a:r>
            <a:r>
              <a:rPr lang="it-IT" sz="2000" dirty="0" smtClean="0"/>
              <a:t> in a </a:t>
            </a:r>
            <a:r>
              <a:rPr lang="it-IT" sz="2000" dirty="0" err="1" smtClean="0"/>
              <a:t>whole</a:t>
            </a:r>
            <a:r>
              <a:rPr lang="it-IT" sz="2000" dirty="0" smtClean="0"/>
              <a:t> big </a:t>
            </a:r>
            <a:r>
              <a:rPr lang="it-IT" sz="2000" dirty="0" err="1" smtClean="0"/>
              <a:t>astrometric</a:t>
            </a:r>
            <a:r>
              <a:rPr lang="it-IT" sz="2000" dirty="0" smtClean="0"/>
              <a:t> </a:t>
            </a:r>
            <a:r>
              <a:rPr lang="it-IT" sz="2000" dirty="0" err="1" smtClean="0"/>
              <a:t>reconstruction</a:t>
            </a:r>
            <a:r>
              <a:rPr lang="it-IT" sz="2000" dirty="0" smtClean="0"/>
              <a:t> of the </a:t>
            </a:r>
            <a:r>
              <a:rPr lang="it-IT" sz="2000" dirty="0" err="1" smtClean="0"/>
              <a:t>whole</a:t>
            </a:r>
            <a:r>
              <a:rPr lang="it-IT" sz="2000" dirty="0" smtClean="0"/>
              <a:t> </a:t>
            </a:r>
            <a:r>
              <a:rPr lang="it-IT" sz="2000" dirty="0" err="1" smtClean="0"/>
              <a:t>celestial</a:t>
            </a:r>
            <a:r>
              <a:rPr lang="it-IT" sz="2000" dirty="0" smtClean="0"/>
              <a:t> </a:t>
            </a:r>
            <a:r>
              <a:rPr lang="it-IT" sz="2000" dirty="0" err="1" smtClean="0"/>
              <a:t>sphere</a:t>
            </a:r>
            <a:r>
              <a:rPr lang="it-IT" sz="2000" dirty="0" smtClean="0"/>
              <a:t>. [</a:t>
            </a:r>
            <a:r>
              <a:rPr lang="it-IT" sz="2000" dirty="0" err="1" smtClean="0"/>
              <a:t>As</a:t>
            </a:r>
            <a:r>
              <a:rPr lang="it-IT" sz="2000" dirty="0" smtClean="0"/>
              <a:t> </a:t>
            </a:r>
            <a:r>
              <a:rPr lang="it-IT" sz="2000" dirty="0" err="1" smtClean="0"/>
              <a:t>sources</a:t>
            </a:r>
            <a:r>
              <a:rPr lang="it-IT" sz="2000" dirty="0" smtClean="0"/>
              <a:t> are </a:t>
            </a:r>
            <a:r>
              <a:rPr lang="it-IT" sz="2000" dirty="0" err="1" smtClean="0"/>
              <a:t>discovered</a:t>
            </a:r>
            <a:r>
              <a:rPr lang="it-IT" sz="2000" dirty="0" smtClean="0"/>
              <a:t> </a:t>
            </a:r>
            <a:r>
              <a:rPr lang="it-IT" sz="2000" dirty="0" err="1" smtClean="0"/>
              <a:t>they</a:t>
            </a:r>
            <a:r>
              <a:rPr lang="it-IT" sz="2000" dirty="0" smtClean="0"/>
              <a:t> are </a:t>
            </a:r>
            <a:r>
              <a:rPr lang="it-IT" sz="2000" dirty="0" err="1" smtClean="0"/>
              <a:t>naturally</a:t>
            </a:r>
            <a:r>
              <a:rPr lang="it-IT" sz="2000" dirty="0" smtClean="0"/>
              <a:t> </a:t>
            </a:r>
            <a:r>
              <a:rPr lang="it-IT" sz="2000" dirty="0" err="1" smtClean="0"/>
              <a:t>placed</a:t>
            </a:r>
            <a:r>
              <a:rPr lang="it-IT" sz="2000" dirty="0" smtClean="0"/>
              <a:t> on the </a:t>
            </a:r>
            <a:r>
              <a:rPr lang="it-IT" sz="2000" dirty="0" err="1" smtClean="0"/>
              <a:t>celestial</a:t>
            </a:r>
            <a:r>
              <a:rPr lang="it-IT" sz="2000" dirty="0" smtClean="0"/>
              <a:t> </a:t>
            </a:r>
            <a:r>
              <a:rPr lang="it-IT" sz="2000" dirty="0" err="1" smtClean="0"/>
              <a:t>sphere</a:t>
            </a:r>
            <a:r>
              <a:rPr lang="it-IT" sz="2000" dirty="0" smtClean="0"/>
              <a:t> </a:t>
            </a:r>
            <a:r>
              <a:rPr lang="it-IT" sz="2000" dirty="0" err="1" smtClean="0"/>
              <a:t>utilisizing</a:t>
            </a:r>
            <a:r>
              <a:rPr lang="it-IT" sz="2000" dirty="0" smtClean="0"/>
              <a:t> a </a:t>
            </a:r>
            <a:r>
              <a:rPr lang="it-IT" sz="2000" b="1" dirty="0" err="1" smtClean="0"/>
              <a:t>HEALPix</a:t>
            </a:r>
            <a:r>
              <a:rPr lang="it-IT" sz="2000" dirty="0" smtClean="0"/>
              <a:t> </a:t>
            </a:r>
            <a:r>
              <a:rPr lang="it-IT" sz="2000" dirty="0" err="1" smtClean="0"/>
              <a:t>sphere</a:t>
            </a:r>
            <a:r>
              <a:rPr lang="it-IT" sz="2000" dirty="0" smtClean="0"/>
              <a:t> </a:t>
            </a:r>
            <a:r>
              <a:rPr lang="it-IT" sz="2000" dirty="0" err="1" smtClean="0"/>
              <a:t>partioning</a:t>
            </a:r>
            <a:r>
              <a:rPr lang="it-IT" sz="2000" dirty="0" smtClean="0"/>
              <a:t> schema </a:t>
            </a:r>
            <a:r>
              <a:rPr lang="it-IT" sz="2000" dirty="0" err="1" smtClean="0"/>
              <a:t>we</a:t>
            </a:r>
            <a:r>
              <a:rPr lang="it-IT" sz="2000" dirty="0" smtClean="0"/>
              <a:t> </a:t>
            </a:r>
            <a:r>
              <a:rPr lang="it-IT" sz="2000" dirty="0" err="1" smtClean="0"/>
              <a:t>implemented</a:t>
            </a:r>
            <a:r>
              <a:rPr lang="it-IT" sz="2000" dirty="0" smtClean="0"/>
              <a:t> in </a:t>
            </a:r>
            <a:r>
              <a:rPr lang="it-IT" sz="2000" dirty="0" err="1" smtClean="0"/>
              <a:t>Orcacle</a:t>
            </a:r>
            <a:r>
              <a:rPr lang="it-IT" sz="2000" dirty="0" smtClean="0"/>
              <a:t> via </a:t>
            </a:r>
            <a:r>
              <a:rPr lang="it-IT" sz="2000" dirty="0" err="1" smtClean="0"/>
              <a:t>their</a:t>
            </a:r>
            <a:r>
              <a:rPr lang="it-IT" sz="2000" dirty="0" smtClean="0"/>
              <a:t> </a:t>
            </a:r>
            <a:r>
              <a:rPr lang="it-IT" sz="2000" dirty="0" err="1" smtClean="0"/>
              <a:t>Spatial</a:t>
            </a:r>
            <a:r>
              <a:rPr lang="it-IT" sz="2000" dirty="0" smtClean="0"/>
              <a:t> product.]</a:t>
            </a:r>
          </a:p>
          <a:p>
            <a:endParaRPr lang="it-IT" sz="2000" dirty="0" smtClean="0"/>
          </a:p>
          <a:p>
            <a:r>
              <a:rPr lang="it-IT" sz="2000" dirty="0" err="1" smtClean="0"/>
              <a:t>Therefore</a:t>
            </a:r>
            <a:r>
              <a:rPr lang="it-IT" sz="2000" dirty="0" smtClean="0"/>
              <a:t> the n Gaia </a:t>
            </a:r>
            <a:r>
              <a:rPr lang="it-IT" sz="2000" dirty="0" err="1" smtClean="0"/>
              <a:t>sources</a:t>
            </a:r>
            <a:r>
              <a:rPr lang="it-IT" sz="2000" dirty="0" smtClean="0"/>
              <a:t> must be </a:t>
            </a:r>
            <a:r>
              <a:rPr lang="it-IT" sz="2000" dirty="0" err="1" smtClean="0"/>
              <a:t>accessed</a:t>
            </a:r>
            <a:r>
              <a:rPr lang="it-IT" sz="2000" dirty="0" smtClean="0"/>
              <a:t> </a:t>
            </a:r>
            <a:r>
              <a:rPr lang="it-IT" sz="2000" dirty="0" err="1" smtClean="0"/>
              <a:t>spatially</a:t>
            </a:r>
            <a:r>
              <a:rPr lang="it-IT" sz="2000" dirty="0" smtClean="0"/>
              <a:t> </a:t>
            </a:r>
            <a:r>
              <a:rPr lang="it-IT" sz="2000" dirty="0" err="1" smtClean="0"/>
              <a:t>as</a:t>
            </a:r>
            <a:r>
              <a:rPr lang="it-IT" sz="2000" dirty="0" smtClean="0"/>
              <a:t> </a:t>
            </a:r>
            <a:r>
              <a:rPr lang="it-IT" sz="2000" dirty="0" err="1" smtClean="0"/>
              <a:t>well</a:t>
            </a:r>
            <a:r>
              <a:rPr lang="it-IT" sz="2000" dirty="0" smtClean="0"/>
              <a:t>, and intermediate relation </a:t>
            </a:r>
            <a:r>
              <a:rPr lang="it-IT" sz="2000" dirty="0" err="1" smtClean="0"/>
              <a:t>tables</a:t>
            </a:r>
            <a:r>
              <a:rPr lang="it-IT" sz="2000" dirty="0" smtClean="0"/>
              <a:t> must be </a:t>
            </a:r>
            <a:r>
              <a:rPr lang="it-IT" sz="2000" dirty="0" err="1" smtClean="0"/>
              <a:t>constructed</a:t>
            </a:r>
            <a:r>
              <a:rPr lang="it-IT" sz="2000" dirty="0" smtClean="0"/>
              <a:t> to </a:t>
            </a:r>
            <a:r>
              <a:rPr lang="it-IT" sz="2000" dirty="0" err="1" smtClean="0"/>
              <a:t>efficiently</a:t>
            </a:r>
            <a:r>
              <a:rPr lang="it-IT" sz="2000" dirty="0" smtClean="0"/>
              <a:t> build a 2D </a:t>
            </a:r>
            <a:r>
              <a:rPr lang="it-IT" sz="2000" dirty="0" err="1" smtClean="0"/>
              <a:t>indexing</a:t>
            </a:r>
            <a:r>
              <a:rPr lang="it-IT" sz="2000" dirty="0" smtClean="0"/>
              <a:t> (time and position). Relation </a:t>
            </a:r>
            <a:r>
              <a:rPr lang="it-IT" sz="2000" dirty="0" err="1" smtClean="0"/>
              <a:t>tables</a:t>
            </a:r>
            <a:r>
              <a:rPr lang="it-IT" sz="2000" dirty="0" smtClean="0"/>
              <a:t> </a:t>
            </a:r>
            <a:r>
              <a:rPr lang="it-IT" sz="2000" dirty="0" err="1" smtClean="0"/>
              <a:t>that</a:t>
            </a:r>
            <a:r>
              <a:rPr lang="it-IT" sz="2000" dirty="0" smtClean="0"/>
              <a:t> can be </a:t>
            </a:r>
            <a:r>
              <a:rPr lang="it-IT" sz="2000" dirty="0" err="1" smtClean="0"/>
              <a:t>huge</a:t>
            </a:r>
            <a:r>
              <a:rPr lang="it-IT" sz="2000" dirty="0" smtClean="0"/>
              <a:t> are </a:t>
            </a:r>
            <a:r>
              <a:rPr lang="it-IT" sz="2000" dirty="0" err="1" smtClean="0"/>
              <a:t>partitioned</a:t>
            </a:r>
            <a:r>
              <a:rPr lang="it-IT" sz="2000" dirty="0" smtClean="0"/>
              <a:t> </a:t>
            </a:r>
            <a:r>
              <a:rPr lang="it-IT" sz="2000" dirty="0" err="1" smtClean="0"/>
              <a:t>using</a:t>
            </a:r>
            <a:r>
              <a:rPr lang="it-IT" sz="2000" dirty="0" smtClean="0"/>
              <a:t> Oracle </a:t>
            </a:r>
            <a:r>
              <a:rPr lang="it-IT" sz="2000" dirty="0" err="1" smtClean="0"/>
              <a:t>specific</a:t>
            </a:r>
            <a:r>
              <a:rPr lang="it-IT" sz="2000" dirty="0" smtClean="0"/>
              <a:t> methods.</a:t>
            </a:r>
          </a:p>
          <a:p>
            <a:endParaRPr lang="it-IT" sz="2000" dirty="0" smtClean="0"/>
          </a:p>
          <a:p>
            <a:r>
              <a:rPr lang="it-IT" sz="2000" dirty="0" smtClean="0"/>
              <a:t>So the </a:t>
            </a:r>
            <a:r>
              <a:rPr lang="it-IT" sz="2000" dirty="0" err="1" smtClean="0"/>
              <a:t>computationl</a:t>
            </a:r>
            <a:r>
              <a:rPr lang="it-IT" sz="2000" dirty="0" smtClean="0"/>
              <a:t> </a:t>
            </a:r>
            <a:r>
              <a:rPr lang="it-IT" sz="2000" dirty="0" err="1" smtClean="0"/>
              <a:t>complexity</a:t>
            </a:r>
            <a:r>
              <a:rPr lang="it-IT" sz="2000" dirty="0" smtClean="0"/>
              <a:t> </a:t>
            </a:r>
            <a:r>
              <a:rPr lang="it-IT" sz="2000" dirty="0" err="1" smtClean="0"/>
              <a:t>is</a:t>
            </a:r>
            <a:r>
              <a:rPr lang="it-IT" sz="2000" dirty="0"/>
              <a:t> </a:t>
            </a:r>
            <a:r>
              <a:rPr lang="it-IT" sz="2000" dirty="0" err="1" smtClean="0"/>
              <a:t>certainly</a:t>
            </a:r>
            <a:r>
              <a:rPr lang="it-IT" sz="2000" dirty="0" smtClean="0"/>
              <a:t> &gt; </a:t>
            </a:r>
            <a:r>
              <a:rPr lang="it-IT" sz="2000" dirty="0" err="1" smtClean="0"/>
              <a:t>than</a:t>
            </a:r>
            <a:r>
              <a:rPr lang="it-IT" sz="2000" dirty="0" smtClean="0"/>
              <a:t> n </a:t>
            </a:r>
            <a:r>
              <a:rPr lang="it-IT" sz="2000" dirty="0" err="1" smtClean="0"/>
              <a:t>times</a:t>
            </a:r>
            <a:r>
              <a:rPr lang="it-IT" sz="2000" dirty="0" smtClean="0"/>
              <a:t> </a:t>
            </a:r>
            <a:r>
              <a:rPr lang="it-IT" sz="2000" dirty="0" err="1" smtClean="0"/>
              <a:t>that</a:t>
            </a:r>
            <a:r>
              <a:rPr lang="it-IT" sz="2000" dirty="0" smtClean="0"/>
              <a:t> of the Daily </a:t>
            </a:r>
            <a:r>
              <a:rPr lang="it-IT" sz="2000" dirty="0" err="1" smtClean="0"/>
              <a:t>pipelines</a:t>
            </a:r>
            <a:endParaRPr lang="it-IT" sz="2000" dirty="0" smtClean="0"/>
          </a:p>
        </p:txBody>
      </p:sp>
    </p:spTree>
    <p:extLst>
      <p:ext uri="{BB962C8B-B14F-4D97-AF65-F5344CB8AC3E}">
        <p14:creationId xmlns:p14="http://schemas.microsoft.com/office/powerpoint/2010/main" val="222344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3" name="CasellaDiTesto 2"/>
          <p:cNvSpPr txBox="1"/>
          <p:nvPr/>
        </p:nvSpPr>
        <p:spPr>
          <a:xfrm>
            <a:off x="6714310" y="461554"/>
            <a:ext cx="1863634" cy="461665"/>
          </a:xfrm>
          <a:prstGeom prst="rect">
            <a:avLst/>
          </a:prstGeom>
          <a:noFill/>
        </p:spPr>
        <p:txBody>
          <a:bodyPr wrap="square" rtlCol="0">
            <a:spAutoFit/>
          </a:bodyPr>
          <a:lstStyle/>
          <a:p>
            <a:r>
              <a:rPr lang="it-IT" sz="2400" b="1" dirty="0" smtClean="0">
                <a:solidFill>
                  <a:srgbClr val="0066FF"/>
                </a:solidFill>
              </a:rPr>
              <a:t>HPC </a:t>
            </a:r>
            <a:r>
              <a:rPr lang="it-IT" sz="2400" b="1" dirty="0" err="1" smtClean="0">
                <a:solidFill>
                  <a:srgbClr val="0066FF"/>
                </a:solidFill>
              </a:rPr>
              <a:t>aspects</a:t>
            </a:r>
            <a:endParaRPr lang="it-IT" sz="2400" b="1" dirty="0">
              <a:solidFill>
                <a:srgbClr val="0066FF"/>
              </a:solidFill>
            </a:endParaRPr>
          </a:p>
        </p:txBody>
      </p:sp>
      <p:sp>
        <p:nvSpPr>
          <p:cNvPr id="4" name="CasellaDiTesto 3"/>
          <p:cNvSpPr txBox="1"/>
          <p:nvPr/>
        </p:nvSpPr>
        <p:spPr>
          <a:xfrm>
            <a:off x="661851" y="1341120"/>
            <a:ext cx="3675018" cy="369332"/>
          </a:xfrm>
          <a:prstGeom prst="rect">
            <a:avLst/>
          </a:prstGeom>
          <a:noFill/>
        </p:spPr>
        <p:txBody>
          <a:bodyPr wrap="square" rtlCol="0">
            <a:spAutoFit/>
          </a:bodyPr>
          <a:lstStyle/>
          <a:p>
            <a:r>
              <a:rPr lang="it-IT" dirty="0" smtClean="0"/>
              <a:t>(</a:t>
            </a:r>
            <a:r>
              <a:rPr lang="it-IT" dirty="0" err="1"/>
              <a:t>S</a:t>
            </a:r>
            <a:r>
              <a:rPr lang="it-IT" dirty="0" err="1" smtClean="0"/>
              <a:t>ee</a:t>
            </a:r>
            <a:r>
              <a:rPr lang="it-IT" dirty="0" smtClean="0"/>
              <a:t> talk by V. Cesare)</a:t>
            </a:r>
            <a:endParaRPr lang="it-IT" dirty="0"/>
          </a:p>
        </p:txBody>
      </p:sp>
    </p:spTree>
    <p:extLst>
      <p:ext uri="{BB962C8B-B14F-4D97-AF65-F5344CB8AC3E}">
        <p14:creationId xmlns:p14="http://schemas.microsoft.com/office/powerpoint/2010/main" val="69097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19" y="102007"/>
            <a:ext cx="5104486" cy="6254343"/>
          </a:xfrm>
          <a:prstGeom prst="rect">
            <a:avLst/>
          </a:prstGeom>
        </p:spPr>
      </p:pic>
      <p:pic>
        <p:nvPicPr>
          <p:cNvPr id="4"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4192" y="1802476"/>
            <a:ext cx="997305" cy="460197"/>
          </a:xfrm>
          <a:prstGeom prst="rect">
            <a:avLst/>
          </a:prstGeom>
        </p:spPr>
      </p:pic>
      <p:pic>
        <p:nvPicPr>
          <p:cNvPr id="5" name="Picture 7"/>
          <p:cNvPicPr>
            <a:picLocks noChangeAspect="1"/>
          </p:cNvPicPr>
          <p:nvPr/>
        </p:nvPicPr>
        <p:blipFill>
          <a:blip r:embed="rId4"/>
          <a:stretch>
            <a:fillRect/>
          </a:stretch>
        </p:blipFill>
        <p:spPr>
          <a:xfrm>
            <a:off x="8721474" y="474980"/>
            <a:ext cx="2000503" cy="1084189"/>
          </a:xfrm>
          <a:prstGeom prst="rect">
            <a:avLst/>
          </a:prstGeom>
        </p:spPr>
      </p:pic>
      <p:pic>
        <p:nvPicPr>
          <p:cNvPr id="6" name="Immagine 5">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9912424" y="1505536"/>
            <a:ext cx="1118600" cy="1118600"/>
          </a:xfrm>
          <a:prstGeom prst="rect">
            <a:avLst/>
          </a:prstGeom>
          <a:noFill/>
          <a:ln>
            <a:noFill/>
          </a:ln>
        </p:spPr>
      </p:pic>
      <p:cxnSp>
        <p:nvCxnSpPr>
          <p:cNvPr id="12" name="Connettore 7 11"/>
          <p:cNvCxnSpPr/>
          <p:nvPr/>
        </p:nvCxnSpPr>
        <p:spPr>
          <a:xfrm flipV="1">
            <a:off x="581992" y="1070517"/>
            <a:ext cx="7970996" cy="3754353"/>
          </a:xfrm>
          <a:prstGeom prst="curved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5811233" y="2633101"/>
            <a:ext cx="5688632"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p:spPr>
        <p:txBody>
          <a:bodyPr wrap="square">
            <a:spAutoFit/>
          </a:bodyPr>
          <a:lstStyle/>
          <a:p>
            <a:pPr marL="285750" indent="-285750">
              <a:buFont typeface="Wingdings" panose="05000000000000000000" pitchFamily="2" charset="2"/>
              <a:buChar char="Ø"/>
            </a:pPr>
            <a:r>
              <a:rPr lang="it-IT" dirty="0"/>
              <a:t>Il DPCT è uno dei 6 centri di </a:t>
            </a:r>
            <a:r>
              <a:rPr lang="it-IT" dirty="0" err="1"/>
              <a:t>processamento</a:t>
            </a:r>
            <a:r>
              <a:rPr lang="it-IT" dirty="0"/>
              <a:t> dati (DPC) del </a:t>
            </a:r>
            <a:r>
              <a:rPr lang="it-IT" b="1" dirty="0"/>
              <a:t>Gaia Science Ground </a:t>
            </a:r>
            <a:r>
              <a:rPr lang="it-IT" b="1" dirty="0" err="1"/>
              <a:t>Segment</a:t>
            </a:r>
            <a:r>
              <a:rPr lang="it-IT" dirty="0"/>
              <a:t>, ubicato in ALTEC a Torino. La sua realizzazione ed operatività è il risultato del lavoro di un team integrato INAF-</a:t>
            </a:r>
            <a:r>
              <a:rPr lang="it-IT" dirty="0" err="1"/>
              <a:t>OATo</a:t>
            </a:r>
            <a:r>
              <a:rPr lang="it-IT" dirty="0"/>
              <a:t>/ALTEC. </a:t>
            </a:r>
            <a:endParaRPr lang="it-IT" dirty="0" smtClean="0"/>
          </a:p>
          <a:p>
            <a:pPr marL="285750" indent="-285750">
              <a:buFont typeface="Wingdings" panose="05000000000000000000" pitchFamily="2" charset="2"/>
              <a:buChar char="Ø"/>
            </a:pPr>
            <a:r>
              <a:rPr lang="it-IT" dirty="0" smtClean="0"/>
              <a:t>Ideazione e progettazione del DPCT e dei sistemi AVU iniziata nel lontano 2005.</a:t>
            </a:r>
            <a:endParaRPr lang="it-IT" dirty="0"/>
          </a:p>
        </p:txBody>
      </p:sp>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7" name="CasellaDiTesto 6"/>
          <p:cNvSpPr txBox="1"/>
          <p:nvPr/>
        </p:nvSpPr>
        <p:spPr>
          <a:xfrm>
            <a:off x="7170114" y="4728330"/>
            <a:ext cx="2551611" cy="923330"/>
          </a:xfrm>
          <a:prstGeom prst="rect">
            <a:avLst/>
          </a:prstGeom>
          <a:noFill/>
        </p:spPr>
        <p:txBody>
          <a:bodyPr wrap="square" rtlCol="0">
            <a:spAutoFit/>
          </a:bodyPr>
          <a:lstStyle/>
          <a:p>
            <a:r>
              <a:rPr lang="it-IT" dirty="0" smtClean="0"/>
              <a:t>INAF in DPCT: Catania (</a:t>
            </a:r>
            <a:r>
              <a:rPr lang="it-IT" dirty="0" err="1" smtClean="0"/>
              <a:t>HPC@Cineca</a:t>
            </a:r>
            <a:r>
              <a:rPr lang="it-IT" dirty="0" smtClean="0"/>
              <a:t>) e Torino (BIG DATA, HTC, HPC)</a:t>
            </a:r>
            <a:endParaRPr lang="it-IT" dirty="0"/>
          </a:p>
        </p:txBody>
      </p:sp>
      <p:sp>
        <p:nvSpPr>
          <p:cNvPr id="8" name="CasellaDiTesto 7"/>
          <p:cNvSpPr txBox="1"/>
          <p:nvPr/>
        </p:nvSpPr>
        <p:spPr>
          <a:xfrm>
            <a:off x="1578499" y="336060"/>
            <a:ext cx="929570" cy="369332"/>
          </a:xfrm>
          <a:prstGeom prst="rect">
            <a:avLst/>
          </a:prstGeom>
          <a:solidFill>
            <a:schemeClr val="accent6">
              <a:lumMod val="60000"/>
              <a:lumOff val="40000"/>
            </a:schemeClr>
          </a:solidFill>
        </p:spPr>
        <p:txBody>
          <a:bodyPr wrap="square" rtlCol="0">
            <a:spAutoFit/>
          </a:bodyPr>
          <a:lstStyle/>
          <a:p>
            <a:r>
              <a:rPr lang="it-IT" b="1" dirty="0" smtClean="0"/>
              <a:t>1. DPCT</a:t>
            </a:r>
            <a:endParaRPr lang="it-IT" b="1" dirty="0"/>
          </a:p>
        </p:txBody>
      </p:sp>
    </p:spTree>
    <p:extLst>
      <p:ext uri="{BB962C8B-B14F-4D97-AF65-F5344CB8AC3E}">
        <p14:creationId xmlns:p14="http://schemas.microsoft.com/office/powerpoint/2010/main" val="2498191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66650" y="595992"/>
            <a:ext cx="6969035" cy="400110"/>
          </a:xfrm>
          <a:prstGeom prst="rect">
            <a:avLst/>
          </a:prstGeom>
        </p:spPr>
        <p:txBody>
          <a:bodyPr wrap="square">
            <a:spAutoFit/>
          </a:bodyPr>
          <a:lstStyle/>
          <a:p>
            <a:r>
              <a:rPr lang="it-IT" sz="2000" b="1" dirty="0" smtClean="0">
                <a:solidFill>
                  <a:srgbClr val="222222"/>
                </a:solidFill>
                <a:latin typeface="Arial" panose="020B0604020202020204" pitchFamily="34" charset="0"/>
              </a:rPr>
              <a:t>5</a:t>
            </a:r>
            <a:r>
              <a:rPr lang="it-IT" sz="2000" b="1" dirty="0" smtClean="0">
                <a:solidFill>
                  <a:srgbClr val="222222"/>
                </a:solidFill>
                <a:latin typeface="Arial" panose="020B0604020202020204" pitchFamily="34" charset="0"/>
              </a:rPr>
              <a:t>- </a:t>
            </a:r>
            <a:r>
              <a:rPr lang="it-IT" sz="2000" b="1" dirty="0" err="1" smtClean="0">
                <a:solidFill>
                  <a:srgbClr val="222222"/>
                </a:solidFill>
                <a:latin typeface="Arial" panose="020B0604020202020204" pitchFamily="34" charset="0"/>
              </a:rPr>
              <a:t>Toward</a:t>
            </a:r>
            <a:r>
              <a:rPr lang="it-IT" sz="2000" b="1" dirty="0" smtClean="0">
                <a:solidFill>
                  <a:srgbClr val="222222"/>
                </a:solidFill>
                <a:latin typeface="Arial" panose="020B0604020202020204" pitchFamily="34" charset="0"/>
              </a:rPr>
              <a:t> </a:t>
            </a:r>
            <a:r>
              <a:rPr lang="it-IT" sz="2000" b="1" dirty="0" smtClean="0">
                <a:solidFill>
                  <a:srgbClr val="222222"/>
                </a:solidFill>
                <a:latin typeface="Arial" panose="020B0604020202020204" pitchFamily="34" charset="0"/>
              </a:rPr>
              <a:t>HPC (</a:t>
            </a:r>
            <a:r>
              <a:rPr lang="it-IT" sz="2000" b="1" dirty="0" err="1" smtClean="0">
                <a:solidFill>
                  <a:srgbClr val="222222"/>
                </a:solidFill>
                <a:latin typeface="Arial" panose="020B0604020202020204" pitchFamily="34" charset="0"/>
              </a:rPr>
              <a:t>Exascale</a:t>
            </a:r>
            <a:r>
              <a:rPr lang="it-IT" sz="2000" b="1" dirty="0" smtClean="0">
                <a:solidFill>
                  <a:srgbClr val="222222"/>
                </a:solidFill>
                <a:latin typeface="Arial" panose="020B0604020202020204" pitchFamily="34" charset="0"/>
              </a:rPr>
              <a:t>?) </a:t>
            </a:r>
            <a:r>
              <a:rPr lang="it-IT" sz="2000" b="1" dirty="0" smtClean="0">
                <a:solidFill>
                  <a:srgbClr val="222222"/>
                </a:solidFill>
                <a:latin typeface="Arial" panose="020B0604020202020204" pitchFamily="34" charset="0"/>
              </a:rPr>
              <a:t>HTC with Big Data</a:t>
            </a:r>
            <a:endParaRPr lang="it-IT" sz="2000" b="1" dirty="0"/>
          </a:p>
        </p:txBody>
      </p:sp>
      <p:sp>
        <p:nvSpPr>
          <p:cNvPr id="2" name="Segnaposto piè di pagina 1"/>
          <p:cNvSpPr>
            <a:spLocks noGrp="1"/>
          </p:cNvSpPr>
          <p:nvPr>
            <p:ph type="ftr" sz="quarter" idx="11"/>
          </p:nvPr>
        </p:nvSpPr>
        <p:spPr/>
        <p:txBody>
          <a:bodyPr/>
          <a:lstStyle/>
          <a:p>
            <a:r>
              <a:rPr lang="it-IT" smtClean="0"/>
              <a:t>Calcolo Critico, 15 Jun 2023, Catania - MGL</a:t>
            </a:r>
            <a:endParaRPr lang="en-US"/>
          </a:p>
        </p:txBody>
      </p:sp>
      <p:sp>
        <p:nvSpPr>
          <p:cNvPr id="4" name="CasellaDiTesto 3"/>
          <p:cNvSpPr txBox="1"/>
          <p:nvPr/>
        </p:nvSpPr>
        <p:spPr>
          <a:xfrm>
            <a:off x="966650" y="1698171"/>
            <a:ext cx="6252756" cy="3416320"/>
          </a:xfrm>
          <a:prstGeom prst="rect">
            <a:avLst/>
          </a:prstGeom>
          <a:solidFill>
            <a:schemeClr val="accent6">
              <a:lumMod val="60000"/>
              <a:lumOff val="40000"/>
            </a:schemeClr>
          </a:solidFill>
        </p:spPr>
        <p:txBody>
          <a:bodyPr wrap="square" rtlCol="0">
            <a:spAutoFit/>
          </a:bodyPr>
          <a:lstStyle/>
          <a:p>
            <a:r>
              <a:rPr lang="it-IT" sz="2400" b="1" dirty="0" err="1" smtClean="0"/>
              <a:t>Cosmological</a:t>
            </a:r>
            <a:r>
              <a:rPr lang="it-IT" sz="2400" b="1" dirty="0" smtClean="0"/>
              <a:t> GW background (with 10.5 </a:t>
            </a:r>
            <a:r>
              <a:rPr lang="it-IT" sz="2400" b="1" dirty="0" err="1" smtClean="0"/>
              <a:t>yrs</a:t>
            </a:r>
            <a:r>
              <a:rPr lang="it-IT" sz="2400" b="1" dirty="0" smtClean="0"/>
              <a:t> of Gaia data)</a:t>
            </a:r>
            <a:r>
              <a:rPr lang="it-IT" sz="2400" dirty="0" smtClean="0"/>
              <a:t>, n</a:t>
            </a:r>
            <a:r>
              <a:rPr lang="it-IT" sz="2400" baseline="30000" dirty="0" smtClean="0"/>
              <a:t>2</a:t>
            </a:r>
            <a:r>
              <a:rPr lang="it-IT" sz="2400" dirty="0" smtClean="0"/>
              <a:t> </a:t>
            </a:r>
            <a:r>
              <a:rPr lang="it-IT" sz="2400" dirty="0" err="1" smtClean="0"/>
              <a:t>computationl</a:t>
            </a:r>
            <a:r>
              <a:rPr lang="it-IT" sz="2400" dirty="0" smtClean="0"/>
              <a:t> </a:t>
            </a:r>
            <a:r>
              <a:rPr lang="it-IT" sz="2400" dirty="0" err="1" smtClean="0"/>
              <a:t>complexity</a:t>
            </a:r>
            <a:r>
              <a:rPr lang="it-IT" sz="2400" dirty="0" smtClean="0"/>
              <a:t> </a:t>
            </a:r>
            <a:r>
              <a:rPr lang="it-IT" sz="2400" dirty="0" err="1" smtClean="0"/>
              <a:t>where</a:t>
            </a:r>
            <a:r>
              <a:rPr lang="it-IT" sz="2400" dirty="0" smtClean="0"/>
              <a:t> n </a:t>
            </a:r>
            <a:r>
              <a:rPr lang="it-IT" sz="2400" dirty="0" err="1" smtClean="0"/>
              <a:t>is</a:t>
            </a:r>
            <a:r>
              <a:rPr lang="it-IT" sz="2400" dirty="0" smtClean="0"/>
              <a:t> the </a:t>
            </a:r>
            <a:r>
              <a:rPr lang="it-IT" sz="2400" dirty="0" err="1" smtClean="0"/>
              <a:t>number</a:t>
            </a:r>
            <a:r>
              <a:rPr lang="it-IT" sz="2400" dirty="0" smtClean="0"/>
              <a:t> of stars in a </a:t>
            </a:r>
            <a:r>
              <a:rPr lang="it-IT" sz="2400" dirty="0" err="1" smtClean="0"/>
              <a:t>given</a:t>
            </a:r>
            <a:r>
              <a:rPr lang="it-IT" sz="2400" dirty="0" smtClean="0"/>
              <a:t>  </a:t>
            </a:r>
            <a:r>
              <a:rPr lang="it-IT" sz="2400" dirty="0" err="1" smtClean="0"/>
              <a:t>solid</a:t>
            </a:r>
            <a:r>
              <a:rPr lang="it-IT" sz="2400" dirty="0" smtClean="0"/>
              <a:t> angle (</a:t>
            </a:r>
            <a:r>
              <a:rPr lang="it-IT" sz="2400" dirty="0" err="1" smtClean="0"/>
              <a:t>half</a:t>
            </a:r>
            <a:r>
              <a:rPr lang="it-IT" sz="2400" dirty="0" smtClean="0"/>
              <a:t> or </a:t>
            </a:r>
            <a:r>
              <a:rPr lang="it-IT" sz="2400" dirty="0" err="1" smtClean="0"/>
              <a:t>whole</a:t>
            </a:r>
            <a:r>
              <a:rPr lang="it-IT" sz="2400" dirty="0" smtClean="0"/>
              <a:t> sky </a:t>
            </a:r>
            <a:r>
              <a:rPr lang="it-IT" sz="2400" dirty="0" err="1" smtClean="0"/>
              <a:t>included</a:t>
            </a:r>
            <a:r>
              <a:rPr lang="it-IT" sz="2400" dirty="0" smtClean="0"/>
              <a:t>) </a:t>
            </a:r>
            <a:r>
              <a:rPr lang="it-IT" sz="2400" dirty="0" err="1" smtClean="0"/>
              <a:t>whose</a:t>
            </a:r>
            <a:r>
              <a:rPr lang="it-IT" sz="2400" dirty="0" smtClean="0"/>
              <a:t> relative </a:t>
            </a:r>
            <a:r>
              <a:rPr lang="it-IT" sz="2400" dirty="0" err="1" smtClean="0"/>
              <a:t>angular</a:t>
            </a:r>
            <a:r>
              <a:rPr lang="it-IT" sz="2400" dirty="0" smtClean="0"/>
              <a:t> </a:t>
            </a:r>
            <a:r>
              <a:rPr lang="it-IT" sz="2400" dirty="0" err="1" smtClean="0"/>
              <a:t>distances</a:t>
            </a:r>
            <a:r>
              <a:rPr lang="it-IT" sz="2400" dirty="0" smtClean="0"/>
              <a:t> must be </a:t>
            </a:r>
            <a:r>
              <a:rPr lang="it-IT" sz="2400" dirty="0" err="1" smtClean="0"/>
              <a:t>monitored</a:t>
            </a:r>
            <a:r>
              <a:rPr lang="it-IT" sz="2400" dirty="0" smtClean="0"/>
              <a:t> with time (use of </a:t>
            </a:r>
            <a:r>
              <a:rPr lang="it-IT" sz="2400" dirty="0" err="1" smtClean="0"/>
              <a:t>epoch</a:t>
            </a:r>
            <a:r>
              <a:rPr lang="it-IT" sz="2400" dirty="0" smtClean="0"/>
              <a:t> </a:t>
            </a:r>
            <a:r>
              <a:rPr lang="it-IT" sz="2400" dirty="0" err="1" smtClean="0"/>
              <a:t>measuremens</a:t>
            </a:r>
            <a:r>
              <a:rPr lang="it-IT" sz="2400" dirty="0" smtClean="0"/>
              <a:t>= IDU </a:t>
            </a:r>
            <a:r>
              <a:rPr lang="it-IT" sz="2400" dirty="0" err="1" smtClean="0"/>
              <a:t>Table</a:t>
            </a:r>
            <a:r>
              <a:rPr lang="it-IT" sz="2400" dirty="0" smtClean="0"/>
              <a:t>)! </a:t>
            </a:r>
          </a:p>
          <a:p>
            <a:endParaRPr lang="it-IT" sz="2400" dirty="0"/>
          </a:p>
          <a:p>
            <a:r>
              <a:rPr lang="it-IT" sz="2400" dirty="0" smtClean="0"/>
              <a:t>So up to </a:t>
            </a:r>
            <a:r>
              <a:rPr lang="it-IT" sz="2400" b="1" dirty="0" smtClean="0"/>
              <a:t>n </a:t>
            </a:r>
            <a:r>
              <a:rPr lang="it-IT" sz="2400" b="1" dirty="0" err="1" smtClean="0"/>
              <a:t>times</a:t>
            </a:r>
            <a:r>
              <a:rPr lang="it-IT" sz="2400" dirty="0" smtClean="0"/>
              <a:t> the </a:t>
            </a:r>
            <a:r>
              <a:rPr lang="it-IT" sz="2400" dirty="0" err="1" smtClean="0"/>
              <a:t>computationl</a:t>
            </a:r>
            <a:r>
              <a:rPr lang="it-IT" sz="2400" dirty="0" smtClean="0"/>
              <a:t> </a:t>
            </a:r>
            <a:r>
              <a:rPr lang="it-IT" sz="2400" dirty="0" err="1" smtClean="0"/>
              <a:t>complexity</a:t>
            </a:r>
            <a:r>
              <a:rPr lang="it-IT" sz="2400" dirty="0" smtClean="0"/>
              <a:t> of GSR!</a:t>
            </a:r>
            <a:endParaRPr lang="it-IT" sz="2400" dirty="0"/>
          </a:p>
        </p:txBody>
      </p:sp>
    </p:spTree>
    <p:extLst>
      <p:ext uri="{BB962C8B-B14F-4D97-AF65-F5344CB8AC3E}">
        <p14:creationId xmlns:p14="http://schemas.microsoft.com/office/powerpoint/2010/main" val="118829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15 Jun 2023, Catania - MGL</a:t>
            </a:r>
            <a:endParaRPr lang="en-US" dirty="0"/>
          </a:p>
        </p:txBody>
      </p:sp>
      <p:grpSp>
        <p:nvGrpSpPr>
          <p:cNvPr id="7" name="Group 6"/>
          <p:cNvGrpSpPr/>
          <p:nvPr/>
        </p:nvGrpSpPr>
        <p:grpSpPr>
          <a:xfrm>
            <a:off x="6592389" y="1750880"/>
            <a:ext cx="2995768" cy="2973475"/>
            <a:chOff x="8628205" y="2896656"/>
            <a:chExt cx="2995768" cy="2973475"/>
          </a:xfrm>
        </p:grpSpPr>
        <p:sp>
          <p:nvSpPr>
            <p:cNvPr id="4" name="TextBox 3"/>
            <p:cNvSpPr txBox="1"/>
            <p:nvPr/>
          </p:nvSpPr>
          <p:spPr>
            <a:xfrm>
              <a:off x="9696561" y="3595361"/>
              <a:ext cx="1927412" cy="1754326"/>
            </a:xfrm>
            <a:prstGeom prst="rect">
              <a:avLst/>
            </a:prstGeom>
            <a:noFill/>
          </p:spPr>
          <p:txBody>
            <a:bodyPr wrap="square" rtlCol="0">
              <a:spAutoFit/>
            </a:bodyPr>
            <a:lstStyle/>
            <a:p>
              <a:r>
                <a:rPr lang="en-US" dirty="0" smtClean="0">
                  <a:solidFill>
                    <a:srgbClr val="00B050"/>
                  </a:solidFill>
                  <a:latin typeface="Bodoni MT Black" panose="02070A03080606020203" pitchFamily="18" charset="0"/>
                </a:rPr>
                <a:t>Supporting </a:t>
              </a:r>
              <a:r>
                <a:rPr lang="en-US" u="sng" dirty="0" smtClean="0">
                  <a:solidFill>
                    <a:srgbClr val="00B050"/>
                  </a:solidFill>
                  <a:effectLst>
                    <a:outerShdw blurRad="38100" dist="38100" dir="2700000" algn="tl">
                      <a:srgbClr val="000000">
                        <a:alpha val="43137"/>
                      </a:srgbClr>
                    </a:outerShdw>
                  </a:effectLst>
                  <a:latin typeface="Bodoni MT Black" panose="02070A03080606020203" pitchFamily="18" charset="0"/>
                </a:rPr>
                <a:t>thousands</a:t>
              </a:r>
              <a:r>
                <a:rPr lang="en-US" dirty="0" smtClean="0">
                  <a:solidFill>
                    <a:srgbClr val="00B050"/>
                  </a:solidFill>
                  <a:latin typeface="Bodoni MT Black" panose="02070A03080606020203" pitchFamily="18" charset="0"/>
                </a:rPr>
                <a:t> </a:t>
              </a:r>
              <a:r>
                <a:rPr lang="en-US" dirty="0" smtClean="0">
                  <a:solidFill>
                    <a:srgbClr val="00B050"/>
                  </a:solidFill>
                  <a:latin typeface="Bodoni MT Black" panose="02070A03080606020203" pitchFamily="18" charset="0"/>
                </a:rPr>
                <a:t>of simultaneous complex queries/ transactions</a:t>
              </a:r>
              <a:endParaRPr lang="en-US" dirty="0">
                <a:solidFill>
                  <a:srgbClr val="00B050"/>
                </a:solidFill>
                <a:latin typeface="Bodoni MT Black" panose="02070A03080606020203" pitchFamily="18" charset="0"/>
              </a:endParaRPr>
            </a:p>
          </p:txBody>
        </p:sp>
        <p:sp>
          <p:nvSpPr>
            <p:cNvPr id="5" name="Down Arrow 4"/>
            <p:cNvSpPr/>
            <p:nvPr/>
          </p:nvSpPr>
          <p:spPr>
            <a:xfrm rot="4984578">
              <a:off x="9557672" y="2345262"/>
              <a:ext cx="277778" cy="1380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9538577">
              <a:off x="8628205" y="5650204"/>
              <a:ext cx="1625715" cy="219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64461" y="884724"/>
            <a:ext cx="6127928" cy="5132898"/>
            <a:chOff x="356883" y="192498"/>
            <a:chExt cx="7363433" cy="5691030"/>
          </a:xfrm>
        </p:grpSpPr>
        <p:pic>
          <p:nvPicPr>
            <p:cNvPr id="3" name="Immagine 2"/>
            <p:cNvPicPr>
              <a:picLocks noChangeAspect="1"/>
            </p:cNvPicPr>
            <p:nvPr/>
          </p:nvPicPr>
          <p:blipFill>
            <a:blip r:embed="rId2"/>
            <a:stretch>
              <a:fillRect/>
            </a:stretch>
          </p:blipFill>
          <p:spPr>
            <a:xfrm>
              <a:off x="356883" y="192498"/>
              <a:ext cx="7363433" cy="5691030"/>
            </a:xfrm>
            <a:prstGeom prst="rect">
              <a:avLst/>
            </a:prstGeom>
          </p:spPr>
        </p:pic>
        <p:sp>
          <p:nvSpPr>
            <p:cNvPr id="8" name="TextBox 7"/>
            <p:cNvSpPr txBox="1"/>
            <p:nvPr/>
          </p:nvSpPr>
          <p:spPr>
            <a:xfrm>
              <a:off x="896471" y="192498"/>
              <a:ext cx="2286000" cy="452961"/>
            </a:xfrm>
            <a:prstGeom prst="rect">
              <a:avLst/>
            </a:prstGeom>
            <a:solidFill>
              <a:schemeClr val="bg1"/>
            </a:solidFill>
          </p:spPr>
          <p:txBody>
            <a:bodyPr wrap="square" rtlCol="0">
              <a:spAutoFit/>
            </a:bodyPr>
            <a:lstStyle/>
            <a:p>
              <a:endParaRPr lang="en-US" dirty="0"/>
            </a:p>
          </p:txBody>
        </p:sp>
      </p:grpSp>
      <p:grpSp>
        <p:nvGrpSpPr>
          <p:cNvPr id="12" name="Gruppo 11"/>
          <p:cNvGrpSpPr/>
          <p:nvPr/>
        </p:nvGrpSpPr>
        <p:grpSpPr>
          <a:xfrm rot="20270962">
            <a:off x="9051384" y="3903469"/>
            <a:ext cx="2037805" cy="2210364"/>
            <a:chOff x="9208138" y="3991319"/>
            <a:chExt cx="2037805" cy="2210364"/>
          </a:xfrm>
        </p:grpSpPr>
        <p:sp>
          <p:nvSpPr>
            <p:cNvPr id="10" name="Rettangolo 9"/>
            <p:cNvSpPr/>
            <p:nvPr/>
          </p:nvSpPr>
          <p:spPr>
            <a:xfrm>
              <a:off x="9208138" y="4724355"/>
              <a:ext cx="2037805" cy="1477328"/>
            </a:xfrm>
            <a:prstGeom prst="rect">
              <a:avLst/>
            </a:prstGeom>
            <a:solidFill>
              <a:schemeClr val="accent4">
                <a:lumMod val="40000"/>
                <a:lumOff val="60000"/>
              </a:schemeClr>
            </a:solidFill>
          </p:spPr>
          <p:txBody>
            <a:bodyPr wrap="square">
              <a:spAutoFit/>
            </a:bodyPr>
            <a:lstStyle/>
            <a:p>
              <a:r>
                <a:rPr lang="it-IT" b="1" dirty="0" smtClean="0">
                  <a:solidFill>
                    <a:schemeClr val="accent1">
                      <a:lumMod val="50000"/>
                    </a:schemeClr>
                  </a:solidFill>
                  <a:latin typeface="CIDFont+F2"/>
                </a:rPr>
                <a:t>Oracle </a:t>
              </a:r>
              <a:r>
                <a:rPr lang="it-IT" b="1" dirty="0" err="1" smtClean="0">
                  <a:solidFill>
                    <a:schemeClr val="accent1">
                      <a:lumMod val="50000"/>
                    </a:schemeClr>
                  </a:solidFill>
                  <a:latin typeface="CIDFont+F2"/>
                </a:rPr>
                <a:t>Exadata</a:t>
              </a:r>
              <a:r>
                <a:rPr lang="it-IT" b="1" dirty="0" smtClean="0">
                  <a:solidFill>
                    <a:schemeClr val="accent1">
                      <a:lumMod val="50000"/>
                    </a:schemeClr>
                  </a:solidFill>
                  <a:latin typeface="CIDFont+F2"/>
                </a:rPr>
                <a:t> </a:t>
              </a:r>
              <a:r>
                <a:rPr lang="it-IT" b="1" dirty="0">
                  <a:solidFill>
                    <a:schemeClr val="accent1">
                      <a:lumMod val="50000"/>
                    </a:schemeClr>
                  </a:solidFill>
                  <a:latin typeface="CIDFont+F2"/>
                </a:rPr>
                <a:t>Database Machine </a:t>
              </a:r>
              <a:r>
                <a:rPr lang="it-IT" b="1" dirty="0" smtClean="0">
                  <a:solidFill>
                    <a:schemeClr val="accent1">
                      <a:lumMod val="50000"/>
                    </a:schemeClr>
                  </a:solidFill>
                  <a:latin typeface="CIDFont+F2"/>
                </a:rPr>
                <a:t>X9M-2: </a:t>
              </a:r>
              <a:r>
                <a:rPr lang="it-IT" b="1" dirty="0" err="1" smtClean="0">
                  <a:solidFill>
                    <a:schemeClr val="accent1">
                      <a:lumMod val="50000"/>
                    </a:schemeClr>
                  </a:solidFill>
                  <a:latin typeface="CIDFont+F2"/>
                </a:rPr>
                <a:t>quarter</a:t>
              </a:r>
              <a:r>
                <a:rPr lang="it-IT" b="1" dirty="0" smtClean="0">
                  <a:solidFill>
                    <a:schemeClr val="accent1">
                      <a:lumMod val="50000"/>
                    </a:schemeClr>
                  </a:solidFill>
                  <a:latin typeface="CIDFont+F2"/>
                </a:rPr>
                <a:t> rack (minimum)</a:t>
              </a:r>
              <a:endParaRPr lang="it-IT" b="1" dirty="0">
                <a:solidFill>
                  <a:schemeClr val="accent1">
                    <a:lumMod val="50000"/>
                  </a:schemeClr>
                </a:solidFill>
              </a:endParaRPr>
            </a:p>
          </p:txBody>
        </p:sp>
        <p:sp>
          <p:nvSpPr>
            <p:cNvPr id="11" name="Freccia in giù 10"/>
            <p:cNvSpPr/>
            <p:nvPr/>
          </p:nvSpPr>
          <p:spPr>
            <a:xfrm>
              <a:off x="10267862" y="3991319"/>
              <a:ext cx="443810" cy="73303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5281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Calcolo Critico, 15 </a:t>
            </a:r>
            <a:r>
              <a:rPr lang="it-IT" dirty="0" err="1" smtClean="0"/>
              <a:t>Jun</a:t>
            </a:r>
            <a:r>
              <a:rPr lang="it-IT" dirty="0" smtClean="0"/>
              <a:t> 2023, Catania - MGL</a:t>
            </a:r>
            <a:endParaRPr lang="en-US" dirty="0"/>
          </a:p>
        </p:txBody>
      </p:sp>
      <p:sp>
        <p:nvSpPr>
          <p:cNvPr id="6" name="CasellaDiTesto 5"/>
          <p:cNvSpPr txBox="1"/>
          <p:nvPr/>
        </p:nvSpPr>
        <p:spPr>
          <a:xfrm>
            <a:off x="1410788" y="452846"/>
            <a:ext cx="2211978" cy="523220"/>
          </a:xfrm>
          <a:prstGeom prst="rect">
            <a:avLst/>
          </a:prstGeom>
          <a:noFill/>
        </p:spPr>
        <p:txBody>
          <a:bodyPr wrap="square" rtlCol="0">
            <a:spAutoFit/>
          </a:bodyPr>
          <a:lstStyle/>
          <a:p>
            <a:r>
              <a:rPr lang="it-IT" sz="2800" b="1" dirty="0" err="1" smtClean="0"/>
              <a:t>Conclusions</a:t>
            </a:r>
            <a:endParaRPr lang="it-IT" sz="2800" b="1" dirty="0"/>
          </a:p>
        </p:txBody>
      </p:sp>
      <p:sp>
        <p:nvSpPr>
          <p:cNvPr id="7" name="CasellaDiTesto 6"/>
          <p:cNvSpPr txBox="1"/>
          <p:nvPr/>
        </p:nvSpPr>
        <p:spPr>
          <a:xfrm>
            <a:off x="1410788" y="1753689"/>
            <a:ext cx="8717281" cy="1200329"/>
          </a:xfrm>
          <a:prstGeom prst="rect">
            <a:avLst/>
          </a:prstGeom>
          <a:noFill/>
        </p:spPr>
        <p:txBody>
          <a:bodyPr wrap="square" rtlCol="0">
            <a:spAutoFit/>
          </a:bodyPr>
          <a:lstStyle/>
          <a:p>
            <a:r>
              <a:rPr lang="it-IT" sz="2400" dirty="0" err="1" smtClean="0">
                <a:solidFill>
                  <a:srgbClr val="FF0000"/>
                </a:solidFill>
              </a:rPr>
              <a:t>Would</a:t>
            </a:r>
            <a:r>
              <a:rPr lang="it-IT" sz="2400" dirty="0" smtClean="0">
                <a:solidFill>
                  <a:srgbClr val="FF0000"/>
                </a:solidFill>
              </a:rPr>
              <a:t> OPS4/TLS/…. be up to the </a:t>
            </a:r>
            <a:r>
              <a:rPr lang="it-IT" sz="2400" dirty="0" err="1" smtClean="0">
                <a:solidFill>
                  <a:srgbClr val="FF0000"/>
                </a:solidFill>
              </a:rPr>
              <a:t>scientific</a:t>
            </a:r>
            <a:r>
              <a:rPr lang="it-IT" sz="2400" dirty="0" smtClean="0">
                <a:solidFill>
                  <a:srgbClr val="FF0000"/>
                </a:solidFill>
              </a:rPr>
              <a:t> and </a:t>
            </a:r>
            <a:r>
              <a:rPr lang="it-IT" sz="2400" dirty="0" err="1" smtClean="0">
                <a:solidFill>
                  <a:srgbClr val="FF0000"/>
                </a:solidFill>
              </a:rPr>
              <a:t>technological</a:t>
            </a:r>
            <a:r>
              <a:rPr lang="it-IT" sz="2400" dirty="0" smtClean="0">
                <a:solidFill>
                  <a:srgbClr val="FF0000"/>
                </a:solidFill>
              </a:rPr>
              <a:t> </a:t>
            </a:r>
            <a:r>
              <a:rPr lang="it-IT" sz="2400" dirty="0" err="1" smtClean="0">
                <a:solidFill>
                  <a:srgbClr val="FF0000"/>
                </a:solidFill>
              </a:rPr>
              <a:t>challenges</a:t>
            </a:r>
            <a:r>
              <a:rPr lang="it-IT" sz="2400" dirty="0" smtClean="0">
                <a:solidFill>
                  <a:srgbClr val="FF0000"/>
                </a:solidFill>
              </a:rPr>
              <a:t> </a:t>
            </a:r>
            <a:r>
              <a:rPr lang="it-IT" sz="2400" dirty="0" err="1" smtClean="0">
                <a:solidFill>
                  <a:srgbClr val="FF0000"/>
                </a:solidFill>
              </a:rPr>
              <a:t>it</a:t>
            </a:r>
            <a:r>
              <a:rPr lang="it-IT" sz="2400" dirty="0" smtClean="0">
                <a:solidFill>
                  <a:srgbClr val="FF0000"/>
                </a:solidFill>
              </a:rPr>
              <a:t> </a:t>
            </a:r>
            <a:r>
              <a:rPr lang="it-IT" sz="2400" dirty="0" err="1" smtClean="0">
                <a:solidFill>
                  <a:srgbClr val="FF0000"/>
                </a:solidFill>
              </a:rPr>
              <a:t>has</a:t>
            </a:r>
            <a:r>
              <a:rPr lang="it-IT" sz="2400" dirty="0" smtClean="0">
                <a:solidFill>
                  <a:srgbClr val="FF0000"/>
                </a:solidFill>
              </a:rPr>
              <a:t> set </a:t>
            </a:r>
            <a:r>
              <a:rPr lang="it-IT" sz="2400" dirty="0" err="1" smtClean="0">
                <a:solidFill>
                  <a:srgbClr val="FF0000"/>
                </a:solidFill>
              </a:rPr>
              <a:t>forth</a:t>
            </a:r>
            <a:r>
              <a:rPr lang="it-IT" sz="2400" dirty="0" smtClean="0">
                <a:solidFill>
                  <a:srgbClr val="FF0000"/>
                </a:solidFill>
              </a:rPr>
              <a:t> on </a:t>
            </a:r>
            <a:r>
              <a:rPr lang="it-IT" sz="2400" dirty="0" err="1" smtClean="0">
                <a:solidFill>
                  <a:srgbClr val="FF0000"/>
                </a:solidFill>
              </a:rPr>
              <a:t>itself</a:t>
            </a:r>
            <a:r>
              <a:rPr lang="it-IT" sz="2400" dirty="0" smtClean="0">
                <a:solidFill>
                  <a:srgbClr val="FF0000"/>
                </a:solidFill>
              </a:rPr>
              <a:t> and compete with and/or be the </a:t>
            </a:r>
            <a:r>
              <a:rPr lang="it-IT" sz="2400" dirty="0" err="1" smtClean="0">
                <a:solidFill>
                  <a:srgbClr val="FF0000"/>
                </a:solidFill>
              </a:rPr>
              <a:t>lead</a:t>
            </a:r>
            <a:r>
              <a:rPr lang="it-IT" sz="2400" dirty="0" smtClean="0">
                <a:solidFill>
                  <a:srgbClr val="FF0000"/>
                </a:solidFill>
              </a:rPr>
              <a:t> of </a:t>
            </a:r>
            <a:r>
              <a:rPr lang="it-IT" sz="2400" dirty="0" err="1" smtClean="0">
                <a:solidFill>
                  <a:srgbClr val="FF0000"/>
                </a:solidFill>
              </a:rPr>
              <a:t>possible</a:t>
            </a:r>
            <a:r>
              <a:rPr lang="it-IT" sz="2400" dirty="0" smtClean="0">
                <a:solidFill>
                  <a:srgbClr val="FF0000"/>
                </a:solidFill>
              </a:rPr>
              <a:t> other </a:t>
            </a:r>
            <a:r>
              <a:rPr lang="it-IT" sz="2400" dirty="0" err="1" smtClean="0">
                <a:solidFill>
                  <a:srgbClr val="FF0000"/>
                </a:solidFill>
              </a:rPr>
              <a:t>similar</a:t>
            </a:r>
            <a:r>
              <a:rPr lang="it-IT" sz="2400" dirty="0" smtClean="0">
                <a:solidFill>
                  <a:srgbClr val="FF0000"/>
                </a:solidFill>
              </a:rPr>
              <a:t> facilities on the </a:t>
            </a:r>
            <a:r>
              <a:rPr lang="it-IT" sz="2400" dirty="0" err="1" smtClean="0">
                <a:solidFill>
                  <a:srgbClr val="FF0000"/>
                </a:solidFill>
              </a:rPr>
              <a:t>international</a:t>
            </a:r>
            <a:r>
              <a:rPr lang="it-IT" sz="2400" dirty="0" smtClean="0">
                <a:solidFill>
                  <a:srgbClr val="FF0000"/>
                </a:solidFill>
              </a:rPr>
              <a:t> scene?</a:t>
            </a:r>
            <a:endParaRPr lang="it-IT" sz="2400" dirty="0">
              <a:solidFill>
                <a:srgbClr val="FF0000"/>
              </a:solidFill>
            </a:endParaRPr>
          </a:p>
        </p:txBody>
      </p:sp>
      <p:sp>
        <p:nvSpPr>
          <p:cNvPr id="10" name="CasellaDiTesto 9"/>
          <p:cNvSpPr txBox="1"/>
          <p:nvPr/>
        </p:nvSpPr>
        <p:spPr>
          <a:xfrm>
            <a:off x="1410788" y="3861256"/>
            <a:ext cx="8717281" cy="830997"/>
          </a:xfrm>
          <a:prstGeom prst="rect">
            <a:avLst/>
          </a:prstGeom>
          <a:noFill/>
        </p:spPr>
        <p:txBody>
          <a:bodyPr wrap="square" rtlCol="0">
            <a:spAutoFit/>
          </a:bodyPr>
          <a:lstStyle/>
          <a:p>
            <a:r>
              <a:rPr lang="it-IT" sz="2400" dirty="0" smtClean="0">
                <a:solidFill>
                  <a:srgbClr val="FF0000"/>
                </a:solidFill>
              </a:rPr>
              <a:t>Do </a:t>
            </a:r>
            <a:r>
              <a:rPr lang="it-IT" sz="2400" dirty="0" err="1" smtClean="0">
                <a:solidFill>
                  <a:srgbClr val="FF0000"/>
                </a:solidFill>
              </a:rPr>
              <a:t>we</a:t>
            </a:r>
            <a:r>
              <a:rPr lang="it-IT" sz="2400" dirty="0" smtClean="0">
                <a:solidFill>
                  <a:srgbClr val="FF0000"/>
                </a:solidFill>
              </a:rPr>
              <a:t> </a:t>
            </a:r>
            <a:r>
              <a:rPr lang="it-IT" sz="2400" dirty="0" err="1" smtClean="0">
                <a:solidFill>
                  <a:srgbClr val="FF0000"/>
                </a:solidFill>
              </a:rPr>
              <a:t>want</a:t>
            </a:r>
            <a:r>
              <a:rPr lang="it-IT" sz="2400" dirty="0" smtClean="0">
                <a:solidFill>
                  <a:srgbClr val="FF0000"/>
                </a:solidFill>
              </a:rPr>
              <a:t> </a:t>
            </a:r>
            <a:r>
              <a:rPr lang="it-IT" sz="2400" dirty="0" err="1" smtClean="0">
                <a:solidFill>
                  <a:srgbClr val="FF0000"/>
                </a:solidFill>
              </a:rPr>
              <a:t>it</a:t>
            </a:r>
            <a:r>
              <a:rPr lang="it-IT" sz="2400" dirty="0" smtClean="0">
                <a:solidFill>
                  <a:srgbClr val="FF0000"/>
                </a:solidFill>
              </a:rPr>
              <a:t>….. </a:t>
            </a:r>
            <a:r>
              <a:rPr lang="it-IT" sz="2400" dirty="0">
                <a:solidFill>
                  <a:srgbClr val="FF0000"/>
                </a:solidFill>
              </a:rPr>
              <a:t>t</a:t>
            </a:r>
            <a:r>
              <a:rPr lang="it-IT" sz="2400" dirty="0" smtClean="0">
                <a:solidFill>
                  <a:srgbClr val="FF0000"/>
                </a:solidFill>
              </a:rPr>
              <a:t>o ‘</a:t>
            </a:r>
            <a:r>
              <a:rPr lang="it-IT" sz="2400" dirty="0" err="1" smtClean="0">
                <a:solidFill>
                  <a:srgbClr val="FF0000"/>
                </a:solidFill>
              </a:rPr>
              <a:t>grow</a:t>
            </a:r>
            <a:r>
              <a:rPr lang="it-IT" sz="2400" dirty="0" smtClean="0">
                <a:solidFill>
                  <a:srgbClr val="FF0000"/>
                </a:solidFill>
              </a:rPr>
              <a:t>’ and be the INAF </a:t>
            </a:r>
            <a:r>
              <a:rPr lang="it-IT" sz="2400" dirty="0" smtClean="0">
                <a:solidFill>
                  <a:srgbClr val="FF0000"/>
                </a:solidFill>
              </a:rPr>
              <a:t>legacy </a:t>
            </a:r>
            <a:r>
              <a:rPr lang="it-IT" sz="2400" dirty="0" err="1" smtClean="0">
                <a:solidFill>
                  <a:srgbClr val="FF0000"/>
                </a:solidFill>
              </a:rPr>
              <a:t>Laboratory</a:t>
            </a:r>
            <a:r>
              <a:rPr lang="it-IT" sz="2400" dirty="0" smtClean="0">
                <a:solidFill>
                  <a:srgbClr val="FF0000"/>
                </a:solidFill>
              </a:rPr>
              <a:t>/Facility for </a:t>
            </a:r>
            <a:r>
              <a:rPr lang="it-IT" sz="2400" dirty="0" err="1" smtClean="0">
                <a:solidFill>
                  <a:srgbClr val="FF0000"/>
                </a:solidFill>
              </a:rPr>
              <a:t>space</a:t>
            </a:r>
            <a:r>
              <a:rPr lang="it-IT" sz="2400" dirty="0" smtClean="0">
                <a:solidFill>
                  <a:srgbClr val="FF0000"/>
                </a:solidFill>
              </a:rPr>
              <a:t> science and the sciences of the </a:t>
            </a:r>
            <a:r>
              <a:rPr lang="it-IT" sz="2400" dirty="0" err="1" smtClean="0">
                <a:solidFill>
                  <a:srgbClr val="FF0000"/>
                </a:solidFill>
              </a:rPr>
              <a:t>Universe</a:t>
            </a:r>
            <a:r>
              <a:rPr lang="it-IT" sz="2400" dirty="0" smtClean="0">
                <a:solidFill>
                  <a:srgbClr val="FF0000"/>
                </a:solidFill>
              </a:rPr>
              <a:t>?</a:t>
            </a:r>
          </a:p>
        </p:txBody>
      </p:sp>
    </p:spTree>
    <p:extLst>
      <p:ext uri="{BB962C8B-B14F-4D97-AF65-F5344CB8AC3E}">
        <p14:creationId xmlns:p14="http://schemas.microsoft.com/office/powerpoint/2010/main" val="192829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Calcolo Critico, 15 </a:t>
            </a:r>
            <a:r>
              <a:rPr lang="it-IT" dirty="0" err="1"/>
              <a:t>Jun</a:t>
            </a:r>
            <a:r>
              <a:rPr lang="it-IT" dirty="0"/>
              <a:t> 2023, Catania - MGL</a:t>
            </a:r>
            <a:endParaRPr lang="en-US" dirty="0"/>
          </a:p>
        </p:txBody>
      </p:sp>
      <p:sp>
        <p:nvSpPr>
          <p:cNvPr id="58377" name="CasellaDiTesto 3"/>
          <p:cNvSpPr txBox="1">
            <a:spLocks noChangeArrowheads="1"/>
          </p:cNvSpPr>
          <p:nvPr/>
        </p:nvSpPr>
        <p:spPr bwMode="auto">
          <a:xfrm>
            <a:off x="3541742" y="3728404"/>
            <a:ext cx="821106" cy="400110"/>
          </a:xfrm>
          <a:prstGeom prst="rect">
            <a:avLst/>
          </a:prstGeom>
          <a:solidFill>
            <a:srgbClr val="00B050"/>
          </a:solidFill>
          <a:ln w="9525">
            <a:solidFill>
              <a:schemeClr val="bg1"/>
            </a:solidFill>
            <a:miter lim="800000"/>
            <a:headEnd/>
            <a:tailEnd/>
          </a:ln>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2000" b="1" dirty="0">
                <a:solidFill>
                  <a:srgbClr val="000000"/>
                </a:solidFill>
              </a:rPr>
              <a:t>INAF</a:t>
            </a:r>
          </a:p>
        </p:txBody>
      </p:sp>
      <p:sp>
        <p:nvSpPr>
          <p:cNvPr id="58391" name="CasellaDiTesto 4"/>
          <p:cNvSpPr txBox="1">
            <a:spLocks noChangeArrowheads="1"/>
          </p:cNvSpPr>
          <p:nvPr/>
        </p:nvSpPr>
        <p:spPr bwMode="auto">
          <a:xfrm>
            <a:off x="5230426" y="4080301"/>
            <a:ext cx="1965875" cy="457503"/>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b="1" dirty="0" smtClean="0">
                <a:solidFill>
                  <a:srgbClr val="000000"/>
                </a:solidFill>
              </a:rPr>
              <a:t>Italian Project </a:t>
            </a:r>
            <a:r>
              <a:rPr lang="en-US" altLang="en-US" sz="1200" b="1" dirty="0">
                <a:solidFill>
                  <a:srgbClr val="000000"/>
                </a:solidFill>
              </a:rPr>
              <a:t>Office</a:t>
            </a:r>
          </a:p>
          <a:p>
            <a:pPr eaLnBrk="1" fontAlgn="base" hangingPunct="1">
              <a:spcBef>
                <a:spcPct val="0"/>
              </a:spcBef>
              <a:spcAft>
                <a:spcPct val="0"/>
              </a:spcAft>
            </a:pPr>
            <a:r>
              <a:rPr lang="en-US" altLang="en-US" sz="1200" dirty="0">
                <a:solidFill>
                  <a:srgbClr val="000000"/>
                </a:solidFill>
              </a:rPr>
              <a:t>(@ OATo)</a:t>
            </a:r>
          </a:p>
        </p:txBody>
      </p:sp>
      <p:sp>
        <p:nvSpPr>
          <p:cNvPr id="58389" name="CasellaDiTesto 5"/>
          <p:cNvSpPr txBox="1">
            <a:spLocks noChangeArrowheads="1"/>
          </p:cNvSpPr>
          <p:nvPr/>
        </p:nvSpPr>
        <p:spPr bwMode="auto">
          <a:xfrm>
            <a:off x="8018822" y="4118040"/>
            <a:ext cx="2059488" cy="276936"/>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sz="1200" b="1">
                <a:solidFill>
                  <a:srgbClr val="000000"/>
                </a:solidFill>
              </a:rPr>
              <a:t>Coordination Group</a:t>
            </a:r>
          </a:p>
        </p:txBody>
      </p:sp>
      <p:sp>
        <p:nvSpPr>
          <p:cNvPr id="58376" name="CasellaDiTesto 2"/>
          <p:cNvSpPr txBox="1">
            <a:spLocks noChangeArrowheads="1"/>
          </p:cNvSpPr>
          <p:nvPr/>
        </p:nvSpPr>
        <p:spPr bwMode="auto">
          <a:xfrm>
            <a:off x="3951102" y="2605895"/>
            <a:ext cx="655325" cy="4001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2000" b="1" dirty="0">
                <a:solidFill>
                  <a:srgbClr val="000000"/>
                </a:solidFill>
              </a:rPr>
              <a:t>ASI</a:t>
            </a:r>
          </a:p>
        </p:txBody>
      </p:sp>
      <p:sp>
        <p:nvSpPr>
          <p:cNvPr id="11" name="CasellaDiTesto 10"/>
          <p:cNvSpPr txBox="1"/>
          <p:nvPr/>
        </p:nvSpPr>
        <p:spPr bwMode="auto">
          <a:xfrm>
            <a:off x="5290081" y="2774298"/>
            <a:ext cx="2329919" cy="707886"/>
          </a:xfrm>
          <a:prstGeom prst="rect">
            <a:avLst/>
          </a:prstGeom>
          <a:solidFill>
            <a:schemeClr val="accent6">
              <a:lumMod val="20000"/>
              <a:lumOff val="80000"/>
            </a:schemeClr>
          </a:solidFill>
        </p:spPr>
        <p:txBody>
          <a:bodyPr wrap="square">
            <a:spAutoFit/>
          </a:bodyPr>
          <a:lstStyle/>
          <a:p>
            <a:pPr fontAlgn="base">
              <a:spcBef>
                <a:spcPct val="0"/>
              </a:spcBef>
              <a:spcAft>
                <a:spcPct val="0"/>
              </a:spcAft>
              <a:defRPr/>
            </a:pPr>
            <a:r>
              <a:rPr lang="en-US" sz="2000" b="1" dirty="0">
                <a:solidFill>
                  <a:srgbClr val="000000"/>
                </a:solidFill>
                <a:ea typeface="ＭＳ Ｐゴシック" panose="020B0600070205080204" pitchFamily="34" charset="-128"/>
                <a:cs typeface="Arial" charset="0"/>
              </a:rPr>
              <a:t>DPCT</a:t>
            </a:r>
            <a:r>
              <a:rPr lang="en-US" sz="2000" dirty="0">
                <a:solidFill>
                  <a:srgbClr val="000000"/>
                </a:solidFill>
                <a:ea typeface="ＭＳ Ｐゴシック" panose="020B0600070205080204" pitchFamily="34" charset="-128"/>
                <a:cs typeface="Arial" charset="0"/>
              </a:rPr>
              <a:t> (@ALTEC, To</a:t>
            </a:r>
            <a:r>
              <a:rPr lang="en-US" sz="2000" dirty="0" smtClean="0">
                <a:solidFill>
                  <a:srgbClr val="000000"/>
                </a:solidFill>
                <a:ea typeface="ＭＳ Ｐゴシック" panose="020B0600070205080204" pitchFamily="34" charset="-128"/>
                <a:cs typeface="Arial" charset="0"/>
              </a:rPr>
              <a:t>)</a:t>
            </a:r>
          </a:p>
          <a:p>
            <a:pPr fontAlgn="base">
              <a:spcBef>
                <a:spcPct val="0"/>
              </a:spcBef>
              <a:spcAft>
                <a:spcPct val="0"/>
              </a:spcAft>
              <a:defRPr/>
            </a:pPr>
            <a:r>
              <a:rPr lang="it-IT" sz="2000" dirty="0" smtClean="0">
                <a:solidFill>
                  <a:srgbClr val="000000"/>
                </a:solidFill>
                <a:ea typeface="ＭＳ Ｐゴシック" panose="020B0600070205080204" pitchFamily="34" charset="-128"/>
                <a:cs typeface="Arial" charset="0"/>
              </a:rPr>
              <a:t>(ALTEC, INAF)</a:t>
            </a:r>
            <a:endParaRPr lang="en-US" sz="2000" dirty="0">
              <a:solidFill>
                <a:srgbClr val="000000"/>
              </a:solidFill>
              <a:ea typeface="ＭＳ Ｐゴシック" panose="020B0600070205080204" pitchFamily="34" charset="-128"/>
              <a:cs typeface="Arial" charset="0"/>
            </a:endParaRPr>
          </a:p>
        </p:txBody>
      </p:sp>
      <p:cxnSp>
        <p:nvCxnSpPr>
          <p:cNvPr id="58382" name="Connettore 2 13"/>
          <p:cNvCxnSpPr>
            <a:cxnSpLocks noChangeShapeType="1"/>
            <a:endCxn id="58377" idx="0"/>
          </p:cNvCxnSpPr>
          <p:nvPr/>
        </p:nvCxnSpPr>
        <p:spPr bwMode="auto">
          <a:xfrm flipH="1">
            <a:off x="3952295" y="3128241"/>
            <a:ext cx="251590" cy="6001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4" name="Connettore 2 21"/>
          <p:cNvCxnSpPr>
            <a:cxnSpLocks noChangeShapeType="1"/>
            <a:endCxn id="58391" idx="1"/>
          </p:cNvCxnSpPr>
          <p:nvPr/>
        </p:nvCxnSpPr>
        <p:spPr bwMode="auto">
          <a:xfrm>
            <a:off x="4486690" y="4022861"/>
            <a:ext cx="743736" cy="28619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8385" name="Connettore 2 23"/>
          <p:cNvCxnSpPr>
            <a:cxnSpLocks noChangeShapeType="1"/>
          </p:cNvCxnSpPr>
          <p:nvPr/>
        </p:nvCxnSpPr>
        <p:spPr bwMode="auto">
          <a:xfrm>
            <a:off x="4677821" y="2975390"/>
            <a:ext cx="540866" cy="125344"/>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8386" name="CasellaDiTesto 25"/>
          <p:cNvSpPr txBox="1">
            <a:spLocks noChangeArrowheads="1"/>
          </p:cNvSpPr>
          <p:nvPr/>
        </p:nvSpPr>
        <p:spPr bwMode="auto">
          <a:xfrm>
            <a:off x="2650632" y="4807368"/>
            <a:ext cx="22208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b="1" u="sng" dirty="0">
                <a:solidFill>
                  <a:srgbClr val="000000"/>
                </a:solidFill>
              </a:rPr>
              <a:t>Parallel initiatives</a:t>
            </a:r>
            <a:r>
              <a:rPr lang="en-US" altLang="en-US" sz="1200" b="1" dirty="0">
                <a:solidFill>
                  <a:srgbClr val="000000"/>
                </a:solidFill>
              </a:rPr>
              <a:t>:</a:t>
            </a:r>
          </a:p>
          <a:p>
            <a:pPr eaLnBrk="1" fontAlgn="base" hangingPunct="1">
              <a:spcBef>
                <a:spcPct val="0"/>
              </a:spcBef>
              <a:spcAft>
                <a:spcPct val="0"/>
              </a:spcAft>
              <a:buFont typeface="Wingdings" panose="05000000000000000000" pitchFamily="2" charset="2"/>
              <a:buChar char="§"/>
            </a:pPr>
            <a:r>
              <a:rPr lang="en-US" altLang="en-US" sz="1200" b="1" u="sng" dirty="0" smtClean="0">
                <a:solidFill>
                  <a:srgbClr val="000000"/>
                </a:solidFill>
              </a:rPr>
              <a:t>EU-level </a:t>
            </a:r>
          </a:p>
          <a:p>
            <a:pPr eaLnBrk="1" fontAlgn="base" hangingPunct="1">
              <a:spcBef>
                <a:spcPct val="0"/>
              </a:spcBef>
              <a:spcAft>
                <a:spcPct val="0"/>
              </a:spcAft>
              <a:buFont typeface="Wingdings" panose="05000000000000000000" pitchFamily="2" charset="2"/>
              <a:buChar char="§"/>
            </a:pPr>
            <a:r>
              <a:rPr lang="en-US" altLang="en-US" sz="1200" b="1" u="sng" dirty="0" err="1" smtClean="0">
                <a:solidFill>
                  <a:srgbClr val="00B050"/>
                </a:solidFill>
              </a:rPr>
              <a:t>Premiale</a:t>
            </a:r>
            <a:r>
              <a:rPr lang="en-US" altLang="en-US" sz="1200" b="1" u="sng" dirty="0" smtClean="0">
                <a:solidFill>
                  <a:srgbClr val="00B050"/>
                </a:solidFill>
              </a:rPr>
              <a:t> MITIC (2017)</a:t>
            </a:r>
            <a:endParaRPr lang="en-US" altLang="en-US" sz="1200" b="1" u="sng" dirty="0">
              <a:solidFill>
                <a:srgbClr val="00B050"/>
              </a:solidFill>
            </a:endParaRPr>
          </a:p>
        </p:txBody>
      </p:sp>
      <p:cxnSp>
        <p:nvCxnSpPr>
          <p:cNvPr id="58387" name="Connettore 2 27"/>
          <p:cNvCxnSpPr>
            <a:cxnSpLocks noChangeShapeType="1"/>
          </p:cNvCxnSpPr>
          <p:nvPr/>
        </p:nvCxnSpPr>
        <p:spPr bwMode="auto">
          <a:xfrm flipH="1">
            <a:off x="3743263" y="4171607"/>
            <a:ext cx="14701" cy="600324"/>
          </a:xfrm>
          <a:prstGeom prst="straightConnector1">
            <a:avLst/>
          </a:prstGeom>
          <a:noFill/>
          <a:ln w="38100">
            <a:solidFill>
              <a:srgbClr val="009900"/>
            </a:solidFill>
            <a:round/>
            <a:headEnd/>
            <a:tailEnd type="arrow" w="med" len="med"/>
          </a:ln>
          <a:extLst>
            <a:ext uri="{909E8E84-426E-40DD-AFC4-6F175D3DCCD1}">
              <a14:hiddenFill xmlns:a14="http://schemas.microsoft.com/office/drawing/2010/main">
                <a:noFill/>
              </a14:hiddenFill>
            </a:ext>
          </a:extLst>
        </p:spPr>
      </p:cxnSp>
      <p:grpSp>
        <p:nvGrpSpPr>
          <p:cNvPr id="7" name="Gruppo 6"/>
          <p:cNvGrpSpPr/>
          <p:nvPr/>
        </p:nvGrpSpPr>
        <p:grpSpPr>
          <a:xfrm>
            <a:off x="1828455" y="745172"/>
            <a:ext cx="8975654" cy="1468350"/>
            <a:chOff x="1889418" y="753881"/>
            <a:chExt cx="8975654" cy="1468350"/>
          </a:xfrm>
        </p:grpSpPr>
        <p:sp>
          <p:nvSpPr>
            <p:cNvPr id="58371" name="CasellaDiTesto 1"/>
            <p:cNvSpPr txBox="1">
              <a:spLocks noChangeArrowheads="1"/>
            </p:cNvSpPr>
            <p:nvPr/>
          </p:nvSpPr>
          <p:spPr bwMode="auto">
            <a:xfrm>
              <a:off x="1889418" y="838200"/>
              <a:ext cx="5170807" cy="1015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2000" b="1" dirty="0">
                  <a:solidFill>
                    <a:srgbClr val="0000FF"/>
                  </a:solidFill>
                </a:rPr>
                <a:t>The Italian contribution to DPAC is (numerically) first with that of France at approx. 18-19 % of the total effort:</a:t>
              </a:r>
            </a:p>
          </p:txBody>
        </p:sp>
        <p:sp>
          <p:nvSpPr>
            <p:cNvPr id="17" name="CasellaDiTesto 16"/>
            <p:cNvSpPr txBox="1"/>
            <p:nvPr/>
          </p:nvSpPr>
          <p:spPr>
            <a:xfrm>
              <a:off x="7821154" y="753881"/>
              <a:ext cx="3043918" cy="1200329"/>
            </a:xfrm>
            <a:prstGeom prst="rect">
              <a:avLst/>
            </a:prstGeom>
            <a:noFill/>
          </p:spPr>
          <p:txBody>
            <a:bodyPr>
              <a:spAutoFit/>
            </a:bodyPr>
            <a:lstStyle/>
            <a:p>
              <a:pPr fontAlgn="base">
                <a:spcBef>
                  <a:spcPct val="0"/>
                </a:spcBef>
                <a:spcAft>
                  <a:spcPct val="0"/>
                </a:spcAft>
                <a:defRPr/>
              </a:pPr>
              <a:r>
                <a:rPr lang="en-US" b="1" dirty="0">
                  <a:solidFill>
                    <a:srgbClr val="BBE0E3">
                      <a:lumMod val="50000"/>
                    </a:srgbClr>
                  </a:solidFill>
                  <a:ea typeface="ＭＳ Ｐゴシック" panose="020B0600070205080204" pitchFamily="34" charset="-128"/>
                  <a:cs typeface="Arial" charset="0"/>
                </a:rPr>
                <a:t>~ </a:t>
              </a:r>
              <a:r>
                <a:rPr lang="en-US" b="1" dirty="0" smtClean="0">
                  <a:solidFill>
                    <a:srgbClr val="BBE0E3">
                      <a:lumMod val="50000"/>
                    </a:srgbClr>
                  </a:solidFill>
                  <a:ea typeface="ＭＳ Ｐゴシック" panose="020B0600070205080204" pitchFamily="34" charset="-128"/>
                  <a:cs typeface="Arial" charset="0"/>
                </a:rPr>
                <a:t>30 </a:t>
              </a:r>
              <a:r>
                <a:rPr lang="en-US" b="1" dirty="0">
                  <a:solidFill>
                    <a:srgbClr val="BBE0E3">
                      <a:lumMod val="50000"/>
                    </a:srgbClr>
                  </a:solidFill>
                  <a:ea typeface="ＭＳ Ｐゴシック" panose="020B0600070205080204" pitchFamily="34" charset="-128"/>
                  <a:cs typeface="Arial" charset="0"/>
                </a:rPr>
                <a:t>FTE/</a:t>
              </a:r>
              <a:r>
                <a:rPr lang="en-US" b="1" dirty="0" err="1">
                  <a:solidFill>
                    <a:srgbClr val="BBE0E3">
                      <a:lumMod val="50000"/>
                    </a:srgbClr>
                  </a:solidFill>
                  <a:ea typeface="ＭＳ Ｐゴシック" panose="020B0600070205080204" pitchFamily="34" charset="-128"/>
                  <a:cs typeface="Arial" charset="0"/>
                </a:rPr>
                <a:t>yr</a:t>
              </a:r>
              <a:r>
                <a:rPr lang="en-US" b="1" dirty="0">
                  <a:solidFill>
                    <a:srgbClr val="BBE0E3">
                      <a:lumMod val="50000"/>
                    </a:srgbClr>
                  </a:solidFill>
                  <a:ea typeface="ＭＳ Ｐゴシック" panose="020B0600070205080204" pitchFamily="34" charset="-128"/>
                  <a:cs typeface="Arial" charset="0"/>
                </a:rPr>
                <a:t> of </a:t>
              </a:r>
              <a:r>
                <a:rPr lang="en-US" b="1" dirty="0" smtClean="0">
                  <a:solidFill>
                    <a:srgbClr val="BBE0E3">
                      <a:lumMod val="50000"/>
                    </a:srgbClr>
                  </a:solidFill>
                  <a:ea typeface="ＭＳ Ｐゴシック" panose="020B0600070205080204" pitchFamily="34" charset="-128"/>
                  <a:cs typeface="Arial" charset="0"/>
                </a:rPr>
                <a:t>INAF staff and contract personnel </a:t>
              </a:r>
              <a:r>
                <a:rPr lang="en-US" b="1" dirty="0">
                  <a:solidFill>
                    <a:srgbClr val="BBE0E3">
                      <a:lumMod val="50000"/>
                    </a:srgbClr>
                  </a:solidFill>
                  <a:ea typeface="ＭＳ Ｐゴシック" panose="020B0600070205080204" pitchFamily="34" charset="-128"/>
                  <a:cs typeface="Arial" charset="0"/>
                </a:rPr>
                <a:t>(</a:t>
              </a:r>
              <a:r>
                <a:rPr lang="en-US" b="1" u="sng" dirty="0">
                  <a:solidFill>
                    <a:srgbClr val="BBE0E3">
                      <a:lumMod val="50000"/>
                    </a:srgbClr>
                  </a:solidFill>
                  <a:ea typeface="ＭＳ Ｐゴシック" panose="020B0600070205080204" pitchFamily="34" charset="-128"/>
                  <a:cs typeface="Arial" charset="0"/>
                </a:rPr>
                <a:t>spread over</a:t>
              </a:r>
              <a:r>
                <a:rPr lang="en-US" b="1" dirty="0">
                  <a:solidFill>
                    <a:srgbClr val="BBE0E3">
                      <a:lumMod val="50000"/>
                    </a:srgbClr>
                  </a:solidFill>
                  <a:ea typeface="ＭＳ Ｐゴシック" panose="020B0600070205080204" pitchFamily="34" charset="-128"/>
                  <a:cs typeface="Arial" charset="0"/>
                </a:rPr>
                <a:t> </a:t>
              </a:r>
              <a:r>
                <a:rPr lang="en-US" b="1" dirty="0" smtClean="0">
                  <a:solidFill>
                    <a:srgbClr val="BBE0E3">
                      <a:lumMod val="50000"/>
                    </a:srgbClr>
                  </a:solidFill>
                  <a:ea typeface="ＭＳ Ｐゴシック" panose="020B0600070205080204" pitchFamily="34" charset="-128"/>
                  <a:cs typeface="Arial" charset="0"/>
                </a:rPr>
                <a:t>just less than</a:t>
              </a:r>
              <a:r>
                <a:rPr lang="en-US" b="1" u="sng" dirty="0" smtClean="0">
                  <a:solidFill>
                    <a:srgbClr val="BBE0E3">
                      <a:lumMod val="50000"/>
                    </a:srgbClr>
                  </a:solidFill>
                  <a:ea typeface="ＭＳ Ｐゴシック" panose="020B0600070205080204" pitchFamily="34" charset="-128"/>
                  <a:cs typeface="Arial" charset="0"/>
                </a:rPr>
                <a:t>  60 colleagues!!</a:t>
              </a:r>
              <a:r>
                <a:rPr lang="en-US" b="1" dirty="0" smtClean="0">
                  <a:solidFill>
                    <a:srgbClr val="BBE0E3">
                      <a:lumMod val="50000"/>
                    </a:srgbClr>
                  </a:solidFill>
                  <a:ea typeface="ＭＳ Ｐゴシック" panose="020B0600070205080204" pitchFamily="34" charset="-128"/>
                  <a:cs typeface="Arial" charset="0"/>
                </a:rPr>
                <a:t>).</a:t>
              </a:r>
              <a:endParaRPr lang="en-US" b="1" dirty="0">
                <a:solidFill>
                  <a:srgbClr val="FF0000"/>
                </a:solidFill>
                <a:ea typeface="ＭＳ Ｐゴシック" panose="020B0600070205080204" pitchFamily="34" charset="-128"/>
                <a:cs typeface="Arial" charset="0"/>
              </a:endParaRPr>
            </a:p>
          </p:txBody>
        </p:sp>
        <p:sp>
          <p:nvSpPr>
            <p:cNvPr id="45081" name="Text Box 25"/>
            <p:cNvSpPr txBox="1">
              <a:spLocks noChangeArrowheads="1"/>
            </p:cNvSpPr>
            <p:nvPr/>
          </p:nvSpPr>
          <p:spPr bwMode="auto">
            <a:xfrm>
              <a:off x="2776022" y="1914454"/>
              <a:ext cx="478172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fontAlgn="base">
                <a:spcBef>
                  <a:spcPct val="50000"/>
                </a:spcBef>
                <a:spcAft>
                  <a:spcPct val="0"/>
                </a:spcAft>
                <a:defRPr/>
              </a:pPr>
              <a:endParaRPr lang="en-US" sz="1400" b="1" dirty="0">
                <a:solidFill>
                  <a:srgbClr val="000000"/>
                </a:solidFill>
                <a:latin typeface="Arial" panose="020B0604020202020204" pitchFamily="34" charset="0"/>
                <a:ea typeface="ＭＳ Ｐゴシック" charset="0"/>
                <a:cs typeface="Arial" panose="020B0604020202020204" pitchFamily="34" charset="0"/>
              </a:endParaRPr>
            </a:p>
          </p:txBody>
        </p:sp>
      </p:grpSp>
      <p:sp>
        <p:nvSpPr>
          <p:cNvPr id="3" name="Freccia bidirezionale orizzontale 2"/>
          <p:cNvSpPr/>
          <p:nvPr/>
        </p:nvSpPr>
        <p:spPr>
          <a:xfrm>
            <a:off x="7374752" y="4150316"/>
            <a:ext cx="465173" cy="1792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p:cNvSpPr txBox="1"/>
          <p:nvPr/>
        </p:nvSpPr>
        <p:spPr>
          <a:xfrm>
            <a:off x="208926" y="138808"/>
            <a:ext cx="6923834"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t>The </a:t>
            </a:r>
            <a:r>
              <a:rPr lang="en-US" sz="2400" b="1" dirty="0"/>
              <a:t>I</a:t>
            </a:r>
            <a:r>
              <a:rPr lang="en-US" sz="2400" b="1" dirty="0" smtClean="0"/>
              <a:t>talian contribution (organization &amp; work)</a:t>
            </a:r>
            <a:endParaRPr lang="en-US" sz="2400" b="1" dirty="0"/>
          </a:p>
        </p:txBody>
      </p:sp>
      <p:cxnSp>
        <p:nvCxnSpPr>
          <p:cNvPr id="29" name="Connettore 2 27"/>
          <p:cNvCxnSpPr>
            <a:cxnSpLocks noChangeShapeType="1"/>
          </p:cNvCxnSpPr>
          <p:nvPr/>
        </p:nvCxnSpPr>
        <p:spPr bwMode="auto">
          <a:xfrm flipH="1">
            <a:off x="2864222" y="2971625"/>
            <a:ext cx="1015486" cy="501765"/>
          </a:xfrm>
          <a:prstGeom prst="straightConnector1">
            <a:avLst/>
          </a:prstGeom>
          <a:noFill/>
          <a:ln w="38100">
            <a:solidFill>
              <a:srgbClr val="009900"/>
            </a:solidFill>
            <a:round/>
            <a:headEnd/>
            <a:tailEnd type="arrow" w="med" len="med"/>
          </a:ln>
          <a:extLst>
            <a:ext uri="{909E8E84-426E-40DD-AFC4-6F175D3DCCD1}">
              <a14:hiddenFill xmlns:a14="http://schemas.microsoft.com/office/drawing/2010/main">
                <a:noFill/>
              </a14:hiddenFill>
            </a:ext>
          </a:extLst>
        </p:spPr>
      </p:cxnSp>
      <p:sp>
        <p:nvSpPr>
          <p:cNvPr id="6" name="Rectangle 5"/>
          <p:cNvSpPr/>
          <p:nvPr/>
        </p:nvSpPr>
        <p:spPr>
          <a:xfrm>
            <a:off x="1614401" y="3560000"/>
            <a:ext cx="1377961" cy="646331"/>
          </a:xfrm>
          <a:prstGeom prst="rect">
            <a:avLst/>
          </a:prstGeom>
          <a:solidFill>
            <a:srgbClr val="0070C0"/>
          </a:solidFill>
        </p:spPr>
        <p:txBody>
          <a:bodyPr wrap="square">
            <a:spAutoFit/>
          </a:bodyPr>
          <a:lstStyle/>
          <a:p>
            <a:pPr algn="ctr" fontAlgn="base">
              <a:spcBef>
                <a:spcPct val="0"/>
              </a:spcBef>
              <a:spcAft>
                <a:spcPct val="0"/>
              </a:spcAft>
            </a:pPr>
            <a:r>
              <a:rPr lang="en-US" altLang="en-US" b="1" u="sng" dirty="0">
                <a:solidFill>
                  <a:srgbClr val="FFFF00"/>
                </a:solidFill>
              </a:rPr>
              <a:t>SSDC </a:t>
            </a:r>
            <a:r>
              <a:rPr lang="en-US" altLang="en-US" b="1" u="sng" dirty="0" smtClean="0">
                <a:solidFill>
                  <a:srgbClr val="FFFF00"/>
                </a:solidFill>
              </a:rPr>
              <a:t>Gaia for CU9</a:t>
            </a:r>
            <a:endParaRPr lang="en-US" altLang="ja-JP" b="1" dirty="0">
              <a:solidFill>
                <a:srgbClr val="FFFF00"/>
              </a:solidFill>
            </a:endParaRPr>
          </a:p>
        </p:txBody>
      </p:sp>
      <p:grpSp>
        <p:nvGrpSpPr>
          <p:cNvPr id="13" name="Gruppo 12"/>
          <p:cNvGrpSpPr/>
          <p:nvPr/>
        </p:nvGrpSpPr>
        <p:grpSpPr>
          <a:xfrm>
            <a:off x="7620000" y="3068529"/>
            <a:ext cx="2089214" cy="584775"/>
            <a:chOff x="7620000" y="3068529"/>
            <a:chExt cx="2089214" cy="584775"/>
          </a:xfrm>
        </p:grpSpPr>
        <p:sp>
          <p:nvSpPr>
            <p:cNvPr id="12" name="CasellaDiTesto 11"/>
            <p:cNvSpPr txBox="1"/>
            <p:nvPr/>
          </p:nvSpPr>
          <p:spPr>
            <a:xfrm>
              <a:off x="7889349" y="3068529"/>
              <a:ext cx="1819865" cy="584775"/>
            </a:xfrm>
            <a:prstGeom prst="rect">
              <a:avLst/>
            </a:prstGeom>
            <a:solidFill>
              <a:schemeClr val="accent6">
                <a:lumMod val="20000"/>
                <a:lumOff val="80000"/>
              </a:schemeClr>
            </a:solidFill>
          </p:spPr>
          <p:txBody>
            <a:bodyPr wrap="square" rtlCol="0">
              <a:spAutoFit/>
            </a:bodyPr>
            <a:lstStyle/>
            <a:p>
              <a:r>
                <a:rPr lang="it-IT" b="1" dirty="0" smtClean="0"/>
                <a:t>CINECA</a:t>
              </a:r>
              <a:r>
                <a:rPr lang="it-IT" dirty="0" smtClean="0"/>
                <a:t> </a:t>
              </a:r>
              <a:r>
                <a:rPr lang="it-IT" sz="1400" dirty="0" smtClean="0"/>
                <a:t>(via special MOU INAF-CINECA)</a:t>
              </a:r>
              <a:endParaRPr lang="it-IT" sz="1400" dirty="0"/>
            </a:p>
          </p:txBody>
        </p:sp>
        <p:cxnSp>
          <p:nvCxnSpPr>
            <p:cNvPr id="19" name="Connettore 2 18"/>
            <p:cNvCxnSpPr>
              <a:stCxn id="11" idx="3"/>
            </p:cNvCxnSpPr>
            <p:nvPr/>
          </p:nvCxnSpPr>
          <p:spPr>
            <a:xfrm>
              <a:off x="7620000" y="3128241"/>
              <a:ext cx="269349" cy="7496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9" name="Connettore 2 8"/>
          <p:cNvCxnSpPr/>
          <p:nvPr/>
        </p:nvCxnSpPr>
        <p:spPr>
          <a:xfrm>
            <a:off x="6322423" y="3550792"/>
            <a:ext cx="0" cy="47206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2619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3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3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11" grpId="0" animBg="1"/>
      <p:bldP spid="5838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311404" y="184018"/>
            <a:ext cx="4257830" cy="455612"/>
          </a:xfrm>
          <a:prstGeom prst="rect">
            <a:avLst/>
          </a:prstGeom>
          <a:solidFill>
            <a:srgbClr val="92D050"/>
          </a:solidFill>
        </p:spPr>
        <p:txBody>
          <a:bodyPr lIns="91428" tIns="45714" rIns="91428" bIns="45714">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it-IT" sz="2400" b="1" dirty="0" smtClean="0">
                <a:solidFill>
                  <a:schemeClr val="tx1"/>
                </a:solidFill>
              </a:rPr>
              <a:t>The </a:t>
            </a:r>
            <a:r>
              <a:rPr lang="it-IT" sz="2400" b="1" dirty="0" smtClean="0">
                <a:solidFill>
                  <a:schemeClr val="tx1"/>
                </a:solidFill>
              </a:rPr>
              <a:t>DPCT- A Big Data/ HTC Facility </a:t>
            </a:r>
            <a:endParaRPr lang="en-US" sz="2400" b="1" dirty="0">
              <a:solidFill>
                <a:schemeClr val="tx1"/>
              </a:solidFill>
            </a:endParaRPr>
          </a:p>
        </p:txBody>
      </p:sp>
      <p:sp>
        <p:nvSpPr>
          <p:cNvPr id="7" name="TextBox 6"/>
          <p:cNvSpPr txBox="1"/>
          <p:nvPr/>
        </p:nvSpPr>
        <p:spPr>
          <a:xfrm>
            <a:off x="791269" y="763296"/>
            <a:ext cx="9315028" cy="646319"/>
          </a:xfrm>
          <a:prstGeom prst="rect">
            <a:avLst/>
          </a:prstGeom>
          <a:noFill/>
        </p:spPr>
        <p:txBody>
          <a:bodyPr wrap="square" lIns="91428" tIns="45714" rIns="91428" bIns="45714" rtlCol="0">
            <a:spAutoFit/>
          </a:bodyPr>
          <a:lstStyle/>
          <a:p>
            <a:pPr marL="342853" indent="-342853">
              <a:buClr>
                <a:srgbClr val="CF6400"/>
              </a:buClr>
              <a:buFont typeface="Wingdings" panose="05000000000000000000" pitchFamily="2" charset="2"/>
              <a:buChar char="Ø"/>
            </a:pPr>
            <a:r>
              <a:rPr lang="en-US" dirty="0" smtClean="0"/>
              <a:t>Operations and Test and development Platforms </a:t>
            </a:r>
          </a:p>
          <a:p>
            <a:pPr marL="342853" indent="-342853">
              <a:buClr>
                <a:srgbClr val="CF6400"/>
              </a:buClr>
              <a:buFont typeface="Wingdings" panose="05000000000000000000" pitchFamily="2" charset="2"/>
              <a:buChar char="Ø"/>
            </a:pPr>
            <a:r>
              <a:rPr lang="en-GB" dirty="0" smtClean="0"/>
              <a:t>Procurement paradigm: </a:t>
            </a:r>
            <a:r>
              <a:rPr lang="en-GB" dirty="0"/>
              <a:t>performed incrementally according to mission </a:t>
            </a:r>
            <a:r>
              <a:rPr lang="en-GB" dirty="0" smtClean="0"/>
              <a:t>needs </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316" y="1369064"/>
            <a:ext cx="3472362" cy="2604272"/>
          </a:xfrm>
          <a:prstGeom prst="rect">
            <a:avLst/>
          </a:prstGeom>
        </p:spPr>
      </p:pic>
      <p:sp>
        <p:nvSpPr>
          <p:cNvPr id="10" name="Rettangolo 9"/>
          <p:cNvSpPr/>
          <p:nvPr/>
        </p:nvSpPr>
        <p:spPr>
          <a:xfrm>
            <a:off x="997125" y="1448893"/>
            <a:ext cx="5076057" cy="4616636"/>
          </a:xfrm>
          <a:prstGeom prst="rect">
            <a:avLst/>
          </a:prstGeom>
        </p:spPr>
        <p:txBody>
          <a:bodyPr wrap="square" lIns="91428" tIns="45714" rIns="91428" bIns="45714">
            <a:spAutoFit/>
          </a:bodyPr>
          <a:lstStyle/>
          <a:p>
            <a:r>
              <a:rPr lang="en-GB" sz="1400" b="1" dirty="0"/>
              <a:t>INTERNET LINK </a:t>
            </a:r>
            <a:r>
              <a:rPr lang="en-GB" sz="1400" dirty="0"/>
              <a:t>: from 1 to 10 Gbps </a:t>
            </a:r>
            <a:r>
              <a:rPr lang="en-GB" sz="1400" b="1" dirty="0"/>
              <a:t> </a:t>
            </a:r>
            <a:r>
              <a:rPr lang="en-GB" sz="1400" dirty="0" smtClean="0"/>
              <a:t>via </a:t>
            </a:r>
            <a:r>
              <a:rPr lang="en-GB" sz="1400" dirty="0"/>
              <a:t>GARR</a:t>
            </a:r>
          </a:p>
          <a:p>
            <a:r>
              <a:rPr lang="en-GB" sz="1400" b="1" dirty="0"/>
              <a:t>STORAGE CAPACITY</a:t>
            </a:r>
            <a:r>
              <a:rPr lang="en-GB" sz="1400" dirty="0"/>
              <a:t>: </a:t>
            </a:r>
            <a:r>
              <a:rPr lang="en-GB" sz="1400" b="1" dirty="0" smtClean="0">
                <a:solidFill>
                  <a:srgbClr val="C00000"/>
                </a:solidFill>
              </a:rPr>
              <a:t>2.5+ </a:t>
            </a:r>
            <a:r>
              <a:rPr lang="en-GB" sz="1400" b="1" dirty="0">
                <a:solidFill>
                  <a:srgbClr val="C00000"/>
                </a:solidFill>
              </a:rPr>
              <a:t>PB overall raw disk space </a:t>
            </a:r>
            <a:r>
              <a:rPr lang="en-GB" sz="1400" dirty="0"/>
              <a:t>distributed between two HP P7400 storage units and </a:t>
            </a:r>
            <a:r>
              <a:rPr lang="en-GB" sz="1400" b="1" dirty="0"/>
              <a:t>one P8400</a:t>
            </a:r>
            <a:r>
              <a:rPr lang="en-GB" sz="1400" dirty="0"/>
              <a:t>.</a:t>
            </a:r>
          </a:p>
          <a:p>
            <a:r>
              <a:rPr lang="en-GB" sz="1400" b="1" dirty="0"/>
              <a:t>COMPUTING </a:t>
            </a:r>
            <a:r>
              <a:rPr lang="en-GB" sz="1400" dirty="0"/>
              <a:t>: </a:t>
            </a:r>
            <a:r>
              <a:rPr lang="en-GB" sz="1400" b="1" dirty="0">
                <a:solidFill>
                  <a:srgbClr val="3333FF"/>
                </a:solidFill>
              </a:rPr>
              <a:t>14 servers</a:t>
            </a:r>
            <a:r>
              <a:rPr lang="en-GB" sz="1400" dirty="0"/>
              <a:t> HP DL580 G7/G9 with a total of about </a:t>
            </a:r>
            <a:r>
              <a:rPr lang="en-GB" sz="1400" b="1" dirty="0">
                <a:solidFill>
                  <a:srgbClr val="3333FF"/>
                </a:solidFill>
              </a:rPr>
              <a:t>600 CPU cores and 4.5TB RAM</a:t>
            </a:r>
            <a:r>
              <a:rPr lang="en-GB" sz="1400" dirty="0"/>
              <a:t>.</a:t>
            </a:r>
          </a:p>
          <a:p>
            <a:r>
              <a:rPr lang="it-IT" sz="1400" b="1" dirty="0"/>
              <a:t>DEV &amp; TEST: </a:t>
            </a:r>
            <a:r>
              <a:rPr lang="it-IT" sz="1400" dirty="0"/>
              <a:t>7 </a:t>
            </a:r>
            <a:r>
              <a:rPr lang="it-IT" sz="1400" dirty="0" err="1"/>
              <a:t>servers</a:t>
            </a:r>
            <a:r>
              <a:rPr lang="it-IT" sz="1400" dirty="0"/>
              <a:t> HP </a:t>
            </a:r>
            <a:endParaRPr lang="en-GB" sz="1400" dirty="0"/>
          </a:p>
          <a:p>
            <a:pPr lvl="0"/>
            <a:r>
              <a:rPr lang="en-GB" sz="1400" b="1" dirty="0"/>
              <a:t>DB SERVERS</a:t>
            </a:r>
            <a:r>
              <a:rPr lang="en-GB" sz="1400" dirty="0"/>
              <a:t>: </a:t>
            </a:r>
            <a:r>
              <a:rPr lang="en-GB" sz="1400" b="1" dirty="0">
                <a:solidFill>
                  <a:srgbClr val="3333FF"/>
                </a:solidFill>
              </a:rPr>
              <a:t>3 servers </a:t>
            </a:r>
            <a:r>
              <a:rPr lang="en-GB" sz="1400" dirty="0"/>
              <a:t>HP DL580 G7 </a:t>
            </a:r>
            <a:r>
              <a:rPr lang="it-IT" sz="1400" dirty="0">
                <a:solidFill>
                  <a:prstClr val="black"/>
                </a:solidFill>
              </a:rPr>
              <a:t> (</a:t>
            </a:r>
            <a:r>
              <a:rPr lang="it-IT" sz="1400" b="1" dirty="0">
                <a:solidFill>
                  <a:srgbClr val="3333FF"/>
                </a:solidFill>
              </a:rPr>
              <a:t>32 </a:t>
            </a:r>
            <a:r>
              <a:rPr lang="it-IT" sz="1400" b="1" dirty="0" err="1">
                <a:solidFill>
                  <a:srgbClr val="3333FF"/>
                </a:solidFill>
              </a:rPr>
              <a:t>cores</a:t>
            </a:r>
            <a:r>
              <a:rPr lang="it-IT" sz="1400" dirty="0">
                <a:solidFill>
                  <a:prstClr val="black"/>
                </a:solidFill>
              </a:rPr>
              <a:t>, 256MB RAM </a:t>
            </a:r>
            <a:r>
              <a:rPr lang="it-IT" sz="1400" dirty="0" err="1">
                <a:solidFill>
                  <a:prstClr val="black"/>
                </a:solidFill>
              </a:rPr>
              <a:t>each</a:t>
            </a:r>
            <a:r>
              <a:rPr lang="it-IT" sz="1400" dirty="0">
                <a:solidFill>
                  <a:prstClr val="black"/>
                </a:solidFill>
              </a:rPr>
              <a:t>)  </a:t>
            </a:r>
            <a:r>
              <a:rPr lang="en-GB" sz="1400" dirty="0"/>
              <a:t>based on </a:t>
            </a:r>
            <a:r>
              <a:rPr lang="en-GB" sz="1400" b="1" dirty="0">
                <a:solidFill>
                  <a:srgbClr val="00B050"/>
                </a:solidFill>
              </a:rPr>
              <a:t>Oracle RAC technology</a:t>
            </a:r>
            <a:r>
              <a:rPr lang="en-GB" sz="1400" dirty="0"/>
              <a:t> </a:t>
            </a:r>
            <a:r>
              <a:rPr lang="en-GB" sz="1400" dirty="0" smtClean="0"/>
              <a:t>(</a:t>
            </a:r>
            <a:r>
              <a:rPr lang="it-IT" sz="1400" b="1" dirty="0" smtClean="0">
                <a:solidFill>
                  <a:srgbClr val="00B050"/>
                </a:solidFill>
              </a:rPr>
              <a:t>DBMS Oracle</a:t>
            </a:r>
            <a:r>
              <a:rPr lang="en-GB" sz="1400" dirty="0" smtClean="0"/>
              <a:t>).</a:t>
            </a:r>
            <a:endParaRPr lang="en-GB" sz="1400" dirty="0"/>
          </a:p>
          <a:p>
            <a:r>
              <a:rPr lang="en-GB" sz="1400" b="1" dirty="0"/>
              <a:t>NETWORK CONNECTION</a:t>
            </a:r>
            <a:r>
              <a:rPr lang="en-GB" sz="1400" dirty="0"/>
              <a:t>: LAN network up to 10 </a:t>
            </a:r>
            <a:r>
              <a:rPr lang="en-GB" sz="1400" dirty="0" err="1"/>
              <a:t>Gbps</a:t>
            </a:r>
            <a:r>
              <a:rPr lang="en-GB" sz="1400" dirty="0"/>
              <a:t>. SAN network redundant  at 8 </a:t>
            </a:r>
            <a:r>
              <a:rPr lang="en-GB" sz="1400" dirty="0" err="1"/>
              <a:t>Gbps</a:t>
            </a:r>
            <a:r>
              <a:rPr lang="en-GB" sz="1400" dirty="0"/>
              <a:t>.</a:t>
            </a:r>
          </a:p>
          <a:p>
            <a:r>
              <a:rPr lang="en-GB" sz="1400" b="1" dirty="0"/>
              <a:t>SECURITY SERVICE</a:t>
            </a:r>
            <a:r>
              <a:rPr lang="en-GB" sz="1400" dirty="0"/>
              <a:t>: redundant firewall based on </a:t>
            </a:r>
            <a:r>
              <a:rPr lang="en-GB" sz="1400" dirty="0" err="1"/>
              <a:t>pfSense</a:t>
            </a:r>
            <a:r>
              <a:rPr lang="en-GB" sz="1400" dirty="0"/>
              <a:t>, enabling secure remote access via VPN.</a:t>
            </a:r>
          </a:p>
          <a:p>
            <a:r>
              <a:rPr lang="en-GB" sz="1400" b="1" dirty="0"/>
              <a:t>INFRA MONITORING AND MANAGEMENT</a:t>
            </a:r>
            <a:r>
              <a:rPr lang="en-GB" sz="1400" dirty="0"/>
              <a:t>: services based on VMWare virtual environment configured with two HP DL 580 G7 servers clustered and managed by </a:t>
            </a:r>
            <a:r>
              <a:rPr lang="en-GB" sz="1400" dirty="0" err="1"/>
              <a:t>vCenter</a:t>
            </a:r>
            <a:r>
              <a:rPr lang="en-GB" sz="1400" dirty="0"/>
              <a:t> Server.</a:t>
            </a:r>
          </a:p>
          <a:p>
            <a:pPr lvl="0"/>
            <a:r>
              <a:rPr lang="en-GB" sz="1400" b="1" dirty="0"/>
              <a:t>BACKUP SERVERS: </a:t>
            </a:r>
            <a:r>
              <a:rPr lang="en-GB" sz="1400" dirty="0"/>
              <a:t>HP DL580 G7 </a:t>
            </a:r>
            <a:r>
              <a:rPr lang="it-IT" sz="1400" dirty="0" err="1"/>
              <a:t>dedicated</a:t>
            </a:r>
            <a:r>
              <a:rPr lang="it-IT" sz="1400" dirty="0"/>
              <a:t> to DB and </a:t>
            </a:r>
            <a:r>
              <a:rPr lang="it-IT" sz="1400" dirty="0" err="1"/>
              <a:t>filesystem</a:t>
            </a:r>
            <a:r>
              <a:rPr lang="it-IT" sz="1400" dirty="0"/>
              <a:t> backups from data volume </a:t>
            </a:r>
            <a:r>
              <a:rPr lang="it-IT" sz="1400" dirty="0" err="1"/>
              <a:t>snaphots</a:t>
            </a:r>
            <a:r>
              <a:rPr lang="it-IT" sz="1400" dirty="0"/>
              <a:t>.</a:t>
            </a:r>
            <a:endParaRPr lang="en-GB" sz="1400" dirty="0"/>
          </a:p>
          <a:p>
            <a:r>
              <a:rPr lang="en-GB" sz="1400" b="1" u="sng" dirty="0"/>
              <a:t>3 LEVELS BACKUP </a:t>
            </a:r>
            <a:r>
              <a:rPr lang="en-GB" sz="1400" u="sng" dirty="0"/>
              <a:t>: L1 on primary storage array, L2 on disks (</a:t>
            </a:r>
            <a:r>
              <a:rPr lang="en-GB" sz="1400" u="sng" dirty="0" err="1"/>
              <a:t>StoreOnce</a:t>
            </a:r>
            <a:r>
              <a:rPr lang="en-GB" sz="1400" u="sng" dirty="0"/>
              <a:t> 6600) and L3 on tape libraries (HP ESL G3).</a:t>
            </a:r>
          </a:p>
          <a:p>
            <a:r>
              <a:rPr lang="en-GB" sz="1400" b="1" dirty="0"/>
              <a:t>HPC INTERCONNECTION</a:t>
            </a:r>
            <a:r>
              <a:rPr lang="en-GB" sz="1400" dirty="0"/>
              <a:t>: access to HPC super computer at CINECA for dedicated processing.</a:t>
            </a:r>
          </a:p>
        </p:txBody>
      </p:sp>
      <p:grpSp>
        <p:nvGrpSpPr>
          <p:cNvPr id="3" name="Gruppo 2"/>
          <p:cNvGrpSpPr/>
          <p:nvPr/>
        </p:nvGrpSpPr>
        <p:grpSpPr>
          <a:xfrm>
            <a:off x="10385679" y="1448893"/>
            <a:ext cx="1648196" cy="2349601"/>
            <a:chOff x="6762913" y="4151314"/>
            <a:chExt cx="1648196" cy="2349601"/>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933" y="4151314"/>
              <a:ext cx="1440160" cy="234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7547013" y="5111198"/>
              <a:ext cx="864096" cy="461665"/>
            </a:xfrm>
            <a:prstGeom prst="rect">
              <a:avLst/>
            </a:prstGeom>
            <a:noFill/>
          </p:spPr>
          <p:txBody>
            <a:bodyPr wrap="square" rtlCol="0">
              <a:spAutoFit/>
            </a:bodyPr>
            <a:lstStyle/>
            <a:p>
              <a:pPr>
                <a:defRPr/>
              </a:pPr>
              <a:r>
                <a:rPr lang="it-IT" sz="1200" b="1" dirty="0">
                  <a:solidFill>
                    <a:schemeClr val="bg1"/>
                  </a:solidFill>
                  <a:latin typeface="Calibri" panose="020F0502020204030204"/>
                </a:rPr>
                <a:t>L2</a:t>
              </a:r>
            </a:p>
            <a:p>
              <a:pPr>
                <a:defRPr/>
              </a:pPr>
              <a:r>
                <a:rPr lang="it-IT" sz="1200" b="1" dirty="0">
                  <a:solidFill>
                    <a:schemeClr val="bg1"/>
                  </a:solidFill>
                  <a:latin typeface="Calibri" panose="020F0502020204030204"/>
                </a:rPr>
                <a:t>back-up</a:t>
              </a:r>
            </a:p>
          </p:txBody>
        </p:sp>
        <p:sp>
          <p:nvSpPr>
            <p:cNvPr id="17" name="CasellaDiTesto 11"/>
            <p:cNvSpPr txBox="1"/>
            <p:nvPr/>
          </p:nvSpPr>
          <p:spPr>
            <a:xfrm>
              <a:off x="6762913" y="4347387"/>
              <a:ext cx="900629" cy="276999"/>
            </a:xfrm>
            <a:prstGeom prst="rect">
              <a:avLst/>
            </a:prstGeom>
            <a:noFill/>
          </p:spPr>
          <p:txBody>
            <a:bodyPr wrap="square" rtlCol="0">
              <a:spAutoFit/>
            </a:bodyPr>
            <a:lstStyle/>
            <a:p>
              <a:pPr>
                <a:defRPr/>
              </a:pPr>
              <a:r>
                <a:rPr lang="it-IT" sz="1200" b="1" dirty="0" err="1">
                  <a:solidFill>
                    <a:schemeClr val="bg1"/>
                  </a:solidFill>
                </a:rPr>
                <a:t>Dev&amp;Test</a:t>
              </a:r>
              <a:endParaRPr lang="it-IT" sz="1200" b="1" dirty="0">
                <a:solidFill>
                  <a:schemeClr val="bg1"/>
                </a:solidFill>
              </a:endParaRPr>
            </a:p>
          </p:txBody>
        </p:sp>
      </p:grpSp>
      <p:sp>
        <p:nvSpPr>
          <p:cNvPr id="12" name="CasellaDiTesto 11"/>
          <p:cNvSpPr txBox="1"/>
          <p:nvPr/>
        </p:nvSpPr>
        <p:spPr>
          <a:xfrm>
            <a:off x="7271341" y="1547042"/>
            <a:ext cx="1423275" cy="276999"/>
          </a:xfrm>
          <a:prstGeom prst="rect">
            <a:avLst/>
          </a:prstGeom>
          <a:noFill/>
        </p:spPr>
        <p:txBody>
          <a:bodyPr wrap="none" rtlCol="0">
            <a:spAutoFit/>
          </a:bodyPr>
          <a:lstStyle/>
          <a:p>
            <a:r>
              <a:rPr lang="it-IT" sz="1200" b="1" dirty="0" err="1">
                <a:solidFill>
                  <a:schemeClr val="bg1"/>
                </a:solidFill>
              </a:rPr>
              <a:t>Operation</a:t>
            </a:r>
            <a:r>
              <a:rPr lang="it-IT" sz="1200" b="1" dirty="0">
                <a:solidFill>
                  <a:schemeClr val="bg1"/>
                </a:solidFill>
              </a:rPr>
              <a:t> Platform</a:t>
            </a:r>
            <a:endParaRPr lang="en-GB" sz="1200" b="1" dirty="0">
              <a:solidFill>
                <a:schemeClr val="bg1"/>
              </a:solidFill>
            </a:endParaRPr>
          </a:p>
        </p:txBody>
      </p:sp>
      <p:sp>
        <p:nvSpPr>
          <p:cNvPr id="11" name="CasellaDiTesto 10"/>
          <p:cNvSpPr txBox="1"/>
          <p:nvPr/>
        </p:nvSpPr>
        <p:spPr>
          <a:xfrm>
            <a:off x="6961974" y="3974151"/>
            <a:ext cx="2540902" cy="923330"/>
          </a:xfrm>
          <a:prstGeom prst="rect">
            <a:avLst/>
          </a:prstGeom>
          <a:solidFill>
            <a:schemeClr val="accent6">
              <a:lumMod val="20000"/>
              <a:lumOff val="80000"/>
            </a:schemeClr>
          </a:solidFill>
        </p:spPr>
        <p:txBody>
          <a:bodyPr wrap="square" rtlCol="0">
            <a:spAutoFit/>
          </a:bodyPr>
          <a:lstStyle/>
          <a:p>
            <a:r>
              <a:rPr lang="en-US" b="1" dirty="0" err="1" smtClean="0"/>
              <a:t>Collegamento</a:t>
            </a:r>
            <a:r>
              <a:rPr lang="en-US" b="1" dirty="0" smtClean="0"/>
              <a:t> </a:t>
            </a:r>
            <a:r>
              <a:rPr lang="en-US" b="1" dirty="0" err="1" smtClean="0"/>
              <a:t>diretto</a:t>
            </a:r>
            <a:r>
              <a:rPr lang="en-US" b="1" dirty="0" smtClean="0"/>
              <a:t> con </a:t>
            </a:r>
            <a:r>
              <a:rPr lang="en-US" b="1" dirty="0" err="1" smtClean="0"/>
              <a:t>sistemi</a:t>
            </a:r>
            <a:r>
              <a:rPr lang="en-US" b="1" dirty="0" smtClean="0"/>
              <a:t> HPC CINECA via MOU </a:t>
            </a:r>
            <a:r>
              <a:rPr lang="en-US" b="1" dirty="0" err="1" smtClean="0"/>
              <a:t>dedicato</a:t>
            </a:r>
            <a:endParaRPr lang="en-US" b="1" dirty="0"/>
          </a:p>
        </p:txBody>
      </p:sp>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2899" y="4233604"/>
            <a:ext cx="2356960" cy="1571896"/>
          </a:xfrm>
          <a:prstGeom prst="rect">
            <a:avLst/>
          </a:prstGeom>
        </p:spPr>
      </p:pic>
      <p:pic>
        <p:nvPicPr>
          <p:cNvPr id="9" name="Immagin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341" y="5188302"/>
            <a:ext cx="2157589" cy="1208250"/>
          </a:xfrm>
          <a:prstGeom prst="rect">
            <a:avLst/>
          </a:prstGeom>
        </p:spPr>
      </p:pic>
    </p:spTree>
    <p:extLst>
      <p:ext uri="{BB962C8B-B14F-4D97-AF65-F5344CB8AC3E}">
        <p14:creationId xmlns:p14="http://schemas.microsoft.com/office/powerpoint/2010/main" val="366350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4" name="CasellaDiTesto 3"/>
          <p:cNvSpPr txBox="1"/>
          <p:nvPr/>
        </p:nvSpPr>
        <p:spPr>
          <a:xfrm>
            <a:off x="320040" y="353157"/>
            <a:ext cx="10980420" cy="1631216"/>
          </a:xfrm>
          <a:prstGeom prst="rect">
            <a:avLst/>
          </a:prstGeom>
          <a:noFill/>
        </p:spPr>
        <p:txBody>
          <a:bodyPr wrap="square" rtlCol="0">
            <a:spAutoFit/>
          </a:bodyPr>
          <a:lstStyle/>
          <a:p>
            <a:r>
              <a:rPr lang="it-IT" dirty="0" smtClean="0">
                <a:solidFill>
                  <a:srgbClr val="0070C0"/>
                </a:solidFill>
              </a:rPr>
              <a:t> </a:t>
            </a:r>
            <a:r>
              <a:rPr lang="it-IT" sz="2000" dirty="0" err="1" smtClean="0">
                <a:solidFill>
                  <a:srgbClr val="0070C0"/>
                </a:solidFill>
              </a:rPr>
              <a:t>Gaia’s</a:t>
            </a:r>
            <a:r>
              <a:rPr lang="it-IT" sz="2000" dirty="0" smtClean="0">
                <a:solidFill>
                  <a:srgbClr val="0070C0"/>
                </a:solidFill>
              </a:rPr>
              <a:t> in-</a:t>
            </a:r>
            <a:r>
              <a:rPr lang="it-IT" sz="2000" dirty="0" err="1" smtClean="0">
                <a:solidFill>
                  <a:srgbClr val="0070C0"/>
                </a:solidFill>
              </a:rPr>
              <a:t>orbit</a:t>
            </a:r>
            <a:r>
              <a:rPr lang="it-IT" sz="2000" dirty="0" smtClean="0">
                <a:solidFill>
                  <a:srgbClr val="0070C0"/>
                </a:solidFill>
              </a:rPr>
              <a:t> science operations </a:t>
            </a:r>
            <a:r>
              <a:rPr lang="it-IT" sz="2000" b="1" dirty="0" err="1" smtClean="0">
                <a:solidFill>
                  <a:srgbClr val="0070C0"/>
                </a:solidFill>
              </a:rPr>
              <a:t>have</a:t>
            </a:r>
            <a:r>
              <a:rPr lang="it-IT" sz="2000" b="1" dirty="0" smtClean="0">
                <a:solidFill>
                  <a:srgbClr val="0070C0"/>
                </a:solidFill>
              </a:rPr>
              <a:t> </a:t>
            </a:r>
            <a:r>
              <a:rPr lang="it-IT" sz="2000" b="1" dirty="0" err="1" smtClean="0">
                <a:solidFill>
                  <a:srgbClr val="0070C0"/>
                </a:solidFill>
              </a:rPr>
              <a:t>been</a:t>
            </a:r>
            <a:r>
              <a:rPr lang="it-IT" sz="2000" b="1" dirty="0" smtClean="0">
                <a:solidFill>
                  <a:srgbClr val="0070C0"/>
                </a:solidFill>
              </a:rPr>
              <a:t> extended to </a:t>
            </a:r>
            <a:r>
              <a:rPr lang="it-IT" sz="2000" b="1" dirty="0" err="1" smtClean="0">
                <a:solidFill>
                  <a:srgbClr val="0070C0"/>
                </a:solidFill>
              </a:rPr>
              <a:t>June</a:t>
            </a:r>
            <a:r>
              <a:rPr lang="it-IT" sz="2000" b="1" dirty="0" smtClean="0">
                <a:solidFill>
                  <a:srgbClr val="0070C0"/>
                </a:solidFill>
              </a:rPr>
              <a:t> 2025 (Data Release 4, DR4, </a:t>
            </a:r>
            <a:r>
              <a:rPr lang="it-IT" sz="2000" b="1" dirty="0" err="1" smtClean="0">
                <a:solidFill>
                  <a:srgbClr val="0070C0"/>
                </a:solidFill>
              </a:rPr>
              <a:t>not</a:t>
            </a:r>
            <a:r>
              <a:rPr lang="it-IT" sz="2000" b="1" dirty="0" smtClean="0">
                <a:solidFill>
                  <a:srgbClr val="0070C0"/>
                </a:solidFill>
              </a:rPr>
              <a:t> </a:t>
            </a:r>
            <a:r>
              <a:rPr lang="it-IT" sz="2000" b="1" dirty="0" err="1" smtClean="0">
                <a:solidFill>
                  <a:srgbClr val="0070C0"/>
                </a:solidFill>
              </a:rPr>
              <a:t>before</a:t>
            </a:r>
            <a:r>
              <a:rPr lang="it-IT" sz="2000" b="1" dirty="0" smtClean="0">
                <a:solidFill>
                  <a:srgbClr val="0070C0"/>
                </a:solidFill>
              </a:rPr>
              <a:t> end of 2025)</a:t>
            </a:r>
            <a:r>
              <a:rPr lang="it-IT" sz="2000" dirty="0" smtClean="0">
                <a:solidFill>
                  <a:srgbClr val="0070C0"/>
                </a:solidFill>
              </a:rPr>
              <a:t>, </a:t>
            </a:r>
            <a:r>
              <a:rPr lang="it-IT" sz="2000" dirty="0" err="1" smtClean="0">
                <a:solidFill>
                  <a:srgbClr val="0070C0"/>
                </a:solidFill>
              </a:rPr>
              <a:t>while</a:t>
            </a:r>
            <a:r>
              <a:rPr lang="it-IT" sz="2000" dirty="0" smtClean="0">
                <a:solidFill>
                  <a:srgbClr val="0070C0"/>
                </a:solidFill>
              </a:rPr>
              <a:t> </a:t>
            </a:r>
            <a:r>
              <a:rPr lang="it-IT" sz="2000" b="1" dirty="0" smtClean="0">
                <a:solidFill>
                  <a:srgbClr val="0070C0"/>
                </a:solidFill>
              </a:rPr>
              <a:t>post-operations to 2030-2032 (with DR5) </a:t>
            </a:r>
            <a:r>
              <a:rPr lang="it-IT" sz="2000" dirty="0" err="1" smtClean="0">
                <a:solidFill>
                  <a:srgbClr val="0070C0"/>
                </a:solidFill>
              </a:rPr>
              <a:t>as</a:t>
            </a:r>
            <a:r>
              <a:rPr lang="it-IT" sz="2000" dirty="0" smtClean="0">
                <a:solidFill>
                  <a:srgbClr val="0070C0"/>
                </a:solidFill>
              </a:rPr>
              <a:t> per the  mission new ESA MLA with the DPAC partners (ASI </a:t>
            </a:r>
            <a:r>
              <a:rPr lang="it-IT" sz="2000" dirty="0" err="1" smtClean="0">
                <a:solidFill>
                  <a:srgbClr val="0070C0"/>
                </a:solidFill>
              </a:rPr>
              <a:t>is</a:t>
            </a:r>
            <a:r>
              <a:rPr lang="it-IT" sz="2000" dirty="0" smtClean="0">
                <a:solidFill>
                  <a:srgbClr val="0070C0"/>
                </a:solidFill>
              </a:rPr>
              <a:t> Art. 5 of </a:t>
            </a:r>
            <a:r>
              <a:rPr lang="it-IT" sz="2000" dirty="0" err="1" smtClean="0">
                <a:solidFill>
                  <a:srgbClr val="0070C0"/>
                </a:solidFill>
              </a:rPr>
              <a:t>such</a:t>
            </a:r>
            <a:r>
              <a:rPr lang="it-IT" sz="2000" dirty="0" smtClean="0">
                <a:solidFill>
                  <a:srgbClr val="0070C0"/>
                </a:solidFill>
              </a:rPr>
              <a:t> MLA). Gaia extension </a:t>
            </a:r>
            <a:r>
              <a:rPr lang="it-IT" sz="2000" dirty="0" err="1" smtClean="0">
                <a:solidFill>
                  <a:srgbClr val="0070C0"/>
                </a:solidFill>
              </a:rPr>
              <a:t>has</a:t>
            </a:r>
            <a:r>
              <a:rPr lang="it-IT" sz="2000" dirty="0" smtClean="0">
                <a:solidFill>
                  <a:srgbClr val="0070C0"/>
                </a:solidFill>
              </a:rPr>
              <a:t> </a:t>
            </a:r>
            <a:r>
              <a:rPr lang="it-IT" sz="2000" dirty="0" err="1" smtClean="0">
                <a:solidFill>
                  <a:srgbClr val="0070C0"/>
                </a:solidFill>
              </a:rPr>
              <a:t>implied</a:t>
            </a:r>
            <a:r>
              <a:rPr lang="it-IT" sz="2000" dirty="0" smtClean="0">
                <a:solidFill>
                  <a:srgbClr val="0070C0"/>
                </a:solidFill>
              </a:rPr>
              <a:t> more </a:t>
            </a:r>
            <a:r>
              <a:rPr lang="it-IT" sz="2000" dirty="0" err="1" smtClean="0">
                <a:solidFill>
                  <a:srgbClr val="0070C0"/>
                </a:solidFill>
              </a:rPr>
              <a:t>than</a:t>
            </a:r>
            <a:r>
              <a:rPr lang="it-IT" sz="2000" dirty="0" smtClean="0">
                <a:solidFill>
                  <a:srgbClr val="0070C0"/>
                </a:solidFill>
              </a:rPr>
              <a:t> </a:t>
            </a:r>
            <a:r>
              <a:rPr lang="it-IT" sz="2000" dirty="0" err="1" smtClean="0">
                <a:solidFill>
                  <a:srgbClr val="0070C0"/>
                </a:solidFill>
              </a:rPr>
              <a:t>doubling</a:t>
            </a:r>
            <a:r>
              <a:rPr lang="it-IT" sz="2000" dirty="0" smtClean="0">
                <a:solidFill>
                  <a:srgbClr val="0070C0"/>
                </a:solidFill>
              </a:rPr>
              <a:t> the mere Gaia data </a:t>
            </a:r>
            <a:r>
              <a:rPr lang="it-IT" sz="2000" dirty="0" err="1" smtClean="0">
                <a:solidFill>
                  <a:srgbClr val="0070C0"/>
                </a:solidFill>
              </a:rPr>
              <a:t>lake</a:t>
            </a:r>
            <a:r>
              <a:rPr lang="it-IT" sz="2000" dirty="0" smtClean="0">
                <a:solidFill>
                  <a:srgbClr val="0070C0"/>
                </a:solidFill>
              </a:rPr>
              <a:t> (&gt; 2 </a:t>
            </a:r>
            <a:r>
              <a:rPr lang="it-IT" sz="2000" dirty="0" err="1" smtClean="0">
                <a:solidFill>
                  <a:srgbClr val="0070C0"/>
                </a:solidFill>
              </a:rPr>
              <a:t>PBy</a:t>
            </a:r>
            <a:r>
              <a:rPr lang="it-IT" sz="2000" dirty="0" smtClean="0">
                <a:solidFill>
                  <a:srgbClr val="0070C0"/>
                </a:solidFill>
              </a:rPr>
              <a:t>) </a:t>
            </a:r>
            <a:r>
              <a:rPr lang="it-IT" sz="2000" dirty="0" err="1" smtClean="0">
                <a:solidFill>
                  <a:srgbClr val="0070C0"/>
                </a:solidFill>
              </a:rPr>
              <a:t>covering</a:t>
            </a:r>
            <a:r>
              <a:rPr lang="it-IT" sz="2000" dirty="0" smtClean="0">
                <a:solidFill>
                  <a:srgbClr val="0070C0"/>
                </a:solidFill>
              </a:rPr>
              <a:t> 10.5 </a:t>
            </a:r>
            <a:r>
              <a:rPr lang="it-IT" sz="2000" dirty="0" err="1" smtClean="0">
                <a:solidFill>
                  <a:srgbClr val="0070C0"/>
                </a:solidFill>
              </a:rPr>
              <a:t>years</a:t>
            </a:r>
            <a:r>
              <a:rPr lang="it-IT" sz="2000" dirty="0" smtClean="0">
                <a:solidFill>
                  <a:srgbClr val="0070C0"/>
                </a:solidFill>
              </a:rPr>
              <a:t> </a:t>
            </a:r>
            <a:r>
              <a:rPr lang="it-IT" sz="2000" dirty="0" err="1" smtClean="0">
                <a:solidFill>
                  <a:srgbClr val="0070C0"/>
                </a:solidFill>
              </a:rPr>
              <a:t>instead</a:t>
            </a:r>
            <a:r>
              <a:rPr lang="it-IT" sz="2000" dirty="0" smtClean="0">
                <a:solidFill>
                  <a:srgbClr val="0070C0"/>
                </a:solidFill>
              </a:rPr>
              <a:t> of the 5 </a:t>
            </a:r>
            <a:r>
              <a:rPr lang="it-IT" sz="2000" dirty="0" err="1" smtClean="0">
                <a:solidFill>
                  <a:srgbClr val="0070C0"/>
                </a:solidFill>
              </a:rPr>
              <a:t>yrs</a:t>
            </a:r>
            <a:r>
              <a:rPr lang="it-IT" sz="2000" dirty="0">
                <a:solidFill>
                  <a:srgbClr val="0070C0"/>
                </a:solidFill>
              </a:rPr>
              <a:t> </a:t>
            </a:r>
            <a:r>
              <a:rPr lang="it-IT" sz="2000" dirty="0" err="1" smtClean="0">
                <a:solidFill>
                  <a:srgbClr val="0070C0"/>
                </a:solidFill>
              </a:rPr>
              <a:t>foreseen</a:t>
            </a:r>
            <a:r>
              <a:rPr lang="it-IT" sz="2000" dirty="0" smtClean="0">
                <a:solidFill>
                  <a:srgbClr val="0070C0"/>
                </a:solidFill>
              </a:rPr>
              <a:t> </a:t>
            </a:r>
            <a:r>
              <a:rPr lang="it-IT" sz="2000" dirty="0" err="1" smtClean="0">
                <a:solidFill>
                  <a:srgbClr val="0070C0"/>
                </a:solidFill>
              </a:rPr>
              <a:t>at</a:t>
            </a:r>
            <a:r>
              <a:rPr lang="it-IT" sz="2000" dirty="0" smtClean="0">
                <a:solidFill>
                  <a:srgbClr val="0070C0"/>
                </a:solidFill>
              </a:rPr>
              <a:t> mission </a:t>
            </a:r>
            <a:r>
              <a:rPr lang="it-IT" sz="2000" dirty="0" err="1" smtClean="0">
                <a:solidFill>
                  <a:srgbClr val="0070C0"/>
                </a:solidFill>
              </a:rPr>
              <a:t>approval</a:t>
            </a:r>
            <a:r>
              <a:rPr lang="it-IT" sz="2000" dirty="0" smtClean="0">
                <a:solidFill>
                  <a:srgbClr val="0070C0"/>
                </a:solidFill>
              </a:rPr>
              <a:t>.</a:t>
            </a:r>
          </a:p>
          <a:p>
            <a:r>
              <a:rPr lang="it-IT" sz="2000" u="sng" dirty="0" smtClean="0">
                <a:solidFill>
                  <a:srgbClr val="FF0000"/>
                </a:solidFill>
              </a:rPr>
              <a:t>THEREFORE</a:t>
            </a:r>
            <a:r>
              <a:rPr lang="it-IT" sz="2000" dirty="0" smtClean="0">
                <a:solidFill>
                  <a:srgbClr val="0070C0"/>
                </a:solidFill>
              </a:rPr>
              <a:t>, </a:t>
            </a:r>
            <a:r>
              <a:rPr lang="it-IT" sz="2000" dirty="0" err="1" smtClean="0">
                <a:solidFill>
                  <a:srgbClr val="0070C0"/>
                </a:solidFill>
              </a:rPr>
              <a:t>we</a:t>
            </a:r>
            <a:r>
              <a:rPr lang="it-IT" sz="2000" dirty="0" smtClean="0">
                <a:solidFill>
                  <a:srgbClr val="0070C0"/>
                </a:solidFill>
              </a:rPr>
              <a:t> </a:t>
            </a:r>
            <a:r>
              <a:rPr lang="it-IT" sz="2000" dirty="0" err="1" smtClean="0">
                <a:solidFill>
                  <a:srgbClr val="0070C0"/>
                </a:solidFill>
              </a:rPr>
              <a:t>now</a:t>
            </a:r>
            <a:r>
              <a:rPr lang="it-IT" sz="2000" dirty="0" smtClean="0">
                <a:solidFill>
                  <a:srgbClr val="0070C0"/>
                </a:solidFill>
              </a:rPr>
              <a:t> know </a:t>
            </a:r>
            <a:r>
              <a:rPr lang="it-IT" sz="2000" dirty="0" err="1" smtClean="0">
                <a:solidFill>
                  <a:srgbClr val="0070C0"/>
                </a:solidFill>
              </a:rPr>
              <a:t>that</a:t>
            </a:r>
            <a:r>
              <a:rPr lang="it-IT" sz="2000" dirty="0">
                <a:solidFill>
                  <a:srgbClr val="0070C0"/>
                </a:solidFill>
              </a:rPr>
              <a:t>:</a:t>
            </a:r>
          </a:p>
        </p:txBody>
      </p:sp>
      <p:sp>
        <p:nvSpPr>
          <p:cNvPr id="6" name="CasellaDiTesto 5"/>
          <p:cNvSpPr txBox="1"/>
          <p:nvPr/>
        </p:nvSpPr>
        <p:spPr>
          <a:xfrm>
            <a:off x="1066800" y="4498419"/>
            <a:ext cx="10233660" cy="1323439"/>
          </a:xfrm>
          <a:prstGeom prst="rect">
            <a:avLst/>
          </a:prstGeom>
          <a:noFill/>
        </p:spPr>
        <p:txBody>
          <a:bodyPr wrap="square" rtlCol="0">
            <a:spAutoFit/>
          </a:bodyPr>
          <a:lstStyle/>
          <a:p>
            <a:r>
              <a:rPr lang="it-IT" sz="4000" dirty="0" smtClean="0">
                <a:solidFill>
                  <a:srgbClr val="00B050"/>
                </a:solidFill>
                <a:latin typeface="Forte" panose="03060902040502070203" pitchFamily="66" charset="0"/>
              </a:rPr>
              <a:t>&gt; And </a:t>
            </a:r>
            <a:r>
              <a:rPr lang="it-IT" sz="4000" dirty="0" err="1" smtClean="0">
                <a:solidFill>
                  <a:srgbClr val="00B050"/>
                </a:solidFill>
                <a:latin typeface="Forte" panose="03060902040502070203" pitchFamily="66" charset="0"/>
              </a:rPr>
              <a:t>that</a:t>
            </a:r>
            <a:r>
              <a:rPr lang="it-IT" sz="4000" dirty="0" smtClean="0">
                <a:solidFill>
                  <a:srgbClr val="00B050"/>
                </a:solidFill>
                <a:latin typeface="Forte" panose="03060902040502070203" pitchFamily="66" charset="0"/>
              </a:rPr>
              <a:t> transition to Legacy </a:t>
            </a:r>
            <a:r>
              <a:rPr lang="it-IT" sz="4000" dirty="0" err="1" smtClean="0">
                <a:solidFill>
                  <a:srgbClr val="00B050"/>
                </a:solidFill>
                <a:latin typeface="Forte" panose="03060902040502070203" pitchFamily="66" charset="0"/>
              </a:rPr>
              <a:t>will</a:t>
            </a:r>
            <a:r>
              <a:rPr lang="it-IT" sz="4000" dirty="0" smtClean="0">
                <a:solidFill>
                  <a:srgbClr val="00B050"/>
                </a:solidFill>
                <a:latin typeface="Forte" panose="03060902040502070203" pitchFamily="66" charset="0"/>
              </a:rPr>
              <a:t> </a:t>
            </a:r>
            <a:r>
              <a:rPr lang="it-IT" sz="4000" dirty="0" err="1" smtClean="0">
                <a:solidFill>
                  <a:srgbClr val="00B050"/>
                </a:solidFill>
                <a:latin typeface="Forte" panose="03060902040502070203" pitchFamily="66" charset="0"/>
              </a:rPr>
              <a:t>commence</a:t>
            </a:r>
            <a:r>
              <a:rPr lang="it-IT" sz="4000" dirty="0" smtClean="0">
                <a:solidFill>
                  <a:srgbClr val="00B050"/>
                </a:solidFill>
                <a:latin typeface="Forte" panose="03060902040502070203" pitchFamily="66" charset="0"/>
              </a:rPr>
              <a:t> in </a:t>
            </a:r>
            <a:r>
              <a:rPr lang="it-IT" sz="4000" dirty="0" err="1" smtClean="0">
                <a:solidFill>
                  <a:srgbClr val="00B050"/>
                </a:solidFill>
                <a:latin typeface="Forte" panose="03060902040502070203" pitchFamily="66" charset="0"/>
              </a:rPr>
              <a:t>July</a:t>
            </a:r>
            <a:r>
              <a:rPr lang="it-IT" sz="4000" dirty="0" smtClean="0">
                <a:solidFill>
                  <a:srgbClr val="00B050"/>
                </a:solidFill>
                <a:latin typeface="Forte" panose="03060902040502070203" pitchFamily="66" charset="0"/>
              </a:rPr>
              <a:t> 2025 </a:t>
            </a:r>
            <a:r>
              <a:rPr lang="it-IT" sz="3600" dirty="0" smtClean="0">
                <a:solidFill>
                  <a:srgbClr val="00B050"/>
                </a:solidFill>
              </a:rPr>
              <a:t>!</a:t>
            </a:r>
            <a:endParaRPr lang="it-IT" sz="3600" dirty="0">
              <a:solidFill>
                <a:srgbClr val="00B050"/>
              </a:solidFill>
            </a:endParaRPr>
          </a:p>
        </p:txBody>
      </p:sp>
      <p:grpSp>
        <p:nvGrpSpPr>
          <p:cNvPr id="8" name="Gruppo 7"/>
          <p:cNvGrpSpPr/>
          <p:nvPr/>
        </p:nvGrpSpPr>
        <p:grpSpPr>
          <a:xfrm>
            <a:off x="2533650" y="2098078"/>
            <a:ext cx="8332470" cy="2286635"/>
            <a:chOff x="1512570" y="2651021"/>
            <a:chExt cx="8915400" cy="2286635"/>
          </a:xfrm>
        </p:grpSpPr>
        <p:pic>
          <p:nvPicPr>
            <p:cNvPr id="3" name="Immagine 2"/>
            <p:cNvPicPr>
              <a:picLocks noChangeAspect="1"/>
            </p:cNvPicPr>
            <p:nvPr/>
          </p:nvPicPr>
          <p:blipFill>
            <a:blip r:embed="rId2"/>
            <a:stretch>
              <a:fillRect/>
            </a:stretch>
          </p:blipFill>
          <p:spPr>
            <a:xfrm>
              <a:off x="1512570" y="2651021"/>
              <a:ext cx="8915400" cy="2286635"/>
            </a:xfrm>
            <a:prstGeom prst="rect">
              <a:avLst/>
            </a:prstGeom>
          </p:spPr>
        </p:pic>
        <p:sp>
          <p:nvSpPr>
            <p:cNvPr id="7" name="CasellaDiTesto 6"/>
            <p:cNvSpPr txBox="1"/>
            <p:nvPr/>
          </p:nvSpPr>
          <p:spPr>
            <a:xfrm>
              <a:off x="5029200" y="3810000"/>
              <a:ext cx="5204460" cy="861060"/>
            </a:xfrm>
            <a:prstGeom prst="rect">
              <a:avLst/>
            </a:prstGeom>
            <a:solidFill>
              <a:schemeClr val="bg1"/>
            </a:solidFill>
          </p:spPr>
          <p:txBody>
            <a:bodyPr wrap="square" rtlCol="0">
              <a:spAutoFit/>
            </a:bodyPr>
            <a:lstStyle/>
            <a:p>
              <a:endParaRPr lang="it-IT" dirty="0"/>
            </a:p>
          </p:txBody>
        </p:sp>
      </p:grpSp>
    </p:spTree>
    <p:extLst>
      <p:ext uri="{BB962C8B-B14F-4D97-AF65-F5344CB8AC3E}">
        <p14:creationId xmlns:p14="http://schemas.microsoft.com/office/powerpoint/2010/main" val="1342720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Calcolo Critico - 15 giu 2023, Catania - MGL</a:t>
            </a:r>
            <a:endParaRPr lang="en-US"/>
          </a:p>
        </p:txBody>
      </p:sp>
      <p:sp>
        <p:nvSpPr>
          <p:cNvPr id="5" name="Rettangolo 4"/>
          <p:cNvSpPr/>
          <p:nvPr/>
        </p:nvSpPr>
        <p:spPr>
          <a:xfrm>
            <a:off x="595447" y="506327"/>
            <a:ext cx="3854633" cy="369332"/>
          </a:xfrm>
          <a:prstGeom prst="rect">
            <a:avLst/>
          </a:prstGeom>
        </p:spPr>
        <p:txBody>
          <a:bodyPr wrap="square">
            <a:spAutoFit/>
          </a:bodyPr>
          <a:lstStyle/>
          <a:p>
            <a:r>
              <a:rPr lang="it-IT" b="1" dirty="0" smtClean="0">
                <a:solidFill>
                  <a:srgbClr val="222222"/>
                </a:solidFill>
                <a:latin typeface="Arial" panose="020B0604020202020204" pitchFamily="34" charset="0"/>
              </a:rPr>
              <a:t>2. </a:t>
            </a:r>
            <a:r>
              <a:rPr lang="it-IT" b="1" dirty="0">
                <a:solidFill>
                  <a:srgbClr val="222222"/>
                </a:solidFill>
                <a:latin typeface="Arial" panose="020B0604020202020204" pitchFamily="34" charset="0"/>
              </a:rPr>
              <a:t>From DPCT to the Gaia </a:t>
            </a:r>
            <a:r>
              <a:rPr lang="it-IT" b="1" dirty="0" smtClean="0">
                <a:solidFill>
                  <a:srgbClr val="222222"/>
                </a:solidFill>
                <a:latin typeface="Arial" panose="020B0604020202020204" pitchFamily="34" charset="0"/>
              </a:rPr>
              <a:t>Legacy</a:t>
            </a:r>
            <a:endParaRPr lang="it-IT" b="1" dirty="0"/>
          </a:p>
        </p:txBody>
      </p:sp>
    </p:spTree>
    <p:extLst>
      <p:ext uri="{BB962C8B-B14F-4D97-AF65-F5344CB8AC3E}">
        <p14:creationId xmlns:p14="http://schemas.microsoft.com/office/powerpoint/2010/main" val="376099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686178" y="6232928"/>
            <a:ext cx="4114800" cy="365125"/>
          </a:xfrm>
        </p:spPr>
        <p:txBody>
          <a:bodyPr/>
          <a:lstStyle/>
          <a:p>
            <a:r>
              <a:rPr lang="it-IT" smtClean="0"/>
              <a:t>Calcolo Critico, 15 Jun 2023, Catania - MGL</a:t>
            </a:r>
            <a:endParaRPr lang="en-US"/>
          </a:p>
        </p:txBody>
      </p:sp>
      <p:grpSp>
        <p:nvGrpSpPr>
          <p:cNvPr id="15" name="Gruppo 14"/>
          <p:cNvGrpSpPr/>
          <p:nvPr/>
        </p:nvGrpSpPr>
        <p:grpSpPr>
          <a:xfrm>
            <a:off x="490629" y="242967"/>
            <a:ext cx="10267879" cy="6434065"/>
            <a:chOff x="490629" y="242967"/>
            <a:chExt cx="10267879" cy="6434065"/>
          </a:xfrm>
        </p:grpSpPr>
        <p:grpSp>
          <p:nvGrpSpPr>
            <p:cNvPr id="5" name="Group 4"/>
            <p:cNvGrpSpPr/>
            <p:nvPr/>
          </p:nvGrpSpPr>
          <p:grpSpPr>
            <a:xfrm>
              <a:off x="2573506" y="242967"/>
              <a:ext cx="6439847" cy="3028665"/>
              <a:chOff x="1011617" y="404834"/>
              <a:chExt cx="10623119" cy="5951515"/>
            </a:xfrm>
          </p:grpSpPr>
          <p:pic>
            <p:nvPicPr>
              <p:cNvPr id="3" name="Immagine 2"/>
              <p:cNvPicPr>
                <a:picLocks noChangeAspect="1"/>
              </p:cNvPicPr>
              <p:nvPr/>
            </p:nvPicPr>
            <p:blipFill>
              <a:blip r:embed="rId2"/>
              <a:stretch>
                <a:fillRect/>
              </a:stretch>
            </p:blipFill>
            <p:spPr>
              <a:xfrm>
                <a:off x="1011617" y="404834"/>
                <a:ext cx="10623119" cy="1278403"/>
              </a:xfrm>
              <a:prstGeom prst="rect">
                <a:avLst/>
              </a:prstGeom>
              <a:ln w="28575">
                <a:solidFill>
                  <a:srgbClr val="0066FF"/>
                </a:solidFill>
              </a:ln>
            </p:spPr>
          </p:pic>
          <p:pic>
            <p:nvPicPr>
              <p:cNvPr id="4" name="Immagine 3"/>
              <p:cNvPicPr>
                <a:picLocks noChangeAspect="1"/>
              </p:cNvPicPr>
              <p:nvPr/>
            </p:nvPicPr>
            <p:blipFill>
              <a:blip r:embed="rId3"/>
              <a:stretch>
                <a:fillRect/>
              </a:stretch>
            </p:blipFill>
            <p:spPr>
              <a:xfrm>
                <a:off x="1228033" y="1683236"/>
                <a:ext cx="9762183" cy="4673113"/>
              </a:xfrm>
              <a:prstGeom prst="rect">
                <a:avLst/>
              </a:prstGeom>
              <a:ln w="28575">
                <a:solidFill>
                  <a:srgbClr val="0066FF"/>
                </a:solidFill>
              </a:ln>
            </p:spPr>
          </p:pic>
        </p:grpSp>
        <p:sp>
          <p:nvSpPr>
            <p:cNvPr id="6" name="TextBox 5"/>
            <p:cNvSpPr txBox="1"/>
            <p:nvPr/>
          </p:nvSpPr>
          <p:spPr>
            <a:xfrm>
              <a:off x="490629" y="3375785"/>
              <a:ext cx="3881718" cy="1815882"/>
            </a:xfrm>
            <a:prstGeom prst="rect">
              <a:avLst/>
            </a:prstGeom>
            <a:solidFill>
              <a:schemeClr val="bg1">
                <a:lumMod val="95000"/>
              </a:schemeClr>
            </a:solidFill>
          </p:spPr>
          <p:txBody>
            <a:bodyPr wrap="square" rtlCol="0">
              <a:spAutoFit/>
            </a:bodyPr>
            <a:lstStyle/>
            <a:p>
              <a:r>
                <a:rPr lang="en-US" sz="2800" b="1" dirty="0" smtClean="0">
                  <a:solidFill>
                    <a:srgbClr val="0070C0"/>
                  </a:solidFill>
                  <a:latin typeface="Bradley Hand ITC" panose="03070402050302030203" pitchFamily="66" charset="0"/>
                </a:rPr>
                <a:t>100 </a:t>
              </a:r>
              <a:r>
                <a:rPr lang="en-US" sz="2800" b="1" dirty="0" err="1" smtClean="0">
                  <a:solidFill>
                    <a:srgbClr val="0070C0"/>
                  </a:solidFill>
                  <a:latin typeface="Bradley Hand ITC" panose="03070402050302030203" pitchFamily="66" charset="0"/>
                </a:rPr>
                <a:t>TBy</a:t>
              </a:r>
              <a:r>
                <a:rPr lang="en-US" sz="2800" b="1" dirty="0" smtClean="0">
                  <a:solidFill>
                    <a:srgbClr val="0070C0"/>
                  </a:solidFill>
                  <a:latin typeface="Bradley Hand ITC" panose="03070402050302030203" pitchFamily="66" charset="0"/>
                </a:rPr>
                <a:t> NAS + small ODA (ODA x4) from OATs Fully integrated at DPCT</a:t>
              </a:r>
              <a:endParaRPr lang="en-US" sz="2800" b="1" dirty="0">
                <a:solidFill>
                  <a:srgbClr val="0070C0"/>
                </a:solidFill>
                <a:latin typeface="Bradley Hand ITC" panose="03070402050302030203" pitchFamily="66" charset="0"/>
              </a:endParaRPr>
            </a:p>
          </p:txBody>
        </p:sp>
        <p:sp>
          <p:nvSpPr>
            <p:cNvPr id="8" name="Down Arrow 7"/>
            <p:cNvSpPr/>
            <p:nvPr/>
          </p:nvSpPr>
          <p:spPr>
            <a:xfrm rot="1372207">
              <a:off x="1470438" y="1390080"/>
              <a:ext cx="593710" cy="1792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226920" y="4802100"/>
              <a:ext cx="2537012" cy="508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uppo 12"/>
            <p:cNvGrpSpPr/>
            <p:nvPr/>
          </p:nvGrpSpPr>
          <p:grpSpPr>
            <a:xfrm>
              <a:off x="5226113" y="3435798"/>
              <a:ext cx="5532395" cy="3241234"/>
              <a:chOff x="6384355" y="3435798"/>
              <a:chExt cx="5532395" cy="3241234"/>
            </a:xfrm>
          </p:grpSpPr>
          <p:pic>
            <p:nvPicPr>
              <p:cNvPr id="10" name="Immagine 9"/>
              <p:cNvPicPr>
                <a:picLocks noChangeAspect="1"/>
              </p:cNvPicPr>
              <p:nvPr/>
            </p:nvPicPr>
            <p:blipFill>
              <a:blip r:embed="rId4"/>
              <a:stretch>
                <a:fillRect/>
              </a:stretch>
            </p:blipFill>
            <p:spPr>
              <a:xfrm>
                <a:off x="6461808" y="3435798"/>
                <a:ext cx="5454942" cy="3241234"/>
              </a:xfrm>
              <a:prstGeom prst="rect">
                <a:avLst/>
              </a:prstGeom>
              <a:ln w="28575">
                <a:solidFill>
                  <a:srgbClr val="00B050"/>
                </a:solidFill>
              </a:ln>
            </p:spPr>
          </p:pic>
          <p:cxnSp>
            <p:nvCxnSpPr>
              <p:cNvPr id="11" name="Connettore 2 10"/>
              <p:cNvCxnSpPr/>
              <p:nvPr/>
            </p:nvCxnSpPr>
            <p:spPr>
              <a:xfrm flipV="1">
                <a:off x="6832592" y="5385227"/>
                <a:ext cx="807691" cy="3813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6384355" y="5800571"/>
                <a:ext cx="910468" cy="738664"/>
              </a:xfrm>
              <a:prstGeom prst="rect">
                <a:avLst/>
              </a:prstGeom>
              <a:solidFill>
                <a:schemeClr val="accent4"/>
              </a:solidFill>
              <a:ln w="28575">
                <a:solidFill>
                  <a:srgbClr val="00B050"/>
                </a:solidFill>
              </a:ln>
            </p:spPr>
            <p:txBody>
              <a:bodyPr wrap="square" rtlCol="0">
                <a:spAutoFit/>
              </a:bodyPr>
              <a:lstStyle/>
              <a:p>
                <a:r>
                  <a:rPr lang="it-IT" sz="1400" b="1" dirty="0" err="1" smtClean="0"/>
                  <a:t>Generic</a:t>
                </a:r>
                <a:r>
                  <a:rPr lang="it-IT" sz="1400" b="1" dirty="0" smtClean="0"/>
                  <a:t> Data </a:t>
                </a:r>
              </a:p>
              <a:p>
                <a:r>
                  <a:rPr lang="it-IT" sz="1400" b="1" dirty="0" smtClean="0"/>
                  <a:t>Requests</a:t>
                </a:r>
                <a:endParaRPr lang="it-IT" sz="1400" b="1" dirty="0"/>
              </a:p>
            </p:txBody>
          </p:sp>
          <p:sp>
            <p:nvSpPr>
              <p:cNvPr id="7" name="CasellaDiTesto 6"/>
              <p:cNvSpPr txBox="1"/>
              <p:nvPr/>
            </p:nvSpPr>
            <p:spPr>
              <a:xfrm>
                <a:off x="10493832" y="4920341"/>
                <a:ext cx="313507" cy="430887"/>
              </a:xfrm>
              <a:prstGeom prst="rect">
                <a:avLst/>
              </a:prstGeom>
              <a:solidFill>
                <a:schemeClr val="bg1"/>
              </a:solidFill>
              <a:ln w="28575">
                <a:solidFill>
                  <a:srgbClr val="00B050"/>
                </a:solidFill>
              </a:ln>
            </p:spPr>
            <p:txBody>
              <a:bodyPr wrap="square" lIns="0" tIns="0" rIns="0" bIns="0" rtlCol="0">
                <a:spAutoFit/>
              </a:bodyPr>
              <a:lstStyle/>
              <a:p>
                <a:r>
                  <a:rPr lang="it-IT" sz="2800" dirty="0" smtClean="0"/>
                  <a:t>&amp;</a:t>
                </a:r>
                <a:endParaRPr lang="it-IT" sz="2800" dirty="0"/>
              </a:p>
            </p:txBody>
          </p:sp>
        </p:grpSp>
      </p:grpSp>
      <p:sp>
        <p:nvSpPr>
          <p:cNvPr id="14" name="TextBox 4"/>
          <p:cNvSpPr txBox="1"/>
          <p:nvPr/>
        </p:nvSpPr>
        <p:spPr>
          <a:xfrm>
            <a:off x="9799287" y="1308531"/>
            <a:ext cx="1873623" cy="1384995"/>
          </a:xfrm>
          <a:prstGeom prst="rect">
            <a:avLst/>
          </a:prstGeom>
          <a:noFill/>
        </p:spPr>
        <p:txBody>
          <a:bodyPr wrap="square" rtlCol="0">
            <a:spAutoFit/>
          </a:bodyPr>
          <a:lstStyle/>
          <a:p>
            <a:r>
              <a:rPr lang="en-US" sz="2800" b="1" dirty="0" err="1" smtClean="0">
                <a:solidFill>
                  <a:srgbClr val="00B050"/>
                </a:solidFill>
              </a:rPr>
              <a:t>Fattibilità</a:t>
            </a:r>
            <a:endParaRPr lang="en-US" sz="2800" b="1" dirty="0" smtClean="0">
              <a:solidFill>
                <a:srgbClr val="00B050"/>
              </a:solidFill>
            </a:endParaRPr>
          </a:p>
          <a:p>
            <a:r>
              <a:rPr lang="en-US" sz="2800" b="1" dirty="0" err="1" smtClean="0">
                <a:solidFill>
                  <a:srgbClr val="00B050"/>
                </a:solidFill>
              </a:rPr>
              <a:t>conclusa</a:t>
            </a:r>
            <a:r>
              <a:rPr lang="en-US" sz="2800" b="1" dirty="0" smtClean="0">
                <a:solidFill>
                  <a:srgbClr val="00B050"/>
                </a:solidFill>
              </a:rPr>
              <a:t> </a:t>
            </a:r>
            <a:r>
              <a:rPr lang="en-US" sz="2800" b="1" dirty="0" err="1" smtClean="0">
                <a:solidFill>
                  <a:srgbClr val="00B050"/>
                </a:solidFill>
              </a:rPr>
              <a:t>nel</a:t>
            </a:r>
            <a:r>
              <a:rPr lang="en-US" sz="2800" b="1" dirty="0" smtClean="0">
                <a:solidFill>
                  <a:srgbClr val="00B050"/>
                </a:solidFill>
              </a:rPr>
              <a:t> 2021</a:t>
            </a:r>
            <a:endParaRPr lang="en-US" sz="2800" b="1" dirty="0">
              <a:solidFill>
                <a:srgbClr val="00B050"/>
              </a:solidFill>
            </a:endParaRPr>
          </a:p>
        </p:txBody>
      </p:sp>
      <p:sp>
        <p:nvSpPr>
          <p:cNvPr id="16" name="CasellaDiTesto 15"/>
          <p:cNvSpPr txBox="1"/>
          <p:nvPr/>
        </p:nvSpPr>
        <p:spPr>
          <a:xfrm>
            <a:off x="557349" y="5695406"/>
            <a:ext cx="2147352" cy="369332"/>
          </a:xfrm>
          <a:prstGeom prst="rect">
            <a:avLst/>
          </a:prstGeom>
          <a:solidFill>
            <a:schemeClr val="bg2"/>
          </a:solidFill>
        </p:spPr>
        <p:txBody>
          <a:bodyPr wrap="square" rtlCol="0">
            <a:spAutoFit/>
          </a:bodyPr>
          <a:lstStyle/>
          <a:p>
            <a:r>
              <a:rPr lang="it-IT" dirty="0" smtClean="0"/>
              <a:t>(</a:t>
            </a:r>
            <a:r>
              <a:rPr lang="it-IT" dirty="0" err="1" smtClean="0"/>
              <a:t>See</a:t>
            </a:r>
            <a:r>
              <a:rPr lang="it-IT" dirty="0" smtClean="0"/>
              <a:t> talk by E. Licata)</a:t>
            </a:r>
            <a:endParaRPr lang="it-IT" dirty="0"/>
          </a:p>
        </p:txBody>
      </p:sp>
    </p:spTree>
    <p:extLst>
      <p:ext uri="{BB962C8B-B14F-4D97-AF65-F5344CB8AC3E}">
        <p14:creationId xmlns:p14="http://schemas.microsoft.com/office/powerpoint/2010/main" val="32926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dirty="0" smtClean="0"/>
              <a:t>Calcolo Critico - 15 </a:t>
            </a:r>
            <a:r>
              <a:rPr lang="it-IT" dirty="0" err="1" smtClean="0"/>
              <a:t>giu</a:t>
            </a:r>
            <a:r>
              <a:rPr lang="it-IT" dirty="0" smtClean="0"/>
              <a:t> 2023, Catania - MGL</a:t>
            </a:r>
            <a:endParaRPr lang="en-US" dirty="0"/>
          </a:p>
        </p:txBody>
      </p:sp>
      <p:sp>
        <p:nvSpPr>
          <p:cNvPr id="4" name="Rettangolo 3"/>
          <p:cNvSpPr/>
          <p:nvPr/>
        </p:nvSpPr>
        <p:spPr>
          <a:xfrm>
            <a:off x="833603" y="405340"/>
            <a:ext cx="3236784" cy="369332"/>
          </a:xfrm>
          <a:prstGeom prst="rect">
            <a:avLst/>
          </a:prstGeom>
        </p:spPr>
        <p:txBody>
          <a:bodyPr wrap="none">
            <a:spAutoFit/>
          </a:bodyPr>
          <a:lstStyle/>
          <a:p>
            <a:r>
              <a:rPr lang="it-IT" b="1" dirty="0" smtClean="0">
                <a:solidFill>
                  <a:srgbClr val="222222"/>
                </a:solidFill>
                <a:latin typeface="Arial" panose="020B0604020202020204" pitchFamily="34" charset="0"/>
              </a:rPr>
              <a:t>3. </a:t>
            </a:r>
            <a:r>
              <a:rPr lang="it-IT" b="1" dirty="0" err="1" smtClean="0">
                <a:solidFill>
                  <a:srgbClr val="222222"/>
                </a:solidFill>
                <a:latin typeface="Arial" panose="020B0604020202020204" pitchFamily="34" charset="0"/>
              </a:rPr>
              <a:t>What</a:t>
            </a:r>
            <a:r>
              <a:rPr lang="it-IT" b="1" dirty="0" smtClean="0">
                <a:solidFill>
                  <a:srgbClr val="222222"/>
                </a:solidFill>
                <a:latin typeface="Arial" panose="020B0604020202020204" pitchFamily="34" charset="0"/>
              </a:rPr>
              <a:t> </a:t>
            </a:r>
            <a:r>
              <a:rPr lang="it-IT" b="1" dirty="0" err="1">
                <a:solidFill>
                  <a:srgbClr val="222222"/>
                </a:solidFill>
                <a:latin typeface="Arial" panose="020B0604020202020204" pitchFamily="34" charset="0"/>
              </a:rPr>
              <a:t>is</a:t>
            </a:r>
            <a:r>
              <a:rPr lang="it-IT" b="1" dirty="0">
                <a:solidFill>
                  <a:srgbClr val="222222"/>
                </a:solidFill>
                <a:latin typeface="Arial" panose="020B0604020202020204" pitchFamily="34" charset="0"/>
              </a:rPr>
              <a:t> the Gaia Legacy?</a:t>
            </a:r>
            <a:endParaRPr lang="it-IT" b="1" dirty="0"/>
          </a:p>
        </p:txBody>
      </p:sp>
      <p:pic>
        <p:nvPicPr>
          <p:cNvPr id="5" name="Immagine 4"/>
          <p:cNvPicPr>
            <a:picLocks noChangeAspect="1"/>
          </p:cNvPicPr>
          <p:nvPr/>
        </p:nvPicPr>
        <p:blipFill>
          <a:blip r:embed="rId2"/>
          <a:stretch>
            <a:fillRect/>
          </a:stretch>
        </p:blipFill>
        <p:spPr>
          <a:xfrm>
            <a:off x="940257" y="858701"/>
            <a:ext cx="10174057" cy="5245100"/>
          </a:xfrm>
          <a:prstGeom prst="rect">
            <a:avLst/>
          </a:prstGeom>
        </p:spPr>
      </p:pic>
      <p:sp>
        <p:nvSpPr>
          <p:cNvPr id="6" name="CasellaDiTesto 5"/>
          <p:cNvSpPr txBox="1"/>
          <p:nvPr/>
        </p:nvSpPr>
        <p:spPr>
          <a:xfrm>
            <a:off x="4136573" y="3892732"/>
            <a:ext cx="2847702" cy="400110"/>
          </a:xfrm>
          <a:prstGeom prst="rect">
            <a:avLst/>
          </a:prstGeom>
          <a:solidFill>
            <a:srgbClr val="92D050"/>
          </a:solidFill>
        </p:spPr>
        <p:txBody>
          <a:bodyPr wrap="square" rtlCol="0">
            <a:spAutoFit/>
          </a:bodyPr>
          <a:lstStyle/>
          <a:p>
            <a:r>
              <a:rPr lang="it-IT" sz="2000" dirty="0" smtClean="0">
                <a:latin typeface="Forte" panose="03060902040502070203" pitchFamily="66" charset="0"/>
              </a:rPr>
              <a:t>(…and for HOW LONG?)</a:t>
            </a:r>
            <a:endParaRPr lang="it-IT" sz="2000" dirty="0">
              <a:latin typeface="Forte" panose="03060902040502070203" pitchFamily="66" charset="0"/>
            </a:endParaRPr>
          </a:p>
        </p:txBody>
      </p:sp>
    </p:spTree>
    <p:extLst>
      <p:ext uri="{BB962C8B-B14F-4D97-AF65-F5344CB8AC3E}">
        <p14:creationId xmlns:p14="http://schemas.microsoft.com/office/powerpoint/2010/main" val="365890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e 3"/>
          <p:cNvSpPr/>
          <p:nvPr/>
        </p:nvSpPr>
        <p:spPr>
          <a:xfrm>
            <a:off x="10461809" y="5039663"/>
            <a:ext cx="295835" cy="277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lindro 21"/>
          <p:cNvSpPr/>
          <p:nvPr/>
        </p:nvSpPr>
        <p:spPr>
          <a:xfrm>
            <a:off x="10493187" y="4485349"/>
            <a:ext cx="215153" cy="2779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sellaDiTesto 25"/>
          <p:cNvSpPr txBox="1"/>
          <p:nvPr/>
        </p:nvSpPr>
        <p:spPr>
          <a:xfrm>
            <a:off x="591674" y="179286"/>
            <a:ext cx="10399056" cy="461665"/>
          </a:xfrm>
          <a:prstGeom prst="rect">
            <a:avLst/>
          </a:prstGeom>
          <a:noFill/>
        </p:spPr>
        <p:txBody>
          <a:bodyPr wrap="square" rtlCol="0">
            <a:spAutoFit/>
          </a:bodyPr>
          <a:lstStyle/>
          <a:p>
            <a:r>
              <a:rPr lang="en-US" sz="2400" b="1" dirty="0" err="1" smtClean="0"/>
              <a:t>Osservazioni</a:t>
            </a:r>
            <a:r>
              <a:rPr lang="en-US" sz="2400" b="1" dirty="0" smtClean="0"/>
              <a:t> (</a:t>
            </a:r>
            <a:r>
              <a:rPr lang="en-US" sz="2400" b="1" dirty="0" err="1" smtClean="0"/>
              <a:t>rilevamento</a:t>
            </a:r>
            <a:r>
              <a:rPr lang="en-US" sz="2400" b="1" dirty="0" smtClean="0"/>
              <a:t> del </a:t>
            </a:r>
            <a:r>
              <a:rPr lang="en-US" sz="2400" b="1" dirty="0" err="1" smtClean="0"/>
              <a:t>fenomeno</a:t>
            </a:r>
            <a:r>
              <a:rPr lang="en-US" sz="2400" b="1" dirty="0" smtClean="0"/>
              <a:t>), </a:t>
            </a:r>
            <a:r>
              <a:rPr lang="en-US" sz="2400" b="1" dirty="0" err="1" smtClean="0"/>
              <a:t>Misure</a:t>
            </a:r>
            <a:r>
              <a:rPr lang="en-US" sz="2400" b="1" dirty="0" smtClean="0"/>
              <a:t>, </a:t>
            </a:r>
            <a:r>
              <a:rPr lang="en-US" sz="2400" b="1" dirty="0" err="1" smtClean="0"/>
              <a:t>Conoscenza</a:t>
            </a:r>
            <a:r>
              <a:rPr lang="en-US" sz="2400" b="1" dirty="0" smtClean="0"/>
              <a:t> (</a:t>
            </a:r>
            <a:r>
              <a:rPr lang="en-US" sz="2400" b="1" dirty="0" err="1" smtClean="0"/>
              <a:t>interpretazione</a:t>
            </a:r>
            <a:r>
              <a:rPr lang="en-US" sz="2400" b="1" dirty="0" smtClean="0"/>
              <a:t>)</a:t>
            </a:r>
          </a:p>
        </p:txBody>
      </p:sp>
      <p:sp>
        <p:nvSpPr>
          <p:cNvPr id="27" name="CasellaDiTesto 26"/>
          <p:cNvSpPr txBox="1"/>
          <p:nvPr/>
        </p:nvSpPr>
        <p:spPr>
          <a:xfrm>
            <a:off x="466166" y="5741483"/>
            <a:ext cx="10650071" cy="369332"/>
          </a:xfrm>
          <a:prstGeom prst="rect">
            <a:avLst/>
          </a:prstGeom>
          <a:noFill/>
        </p:spPr>
        <p:txBody>
          <a:bodyPr wrap="square" rtlCol="0">
            <a:spAutoFit/>
          </a:bodyPr>
          <a:lstStyle/>
          <a:p>
            <a:r>
              <a:rPr lang="en-US" u="sng" dirty="0" smtClean="0"/>
              <a:t>Note:</a:t>
            </a:r>
            <a:r>
              <a:rPr lang="en-US" dirty="0" smtClean="0"/>
              <a:t>  ‘</a:t>
            </a:r>
            <a:r>
              <a:rPr lang="en-US" b="1" dirty="0" err="1" smtClean="0"/>
              <a:t>Calibrazioni</a:t>
            </a:r>
            <a:r>
              <a:rPr lang="en-US" dirty="0" smtClean="0"/>
              <a:t>’ </a:t>
            </a:r>
            <a:r>
              <a:rPr lang="en-US" dirty="0" err="1" smtClean="0"/>
              <a:t>includono</a:t>
            </a:r>
            <a:r>
              <a:rPr lang="en-US" dirty="0" smtClean="0"/>
              <a:t> </a:t>
            </a:r>
            <a:r>
              <a:rPr lang="en-US" dirty="0" err="1" smtClean="0"/>
              <a:t>metodi</a:t>
            </a:r>
            <a:r>
              <a:rPr lang="en-US" dirty="0" smtClean="0"/>
              <a:t> e </a:t>
            </a:r>
            <a:r>
              <a:rPr lang="en-US" dirty="0" err="1" smtClean="0"/>
              <a:t>dati</a:t>
            </a:r>
            <a:r>
              <a:rPr lang="en-US" dirty="0" smtClean="0"/>
              <a:t> (</a:t>
            </a:r>
            <a:r>
              <a:rPr lang="en-US" dirty="0" err="1" smtClean="0"/>
              <a:t>telemetria</a:t>
            </a:r>
            <a:r>
              <a:rPr lang="en-US" dirty="0" smtClean="0"/>
              <a:t>, house keeping data) e ‘</a:t>
            </a:r>
            <a:r>
              <a:rPr lang="en-US" b="1" dirty="0" err="1" smtClean="0"/>
              <a:t>Metodi</a:t>
            </a:r>
            <a:r>
              <a:rPr lang="en-US" dirty="0" smtClean="0"/>
              <a:t>’ </a:t>
            </a:r>
            <a:r>
              <a:rPr lang="en-US" dirty="0" err="1" smtClean="0"/>
              <a:t>includono</a:t>
            </a:r>
            <a:r>
              <a:rPr lang="en-US" dirty="0" smtClean="0"/>
              <a:t> </a:t>
            </a:r>
            <a:r>
              <a:rPr lang="en-US" dirty="0" err="1" smtClean="0"/>
              <a:t>simulazioni</a:t>
            </a:r>
            <a:r>
              <a:rPr lang="en-US" dirty="0" smtClean="0"/>
              <a:t>!!</a:t>
            </a:r>
            <a:endParaRPr lang="en-US" dirty="0"/>
          </a:p>
        </p:txBody>
      </p:sp>
      <p:sp>
        <p:nvSpPr>
          <p:cNvPr id="52" name="Figura a mano libera 51"/>
          <p:cNvSpPr/>
          <p:nvPr/>
        </p:nvSpPr>
        <p:spPr>
          <a:xfrm>
            <a:off x="2196352" y="1874949"/>
            <a:ext cx="3236259" cy="2791984"/>
          </a:xfrm>
          <a:custGeom>
            <a:avLst/>
            <a:gdLst>
              <a:gd name="connsiteX0" fmla="*/ 0 w 3236259"/>
              <a:gd name="connsiteY0" fmla="*/ 2791984 h 2791984"/>
              <a:gd name="connsiteX1" fmla="*/ 385483 w 3236259"/>
              <a:gd name="connsiteY1" fmla="*/ 2774055 h 2791984"/>
              <a:gd name="connsiteX2" fmla="*/ 439271 w 3236259"/>
              <a:gd name="connsiteY2" fmla="*/ 2756125 h 2791984"/>
              <a:gd name="connsiteX3" fmla="*/ 564777 w 3236259"/>
              <a:gd name="connsiteY3" fmla="*/ 2729231 h 2791984"/>
              <a:gd name="connsiteX4" fmla="*/ 627530 w 3236259"/>
              <a:gd name="connsiteY4" fmla="*/ 2702337 h 2791984"/>
              <a:gd name="connsiteX5" fmla="*/ 663389 w 3236259"/>
              <a:gd name="connsiteY5" fmla="*/ 2693372 h 2791984"/>
              <a:gd name="connsiteX6" fmla="*/ 717177 w 3236259"/>
              <a:gd name="connsiteY6" fmla="*/ 2666478 h 2791984"/>
              <a:gd name="connsiteX7" fmla="*/ 753036 w 3236259"/>
              <a:gd name="connsiteY7" fmla="*/ 2657513 h 2791984"/>
              <a:gd name="connsiteX8" fmla="*/ 788894 w 3236259"/>
              <a:gd name="connsiteY8" fmla="*/ 2639584 h 2791984"/>
              <a:gd name="connsiteX9" fmla="*/ 815789 w 3236259"/>
              <a:gd name="connsiteY9" fmla="*/ 2630619 h 2791984"/>
              <a:gd name="connsiteX10" fmla="*/ 932330 w 3236259"/>
              <a:gd name="connsiteY10" fmla="*/ 2558902 h 2791984"/>
              <a:gd name="connsiteX11" fmla="*/ 977153 w 3236259"/>
              <a:gd name="connsiteY11" fmla="*/ 2549937 h 2791984"/>
              <a:gd name="connsiteX12" fmla="*/ 1021977 w 3236259"/>
              <a:gd name="connsiteY12" fmla="*/ 2532008 h 2791984"/>
              <a:gd name="connsiteX13" fmla="*/ 1093694 w 3236259"/>
              <a:gd name="connsiteY13" fmla="*/ 2469255 h 2791984"/>
              <a:gd name="connsiteX14" fmla="*/ 1138518 w 3236259"/>
              <a:gd name="connsiteY14" fmla="*/ 2424431 h 2791984"/>
              <a:gd name="connsiteX15" fmla="*/ 1210236 w 3236259"/>
              <a:gd name="connsiteY15" fmla="*/ 2379608 h 2791984"/>
              <a:gd name="connsiteX16" fmla="*/ 1255059 w 3236259"/>
              <a:gd name="connsiteY16" fmla="*/ 2298925 h 2791984"/>
              <a:gd name="connsiteX17" fmla="*/ 1299883 w 3236259"/>
              <a:gd name="connsiteY17" fmla="*/ 2263066 h 2791984"/>
              <a:gd name="connsiteX18" fmla="*/ 1317812 w 3236259"/>
              <a:gd name="connsiteY18" fmla="*/ 2236172 h 2791984"/>
              <a:gd name="connsiteX19" fmla="*/ 1389530 w 3236259"/>
              <a:gd name="connsiteY19" fmla="*/ 2155490 h 2791984"/>
              <a:gd name="connsiteX20" fmla="*/ 1407459 w 3236259"/>
              <a:gd name="connsiteY20" fmla="*/ 2101702 h 2791984"/>
              <a:gd name="connsiteX21" fmla="*/ 1416424 w 3236259"/>
              <a:gd name="connsiteY21" fmla="*/ 2074808 h 2791984"/>
              <a:gd name="connsiteX22" fmla="*/ 1461247 w 3236259"/>
              <a:gd name="connsiteY22" fmla="*/ 2021019 h 2791984"/>
              <a:gd name="connsiteX23" fmla="*/ 1506071 w 3236259"/>
              <a:gd name="connsiteY23" fmla="*/ 1940337 h 2791984"/>
              <a:gd name="connsiteX24" fmla="*/ 1532965 w 3236259"/>
              <a:gd name="connsiteY24" fmla="*/ 1922408 h 2791984"/>
              <a:gd name="connsiteX25" fmla="*/ 1559859 w 3236259"/>
              <a:gd name="connsiteY25" fmla="*/ 1841725 h 2791984"/>
              <a:gd name="connsiteX26" fmla="*/ 1568824 w 3236259"/>
              <a:gd name="connsiteY26" fmla="*/ 1814831 h 2791984"/>
              <a:gd name="connsiteX27" fmla="*/ 1577789 w 3236259"/>
              <a:gd name="connsiteY27" fmla="*/ 1761043 h 2791984"/>
              <a:gd name="connsiteX28" fmla="*/ 1595718 w 3236259"/>
              <a:gd name="connsiteY28" fmla="*/ 1689325 h 2791984"/>
              <a:gd name="connsiteX29" fmla="*/ 1604683 w 3236259"/>
              <a:gd name="connsiteY29" fmla="*/ 1653466 h 2791984"/>
              <a:gd name="connsiteX30" fmla="*/ 1649506 w 3236259"/>
              <a:gd name="connsiteY30" fmla="*/ 1563819 h 2791984"/>
              <a:gd name="connsiteX31" fmla="*/ 1676400 w 3236259"/>
              <a:gd name="connsiteY31" fmla="*/ 1447278 h 2791984"/>
              <a:gd name="connsiteX32" fmla="*/ 1712259 w 3236259"/>
              <a:gd name="connsiteY32" fmla="*/ 1402455 h 2791984"/>
              <a:gd name="connsiteX33" fmla="*/ 1730189 w 3236259"/>
              <a:gd name="connsiteY33" fmla="*/ 1366596 h 2791984"/>
              <a:gd name="connsiteX34" fmla="*/ 1739153 w 3236259"/>
              <a:gd name="connsiteY34" fmla="*/ 1339702 h 2791984"/>
              <a:gd name="connsiteX35" fmla="*/ 1757083 w 3236259"/>
              <a:gd name="connsiteY35" fmla="*/ 1321772 h 2791984"/>
              <a:gd name="connsiteX36" fmla="*/ 1775012 w 3236259"/>
              <a:gd name="connsiteY36" fmla="*/ 1276949 h 2791984"/>
              <a:gd name="connsiteX37" fmla="*/ 1828800 w 3236259"/>
              <a:gd name="connsiteY37" fmla="*/ 1259019 h 2791984"/>
              <a:gd name="connsiteX38" fmla="*/ 1873624 w 3236259"/>
              <a:gd name="connsiteY38" fmla="*/ 1241090 h 2791984"/>
              <a:gd name="connsiteX39" fmla="*/ 1909483 w 3236259"/>
              <a:gd name="connsiteY39" fmla="*/ 1232125 h 2791984"/>
              <a:gd name="connsiteX40" fmla="*/ 1945342 w 3236259"/>
              <a:gd name="connsiteY40" fmla="*/ 1214196 h 2791984"/>
              <a:gd name="connsiteX41" fmla="*/ 1999130 w 3236259"/>
              <a:gd name="connsiteY41" fmla="*/ 1205231 h 2791984"/>
              <a:gd name="connsiteX42" fmla="*/ 2034989 w 3236259"/>
              <a:gd name="connsiteY42" fmla="*/ 1196266 h 2791984"/>
              <a:gd name="connsiteX43" fmla="*/ 2115671 w 3236259"/>
              <a:gd name="connsiteY43" fmla="*/ 1169372 h 2791984"/>
              <a:gd name="connsiteX44" fmla="*/ 2142565 w 3236259"/>
              <a:gd name="connsiteY44" fmla="*/ 1160408 h 2791984"/>
              <a:gd name="connsiteX45" fmla="*/ 2178424 w 3236259"/>
              <a:gd name="connsiteY45" fmla="*/ 1142478 h 2791984"/>
              <a:gd name="connsiteX46" fmla="*/ 2294965 w 3236259"/>
              <a:gd name="connsiteY46" fmla="*/ 1124549 h 2791984"/>
              <a:gd name="connsiteX47" fmla="*/ 2321859 w 3236259"/>
              <a:gd name="connsiteY47" fmla="*/ 1106619 h 2791984"/>
              <a:gd name="connsiteX48" fmla="*/ 2447365 w 3236259"/>
              <a:gd name="connsiteY48" fmla="*/ 1088690 h 2791984"/>
              <a:gd name="connsiteX49" fmla="*/ 2537012 w 3236259"/>
              <a:gd name="connsiteY49" fmla="*/ 1061796 h 2791984"/>
              <a:gd name="connsiteX50" fmla="*/ 2563906 w 3236259"/>
              <a:gd name="connsiteY50" fmla="*/ 1043866 h 2791984"/>
              <a:gd name="connsiteX51" fmla="*/ 2653553 w 3236259"/>
              <a:gd name="connsiteY51" fmla="*/ 1025937 h 2791984"/>
              <a:gd name="connsiteX52" fmla="*/ 2743200 w 3236259"/>
              <a:gd name="connsiteY52" fmla="*/ 981113 h 2791984"/>
              <a:gd name="connsiteX53" fmla="*/ 2805953 w 3236259"/>
              <a:gd name="connsiteY53" fmla="*/ 945255 h 2791984"/>
              <a:gd name="connsiteX54" fmla="*/ 2859742 w 3236259"/>
              <a:gd name="connsiteY54" fmla="*/ 927325 h 2791984"/>
              <a:gd name="connsiteX55" fmla="*/ 2931459 w 3236259"/>
              <a:gd name="connsiteY55" fmla="*/ 909396 h 2791984"/>
              <a:gd name="connsiteX56" fmla="*/ 3083859 w 3236259"/>
              <a:gd name="connsiteY56" fmla="*/ 864572 h 2791984"/>
              <a:gd name="connsiteX57" fmla="*/ 3101789 w 3236259"/>
              <a:gd name="connsiteY57" fmla="*/ 810784 h 2791984"/>
              <a:gd name="connsiteX58" fmla="*/ 3137647 w 3236259"/>
              <a:gd name="connsiteY58" fmla="*/ 721137 h 2791984"/>
              <a:gd name="connsiteX59" fmla="*/ 3155577 w 3236259"/>
              <a:gd name="connsiteY59" fmla="*/ 649419 h 2791984"/>
              <a:gd name="connsiteX60" fmla="*/ 3173506 w 3236259"/>
              <a:gd name="connsiteY60" fmla="*/ 613561 h 2791984"/>
              <a:gd name="connsiteX61" fmla="*/ 3182471 w 3236259"/>
              <a:gd name="connsiteY61" fmla="*/ 577702 h 2791984"/>
              <a:gd name="connsiteX62" fmla="*/ 3200400 w 3236259"/>
              <a:gd name="connsiteY62" fmla="*/ 497019 h 2791984"/>
              <a:gd name="connsiteX63" fmla="*/ 3227294 w 3236259"/>
              <a:gd name="connsiteY63" fmla="*/ 425302 h 2791984"/>
              <a:gd name="connsiteX64" fmla="*/ 3236259 w 3236259"/>
              <a:gd name="connsiteY64" fmla="*/ 371513 h 2791984"/>
              <a:gd name="connsiteX65" fmla="*/ 3227294 w 3236259"/>
              <a:gd name="connsiteY65" fmla="*/ 57749 h 2791984"/>
              <a:gd name="connsiteX66" fmla="*/ 3209365 w 3236259"/>
              <a:gd name="connsiteY66" fmla="*/ 3961 h 2791984"/>
              <a:gd name="connsiteX67" fmla="*/ 3209365 w 3236259"/>
              <a:gd name="connsiteY67" fmla="*/ 21890 h 279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36259" h="2791984">
                <a:moveTo>
                  <a:pt x="0" y="2791984"/>
                </a:moveTo>
                <a:cubicBezTo>
                  <a:pt x="128494" y="2786008"/>
                  <a:pt x="257276" y="2784521"/>
                  <a:pt x="385483" y="2774055"/>
                </a:cubicBezTo>
                <a:cubicBezTo>
                  <a:pt x="404320" y="2772517"/>
                  <a:pt x="420791" y="2760085"/>
                  <a:pt x="439271" y="2756125"/>
                </a:cubicBezTo>
                <a:lnTo>
                  <a:pt x="564777" y="2729231"/>
                </a:lnTo>
                <a:cubicBezTo>
                  <a:pt x="585695" y="2720266"/>
                  <a:pt x="606142" y="2710114"/>
                  <a:pt x="627530" y="2702337"/>
                </a:cubicBezTo>
                <a:cubicBezTo>
                  <a:pt x="639109" y="2698126"/>
                  <a:pt x="651949" y="2697948"/>
                  <a:pt x="663389" y="2693372"/>
                </a:cubicBezTo>
                <a:cubicBezTo>
                  <a:pt x="682001" y="2685927"/>
                  <a:pt x="698565" y="2673923"/>
                  <a:pt x="717177" y="2666478"/>
                </a:cubicBezTo>
                <a:cubicBezTo>
                  <a:pt x="728617" y="2661902"/>
                  <a:pt x="741500" y="2661839"/>
                  <a:pt x="753036" y="2657513"/>
                </a:cubicBezTo>
                <a:cubicBezTo>
                  <a:pt x="765549" y="2652821"/>
                  <a:pt x="776611" y="2644848"/>
                  <a:pt x="788894" y="2639584"/>
                </a:cubicBezTo>
                <a:cubicBezTo>
                  <a:pt x="797580" y="2635862"/>
                  <a:pt x="806824" y="2633607"/>
                  <a:pt x="815789" y="2630619"/>
                </a:cubicBezTo>
                <a:cubicBezTo>
                  <a:pt x="852807" y="2602855"/>
                  <a:pt x="887993" y="2575025"/>
                  <a:pt x="932330" y="2558902"/>
                </a:cubicBezTo>
                <a:cubicBezTo>
                  <a:pt x="946650" y="2553695"/>
                  <a:pt x="962559" y="2554315"/>
                  <a:pt x="977153" y="2549937"/>
                </a:cubicBezTo>
                <a:cubicBezTo>
                  <a:pt x="992567" y="2545313"/>
                  <a:pt x="1007036" y="2537984"/>
                  <a:pt x="1021977" y="2532008"/>
                </a:cubicBezTo>
                <a:cubicBezTo>
                  <a:pt x="1072774" y="2455809"/>
                  <a:pt x="989111" y="2573838"/>
                  <a:pt x="1093694" y="2469255"/>
                </a:cubicBezTo>
                <a:cubicBezTo>
                  <a:pt x="1108635" y="2454314"/>
                  <a:pt x="1120600" y="2435630"/>
                  <a:pt x="1138518" y="2424431"/>
                </a:cubicBezTo>
                <a:lnTo>
                  <a:pt x="1210236" y="2379608"/>
                </a:lnTo>
                <a:cubicBezTo>
                  <a:pt x="1219577" y="2351581"/>
                  <a:pt x="1228635" y="2316541"/>
                  <a:pt x="1255059" y="2298925"/>
                </a:cubicBezTo>
                <a:cubicBezTo>
                  <a:pt x="1275029" y="2285612"/>
                  <a:pt x="1285284" y="2281315"/>
                  <a:pt x="1299883" y="2263066"/>
                </a:cubicBezTo>
                <a:cubicBezTo>
                  <a:pt x="1306614" y="2254653"/>
                  <a:pt x="1310717" y="2244280"/>
                  <a:pt x="1317812" y="2236172"/>
                </a:cubicBezTo>
                <a:cubicBezTo>
                  <a:pt x="1414741" y="2125397"/>
                  <a:pt x="1320585" y="2247418"/>
                  <a:pt x="1389530" y="2155490"/>
                </a:cubicBezTo>
                <a:lnTo>
                  <a:pt x="1407459" y="2101702"/>
                </a:lnTo>
                <a:cubicBezTo>
                  <a:pt x="1410447" y="2092737"/>
                  <a:pt x="1409742" y="2081490"/>
                  <a:pt x="1416424" y="2074808"/>
                </a:cubicBezTo>
                <a:cubicBezTo>
                  <a:pt x="1444918" y="2046313"/>
                  <a:pt x="1429282" y="2063640"/>
                  <a:pt x="1461247" y="2021019"/>
                </a:cubicBezTo>
                <a:cubicBezTo>
                  <a:pt x="1470589" y="1992994"/>
                  <a:pt x="1479650" y="1957951"/>
                  <a:pt x="1506071" y="1940337"/>
                </a:cubicBezTo>
                <a:lnTo>
                  <a:pt x="1532965" y="1922408"/>
                </a:lnTo>
                <a:cubicBezTo>
                  <a:pt x="1564158" y="1875615"/>
                  <a:pt x="1543754" y="1914194"/>
                  <a:pt x="1559859" y="1841725"/>
                </a:cubicBezTo>
                <a:cubicBezTo>
                  <a:pt x="1561909" y="1832500"/>
                  <a:pt x="1566774" y="1824056"/>
                  <a:pt x="1568824" y="1814831"/>
                </a:cubicBezTo>
                <a:cubicBezTo>
                  <a:pt x="1572767" y="1797087"/>
                  <a:pt x="1574538" y="1778926"/>
                  <a:pt x="1577789" y="1761043"/>
                </a:cubicBezTo>
                <a:cubicBezTo>
                  <a:pt x="1591459" y="1685853"/>
                  <a:pt x="1580165" y="1743759"/>
                  <a:pt x="1595718" y="1689325"/>
                </a:cubicBezTo>
                <a:cubicBezTo>
                  <a:pt x="1599103" y="1677478"/>
                  <a:pt x="1600472" y="1665045"/>
                  <a:pt x="1604683" y="1653466"/>
                </a:cubicBezTo>
                <a:cubicBezTo>
                  <a:pt x="1625442" y="1596379"/>
                  <a:pt x="1623867" y="1602278"/>
                  <a:pt x="1649506" y="1563819"/>
                </a:cubicBezTo>
                <a:cubicBezTo>
                  <a:pt x="1654865" y="1531668"/>
                  <a:pt x="1662074" y="1475929"/>
                  <a:pt x="1676400" y="1447278"/>
                </a:cubicBezTo>
                <a:cubicBezTo>
                  <a:pt x="1684957" y="1430164"/>
                  <a:pt x="1701645" y="1418375"/>
                  <a:pt x="1712259" y="1402455"/>
                </a:cubicBezTo>
                <a:cubicBezTo>
                  <a:pt x="1719672" y="1391336"/>
                  <a:pt x="1724925" y="1378879"/>
                  <a:pt x="1730189" y="1366596"/>
                </a:cubicBezTo>
                <a:cubicBezTo>
                  <a:pt x="1733911" y="1357911"/>
                  <a:pt x="1734291" y="1347805"/>
                  <a:pt x="1739153" y="1339702"/>
                </a:cubicBezTo>
                <a:cubicBezTo>
                  <a:pt x="1743502" y="1332454"/>
                  <a:pt x="1751106" y="1327749"/>
                  <a:pt x="1757083" y="1321772"/>
                </a:cubicBezTo>
                <a:cubicBezTo>
                  <a:pt x="1763059" y="1306831"/>
                  <a:pt x="1762902" y="1287546"/>
                  <a:pt x="1775012" y="1276949"/>
                </a:cubicBezTo>
                <a:cubicBezTo>
                  <a:pt x="1789235" y="1264504"/>
                  <a:pt x="1811252" y="1266038"/>
                  <a:pt x="1828800" y="1259019"/>
                </a:cubicBezTo>
                <a:cubicBezTo>
                  <a:pt x="1843741" y="1253043"/>
                  <a:pt x="1858358" y="1246179"/>
                  <a:pt x="1873624" y="1241090"/>
                </a:cubicBezTo>
                <a:cubicBezTo>
                  <a:pt x="1885313" y="1237194"/>
                  <a:pt x="1897947" y="1236451"/>
                  <a:pt x="1909483" y="1232125"/>
                </a:cubicBezTo>
                <a:cubicBezTo>
                  <a:pt x="1921996" y="1227433"/>
                  <a:pt x="1932542" y="1218036"/>
                  <a:pt x="1945342" y="1214196"/>
                </a:cubicBezTo>
                <a:cubicBezTo>
                  <a:pt x="1962752" y="1208973"/>
                  <a:pt x="1981306" y="1208796"/>
                  <a:pt x="1999130" y="1205231"/>
                </a:cubicBezTo>
                <a:cubicBezTo>
                  <a:pt x="2011212" y="1202815"/>
                  <a:pt x="2023188" y="1199806"/>
                  <a:pt x="2034989" y="1196266"/>
                </a:cubicBezTo>
                <a:cubicBezTo>
                  <a:pt x="2035039" y="1196251"/>
                  <a:pt x="2102199" y="1173862"/>
                  <a:pt x="2115671" y="1169372"/>
                </a:cubicBezTo>
                <a:cubicBezTo>
                  <a:pt x="2124636" y="1166384"/>
                  <a:pt x="2134113" y="1164634"/>
                  <a:pt x="2142565" y="1160408"/>
                </a:cubicBezTo>
                <a:cubicBezTo>
                  <a:pt x="2154518" y="1154431"/>
                  <a:pt x="2165746" y="1146704"/>
                  <a:pt x="2178424" y="1142478"/>
                </a:cubicBezTo>
                <a:cubicBezTo>
                  <a:pt x="2203069" y="1134263"/>
                  <a:pt x="2277386" y="1126746"/>
                  <a:pt x="2294965" y="1124549"/>
                </a:cubicBezTo>
                <a:cubicBezTo>
                  <a:pt x="2303930" y="1118572"/>
                  <a:pt x="2311638" y="1110026"/>
                  <a:pt x="2321859" y="1106619"/>
                </a:cubicBezTo>
                <a:cubicBezTo>
                  <a:pt x="2338781" y="1100978"/>
                  <a:pt x="2437973" y="1090255"/>
                  <a:pt x="2447365" y="1088690"/>
                </a:cubicBezTo>
                <a:cubicBezTo>
                  <a:pt x="2474459" y="1084174"/>
                  <a:pt x="2513103" y="1069765"/>
                  <a:pt x="2537012" y="1061796"/>
                </a:cubicBezTo>
                <a:cubicBezTo>
                  <a:pt x="2545977" y="1055819"/>
                  <a:pt x="2553608" y="1047035"/>
                  <a:pt x="2563906" y="1043866"/>
                </a:cubicBezTo>
                <a:cubicBezTo>
                  <a:pt x="2593032" y="1034904"/>
                  <a:pt x="2653553" y="1025937"/>
                  <a:pt x="2653553" y="1025937"/>
                </a:cubicBezTo>
                <a:cubicBezTo>
                  <a:pt x="2778231" y="951131"/>
                  <a:pt x="2621195" y="1042116"/>
                  <a:pt x="2743200" y="981113"/>
                </a:cubicBezTo>
                <a:cubicBezTo>
                  <a:pt x="2807884" y="948771"/>
                  <a:pt x="2727376" y="976686"/>
                  <a:pt x="2805953" y="945255"/>
                </a:cubicBezTo>
                <a:cubicBezTo>
                  <a:pt x="2823501" y="938236"/>
                  <a:pt x="2841407" y="931909"/>
                  <a:pt x="2859742" y="927325"/>
                </a:cubicBezTo>
                <a:cubicBezTo>
                  <a:pt x="2883648" y="921349"/>
                  <a:pt x="2909419" y="920416"/>
                  <a:pt x="2931459" y="909396"/>
                </a:cubicBezTo>
                <a:cubicBezTo>
                  <a:pt x="3002977" y="873636"/>
                  <a:pt x="2954296" y="894471"/>
                  <a:pt x="3083859" y="864572"/>
                </a:cubicBezTo>
                <a:cubicBezTo>
                  <a:pt x="3089836" y="846643"/>
                  <a:pt x="3095153" y="828480"/>
                  <a:pt x="3101789" y="810784"/>
                </a:cubicBezTo>
                <a:cubicBezTo>
                  <a:pt x="3113090" y="780649"/>
                  <a:pt x="3129841" y="752360"/>
                  <a:pt x="3137647" y="721137"/>
                </a:cubicBezTo>
                <a:cubicBezTo>
                  <a:pt x="3143624" y="697231"/>
                  <a:pt x="3144557" y="671459"/>
                  <a:pt x="3155577" y="649419"/>
                </a:cubicBezTo>
                <a:cubicBezTo>
                  <a:pt x="3161553" y="637466"/>
                  <a:pt x="3168814" y="626074"/>
                  <a:pt x="3173506" y="613561"/>
                </a:cubicBezTo>
                <a:cubicBezTo>
                  <a:pt x="3177832" y="602025"/>
                  <a:pt x="3179701" y="589707"/>
                  <a:pt x="3182471" y="577702"/>
                </a:cubicBezTo>
                <a:cubicBezTo>
                  <a:pt x="3188666" y="550857"/>
                  <a:pt x="3192831" y="523509"/>
                  <a:pt x="3200400" y="497019"/>
                </a:cubicBezTo>
                <a:cubicBezTo>
                  <a:pt x="3207390" y="472555"/>
                  <a:pt x="3221727" y="450355"/>
                  <a:pt x="3227294" y="425302"/>
                </a:cubicBezTo>
                <a:cubicBezTo>
                  <a:pt x="3231237" y="407558"/>
                  <a:pt x="3233271" y="389443"/>
                  <a:pt x="3236259" y="371513"/>
                </a:cubicBezTo>
                <a:cubicBezTo>
                  <a:pt x="3233271" y="266925"/>
                  <a:pt x="3234929" y="162101"/>
                  <a:pt x="3227294" y="57749"/>
                </a:cubicBezTo>
                <a:cubicBezTo>
                  <a:pt x="3225915" y="38900"/>
                  <a:pt x="3209365" y="-14938"/>
                  <a:pt x="3209365" y="3961"/>
                </a:cubicBezTo>
                <a:lnTo>
                  <a:pt x="3209365" y="21890"/>
                </a:ln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uppo 55"/>
          <p:cNvGrpSpPr/>
          <p:nvPr/>
        </p:nvGrpSpPr>
        <p:grpSpPr>
          <a:xfrm>
            <a:off x="1186141" y="1675566"/>
            <a:ext cx="6810094" cy="2172692"/>
            <a:chOff x="863413" y="965843"/>
            <a:chExt cx="6810094" cy="2172692"/>
          </a:xfrm>
        </p:grpSpPr>
        <p:grpSp>
          <p:nvGrpSpPr>
            <p:cNvPr id="50" name="Gruppo 49"/>
            <p:cNvGrpSpPr/>
            <p:nvPr/>
          </p:nvGrpSpPr>
          <p:grpSpPr>
            <a:xfrm>
              <a:off x="1210235" y="1404755"/>
              <a:ext cx="6463272" cy="1733780"/>
              <a:chOff x="1210235" y="1404755"/>
              <a:chExt cx="6463272" cy="1733780"/>
            </a:xfrm>
          </p:grpSpPr>
          <p:sp>
            <p:nvSpPr>
              <p:cNvPr id="5" name="CasellaDiTesto 4"/>
              <p:cNvSpPr txBox="1"/>
              <p:nvPr/>
            </p:nvSpPr>
            <p:spPr>
              <a:xfrm>
                <a:off x="6364660" y="2769203"/>
                <a:ext cx="1308847" cy="369332"/>
              </a:xfrm>
              <a:prstGeom prst="rect">
                <a:avLst/>
              </a:prstGeom>
              <a:noFill/>
              <a:ln w="28575">
                <a:solidFill>
                  <a:schemeClr val="tx1"/>
                </a:solidFill>
              </a:ln>
            </p:spPr>
            <p:txBody>
              <a:bodyPr wrap="square" rtlCol="0">
                <a:spAutoFit/>
              </a:bodyPr>
              <a:lstStyle/>
              <a:p>
                <a:r>
                  <a:rPr lang="en-US" dirty="0" err="1" smtClean="0"/>
                  <a:t>Conoscenza</a:t>
                </a:r>
                <a:endParaRPr lang="en-US" dirty="0"/>
              </a:p>
            </p:txBody>
          </p:sp>
          <p:sp>
            <p:nvSpPr>
              <p:cNvPr id="7" name="CasellaDiTesto 6"/>
              <p:cNvSpPr txBox="1"/>
              <p:nvPr/>
            </p:nvSpPr>
            <p:spPr>
              <a:xfrm>
                <a:off x="5283010" y="1736013"/>
                <a:ext cx="875744" cy="369332"/>
              </a:xfrm>
              <a:prstGeom prst="rect">
                <a:avLst/>
              </a:prstGeom>
              <a:noFill/>
              <a:ln w="28575">
                <a:solidFill>
                  <a:schemeClr val="tx1"/>
                </a:solidFill>
              </a:ln>
            </p:spPr>
            <p:txBody>
              <a:bodyPr wrap="square" rtlCol="0">
                <a:spAutoFit/>
              </a:bodyPr>
              <a:lstStyle/>
              <a:p>
                <a:r>
                  <a:rPr lang="en-US" dirty="0" err="1" smtClean="0"/>
                  <a:t>Metodi</a:t>
                </a:r>
                <a:endParaRPr lang="en-US" dirty="0"/>
              </a:p>
            </p:txBody>
          </p:sp>
          <p:sp>
            <p:nvSpPr>
              <p:cNvPr id="8" name="CasellaDiTesto 7"/>
              <p:cNvSpPr txBox="1"/>
              <p:nvPr/>
            </p:nvSpPr>
            <p:spPr>
              <a:xfrm>
                <a:off x="4300254" y="2759350"/>
                <a:ext cx="862854" cy="369332"/>
              </a:xfrm>
              <a:prstGeom prst="rect">
                <a:avLst/>
              </a:prstGeom>
              <a:noFill/>
              <a:ln w="28575">
                <a:solidFill>
                  <a:schemeClr val="tx1"/>
                </a:solidFill>
              </a:ln>
            </p:spPr>
            <p:txBody>
              <a:bodyPr wrap="square" rtlCol="0">
                <a:spAutoFit/>
              </a:bodyPr>
              <a:lstStyle/>
              <a:p>
                <a:r>
                  <a:rPr lang="en-US" dirty="0" err="1" smtClean="0"/>
                  <a:t>Misure</a:t>
                </a:r>
                <a:endParaRPr lang="en-US" dirty="0"/>
              </a:p>
            </p:txBody>
          </p:sp>
          <p:sp>
            <p:nvSpPr>
              <p:cNvPr id="9" name="CasellaDiTesto 8"/>
              <p:cNvSpPr txBox="1"/>
              <p:nvPr/>
            </p:nvSpPr>
            <p:spPr>
              <a:xfrm>
                <a:off x="3263152" y="1749460"/>
                <a:ext cx="1264024" cy="369332"/>
              </a:xfrm>
              <a:prstGeom prst="rect">
                <a:avLst/>
              </a:prstGeom>
              <a:noFill/>
              <a:ln w="28575">
                <a:solidFill>
                  <a:schemeClr val="tx1"/>
                </a:solidFill>
              </a:ln>
            </p:spPr>
            <p:txBody>
              <a:bodyPr wrap="square" rtlCol="0">
                <a:spAutoFit/>
              </a:bodyPr>
              <a:lstStyle/>
              <a:p>
                <a:r>
                  <a:rPr lang="en-US" dirty="0" err="1" smtClean="0"/>
                  <a:t>calibrazioni</a:t>
                </a:r>
                <a:endParaRPr lang="en-US" dirty="0"/>
              </a:p>
            </p:txBody>
          </p:sp>
          <p:sp>
            <p:nvSpPr>
              <p:cNvPr id="10" name="CasellaDiTesto 9"/>
              <p:cNvSpPr txBox="1"/>
              <p:nvPr/>
            </p:nvSpPr>
            <p:spPr>
              <a:xfrm>
                <a:off x="1746999" y="2740496"/>
                <a:ext cx="1407458" cy="369332"/>
              </a:xfrm>
              <a:prstGeom prst="rect">
                <a:avLst/>
              </a:prstGeom>
              <a:noFill/>
              <a:ln w="28575">
                <a:solidFill>
                  <a:schemeClr val="tx1"/>
                </a:solidFill>
              </a:ln>
            </p:spPr>
            <p:txBody>
              <a:bodyPr wrap="square" rtlCol="0">
                <a:spAutoFit/>
              </a:bodyPr>
              <a:lstStyle/>
              <a:p>
                <a:r>
                  <a:rPr lang="en-US" dirty="0" err="1" smtClean="0"/>
                  <a:t>Osservazioni</a:t>
                </a:r>
                <a:endParaRPr lang="en-US" dirty="0"/>
              </a:p>
            </p:txBody>
          </p:sp>
          <p:sp>
            <p:nvSpPr>
              <p:cNvPr id="15" name="Ovale 14"/>
              <p:cNvSpPr/>
              <p:nvPr/>
            </p:nvSpPr>
            <p:spPr>
              <a:xfrm>
                <a:off x="5592292" y="2805951"/>
                <a:ext cx="295835" cy="277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p:cNvSpPr/>
              <p:nvPr/>
            </p:nvSpPr>
            <p:spPr>
              <a:xfrm>
                <a:off x="3558426" y="2786244"/>
                <a:ext cx="295835" cy="2779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lindro 22"/>
              <p:cNvSpPr/>
              <p:nvPr/>
            </p:nvSpPr>
            <p:spPr>
              <a:xfrm>
                <a:off x="2680447" y="1404755"/>
                <a:ext cx="215153" cy="2779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lindro 23"/>
              <p:cNvSpPr/>
              <p:nvPr/>
            </p:nvSpPr>
            <p:spPr>
              <a:xfrm>
                <a:off x="1210235" y="2391327"/>
                <a:ext cx="215153" cy="27790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ttore 4 28"/>
              <p:cNvCxnSpPr/>
              <p:nvPr/>
            </p:nvCxnSpPr>
            <p:spPr>
              <a:xfrm>
                <a:off x="2895600" y="1695209"/>
                <a:ext cx="322170" cy="215153"/>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ttore 4 30"/>
              <p:cNvCxnSpPr/>
              <p:nvPr/>
            </p:nvCxnSpPr>
            <p:spPr>
              <a:xfrm>
                <a:off x="1443318" y="2677741"/>
                <a:ext cx="303681" cy="18466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a:stCxn id="10" idx="3"/>
                <a:endCxn id="16" idx="2"/>
              </p:cNvCxnSpPr>
              <p:nvPr/>
            </p:nvCxnSpPr>
            <p:spPr>
              <a:xfrm>
                <a:off x="3154457" y="2925162"/>
                <a:ext cx="403969" cy="3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a:stCxn id="16" idx="6"/>
                <a:endCxn id="8" idx="1"/>
              </p:cNvCxnSpPr>
              <p:nvPr/>
            </p:nvCxnSpPr>
            <p:spPr>
              <a:xfrm>
                <a:off x="3854261" y="2925197"/>
                <a:ext cx="445993" cy="1881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p:cNvCxnSpPr>
                <a:stCxn id="8" idx="3"/>
                <a:endCxn id="15" idx="2"/>
              </p:cNvCxnSpPr>
              <p:nvPr/>
            </p:nvCxnSpPr>
            <p:spPr>
              <a:xfrm>
                <a:off x="5163108" y="2944016"/>
                <a:ext cx="429184" cy="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Connettore 2 42"/>
              <p:cNvCxnSpPr>
                <a:stCxn id="15" idx="6"/>
                <a:endCxn id="5" idx="1"/>
              </p:cNvCxnSpPr>
              <p:nvPr/>
            </p:nvCxnSpPr>
            <p:spPr>
              <a:xfrm>
                <a:off x="5888127" y="2944904"/>
                <a:ext cx="476533" cy="89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a:stCxn id="7" idx="2"/>
              </p:cNvCxnSpPr>
              <p:nvPr/>
            </p:nvCxnSpPr>
            <p:spPr>
              <a:xfrm>
                <a:off x="5720882" y="2105345"/>
                <a:ext cx="28293" cy="7006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Connettore 2 47"/>
              <p:cNvCxnSpPr>
                <a:endCxn id="16" idx="0"/>
              </p:cNvCxnSpPr>
              <p:nvPr/>
            </p:nvCxnSpPr>
            <p:spPr>
              <a:xfrm>
                <a:off x="3706343" y="2118792"/>
                <a:ext cx="1" cy="6674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53" name="Immagin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565" y="1287820"/>
              <a:ext cx="429463" cy="458445"/>
            </a:xfrm>
            <a:prstGeom prst="rect">
              <a:avLst/>
            </a:prstGeom>
          </p:spPr>
        </p:pic>
        <p:pic>
          <p:nvPicPr>
            <p:cNvPr id="54" name="Immagin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062" y="965843"/>
              <a:ext cx="438912" cy="438912"/>
            </a:xfrm>
            <a:prstGeom prst="rect">
              <a:avLst/>
            </a:prstGeom>
          </p:spPr>
        </p:pic>
        <p:pic>
          <p:nvPicPr>
            <p:cNvPr id="55" name="Immagin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413" y="1501891"/>
              <a:ext cx="513231" cy="513231"/>
            </a:xfrm>
            <a:prstGeom prst="rect">
              <a:avLst/>
            </a:prstGeom>
          </p:spPr>
        </p:pic>
      </p:grpSp>
      <p:sp>
        <p:nvSpPr>
          <p:cNvPr id="3" name="CasellaDiTesto 2"/>
          <p:cNvSpPr txBox="1"/>
          <p:nvPr/>
        </p:nvSpPr>
        <p:spPr>
          <a:xfrm>
            <a:off x="9950821" y="4409477"/>
            <a:ext cx="510988" cy="369332"/>
          </a:xfrm>
          <a:prstGeom prst="rect">
            <a:avLst/>
          </a:prstGeom>
          <a:noFill/>
        </p:spPr>
        <p:txBody>
          <a:bodyPr wrap="square" rtlCol="0">
            <a:spAutoFit/>
          </a:bodyPr>
          <a:lstStyle/>
          <a:p>
            <a:r>
              <a:rPr lang="en-US" dirty="0" smtClean="0"/>
              <a:t>bit</a:t>
            </a:r>
            <a:endParaRPr lang="en-US" dirty="0"/>
          </a:p>
        </p:txBody>
      </p:sp>
      <p:sp>
        <p:nvSpPr>
          <p:cNvPr id="32" name="CasellaDiTesto 31"/>
          <p:cNvSpPr txBox="1"/>
          <p:nvPr/>
        </p:nvSpPr>
        <p:spPr>
          <a:xfrm>
            <a:off x="9480174" y="4948237"/>
            <a:ext cx="981635" cy="369332"/>
          </a:xfrm>
          <a:prstGeom prst="rect">
            <a:avLst/>
          </a:prstGeom>
          <a:noFill/>
        </p:spPr>
        <p:txBody>
          <a:bodyPr wrap="square" rtlCol="0">
            <a:spAutoFit/>
          </a:bodyPr>
          <a:lstStyle/>
          <a:p>
            <a:r>
              <a:rPr lang="en-US" dirty="0" err="1" smtClean="0"/>
              <a:t>processi</a:t>
            </a:r>
            <a:endParaRPr lang="en-US" dirty="0"/>
          </a:p>
        </p:txBody>
      </p:sp>
      <p:sp>
        <p:nvSpPr>
          <p:cNvPr id="11" name="Ovale 10"/>
          <p:cNvSpPr/>
          <p:nvPr/>
        </p:nvSpPr>
        <p:spPr>
          <a:xfrm>
            <a:off x="1917886" y="2039111"/>
            <a:ext cx="6885455" cy="3000552"/>
          </a:xfrm>
          <a:prstGeom prst="ellipse">
            <a:avLst/>
          </a:prstGeom>
          <a:solidFill>
            <a:srgbClr val="DEEBF7">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po 17"/>
          <p:cNvGrpSpPr/>
          <p:nvPr/>
        </p:nvGrpSpPr>
        <p:grpSpPr>
          <a:xfrm>
            <a:off x="6983506" y="1568824"/>
            <a:ext cx="4500282" cy="445415"/>
            <a:chOff x="6983506" y="1568824"/>
            <a:chExt cx="4500282" cy="445415"/>
          </a:xfrm>
        </p:grpSpPr>
        <p:cxnSp>
          <p:nvCxnSpPr>
            <p:cNvPr id="12" name="Connettore 2 11"/>
            <p:cNvCxnSpPr/>
            <p:nvPr/>
          </p:nvCxnSpPr>
          <p:spPr>
            <a:xfrm flipH="1">
              <a:off x="6983506" y="1814856"/>
              <a:ext cx="735106" cy="1993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7718612" y="1568824"/>
              <a:ext cx="3765176" cy="369332"/>
            </a:xfrm>
            <a:prstGeom prst="rect">
              <a:avLst/>
            </a:prstGeom>
            <a:noFill/>
          </p:spPr>
          <p:txBody>
            <a:bodyPr wrap="square" rtlCol="0">
              <a:spAutoFit/>
            </a:bodyPr>
            <a:lstStyle/>
            <a:p>
              <a:r>
                <a:rPr lang="en-US" dirty="0" err="1" smtClean="0"/>
                <a:t>Infrastruttura</a:t>
              </a:r>
              <a:r>
                <a:rPr lang="en-US" dirty="0" smtClean="0"/>
                <a:t> (</a:t>
              </a:r>
              <a:r>
                <a:rPr lang="en-US" dirty="0" err="1" smtClean="0"/>
                <a:t>Laboratorio</a:t>
              </a:r>
              <a:r>
                <a:rPr lang="en-US" dirty="0" smtClean="0"/>
                <a:t> del Cosmo)</a:t>
              </a:r>
              <a:endParaRPr lang="en-US" dirty="0"/>
            </a:p>
          </p:txBody>
        </p:sp>
      </p:grpSp>
      <p:sp>
        <p:nvSpPr>
          <p:cNvPr id="36" name="Sottotitolo 2"/>
          <p:cNvSpPr txBox="1">
            <a:spLocks/>
          </p:cNvSpPr>
          <p:nvPr/>
        </p:nvSpPr>
        <p:spPr>
          <a:xfrm>
            <a:off x="1146694" y="622981"/>
            <a:ext cx="9107467" cy="3915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800" dirty="0" smtClean="0"/>
              <a:t>«Dalle misure proviene la conoscenza, ………………………………..»</a:t>
            </a:r>
            <a:endParaRPr lang="en-US" sz="1800" dirty="0"/>
          </a:p>
        </p:txBody>
      </p:sp>
      <p:sp>
        <p:nvSpPr>
          <p:cNvPr id="38" name="Segnaposto piè di pagina 1"/>
          <p:cNvSpPr>
            <a:spLocks noGrp="1"/>
          </p:cNvSpPr>
          <p:nvPr>
            <p:ph type="ftr" sz="quarter" idx="11"/>
          </p:nvPr>
        </p:nvSpPr>
        <p:spPr>
          <a:xfrm>
            <a:off x="4038600" y="6356350"/>
            <a:ext cx="4114800" cy="365125"/>
          </a:xfrm>
        </p:spPr>
        <p:txBody>
          <a:bodyPr/>
          <a:lstStyle/>
          <a:p>
            <a:r>
              <a:rPr lang="it-IT" dirty="0" smtClean="0"/>
              <a:t>Calcolo Critico - 15 </a:t>
            </a:r>
            <a:r>
              <a:rPr lang="it-IT" dirty="0" err="1" smtClean="0"/>
              <a:t>giu</a:t>
            </a:r>
            <a:r>
              <a:rPr lang="it-IT" dirty="0" smtClean="0"/>
              <a:t> 2023, Catania - MGL</a:t>
            </a:r>
            <a:endParaRPr lang="en-US" dirty="0"/>
          </a:p>
        </p:txBody>
      </p:sp>
      <p:sp>
        <p:nvSpPr>
          <p:cNvPr id="2" name="CasellaDiTesto 1"/>
          <p:cNvSpPr txBox="1"/>
          <p:nvPr/>
        </p:nvSpPr>
        <p:spPr>
          <a:xfrm>
            <a:off x="7996235" y="921586"/>
            <a:ext cx="3155061" cy="369332"/>
          </a:xfrm>
          <a:prstGeom prst="rect">
            <a:avLst/>
          </a:prstGeom>
          <a:noFill/>
        </p:spPr>
        <p:txBody>
          <a:bodyPr wrap="square" rtlCol="0">
            <a:spAutoFit/>
          </a:bodyPr>
          <a:lstStyle/>
          <a:p>
            <a:r>
              <a:rPr lang="it-IT" dirty="0" smtClean="0"/>
              <a:t>(Trieste 2016, Bologna 2017)</a:t>
            </a:r>
            <a:endParaRPr lang="it-IT" dirty="0"/>
          </a:p>
        </p:txBody>
      </p:sp>
    </p:spTree>
    <p:extLst>
      <p:ext uri="{BB962C8B-B14F-4D97-AF65-F5344CB8AC3E}">
        <p14:creationId xmlns:p14="http://schemas.microsoft.com/office/powerpoint/2010/main" val="188151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500"/>
                                        <p:tgtEl>
                                          <p:spTgt spid="52"/>
                                        </p:tgtEl>
                                      </p:cBhvr>
                                    </p:animEffect>
                                    <p:anim calcmode="lin" valueType="num">
                                      <p:cBhvr>
                                        <p:cTn id="8" dur="2500" fill="hold"/>
                                        <p:tgtEl>
                                          <p:spTgt spid="52"/>
                                        </p:tgtEl>
                                        <p:attrNameLst>
                                          <p:attrName>ppt_x</p:attrName>
                                        </p:attrNameLst>
                                      </p:cBhvr>
                                      <p:tavLst>
                                        <p:tav tm="0">
                                          <p:val>
                                            <p:strVal val="#ppt_x"/>
                                          </p:val>
                                        </p:tav>
                                        <p:tav tm="100000">
                                          <p:val>
                                            <p:strVal val="#ppt_x"/>
                                          </p:val>
                                        </p:tav>
                                      </p:tavLst>
                                    </p:anim>
                                    <p:anim calcmode="lin" valueType="num">
                                      <p:cBhvr>
                                        <p:cTn id="9" dur="2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500"/>
                                        <p:tgtEl>
                                          <p:spTgt spid="11"/>
                                        </p:tgtEl>
                                      </p:cBhvr>
                                    </p:animEffect>
                                    <p:anim calcmode="lin" valueType="num">
                                      <p:cBhvr>
                                        <p:cTn id="15" dur="2500" fill="hold"/>
                                        <p:tgtEl>
                                          <p:spTgt spid="11"/>
                                        </p:tgtEl>
                                        <p:attrNameLst>
                                          <p:attrName>ppt_x</p:attrName>
                                        </p:attrNameLst>
                                      </p:cBhvr>
                                      <p:tavLst>
                                        <p:tav tm="0">
                                          <p:val>
                                            <p:strVal val="#ppt_x"/>
                                          </p:val>
                                        </p:tav>
                                        <p:tav tm="100000">
                                          <p:val>
                                            <p:strVal val="#ppt_x"/>
                                          </p:val>
                                        </p:tav>
                                      </p:tavLst>
                                    </p:anim>
                                    <p:anim calcmode="lin" valueType="num">
                                      <p:cBhvr>
                                        <p:cTn id="16" dur="25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0"/>
                                        <p:tgtEl>
                                          <p:spTgt spid="18"/>
                                        </p:tgtEl>
                                      </p:cBhvr>
                                    </p:animEffect>
                                    <p:anim calcmode="lin" valueType="num">
                                      <p:cBhvr>
                                        <p:cTn id="20" dur="2500" fill="hold"/>
                                        <p:tgtEl>
                                          <p:spTgt spid="18"/>
                                        </p:tgtEl>
                                        <p:attrNameLst>
                                          <p:attrName>ppt_x</p:attrName>
                                        </p:attrNameLst>
                                      </p:cBhvr>
                                      <p:tavLst>
                                        <p:tav tm="0">
                                          <p:val>
                                            <p:strVal val="#ppt_x"/>
                                          </p:val>
                                        </p:tav>
                                        <p:tav tm="100000">
                                          <p:val>
                                            <p:strVal val="#ppt_x"/>
                                          </p:val>
                                        </p:tav>
                                      </p:tavLst>
                                    </p:anim>
                                    <p:anim calcmode="lin" valueType="num">
                                      <p:cBhvr>
                                        <p:cTn id="21" dur="2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1"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18490</TotalTime>
  <Words>1890</Words>
  <Application>Microsoft Office PowerPoint</Application>
  <PresentationFormat>Widescreen</PresentationFormat>
  <Paragraphs>146</Paragraphs>
  <Slides>22</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22</vt:i4>
      </vt:variant>
    </vt:vector>
  </HeadingPairs>
  <TitlesOfParts>
    <vt:vector size="33" baseType="lpstr">
      <vt:lpstr>ＭＳ Ｐゴシック</vt:lpstr>
      <vt:lpstr>Arial</vt:lpstr>
      <vt:lpstr>Bodoni MT Black</vt:lpstr>
      <vt:lpstr>Bradley Hand ITC</vt:lpstr>
      <vt:lpstr>Calibri</vt:lpstr>
      <vt:lpstr>Calibri Light</vt:lpstr>
      <vt:lpstr>CIDFont+F2</vt:lpstr>
      <vt:lpstr>Forte</vt:lpstr>
      <vt:lpstr>Liberation Sans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Gaia</dc:title>
  <dc:creator>Lattanzi</dc:creator>
  <cp:lastModifiedBy>Lattanzi</cp:lastModifiedBy>
  <cp:revision>931</cp:revision>
  <dcterms:created xsi:type="dcterms:W3CDTF">2016-04-27T12:34:53Z</dcterms:created>
  <dcterms:modified xsi:type="dcterms:W3CDTF">2023-06-15T06:20:12Z</dcterms:modified>
</cp:coreProperties>
</file>