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3017" r:id="rId3"/>
    <p:sldId id="3020" r:id="rId4"/>
    <p:sldId id="3019" r:id="rId5"/>
    <p:sldId id="3021" r:id="rId6"/>
    <p:sldId id="3027" r:id="rId7"/>
    <p:sldId id="3029" r:id="rId8"/>
    <p:sldId id="3031" r:id="rId9"/>
    <p:sldId id="3032" r:id="rId10"/>
    <p:sldId id="3030" r:id="rId11"/>
    <p:sldId id="3022" r:id="rId12"/>
    <p:sldId id="3036" r:id="rId13"/>
    <p:sldId id="3026" r:id="rId14"/>
    <p:sldId id="3033" r:id="rId15"/>
    <p:sldId id="3037" r:id="rId16"/>
    <p:sldId id="3038"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FNGc6WFKMyPOvbToeb2VpipFHC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7B0F0"/>
    <a:srgbClr val="92D050"/>
    <a:srgbClr val="FFC000"/>
    <a:srgbClr val="4372C4"/>
    <a:srgbClr val="039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9"/>
    <p:restoredTop sz="61960"/>
  </p:normalViewPr>
  <p:slideViewPr>
    <p:cSldViewPr snapToGrid="0">
      <p:cViewPr varScale="1">
        <p:scale>
          <a:sx n="83" d="100"/>
          <a:sy n="83" d="100"/>
        </p:scale>
        <p:origin x="281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T" sz="1200" dirty="0">
                <a:uFill>
                  <a:solidFill>
                    <a:srgbClr val="FFFFFF"/>
                  </a:solidFill>
                </a:uFill>
                <a:latin typeface="Fira Sans" panose="020B0503050000020004" pitchFamily="34" charset="0"/>
                <a:ea typeface="ＭＳ Ｐゴシック"/>
              </a:rPr>
              <a:t>As for the Storage architecture, as I mentioned before we use Cassandra, which is a column-based database.  </a:t>
            </a:r>
          </a:p>
          <a:p>
            <a:pPr algn="just"/>
            <a:endParaRPr lang="en-IT" sz="1200" dirty="0">
              <a:uFill>
                <a:solidFill>
                  <a:srgbClr val="FFFFFF"/>
                </a:solidFill>
              </a:uFill>
              <a:latin typeface="Fira Sans" panose="020B0503050000020004" pitchFamily="34" charset="0"/>
              <a:ea typeface="ＭＳ Ｐゴシック"/>
            </a:endParaRPr>
          </a:p>
          <a:p>
            <a:pPr algn="just"/>
            <a:r>
              <a:rPr lang="en-IT" sz="1200" dirty="0">
                <a:uFill>
                  <a:solidFill>
                    <a:srgbClr val="FFFFFF"/>
                  </a:solidFill>
                </a:uFill>
                <a:latin typeface="Fira Sans" panose="020B0503050000020004" pitchFamily="34" charset="0"/>
                <a:ea typeface="ＭＳ Ｐゴシック"/>
              </a:rPr>
              <a:t>In our data model, a monitoring value is defined by eight fields t</a:t>
            </a:r>
            <a:r>
              <a:rPr lang="en-GB" sz="1200" dirty="0">
                <a:uFill>
                  <a:solidFill>
                    <a:srgbClr val="FFFFFF"/>
                  </a:solidFill>
                </a:uFill>
                <a:latin typeface="Fira Sans" panose="020B0503050000020004" pitchFamily="34" charset="0"/>
                <a:ea typeface="ＭＳ Ｐゴシック"/>
              </a:rPr>
              <a:t>ha</a:t>
            </a:r>
            <a:r>
              <a:rPr lang="en-IT" sz="1200" dirty="0">
                <a:uFill>
                  <a:solidFill>
                    <a:srgbClr val="FFFFFF"/>
                  </a:solidFill>
                </a:uFill>
                <a:latin typeface="Fira Sans" panose="020B0503050000020004" pitchFamily="34" charset="0"/>
                <a:ea typeface="ＭＳ Ｐゴシック"/>
              </a:rPr>
              <a:t>t define the structure of the table inside the database. In Cassandra, reading and writing operations are performed using a primary key on a table, which in turn is </a:t>
            </a:r>
            <a:r>
              <a:rPr lang="en-GB" sz="1200" dirty="0">
                <a:solidFill>
                  <a:schemeClr val="bg1"/>
                </a:solidFill>
                <a:uFill>
                  <a:solidFill>
                    <a:srgbClr val="FFFFFF"/>
                  </a:solidFill>
                </a:uFill>
                <a:latin typeface="Fira Sans" panose="020B0503050000020004" pitchFamily="34" charset="0"/>
                <a:ea typeface="ＭＳ Ｐゴシック"/>
              </a:rPr>
              <a:t>composed by a partition key that defines a unique set of rows that is managed within a node of the cluster, and an optional clustering key, which handles the data arrangement part.</a:t>
            </a:r>
          </a:p>
          <a:p>
            <a:pPr algn="just"/>
            <a:endParaRPr lang="en-GB" sz="1200" dirty="0">
              <a:solidFill>
                <a:schemeClr val="bg1"/>
              </a:solidFill>
              <a:uFill>
                <a:solidFill>
                  <a:srgbClr val="FFFFFF"/>
                </a:solidFill>
              </a:uFill>
              <a:latin typeface="Fira Sans" panose="020B0503050000020004" pitchFamily="34" charset="0"/>
              <a:ea typeface="ＭＳ Ｐゴシック"/>
            </a:endParaRPr>
          </a:p>
          <a:p>
            <a:pPr algn="just"/>
            <a:r>
              <a:rPr lang="en-GB" sz="1200" dirty="0">
                <a:solidFill>
                  <a:schemeClr val="bg1"/>
                </a:solidFill>
                <a:uFill>
                  <a:solidFill>
                    <a:srgbClr val="FFFFFF"/>
                  </a:solidFill>
                </a:uFill>
                <a:latin typeface="Fira Sans" panose="020B0503050000020004" pitchFamily="34" charset="0"/>
                <a:ea typeface="ＭＳ Ｐゴシック"/>
              </a:rPr>
              <a:t>For example, in the picture you can see how all the data collected for a given sensor on a given date are stored together within a node</a:t>
            </a:r>
          </a:p>
          <a:p>
            <a:pPr algn="just"/>
            <a:endParaRPr lang="en-GB" sz="1200" dirty="0">
              <a:solidFill>
                <a:schemeClr val="bg1"/>
              </a:solidFill>
              <a:uFill>
                <a:solidFill>
                  <a:srgbClr val="FFFFFF"/>
                </a:solidFill>
              </a:uFill>
              <a:latin typeface="Fira Sans" panose="020B0503050000020004" pitchFamily="34" charset="0"/>
              <a:ea typeface="ＭＳ Ｐゴシック"/>
            </a:endParaRPr>
          </a:p>
          <a:p>
            <a:pPr algn="just"/>
            <a:r>
              <a:rPr lang="en-GB" sz="1200" dirty="0">
                <a:solidFill>
                  <a:schemeClr val="bg1"/>
                </a:solidFill>
                <a:uFill>
                  <a:solidFill>
                    <a:srgbClr val="FFFFFF"/>
                  </a:solidFill>
                </a:uFill>
                <a:latin typeface="Fira Sans" panose="020B0503050000020004" pitchFamily="34" charset="0"/>
                <a:ea typeface="ＭＳ Ｐゴシック"/>
              </a:rPr>
              <a:t>The expected rate of data collection, as I mentioned before, is about 200.000 monitoring point per second and this is also the requirement for the writing rate in Cassandra</a:t>
            </a:r>
          </a:p>
          <a:p>
            <a:pPr algn="just"/>
            <a:endParaRPr lang="en-GB" sz="1200" dirty="0">
              <a:solidFill>
                <a:schemeClr val="bg1"/>
              </a:solidFill>
              <a:uFill>
                <a:solidFill>
                  <a:srgbClr val="FFFFFF"/>
                </a:solidFill>
              </a:uFill>
              <a:latin typeface="Fira Sans" panose="020B0503050000020004" pitchFamily="34" charset="0"/>
              <a:ea typeface="ＭＳ Ｐゴシック"/>
            </a:endParaRPr>
          </a:p>
          <a:p>
            <a:pPr algn="just"/>
            <a:endParaRPr lang="en-IT" sz="1200" dirty="0">
              <a:uFill>
                <a:solidFill>
                  <a:srgbClr val="FFFFFF"/>
                </a:solidFill>
              </a:uFill>
              <a:latin typeface="Fira Sans" panose="020B0503050000020004" pitchFamily="34" charset="0"/>
              <a:ea typeface="ＭＳ Ｐゴシック"/>
            </a:endParaRPr>
          </a:p>
          <a:p>
            <a:pPr algn="just"/>
            <a:endParaRPr lang="en-IT" sz="1200" dirty="0">
              <a:uFill>
                <a:solidFill>
                  <a:srgbClr val="FFFFFF"/>
                </a:solidFill>
              </a:uFill>
              <a:latin typeface="Fira Sans" panose="020B0503050000020004" pitchFamily="34" charset="0"/>
              <a:ea typeface="ＭＳ Ｐゴシック"/>
            </a:endParaRPr>
          </a:p>
          <a:p>
            <a:r>
              <a:rPr lang="en-GB" sz="1200" b="1" dirty="0">
                <a:uFill>
                  <a:solidFill>
                    <a:srgbClr val="FFFFFF"/>
                  </a:solidFill>
                </a:uFill>
                <a:latin typeface="Fira Sans" panose="020B0503050000020004" pitchFamily="34" charset="0"/>
                <a:ea typeface="ＭＳ Ｐゴシック"/>
              </a:rPr>
              <a:t>assembly</a:t>
            </a:r>
            <a:r>
              <a:rPr lang="en-GB" sz="1200" dirty="0">
                <a:uFill>
                  <a:solidFill>
                    <a:srgbClr val="FFFFFF"/>
                  </a:solidFill>
                </a:uFill>
                <a:latin typeface="Fira Sans" panose="020B0503050000020004" pitchFamily="34" charset="0"/>
                <a:ea typeface="ＭＳ Ｐゴシック"/>
              </a:rPr>
              <a:t>: name of the data source component, e.g. ‘PowerSupply1’;</a:t>
            </a:r>
            <a:br>
              <a:rPr lang="en-GB" sz="1200" dirty="0">
                <a:uFill>
                  <a:solidFill>
                    <a:srgbClr val="FFFFFF"/>
                  </a:solidFill>
                </a:uFill>
                <a:latin typeface="Fira Sans" panose="020B0503050000020004" pitchFamily="34" charset="0"/>
                <a:ea typeface="ＭＳ Ｐゴシック"/>
              </a:rPr>
            </a:br>
            <a:r>
              <a:rPr lang="en-GB" sz="1200" b="1" dirty="0">
                <a:uFill>
                  <a:solidFill>
                    <a:srgbClr val="FFFFFF"/>
                  </a:solidFill>
                </a:uFill>
                <a:latin typeface="Fira Sans" panose="020B0503050000020004" pitchFamily="34" charset="0"/>
                <a:ea typeface="ＭＳ Ｐゴシック"/>
              </a:rPr>
              <a:t>name</a:t>
            </a:r>
            <a:r>
              <a:rPr lang="en-GB" sz="1200" dirty="0">
                <a:uFill>
                  <a:solidFill>
                    <a:srgbClr val="FFFFFF"/>
                  </a:solidFill>
                </a:uFill>
                <a:latin typeface="Fira Sans" panose="020B0503050000020004" pitchFamily="34" charset="0"/>
                <a:ea typeface="ＭＳ Ｐゴシック"/>
              </a:rPr>
              <a:t>: name of the property, e.g. ‘</a:t>
            </a:r>
            <a:r>
              <a:rPr lang="en-GB" sz="1200" dirty="0" err="1">
                <a:uFill>
                  <a:solidFill>
                    <a:srgbClr val="FFFFFF"/>
                  </a:solidFill>
                </a:uFill>
                <a:latin typeface="Fira Sans" panose="020B0503050000020004" pitchFamily="34" charset="0"/>
                <a:ea typeface="ＭＳ Ｐゴシック"/>
              </a:rPr>
              <a:t>Current’;se</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serial_number</a:t>
            </a:r>
            <a:r>
              <a:rPr lang="en-GB" sz="1200" dirty="0">
                <a:uFill>
                  <a:solidFill>
                    <a:srgbClr val="FFFFFF"/>
                  </a:solidFill>
                </a:uFill>
                <a:latin typeface="Fira Sans" panose="020B0503050000020004" pitchFamily="34" charset="0"/>
                <a:ea typeface="ＭＳ Ｐゴシック"/>
              </a:rPr>
              <a:t>: device serial number;</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server_timestamp</a:t>
            </a:r>
            <a:r>
              <a:rPr lang="en-GB" sz="1200" dirty="0">
                <a:uFill>
                  <a:solidFill>
                    <a:srgbClr val="FFFFFF"/>
                  </a:solidFill>
                </a:uFill>
                <a:latin typeface="Fira Sans" panose="020B0503050000020004" pitchFamily="34" charset="0"/>
                <a:ea typeface="ＭＳ Ｐゴシック"/>
              </a:rPr>
              <a:t>: time at which the property is received by the server;</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source_timestamp</a:t>
            </a:r>
            <a:r>
              <a:rPr lang="en-GB" sz="1200" dirty="0">
                <a:uFill>
                  <a:solidFill>
                    <a:srgbClr val="FFFFFF"/>
                  </a:solidFill>
                </a:uFill>
                <a:latin typeface="Fira Sans" panose="020B0503050000020004" pitchFamily="34" charset="0"/>
                <a:ea typeface="ＭＳ Ｐゴシック"/>
              </a:rPr>
              <a:t>: time at which the property is produced by the device;</a:t>
            </a:r>
            <a:br>
              <a:rPr lang="en-GB" sz="1200" dirty="0">
                <a:uFill>
                  <a:solidFill>
                    <a:srgbClr val="FFFFFF"/>
                  </a:solidFill>
                </a:uFill>
                <a:latin typeface="Fira Sans" panose="020B0503050000020004" pitchFamily="34" charset="0"/>
                <a:ea typeface="ＭＳ Ｐゴシック"/>
              </a:rPr>
            </a:br>
            <a:r>
              <a:rPr lang="en-GB" sz="1200" b="1" dirty="0">
                <a:uFill>
                  <a:solidFill>
                    <a:srgbClr val="FFFFFF"/>
                  </a:solidFill>
                </a:uFill>
                <a:latin typeface="Fira Sans" panose="020B0503050000020004" pitchFamily="34" charset="0"/>
                <a:ea typeface="ＭＳ Ｐゴシック"/>
              </a:rPr>
              <a:t>units</a:t>
            </a:r>
            <a:r>
              <a:rPr lang="en-GB" sz="1200" dirty="0">
                <a:uFill>
                  <a:solidFill>
                    <a:srgbClr val="FFFFFF"/>
                  </a:solidFill>
                </a:uFill>
                <a:latin typeface="Fira Sans" panose="020B0503050000020004" pitchFamily="34" charset="0"/>
                <a:ea typeface="ＭＳ Ｐゴシック"/>
              </a:rPr>
              <a:t>: units of the quantity represented by the property , in SI units, e.g. ‘A’;</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env_id</a:t>
            </a:r>
            <a:r>
              <a:rPr lang="en-GB" sz="1200" dirty="0">
                <a:uFill>
                  <a:solidFill>
                    <a:srgbClr val="FFFFFF"/>
                  </a:solidFill>
                </a:uFill>
                <a:latin typeface="Fira Sans" panose="020B0503050000020004" pitchFamily="34" charset="0"/>
                <a:ea typeface="ＭＳ Ｐゴシック"/>
              </a:rPr>
              <a:t>: string representing the environment, e.g. ‘CTA-N’, ‘CTA-S’;</a:t>
            </a:r>
            <a:br>
              <a:rPr lang="en-GB" sz="1200" dirty="0">
                <a:uFill>
                  <a:solidFill>
                    <a:srgbClr val="FFFFFF"/>
                  </a:solidFill>
                </a:uFill>
                <a:latin typeface="Fira Sans" panose="020B0503050000020004" pitchFamily="34" charset="0"/>
                <a:ea typeface="ＭＳ Ｐゴシック"/>
              </a:rPr>
            </a:br>
            <a:r>
              <a:rPr lang="en-GB" sz="1200" b="1" dirty="0">
                <a:uFill>
                  <a:solidFill>
                    <a:srgbClr val="FFFFFF"/>
                  </a:solidFill>
                </a:uFill>
                <a:latin typeface="Fira Sans" panose="020B0503050000020004" pitchFamily="34" charset="0"/>
                <a:ea typeface="ＭＳ Ｐゴシック"/>
              </a:rPr>
              <a:t>data</a:t>
            </a:r>
            <a:r>
              <a:rPr lang="en-GB" sz="1200" dirty="0">
                <a:uFill>
                  <a:solidFill>
                    <a:srgbClr val="FFFFFF"/>
                  </a:solidFill>
                </a:uFill>
                <a:latin typeface="Fira Sans" panose="020B0503050000020004" pitchFamily="34" charset="0"/>
                <a:ea typeface="ＭＳ Ｐゴシック"/>
              </a:rPr>
              <a:t>: time-series data (list of "double"), containing the monitoring information </a:t>
            </a:r>
          </a:p>
          <a:p>
            <a:r>
              <a:rPr lang="en-GB" sz="1200" dirty="0">
                <a:uFill>
                  <a:solidFill>
                    <a:srgbClr val="FFFFFF"/>
                  </a:solidFill>
                </a:uFill>
                <a:latin typeface="Fira Sans" panose="020B0503050000020004" pitchFamily="34" charset="0"/>
                <a:ea typeface="ＭＳ Ｐゴシック"/>
              </a:rPr>
              <a:t>	payload, e.g. wind speed (m/s), voltage (V).</a:t>
            </a:r>
          </a:p>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18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404245"/>
                </a:solidFill>
                <a:effectLst/>
                <a:latin typeface="Open Sans" panose="020B0606030504020204" pitchFamily="34" charset="0"/>
              </a:rPr>
              <a:t>And here we come to hardware requirements. </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Currently, the baseline configuration for the CTAO-S facility foresees the deployment of 99 telescopes. For each of them, the Monitoring System will monitor 616 monitoring points </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In order to address such a large data rate we will need 6 nodes for the Queue, 6 nodes for the Storage, 1 node for the Schema Registry, which is a component that persists the Avro Schema which is required for data transfer, and 1 node for the Logging Aggregator </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The total amount is 14 nodes, and 224 cores assuming 16 cores per node</a:t>
            </a:r>
          </a:p>
          <a:p>
            <a:endParaRPr lang="en-GB" b="0" i="0" u="none" strike="noStrike" dirty="0">
              <a:solidFill>
                <a:srgbClr val="404245"/>
              </a:solidFill>
              <a:effectLst/>
              <a:latin typeface="Open Sans" panose="020B0606030504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u="none" strike="noStrike" dirty="0">
                <a:solidFill>
                  <a:srgbClr val="404245"/>
                </a:solidFill>
                <a:effectLst/>
                <a:latin typeface="Open Sans" panose="020B0606030504020204" pitchFamily="34" charset="0"/>
              </a:rPr>
              <a:t>As hopefully, it was clear from previous slides, both queue and storage components require large I/O throughput. The ideal would be a solid-state drive.</a:t>
            </a:r>
          </a:p>
          <a:p>
            <a:endParaRPr lang="en-GB" b="0" i="0" u="none" strike="noStrike" dirty="0">
              <a:solidFill>
                <a:srgbClr val="404245"/>
              </a:solidFill>
              <a:effectLst/>
              <a:latin typeface="Open Sans" panose="020B0606030504020204" pitchFamily="34" charset="0"/>
            </a:endParaRPr>
          </a:p>
          <a:p>
            <a:r>
              <a:rPr lang="en-GB" b="0" i="0" u="none" strike="noStrike" dirty="0" err="1">
                <a:solidFill>
                  <a:srgbClr val="404245"/>
                </a:solidFill>
                <a:effectLst/>
                <a:latin typeface="Open Sans" panose="020B0606030504020204" pitchFamily="34" charset="0"/>
              </a:rPr>
              <a:t>Tùotal</a:t>
            </a:r>
            <a:r>
              <a:rPr lang="en-GB" b="0" i="0" u="none" strike="noStrike" dirty="0">
                <a:solidFill>
                  <a:srgbClr val="404245"/>
                </a:solidFill>
                <a:effectLst/>
                <a:latin typeface="Open Sans" panose="020B0606030504020204" pitchFamily="34" charset="0"/>
              </a:rPr>
              <a:t> number of monitored points under </a:t>
            </a:r>
            <a:r>
              <a:rPr lang="en-GB" b="1" i="0" u="none" strike="noStrike" dirty="0">
                <a:solidFill>
                  <a:srgbClr val="404245"/>
                </a:solidFill>
                <a:effectLst/>
                <a:latin typeface="Open Sans" panose="020B0606030504020204" pitchFamily="34" charset="0"/>
              </a:rPr>
              <a:t>a1)</a:t>
            </a:r>
            <a:r>
              <a:rPr lang="en-GB" b="0" i="0" u="none" strike="noStrike" dirty="0">
                <a:solidFill>
                  <a:srgbClr val="404245"/>
                </a:solidFill>
                <a:effectLst/>
                <a:latin typeface="Open Sans" panose="020B0606030504020204" pitchFamily="34" charset="0"/>
              </a:rPr>
              <a:t> = 60984</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Expected rate in CTAO-S Baseline under </a:t>
            </a:r>
            <a:r>
              <a:rPr lang="en-GB" b="1" i="0" u="none" strike="noStrike" dirty="0">
                <a:solidFill>
                  <a:srgbClr val="404245"/>
                </a:solidFill>
                <a:effectLst/>
                <a:latin typeface="Open Sans" panose="020B0606030504020204" pitchFamily="34" charset="0"/>
              </a:rPr>
              <a:t>a1),a2)</a:t>
            </a:r>
            <a:r>
              <a:rPr lang="en-GB" b="0" i="0" u="none" strike="noStrike" dirty="0">
                <a:solidFill>
                  <a:srgbClr val="404245"/>
                </a:solidFill>
                <a:effectLst/>
                <a:latin typeface="Open Sans" panose="020B0606030504020204" pitchFamily="34" charset="0"/>
              </a:rPr>
              <a:t> = 60984 value/s</a:t>
            </a:r>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61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404245"/>
                </a:solidFill>
                <a:effectLst/>
                <a:latin typeface="Open Sans" panose="020B0606030504020204" pitchFamily="34" charset="0"/>
              </a:rPr>
              <a:t>A separate discussion is required for the Alarm System, which gets an architecture very similar to the Monitoring System, but of course, there are fewer monitoring points since not all of them generate an alarm. So, in this case, we expect only 220 monitoring points per telescope.</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The hardware requirement in this case is 3 nodes for the Queue, 1 node for the Storage, and 1 node for the Integrated Alarm System (which is the alarm system developed in the context of ALMA experiment) for a total of 5 nodes and 80 cores</a:t>
            </a:r>
          </a:p>
          <a:p>
            <a:endParaRPr lang="en-GB" b="0" i="0" u="none" strike="noStrike" dirty="0">
              <a:solidFill>
                <a:srgbClr val="404245"/>
              </a:solidFill>
              <a:effectLst/>
              <a:latin typeface="Open Sans" panose="020B0606030504020204" pitchFamily="34" charset="0"/>
            </a:endParaRPr>
          </a:p>
          <a:p>
            <a:endParaRPr lang="en-GB" b="0" i="0" u="none" strike="noStrike" dirty="0">
              <a:solidFill>
                <a:srgbClr val="404245"/>
              </a:solidFill>
              <a:effectLst/>
              <a:latin typeface="Open Sans" panose="020B0606030504020204" pitchFamily="34" charset="0"/>
            </a:endParaRP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Total number of monitored points under </a:t>
            </a:r>
            <a:r>
              <a:rPr lang="en-GB" b="1" i="0" u="none" strike="noStrike" dirty="0">
                <a:solidFill>
                  <a:srgbClr val="404245"/>
                </a:solidFill>
                <a:effectLst/>
                <a:latin typeface="Open Sans" panose="020B0606030504020204" pitchFamily="34" charset="0"/>
              </a:rPr>
              <a:t>a1)</a:t>
            </a:r>
            <a:r>
              <a:rPr lang="en-GB" b="0" i="0" u="none" strike="noStrike" dirty="0">
                <a:solidFill>
                  <a:srgbClr val="404245"/>
                </a:solidFill>
                <a:effectLst/>
                <a:latin typeface="Open Sans" panose="020B0606030504020204" pitchFamily="34" charset="0"/>
              </a:rPr>
              <a:t> = 60984</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Expected rate in CTAO-S Baseline under </a:t>
            </a:r>
            <a:r>
              <a:rPr lang="en-GB" b="1" i="0" u="none" strike="noStrike" dirty="0">
                <a:solidFill>
                  <a:srgbClr val="404245"/>
                </a:solidFill>
                <a:effectLst/>
                <a:latin typeface="Open Sans" panose="020B0606030504020204" pitchFamily="34" charset="0"/>
              </a:rPr>
              <a:t>a1),a2)</a:t>
            </a:r>
            <a:r>
              <a:rPr lang="en-GB" b="0" i="0" u="none" strike="noStrike" dirty="0">
                <a:solidFill>
                  <a:srgbClr val="404245"/>
                </a:solidFill>
                <a:effectLst/>
                <a:latin typeface="Open Sans" panose="020B0606030504020204" pitchFamily="34" charset="0"/>
              </a:rPr>
              <a:t> = 60984 value/s</a:t>
            </a:r>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681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T" sz="1200" dirty="0">
                <a:uFill>
                  <a:solidFill>
                    <a:srgbClr val="FFFFFF"/>
                  </a:solidFill>
                </a:uFill>
                <a:latin typeface="Fira Sans" panose="020B0503050000020004" pitchFamily="34" charset="0"/>
                <a:ea typeface="ＭＳ Ｐゴシック"/>
              </a:rPr>
              <a:t>In our data model a monitoring value is defined by eight fields:</a:t>
            </a:r>
          </a:p>
          <a:p>
            <a:pPr algn="just"/>
            <a:endParaRPr lang="en-IT" sz="1200" dirty="0">
              <a:uFill>
                <a:solidFill>
                  <a:srgbClr val="FFFFFF"/>
                </a:solidFill>
              </a:uFill>
              <a:latin typeface="Fira Sans" panose="020B0503050000020004" pitchFamily="34" charset="0"/>
              <a:ea typeface="ＭＳ Ｐゴシック"/>
            </a:endParaRPr>
          </a:p>
          <a:p>
            <a:r>
              <a:rPr lang="en-GB" sz="1200" b="1" dirty="0">
                <a:uFill>
                  <a:solidFill>
                    <a:srgbClr val="FFFFFF"/>
                  </a:solidFill>
                </a:uFill>
                <a:latin typeface="Fira Sans" panose="020B0503050000020004" pitchFamily="34" charset="0"/>
                <a:ea typeface="ＭＳ Ｐゴシック"/>
              </a:rPr>
              <a:t>assembly</a:t>
            </a:r>
            <a:r>
              <a:rPr lang="en-GB" sz="1200" dirty="0">
                <a:uFill>
                  <a:solidFill>
                    <a:srgbClr val="FFFFFF"/>
                  </a:solidFill>
                </a:uFill>
                <a:latin typeface="Fira Sans" panose="020B0503050000020004" pitchFamily="34" charset="0"/>
                <a:ea typeface="ＭＳ Ｐゴシック"/>
              </a:rPr>
              <a:t>: name of the data source component, e.g. ‘PowerSupply1’;</a:t>
            </a:r>
            <a:br>
              <a:rPr lang="en-GB" sz="1200" dirty="0">
                <a:uFill>
                  <a:solidFill>
                    <a:srgbClr val="FFFFFF"/>
                  </a:solidFill>
                </a:uFill>
                <a:latin typeface="Fira Sans" panose="020B0503050000020004" pitchFamily="34" charset="0"/>
                <a:ea typeface="ＭＳ Ｐゴシック"/>
              </a:rPr>
            </a:br>
            <a:r>
              <a:rPr lang="en-GB" sz="1200" b="1" dirty="0">
                <a:uFill>
                  <a:solidFill>
                    <a:srgbClr val="FFFFFF"/>
                  </a:solidFill>
                </a:uFill>
                <a:latin typeface="Fira Sans" panose="020B0503050000020004" pitchFamily="34" charset="0"/>
                <a:ea typeface="ＭＳ Ｐゴシック"/>
              </a:rPr>
              <a:t>name</a:t>
            </a:r>
            <a:r>
              <a:rPr lang="en-GB" sz="1200" dirty="0">
                <a:uFill>
                  <a:solidFill>
                    <a:srgbClr val="FFFFFF"/>
                  </a:solidFill>
                </a:uFill>
                <a:latin typeface="Fira Sans" panose="020B0503050000020004" pitchFamily="34" charset="0"/>
                <a:ea typeface="ＭＳ Ｐゴシック"/>
              </a:rPr>
              <a:t>: name of the property, e.g. ‘Current’;</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serial_number</a:t>
            </a:r>
            <a:r>
              <a:rPr lang="en-GB" sz="1200" dirty="0">
                <a:uFill>
                  <a:solidFill>
                    <a:srgbClr val="FFFFFF"/>
                  </a:solidFill>
                </a:uFill>
                <a:latin typeface="Fira Sans" panose="020B0503050000020004" pitchFamily="34" charset="0"/>
                <a:ea typeface="ＭＳ Ｐゴシック"/>
              </a:rPr>
              <a:t>: device serial number;</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server_timestamp</a:t>
            </a:r>
            <a:r>
              <a:rPr lang="en-GB" sz="1200" dirty="0">
                <a:uFill>
                  <a:solidFill>
                    <a:srgbClr val="FFFFFF"/>
                  </a:solidFill>
                </a:uFill>
                <a:latin typeface="Fira Sans" panose="020B0503050000020004" pitchFamily="34" charset="0"/>
                <a:ea typeface="ＭＳ Ｐゴシック"/>
              </a:rPr>
              <a:t>: time at which the property is received by the server;</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source_timestamp</a:t>
            </a:r>
            <a:r>
              <a:rPr lang="en-GB" sz="1200" dirty="0">
                <a:uFill>
                  <a:solidFill>
                    <a:srgbClr val="FFFFFF"/>
                  </a:solidFill>
                </a:uFill>
                <a:latin typeface="Fira Sans" panose="020B0503050000020004" pitchFamily="34" charset="0"/>
                <a:ea typeface="ＭＳ Ｐゴシック"/>
              </a:rPr>
              <a:t>: time at which the property is produced by the device;</a:t>
            </a:r>
            <a:br>
              <a:rPr lang="en-GB" sz="1200" dirty="0">
                <a:uFill>
                  <a:solidFill>
                    <a:srgbClr val="FFFFFF"/>
                  </a:solidFill>
                </a:uFill>
                <a:latin typeface="Fira Sans" panose="020B0503050000020004" pitchFamily="34" charset="0"/>
                <a:ea typeface="ＭＳ Ｐゴシック"/>
              </a:rPr>
            </a:br>
            <a:r>
              <a:rPr lang="en-GB" sz="1200" b="1" dirty="0">
                <a:uFill>
                  <a:solidFill>
                    <a:srgbClr val="FFFFFF"/>
                  </a:solidFill>
                </a:uFill>
                <a:latin typeface="Fira Sans" panose="020B0503050000020004" pitchFamily="34" charset="0"/>
                <a:ea typeface="ＭＳ Ｐゴシック"/>
              </a:rPr>
              <a:t>units</a:t>
            </a:r>
            <a:r>
              <a:rPr lang="en-GB" sz="1200" dirty="0">
                <a:uFill>
                  <a:solidFill>
                    <a:srgbClr val="FFFFFF"/>
                  </a:solidFill>
                </a:uFill>
                <a:latin typeface="Fira Sans" panose="020B0503050000020004" pitchFamily="34" charset="0"/>
                <a:ea typeface="ＭＳ Ｐゴシック"/>
              </a:rPr>
              <a:t>: units of the quantity represented by the property , in SI units, e.g. ‘A’;</a:t>
            </a:r>
            <a:br>
              <a:rPr lang="en-GB" sz="1200" dirty="0">
                <a:uFill>
                  <a:solidFill>
                    <a:srgbClr val="FFFFFF"/>
                  </a:solidFill>
                </a:uFill>
                <a:latin typeface="Fira Sans" panose="020B0503050000020004" pitchFamily="34" charset="0"/>
                <a:ea typeface="ＭＳ Ｐゴシック"/>
              </a:rPr>
            </a:br>
            <a:r>
              <a:rPr lang="en-GB" sz="1200" b="1" dirty="0" err="1">
                <a:uFill>
                  <a:solidFill>
                    <a:srgbClr val="FFFFFF"/>
                  </a:solidFill>
                </a:uFill>
                <a:latin typeface="Fira Sans" panose="020B0503050000020004" pitchFamily="34" charset="0"/>
                <a:ea typeface="ＭＳ Ｐゴシック"/>
              </a:rPr>
              <a:t>env_id</a:t>
            </a:r>
            <a:r>
              <a:rPr lang="en-GB" sz="1200" dirty="0">
                <a:uFill>
                  <a:solidFill>
                    <a:srgbClr val="FFFFFF"/>
                  </a:solidFill>
                </a:uFill>
                <a:latin typeface="Fira Sans" panose="020B0503050000020004" pitchFamily="34" charset="0"/>
                <a:ea typeface="ＭＳ Ｐゴシック"/>
              </a:rPr>
              <a:t>: string representing the environment, e.g. ‘CTA-N’, ‘CTA-S’;</a:t>
            </a:r>
            <a:br>
              <a:rPr lang="en-GB" sz="1200" dirty="0">
                <a:uFill>
                  <a:solidFill>
                    <a:srgbClr val="FFFFFF"/>
                  </a:solidFill>
                </a:uFill>
                <a:latin typeface="Fira Sans" panose="020B0503050000020004" pitchFamily="34" charset="0"/>
                <a:ea typeface="ＭＳ Ｐゴシック"/>
              </a:rPr>
            </a:br>
            <a:r>
              <a:rPr lang="en-GB" sz="1200" b="1" dirty="0">
                <a:uFill>
                  <a:solidFill>
                    <a:srgbClr val="FFFFFF"/>
                  </a:solidFill>
                </a:uFill>
                <a:latin typeface="Fira Sans" panose="020B0503050000020004" pitchFamily="34" charset="0"/>
                <a:ea typeface="ＭＳ Ｐゴシック"/>
              </a:rPr>
              <a:t>data</a:t>
            </a:r>
            <a:r>
              <a:rPr lang="en-GB" sz="1200" dirty="0">
                <a:uFill>
                  <a:solidFill>
                    <a:srgbClr val="FFFFFF"/>
                  </a:solidFill>
                </a:uFill>
                <a:latin typeface="Fira Sans" panose="020B0503050000020004" pitchFamily="34" charset="0"/>
                <a:ea typeface="ＭＳ Ｐゴシック"/>
              </a:rPr>
              <a:t>: time-series data (list of "double"), containing the monitoring information </a:t>
            </a:r>
          </a:p>
          <a:p>
            <a:r>
              <a:rPr lang="en-GB" sz="1200" dirty="0">
                <a:uFill>
                  <a:solidFill>
                    <a:srgbClr val="FFFFFF"/>
                  </a:solidFill>
                </a:uFill>
                <a:latin typeface="Fira Sans" panose="020B0503050000020004" pitchFamily="34" charset="0"/>
                <a:ea typeface="ＭＳ Ｐゴシック"/>
              </a:rPr>
              <a:t>	payload, e.g. wind speed (m/s), voltage (V).</a:t>
            </a:r>
          </a:p>
          <a:p>
            <a:endParaRPr lang="en-GB" sz="1200" dirty="0">
              <a:uFill>
                <a:solidFill>
                  <a:srgbClr val="FFFFFF"/>
                </a:solidFill>
              </a:uFill>
              <a:latin typeface="Fira Sans" panose="020B0503050000020004" pitchFamily="34" charset="0"/>
              <a:ea typeface="ＭＳ Ｐゴシック"/>
            </a:endParaRPr>
          </a:p>
          <a:p>
            <a:r>
              <a:rPr lang="en-GB" sz="1200" dirty="0">
                <a:solidFill>
                  <a:schemeClr val="bg1"/>
                </a:solidFill>
                <a:uFill>
                  <a:solidFill>
                    <a:srgbClr val="FFFFFF"/>
                  </a:solidFill>
                </a:uFill>
                <a:latin typeface="Fira Sans" panose="020B0503050000020004" pitchFamily="34" charset="0"/>
                <a:ea typeface="ＭＳ Ｐゴシック"/>
              </a:rPr>
              <a:t>Cassandra read and write operations are performed using a primary key on a table composed by a partition key, which defines a unique set of rows that is managed within a node of the cluster, and an optional clustering column, which handles the data arrangement part (Fig. 1). </a:t>
            </a:r>
            <a:endParaRPr lang="en-GB" sz="1200" dirty="0">
              <a:uFill>
                <a:solidFill>
                  <a:srgbClr val="FFFFFF"/>
                </a:solidFill>
              </a:uFill>
              <a:latin typeface="Fira Sans" panose="020B0503050000020004" pitchFamily="34" charset="0"/>
              <a:ea typeface="ＭＳ Ｐゴシック"/>
            </a:endParaRPr>
          </a:p>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516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404245"/>
                </a:solidFill>
                <a:effectLst/>
                <a:latin typeface="Open Sans" panose="020B0606030504020204" pitchFamily="34" charset="0"/>
              </a:rPr>
              <a:t>Total number of monitored points under </a:t>
            </a:r>
            <a:r>
              <a:rPr lang="en-GB" b="1" i="0" u="none" strike="noStrike" dirty="0">
                <a:solidFill>
                  <a:srgbClr val="404245"/>
                </a:solidFill>
                <a:effectLst/>
                <a:latin typeface="Open Sans" panose="020B0606030504020204" pitchFamily="34" charset="0"/>
              </a:rPr>
              <a:t>a1)</a:t>
            </a:r>
            <a:r>
              <a:rPr lang="en-GB" b="0" i="0" u="none" strike="noStrike" dirty="0">
                <a:solidFill>
                  <a:srgbClr val="404245"/>
                </a:solidFill>
                <a:effectLst/>
                <a:latin typeface="Open Sans" panose="020B0606030504020204" pitchFamily="34" charset="0"/>
              </a:rPr>
              <a:t> = 60984</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Expected rate in CTAO-S Baseline under </a:t>
            </a:r>
            <a:r>
              <a:rPr lang="en-GB" b="1" i="0" u="none" strike="noStrike" dirty="0">
                <a:solidFill>
                  <a:srgbClr val="404245"/>
                </a:solidFill>
                <a:effectLst/>
                <a:latin typeface="Open Sans" panose="020B0606030504020204" pitchFamily="34" charset="0"/>
              </a:rPr>
              <a:t>a1),a2)</a:t>
            </a:r>
            <a:r>
              <a:rPr lang="en-GB" b="0" i="0" u="none" strike="noStrike" dirty="0">
                <a:solidFill>
                  <a:srgbClr val="404245"/>
                </a:solidFill>
                <a:effectLst/>
                <a:latin typeface="Open Sans" panose="020B0606030504020204" pitchFamily="34" charset="0"/>
              </a:rPr>
              <a:t> = 60984 value/s</a:t>
            </a:r>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558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404245"/>
                </a:solidFill>
                <a:effectLst/>
                <a:latin typeface="Open Sans" panose="020B0606030504020204" pitchFamily="34" charset="0"/>
              </a:rPr>
              <a:t>Total number of monitored points under </a:t>
            </a:r>
            <a:r>
              <a:rPr lang="en-GB" b="1" i="0" u="none" strike="noStrike" dirty="0">
                <a:solidFill>
                  <a:srgbClr val="404245"/>
                </a:solidFill>
                <a:effectLst/>
                <a:latin typeface="Open Sans" panose="020B0606030504020204" pitchFamily="34" charset="0"/>
              </a:rPr>
              <a:t>a1)</a:t>
            </a:r>
            <a:r>
              <a:rPr lang="en-GB" b="0" i="0" u="none" strike="noStrike" dirty="0">
                <a:solidFill>
                  <a:srgbClr val="404245"/>
                </a:solidFill>
                <a:effectLst/>
                <a:latin typeface="Open Sans" panose="020B0606030504020204" pitchFamily="34" charset="0"/>
              </a:rPr>
              <a:t> = 60984</a:t>
            </a:r>
          </a:p>
          <a:p>
            <a:endParaRPr lang="en-GB" b="0" i="0" u="none" strike="noStrike" dirty="0">
              <a:solidFill>
                <a:srgbClr val="404245"/>
              </a:solidFill>
              <a:effectLst/>
              <a:latin typeface="Open Sans" panose="020B0606030504020204" pitchFamily="34" charset="0"/>
            </a:endParaRPr>
          </a:p>
          <a:p>
            <a:r>
              <a:rPr lang="en-GB" b="0" i="0" u="none" strike="noStrike" dirty="0">
                <a:solidFill>
                  <a:srgbClr val="404245"/>
                </a:solidFill>
                <a:effectLst/>
                <a:latin typeface="Open Sans" panose="020B0606030504020204" pitchFamily="34" charset="0"/>
              </a:rPr>
              <a:t>Expected rate in CTAO-S Baseline under </a:t>
            </a:r>
            <a:r>
              <a:rPr lang="en-GB" b="1" i="0" u="none" strike="noStrike" dirty="0">
                <a:solidFill>
                  <a:srgbClr val="404245"/>
                </a:solidFill>
                <a:effectLst/>
                <a:latin typeface="Open Sans" panose="020B0606030504020204" pitchFamily="34" charset="0"/>
              </a:rPr>
              <a:t>a1),a2)</a:t>
            </a:r>
            <a:r>
              <a:rPr lang="en-GB" b="0" i="0" u="none" strike="noStrike" dirty="0">
                <a:solidFill>
                  <a:srgbClr val="404245"/>
                </a:solidFill>
                <a:effectLst/>
                <a:latin typeface="Open Sans" panose="020B0606030504020204" pitchFamily="34" charset="0"/>
              </a:rPr>
              <a:t> = 60984 value/s</a:t>
            </a:r>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472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a:p>
            <a:r>
              <a:rPr lang="en-IT" dirty="0"/>
              <a:t>The </a:t>
            </a:r>
            <a:r>
              <a:rPr lang="en-IT" sz="1200" dirty="0"/>
              <a:t>CTA is a telescope facility that will be able to detect very high-energy gamma rays in the range from twenty GeV to three hundreds TeV.</a:t>
            </a:r>
          </a:p>
          <a:p>
            <a:endParaRPr lang="en-IT" sz="1200" dirty="0"/>
          </a:p>
          <a:p>
            <a:r>
              <a:rPr lang="en-IT" sz="1200" dirty="0"/>
              <a:t>A lot of science can be done thanks to the Cherenkov telescopes, which indeed enable us to investigate phenomena as </a:t>
            </a:r>
            <a:r>
              <a:rPr lang="en-GB" dirty="0">
                <a:solidFill>
                  <a:srgbClr val="212529"/>
                </a:solidFill>
                <a:effectLst/>
                <a:latin typeface="Helvetica" pitchFamily="2" charset="0"/>
              </a:rPr>
              <a:t>the origin and the role of the relativistic cosmic particles, the star formation and galaxy evolution, the physics in proximity of neutron stars and black holes, the nature of the dark matter, </a:t>
            </a:r>
            <a:r>
              <a:rPr lang="en-GB" dirty="0" err="1">
                <a:solidFill>
                  <a:srgbClr val="212529"/>
                </a:solidFill>
                <a:effectLst/>
                <a:latin typeface="Helvetica" pitchFamily="2" charset="0"/>
              </a:rPr>
              <a:t>excetera</a:t>
            </a:r>
            <a:endParaRPr lang="en-GB" dirty="0">
              <a:solidFill>
                <a:srgbClr val="212529"/>
              </a:solidFill>
              <a:effectLst/>
              <a:latin typeface="Helvetica" pitchFamily="2" charset="0"/>
            </a:endParaRPr>
          </a:p>
          <a:p>
            <a:endParaRPr lang="en-IT" dirty="0"/>
          </a:p>
          <a:p>
            <a:r>
              <a:rPr lang="en-IT" dirty="0"/>
              <a:t>CTA will be composed of more than one-hundred telescopes of different sizes deployed at the two Earth’s hemispheres.</a:t>
            </a:r>
          </a:p>
          <a:p>
            <a:endParaRPr lang="en-IT" dirty="0"/>
          </a:p>
          <a:p>
            <a:r>
              <a:rPr lang="en-IT" dirty="0"/>
              <a:t>The CTA telescopes belong to three classes: Large, Medium, and Small sizes telescopes. </a:t>
            </a:r>
          </a:p>
          <a:p>
            <a:endParaRPr lang="en-IT" dirty="0"/>
          </a:p>
          <a:p>
            <a:r>
              <a:rPr lang="en-IT" dirty="0"/>
              <a:t>The LST telescopes have a primary mirror of about twenty-three m in diameter, a weight of about fifty tons, and they should fulfill the requirement of about twenty seconds for the repositioning time, which is impressive for such a massive structure</a:t>
            </a:r>
          </a:p>
          <a:p>
            <a:endParaRPr lang="en-IT" dirty="0"/>
          </a:p>
          <a:p>
            <a:r>
              <a:rPr lang="en-IT" dirty="0"/>
              <a:t>(The MST telescopes are the workhorse of CTA with a mirror of about twelve m, and a sensitivity in the core range of CTA)</a:t>
            </a:r>
          </a:p>
          <a:p>
            <a:endParaRPr lang="en-IT" dirty="0"/>
          </a:p>
          <a:p>
            <a:r>
              <a:rPr lang="en-IT" dirty="0"/>
              <a:t>(The SST telescopes are the smallest ones and are sensitive to the highest energies)</a:t>
            </a:r>
          </a:p>
          <a:p>
            <a:endParaRPr lang="en-IT" dirty="0"/>
          </a:p>
          <a:p>
            <a:r>
              <a:rPr lang="en-IT" dirty="0"/>
              <a:t>Different sets of telescopes will be deployed at the two sites, and together they will form the CTA Observatory. It will be the first ground-based gamma-ray observatory open to proposals coming from the worldwide scientific community</a:t>
            </a:r>
          </a:p>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53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The Monitoring System of CTA is the piece of software that is responsible for collecting all the data which are ancillary to the scientific data. </a:t>
            </a:r>
          </a:p>
          <a:p>
            <a:endParaRPr lang="en-IT" dirty="0"/>
          </a:p>
          <a:p>
            <a:r>
              <a:rPr lang="en-IT" dirty="0"/>
              <a:t>In particular, for example, the data coming from sensors: there are indeed a lot of sensors spread all over the instrumentation that makes the CTA an Internet of things environment;</a:t>
            </a:r>
          </a:p>
          <a:p>
            <a:r>
              <a:rPr lang="en-IT" dirty="0"/>
              <a:t> the data coming from the auxiliary instruments such as the weather stations, LiDARs, FRAMs; and the log files that are produced by the low-lew firmware of the devices and by the user</a:t>
            </a:r>
          </a:p>
          <a:p>
            <a:endParaRPr lang="en-IT" dirty="0"/>
          </a:p>
          <a:p>
            <a:r>
              <a:rPr lang="en-IT" dirty="0"/>
              <a:t>MON must deal with a large data throughput and also must be able to scale up with the number of devices to monitor. </a:t>
            </a:r>
          </a:p>
          <a:p>
            <a:endParaRPr lang="en-IT" dirty="0"/>
          </a:p>
          <a:p>
            <a:r>
              <a:rPr lang="en-IT" dirty="0"/>
              <a:t>Besides, since we are dealing with scientific experiments, MON data should be accessible from everywhere and any time.</a:t>
            </a:r>
          </a:p>
          <a:p>
            <a:endParaRPr lang="en-IT" dirty="0"/>
          </a:p>
          <a:p>
            <a:r>
              <a:rPr lang="en-IT" dirty="0"/>
              <a:t>Main components of the Monitoring System are the Collectors which are in charge of retrieving the data from the different sources, and, thanks to a Queue mechanism, of forwanding them to the other software components for example to the Alarm System if some value is beyond the provided thresholds</a:t>
            </a:r>
          </a:p>
          <a:p>
            <a:endParaRPr lang="en-IT" dirty="0"/>
          </a:p>
          <a:p>
            <a:r>
              <a:rPr lang="en-IT" dirty="0"/>
              <a:t>Other important components are the Storage components that are in charge of persisting the data for later inspection. </a:t>
            </a:r>
          </a:p>
          <a:p>
            <a:endParaRPr lang="en-IT" dirty="0"/>
          </a:p>
          <a:p>
            <a:r>
              <a:rPr lang="en-IT" dirty="0"/>
              <a:t>And finally the Supervisors that are in charge of managing the life cycle of all the components</a:t>
            </a:r>
          </a:p>
          <a:p>
            <a:endParaRPr lang="en-IT" dirty="0"/>
          </a:p>
          <a:p>
            <a:endParaRPr lang="en-IT" dirty="0"/>
          </a:p>
          <a:p>
            <a:endParaRPr lang="en-IT" dirty="0"/>
          </a:p>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9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gn="just">
              <a:buNone/>
            </a:pPr>
            <a:r>
              <a:rPr lang="en-GB" sz="1200" dirty="0"/>
              <a:t>In the previous slide, we saw that CTA is an Internet of Things environment. Here instead, we see that the Monitoring Data of CTA can be described as Big Data</a:t>
            </a:r>
          </a:p>
          <a:p>
            <a:pPr marL="114300" indent="0" algn="just">
              <a:buNone/>
            </a:pPr>
            <a:endParaRPr lang="en-GB" sz="1200" dirty="0"/>
          </a:p>
          <a:p>
            <a:pPr marL="114300" indent="0" algn="just">
              <a:buNone/>
            </a:pPr>
            <a:r>
              <a:rPr lang="en-GB" sz="1200" dirty="0"/>
              <a:t>We expect indeed to collect about </a:t>
            </a:r>
            <a:r>
              <a:rPr lang="en-GB" sz="1200" b="1" dirty="0"/>
              <a:t>200.000</a:t>
            </a:r>
            <a:r>
              <a:rPr lang="en-GB" sz="1200" dirty="0"/>
              <a:t> </a:t>
            </a:r>
            <a:r>
              <a:rPr lang="en-GB" sz="1200" b="1" dirty="0"/>
              <a:t>monitoring points </a:t>
            </a:r>
            <a:r>
              <a:rPr lang="en-GB" sz="1200" dirty="0"/>
              <a:t>sampled at a maximum rate of </a:t>
            </a:r>
            <a:r>
              <a:rPr lang="en-GB" sz="1200" b="1" dirty="0"/>
              <a:t>5 Hz</a:t>
            </a:r>
            <a:r>
              <a:rPr lang="en-GB" sz="1200" dirty="0"/>
              <a:t> for a maximum throughput of </a:t>
            </a:r>
            <a:r>
              <a:rPr lang="en-GB" sz="1200" b="1" dirty="0"/>
              <a:t>~1.26 Gbps</a:t>
            </a:r>
            <a:r>
              <a:rPr lang="en-GB" sz="1200" dirty="0"/>
              <a:t>, including logging </a:t>
            </a:r>
            <a:r>
              <a:rPr lang="en-GB" sz="1200" b="1" dirty="0"/>
              <a:t>–&gt; Volume and Velocity </a:t>
            </a:r>
          </a:p>
          <a:p>
            <a:pPr marL="114300" indent="0" algn="just">
              <a:buNone/>
            </a:pPr>
            <a:endParaRPr lang="en-GB" sz="1200" b="1" dirty="0"/>
          </a:p>
          <a:p>
            <a:pPr marL="114300" indent="0" algn="just">
              <a:buNone/>
            </a:pPr>
            <a:r>
              <a:rPr lang="en-GB" sz="1200" dirty="0"/>
              <a:t>We have </a:t>
            </a:r>
            <a:r>
              <a:rPr lang="en-GB" sz="1200" b="1" dirty="0"/>
              <a:t>different</a:t>
            </a:r>
            <a:r>
              <a:rPr lang="en-GB" sz="1200" dirty="0"/>
              <a:t> </a:t>
            </a:r>
            <a:r>
              <a:rPr lang="en-GB" sz="1200" b="1" dirty="0"/>
              <a:t>data</a:t>
            </a:r>
            <a:r>
              <a:rPr lang="en-GB" sz="1200" dirty="0"/>
              <a:t> </a:t>
            </a:r>
            <a:r>
              <a:rPr lang="en-GB" sz="1200" b="1" dirty="0"/>
              <a:t>sources</a:t>
            </a:r>
            <a:r>
              <a:rPr lang="en-GB" sz="1200" dirty="0"/>
              <a:t>: the condition-based monitoring system, auxiliary instruments (weather stations, LiDAR, FRAM, etc.), low-level firmware, operational scripts, and user activities through the HMI. Also, data are collected via </a:t>
            </a:r>
            <a:r>
              <a:rPr lang="en-GB" sz="1200" b="1" dirty="0"/>
              <a:t>different</a:t>
            </a:r>
            <a:r>
              <a:rPr lang="en-GB" sz="1200" dirty="0"/>
              <a:t> </a:t>
            </a:r>
            <a:r>
              <a:rPr lang="en-GB" sz="1200" b="1" dirty="0"/>
              <a:t>protocols</a:t>
            </a:r>
            <a:r>
              <a:rPr lang="en-GB" sz="1200" dirty="0"/>
              <a:t> (ACS, OPC-UA Servers, Log files, etc.) </a:t>
            </a:r>
            <a:r>
              <a:rPr lang="en-GB" sz="1200" b="1" dirty="0"/>
              <a:t>–&gt; Variety</a:t>
            </a:r>
            <a:endParaRPr lang="en-GB" sz="1200" dirty="0"/>
          </a:p>
          <a:p>
            <a:pPr marL="114300" indent="0" algn="just">
              <a:buNone/>
            </a:pPr>
            <a:endParaRPr lang="en-GB" sz="1200" b="1" dirty="0"/>
          </a:p>
          <a:p>
            <a:pPr marL="114300" indent="0" algn="just">
              <a:buNone/>
            </a:pPr>
            <a:r>
              <a:rPr lang="en-GB" sz="1200" dirty="0"/>
              <a:t>Logging and monitoring systems aim at providing a </a:t>
            </a:r>
            <a:r>
              <a:rPr lang="en-GB" sz="1200" b="1" dirty="0"/>
              <a:t>solid framework</a:t>
            </a:r>
            <a:r>
              <a:rPr lang="en-GB" sz="1200" dirty="0"/>
              <a:t> for identifying </a:t>
            </a:r>
            <a:r>
              <a:rPr lang="en-GB" sz="1200" b="1" dirty="0"/>
              <a:t>measurement</a:t>
            </a:r>
            <a:r>
              <a:rPr lang="en-GB" sz="1200" dirty="0"/>
              <a:t> </a:t>
            </a:r>
            <a:r>
              <a:rPr lang="en-GB" sz="1200" b="1" dirty="0"/>
              <a:t>systematics</a:t>
            </a:r>
            <a:r>
              <a:rPr lang="en-GB" sz="1200" dirty="0"/>
              <a:t> and </a:t>
            </a:r>
            <a:r>
              <a:rPr lang="en-GB" sz="1200" b="1" dirty="0"/>
              <a:t>maintenance issues</a:t>
            </a:r>
            <a:r>
              <a:rPr lang="en-GB" sz="1200" dirty="0"/>
              <a:t> </a:t>
            </a:r>
            <a:r>
              <a:rPr lang="en-GB" sz="1200" b="1" dirty="0"/>
              <a:t>–&gt; Value and Veracity</a:t>
            </a:r>
            <a:endParaRPr lang="en-IT" sz="1200" b="1" dirty="0"/>
          </a:p>
          <a:p>
            <a:pPr marL="114300" indent="0" algn="just">
              <a:buNone/>
            </a:pPr>
            <a:endParaRPr lang="en-IT" sz="1200" b="1" dirty="0"/>
          </a:p>
          <a:p>
            <a:pPr marL="114300" indent="0" algn="just">
              <a:buNone/>
            </a:pPr>
            <a:r>
              <a:rPr lang="en-IT" sz="1200" b="1" dirty="0"/>
              <a:t>5 Petabyte/year</a:t>
            </a:r>
            <a:endParaRPr lang="en-IT" sz="12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78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Recently, in the last couple of weeks, we successfully integrated and tested our software with real hardware. In particular, we were able to monitor some properties of an LST telescope located in La Palma, you see here the list of monitored properties, and the LST Weather Station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BACI property is a high-level representation of a monitoring or control point/entity;</a:t>
            </a:r>
          </a:p>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763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But going back to software, I would like to spend a few words on the most important technologies the Monitoring System exploits, whic</a:t>
            </a:r>
            <a:r>
              <a:rPr lang="en-GB" dirty="0"/>
              <a:t>h</a:t>
            </a:r>
            <a:r>
              <a:rPr lang="en-IT" dirty="0"/>
              <a:t> are the most advanced ones in the field of Big Data and Internet of Things (IoT).  We make use of Apache Kafka which is an event-streaming platform used by many companies in industries (for example Netflix and Spotify). </a:t>
            </a:r>
          </a:p>
          <a:p>
            <a:endParaRPr lang="en-IT" dirty="0"/>
          </a:p>
          <a:p>
            <a:r>
              <a:rPr lang="en-IT" dirty="0"/>
              <a:t>We use part of the Elastic stack for dealing with logging. We install in each device to be monitored a Filebeats instance, whic</a:t>
            </a:r>
            <a:r>
              <a:rPr lang="en-GB" dirty="0"/>
              <a:t>h</a:t>
            </a:r>
            <a:r>
              <a:rPr lang="en-IT" dirty="0"/>
              <a:t> acts as a log shipper by reading and forwarding the new messages to a log aggregator that we realize thanks to Logstash. These technologies allow the system to perform log filtering both at device and central level</a:t>
            </a:r>
          </a:p>
          <a:p>
            <a:endParaRPr lang="en-IT" dirty="0"/>
          </a:p>
          <a:p>
            <a:r>
              <a:rPr lang="en-IT" dirty="0"/>
              <a:t>We use Apache Avro for data serialization and for exchanging data from a component to another</a:t>
            </a:r>
          </a:p>
          <a:p>
            <a:endParaRPr lang="en-IT" dirty="0"/>
          </a:p>
          <a:p>
            <a:r>
              <a:rPr lang="en-IT" dirty="0"/>
              <a:t>Finally, we exploit Apache Cassandra that is a NoSQL database for persisting data. Cassandra is a database specifically developed for time-series, and today is used by a lot of companies like Instagram, apple, ebay, netflix and many others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777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Let’s take a look more closely at the Architecture of the Queue System that is responsible for data transfer inside the Monitoring Software.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The collected values are written to a dedicated Kafka topic. To satisfy requirements on fault tolerance, high throughput, and scalability, the </a:t>
            </a:r>
            <a:r>
              <a:rPr lang="en-US" altLang="en-IT" sz="2400" dirty="0"/>
              <a:t>topic is spread across three partitions. The partitions are simply some text buffers, so, to increase the writing speed, the partitions are spread across three different queue systems (</a:t>
            </a:r>
            <a:r>
              <a:rPr lang="en-US" altLang="en-IT" sz="2400" dirty="0" err="1"/>
              <a:t>kafka</a:t>
            </a:r>
            <a:r>
              <a:rPr lang="en-US" altLang="en-IT" sz="2400" dirty="0"/>
              <a:t> </a:t>
            </a:r>
            <a:r>
              <a:rPr lang="en-US" altLang="en-IT" sz="2400" i="1" dirty="0"/>
              <a:t>brokers</a:t>
            </a:r>
            <a:r>
              <a:rPr lang="en-US" altLang="en-IT" sz="2400" dirty="0"/>
              <a:t>), </a:t>
            </a:r>
            <a:r>
              <a:rPr lang="en-US" sz="2400" dirty="0"/>
              <a:t>running on different nodes.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 Each partition is automatically replicated with a Leader-Follower mechanism.</a:t>
            </a:r>
            <a:r>
              <a:rPr lang="en-US" sz="1800" dirty="0">
                <a:effectLst/>
                <a:latin typeface="Times New Roman" panose="02020603050405020304" pitchFamily="18" charset="0"/>
                <a:ea typeface="Times New Roman" panose="02020603050405020304" pitchFamily="18" charset="0"/>
              </a:rPr>
              <a:t> </a:t>
            </a:r>
            <a:endParaRPr lang="en-IT" sz="24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325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effectLst/>
                <a:latin typeface="Times New Roman" panose="02020603050405020304" pitchFamily="18" charset="0"/>
                <a:ea typeface="Times New Roman" panose="02020603050405020304" pitchFamily="18" charset="0"/>
              </a:rPr>
              <a:t>So, if one or two brokers fail a new leader is elected among the available ones and the Monitoring System can continue collecting and archiving monitoring values </a:t>
            </a:r>
            <a:endParaRPr lang="en-US" sz="24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287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By exploiting three brokers we are tolerant up to two node failures</a:t>
            </a:r>
            <a:endParaRPr lang="en-IT" sz="24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175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1381055"/>
            <a:ext cx="7772400" cy="131928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600"/>
              <a:buFont typeface="Fira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681120" y="2914650"/>
            <a:ext cx="6400800" cy="1043548"/>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1"/>
              </a:buClr>
              <a:buSzPts val="2000"/>
              <a:buNone/>
              <a:defRPr sz="2000">
                <a:solidFill>
                  <a:schemeClr val="dk1"/>
                </a:solidFill>
              </a:defRPr>
            </a:lvl1pPr>
            <a:lvl2pPr lvl="1" algn="ctr">
              <a:spcBef>
                <a:spcPts val="360"/>
              </a:spcBef>
              <a:spcAft>
                <a:spcPts val="0"/>
              </a:spcAft>
              <a:buClr>
                <a:srgbClr val="888A95"/>
              </a:buClr>
              <a:buSzPts val="1800"/>
              <a:buNone/>
              <a:defRPr>
                <a:solidFill>
                  <a:srgbClr val="888A95"/>
                </a:solidFill>
              </a:defRPr>
            </a:lvl2pPr>
            <a:lvl3pPr lvl="2" algn="ctr">
              <a:spcBef>
                <a:spcPts val="360"/>
              </a:spcBef>
              <a:spcAft>
                <a:spcPts val="0"/>
              </a:spcAft>
              <a:buClr>
                <a:srgbClr val="888A95"/>
              </a:buClr>
              <a:buSzPts val="1800"/>
              <a:buNone/>
              <a:defRPr>
                <a:solidFill>
                  <a:srgbClr val="888A95"/>
                </a:solidFill>
              </a:defRPr>
            </a:lvl3pPr>
            <a:lvl4pPr lvl="3" algn="ctr">
              <a:spcBef>
                <a:spcPts val="320"/>
              </a:spcBef>
              <a:spcAft>
                <a:spcPts val="0"/>
              </a:spcAft>
              <a:buClr>
                <a:srgbClr val="888A95"/>
              </a:buClr>
              <a:buSzPts val="1600"/>
              <a:buNone/>
              <a:defRPr>
                <a:solidFill>
                  <a:srgbClr val="888A95"/>
                </a:solidFill>
              </a:defRPr>
            </a:lvl4pPr>
            <a:lvl5pPr lvl="4" algn="ctr">
              <a:spcBef>
                <a:spcPts val="320"/>
              </a:spcBef>
              <a:spcAft>
                <a:spcPts val="0"/>
              </a:spcAft>
              <a:buClr>
                <a:srgbClr val="888A95"/>
              </a:buClr>
              <a:buSzPts val="1600"/>
              <a:buNone/>
              <a:defRPr>
                <a:solidFill>
                  <a:srgbClr val="888A95"/>
                </a:solidFill>
              </a:defRPr>
            </a:lvl5pPr>
            <a:lvl6pPr lvl="5" algn="ctr">
              <a:spcBef>
                <a:spcPts val="400"/>
              </a:spcBef>
              <a:spcAft>
                <a:spcPts val="0"/>
              </a:spcAft>
              <a:buClr>
                <a:srgbClr val="888A95"/>
              </a:buClr>
              <a:buSzPts val="2000"/>
              <a:buNone/>
              <a:defRPr>
                <a:solidFill>
                  <a:srgbClr val="888A95"/>
                </a:solidFill>
              </a:defRPr>
            </a:lvl6pPr>
            <a:lvl7pPr lvl="6" algn="ctr">
              <a:spcBef>
                <a:spcPts val="400"/>
              </a:spcBef>
              <a:spcAft>
                <a:spcPts val="0"/>
              </a:spcAft>
              <a:buClr>
                <a:srgbClr val="888A95"/>
              </a:buClr>
              <a:buSzPts val="2000"/>
              <a:buNone/>
              <a:defRPr>
                <a:solidFill>
                  <a:srgbClr val="888A95"/>
                </a:solidFill>
              </a:defRPr>
            </a:lvl7pPr>
            <a:lvl8pPr lvl="7" algn="ctr">
              <a:spcBef>
                <a:spcPts val="400"/>
              </a:spcBef>
              <a:spcAft>
                <a:spcPts val="0"/>
              </a:spcAft>
              <a:buClr>
                <a:srgbClr val="888A95"/>
              </a:buClr>
              <a:buSzPts val="2000"/>
              <a:buNone/>
              <a:defRPr>
                <a:solidFill>
                  <a:srgbClr val="888A95"/>
                </a:solidFill>
              </a:defRPr>
            </a:lvl8pPr>
            <a:lvl9pPr lvl="8" algn="ctr">
              <a:spcBef>
                <a:spcPts val="400"/>
              </a:spcBef>
              <a:spcAft>
                <a:spcPts val="0"/>
              </a:spcAft>
              <a:buClr>
                <a:srgbClr val="888A95"/>
              </a:buClr>
              <a:buSzPts val="2000"/>
              <a:buNone/>
              <a:defRPr>
                <a:solidFill>
                  <a:srgbClr val="888A95"/>
                </a:solidFill>
              </a:defRPr>
            </a:lvl9pPr>
          </a:lstStyle>
          <a:p>
            <a:endParaRPr/>
          </a:p>
        </p:txBody>
      </p:sp>
      <p:sp>
        <p:nvSpPr>
          <p:cNvPr id="18" name="Google Shape;18;p1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641146" y="178962"/>
            <a:ext cx="6293076" cy="6180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641144" y="1191880"/>
            <a:ext cx="7632072"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98C3"/>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9"/>
          <p:cNvCxnSpPr/>
          <p:nvPr/>
        </p:nvCxnSpPr>
        <p:spPr>
          <a:xfrm>
            <a:off x="641145" y="967452"/>
            <a:ext cx="7905687" cy="0"/>
          </a:xfrm>
          <a:prstGeom prst="straightConnector1">
            <a:avLst/>
          </a:prstGeom>
          <a:noFill/>
          <a:ln w="25400" cap="flat" cmpd="sng">
            <a:solidFill>
              <a:schemeClr val="dk1"/>
            </a:solidFill>
            <a:prstDash val="solid"/>
            <a:round/>
            <a:headEnd type="none" w="sm" len="sm"/>
            <a:tailEnd type="none" w="sm" len="sm"/>
          </a:ln>
        </p:spPr>
      </p:cxnSp>
      <p:pic>
        <p:nvPicPr>
          <p:cNvPr id="28" name="Google Shape;28;p19" descr="CTA_Logo_Template_RGB2.png"/>
          <p:cNvPicPr preferRelativeResize="0"/>
          <p:nvPr/>
        </p:nvPicPr>
        <p:blipFill rotWithShape="1">
          <a:blip r:embed="rId2">
            <a:alphaModFix/>
          </a:blip>
          <a:srcRect r="38075"/>
          <a:stretch/>
        </p:blipFill>
        <p:spPr>
          <a:xfrm>
            <a:off x="7303163" y="98647"/>
            <a:ext cx="1219209" cy="7709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641146" y="178962"/>
            <a:ext cx="6313234" cy="6180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629820" y="1233051"/>
            <a:ext cx="4038600" cy="2545556"/>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vl1pPr>
            <a:lvl2pPr marL="914400" lvl="1" indent="-355600" algn="l">
              <a:spcBef>
                <a:spcPts val="400"/>
              </a:spcBef>
              <a:spcAft>
                <a:spcPts val="0"/>
              </a:spcAft>
              <a:buClr>
                <a:srgbClr val="0098C3"/>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20"/>
          <p:cNvSpPr txBox="1">
            <a:spLocks noGrp="1"/>
          </p:cNvSpPr>
          <p:nvPr>
            <p:ph type="body" idx="2"/>
          </p:nvPr>
        </p:nvSpPr>
        <p:spPr>
          <a:xfrm>
            <a:off x="4820820" y="1233051"/>
            <a:ext cx="4038600" cy="2545556"/>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vl1pPr>
            <a:lvl2pPr marL="914400" lvl="1" indent="-355600" algn="l">
              <a:spcBef>
                <a:spcPts val="400"/>
              </a:spcBef>
              <a:spcAft>
                <a:spcPts val="0"/>
              </a:spcAft>
              <a:buClr>
                <a:srgbClr val="0098C3"/>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2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20"/>
          <p:cNvCxnSpPr/>
          <p:nvPr/>
        </p:nvCxnSpPr>
        <p:spPr>
          <a:xfrm>
            <a:off x="641145" y="967452"/>
            <a:ext cx="7905687" cy="0"/>
          </a:xfrm>
          <a:prstGeom prst="straightConnector1">
            <a:avLst/>
          </a:prstGeom>
          <a:noFill/>
          <a:ln w="25400" cap="flat" cmpd="sng">
            <a:solidFill>
              <a:schemeClr val="dk1"/>
            </a:solidFill>
            <a:prstDash val="solid"/>
            <a:round/>
            <a:headEnd type="none" w="sm" len="sm"/>
            <a:tailEnd type="none" w="sm" len="sm"/>
          </a:ln>
        </p:spPr>
      </p:cxnSp>
      <p:pic>
        <p:nvPicPr>
          <p:cNvPr id="37" name="Google Shape;37;p20" descr="CTA_Logo_Template_RGB2.png"/>
          <p:cNvPicPr preferRelativeResize="0"/>
          <p:nvPr/>
        </p:nvPicPr>
        <p:blipFill rotWithShape="1">
          <a:blip r:embed="rId2">
            <a:alphaModFix/>
          </a:blip>
          <a:srcRect r="38075"/>
          <a:stretch/>
        </p:blipFill>
        <p:spPr>
          <a:xfrm>
            <a:off x="7303163" y="98647"/>
            <a:ext cx="1219209" cy="7709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1" y="205980"/>
            <a:ext cx="6477021" cy="7311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2800"/>
              <a:buFont typeface="Fir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rgbClr val="0098C3"/>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2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vl1pPr>
            <a:lvl2pPr marL="914400" lvl="1" indent="-342900" algn="l">
              <a:spcBef>
                <a:spcPts val="360"/>
              </a:spcBef>
              <a:spcAft>
                <a:spcPts val="0"/>
              </a:spcAft>
              <a:buClr>
                <a:srgbClr val="0098C3"/>
              </a:buClr>
              <a:buSzPts val="1800"/>
              <a:buChar char="–"/>
              <a:defRPr sz="1800"/>
            </a:lvl2pPr>
            <a:lvl3pPr marL="1371600" lvl="2" indent="-330200" algn="l">
              <a:spcBef>
                <a:spcPts val="320"/>
              </a:spcBef>
              <a:spcAft>
                <a:spcPts val="0"/>
              </a:spcAft>
              <a:buClr>
                <a:schemeClr val="dk1"/>
              </a:buClr>
              <a:buSzPts val="1600"/>
              <a:buChar char="•"/>
              <a:defRPr sz="16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21"/>
          <p:cNvSpPr txBox="1">
            <a:spLocks noGrp="1"/>
          </p:cNvSpPr>
          <p:nvPr>
            <p:ph type="body" idx="3"/>
          </p:nvPr>
        </p:nvSpPr>
        <p:spPr>
          <a:xfrm>
            <a:off x="4645028"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rgbClr val="0098C3"/>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4"/>
          </p:nvPr>
        </p:nvSpPr>
        <p:spPr>
          <a:xfrm>
            <a:off x="4645028" y="1631156"/>
            <a:ext cx="4041775" cy="2963466"/>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vl1pPr>
            <a:lvl2pPr marL="914400" lvl="1" indent="-342900" algn="l">
              <a:spcBef>
                <a:spcPts val="360"/>
              </a:spcBef>
              <a:spcAft>
                <a:spcPts val="0"/>
              </a:spcAft>
              <a:buClr>
                <a:srgbClr val="0098C3"/>
              </a:buClr>
              <a:buSzPts val="1800"/>
              <a:buChar char="–"/>
              <a:defRPr sz="1800"/>
            </a:lvl2pPr>
            <a:lvl3pPr marL="1371600" lvl="2" indent="-330200" algn="l">
              <a:spcBef>
                <a:spcPts val="320"/>
              </a:spcBef>
              <a:spcAft>
                <a:spcPts val="0"/>
              </a:spcAft>
              <a:buClr>
                <a:schemeClr val="dk1"/>
              </a:buClr>
              <a:buSzPts val="1600"/>
              <a:buChar char="•"/>
              <a:defRPr sz="16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21"/>
          <p:cNvCxnSpPr/>
          <p:nvPr/>
        </p:nvCxnSpPr>
        <p:spPr>
          <a:xfrm>
            <a:off x="641145" y="967452"/>
            <a:ext cx="7905687" cy="0"/>
          </a:xfrm>
          <a:prstGeom prst="straightConnector1">
            <a:avLst/>
          </a:prstGeom>
          <a:noFill/>
          <a:ln w="25400" cap="flat" cmpd="sng">
            <a:solidFill>
              <a:schemeClr val="dk1"/>
            </a:solidFill>
            <a:prstDash val="solid"/>
            <a:round/>
            <a:headEnd type="none" w="sm" len="sm"/>
            <a:tailEnd type="none" w="sm" len="sm"/>
          </a:ln>
        </p:spPr>
      </p:cxnSp>
      <p:pic>
        <p:nvPicPr>
          <p:cNvPr id="48" name="Google Shape;48;p21" descr="CTA_Logo_Template_RGB2.png"/>
          <p:cNvPicPr preferRelativeResize="0"/>
          <p:nvPr/>
        </p:nvPicPr>
        <p:blipFill rotWithShape="1">
          <a:blip r:embed="rId2">
            <a:alphaModFix/>
          </a:blip>
          <a:srcRect r="38075"/>
          <a:stretch/>
        </p:blipFill>
        <p:spPr>
          <a:xfrm>
            <a:off x="7303163" y="98647"/>
            <a:ext cx="1219209" cy="7709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641146" y="178962"/>
            <a:ext cx="6272918" cy="6180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4" name="Google Shape;54;p22"/>
          <p:cNvCxnSpPr/>
          <p:nvPr/>
        </p:nvCxnSpPr>
        <p:spPr>
          <a:xfrm>
            <a:off x="641145" y="967452"/>
            <a:ext cx="7905687" cy="0"/>
          </a:xfrm>
          <a:prstGeom prst="straightConnector1">
            <a:avLst/>
          </a:prstGeom>
          <a:noFill/>
          <a:ln w="25400" cap="flat" cmpd="sng">
            <a:solidFill>
              <a:schemeClr val="dk1"/>
            </a:solidFill>
            <a:prstDash val="solid"/>
            <a:round/>
            <a:headEnd type="none" w="sm" len="sm"/>
            <a:tailEnd type="none" w="sm" len="sm"/>
          </a:ln>
        </p:spPr>
      </p:cxnSp>
      <p:pic>
        <p:nvPicPr>
          <p:cNvPr id="55" name="Google Shape;55;p22" descr="CTA_Logo_Template_RGB2.png"/>
          <p:cNvPicPr preferRelativeResize="0"/>
          <p:nvPr/>
        </p:nvPicPr>
        <p:blipFill rotWithShape="1">
          <a:blip r:embed="rId2">
            <a:alphaModFix/>
          </a:blip>
          <a:srcRect r="38075"/>
          <a:stretch/>
        </p:blipFill>
        <p:spPr>
          <a:xfrm>
            <a:off x="7303163" y="98647"/>
            <a:ext cx="1219209" cy="7709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Fira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4"/>
          <p:cNvSpPr>
            <a:spLocks noGrp="1"/>
          </p:cNvSpPr>
          <p:nvPr>
            <p:ph type="pic" idx="2"/>
          </p:nvPr>
        </p:nvSpPr>
        <p:spPr>
          <a:xfrm>
            <a:off x="1792288" y="196519"/>
            <a:ext cx="5486400" cy="3349163"/>
          </a:xfrm>
          <a:prstGeom prst="rect">
            <a:avLst/>
          </a:prstGeom>
          <a:noFill/>
          <a:ln>
            <a:noFill/>
          </a:ln>
        </p:spPr>
      </p:sp>
      <p:sp>
        <p:nvSpPr>
          <p:cNvPr id="63" name="Google Shape;63;p2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rgbClr val="0098C3"/>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2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641146" y="178962"/>
            <a:ext cx="6252761" cy="6180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body" idx="1"/>
          </p:nvPr>
        </p:nvSpPr>
        <p:spPr>
          <a:xfrm rot="5400000">
            <a:off x="2759944" y="-926920"/>
            <a:ext cx="3394472" cy="76320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98C3"/>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2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25"/>
          <p:cNvCxnSpPr/>
          <p:nvPr/>
        </p:nvCxnSpPr>
        <p:spPr>
          <a:xfrm>
            <a:off x="641145" y="967452"/>
            <a:ext cx="7905687" cy="0"/>
          </a:xfrm>
          <a:prstGeom prst="straightConnector1">
            <a:avLst/>
          </a:prstGeom>
          <a:noFill/>
          <a:ln w="25400" cap="flat" cmpd="sng">
            <a:solidFill>
              <a:schemeClr val="dk1"/>
            </a:solidFill>
            <a:prstDash val="solid"/>
            <a:round/>
            <a:headEnd type="none" w="sm" len="sm"/>
            <a:tailEnd type="none" w="sm" len="sm"/>
          </a:ln>
        </p:spPr>
      </p:cxnSp>
      <p:pic>
        <p:nvPicPr>
          <p:cNvPr id="74" name="Google Shape;74;p25" descr="CTA_Logo_Template_RGB2.png"/>
          <p:cNvPicPr preferRelativeResize="0"/>
          <p:nvPr/>
        </p:nvPicPr>
        <p:blipFill rotWithShape="1">
          <a:blip r:embed="rId2">
            <a:alphaModFix/>
          </a:blip>
          <a:srcRect r="38075"/>
          <a:stretch/>
        </p:blipFill>
        <p:spPr>
          <a:xfrm>
            <a:off x="7303163" y="98647"/>
            <a:ext cx="1219209" cy="7709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LIDE">
  <p:cSld name="SLIDE">
    <p:spTree>
      <p:nvGrpSpPr>
        <p:cNvPr id="1" name="Shape 75"/>
        <p:cNvGrpSpPr/>
        <p:nvPr/>
      </p:nvGrpSpPr>
      <p:grpSpPr>
        <a:xfrm>
          <a:off x="0" y="0"/>
          <a:ext cx="0" cy="0"/>
          <a:chOff x="0" y="0"/>
          <a:chExt cx="0" cy="0"/>
        </a:xfrm>
      </p:grpSpPr>
      <p:sp>
        <p:nvSpPr>
          <p:cNvPr id="76" name="Google Shape;76;g11fdf4b9745_0_123"/>
          <p:cNvSpPr txBox="1">
            <a:spLocks noGrp="1"/>
          </p:cNvSpPr>
          <p:nvPr>
            <p:ph type="body" idx="1"/>
          </p:nvPr>
        </p:nvSpPr>
        <p:spPr>
          <a:xfrm>
            <a:off x="2867816" y="4813454"/>
            <a:ext cx="3408300" cy="181500"/>
          </a:xfrm>
          <a:prstGeom prst="rect">
            <a:avLst/>
          </a:prstGeom>
          <a:noFill/>
          <a:ln>
            <a:noFill/>
          </a:ln>
        </p:spPr>
        <p:txBody>
          <a:bodyPr spcFirstLastPara="1" wrap="square" lIns="34275" tIns="34275" rIns="34275" bIns="34275" anchor="ctr" anchorCtr="0">
            <a:spAutoFit/>
          </a:bodyPr>
          <a:lstStyle>
            <a:lvl1pPr marL="457200" lvl="0" indent="-228600" algn="ctr" rtl="0">
              <a:lnSpc>
                <a:spcPct val="100000"/>
              </a:lnSpc>
              <a:spcBef>
                <a:spcPts val="0"/>
              </a:spcBef>
              <a:spcAft>
                <a:spcPts val="0"/>
              </a:spcAft>
              <a:buClr>
                <a:srgbClr val="888888"/>
              </a:buClr>
              <a:buSzPts val="900"/>
              <a:buFont typeface="Calibri"/>
              <a:buNone/>
              <a:defRPr sz="900">
                <a:solidFill>
                  <a:srgbClr val="888888"/>
                </a:solidFill>
              </a:defRPr>
            </a:lvl1pPr>
            <a:lvl2pPr marL="914400" lvl="1" indent="-273050" algn="l" rtl="0">
              <a:lnSpc>
                <a:spcPct val="100000"/>
              </a:lnSpc>
              <a:spcBef>
                <a:spcPts val="600"/>
              </a:spcBef>
              <a:spcAft>
                <a:spcPts val="0"/>
              </a:spcAft>
              <a:buClr>
                <a:srgbClr val="000000"/>
              </a:buClr>
              <a:buSzPts val="700"/>
              <a:buChar char="–"/>
              <a:defRPr/>
            </a:lvl2pPr>
            <a:lvl3pPr marL="1371600" lvl="2" indent="-273050" algn="l" rtl="0">
              <a:lnSpc>
                <a:spcPct val="100000"/>
              </a:lnSpc>
              <a:spcBef>
                <a:spcPts val="600"/>
              </a:spcBef>
              <a:spcAft>
                <a:spcPts val="0"/>
              </a:spcAft>
              <a:buClr>
                <a:srgbClr val="000000"/>
              </a:buClr>
              <a:buSzPts val="700"/>
              <a:buChar char="•"/>
              <a:defRPr/>
            </a:lvl3pPr>
            <a:lvl4pPr marL="1828800" lvl="3" indent="-273050" algn="l" rtl="0">
              <a:lnSpc>
                <a:spcPct val="100000"/>
              </a:lnSpc>
              <a:spcBef>
                <a:spcPts val="600"/>
              </a:spcBef>
              <a:spcAft>
                <a:spcPts val="0"/>
              </a:spcAft>
              <a:buClr>
                <a:srgbClr val="000000"/>
              </a:buClr>
              <a:buSzPts val="700"/>
              <a:buChar char="–"/>
              <a:defRPr/>
            </a:lvl4pPr>
            <a:lvl5pPr marL="2286000" lvl="4" indent="-273050" algn="l" rtl="0">
              <a:lnSpc>
                <a:spcPct val="100000"/>
              </a:lnSpc>
              <a:spcBef>
                <a:spcPts val="600"/>
              </a:spcBef>
              <a:spcAft>
                <a:spcPts val="0"/>
              </a:spcAft>
              <a:buClr>
                <a:srgbClr val="000000"/>
              </a:buClr>
              <a:buSzPts val="700"/>
              <a:buChar char="»"/>
              <a:defRPr/>
            </a:lvl5pPr>
            <a:lvl6pPr marL="2743200" lvl="5" indent="-273050" algn="l" rtl="0">
              <a:lnSpc>
                <a:spcPct val="100000"/>
              </a:lnSpc>
              <a:spcBef>
                <a:spcPts val="600"/>
              </a:spcBef>
              <a:spcAft>
                <a:spcPts val="0"/>
              </a:spcAft>
              <a:buClr>
                <a:srgbClr val="000000"/>
              </a:buClr>
              <a:buSzPts val="700"/>
              <a:buChar char="•"/>
              <a:defRPr/>
            </a:lvl6pPr>
            <a:lvl7pPr marL="3200400" lvl="6" indent="-273050" algn="l" rtl="0">
              <a:lnSpc>
                <a:spcPct val="100000"/>
              </a:lnSpc>
              <a:spcBef>
                <a:spcPts val="600"/>
              </a:spcBef>
              <a:spcAft>
                <a:spcPts val="0"/>
              </a:spcAft>
              <a:buClr>
                <a:srgbClr val="000000"/>
              </a:buClr>
              <a:buSzPts val="700"/>
              <a:buChar char="•"/>
              <a:defRPr/>
            </a:lvl7pPr>
            <a:lvl8pPr marL="3657600" lvl="7" indent="-273050" algn="l" rtl="0">
              <a:lnSpc>
                <a:spcPct val="100000"/>
              </a:lnSpc>
              <a:spcBef>
                <a:spcPts val="600"/>
              </a:spcBef>
              <a:spcAft>
                <a:spcPts val="0"/>
              </a:spcAft>
              <a:buClr>
                <a:srgbClr val="000000"/>
              </a:buClr>
              <a:buSzPts val="700"/>
              <a:buChar char="•"/>
              <a:defRPr/>
            </a:lvl8pPr>
            <a:lvl9pPr marL="4114800" lvl="8" indent="-273050" algn="l" rtl="0">
              <a:lnSpc>
                <a:spcPct val="100000"/>
              </a:lnSpc>
              <a:spcBef>
                <a:spcPts val="600"/>
              </a:spcBef>
              <a:spcAft>
                <a:spcPts val="0"/>
              </a:spcAft>
              <a:buClr>
                <a:srgbClr val="000000"/>
              </a:buClr>
              <a:buSzPts val="700"/>
              <a:buChar char="•"/>
              <a:defRPr/>
            </a:lvl9pPr>
          </a:lstStyle>
          <a:p>
            <a:endParaRPr/>
          </a:p>
        </p:txBody>
      </p:sp>
      <p:pic>
        <p:nvPicPr>
          <p:cNvPr id="77" name="Google Shape;77;g11fdf4b9745_0_123" descr="Content Placeholder 8"/>
          <p:cNvPicPr preferRelativeResize="0"/>
          <p:nvPr/>
        </p:nvPicPr>
        <p:blipFill rotWithShape="1">
          <a:blip r:embed="rId2">
            <a:alphaModFix/>
          </a:blip>
          <a:srcRect l="1247" r="1325" b="10394"/>
          <a:stretch/>
        </p:blipFill>
        <p:spPr>
          <a:xfrm>
            <a:off x="7607223" y="202776"/>
            <a:ext cx="1240126" cy="524668"/>
          </a:xfrm>
          <a:prstGeom prst="rect">
            <a:avLst/>
          </a:prstGeom>
          <a:noFill/>
          <a:ln>
            <a:noFill/>
          </a:ln>
        </p:spPr>
      </p:pic>
      <p:cxnSp>
        <p:nvCxnSpPr>
          <p:cNvPr id="78" name="Google Shape;78;g11fdf4b9745_0_123"/>
          <p:cNvCxnSpPr/>
          <p:nvPr/>
        </p:nvCxnSpPr>
        <p:spPr>
          <a:xfrm>
            <a:off x="350598" y="745979"/>
            <a:ext cx="8496900" cy="0"/>
          </a:xfrm>
          <a:prstGeom prst="straightConnector1">
            <a:avLst/>
          </a:prstGeom>
          <a:noFill/>
          <a:ln w="76200" cap="flat" cmpd="sng">
            <a:solidFill>
              <a:srgbClr val="00204E"/>
            </a:solidFill>
            <a:prstDash val="solid"/>
            <a:round/>
            <a:headEnd type="none" w="sm" len="sm"/>
            <a:tailEnd type="none" w="sm" len="sm"/>
          </a:ln>
          <a:effectLst>
            <a:outerShdw blurRad="76200" dist="38100" dir="5400000" rotWithShape="0">
              <a:srgbClr val="000000">
                <a:alpha val="34510"/>
              </a:srgbClr>
            </a:outerShdw>
          </a:effectLst>
        </p:spPr>
      </p:cxnSp>
      <p:sp>
        <p:nvSpPr>
          <p:cNvPr id="79" name="Google Shape;79;g11fdf4b9745_0_123"/>
          <p:cNvSpPr txBox="1">
            <a:spLocks noGrp="1"/>
          </p:cNvSpPr>
          <p:nvPr>
            <p:ph type="sldNum" idx="12"/>
          </p:nvPr>
        </p:nvSpPr>
        <p:spPr>
          <a:xfrm>
            <a:off x="8707145" y="4813454"/>
            <a:ext cx="189300" cy="207900"/>
          </a:xfrm>
          <a:prstGeom prst="rect">
            <a:avLst/>
          </a:prstGeom>
          <a:noFill/>
          <a:ln>
            <a:noFill/>
          </a:ln>
        </p:spPr>
        <p:txBody>
          <a:bodyPr spcFirstLastPara="1" wrap="square" lIns="34275" tIns="34275" rIns="34275" bIns="34275" anchor="ctr" anchorCtr="0">
            <a:sp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g11fdf4b9745_0_123"/>
          <p:cNvSpPr txBox="1">
            <a:spLocks noGrp="1"/>
          </p:cNvSpPr>
          <p:nvPr>
            <p:ph type="body" idx="2"/>
          </p:nvPr>
        </p:nvSpPr>
        <p:spPr>
          <a:xfrm>
            <a:off x="344277" y="163117"/>
            <a:ext cx="6318600" cy="540000"/>
          </a:xfrm>
          <a:prstGeom prst="rect">
            <a:avLst/>
          </a:prstGeom>
          <a:noFill/>
          <a:ln>
            <a:noFill/>
          </a:ln>
        </p:spPr>
        <p:txBody>
          <a:bodyPr spcFirstLastPara="1" wrap="square" lIns="34275" tIns="34275" rIns="34275" bIns="34275" anchor="ctr" anchorCtr="0">
            <a:normAutofit/>
          </a:bodyPr>
          <a:lstStyle>
            <a:lvl1pPr marL="457200" lvl="0" indent="-228600" algn="l" rtl="0">
              <a:lnSpc>
                <a:spcPct val="100000"/>
              </a:lnSpc>
              <a:spcBef>
                <a:spcPts val="0"/>
              </a:spcBef>
              <a:spcAft>
                <a:spcPts val="0"/>
              </a:spcAft>
              <a:buClr>
                <a:srgbClr val="00204E"/>
              </a:buClr>
              <a:buSzPts val="2700"/>
              <a:buFont typeface="Fira Sans"/>
              <a:buNone/>
              <a:defRPr sz="2700" b="1">
                <a:solidFill>
                  <a:srgbClr val="00204E"/>
                </a:solidFill>
                <a:latin typeface="Fira Sans"/>
                <a:ea typeface="Fira Sans"/>
                <a:cs typeface="Fira Sans"/>
                <a:sym typeface="Fira Sans"/>
              </a:defRPr>
            </a:lvl1pPr>
            <a:lvl2pPr marL="914400" lvl="1" indent="-273050" algn="l" rtl="0">
              <a:lnSpc>
                <a:spcPct val="100000"/>
              </a:lnSpc>
              <a:spcBef>
                <a:spcPts val="600"/>
              </a:spcBef>
              <a:spcAft>
                <a:spcPts val="0"/>
              </a:spcAft>
              <a:buClr>
                <a:srgbClr val="000000"/>
              </a:buClr>
              <a:buSzPts val="700"/>
              <a:buChar char="–"/>
              <a:defRPr/>
            </a:lvl2pPr>
            <a:lvl3pPr marL="1371600" lvl="2" indent="-273050" algn="l" rtl="0">
              <a:lnSpc>
                <a:spcPct val="100000"/>
              </a:lnSpc>
              <a:spcBef>
                <a:spcPts val="600"/>
              </a:spcBef>
              <a:spcAft>
                <a:spcPts val="0"/>
              </a:spcAft>
              <a:buClr>
                <a:srgbClr val="000000"/>
              </a:buClr>
              <a:buSzPts val="700"/>
              <a:buChar char="•"/>
              <a:defRPr/>
            </a:lvl3pPr>
            <a:lvl4pPr marL="1828800" lvl="3" indent="-273050" algn="l" rtl="0">
              <a:lnSpc>
                <a:spcPct val="100000"/>
              </a:lnSpc>
              <a:spcBef>
                <a:spcPts val="600"/>
              </a:spcBef>
              <a:spcAft>
                <a:spcPts val="0"/>
              </a:spcAft>
              <a:buClr>
                <a:srgbClr val="000000"/>
              </a:buClr>
              <a:buSzPts val="700"/>
              <a:buChar char="–"/>
              <a:defRPr/>
            </a:lvl4pPr>
            <a:lvl5pPr marL="2286000" lvl="4" indent="-273050" algn="l" rtl="0">
              <a:lnSpc>
                <a:spcPct val="100000"/>
              </a:lnSpc>
              <a:spcBef>
                <a:spcPts val="600"/>
              </a:spcBef>
              <a:spcAft>
                <a:spcPts val="0"/>
              </a:spcAft>
              <a:buClr>
                <a:srgbClr val="000000"/>
              </a:buClr>
              <a:buSzPts val="700"/>
              <a:buChar char="»"/>
              <a:defRPr/>
            </a:lvl5pPr>
            <a:lvl6pPr marL="2743200" lvl="5" indent="-273050" algn="l" rtl="0">
              <a:lnSpc>
                <a:spcPct val="100000"/>
              </a:lnSpc>
              <a:spcBef>
                <a:spcPts val="600"/>
              </a:spcBef>
              <a:spcAft>
                <a:spcPts val="0"/>
              </a:spcAft>
              <a:buClr>
                <a:srgbClr val="000000"/>
              </a:buClr>
              <a:buSzPts val="700"/>
              <a:buChar char="•"/>
              <a:defRPr/>
            </a:lvl6pPr>
            <a:lvl7pPr marL="3200400" lvl="6" indent="-273050" algn="l" rtl="0">
              <a:lnSpc>
                <a:spcPct val="100000"/>
              </a:lnSpc>
              <a:spcBef>
                <a:spcPts val="600"/>
              </a:spcBef>
              <a:spcAft>
                <a:spcPts val="0"/>
              </a:spcAft>
              <a:buClr>
                <a:srgbClr val="000000"/>
              </a:buClr>
              <a:buSzPts val="700"/>
              <a:buChar char="•"/>
              <a:defRPr/>
            </a:lvl7pPr>
            <a:lvl8pPr marL="3657600" lvl="7" indent="-273050" algn="l" rtl="0">
              <a:lnSpc>
                <a:spcPct val="100000"/>
              </a:lnSpc>
              <a:spcBef>
                <a:spcPts val="600"/>
              </a:spcBef>
              <a:spcAft>
                <a:spcPts val="0"/>
              </a:spcAft>
              <a:buClr>
                <a:srgbClr val="000000"/>
              </a:buClr>
              <a:buSzPts val="700"/>
              <a:buChar char="•"/>
              <a:defRPr/>
            </a:lvl8pPr>
            <a:lvl9pPr marL="4114800" lvl="8" indent="-273050" algn="l" rtl="0">
              <a:lnSpc>
                <a:spcPct val="100000"/>
              </a:lnSpc>
              <a:spcBef>
                <a:spcPts val="600"/>
              </a:spcBef>
              <a:spcAft>
                <a:spcPts val="0"/>
              </a:spcAft>
              <a:buClr>
                <a:srgbClr val="000000"/>
              </a:buClr>
              <a:buSzPts val="7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41146" y="178962"/>
            <a:ext cx="6916951" cy="618062"/>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41144" y="1191880"/>
            <a:ext cx="7632072" cy="339447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Fira Sans"/>
                <a:ea typeface="Fira Sans"/>
                <a:cs typeface="Fira Sans"/>
                <a:sym typeface="Fira Sans"/>
              </a:defRPr>
            </a:lvl1pPr>
            <a:lvl2pPr marL="914400" marR="0" lvl="1" indent="-342900" algn="l" rtl="0">
              <a:spcBef>
                <a:spcPts val="360"/>
              </a:spcBef>
              <a:spcAft>
                <a:spcPts val="0"/>
              </a:spcAft>
              <a:buClr>
                <a:srgbClr val="0098C3"/>
              </a:buClr>
              <a:buSzPts val="1800"/>
              <a:buFont typeface="Arial"/>
              <a:buChar char="–"/>
              <a:defRPr sz="1800" b="0" i="0" u="none" strike="noStrike" cap="none">
                <a:solidFill>
                  <a:srgbClr val="0098C3"/>
                </a:solidFill>
                <a:latin typeface="Fira Sans"/>
                <a:ea typeface="Fira Sans"/>
                <a:cs typeface="Fira Sans"/>
                <a:sym typeface="Fir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Fira Sans"/>
                <a:ea typeface="Fira Sans"/>
                <a:cs typeface="Fira Sans"/>
                <a:sym typeface="Fir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Fira Sans"/>
                <a:ea typeface="Fira Sans"/>
                <a:cs typeface="Fira Sans"/>
                <a:sym typeface="Fir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Fira Sans"/>
                <a:ea typeface="Fira Sans"/>
                <a:cs typeface="Fira Sans"/>
                <a:sym typeface="Fir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A9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A9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A95"/>
                </a:solidFill>
                <a:latin typeface="Calibri"/>
                <a:ea typeface="Calibri"/>
                <a:cs typeface="Calibri"/>
                <a:sym typeface="Calibri"/>
              </a:defRPr>
            </a:lvl1pPr>
            <a:lvl2pPr marL="0" marR="0" lvl="1" indent="0" algn="r" rtl="0">
              <a:spcBef>
                <a:spcPts val="0"/>
              </a:spcBef>
              <a:buNone/>
              <a:defRPr sz="1200" b="0" i="0" u="none" strike="noStrike" cap="none">
                <a:solidFill>
                  <a:srgbClr val="888A95"/>
                </a:solidFill>
                <a:latin typeface="Calibri"/>
                <a:ea typeface="Calibri"/>
                <a:cs typeface="Calibri"/>
                <a:sym typeface="Calibri"/>
              </a:defRPr>
            </a:lvl2pPr>
            <a:lvl3pPr marL="0" marR="0" lvl="2" indent="0" algn="r" rtl="0">
              <a:spcBef>
                <a:spcPts val="0"/>
              </a:spcBef>
              <a:buNone/>
              <a:defRPr sz="1200" b="0" i="0" u="none" strike="noStrike" cap="none">
                <a:solidFill>
                  <a:srgbClr val="888A95"/>
                </a:solidFill>
                <a:latin typeface="Calibri"/>
                <a:ea typeface="Calibri"/>
                <a:cs typeface="Calibri"/>
                <a:sym typeface="Calibri"/>
              </a:defRPr>
            </a:lvl3pPr>
            <a:lvl4pPr marL="0" marR="0" lvl="3" indent="0" algn="r" rtl="0">
              <a:spcBef>
                <a:spcPts val="0"/>
              </a:spcBef>
              <a:buNone/>
              <a:defRPr sz="1200" b="0" i="0" u="none" strike="noStrike" cap="none">
                <a:solidFill>
                  <a:srgbClr val="888A95"/>
                </a:solidFill>
                <a:latin typeface="Calibri"/>
                <a:ea typeface="Calibri"/>
                <a:cs typeface="Calibri"/>
                <a:sym typeface="Calibri"/>
              </a:defRPr>
            </a:lvl4pPr>
            <a:lvl5pPr marL="0" marR="0" lvl="4" indent="0" algn="r" rtl="0">
              <a:spcBef>
                <a:spcPts val="0"/>
              </a:spcBef>
              <a:buNone/>
              <a:defRPr sz="1200" b="0" i="0" u="none" strike="noStrike" cap="none">
                <a:solidFill>
                  <a:srgbClr val="888A95"/>
                </a:solidFill>
                <a:latin typeface="Calibri"/>
                <a:ea typeface="Calibri"/>
                <a:cs typeface="Calibri"/>
                <a:sym typeface="Calibri"/>
              </a:defRPr>
            </a:lvl5pPr>
            <a:lvl6pPr marL="0" marR="0" lvl="5" indent="0" algn="r" rtl="0">
              <a:spcBef>
                <a:spcPts val="0"/>
              </a:spcBef>
              <a:buNone/>
              <a:defRPr sz="1200" b="0" i="0" u="none" strike="noStrike" cap="none">
                <a:solidFill>
                  <a:srgbClr val="888A95"/>
                </a:solidFill>
                <a:latin typeface="Calibri"/>
                <a:ea typeface="Calibri"/>
                <a:cs typeface="Calibri"/>
                <a:sym typeface="Calibri"/>
              </a:defRPr>
            </a:lvl6pPr>
            <a:lvl7pPr marL="0" marR="0" lvl="6" indent="0" algn="r" rtl="0">
              <a:spcBef>
                <a:spcPts val="0"/>
              </a:spcBef>
              <a:buNone/>
              <a:defRPr sz="1200" b="0" i="0" u="none" strike="noStrike" cap="none">
                <a:solidFill>
                  <a:srgbClr val="888A95"/>
                </a:solidFill>
                <a:latin typeface="Calibri"/>
                <a:ea typeface="Calibri"/>
                <a:cs typeface="Calibri"/>
                <a:sym typeface="Calibri"/>
              </a:defRPr>
            </a:lvl7pPr>
            <a:lvl8pPr marL="0" marR="0" lvl="7" indent="0" algn="r" rtl="0">
              <a:spcBef>
                <a:spcPts val="0"/>
              </a:spcBef>
              <a:buNone/>
              <a:defRPr sz="1200" b="0" i="0" u="none" strike="noStrike" cap="none">
                <a:solidFill>
                  <a:srgbClr val="888A95"/>
                </a:solidFill>
                <a:latin typeface="Calibri"/>
                <a:ea typeface="Calibri"/>
                <a:cs typeface="Calibri"/>
                <a:sym typeface="Calibri"/>
              </a:defRPr>
            </a:lvl8pPr>
            <a:lvl9pPr marL="0" marR="0" lvl="8" indent="0" algn="r" rtl="0">
              <a:spcBef>
                <a:spcPts val="0"/>
              </a:spcBef>
              <a:buNone/>
              <a:defRPr sz="1200" b="0" i="0" u="none" strike="noStrike" cap="none">
                <a:solidFill>
                  <a:srgbClr val="888A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0" y="967452"/>
            <a:ext cx="9144000" cy="4176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87" name="Google Shape;87;p1"/>
          <p:cNvSpPr/>
          <p:nvPr/>
        </p:nvSpPr>
        <p:spPr>
          <a:xfrm>
            <a:off x="634172" y="1477790"/>
            <a:ext cx="7875657"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dk1"/>
                </a:solidFill>
                <a:latin typeface="Fira Sans"/>
                <a:ea typeface="Fira Sans"/>
                <a:cs typeface="Fira Sans"/>
                <a:sym typeface="Fira Sans"/>
              </a:rPr>
              <a:t>Computational Infrastructure for the Monitoring System of the Cherenkov Telescope Array</a:t>
            </a:r>
          </a:p>
        </p:txBody>
      </p:sp>
      <p:sp>
        <p:nvSpPr>
          <p:cNvPr id="88" name="Google Shape;88;p1"/>
          <p:cNvSpPr/>
          <p:nvPr/>
        </p:nvSpPr>
        <p:spPr>
          <a:xfrm>
            <a:off x="642571" y="4390631"/>
            <a:ext cx="693208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accent2"/>
                </a:solidFill>
                <a:latin typeface="Fira Sans"/>
                <a:ea typeface="Fira Sans"/>
                <a:cs typeface="Fira Sans"/>
                <a:sym typeface="Fira Sans"/>
              </a:rPr>
              <a:t>F. </a:t>
            </a:r>
            <a:r>
              <a:rPr lang="en-US" sz="1600" b="1" dirty="0" err="1">
                <a:solidFill>
                  <a:schemeClr val="accent2"/>
                </a:solidFill>
                <a:latin typeface="Fira Sans"/>
                <a:ea typeface="Fira Sans"/>
                <a:cs typeface="Fira Sans"/>
                <a:sym typeface="Fira Sans"/>
              </a:rPr>
              <a:t>Incardona</a:t>
            </a:r>
            <a:r>
              <a:rPr lang="en-US" sz="1600" b="1" dirty="0">
                <a:solidFill>
                  <a:schemeClr val="accent2"/>
                </a:solidFill>
                <a:latin typeface="Fira Sans"/>
                <a:ea typeface="Fira Sans"/>
                <a:cs typeface="Fira Sans"/>
                <a:sym typeface="Fira Sans"/>
              </a:rPr>
              <a:t>, A. Costa, K. </a:t>
            </a:r>
            <a:r>
              <a:rPr lang="en-US" sz="1600" b="1" dirty="0" err="1">
                <a:solidFill>
                  <a:schemeClr val="accent2"/>
                </a:solidFill>
                <a:latin typeface="Fira Sans"/>
                <a:ea typeface="Fira Sans"/>
                <a:cs typeface="Fira Sans"/>
                <a:sym typeface="Fira Sans"/>
              </a:rPr>
              <a:t>Munari</a:t>
            </a:r>
            <a:r>
              <a:rPr lang="en-US" sz="1600" b="1" dirty="0">
                <a:solidFill>
                  <a:schemeClr val="accent2"/>
                </a:solidFill>
                <a:latin typeface="Fira Sans"/>
                <a:ea typeface="Fira Sans"/>
                <a:cs typeface="Fira Sans"/>
                <a:sym typeface="Fira Sans"/>
              </a:rPr>
              <a:t>, P. G. Bruno, S. </a:t>
            </a:r>
            <a:r>
              <a:rPr lang="en-US" sz="1600" b="1" dirty="0" err="1">
                <a:solidFill>
                  <a:schemeClr val="accent2"/>
                </a:solidFill>
                <a:latin typeface="Fira Sans"/>
                <a:ea typeface="Fira Sans"/>
                <a:cs typeface="Fira Sans"/>
                <a:sym typeface="Fira Sans"/>
              </a:rPr>
              <a:t>Germani</a:t>
            </a:r>
            <a:endParaRPr dirty="0"/>
          </a:p>
        </p:txBody>
      </p:sp>
      <p:pic>
        <p:nvPicPr>
          <p:cNvPr id="89" name="Google Shape;89;p1" descr="CTA_Logo_Template_RGB2.png"/>
          <p:cNvPicPr preferRelativeResize="0"/>
          <p:nvPr/>
        </p:nvPicPr>
        <p:blipFill rotWithShape="1">
          <a:blip r:embed="rId3">
            <a:alphaModFix/>
          </a:blip>
          <a:srcRect/>
          <a:stretch/>
        </p:blipFill>
        <p:spPr>
          <a:xfrm>
            <a:off x="642573" y="120963"/>
            <a:ext cx="2022666" cy="791999"/>
          </a:xfrm>
          <a:prstGeom prst="rect">
            <a:avLst/>
          </a:prstGeom>
          <a:noFill/>
          <a:ln>
            <a:noFill/>
          </a:ln>
        </p:spPr>
      </p:pic>
      <p:pic>
        <p:nvPicPr>
          <p:cNvPr id="3" name="Picture 2" descr="A picture containing screenshot, graphics, electric blue, majorelle blue&#10;&#10;Description automatically generated">
            <a:extLst>
              <a:ext uri="{FF2B5EF4-FFF2-40B4-BE49-F238E27FC236}">
                <a16:creationId xmlns:a16="http://schemas.microsoft.com/office/drawing/2014/main" id="{1BB2C869-C412-A267-C4F5-2BAAF307F698}"/>
              </a:ext>
            </a:extLst>
          </p:cNvPr>
          <p:cNvPicPr>
            <a:picLocks noChangeAspect="1"/>
          </p:cNvPicPr>
          <p:nvPr/>
        </p:nvPicPr>
        <p:blipFill>
          <a:blip r:embed="rId4"/>
          <a:stretch>
            <a:fillRect/>
          </a:stretch>
        </p:blipFill>
        <p:spPr>
          <a:xfrm>
            <a:off x="7495046" y="120963"/>
            <a:ext cx="1006381" cy="1015663"/>
          </a:xfrm>
          <a:prstGeom prst="rect">
            <a:avLst/>
          </a:prstGeom>
        </p:spPr>
      </p:pic>
      <p:sp>
        <p:nvSpPr>
          <p:cNvPr id="4" name="Google Shape;87;p1">
            <a:extLst>
              <a:ext uri="{FF2B5EF4-FFF2-40B4-BE49-F238E27FC236}">
                <a16:creationId xmlns:a16="http://schemas.microsoft.com/office/drawing/2014/main" id="{232CCC9F-3028-D096-8D00-59ED80616D09}"/>
              </a:ext>
            </a:extLst>
          </p:cNvPr>
          <p:cNvSpPr/>
          <p:nvPr/>
        </p:nvSpPr>
        <p:spPr>
          <a:xfrm>
            <a:off x="634172" y="3612005"/>
            <a:ext cx="781559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2">
                    <a:lumMod val="50000"/>
                  </a:schemeClr>
                </a:solidFill>
                <a:latin typeface="Fira Sans"/>
                <a:ea typeface="Fira Sans"/>
                <a:cs typeface="Fira Sans"/>
                <a:sym typeface="Fira Sans"/>
              </a:rPr>
              <a:t>INAF USCVIII - </a:t>
            </a:r>
            <a:r>
              <a:rPr lang="en-US" sz="2000" b="1" dirty="0" err="1">
                <a:solidFill>
                  <a:schemeClr val="bg2">
                    <a:lumMod val="50000"/>
                  </a:schemeClr>
                </a:solidFill>
                <a:latin typeface="Fira Sans"/>
                <a:ea typeface="Fira Sans"/>
                <a:cs typeface="Fira Sans"/>
                <a:sym typeface="Fira Sans"/>
              </a:rPr>
              <a:t>Calcolo</a:t>
            </a:r>
            <a:r>
              <a:rPr lang="en-US" sz="2000" b="1" dirty="0">
                <a:solidFill>
                  <a:schemeClr val="bg2">
                    <a:lumMod val="50000"/>
                  </a:schemeClr>
                </a:solidFill>
                <a:latin typeface="Fira Sans"/>
                <a:ea typeface="Fira Sans"/>
                <a:cs typeface="Fira Sans"/>
                <a:sym typeface="Fira Sans"/>
              </a:rPr>
              <a:t> </a:t>
            </a:r>
            <a:r>
              <a:rPr lang="en-US" sz="2000" b="1" dirty="0" err="1">
                <a:solidFill>
                  <a:schemeClr val="bg2">
                    <a:lumMod val="50000"/>
                  </a:schemeClr>
                </a:solidFill>
                <a:latin typeface="Fira Sans"/>
                <a:ea typeface="Fira Sans"/>
                <a:cs typeface="Fira Sans"/>
                <a:sym typeface="Fira Sans"/>
              </a:rPr>
              <a:t>Critico</a:t>
            </a:r>
            <a:r>
              <a:rPr lang="en-US" sz="2000" b="1" dirty="0">
                <a:solidFill>
                  <a:schemeClr val="bg2">
                    <a:lumMod val="50000"/>
                  </a:schemeClr>
                </a:solidFill>
                <a:latin typeface="Fira Sans"/>
                <a:ea typeface="Fira Sans"/>
                <a:cs typeface="Fira Sans"/>
                <a:sym typeface="Fira Sans"/>
              </a:rPr>
              <a:t>  </a:t>
            </a:r>
          </a:p>
          <a:p>
            <a:pPr marL="0" marR="0" lvl="0" indent="0" algn="l" rtl="0">
              <a:spcBef>
                <a:spcPts val="0"/>
              </a:spcBef>
              <a:spcAft>
                <a:spcPts val="0"/>
              </a:spcAft>
              <a:buNone/>
            </a:pPr>
            <a:r>
              <a:rPr lang="en-US" b="1" dirty="0">
                <a:solidFill>
                  <a:schemeClr val="bg2">
                    <a:lumMod val="50000"/>
                  </a:schemeClr>
                </a:solidFill>
                <a:latin typeface="Fira Sans"/>
                <a:ea typeface="Fira Sans"/>
                <a:cs typeface="Fira Sans"/>
                <a:sym typeface="Fira Sans"/>
              </a:rPr>
              <a:t>15–16 Jun 2023</a:t>
            </a:r>
            <a:endParaRPr sz="1000" dirty="0">
              <a:solidFill>
                <a:schemeClr val="bg2">
                  <a:lumMod val="50000"/>
                </a:schemeClr>
              </a:solidFill>
            </a:endParaRPr>
          </a:p>
        </p:txBody>
      </p:sp>
      <p:pic>
        <p:nvPicPr>
          <p:cNvPr id="1026" name="Picture 2">
            <a:extLst>
              <a:ext uri="{FF2B5EF4-FFF2-40B4-BE49-F238E27FC236}">
                <a16:creationId xmlns:a16="http://schemas.microsoft.com/office/drawing/2014/main" id="{8AFC7216-AB61-AC4F-27BD-80F56F0F7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410" y="144107"/>
            <a:ext cx="1006381" cy="1004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Storage Architecture</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51" name="Picture 50" descr="A picture containing text, screenshot, font, number&#10;&#10;Description automatically generated">
            <a:extLst>
              <a:ext uri="{FF2B5EF4-FFF2-40B4-BE49-F238E27FC236}">
                <a16:creationId xmlns:a16="http://schemas.microsoft.com/office/drawing/2014/main" id="{4298AA77-1E57-FEEA-E935-FD98D27DE73D}"/>
              </a:ext>
            </a:extLst>
          </p:cNvPr>
          <p:cNvPicPr>
            <a:picLocks noChangeAspect="1"/>
          </p:cNvPicPr>
          <p:nvPr/>
        </p:nvPicPr>
        <p:blipFill>
          <a:blip r:embed="rId4"/>
          <a:stretch>
            <a:fillRect/>
          </a:stretch>
        </p:blipFill>
        <p:spPr>
          <a:xfrm>
            <a:off x="399231" y="2056961"/>
            <a:ext cx="5177280" cy="2912220"/>
          </a:xfrm>
          <a:prstGeom prst="rect">
            <a:avLst/>
          </a:prstGeom>
        </p:spPr>
      </p:pic>
      <p:pic>
        <p:nvPicPr>
          <p:cNvPr id="52" name="Picture 51">
            <a:extLst>
              <a:ext uri="{FF2B5EF4-FFF2-40B4-BE49-F238E27FC236}">
                <a16:creationId xmlns:a16="http://schemas.microsoft.com/office/drawing/2014/main" id="{40398142-2510-EDFD-C1C2-24477DD98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655" y="1154657"/>
            <a:ext cx="8344690" cy="768943"/>
          </a:xfrm>
          <a:prstGeom prst="rect">
            <a:avLst/>
          </a:prstGeom>
        </p:spPr>
      </p:pic>
      <p:sp>
        <p:nvSpPr>
          <p:cNvPr id="54" name="TextBox 53">
            <a:extLst>
              <a:ext uri="{FF2B5EF4-FFF2-40B4-BE49-F238E27FC236}">
                <a16:creationId xmlns:a16="http://schemas.microsoft.com/office/drawing/2014/main" id="{FCAD8BC1-C000-B52F-8454-62F6B844D052}"/>
              </a:ext>
            </a:extLst>
          </p:cNvPr>
          <p:cNvSpPr txBox="1"/>
          <p:nvPr/>
        </p:nvSpPr>
        <p:spPr>
          <a:xfrm>
            <a:off x="5812324" y="2052770"/>
            <a:ext cx="2932021" cy="2585323"/>
          </a:xfrm>
          <a:prstGeom prst="rect">
            <a:avLst/>
          </a:prstGeom>
          <a:noFill/>
        </p:spPr>
        <p:txBody>
          <a:bodyPr wrap="square">
            <a:spAutoFit/>
          </a:bodyPr>
          <a:lstStyle/>
          <a:p>
            <a:pPr algn="just"/>
            <a:r>
              <a:rPr lang="en-GB" sz="1800" dirty="0">
                <a:solidFill>
                  <a:schemeClr val="dk1"/>
                </a:solidFill>
                <a:latin typeface="Fira Sans"/>
                <a:sym typeface="Fira Sans"/>
              </a:rPr>
              <a:t>Read and write operations are performed using a primary key on a </a:t>
            </a:r>
            <a:r>
              <a:rPr lang="en-GB" sz="1800" b="1" dirty="0">
                <a:solidFill>
                  <a:schemeClr val="dk1"/>
                </a:solidFill>
                <a:latin typeface="Fira Sans"/>
                <a:sym typeface="Fira Sans"/>
              </a:rPr>
              <a:t>Cassandra</a:t>
            </a:r>
            <a:r>
              <a:rPr lang="en-GB" sz="1800" dirty="0">
                <a:solidFill>
                  <a:schemeClr val="dk1"/>
                </a:solidFill>
                <a:latin typeface="Fira Sans"/>
                <a:sym typeface="Fira Sans"/>
              </a:rPr>
              <a:t> </a:t>
            </a:r>
            <a:r>
              <a:rPr lang="en-GB" sz="1800" b="1" dirty="0">
                <a:solidFill>
                  <a:schemeClr val="dk1"/>
                </a:solidFill>
                <a:latin typeface="Fira Sans"/>
                <a:sym typeface="Fira Sans"/>
              </a:rPr>
              <a:t>table</a:t>
            </a:r>
            <a:r>
              <a:rPr lang="en-GB" sz="1800" dirty="0">
                <a:solidFill>
                  <a:schemeClr val="dk1"/>
                </a:solidFill>
                <a:latin typeface="Fira Sans"/>
                <a:sym typeface="Fira Sans"/>
              </a:rPr>
              <a:t>.</a:t>
            </a:r>
          </a:p>
          <a:p>
            <a:pPr algn="just"/>
            <a:endParaRPr lang="en-GB" sz="1800" dirty="0">
              <a:solidFill>
                <a:schemeClr val="dk1"/>
              </a:solidFill>
              <a:latin typeface="Fira Sans"/>
              <a:sym typeface="Fira Sans"/>
            </a:endParaRPr>
          </a:p>
          <a:p>
            <a:pPr algn="just"/>
            <a:r>
              <a:rPr lang="en-GB" sz="1800" dirty="0">
                <a:solidFill>
                  <a:schemeClr val="dk1"/>
                </a:solidFill>
                <a:latin typeface="Fira Sans"/>
                <a:sym typeface="Fira Sans"/>
              </a:rPr>
              <a:t>The </a:t>
            </a:r>
            <a:r>
              <a:rPr lang="en-GB" sz="1800" b="1" dirty="0">
                <a:solidFill>
                  <a:schemeClr val="dk1"/>
                </a:solidFill>
                <a:latin typeface="Fira Sans"/>
                <a:sym typeface="Fira Sans"/>
              </a:rPr>
              <a:t>partition key</a:t>
            </a:r>
            <a:r>
              <a:rPr lang="en-GB" sz="1800" dirty="0">
                <a:solidFill>
                  <a:schemeClr val="dk1"/>
                </a:solidFill>
                <a:latin typeface="Fira Sans"/>
                <a:sym typeface="Fira Sans"/>
              </a:rPr>
              <a:t> defines a unique set of rows that is managed within a node of the cluster.</a:t>
            </a:r>
            <a:endParaRPr lang="en-IT" dirty="0"/>
          </a:p>
        </p:txBody>
      </p:sp>
    </p:spTree>
    <p:extLst>
      <p:ext uri="{BB962C8B-B14F-4D97-AF65-F5344CB8AC3E}">
        <p14:creationId xmlns:p14="http://schemas.microsoft.com/office/powerpoint/2010/main" val="410160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Hardware Requirements</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6" name="Text Placeholder 2">
            <a:extLst>
              <a:ext uri="{FF2B5EF4-FFF2-40B4-BE49-F238E27FC236}">
                <a16:creationId xmlns:a16="http://schemas.microsoft.com/office/drawing/2014/main" id="{10962817-2954-CD97-63B8-FA5FC79034AB}"/>
              </a:ext>
            </a:extLst>
          </p:cNvPr>
          <p:cNvSpPr>
            <a:spLocks noGrp="1"/>
          </p:cNvSpPr>
          <p:nvPr>
            <p:ph type="body" idx="1"/>
          </p:nvPr>
        </p:nvSpPr>
        <p:spPr>
          <a:xfrm>
            <a:off x="641144" y="1262187"/>
            <a:ext cx="7632072" cy="3575384"/>
          </a:xfrm>
        </p:spPr>
        <p:txBody>
          <a:bodyPr>
            <a:normAutofit fontScale="77500" lnSpcReduction="20000"/>
          </a:bodyPr>
          <a:lstStyle/>
          <a:p>
            <a:pPr marL="114300" indent="0">
              <a:buNone/>
            </a:pPr>
            <a:r>
              <a:rPr lang="en-GB" b="1" dirty="0"/>
              <a:t>MONITORING</a:t>
            </a:r>
            <a:r>
              <a:rPr lang="en-GB" dirty="0"/>
              <a:t> CTAO-S Baseline Configuration</a:t>
            </a:r>
          </a:p>
          <a:p>
            <a:pPr lvl="1"/>
            <a:r>
              <a:rPr lang="en-GB" dirty="0"/>
              <a:t>LST: 4</a:t>
            </a:r>
          </a:p>
          <a:p>
            <a:pPr lvl="1"/>
            <a:r>
              <a:rPr lang="en-GB" dirty="0"/>
              <a:t>MST: 25 </a:t>
            </a:r>
          </a:p>
          <a:p>
            <a:pPr lvl="1"/>
            <a:r>
              <a:rPr lang="en-GB" dirty="0"/>
              <a:t>SST: 70</a:t>
            </a:r>
          </a:p>
          <a:p>
            <a:pPr marL="571500" lvl="1" indent="0">
              <a:spcBef>
                <a:spcPts val="960"/>
              </a:spcBef>
              <a:buNone/>
            </a:pPr>
            <a:r>
              <a:rPr lang="en-GB" b="0" i="0" u="none" strike="noStrike" dirty="0">
                <a:solidFill>
                  <a:srgbClr val="404245"/>
                </a:solidFill>
                <a:effectLst/>
                <a:latin typeface="Open Sans" panose="020B0606030504020204" pitchFamily="34" charset="0"/>
              </a:rPr>
              <a:t>616 monitoring points per single telescope</a:t>
            </a:r>
          </a:p>
          <a:p>
            <a:pPr marL="571500" lvl="1" indent="0">
              <a:buNone/>
            </a:pPr>
            <a:endParaRPr lang="en-GB" dirty="0"/>
          </a:p>
          <a:p>
            <a:r>
              <a:rPr lang="en-IT" dirty="0"/>
              <a:t>Both Queue and Storage require large </a:t>
            </a:r>
            <a:r>
              <a:rPr lang="en-GB" dirty="0"/>
              <a:t> I/O throughput</a:t>
            </a:r>
            <a:br>
              <a:rPr lang="en-GB" dirty="0"/>
            </a:br>
            <a:endParaRPr lang="en-GB" dirty="0"/>
          </a:p>
          <a:p>
            <a:pPr marL="114300" indent="0">
              <a:buNone/>
            </a:pPr>
            <a:r>
              <a:rPr lang="en-GB" dirty="0"/>
              <a:t>Assuming 16 CPU cores per node:</a:t>
            </a:r>
          </a:p>
          <a:p>
            <a:pPr marL="114300" indent="0">
              <a:buNone/>
            </a:pPr>
            <a:endParaRPr lang="en-GB" dirty="0"/>
          </a:p>
          <a:p>
            <a:r>
              <a:rPr lang="en-GB" dirty="0"/>
              <a:t>6 nodes for the Queue</a:t>
            </a:r>
          </a:p>
          <a:p>
            <a:r>
              <a:rPr lang="en-GB" dirty="0"/>
              <a:t>6 nodes for the  Storage </a:t>
            </a:r>
          </a:p>
          <a:p>
            <a:r>
              <a:rPr lang="en-GB" dirty="0"/>
              <a:t>1 node for the Schema Registry</a:t>
            </a:r>
          </a:p>
          <a:p>
            <a:r>
              <a:rPr lang="en-GB" dirty="0"/>
              <a:t>1 node for the Logging Aggregator</a:t>
            </a:r>
          </a:p>
          <a:p>
            <a:endParaRPr lang="en-GB" dirty="0"/>
          </a:p>
        </p:txBody>
      </p:sp>
      <p:sp>
        <p:nvSpPr>
          <p:cNvPr id="9" name="Right Brace 8">
            <a:extLst>
              <a:ext uri="{FF2B5EF4-FFF2-40B4-BE49-F238E27FC236}">
                <a16:creationId xmlns:a16="http://schemas.microsoft.com/office/drawing/2014/main" id="{CCAA7D11-0647-F6C1-41A7-B5229F50D6A0}"/>
              </a:ext>
            </a:extLst>
          </p:cNvPr>
          <p:cNvSpPr/>
          <p:nvPr/>
        </p:nvSpPr>
        <p:spPr>
          <a:xfrm>
            <a:off x="2329487" y="1627990"/>
            <a:ext cx="309966" cy="526942"/>
          </a:xfrm>
          <a:prstGeom prst="righ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0" name="TextBox 9">
            <a:extLst>
              <a:ext uri="{FF2B5EF4-FFF2-40B4-BE49-F238E27FC236}">
                <a16:creationId xmlns:a16="http://schemas.microsoft.com/office/drawing/2014/main" id="{2DB40CC8-1166-27CF-A351-B970A04F8A1E}"/>
              </a:ext>
            </a:extLst>
          </p:cNvPr>
          <p:cNvSpPr txBox="1"/>
          <p:nvPr/>
        </p:nvSpPr>
        <p:spPr>
          <a:xfrm>
            <a:off x="2709196" y="1737572"/>
            <a:ext cx="1309607" cy="307777"/>
          </a:xfrm>
          <a:prstGeom prst="rect">
            <a:avLst/>
          </a:prstGeom>
          <a:noFill/>
        </p:spPr>
        <p:txBody>
          <a:bodyPr wrap="square" rtlCol="0">
            <a:spAutoFit/>
          </a:bodyPr>
          <a:lstStyle/>
          <a:p>
            <a:r>
              <a:rPr lang="en-IT" dirty="0">
                <a:solidFill>
                  <a:srgbClr val="0398C3"/>
                </a:solidFill>
              </a:rPr>
              <a:t>99 telescopes</a:t>
            </a:r>
          </a:p>
        </p:txBody>
      </p:sp>
      <p:pic>
        <p:nvPicPr>
          <p:cNvPr id="11" name="Picture 2">
            <a:extLst>
              <a:ext uri="{FF2B5EF4-FFF2-40B4-BE49-F238E27FC236}">
                <a16:creationId xmlns:a16="http://schemas.microsoft.com/office/drawing/2014/main" id="{C95E53BA-F651-B976-30C7-7913CC44B3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750"/>
          <a:stretch/>
        </p:blipFill>
        <p:spPr bwMode="auto">
          <a:xfrm>
            <a:off x="5185794" y="1602363"/>
            <a:ext cx="3317062" cy="10943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2B6DBB-2AD9-37D9-3709-DAA7D5BFF7FE}"/>
              </a:ext>
            </a:extLst>
          </p:cNvPr>
          <p:cNvSpPr txBox="1"/>
          <p:nvPr/>
        </p:nvSpPr>
        <p:spPr>
          <a:xfrm>
            <a:off x="6365066" y="1427717"/>
            <a:ext cx="2137790" cy="169277"/>
          </a:xfrm>
          <a:prstGeom prst="rect">
            <a:avLst/>
          </a:prstGeom>
          <a:noFill/>
        </p:spPr>
        <p:txBody>
          <a:bodyPr wrap="square" rtlCol="0">
            <a:spAutoFit/>
          </a:bodyPr>
          <a:lstStyle/>
          <a:p>
            <a:pPr algn="r"/>
            <a:r>
              <a:rPr lang="en-GB" sz="500" dirty="0">
                <a:latin typeface="Arial" panose="020B0604020202020204" pitchFamily="34" charset="0"/>
                <a:cs typeface="Arial" panose="020B0604020202020204" pitchFamily="34" charset="0"/>
              </a:rPr>
              <a:t>Rendering credit: Gabriel Pérez Diaz, IAC</a:t>
            </a:r>
            <a:r>
              <a:rPr lang="en-GB" sz="500" b="0" i="0" u="none" strike="noStrike" dirty="0">
                <a:solidFill>
                  <a:srgbClr val="000000"/>
                </a:solidFill>
                <a:effectLst/>
                <a:latin typeface="Arial" panose="020B0604020202020204" pitchFamily="34" charset="0"/>
                <a:cs typeface="Arial" panose="020B0604020202020204" pitchFamily="34" charset="0"/>
              </a:rPr>
              <a:t> / Marc-André </a:t>
            </a:r>
            <a:r>
              <a:rPr lang="en-GB" sz="500" b="0" i="0" u="none" strike="noStrike" dirty="0" err="1">
                <a:solidFill>
                  <a:srgbClr val="000000"/>
                </a:solidFill>
                <a:effectLst/>
                <a:latin typeface="Arial" panose="020B0604020202020204" pitchFamily="34" charset="0"/>
                <a:cs typeface="Arial" panose="020B0604020202020204" pitchFamily="34" charset="0"/>
              </a:rPr>
              <a:t>Besel</a:t>
            </a:r>
            <a:r>
              <a:rPr lang="en-GB" sz="500" b="0" i="0" u="none" strike="noStrike" dirty="0">
                <a:solidFill>
                  <a:srgbClr val="000000"/>
                </a:solidFill>
                <a:effectLst/>
                <a:latin typeface="Arial" panose="020B0604020202020204" pitchFamily="34" charset="0"/>
                <a:cs typeface="Arial" panose="020B0604020202020204" pitchFamily="34" charset="0"/>
              </a:rPr>
              <a:t>, CTAO</a:t>
            </a:r>
            <a:endParaRPr lang="en-IT" sz="500" dirty="0">
              <a:latin typeface="Arial" panose="020B0604020202020204" pitchFamily="34" charset="0"/>
              <a:cs typeface="Arial" panose="020B0604020202020204" pitchFamily="34" charset="0"/>
            </a:endParaRPr>
          </a:p>
        </p:txBody>
      </p:sp>
      <p:sp>
        <p:nvSpPr>
          <p:cNvPr id="15" name="Right Brace 14">
            <a:extLst>
              <a:ext uri="{FF2B5EF4-FFF2-40B4-BE49-F238E27FC236}">
                <a16:creationId xmlns:a16="http://schemas.microsoft.com/office/drawing/2014/main" id="{FF54DD34-51D1-7E89-B979-73BB00C1F5D6}"/>
              </a:ext>
            </a:extLst>
          </p:cNvPr>
          <p:cNvSpPr/>
          <p:nvPr/>
        </p:nvSpPr>
        <p:spPr>
          <a:xfrm>
            <a:off x="4626373" y="3735092"/>
            <a:ext cx="470116" cy="929898"/>
          </a:xfrm>
          <a:prstGeom prst="rightBrace">
            <a:avLst/>
          </a:prstGeom>
          <a:noFill/>
          <a:ln w="127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6" name="TextBox 15">
            <a:extLst>
              <a:ext uri="{FF2B5EF4-FFF2-40B4-BE49-F238E27FC236}">
                <a16:creationId xmlns:a16="http://schemas.microsoft.com/office/drawing/2014/main" id="{C763DD1F-D9C8-45AF-F068-0E48BD502483}"/>
              </a:ext>
            </a:extLst>
          </p:cNvPr>
          <p:cNvSpPr txBox="1"/>
          <p:nvPr/>
        </p:nvSpPr>
        <p:spPr>
          <a:xfrm>
            <a:off x="5251022" y="4015375"/>
            <a:ext cx="2705935" cy="369332"/>
          </a:xfrm>
          <a:prstGeom prst="rect">
            <a:avLst/>
          </a:prstGeom>
          <a:noFill/>
        </p:spPr>
        <p:txBody>
          <a:bodyPr wrap="square" rtlCol="0">
            <a:spAutoFit/>
          </a:bodyPr>
          <a:lstStyle/>
          <a:p>
            <a:r>
              <a:rPr lang="en-IT" sz="1800" dirty="0">
                <a:solidFill>
                  <a:schemeClr val="tx1"/>
                </a:solidFill>
                <a:latin typeface="Fira Sans" panose="020B0503050000020004" pitchFamily="34" charset="0"/>
              </a:rPr>
              <a:t>14 nodes and 224 cores</a:t>
            </a:r>
          </a:p>
        </p:txBody>
      </p:sp>
    </p:spTree>
    <p:extLst>
      <p:ext uri="{BB962C8B-B14F-4D97-AF65-F5344CB8AC3E}">
        <p14:creationId xmlns:p14="http://schemas.microsoft.com/office/powerpoint/2010/main" val="288864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Hardware Requirements</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6" name="Text Placeholder 2">
            <a:extLst>
              <a:ext uri="{FF2B5EF4-FFF2-40B4-BE49-F238E27FC236}">
                <a16:creationId xmlns:a16="http://schemas.microsoft.com/office/drawing/2014/main" id="{10962817-2954-CD97-63B8-FA5FC79034AB}"/>
              </a:ext>
            </a:extLst>
          </p:cNvPr>
          <p:cNvSpPr>
            <a:spLocks noGrp="1"/>
          </p:cNvSpPr>
          <p:nvPr>
            <p:ph type="body" idx="1"/>
          </p:nvPr>
        </p:nvSpPr>
        <p:spPr>
          <a:xfrm>
            <a:off x="641144" y="1262187"/>
            <a:ext cx="7632072" cy="3575384"/>
          </a:xfrm>
        </p:spPr>
        <p:txBody>
          <a:bodyPr>
            <a:normAutofit fontScale="77500" lnSpcReduction="20000"/>
          </a:bodyPr>
          <a:lstStyle/>
          <a:p>
            <a:pPr marL="114300" indent="0">
              <a:buNone/>
            </a:pPr>
            <a:r>
              <a:rPr lang="en-GB" b="1" dirty="0"/>
              <a:t>ALARM</a:t>
            </a:r>
            <a:r>
              <a:rPr lang="en-GB" dirty="0"/>
              <a:t> CTAO-S Baseline Configuration</a:t>
            </a:r>
          </a:p>
          <a:p>
            <a:pPr lvl="1"/>
            <a:r>
              <a:rPr lang="en-GB" dirty="0"/>
              <a:t>LST: 4</a:t>
            </a:r>
          </a:p>
          <a:p>
            <a:pPr lvl="1"/>
            <a:r>
              <a:rPr lang="en-GB" dirty="0"/>
              <a:t>MST: 25 </a:t>
            </a:r>
          </a:p>
          <a:p>
            <a:pPr lvl="1"/>
            <a:r>
              <a:rPr lang="en-GB" dirty="0"/>
              <a:t>SST: 70</a:t>
            </a:r>
          </a:p>
          <a:p>
            <a:pPr marL="571500" lvl="1" indent="0">
              <a:spcBef>
                <a:spcPts val="960"/>
              </a:spcBef>
              <a:buNone/>
            </a:pPr>
            <a:r>
              <a:rPr lang="en-GB" b="0" i="0" u="none" strike="noStrike" dirty="0">
                <a:solidFill>
                  <a:srgbClr val="404245"/>
                </a:solidFill>
                <a:effectLst/>
                <a:latin typeface="Open Sans" panose="020B0606030504020204" pitchFamily="34" charset="0"/>
              </a:rPr>
              <a:t>220 monitoring points per single telescope</a:t>
            </a:r>
          </a:p>
          <a:p>
            <a:pPr marL="571500" lvl="1" indent="0">
              <a:buNone/>
            </a:pPr>
            <a:endParaRPr lang="en-GB" dirty="0"/>
          </a:p>
          <a:p>
            <a:r>
              <a:rPr lang="en-IT" dirty="0"/>
              <a:t>Both Queue and Storage require large </a:t>
            </a:r>
            <a:r>
              <a:rPr lang="en-GB" dirty="0"/>
              <a:t> I/O throughput</a:t>
            </a:r>
            <a:br>
              <a:rPr lang="en-GB" dirty="0"/>
            </a:br>
            <a:endParaRPr lang="en-GB" dirty="0"/>
          </a:p>
          <a:p>
            <a:pPr marL="114300" indent="0">
              <a:buNone/>
            </a:pPr>
            <a:r>
              <a:rPr lang="en-GB" dirty="0"/>
              <a:t>Assuming 16 CPU cores per node:</a:t>
            </a:r>
          </a:p>
          <a:p>
            <a:pPr marL="114300" indent="0">
              <a:buNone/>
            </a:pPr>
            <a:endParaRPr lang="en-GB" dirty="0"/>
          </a:p>
          <a:p>
            <a:r>
              <a:rPr lang="en-GB" dirty="0"/>
              <a:t>3 nodes for the Queue </a:t>
            </a:r>
          </a:p>
          <a:p>
            <a:r>
              <a:rPr lang="en-GB" dirty="0"/>
              <a:t>1 node for the Storage</a:t>
            </a:r>
          </a:p>
          <a:p>
            <a:r>
              <a:rPr lang="en-GB" dirty="0"/>
              <a:t>1 node for the Integrated Alarm System (IAS)</a:t>
            </a:r>
          </a:p>
          <a:p>
            <a:pPr marL="114300" indent="0">
              <a:buNone/>
            </a:pPr>
            <a:r>
              <a:rPr lang="en-GB" dirty="0">
                <a:solidFill>
                  <a:schemeClr val="bg1"/>
                </a:solidFill>
              </a:rPr>
              <a:t>f</a:t>
            </a:r>
          </a:p>
          <a:p>
            <a:pPr marL="114300" indent="0">
              <a:buNone/>
            </a:pPr>
            <a:endParaRPr lang="en-GB" dirty="0"/>
          </a:p>
        </p:txBody>
      </p:sp>
      <p:sp>
        <p:nvSpPr>
          <p:cNvPr id="9" name="Right Brace 8">
            <a:extLst>
              <a:ext uri="{FF2B5EF4-FFF2-40B4-BE49-F238E27FC236}">
                <a16:creationId xmlns:a16="http://schemas.microsoft.com/office/drawing/2014/main" id="{CCAA7D11-0647-F6C1-41A7-B5229F50D6A0}"/>
              </a:ext>
            </a:extLst>
          </p:cNvPr>
          <p:cNvSpPr/>
          <p:nvPr/>
        </p:nvSpPr>
        <p:spPr>
          <a:xfrm>
            <a:off x="2329487" y="1627990"/>
            <a:ext cx="309966" cy="526942"/>
          </a:xfrm>
          <a:prstGeom prst="righ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0" name="TextBox 9">
            <a:extLst>
              <a:ext uri="{FF2B5EF4-FFF2-40B4-BE49-F238E27FC236}">
                <a16:creationId xmlns:a16="http://schemas.microsoft.com/office/drawing/2014/main" id="{2DB40CC8-1166-27CF-A351-B970A04F8A1E}"/>
              </a:ext>
            </a:extLst>
          </p:cNvPr>
          <p:cNvSpPr txBox="1"/>
          <p:nvPr/>
        </p:nvSpPr>
        <p:spPr>
          <a:xfrm>
            <a:off x="2709196" y="1737572"/>
            <a:ext cx="1309607" cy="307777"/>
          </a:xfrm>
          <a:prstGeom prst="rect">
            <a:avLst/>
          </a:prstGeom>
          <a:noFill/>
        </p:spPr>
        <p:txBody>
          <a:bodyPr wrap="square" rtlCol="0">
            <a:spAutoFit/>
          </a:bodyPr>
          <a:lstStyle/>
          <a:p>
            <a:r>
              <a:rPr lang="en-IT" dirty="0">
                <a:solidFill>
                  <a:srgbClr val="0398C3"/>
                </a:solidFill>
              </a:rPr>
              <a:t>99 telescopes</a:t>
            </a:r>
          </a:p>
        </p:txBody>
      </p:sp>
      <p:pic>
        <p:nvPicPr>
          <p:cNvPr id="11" name="Picture 2">
            <a:extLst>
              <a:ext uri="{FF2B5EF4-FFF2-40B4-BE49-F238E27FC236}">
                <a16:creationId xmlns:a16="http://schemas.microsoft.com/office/drawing/2014/main" id="{C95E53BA-F651-B976-30C7-7913CC44B3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750"/>
          <a:stretch/>
        </p:blipFill>
        <p:spPr bwMode="auto">
          <a:xfrm>
            <a:off x="5185794" y="1602363"/>
            <a:ext cx="3317062" cy="10943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2B6DBB-2AD9-37D9-3709-DAA7D5BFF7FE}"/>
              </a:ext>
            </a:extLst>
          </p:cNvPr>
          <p:cNvSpPr txBox="1"/>
          <p:nvPr/>
        </p:nvSpPr>
        <p:spPr>
          <a:xfrm>
            <a:off x="6365066" y="1427717"/>
            <a:ext cx="2137790" cy="169277"/>
          </a:xfrm>
          <a:prstGeom prst="rect">
            <a:avLst/>
          </a:prstGeom>
          <a:noFill/>
        </p:spPr>
        <p:txBody>
          <a:bodyPr wrap="square" rtlCol="0">
            <a:spAutoFit/>
          </a:bodyPr>
          <a:lstStyle/>
          <a:p>
            <a:pPr algn="r"/>
            <a:r>
              <a:rPr lang="en-GB" sz="500" dirty="0">
                <a:latin typeface="Arial" panose="020B0604020202020204" pitchFamily="34" charset="0"/>
                <a:cs typeface="Arial" panose="020B0604020202020204" pitchFamily="34" charset="0"/>
              </a:rPr>
              <a:t>Rendering credit: Gabriel Pérez Diaz, IAC</a:t>
            </a:r>
            <a:r>
              <a:rPr lang="en-GB" sz="500" b="0" i="0" u="none" strike="noStrike" dirty="0">
                <a:solidFill>
                  <a:srgbClr val="000000"/>
                </a:solidFill>
                <a:effectLst/>
                <a:latin typeface="Arial" panose="020B0604020202020204" pitchFamily="34" charset="0"/>
                <a:cs typeface="Arial" panose="020B0604020202020204" pitchFamily="34" charset="0"/>
              </a:rPr>
              <a:t> / Marc-André </a:t>
            </a:r>
            <a:r>
              <a:rPr lang="en-GB" sz="500" b="0" i="0" u="none" strike="noStrike" dirty="0" err="1">
                <a:solidFill>
                  <a:srgbClr val="000000"/>
                </a:solidFill>
                <a:effectLst/>
                <a:latin typeface="Arial" panose="020B0604020202020204" pitchFamily="34" charset="0"/>
                <a:cs typeface="Arial" panose="020B0604020202020204" pitchFamily="34" charset="0"/>
              </a:rPr>
              <a:t>Besel</a:t>
            </a:r>
            <a:r>
              <a:rPr lang="en-GB" sz="500" b="0" i="0" u="none" strike="noStrike" dirty="0">
                <a:solidFill>
                  <a:srgbClr val="000000"/>
                </a:solidFill>
                <a:effectLst/>
                <a:latin typeface="Arial" panose="020B0604020202020204" pitchFamily="34" charset="0"/>
                <a:cs typeface="Arial" panose="020B0604020202020204" pitchFamily="34" charset="0"/>
              </a:rPr>
              <a:t>, CTAO</a:t>
            </a:r>
            <a:endParaRPr lang="en-IT" sz="500" dirty="0">
              <a:latin typeface="Arial" panose="020B0604020202020204" pitchFamily="34" charset="0"/>
              <a:cs typeface="Arial" panose="020B0604020202020204" pitchFamily="34" charset="0"/>
            </a:endParaRPr>
          </a:p>
        </p:txBody>
      </p:sp>
      <p:sp>
        <p:nvSpPr>
          <p:cNvPr id="8" name="Right Brace 7">
            <a:extLst>
              <a:ext uri="{FF2B5EF4-FFF2-40B4-BE49-F238E27FC236}">
                <a16:creationId xmlns:a16="http://schemas.microsoft.com/office/drawing/2014/main" id="{CB2A62E5-40BA-E7B1-F746-4C8FF554C429}"/>
              </a:ext>
            </a:extLst>
          </p:cNvPr>
          <p:cNvSpPr/>
          <p:nvPr/>
        </p:nvSpPr>
        <p:spPr>
          <a:xfrm>
            <a:off x="5475117" y="3725692"/>
            <a:ext cx="314052" cy="649615"/>
          </a:xfrm>
          <a:prstGeom prst="rightBrace">
            <a:avLst/>
          </a:prstGeom>
          <a:noFill/>
          <a:ln w="127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3" name="TextBox 12">
            <a:extLst>
              <a:ext uri="{FF2B5EF4-FFF2-40B4-BE49-F238E27FC236}">
                <a16:creationId xmlns:a16="http://schemas.microsoft.com/office/drawing/2014/main" id="{83411ED4-7AA5-7E57-1118-DAA4A59FE6CD}"/>
              </a:ext>
            </a:extLst>
          </p:cNvPr>
          <p:cNvSpPr txBox="1"/>
          <p:nvPr/>
        </p:nvSpPr>
        <p:spPr>
          <a:xfrm>
            <a:off x="5863068" y="3866903"/>
            <a:ext cx="2705935" cy="369332"/>
          </a:xfrm>
          <a:prstGeom prst="rect">
            <a:avLst/>
          </a:prstGeom>
          <a:noFill/>
        </p:spPr>
        <p:txBody>
          <a:bodyPr wrap="square" rtlCol="0">
            <a:spAutoFit/>
          </a:bodyPr>
          <a:lstStyle/>
          <a:p>
            <a:r>
              <a:rPr lang="en-IT" sz="1800" dirty="0">
                <a:solidFill>
                  <a:schemeClr val="tx1"/>
                </a:solidFill>
                <a:latin typeface="Fira Sans" panose="020B0503050000020004" pitchFamily="34" charset="0"/>
              </a:rPr>
              <a:t>5 nodes and 80 cores</a:t>
            </a:r>
          </a:p>
        </p:txBody>
      </p:sp>
    </p:spTree>
    <p:extLst>
      <p:ext uri="{BB962C8B-B14F-4D97-AF65-F5344CB8AC3E}">
        <p14:creationId xmlns:p14="http://schemas.microsoft.com/office/powerpoint/2010/main" val="51874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The End</a:t>
            </a:r>
          </a:p>
        </p:txBody>
      </p:sp>
      <p:sp>
        <p:nvSpPr>
          <p:cNvPr id="3" name="Text Placeholder 2">
            <a:extLst>
              <a:ext uri="{FF2B5EF4-FFF2-40B4-BE49-F238E27FC236}">
                <a16:creationId xmlns:a16="http://schemas.microsoft.com/office/drawing/2014/main" id="{3FA99806-D45D-B7BB-DC93-C71CB4DF86E6}"/>
              </a:ext>
            </a:extLst>
          </p:cNvPr>
          <p:cNvSpPr>
            <a:spLocks noGrp="1"/>
          </p:cNvSpPr>
          <p:nvPr>
            <p:ph type="body" idx="1"/>
          </p:nvPr>
        </p:nvSpPr>
        <p:spPr/>
        <p:txBody>
          <a:bodyPr anchor="ctr">
            <a:normAutofit/>
          </a:bodyPr>
          <a:lstStyle/>
          <a:p>
            <a:pPr marL="114300" indent="0" algn="ctr">
              <a:buNone/>
            </a:pPr>
            <a:r>
              <a:rPr lang="en-IT" sz="2800" dirty="0"/>
              <a:t>Thanks for your attention</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2"/>
          <a:stretch>
            <a:fillRect/>
          </a:stretch>
        </p:blipFill>
        <p:spPr>
          <a:xfrm>
            <a:off x="6454119" y="103521"/>
            <a:ext cx="761917" cy="768944"/>
          </a:xfrm>
          <a:prstGeom prst="rect">
            <a:avLst/>
          </a:prstGeom>
        </p:spPr>
      </p:pic>
    </p:spTree>
    <p:extLst>
      <p:ext uri="{BB962C8B-B14F-4D97-AF65-F5344CB8AC3E}">
        <p14:creationId xmlns:p14="http://schemas.microsoft.com/office/powerpoint/2010/main" val="229682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Storage Architecture</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3" name="Picture 2">
            <a:extLst>
              <a:ext uri="{FF2B5EF4-FFF2-40B4-BE49-F238E27FC236}">
                <a16:creationId xmlns:a16="http://schemas.microsoft.com/office/drawing/2014/main" id="{AAFF69AE-25B6-ABBD-87A9-6D3322DA309D}"/>
              </a:ext>
            </a:extLst>
          </p:cNvPr>
          <p:cNvPicPr>
            <a:picLocks noChangeAspect="1"/>
          </p:cNvPicPr>
          <p:nvPr/>
        </p:nvPicPr>
        <p:blipFill rotWithShape="1">
          <a:blip r:embed="rId4">
            <a:extLst>
              <a:ext uri="{28A0092B-C50C-407E-A947-70E740481C1C}">
                <a14:useLocalDpi xmlns:a14="http://schemas.microsoft.com/office/drawing/2010/main" val="0"/>
              </a:ext>
            </a:extLst>
          </a:blip>
          <a:srcRect l="2192" t="6277" r="8866" b="2777"/>
          <a:stretch/>
        </p:blipFill>
        <p:spPr>
          <a:xfrm>
            <a:off x="1230426" y="1184160"/>
            <a:ext cx="6384069" cy="3583104"/>
          </a:xfrm>
          <a:prstGeom prst="rect">
            <a:avLst/>
          </a:prstGeom>
        </p:spPr>
      </p:pic>
    </p:spTree>
    <p:extLst>
      <p:ext uri="{BB962C8B-B14F-4D97-AF65-F5344CB8AC3E}">
        <p14:creationId xmlns:p14="http://schemas.microsoft.com/office/powerpoint/2010/main" val="170708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Hardware Requirements</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6" name="Text Placeholder 2">
            <a:extLst>
              <a:ext uri="{FF2B5EF4-FFF2-40B4-BE49-F238E27FC236}">
                <a16:creationId xmlns:a16="http://schemas.microsoft.com/office/drawing/2014/main" id="{10962817-2954-CD97-63B8-FA5FC79034AB}"/>
              </a:ext>
            </a:extLst>
          </p:cNvPr>
          <p:cNvSpPr>
            <a:spLocks noGrp="1"/>
          </p:cNvSpPr>
          <p:nvPr>
            <p:ph type="body" idx="1"/>
          </p:nvPr>
        </p:nvSpPr>
        <p:spPr>
          <a:xfrm>
            <a:off x="641144" y="1262187"/>
            <a:ext cx="7632072" cy="3575384"/>
          </a:xfrm>
        </p:spPr>
        <p:txBody>
          <a:bodyPr>
            <a:normAutofit fontScale="77500" lnSpcReduction="20000"/>
          </a:bodyPr>
          <a:lstStyle/>
          <a:p>
            <a:pPr marL="114300" indent="0">
              <a:buNone/>
            </a:pPr>
            <a:r>
              <a:rPr lang="en-GB" b="1" dirty="0"/>
              <a:t>MONITORING</a:t>
            </a:r>
            <a:r>
              <a:rPr lang="en-GB" dirty="0"/>
              <a:t> CTAO-N Baseline Configuration</a:t>
            </a:r>
          </a:p>
          <a:p>
            <a:pPr lvl="1"/>
            <a:r>
              <a:rPr lang="en-GB" dirty="0"/>
              <a:t>LST: 4</a:t>
            </a:r>
          </a:p>
          <a:p>
            <a:pPr lvl="1"/>
            <a:r>
              <a:rPr lang="en-GB" dirty="0"/>
              <a:t>MST: 15 </a:t>
            </a:r>
          </a:p>
          <a:p>
            <a:pPr lvl="1"/>
            <a:r>
              <a:rPr lang="en-GB" dirty="0"/>
              <a:t>SST: 0</a:t>
            </a:r>
          </a:p>
          <a:p>
            <a:pPr marL="571500" lvl="1" indent="0">
              <a:spcBef>
                <a:spcPts val="960"/>
              </a:spcBef>
              <a:buNone/>
            </a:pPr>
            <a:r>
              <a:rPr lang="en-GB" dirty="0">
                <a:solidFill>
                  <a:srgbClr val="404245"/>
                </a:solidFill>
                <a:latin typeface="Open Sans" panose="020B0606030504020204" pitchFamily="34" charset="0"/>
              </a:rPr>
              <a:t>181</a:t>
            </a:r>
            <a:r>
              <a:rPr lang="en-GB" b="0" i="0" u="none" strike="noStrike" dirty="0">
                <a:solidFill>
                  <a:srgbClr val="404245"/>
                </a:solidFill>
                <a:effectLst/>
                <a:latin typeface="Open Sans" panose="020B0606030504020204" pitchFamily="34" charset="0"/>
              </a:rPr>
              <a:t> monitoring points per single telescope</a:t>
            </a:r>
          </a:p>
          <a:p>
            <a:pPr marL="571500" lvl="1" indent="0">
              <a:buNone/>
            </a:pPr>
            <a:endParaRPr lang="en-GB" dirty="0"/>
          </a:p>
          <a:p>
            <a:r>
              <a:rPr lang="en-IT" dirty="0"/>
              <a:t>Both Queue and Storage require large </a:t>
            </a:r>
            <a:r>
              <a:rPr lang="en-GB" dirty="0"/>
              <a:t> I/O throughput</a:t>
            </a:r>
            <a:br>
              <a:rPr lang="en-GB" dirty="0"/>
            </a:br>
            <a:endParaRPr lang="en-GB" dirty="0"/>
          </a:p>
          <a:p>
            <a:pPr marL="114300" indent="0">
              <a:buNone/>
            </a:pPr>
            <a:r>
              <a:rPr lang="en-GB" dirty="0"/>
              <a:t>Assuming 16 CPU cores per node:</a:t>
            </a:r>
          </a:p>
          <a:p>
            <a:pPr marL="114300" indent="0">
              <a:buNone/>
            </a:pPr>
            <a:endParaRPr lang="en-GB" dirty="0"/>
          </a:p>
          <a:p>
            <a:r>
              <a:rPr lang="en-GB" dirty="0"/>
              <a:t>1 node for the Queue</a:t>
            </a:r>
          </a:p>
          <a:p>
            <a:r>
              <a:rPr lang="en-GB" dirty="0"/>
              <a:t>1 node for the  Storage </a:t>
            </a:r>
          </a:p>
          <a:p>
            <a:r>
              <a:rPr lang="en-GB" dirty="0"/>
              <a:t>1 node for the Schema Registry</a:t>
            </a:r>
          </a:p>
          <a:p>
            <a:r>
              <a:rPr lang="en-GB" dirty="0"/>
              <a:t>1 node for the Logging Aggregator</a:t>
            </a:r>
          </a:p>
          <a:p>
            <a:endParaRPr lang="en-GB" dirty="0"/>
          </a:p>
        </p:txBody>
      </p:sp>
      <p:sp>
        <p:nvSpPr>
          <p:cNvPr id="9" name="Right Brace 8">
            <a:extLst>
              <a:ext uri="{FF2B5EF4-FFF2-40B4-BE49-F238E27FC236}">
                <a16:creationId xmlns:a16="http://schemas.microsoft.com/office/drawing/2014/main" id="{CCAA7D11-0647-F6C1-41A7-B5229F50D6A0}"/>
              </a:ext>
            </a:extLst>
          </p:cNvPr>
          <p:cNvSpPr/>
          <p:nvPr/>
        </p:nvSpPr>
        <p:spPr>
          <a:xfrm>
            <a:off x="2329487" y="1627990"/>
            <a:ext cx="309966" cy="526942"/>
          </a:xfrm>
          <a:prstGeom prst="righ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0" name="TextBox 9">
            <a:extLst>
              <a:ext uri="{FF2B5EF4-FFF2-40B4-BE49-F238E27FC236}">
                <a16:creationId xmlns:a16="http://schemas.microsoft.com/office/drawing/2014/main" id="{2DB40CC8-1166-27CF-A351-B970A04F8A1E}"/>
              </a:ext>
            </a:extLst>
          </p:cNvPr>
          <p:cNvSpPr txBox="1"/>
          <p:nvPr/>
        </p:nvSpPr>
        <p:spPr>
          <a:xfrm>
            <a:off x="2709196" y="1737572"/>
            <a:ext cx="1309607" cy="307777"/>
          </a:xfrm>
          <a:prstGeom prst="rect">
            <a:avLst/>
          </a:prstGeom>
          <a:noFill/>
        </p:spPr>
        <p:txBody>
          <a:bodyPr wrap="square" rtlCol="0">
            <a:spAutoFit/>
          </a:bodyPr>
          <a:lstStyle/>
          <a:p>
            <a:r>
              <a:rPr lang="en-IT" dirty="0">
                <a:solidFill>
                  <a:srgbClr val="0398C3"/>
                </a:solidFill>
              </a:rPr>
              <a:t>19 telescopes</a:t>
            </a:r>
          </a:p>
        </p:txBody>
      </p:sp>
      <p:pic>
        <p:nvPicPr>
          <p:cNvPr id="11" name="Picture 2">
            <a:extLst>
              <a:ext uri="{FF2B5EF4-FFF2-40B4-BE49-F238E27FC236}">
                <a16:creationId xmlns:a16="http://schemas.microsoft.com/office/drawing/2014/main" id="{C95E53BA-F651-B976-30C7-7913CC44B3E9}"/>
              </a:ext>
            </a:extLst>
          </p:cNvPr>
          <p:cNvPicPr>
            <a:picLocks noChangeAspect="1" noChangeArrowheads="1"/>
          </p:cNvPicPr>
          <p:nvPr/>
        </p:nvPicPr>
        <p:blipFill>
          <a:blip r:embed="rId4"/>
          <a:srcRect l="287" r="287"/>
          <a:stretch/>
        </p:blipFill>
        <p:spPr bwMode="auto">
          <a:xfrm>
            <a:off x="5185794" y="1602363"/>
            <a:ext cx="3317062" cy="10943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2B6DBB-2AD9-37D9-3709-DAA7D5BFF7FE}"/>
              </a:ext>
            </a:extLst>
          </p:cNvPr>
          <p:cNvSpPr txBox="1"/>
          <p:nvPr/>
        </p:nvSpPr>
        <p:spPr>
          <a:xfrm>
            <a:off x="6365066" y="1427717"/>
            <a:ext cx="2137790" cy="169277"/>
          </a:xfrm>
          <a:prstGeom prst="rect">
            <a:avLst/>
          </a:prstGeom>
          <a:noFill/>
        </p:spPr>
        <p:txBody>
          <a:bodyPr wrap="square" rtlCol="0">
            <a:spAutoFit/>
          </a:bodyPr>
          <a:lstStyle/>
          <a:p>
            <a:pPr algn="r"/>
            <a:r>
              <a:rPr lang="en-GB" sz="500" dirty="0">
                <a:latin typeface="Arial" panose="020B0604020202020204" pitchFamily="34" charset="0"/>
                <a:cs typeface="Arial" panose="020B0604020202020204" pitchFamily="34" charset="0"/>
              </a:rPr>
              <a:t>Rendering credit: Gabriel Pérez Diaz, IAC</a:t>
            </a:r>
            <a:endParaRPr lang="en-IT" sz="500" dirty="0">
              <a:latin typeface="Arial" panose="020B0604020202020204" pitchFamily="34" charset="0"/>
              <a:cs typeface="Arial" panose="020B0604020202020204" pitchFamily="34" charset="0"/>
            </a:endParaRPr>
          </a:p>
        </p:txBody>
      </p:sp>
      <p:sp>
        <p:nvSpPr>
          <p:cNvPr id="15" name="Right Brace 14">
            <a:extLst>
              <a:ext uri="{FF2B5EF4-FFF2-40B4-BE49-F238E27FC236}">
                <a16:creationId xmlns:a16="http://schemas.microsoft.com/office/drawing/2014/main" id="{FF54DD34-51D1-7E89-B979-73BB00C1F5D6}"/>
              </a:ext>
            </a:extLst>
          </p:cNvPr>
          <p:cNvSpPr/>
          <p:nvPr/>
        </p:nvSpPr>
        <p:spPr>
          <a:xfrm>
            <a:off x="4626373" y="3735092"/>
            <a:ext cx="470116" cy="929898"/>
          </a:xfrm>
          <a:prstGeom prst="rightBrace">
            <a:avLst/>
          </a:prstGeom>
          <a:noFill/>
          <a:ln w="127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6" name="TextBox 15">
            <a:extLst>
              <a:ext uri="{FF2B5EF4-FFF2-40B4-BE49-F238E27FC236}">
                <a16:creationId xmlns:a16="http://schemas.microsoft.com/office/drawing/2014/main" id="{C763DD1F-D9C8-45AF-F068-0E48BD502483}"/>
              </a:ext>
            </a:extLst>
          </p:cNvPr>
          <p:cNvSpPr txBox="1"/>
          <p:nvPr/>
        </p:nvSpPr>
        <p:spPr>
          <a:xfrm>
            <a:off x="5251022" y="4015375"/>
            <a:ext cx="2705935" cy="369332"/>
          </a:xfrm>
          <a:prstGeom prst="rect">
            <a:avLst/>
          </a:prstGeom>
          <a:noFill/>
        </p:spPr>
        <p:txBody>
          <a:bodyPr wrap="square" rtlCol="0">
            <a:spAutoFit/>
          </a:bodyPr>
          <a:lstStyle/>
          <a:p>
            <a:r>
              <a:rPr lang="en-IT" sz="1800" dirty="0">
                <a:solidFill>
                  <a:schemeClr val="tx1"/>
                </a:solidFill>
                <a:latin typeface="Fira Sans" panose="020B0503050000020004" pitchFamily="34" charset="0"/>
              </a:rPr>
              <a:t>4 nodes and 64 cores</a:t>
            </a:r>
          </a:p>
        </p:txBody>
      </p:sp>
    </p:spTree>
    <p:extLst>
      <p:ext uri="{BB962C8B-B14F-4D97-AF65-F5344CB8AC3E}">
        <p14:creationId xmlns:p14="http://schemas.microsoft.com/office/powerpoint/2010/main" val="147713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Hardware Requirements</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6" name="Text Placeholder 2">
            <a:extLst>
              <a:ext uri="{FF2B5EF4-FFF2-40B4-BE49-F238E27FC236}">
                <a16:creationId xmlns:a16="http://schemas.microsoft.com/office/drawing/2014/main" id="{10962817-2954-CD97-63B8-FA5FC79034AB}"/>
              </a:ext>
            </a:extLst>
          </p:cNvPr>
          <p:cNvSpPr>
            <a:spLocks noGrp="1"/>
          </p:cNvSpPr>
          <p:nvPr>
            <p:ph type="body" idx="1"/>
          </p:nvPr>
        </p:nvSpPr>
        <p:spPr>
          <a:xfrm>
            <a:off x="641144" y="1262187"/>
            <a:ext cx="7632072" cy="3575384"/>
          </a:xfrm>
        </p:spPr>
        <p:txBody>
          <a:bodyPr>
            <a:normAutofit fontScale="77500" lnSpcReduction="20000"/>
          </a:bodyPr>
          <a:lstStyle/>
          <a:p>
            <a:pPr marL="114300" indent="0">
              <a:buNone/>
            </a:pPr>
            <a:r>
              <a:rPr lang="en-GB" b="1" dirty="0"/>
              <a:t>ALARM</a:t>
            </a:r>
            <a:r>
              <a:rPr lang="en-GB" dirty="0"/>
              <a:t> CTAO-N Baseline Configuration</a:t>
            </a:r>
          </a:p>
          <a:p>
            <a:pPr lvl="1"/>
            <a:r>
              <a:rPr lang="en-GB" dirty="0"/>
              <a:t>LST: 4</a:t>
            </a:r>
          </a:p>
          <a:p>
            <a:pPr lvl="1"/>
            <a:r>
              <a:rPr lang="en-GB" dirty="0"/>
              <a:t>MST: 15 </a:t>
            </a:r>
          </a:p>
          <a:p>
            <a:pPr lvl="1"/>
            <a:r>
              <a:rPr lang="en-GB" dirty="0"/>
              <a:t>SST: 0</a:t>
            </a:r>
          </a:p>
          <a:p>
            <a:pPr marL="571500" lvl="1" indent="0">
              <a:spcBef>
                <a:spcPts val="960"/>
              </a:spcBef>
              <a:buNone/>
            </a:pPr>
            <a:r>
              <a:rPr lang="en-GB" dirty="0">
                <a:solidFill>
                  <a:srgbClr val="404245"/>
                </a:solidFill>
                <a:latin typeface="Open Sans" panose="020B0606030504020204" pitchFamily="34" charset="0"/>
              </a:rPr>
              <a:t>65</a:t>
            </a:r>
            <a:r>
              <a:rPr lang="en-GB" b="0" i="0" u="none" strike="noStrike" dirty="0">
                <a:solidFill>
                  <a:srgbClr val="404245"/>
                </a:solidFill>
                <a:effectLst/>
                <a:latin typeface="Open Sans" panose="020B0606030504020204" pitchFamily="34" charset="0"/>
              </a:rPr>
              <a:t> alarm points per single telescope</a:t>
            </a:r>
          </a:p>
          <a:p>
            <a:pPr marL="571500" lvl="1" indent="0">
              <a:buNone/>
            </a:pPr>
            <a:endParaRPr lang="en-GB" dirty="0"/>
          </a:p>
          <a:p>
            <a:r>
              <a:rPr lang="en-IT" dirty="0"/>
              <a:t>Both Queue and Storage require large </a:t>
            </a:r>
            <a:r>
              <a:rPr lang="en-GB" dirty="0"/>
              <a:t> I/O throughput</a:t>
            </a:r>
            <a:br>
              <a:rPr lang="en-GB" dirty="0"/>
            </a:br>
            <a:endParaRPr lang="en-GB" dirty="0"/>
          </a:p>
          <a:p>
            <a:pPr marL="114300" indent="0">
              <a:buNone/>
            </a:pPr>
            <a:r>
              <a:rPr lang="en-GB" dirty="0"/>
              <a:t>Assuming 16 CPU cores per node:</a:t>
            </a:r>
          </a:p>
          <a:p>
            <a:pPr marL="114300" indent="0">
              <a:buNone/>
            </a:pPr>
            <a:endParaRPr lang="en-GB" dirty="0"/>
          </a:p>
          <a:p>
            <a:r>
              <a:rPr lang="en-GB" dirty="0"/>
              <a:t>1 node for the Queue </a:t>
            </a:r>
          </a:p>
          <a:p>
            <a:r>
              <a:rPr lang="en-GB" dirty="0"/>
              <a:t>1 node for the  Storage</a:t>
            </a:r>
          </a:p>
          <a:p>
            <a:r>
              <a:rPr lang="en-GB" dirty="0"/>
              <a:t>1 node for the Integrated Alarm System (IAS)</a:t>
            </a:r>
          </a:p>
          <a:p>
            <a:pPr marL="114300" indent="0">
              <a:buNone/>
            </a:pPr>
            <a:r>
              <a:rPr lang="en-GB" dirty="0">
                <a:solidFill>
                  <a:schemeClr val="bg1"/>
                </a:solidFill>
              </a:rPr>
              <a:t>f</a:t>
            </a:r>
          </a:p>
          <a:p>
            <a:pPr marL="114300" indent="0">
              <a:buNone/>
            </a:pPr>
            <a:endParaRPr lang="en-GB" dirty="0"/>
          </a:p>
        </p:txBody>
      </p:sp>
      <p:sp>
        <p:nvSpPr>
          <p:cNvPr id="9" name="Right Brace 8">
            <a:extLst>
              <a:ext uri="{FF2B5EF4-FFF2-40B4-BE49-F238E27FC236}">
                <a16:creationId xmlns:a16="http://schemas.microsoft.com/office/drawing/2014/main" id="{CCAA7D11-0647-F6C1-41A7-B5229F50D6A0}"/>
              </a:ext>
            </a:extLst>
          </p:cNvPr>
          <p:cNvSpPr/>
          <p:nvPr/>
        </p:nvSpPr>
        <p:spPr>
          <a:xfrm>
            <a:off x="2329487" y="1627990"/>
            <a:ext cx="309966" cy="526942"/>
          </a:xfrm>
          <a:prstGeom prst="righ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0" name="TextBox 9">
            <a:extLst>
              <a:ext uri="{FF2B5EF4-FFF2-40B4-BE49-F238E27FC236}">
                <a16:creationId xmlns:a16="http://schemas.microsoft.com/office/drawing/2014/main" id="{2DB40CC8-1166-27CF-A351-B970A04F8A1E}"/>
              </a:ext>
            </a:extLst>
          </p:cNvPr>
          <p:cNvSpPr txBox="1"/>
          <p:nvPr/>
        </p:nvSpPr>
        <p:spPr>
          <a:xfrm>
            <a:off x="2709196" y="1737572"/>
            <a:ext cx="1309607" cy="307777"/>
          </a:xfrm>
          <a:prstGeom prst="rect">
            <a:avLst/>
          </a:prstGeom>
          <a:noFill/>
        </p:spPr>
        <p:txBody>
          <a:bodyPr wrap="square" rtlCol="0">
            <a:spAutoFit/>
          </a:bodyPr>
          <a:lstStyle/>
          <a:p>
            <a:r>
              <a:rPr lang="en-IT" dirty="0">
                <a:solidFill>
                  <a:srgbClr val="0398C3"/>
                </a:solidFill>
              </a:rPr>
              <a:t>19 telescopes</a:t>
            </a:r>
          </a:p>
        </p:txBody>
      </p:sp>
      <p:pic>
        <p:nvPicPr>
          <p:cNvPr id="11" name="Picture 2">
            <a:extLst>
              <a:ext uri="{FF2B5EF4-FFF2-40B4-BE49-F238E27FC236}">
                <a16:creationId xmlns:a16="http://schemas.microsoft.com/office/drawing/2014/main" id="{C95E53BA-F651-B976-30C7-7913CC44B3E9}"/>
              </a:ext>
            </a:extLst>
          </p:cNvPr>
          <p:cNvPicPr>
            <a:picLocks noChangeAspect="1" noChangeArrowheads="1"/>
          </p:cNvPicPr>
          <p:nvPr/>
        </p:nvPicPr>
        <p:blipFill>
          <a:blip r:embed="rId4"/>
          <a:srcRect l="287" r="287"/>
          <a:stretch/>
        </p:blipFill>
        <p:spPr bwMode="auto">
          <a:xfrm>
            <a:off x="5185794" y="1602363"/>
            <a:ext cx="3317062" cy="10943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2B6DBB-2AD9-37D9-3709-DAA7D5BFF7FE}"/>
              </a:ext>
            </a:extLst>
          </p:cNvPr>
          <p:cNvSpPr txBox="1"/>
          <p:nvPr/>
        </p:nvSpPr>
        <p:spPr>
          <a:xfrm>
            <a:off x="6365066" y="1427717"/>
            <a:ext cx="2137790" cy="169277"/>
          </a:xfrm>
          <a:prstGeom prst="rect">
            <a:avLst/>
          </a:prstGeom>
          <a:noFill/>
        </p:spPr>
        <p:txBody>
          <a:bodyPr wrap="square" rtlCol="0">
            <a:spAutoFit/>
          </a:bodyPr>
          <a:lstStyle/>
          <a:p>
            <a:pPr algn="r"/>
            <a:r>
              <a:rPr lang="en-GB" sz="500" dirty="0">
                <a:latin typeface="Arial" panose="020B0604020202020204" pitchFamily="34" charset="0"/>
                <a:cs typeface="Arial" panose="020B0604020202020204" pitchFamily="34" charset="0"/>
              </a:rPr>
              <a:t>Rendering credit: Gabriel Pérez Diaz, IAC</a:t>
            </a:r>
            <a:endParaRPr lang="en-IT" sz="500" dirty="0">
              <a:latin typeface="Arial" panose="020B0604020202020204" pitchFamily="34" charset="0"/>
              <a:cs typeface="Arial" panose="020B0604020202020204" pitchFamily="34" charset="0"/>
            </a:endParaRPr>
          </a:p>
        </p:txBody>
      </p:sp>
      <p:sp>
        <p:nvSpPr>
          <p:cNvPr id="8" name="Right Brace 7">
            <a:extLst>
              <a:ext uri="{FF2B5EF4-FFF2-40B4-BE49-F238E27FC236}">
                <a16:creationId xmlns:a16="http://schemas.microsoft.com/office/drawing/2014/main" id="{CB2A62E5-40BA-E7B1-F746-4C8FF554C429}"/>
              </a:ext>
            </a:extLst>
          </p:cNvPr>
          <p:cNvSpPr/>
          <p:nvPr/>
        </p:nvSpPr>
        <p:spPr>
          <a:xfrm>
            <a:off x="5475117" y="3725692"/>
            <a:ext cx="314052" cy="649615"/>
          </a:xfrm>
          <a:prstGeom prst="rightBrace">
            <a:avLst/>
          </a:prstGeom>
          <a:noFill/>
          <a:ln w="127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T"/>
          </a:p>
        </p:txBody>
      </p:sp>
      <p:sp>
        <p:nvSpPr>
          <p:cNvPr id="13" name="TextBox 12">
            <a:extLst>
              <a:ext uri="{FF2B5EF4-FFF2-40B4-BE49-F238E27FC236}">
                <a16:creationId xmlns:a16="http://schemas.microsoft.com/office/drawing/2014/main" id="{83411ED4-7AA5-7E57-1118-DAA4A59FE6CD}"/>
              </a:ext>
            </a:extLst>
          </p:cNvPr>
          <p:cNvSpPr txBox="1"/>
          <p:nvPr/>
        </p:nvSpPr>
        <p:spPr>
          <a:xfrm>
            <a:off x="5863068" y="3866903"/>
            <a:ext cx="2705935" cy="369332"/>
          </a:xfrm>
          <a:prstGeom prst="rect">
            <a:avLst/>
          </a:prstGeom>
          <a:noFill/>
        </p:spPr>
        <p:txBody>
          <a:bodyPr wrap="square" rtlCol="0">
            <a:spAutoFit/>
          </a:bodyPr>
          <a:lstStyle/>
          <a:p>
            <a:r>
              <a:rPr lang="en-IT" sz="1800" dirty="0">
                <a:solidFill>
                  <a:schemeClr val="tx1"/>
                </a:solidFill>
                <a:latin typeface="Fira Sans" panose="020B0503050000020004" pitchFamily="34" charset="0"/>
              </a:rPr>
              <a:t>3 nodes and 48 cores</a:t>
            </a:r>
          </a:p>
        </p:txBody>
      </p:sp>
    </p:spTree>
    <p:extLst>
      <p:ext uri="{BB962C8B-B14F-4D97-AF65-F5344CB8AC3E}">
        <p14:creationId xmlns:p14="http://schemas.microsoft.com/office/powerpoint/2010/main" val="74320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Cherenkov Telescope Array</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11" name="Content Placeholder 2">
            <a:extLst>
              <a:ext uri="{FF2B5EF4-FFF2-40B4-BE49-F238E27FC236}">
                <a16:creationId xmlns:a16="http://schemas.microsoft.com/office/drawing/2014/main" id="{01CE4005-3D82-77AD-ACB4-EDB72F97D3DB}"/>
              </a:ext>
            </a:extLst>
          </p:cNvPr>
          <p:cNvSpPr txBox="1">
            <a:spLocks/>
          </p:cNvSpPr>
          <p:nvPr/>
        </p:nvSpPr>
        <p:spPr>
          <a:xfrm>
            <a:off x="641147" y="1134208"/>
            <a:ext cx="7861708" cy="3633055"/>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Fira Sans"/>
                <a:ea typeface="Fira Sans"/>
                <a:cs typeface="Fira Sans"/>
                <a:sym typeface="Fira Sans"/>
              </a:defRPr>
            </a:lvl1pPr>
            <a:lvl2pPr marL="914400" marR="0" lvl="1" indent="-342900" algn="l" rtl="0">
              <a:lnSpc>
                <a:spcPct val="100000"/>
              </a:lnSpc>
              <a:spcBef>
                <a:spcPts val="360"/>
              </a:spcBef>
              <a:spcAft>
                <a:spcPts val="0"/>
              </a:spcAft>
              <a:buClr>
                <a:srgbClr val="0098C3"/>
              </a:buClr>
              <a:buSzPts val="1800"/>
              <a:buFont typeface="Arial"/>
              <a:buChar char="–"/>
              <a:defRPr sz="1800" b="0" i="0" u="none" strike="noStrike" cap="none">
                <a:solidFill>
                  <a:srgbClr val="0098C3"/>
                </a:solidFill>
                <a:latin typeface="Fira Sans"/>
                <a:ea typeface="Fira Sans"/>
                <a:cs typeface="Fira Sans"/>
                <a:sym typeface="Fir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Fira Sans"/>
                <a:ea typeface="Fira Sans"/>
                <a:cs typeface="Fira Sans"/>
                <a:sym typeface="Fira Sans"/>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Fira Sans"/>
                <a:ea typeface="Fira Sans"/>
                <a:cs typeface="Fira Sans"/>
                <a:sym typeface="Fira Sans"/>
              </a:defRPr>
            </a:lvl4pPr>
            <a:lvl5pPr marL="2286000" marR="0" lvl="4"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Fira Sans"/>
                <a:ea typeface="Fira Sans"/>
                <a:cs typeface="Fira Sans"/>
                <a:sym typeface="Fira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just">
              <a:spcAft>
                <a:spcPts val="1800"/>
              </a:spcAft>
              <a:buNone/>
            </a:pPr>
            <a:r>
              <a:rPr lang="en-IT" dirty="0"/>
              <a:t>More than </a:t>
            </a:r>
            <a:r>
              <a:rPr lang="en-IT" b="1" dirty="0"/>
              <a:t>100</a:t>
            </a:r>
            <a:r>
              <a:rPr lang="en-IT" dirty="0"/>
              <a:t> telescopes deployed at the </a:t>
            </a:r>
            <a:r>
              <a:rPr lang="en-IT" b="1" dirty="0"/>
              <a:t>2</a:t>
            </a:r>
            <a:r>
              <a:rPr lang="en-IT" dirty="0"/>
              <a:t> hemispheres of Earth</a:t>
            </a:r>
            <a:endParaRPr lang="en-GB" sz="2100" b="1" dirty="0"/>
          </a:p>
          <a:p>
            <a:pPr marL="2114550" lvl="4" indent="-285750" algn="just">
              <a:spcAft>
                <a:spcPts val="1200"/>
              </a:spcAft>
              <a:buFont typeface="Arial" panose="020B0604020202020204" pitchFamily="34" charset="0"/>
              <a:buChar char="•"/>
            </a:pPr>
            <a:r>
              <a:rPr lang="en-GB" sz="2000" b="1" dirty="0"/>
              <a:t>Large-Sized Telescope</a:t>
            </a:r>
            <a:r>
              <a:rPr lang="en-GB" sz="2000" dirty="0"/>
              <a:t> (LST): ~23 m; ~50 tonnes; ~20 sec for repositioning</a:t>
            </a:r>
          </a:p>
          <a:p>
            <a:pPr marL="2114550" lvl="4" indent="-285750" algn="just">
              <a:spcAft>
                <a:spcPts val="1200"/>
              </a:spcAft>
              <a:buFont typeface="Arial" panose="020B0604020202020204" pitchFamily="34" charset="0"/>
              <a:buChar char="•"/>
            </a:pPr>
            <a:r>
              <a:rPr lang="en-IT" sz="2000" b="1" dirty="0"/>
              <a:t>Medium</a:t>
            </a:r>
            <a:r>
              <a:rPr lang="en-GB" sz="2000" b="1" dirty="0"/>
              <a:t>-Sized Telescope </a:t>
            </a:r>
            <a:r>
              <a:rPr lang="en-GB" sz="2000" dirty="0"/>
              <a:t>(MST): ~12 m; “workhorse” of CTA with sensitivity in its core energy range </a:t>
            </a:r>
            <a:endParaRPr lang="en-IT" sz="2000" dirty="0"/>
          </a:p>
          <a:p>
            <a:pPr marL="2114550" lvl="4" indent="-285750" algn="just">
              <a:spcAft>
                <a:spcPts val="1800"/>
              </a:spcAft>
              <a:buFont typeface="Arial" panose="020B0604020202020204" pitchFamily="34" charset="0"/>
              <a:buChar char="•"/>
            </a:pPr>
            <a:r>
              <a:rPr lang="en-IT" sz="2000" b="1" dirty="0"/>
              <a:t>Small</a:t>
            </a:r>
            <a:r>
              <a:rPr lang="en-GB" sz="2000" b="1" dirty="0"/>
              <a:t>-Sized Telescope </a:t>
            </a:r>
            <a:r>
              <a:rPr lang="en-GB" sz="2000" dirty="0"/>
              <a:t>(SST): ~4 m; sensitive to the highest energies</a:t>
            </a:r>
          </a:p>
          <a:p>
            <a:pPr marL="114300" indent="0" algn="just">
              <a:buNone/>
            </a:pPr>
            <a:r>
              <a:rPr lang="en-IT" dirty="0"/>
              <a:t>CTA N + CTA S = </a:t>
            </a:r>
            <a:r>
              <a:rPr lang="en-IT" b="1" dirty="0"/>
              <a:t>CTA Observatory</a:t>
            </a:r>
            <a:r>
              <a:rPr lang="en-IT" dirty="0"/>
              <a:t> (CTAO):</a:t>
            </a:r>
            <a:r>
              <a:rPr lang="en-GB" dirty="0"/>
              <a:t> the first ground-based gamma-ray </a:t>
            </a:r>
            <a:r>
              <a:rPr lang="en-GB" i="1" dirty="0"/>
              <a:t>proposal-driven</a:t>
            </a:r>
            <a:r>
              <a:rPr lang="en-GB" dirty="0"/>
              <a:t> observatory open to the </a:t>
            </a:r>
            <a:r>
              <a:rPr lang="en-GB" i="1" dirty="0"/>
              <a:t>worldwide</a:t>
            </a:r>
            <a:r>
              <a:rPr lang="en-GB" dirty="0"/>
              <a:t> astronomical and particle physics communities</a:t>
            </a:r>
            <a:endParaRPr lang="en-IT" dirty="0"/>
          </a:p>
        </p:txBody>
      </p:sp>
      <p:pic>
        <p:nvPicPr>
          <p:cNvPr id="13" name="Picture 4">
            <a:extLst>
              <a:ext uri="{FF2B5EF4-FFF2-40B4-BE49-F238E27FC236}">
                <a16:creationId xmlns:a16="http://schemas.microsoft.com/office/drawing/2014/main" id="{8F49FFF6-91F9-E741-23F7-EB4DFAC8EB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065"/>
          <a:stretch/>
        </p:blipFill>
        <p:spPr bwMode="auto">
          <a:xfrm>
            <a:off x="998131" y="1577639"/>
            <a:ext cx="1159944" cy="210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1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Monitoring System (MON)</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6" name="Picture 5">
            <a:extLst>
              <a:ext uri="{FF2B5EF4-FFF2-40B4-BE49-F238E27FC236}">
                <a16:creationId xmlns:a16="http://schemas.microsoft.com/office/drawing/2014/main" id="{C30D2581-3C57-53CE-CCC0-A0122D64A8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1111" y="1073932"/>
            <a:ext cx="5801601" cy="3693332"/>
          </a:xfrm>
          <a:prstGeom prst="rect">
            <a:avLst/>
          </a:prstGeom>
          <a:noFill/>
        </p:spPr>
      </p:pic>
      <p:pic>
        <p:nvPicPr>
          <p:cNvPr id="1026" name="Picture 2" descr="Internet of Things: Report Forecast | BlueIT">
            <a:extLst>
              <a:ext uri="{FF2B5EF4-FFF2-40B4-BE49-F238E27FC236}">
                <a16:creationId xmlns:a16="http://schemas.microsoft.com/office/drawing/2014/main" id="{C0F38598-69C0-1B7B-519B-24379FA10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46" y="1146362"/>
            <a:ext cx="2269098" cy="20032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332CA6-7A2F-6A5E-D546-F379998966C8}"/>
              </a:ext>
            </a:extLst>
          </p:cNvPr>
          <p:cNvSpPr txBox="1"/>
          <p:nvPr/>
        </p:nvSpPr>
        <p:spPr>
          <a:xfrm>
            <a:off x="641146" y="3500181"/>
            <a:ext cx="2593121" cy="1138773"/>
          </a:xfrm>
          <a:prstGeom prst="rect">
            <a:avLst/>
          </a:prstGeom>
          <a:noFill/>
        </p:spPr>
        <p:txBody>
          <a:bodyPr wrap="square">
            <a:spAutoFit/>
          </a:bodyPr>
          <a:lstStyle/>
          <a:p>
            <a:pPr marL="342900" indent="-342900">
              <a:buFont typeface="Wingdings" pitchFamily="2" charset="2"/>
              <a:buChar char="§"/>
            </a:pPr>
            <a:r>
              <a:rPr lang="en-US" sz="1700" dirty="0">
                <a:solidFill>
                  <a:schemeClr val="dk1"/>
                </a:solidFill>
                <a:latin typeface="Fira Sans"/>
                <a:sym typeface="Fira Sans"/>
              </a:rPr>
              <a:t>Large throughput</a:t>
            </a:r>
          </a:p>
          <a:p>
            <a:pPr marL="342900" indent="-342900">
              <a:buFont typeface="Wingdings" pitchFamily="2" charset="2"/>
              <a:buChar char="§"/>
            </a:pPr>
            <a:r>
              <a:rPr lang="en-US" sz="1700" dirty="0">
                <a:solidFill>
                  <a:schemeClr val="dk1"/>
                </a:solidFill>
                <a:latin typeface="Fira Sans"/>
                <a:sym typeface="Fira Sans"/>
              </a:rPr>
              <a:t>Scalability</a:t>
            </a:r>
          </a:p>
          <a:p>
            <a:pPr marL="342900" indent="-342900">
              <a:buFont typeface="Wingdings" pitchFamily="2" charset="2"/>
              <a:buChar char="§"/>
            </a:pPr>
            <a:r>
              <a:rPr lang="en-US" sz="1700" dirty="0">
                <a:solidFill>
                  <a:schemeClr val="dk1"/>
                </a:solidFill>
                <a:latin typeface="Fira Sans"/>
                <a:sym typeface="Fira Sans"/>
              </a:rPr>
              <a:t>Partition tolerance</a:t>
            </a:r>
          </a:p>
          <a:p>
            <a:pPr marL="342900" indent="-342900">
              <a:buFont typeface="Wingdings" pitchFamily="2" charset="2"/>
              <a:buChar char="§"/>
            </a:pPr>
            <a:r>
              <a:rPr lang="en-US" sz="1700" dirty="0">
                <a:solidFill>
                  <a:schemeClr val="dk1"/>
                </a:solidFill>
                <a:latin typeface="Fira Sans"/>
                <a:sym typeface="Fira Sans"/>
              </a:rPr>
              <a:t>Availability</a:t>
            </a:r>
          </a:p>
        </p:txBody>
      </p:sp>
    </p:spTree>
    <p:extLst>
      <p:ext uri="{BB962C8B-B14F-4D97-AF65-F5344CB8AC3E}">
        <p14:creationId xmlns:p14="http://schemas.microsoft.com/office/powerpoint/2010/main" val="52226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Monitoring Data as Big Data</a:t>
            </a:r>
          </a:p>
        </p:txBody>
      </p:sp>
      <p:sp>
        <p:nvSpPr>
          <p:cNvPr id="3" name="Text Placeholder 2">
            <a:extLst>
              <a:ext uri="{FF2B5EF4-FFF2-40B4-BE49-F238E27FC236}">
                <a16:creationId xmlns:a16="http://schemas.microsoft.com/office/drawing/2014/main" id="{3FA99806-D45D-B7BB-DC93-C71CB4DF86E6}"/>
              </a:ext>
            </a:extLst>
          </p:cNvPr>
          <p:cNvSpPr>
            <a:spLocks noGrp="1"/>
          </p:cNvSpPr>
          <p:nvPr>
            <p:ph type="body" idx="1"/>
          </p:nvPr>
        </p:nvSpPr>
        <p:spPr>
          <a:xfrm>
            <a:off x="641144" y="1191880"/>
            <a:ext cx="3930856" cy="3772658"/>
          </a:xfrm>
        </p:spPr>
        <p:txBody>
          <a:bodyPr>
            <a:normAutofit fontScale="92500" lnSpcReduction="20000"/>
          </a:bodyPr>
          <a:lstStyle/>
          <a:p>
            <a:pPr marL="114300" indent="0" algn="just">
              <a:spcAft>
                <a:spcPts val="300"/>
              </a:spcAft>
              <a:buNone/>
            </a:pPr>
            <a:r>
              <a:rPr lang="en-GB" sz="1800" dirty="0"/>
              <a:t>Expected </a:t>
            </a:r>
            <a:r>
              <a:rPr lang="en-GB" sz="1800" b="1" dirty="0"/>
              <a:t>~200.000</a:t>
            </a:r>
            <a:r>
              <a:rPr lang="en-GB" sz="1800" dirty="0"/>
              <a:t> </a:t>
            </a:r>
            <a:r>
              <a:rPr lang="en-GB" sz="1800" b="1" dirty="0"/>
              <a:t>monitoring points </a:t>
            </a:r>
            <a:r>
              <a:rPr lang="en-GB" sz="1800" dirty="0"/>
              <a:t>sampled at a maximum rate of </a:t>
            </a:r>
            <a:r>
              <a:rPr lang="en-GB" sz="1800" b="1" dirty="0"/>
              <a:t>5 Hz</a:t>
            </a:r>
            <a:r>
              <a:rPr lang="en-GB" sz="1800" dirty="0"/>
              <a:t> for a maximum throughput of </a:t>
            </a:r>
            <a:r>
              <a:rPr lang="en-GB" sz="1800" b="1" dirty="0"/>
              <a:t>~1.26 Gbps</a:t>
            </a:r>
            <a:r>
              <a:rPr lang="en-GB" sz="1800" dirty="0"/>
              <a:t>, including logging </a:t>
            </a:r>
          </a:p>
          <a:p>
            <a:pPr marL="114300" indent="0" algn="just">
              <a:buNone/>
            </a:pPr>
            <a:r>
              <a:rPr lang="en-GB" sz="1800" b="1" dirty="0">
                <a:solidFill>
                  <a:srgbClr val="0398C3"/>
                </a:solidFill>
              </a:rPr>
              <a:t>–&gt; Volume and Velocity</a:t>
            </a:r>
            <a:r>
              <a:rPr lang="en-GB" sz="1800" b="1" dirty="0"/>
              <a:t> </a:t>
            </a:r>
          </a:p>
          <a:p>
            <a:pPr marL="114300" indent="0" algn="just">
              <a:buNone/>
            </a:pPr>
            <a:endParaRPr lang="en-GB" sz="1800" b="1" dirty="0"/>
          </a:p>
          <a:p>
            <a:pPr marL="114300" indent="0" algn="just">
              <a:spcAft>
                <a:spcPts val="300"/>
              </a:spcAft>
              <a:buNone/>
            </a:pPr>
            <a:r>
              <a:rPr lang="en-GB" sz="1800" b="1" dirty="0"/>
              <a:t>Different</a:t>
            </a:r>
            <a:r>
              <a:rPr lang="en-GB" sz="1800" dirty="0"/>
              <a:t> </a:t>
            </a:r>
            <a:r>
              <a:rPr lang="en-GB" sz="1800" b="1" dirty="0"/>
              <a:t>data</a:t>
            </a:r>
            <a:r>
              <a:rPr lang="en-GB" sz="1800" dirty="0"/>
              <a:t> </a:t>
            </a:r>
            <a:r>
              <a:rPr lang="en-GB" sz="1800" b="1" dirty="0"/>
              <a:t>sources </a:t>
            </a:r>
            <a:r>
              <a:rPr lang="en-GB" sz="1800" dirty="0"/>
              <a:t>collected via </a:t>
            </a:r>
            <a:r>
              <a:rPr lang="en-GB" sz="1800" b="1" dirty="0"/>
              <a:t>different</a:t>
            </a:r>
            <a:r>
              <a:rPr lang="en-GB" sz="1800" dirty="0"/>
              <a:t> </a:t>
            </a:r>
            <a:r>
              <a:rPr lang="en-GB" sz="1800" b="1" dirty="0"/>
              <a:t>protocols</a:t>
            </a:r>
          </a:p>
          <a:p>
            <a:pPr marL="114300" indent="0" algn="just">
              <a:buNone/>
            </a:pPr>
            <a:r>
              <a:rPr lang="en-GB" sz="1800" b="1" dirty="0">
                <a:solidFill>
                  <a:srgbClr val="0398C3"/>
                </a:solidFill>
              </a:rPr>
              <a:t>–&gt; Variety</a:t>
            </a:r>
            <a:endParaRPr lang="en-GB" sz="1800" dirty="0">
              <a:solidFill>
                <a:srgbClr val="0398C3"/>
              </a:solidFill>
            </a:endParaRPr>
          </a:p>
          <a:p>
            <a:pPr marL="114300" indent="0" algn="just">
              <a:buNone/>
            </a:pPr>
            <a:endParaRPr lang="en-GB" sz="1800" b="1" dirty="0"/>
          </a:p>
          <a:p>
            <a:pPr marL="114300" indent="0" algn="just">
              <a:spcAft>
                <a:spcPts val="300"/>
              </a:spcAft>
              <a:buNone/>
            </a:pPr>
            <a:r>
              <a:rPr lang="en-GB" sz="1800" dirty="0"/>
              <a:t>Provide a </a:t>
            </a:r>
            <a:r>
              <a:rPr lang="en-GB" sz="1800" b="1" dirty="0"/>
              <a:t>solid framework</a:t>
            </a:r>
            <a:r>
              <a:rPr lang="en-GB" sz="1800" dirty="0"/>
              <a:t> for identifying </a:t>
            </a:r>
            <a:r>
              <a:rPr lang="en-GB" sz="1800" b="1" dirty="0"/>
              <a:t>measurement</a:t>
            </a:r>
            <a:r>
              <a:rPr lang="en-GB" sz="1800" dirty="0"/>
              <a:t> </a:t>
            </a:r>
            <a:r>
              <a:rPr lang="en-GB" sz="1800" b="1" dirty="0"/>
              <a:t>systematics</a:t>
            </a:r>
            <a:r>
              <a:rPr lang="en-GB" sz="1800" dirty="0"/>
              <a:t> and </a:t>
            </a:r>
            <a:r>
              <a:rPr lang="en-GB" sz="1800" b="1" dirty="0"/>
              <a:t>maintenance issues</a:t>
            </a:r>
          </a:p>
          <a:p>
            <a:pPr marL="114300" indent="0" algn="just">
              <a:spcAft>
                <a:spcPts val="300"/>
              </a:spcAft>
              <a:buNone/>
            </a:pPr>
            <a:r>
              <a:rPr lang="en-GB" sz="1800" b="1" dirty="0">
                <a:solidFill>
                  <a:srgbClr val="0398C3"/>
                </a:solidFill>
              </a:rPr>
              <a:t>–&gt; Value and Veracity</a:t>
            </a:r>
            <a:endParaRPr lang="en-IT" sz="1800" dirty="0">
              <a:solidFill>
                <a:srgbClr val="0398C3"/>
              </a:solidFill>
            </a:endParaRP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4098" name="Picture 2" descr="Cosa sono e a cosa servono i Big Data [e i loro ambiti applicativi]">
            <a:extLst>
              <a:ext uri="{FF2B5EF4-FFF2-40B4-BE49-F238E27FC236}">
                <a16:creationId xmlns:a16="http://schemas.microsoft.com/office/drawing/2014/main" id="{AB4619BE-91F8-F87C-98D0-1A61F8F982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57" t="6987" r="9176" b="17215"/>
          <a:stretch/>
        </p:blipFill>
        <p:spPr bwMode="auto">
          <a:xfrm>
            <a:off x="4853238" y="1428750"/>
            <a:ext cx="3539408"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4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Goal Achieved: LST Integration</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7" name="Picture 6" descr="A picture containing radio telescope, antenna, radar, outdoor&#10;&#10;Description automatically generated">
            <a:extLst>
              <a:ext uri="{FF2B5EF4-FFF2-40B4-BE49-F238E27FC236}">
                <a16:creationId xmlns:a16="http://schemas.microsoft.com/office/drawing/2014/main" id="{1CD4A9CD-FA70-928B-48A9-3C16BB771929}"/>
              </a:ext>
            </a:extLst>
          </p:cNvPr>
          <p:cNvPicPr>
            <a:picLocks noChangeAspect="1"/>
          </p:cNvPicPr>
          <p:nvPr/>
        </p:nvPicPr>
        <p:blipFill>
          <a:blip r:embed="rId4"/>
          <a:stretch>
            <a:fillRect/>
          </a:stretch>
        </p:blipFill>
        <p:spPr>
          <a:xfrm>
            <a:off x="641146" y="1235281"/>
            <a:ext cx="3277680" cy="3531983"/>
          </a:xfrm>
          <a:prstGeom prst="rect">
            <a:avLst/>
          </a:prstGeom>
        </p:spPr>
      </p:pic>
      <p:pic>
        <p:nvPicPr>
          <p:cNvPr id="15" name="Picture 14" descr="A screen shot of a computer program&#10;&#10;Description automatically generated with low confidence">
            <a:extLst>
              <a:ext uri="{FF2B5EF4-FFF2-40B4-BE49-F238E27FC236}">
                <a16:creationId xmlns:a16="http://schemas.microsoft.com/office/drawing/2014/main" id="{02C2CABE-5B80-BD64-D98F-BEFEB24745B8}"/>
              </a:ext>
            </a:extLst>
          </p:cNvPr>
          <p:cNvPicPr>
            <a:picLocks noChangeAspect="1"/>
          </p:cNvPicPr>
          <p:nvPr/>
        </p:nvPicPr>
        <p:blipFill>
          <a:blip r:embed="rId5"/>
          <a:stretch>
            <a:fillRect/>
          </a:stretch>
        </p:blipFill>
        <p:spPr>
          <a:xfrm>
            <a:off x="6263446" y="1110242"/>
            <a:ext cx="2126489" cy="3782060"/>
          </a:xfrm>
          <a:prstGeom prst="rect">
            <a:avLst/>
          </a:prstGeom>
        </p:spPr>
      </p:pic>
      <p:sp>
        <p:nvSpPr>
          <p:cNvPr id="16" name="TextBox 15">
            <a:extLst>
              <a:ext uri="{FF2B5EF4-FFF2-40B4-BE49-F238E27FC236}">
                <a16:creationId xmlns:a16="http://schemas.microsoft.com/office/drawing/2014/main" id="{26729C1F-A451-43F5-FD98-9C56F4F5947E}"/>
              </a:ext>
            </a:extLst>
          </p:cNvPr>
          <p:cNvSpPr txBox="1"/>
          <p:nvPr/>
        </p:nvSpPr>
        <p:spPr>
          <a:xfrm>
            <a:off x="3059093" y="1238711"/>
            <a:ext cx="2618198" cy="1077218"/>
          </a:xfrm>
          <a:prstGeom prst="rect">
            <a:avLst/>
          </a:prstGeom>
          <a:noFill/>
        </p:spPr>
        <p:txBody>
          <a:bodyPr wrap="square">
            <a:spAutoFit/>
          </a:bodyPr>
          <a:lstStyle/>
          <a:p>
            <a:pPr algn="ctr"/>
            <a:r>
              <a:rPr lang="en-GB" sz="1600" i="1" dirty="0">
                <a:solidFill>
                  <a:schemeClr val="dk1"/>
                </a:solidFill>
                <a:latin typeface="Fira Sans"/>
                <a:sym typeface="Fira Sans"/>
              </a:rPr>
              <a:t>Successfully monitored </a:t>
            </a:r>
          </a:p>
          <a:p>
            <a:pPr algn="ctr"/>
            <a:r>
              <a:rPr lang="en-GB" sz="1600" i="1" dirty="0">
                <a:solidFill>
                  <a:schemeClr val="dk1"/>
                </a:solidFill>
                <a:latin typeface="Fira Sans"/>
                <a:sym typeface="Fira Sans"/>
              </a:rPr>
              <a:t>BACI Properties </a:t>
            </a:r>
          </a:p>
          <a:p>
            <a:pPr algn="ctr"/>
            <a:r>
              <a:rPr lang="en-GB" sz="1600" i="1" dirty="0">
                <a:solidFill>
                  <a:schemeClr val="dk1"/>
                </a:solidFill>
                <a:latin typeface="Fira Sans"/>
                <a:sym typeface="Fira Sans"/>
              </a:rPr>
              <a:t>and </a:t>
            </a:r>
          </a:p>
          <a:p>
            <a:pPr algn="ctr"/>
            <a:r>
              <a:rPr lang="en-GB" sz="1600" i="1" dirty="0">
                <a:solidFill>
                  <a:schemeClr val="dk1"/>
                </a:solidFill>
                <a:latin typeface="Fira Sans"/>
                <a:sym typeface="Fira Sans"/>
              </a:rPr>
              <a:t>Weather Station</a:t>
            </a:r>
            <a:endParaRPr lang="en-IT" sz="1600" i="1" dirty="0">
              <a:solidFill>
                <a:schemeClr val="dk1"/>
              </a:solidFill>
              <a:latin typeface="Fira Sans"/>
              <a:sym typeface="Fira Sans"/>
            </a:endParaRPr>
          </a:p>
        </p:txBody>
      </p:sp>
      <p:cxnSp>
        <p:nvCxnSpPr>
          <p:cNvPr id="17" name="Straight Arrow Connector 16">
            <a:extLst>
              <a:ext uri="{FF2B5EF4-FFF2-40B4-BE49-F238E27FC236}">
                <a16:creationId xmlns:a16="http://schemas.microsoft.com/office/drawing/2014/main" id="{41F58F2A-6E90-3A92-8BD2-70DDFB476330}"/>
              </a:ext>
            </a:extLst>
          </p:cNvPr>
          <p:cNvCxnSpPr>
            <a:cxnSpLocks/>
          </p:cNvCxnSpPr>
          <p:nvPr/>
        </p:nvCxnSpPr>
        <p:spPr>
          <a:xfrm>
            <a:off x="5091135" y="1641886"/>
            <a:ext cx="1062530" cy="674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74" name="Picture 2" descr="WEATHER STATION WS-3000">
            <a:extLst>
              <a:ext uri="{FF2B5EF4-FFF2-40B4-BE49-F238E27FC236}">
                <a16:creationId xmlns:a16="http://schemas.microsoft.com/office/drawing/2014/main" id="{A3FA1FC8-F406-C638-4053-F570729632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8581" y="3426663"/>
            <a:ext cx="1465640" cy="146564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51E080FE-1866-A743-D97B-B3796AB62D45}"/>
              </a:ext>
            </a:extLst>
          </p:cNvPr>
          <p:cNvCxnSpPr>
            <a:cxnSpLocks/>
          </p:cNvCxnSpPr>
          <p:nvPr/>
        </p:nvCxnSpPr>
        <p:spPr>
          <a:xfrm>
            <a:off x="4703771" y="2289796"/>
            <a:ext cx="277583" cy="1071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448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lstStyle/>
          <a:p>
            <a:r>
              <a:rPr lang="en-IT" dirty="0"/>
              <a:t>Technologies Adopted</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3" name="Text Placeholder 2">
            <a:extLst>
              <a:ext uri="{FF2B5EF4-FFF2-40B4-BE49-F238E27FC236}">
                <a16:creationId xmlns:a16="http://schemas.microsoft.com/office/drawing/2014/main" id="{D96F2266-DE6B-7009-F3A6-D6BFF37A929A}"/>
              </a:ext>
            </a:extLst>
          </p:cNvPr>
          <p:cNvSpPr>
            <a:spLocks noGrp="1"/>
          </p:cNvSpPr>
          <p:nvPr>
            <p:ph type="body" idx="1"/>
          </p:nvPr>
        </p:nvSpPr>
        <p:spPr>
          <a:xfrm>
            <a:off x="641144" y="1401106"/>
            <a:ext cx="7632072" cy="3394472"/>
          </a:xfrm>
        </p:spPr>
        <p:txBody>
          <a:bodyPr/>
          <a:lstStyle/>
          <a:p>
            <a:pPr marL="114300" indent="0">
              <a:buNone/>
            </a:pPr>
            <a:r>
              <a:rPr lang="en-IT" b="1" dirty="0"/>
              <a:t>Queue</a:t>
            </a:r>
            <a:r>
              <a:rPr lang="en-IT" dirty="0"/>
              <a:t>: Apache Kafka</a:t>
            </a:r>
          </a:p>
          <a:p>
            <a:pPr marL="114300" indent="0">
              <a:buNone/>
            </a:pPr>
            <a:endParaRPr lang="en-IT" dirty="0"/>
          </a:p>
          <a:p>
            <a:pPr marL="114300" indent="0">
              <a:buNone/>
            </a:pPr>
            <a:r>
              <a:rPr lang="en-IT" b="1" dirty="0"/>
              <a:t>Logging</a:t>
            </a:r>
            <a:r>
              <a:rPr lang="en-IT" dirty="0"/>
              <a:t>: Elastic Filebeats and Logstash</a:t>
            </a:r>
          </a:p>
          <a:p>
            <a:pPr marL="114300" indent="0">
              <a:buNone/>
            </a:pPr>
            <a:endParaRPr lang="en-IT" dirty="0"/>
          </a:p>
          <a:p>
            <a:pPr marL="114300" indent="0">
              <a:buNone/>
            </a:pPr>
            <a:r>
              <a:rPr lang="en-IT" b="1" dirty="0"/>
              <a:t>Data serialization</a:t>
            </a:r>
            <a:r>
              <a:rPr lang="en-IT" dirty="0"/>
              <a:t>: Apache Avro</a:t>
            </a:r>
          </a:p>
          <a:p>
            <a:pPr marL="114300" indent="0">
              <a:buNone/>
            </a:pPr>
            <a:endParaRPr lang="en-IT" dirty="0"/>
          </a:p>
          <a:p>
            <a:pPr marL="114300" indent="0">
              <a:buNone/>
            </a:pPr>
            <a:r>
              <a:rPr lang="en-IT" b="1" dirty="0"/>
              <a:t>Storage</a:t>
            </a:r>
            <a:r>
              <a:rPr lang="en-IT" dirty="0"/>
              <a:t>: Apache Cassandra</a:t>
            </a:r>
          </a:p>
        </p:txBody>
      </p:sp>
      <p:pic>
        <p:nvPicPr>
          <p:cNvPr id="12" name="Picture 11" descr="A black and white logo&#10;&#10;Description automatically generated with low confidence">
            <a:extLst>
              <a:ext uri="{FF2B5EF4-FFF2-40B4-BE49-F238E27FC236}">
                <a16:creationId xmlns:a16="http://schemas.microsoft.com/office/drawing/2014/main" id="{A199B626-5BEF-E504-E8E1-AEE577A8825D}"/>
              </a:ext>
            </a:extLst>
          </p:cNvPr>
          <p:cNvPicPr>
            <a:picLocks noChangeAspect="1"/>
          </p:cNvPicPr>
          <p:nvPr/>
        </p:nvPicPr>
        <p:blipFill rotWithShape="1">
          <a:blip r:embed="rId4"/>
          <a:srcRect l="10936" t="16325" r="11155" b="7779"/>
          <a:stretch/>
        </p:blipFill>
        <p:spPr>
          <a:xfrm>
            <a:off x="4623680" y="1184035"/>
            <a:ext cx="1660880" cy="807430"/>
          </a:xfrm>
          <a:prstGeom prst="rect">
            <a:avLst/>
          </a:prstGeom>
        </p:spPr>
      </p:pic>
      <p:pic>
        <p:nvPicPr>
          <p:cNvPr id="14" name="Picture 13" descr="A picture containing art, graphics, symbol, graphic design&#10;&#10;Description automatically generated">
            <a:extLst>
              <a:ext uri="{FF2B5EF4-FFF2-40B4-BE49-F238E27FC236}">
                <a16:creationId xmlns:a16="http://schemas.microsoft.com/office/drawing/2014/main" id="{4DA06FEF-C9BD-41D8-FE4E-1958C51E2920}"/>
              </a:ext>
            </a:extLst>
          </p:cNvPr>
          <p:cNvPicPr>
            <a:picLocks noChangeAspect="1"/>
          </p:cNvPicPr>
          <p:nvPr/>
        </p:nvPicPr>
        <p:blipFill>
          <a:blip r:embed="rId5"/>
          <a:stretch>
            <a:fillRect/>
          </a:stretch>
        </p:blipFill>
        <p:spPr>
          <a:xfrm>
            <a:off x="4900352" y="2804128"/>
            <a:ext cx="1107538" cy="377486"/>
          </a:xfrm>
          <a:prstGeom prst="rect">
            <a:avLst/>
          </a:prstGeom>
        </p:spPr>
      </p:pic>
      <p:pic>
        <p:nvPicPr>
          <p:cNvPr id="16" name="Picture 15" descr="A picture containing graphics, logo, graphic design, poster&#10;&#10;Description automatically generated">
            <a:extLst>
              <a:ext uri="{FF2B5EF4-FFF2-40B4-BE49-F238E27FC236}">
                <a16:creationId xmlns:a16="http://schemas.microsoft.com/office/drawing/2014/main" id="{2C694FEA-53E7-B1A3-FDCC-74A414590EDE}"/>
              </a:ext>
            </a:extLst>
          </p:cNvPr>
          <p:cNvPicPr>
            <a:picLocks noChangeAspect="1"/>
          </p:cNvPicPr>
          <p:nvPr/>
        </p:nvPicPr>
        <p:blipFill>
          <a:blip r:embed="rId6"/>
          <a:stretch>
            <a:fillRect/>
          </a:stretch>
        </p:blipFill>
        <p:spPr>
          <a:xfrm>
            <a:off x="4698564" y="3401121"/>
            <a:ext cx="1511113" cy="1012918"/>
          </a:xfrm>
          <a:prstGeom prst="rect">
            <a:avLst/>
          </a:prstGeom>
        </p:spPr>
      </p:pic>
      <p:cxnSp>
        <p:nvCxnSpPr>
          <p:cNvPr id="18" name="Straight Arrow Connector 17">
            <a:extLst>
              <a:ext uri="{FF2B5EF4-FFF2-40B4-BE49-F238E27FC236}">
                <a16:creationId xmlns:a16="http://schemas.microsoft.com/office/drawing/2014/main" id="{071E131F-C063-18A2-BCDE-FB6EC6DB99D1}"/>
              </a:ext>
            </a:extLst>
          </p:cNvPr>
          <p:cNvCxnSpPr>
            <a:cxnSpLocks/>
          </p:cNvCxnSpPr>
          <p:nvPr/>
        </p:nvCxnSpPr>
        <p:spPr>
          <a:xfrm>
            <a:off x="5517397" y="2362844"/>
            <a:ext cx="936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122" name="Picture 2" descr="Elastic Stack: Filebeat and Logstash | codeburst">
            <a:extLst>
              <a:ext uri="{FF2B5EF4-FFF2-40B4-BE49-F238E27FC236}">
                <a16:creationId xmlns:a16="http://schemas.microsoft.com/office/drawing/2014/main" id="{2993A240-56CE-8878-5A0E-4E348C672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2817" y="1587750"/>
            <a:ext cx="1934366" cy="230586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1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Queue Architecture</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8" name="Immagine 6" descr="Diagram&#10;&#10;Description automatically generated">
            <a:extLst>
              <a:ext uri="{FF2B5EF4-FFF2-40B4-BE49-F238E27FC236}">
                <a16:creationId xmlns:a16="http://schemas.microsoft.com/office/drawing/2014/main" id="{B6DB5DF0-E805-304D-ACF1-ACEAA01C0C29}"/>
              </a:ext>
            </a:extLst>
          </p:cNvPr>
          <p:cNvPicPr>
            <a:picLocks noChangeAspect="1"/>
          </p:cNvPicPr>
          <p:nvPr/>
        </p:nvPicPr>
        <p:blipFill>
          <a:blip r:embed="rId4"/>
          <a:stretch>
            <a:fillRect/>
          </a:stretch>
        </p:blipFill>
        <p:spPr>
          <a:xfrm>
            <a:off x="2524125" y="2060256"/>
            <a:ext cx="4095750" cy="2789330"/>
          </a:xfrm>
          <a:prstGeom prst="rect">
            <a:avLst/>
          </a:prstGeom>
        </p:spPr>
      </p:pic>
      <p:sp>
        <p:nvSpPr>
          <p:cNvPr id="20" name="Text Placeholder 2">
            <a:extLst>
              <a:ext uri="{FF2B5EF4-FFF2-40B4-BE49-F238E27FC236}">
                <a16:creationId xmlns:a16="http://schemas.microsoft.com/office/drawing/2014/main" id="{FB7D0200-9448-75E0-3C6F-FBD94AD80646}"/>
              </a:ext>
            </a:extLst>
          </p:cNvPr>
          <p:cNvSpPr>
            <a:spLocks noGrp="1"/>
          </p:cNvSpPr>
          <p:nvPr>
            <p:ph type="body" idx="1"/>
          </p:nvPr>
        </p:nvSpPr>
        <p:spPr>
          <a:xfrm>
            <a:off x="641144" y="1191880"/>
            <a:ext cx="7632072" cy="3657706"/>
          </a:xfrm>
        </p:spPr>
        <p:txBody>
          <a:bodyPr>
            <a:normAutofit/>
          </a:bodyPr>
          <a:lstStyle/>
          <a:p>
            <a:pPr marL="114300" indent="0" algn="just">
              <a:buNone/>
            </a:pPr>
            <a:r>
              <a:rPr lang="en-US" sz="1800" dirty="0"/>
              <a:t>Collected values are written to a dedicated </a:t>
            </a:r>
            <a:r>
              <a:rPr lang="en-US" sz="1800" b="1" dirty="0"/>
              <a:t>Kafka</a:t>
            </a:r>
            <a:r>
              <a:rPr lang="en-US" sz="1800" dirty="0"/>
              <a:t> </a:t>
            </a:r>
            <a:r>
              <a:rPr lang="en-US" sz="1800" b="1" dirty="0"/>
              <a:t>topic</a:t>
            </a:r>
            <a:r>
              <a:rPr lang="en-US" sz="1800" dirty="0"/>
              <a:t> that is spread across </a:t>
            </a:r>
            <a:r>
              <a:rPr lang="en-US" sz="1800" i="1" dirty="0"/>
              <a:t>partitions</a:t>
            </a:r>
            <a:r>
              <a:rPr lang="en-US" sz="1800" dirty="0"/>
              <a:t> and </a:t>
            </a:r>
            <a:r>
              <a:rPr lang="en-US" sz="1800" i="1" dirty="0"/>
              <a:t>replicated</a:t>
            </a:r>
            <a:r>
              <a:rPr lang="en-US" sz="1800" dirty="0"/>
              <a:t> on different queue systems (</a:t>
            </a:r>
            <a:r>
              <a:rPr lang="en-US" sz="1800" b="1" dirty="0"/>
              <a:t>Kafka</a:t>
            </a:r>
            <a:r>
              <a:rPr lang="en-US" sz="1800" dirty="0"/>
              <a:t> </a:t>
            </a:r>
            <a:r>
              <a:rPr lang="en-US" sz="1800" b="1" dirty="0"/>
              <a:t>brokers</a:t>
            </a:r>
            <a:r>
              <a:rPr lang="en-US" sz="1800" dirty="0"/>
              <a:t>)</a:t>
            </a:r>
            <a:endParaRPr lang="en-IT" sz="1800" i="1" dirty="0"/>
          </a:p>
        </p:txBody>
      </p:sp>
      <p:cxnSp>
        <p:nvCxnSpPr>
          <p:cNvPr id="3" name="Straight Arrow Connector 2">
            <a:extLst>
              <a:ext uri="{FF2B5EF4-FFF2-40B4-BE49-F238E27FC236}">
                <a16:creationId xmlns:a16="http://schemas.microsoft.com/office/drawing/2014/main" id="{8FD99130-5D95-2630-5FC7-701572A2195E}"/>
              </a:ext>
            </a:extLst>
          </p:cNvPr>
          <p:cNvCxnSpPr/>
          <p:nvPr/>
        </p:nvCxnSpPr>
        <p:spPr>
          <a:xfrm flipV="1">
            <a:off x="1792586" y="3268301"/>
            <a:ext cx="1493822" cy="1267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8C6C5D1-09D4-ECE8-6DBA-14F03C696625}"/>
              </a:ext>
            </a:extLst>
          </p:cNvPr>
          <p:cNvCxnSpPr>
            <a:cxnSpLocks/>
          </p:cNvCxnSpPr>
          <p:nvPr/>
        </p:nvCxnSpPr>
        <p:spPr>
          <a:xfrm>
            <a:off x="1792586" y="3395050"/>
            <a:ext cx="1493822" cy="394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95E8979-0BEE-8240-D924-D737A6D83CB4}"/>
              </a:ext>
            </a:extLst>
          </p:cNvPr>
          <p:cNvCxnSpPr>
            <a:cxnSpLocks/>
          </p:cNvCxnSpPr>
          <p:nvPr/>
        </p:nvCxnSpPr>
        <p:spPr>
          <a:xfrm>
            <a:off x="1792586" y="3395050"/>
            <a:ext cx="1493822" cy="871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21328A1-E6AB-F2D5-76D4-AA6ECAF18590}"/>
              </a:ext>
            </a:extLst>
          </p:cNvPr>
          <p:cNvSpPr txBox="1"/>
          <p:nvPr/>
        </p:nvSpPr>
        <p:spPr>
          <a:xfrm>
            <a:off x="962973" y="3134445"/>
            <a:ext cx="832057" cy="523220"/>
          </a:xfrm>
          <a:prstGeom prst="rect">
            <a:avLst/>
          </a:prstGeom>
          <a:noFill/>
        </p:spPr>
        <p:txBody>
          <a:bodyPr wrap="square">
            <a:spAutoFit/>
          </a:bodyPr>
          <a:lstStyle/>
          <a:p>
            <a:pPr algn="ctr"/>
            <a:r>
              <a:rPr lang="en-GB" i="1" dirty="0">
                <a:solidFill>
                  <a:schemeClr val="dk1"/>
                </a:solidFill>
                <a:latin typeface="Fira Sans"/>
                <a:sym typeface="Fira Sans"/>
              </a:rPr>
              <a:t>Text buffers</a:t>
            </a:r>
            <a:endParaRPr lang="en-IT" i="1" dirty="0">
              <a:solidFill>
                <a:schemeClr val="dk1"/>
              </a:solidFill>
              <a:latin typeface="Fira Sans"/>
              <a:sym typeface="Fira Sans"/>
            </a:endParaRPr>
          </a:p>
        </p:txBody>
      </p:sp>
    </p:spTree>
    <p:extLst>
      <p:ext uri="{BB962C8B-B14F-4D97-AF65-F5344CB8AC3E}">
        <p14:creationId xmlns:p14="http://schemas.microsoft.com/office/powerpoint/2010/main" val="420228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Queue Architecture</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pic>
        <p:nvPicPr>
          <p:cNvPr id="3" name="Immagine 8" descr="Diagram&#10;&#10;Description automatically generated">
            <a:extLst>
              <a:ext uri="{FF2B5EF4-FFF2-40B4-BE49-F238E27FC236}">
                <a16:creationId xmlns:a16="http://schemas.microsoft.com/office/drawing/2014/main" id="{90D3ABC8-360E-F722-E893-A76BF270693C}"/>
              </a:ext>
            </a:extLst>
          </p:cNvPr>
          <p:cNvPicPr>
            <a:picLocks noChangeAspect="1"/>
          </p:cNvPicPr>
          <p:nvPr/>
        </p:nvPicPr>
        <p:blipFill>
          <a:blip r:embed="rId4"/>
          <a:stretch>
            <a:fillRect/>
          </a:stretch>
        </p:blipFill>
        <p:spPr>
          <a:xfrm>
            <a:off x="2590593" y="2060256"/>
            <a:ext cx="3962815" cy="2789330"/>
          </a:xfrm>
          <a:prstGeom prst="rect">
            <a:avLst/>
          </a:prstGeom>
        </p:spPr>
      </p:pic>
      <p:sp>
        <p:nvSpPr>
          <p:cNvPr id="10" name="Text Placeholder 2">
            <a:extLst>
              <a:ext uri="{FF2B5EF4-FFF2-40B4-BE49-F238E27FC236}">
                <a16:creationId xmlns:a16="http://schemas.microsoft.com/office/drawing/2014/main" id="{D578CEEE-D651-C2D3-2373-8D5F22D5DA47}"/>
              </a:ext>
            </a:extLst>
          </p:cNvPr>
          <p:cNvSpPr>
            <a:spLocks noGrp="1"/>
          </p:cNvSpPr>
          <p:nvPr>
            <p:ph type="body" idx="1"/>
          </p:nvPr>
        </p:nvSpPr>
        <p:spPr>
          <a:xfrm>
            <a:off x="641144" y="1191880"/>
            <a:ext cx="7632072" cy="3657706"/>
          </a:xfrm>
        </p:spPr>
        <p:txBody>
          <a:bodyPr>
            <a:normAutofit/>
          </a:bodyPr>
          <a:lstStyle/>
          <a:p>
            <a:pPr marL="114300" indent="0" algn="just">
              <a:buNone/>
            </a:pPr>
            <a:r>
              <a:rPr lang="en-US" sz="1800" dirty="0"/>
              <a:t>Collected values are written to a dedicated </a:t>
            </a:r>
            <a:r>
              <a:rPr lang="en-US" sz="1800" b="1" dirty="0"/>
              <a:t>Kafka</a:t>
            </a:r>
            <a:r>
              <a:rPr lang="en-US" sz="1800" dirty="0"/>
              <a:t> </a:t>
            </a:r>
            <a:r>
              <a:rPr lang="en-US" sz="1800" b="1" dirty="0"/>
              <a:t>topic</a:t>
            </a:r>
            <a:r>
              <a:rPr lang="en-US" sz="1800" dirty="0"/>
              <a:t> that is spread across </a:t>
            </a:r>
            <a:r>
              <a:rPr lang="en-US" sz="1800" i="1" dirty="0"/>
              <a:t>partitions</a:t>
            </a:r>
            <a:r>
              <a:rPr lang="en-US" sz="1800" dirty="0"/>
              <a:t> and </a:t>
            </a:r>
            <a:r>
              <a:rPr lang="en-US" sz="1800" i="1" dirty="0"/>
              <a:t>replicated</a:t>
            </a:r>
            <a:r>
              <a:rPr lang="en-US" sz="1800" dirty="0"/>
              <a:t> on different queue systems (</a:t>
            </a:r>
            <a:r>
              <a:rPr lang="en-US" sz="1800" b="1" dirty="0"/>
              <a:t>Kafka</a:t>
            </a:r>
            <a:r>
              <a:rPr lang="en-US" sz="1800" dirty="0"/>
              <a:t> </a:t>
            </a:r>
            <a:r>
              <a:rPr lang="en-US" sz="1800" b="1" dirty="0"/>
              <a:t>brokers</a:t>
            </a:r>
            <a:r>
              <a:rPr lang="en-US" sz="1800" dirty="0"/>
              <a:t>)</a:t>
            </a:r>
            <a:endParaRPr lang="en-IT" sz="1800" i="1" dirty="0"/>
          </a:p>
        </p:txBody>
      </p:sp>
    </p:spTree>
    <p:extLst>
      <p:ext uri="{BB962C8B-B14F-4D97-AF65-F5344CB8AC3E}">
        <p14:creationId xmlns:p14="http://schemas.microsoft.com/office/powerpoint/2010/main" val="141338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E74-7A68-5098-CF66-F563429455D6}"/>
              </a:ext>
            </a:extLst>
          </p:cNvPr>
          <p:cNvSpPr>
            <a:spLocks noGrp="1"/>
          </p:cNvSpPr>
          <p:nvPr>
            <p:ph type="title"/>
          </p:nvPr>
        </p:nvSpPr>
        <p:spPr>
          <a:xfrm>
            <a:off x="641146" y="178962"/>
            <a:ext cx="5694340" cy="618062"/>
          </a:xfrm>
        </p:spPr>
        <p:txBody>
          <a:bodyPr>
            <a:normAutofit/>
          </a:bodyPr>
          <a:lstStyle/>
          <a:p>
            <a:r>
              <a:rPr lang="en-IT" dirty="0"/>
              <a:t>Queue Architecture</a:t>
            </a:r>
          </a:p>
        </p:txBody>
      </p:sp>
      <p:sp>
        <p:nvSpPr>
          <p:cNvPr id="4" name="Slide Number Placeholder 3">
            <a:extLst>
              <a:ext uri="{FF2B5EF4-FFF2-40B4-BE49-F238E27FC236}">
                <a16:creationId xmlns:a16="http://schemas.microsoft.com/office/drawing/2014/main" id="{DAC8D139-62CD-A54F-E5CD-3D194559B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5" name="Picture 4" descr="A picture containing screenshot, graphics, electric blue, majorelle blue&#10;&#10;Description automatically generated">
            <a:extLst>
              <a:ext uri="{FF2B5EF4-FFF2-40B4-BE49-F238E27FC236}">
                <a16:creationId xmlns:a16="http://schemas.microsoft.com/office/drawing/2014/main" id="{7BC19D51-0628-9206-EE57-458E9A2535E6}"/>
              </a:ext>
            </a:extLst>
          </p:cNvPr>
          <p:cNvPicPr>
            <a:picLocks noChangeAspect="1"/>
          </p:cNvPicPr>
          <p:nvPr/>
        </p:nvPicPr>
        <p:blipFill>
          <a:blip r:embed="rId3"/>
          <a:stretch>
            <a:fillRect/>
          </a:stretch>
        </p:blipFill>
        <p:spPr>
          <a:xfrm>
            <a:off x="6454119" y="103521"/>
            <a:ext cx="761917" cy="768944"/>
          </a:xfrm>
          <a:prstGeom prst="rect">
            <a:avLst/>
          </a:prstGeom>
        </p:spPr>
      </p:pic>
      <p:sp>
        <p:nvSpPr>
          <p:cNvPr id="11" name="Text Placeholder 2">
            <a:extLst>
              <a:ext uri="{FF2B5EF4-FFF2-40B4-BE49-F238E27FC236}">
                <a16:creationId xmlns:a16="http://schemas.microsoft.com/office/drawing/2014/main" id="{D5D182C9-0825-D69C-12B9-B278E5991D2C}"/>
              </a:ext>
            </a:extLst>
          </p:cNvPr>
          <p:cNvSpPr>
            <a:spLocks noGrp="1"/>
          </p:cNvSpPr>
          <p:nvPr>
            <p:ph type="body" idx="1"/>
          </p:nvPr>
        </p:nvSpPr>
        <p:spPr>
          <a:xfrm>
            <a:off x="641144" y="1191880"/>
            <a:ext cx="7632072" cy="3657706"/>
          </a:xfrm>
        </p:spPr>
        <p:txBody>
          <a:bodyPr>
            <a:normAutofit/>
          </a:bodyPr>
          <a:lstStyle/>
          <a:p>
            <a:pPr marL="114300" indent="0" algn="just">
              <a:buNone/>
            </a:pPr>
            <a:r>
              <a:rPr lang="en-US" sz="1800" dirty="0"/>
              <a:t>Collected values are written to a dedicated </a:t>
            </a:r>
            <a:r>
              <a:rPr lang="en-US" sz="1800" b="1" dirty="0"/>
              <a:t>Kafka</a:t>
            </a:r>
            <a:r>
              <a:rPr lang="en-US" sz="1800" dirty="0"/>
              <a:t> </a:t>
            </a:r>
            <a:r>
              <a:rPr lang="en-US" sz="1800" b="1" dirty="0"/>
              <a:t>topic</a:t>
            </a:r>
            <a:r>
              <a:rPr lang="en-US" sz="1800" dirty="0"/>
              <a:t> that is spread across </a:t>
            </a:r>
            <a:r>
              <a:rPr lang="en-US" sz="1800" i="1" dirty="0"/>
              <a:t>partitions</a:t>
            </a:r>
            <a:r>
              <a:rPr lang="en-US" sz="1800" dirty="0"/>
              <a:t> and </a:t>
            </a:r>
            <a:r>
              <a:rPr lang="en-US" sz="1800" i="1" dirty="0"/>
              <a:t>replicated</a:t>
            </a:r>
            <a:r>
              <a:rPr lang="en-US" sz="1800" dirty="0"/>
              <a:t> on different queue systems (</a:t>
            </a:r>
            <a:r>
              <a:rPr lang="en-US" sz="1800" b="1" dirty="0"/>
              <a:t>Kafka</a:t>
            </a:r>
            <a:r>
              <a:rPr lang="en-US" sz="1800" dirty="0"/>
              <a:t> </a:t>
            </a:r>
            <a:r>
              <a:rPr lang="en-US" sz="1800" b="1" dirty="0"/>
              <a:t>brokers</a:t>
            </a:r>
            <a:r>
              <a:rPr lang="en-US" sz="1800" dirty="0"/>
              <a:t>)</a:t>
            </a:r>
            <a:endParaRPr lang="en-IT" sz="1800" i="1" dirty="0"/>
          </a:p>
        </p:txBody>
      </p:sp>
      <p:pic>
        <p:nvPicPr>
          <p:cNvPr id="9" name="Immagine 19" descr="Diagram&#10;&#10;Description automatically generated">
            <a:extLst>
              <a:ext uri="{FF2B5EF4-FFF2-40B4-BE49-F238E27FC236}">
                <a16:creationId xmlns:a16="http://schemas.microsoft.com/office/drawing/2014/main" id="{E3972CFF-A32D-A10D-B68C-5749EFDDEE6E}"/>
              </a:ext>
            </a:extLst>
          </p:cNvPr>
          <p:cNvPicPr>
            <a:picLocks noChangeAspect="1"/>
          </p:cNvPicPr>
          <p:nvPr/>
        </p:nvPicPr>
        <p:blipFill>
          <a:blip r:embed="rId4"/>
          <a:stretch>
            <a:fillRect/>
          </a:stretch>
        </p:blipFill>
        <p:spPr>
          <a:xfrm>
            <a:off x="2590592" y="2063848"/>
            <a:ext cx="3962816" cy="2797064"/>
          </a:xfrm>
          <a:prstGeom prst="rect">
            <a:avLst/>
          </a:prstGeom>
        </p:spPr>
      </p:pic>
    </p:spTree>
    <p:extLst>
      <p:ext uri="{BB962C8B-B14F-4D97-AF65-F5344CB8AC3E}">
        <p14:creationId xmlns:p14="http://schemas.microsoft.com/office/powerpoint/2010/main" val="870147816"/>
      </p:ext>
    </p:extLst>
  </p:cSld>
  <p:clrMapOvr>
    <a:masterClrMapping/>
  </p:clrMapOvr>
</p:sld>
</file>

<file path=ppt/theme/theme1.xml><?xml version="1.0" encoding="utf-8"?>
<a:theme xmlns:a="http://schemas.openxmlformats.org/drawingml/2006/main" name="Office Theme">
  <a:themeElements>
    <a:clrScheme name="CTA PowerPoint">
      <a:dk1>
        <a:srgbClr val="00204E"/>
      </a:dk1>
      <a:lt1>
        <a:srgbClr val="FFFFFF"/>
      </a:lt1>
      <a:dk2>
        <a:srgbClr val="595959"/>
      </a:dk2>
      <a:lt2>
        <a:srgbClr val="EEECE1"/>
      </a:lt2>
      <a:accent1>
        <a:srgbClr val="E00034"/>
      </a:accent1>
      <a:accent2>
        <a:srgbClr val="0098C3"/>
      </a:accent2>
      <a:accent3>
        <a:srgbClr val="63B845"/>
      </a:accent3>
      <a:accent4>
        <a:srgbClr val="8064A2"/>
      </a:accent4>
      <a:accent5>
        <a:srgbClr val="F3E653"/>
      </a:accent5>
      <a:accent6>
        <a:srgbClr val="F79D13"/>
      </a:accent6>
      <a:hlink>
        <a:srgbClr val="0098C3"/>
      </a:hlink>
      <a:folHlink>
        <a:srgbClr val="AB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5152</TotalTime>
  <Words>2590</Words>
  <Application>Microsoft Macintosh PowerPoint</Application>
  <PresentationFormat>On-screen Show (16:9)</PresentationFormat>
  <Paragraphs>256</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Open Sans</vt:lpstr>
      <vt:lpstr>Times New Roman</vt:lpstr>
      <vt:lpstr>Helvetica</vt:lpstr>
      <vt:lpstr>Calibri</vt:lpstr>
      <vt:lpstr>Fira Sans</vt:lpstr>
      <vt:lpstr>Wingdings</vt:lpstr>
      <vt:lpstr>Helvetica Neue</vt:lpstr>
      <vt:lpstr>Office Theme</vt:lpstr>
      <vt:lpstr>PowerPoint Presentation</vt:lpstr>
      <vt:lpstr>Cherenkov Telescope Array</vt:lpstr>
      <vt:lpstr>Monitoring System (MON)</vt:lpstr>
      <vt:lpstr>Monitoring Data as Big Data</vt:lpstr>
      <vt:lpstr>Goal Achieved: LST Integration</vt:lpstr>
      <vt:lpstr>Technologies Adopted</vt:lpstr>
      <vt:lpstr>Queue Architecture</vt:lpstr>
      <vt:lpstr>Queue Architecture</vt:lpstr>
      <vt:lpstr>Queue Architecture</vt:lpstr>
      <vt:lpstr>Storage Architecture</vt:lpstr>
      <vt:lpstr>Hardware Requirements</vt:lpstr>
      <vt:lpstr>Hardware Requirements</vt:lpstr>
      <vt:lpstr>The End</vt:lpstr>
      <vt:lpstr>Storage Architecture</vt:lpstr>
      <vt:lpstr>Hardware Requirements</vt:lpstr>
      <vt:lpstr>Hardware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 m</dc:creator>
  <cp:lastModifiedBy>Federico Incardona</cp:lastModifiedBy>
  <cp:revision>20</cp:revision>
  <dcterms:created xsi:type="dcterms:W3CDTF">2015-11-08T21:38:01Z</dcterms:created>
  <dcterms:modified xsi:type="dcterms:W3CDTF">2023-06-15T13:06:18Z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0x0101009F5F3290C9CB824D9294F5AC0EA96102</vt:lpwstr>
  </property>
  <property fmtid="{D5CDD505-2E9C-101B-9397-08002B2CF9AE}" pid="3" name="_dlc_DocIdItemGuid">
    <vt:lpwstr>f05af20d-7cab-47f0-b762-903047ce7f0c</vt:lpwstr>
  </property>
</Properties>
</file>