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Titillium Web SemiBold"/>
      <p:regular r:id="rId32"/>
      <p:bold r:id="rId33"/>
      <p:italic r:id="rId34"/>
      <p:boldItalic r:id="rId35"/>
    </p:embeddedFont>
    <p:embeddedFont>
      <p:font typeface="Titillium Web"/>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jHRyzWtwDh8YOKbLc3/JRJxvPk9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C586D4-3D95-4CDA-840C-ADDCE4B2D601}">
  <a:tblStyle styleId="{ABC586D4-3D95-4CDA-840C-ADDCE4B2D60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TitilliumWebSemiBold-bold.fntdata"/><Relationship Id="rId10" Type="http://schemas.openxmlformats.org/officeDocument/2006/relationships/slide" Target="slides/slide5.xml"/><Relationship Id="rId32" Type="http://schemas.openxmlformats.org/officeDocument/2006/relationships/font" Target="fonts/TitilliumWebSemiBold-regular.fntdata"/><Relationship Id="rId13" Type="http://schemas.openxmlformats.org/officeDocument/2006/relationships/slide" Target="slides/slide8.xml"/><Relationship Id="rId35" Type="http://schemas.openxmlformats.org/officeDocument/2006/relationships/font" Target="fonts/TitilliumWebSemiBold-boldItalic.fntdata"/><Relationship Id="rId12" Type="http://schemas.openxmlformats.org/officeDocument/2006/relationships/slide" Target="slides/slide7.xml"/><Relationship Id="rId34" Type="http://schemas.openxmlformats.org/officeDocument/2006/relationships/font" Target="fonts/TitilliumWebSemiBold-italic.fntdata"/><Relationship Id="rId15" Type="http://schemas.openxmlformats.org/officeDocument/2006/relationships/slide" Target="slides/slide10.xml"/><Relationship Id="rId37" Type="http://schemas.openxmlformats.org/officeDocument/2006/relationships/font" Target="fonts/TitilliumWeb-bold.fntdata"/><Relationship Id="rId14" Type="http://schemas.openxmlformats.org/officeDocument/2006/relationships/slide" Target="slides/slide9.xml"/><Relationship Id="rId36" Type="http://schemas.openxmlformats.org/officeDocument/2006/relationships/font" Target="fonts/TitilliumWeb-regular.fntdata"/><Relationship Id="rId17" Type="http://schemas.openxmlformats.org/officeDocument/2006/relationships/slide" Target="slides/slide12.xml"/><Relationship Id="rId39" Type="http://schemas.openxmlformats.org/officeDocument/2006/relationships/font" Target="fonts/TitilliumWeb-boldItalic.fntdata"/><Relationship Id="rId16" Type="http://schemas.openxmlformats.org/officeDocument/2006/relationships/slide" Target="slides/slide11.xml"/><Relationship Id="rId38" Type="http://schemas.openxmlformats.org/officeDocument/2006/relationships/font" Target="fonts/TitilliumWeb-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it-I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it-IT"/>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 name="Google Shape;2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5" name="Google Shape;27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8" name="Google Shape;28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1" name="Google Shape;30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5" name="Google Shape;39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9" name="Google Shape;40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2" name="Google Shape;42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4" name="Google Shape;43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18382185c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518382185c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 name="Google Shape;1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 name="Google Shape;17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8"/>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8"/>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8" name="Google Shape;18;p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7"/>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75" name="Google Shape;75;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8"/>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8"/>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0"/>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8" name="Google Shape;28;p3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1"/>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1"/>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4" name="Google Shape;34;p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2"/>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0" name="Google Shape;40;p32"/>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1" name="Google Shape;41;p3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3"/>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3"/>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7" name="Google Shape;47;p33"/>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8" name="Google Shape;48;p33"/>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33"/>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5"/>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1" name="Google Shape;61;p35"/>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2" name="Google Shape;62;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6"/>
          <p:cNvSpPr/>
          <p:nvPr>
            <p:ph idx="2" type="pic"/>
          </p:nvPr>
        </p:nvSpPr>
        <p:spPr>
          <a:xfrm>
            <a:off x="3887391" y="740569"/>
            <a:ext cx="4629150" cy="3655219"/>
          </a:xfrm>
          <a:prstGeom prst="rect">
            <a:avLst/>
          </a:prstGeom>
          <a:noFill/>
          <a:ln>
            <a:noFill/>
          </a:ln>
        </p:spPr>
      </p:sp>
      <p:sp>
        <p:nvSpPr>
          <p:cNvPr id="68" name="Google Shape;68;p36"/>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9" name="Google Shape;69;p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4.jpg"/><Relationship Id="rId6" Type="http://schemas.openxmlformats.org/officeDocument/2006/relationships/image" Target="../media/image1.png"/><Relationship Id="rId7"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hyperlink" Target="https://drive.google.com/file/d/11bx71QCOA63ZfZsZO7-DMHwsSMGZLYTe/view?usp=drive_link"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hyperlink" Target="https://www.supercomputing-icsc.it/en/icsc-hom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hyperlink" Target="https://teams.microsoft.com/l/meetup-join/19%3ameeting_Yjc4MjBiMTItMmQ0Ny00NzExLTgyZmItNjBmZmYzYjQ3NmYw%40thread.v2/0?context=%7b%22Tid%22%3a%22baeefbc8-3c8b-4382-9126-e86bfef46ce6%22%2c%22Oid%22%3a%22ffeda8ff-cdf4-45e6-ba43-73449615e9aa%22%7d" TargetMode="External"/><Relationship Id="rId7" Type="http://schemas.openxmlformats.org/officeDocument/2006/relationships/hyperlink" Target="https://goo.gl/maps/88G9Dri676i6VvP97"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5.png"/><Relationship Id="rId13" Type="http://schemas.openxmlformats.org/officeDocument/2006/relationships/image" Target="../media/image13.jpg"/><Relationship Id="rId12"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image" Target="../media/image12.gif"/><Relationship Id="rId9" Type="http://schemas.openxmlformats.org/officeDocument/2006/relationships/image" Target="../media/image11.png"/><Relationship Id="rId15" Type="http://schemas.openxmlformats.org/officeDocument/2006/relationships/image" Target="../media/image2.jpg"/><Relationship Id="rId14" Type="http://schemas.openxmlformats.org/officeDocument/2006/relationships/image" Target="../media/image20.png"/><Relationship Id="rId17" Type="http://schemas.openxmlformats.org/officeDocument/2006/relationships/image" Target="../media/image1.png"/><Relationship Id="rId16" Type="http://schemas.openxmlformats.org/officeDocument/2006/relationships/image" Target="../media/image4.jpg"/><Relationship Id="rId5" Type="http://schemas.openxmlformats.org/officeDocument/2006/relationships/image" Target="../media/image14.jpg"/><Relationship Id="rId19" Type="http://schemas.openxmlformats.org/officeDocument/2006/relationships/image" Target="../media/image17.png"/><Relationship Id="rId6" Type="http://schemas.openxmlformats.org/officeDocument/2006/relationships/image" Target="../media/image9.jpg"/><Relationship Id="rId18"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4.jpg"/><Relationship Id="rId9" Type="http://schemas.openxmlformats.org/officeDocument/2006/relationships/image" Target="../media/image25.png"/><Relationship Id="rId5" Type="http://schemas.openxmlformats.org/officeDocument/2006/relationships/image" Target="../media/image1.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0" r="0" t="0"/>
          <a:stretch/>
        </p:blipFill>
        <p:spPr>
          <a:xfrm>
            <a:off x="0" y="1"/>
            <a:ext cx="9143999" cy="5143499"/>
          </a:xfrm>
          <a:prstGeom prst="rect">
            <a:avLst/>
          </a:prstGeom>
          <a:noFill/>
          <a:ln>
            <a:noFill/>
          </a:ln>
        </p:spPr>
      </p:pic>
      <p:sp>
        <p:nvSpPr>
          <p:cNvPr id="90" name="Google Shape;90;p1"/>
          <p:cNvSpPr/>
          <p:nvPr/>
        </p:nvSpPr>
        <p:spPr>
          <a:xfrm>
            <a:off x="1726325" y="2127300"/>
            <a:ext cx="7408500" cy="1064100"/>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13"/>
              <a:buFont typeface="Arial"/>
              <a:buNone/>
            </a:pPr>
            <a:r>
              <a:t/>
            </a:r>
            <a:endParaRPr b="0" i="0" sz="1013" u="none" cap="none" strike="noStrike">
              <a:solidFill>
                <a:schemeClr val="lt1"/>
              </a:solidFill>
              <a:latin typeface="Calibri"/>
              <a:ea typeface="Calibri"/>
              <a:cs typeface="Calibri"/>
              <a:sym typeface="Calibri"/>
            </a:endParaRPr>
          </a:p>
        </p:txBody>
      </p:sp>
      <p:sp>
        <p:nvSpPr>
          <p:cNvPr id="91" name="Google Shape;91;p1"/>
          <p:cNvSpPr txBox="1"/>
          <p:nvPr>
            <p:ph idx="1" type="subTitle"/>
          </p:nvPr>
        </p:nvSpPr>
        <p:spPr>
          <a:xfrm>
            <a:off x="0" y="3452315"/>
            <a:ext cx="4201510" cy="1151636"/>
          </a:xfrm>
          <a:prstGeom prst="rect">
            <a:avLst/>
          </a:prstGeom>
          <a:solidFill>
            <a:srgbClr val="5B87D9"/>
          </a:solid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chemeClr val="lt1"/>
              </a:buClr>
              <a:buSzPts val="1500"/>
              <a:buNone/>
            </a:pPr>
            <a:r>
              <a:rPr lang="it-IT" sz="1500">
                <a:solidFill>
                  <a:schemeClr val="lt1"/>
                </a:solidFill>
                <a:latin typeface="Titillium Web"/>
                <a:ea typeface="Titillium Web"/>
                <a:cs typeface="Titillium Web"/>
                <a:sym typeface="Titillium Web"/>
              </a:rPr>
              <a:t>Spoke 3 General Meeting</a:t>
            </a:r>
            <a:endParaRPr>
              <a:latin typeface="Titillium Web"/>
              <a:ea typeface="Titillium Web"/>
              <a:cs typeface="Titillium Web"/>
              <a:sym typeface="Titillium Web"/>
            </a:endParaRPr>
          </a:p>
          <a:p>
            <a:pPr indent="0" lvl="0" marL="0" rtl="0" algn="r">
              <a:lnSpc>
                <a:spcPct val="90000"/>
              </a:lnSpc>
              <a:spcBef>
                <a:spcPts val="750"/>
              </a:spcBef>
              <a:spcAft>
                <a:spcPts val="0"/>
              </a:spcAft>
              <a:buClr>
                <a:schemeClr val="lt1"/>
              </a:buClr>
              <a:buSzPts val="1500"/>
              <a:buNone/>
            </a:pPr>
            <a:r>
              <a:rPr lang="it-IT" sz="1500">
                <a:solidFill>
                  <a:schemeClr val="lt1"/>
                </a:solidFill>
                <a:latin typeface="Titillium Web"/>
                <a:ea typeface="Titillium Web"/>
                <a:cs typeface="Titillium Web"/>
                <a:sym typeface="Titillium Web"/>
              </a:rPr>
              <a:t>12-14 Giugno 2023</a:t>
            </a:r>
            <a:endParaRPr>
              <a:latin typeface="Titillium Web"/>
              <a:ea typeface="Titillium Web"/>
              <a:cs typeface="Titillium Web"/>
              <a:sym typeface="Titillium Web"/>
            </a:endParaRPr>
          </a:p>
          <a:p>
            <a:pPr indent="0" lvl="0" marL="0" rtl="0" algn="r">
              <a:lnSpc>
                <a:spcPct val="90000"/>
              </a:lnSpc>
              <a:spcBef>
                <a:spcPts val="750"/>
              </a:spcBef>
              <a:spcAft>
                <a:spcPts val="0"/>
              </a:spcAft>
              <a:buClr>
                <a:schemeClr val="lt1"/>
              </a:buClr>
              <a:buSzPts val="1500"/>
              <a:buNone/>
            </a:pPr>
            <a:r>
              <a:rPr lang="it-IT" sz="1500">
                <a:solidFill>
                  <a:schemeClr val="lt1"/>
                </a:solidFill>
                <a:latin typeface="Titillium Web"/>
                <a:ea typeface="Titillium Web"/>
                <a:cs typeface="Titillium Web"/>
                <a:sym typeface="Titillium Web"/>
              </a:rPr>
              <a:t>Dipartimento di Fisica e Astronomia – Università di Catania</a:t>
            </a:r>
            <a:endParaRPr>
              <a:latin typeface="Titillium Web"/>
              <a:ea typeface="Titillium Web"/>
              <a:cs typeface="Titillium Web"/>
              <a:sym typeface="Titillium Web"/>
            </a:endParaRPr>
          </a:p>
        </p:txBody>
      </p:sp>
      <p:sp>
        <p:nvSpPr>
          <p:cNvPr id="92" name="Google Shape;92;p1"/>
          <p:cNvSpPr txBox="1"/>
          <p:nvPr/>
        </p:nvSpPr>
        <p:spPr>
          <a:xfrm>
            <a:off x="558801" y="-2324100"/>
            <a:ext cx="1930337" cy="248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13"/>
              <a:buFont typeface="Arial"/>
              <a:buNone/>
            </a:pPr>
            <a:r>
              <a:rPr b="0" i="0" lang="it-IT" sz="1013" u="none" cap="none" strike="noStrike">
                <a:solidFill>
                  <a:schemeClr val="dk1"/>
                </a:solidFill>
                <a:latin typeface="Calibri"/>
                <a:ea typeface="Calibri"/>
                <a:cs typeface="Calibri"/>
                <a:sym typeface="Calibri"/>
              </a:rPr>
              <a:t>ICSC_progetto_comunicazione**</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1961044" y="2186908"/>
            <a:ext cx="6878819" cy="545628"/>
          </a:xfrm>
          <a:prstGeom prst="rect">
            <a:avLst/>
          </a:prstGeom>
          <a:noFill/>
          <a:ln>
            <a:noFill/>
          </a:ln>
        </p:spPr>
        <p:txBody>
          <a:bodyPr anchorCtr="0" anchor="ctr" bIns="34275" lIns="68575" spcFirstLastPara="1" rIns="68575" wrap="square" tIns="34275">
            <a:normAutofit fontScale="85000" lnSpcReduction="10000"/>
          </a:bodyPr>
          <a:lstStyle/>
          <a:p>
            <a:pPr indent="0" lvl="0" marL="0" marR="0" rtl="0" algn="r">
              <a:lnSpc>
                <a:spcPct val="90000"/>
              </a:lnSpc>
              <a:spcBef>
                <a:spcPts val="0"/>
              </a:spcBef>
              <a:spcAft>
                <a:spcPts val="0"/>
              </a:spcAft>
              <a:buClr>
                <a:srgbClr val="1528BC"/>
              </a:buClr>
              <a:buSzPct val="100000"/>
              <a:buFont typeface="Titillium Web"/>
              <a:buNone/>
            </a:pPr>
            <a:r>
              <a:rPr b="1" i="0" lang="it-IT" sz="2700" u="none" cap="none" strike="noStrike">
                <a:solidFill>
                  <a:srgbClr val="1528BC"/>
                </a:solidFill>
                <a:latin typeface="Titillium Web"/>
                <a:ea typeface="Titillium Web"/>
                <a:cs typeface="Titillium Web"/>
                <a:sym typeface="Titillium Web"/>
              </a:rPr>
              <a:t>Spoke 3 - Astrophysics and Cosmos Observations</a:t>
            </a:r>
            <a:endParaRPr b="1" i="0" sz="2700" u="none" cap="none" strike="noStrike">
              <a:solidFill>
                <a:srgbClr val="1528BC"/>
              </a:solidFill>
              <a:latin typeface="Titillium Web"/>
              <a:ea typeface="Titillium Web"/>
              <a:cs typeface="Titillium Web"/>
              <a:sym typeface="Titillium Web"/>
            </a:endParaRPr>
          </a:p>
        </p:txBody>
      </p:sp>
      <p:pic>
        <p:nvPicPr>
          <p:cNvPr id="94" name="Google Shape;94;p1"/>
          <p:cNvPicPr preferRelativeResize="0"/>
          <p:nvPr/>
        </p:nvPicPr>
        <p:blipFill rotWithShape="1">
          <a:blip r:embed="rId4">
            <a:alphaModFix/>
          </a:blip>
          <a:srcRect b="0" l="0" r="9138" t="0"/>
          <a:stretch/>
        </p:blipFill>
        <p:spPr>
          <a:xfrm>
            <a:off x="4974772" y="898525"/>
            <a:ext cx="4169228" cy="1417938"/>
          </a:xfrm>
          <a:prstGeom prst="rect">
            <a:avLst/>
          </a:prstGeom>
          <a:noFill/>
          <a:ln>
            <a:noFill/>
          </a:ln>
        </p:spPr>
      </p:pic>
      <p:sp>
        <p:nvSpPr>
          <p:cNvPr id="95" name="Google Shape;95;p1"/>
          <p:cNvSpPr txBox="1"/>
          <p:nvPr/>
        </p:nvSpPr>
        <p:spPr>
          <a:xfrm>
            <a:off x="1976503" y="2645643"/>
            <a:ext cx="6878819" cy="545628"/>
          </a:xfrm>
          <a:prstGeom prst="rect">
            <a:avLst/>
          </a:prstGeom>
          <a:noFill/>
          <a:ln>
            <a:noFill/>
          </a:ln>
        </p:spPr>
        <p:txBody>
          <a:bodyPr anchorCtr="0" anchor="ctr" bIns="34275" lIns="68575" spcFirstLastPara="1" rIns="68575" wrap="square" tIns="34275">
            <a:normAutofit/>
          </a:bodyPr>
          <a:lstStyle/>
          <a:p>
            <a:pPr indent="0" lvl="0" marL="0" marR="0" rtl="0" algn="r">
              <a:lnSpc>
                <a:spcPct val="90000"/>
              </a:lnSpc>
              <a:spcBef>
                <a:spcPts val="0"/>
              </a:spcBef>
              <a:spcAft>
                <a:spcPts val="0"/>
              </a:spcAft>
              <a:buClr>
                <a:srgbClr val="5B87D9"/>
              </a:buClr>
              <a:buSzPts val="2400"/>
              <a:buFont typeface="Titillium Web SemiBold"/>
              <a:buNone/>
            </a:pPr>
            <a:r>
              <a:rPr b="1" i="1" lang="it-IT" sz="2400" u="none" cap="none" strike="noStrike">
                <a:solidFill>
                  <a:srgbClr val="5B87D9"/>
                </a:solidFill>
                <a:latin typeface="Titillium Web SemiBold"/>
                <a:ea typeface="Titillium Web SemiBold"/>
                <a:cs typeface="Titillium Web SemiBold"/>
                <a:sym typeface="Titillium Web SemiBold"/>
              </a:rPr>
              <a:t>Ugo Becciani e Pasquale Lubrano </a:t>
            </a:r>
            <a:endParaRPr b="1" i="1" sz="2400" u="none" cap="none" strike="noStrike">
              <a:solidFill>
                <a:srgbClr val="5B87D9"/>
              </a:solidFill>
              <a:latin typeface="Titillium Web SemiBold"/>
              <a:ea typeface="Titillium Web SemiBold"/>
              <a:cs typeface="Titillium Web SemiBold"/>
              <a:sym typeface="Titillium Web SemiBold"/>
            </a:endParaRPr>
          </a:p>
        </p:txBody>
      </p:sp>
      <p:grpSp>
        <p:nvGrpSpPr>
          <p:cNvPr id="96" name="Google Shape;96;p1"/>
          <p:cNvGrpSpPr/>
          <p:nvPr/>
        </p:nvGrpSpPr>
        <p:grpSpPr>
          <a:xfrm>
            <a:off x="0" y="-1"/>
            <a:ext cx="9144000" cy="914400"/>
            <a:chOff x="0" y="-1"/>
            <a:chExt cx="12192000" cy="1219200"/>
          </a:xfrm>
        </p:grpSpPr>
        <p:pic>
          <p:nvPicPr>
            <p:cNvPr id="97" name="Google Shape;97;p1"/>
            <p:cNvPicPr preferRelativeResize="0"/>
            <p:nvPr/>
          </p:nvPicPr>
          <p:blipFill rotWithShape="1">
            <a:blip r:embed="rId5">
              <a:alphaModFix/>
            </a:blip>
            <a:srcRect b="0" l="0" r="0" t="0"/>
            <a:stretch/>
          </p:blipFill>
          <p:spPr>
            <a:xfrm>
              <a:off x="0" y="-1"/>
              <a:ext cx="12192000" cy="1219200"/>
            </a:xfrm>
            <a:prstGeom prst="rect">
              <a:avLst/>
            </a:prstGeom>
            <a:noFill/>
            <a:ln>
              <a:noFill/>
            </a:ln>
          </p:spPr>
        </p:pic>
        <p:pic>
          <p:nvPicPr>
            <p:cNvPr id="98" name="Google Shape;98;p1"/>
            <p:cNvPicPr preferRelativeResize="0"/>
            <p:nvPr/>
          </p:nvPicPr>
          <p:blipFill rotWithShape="1">
            <a:blip r:embed="rId6">
              <a:alphaModFix/>
            </a:blip>
            <a:srcRect b="0" l="0" r="0" t="0"/>
            <a:stretch/>
          </p:blipFill>
          <p:spPr>
            <a:xfrm>
              <a:off x="9969183" y="339206"/>
              <a:ext cx="2060789" cy="701093"/>
            </a:xfrm>
            <a:prstGeom prst="rect">
              <a:avLst/>
            </a:prstGeom>
            <a:noFill/>
            <a:ln>
              <a:noFill/>
            </a:ln>
          </p:spPr>
        </p:pic>
      </p:grpSp>
      <p:grpSp>
        <p:nvGrpSpPr>
          <p:cNvPr id="99" name="Google Shape;99;p1"/>
          <p:cNvGrpSpPr/>
          <p:nvPr/>
        </p:nvGrpSpPr>
        <p:grpSpPr>
          <a:xfrm>
            <a:off x="-9268" y="4764263"/>
            <a:ext cx="9144000" cy="390525"/>
            <a:chOff x="0" y="6352350"/>
            <a:chExt cx="12192000" cy="520700"/>
          </a:xfrm>
        </p:grpSpPr>
        <p:pic>
          <p:nvPicPr>
            <p:cNvPr id="100" name="Google Shape;100;p1"/>
            <p:cNvPicPr preferRelativeResize="0"/>
            <p:nvPr/>
          </p:nvPicPr>
          <p:blipFill rotWithShape="1">
            <a:blip r:embed="rId7">
              <a:alphaModFix/>
            </a:blip>
            <a:srcRect b="0" l="0" r="0" t="0"/>
            <a:stretch/>
          </p:blipFill>
          <p:spPr>
            <a:xfrm>
              <a:off x="0" y="6352350"/>
              <a:ext cx="12192000" cy="520700"/>
            </a:xfrm>
            <a:prstGeom prst="rect">
              <a:avLst/>
            </a:prstGeom>
            <a:noFill/>
            <a:ln>
              <a:noFill/>
            </a:ln>
          </p:spPr>
        </p:pic>
        <p:sp>
          <p:nvSpPr>
            <p:cNvPr id="101" name="Google Shape;101;p1"/>
            <p:cNvSpPr txBox="1"/>
            <p:nvPr/>
          </p:nvSpPr>
          <p:spPr>
            <a:xfrm>
              <a:off x="6712747" y="6458657"/>
              <a:ext cx="5317225" cy="33855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02" name="Google Shape;102;p1"/>
            <p:cNvSpPr txBox="1"/>
            <p:nvPr/>
          </p:nvSpPr>
          <p:spPr>
            <a:xfrm>
              <a:off x="467555" y="6452829"/>
              <a:ext cx="7333783" cy="3385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Centro Nazionale di Ricerca in High-Performance Computing, Big Data and Quantum Computing</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grpSp>
        <p:nvGrpSpPr>
          <p:cNvPr id="238" name="Google Shape;238;p10"/>
          <p:cNvGrpSpPr/>
          <p:nvPr/>
        </p:nvGrpSpPr>
        <p:grpSpPr>
          <a:xfrm>
            <a:off x="23607" y="4747371"/>
            <a:ext cx="9143998" cy="390525"/>
            <a:chOff x="0" y="6352350"/>
            <a:chExt cx="12191997" cy="520700"/>
          </a:xfrm>
        </p:grpSpPr>
        <p:pic>
          <p:nvPicPr>
            <p:cNvPr id="239" name="Google Shape;239;p10"/>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40" name="Google Shape;240;p10"/>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41" name="Google Shape;241;p10"/>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42" name="Google Shape;242;p10"/>
          <p:cNvGrpSpPr/>
          <p:nvPr/>
        </p:nvGrpSpPr>
        <p:grpSpPr>
          <a:xfrm>
            <a:off x="0" y="-1"/>
            <a:ext cx="9143998" cy="914400"/>
            <a:chOff x="0" y="-1"/>
            <a:chExt cx="12191998" cy="1219200"/>
          </a:xfrm>
        </p:grpSpPr>
        <p:pic>
          <p:nvPicPr>
            <p:cNvPr id="243" name="Google Shape;243;p10"/>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44" name="Google Shape;244;p10"/>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45" name="Google Shape;245;p10"/>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Progetto. Time Series in the banking sector  </a:t>
            </a:r>
            <a:endParaRPr b="1" i="0" sz="1400" u="none" cap="none" strike="noStrike">
              <a:solidFill>
                <a:srgbClr val="000000"/>
              </a:solidFill>
              <a:latin typeface="Calibri"/>
              <a:ea typeface="Calibri"/>
              <a:cs typeface="Calibri"/>
              <a:sym typeface="Calibri"/>
            </a:endParaRPr>
          </a:p>
        </p:txBody>
      </p:sp>
      <p:sp>
        <p:nvSpPr>
          <p:cNvPr id="246" name="Google Shape;246;p10"/>
          <p:cNvSpPr txBox="1"/>
          <p:nvPr/>
        </p:nvSpPr>
        <p:spPr>
          <a:xfrm>
            <a:off x="227925" y="1360700"/>
            <a:ext cx="8524500" cy="2986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The aim of the project consists in applying ML techniques to solve problems in the banking sector, usually described as time series (TS).... Moreover, the target could be highly unbalanced as proposed in the following banking case: </a:t>
            </a:r>
            <a:r>
              <a:rPr b="1" i="0" lang="it-IT" sz="1400" u="none" cap="none" strike="noStrike">
                <a:solidFill>
                  <a:srgbClr val="000000"/>
                </a:solidFill>
                <a:latin typeface="Calibri"/>
                <a:ea typeface="Calibri"/>
                <a:cs typeface="Calibri"/>
                <a:sym typeface="Calibri"/>
              </a:rPr>
              <a:t>data quality,</a:t>
            </a:r>
            <a:r>
              <a:rPr b="0" i="0" lang="it-IT" sz="1400" u="none" cap="none" strike="noStrike">
                <a:solidFill>
                  <a:srgbClr val="000000"/>
                </a:solidFill>
                <a:latin typeface="Calibri"/>
                <a:ea typeface="Calibri"/>
                <a:cs typeface="Calibri"/>
                <a:sym typeface="Calibri"/>
              </a:rPr>
              <a:t> corporate credit risk, churn analysis.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it-IT" sz="1400" u="none" cap="none" strike="noStrike">
                <a:solidFill>
                  <a:srgbClr val="000000"/>
                </a:solidFill>
                <a:latin typeface="Calibri"/>
                <a:ea typeface="Calibri"/>
                <a:cs typeface="Calibri"/>
                <a:sym typeface="Calibri"/>
              </a:rPr>
              <a:t>Leading Partner</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Intesa Sanpaolo</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Proposer Spoke: Spoke 3</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it-IT" sz="1400" u="none" cap="none" strike="noStrike">
                <a:solidFill>
                  <a:srgbClr val="000000"/>
                </a:solidFill>
                <a:latin typeface="Calibri"/>
                <a:ea typeface="Calibri"/>
                <a:cs typeface="Calibri"/>
                <a:sym typeface="Calibri"/>
              </a:rPr>
              <a:t>Other Spokes involved: no</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List of participants (ICSC </a:t>
            </a:r>
            <a:r>
              <a:rPr lang="it-IT">
                <a:solidFill>
                  <a:schemeClr val="dk1"/>
                </a:solidFill>
                <a:latin typeface="Calibri"/>
                <a:ea typeface="Calibri"/>
                <a:cs typeface="Calibri"/>
                <a:sym typeface="Calibri"/>
              </a:rPr>
              <a:t>public</a:t>
            </a:r>
            <a:r>
              <a:rPr b="0" i="0" lang="it-IT" sz="1400" u="none" cap="none" strike="noStrike">
                <a:solidFill>
                  <a:srgbClr val="000000"/>
                </a:solidFill>
                <a:latin typeface="Calibri"/>
                <a:ea typeface="Calibri"/>
                <a:cs typeface="Calibri"/>
                <a:sym typeface="Calibri"/>
              </a:rPr>
              <a:t> partners): </a:t>
            </a:r>
            <a:endParaRPr b="0" i="0" sz="1400" u="none" cap="none" strike="noStrike">
              <a:solidFill>
                <a:srgbClr val="000000"/>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Università di Roma Tor Vergata</a:t>
            </a:r>
            <a:r>
              <a:rPr b="0" i="0" lang="it-IT" sz="1400" u="none" cap="none" strike="noStrike">
                <a:solidFill>
                  <a:srgbClr val="000000"/>
                </a:solidFill>
                <a:latin typeface="Calibri"/>
                <a:ea typeface="Calibri"/>
                <a:cs typeface="Calibri"/>
                <a:sym typeface="Calibri"/>
              </a:rPr>
              <a:t> (circa 1.5 FTE Adr + 2 PM massa critica)</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INAF OACapodimonte</a:t>
            </a:r>
            <a:r>
              <a:rPr b="0" i="0" lang="it-IT" sz="1400" u="none" cap="none" strike="noStrike">
                <a:solidFill>
                  <a:srgbClr val="000000"/>
                </a:solidFill>
                <a:latin typeface="Calibri"/>
                <a:ea typeface="Calibri"/>
                <a:cs typeface="Calibri"/>
                <a:sym typeface="Calibri"/>
              </a:rPr>
              <a:t> (circa 1.5 FTE Adr + 2 PM massa critica)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 </a:t>
            </a:r>
            <a:r>
              <a:rPr b="1" i="0" lang="it-IT" sz="1400" u="none" cap="none" strike="noStrike">
                <a:solidFill>
                  <a:srgbClr val="0000FF"/>
                </a:solidFill>
                <a:latin typeface="Calibri"/>
                <a:ea typeface="Calibri"/>
                <a:cs typeface="Calibri"/>
                <a:sym typeface="Calibri"/>
              </a:rPr>
              <a:t>Budget Allocato e valore del progetto totale 180 KEuro</a:t>
            </a:r>
            <a:endParaRPr b="1" i="0" sz="1400" u="none" cap="none" strike="noStrike">
              <a:solidFill>
                <a:srgbClr val="0000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grpSp>
        <p:nvGrpSpPr>
          <p:cNvPr id="251" name="Google Shape;251;p11"/>
          <p:cNvGrpSpPr/>
          <p:nvPr/>
        </p:nvGrpSpPr>
        <p:grpSpPr>
          <a:xfrm>
            <a:off x="23607" y="4747371"/>
            <a:ext cx="9143998" cy="390525"/>
            <a:chOff x="0" y="6352350"/>
            <a:chExt cx="12191997" cy="520700"/>
          </a:xfrm>
        </p:grpSpPr>
        <p:pic>
          <p:nvPicPr>
            <p:cNvPr id="252" name="Google Shape;252;p11"/>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53" name="Google Shape;253;p11"/>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54" name="Google Shape;254;p11"/>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55" name="Google Shape;255;p11"/>
          <p:cNvGrpSpPr/>
          <p:nvPr/>
        </p:nvGrpSpPr>
        <p:grpSpPr>
          <a:xfrm>
            <a:off x="0" y="-1"/>
            <a:ext cx="9143998" cy="914400"/>
            <a:chOff x="0" y="-1"/>
            <a:chExt cx="12191998" cy="1219200"/>
          </a:xfrm>
        </p:grpSpPr>
        <p:pic>
          <p:nvPicPr>
            <p:cNvPr id="256" name="Google Shape;256;p11"/>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57" name="Google Shape;257;p11"/>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58" name="Google Shape;258;p11"/>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Progetto. Fraud detection  </a:t>
            </a:r>
            <a:endParaRPr b="1" i="0" sz="1400" u="none" cap="none" strike="noStrike">
              <a:solidFill>
                <a:srgbClr val="000000"/>
              </a:solidFill>
              <a:latin typeface="Calibri"/>
              <a:ea typeface="Calibri"/>
              <a:cs typeface="Calibri"/>
              <a:sym typeface="Calibri"/>
            </a:endParaRPr>
          </a:p>
        </p:txBody>
      </p:sp>
      <p:sp>
        <p:nvSpPr>
          <p:cNvPr id="259" name="Google Shape;259;p11"/>
          <p:cNvSpPr txBox="1"/>
          <p:nvPr/>
        </p:nvSpPr>
        <p:spPr>
          <a:xfrm>
            <a:off x="220325" y="1314600"/>
            <a:ext cx="8524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In finance, </a:t>
            </a:r>
            <a:r>
              <a:rPr b="1" i="0" lang="it-IT" sz="1400" u="none" cap="none" strike="noStrike">
                <a:solidFill>
                  <a:srgbClr val="000000"/>
                </a:solidFill>
                <a:latin typeface="Calibri"/>
                <a:ea typeface="Calibri"/>
                <a:cs typeface="Calibri"/>
                <a:sym typeface="Calibri"/>
              </a:rPr>
              <a:t>fraud detection is an extremely important form of anomaly detection.</a:t>
            </a:r>
            <a:r>
              <a:rPr b="0" i="0" lang="it-IT" sz="1400" u="none" cap="none" strike="noStrike">
                <a:solidFill>
                  <a:srgbClr val="000000"/>
                </a:solidFill>
                <a:latin typeface="Calibri"/>
                <a:ea typeface="Calibri"/>
                <a:cs typeface="Calibri"/>
                <a:sym typeface="Calibri"/>
              </a:rPr>
              <a:t> Some examples are identifying fraudulent credit card transactions and financial documents. These tasks are typically performed using machine/deep learning techniques. Researchers have proposed several quantum versions of these approaches, which may provide a substantial speed-up and increase the quality of the outcomes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Leading Partner</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Intesa Sanpaolo</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Proposer Spoke: Spoke 10</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it-IT" sz="1400" u="none" cap="none" strike="noStrike">
                <a:solidFill>
                  <a:srgbClr val="000000"/>
                </a:solidFill>
                <a:latin typeface="Calibri"/>
                <a:ea typeface="Calibri"/>
                <a:cs typeface="Calibri"/>
                <a:sym typeface="Calibri"/>
              </a:rPr>
              <a:t>Other Spokes involved: Spoke 2 e</a:t>
            </a:r>
            <a:r>
              <a:rPr b="0" i="1" lang="it-IT" sz="1400" u="none" cap="none" strike="noStrike">
                <a:solidFill>
                  <a:srgbClr val="000000"/>
                </a:solidFill>
                <a:latin typeface="Calibri"/>
                <a:ea typeface="Calibri"/>
                <a:cs typeface="Calibri"/>
                <a:sym typeface="Calibri"/>
              </a:rPr>
              <a:t> </a:t>
            </a:r>
            <a:r>
              <a:rPr b="1" i="1" lang="it-IT" sz="1400" u="none" cap="none" strike="noStrike">
                <a:solidFill>
                  <a:srgbClr val="000000"/>
                </a:solidFill>
                <a:latin typeface="Calibri"/>
                <a:ea typeface="Calibri"/>
                <a:cs typeface="Calibri"/>
                <a:sym typeface="Calibri"/>
              </a:rPr>
              <a:t>Spoke 3</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List of participants (ICSC</a:t>
            </a:r>
            <a:r>
              <a:rPr lang="it-IT">
                <a:latin typeface="Calibri"/>
                <a:ea typeface="Calibri"/>
                <a:cs typeface="Calibri"/>
                <a:sym typeface="Calibri"/>
              </a:rPr>
              <a:t> </a:t>
            </a:r>
            <a:r>
              <a:rPr lang="it-IT">
                <a:solidFill>
                  <a:schemeClr val="dk1"/>
                </a:solidFill>
                <a:latin typeface="Calibri"/>
                <a:ea typeface="Calibri"/>
                <a:cs typeface="Calibri"/>
                <a:sym typeface="Calibri"/>
              </a:rPr>
              <a:t>public</a:t>
            </a:r>
            <a:r>
              <a:rPr b="0" i="0" lang="it-IT" sz="1400" u="none" cap="none" strike="noStrike">
                <a:solidFill>
                  <a:srgbClr val="000000"/>
                </a:solidFill>
                <a:latin typeface="Calibri"/>
                <a:ea typeface="Calibri"/>
                <a:cs typeface="Calibri"/>
                <a:sym typeface="Calibri"/>
              </a:rPr>
              <a:t> partners):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Spoke 3:</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Università di Roma Tor Vergata</a:t>
            </a:r>
            <a:r>
              <a:rPr b="0" i="0" lang="it-IT" sz="1400" u="none" cap="none" strike="noStrike">
                <a:solidFill>
                  <a:srgbClr val="000000"/>
                </a:solidFill>
                <a:latin typeface="Calibri"/>
                <a:ea typeface="Calibri"/>
                <a:cs typeface="Calibri"/>
                <a:sym typeface="Calibri"/>
              </a:rPr>
              <a:t> (circa 0.5 FTE Adr + 2 PM massa critica)</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INAF OACapodimonte</a:t>
            </a:r>
            <a:r>
              <a:rPr b="0" i="0" lang="it-IT" sz="1400" u="none" cap="none" strike="noStrike">
                <a:solidFill>
                  <a:srgbClr val="000000"/>
                </a:solidFill>
                <a:latin typeface="Calibri"/>
                <a:ea typeface="Calibri"/>
                <a:cs typeface="Calibri"/>
                <a:sym typeface="Calibri"/>
              </a:rPr>
              <a:t> (circa 0.5 FTE Adr + 2 PM massa critica)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 Spoke 10: Roma Sapienza; PoliMI.   Spoke 2: UniPD; INAF -IASF PA, UniFI</a:t>
            </a:r>
            <a:endParaRPr b="0" i="0" sz="1400" u="none" cap="none" strike="noStrike">
              <a:solidFill>
                <a:srgbClr val="000000"/>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 </a:t>
            </a:r>
            <a:r>
              <a:rPr b="1" i="0" lang="it-IT" sz="1400" u="none" cap="none" strike="noStrike">
                <a:solidFill>
                  <a:srgbClr val="FF0000"/>
                </a:solidFill>
                <a:latin typeface="Calibri"/>
                <a:ea typeface="Calibri"/>
                <a:cs typeface="Calibri"/>
                <a:sym typeface="Calibri"/>
              </a:rPr>
              <a:t>Budget Totale del progetto: 546 KEuro</a:t>
            </a:r>
            <a:r>
              <a:rPr b="1" i="0" lang="it-IT" sz="1400" u="none" cap="none" strike="noStrike">
                <a:solidFill>
                  <a:schemeClr val="dk1"/>
                </a:solidFill>
                <a:latin typeface="Calibri"/>
                <a:ea typeface="Calibri"/>
                <a:cs typeface="Calibri"/>
                <a:sym typeface="Calibri"/>
              </a:rPr>
              <a:t>    ⇒  </a:t>
            </a:r>
            <a:r>
              <a:rPr b="1" i="0" lang="it-IT" sz="1400" u="none" cap="none" strike="noStrike">
                <a:solidFill>
                  <a:srgbClr val="0000FF"/>
                </a:solidFill>
                <a:latin typeface="Calibri"/>
                <a:ea typeface="Calibri"/>
                <a:cs typeface="Calibri"/>
                <a:sym typeface="Calibri"/>
              </a:rPr>
              <a:t>Budget Allocato Spoke 3: 110 KEuro</a:t>
            </a:r>
            <a:endParaRPr b="1" i="0" sz="1400" u="none" cap="none" strike="noStrike">
              <a:solidFill>
                <a:srgbClr val="0000F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pSp>
        <p:nvGrpSpPr>
          <p:cNvPr id="264" name="Google Shape;264;p12"/>
          <p:cNvGrpSpPr/>
          <p:nvPr/>
        </p:nvGrpSpPr>
        <p:grpSpPr>
          <a:xfrm>
            <a:off x="23607" y="4747371"/>
            <a:ext cx="9143998" cy="390525"/>
            <a:chOff x="0" y="6352350"/>
            <a:chExt cx="12191997" cy="520700"/>
          </a:xfrm>
        </p:grpSpPr>
        <p:pic>
          <p:nvPicPr>
            <p:cNvPr id="265" name="Google Shape;265;p12"/>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66" name="Google Shape;266;p12"/>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67" name="Google Shape;267;p12"/>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68" name="Google Shape;268;p12"/>
          <p:cNvGrpSpPr/>
          <p:nvPr/>
        </p:nvGrpSpPr>
        <p:grpSpPr>
          <a:xfrm>
            <a:off x="0" y="-1"/>
            <a:ext cx="9143998" cy="914400"/>
            <a:chOff x="0" y="-1"/>
            <a:chExt cx="12191998" cy="1219200"/>
          </a:xfrm>
        </p:grpSpPr>
        <p:pic>
          <p:nvPicPr>
            <p:cNvPr id="269" name="Google Shape;269;p12"/>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70" name="Google Shape;270;p12"/>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71" name="Google Shape;271;p12"/>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Progetto. Serial Code Porting on HPC &amp; Quantum Computing  </a:t>
            </a:r>
            <a:endParaRPr b="1" i="0" sz="1400" u="none" cap="none" strike="noStrike">
              <a:solidFill>
                <a:srgbClr val="000000"/>
              </a:solidFill>
              <a:latin typeface="Calibri"/>
              <a:ea typeface="Calibri"/>
              <a:cs typeface="Calibri"/>
              <a:sym typeface="Calibri"/>
            </a:endParaRPr>
          </a:p>
        </p:txBody>
      </p:sp>
      <p:sp>
        <p:nvSpPr>
          <p:cNvPr id="272" name="Google Shape;272;p12"/>
          <p:cNvSpPr txBox="1"/>
          <p:nvPr/>
        </p:nvSpPr>
        <p:spPr>
          <a:xfrm>
            <a:off x="220325" y="1314600"/>
            <a:ext cx="8524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The goal of the project is to rewrite Machine Learning (ML) algorithms, available in their Open Source versions, in a suitable language for HPC computation as well as in modules compatible with architectures based on quantum computation. The project objective is system development, based on ML algorithms in order to prevent cyber attacks (ref. KeepCalm Project).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Leading Partner</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Sogei</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Proposer Spoke: Spoke 3</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it-IT" sz="1400" u="none" cap="none" strike="noStrike">
                <a:solidFill>
                  <a:srgbClr val="000000"/>
                </a:solidFill>
                <a:latin typeface="Calibri"/>
                <a:ea typeface="Calibri"/>
                <a:cs typeface="Calibri"/>
                <a:sym typeface="Calibri"/>
              </a:rPr>
              <a:t>Other Spokes involved: Spoke 10</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List of participants (</a:t>
            </a:r>
            <a:r>
              <a:rPr lang="it-IT">
                <a:solidFill>
                  <a:schemeClr val="dk1"/>
                </a:solidFill>
                <a:latin typeface="Calibri"/>
                <a:ea typeface="Calibri"/>
                <a:cs typeface="Calibri"/>
                <a:sym typeface="Calibri"/>
              </a:rPr>
              <a:t>ICSC public partners</a:t>
            </a:r>
            <a:r>
              <a:rPr b="0" i="0" lang="it-IT"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Spoke 3:</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Università di Roma Tor Vergata</a:t>
            </a:r>
            <a:r>
              <a:rPr b="0" i="0" lang="it-IT" sz="1400" u="none" cap="none" strike="noStrike">
                <a:solidFill>
                  <a:srgbClr val="000000"/>
                </a:solidFill>
                <a:latin typeface="Calibri"/>
                <a:ea typeface="Calibri"/>
                <a:cs typeface="Calibri"/>
                <a:sym typeface="Calibri"/>
              </a:rPr>
              <a:t> (1 FTE Adr + 3 PM massa critica)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 Spoke 10: UniMIB; PoliMI.   </a:t>
            </a:r>
            <a:endParaRPr b="0" i="0" sz="1400" u="none" cap="none" strike="noStrike">
              <a:solidFill>
                <a:srgbClr val="000000"/>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 </a:t>
            </a:r>
            <a:r>
              <a:rPr b="1" i="0" lang="it-IT" sz="1400" u="none" cap="none" strike="noStrike">
                <a:solidFill>
                  <a:srgbClr val="FF0000"/>
                </a:solidFill>
                <a:latin typeface="Calibri"/>
                <a:ea typeface="Calibri"/>
                <a:cs typeface="Calibri"/>
                <a:sym typeface="Calibri"/>
              </a:rPr>
              <a:t>Budget Totale del progetto: 268 KEuro</a:t>
            </a:r>
            <a:r>
              <a:rPr b="1" i="0" lang="it-IT" sz="1400" u="none" cap="none" strike="noStrike">
                <a:solidFill>
                  <a:schemeClr val="dk1"/>
                </a:solidFill>
                <a:latin typeface="Calibri"/>
                <a:ea typeface="Calibri"/>
                <a:cs typeface="Calibri"/>
                <a:sym typeface="Calibri"/>
              </a:rPr>
              <a:t>    ⇒  </a:t>
            </a:r>
            <a:r>
              <a:rPr b="1" i="0" lang="it-IT" sz="1400" u="none" cap="none" strike="noStrike">
                <a:solidFill>
                  <a:srgbClr val="0000FF"/>
                </a:solidFill>
                <a:latin typeface="Calibri"/>
                <a:ea typeface="Calibri"/>
                <a:cs typeface="Calibri"/>
                <a:sym typeface="Calibri"/>
              </a:rPr>
              <a:t>Budget Allocato Spoke 3: 92 KEuro</a:t>
            </a:r>
            <a:endParaRPr b="1" i="0" sz="1400" u="none" cap="none" strike="noStrike">
              <a:solidFill>
                <a:srgbClr val="0000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grpSp>
        <p:nvGrpSpPr>
          <p:cNvPr id="277" name="Google Shape;277;p13"/>
          <p:cNvGrpSpPr/>
          <p:nvPr/>
        </p:nvGrpSpPr>
        <p:grpSpPr>
          <a:xfrm>
            <a:off x="23607" y="4747371"/>
            <a:ext cx="9143998" cy="390525"/>
            <a:chOff x="0" y="6352350"/>
            <a:chExt cx="12191997" cy="520700"/>
          </a:xfrm>
        </p:grpSpPr>
        <p:pic>
          <p:nvPicPr>
            <p:cNvPr id="278" name="Google Shape;278;p13"/>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79" name="Google Shape;279;p13"/>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80" name="Google Shape;280;p13"/>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81" name="Google Shape;281;p13"/>
          <p:cNvGrpSpPr/>
          <p:nvPr/>
        </p:nvGrpSpPr>
        <p:grpSpPr>
          <a:xfrm>
            <a:off x="0" y="-1"/>
            <a:ext cx="9143998" cy="914400"/>
            <a:chOff x="0" y="-1"/>
            <a:chExt cx="12191998" cy="1219200"/>
          </a:xfrm>
        </p:grpSpPr>
        <p:pic>
          <p:nvPicPr>
            <p:cNvPr id="282" name="Google Shape;282;p13"/>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83" name="Google Shape;283;p13"/>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84" name="Google Shape;284;p13"/>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Progetto. Hazard Mapping and vulnerability Monitoring (HaMMon)  </a:t>
            </a:r>
            <a:endParaRPr b="1" i="0" sz="1400" u="none" cap="none" strike="noStrike">
              <a:solidFill>
                <a:srgbClr val="000000"/>
              </a:solidFill>
              <a:latin typeface="Calibri"/>
              <a:ea typeface="Calibri"/>
              <a:cs typeface="Calibri"/>
              <a:sym typeface="Calibri"/>
            </a:endParaRPr>
          </a:p>
        </p:txBody>
      </p:sp>
      <p:sp>
        <p:nvSpPr>
          <p:cNvPr id="285" name="Google Shape;285;p13"/>
          <p:cNvSpPr txBox="1"/>
          <p:nvPr/>
        </p:nvSpPr>
        <p:spPr>
          <a:xfrm>
            <a:off x="220325" y="1314600"/>
            <a:ext cx="8524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The project aims to develop tools and methodologies to be used in different industrial contexts for the quantification of the impacts of extreme natural events on the Italian territory. In order, also, to support activities focused on monitoring, forecasting and assessment of environmental risks and protection from potentially critical phenomena.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Leading Partner</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UnipolSai - Leithà;  Co-Proposer: Sogei, IFAB </a:t>
            </a:r>
            <a:r>
              <a:rPr i="0" lang="it-IT" sz="1400" u="none" cap="none" strike="noStrike">
                <a:solidFill>
                  <a:srgbClr val="000000"/>
                </a:solidFill>
                <a:latin typeface="Calibri"/>
                <a:ea typeface="Calibri"/>
                <a:cs typeface="Calibri"/>
                <a:sym typeface="Calibri"/>
              </a:rPr>
              <a:t>(</a:t>
            </a:r>
            <a:r>
              <a:rPr lang="it-IT">
                <a:latin typeface="Calibri"/>
                <a:ea typeface="Calibri"/>
                <a:cs typeface="Calibri"/>
                <a:sym typeface="Calibri"/>
              </a:rPr>
              <a:t>unfunded)</a:t>
            </a:r>
            <a:endParaRPr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Proposer Spoke: Spoke 3</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it-IT" sz="1400" u="none" cap="none" strike="noStrike">
                <a:solidFill>
                  <a:srgbClr val="000000"/>
                </a:solidFill>
                <a:latin typeface="Calibri"/>
                <a:ea typeface="Calibri"/>
                <a:cs typeface="Calibri"/>
                <a:sym typeface="Calibri"/>
              </a:rPr>
              <a:t>Other Spokes involved: Spoke 0, Spoke 1, Spoke 2, Spoke 4, Spoke 5</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List of participants (ICSC  </a:t>
            </a:r>
            <a:r>
              <a:rPr lang="it-IT">
                <a:latin typeface="Calibri"/>
                <a:ea typeface="Calibri"/>
                <a:cs typeface="Calibri"/>
                <a:sym typeface="Calibri"/>
              </a:rPr>
              <a:t>public</a:t>
            </a:r>
            <a:r>
              <a:rPr b="0" i="0" lang="it-IT" sz="1400" u="none" cap="none" strike="noStrike">
                <a:solidFill>
                  <a:srgbClr val="000000"/>
                </a:solidFill>
                <a:latin typeface="Calibri"/>
                <a:ea typeface="Calibri"/>
                <a:cs typeface="Calibri"/>
                <a:sym typeface="Calibri"/>
              </a:rPr>
              <a:t> partners):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Spoke 3:</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INAF OACatania, IRA</a:t>
            </a:r>
            <a:r>
              <a:rPr b="0" i="0" lang="it-IT" sz="1400" u="none" cap="none" strike="noStrike">
                <a:solidFill>
                  <a:srgbClr val="000000"/>
                </a:solidFill>
                <a:latin typeface="Calibri"/>
                <a:ea typeface="Calibri"/>
                <a:cs typeface="Calibri"/>
                <a:sym typeface="Calibri"/>
              </a:rPr>
              <a:t> (4 FTE TD/Adr + 0.5 FTE massa critica)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 Spoke 0: INFN; Spoke 1: UniTO, INAF; Spoke 2: UniSalento; INAF - OACT; Spoke 4:  UniSalento, CMCC, FBK, Unitrento; Spoke 5: UniBA, ENEA, PoliBA, CNR-IREA, UnivAq</a:t>
            </a:r>
            <a:endParaRPr b="0" i="0" sz="1400" u="none" cap="none" strike="noStrike">
              <a:solidFill>
                <a:srgbClr val="000000"/>
              </a:solidFill>
              <a:latin typeface="Calibri"/>
              <a:ea typeface="Calibri"/>
              <a:cs typeface="Calibri"/>
              <a:sym typeface="Calibri"/>
            </a:endParaRPr>
          </a:p>
          <a:p>
            <a:pPr indent="0" lvl="0" marL="13716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 </a:t>
            </a:r>
            <a:r>
              <a:rPr b="1" i="0" lang="it-IT" sz="1400" u="none" cap="none" strike="noStrike">
                <a:solidFill>
                  <a:srgbClr val="FF0000"/>
                </a:solidFill>
                <a:latin typeface="Calibri"/>
                <a:ea typeface="Calibri"/>
                <a:cs typeface="Calibri"/>
                <a:sym typeface="Calibri"/>
              </a:rPr>
              <a:t>Budget Totale del progetto: circa 2.000 KEuro</a:t>
            </a:r>
            <a:r>
              <a:rPr b="1" i="0" lang="it-IT" sz="1400" u="none" cap="none" strike="noStrike">
                <a:solidFill>
                  <a:schemeClr val="dk1"/>
                </a:solidFill>
                <a:latin typeface="Calibri"/>
                <a:ea typeface="Calibri"/>
                <a:cs typeface="Calibri"/>
                <a:sym typeface="Calibri"/>
              </a:rPr>
              <a:t>    ⇒  </a:t>
            </a:r>
            <a:r>
              <a:rPr b="1" i="0" lang="it-IT" sz="1400" u="none" cap="none" strike="noStrike">
                <a:solidFill>
                  <a:srgbClr val="0000FF"/>
                </a:solidFill>
                <a:latin typeface="Calibri"/>
                <a:ea typeface="Calibri"/>
                <a:cs typeface="Calibri"/>
                <a:sym typeface="Calibri"/>
              </a:rPr>
              <a:t>Budget Allocato Spoke 3: 368 KEuro</a:t>
            </a:r>
            <a:endParaRPr b="1" i="0" sz="1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1" lang="it-IT" sz="1400" u="sng" cap="none" strike="noStrike">
                <a:solidFill>
                  <a:schemeClr val="dk1"/>
                </a:solidFill>
                <a:latin typeface="Calibri"/>
                <a:ea typeface="Calibri"/>
                <a:cs typeface="Calibri"/>
                <a:sym typeface="Calibri"/>
              </a:rPr>
              <a:t>(contributo straordinario richiesto all’HUB di 500 KEuro)</a:t>
            </a:r>
            <a:endParaRPr b="0" i="1" sz="1400" u="sng"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grpSp>
        <p:nvGrpSpPr>
          <p:cNvPr id="290" name="Google Shape;290;p14"/>
          <p:cNvGrpSpPr/>
          <p:nvPr/>
        </p:nvGrpSpPr>
        <p:grpSpPr>
          <a:xfrm>
            <a:off x="23607" y="4747371"/>
            <a:ext cx="9143998" cy="390525"/>
            <a:chOff x="0" y="6352350"/>
            <a:chExt cx="12191997" cy="520700"/>
          </a:xfrm>
        </p:grpSpPr>
        <p:pic>
          <p:nvPicPr>
            <p:cNvPr id="291" name="Google Shape;291;p14"/>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92" name="Google Shape;292;p14"/>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93" name="Google Shape;293;p14"/>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94" name="Google Shape;294;p14"/>
          <p:cNvGrpSpPr/>
          <p:nvPr/>
        </p:nvGrpSpPr>
        <p:grpSpPr>
          <a:xfrm>
            <a:off x="0" y="-1"/>
            <a:ext cx="9143998" cy="914400"/>
            <a:chOff x="0" y="-1"/>
            <a:chExt cx="12191998" cy="1219200"/>
          </a:xfrm>
        </p:grpSpPr>
        <p:pic>
          <p:nvPicPr>
            <p:cNvPr id="295" name="Google Shape;295;p14"/>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96" name="Google Shape;296;p14"/>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97" name="Google Shape;297;p14"/>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Progetto. Interoperable Data Lake (IDL)  </a:t>
            </a:r>
            <a:endParaRPr b="1" i="0" sz="1400" u="none" cap="none" strike="noStrike">
              <a:solidFill>
                <a:srgbClr val="000000"/>
              </a:solidFill>
              <a:latin typeface="Calibri"/>
              <a:ea typeface="Calibri"/>
              <a:cs typeface="Calibri"/>
              <a:sym typeface="Calibri"/>
            </a:endParaRPr>
          </a:p>
        </p:txBody>
      </p:sp>
      <p:sp>
        <p:nvSpPr>
          <p:cNvPr id="298" name="Google Shape;298;p14"/>
          <p:cNvSpPr txBox="1"/>
          <p:nvPr/>
        </p:nvSpPr>
        <p:spPr>
          <a:xfrm>
            <a:off x="220325" y="1314600"/>
            <a:ext cx="8524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The Project aims at creating a Data Lake service, supporting a seamless access to space and ground-based observations and simulated data. The project addresses the design and commissioning of an interoperable, distributed data archive, relying on state-of-the-art open technologies, supporting both science and industry.</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Leading Partner</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Leonardo - Co-Proposer: Thales Alenia Space (TASI)</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Proposer Spoke: Spoke 3</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1" lang="it-IT" sz="1400" u="none" cap="none" strike="noStrike">
                <a:solidFill>
                  <a:srgbClr val="000000"/>
                </a:solidFill>
                <a:latin typeface="Calibri"/>
                <a:ea typeface="Calibri"/>
                <a:cs typeface="Calibri"/>
                <a:sym typeface="Calibri"/>
              </a:rPr>
              <a:t>Other Spokes involved: Spoke 2</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1" i="1"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List of participants (ICSC public partners):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Spoke 3:</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1" lang="it-IT" sz="1400" u="none" cap="none" strike="noStrike">
                <a:solidFill>
                  <a:srgbClr val="000000"/>
                </a:solidFill>
                <a:latin typeface="Calibri"/>
                <a:ea typeface="Calibri"/>
                <a:cs typeface="Calibri"/>
                <a:sym typeface="Calibri"/>
              </a:rPr>
              <a:t>INAF OATS</a:t>
            </a:r>
            <a:r>
              <a:rPr b="0" i="0" lang="it-IT" sz="1400" u="none" cap="none" strike="noStrike">
                <a:solidFill>
                  <a:srgbClr val="000000"/>
                </a:solidFill>
                <a:latin typeface="Calibri"/>
                <a:ea typeface="Calibri"/>
                <a:cs typeface="Calibri"/>
                <a:sym typeface="Calibri"/>
              </a:rPr>
              <a:t> (2 FTE TD/Adr + 4 PM Massa critica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 Spoke 2: INFN</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 </a:t>
            </a:r>
            <a:r>
              <a:rPr b="1" i="0" lang="it-IT" sz="1400" u="none" cap="none" strike="noStrike">
                <a:solidFill>
                  <a:srgbClr val="FF0000"/>
                </a:solidFill>
                <a:latin typeface="Calibri"/>
                <a:ea typeface="Calibri"/>
                <a:cs typeface="Calibri"/>
                <a:sym typeface="Calibri"/>
              </a:rPr>
              <a:t>Budget Totale del progetto: circa 776 KEuro</a:t>
            </a:r>
            <a:r>
              <a:rPr b="1" i="0" lang="it-IT" sz="1400" u="none" cap="none" strike="noStrike">
                <a:solidFill>
                  <a:schemeClr val="dk1"/>
                </a:solidFill>
                <a:latin typeface="Calibri"/>
                <a:ea typeface="Calibri"/>
                <a:cs typeface="Calibri"/>
                <a:sym typeface="Calibri"/>
              </a:rPr>
              <a:t>    ⇒  </a:t>
            </a:r>
            <a:r>
              <a:rPr b="1" i="0" lang="it-IT" sz="1400" u="none" cap="none" strike="noStrike">
                <a:solidFill>
                  <a:srgbClr val="0000FF"/>
                </a:solidFill>
                <a:latin typeface="Calibri"/>
                <a:ea typeface="Calibri"/>
                <a:cs typeface="Calibri"/>
                <a:sym typeface="Calibri"/>
              </a:rPr>
              <a:t>Budget Allocato Spoke 3: 212 KEuro</a:t>
            </a:r>
            <a:endParaRPr b="1" i="0" sz="1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1" sz="1400" u="sng"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pSp>
        <p:nvGrpSpPr>
          <p:cNvPr id="303" name="Google Shape;303;p15"/>
          <p:cNvGrpSpPr/>
          <p:nvPr/>
        </p:nvGrpSpPr>
        <p:grpSpPr>
          <a:xfrm>
            <a:off x="23607" y="4747371"/>
            <a:ext cx="9143998" cy="390525"/>
            <a:chOff x="0" y="6352350"/>
            <a:chExt cx="12191997" cy="520700"/>
          </a:xfrm>
        </p:grpSpPr>
        <p:pic>
          <p:nvPicPr>
            <p:cNvPr id="304" name="Google Shape;304;p15"/>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05" name="Google Shape;305;p15"/>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06" name="Google Shape;306;p15"/>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07" name="Google Shape;307;p15"/>
          <p:cNvGrpSpPr/>
          <p:nvPr/>
        </p:nvGrpSpPr>
        <p:grpSpPr>
          <a:xfrm>
            <a:off x="0" y="-1"/>
            <a:ext cx="9143998" cy="914400"/>
            <a:chOff x="0" y="-1"/>
            <a:chExt cx="12191998" cy="1219200"/>
          </a:xfrm>
        </p:grpSpPr>
        <p:pic>
          <p:nvPicPr>
            <p:cNvPr id="308" name="Google Shape;308;p15"/>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09" name="Google Shape;309;p15"/>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310" name="Google Shape;310;p15"/>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lang="it-IT">
                <a:solidFill>
                  <a:schemeClr val="dk1"/>
                </a:solidFill>
                <a:latin typeface="Calibri"/>
                <a:ea typeface="Calibri"/>
                <a:cs typeface="Calibri"/>
                <a:sym typeface="Calibri"/>
              </a:rPr>
              <a:t>Cascade Funding</a:t>
            </a:r>
            <a:r>
              <a:rPr b="1" i="0" lang="it-IT" sz="1400" u="none" cap="none" strike="noStrike">
                <a:solidFill>
                  <a:schemeClr val="dk1"/>
                </a:solidFill>
                <a:latin typeface="Calibri"/>
                <a:ea typeface="Calibri"/>
                <a:cs typeface="Calibri"/>
                <a:sym typeface="Calibri"/>
              </a:rPr>
              <a:t>  </a:t>
            </a:r>
            <a:endParaRPr b="1" i="0" sz="1400" u="none" cap="none" strike="noStrike">
              <a:solidFill>
                <a:srgbClr val="000000"/>
              </a:solidFill>
              <a:latin typeface="Calibri"/>
              <a:ea typeface="Calibri"/>
              <a:cs typeface="Calibri"/>
              <a:sym typeface="Calibri"/>
            </a:endParaRPr>
          </a:p>
        </p:txBody>
      </p:sp>
      <p:sp>
        <p:nvSpPr>
          <p:cNvPr id="311" name="Google Shape;311;p15"/>
          <p:cNvSpPr txBox="1"/>
          <p:nvPr/>
        </p:nvSpPr>
        <p:spPr>
          <a:xfrm>
            <a:off x="220325" y="1314600"/>
            <a:ext cx="852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sng" cap="none" strike="noStrike">
              <a:solidFill>
                <a:schemeClr val="dk1"/>
              </a:solidFill>
              <a:latin typeface="Calibri"/>
              <a:ea typeface="Calibri"/>
              <a:cs typeface="Calibri"/>
              <a:sym typeface="Calibri"/>
            </a:endParaRPr>
          </a:p>
        </p:txBody>
      </p:sp>
      <p:sp>
        <p:nvSpPr>
          <p:cNvPr id="312" name="Google Shape;312;p15"/>
          <p:cNvSpPr txBox="1"/>
          <p:nvPr/>
        </p:nvSpPr>
        <p:spPr>
          <a:xfrm>
            <a:off x="220325" y="1493300"/>
            <a:ext cx="8710200" cy="318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it-IT" sz="1500" u="none" cap="none" strike="noStrike">
                <a:solidFill>
                  <a:srgbClr val="000000"/>
                </a:solidFill>
                <a:latin typeface="Calibri"/>
                <a:ea typeface="Calibri"/>
                <a:cs typeface="Calibri"/>
                <a:sym typeface="Calibri"/>
              </a:rPr>
              <a:t>Lo Spoke 3 ha  un </a:t>
            </a:r>
            <a:r>
              <a:rPr b="1" i="0" lang="it-IT" sz="1500" u="none" cap="none" strike="noStrike">
                <a:solidFill>
                  <a:srgbClr val="0000FF"/>
                </a:solidFill>
                <a:latin typeface="Calibri"/>
                <a:ea typeface="Calibri"/>
                <a:cs typeface="Calibri"/>
                <a:sym typeface="Calibri"/>
              </a:rPr>
              <a:t>finanziamento complessivo di  3.2 Mln di Euro</a:t>
            </a:r>
            <a:r>
              <a:rPr b="0" i="0" lang="it-IT" sz="1500" u="none" cap="none" strike="noStrike">
                <a:solidFill>
                  <a:srgbClr val="000000"/>
                </a:solidFill>
                <a:latin typeface="Calibri"/>
                <a:ea typeface="Calibri"/>
                <a:cs typeface="Calibri"/>
                <a:sym typeface="Calibri"/>
              </a:rPr>
              <a:t> per le Open Call</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1" lang="it-IT" sz="1500" u="sng" cap="none" strike="noStrike">
                <a:solidFill>
                  <a:srgbClr val="000000"/>
                </a:solidFill>
                <a:latin typeface="Calibri"/>
                <a:ea typeface="Calibri"/>
                <a:cs typeface="Calibri"/>
                <a:sym typeface="Calibri"/>
              </a:rPr>
              <a:t>Il soggetto titolato a emettere le Open Call è lo Spoke Leader (INAF)</a:t>
            </a:r>
            <a:endParaRPr b="0" i="1" sz="15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1" i="1" lang="it-IT" sz="1500" u="none" cap="none" strike="noStrike">
                <a:solidFill>
                  <a:srgbClr val="000000"/>
                </a:solidFill>
                <a:latin typeface="Calibri"/>
                <a:ea typeface="Calibri"/>
                <a:cs typeface="Calibri"/>
                <a:sym typeface="Calibri"/>
              </a:rPr>
              <a:t>Non abbiamo ancora le indicazioni definitive</a:t>
            </a:r>
            <a:r>
              <a:rPr b="0" i="0" lang="it-IT" sz="1500" u="none" cap="none" strike="noStrike">
                <a:solidFill>
                  <a:srgbClr val="000000"/>
                </a:solidFill>
                <a:latin typeface="Calibri"/>
                <a:ea typeface="Calibri"/>
                <a:cs typeface="Calibri"/>
                <a:sym typeface="Calibri"/>
              </a:rPr>
              <a:t> di come iniziare a finanziare attività attraverso Open Call</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it-IT" sz="1500" u="none" cap="none" strike="noStrike">
                <a:solidFill>
                  <a:schemeClr val="dk1"/>
                </a:solidFill>
                <a:latin typeface="Calibri"/>
                <a:ea typeface="Calibri"/>
                <a:cs typeface="Calibri"/>
                <a:sym typeface="Calibri"/>
              </a:rPr>
              <a:t>Si finanzieranno attività da parte di </a:t>
            </a:r>
            <a:r>
              <a:rPr b="1" i="0" lang="it-IT" sz="1500" u="none" cap="none" strike="noStrike">
                <a:solidFill>
                  <a:schemeClr val="dk1"/>
                </a:solidFill>
                <a:latin typeface="Calibri"/>
                <a:ea typeface="Calibri"/>
                <a:cs typeface="Calibri"/>
                <a:sym typeface="Calibri"/>
              </a:rPr>
              <a:t> soggetti esterni al Centro Nazionale</a:t>
            </a:r>
            <a:endParaRPr b="1"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it-IT" sz="1500" u="none" cap="none" strike="noStrike">
                <a:solidFill>
                  <a:srgbClr val="000000"/>
                </a:solidFill>
                <a:latin typeface="Calibri"/>
                <a:ea typeface="Calibri"/>
                <a:cs typeface="Calibri"/>
                <a:sym typeface="Calibri"/>
              </a:rPr>
              <a:t>Abbiamo iniziato a lavorare ad un documento che verrà presentato nel </a:t>
            </a:r>
            <a:r>
              <a:rPr b="1" i="0" lang="it-IT" sz="1500" u="none" cap="none" strike="noStrike">
                <a:solidFill>
                  <a:srgbClr val="000000"/>
                </a:solidFill>
                <a:latin typeface="Calibri"/>
                <a:ea typeface="Calibri"/>
                <a:cs typeface="Calibri"/>
                <a:sym typeface="Calibri"/>
              </a:rPr>
              <a:t>talk di Taffoni</a:t>
            </a:r>
            <a:r>
              <a:rPr b="0" i="0" lang="it-IT" sz="1500" u="none" cap="none" strike="noStrike">
                <a:solidFill>
                  <a:srgbClr val="000000"/>
                </a:solidFill>
                <a:latin typeface="Calibri"/>
                <a:ea typeface="Calibri"/>
                <a:cs typeface="Calibri"/>
                <a:sym typeface="Calibri"/>
              </a:rPr>
              <a:t> domani mattina, che riporta le principali esigenze del lavoro tecnologico in atto nello Spoke, e comunque è ancora soggetto a revisione</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it-IT" sz="1500" u="none" cap="none" strike="noStrike">
                <a:solidFill>
                  <a:srgbClr val="000000"/>
                </a:solidFill>
                <a:latin typeface="Calibri"/>
                <a:ea typeface="Calibri"/>
                <a:cs typeface="Calibri"/>
                <a:sym typeface="Calibri"/>
              </a:rPr>
              <a:t>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1" i="1" lang="it-IT" sz="1500" u="sng" cap="none" strike="noStrike">
                <a:solidFill>
                  <a:srgbClr val="000000"/>
                </a:solidFill>
                <a:latin typeface="Calibri"/>
                <a:ea typeface="Calibri"/>
                <a:cs typeface="Calibri"/>
                <a:sym typeface="Calibri"/>
              </a:rPr>
              <a:t>Il documento finale dovrà essere approvato dall’Assembly dello Spoke</a:t>
            </a:r>
            <a:endParaRPr b="1" i="1" sz="1500" u="sng"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16"/>
          <p:cNvGrpSpPr/>
          <p:nvPr/>
        </p:nvGrpSpPr>
        <p:grpSpPr>
          <a:xfrm>
            <a:off x="23607" y="4747371"/>
            <a:ext cx="9143998" cy="390525"/>
            <a:chOff x="0" y="6352350"/>
            <a:chExt cx="12191997" cy="520700"/>
          </a:xfrm>
        </p:grpSpPr>
        <p:pic>
          <p:nvPicPr>
            <p:cNvPr id="318" name="Google Shape;318;p16"/>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19" name="Google Shape;319;p16"/>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20" name="Google Shape;320;p16"/>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21" name="Google Shape;321;p16"/>
          <p:cNvGrpSpPr/>
          <p:nvPr/>
        </p:nvGrpSpPr>
        <p:grpSpPr>
          <a:xfrm>
            <a:off x="0" y="-1"/>
            <a:ext cx="9143998" cy="914400"/>
            <a:chOff x="0" y="-1"/>
            <a:chExt cx="12191998" cy="1219200"/>
          </a:xfrm>
        </p:grpSpPr>
        <p:pic>
          <p:nvPicPr>
            <p:cNvPr id="322" name="Google Shape;322;p16"/>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23" name="Google Shape;323;p16"/>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324" name="Google Shape;324;p16"/>
          <p:cNvSpPr txBox="1"/>
          <p:nvPr/>
        </p:nvSpPr>
        <p:spPr>
          <a:xfrm>
            <a:off x="630600" y="9144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Publication Policy </a:t>
            </a:r>
            <a:endParaRPr b="1" i="0" sz="1400" u="none" cap="none" strike="noStrike">
              <a:solidFill>
                <a:srgbClr val="000000"/>
              </a:solidFill>
              <a:latin typeface="Calibri"/>
              <a:ea typeface="Calibri"/>
              <a:cs typeface="Calibri"/>
              <a:sym typeface="Calibri"/>
            </a:endParaRPr>
          </a:p>
        </p:txBody>
      </p:sp>
      <p:sp>
        <p:nvSpPr>
          <p:cNvPr id="325" name="Google Shape;325;p16"/>
          <p:cNvSpPr txBox="1"/>
          <p:nvPr/>
        </p:nvSpPr>
        <p:spPr>
          <a:xfrm>
            <a:off x="220325" y="1314600"/>
            <a:ext cx="8524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sng" cap="none" strike="noStrike">
              <a:solidFill>
                <a:schemeClr val="dk1"/>
              </a:solidFill>
              <a:latin typeface="Calibri"/>
              <a:ea typeface="Calibri"/>
              <a:cs typeface="Calibri"/>
              <a:sym typeface="Calibri"/>
            </a:endParaRPr>
          </a:p>
        </p:txBody>
      </p:sp>
      <p:sp>
        <p:nvSpPr>
          <p:cNvPr id="326" name="Google Shape;326;p16"/>
          <p:cNvSpPr txBox="1"/>
          <p:nvPr/>
        </p:nvSpPr>
        <p:spPr>
          <a:xfrm>
            <a:off x="156150" y="1356625"/>
            <a:ext cx="8881500" cy="328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0" i="0" lang="it-IT" sz="1500" u="none" cap="none" strike="noStrike">
                <a:solidFill>
                  <a:srgbClr val="000000"/>
                </a:solidFill>
                <a:latin typeface="Calibri"/>
                <a:ea typeface="Calibri"/>
                <a:cs typeface="Calibri"/>
                <a:sym typeface="Calibri"/>
              </a:rPr>
              <a:t>L’assembly dello Spoke ha approvato la Publication Policy dello Spoke. Punti rilevanti:</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304800" lvl="0" marL="457200" marR="0" rtl="0" algn="l">
              <a:lnSpc>
                <a:spcPct val="115000"/>
              </a:lnSpc>
              <a:spcBef>
                <a:spcPts val="0"/>
              </a:spcBef>
              <a:spcAft>
                <a:spcPts val="0"/>
              </a:spcAft>
              <a:buClr>
                <a:schemeClr val="dk1"/>
              </a:buClr>
              <a:buSzPts val="1200"/>
              <a:buFont typeface="Arial"/>
              <a:buChar char="●"/>
            </a:pPr>
            <a:r>
              <a:rPr b="0" i="0" lang="it-IT" sz="1200" u="none" cap="none" strike="noStrike">
                <a:solidFill>
                  <a:schemeClr val="dk1"/>
                </a:solidFill>
                <a:latin typeface="Arial"/>
                <a:ea typeface="Arial"/>
                <a:cs typeface="Arial"/>
                <a:sym typeface="Arial"/>
              </a:rPr>
              <a:t>E’ individuato un </a:t>
            </a:r>
            <a:r>
              <a:rPr b="1" i="0" lang="it-IT" sz="1200" u="sng" cap="none" strike="noStrike">
                <a:solidFill>
                  <a:schemeClr val="dk1"/>
                </a:solidFill>
                <a:latin typeface="Arial"/>
                <a:ea typeface="Arial"/>
                <a:cs typeface="Arial"/>
                <a:sym typeface="Arial"/>
              </a:rPr>
              <a:t>Board di Coordinamento</a:t>
            </a:r>
            <a:r>
              <a:rPr b="1" i="0" lang="it-IT" sz="1200" u="none" cap="none" strike="noStrike">
                <a:solidFill>
                  <a:schemeClr val="dk1"/>
                </a:solidFill>
                <a:latin typeface="Arial"/>
                <a:ea typeface="Arial"/>
                <a:cs typeface="Arial"/>
                <a:sym typeface="Arial"/>
              </a:rPr>
              <a:t>  </a:t>
            </a:r>
            <a:r>
              <a:rPr b="0" i="0" lang="it-IT" sz="1200" u="none" cap="none" strike="noStrike">
                <a:solidFill>
                  <a:schemeClr val="dk1"/>
                </a:solidFill>
                <a:latin typeface="Arial"/>
                <a:ea typeface="Arial"/>
                <a:cs typeface="Arial"/>
                <a:sym typeface="Arial"/>
              </a:rPr>
              <a:t>per le pubblicazioni costituito da: Ugo Becciani, Andrea Ferrara, Claudio Gheller, Giuliano Taffoni, Matteo Viel.</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1" lang="it-IT" sz="1200" u="sng" cap="none" strike="noStrike">
                <a:solidFill>
                  <a:schemeClr val="dk1"/>
                </a:solidFill>
                <a:latin typeface="Arial"/>
                <a:ea typeface="Arial"/>
                <a:cs typeface="Arial"/>
                <a:sym typeface="Arial"/>
              </a:rPr>
              <a:t>Si considerano pubblicazioni pertinenti alle attività dello Spoke quelle che sono contribuite dal personale finanziato parzialmente o completamente dallo Spoke 3 o che utilizzano le infrastrutture messe a disposizione dal centro nazionale e che rientrano nell'ambito delle attività dello Spoke.</a:t>
            </a:r>
            <a:endParaRPr b="0" i="1" sz="1200" u="sng"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0" i="0" lang="it-IT" sz="1200" u="none" cap="none" strike="noStrike">
                <a:solidFill>
                  <a:schemeClr val="dk1"/>
                </a:solidFill>
                <a:latin typeface="Arial"/>
                <a:ea typeface="Arial"/>
                <a:cs typeface="Arial"/>
                <a:sym typeface="Arial"/>
              </a:rPr>
              <a:t>Il Board propone di norma 2 referees, interni allo Spoke, mettendone a conoscenza l’Assembly. </a:t>
            </a:r>
            <a:r>
              <a:rPr b="1" i="0" lang="it-IT" sz="1200" u="none" cap="none" strike="noStrike">
                <a:solidFill>
                  <a:schemeClr val="dk1"/>
                </a:solidFill>
                <a:latin typeface="Arial"/>
                <a:ea typeface="Arial"/>
                <a:cs typeface="Arial"/>
                <a:sym typeface="Arial"/>
              </a:rPr>
              <a:t>I referee rivedranno il lavoro proposto e indicheranno eventuali modifiche o suggerimenti all’autore, questo di norma avviene nei limiti 10 giorni</a:t>
            </a:r>
            <a:r>
              <a:rPr b="0" i="0" lang="it-IT" sz="1200" u="none" cap="none" strike="noStrike">
                <a:solidFill>
                  <a:schemeClr val="dk1"/>
                </a:solidFill>
                <a:latin typeface="Arial"/>
                <a:ea typeface="Arial"/>
                <a:cs typeface="Arial"/>
                <a:sym typeface="Arial"/>
              </a:rPr>
              <a:t>. Vale la condizione del silenzio/assenso.</a:t>
            </a:r>
            <a:endParaRPr b="0" i="0" sz="1200" u="none" cap="none" strike="noStrike">
              <a:solidFill>
                <a:schemeClr val="dk1"/>
              </a:solidFill>
              <a:latin typeface="Arial"/>
              <a:ea typeface="Arial"/>
              <a:cs typeface="Arial"/>
              <a:sym typeface="Arial"/>
            </a:endParaRPr>
          </a:p>
          <a:p>
            <a:pPr indent="-304800" lvl="0" marL="457200" marR="0" rtl="0" algn="l">
              <a:lnSpc>
                <a:spcPct val="115000"/>
              </a:lnSpc>
              <a:spcBef>
                <a:spcPts val="0"/>
              </a:spcBef>
              <a:spcAft>
                <a:spcPts val="0"/>
              </a:spcAft>
              <a:buClr>
                <a:schemeClr val="dk1"/>
              </a:buClr>
              <a:buSzPts val="1200"/>
              <a:buFont typeface="Arial"/>
              <a:buChar char="●"/>
            </a:pPr>
            <a:r>
              <a:rPr b="1" i="0" lang="it-IT" sz="1200" u="none" cap="none" strike="noStrike">
                <a:solidFill>
                  <a:schemeClr val="dk1"/>
                </a:solidFill>
                <a:latin typeface="Arial"/>
                <a:ea typeface="Arial"/>
                <a:cs typeface="Arial"/>
                <a:sym typeface="Arial"/>
              </a:rPr>
              <a:t>I referees interni dovranno essere inclusi tra i coautori della pubblicazione </a:t>
            </a:r>
            <a:r>
              <a:rPr b="0" i="0" lang="it-IT" sz="1200" u="none" cap="none" strike="noStrike">
                <a:solidFill>
                  <a:schemeClr val="dk1"/>
                </a:solidFill>
                <a:latin typeface="Arial"/>
                <a:ea typeface="Arial"/>
                <a:cs typeface="Arial"/>
                <a:sym typeface="Arial"/>
              </a:rPr>
              <a:t>o tra i revisori dei report tecnici.</a:t>
            </a:r>
            <a:endParaRPr b="0" i="0" sz="12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it-IT" sz="1600" u="none" cap="none" strike="noStrike">
                <a:solidFill>
                  <a:srgbClr val="000000"/>
                </a:solidFill>
                <a:latin typeface="Calibri"/>
                <a:ea typeface="Calibri"/>
                <a:cs typeface="Calibri"/>
                <a:sym typeface="Calibri"/>
              </a:rPr>
              <a:t>Documento completo della Publication Policy al link: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0" i="0" lang="it-IT" sz="1600" u="sng" cap="none" strike="noStrike">
                <a:solidFill>
                  <a:schemeClr val="hlink"/>
                </a:solidFill>
                <a:latin typeface="Calibri"/>
                <a:ea typeface="Calibri"/>
                <a:cs typeface="Calibri"/>
                <a:sym typeface="Calibri"/>
                <a:hlinkClick r:id="rId6"/>
              </a:rPr>
              <a:t>https://drive.google.com/file/d/11bx71QCOA63ZfZsZO7-DMHwsSMGZLYTe/view?usp=drive_link</a:t>
            </a:r>
            <a:endParaRPr b="0" i="0" sz="1600" u="none" cap="none" strike="noStrike">
              <a:solidFill>
                <a:srgbClr val="00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grpSp>
        <p:nvGrpSpPr>
          <p:cNvPr id="331" name="Google Shape;331;p17"/>
          <p:cNvGrpSpPr/>
          <p:nvPr/>
        </p:nvGrpSpPr>
        <p:grpSpPr>
          <a:xfrm>
            <a:off x="23607" y="4747371"/>
            <a:ext cx="9143998" cy="390525"/>
            <a:chOff x="0" y="6352350"/>
            <a:chExt cx="12191997" cy="520700"/>
          </a:xfrm>
        </p:grpSpPr>
        <p:pic>
          <p:nvPicPr>
            <p:cNvPr id="332" name="Google Shape;332;p17"/>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33" name="Google Shape;333;p17"/>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34" name="Google Shape;334;p17"/>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35" name="Google Shape;335;p17"/>
          <p:cNvGrpSpPr/>
          <p:nvPr/>
        </p:nvGrpSpPr>
        <p:grpSpPr>
          <a:xfrm>
            <a:off x="0" y="0"/>
            <a:ext cx="9143998" cy="914400"/>
            <a:chOff x="0" y="-1"/>
            <a:chExt cx="12191998" cy="1219200"/>
          </a:xfrm>
        </p:grpSpPr>
        <p:pic>
          <p:nvPicPr>
            <p:cNvPr id="336" name="Google Shape;336;p17"/>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37" name="Google Shape;337;p17"/>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338" name="Google Shape;338;p17"/>
          <p:cNvSpPr txBox="1"/>
          <p:nvPr/>
        </p:nvSpPr>
        <p:spPr>
          <a:xfrm>
            <a:off x="308656" y="1102480"/>
            <a:ext cx="3996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it-IT"/>
              <a:t>Rendicontazione Milestones M4 e M5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grpSp>
        <p:nvGrpSpPr>
          <p:cNvPr id="343" name="Google Shape;343;p18"/>
          <p:cNvGrpSpPr/>
          <p:nvPr/>
        </p:nvGrpSpPr>
        <p:grpSpPr>
          <a:xfrm>
            <a:off x="23607" y="4747371"/>
            <a:ext cx="9143998" cy="390525"/>
            <a:chOff x="0" y="6352350"/>
            <a:chExt cx="12191997" cy="520700"/>
          </a:xfrm>
        </p:grpSpPr>
        <p:pic>
          <p:nvPicPr>
            <p:cNvPr id="344" name="Google Shape;344;p18"/>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45" name="Google Shape;345;p18"/>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46" name="Google Shape;346;p18"/>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47" name="Google Shape;347;p18"/>
          <p:cNvGrpSpPr/>
          <p:nvPr/>
        </p:nvGrpSpPr>
        <p:grpSpPr>
          <a:xfrm>
            <a:off x="0" y="-1"/>
            <a:ext cx="9143998" cy="914400"/>
            <a:chOff x="0" y="-1"/>
            <a:chExt cx="12191998" cy="1219200"/>
          </a:xfrm>
        </p:grpSpPr>
        <p:pic>
          <p:nvPicPr>
            <p:cNvPr id="348" name="Google Shape;348;p18"/>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49" name="Google Shape;349;p18"/>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graphicFrame>
        <p:nvGraphicFramePr>
          <p:cNvPr id="350" name="Google Shape;350;p18"/>
          <p:cNvGraphicFramePr/>
          <p:nvPr/>
        </p:nvGraphicFramePr>
        <p:xfrm>
          <a:off x="241068" y="926271"/>
          <a:ext cx="3000000" cy="3000000"/>
        </p:xfrm>
        <a:graphic>
          <a:graphicData uri="http://schemas.openxmlformats.org/drawingml/2006/table">
            <a:tbl>
              <a:tblPr bandRow="1" firstRow="1">
                <a:noFill/>
                <a:tableStyleId>{ABC586D4-3D95-4CDA-840C-ADDCE4B2D601}</a:tableStyleId>
              </a:tblPr>
              <a:tblGrid>
                <a:gridCol w="870275"/>
                <a:gridCol w="684525"/>
                <a:gridCol w="606750"/>
                <a:gridCol w="606750"/>
                <a:gridCol w="606750"/>
                <a:gridCol w="692475"/>
                <a:gridCol w="606750"/>
                <a:gridCol w="606750"/>
                <a:gridCol w="606750"/>
                <a:gridCol w="807175"/>
              </a:tblGrid>
              <a:tr h="333325">
                <a:tc gridSpan="10">
                  <a:txBody>
                    <a:bodyPr/>
                    <a:lstStyle/>
                    <a:p>
                      <a:pPr indent="0" lvl="0" marL="0" marR="0" rtl="0" algn="ctr">
                        <a:lnSpc>
                          <a:spcPct val="100000"/>
                        </a:lnSpc>
                        <a:spcBef>
                          <a:spcPts val="0"/>
                        </a:spcBef>
                        <a:spcAft>
                          <a:spcPts val="0"/>
                        </a:spcAft>
                        <a:buNone/>
                      </a:pPr>
                      <a:r>
                        <a:rPr lang="it-IT" sz="1600" u="none" cap="none" strike="noStrike"/>
                        <a:t>Rendicontazione milestone </a:t>
                      </a:r>
                      <a:r>
                        <a:rPr lang="it-IT" sz="1600" u="none" cap="none" strike="noStrike">
                          <a:solidFill>
                            <a:srgbClr val="FF0000"/>
                          </a:solidFill>
                        </a:rPr>
                        <a:t>M4</a:t>
                      </a:r>
                      <a:r>
                        <a:rPr lang="it-IT" sz="1600" u="none" cap="none" strike="noStrike"/>
                        <a:t> (Settembre2022-Aprile2023)</a:t>
                      </a:r>
                      <a:endParaRPr/>
                    </a:p>
                  </a:txBody>
                  <a:tcPr marT="45725" marB="45725" marR="91450" marL="91450"/>
                </a:tc>
                <a:tc hMerge="1"/>
                <a:tc hMerge="1"/>
                <a:tc hMerge="1"/>
                <a:tc hMerge="1"/>
                <a:tc hMerge="1"/>
                <a:tc hMerge="1"/>
                <a:tc hMerge="1"/>
                <a:tc hMerge="1"/>
                <a:tc hMerge="1"/>
              </a:tr>
              <a:tr h="333325">
                <a:tc>
                  <a:txBody>
                    <a:bodyPr/>
                    <a:lstStyle/>
                    <a:p>
                      <a:pPr indent="0" lvl="0" marL="0" marR="0" rtl="0" algn="ctr">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INAF</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INFN</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UniCT</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UniTO</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UniTOV</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UniTS</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Sissa</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SNS</a:t>
                      </a:r>
                      <a:endParaRPr/>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Totali</a:t>
                      </a:r>
                      <a:endParaRPr/>
                    </a:p>
                  </a:txBody>
                  <a:tcPr marT="45725" marB="45725" marR="91450" marL="91450"/>
                </a:tc>
              </a:tr>
              <a:tr h="460675">
                <a:tc>
                  <a:txBody>
                    <a:bodyPr/>
                    <a:lstStyle/>
                    <a:p>
                      <a:pPr indent="0" lvl="0" marL="0" marR="0" rtl="0" algn="ctr">
                        <a:lnSpc>
                          <a:spcPct val="100000"/>
                        </a:lnSpc>
                        <a:spcBef>
                          <a:spcPts val="0"/>
                        </a:spcBef>
                        <a:spcAft>
                          <a:spcPts val="0"/>
                        </a:spcAft>
                        <a:buNone/>
                      </a:pPr>
                      <a:r>
                        <a:rPr lang="it-IT" sz="1200" u="none" cap="none" strike="noStrike"/>
                        <a:t>FTE</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176139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82800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28500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32850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209198</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28500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40000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78640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672627</a:t>
                      </a:r>
                      <a:endParaRPr/>
                    </a:p>
                  </a:txBody>
                  <a:tcPr marT="45725" marB="45725" marR="91450" marL="91450" anchor="ctr"/>
                </a:tc>
              </a:tr>
              <a:tr h="333325">
                <a:tc>
                  <a:txBody>
                    <a:bodyPr/>
                    <a:lstStyle/>
                    <a:p>
                      <a:pPr indent="0" lvl="0" marL="0" marR="0" rtl="0" algn="ctr">
                        <a:lnSpc>
                          <a:spcPct val="100000"/>
                        </a:lnSpc>
                        <a:spcBef>
                          <a:spcPts val="0"/>
                        </a:spcBef>
                        <a:spcAft>
                          <a:spcPts val="0"/>
                        </a:spcAft>
                        <a:buNone/>
                      </a:pPr>
                      <a:r>
                        <a:rPr lang="it-IT" sz="1200" u="none" cap="none" strike="noStrike"/>
                        <a:t>TD</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10533</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17825</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6002</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34360</a:t>
                      </a:r>
                      <a:endParaRPr/>
                    </a:p>
                  </a:txBody>
                  <a:tcPr marT="45725" marB="45725" marR="91450" marL="91450" anchor="ctr"/>
                </a:tc>
              </a:tr>
              <a:tr h="465750">
                <a:tc>
                  <a:txBody>
                    <a:bodyPr/>
                    <a:lstStyle/>
                    <a:p>
                      <a:pPr indent="0" lvl="0" marL="0" marR="0" rtl="0" algn="ctr">
                        <a:lnSpc>
                          <a:spcPct val="100000"/>
                        </a:lnSpc>
                        <a:spcBef>
                          <a:spcPts val="0"/>
                        </a:spcBef>
                        <a:spcAft>
                          <a:spcPts val="0"/>
                        </a:spcAft>
                        <a:buNone/>
                      </a:pPr>
                      <a:r>
                        <a:rPr lang="it-IT" sz="1200" u="none" cap="none" strike="noStrike"/>
                        <a:t>PHD/Form</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80667</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50000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18289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18067</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28889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18289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214200</a:t>
                      </a:r>
                      <a:endParaRPr/>
                    </a:p>
                  </a:txBody>
                  <a:tcPr marT="45725" marB="45725" marR="91450" marL="91450" anchor="ctr"/>
                </a:tc>
              </a:tr>
            </a:tbl>
          </a:graphicData>
        </a:graphic>
      </p:graphicFrame>
      <p:sp>
        <p:nvSpPr>
          <p:cNvPr id="351" name="Google Shape;351;p18"/>
          <p:cNvSpPr txBox="1"/>
          <p:nvPr/>
        </p:nvSpPr>
        <p:spPr>
          <a:xfrm>
            <a:off x="7062615" y="1224441"/>
            <a:ext cx="184031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1600" u="none" cap="none" strike="noStrike">
                <a:solidFill>
                  <a:srgbClr val="000000"/>
                </a:solidFill>
                <a:latin typeface="Calibri"/>
                <a:ea typeface="Calibri"/>
                <a:cs typeface="Calibri"/>
                <a:sym typeface="Calibri"/>
              </a:rPr>
              <a:t>Come da rimodulazione Milestones inviata ad ICSC il 24 Aprile 2023.</a:t>
            </a:r>
            <a:endParaRPr/>
          </a:p>
        </p:txBody>
      </p:sp>
      <p:graphicFrame>
        <p:nvGraphicFramePr>
          <p:cNvPr id="352" name="Google Shape;352;p18"/>
          <p:cNvGraphicFramePr/>
          <p:nvPr/>
        </p:nvGraphicFramePr>
        <p:xfrm>
          <a:off x="240984" y="2911372"/>
          <a:ext cx="3000000" cy="3000000"/>
        </p:xfrm>
        <a:graphic>
          <a:graphicData uri="http://schemas.openxmlformats.org/drawingml/2006/table">
            <a:tbl>
              <a:tblPr bandRow="1" firstRow="1">
                <a:noFill/>
                <a:tableStyleId>{ABC586D4-3D95-4CDA-840C-ADDCE4B2D601}</a:tableStyleId>
              </a:tblPr>
              <a:tblGrid>
                <a:gridCol w="870275"/>
                <a:gridCol w="683100"/>
                <a:gridCol w="605300"/>
                <a:gridCol w="605300"/>
                <a:gridCol w="606750"/>
                <a:gridCol w="692475"/>
                <a:gridCol w="605300"/>
                <a:gridCol w="605300"/>
                <a:gridCol w="605300"/>
                <a:gridCol w="847900"/>
              </a:tblGrid>
              <a:tr h="410575">
                <a:tc gridSpan="10">
                  <a:txBody>
                    <a:bodyPr/>
                    <a:lstStyle/>
                    <a:p>
                      <a:pPr indent="0" lvl="0" marL="0" marR="0" rtl="0" algn="ctr">
                        <a:lnSpc>
                          <a:spcPct val="100000"/>
                        </a:lnSpc>
                        <a:spcBef>
                          <a:spcPts val="0"/>
                        </a:spcBef>
                        <a:spcAft>
                          <a:spcPts val="0"/>
                        </a:spcAft>
                        <a:buNone/>
                      </a:pPr>
                      <a:r>
                        <a:rPr lang="it-IT" sz="1600" u="none" cap="none" strike="noStrike"/>
                        <a:t>Rendicontazione milestone </a:t>
                      </a:r>
                      <a:r>
                        <a:rPr lang="it-IT" sz="1600" u="none" cap="none" strike="noStrike">
                          <a:solidFill>
                            <a:srgbClr val="FF0000"/>
                          </a:solidFill>
                        </a:rPr>
                        <a:t>M4</a:t>
                      </a:r>
                      <a:r>
                        <a:rPr lang="it-IT" sz="1600" u="none" cap="none" strike="noStrike"/>
                        <a:t> (Settembre2022-Aprile2023</a:t>
                      </a:r>
                      <a:r>
                        <a:rPr lang="it-IT" sz="1400" u="none" cap="none" strike="noStrike"/>
                        <a:t>)</a:t>
                      </a:r>
                      <a:endParaRPr/>
                    </a:p>
                  </a:txBody>
                  <a:tcPr marT="45725" marB="45725" marR="91450" marL="91450"/>
                </a:tc>
                <a:tc hMerge="1"/>
                <a:tc hMerge="1"/>
                <a:tc hMerge="1"/>
                <a:tc hMerge="1"/>
                <a:tc hMerge="1"/>
                <a:tc hMerge="1"/>
                <a:tc hMerge="1"/>
                <a:tc hMerge="1"/>
                <a:tc hMerge="1"/>
              </a:tr>
              <a:tr h="332625">
                <a:tc>
                  <a:txBody>
                    <a:bodyPr/>
                    <a:lstStyle/>
                    <a:p>
                      <a:pPr indent="0" lvl="0" marL="0" marR="0" rtl="0" algn="ctr">
                        <a:lnSpc>
                          <a:spcPct val="100000"/>
                        </a:lnSpc>
                        <a:spcBef>
                          <a:spcPts val="0"/>
                        </a:spcBef>
                        <a:spcAft>
                          <a:spcPts val="0"/>
                        </a:spcAft>
                        <a:buNone/>
                      </a:pPr>
                      <a:r>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200" u="none" cap="none" strike="noStrike"/>
                        <a:t>INAF</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INFN</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UniCT</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UniTO</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UniTOV</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UniTS</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Sissa</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SNS</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Totali</a:t>
                      </a:r>
                      <a:endParaRPr/>
                    </a:p>
                  </a:txBody>
                  <a:tcPr marT="45725" marB="45725" marR="91450" marL="91450" anchor="ctr"/>
                </a:tc>
              </a:tr>
              <a:tr h="310100">
                <a:tc>
                  <a:txBody>
                    <a:bodyPr/>
                    <a:lstStyle/>
                    <a:p>
                      <a:pPr indent="0" lvl="0" marL="0" marR="0" rtl="0" algn="ctr">
                        <a:lnSpc>
                          <a:spcPct val="100000"/>
                        </a:lnSpc>
                        <a:spcBef>
                          <a:spcPts val="0"/>
                        </a:spcBef>
                        <a:spcAft>
                          <a:spcPts val="0"/>
                        </a:spcAft>
                        <a:buNone/>
                      </a:pPr>
                      <a:r>
                        <a:rPr lang="it-IT" sz="1200" u="none" cap="none" strike="noStrike"/>
                        <a:t>FTE</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162069</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86483</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24798</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69385</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191805</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41590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77837</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78685</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728652</a:t>
                      </a:r>
                      <a:endParaRPr/>
                    </a:p>
                  </a:txBody>
                  <a:tcPr marT="45725" marB="45725" marR="91450" marL="90000" anchor="ctr"/>
                </a:tc>
              </a:tr>
              <a:tr h="294200">
                <a:tc>
                  <a:txBody>
                    <a:bodyPr/>
                    <a:lstStyle/>
                    <a:p>
                      <a:pPr indent="0" lvl="0" marL="0" marR="0" rtl="0" algn="ctr">
                        <a:lnSpc>
                          <a:spcPct val="100000"/>
                        </a:lnSpc>
                        <a:spcBef>
                          <a:spcPts val="0"/>
                        </a:spcBef>
                        <a:spcAft>
                          <a:spcPts val="0"/>
                        </a:spcAft>
                        <a:buNone/>
                      </a:pPr>
                      <a:r>
                        <a:rPr lang="it-IT" sz="1200" u="none" cap="none" strike="noStrike"/>
                        <a:t>TD</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6851</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16957</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23808</a:t>
                      </a:r>
                      <a:endParaRPr/>
                    </a:p>
                  </a:txBody>
                  <a:tcPr marT="45725" marB="45725" marR="91450" marL="90000" anchor="ctr"/>
                </a:tc>
              </a:tr>
              <a:tr h="286250">
                <a:tc>
                  <a:txBody>
                    <a:bodyPr/>
                    <a:lstStyle/>
                    <a:p>
                      <a:pPr indent="0" lvl="0" marL="0" marR="0" rtl="0" algn="ctr">
                        <a:lnSpc>
                          <a:spcPct val="100000"/>
                        </a:lnSpc>
                        <a:spcBef>
                          <a:spcPts val="0"/>
                        </a:spcBef>
                        <a:spcAft>
                          <a:spcPts val="0"/>
                        </a:spcAft>
                        <a:buNone/>
                      </a:pPr>
                      <a:r>
                        <a:rPr lang="it-IT" sz="1200" u="none" cap="none" strike="noStrike"/>
                        <a:t>PHD/Form</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1798</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1670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0</a:t>
                      </a:r>
                      <a:endParaRPr/>
                    </a:p>
                  </a:txBody>
                  <a:tcPr marT="45725" marB="45725" marR="91450" marL="90000" anchor="ctr"/>
                </a:tc>
                <a:tc>
                  <a:txBody>
                    <a:bodyPr/>
                    <a:lstStyle/>
                    <a:p>
                      <a:pPr indent="0" lvl="0" marL="0" marR="0" rtl="0" algn="ctr">
                        <a:lnSpc>
                          <a:spcPct val="100000"/>
                        </a:lnSpc>
                        <a:spcBef>
                          <a:spcPts val="0"/>
                        </a:spcBef>
                        <a:spcAft>
                          <a:spcPts val="0"/>
                        </a:spcAft>
                        <a:buNone/>
                      </a:pPr>
                      <a:r>
                        <a:rPr lang="it-IT" sz="1200" u="none" cap="none" strike="noStrike"/>
                        <a:t>7934</a:t>
                      </a:r>
                      <a:endParaRPr/>
                    </a:p>
                  </a:txBody>
                  <a:tcPr marT="45725" marB="45725" marR="91450" marL="90000" anchor="ctr"/>
                </a:tc>
              </a:tr>
            </a:tbl>
          </a:graphicData>
        </a:graphic>
      </p:graphicFrame>
      <p:sp>
        <p:nvSpPr>
          <p:cNvPr id="353" name="Google Shape;353;p18"/>
          <p:cNvSpPr txBox="1"/>
          <p:nvPr/>
        </p:nvSpPr>
        <p:spPr>
          <a:xfrm>
            <a:off x="7126688" y="3031222"/>
            <a:ext cx="1776244"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t-IT" sz="1600" u="none" cap="none" strike="noStrike">
                <a:solidFill>
                  <a:srgbClr val="FF0000"/>
                </a:solidFill>
                <a:latin typeface="Calibri"/>
                <a:ea typeface="Calibri"/>
                <a:cs typeface="Calibri"/>
                <a:sym typeface="Calibri"/>
              </a:rPr>
              <a:t>Dati scaricati dal portale AtWork (M4). UniTO ha rendicontato anche in M5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pSp>
        <p:nvGrpSpPr>
          <p:cNvPr id="358" name="Google Shape;358;p19"/>
          <p:cNvGrpSpPr/>
          <p:nvPr/>
        </p:nvGrpSpPr>
        <p:grpSpPr>
          <a:xfrm>
            <a:off x="23607" y="4747371"/>
            <a:ext cx="9143998" cy="390525"/>
            <a:chOff x="0" y="6352350"/>
            <a:chExt cx="12191997" cy="520700"/>
          </a:xfrm>
        </p:grpSpPr>
        <p:pic>
          <p:nvPicPr>
            <p:cNvPr id="359" name="Google Shape;359;p19"/>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60" name="Google Shape;360;p19"/>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61" name="Google Shape;361;p19"/>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62" name="Google Shape;362;p19"/>
          <p:cNvGrpSpPr/>
          <p:nvPr/>
        </p:nvGrpSpPr>
        <p:grpSpPr>
          <a:xfrm>
            <a:off x="0" y="-1"/>
            <a:ext cx="9143998" cy="914400"/>
            <a:chOff x="0" y="-1"/>
            <a:chExt cx="12191998" cy="1219200"/>
          </a:xfrm>
        </p:grpSpPr>
        <p:pic>
          <p:nvPicPr>
            <p:cNvPr id="363" name="Google Shape;363;p19"/>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64" name="Google Shape;364;p19"/>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365" name="Google Shape;365;p19"/>
          <p:cNvSpPr txBox="1"/>
          <p:nvPr/>
        </p:nvSpPr>
        <p:spPr>
          <a:xfrm>
            <a:off x="37347" y="849438"/>
            <a:ext cx="9069300" cy="289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sng" cap="none" strike="noStrike">
                <a:solidFill>
                  <a:srgbClr val="000000"/>
                </a:solidFill>
                <a:latin typeface="Calibri"/>
                <a:ea typeface="Calibri"/>
                <a:cs typeface="Calibri"/>
                <a:sym typeface="Calibri"/>
              </a:rPr>
              <a:t>Pochissimi problemi</a:t>
            </a:r>
            <a:r>
              <a:rPr b="0" i="0" lang="it-IT" sz="1400" u="none" cap="none" strike="noStrike">
                <a:solidFill>
                  <a:srgbClr val="000000"/>
                </a:solidFill>
                <a:latin typeface="Calibri"/>
                <a:ea typeface="Calibri"/>
                <a:cs typeface="Calibri"/>
                <a:sym typeface="Calibri"/>
              </a:rPr>
              <a:t> (features?): </a:t>
            </a:r>
            <a:endParaRPr b="0" i="0" sz="1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UniTO </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PHD, mancano le informazioni per aprile</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AdR, rendiconta (ricerca fondamentale) per due mesi ma in uno dei due non vi è corrispettivo economico </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RTDa, rendiconta 132 ore, ma senza corrispettivo economico</a:t>
            </a:r>
            <a:endParaRPr b="0" i="0" sz="1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UniTS </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RTDa, rendiconta 125 ore, ma senza corrispettivo economico</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 PHD inserit</a:t>
            </a:r>
            <a:r>
              <a:rPr lang="it-IT">
                <a:latin typeface="Calibri"/>
                <a:ea typeface="Calibri"/>
                <a:cs typeface="Calibri"/>
                <a:sym typeface="Calibri"/>
              </a:rPr>
              <a:t>o</a:t>
            </a:r>
            <a:r>
              <a:rPr b="0" i="0" lang="it-IT" sz="1400" u="none" cap="none" strike="noStrike">
                <a:solidFill>
                  <a:srgbClr val="000000"/>
                </a:solidFill>
                <a:latin typeface="Calibri"/>
                <a:ea typeface="Calibri"/>
                <a:cs typeface="Calibri"/>
                <a:sym typeface="Calibri"/>
              </a:rPr>
              <a:t> per </a:t>
            </a:r>
            <a:r>
              <a:rPr b="0" i="0" lang="it-IT" sz="1400" u="sng" cap="none" strike="noStrike">
                <a:solidFill>
                  <a:srgbClr val="000000"/>
                </a:solidFill>
                <a:latin typeface="Calibri"/>
                <a:ea typeface="Calibri"/>
                <a:cs typeface="Calibri"/>
                <a:sym typeface="Calibri"/>
              </a:rPr>
              <a:t>tre mesi su quattro in ricerca fondamentale</a:t>
            </a:r>
            <a:r>
              <a:rPr b="0" i="0" lang="it-IT" sz="1400" u="none" cap="none" strike="noStrike">
                <a:solidFill>
                  <a:srgbClr val="000000"/>
                </a:solidFill>
                <a:latin typeface="Calibri"/>
                <a:ea typeface="Calibri"/>
                <a:cs typeface="Calibri"/>
                <a:sym typeface="Calibri"/>
              </a:rPr>
              <a:t>, </a:t>
            </a:r>
            <a:r>
              <a:rPr b="0" i="0" lang="it-IT" sz="1400" u="sng" cap="none" strike="noStrike">
                <a:solidFill>
                  <a:srgbClr val="000000"/>
                </a:solidFill>
                <a:latin typeface="Calibri"/>
                <a:ea typeface="Calibri"/>
                <a:cs typeface="Calibri"/>
                <a:sym typeface="Calibri"/>
              </a:rPr>
              <a:t>un mese in formazione</a:t>
            </a:r>
            <a:r>
              <a:rPr b="0" i="0" lang="it-IT" sz="1400" u="none" cap="none" strike="noStrike">
                <a:solidFill>
                  <a:srgbClr val="000000"/>
                </a:solidFill>
                <a:latin typeface="Calibri"/>
                <a:ea typeface="Calibri"/>
                <a:cs typeface="Calibri"/>
                <a:sym typeface="Calibri"/>
              </a:rPr>
              <a:t>, in </a:t>
            </a:r>
            <a:r>
              <a:rPr b="0" i="0" lang="it-IT" sz="1400" u="sng" cap="none" strike="noStrike">
                <a:solidFill>
                  <a:srgbClr val="000000"/>
                </a:solidFill>
                <a:latin typeface="Calibri"/>
                <a:ea typeface="Calibri"/>
                <a:cs typeface="Calibri"/>
                <a:sym typeface="Calibri"/>
              </a:rPr>
              <a:t>due dei quattro mesi </a:t>
            </a:r>
            <a:r>
              <a:rPr b="0" i="0" lang="it-IT" sz="1400" u="none" cap="none" strike="noStrike">
                <a:solidFill>
                  <a:srgbClr val="000000"/>
                </a:solidFill>
                <a:latin typeface="Calibri"/>
                <a:ea typeface="Calibri"/>
                <a:cs typeface="Calibri"/>
                <a:sym typeface="Calibri"/>
              </a:rPr>
              <a:t>non è inserito il corrispettivo economico in euro</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 Professore associato, rendicontato (8 ore) come "</a:t>
            </a:r>
            <a:r>
              <a:rPr b="0" i="0" lang="it-IT" sz="1400" u="sng" cap="none" strike="noStrike">
                <a:solidFill>
                  <a:srgbClr val="000000"/>
                </a:solidFill>
                <a:latin typeface="Calibri"/>
                <a:ea typeface="Calibri"/>
                <a:cs typeface="Calibri"/>
                <a:sym typeface="Calibri"/>
              </a:rPr>
              <a:t>Investimenti in Infrastrutture di Ricerca</a:t>
            </a:r>
            <a:r>
              <a:rPr b="0" i="0" lang="it-IT"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INAF </a:t>
            </a:r>
            <a:endParaRPr b="0" i="0" sz="14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Calibri"/>
                <a:ea typeface="Calibri"/>
                <a:cs typeface="Calibri"/>
                <a:sym typeface="Calibri"/>
              </a:rPr>
              <a:t>Rendicontazione dei 3 PHD in attesa di chiarimenti. su chi deve rendicontare (dottorati in convenzione)</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a:latin typeface="Calibri"/>
              <a:ea typeface="Calibri"/>
              <a:cs typeface="Calibri"/>
              <a:sym typeface="Calibri"/>
            </a:endParaRPr>
          </a:p>
        </p:txBody>
      </p:sp>
      <p:graphicFrame>
        <p:nvGraphicFramePr>
          <p:cNvPr id="366" name="Google Shape;366;p19"/>
          <p:cNvGraphicFramePr/>
          <p:nvPr/>
        </p:nvGraphicFramePr>
        <p:xfrm>
          <a:off x="694506" y="3634802"/>
          <a:ext cx="3000000" cy="3000000"/>
        </p:xfrm>
        <a:graphic>
          <a:graphicData uri="http://schemas.openxmlformats.org/drawingml/2006/table">
            <a:tbl>
              <a:tblPr bandRow="1" firstRow="1">
                <a:noFill/>
                <a:tableStyleId>{ABC586D4-3D95-4CDA-840C-ADDCE4B2D601}</a:tableStyleId>
              </a:tblPr>
              <a:tblGrid>
                <a:gridCol w="1855800"/>
                <a:gridCol w="2199200"/>
              </a:tblGrid>
              <a:tr h="370850">
                <a:tc>
                  <a:txBody>
                    <a:bodyPr/>
                    <a:lstStyle/>
                    <a:p>
                      <a:pPr indent="0" lvl="0" marL="0" marR="0" rtl="0" algn="l">
                        <a:lnSpc>
                          <a:spcPct val="100000"/>
                        </a:lnSpc>
                        <a:spcBef>
                          <a:spcPts val="0"/>
                        </a:spcBef>
                        <a:spcAft>
                          <a:spcPts val="0"/>
                        </a:spcAft>
                        <a:buNone/>
                      </a:pPr>
                      <a:r>
                        <a:rPr lang="it-IT" sz="1400" u="none" cap="none" strike="noStrike"/>
                        <a:t>TD, AdR, CTER, RTDa</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Ricerca fondamentale</a:t>
                      </a:r>
                      <a:endParaRPr/>
                    </a:p>
                  </a:txBody>
                  <a:tcPr marT="45725" marB="45725" marR="91450" marL="91450"/>
                </a:tc>
              </a:tr>
              <a:tr h="370850">
                <a:tc>
                  <a:txBody>
                    <a:bodyPr/>
                    <a:lstStyle/>
                    <a:p>
                      <a:pPr indent="0" lvl="0" marL="0" marR="0" rtl="0" algn="l">
                        <a:lnSpc>
                          <a:spcPct val="100000"/>
                        </a:lnSpc>
                        <a:spcBef>
                          <a:spcPts val="0"/>
                        </a:spcBef>
                        <a:spcAft>
                          <a:spcPts val="0"/>
                        </a:spcAft>
                        <a:buNone/>
                      </a:pPr>
                      <a:r>
                        <a:rPr lang="it-IT" sz="1400" u="none" cap="none" strike="noStrike"/>
                        <a:t>PHD</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Formazione</a:t>
                      </a:r>
                      <a:endParaRPr/>
                    </a:p>
                  </a:txBody>
                  <a:tcPr marT="45725" marB="45725" marR="91450" marL="91450"/>
                </a:tc>
              </a:tr>
            </a:tbl>
          </a:graphicData>
        </a:graphic>
      </p:graphicFrame>
      <p:graphicFrame>
        <p:nvGraphicFramePr>
          <p:cNvPr id="367" name="Google Shape;367;p19"/>
          <p:cNvGraphicFramePr/>
          <p:nvPr/>
        </p:nvGraphicFramePr>
        <p:xfrm>
          <a:off x="5308951" y="3833722"/>
          <a:ext cx="3000000" cy="3000000"/>
        </p:xfrm>
        <a:graphic>
          <a:graphicData uri="http://schemas.openxmlformats.org/drawingml/2006/table">
            <a:tbl>
              <a:tblPr bandRow="1" firstRow="1">
                <a:noFill/>
                <a:tableStyleId>{ABC586D4-3D95-4CDA-840C-ADDCE4B2D601}</a:tableStyleId>
              </a:tblPr>
              <a:tblGrid>
                <a:gridCol w="1686825"/>
                <a:gridCol w="1199125"/>
              </a:tblGrid>
              <a:tr h="370850">
                <a:tc>
                  <a:txBody>
                    <a:bodyPr/>
                    <a:lstStyle/>
                    <a:p>
                      <a:pPr indent="0" lvl="0" marL="0" marR="0" rtl="0" algn="l">
                        <a:lnSpc>
                          <a:spcPct val="100000"/>
                        </a:lnSpc>
                        <a:spcBef>
                          <a:spcPts val="0"/>
                        </a:spcBef>
                        <a:spcAft>
                          <a:spcPts val="0"/>
                        </a:spcAft>
                        <a:buNone/>
                      </a:pPr>
                      <a:r>
                        <a:rPr lang="it-IT" sz="1400" u="none" cap="none" strike="noStrike"/>
                        <a:t>Borse Tecnologiche</a:t>
                      </a:r>
                      <a:endParaRPr/>
                    </a:p>
                  </a:txBody>
                  <a:tcPr marT="45725" marB="45725" marR="91450" marL="91450"/>
                </a:tc>
                <a:tc>
                  <a:txBody>
                    <a:bodyPr/>
                    <a:lstStyle/>
                    <a:p>
                      <a:pPr indent="0" lvl="0" marL="0" marR="0" rtl="0" algn="l">
                        <a:lnSpc>
                          <a:spcPct val="100000"/>
                        </a:lnSpc>
                        <a:spcBef>
                          <a:spcPts val="0"/>
                        </a:spcBef>
                        <a:spcAft>
                          <a:spcPts val="0"/>
                        </a:spcAft>
                        <a:buNone/>
                      </a:pPr>
                      <a:r>
                        <a:rPr lang="it-IT" sz="1400" u="none" cap="none" strike="noStrike"/>
                        <a:t>???</a:t>
                      </a:r>
                      <a:endParaRPr/>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grpSp>
        <p:nvGrpSpPr>
          <p:cNvPr id="107" name="Google Shape;107;p3"/>
          <p:cNvGrpSpPr/>
          <p:nvPr/>
        </p:nvGrpSpPr>
        <p:grpSpPr>
          <a:xfrm>
            <a:off x="23607" y="4747371"/>
            <a:ext cx="9144000" cy="390525"/>
            <a:chOff x="0" y="6352350"/>
            <a:chExt cx="12192000" cy="520700"/>
          </a:xfrm>
        </p:grpSpPr>
        <p:pic>
          <p:nvPicPr>
            <p:cNvPr id="108" name="Google Shape;108;p3"/>
            <p:cNvPicPr preferRelativeResize="0"/>
            <p:nvPr/>
          </p:nvPicPr>
          <p:blipFill rotWithShape="1">
            <a:blip r:embed="rId3">
              <a:alphaModFix/>
            </a:blip>
            <a:srcRect b="0" l="0" r="0" t="0"/>
            <a:stretch/>
          </p:blipFill>
          <p:spPr>
            <a:xfrm>
              <a:off x="0" y="6352350"/>
              <a:ext cx="12192000" cy="520700"/>
            </a:xfrm>
            <a:prstGeom prst="rect">
              <a:avLst/>
            </a:prstGeom>
            <a:noFill/>
            <a:ln>
              <a:noFill/>
            </a:ln>
          </p:spPr>
        </p:pic>
        <p:sp>
          <p:nvSpPr>
            <p:cNvPr id="109" name="Google Shape;109;p3"/>
            <p:cNvSpPr txBox="1"/>
            <p:nvPr/>
          </p:nvSpPr>
          <p:spPr>
            <a:xfrm>
              <a:off x="6712747" y="6458657"/>
              <a:ext cx="5317225" cy="33855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10" name="Google Shape;110;p3"/>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111" name="Google Shape;111;p3"/>
          <p:cNvGrpSpPr/>
          <p:nvPr/>
        </p:nvGrpSpPr>
        <p:grpSpPr>
          <a:xfrm>
            <a:off x="0" y="-1"/>
            <a:ext cx="9144000" cy="914400"/>
            <a:chOff x="0" y="-1"/>
            <a:chExt cx="12192000" cy="1219200"/>
          </a:xfrm>
        </p:grpSpPr>
        <p:pic>
          <p:nvPicPr>
            <p:cNvPr id="112" name="Google Shape;112;p3"/>
            <p:cNvPicPr preferRelativeResize="0"/>
            <p:nvPr/>
          </p:nvPicPr>
          <p:blipFill rotWithShape="1">
            <a:blip r:embed="rId4">
              <a:alphaModFix/>
            </a:blip>
            <a:srcRect b="0" l="0" r="0" t="0"/>
            <a:stretch/>
          </p:blipFill>
          <p:spPr>
            <a:xfrm>
              <a:off x="0" y="-1"/>
              <a:ext cx="12192000" cy="1219200"/>
            </a:xfrm>
            <a:prstGeom prst="rect">
              <a:avLst/>
            </a:prstGeom>
            <a:noFill/>
            <a:ln>
              <a:noFill/>
            </a:ln>
          </p:spPr>
        </p:pic>
        <p:pic>
          <p:nvPicPr>
            <p:cNvPr id="113" name="Google Shape;113;p3"/>
            <p:cNvPicPr preferRelativeResize="0"/>
            <p:nvPr/>
          </p:nvPicPr>
          <p:blipFill rotWithShape="1">
            <a:blip r:embed="rId5">
              <a:alphaModFix/>
            </a:blip>
            <a:srcRect b="0" l="0" r="0" t="0"/>
            <a:stretch/>
          </p:blipFill>
          <p:spPr>
            <a:xfrm>
              <a:off x="9969183" y="339206"/>
              <a:ext cx="2060789" cy="701093"/>
            </a:xfrm>
            <a:prstGeom prst="rect">
              <a:avLst/>
            </a:prstGeom>
            <a:noFill/>
            <a:ln>
              <a:noFill/>
            </a:ln>
          </p:spPr>
        </p:pic>
      </p:grpSp>
      <p:sp>
        <p:nvSpPr>
          <p:cNvPr id="114" name="Google Shape;114;p3"/>
          <p:cNvSpPr txBox="1"/>
          <p:nvPr/>
        </p:nvSpPr>
        <p:spPr>
          <a:xfrm>
            <a:off x="349525" y="1553338"/>
            <a:ext cx="4117800" cy="2986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Argomenti Parte 1 (U. Becciani)</a:t>
            </a:r>
            <a:endParaRPr b="1"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Introduzione e board operativi per lo Spoke</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Principali passi fatti dal Kick-off</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Hardware: le necessità e lo stato attuale</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Progetti di Innovazione </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Open Call (considerazioni preliminari)</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Policy delle Pubblicazioni</a:t>
            </a:r>
            <a:endParaRPr b="0" i="0" sz="1400" u="none" cap="none" strike="noStrike">
              <a:solidFill>
                <a:srgbClr val="000000"/>
              </a:solidFill>
              <a:latin typeface="Calibri"/>
              <a:ea typeface="Calibri"/>
              <a:cs typeface="Calibri"/>
              <a:sym typeface="Calibri"/>
            </a:endParaRPr>
          </a:p>
        </p:txBody>
      </p:sp>
      <p:sp>
        <p:nvSpPr>
          <p:cNvPr id="115" name="Google Shape;115;p3"/>
          <p:cNvSpPr txBox="1"/>
          <p:nvPr/>
        </p:nvSpPr>
        <p:spPr>
          <a:xfrm>
            <a:off x="4642500" y="1553325"/>
            <a:ext cx="4117800" cy="2555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Argomenti Parte 2 (P. Lubrano)</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Le nuove Milestone  e la rimodulazione dello Spoke</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La rendicontazione su  AtWork</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Quadro generale delle assunzioni nello Spoke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Char char="-"/>
            </a:pPr>
            <a:r>
              <a:rPr b="0" i="0" lang="it-IT" sz="1400" u="none" cap="none" strike="noStrike">
                <a:solidFill>
                  <a:schemeClr val="dk1"/>
                </a:solidFill>
                <a:latin typeface="Calibri"/>
                <a:ea typeface="Calibri"/>
                <a:cs typeface="Calibri"/>
                <a:sym typeface="Calibri"/>
              </a:rPr>
              <a:t>Sito Web dello Spoke 3</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16" name="Google Shape;116;p3"/>
          <p:cNvSpPr txBox="1"/>
          <p:nvPr/>
        </p:nvSpPr>
        <p:spPr>
          <a:xfrm>
            <a:off x="1177575" y="914400"/>
            <a:ext cx="7058100" cy="4002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Introduzione</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grpSp>
        <p:nvGrpSpPr>
          <p:cNvPr id="372" name="Google Shape;372;p20"/>
          <p:cNvGrpSpPr/>
          <p:nvPr/>
        </p:nvGrpSpPr>
        <p:grpSpPr>
          <a:xfrm>
            <a:off x="23607" y="4747371"/>
            <a:ext cx="9143998" cy="390525"/>
            <a:chOff x="0" y="6352350"/>
            <a:chExt cx="12191997" cy="520700"/>
          </a:xfrm>
        </p:grpSpPr>
        <p:pic>
          <p:nvPicPr>
            <p:cNvPr id="373" name="Google Shape;373;p20"/>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74" name="Google Shape;374;p20"/>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75" name="Google Shape;375;p20"/>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76" name="Google Shape;376;p20"/>
          <p:cNvGrpSpPr/>
          <p:nvPr/>
        </p:nvGrpSpPr>
        <p:grpSpPr>
          <a:xfrm>
            <a:off x="0" y="-1"/>
            <a:ext cx="9143998" cy="914400"/>
            <a:chOff x="0" y="-1"/>
            <a:chExt cx="12191998" cy="1219200"/>
          </a:xfrm>
        </p:grpSpPr>
        <p:pic>
          <p:nvPicPr>
            <p:cNvPr id="377" name="Google Shape;377;p20"/>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78" name="Google Shape;378;p20"/>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379" name="Google Shape;379;p20"/>
          <p:cNvSpPr txBox="1"/>
          <p:nvPr/>
        </p:nvSpPr>
        <p:spPr>
          <a:xfrm>
            <a:off x="373418" y="1018279"/>
            <a:ext cx="8509061" cy="350865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it-IT" sz="1600" u="sng" cap="none" strike="noStrike">
                <a:solidFill>
                  <a:srgbClr val="000000"/>
                </a:solidFill>
                <a:latin typeface="Arial"/>
                <a:ea typeface="Arial"/>
                <a:cs typeface="Arial"/>
                <a:sym typeface="Arial"/>
              </a:rPr>
              <a:t>Rendicontazione</a:t>
            </a:r>
            <a:r>
              <a:rPr b="0" i="0" lang="it-IT" sz="1600" u="none" cap="none" strike="noStrike">
                <a:solidFill>
                  <a:srgbClr val="000000"/>
                </a:solidFill>
                <a:latin typeface="Arial"/>
                <a:ea typeface="Arial"/>
                <a:cs typeface="Arial"/>
                <a:sym typeface="Arial"/>
              </a:rPr>
              <a:t> dei </a:t>
            </a:r>
            <a:r>
              <a:rPr b="0" i="0" lang="it-IT" sz="1600" u="none" cap="none" strike="noStrike">
                <a:solidFill>
                  <a:srgbClr val="FF0000"/>
                </a:solidFill>
                <a:latin typeface="Arial"/>
                <a:ea typeface="Arial"/>
                <a:cs typeface="Arial"/>
                <a:sym typeface="Arial"/>
              </a:rPr>
              <a:t>TD reclutamento </a:t>
            </a:r>
            <a:r>
              <a:rPr b="0" i="0" lang="it-IT" sz="1600" u="none" cap="none" strike="noStrike">
                <a:solidFill>
                  <a:srgbClr val="000000"/>
                </a:solidFill>
                <a:latin typeface="Arial"/>
                <a:ea typeface="Arial"/>
                <a:cs typeface="Arial"/>
                <a:sym typeface="Arial"/>
              </a:rPr>
              <a:t>– Problema </a:t>
            </a:r>
            <a:r>
              <a:rPr b="0" i="0" lang="it-IT" sz="1600" u="sng" cap="none" strike="noStrike">
                <a:solidFill>
                  <a:srgbClr val="000000"/>
                </a:solidFill>
                <a:latin typeface="Arial"/>
                <a:ea typeface="Arial"/>
                <a:cs typeface="Arial"/>
                <a:sym typeface="Arial"/>
              </a:rPr>
              <a:t>più sentito dagli EPR</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Arial"/>
                <a:ea typeface="Arial"/>
                <a:cs typeface="Arial"/>
                <a:sym typeface="Arial"/>
              </a:rPr>
              <a:t>Inizialmente è circolato il "suggerimento" di rendicontare </a:t>
            </a:r>
            <a:r>
              <a:rPr b="0" i="0" lang="it-IT" sz="1600" u="sng" cap="none" strike="noStrike">
                <a:solidFill>
                  <a:srgbClr val="000000"/>
                </a:solidFill>
                <a:latin typeface="Arial"/>
                <a:ea typeface="Arial"/>
                <a:cs typeface="Arial"/>
                <a:sym typeface="Arial"/>
              </a:rPr>
              <a:t>esattamente 7 ore e 12 </a:t>
            </a:r>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(giornalieri) per attività relative ad ICSC (le sole contemplate per TD assunti su </a:t>
            </a:r>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fondi di progetto). </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Arial"/>
                <a:ea typeface="Arial"/>
                <a:cs typeface="Arial"/>
                <a:sym typeface="Arial"/>
              </a:rPr>
              <a:t>In realtà questo è piuttosto in  contrasto con il contratto nazionale. </a:t>
            </a:r>
            <a:endParaRPr/>
          </a:p>
          <a:p>
            <a:pPr indent="-285750" lvl="0" marL="285750" marR="0" rtl="0" algn="l">
              <a:lnSpc>
                <a:spcPct val="100000"/>
              </a:lnSpc>
              <a:spcBef>
                <a:spcPts val="0"/>
              </a:spcBef>
              <a:spcAft>
                <a:spcPts val="0"/>
              </a:spcAft>
              <a:buClr>
                <a:srgbClr val="000000"/>
              </a:buClr>
              <a:buSzPts val="1600"/>
              <a:buFont typeface="Arial"/>
              <a:buChar char="•"/>
            </a:pPr>
            <a:r>
              <a:rPr b="1" i="0" lang="it-IT" sz="1600" u="none" cap="none" strike="noStrike">
                <a:solidFill>
                  <a:srgbClr val="FF0000"/>
                </a:solidFill>
                <a:latin typeface="Arial"/>
                <a:ea typeface="Arial"/>
                <a:cs typeface="Arial"/>
                <a:sym typeface="Arial"/>
              </a:rPr>
              <a:t>INFN ha deciso di rendicontare le ore lavorate giornalmente seguendo le regole</a:t>
            </a:r>
            <a:endParaRPr/>
          </a:p>
          <a:p>
            <a:pPr indent="0" lvl="0" marL="0" marR="0" rtl="0" algn="l">
              <a:lnSpc>
                <a:spcPct val="100000"/>
              </a:lnSpc>
              <a:spcBef>
                <a:spcPts val="0"/>
              </a:spcBef>
              <a:spcAft>
                <a:spcPts val="0"/>
              </a:spcAft>
              <a:buNone/>
            </a:pPr>
            <a:r>
              <a:rPr b="1" i="0" lang="it-IT" sz="1600" u="none" cap="none" strike="noStrike">
                <a:solidFill>
                  <a:srgbClr val="FF0000"/>
                </a:solidFill>
                <a:latin typeface="Arial"/>
                <a:ea typeface="Arial"/>
                <a:cs typeface="Arial"/>
                <a:sym typeface="Arial"/>
              </a:rPr>
              <a:t>     del contratto nazionale di lavoro</a:t>
            </a:r>
            <a:r>
              <a:rPr b="0" i="0" lang="it-IT" sz="1600" u="none" cap="none" strike="noStrike">
                <a:solidFill>
                  <a:srgbClr val="000000"/>
                </a:solidFill>
                <a:latin typeface="Arial"/>
                <a:ea typeface="Arial"/>
                <a:cs typeface="Arial"/>
                <a:sym typeface="Arial"/>
              </a:rPr>
              <a:t>. Fa fede, dunque, la rendicontazione su base </a:t>
            </a:r>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"mensile". Anche se, come nel caso dei TI, viene suggerito di non creare situazioni </a:t>
            </a:r>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anomale.</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Arial"/>
                <a:ea typeface="Arial"/>
                <a:cs typeface="Arial"/>
                <a:sym typeface="Arial"/>
              </a:rPr>
              <a:t>I neoassunti TD (2 con presa di servizio il 15 maggio) hanno seguito queste </a:t>
            </a:r>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indicazioni.</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Arial"/>
                <a:ea typeface="Arial"/>
                <a:cs typeface="Arial"/>
                <a:sym typeface="Arial"/>
              </a:rPr>
              <a:t>Dati pronti, ma ancora non inseriti sul sito AtWork (milestone M6).Alessia....tutto ok?☺</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IT" sz="16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grpSp>
        <p:nvGrpSpPr>
          <p:cNvPr id="384" name="Google Shape;384;p21"/>
          <p:cNvGrpSpPr/>
          <p:nvPr/>
        </p:nvGrpSpPr>
        <p:grpSpPr>
          <a:xfrm>
            <a:off x="23607" y="4747371"/>
            <a:ext cx="9143998" cy="390525"/>
            <a:chOff x="0" y="6352350"/>
            <a:chExt cx="12191997" cy="520700"/>
          </a:xfrm>
        </p:grpSpPr>
        <p:pic>
          <p:nvPicPr>
            <p:cNvPr id="385" name="Google Shape;385;p21"/>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86" name="Google Shape;386;p21"/>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387" name="Google Shape;387;p21"/>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388" name="Google Shape;388;p21"/>
          <p:cNvGrpSpPr/>
          <p:nvPr/>
        </p:nvGrpSpPr>
        <p:grpSpPr>
          <a:xfrm>
            <a:off x="0" y="-1"/>
            <a:ext cx="9143998" cy="914400"/>
            <a:chOff x="0" y="-1"/>
            <a:chExt cx="12191998" cy="1219200"/>
          </a:xfrm>
        </p:grpSpPr>
        <p:pic>
          <p:nvPicPr>
            <p:cNvPr id="389" name="Google Shape;389;p21"/>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390" name="Google Shape;390;p21"/>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graphicFrame>
        <p:nvGraphicFramePr>
          <p:cNvPr id="391" name="Google Shape;391;p21"/>
          <p:cNvGraphicFramePr/>
          <p:nvPr/>
        </p:nvGraphicFramePr>
        <p:xfrm>
          <a:off x="100775" y="1257653"/>
          <a:ext cx="3000000" cy="3000000"/>
        </p:xfrm>
        <a:graphic>
          <a:graphicData uri="http://schemas.openxmlformats.org/drawingml/2006/table">
            <a:tbl>
              <a:tblPr bandRow="1" firstRow="1">
                <a:noFill/>
                <a:tableStyleId>{ABC586D4-3D95-4CDA-840C-ADDCE4B2D601}</a:tableStyleId>
              </a:tblPr>
              <a:tblGrid>
                <a:gridCol w="833175"/>
                <a:gridCol w="833175"/>
                <a:gridCol w="961625"/>
                <a:gridCol w="960350"/>
                <a:gridCol w="895250"/>
                <a:gridCol w="878975"/>
                <a:gridCol w="878975"/>
                <a:gridCol w="895250"/>
                <a:gridCol w="742675"/>
                <a:gridCol w="705975"/>
              </a:tblGrid>
              <a:tr h="370850">
                <a:tc gridSpan="10">
                  <a:txBody>
                    <a:bodyPr/>
                    <a:lstStyle/>
                    <a:p>
                      <a:pPr indent="0" lvl="0" marL="0" marR="0" rtl="0" algn="ctr">
                        <a:lnSpc>
                          <a:spcPct val="100000"/>
                        </a:lnSpc>
                        <a:spcBef>
                          <a:spcPts val="0"/>
                        </a:spcBef>
                        <a:spcAft>
                          <a:spcPts val="0"/>
                        </a:spcAft>
                        <a:buNone/>
                      </a:pPr>
                      <a:r>
                        <a:rPr lang="it-IT" sz="1400" u="none" cap="none" strike="noStrike"/>
                        <a:t>Rendicontazione totale per Istituzione (FTE+TD+PHD/Formazione) </a:t>
                      </a:r>
                      <a:endParaRPr/>
                    </a:p>
                  </a:txBody>
                  <a:tcPr marT="45725" marB="45725" marR="91450" marL="91450"/>
                </a:tc>
                <a:tc hMerge="1"/>
                <a:tc hMerge="1"/>
                <a:tc hMerge="1"/>
                <a:tc hMerge="1"/>
                <a:tc hMerge="1"/>
                <a:tc hMerge="1"/>
                <a:tc hMerge="1"/>
                <a:tc hMerge="1"/>
                <a:tc hMerge="1"/>
              </a:tr>
              <a:tr h="370850">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INAF</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INFN</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UniCT</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UniTO</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UniTOV</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UniTS</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Sissa</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SNS</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it-IT" sz="1400" u="none" cap="none" strike="noStrike"/>
                        <a:t>M4</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Ore</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4010</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1849</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819</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1202</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3783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1395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1538</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1565</a:t>
                      </a:r>
                      <a:endParaRPr/>
                    </a:p>
                  </a:txBody>
                  <a:tcPr marT="45725" marB="45725" marR="91450" marL="91450"/>
                </a:tc>
              </a:tr>
              <a:tr h="370850">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Euro</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162069</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86483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31649</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71183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208762</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43260</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77837</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78685</a:t>
                      </a:r>
                      <a:endParaRPr/>
                    </a:p>
                  </a:txBody>
                  <a:tcPr marT="45725" marB="45725" marR="91450" marL="91450"/>
                </a:tc>
              </a:tr>
              <a:tr h="370850">
                <a:tc>
                  <a:txBody>
                    <a:bodyPr/>
                    <a:lstStyle/>
                    <a:p>
                      <a:pPr indent="0" lvl="0" marL="0" marR="0" rtl="0" algn="ctr">
                        <a:lnSpc>
                          <a:spcPct val="100000"/>
                        </a:lnSpc>
                        <a:spcBef>
                          <a:spcPts val="0"/>
                        </a:spcBef>
                        <a:spcAft>
                          <a:spcPts val="0"/>
                        </a:spcAft>
                        <a:buNone/>
                      </a:pPr>
                      <a:r>
                        <a:rPr lang="it-IT" sz="1400" u="none" cap="none" strike="noStrike"/>
                        <a:t>M5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Ore</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832</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Euro</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67308</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bl>
          </a:graphicData>
        </a:graphic>
      </p:graphicFrame>
      <p:sp>
        <p:nvSpPr>
          <p:cNvPr id="392" name="Google Shape;392;p21"/>
          <p:cNvSpPr txBox="1"/>
          <p:nvPr/>
        </p:nvSpPr>
        <p:spPr>
          <a:xfrm>
            <a:off x="499165" y="3659036"/>
            <a:ext cx="7710679" cy="95410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Arial"/>
                <a:ea typeface="Arial"/>
                <a:cs typeface="Arial"/>
                <a:sym typeface="Arial"/>
              </a:rPr>
              <a:t>Totale di 17093 ore rendicontate (circa 9 anni/uomo)</a:t>
            </a:r>
            <a:endParaRPr/>
          </a:p>
          <a:p>
            <a:pPr indent="-285750" lvl="0" marL="285750" marR="0" rtl="0" algn="l">
              <a:lnSpc>
                <a:spcPct val="100000"/>
              </a:lnSpc>
              <a:spcBef>
                <a:spcPts val="0"/>
              </a:spcBef>
              <a:spcAft>
                <a:spcPts val="0"/>
              </a:spcAft>
              <a:buClr>
                <a:srgbClr val="000000"/>
              </a:buClr>
              <a:buSzPts val="1400"/>
              <a:buFont typeface="Arial"/>
              <a:buChar char="•"/>
            </a:pPr>
            <a:r>
              <a:rPr b="0" i="0" lang="it-IT" sz="1400" u="none" cap="none" strike="noStrike">
                <a:solidFill>
                  <a:srgbClr val="000000"/>
                </a:solidFill>
                <a:latin typeface="Arial"/>
                <a:ea typeface="Arial"/>
                <a:cs typeface="Arial"/>
                <a:sym typeface="Arial"/>
              </a:rPr>
              <a:t>E' stata attivata la milestone </a:t>
            </a:r>
            <a:r>
              <a:rPr b="1" i="0" lang="it-IT" sz="1400" u="none" cap="none" strike="noStrike">
                <a:solidFill>
                  <a:srgbClr val="FF0000"/>
                </a:solidFill>
                <a:latin typeface="Arial"/>
                <a:ea typeface="Arial"/>
                <a:cs typeface="Arial"/>
                <a:sym typeface="Arial"/>
              </a:rPr>
              <a:t>M6</a:t>
            </a:r>
            <a:r>
              <a:rPr b="0" i="0" lang="it-IT" sz="1400" u="none" cap="none" strike="noStrike">
                <a:solidFill>
                  <a:srgbClr val="000000"/>
                </a:solidFill>
                <a:latin typeface="Arial"/>
                <a:ea typeface="Arial"/>
                <a:cs typeface="Arial"/>
                <a:sym typeface="Arial"/>
              </a:rPr>
              <a:t> (1 Maggio - 31 Agosto 2023). A partire da questo mese è qundi possibile utilizzarla per il caricamento delle relative spese.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22"/>
          <p:cNvGrpSpPr/>
          <p:nvPr/>
        </p:nvGrpSpPr>
        <p:grpSpPr>
          <a:xfrm>
            <a:off x="23607" y="4747371"/>
            <a:ext cx="9143998" cy="390525"/>
            <a:chOff x="0" y="6352350"/>
            <a:chExt cx="12191997" cy="520700"/>
          </a:xfrm>
        </p:grpSpPr>
        <p:pic>
          <p:nvPicPr>
            <p:cNvPr id="398" name="Google Shape;398;p22"/>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399" name="Google Shape;399;p22"/>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400" name="Google Shape;400;p22"/>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401" name="Google Shape;401;p22"/>
          <p:cNvGrpSpPr/>
          <p:nvPr/>
        </p:nvGrpSpPr>
        <p:grpSpPr>
          <a:xfrm>
            <a:off x="0" y="0"/>
            <a:ext cx="9143998" cy="914400"/>
            <a:chOff x="0" y="-1"/>
            <a:chExt cx="12191998" cy="1219200"/>
          </a:xfrm>
        </p:grpSpPr>
        <p:pic>
          <p:nvPicPr>
            <p:cNvPr id="402" name="Google Shape;402;p22"/>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403" name="Google Shape;403;p22"/>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404" name="Google Shape;404;p22"/>
          <p:cNvSpPr txBox="1"/>
          <p:nvPr/>
        </p:nvSpPr>
        <p:spPr>
          <a:xfrm>
            <a:off x="7236567" y="2917442"/>
            <a:ext cx="1878949" cy="13179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600" u="none" cap="none" strike="noStrike">
                <a:solidFill>
                  <a:srgbClr val="000000"/>
                </a:solidFill>
                <a:latin typeface="Calibri"/>
                <a:ea typeface="Calibri"/>
                <a:cs typeface="Calibri"/>
                <a:sym typeface="Calibri"/>
              </a:rPr>
              <a:t>Maggior parte delle posizioni in schedula per </a:t>
            </a:r>
            <a:r>
              <a:rPr b="1" i="0" lang="it-IT" sz="1600" u="none" cap="none" strike="noStrike">
                <a:solidFill>
                  <a:srgbClr val="000000"/>
                </a:solidFill>
                <a:latin typeface="Calibri"/>
                <a:ea typeface="Calibri"/>
                <a:cs typeface="Calibri"/>
                <a:sym typeface="Calibri"/>
              </a:rPr>
              <a:t>presa di servizio entro il 2023. </a:t>
            </a:r>
            <a:endParaRPr/>
          </a:p>
        </p:txBody>
      </p:sp>
      <p:sp>
        <p:nvSpPr>
          <p:cNvPr id="405" name="Google Shape;405;p22"/>
          <p:cNvSpPr txBox="1"/>
          <p:nvPr/>
        </p:nvSpPr>
        <p:spPr>
          <a:xfrm>
            <a:off x="7190267" y="1667111"/>
            <a:ext cx="2069481"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600" u="none" cap="none" strike="noStrike">
                <a:solidFill>
                  <a:srgbClr val="000000"/>
                </a:solidFill>
                <a:latin typeface="Calibri"/>
                <a:ea typeface="Calibri"/>
                <a:cs typeface="Calibri"/>
                <a:sym typeface="Calibri"/>
              </a:rPr>
              <a:t>Dati estratti dal file </a:t>
            </a:r>
            <a:r>
              <a:rPr b="0" i="0" lang="it-IT" sz="1600" u="sng" cap="none" strike="noStrike">
                <a:solidFill>
                  <a:srgbClr val="FF0000"/>
                </a:solidFill>
                <a:latin typeface="Calibri"/>
                <a:ea typeface="Calibri"/>
                <a:cs typeface="Calibri"/>
                <a:sym typeface="Calibri"/>
              </a:rPr>
              <a:t>Reclutamento Spoke3 </a:t>
            </a:r>
            <a:r>
              <a:rPr b="0" i="0" lang="it-IT" sz="1600" u="none" cap="none" strike="noStrike">
                <a:solidFill>
                  <a:srgbClr val="000000"/>
                </a:solidFill>
                <a:latin typeface="Calibri"/>
                <a:ea typeface="Calibri"/>
                <a:cs typeface="Calibri"/>
                <a:sym typeface="Calibri"/>
              </a:rPr>
              <a:t>presente sul Google Drive di Spoke3 </a:t>
            </a:r>
            <a:endParaRPr/>
          </a:p>
        </p:txBody>
      </p:sp>
      <p:graphicFrame>
        <p:nvGraphicFramePr>
          <p:cNvPr id="406" name="Google Shape;406;p22"/>
          <p:cNvGraphicFramePr/>
          <p:nvPr/>
        </p:nvGraphicFramePr>
        <p:xfrm>
          <a:off x="115729" y="1115639"/>
          <a:ext cx="3000000" cy="3000000"/>
        </p:xfrm>
        <a:graphic>
          <a:graphicData uri="http://schemas.openxmlformats.org/drawingml/2006/table">
            <a:tbl>
              <a:tblPr bandRow="1" firstRow="1">
                <a:noFill/>
                <a:tableStyleId>{ABC586D4-3D95-4CDA-840C-ADDCE4B2D601}</a:tableStyleId>
              </a:tblPr>
              <a:tblGrid>
                <a:gridCol w="798650"/>
                <a:gridCol w="706050"/>
                <a:gridCol w="451425"/>
                <a:gridCol w="636600"/>
                <a:gridCol w="648175"/>
                <a:gridCol w="509275"/>
                <a:gridCol w="671325"/>
                <a:gridCol w="474550"/>
                <a:gridCol w="532425"/>
                <a:gridCol w="544000"/>
                <a:gridCol w="451400"/>
                <a:gridCol w="613450"/>
              </a:tblGrid>
              <a:tr h="30470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0000"/>
                </a:tc>
                <a:tc gridSpan="5">
                  <a:txBody>
                    <a:bodyPr/>
                    <a:lstStyle/>
                    <a:p>
                      <a:pPr indent="0" lvl="0" marL="0" marR="0" rtl="0" algn="ctr">
                        <a:lnSpc>
                          <a:spcPct val="100000"/>
                        </a:lnSpc>
                        <a:spcBef>
                          <a:spcPts val="0"/>
                        </a:spcBef>
                        <a:spcAft>
                          <a:spcPts val="0"/>
                        </a:spcAft>
                        <a:buNone/>
                      </a:pPr>
                      <a:r>
                        <a:rPr lang="it-IT" sz="1400" u="none" cap="none" strike="noStrike"/>
                        <a:t>Assunti</a:t>
                      </a:r>
                      <a:endParaRPr/>
                    </a:p>
                  </a:txBody>
                  <a:tcPr marT="45725" marB="45725" marR="91450" marL="91450" anchor="ctr"/>
                </a:tc>
                <a:tc hMerge="1"/>
                <a:tc hMerge="1"/>
                <a:tc hMerge="1"/>
                <a:tc hMerge="1"/>
                <a:tc gridSpan="5">
                  <a:txBody>
                    <a:bodyPr/>
                    <a:lstStyle/>
                    <a:p>
                      <a:pPr indent="0" lvl="0" marL="0" marR="0" rtl="0" algn="ctr">
                        <a:lnSpc>
                          <a:spcPct val="100000"/>
                        </a:lnSpc>
                        <a:spcBef>
                          <a:spcPts val="0"/>
                        </a:spcBef>
                        <a:spcAft>
                          <a:spcPts val="0"/>
                        </a:spcAft>
                        <a:buNone/>
                      </a:pPr>
                      <a:r>
                        <a:rPr lang="it-IT" sz="1400" u="none" cap="none" strike="noStrike"/>
                        <a:t>Da assumere</a:t>
                      </a:r>
                      <a:endParaRPr/>
                    </a:p>
                  </a:txBody>
                  <a:tcPr marT="45725" marB="45725" marR="91450" marL="90000" anchor="ctr"/>
                </a:tc>
                <a:tc hMerge="1"/>
                <a:tc hMerge="1"/>
                <a:tc hMerge="1"/>
                <a:tc hMerge="1"/>
                <a:tc>
                  <a:txBody>
                    <a:bodyPr/>
                    <a:lstStyle/>
                    <a:p>
                      <a:pPr indent="0" lvl="0" marL="0" marR="0" rtl="0" algn="l">
                        <a:lnSpc>
                          <a:spcPct val="100000"/>
                        </a:lnSpc>
                        <a:spcBef>
                          <a:spcPts val="0"/>
                        </a:spcBef>
                        <a:spcAft>
                          <a:spcPts val="0"/>
                        </a:spcAft>
                        <a:buNone/>
                      </a:pPr>
                      <a:r>
                        <a:t/>
                      </a:r>
                      <a:endParaRPr sz="1000" u="none" cap="none" strike="noStrike"/>
                    </a:p>
                  </a:txBody>
                  <a:tcPr marT="45725" marB="45725" marR="91450" marL="91450"/>
                </a:tc>
              </a:tr>
              <a:tr h="30600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0000"/>
                </a:tc>
                <a:tc>
                  <a:txBody>
                    <a:bodyPr/>
                    <a:lstStyle/>
                    <a:p>
                      <a:pPr indent="0" lvl="0" marL="0" marR="0" rtl="0" algn="ctr">
                        <a:lnSpc>
                          <a:spcPct val="100000"/>
                        </a:lnSpc>
                        <a:spcBef>
                          <a:spcPts val="0"/>
                        </a:spcBef>
                        <a:spcAft>
                          <a:spcPts val="0"/>
                        </a:spcAft>
                        <a:buNone/>
                      </a:pPr>
                      <a:r>
                        <a:rPr lang="it-IT" sz="1000" u="none" cap="none" strike="noStrike"/>
                        <a:t>TD/RTDA</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CTER</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BORSE</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ADR</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PHD</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TD/RTDA</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CTER</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BORSE</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ADR</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PHD</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000" u="none" cap="none" strike="noStrike"/>
                        <a:t>%</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INAF</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3</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2</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25%</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INFN</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3</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0</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4</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38%</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Uni TOV</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2</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75%</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Sissa</a:t>
                      </a:r>
                      <a:endParaRPr/>
                    </a:p>
                  </a:txBody>
                  <a:tcPr marT="45725" marB="45725" marR="91450" marL="90000"/>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2</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67%</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SNS</a:t>
                      </a:r>
                      <a:endParaRPr/>
                    </a:p>
                  </a:txBody>
                  <a:tcPr marT="45725" marB="45725" marR="91450" marL="90000"/>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0</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5</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0%</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Uni TO</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100%</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Uni TS</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100%</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rPr lang="it-IT" sz="1400" u="none" cap="none" strike="noStrike"/>
                        <a:t>Uni CT</a:t>
                      </a:r>
                      <a:endParaRPr/>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0070C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t/>
                      </a:r>
                      <a:endParaRPr sz="1400" u="none" cap="none" strike="noStrike">
                        <a:solidFill>
                          <a:srgbClr val="FF0000"/>
                        </a:solidFill>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50%</a:t>
                      </a:r>
                      <a:endParaRPr/>
                    </a:p>
                  </a:txBody>
                  <a:tcPr marT="45725" marB="45725" marR="91450" marL="91450" anchor="ctr"/>
                </a:tc>
              </a:tr>
              <a:tr h="30600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0000"/>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9</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0</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3</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0070C0"/>
                          </a:solidFill>
                        </a:rPr>
                        <a:t>6</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2</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4</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1</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7</a:t>
                      </a:r>
                      <a:endParaRPr/>
                    </a:p>
                  </a:txBody>
                  <a:tcPr marT="45725" marB="45725" marR="91450" marL="91450" anchor="ctr"/>
                </a:tc>
                <a:tc>
                  <a:txBody>
                    <a:bodyPr/>
                    <a:lstStyle/>
                    <a:p>
                      <a:pPr indent="0" lvl="0" marL="0" marR="0" rtl="0" algn="ctr">
                        <a:lnSpc>
                          <a:spcPct val="100000"/>
                        </a:lnSpc>
                        <a:spcBef>
                          <a:spcPts val="0"/>
                        </a:spcBef>
                        <a:spcAft>
                          <a:spcPts val="0"/>
                        </a:spcAft>
                        <a:buNone/>
                      </a:pPr>
                      <a:r>
                        <a:rPr lang="it-IT" sz="1400" u="none" cap="none" strike="noStrike"/>
                        <a:t>42%</a:t>
                      </a:r>
                      <a:endParaRPr/>
                    </a:p>
                  </a:txBody>
                  <a:tcPr marT="45725" marB="45725" marR="91450" marL="91450" anchor="ct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23"/>
          <p:cNvGrpSpPr/>
          <p:nvPr/>
        </p:nvGrpSpPr>
        <p:grpSpPr>
          <a:xfrm>
            <a:off x="23607" y="4747371"/>
            <a:ext cx="9143998" cy="390525"/>
            <a:chOff x="0" y="6352350"/>
            <a:chExt cx="12191997" cy="520700"/>
          </a:xfrm>
        </p:grpSpPr>
        <p:pic>
          <p:nvPicPr>
            <p:cNvPr id="412" name="Google Shape;412;p23"/>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413" name="Google Shape;413;p23"/>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414" name="Google Shape;414;p23"/>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415" name="Google Shape;415;p23"/>
          <p:cNvGrpSpPr/>
          <p:nvPr/>
        </p:nvGrpSpPr>
        <p:grpSpPr>
          <a:xfrm>
            <a:off x="0" y="-1"/>
            <a:ext cx="9143998" cy="914400"/>
            <a:chOff x="0" y="-1"/>
            <a:chExt cx="12191998" cy="1219200"/>
          </a:xfrm>
        </p:grpSpPr>
        <p:pic>
          <p:nvPicPr>
            <p:cNvPr id="416" name="Google Shape;416;p23"/>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417" name="Google Shape;417;p23"/>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graphicFrame>
        <p:nvGraphicFramePr>
          <p:cNvPr id="418" name="Google Shape;418;p23"/>
          <p:cNvGraphicFramePr/>
          <p:nvPr/>
        </p:nvGraphicFramePr>
        <p:xfrm>
          <a:off x="100775" y="994129"/>
          <a:ext cx="3000000" cy="3000000"/>
        </p:xfrm>
        <a:graphic>
          <a:graphicData uri="http://schemas.openxmlformats.org/drawingml/2006/table">
            <a:tbl>
              <a:tblPr bandRow="1" firstRow="1">
                <a:noFill/>
                <a:tableStyleId>{ABC586D4-3D95-4CDA-840C-ADDCE4B2D601}</a:tableStyleId>
              </a:tblPr>
              <a:tblGrid>
                <a:gridCol w="871750"/>
                <a:gridCol w="451900"/>
                <a:gridCol w="716000"/>
                <a:gridCol w="503825"/>
                <a:gridCol w="592225"/>
                <a:gridCol w="609900"/>
                <a:gridCol w="556875"/>
                <a:gridCol w="618750"/>
                <a:gridCol w="548050"/>
                <a:gridCol w="568850"/>
              </a:tblGrid>
              <a:tr h="502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Donne</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Sud</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WP0</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WP1</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WP2</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WP3</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WP4</a:t>
                      </a:r>
                      <a:endParaRPr/>
                    </a:p>
                  </a:txBody>
                  <a:tcPr marT="45725" marB="45725" marR="91450" marL="91450" anchor="ctr"/>
                </a:tc>
                <a:tc>
                  <a:txBody>
                    <a:bodyPr/>
                    <a:lstStyle/>
                    <a:p>
                      <a:pPr indent="0" lvl="0" marL="0" marR="0" rtl="0" algn="l">
                        <a:lnSpc>
                          <a:spcPct val="100000"/>
                        </a:lnSpc>
                        <a:spcBef>
                          <a:spcPts val="0"/>
                        </a:spcBef>
                        <a:spcAft>
                          <a:spcPts val="0"/>
                        </a:spcAft>
                        <a:buNone/>
                      </a:pPr>
                      <a:r>
                        <a:rPr lang="it-IT" sz="1400" u="none" cap="none" strike="noStrike"/>
                        <a:t>WP5</a:t>
                      </a:r>
                      <a:endParaRPr/>
                    </a:p>
                  </a:txBody>
                  <a:tcPr marT="45725" marB="45725" marR="91450" marL="91450" anchor="ctr"/>
                </a:tc>
              </a:tr>
              <a:tr h="295550">
                <a:tc>
                  <a:txBody>
                    <a:bodyPr/>
                    <a:lstStyle/>
                    <a:p>
                      <a:pPr indent="0" lvl="0" marL="0" marR="0" rtl="0" algn="l">
                        <a:lnSpc>
                          <a:spcPct val="100000"/>
                        </a:lnSpc>
                        <a:spcBef>
                          <a:spcPts val="0"/>
                        </a:spcBef>
                        <a:spcAft>
                          <a:spcPts val="0"/>
                        </a:spcAft>
                        <a:buNone/>
                      </a:pPr>
                      <a:r>
                        <a:rPr lang="it-IT" sz="1400" u="none" cap="none" strike="noStrike"/>
                        <a:t>INAF</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4</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2</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2</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INFN</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Uni TOV</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3</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1.16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1.16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0.66</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Sissa</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2</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SNS</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Uni TO</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Uni TS</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2</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2</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rPr lang="it-IT" sz="1400" u="none" cap="none" strike="noStrike"/>
                        <a:t>Uni CT</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a:t>
                      </a:r>
                      <a:endParaRPr/>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t/>
                      </a:r>
                      <a:endParaRPr sz="1400" u="none" cap="none" strike="noStrike"/>
                    </a:p>
                  </a:txBody>
                  <a:tcPr marT="45725" marB="45725" marR="91450" marL="91450"/>
                </a:tc>
              </a:tr>
              <a:tr h="2955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18</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4</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5.16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5.16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5.66</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t>0.5</a:t>
                      </a:r>
                      <a:endParaRPr/>
                    </a:p>
                  </a:txBody>
                  <a:tcPr marT="45725" marB="45725" marR="91450" marL="91450"/>
                </a:tc>
              </a:tr>
              <a:tr h="5024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33%</a:t>
                      </a:r>
                      <a:endParaRPr/>
                    </a:p>
                  </a:txBody>
                  <a:tcPr marT="45725" marB="45725" marR="91450" marL="91450"/>
                </a:tc>
                <a:tc>
                  <a:txBody>
                    <a:bodyPr/>
                    <a:lstStyle/>
                    <a:p>
                      <a:pPr indent="0" lvl="0" marL="0" marR="0" rtl="0" algn="ctr">
                        <a:lnSpc>
                          <a:spcPct val="100000"/>
                        </a:lnSpc>
                        <a:spcBef>
                          <a:spcPts val="0"/>
                        </a:spcBef>
                        <a:spcAft>
                          <a:spcPts val="0"/>
                        </a:spcAft>
                        <a:buNone/>
                      </a:pPr>
                      <a:r>
                        <a:rPr lang="it-IT" sz="1400" u="none" cap="none" strike="noStrike">
                          <a:solidFill>
                            <a:srgbClr val="FF0000"/>
                          </a:solidFill>
                        </a:rPr>
                        <a:t>22%</a:t>
                      </a:r>
                      <a:endParaRPr/>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tc>
              </a:tr>
            </a:tbl>
          </a:graphicData>
        </a:graphic>
      </p:graphicFrame>
      <p:sp>
        <p:nvSpPr>
          <p:cNvPr id="419" name="Google Shape;419;p23"/>
          <p:cNvSpPr txBox="1"/>
          <p:nvPr/>
        </p:nvSpPr>
        <p:spPr>
          <a:xfrm>
            <a:off x="6124580" y="1298922"/>
            <a:ext cx="3177600" cy="3324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La tabella contiene </a:t>
            </a:r>
            <a:r>
              <a:rPr b="1" i="0" lang="it-IT" sz="1400" u="none" cap="none" strike="noStrike">
                <a:solidFill>
                  <a:srgbClr val="FF0000"/>
                </a:solidFill>
                <a:latin typeface="Arial"/>
                <a:ea typeface="Arial"/>
                <a:cs typeface="Arial"/>
                <a:sym typeface="Arial"/>
              </a:rPr>
              <a:t>TUTTE</a:t>
            </a:r>
            <a:r>
              <a:rPr b="0" i="0" lang="it-IT" sz="1400" u="none" cap="none" strike="noStrike">
                <a:solidFill>
                  <a:srgbClr val="000000"/>
                </a:solidFill>
                <a:latin typeface="Arial"/>
                <a:ea typeface="Arial"/>
                <a:cs typeface="Arial"/>
                <a:sym typeface="Arial"/>
              </a:rPr>
              <a:t> le</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assunzioni indistintamente: sono</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quindi inclusi </a:t>
            </a:r>
            <a:r>
              <a:rPr b="1" i="0" lang="it-IT" sz="1400" u="none" cap="none" strike="noStrike">
                <a:solidFill>
                  <a:srgbClr val="000000"/>
                </a:solidFill>
                <a:latin typeface="Arial"/>
                <a:ea typeface="Arial"/>
                <a:cs typeface="Arial"/>
                <a:sym typeface="Arial"/>
              </a:rPr>
              <a:t>TD, RTDa, AdR, PHD</a:t>
            </a:r>
            <a:r>
              <a:rPr b="0" i="0" lang="it-IT"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La suddivisione in FTE per WP è</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abbastanza arbitraria (indicazione per</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singole persone su WP multipli, </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divisione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Le percentuali di donne (33%) e Sud </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(22%), al momento</a:t>
            </a:r>
            <a:r>
              <a:rPr b="1" i="0" lang="it-IT" sz="1400" u="none" cap="none" strike="noStrike">
                <a:solidFill>
                  <a:srgbClr val="FF0000"/>
                </a:solidFill>
                <a:latin typeface="Arial"/>
                <a:ea typeface="Arial"/>
                <a:cs typeface="Arial"/>
                <a:sym typeface="Arial"/>
              </a:rPr>
              <a:t>, sono inferiori</a:t>
            </a:r>
            <a:r>
              <a:rPr b="0" i="0" lang="it-IT" sz="1400" u="none" cap="none" strike="noStrike">
                <a:solidFill>
                  <a:srgbClr val="000000"/>
                </a:solidFill>
                <a:latin typeface="Arial"/>
                <a:ea typeface="Arial"/>
                <a:cs typeface="Arial"/>
                <a:sym typeface="Arial"/>
              </a:rPr>
              <a:t> a</a:t>
            </a:r>
            <a:endParaRPr/>
          </a:p>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quelle richieste da decreto</a:t>
            </a:r>
            <a:endParaRPr/>
          </a:p>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grpSp>
        <p:nvGrpSpPr>
          <p:cNvPr id="424" name="Google Shape;424;p24"/>
          <p:cNvGrpSpPr/>
          <p:nvPr/>
        </p:nvGrpSpPr>
        <p:grpSpPr>
          <a:xfrm>
            <a:off x="23607" y="4747371"/>
            <a:ext cx="9143998" cy="390525"/>
            <a:chOff x="0" y="6352350"/>
            <a:chExt cx="12191997" cy="520700"/>
          </a:xfrm>
        </p:grpSpPr>
        <p:pic>
          <p:nvPicPr>
            <p:cNvPr id="425" name="Google Shape;425;p24"/>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426" name="Google Shape;426;p24"/>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427" name="Google Shape;427;p24"/>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428" name="Google Shape;428;p24"/>
          <p:cNvGrpSpPr/>
          <p:nvPr/>
        </p:nvGrpSpPr>
        <p:grpSpPr>
          <a:xfrm>
            <a:off x="0" y="-1"/>
            <a:ext cx="9143998" cy="914400"/>
            <a:chOff x="0" y="-1"/>
            <a:chExt cx="12191998" cy="1219200"/>
          </a:xfrm>
        </p:grpSpPr>
        <p:pic>
          <p:nvPicPr>
            <p:cNvPr id="429" name="Google Shape;429;p24"/>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430" name="Google Shape;430;p24"/>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431" name="Google Shape;431;p24"/>
          <p:cNvSpPr txBox="1"/>
          <p:nvPr/>
        </p:nvSpPr>
        <p:spPr>
          <a:xfrm>
            <a:off x="438446" y="892762"/>
            <a:ext cx="8584033" cy="5293757"/>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Un sito Web collaborativo per lo Spoke3: condivisione di informazioni, re</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Punto di partenza: sito Istituzionale di ICSC  </a:t>
            </a:r>
            <a:r>
              <a:rPr b="0" i="0" lang="it-IT" sz="1600" u="sng" cap="none" strike="noStrike">
                <a:solidFill>
                  <a:srgbClr val="0563C1"/>
                </a:solidFill>
                <a:latin typeface="Calibri"/>
                <a:ea typeface="Calibri"/>
                <a:cs typeface="Calibri"/>
                <a:sym typeface="Calibri"/>
                <a:hlinkClick r:id="rId6">
                  <a:extLst>
                    <a:ext uri="{A12FA001-AC4F-418D-AE19-62706E023703}">
                      <ahyp:hlinkClr val="tx"/>
                    </a:ext>
                  </a:extLst>
                </a:hlinkClick>
              </a:rPr>
              <a:t>https://www.supercomputing-icsc.it/en/icsc-home/</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Il sito sarà modulare:</a:t>
            </a:r>
            <a:endParaRPr b="0" i="0" sz="16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un'area pubblica descrittiva del progetto e della finalità dello Spoke</a:t>
            </a:r>
            <a:endParaRPr b="0" i="0" sz="1600" u="none" cap="none" strike="noStrike">
              <a:solidFill>
                <a:srgbClr val="000000"/>
              </a:solidFill>
              <a:latin typeface="Calibri"/>
              <a:ea typeface="Calibri"/>
              <a:cs typeface="Calibri"/>
              <a:sym typeface="Calibri"/>
            </a:endParaRPr>
          </a:p>
          <a:p>
            <a:pPr indent="-285750" lvl="1" marL="7429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aree private associate ai WP che ne faranno richiesta (condivisione di documenti, repository...)</a:t>
            </a:r>
            <a:endParaRPr/>
          </a:p>
          <a:p>
            <a:pPr indent="-285750" lvl="1" marL="7429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.....altro?</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La realizzazione del sito sarà curata da una ditta esterna allo Spoke</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L'inserimento </a:t>
            </a:r>
            <a:r>
              <a:rPr b="0" i="0" lang="it-IT" sz="1600" u="sng" cap="none" strike="noStrike">
                <a:solidFill>
                  <a:srgbClr val="000000"/>
                </a:solidFill>
                <a:latin typeface="Calibri"/>
                <a:ea typeface="Calibri"/>
                <a:cs typeface="Calibri"/>
                <a:sym typeface="Calibri"/>
              </a:rPr>
              <a:t>iniziale</a:t>
            </a:r>
            <a:r>
              <a:rPr b="0" i="0" lang="it-IT" sz="1600" u="none" cap="none" strike="noStrike">
                <a:solidFill>
                  <a:srgbClr val="000000"/>
                </a:solidFill>
                <a:latin typeface="Calibri"/>
                <a:ea typeface="Calibri"/>
                <a:cs typeface="Calibri"/>
                <a:sym typeface="Calibri"/>
              </a:rPr>
              <a:t> dei dati verrà curato da WP5 (</a:t>
            </a:r>
            <a:r>
              <a:rPr b="0" i="0" lang="it-IT" sz="1600" u="sng" cap="none" strike="noStrike">
                <a:solidFill>
                  <a:srgbClr val="000000"/>
                </a:solidFill>
                <a:latin typeface="Calibri"/>
                <a:ea typeface="Calibri"/>
                <a:cs typeface="Calibri"/>
                <a:sym typeface="Calibri"/>
              </a:rPr>
              <a:t>D. Gasparrini</a:t>
            </a:r>
            <a:r>
              <a:rPr b="0" i="0" lang="it-IT" sz="1600" u="none" cap="none" strike="noStrike">
                <a:solidFill>
                  <a:srgbClr val="000000"/>
                </a:solidFill>
                <a:latin typeface="Calibri"/>
                <a:ea typeface="Calibri"/>
                <a:cs typeface="Calibri"/>
                <a:sym typeface="Calibri"/>
              </a:rPr>
              <a:t>), ovviamente con la collaborazione dei WP</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Il mantenimento delle aree private sarà </a:t>
            </a:r>
            <a:r>
              <a:rPr b="0" i="0" lang="it-IT" sz="1600" u="sng" cap="none" strike="noStrike">
                <a:solidFill>
                  <a:srgbClr val="000000"/>
                </a:solidFill>
                <a:latin typeface="Calibri"/>
                <a:ea typeface="Calibri"/>
                <a:cs typeface="Calibri"/>
                <a:sym typeface="Calibri"/>
              </a:rPr>
              <a:t>cura di ogni WP</a:t>
            </a:r>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SIto ospitato da INAF OATs (</a:t>
            </a:r>
            <a:r>
              <a:rPr b="0" i="0" lang="it-IT" sz="1600" u="sng" cap="none" strike="noStrike">
                <a:solidFill>
                  <a:srgbClr val="000000"/>
                </a:solidFill>
                <a:latin typeface="Calibri"/>
                <a:ea typeface="Calibri"/>
                <a:cs typeface="Calibri"/>
                <a:sym typeface="Calibri"/>
              </a:rPr>
              <a:t>grazie Cristina!</a:t>
            </a:r>
            <a:r>
              <a:rPr b="0" i="0" lang="it-IT" sz="1600" u="none" cap="none" strike="noStrike">
                <a:solidFill>
                  <a:srgbClr val="000000"/>
                </a:solidFill>
                <a:latin typeface="Calibri"/>
                <a:ea typeface="Calibri"/>
                <a:cs typeface="Calibri"/>
                <a:sym typeface="Calibri"/>
              </a:rPr>
              <a:t>)</a:t>
            </a:r>
            <a:endParaRPr b="0" i="0" sz="16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I tempi di realizzazione dovrebbero </a:t>
            </a:r>
            <a:r>
              <a:rPr b="0" i="0" lang="it-IT" sz="1600" u="sng" cap="none" strike="noStrike">
                <a:solidFill>
                  <a:srgbClr val="000000"/>
                </a:solidFill>
                <a:latin typeface="Calibri"/>
                <a:ea typeface="Calibri"/>
                <a:cs typeface="Calibri"/>
                <a:sym typeface="Calibri"/>
              </a:rPr>
              <a:t>essere ragionevolmente brevi</a:t>
            </a:r>
            <a:r>
              <a:rPr b="0" i="0" lang="it-IT" sz="1600" u="none" cap="none" strike="noStrike">
                <a:solidFill>
                  <a:srgbClr val="000000"/>
                </a:solidFill>
                <a:latin typeface="Calibri"/>
                <a:ea typeface="Calibri"/>
                <a:cs typeface="Calibri"/>
                <a:sym typeface="Calibri"/>
              </a:rPr>
              <a:t>: un paio di settimane, dopo l'emissione dell'ordine, per avere un primo prototipo</a:t>
            </a:r>
            <a:endParaRPr/>
          </a:p>
          <a:p>
            <a:pPr indent="-342900" lvl="0" marL="34290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Maggiori dettagli nella presentazione prevista per le attività di WP5</a:t>
            </a:r>
            <a:endParaRPr b="0" i="0" sz="1600" u="none" cap="none" strike="noStrike">
              <a:solidFill>
                <a:srgbClr val="000000"/>
              </a:solidFill>
              <a:latin typeface="Calibri"/>
              <a:ea typeface="Calibri"/>
              <a:cs typeface="Calibri"/>
              <a:sym typeface="Calibri"/>
            </a:endParaRPr>
          </a:p>
          <a:p>
            <a:pPr indent="-196850" lvl="5"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7"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96850" lvl="2"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4"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196850" lvl="8"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8"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196850" lvl="7"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grpSp>
        <p:nvGrpSpPr>
          <p:cNvPr id="436" name="Google Shape;436;p25"/>
          <p:cNvGrpSpPr/>
          <p:nvPr/>
        </p:nvGrpSpPr>
        <p:grpSpPr>
          <a:xfrm>
            <a:off x="23607" y="4747371"/>
            <a:ext cx="9143998" cy="390525"/>
            <a:chOff x="0" y="6352350"/>
            <a:chExt cx="12191997" cy="520700"/>
          </a:xfrm>
        </p:grpSpPr>
        <p:pic>
          <p:nvPicPr>
            <p:cNvPr id="437" name="Google Shape;437;p25"/>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438" name="Google Shape;438;p25"/>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439" name="Google Shape;439;p25"/>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440" name="Google Shape;440;p25"/>
          <p:cNvGrpSpPr/>
          <p:nvPr/>
        </p:nvGrpSpPr>
        <p:grpSpPr>
          <a:xfrm>
            <a:off x="0" y="-1"/>
            <a:ext cx="9143998" cy="914400"/>
            <a:chOff x="0" y="-1"/>
            <a:chExt cx="12191998" cy="1219200"/>
          </a:xfrm>
        </p:grpSpPr>
        <p:pic>
          <p:nvPicPr>
            <p:cNvPr id="441" name="Google Shape;441;p25"/>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442" name="Google Shape;442;p25"/>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443" name="Google Shape;443;p25"/>
          <p:cNvSpPr txBox="1"/>
          <p:nvPr/>
        </p:nvSpPr>
        <p:spPr>
          <a:xfrm>
            <a:off x="421945" y="1054122"/>
            <a:ext cx="8290255" cy="329320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Rendicontazione su piattaforma AtWork, dopo un breve periodo di startup, funzionante.</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Il sistema è abbastanza user-friendly, potrebbe essere più utile (mia opinione) con strumenti di diagnostica interna.</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sng" cap="none" strike="noStrike">
                <a:solidFill>
                  <a:srgbClr val="000000"/>
                </a:solidFill>
                <a:latin typeface="Calibri"/>
                <a:ea typeface="Calibri"/>
                <a:cs typeface="Calibri"/>
                <a:sym typeface="Calibri"/>
              </a:rPr>
              <a:t>Rendicontazione costi</a:t>
            </a:r>
            <a:r>
              <a:rPr b="0" i="0" lang="it-IT" sz="1600" u="none" cap="none" strike="noStrike">
                <a:solidFill>
                  <a:srgbClr val="000000"/>
                </a:solidFill>
                <a:latin typeface="Calibri"/>
                <a:ea typeface="Calibri"/>
                <a:cs typeface="Calibri"/>
                <a:sym typeface="Calibri"/>
              </a:rPr>
              <a:t>. Ottimo lavoro fino ad oggi, pochissimi "problemi". Da verificare alcune "voci". </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Rendicontazione tempo di lavoro TD: bisogna "chiarire" in tempi brevi qual'è il corretto modo di procedere.</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Entro Settembre 2023 una frazione cospicua del reclutamento dovrebbe essere completato.</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Al momento le quote del 40% di donne e al Sud per quanto riguarda il personale reclutato NON sono rispettate (</a:t>
            </a:r>
            <a:r>
              <a:rPr b="0" i="0" lang="it-IT" sz="1600" u="sng" cap="none" strike="noStrike">
                <a:solidFill>
                  <a:srgbClr val="000000"/>
                </a:solidFill>
                <a:latin typeface="Calibri"/>
                <a:ea typeface="Calibri"/>
                <a:cs typeface="Calibri"/>
                <a:sym typeface="Calibri"/>
              </a:rPr>
              <a:t>33% Donne, 22% Sud</a:t>
            </a:r>
            <a:r>
              <a:rPr b="0" i="0" lang="it-IT" sz="1600" u="none" cap="none" strike="noStrike">
                <a:solidFill>
                  <a:srgbClr val="000000"/>
                </a:solidFill>
                <a:latin typeface="Calibri"/>
                <a:ea typeface="Calibri"/>
                <a:cs typeface="Calibri"/>
                <a:sym typeface="Calibri"/>
              </a:rPr>
              <a:t>). </a:t>
            </a:r>
            <a:r>
              <a:rPr b="0" i="0" lang="it-IT" sz="1600" u="none" cap="none" strike="noStrike">
                <a:solidFill>
                  <a:srgbClr val="FF0000"/>
                </a:solidFill>
                <a:latin typeface="Calibri"/>
                <a:ea typeface="Calibri"/>
                <a:cs typeface="Calibri"/>
                <a:sym typeface="Calibri"/>
              </a:rPr>
              <a:t>Problema?</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FF0000"/>
                </a:solidFill>
                <a:latin typeface="Calibri"/>
                <a:ea typeface="Calibri"/>
                <a:cs typeface="Calibri"/>
                <a:sym typeface="Calibri"/>
              </a:rPr>
              <a:t>E' stata attivata la milestone M6 </a:t>
            </a:r>
            <a:r>
              <a:rPr b="0" i="0" lang="it-IT" sz="1600" u="none" cap="none" strike="noStrike">
                <a:solidFill>
                  <a:srgbClr val="000000"/>
                </a:solidFill>
                <a:latin typeface="Calibri"/>
                <a:ea typeface="Calibri"/>
                <a:cs typeface="Calibri"/>
                <a:sym typeface="Calibri"/>
              </a:rPr>
              <a:t>(1Maggio – 31 Agosto 2023)</a:t>
            </a:r>
            <a:endParaRPr/>
          </a:p>
          <a:p>
            <a:pPr indent="-285750" lvl="0" marL="285750" marR="0" rtl="0" algn="l">
              <a:lnSpc>
                <a:spcPct val="100000"/>
              </a:lnSpc>
              <a:spcBef>
                <a:spcPts val="0"/>
              </a:spcBef>
              <a:spcAft>
                <a:spcPts val="0"/>
              </a:spcAft>
              <a:buClr>
                <a:srgbClr val="000000"/>
              </a:buClr>
              <a:buSzPts val="1600"/>
              <a:buFont typeface="Arial"/>
              <a:buChar char="•"/>
            </a:pPr>
            <a:r>
              <a:rPr b="0" i="0" lang="it-IT" sz="1600" u="none" cap="none" strike="noStrike">
                <a:solidFill>
                  <a:srgbClr val="000000"/>
                </a:solidFill>
                <a:latin typeface="Calibri"/>
                <a:ea typeface="Calibri"/>
                <a:cs typeface="Calibri"/>
                <a:sym typeface="Calibri"/>
              </a:rPr>
              <a:t>Dovremmo avere un sito web funzionante per Spoke3 2/3 settimane dopo emissione ordine: lavoro in condivisione, aree private, area pubblica di Spoke.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grpSp>
        <p:nvGrpSpPr>
          <p:cNvPr id="448" name="Google Shape;448;g2518382185c_1_0"/>
          <p:cNvGrpSpPr/>
          <p:nvPr/>
        </p:nvGrpSpPr>
        <p:grpSpPr>
          <a:xfrm>
            <a:off x="23607" y="4747371"/>
            <a:ext cx="9143998" cy="390525"/>
            <a:chOff x="0" y="6352350"/>
            <a:chExt cx="12191997" cy="520700"/>
          </a:xfrm>
        </p:grpSpPr>
        <p:pic>
          <p:nvPicPr>
            <p:cNvPr id="449" name="Google Shape;449;g2518382185c_1_0"/>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450" name="Google Shape;450;g2518382185c_1_0"/>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it-IT" sz="1050">
                  <a:solidFill>
                    <a:schemeClr val="lt1"/>
                  </a:solidFill>
                  <a:latin typeface="Arial"/>
                  <a:ea typeface="Arial"/>
                  <a:cs typeface="Arial"/>
                  <a:sym typeface="Arial"/>
                </a:rPr>
                <a:t>Missione 4 </a:t>
              </a:r>
              <a:r>
                <a:rPr b="1" lang="it-IT" sz="1050">
                  <a:solidFill>
                    <a:schemeClr val="lt1"/>
                  </a:solidFill>
                  <a:latin typeface="Arial"/>
                  <a:ea typeface="Arial"/>
                  <a:cs typeface="Arial"/>
                  <a:sym typeface="Arial"/>
                </a:rPr>
                <a:t>• Istruzione e Ricerca </a:t>
              </a:r>
              <a:endParaRPr sz="1050">
                <a:solidFill>
                  <a:schemeClr val="lt1"/>
                </a:solidFill>
                <a:latin typeface="Arial"/>
                <a:ea typeface="Arial"/>
                <a:cs typeface="Arial"/>
                <a:sym typeface="Arial"/>
              </a:endParaRPr>
            </a:p>
          </p:txBody>
        </p:sp>
        <p:sp>
          <p:nvSpPr>
            <p:cNvPr id="451" name="Google Shape;451;g2518382185c_1_0"/>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it-IT" sz="1000">
                  <a:solidFill>
                    <a:schemeClr val="lt1"/>
                  </a:solidFill>
                  <a:latin typeface="Arial"/>
                  <a:ea typeface="Arial"/>
                  <a:cs typeface="Arial"/>
                  <a:sym typeface="Arial"/>
                </a:rPr>
                <a:t>Centro Nazionale di Ricerca in High-Performance Computing, Big Data and Quantum Computing</a:t>
              </a:r>
              <a:endParaRPr sz="1000"/>
            </a:p>
          </p:txBody>
        </p:sp>
      </p:grpSp>
      <p:grpSp>
        <p:nvGrpSpPr>
          <p:cNvPr id="452" name="Google Shape;452;g2518382185c_1_0"/>
          <p:cNvGrpSpPr/>
          <p:nvPr/>
        </p:nvGrpSpPr>
        <p:grpSpPr>
          <a:xfrm>
            <a:off x="0" y="-1"/>
            <a:ext cx="9143998" cy="914400"/>
            <a:chOff x="0" y="-1"/>
            <a:chExt cx="12191998" cy="1219200"/>
          </a:xfrm>
        </p:grpSpPr>
        <p:pic>
          <p:nvPicPr>
            <p:cNvPr id="453" name="Google Shape;453;g2518382185c_1_0"/>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454" name="Google Shape;454;g2518382185c_1_0"/>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455" name="Google Shape;455;g2518382185c_1_0"/>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rtl="0" algn="ctr">
              <a:spcBef>
                <a:spcPts val="0"/>
              </a:spcBef>
              <a:spcAft>
                <a:spcPts val="0"/>
              </a:spcAft>
              <a:buNone/>
            </a:pPr>
            <a:r>
              <a:rPr b="1" lang="it-IT">
                <a:solidFill>
                  <a:schemeClr val="dk1"/>
                </a:solidFill>
                <a:latin typeface="Calibri"/>
                <a:ea typeface="Calibri"/>
                <a:cs typeface="Calibri"/>
                <a:sym typeface="Calibri"/>
              </a:rPr>
              <a:t>Logistica per questi giorni di meeting</a:t>
            </a:r>
            <a:endParaRPr b="1">
              <a:latin typeface="Calibri"/>
              <a:ea typeface="Calibri"/>
              <a:cs typeface="Calibri"/>
              <a:sym typeface="Calibri"/>
            </a:endParaRPr>
          </a:p>
        </p:txBody>
      </p:sp>
      <p:sp>
        <p:nvSpPr>
          <p:cNvPr id="456" name="Google Shape;456;g2518382185c_1_0"/>
          <p:cNvSpPr txBox="1"/>
          <p:nvPr/>
        </p:nvSpPr>
        <p:spPr>
          <a:xfrm>
            <a:off x="527300" y="1460888"/>
            <a:ext cx="8136600" cy="31401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Font typeface="Calibri"/>
              <a:buChar char="●"/>
            </a:pPr>
            <a:r>
              <a:rPr i="1" lang="it-IT" sz="1300">
                <a:latin typeface="Calibri"/>
                <a:ea typeface="Calibri"/>
                <a:cs typeface="Calibri"/>
                <a:sym typeface="Calibri"/>
              </a:rPr>
              <a:t>Coffe break e  Lunch:  Uscendo sul terrazzino a destra</a:t>
            </a:r>
            <a:endParaRPr i="1" sz="1300">
              <a:latin typeface="Calibri"/>
              <a:ea typeface="Calibri"/>
              <a:cs typeface="Calibri"/>
              <a:sym typeface="Calibri"/>
            </a:endParaRPr>
          </a:p>
          <a:p>
            <a:pPr indent="0" lvl="0" marL="457200" rtl="0" algn="l">
              <a:spcBef>
                <a:spcPts val="0"/>
              </a:spcBef>
              <a:spcAft>
                <a:spcPts val="0"/>
              </a:spcAft>
              <a:buNone/>
            </a:pPr>
            <a:r>
              <a:t/>
            </a:r>
            <a:endParaRPr i="1" sz="1300">
              <a:latin typeface="Calibri"/>
              <a:ea typeface="Calibri"/>
              <a:cs typeface="Calibri"/>
              <a:sym typeface="Calibri"/>
            </a:endParaRPr>
          </a:p>
          <a:p>
            <a:pPr indent="0" lvl="0" marL="0" rtl="0" algn="ctr">
              <a:spcBef>
                <a:spcPts val="0"/>
              </a:spcBef>
              <a:spcAft>
                <a:spcPts val="0"/>
              </a:spcAft>
              <a:buNone/>
            </a:pPr>
            <a:r>
              <a:rPr b="1" lang="it-IT" sz="1300">
                <a:latin typeface="Calibri"/>
                <a:ea typeface="Calibri"/>
                <a:cs typeface="Calibri"/>
                <a:sym typeface="Calibri"/>
              </a:rPr>
              <a:t>Foto di Gruppo il 13 a prima di pranzo</a:t>
            </a:r>
            <a:endParaRPr b="1" sz="1300">
              <a:latin typeface="Calibri"/>
              <a:ea typeface="Calibri"/>
              <a:cs typeface="Calibri"/>
              <a:sym typeface="Calibri"/>
            </a:endParaRPr>
          </a:p>
          <a:p>
            <a:pPr indent="0" lvl="0" marL="0" rtl="0" algn="ctr">
              <a:spcBef>
                <a:spcPts val="0"/>
              </a:spcBef>
              <a:spcAft>
                <a:spcPts val="0"/>
              </a:spcAft>
              <a:buNone/>
            </a:pPr>
            <a:r>
              <a:t/>
            </a:r>
            <a:endParaRPr i="1" sz="1300">
              <a:latin typeface="Calibri"/>
              <a:ea typeface="Calibri"/>
              <a:cs typeface="Calibri"/>
              <a:sym typeface="Calibri"/>
            </a:endParaRPr>
          </a:p>
          <a:p>
            <a:pPr indent="0" lvl="0" marL="0" rtl="0" algn="ctr">
              <a:spcBef>
                <a:spcPts val="0"/>
              </a:spcBef>
              <a:spcAft>
                <a:spcPts val="0"/>
              </a:spcAft>
              <a:buNone/>
            </a:pPr>
            <a:r>
              <a:rPr b="1" lang="it-IT" sz="1300">
                <a:latin typeface="Calibri"/>
                <a:ea typeface="Calibri"/>
                <a:cs typeface="Calibri"/>
                <a:sym typeface="Calibri"/>
              </a:rPr>
              <a:t>Link  per seguire  ed intervenire in remoto:</a:t>
            </a:r>
            <a:endParaRPr b="1" sz="1300">
              <a:latin typeface="Calibri"/>
              <a:ea typeface="Calibri"/>
              <a:cs typeface="Calibri"/>
              <a:sym typeface="Calibri"/>
            </a:endParaRPr>
          </a:p>
          <a:p>
            <a:pPr indent="0" lvl="0" marL="0" rtl="0" algn="l">
              <a:spcBef>
                <a:spcPts val="0"/>
              </a:spcBef>
              <a:spcAft>
                <a:spcPts val="0"/>
              </a:spcAft>
              <a:buNone/>
            </a:pPr>
            <a:r>
              <a:t/>
            </a:r>
            <a:endParaRPr i="1" sz="1300">
              <a:latin typeface="Calibri"/>
              <a:ea typeface="Calibri"/>
              <a:cs typeface="Calibri"/>
              <a:sym typeface="Calibri"/>
            </a:endParaRPr>
          </a:p>
          <a:p>
            <a:pPr indent="0" lvl="0" marL="0" rtl="0" algn="l">
              <a:spcBef>
                <a:spcPts val="0"/>
              </a:spcBef>
              <a:spcAft>
                <a:spcPts val="0"/>
              </a:spcAft>
              <a:buNone/>
            </a:pPr>
            <a:r>
              <a:rPr lang="it-IT" sz="1200" u="sng">
                <a:solidFill>
                  <a:schemeClr val="hlink"/>
                </a:solidFill>
                <a:latin typeface="Calibri"/>
                <a:ea typeface="Calibri"/>
                <a:cs typeface="Calibri"/>
                <a:sym typeface="Calibri"/>
                <a:hlinkClick r:id="rId6"/>
              </a:rPr>
              <a:t>https://teams.microsoft.com/l/meetup-join/19%3ameeting_Yjc4MjBiMTItMmQ0Ny00NzExLTgyZmItNjBmZmYzYjQ3NmYw%40thread.v2/0?context=%7b%22Tid%22%3a%22baeefbc8-3c8b-4382-9126-e86bfef46ce6%22%2c%22Oid%22%3a%22ffeda8ff-cdf4-45e6-ba43-73449615e9aa%22%7d</a:t>
            </a:r>
            <a:endParaRPr i="1" sz="1300">
              <a:latin typeface="Calibri"/>
              <a:ea typeface="Calibri"/>
              <a:cs typeface="Calibri"/>
              <a:sym typeface="Calibri"/>
            </a:endParaRPr>
          </a:p>
          <a:p>
            <a:pPr indent="0" lvl="0" marL="0" rtl="0" algn="l">
              <a:spcBef>
                <a:spcPts val="0"/>
              </a:spcBef>
              <a:spcAft>
                <a:spcPts val="0"/>
              </a:spcAft>
              <a:buNone/>
            </a:pPr>
            <a:r>
              <a:t/>
            </a:r>
            <a:endParaRPr i="1" sz="1300">
              <a:latin typeface="Calibri"/>
              <a:ea typeface="Calibri"/>
              <a:cs typeface="Calibri"/>
              <a:sym typeface="Calibri"/>
            </a:endParaRPr>
          </a:p>
          <a:p>
            <a:pPr indent="0" lvl="0" marL="0" rtl="0" algn="ctr">
              <a:spcBef>
                <a:spcPts val="0"/>
              </a:spcBef>
              <a:spcAft>
                <a:spcPts val="0"/>
              </a:spcAft>
              <a:buNone/>
            </a:pPr>
            <a:r>
              <a:rPr b="1" lang="it-IT" sz="1300">
                <a:latin typeface="Calibri"/>
                <a:ea typeface="Calibri"/>
                <a:cs typeface="Calibri"/>
                <a:sym typeface="Calibri"/>
              </a:rPr>
              <a:t>Cena Sociale (informale) del 13 sera. ORE 20:30 </a:t>
            </a:r>
            <a:endParaRPr b="1" sz="1300">
              <a:latin typeface="Calibri"/>
              <a:ea typeface="Calibri"/>
              <a:cs typeface="Calibri"/>
              <a:sym typeface="Calibri"/>
            </a:endParaRPr>
          </a:p>
          <a:p>
            <a:pPr indent="0" lvl="0" marL="0" rtl="0" algn="ctr">
              <a:spcBef>
                <a:spcPts val="0"/>
              </a:spcBef>
              <a:spcAft>
                <a:spcPts val="0"/>
              </a:spcAft>
              <a:buNone/>
            </a:pPr>
            <a:r>
              <a:t/>
            </a:r>
            <a:endParaRPr b="1" sz="1300">
              <a:latin typeface="Calibri"/>
              <a:ea typeface="Calibri"/>
              <a:cs typeface="Calibri"/>
              <a:sym typeface="Calibri"/>
            </a:endParaRPr>
          </a:p>
          <a:p>
            <a:pPr indent="0" lvl="0" marL="0" rtl="0" algn="l">
              <a:spcBef>
                <a:spcPts val="0"/>
              </a:spcBef>
              <a:spcAft>
                <a:spcPts val="0"/>
              </a:spcAft>
              <a:buNone/>
            </a:pPr>
            <a:r>
              <a:rPr b="1" i="1" lang="it-IT" sz="1300">
                <a:latin typeface="Calibri"/>
                <a:ea typeface="Calibri"/>
                <a:cs typeface="Calibri"/>
                <a:sym typeface="Calibri"/>
              </a:rPr>
              <a:t>A Putia Dell'Ostello, Piazza Currò, 3</a:t>
            </a:r>
            <a:r>
              <a:rPr i="1" lang="it-IT" sz="1300">
                <a:latin typeface="Calibri"/>
                <a:ea typeface="Calibri"/>
                <a:cs typeface="Calibri"/>
                <a:sym typeface="Calibri"/>
              </a:rPr>
              <a:t>     </a:t>
            </a:r>
            <a:r>
              <a:rPr i="1" lang="it-IT" sz="1300" u="sng">
                <a:solidFill>
                  <a:schemeClr val="hlink"/>
                </a:solidFill>
                <a:latin typeface="Calibri"/>
                <a:ea typeface="Calibri"/>
                <a:cs typeface="Calibri"/>
                <a:sym typeface="Calibri"/>
                <a:hlinkClick r:id="rId7"/>
              </a:rPr>
              <a:t>https://goo.gl/maps/88G9Dri676i6VvP97</a:t>
            </a:r>
            <a:endParaRPr i="1" sz="1300">
              <a:latin typeface="Calibri"/>
              <a:ea typeface="Calibri"/>
              <a:cs typeface="Calibri"/>
              <a:sym typeface="Calibri"/>
            </a:endParaRPr>
          </a:p>
          <a:p>
            <a:pPr indent="0" lvl="0" marL="0" rtl="0" algn="l">
              <a:spcBef>
                <a:spcPts val="0"/>
              </a:spcBef>
              <a:spcAft>
                <a:spcPts val="0"/>
              </a:spcAft>
              <a:buNone/>
            </a:pPr>
            <a:r>
              <a:rPr lang="it-IT" sz="1300">
                <a:latin typeface="Calibri"/>
                <a:ea typeface="Calibri"/>
                <a:cs typeface="Calibri"/>
                <a:sym typeface="Calibri"/>
              </a:rPr>
              <a:t>Locale  in pieno centro storico antico. Saremo all’aperto.  (Zona a noi riservata)</a:t>
            </a:r>
            <a:endParaRPr sz="1300">
              <a:latin typeface="Calibri"/>
              <a:ea typeface="Calibri"/>
              <a:cs typeface="Calibri"/>
              <a:sym typeface="Calibri"/>
            </a:endParaRPr>
          </a:p>
          <a:p>
            <a:pPr indent="0" lvl="0" marL="0" rtl="0" algn="l">
              <a:spcBef>
                <a:spcPts val="0"/>
              </a:spcBef>
              <a:spcAft>
                <a:spcPts val="0"/>
              </a:spcAft>
              <a:buNone/>
            </a:pPr>
            <a:r>
              <a:rPr lang="it-IT" sz="1300" u="sng">
                <a:latin typeface="Calibri"/>
                <a:ea typeface="Calibri"/>
                <a:cs typeface="Calibri"/>
                <a:sym typeface="Calibri"/>
              </a:rPr>
              <a:t>Menù a base di pesce (con variazioni e intolleranze indicate), costo fisso 50 Euro</a:t>
            </a:r>
            <a:r>
              <a:rPr lang="it-IT" sz="1300">
                <a:latin typeface="Calibri"/>
                <a:ea typeface="Calibri"/>
                <a:cs typeface="Calibri"/>
                <a:sym typeface="Calibri"/>
              </a:rPr>
              <a:t>. </a:t>
            </a:r>
            <a:endParaRPr i="1" sz="13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descr="Logo, company name&#10;&#10;Description automatically generated" id="121" name="Google Shape;121;p2"/>
          <p:cNvPicPr preferRelativeResize="0"/>
          <p:nvPr/>
        </p:nvPicPr>
        <p:blipFill rotWithShape="1">
          <a:blip r:embed="rId3">
            <a:alphaModFix/>
          </a:blip>
          <a:srcRect b="0" l="0" r="0" t="0"/>
          <a:stretch/>
        </p:blipFill>
        <p:spPr>
          <a:xfrm>
            <a:off x="3601168" y="786363"/>
            <a:ext cx="1137075" cy="795953"/>
          </a:xfrm>
          <a:prstGeom prst="rect">
            <a:avLst/>
          </a:prstGeom>
          <a:noFill/>
          <a:ln>
            <a:noFill/>
          </a:ln>
        </p:spPr>
      </p:pic>
      <p:pic>
        <p:nvPicPr>
          <p:cNvPr descr="logo INAF" id="122" name="Google Shape;122;p2"/>
          <p:cNvPicPr preferRelativeResize="0"/>
          <p:nvPr/>
        </p:nvPicPr>
        <p:blipFill rotWithShape="1">
          <a:blip r:embed="rId4">
            <a:alphaModFix/>
          </a:blip>
          <a:srcRect b="0" l="0" r="0" t="0"/>
          <a:stretch/>
        </p:blipFill>
        <p:spPr>
          <a:xfrm>
            <a:off x="2713250" y="711441"/>
            <a:ext cx="1024903" cy="1024903"/>
          </a:xfrm>
          <a:prstGeom prst="rect">
            <a:avLst/>
          </a:prstGeom>
          <a:noFill/>
          <a:ln>
            <a:noFill/>
          </a:ln>
        </p:spPr>
      </p:pic>
      <p:sp>
        <p:nvSpPr>
          <p:cNvPr id="123" name="Google Shape;123;p2"/>
          <p:cNvSpPr txBox="1"/>
          <p:nvPr/>
        </p:nvSpPr>
        <p:spPr>
          <a:xfrm>
            <a:off x="667512" y="902863"/>
            <a:ext cx="2025307" cy="553998"/>
          </a:xfrm>
          <a:prstGeom prst="rect">
            <a:avLst/>
          </a:prstGeom>
          <a:solidFill>
            <a:srgbClr val="B3C6E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it-IT" sz="1500" u="none" cap="none" strike="noStrike">
                <a:solidFill>
                  <a:schemeClr val="dk1"/>
                </a:solidFill>
                <a:latin typeface="Calibri"/>
                <a:ea typeface="Calibri"/>
                <a:cs typeface="Calibri"/>
                <a:sym typeface="Calibri"/>
              </a:rPr>
              <a:t>Spoke 3 Leader INAF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1" i="0" lang="it-IT" sz="1500" u="none" cap="none" strike="noStrike">
                <a:solidFill>
                  <a:schemeClr val="dk1"/>
                </a:solidFill>
                <a:latin typeface="Calibri"/>
                <a:ea typeface="Calibri"/>
                <a:cs typeface="Calibri"/>
                <a:sym typeface="Calibri"/>
              </a:rPr>
              <a:t>Co-Leader INFN</a:t>
            </a:r>
            <a:endParaRPr b="0" i="0" sz="1400" u="none" cap="none" strike="noStrike">
              <a:solidFill>
                <a:srgbClr val="000000"/>
              </a:solidFill>
              <a:latin typeface="Arial"/>
              <a:ea typeface="Arial"/>
              <a:cs typeface="Arial"/>
              <a:sym typeface="Arial"/>
            </a:endParaRPr>
          </a:p>
        </p:txBody>
      </p:sp>
      <p:graphicFrame>
        <p:nvGraphicFramePr>
          <p:cNvPr id="124" name="Google Shape;124;p2"/>
          <p:cNvGraphicFramePr/>
          <p:nvPr/>
        </p:nvGraphicFramePr>
        <p:xfrm>
          <a:off x="740979" y="1603292"/>
          <a:ext cx="3000000" cy="3000000"/>
        </p:xfrm>
        <a:graphic>
          <a:graphicData uri="http://schemas.openxmlformats.org/drawingml/2006/table">
            <a:tbl>
              <a:tblPr bandRow="1" firstRow="1">
                <a:noFill/>
                <a:tableStyleId>{ABC586D4-3D95-4CDA-840C-ADDCE4B2D601}</a:tableStyleId>
              </a:tblPr>
              <a:tblGrid>
                <a:gridCol w="2934900"/>
                <a:gridCol w="919725"/>
              </a:tblGrid>
              <a:tr h="222875">
                <a:tc gridSpan="2">
                  <a:txBody>
                    <a:bodyPr/>
                    <a:lstStyle/>
                    <a:p>
                      <a:pPr indent="0" lvl="0" marL="0" marR="0" rtl="0" algn="ctr">
                        <a:lnSpc>
                          <a:spcPct val="100000"/>
                        </a:lnSpc>
                        <a:spcBef>
                          <a:spcPts val="0"/>
                        </a:spcBef>
                        <a:spcAft>
                          <a:spcPts val="0"/>
                        </a:spcAft>
                        <a:buClr>
                          <a:srgbClr val="000000"/>
                        </a:buClr>
                        <a:buSzPts val="1000"/>
                        <a:buFont typeface="Arial"/>
                        <a:buNone/>
                      </a:pPr>
                      <a:r>
                        <a:rPr lang="it-IT" sz="1000" u="none" cap="none" strike="noStrike"/>
                        <a:t>Enti Affiliati</a:t>
                      </a:r>
                      <a:endParaRPr sz="1400" u="none" cap="none" strike="noStrike"/>
                    </a:p>
                  </a:txBody>
                  <a:tcPr marT="34300" marB="34300" marR="68575" marL="68575"/>
                </a:tc>
                <a:tc hMerge="1"/>
              </a:tr>
              <a:tr h="65357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Università Roma Tor Vergata</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362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Università di Trieste</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362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Università di Torino</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362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Università di Catania</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362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Scuola Normale Superiore - Pisa</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362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Sissa - Trieste</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bl>
          </a:graphicData>
        </a:graphic>
      </p:graphicFrame>
      <p:pic>
        <p:nvPicPr>
          <p:cNvPr descr="Partners - Project Paint-it" id="125" name="Google Shape;125;p2"/>
          <p:cNvPicPr preferRelativeResize="0"/>
          <p:nvPr/>
        </p:nvPicPr>
        <p:blipFill rotWithShape="1">
          <a:blip r:embed="rId5">
            <a:alphaModFix/>
          </a:blip>
          <a:srcRect b="0" l="0" r="0" t="0"/>
          <a:stretch/>
        </p:blipFill>
        <p:spPr>
          <a:xfrm>
            <a:off x="3917796" y="1899536"/>
            <a:ext cx="428849" cy="494826"/>
          </a:xfrm>
          <a:prstGeom prst="rect">
            <a:avLst/>
          </a:prstGeom>
          <a:noFill/>
          <a:ln>
            <a:noFill/>
          </a:ln>
        </p:spPr>
      </p:pic>
      <p:pic>
        <p:nvPicPr>
          <p:cNvPr descr="UniTS rinnova il suo logo! - informatrieste" id="126" name="Google Shape;126;p2"/>
          <p:cNvPicPr preferRelativeResize="0"/>
          <p:nvPr/>
        </p:nvPicPr>
        <p:blipFill rotWithShape="1">
          <a:blip r:embed="rId6">
            <a:alphaModFix/>
          </a:blip>
          <a:srcRect b="0" l="0" r="0" t="0"/>
          <a:stretch/>
        </p:blipFill>
        <p:spPr>
          <a:xfrm>
            <a:off x="3751433" y="2533657"/>
            <a:ext cx="785605" cy="264460"/>
          </a:xfrm>
          <a:prstGeom prst="rect">
            <a:avLst/>
          </a:prstGeom>
          <a:noFill/>
          <a:ln>
            <a:noFill/>
          </a:ln>
        </p:spPr>
      </p:pic>
      <p:pic>
        <p:nvPicPr>
          <p:cNvPr descr="Logo, company name&#10;&#10;Description automatically generated" id="127" name="Google Shape;127;p2"/>
          <p:cNvPicPr preferRelativeResize="0"/>
          <p:nvPr/>
        </p:nvPicPr>
        <p:blipFill rotWithShape="1">
          <a:blip r:embed="rId7">
            <a:alphaModFix/>
          </a:blip>
          <a:srcRect b="0" l="0" r="0" t="0"/>
          <a:stretch/>
        </p:blipFill>
        <p:spPr>
          <a:xfrm>
            <a:off x="4005831" y="2947521"/>
            <a:ext cx="333293" cy="349165"/>
          </a:xfrm>
          <a:prstGeom prst="rect">
            <a:avLst/>
          </a:prstGeom>
          <a:noFill/>
          <a:ln>
            <a:noFill/>
          </a:ln>
        </p:spPr>
      </p:pic>
      <p:pic>
        <p:nvPicPr>
          <p:cNvPr descr="A picture containing text&#10;&#10;Description automatically generated" id="128" name="Google Shape;128;p2"/>
          <p:cNvPicPr preferRelativeResize="0"/>
          <p:nvPr/>
        </p:nvPicPr>
        <p:blipFill rotWithShape="1">
          <a:blip r:embed="rId8">
            <a:alphaModFix/>
          </a:blip>
          <a:srcRect b="0" l="0" r="0" t="0"/>
          <a:stretch/>
        </p:blipFill>
        <p:spPr>
          <a:xfrm>
            <a:off x="3858744" y="3373033"/>
            <a:ext cx="655071" cy="340171"/>
          </a:xfrm>
          <a:prstGeom prst="rect">
            <a:avLst/>
          </a:prstGeom>
          <a:noFill/>
          <a:ln>
            <a:noFill/>
          </a:ln>
        </p:spPr>
      </p:pic>
      <p:pic>
        <p:nvPicPr>
          <p:cNvPr descr="A picture containing icon&#10;&#10;Description automatically generated" id="129" name="Google Shape;129;p2"/>
          <p:cNvPicPr preferRelativeResize="0"/>
          <p:nvPr/>
        </p:nvPicPr>
        <p:blipFill rotWithShape="1">
          <a:blip r:embed="rId9">
            <a:alphaModFix/>
          </a:blip>
          <a:srcRect b="0" l="0" r="0" t="0"/>
          <a:stretch/>
        </p:blipFill>
        <p:spPr>
          <a:xfrm>
            <a:off x="3933871" y="3814356"/>
            <a:ext cx="533294" cy="325800"/>
          </a:xfrm>
          <a:prstGeom prst="rect">
            <a:avLst/>
          </a:prstGeom>
          <a:noFill/>
          <a:ln>
            <a:noFill/>
          </a:ln>
        </p:spPr>
      </p:pic>
      <p:pic>
        <p:nvPicPr>
          <p:cNvPr descr="Logo&#10;&#10;Description automatically generated" id="130" name="Google Shape;130;p2"/>
          <p:cNvPicPr preferRelativeResize="0"/>
          <p:nvPr/>
        </p:nvPicPr>
        <p:blipFill rotWithShape="1">
          <a:blip r:embed="rId10">
            <a:alphaModFix/>
          </a:blip>
          <a:srcRect b="0" l="0" r="0" t="0"/>
          <a:stretch/>
        </p:blipFill>
        <p:spPr>
          <a:xfrm>
            <a:off x="3946650" y="4241308"/>
            <a:ext cx="451656" cy="352027"/>
          </a:xfrm>
          <a:prstGeom prst="rect">
            <a:avLst/>
          </a:prstGeom>
          <a:noFill/>
          <a:ln>
            <a:noFill/>
          </a:ln>
        </p:spPr>
      </p:pic>
      <p:graphicFrame>
        <p:nvGraphicFramePr>
          <p:cNvPr id="131" name="Google Shape;131;p2"/>
          <p:cNvGraphicFramePr/>
          <p:nvPr/>
        </p:nvGraphicFramePr>
        <p:xfrm>
          <a:off x="5330218" y="870765"/>
          <a:ext cx="3000000" cy="3000000"/>
        </p:xfrm>
        <a:graphic>
          <a:graphicData uri="http://schemas.openxmlformats.org/drawingml/2006/table">
            <a:tbl>
              <a:tblPr bandRow="1" firstRow="1">
                <a:noFill/>
                <a:tableStyleId>{ABC586D4-3D95-4CDA-840C-ADDCE4B2D601}</a:tableStyleId>
              </a:tblPr>
              <a:tblGrid>
                <a:gridCol w="2213475"/>
                <a:gridCol w="1308325"/>
              </a:tblGrid>
              <a:tr h="389450">
                <a:tc gridSpan="2">
                  <a:txBody>
                    <a:bodyPr/>
                    <a:lstStyle/>
                    <a:p>
                      <a:pPr indent="0" lvl="0" marL="0" marR="0" rtl="0" algn="ctr">
                        <a:lnSpc>
                          <a:spcPct val="100000"/>
                        </a:lnSpc>
                        <a:spcBef>
                          <a:spcPts val="0"/>
                        </a:spcBef>
                        <a:spcAft>
                          <a:spcPts val="0"/>
                        </a:spcAft>
                        <a:buClr>
                          <a:srgbClr val="000000"/>
                        </a:buClr>
                        <a:buSzPts val="1000"/>
                        <a:buFont typeface="Arial"/>
                        <a:buNone/>
                      </a:pPr>
                      <a:r>
                        <a:rPr lang="it-IT" sz="1000" u="none" cap="none" strike="noStrike"/>
                        <a:t>Aziende Aderenti allo Spoke</a:t>
                      </a:r>
                      <a:endParaRPr sz="1000" u="none" cap="none" strike="noStrike"/>
                    </a:p>
                  </a:txBody>
                  <a:tcPr marT="34300" marB="34300" marR="68575" marL="68575"/>
                </a:tc>
                <a:tc hMerge="1"/>
              </a:tr>
              <a:tr h="605425">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Intesa SanPaolo</a:t>
                      </a:r>
                      <a:endParaRPr b="1" sz="10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95650">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UnipolSai</a:t>
                      </a:r>
                      <a:endParaRPr b="1" sz="10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460250">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Sogei</a:t>
                      </a:r>
                      <a:endParaRPr b="1" sz="10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389450">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IFAB</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389450">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Leonardo</a:t>
                      </a:r>
                      <a:endParaRPr sz="14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r h="389450">
                <a:tc>
                  <a:txBody>
                    <a:bodyPr/>
                    <a:lstStyle/>
                    <a:p>
                      <a:pPr indent="0" lvl="0" marL="0" marR="0" rtl="0" algn="ctr">
                        <a:lnSpc>
                          <a:spcPct val="100000"/>
                        </a:lnSpc>
                        <a:spcBef>
                          <a:spcPts val="0"/>
                        </a:spcBef>
                        <a:spcAft>
                          <a:spcPts val="0"/>
                        </a:spcAft>
                        <a:buClr>
                          <a:srgbClr val="000000"/>
                        </a:buClr>
                        <a:buSzPts val="1000"/>
                        <a:buFont typeface="Arial"/>
                        <a:buNone/>
                      </a:pPr>
                      <a:r>
                        <a:rPr b="1" lang="it-IT" sz="1000" u="none" cap="none" strike="noStrike"/>
                        <a:t>Thales Alenia Space Italia S.p.A. (TASI)</a:t>
                      </a:r>
                      <a:endParaRPr b="1" sz="1000" u="none" cap="none" strike="noStrike"/>
                    </a:p>
                  </a:txBody>
                  <a:tcPr marT="34300" marB="34300" marR="68575" marL="68575" anchor="ct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p>
                  </a:txBody>
                  <a:tcPr marT="34300" marB="34300" marR="68575" marL="68575"/>
                </a:tc>
              </a:tr>
            </a:tbl>
          </a:graphicData>
        </a:graphic>
      </p:graphicFrame>
      <p:pic>
        <p:nvPicPr>
          <p:cNvPr descr="Intesa Sanpaolo" id="132" name="Google Shape;132;p2"/>
          <p:cNvPicPr preferRelativeResize="0"/>
          <p:nvPr/>
        </p:nvPicPr>
        <p:blipFill rotWithShape="1">
          <a:blip r:embed="rId11">
            <a:alphaModFix/>
          </a:blip>
          <a:srcRect b="0" l="0" r="0" t="0"/>
          <a:stretch/>
        </p:blipFill>
        <p:spPr>
          <a:xfrm>
            <a:off x="7790288" y="1324843"/>
            <a:ext cx="1002852" cy="365338"/>
          </a:xfrm>
          <a:prstGeom prst="rect">
            <a:avLst/>
          </a:prstGeom>
          <a:noFill/>
          <a:ln>
            <a:noFill/>
          </a:ln>
        </p:spPr>
      </p:pic>
      <p:pic>
        <p:nvPicPr>
          <p:cNvPr descr="A picture containing text, clipart&#10;&#10;Description automatically generated" id="133" name="Google Shape;133;p2"/>
          <p:cNvPicPr preferRelativeResize="0"/>
          <p:nvPr/>
        </p:nvPicPr>
        <p:blipFill rotWithShape="1">
          <a:blip r:embed="rId12">
            <a:alphaModFix/>
          </a:blip>
          <a:srcRect b="0" l="0" r="0" t="0"/>
          <a:stretch/>
        </p:blipFill>
        <p:spPr>
          <a:xfrm>
            <a:off x="7667896" y="1942088"/>
            <a:ext cx="971060" cy="311332"/>
          </a:xfrm>
          <a:prstGeom prst="rect">
            <a:avLst/>
          </a:prstGeom>
          <a:noFill/>
          <a:ln>
            <a:noFill/>
          </a:ln>
        </p:spPr>
      </p:pic>
      <p:pic>
        <p:nvPicPr>
          <p:cNvPr descr="Sogei | LinkedIn" id="134" name="Google Shape;134;p2"/>
          <p:cNvPicPr preferRelativeResize="0"/>
          <p:nvPr/>
        </p:nvPicPr>
        <p:blipFill rotWithShape="1">
          <a:blip r:embed="rId13">
            <a:alphaModFix/>
          </a:blip>
          <a:srcRect b="19557" l="0" r="0" t="21172"/>
          <a:stretch/>
        </p:blipFill>
        <p:spPr>
          <a:xfrm>
            <a:off x="7965759" y="2460735"/>
            <a:ext cx="539576" cy="295505"/>
          </a:xfrm>
          <a:prstGeom prst="rect">
            <a:avLst/>
          </a:prstGeom>
          <a:noFill/>
          <a:ln>
            <a:noFill/>
          </a:ln>
        </p:spPr>
      </p:pic>
      <p:pic>
        <p:nvPicPr>
          <p:cNvPr descr="Text&#10;&#10;Description automatically generated with low confidence" id="135" name="Google Shape;135;p2"/>
          <p:cNvPicPr preferRelativeResize="0"/>
          <p:nvPr/>
        </p:nvPicPr>
        <p:blipFill rotWithShape="1">
          <a:blip r:embed="rId14">
            <a:alphaModFix/>
          </a:blip>
          <a:srcRect b="26108" l="0" r="60950" t="-988"/>
          <a:stretch/>
        </p:blipFill>
        <p:spPr>
          <a:xfrm>
            <a:off x="7860459" y="2857030"/>
            <a:ext cx="890518" cy="292011"/>
          </a:xfrm>
          <a:prstGeom prst="rect">
            <a:avLst/>
          </a:prstGeom>
          <a:noFill/>
          <a:ln>
            <a:noFill/>
          </a:ln>
        </p:spPr>
      </p:pic>
      <p:grpSp>
        <p:nvGrpSpPr>
          <p:cNvPr id="136" name="Google Shape;136;p2"/>
          <p:cNvGrpSpPr/>
          <p:nvPr/>
        </p:nvGrpSpPr>
        <p:grpSpPr>
          <a:xfrm>
            <a:off x="23607" y="4747371"/>
            <a:ext cx="9144000" cy="390525"/>
            <a:chOff x="0" y="6352350"/>
            <a:chExt cx="12192000" cy="520700"/>
          </a:xfrm>
        </p:grpSpPr>
        <p:pic>
          <p:nvPicPr>
            <p:cNvPr id="137" name="Google Shape;137;p2"/>
            <p:cNvPicPr preferRelativeResize="0"/>
            <p:nvPr/>
          </p:nvPicPr>
          <p:blipFill rotWithShape="1">
            <a:blip r:embed="rId15">
              <a:alphaModFix/>
            </a:blip>
            <a:srcRect b="0" l="0" r="0" t="0"/>
            <a:stretch/>
          </p:blipFill>
          <p:spPr>
            <a:xfrm>
              <a:off x="0" y="6352350"/>
              <a:ext cx="12192000" cy="520700"/>
            </a:xfrm>
            <a:prstGeom prst="rect">
              <a:avLst/>
            </a:prstGeom>
            <a:noFill/>
            <a:ln>
              <a:noFill/>
            </a:ln>
          </p:spPr>
        </p:pic>
        <p:sp>
          <p:nvSpPr>
            <p:cNvPr id="138" name="Google Shape;138;p2"/>
            <p:cNvSpPr txBox="1"/>
            <p:nvPr/>
          </p:nvSpPr>
          <p:spPr>
            <a:xfrm>
              <a:off x="6712747" y="6458657"/>
              <a:ext cx="5317225" cy="33855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39" name="Google Shape;139;p2"/>
            <p:cNvSpPr txBox="1"/>
            <p:nvPr/>
          </p:nvSpPr>
          <p:spPr>
            <a:xfrm>
              <a:off x="467555" y="6452829"/>
              <a:ext cx="7333800" cy="31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0" i="0" lang="it-IT" sz="950" u="none" cap="none" strike="noStrike">
                  <a:solidFill>
                    <a:schemeClr val="lt1"/>
                  </a:solidFill>
                  <a:latin typeface="Arial"/>
                  <a:ea typeface="Arial"/>
                  <a:cs typeface="Arial"/>
                  <a:sym typeface="Arial"/>
                </a:rPr>
                <a:t>Centro Nazionale di Ricerca in High-Performance Computing, Big Data and Quantum Computing</a:t>
              </a:r>
              <a:endParaRPr b="0" i="0" sz="1300" u="none" cap="none" strike="noStrike">
                <a:solidFill>
                  <a:srgbClr val="000000"/>
                </a:solidFill>
                <a:latin typeface="Arial"/>
                <a:ea typeface="Arial"/>
                <a:cs typeface="Arial"/>
                <a:sym typeface="Arial"/>
              </a:endParaRPr>
            </a:p>
          </p:txBody>
        </p:sp>
      </p:grpSp>
      <p:grpSp>
        <p:nvGrpSpPr>
          <p:cNvPr id="140" name="Google Shape;140;p2"/>
          <p:cNvGrpSpPr/>
          <p:nvPr/>
        </p:nvGrpSpPr>
        <p:grpSpPr>
          <a:xfrm>
            <a:off x="0" y="-1"/>
            <a:ext cx="9144000" cy="914400"/>
            <a:chOff x="0" y="-1"/>
            <a:chExt cx="12192000" cy="1219200"/>
          </a:xfrm>
        </p:grpSpPr>
        <p:pic>
          <p:nvPicPr>
            <p:cNvPr id="141" name="Google Shape;141;p2"/>
            <p:cNvPicPr preferRelativeResize="0"/>
            <p:nvPr/>
          </p:nvPicPr>
          <p:blipFill rotWithShape="1">
            <a:blip r:embed="rId16">
              <a:alphaModFix/>
            </a:blip>
            <a:srcRect b="0" l="0" r="0" t="0"/>
            <a:stretch/>
          </p:blipFill>
          <p:spPr>
            <a:xfrm>
              <a:off x="0" y="-1"/>
              <a:ext cx="12192000" cy="1219200"/>
            </a:xfrm>
            <a:prstGeom prst="rect">
              <a:avLst/>
            </a:prstGeom>
            <a:noFill/>
            <a:ln>
              <a:noFill/>
            </a:ln>
          </p:spPr>
        </p:pic>
        <p:pic>
          <p:nvPicPr>
            <p:cNvPr id="142" name="Google Shape;142;p2"/>
            <p:cNvPicPr preferRelativeResize="0"/>
            <p:nvPr/>
          </p:nvPicPr>
          <p:blipFill rotWithShape="1">
            <a:blip r:embed="rId17">
              <a:alphaModFix/>
            </a:blip>
            <a:srcRect b="0" l="0" r="0" t="0"/>
            <a:stretch/>
          </p:blipFill>
          <p:spPr>
            <a:xfrm>
              <a:off x="9969183" y="339206"/>
              <a:ext cx="2060789" cy="701093"/>
            </a:xfrm>
            <a:prstGeom prst="rect">
              <a:avLst/>
            </a:prstGeom>
            <a:noFill/>
            <a:ln>
              <a:noFill/>
            </a:ln>
          </p:spPr>
        </p:pic>
      </p:grpSp>
      <p:pic>
        <p:nvPicPr>
          <p:cNvPr descr="A picture containing text, clipart&#10;&#10;Description automatically generated" id="143" name="Google Shape;143;p2"/>
          <p:cNvPicPr preferRelativeResize="0"/>
          <p:nvPr/>
        </p:nvPicPr>
        <p:blipFill rotWithShape="1">
          <a:blip r:embed="rId18">
            <a:alphaModFix/>
          </a:blip>
          <a:srcRect b="0" l="0" r="0" t="0"/>
          <a:stretch/>
        </p:blipFill>
        <p:spPr>
          <a:xfrm>
            <a:off x="7627223" y="3257421"/>
            <a:ext cx="1173168" cy="292011"/>
          </a:xfrm>
          <a:prstGeom prst="rect">
            <a:avLst/>
          </a:prstGeom>
          <a:noFill/>
          <a:ln>
            <a:noFill/>
          </a:ln>
        </p:spPr>
      </p:pic>
      <p:pic>
        <p:nvPicPr>
          <p:cNvPr id="144" name="Google Shape;144;p2"/>
          <p:cNvPicPr preferRelativeResize="0"/>
          <p:nvPr/>
        </p:nvPicPr>
        <p:blipFill rotWithShape="1">
          <a:blip r:embed="rId19">
            <a:alphaModFix/>
          </a:blip>
          <a:srcRect b="0" l="0" r="0" t="0"/>
          <a:stretch/>
        </p:blipFill>
        <p:spPr>
          <a:xfrm>
            <a:off x="7929626" y="3625600"/>
            <a:ext cx="700602" cy="340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grpSp>
        <p:nvGrpSpPr>
          <p:cNvPr id="149" name="Google Shape;149;p4"/>
          <p:cNvGrpSpPr/>
          <p:nvPr/>
        </p:nvGrpSpPr>
        <p:grpSpPr>
          <a:xfrm>
            <a:off x="23607" y="4747371"/>
            <a:ext cx="9143998" cy="390525"/>
            <a:chOff x="0" y="6352350"/>
            <a:chExt cx="12191997" cy="520700"/>
          </a:xfrm>
        </p:grpSpPr>
        <p:pic>
          <p:nvPicPr>
            <p:cNvPr id="150" name="Google Shape;150;p4"/>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151" name="Google Shape;151;p4"/>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52" name="Google Shape;152;p4"/>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153" name="Google Shape;153;p4"/>
          <p:cNvGrpSpPr/>
          <p:nvPr/>
        </p:nvGrpSpPr>
        <p:grpSpPr>
          <a:xfrm>
            <a:off x="0" y="-1"/>
            <a:ext cx="9143998" cy="914400"/>
            <a:chOff x="0" y="-1"/>
            <a:chExt cx="12191998" cy="1219200"/>
          </a:xfrm>
        </p:grpSpPr>
        <p:pic>
          <p:nvPicPr>
            <p:cNvPr id="154" name="Google Shape;154;p4"/>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155" name="Google Shape;155;p4"/>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156" name="Google Shape;156;p4"/>
          <p:cNvSpPr txBox="1"/>
          <p:nvPr/>
        </p:nvSpPr>
        <p:spPr>
          <a:xfrm>
            <a:off x="455875" y="846525"/>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Introduzione </a:t>
            </a:r>
            <a:endParaRPr b="1" i="0" sz="1400" u="none" cap="none" strike="noStrike">
              <a:solidFill>
                <a:srgbClr val="000000"/>
              </a:solidFill>
              <a:latin typeface="Calibri"/>
              <a:ea typeface="Calibri"/>
              <a:cs typeface="Calibri"/>
              <a:sym typeface="Calibri"/>
            </a:endParaRPr>
          </a:p>
        </p:txBody>
      </p:sp>
      <p:sp>
        <p:nvSpPr>
          <p:cNvPr id="157" name="Google Shape;157;p4"/>
          <p:cNvSpPr txBox="1"/>
          <p:nvPr/>
        </p:nvSpPr>
        <p:spPr>
          <a:xfrm>
            <a:off x="38400" y="1162938"/>
            <a:ext cx="4665000" cy="358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it-IT" sz="1300" u="none" cap="none" strike="noStrike">
                <a:solidFill>
                  <a:srgbClr val="000000"/>
                </a:solidFill>
                <a:latin typeface="Calibri"/>
                <a:ea typeface="Calibri"/>
                <a:cs typeface="Calibri"/>
                <a:sym typeface="Calibri"/>
              </a:rPr>
              <a:t>Dal mese di Settembre 202</a:t>
            </a:r>
            <a:r>
              <a:rPr lang="it-IT" sz="1300">
                <a:latin typeface="Calibri"/>
                <a:ea typeface="Calibri"/>
                <a:cs typeface="Calibri"/>
                <a:sym typeface="Calibri"/>
              </a:rPr>
              <a:t>2 </a:t>
            </a:r>
            <a:r>
              <a:rPr b="0" i="0" lang="it-IT" sz="1300" u="none" cap="none" strike="noStrike">
                <a:solidFill>
                  <a:srgbClr val="000000"/>
                </a:solidFill>
                <a:latin typeface="Calibri"/>
                <a:ea typeface="Calibri"/>
                <a:cs typeface="Calibri"/>
                <a:sym typeface="Calibri"/>
              </a:rPr>
              <a:t>abbiamo iniziato l’operatività</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KO a Roma</a:t>
            </a:r>
            <a:r>
              <a:rPr b="0" i="0" lang="it-IT" sz="1300" u="none" cap="none" strike="noStrike">
                <a:solidFill>
                  <a:srgbClr val="000000"/>
                </a:solidFill>
                <a:latin typeface="Calibri"/>
                <a:ea typeface="Calibri"/>
                <a:cs typeface="Calibri"/>
                <a:sym typeface="Calibri"/>
              </a:rPr>
              <a:t> (INAF Sede Centrale) 27-28 Ottobre 2022</a:t>
            </a:r>
            <a:endParaRPr b="0"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Presentazione di Leonardo</a:t>
            </a:r>
            <a:r>
              <a:rPr b="0" i="0" lang="it-IT" sz="1300" u="none" cap="none" strike="noStrike">
                <a:solidFill>
                  <a:srgbClr val="000000"/>
                </a:solidFill>
                <a:latin typeface="Calibri"/>
                <a:ea typeface="Calibri"/>
                <a:cs typeface="Calibri"/>
                <a:sym typeface="Calibri"/>
              </a:rPr>
              <a:t> 24 Novembre 2022 al Tecnopolo di Bologna alla presenza del Capo dello Stato</a:t>
            </a:r>
            <a:endParaRPr b="0"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KO del Centro Nazionale HPC</a:t>
            </a:r>
            <a:r>
              <a:rPr b="0" i="0" lang="it-IT" sz="1300" u="none" cap="none" strike="noStrike">
                <a:solidFill>
                  <a:srgbClr val="000000"/>
                </a:solidFill>
                <a:latin typeface="Calibri"/>
                <a:ea typeface="Calibri"/>
                <a:cs typeface="Calibri"/>
                <a:sym typeface="Calibri"/>
              </a:rPr>
              <a:t> 25 - 26 Novembre 2022 al tecnopolo di Bologna</a:t>
            </a:r>
            <a:endParaRPr b="0" i="0"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it-IT" sz="1300" u="none" cap="none" strike="noStrike">
                <a:solidFill>
                  <a:srgbClr val="000000"/>
                </a:solidFill>
                <a:latin typeface="Calibri"/>
                <a:ea typeface="Calibri"/>
                <a:cs typeface="Calibri"/>
                <a:sym typeface="Calibri"/>
              </a:rPr>
              <a:t>Operatività del </a:t>
            </a:r>
            <a:r>
              <a:rPr b="1" i="0" lang="it-IT" sz="1300" u="none" cap="none" strike="noStrike">
                <a:solidFill>
                  <a:srgbClr val="000000"/>
                </a:solidFill>
                <a:latin typeface="Calibri"/>
                <a:ea typeface="Calibri"/>
                <a:cs typeface="Calibri"/>
                <a:sym typeface="Calibri"/>
              </a:rPr>
              <a:t>Technical Board </a:t>
            </a:r>
            <a:r>
              <a:rPr b="0" i="0" lang="it-IT" sz="1300" u="none" cap="none" strike="noStrike">
                <a:solidFill>
                  <a:srgbClr val="000000"/>
                </a:solidFill>
                <a:latin typeface="Calibri"/>
                <a:ea typeface="Calibri"/>
                <a:cs typeface="Calibri"/>
                <a:sym typeface="Calibri"/>
              </a:rPr>
              <a:t>(telco WP Leader settimanale e F2F meeting)</a:t>
            </a:r>
            <a:endParaRPr b="0"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0" i="0" lang="it-IT" sz="1300" u="none" cap="none" strike="noStrike">
                <a:solidFill>
                  <a:srgbClr val="000000"/>
                </a:solidFill>
                <a:latin typeface="Calibri"/>
                <a:ea typeface="Calibri"/>
                <a:cs typeface="Calibri"/>
                <a:sym typeface="Calibri"/>
              </a:rPr>
              <a:t>Operatività dell’</a:t>
            </a:r>
            <a:r>
              <a:rPr b="1" i="0" lang="it-IT" sz="1300" u="none" cap="none" strike="noStrike">
                <a:solidFill>
                  <a:srgbClr val="000000"/>
                </a:solidFill>
                <a:latin typeface="Calibri"/>
                <a:ea typeface="Calibri"/>
                <a:cs typeface="Calibri"/>
                <a:sym typeface="Calibri"/>
              </a:rPr>
              <a:t>Assembly</a:t>
            </a:r>
            <a:r>
              <a:rPr b="0" i="0" lang="it-IT" sz="1300" u="none" cap="none" strike="noStrike">
                <a:solidFill>
                  <a:srgbClr val="000000"/>
                </a:solidFill>
                <a:latin typeface="Calibri"/>
                <a:ea typeface="Calibri"/>
                <a:cs typeface="Calibri"/>
                <a:sym typeface="Calibri"/>
              </a:rPr>
              <a:t> dello Spoke: Regular telco mensile</a:t>
            </a:r>
            <a:endParaRPr b="0"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Board degli Spoke</a:t>
            </a:r>
            <a:r>
              <a:rPr b="0" i="0" lang="it-IT" sz="1300" u="none" cap="none" strike="noStrike">
                <a:solidFill>
                  <a:srgbClr val="000000"/>
                </a:solidFill>
                <a:latin typeface="Calibri"/>
                <a:ea typeface="Calibri"/>
                <a:cs typeface="Calibri"/>
                <a:sym typeface="Calibri"/>
              </a:rPr>
              <a:t>: Regular telco mensile</a:t>
            </a:r>
            <a:endParaRPr b="0" i="0" sz="1300" u="none" cap="none" strike="noStrike">
              <a:solidFill>
                <a:srgbClr val="000000"/>
              </a:solidFill>
              <a:latin typeface="Calibri"/>
              <a:ea typeface="Calibri"/>
              <a:cs typeface="Calibri"/>
              <a:sym typeface="Calibri"/>
            </a:endParaRPr>
          </a:p>
        </p:txBody>
      </p:sp>
      <p:pic>
        <p:nvPicPr>
          <p:cNvPr id="158" name="Google Shape;158;p4"/>
          <p:cNvPicPr preferRelativeResize="0"/>
          <p:nvPr/>
        </p:nvPicPr>
        <p:blipFill rotWithShape="1">
          <a:blip r:embed="rId6">
            <a:alphaModFix/>
          </a:blip>
          <a:srcRect b="0" l="0" r="0" t="0"/>
          <a:stretch/>
        </p:blipFill>
        <p:spPr>
          <a:xfrm>
            <a:off x="5085171" y="1314600"/>
            <a:ext cx="1648204" cy="1852399"/>
          </a:xfrm>
          <a:prstGeom prst="rect">
            <a:avLst/>
          </a:prstGeom>
          <a:noFill/>
          <a:ln>
            <a:noFill/>
          </a:ln>
        </p:spPr>
      </p:pic>
      <p:pic>
        <p:nvPicPr>
          <p:cNvPr id="159" name="Google Shape;159;p4"/>
          <p:cNvPicPr preferRelativeResize="0"/>
          <p:nvPr/>
        </p:nvPicPr>
        <p:blipFill rotWithShape="1">
          <a:blip r:embed="rId7">
            <a:alphaModFix/>
          </a:blip>
          <a:srcRect b="0" l="0" r="0" t="0"/>
          <a:stretch/>
        </p:blipFill>
        <p:spPr>
          <a:xfrm>
            <a:off x="4902990" y="3234863"/>
            <a:ext cx="2012554" cy="1444650"/>
          </a:xfrm>
          <a:prstGeom prst="rect">
            <a:avLst/>
          </a:prstGeom>
          <a:noFill/>
          <a:ln>
            <a:noFill/>
          </a:ln>
        </p:spPr>
      </p:pic>
      <p:pic>
        <p:nvPicPr>
          <p:cNvPr id="160" name="Google Shape;160;p4"/>
          <p:cNvPicPr preferRelativeResize="0"/>
          <p:nvPr/>
        </p:nvPicPr>
        <p:blipFill rotWithShape="1">
          <a:blip r:embed="rId8">
            <a:alphaModFix/>
          </a:blip>
          <a:srcRect b="0" l="0" r="0" t="0"/>
          <a:stretch/>
        </p:blipFill>
        <p:spPr>
          <a:xfrm>
            <a:off x="6917576" y="3263100"/>
            <a:ext cx="2170355" cy="1444650"/>
          </a:xfrm>
          <a:prstGeom prst="rect">
            <a:avLst/>
          </a:prstGeom>
          <a:noFill/>
          <a:ln>
            <a:noFill/>
          </a:ln>
        </p:spPr>
      </p:pic>
      <p:pic>
        <p:nvPicPr>
          <p:cNvPr id="161" name="Google Shape;161;p4"/>
          <p:cNvPicPr preferRelativeResize="0"/>
          <p:nvPr/>
        </p:nvPicPr>
        <p:blipFill rotWithShape="1">
          <a:blip r:embed="rId9">
            <a:alphaModFix/>
          </a:blip>
          <a:srcRect b="0" l="0" r="0" t="0"/>
          <a:stretch/>
        </p:blipFill>
        <p:spPr>
          <a:xfrm>
            <a:off x="7115150" y="1002650"/>
            <a:ext cx="1925751" cy="216434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grpSp>
        <p:nvGrpSpPr>
          <p:cNvPr id="166" name="Google Shape;166;p5"/>
          <p:cNvGrpSpPr/>
          <p:nvPr/>
        </p:nvGrpSpPr>
        <p:grpSpPr>
          <a:xfrm>
            <a:off x="23607" y="4747371"/>
            <a:ext cx="9143998" cy="390525"/>
            <a:chOff x="0" y="6352350"/>
            <a:chExt cx="12191997" cy="520700"/>
          </a:xfrm>
        </p:grpSpPr>
        <p:pic>
          <p:nvPicPr>
            <p:cNvPr id="167" name="Google Shape;167;p5"/>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168" name="Google Shape;168;p5"/>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69" name="Google Shape;169;p5"/>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170" name="Google Shape;170;p5"/>
          <p:cNvGrpSpPr/>
          <p:nvPr/>
        </p:nvGrpSpPr>
        <p:grpSpPr>
          <a:xfrm>
            <a:off x="0" y="-1"/>
            <a:ext cx="9143998" cy="914400"/>
            <a:chOff x="0" y="-1"/>
            <a:chExt cx="12191998" cy="1219200"/>
          </a:xfrm>
        </p:grpSpPr>
        <p:pic>
          <p:nvPicPr>
            <p:cNvPr id="171" name="Google Shape;171;p5"/>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172" name="Google Shape;172;p5"/>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173" name="Google Shape;173;p5"/>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Principali Passi Fatti </a:t>
            </a:r>
            <a:endParaRPr b="1" i="0" sz="1400" u="none" cap="none" strike="noStrike">
              <a:solidFill>
                <a:srgbClr val="000000"/>
              </a:solidFill>
              <a:latin typeface="Calibri"/>
              <a:ea typeface="Calibri"/>
              <a:cs typeface="Calibri"/>
              <a:sym typeface="Calibri"/>
            </a:endParaRPr>
          </a:p>
        </p:txBody>
      </p:sp>
      <p:sp>
        <p:nvSpPr>
          <p:cNvPr id="174" name="Google Shape;174;p5"/>
          <p:cNvSpPr txBox="1"/>
          <p:nvPr/>
        </p:nvSpPr>
        <p:spPr>
          <a:xfrm>
            <a:off x="570225" y="1520025"/>
            <a:ext cx="8136600" cy="2786100"/>
          </a:xfrm>
          <a:prstGeom prst="rect">
            <a:avLst/>
          </a:prstGeom>
          <a:noFill/>
          <a:ln>
            <a:noFill/>
          </a:ln>
        </p:spPr>
        <p:txBody>
          <a:bodyPr anchorCtr="0" anchor="t" bIns="91425" lIns="91425" spcFirstLastPara="1" rIns="91425" wrap="square" tIns="91425">
            <a:spAutoFit/>
          </a:bodyPr>
          <a:lstStyle/>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chemeClr val="dk1"/>
                </a:solidFill>
                <a:latin typeface="Calibri"/>
                <a:ea typeface="Calibri"/>
                <a:cs typeface="Calibri"/>
                <a:sym typeface="Calibri"/>
              </a:rPr>
              <a:t>Abbiamo attivato le mailing list</a:t>
            </a:r>
            <a:r>
              <a:rPr b="0" i="0" lang="it-IT" sz="1300" u="none" cap="none" strike="noStrike">
                <a:solidFill>
                  <a:schemeClr val="dk1"/>
                </a:solidFill>
                <a:latin typeface="Calibri"/>
                <a:ea typeface="Calibri"/>
                <a:cs typeface="Calibri"/>
                <a:sym typeface="Calibri"/>
              </a:rPr>
              <a:t> dello Spoke già </a:t>
            </a:r>
            <a:r>
              <a:rPr b="1" i="0" lang="it-IT" sz="1300" u="none" cap="none" strike="noStrike">
                <a:solidFill>
                  <a:schemeClr val="dk1"/>
                </a:solidFill>
                <a:latin typeface="Calibri"/>
                <a:ea typeface="Calibri"/>
                <a:cs typeface="Calibri"/>
                <a:sym typeface="Calibri"/>
              </a:rPr>
              <a:t>da Settembre 2022</a:t>
            </a:r>
            <a:endParaRPr b="1" i="0" sz="13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Dicembre 2022 </a:t>
            </a:r>
            <a:r>
              <a:rPr b="0" i="0" lang="it-IT" sz="1300" u="none" cap="none" strike="noStrike">
                <a:solidFill>
                  <a:srgbClr val="000000"/>
                </a:solidFill>
                <a:latin typeface="Calibri"/>
                <a:ea typeface="Calibri"/>
                <a:cs typeface="Calibri"/>
                <a:sym typeface="Calibri"/>
              </a:rPr>
              <a:t>abbiamo siglato </a:t>
            </a:r>
            <a:r>
              <a:rPr b="1" i="0" lang="it-IT" sz="1300" u="none" cap="none" strike="noStrike">
                <a:solidFill>
                  <a:srgbClr val="000000"/>
                </a:solidFill>
                <a:latin typeface="Calibri"/>
                <a:ea typeface="Calibri"/>
                <a:cs typeface="Calibri"/>
                <a:sym typeface="Calibri"/>
              </a:rPr>
              <a:t>l’accordo HUB - Spoke </a:t>
            </a:r>
            <a:endParaRPr b="1"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Da Gennaio  ad Aprile 2023 </a:t>
            </a:r>
            <a:r>
              <a:rPr b="0" i="0" lang="it-IT" sz="1300" u="none" cap="none" strike="noStrike">
                <a:solidFill>
                  <a:srgbClr val="000000"/>
                </a:solidFill>
                <a:latin typeface="Calibri"/>
                <a:ea typeface="Calibri"/>
                <a:cs typeface="Calibri"/>
                <a:sym typeface="Calibri"/>
              </a:rPr>
              <a:t>abbiamo siglato tutti gli</a:t>
            </a:r>
            <a:r>
              <a:rPr b="1" i="0" lang="it-IT" sz="1300" u="none" cap="none" strike="noStrike">
                <a:solidFill>
                  <a:srgbClr val="000000"/>
                </a:solidFill>
                <a:latin typeface="Calibri"/>
                <a:ea typeface="Calibri"/>
                <a:cs typeface="Calibri"/>
                <a:sym typeface="Calibri"/>
              </a:rPr>
              <a:t> accordi Spoke - Affiliato</a:t>
            </a:r>
            <a:endParaRPr b="1"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Da Marzo 2023 </a:t>
            </a:r>
            <a:r>
              <a:rPr b="0" i="0" lang="it-IT" sz="1300" u="none" cap="none" strike="noStrike">
                <a:solidFill>
                  <a:srgbClr val="000000"/>
                </a:solidFill>
                <a:latin typeface="Calibri"/>
                <a:ea typeface="Calibri"/>
                <a:cs typeface="Calibri"/>
                <a:sym typeface="Calibri"/>
              </a:rPr>
              <a:t>abbiamo ricevuto</a:t>
            </a:r>
            <a:r>
              <a:rPr b="1" i="0" lang="it-IT" sz="1300" u="none" cap="none" strike="noStrike">
                <a:solidFill>
                  <a:srgbClr val="000000"/>
                </a:solidFill>
                <a:latin typeface="Calibri"/>
                <a:ea typeface="Calibri"/>
                <a:cs typeface="Calibri"/>
                <a:sym typeface="Calibri"/>
              </a:rPr>
              <a:t> l’anticipo del 10% del progetto</a:t>
            </a:r>
            <a:endParaRPr b="1" i="0" sz="13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Abbiamo iniziato da Gennaio la rendicontazione su AtWork: </a:t>
            </a:r>
            <a:r>
              <a:rPr b="0" i="0" lang="it-IT" sz="1300" u="none" cap="none" strike="noStrike">
                <a:solidFill>
                  <a:srgbClr val="000000"/>
                </a:solidFill>
                <a:latin typeface="Calibri"/>
                <a:ea typeface="Calibri"/>
                <a:cs typeface="Calibri"/>
                <a:sym typeface="Calibri"/>
              </a:rPr>
              <a:t>Timesheet, DSAN e rendicontazione a costi standard e reali </a:t>
            </a:r>
            <a:r>
              <a:rPr b="0" i="1" lang="it-IT" sz="1300" u="none" cap="none" strike="noStrike">
                <a:solidFill>
                  <a:srgbClr val="000000"/>
                </a:solidFill>
                <a:latin typeface="Calibri"/>
                <a:ea typeface="Calibri"/>
                <a:cs typeface="Calibri"/>
                <a:sym typeface="Calibri"/>
              </a:rPr>
              <a:t>(vedi seconda parte)</a:t>
            </a:r>
            <a:endParaRPr b="0" i="1" sz="13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Calibri"/>
              <a:ea typeface="Calibri"/>
              <a:cs typeface="Calibri"/>
              <a:sym typeface="Calibri"/>
            </a:endParaRPr>
          </a:p>
          <a:p>
            <a:pPr indent="-311150" lvl="0" marL="457200" marR="0" rtl="0" algn="l">
              <a:lnSpc>
                <a:spcPct val="100000"/>
              </a:lnSpc>
              <a:spcBef>
                <a:spcPts val="0"/>
              </a:spcBef>
              <a:spcAft>
                <a:spcPts val="0"/>
              </a:spcAft>
              <a:buClr>
                <a:srgbClr val="000000"/>
              </a:buClr>
              <a:buSzPts val="1300"/>
              <a:buFont typeface="Calibri"/>
              <a:buChar char="●"/>
            </a:pPr>
            <a:r>
              <a:rPr b="1" i="0" lang="it-IT" sz="1300" u="none" cap="none" strike="noStrike">
                <a:solidFill>
                  <a:srgbClr val="000000"/>
                </a:solidFill>
                <a:latin typeface="Calibri"/>
                <a:ea typeface="Calibri"/>
                <a:cs typeface="Calibri"/>
                <a:sym typeface="Calibri"/>
              </a:rPr>
              <a:t>Nuovo reclutamento</a:t>
            </a:r>
            <a:r>
              <a:rPr b="0" i="0" lang="it-IT" sz="1300" u="none" cap="none" strike="noStrike">
                <a:solidFill>
                  <a:srgbClr val="000000"/>
                </a:solidFill>
                <a:latin typeface="Calibri"/>
                <a:ea typeface="Calibri"/>
                <a:cs typeface="Calibri"/>
                <a:sym typeface="Calibri"/>
              </a:rPr>
              <a:t>: abbiamo elaborato emesso e iniziato la selezione dei bandi per il programma dello Spoke 3, alcuni iter già conclusi e personale già in servizio e qui presente </a:t>
            </a:r>
            <a:r>
              <a:rPr b="0" i="1" lang="it-IT" sz="1300" u="none" cap="none" strike="noStrike">
                <a:solidFill>
                  <a:srgbClr val="000000"/>
                </a:solidFill>
                <a:latin typeface="Calibri"/>
                <a:ea typeface="Calibri"/>
                <a:cs typeface="Calibri"/>
                <a:sym typeface="Calibri"/>
              </a:rPr>
              <a:t>(vedi seconda parte)</a:t>
            </a:r>
            <a:endParaRPr b="0" i="1" sz="13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grpSp>
        <p:nvGrpSpPr>
          <p:cNvPr id="179" name="Google Shape;179;p6"/>
          <p:cNvGrpSpPr/>
          <p:nvPr/>
        </p:nvGrpSpPr>
        <p:grpSpPr>
          <a:xfrm>
            <a:off x="23607" y="4747371"/>
            <a:ext cx="9143998" cy="390525"/>
            <a:chOff x="0" y="6352350"/>
            <a:chExt cx="12191997" cy="520700"/>
          </a:xfrm>
        </p:grpSpPr>
        <p:pic>
          <p:nvPicPr>
            <p:cNvPr id="180" name="Google Shape;180;p6"/>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181" name="Google Shape;181;p6"/>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82" name="Google Shape;182;p6"/>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183" name="Google Shape;183;p6"/>
          <p:cNvGrpSpPr/>
          <p:nvPr/>
        </p:nvGrpSpPr>
        <p:grpSpPr>
          <a:xfrm>
            <a:off x="0" y="-1"/>
            <a:ext cx="9143998" cy="914400"/>
            <a:chOff x="0" y="-1"/>
            <a:chExt cx="12191998" cy="1219200"/>
          </a:xfrm>
        </p:grpSpPr>
        <p:pic>
          <p:nvPicPr>
            <p:cNvPr id="184" name="Google Shape;184;p6"/>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185" name="Google Shape;185;p6"/>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186" name="Google Shape;186;p6"/>
          <p:cNvSpPr txBox="1"/>
          <p:nvPr/>
        </p:nvSpPr>
        <p:spPr>
          <a:xfrm>
            <a:off x="615400" y="8843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Requirement risorse di calcolo/storage per lo Spoke 3  </a:t>
            </a:r>
            <a:endParaRPr b="1" i="0" sz="1400" u="none" cap="none" strike="noStrike">
              <a:solidFill>
                <a:srgbClr val="000000"/>
              </a:solidFill>
              <a:latin typeface="Calibri"/>
              <a:ea typeface="Calibri"/>
              <a:cs typeface="Calibri"/>
              <a:sym typeface="Calibri"/>
            </a:endParaRPr>
          </a:p>
        </p:txBody>
      </p:sp>
      <p:sp>
        <p:nvSpPr>
          <p:cNvPr id="187" name="Google Shape;187;p6"/>
          <p:cNvSpPr txBox="1"/>
          <p:nvPr/>
        </p:nvSpPr>
        <p:spPr>
          <a:xfrm>
            <a:off x="296300" y="1298725"/>
            <a:ext cx="86385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Problematica affrontata in molte circostanze: KO dello Spoke 3 (con interazioni dirette con Spoke 0); KO del Centro Nazionale (con presentazioni varie); Board degli Spoke del CN (numerose discussioni in merito con lo Spoke 0)</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Necessità del nostro spoke (indicate in dettaglio nella presentazione successiva) ⇒ </a:t>
            </a:r>
            <a:r>
              <a:rPr b="1" i="0" lang="it-IT" sz="1400" u="none" cap="none" strike="noStrike">
                <a:solidFill>
                  <a:srgbClr val="000000"/>
                </a:solidFill>
                <a:latin typeface="Calibri"/>
                <a:ea typeface="Calibri"/>
                <a:cs typeface="Calibri"/>
                <a:sym typeface="Calibri"/>
              </a:rPr>
              <a:t>30 milioni di ore di calcolo</a:t>
            </a:r>
            <a:r>
              <a:rPr b="0" i="0" lang="it-IT" sz="1400" u="none" cap="none" strike="noStrike">
                <a:solidFill>
                  <a:srgbClr val="000000"/>
                </a:solidFill>
                <a:latin typeface="Calibri"/>
                <a:ea typeface="Calibri"/>
                <a:cs typeface="Calibri"/>
                <a:sym typeface="Calibri"/>
              </a:rPr>
              <a:t> (node hours) su architettura ibrida CPU/GPU. Abbiamo preparato una </a:t>
            </a:r>
            <a:r>
              <a:rPr b="1" i="0" lang="it-IT" sz="1400" u="none" cap="none" strike="noStrike">
                <a:solidFill>
                  <a:srgbClr val="000000"/>
                </a:solidFill>
                <a:latin typeface="Calibri"/>
                <a:ea typeface="Calibri"/>
                <a:cs typeface="Calibri"/>
                <a:sym typeface="Calibri"/>
              </a:rPr>
              <a:t>richiesta ufficiale </a:t>
            </a:r>
            <a:r>
              <a:rPr b="0" i="0" lang="it-IT" sz="1400" u="none" cap="none" strike="noStrike">
                <a:solidFill>
                  <a:srgbClr val="000000"/>
                </a:solidFill>
                <a:latin typeface="Calibri"/>
                <a:ea typeface="Calibri"/>
                <a:cs typeface="Calibri"/>
                <a:sym typeface="Calibri"/>
              </a:rPr>
              <a:t>che stiamo valutando di inviare per queste esigenze.</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Ad oggi abbiamo una bozza di documento di risorse rese disponibili da subito (??) offerte da INFN e CINECA (Spoke 0) come segue</a:t>
            </a:r>
            <a:endParaRPr b="0" i="0" sz="1400" u="none" cap="none" strike="noStrike">
              <a:solidFill>
                <a:srgbClr val="000000"/>
              </a:solidFill>
              <a:latin typeface="Calibri"/>
              <a:ea typeface="Calibri"/>
              <a:cs typeface="Calibri"/>
              <a:sym typeface="Calibri"/>
            </a:endParaRPr>
          </a:p>
        </p:txBody>
      </p:sp>
      <p:sp>
        <p:nvSpPr>
          <p:cNvPr id="188" name="Google Shape;188;p6"/>
          <p:cNvSpPr txBox="1"/>
          <p:nvPr/>
        </p:nvSpPr>
        <p:spPr>
          <a:xfrm>
            <a:off x="154125" y="3937150"/>
            <a:ext cx="3745500" cy="10467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228600" lvl="0" marL="4572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rPr>
              <a:t>From INFN Cloud:</a:t>
            </a:r>
            <a:endParaRPr b="1" i="0" sz="1000" u="none" cap="none" strike="noStrike">
              <a:solidFill>
                <a:schemeClr val="dk1"/>
              </a:solidFill>
            </a:endParaRPr>
          </a:p>
          <a:p>
            <a:pPr indent="-228600" lvl="0" marL="9144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2000 vCPU; (&gt;= 1000 core)</a:t>
            </a:r>
            <a:endParaRPr b="1" i="0" sz="1000" u="none" cap="none" strike="noStrike">
              <a:solidFill>
                <a:schemeClr val="dk1"/>
              </a:solidFill>
            </a:endParaRPr>
          </a:p>
          <a:p>
            <a:pPr indent="-228600" lvl="0" marL="9144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200 TB net disk space;</a:t>
            </a:r>
            <a:endParaRPr b="1" i="0" sz="1000" u="none" cap="none" strike="noStrike">
              <a:solidFill>
                <a:schemeClr val="dk1"/>
              </a:solidFill>
            </a:endParaRPr>
          </a:p>
          <a:p>
            <a:pPr indent="-228600" lvl="0" marL="914400" marR="0" rtl="0" algn="l">
              <a:lnSpc>
                <a:spcPct val="115000"/>
              </a:lnSpc>
              <a:spcBef>
                <a:spcPts val="0"/>
              </a:spcBef>
              <a:spcAft>
                <a:spcPts val="0"/>
              </a:spcAft>
              <a:buClr>
                <a:srgbClr val="000000"/>
              </a:buClr>
              <a:buSzPts val="8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a marginal number of GPUs (NVIDIA V100 and A100);</a:t>
            </a:r>
            <a:endParaRPr b="1" i="0" sz="1300" u="none" cap="none" strike="noStrike">
              <a:solidFill>
                <a:srgbClr val="000000"/>
              </a:solidFill>
              <a:latin typeface="Calibri"/>
              <a:ea typeface="Calibri"/>
              <a:cs typeface="Calibri"/>
              <a:sym typeface="Calibri"/>
            </a:endParaRPr>
          </a:p>
        </p:txBody>
      </p:sp>
      <p:sp>
        <p:nvSpPr>
          <p:cNvPr id="189" name="Google Shape;189;p6"/>
          <p:cNvSpPr txBox="1"/>
          <p:nvPr/>
        </p:nvSpPr>
        <p:spPr>
          <a:xfrm>
            <a:off x="4596500" y="3937150"/>
            <a:ext cx="4133100" cy="10467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228600" lvl="0" marL="4572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rPr>
              <a:t>From CINECA cloud:</a:t>
            </a:r>
            <a:endParaRPr b="1" i="0" sz="1000" u="none" cap="none" strike="noStrike">
              <a:solidFill>
                <a:schemeClr val="dk1"/>
              </a:solidFill>
            </a:endParaRPr>
          </a:p>
          <a:p>
            <a:pPr indent="-228600" lvl="0" marL="9144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6600 vCPU; (&gt;= 3300 core)</a:t>
            </a:r>
            <a:endParaRPr b="1" i="0" sz="1000" u="none" cap="none" strike="noStrike">
              <a:solidFill>
                <a:schemeClr val="dk1"/>
              </a:solidFill>
            </a:endParaRPr>
          </a:p>
          <a:p>
            <a:pPr indent="-228600" lvl="0" marL="914400" marR="0" rtl="0" algn="l">
              <a:lnSpc>
                <a:spcPct val="115000"/>
              </a:lnSpc>
              <a:spcBef>
                <a:spcPts val="0"/>
              </a:spcBef>
              <a:spcAft>
                <a:spcPts val="0"/>
              </a:spcAft>
              <a:buClr>
                <a:schemeClr val="dk1"/>
              </a:buClr>
              <a:buSzPts val="11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700 TB net disk space ;</a:t>
            </a:r>
            <a:endParaRPr b="1" i="0" sz="1000" u="none" cap="none" strike="noStrike">
              <a:solidFill>
                <a:schemeClr val="dk1"/>
              </a:solidFill>
            </a:endParaRPr>
          </a:p>
          <a:p>
            <a:pPr indent="-228600" lvl="0" marL="914400" marR="0" rtl="0" algn="l">
              <a:lnSpc>
                <a:spcPct val="115000"/>
              </a:lnSpc>
              <a:spcBef>
                <a:spcPts val="0"/>
              </a:spcBef>
              <a:spcAft>
                <a:spcPts val="800"/>
              </a:spcAft>
              <a:buClr>
                <a:srgbClr val="000000"/>
              </a:buClr>
              <a:buSzPts val="800"/>
              <a:buFont typeface="Arial"/>
              <a:buNone/>
            </a:pPr>
            <a:r>
              <a:rPr b="1" i="0" lang="it-IT" sz="1000" u="none" cap="none" strike="noStrike">
                <a:solidFill>
                  <a:schemeClr val="dk1"/>
                </a:solidFill>
                <a:latin typeface="Courier New"/>
                <a:ea typeface="Courier New"/>
                <a:cs typeface="Courier New"/>
                <a:sym typeface="Courier New"/>
              </a:rPr>
              <a:t>o</a:t>
            </a:r>
            <a:r>
              <a:rPr b="1" i="0" lang="it-IT" sz="600" u="none" cap="none" strike="noStrike">
                <a:solidFill>
                  <a:schemeClr val="dk1"/>
                </a:solidFill>
                <a:latin typeface="Times New Roman"/>
                <a:ea typeface="Times New Roman"/>
                <a:cs typeface="Times New Roman"/>
                <a:sym typeface="Times New Roman"/>
              </a:rPr>
              <a:t>   </a:t>
            </a:r>
            <a:r>
              <a:rPr b="1" i="0" lang="it-IT" sz="1000" u="none" cap="none" strike="noStrike">
                <a:solidFill>
                  <a:schemeClr val="dk1"/>
                </a:solidFill>
              </a:rPr>
              <a:t>    10 GPUs NVIDIA V100 to be provided from May 2023.</a:t>
            </a:r>
            <a:endParaRPr b="1" i="0" sz="1800" u="none" cap="none" strike="noStrike">
              <a:solidFill>
                <a:srgbClr val="000000"/>
              </a:solidFill>
              <a:latin typeface="Calibri"/>
              <a:ea typeface="Calibri"/>
              <a:cs typeface="Calibri"/>
              <a:sym typeface="Calibri"/>
            </a:endParaRPr>
          </a:p>
        </p:txBody>
      </p:sp>
      <p:sp>
        <p:nvSpPr>
          <p:cNvPr id="190" name="Google Shape;190;p6"/>
          <p:cNvSpPr txBox="1"/>
          <p:nvPr/>
        </p:nvSpPr>
        <p:spPr>
          <a:xfrm>
            <a:off x="2298775" y="3161150"/>
            <a:ext cx="5173800" cy="586800"/>
          </a:xfrm>
          <a:prstGeom prst="rect">
            <a:avLst/>
          </a:prstGeom>
          <a:solidFill>
            <a:srgbClr val="E8EBF5"/>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1800"/>
              </a:spcBef>
              <a:spcAft>
                <a:spcPts val="0"/>
              </a:spcAft>
              <a:buClr>
                <a:schemeClr val="dk1"/>
              </a:buClr>
              <a:buSzPts val="1100"/>
              <a:buFont typeface="Arial"/>
              <a:buNone/>
            </a:pPr>
            <a:r>
              <a:rPr b="1" i="0" lang="it-IT" sz="1200" u="none" cap="none" strike="noStrike">
                <a:solidFill>
                  <a:schemeClr val="dk1"/>
                </a:solidFill>
                <a:latin typeface="Arial"/>
                <a:ea typeface="Arial"/>
                <a:cs typeface="Arial"/>
                <a:sym typeface="Arial"/>
              </a:rPr>
              <a:t>Cloud resources that can be made available to ICSC</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400"/>
              </a:spcBef>
              <a:spcAft>
                <a:spcPts val="800"/>
              </a:spcAft>
              <a:buClr>
                <a:srgbClr val="000000"/>
              </a:buClr>
              <a:buSzPts val="800"/>
              <a:buFont typeface="Arial"/>
              <a:buNone/>
            </a:pPr>
            <a:r>
              <a:rPr b="1" i="0" lang="it-IT" sz="900" u="none" cap="none" strike="noStrike">
                <a:solidFill>
                  <a:schemeClr val="dk1"/>
                </a:solidFill>
              </a:rPr>
              <a:t>At the date of this document </a:t>
            </a:r>
            <a:r>
              <a:rPr b="1" i="0" lang="it-IT" sz="900" u="none" cap="none" strike="noStrike">
                <a:solidFill>
                  <a:schemeClr val="dk1"/>
                </a:solidFill>
                <a:highlight>
                  <a:srgbClr val="FFFF00"/>
                </a:highlight>
              </a:rPr>
              <a:t>(??),</a:t>
            </a:r>
            <a:r>
              <a:rPr b="1" i="0" lang="it-IT" sz="900" u="none" cap="none" strike="noStrike">
                <a:solidFill>
                  <a:schemeClr val="dk1"/>
                </a:solidFill>
              </a:rPr>
              <a:t> the resources that can made available to ICSC are:</a:t>
            </a:r>
            <a:endParaRPr b="1" i="0" sz="17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grpSp>
        <p:nvGrpSpPr>
          <p:cNvPr id="195" name="Google Shape;195;p7"/>
          <p:cNvGrpSpPr/>
          <p:nvPr/>
        </p:nvGrpSpPr>
        <p:grpSpPr>
          <a:xfrm>
            <a:off x="23607" y="4747371"/>
            <a:ext cx="9143998" cy="390525"/>
            <a:chOff x="0" y="6352350"/>
            <a:chExt cx="12191997" cy="520700"/>
          </a:xfrm>
        </p:grpSpPr>
        <p:pic>
          <p:nvPicPr>
            <p:cNvPr id="196" name="Google Shape;196;p7"/>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197" name="Google Shape;197;p7"/>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198" name="Google Shape;198;p7"/>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199" name="Google Shape;199;p7"/>
          <p:cNvGrpSpPr/>
          <p:nvPr/>
        </p:nvGrpSpPr>
        <p:grpSpPr>
          <a:xfrm>
            <a:off x="0" y="-1"/>
            <a:ext cx="9143998" cy="914400"/>
            <a:chOff x="0" y="-1"/>
            <a:chExt cx="12191998" cy="1219200"/>
          </a:xfrm>
        </p:grpSpPr>
        <p:pic>
          <p:nvPicPr>
            <p:cNvPr id="200" name="Google Shape;200;p7"/>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01" name="Google Shape;201;p7"/>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02" name="Google Shape;202;p7"/>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Accesso alle risorse. Proposta di ICSC  </a:t>
            </a:r>
            <a:endParaRPr b="1" i="0" sz="1400" u="none" cap="none" strike="noStrike">
              <a:solidFill>
                <a:srgbClr val="000000"/>
              </a:solidFill>
              <a:latin typeface="Calibri"/>
              <a:ea typeface="Calibri"/>
              <a:cs typeface="Calibri"/>
              <a:sym typeface="Calibri"/>
            </a:endParaRPr>
          </a:p>
        </p:txBody>
      </p:sp>
      <p:pic>
        <p:nvPicPr>
          <p:cNvPr id="203" name="Google Shape;203;p7"/>
          <p:cNvPicPr preferRelativeResize="0"/>
          <p:nvPr/>
        </p:nvPicPr>
        <p:blipFill rotWithShape="1">
          <a:blip r:embed="rId6">
            <a:alphaModFix/>
          </a:blip>
          <a:srcRect b="4013" l="0" r="0" t="14058"/>
          <a:stretch/>
        </p:blipFill>
        <p:spPr>
          <a:xfrm>
            <a:off x="67825" y="1360700"/>
            <a:ext cx="4673001" cy="1944175"/>
          </a:xfrm>
          <a:prstGeom prst="rect">
            <a:avLst/>
          </a:prstGeom>
          <a:noFill/>
          <a:ln cap="flat" cmpd="sng" w="9525">
            <a:solidFill>
              <a:schemeClr val="dk2"/>
            </a:solidFill>
            <a:prstDash val="solid"/>
            <a:round/>
            <a:headEnd len="sm" w="sm" type="none"/>
            <a:tailEnd len="sm" w="sm" type="none"/>
          </a:ln>
        </p:spPr>
      </p:pic>
      <p:sp>
        <p:nvSpPr>
          <p:cNvPr id="204" name="Google Shape;204;p7"/>
          <p:cNvSpPr txBox="1"/>
          <p:nvPr/>
        </p:nvSpPr>
        <p:spPr>
          <a:xfrm>
            <a:off x="4786400" y="1494000"/>
            <a:ext cx="4323000" cy="1469700"/>
          </a:xfrm>
          <a:prstGeom prst="rect">
            <a:avLst/>
          </a:prstGeom>
          <a:solidFill>
            <a:srgbClr val="E8EBF5"/>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15000"/>
              </a:lnSpc>
              <a:spcBef>
                <a:spcPts val="1800"/>
              </a:spcBef>
              <a:spcAft>
                <a:spcPts val="0"/>
              </a:spcAft>
              <a:buClr>
                <a:schemeClr val="dk1"/>
              </a:buClr>
              <a:buSzPts val="1100"/>
              <a:buFont typeface="Arial"/>
              <a:buNone/>
            </a:pPr>
            <a:r>
              <a:rPr b="1" i="0" lang="it-IT" sz="1100" u="none" cap="none" strike="noStrike">
                <a:solidFill>
                  <a:schemeClr val="dk1"/>
                </a:solidFill>
                <a:latin typeface="Arial"/>
                <a:ea typeface="Arial"/>
                <a:cs typeface="Arial"/>
                <a:sym typeface="Arial"/>
              </a:rPr>
              <a:t>ICSC Resource Access Committee</a:t>
            </a:r>
            <a:endParaRPr b="1" i="0" sz="1100" u="none" cap="none" strike="noStrike">
              <a:solidFill>
                <a:schemeClr val="dk1"/>
              </a:solidFill>
              <a:latin typeface="Arial"/>
              <a:ea typeface="Arial"/>
              <a:cs typeface="Arial"/>
              <a:sym typeface="Arial"/>
            </a:endParaRPr>
          </a:p>
          <a:p>
            <a:pPr indent="0" lvl="0" marL="0" marR="0" rtl="0" algn="just">
              <a:lnSpc>
                <a:spcPct val="115000"/>
              </a:lnSpc>
              <a:spcBef>
                <a:spcPts val="400"/>
              </a:spcBef>
              <a:spcAft>
                <a:spcPts val="0"/>
              </a:spcAft>
              <a:buClr>
                <a:srgbClr val="000000"/>
              </a:buClr>
              <a:buSzPts val="1000"/>
              <a:buFont typeface="Arial"/>
              <a:buNone/>
            </a:pPr>
            <a:r>
              <a:rPr b="0" i="0" lang="it-IT" sz="1000" u="none" cap="none" strike="noStrike">
                <a:solidFill>
                  <a:schemeClr val="dk1"/>
                </a:solidFill>
                <a:latin typeface="Calibri"/>
                <a:ea typeface="Calibri"/>
                <a:cs typeface="Calibri"/>
                <a:sym typeface="Calibri"/>
              </a:rPr>
              <a:t>Il processo di allocazione delle risorse dell’infrastruttura allocate ad ICSC è gestito dal </a:t>
            </a:r>
            <a:r>
              <a:rPr b="1" i="0" lang="it-IT" sz="1000" u="none" cap="none" strike="noStrike">
                <a:solidFill>
                  <a:schemeClr val="dk1"/>
                </a:solidFill>
                <a:latin typeface="Calibri"/>
                <a:ea typeface="Calibri"/>
                <a:cs typeface="Calibri"/>
                <a:sym typeface="Calibri"/>
              </a:rPr>
              <a:t>Resource Access Committee (RAC)</a:t>
            </a:r>
            <a:r>
              <a:rPr b="0" i="0" lang="it-IT" sz="1000" u="none" cap="none" strike="noStrike">
                <a:solidFill>
                  <a:schemeClr val="dk1"/>
                </a:solidFill>
                <a:latin typeface="Calibri"/>
                <a:ea typeface="Calibri"/>
                <a:cs typeface="Calibri"/>
                <a:sym typeface="Calibri"/>
              </a:rPr>
              <a:t>. Il RAC è nominato dal C.d.A. di ICSC ed è composto da </a:t>
            </a:r>
            <a:r>
              <a:rPr b="1" i="0" lang="it-IT" sz="1000" u="sng" cap="none" strike="noStrike">
                <a:solidFill>
                  <a:schemeClr val="dk1"/>
                </a:solidFill>
                <a:latin typeface="Calibri"/>
                <a:ea typeface="Calibri"/>
                <a:cs typeface="Calibri"/>
                <a:sym typeface="Calibri"/>
              </a:rPr>
              <a:t>9 membri</a:t>
            </a:r>
            <a:r>
              <a:rPr b="0" i="0" lang="it-IT" sz="1000" u="none" cap="none" strike="noStrike">
                <a:solidFill>
                  <a:schemeClr val="dk1"/>
                </a:solidFill>
                <a:latin typeface="Calibri"/>
                <a:ea typeface="Calibri"/>
                <a:cs typeface="Calibri"/>
                <a:sym typeface="Calibri"/>
              </a:rPr>
              <a:t>, di cui 1 indicato dal C.d.A. di ICSC, che ne assume la presidenza, 2 nominati dallo Spoke 0, </a:t>
            </a:r>
            <a:r>
              <a:rPr b="1" i="0" lang="it-IT" sz="1000" u="sng" cap="none" strike="noStrike">
                <a:solidFill>
                  <a:srgbClr val="FF0000"/>
                </a:solidFill>
                <a:latin typeface="Calibri"/>
                <a:ea typeface="Calibri"/>
                <a:cs typeface="Calibri"/>
                <a:sym typeface="Calibri"/>
              </a:rPr>
              <a:t>4 nominati dallo Spokes’ Board</a:t>
            </a:r>
            <a:r>
              <a:rPr b="0" i="0" lang="it-IT" sz="1000" u="none" cap="none" strike="noStrike">
                <a:solidFill>
                  <a:schemeClr val="dk1"/>
                </a:solidFill>
                <a:latin typeface="Calibri"/>
                <a:ea typeface="Calibri"/>
                <a:cs typeface="Calibri"/>
                <a:sym typeface="Calibri"/>
              </a:rPr>
              <a:t> e 2 nominati dall’Industrial Board. I membri del RAC restano in carica due anni, eventualmente rinnovabili.</a:t>
            </a:r>
            <a:endParaRPr b="0" i="0" sz="1100" u="none" cap="none" strike="noStrike">
              <a:solidFill>
                <a:srgbClr val="000000"/>
              </a:solidFill>
              <a:latin typeface="Calibri"/>
              <a:ea typeface="Calibri"/>
              <a:cs typeface="Calibri"/>
              <a:sym typeface="Calibri"/>
            </a:endParaRPr>
          </a:p>
        </p:txBody>
      </p:sp>
      <p:sp>
        <p:nvSpPr>
          <p:cNvPr id="205" name="Google Shape;205;p7"/>
          <p:cNvSpPr txBox="1"/>
          <p:nvPr/>
        </p:nvSpPr>
        <p:spPr>
          <a:xfrm>
            <a:off x="151950" y="3362375"/>
            <a:ext cx="5204100" cy="1327500"/>
          </a:xfrm>
          <a:prstGeom prst="rect">
            <a:avLst/>
          </a:prstGeom>
          <a:solidFill>
            <a:srgbClr val="FFFF00"/>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100"/>
              <a:buFont typeface="Arial"/>
              <a:buNone/>
            </a:pPr>
            <a:r>
              <a:rPr b="1" i="0" lang="it-IT" sz="1100" u="none" cap="none" strike="noStrike">
                <a:solidFill>
                  <a:schemeClr val="dk1"/>
                </a:solidFill>
                <a:latin typeface="Arial"/>
                <a:ea typeface="Arial"/>
                <a:cs typeface="Arial"/>
                <a:sym typeface="Arial"/>
              </a:rPr>
              <a:t>Classe a</a:t>
            </a:r>
            <a:r>
              <a:rPr b="0" i="0" lang="it-IT" sz="1100" u="none" cap="none" strike="noStrike">
                <a:solidFill>
                  <a:schemeClr val="dk1"/>
                </a:solidFill>
                <a:latin typeface="Arial"/>
                <a:ea typeface="Arial"/>
                <a:cs typeface="Arial"/>
                <a:sym typeface="Arial"/>
              </a:rPr>
              <a:t>: </a:t>
            </a:r>
            <a:r>
              <a:rPr b="0" i="0" lang="it-IT" sz="1100" u="none" cap="none" strike="noStrike">
                <a:solidFill>
                  <a:schemeClr val="dk1"/>
                </a:solidFill>
                <a:latin typeface="Calibri"/>
                <a:ea typeface="Calibri"/>
                <a:cs typeface="Calibri"/>
                <a:sym typeface="Calibri"/>
              </a:rPr>
              <a:t>Flagship projects; </a:t>
            </a:r>
            <a:r>
              <a:rPr b="0" i="0" lang="it-IT" sz="700" u="none" cap="none" strike="noStrike">
                <a:solidFill>
                  <a:schemeClr val="dk1"/>
                </a:solidFill>
                <a:latin typeface="Times New Roman"/>
                <a:ea typeface="Times New Roman"/>
                <a:cs typeface="Times New Roman"/>
                <a:sym typeface="Times New Roman"/>
              </a:rPr>
              <a:t> </a:t>
            </a:r>
            <a:r>
              <a:rPr b="0" i="0" lang="it-IT" sz="1100" u="none" cap="none" strike="noStrike">
                <a:solidFill>
                  <a:schemeClr val="dk1"/>
                </a:solidFill>
                <a:latin typeface="Calibri"/>
                <a:ea typeface="Calibri"/>
                <a:cs typeface="Calibri"/>
                <a:sym typeface="Calibri"/>
              </a:rPr>
              <a:t>Innovation Funds, Ricerca collaborativa / Progetti strategici</a:t>
            </a:r>
            <a:endParaRPr b="1" i="0" sz="11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1" i="0" lang="it-IT" sz="1100" u="none" cap="none" strike="noStrike">
                <a:solidFill>
                  <a:schemeClr val="dk1"/>
                </a:solidFill>
                <a:latin typeface="Arial"/>
                <a:ea typeface="Arial"/>
                <a:cs typeface="Arial"/>
                <a:sym typeface="Arial"/>
              </a:rPr>
              <a:t>Classe b</a:t>
            </a:r>
            <a:r>
              <a:rPr b="1" i="0" lang="it-IT" sz="1100" u="none" cap="none" strike="noStrike">
                <a:solidFill>
                  <a:schemeClr val="dk1"/>
                </a:solidFill>
                <a:latin typeface="Calibri"/>
                <a:ea typeface="Calibri"/>
                <a:cs typeface="Calibri"/>
                <a:sym typeface="Calibri"/>
              </a:rPr>
              <a:t>:</a:t>
            </a:r>
            <a:r>
              <a:rPr b="0" i="0" lang="it-IT" sz="1100" u="none" cap="none" strike="noStrike">
                <a:solidFill>
                  <a:schemeClr val="dk1"/>
                </a:solidFill>
                <a:latin typeface="Calibri"/>
                <a:ea typeface="Calibri"/>
                <a:cs typeface="Calibri"/>
                <a:sym typeface="Calibri"/>
              </a:rPr>
              <a:t> Contratti di ricerca, Living Labs / Joint Research Labs, Partnership di networking, inclusi contratti di ricerca pre-definiti al momento di sottoscrizione degli accordi, Altri progetti competitivi (PNRR, Ministeri, Horizon Europe …) </a:t>
            </a:r>
            <a:endParaRPr b="0" i="0" sz="1100" u="none" cap="none" strike="noStrike">
              <a:solidFill>
                <a:schemeClr val="dk1"/>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228600" lvl="0" marL="228600" marR="0" rtl="0" algn="just">
              <a:lnSpc>
                <a:spcPct val="115000"/>
              </a:lnSpc>
              <a:spcBef>
                <a:spcPts val="0"/>
              </a:spcBef>
              <a:spcAft>
                <a:spcPts val="0"/>
              </a:spcAft>
              <a:buClr>
                <a:srgbClr val="000000"/>
              </a:buClr>
              <a:buSzPts val="1100"/>
              <a:buFont typeface="Arial"/>
              <a:buNone/>
            </a:pPr>
            <a:r>
              <a:rPr b="1" i="0" lang="it-IT" sz="1100" u="none" cap="none" strike="noStrike">
                <a:solidFill>
                  <a:schemeClr val="dk1"/>
                </a:solidFill>
                <a:latin typeface="Arial"/>
                <a:ea typeface="Arial"/>
                <a:cs typeface="Arial"/>
                <a:sym typeface="Arial"/>
              </a:rPr>
              <a:t>Classe c: </a:t>
            </a:r>
            <a:r>
              <a:rPr b="1" i="0" lang="it-IT" sz="1100" u="none" cap="none" strike="noStrike">
                <a:solidFill>
                  <a:schemeClr val="dk1"/>
                </a:solidFill>
                <a:latin typeface="Calibri"/>
                <a:ea typeface="Calibri"/>
                <a:cs typeface="Calibri"/>
                <a:sym typeface="Calibri"/>
              </a:rPr>
              <a:t>sistema, aperti a soggetti esterni: </a:t>
            </a:r>
            <a:r>
              <a:rPr b="0" i="0" lang="it-IT" sz="1100" u="none" cap="none" strike="noStrike">
                <a:solidFill>
                  <a:schemeClr val="dk1"/>
                </a:solidFill>
                <a:latin typeface="Calibri"/>
                <a:ea typeface="Calibri"/>
                <a:cs typeface="Calibri"/>
                <a:sym typeface="Calibri"/>
              </a:rPr>
              <a:t>Open calls ICSC, Open calls ISCRA</a:t>
            </a:r>
            <a:endParaRPr b="0" i="0" sz="1100" u="none" cap="none" strike="noStrike">
              <a:solidFill>
                <a:schemeClr val="dk1"/>
              </a:solidFill>
              <a:latin typeface="Calibri"/>
              <a:ea typeface="Calibri"/>
              <a:cs typeface="Calibri"/>
              <a:sym typeface="Calibri"/>
            </a:endParaRPr>
          </a:p>
        </p:txBody>
      </p:sp>
      <p:sp>
        <p:nvSpPr>
          <p:cNvPr id="206" name="Google Shape;206;p7"/>
          <p:cNvSpPr txBox="1"/>
          <p:nvPr/>
        </p:nvSpPr>
        <p:spPr>
          <a:xfrm>
            <a:off x="5728950" y="3280200"/>
            <a:ext cx="3153000" cy="1031400"/>
          </a:xfrm>
          <a:prstGeom prst="rect">
            <a:avLst/>
          </a:prstGeom>
          <a:solidFill>
            <a:srgbClr val="FFF2CC"/>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it-IT" sz="1100" u="none" cap="none" strike="noStrike">
                <a:solidFill>
                  <a:schemeClr val="dk1"/>
                </a:solidFill>
                <a:latin typeface="Calibri"/>
                <a:ea typeface="Calibri"/>
                <a:cs typeface="Calibri"/>
                <a:sym typeface="Calibri"/>
              </a:rPr>
              <a:t>ISCRA PANEL</a:t>
            </a:r>
            <a:endParaRPr b="1"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it-IT" sz="1100" u="none" cap="none" strike="noStrike">
                <a:solidFill>
                  <a:schemeClr val="dk1"/>
                </a:solidFill>
                <a:latin typeface="Calibri"/>
                <a:ea typeface="Calibri"/>
                <a:cs typeface="Calibri"/>
                <a:sym typeface="Calibri"/>
              </a:rPr>
              <a:t>Il </a:t>
            </a:r>
            <a:r>
              <a:rPr b="1" i="0" lang="it-IT" sz="1100" u="none" cap="none" strike="noStrike">
                <a:solidFill>
                  <a:schemeClr val="dk1"/>
                </a:solidFill>
                <a:latin typeface="Calibri"/>
                <a:ea typeface="Calibri"/>
                <a:cs typeface="Calibri"/>
                <a:sym typeface="Calibri"/>
              </a:rPr>
              <a:t>Panel scientifico di ISCRA</a:t>
            </a:r>
            <a:r>
              <a:rPr b="0" i="0" lang="it-IT" sz="1100" u="none" cap="none" strike="noStrike">
                <a:solidFill>
                  <a:schemeClr val="dk1"/>
                </a:solidFill>
                <a:latin typeface="Calibri"/>
                <a:ea typeface="Calibri"/>
                <a:cs typeface="Calibri"/>
                <a:sym typeface="Calibri"/>
              </a:rPr>
              <a:t> (</a:t>
            </a:r>
            <a:r>
              <a:rPr b="0" i="1" lang="it-IT" sz="1100" u="none" cap="none" strike="noStrike">
                <a:solidFill>
                  <a:schemeClr val="dk1"/>
                </a:solidFill>
                <a:latin typeface="Calibri"/>
                <a:ea typeface="Calibri"/>
                <a:cs typeface="Calibri"/>
                <a:sym typeface="Calibri"/>
              </a:rPr>
              <a:t>ISCRA Panel</a:t>
            </a:r>
            <a:r>
              <a:rPr b="0" i="0" lang="it-IT" sz="1100" u="none" cap="none" strike="noStrike">
                <a:solidFill>
                  <a:schemeClr val="dk1"/>
                </a:solidFill>
                <a:latin typeface="Calibri"/>
                <a:ea typeface="Calibri"/>
                <a:cs typeface="Calibri"/>
                <a:sym typeface="Calibri"/>
              </a:rPr>
              <a:t>), oggi nominato dal C.d.A. di CINECA, potrà essere, se necessario, integrato con altri membri proposti dal C.d.A. del CN</a:t>
            </a:r>
            <a:r>
              <a:rPr b="0" i="0" lang="it-IT" sz="1100" u="none" cap="none" strike="noStrike">
                <a:solidFill>
                  <a:schemeClr val="dk1"/>
                </a:solidFill>
                <a:latin typeface="Arial"/>
                <a:ea typeface="Arial"/>
                <a:cs typeface="Arial"/>
                <a:sym typeface="Arial"/>
              </a:rPr>
              <a:t>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pSp>
        <p:nvGrpSpPr>
          <p:cNvPr id="211" name="Google Shape;211;p8"/>
          <p:cNvGrpSpPr/>
          <p:nvPr/>
        </p:nvGrpSpPr>
        <p:grpSpPr>
          <a:xfrm>
            <a:off x="23607" y="4747371"/>
            <a:ext cx="9143998" cy="390525"/>
            <a:chOff x="0" y="6352350"/>
            <a:chExt cx="12191997" cy="520700"/>
          </a:xfrm>
        </p:grpSpPr>
        <p:pic>
          <p:nvPicPr>
            <p:cNvPr id="212" name="Google Shape;212;p8"/>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13" name="Google Shape;213;p8"/>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14" name="Google Shape;214;p8"/>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15" name="Google Shape;215;p8"/>
          <p:cNvGrpSpPr/>
          <p:nvPr/>
        </p:nvGrpSpPr>
        <p:grpSpPr>
          <a:xfrm>
            <a:off x="0" y="-1"/>
            <a:ext cx="9143998" cy="914400"/>
            <a:chOff x="0" y="-1"/>
            <a:chExt cx="12191998" cy="1219200"/>
          </a:xfrm>
        </p:grpSpPr>
        <p:pic>
          <p:nvPicPr>
            <p:cNvPr id="216" name="Google Shape;216;p8"/>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17" name="Google Shape;217;p8"/>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18" name="Google Shape;218;p8"/>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Progetti di Innovazione - Overview</a:t>
            </a:r>
            <a:endParaRPr b="1" i="0" sz="1400" u="none" cap="none" strike="noStrike">
              <a:solidFill>
                <a:srgbClr val="000000"/>
              </a:solidFill>
              <a:latin typeface="Calibri"/>
              <a:ea typeface="Calibri"/>
              <a:cs typeface="Calibri"/>
              <a:sym typeface="Calibri"/>
            </a:endParaRPr>
          </a:p>
        </p:txBody>
      </p:sp>
      <p:sp>
        <p:nvSpPr>
          <p:cNvPr id="219" name="Google Shape;219;p8"/>
          <p:cNvSpPr txBox="1"/>
          <p:nvPr/>
        </p:nvSpPr>
        <p:spPr>
          <a:xfrm>
            <a:off x="87775" y="1360700"/>
            <a:ext cx="88275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FF0000"/>
                </a:solidFill>
                <a:latin typeface="Calibri"/>
                <a:ea typeface="Calibri"/>
                <a:cs typeface="Calibri"/>
                <a:sym typeface="Calibri"/>
              </a:rPr>
              <a:t>Budget dello Spoke 3 per i progetti di innovazione ⇒ 960.000 Euro</a:t>
            </a:r>
            <a:endParaRPr b="1" i="0" sz="1400" u="none" cap="none" strike="noStrike">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I progetti sono stati proposti da un partner aziendale, con uno Spoke proponente e altri partner aziendali e altri spoke partecipanti.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Sono state previste 3 call: la prima chiusa il 9 Giugno, un’altra call a valere sui fondi di Innovazione dell’HUB (circa 6 Milioni di Euro) a fine anno 2023, e una terza call a metà 2024 sui budget residui. </a:t>
            </a:r>
            <a:endParaRPr b="0" i="0" sz="14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Lo Spoke 3 ha allocato (modulo approvazione da parte dell’HUB) TUTTO il budget disponibile in questa prima call, di cui circa il 38% in quota SUD</a:t>
            </a:r>
            <a:endParaRPr b="1"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Abbiamo partecipato a 5 progetti: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1 Progetto a singolo Spoke 3</a:t>
            </a:r>
            <a:endParaRPr b="1"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4 Progetti Interspoke</a:t>
            </a:r>
            <a:r>
              <a:rPr b="0" i="0" lang="it-IT" sz="1400" u="none" cap="none" strike="noStrike">
                <a:solidFill>
                  <a:srgbClr val="000000"/>
                </a:solidFill>
                <a:latin typeface="Calibri"/>
                <a:ea typeface="Calibri"/>
                <a:cs typeface="Calibri"/>
                <a:sym typeface="Calibri"/>
              </a:rPr>
              <a:t> di cui </a:t>
            </a:r>
            <a:r>
              <a:rPr b="0" i="0" lang="it-IT" sz="1400" u="sng" cap="none" strike="noStrike">
                <a:solidFill>
                  <a:srgbClr val="000000"/>
                </a:solidFill>
                <a:latin typeface="Calibri"/>
                <a:ea typeface="Calibri"/>
                <a:cs typeface="Calibri"/>
                <a:sym typeface="Calibri"/>
              </a:rPr>
              <a:t>in 3 di questi lo Spoke 3 è lo spoke proponente</a:t>
            </a:r>
            <a:r>
              <a:rPr b="0" i="0" lang="it-IT"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pSp>
        <p:nvGrpSpPr>
          <p:cNvPr id="224" name="Google Shape;224;p9"/>
          <p:cNvGrpSpPr/>
          <p:nvPr/>
        </p:nvGrpSpPr>
        <p:grpSpPr>
          <a:xfrm>
            <a:off x="23607" y="4747371"/>
            <a:ext cx="9143998" cy="390525"/>
            <a:chOff x="0" y="6352350"/>
            <a:chExt cx="12191997" cy="520700"/>
          </a:xfrm>
        </p:grpSpPr>
        <p:pic>
          <p:nvPicPr>
            <p:cNvPr id="225" name="Google Shape;225;p9"/>
            <p:cNvPicPr preferRelativeResize="0"/>
            <p:nvPr/>
          </p:nvPicPr>
          <p:blipFill rotWithShape="1">
            <a:blip r:embed="rId3">
              <a:alphaModFix/>
            </a:blip>
            <a:srcRect b="0" l="0" r="0" t="0"/>
            <a:stretch/>
          </p:blipFill>
          <p:spPr>
            <a:xfrm>
              <a:off x="0" y="6352350"/>
              <a:ext cx="12191997" cy="520700"/>
            </a:xfrm>
            <a:prstGeom prst="rect">
              <a:avLst/>
            </a:prstGeom>
            <a:noFill/>
            <a:ln>
              <a:noFill/>
            </a:ln>
          </p:spPr>
        </p:pic>
        <p:sp>
          <p:nvSpPr>
            <p:cNvPr id="226" name="Google Shape;226;p9"/>
            <p:cNvSpPr txBox="1"/>
            <p:nvPr/>
          </p:nvSpPr>
          <p:spPr>
            <a:xfrm>
              <a:off x="6712747" y="6458657"/>
              <a:ext cx="53172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050"/>
                <a:buFont typeface="Arial"/>
                <a:buNone/>
              </a:pPr>
              <a:r>
                <a:rPr b="0" i="0" lang="it-IT" sz="1050" u="none" cap="none" strike="noStrike">
                  <a:solidFill>
                    <a:schemeClr val="lt1"/>
                  </a:solidFill>
                  <a:latin typeface="Arial"/>
                  <a:ea typeface="Arial"/>
                  <a:cs typeface="Arial"/>
                  <a:sym typeface="Arial"/>
                </a:rPr>
                <a:t>Missione 4 </a:t>
              </a:r>
              <a:r>
                <a:rPr b="1" i="0" lang="it-IT" sz="1050" u="none" cap="none" strike="noStrike">
                  <a:solidFill>
                    <a:schemeClr val="lt1"/>
                  </a:solidFill>
                  <a:latin typeface="Arial"/>
                  <a:ea typeface="Arial"/>
                  <a:cs typeface="Arial"/>
                  <a:sym typeface="Arial"/>
                </a:rPr>
                <a:t>• Istruzione e Ricerca </a:t>
              </a:r>
              <a:endParaRPr b="0" i="0" sz="1050" u="none" cap="none" strike="noStrike">
                <a:solidFill>
                  <a:schemeClr val="lt1"/>
                </a:solidFill>
                <a:latin typeface="Arial"/>
                <a:ea typeface="Arial"/>
                <a:cs typeface="Arial"/>
                <a:sym typeface="Arial"/>
              </a:endParaRPr>
            </a:p>
          </p:txBody>
        </p:sp>
        <p:sp>
          <p:nvSpPr>
            <p:cNvPr id="227" name="Google Shape;227;p9"/>
            <p:cNvSpPr txBox="1"/>
            <p:nvPr/>
          </p:nvSpPr>
          <p:spPr>
            <a:xfrm>
              <a:off x="102891" y="6458789"/>
              <a:ext cx="7574700" cy="32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it-IT" sz="1000" u="none" cap="none" strike="noStrike">
                  <a:solidFill>
                    <a:schemeClr val="lt1"/>
                  </a:solidFill>
                  <a:latin typeface="Arial"/>
                  <a:ea typeface="Arial"/>
                  <a:cs typeface="Arial"/>
                  <a:sym typeface="Arial"/>
                </a:rPr>
                <a:t>Centro Nazionale di Ricerca in High-Performance Computing, Big Data and Quantum Computing</a:t>
              </a:r>
              <a:endParaRPr b="0" i="0" sz="1000" u="none" cap="none" strike="noStrike">
                <a:solidFill>
                  <a:srgbClr val="000000"/>
                </a:solidFill>
                <a:latin typeface="Arial"/>
                <a:ea typeface="Arial"/>
                <a:cs typeface="Arial"/>
                <a:sym typeface="Arial"/>
              </a:endParaRPr>
            </a:p>
          </p:txBody>
        </p:sp>
      </p:grpSp>
      <p:grpSp>
        <p:nvGrpSpPr>
          <p:cNvPr id="228" name="Google Shape;228;p9"/>
          <p:cNvGrpSpPr/>
          <p:nvPr/>
        </p:nvGrpSpPr>
        <p:grpSpPr>
          <a:xfrm>
            <a:off x="0" y="-1"/>
            <a:ext cx="9143998" cy="914400"/>
            <a:chOff x="0" y="-1"/>
            <a:chExt cx="12191998" cy="1219200"/>
          </a:xfrm>
        </p:grpSpPr>
        <p:pic>
          <p:nvPicPr>
            <p:cNvPr id="229" name="Google Shape;229;p9"/>
            <p:cNvPicPr preferRelativeResize="0"/>
            <p:nvPr/>
          </p:nvPicPr>
          <p:blipFill rotWithShape="1">
            <a:blip r:embed="rId4">
              <a:alphaModFix/>
            </a:blip>
            <a:srcRect b="0" l="0" r="0" t="0"/>
            <a:stretch/>
          </p:blipFill>
          <p:spPr>
            <a:xfrm>
              <a:off x="0" y="-1"/>
              <a:ext cx="12191998" cy="1219200"/>
            </a:xfrm>
            <a:prstGeom prst="rect">
              <a:avLst/>
            </a:prstGeom>
            <a:noFill/>
            <a:ln>
              <a:noFill/>
            </a:ln>
          </p:spPr>
        </p:pic>
        <p:pic>
          <p:nvPicPr>
            <p:cNvPr id="230" name="Google Shape;230;p9"/>
            <p:cNvPicPr preferRelativeResize="0"/>
            <p:nvPr/>
          </p:nvPicPr>
          <p:blipFill rotWithShape="1">
            <a:blip r:embed="rId5">
              <a:alphaModFix/>
            </a:blip>
            <a:srcRect b="0" l="0" r="0" t="0"/>
            <a:stretch/>
          </p:blipFill>
          <p:spPr>
            <a:xfrm>
              <a:off x="9969183" y="339206"/>
              <a:ext cx="2060789" cy="701092"/>
            </a:xfrm>
            <a:prstGeom prst="rect">
              <a:avLst/>
            </a:prstGeom>
            <a:noFill/>
            <a:ln>
              <a:noFill/>
            </a:ln>
          </p:spPr>
        </p:pic>
      </p:grpSp>
      <p:sp>
        <p:nvSpPr>
          <p:cNvPr id="231" name="Google Shape;231;p9"/>
          <p:cNvSpPr txBox="1"/>
          <p:nvPr/>
        </p:nvSpPr>
        <p:spPr>
          <a:xfrm>
            <a:off x="615400" y="960500"/>
            <a:ext cx="7620300" cy="400200"/>
          </a:xfrm>
          <a:prstGeom prst="rect">
            <a:avLst/>
          </a:prstGeom>
          <a:solidFill>
            <a:srgbClr val="FFFF00"/>
          </a:solidFill>
          <a:ln>
            <a:noFill/>
          </a:ln>
        </p:spPr>
        <p:txBody>
          <a:bodyPr anchorCtr="0" anchor="t" bIns="91425" lIns="91425" spcFirstLastPara="1" rIns="91425" wrap="square" tIns="91425">
            <a:spAutoFit/>
          </a:bodyPr>
          <a:lstStyle/>
          <a:p>
            <a:pPr indent="0" lvl="0" marL="457200" marR="0" rtl="0" algn="ctr">
              <a:lnSpc>
                <a:spcPct val="100000"/>
              </a:lnSpc>
              <a:spcBef>
                <a:spcPts val="0"/>
              </a:spcBef>
              <a:spcAft>
                <a:spcPts val="0"/>
              </a:spcAft>
              <a:buClr>
                <a:srgbClr val="000000"/>
              </a:buClr>
              <a:buSzPts val="1400"/>
              <a:buFont typeface="Arial"/>
              <a:buNone/>
            </a:pPr>
            <a:r>
              <a:rPr b="1" i="0" lang="it-IT" sz="1400" u="none" cap="none" strike="noStrike">
                <a:solidFill>
                  <a:schemeClr val="dk1"/>
                </a:solidFill>
                <a:latin typeface="Calibri"/>
                <a:ea typeface="Calibri"/>
                <a:cs typeface="Calibri"/>
                <a:sym typeface="Calibri"/>
              </a:rPr>
              <a:t>Progetti di Innovazione - Overview</a:t>
            </a:r>
            <a:endParaRPr b="1" i="0" sz="1400" u="none" cap="none" strike="noStrike">
              <a:solidFill>
                <a:srgbClr val="000000"/>
              </a:solidFill>
              <a:latin typeface="Calibri"/>
              <a:ea typeface="Calibri"/>
              <a:cs typeface="Calibri"/>
              <a:sym typeface="Calibri"/>
            </a:endParaRPr>
          </a:p>
        </p:txBody>
      </p:sp>
      <p:sp>
        <p:nvSpPr>
          <p:cNvPr id="232" name="Google Shape;232;p9"/>
          <p:cNvSpPr txBox="1"/>
          <p:nvPr/>
        </p:nvSpPr>
        <p:spPr>
          <a:xfrm>
            <a:off x="87775" y="1360700"/>
            <a:ext cx="8827500" cy="1477500"/>
          </a:xfrm>
          <a:prstGeom prst="rect">
            <a:avLst/>
          </a:prstGeom>
          <a:noFill/>
          <a:ln>
            <a:noFill/>
          </a:ln>
        </p:spPr>
        <p:txBody>
          <a:bodyPr anchorCtr="0" anchor="t" bIns="91425" lIns="91425" spcFirstLastPara="1" rIns="91425" wrap="square" tIns="91425">
            <a:spAutoFit/>
          </a:bodyPr>
          <a:lstStyle/>
          <a:p>
            <a:pPr indent="45720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Prevalentemente progetti biennali.</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1 Progetto a singolo Spoke 3 (Banca Intesa Sanpaolo).  Budget complessivo di 180 KEuro</a:t>
            </a:r>
            <a:endParaRPr b="1"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Calibri"/>
              <a:ea typeface="Calibri"/>
              <a:cs typeface="Calibri"/>
              <a:sym typeface="Calibri"/>
            </a:endParaRPr>
          </a:p>
          <a:p>
            <a:pPr indent="457200" lvl="0" marL="0" marR="0" rtl="0" algn="l">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4 Progetti Inter-Spoke. </a:t>
            </a:r>
            <a:r>
              <a:rPr b="0" i="0" lang="it-IT" sz="1400" u="none" cap="none" strike="noStrike">
                <a:solidFill>
                  <a:srgbClr val="000000"/>
                </a:solidFill>
                <a:latin typeface="Calibri"/>
                <a:ea typeface="Calibri"/>
                <a:cs typeface="Calibri"/>
                <a:sym typeface="Calibri"/>
              </a:rPr>
              <a:t> </a:t>
            </a:r>
            <a:r>
              <a:rPr b="1" i="0" lang="it-IT" sz="1400" u="none" cap="none" strike="noStrike">
                <a:solidFill>
                  <a:srgbClr val="000000"/>
                </a:solidFill>
                <a:latin typeface="Calibri"/>
                <a:ea typeface="Calibri"/>
                <a:cs typeface="Calibri"/>
                <a:sym typeface="Calibri"/>
              </a:rPr>
              <a:t>Budget Complessivo degli interi progetti: 3.600 KEuro</a:t>
            </a:r>
            <a:r>
              <a:rPr b="0" i="0" lang="it-IT" sz="14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(di cui </a:t>
            </a:r>
            <a:r>
              <a:rPr b="0" i="1" lang="it-IT" sz="1400" u="sng" cap="none" strike="noStrike">
                <a:solidFill>
                  <a:srgbClr val="000000"/>
                </a:solidFill>
                <a:latin typeface="Calibri"/>
                <a:ea typeface="Calibri"/>
                <a:cs typeface="Calibri"/>
                <a:sym typeface="Calibri"/>
              </a:rPr>
              <a:t>contributo straordinario richiesto all’HUB di 500 Keuro</a:t>
            </a:r>
            <a:r>
              <a:rPr b="0" i="0" lang="it-IT"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Calibri"/>
              <a:ea typeface="Calibri"/>
              <a:cs typeface="Calibri"/>
              <a:sym typeface="Calibri"/>
            </a:endParaRPr>
          </a:p>
        </p:txBody>
      </p:sp>
      <p:sp>
        <p:nvSpPr>
          <p:cNvPr id="233" name="Google Shape;233;p9"/>
          <p:cNvSpPr txBox="1"/>
          <p:nvPr/>
        </p:nvSpPr>
        <p:spPr>
          <a:xfrm>
            <a:off x="127450" y="2838200"/>
            <a:ext cx="8596200" cy="1908600"/>
          </a:xfrm>
          <a:prstGeom prst="rect">
            <a:avLst/>
          </a:prstGeom>
          <a:solidFill>
            <a:srgbClr val="EFEFEF"/>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00"/>
                </a:solidFill>
                <a:latin typeface="Calibri"/>
                <a:ea typeface="Calibri"/>
                <a:cs typeface="Calibri"/>
                <a:sym typeface="Calibri"/>
              </a:rPr>
              <a:t>Spoke 3 Istituzioni Accademiche coinvolte attualmente</a:t>
            </a:r>
            <a:endParaRPr b="1"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INAF (anche con sedi fin’ora non coinvolte in Spoke 3)</a:t>
            </a:r>
            <a:endParaRPr b="0" i="0" sz="1400" u="none" cap="none" strike="noStrike">
              <a:solidFill>
                <a:srgbClr val="000000"/>
              </a:solidFill>
              <a:latin typeface="Calibri"/>
              <a:ea typeface="Calibri"/>
              <a:cs typeface="Calibri"/>
              <a:sym typeface="Calibri"/>
            </a:endParaRPr>
          </a:p>
          <a:p>
            <a:pPr indent="-317500" lvl="0" marL="457200" marR="0" rtl="0" algn="l">
              <a:lnSpc>
                <a:spcPct val="100000"/>
              </a:lnSpc>
              <a:spcBef>
                <a:spcPts val="0"/>
              </a:spcBef>
              <a:spcAft>
                <a:spcPts val="0"/>
              </a:spcAft>
              <a:buClr>
                <a:srgbClr val="000000"/>
              </a:buClr>
              <a:buSzPts val="1400"/>
              <a:buFont typeface="Calibri"/>
              <a:buChar char="-"/>
            </a:pPr>
            <a:r>
              <a:rPr b="0" i="0" lang="it-IT" sz="1400" u="none" cap="none" strike="noStrike">
                <a:solidFill>
                  <a:srgbClr val="000000"/>
                </a:solidFill>
                <a:latin typeface="Calibri"/>
                <a:ea typeface="Calibri"/>
                <a:cs typeface="Calibri"/>
                <a:sym typeface="Calibri"/>
              </a:rPr>
              <a:t>Università di Roma Tor Vergata</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rPr b="1" i="0" lang="it-IT" sz="1400" u="none" cap="none" strike="noStrike">
                <a:solidFill>
                  <a:srgbClr val="0000FF"/>
                </a:solidFill>
                <a:latin typeface="Calibri"/>
                <a:ea typeface="Calibri"/>
                <a:cs typeface="Calibri"/>
                <a:sym typeface="Calibri"/>
              </a:rPr>
              <a:t> </a:t>
            </a:r>
            <a:r>
              <a:rPr b="1" i="0" lang="it-IT" sz="1400" u="none" cap="none" strike="noStrike">
                <a:solidFill>
                  <a:srgbClr val="0000FF"/>
                </a:solidFill>
                <a:highlight>
                  <a:srgbClr val="FFFF00"/>
                </a:highlight>
                <a:latin typeface="Calibri"/>
                <a:ea typeface="Calibri"/>
                <a:cs typeface="Calibri"/>
                <a:sym typeface="Calibri"/>
              </a:rPr>
              <a:t>⇒ IMPEGNO COMPLESSIVO SPOKE 3:  13 FTE (nuovo reclutamento)  + 2 FTE personale in massa critica</a:t>
            </a:r>
            <a:endParaRPr b="1" i="0" sz="1400" u="none" cap="none" strike="noStrike">
              <a:solidFill>
                <a:srgbClr val="0000FF"/>
              </a:solidFill>
              <a:highlight>
                <a:srgbClr val="FFFF00"/>
              </a:highlight>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it-IT" sz="1400" u="none" cap="none" strike="noStrike">
                <a:solidFill>
                  <a:srgbClr val="000000"/>
                </a:solidFill>
                <a:latin typeface="Calibri"/>
                <a:ea typeface="Calibri"/>
                <a:cs typeface="Calibri"/>
                <a:sym typeface="Calibri"/>
              </a:rPr>
              <a:t>In fase operativa, se permesso dall’HUB, </a:t>
            </a:r>
            <a:r>
              <a:rPr b="0" i="1" lang="it-IT" sz="1400" u="sng" cap="none" strike="noStrike">
                <a:solidFill>
                  <a:srgbClr val="000000"/>
                </a:solidFill>
                <a:latin typeface="Calibri"/>
                <a:ea typeface="Calibri"/>
                <a:cs typeface="Calibri"/>
                <a:sym typeface="Calibri"/>
              </a:rPr>
              <a:t>potremo comunque rivedere il contributo anche  a favore di altri affiliati</a:t>
            </a:r>
            <a:endParaRPr b="0" i="1" sz="1400" u="sng" cap="none" strike="noStrik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i Offic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