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  <Override PartName="/ppt/media/media2.mp4" ContentType="video/unknown"/>
  <Override PartName="/ppt/media/media3.mp4" ContentType="video/unknown"/>
  <Override PartName="/ppt/media/media4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Bodoni SvtyTwo ITC TT-Book"/>
        <a:ea typeface="Bodoni SvtyTwo ITC TT-Book"/>
        <a:cs typeface="Bodoni SvtyTwo ITC TT-Book"/>
        <a:sym typeface="Bodoni SvtyTwo ITC TT-Book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Bodoni SvtyTwo ITC TT-Book"/>
        <a:ea typeface="Bodoni SvtyTwo ITC TT-Book"/>
        <a:cs typeface="Bodoni SvtyTwo ITC TT-Book"/>
        <a:sym typeface="Bodoni SvtyTwo ITC TT-Book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Bodoni SvtyTwo ITC TT-Book"/>
        <a:ea typeface="Bodoni SvtyTwo ITC TT-Book"/>
        <a:cs typeface="Bodoni SvtyTwo ITC TT-Book"/>
        <a:sym typeface="Bodoni SvtyTwo ITC TT-Book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Bodoni SvtyTwo ITC TT-Book"/>
        <a:ea typeface="Bodoni SvtyTwo ITC TT-Book"/>
        <a:cs typeface="Bodoni SvtyTwo ITC TT-Book"/>
        <a:sym typeface="Bodoni SvtyTwo ITC TT-Book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Bodoni SvtyTwo ITC TT-Book"/>
        <a:ea typeface="Bodoni SvtyTwo ITC TT-Book"/>
        <a:cs typeface="Bodoni SvtyTwo ITC TT-Book"/>
        <a:sym typeface="Bodoni SvtyTwo ITC TT-Book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Bodoni SvtyTwo ITC TT-Book"/>
        <a:ea typeface="Bodoni SvtyTwo ITC TT-Book"/>
        <a:cs typeface="Bodoni SvtyTwo ITC TT-Book"/>
        <a:sym typeface="Bodoni SvtyTwo ITC TT-Book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Bodoni SvtyTwo ITC TT-Book"/>
        <a:ea typeface="Bodoni SvtyTwo ITC TT-Book"/>
        <a:cs typeface="Bodoni SvtyTwo ITC TT-Book"/>
        <a:sym typeface="Bodoni SvtyTwo ITC TT-Book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Bodoni SvtyTwo ITC TT-Book"/>
        <a:ea typeface="Bodoni SvtyTwo ITC TT-Book"/>
        <a:cs typeface="Bodoni SvtyTwo ITC TT-Book"/>
        <a:sym typeface="Bodoni SvtyTwo ITC TT-Book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Bodoni SvtyTwo ITC TT-Book"/>
        <a:ea typeface="Bodoni SvtyTwo ITC TT-Book"/>
        <a:cs typeface="Bodoni SvtyTwo ITC TT-Book"/>
        <a:sym typeface="Bodoni SvtyTwo ITC TT-Book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Bodoni SvtyTwo ITC TT-Book"/>
          <a:ea typeface="Bodoni SvtyTwo ITC TT-Book"/>
          <a:cs typeface="Bodoni SvtyTwo ITC TT-Book"/>
        </a:font>
        <a:srgbClr val="41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12700" cap="flat">
              <a:solidFill>
                <a:srgbClr val="004141"/>
              </a:solidFill>
              <a:prstDash val="solid"/>
              <a:round/>
            </a:ln>
          </a:top>
          <a:bottom>
            <a:ln w="127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rgbClr val="D4DBE3"/>
          </a:solidFill>
        </a:fill>
      </a:tcStyle>
    </a:wholeTbl>
    <a:band2H>
      <a:tcTxStyle b="def" i="def"/>
      <a:tcStyle>
        <a:tcBdr/>
        <a:fill>
          <a:solidFill>
            <a:srgbClr val="EBEEF2"/>
          </a:solidFill>
        </a:fill>
      </a:tcStyle>
    </a:band2H>
    <a:firstCol>
      <a:tcTxStyle b="on" i="off">
        <a:font>
          <a:latin typeface="Bodoni SvtyTwo ITC TT-Bold"/>
          <a:ea typeface="Bodoni SvtyTwo ITC TT-Bold"/>
          <a:cs typeface="Bodoni SvtyTwo ITC TT-Bold"/>
        </a:font>
        <a:srgbClr val="00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12700" cap="flat">
              <a:solidFill>
                <a:srgbClr val="004141"/>
              </a:solidFill>
              <a:prstDash val="solid"/>
              <a:round/>
            </a:ln>
          </a:top>
          <a:bottom>
            <a:ln w="127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Bodoni SvtyTwo ITC TT-Bold"/>
          <a:ea typeface="Bodoni SvtyTwo ITC TT-Bold"/>
          <a:cs typeface="Bodoni SvtyTwo ITC TT-Bold"/>
        </a:font>
        <a:srgbClr val="00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38100" cap="flat">
              <a:solidFill>
                <a:srgbClr val="004141"/>
              </a:solidFill>
              <a:prstDash val="solid"/>
              <a:round/>
            </a:ln>
          </a:top>
          <a:bottom>
            <a:ln w="127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Bodoni SvtyTwo ITC TT-Bold"/>
          <a:ea typeface="Bodoni SvtyTwo ITC TT-Bold"/>
          <a:cs typeface="Bodoni SvtyTwo ITC TT-Bold"/>
        </a:font>
        <a:srgbClr val="00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12700" cap="flat">
              <a:solidFill>
                <a:srgbClr val="004141"/>
              </a:solidFill>
              <a:prstDash val="solid"/>
              <a:round/>
            </a:ln>
          </a:top>
          <a:bottom>
            <a:ln w="381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Bodoni SvtyTwo ITC TT-Book"/>
          <a:ea typeface="Bodoni SvtyTwo ITC TT-Book"/>
          <a:cs typeface="Bodoni SvtyTwo ITC TT-Book"/>
        </a:font>
        <a:srgbClr val="41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12700" cap="flat">
              <a:solidFill>
                <a:srgbClr val="004141"/>
              </a:solidFill>
              <a:prstDash val="solid"/>
              <a:round/>
            </a:ln>
          </a:top>
          <a:bottom>
            <a:ln w="127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rgbClr val="DFE2D3"/>
          </a:solidFill>
        </a:fill>
      </a:tcStyle>
    </a:wholeTbl>
    <a:band2H>
      <a:tcTxStyle b="def" i="def"/>
      <a:tcStyle>
        <a:tcBdr/>
        <a:fill>
          <a:solidFill>
            <a:srgbClr val="F0F1EA"/>
          </a:solidFill>
        </a:fill>
      </a:tcStyle>
    </a:band2H>
    <a:firstCol>
      <a:tcTxStyle b="on" i="off">
        <a:font>
          <a:latin typeface="Bodoni SvtyTwo ITC TT-Bold"/>
          <a:ea typeface="Bodoni SvtyTwo ITC TT-Bold"/>
          <a:cs typeface="Bodoni SvtyTwo ITC TT-Bold"/>
        </a:font>
        <a:srgbClr val="00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12700" cap="flat">
              <a:solidFill>
                <a:srgbClr val="004141"/>
              </a:solidFill>
              <a:prstDash val="solid"/>
              <a:round/>
            </a:ln>
          </a:top>
          <a:bottom>
            <a:ln w="127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Bodoni SvtyTwo ITC TT-Bold"/>
          <a:ea typeface="Bodoni SvtyTwo ITC TT-Bold"/>
          <a:cs typeface="Bodoni SvtyTwo ITC TT-Bold"/>
        </a:font>
        <a:srgbClr val="00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38100" cap="flat">
              <a:solidFill>
                <a:srgbClr val="004141"/>
              </a:solidFill>
              <a:prstDash val="solid"/>
              <a:round/>
            </a:ln>
          </a:top>
          <a:bottom>
            <a:ln w="127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Bodoni SvtyTwo ITC TT-Bold"/>
          <a:ea typeface="Bodoni SvtyTwo ITC TT-Bold"/>
          <a:cs typeface="Bodoni SvtyTwo ITC TT-Bold"/>
        </a:font>
        <a:srgbClr val="00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12700" cap="flat">
              <a:solidFill>
                <a:srgbClr val="004141"/>
              </a:solidFill>
              <a:prstDash val="solid"/>
              <a:round/>
            </a:ln>
          </a:top>
          <a:bottom>
            <a:ln w="381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Bodoni SvtyTwo ITC TT-Book"/>
          <a:ea typeface="Bodoni SvtyTwo ITC TT-Book"/>
          <a:cs typeface="Bodoni SvtyTwo ITC TT-Book"/>
        </a:font>
        <a:srgbClr val="41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12700" cap="flat">
              <a:solidFill>
                <a:srgbClr val="004141"/>
              </a:solidFill>
              <a:prstDash val="solid"/>
              <a:round/>
            </a:ln>
          </a:top>
          <a:bottom>
            <a:ln w="127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rgbClr val="DEDCE1"/>
          </a:solidFill>
        </a:fill>
      </a:tcStyle>
    </a:wholeTbl>
    <a:band2H>
      <a:tcTxStyle b="def" i="def"/>
      <a:tcStyle>
        <a:tcBdr/>
        <a:fill>
          <a:solidFill>
            <a:srgbClr val="EFEEF1"/>
          </a:solidFill>
        </a:fill>
      </a:tcStyle>
    </a:band2H>
    <a:firstCol>
      <a:tcTxStyle b="on" i="off">
        <a:font>
          <a:latin typeface="Bodoni SvtyTwo ITC TT-Bold"/>
          <a:ea typeface="Bodoni SvtyTwo ITC TT-Bold"/>
          <a:cs typeface="Bodoni SvtyTwo ITC TT-Bold"/>
        </a:font>
        <a:srgbClr val="00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12700" cap="flat">
              <a:solidFill>
                <a:srgbClr val="004141"/>
              </a:solidFill>
              <a:prstDash val="solid"/>
              <a:round/>
            </a:ln>
          </a:top>
          <a:bottom>
            <a:ln w="127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Bodoni SvtyTwo ITC TT-Bold"/>
          <a:ea typeface="Bodoni SvtyTwo ITC TT-Bold"/>
          <a:cs typeface="Bodoni SvtyTwo ITC TT-Bold"/>
        </a:font>
        <a:srgbClr val="00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38100" cap="flat">
              <a:solidFill>
                <a:srgbClr val="004141"/>
              </a:solidFill>
              <a:prstDash val="solid"/>
              <a:round/>
            </a:ln>
          </a:top>
          <a:bottom>
            <a:ln w="127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Bodoni SvtyTwo ITC TT-Bold"/>
          <a:ea typeface="Bodoni SvtyTwo ITC TT-Bold"/>
          <a:cs typeface="Bodoni SvtyTwo ITC TT-Bold"/>
        </a:font>
        <a:srgbClr val="00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12700" cap="flat">
              <a:solidFill>
                <a:srgbClr val="004141"/>
              </a:solidFill>
              <a:prstDash val="solid"/>
              <a:round/>
            </a:ln>
          </a:top>
          <a:bottom>
            <a:ln w="381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Bodoni SvtyTwo ITC TT-Book"/>
          <a:ea typeface="Bodoni SvtyTwo ITC TT-Book"/>
          <a:cs typeface="Bodoni SvtyTwo ITC TT-Book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8E8"/>
          </a:solidFill>
        </a:fill>
      </a:tcStyle>
    </a:wholeTbl>
    <a:band2H>
      <a:tcTxStyle b="def" i="def"/>
      <a:tcStyle>
        <a:tcBdr/>
        <a:fill>
          <a:solidFill>
            <a:srgbClr val="004141"/>
          </a:solidFill>
        </a:fill>
      </a:tcStyle>
    </a:band2H>
    <a:firstCol>
      <a:tcTxStyle b="on" i="off">
        <a:font>
          <a:latin typeface="Bodoni SvtyTwo ITC TT-Bold"/>
          <a:ea typeface="Bodoni SvtyTwo ITC TT-Bold"/>
          <a:cs typeface="Bodoni SvtyTwo ITC TT-Bold"/>
        </a:font>
        <a:srgbClr val="00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Bodoni SvtyTwo ITC TT-Bold"/>
          <a:ea typeface="Bodoni SvtyTwo ITC TT-Bold"/>
          <a:cs typeface="Bodoni SvtyTwo ITC TT-Bold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414141"/>
              </a:solidFill>
              <a:prstDash val="solid"/>
              <a:round/>
            </a:ln>
          </a:top>
          <a:bottom>
            <a:ln w="25400" cap="flat">
              <a:solidFill>
                <a:srgbClr val="41414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141"/>
          </a:solidFill>
        </a:fill>
      </a:tcStyle>
    </a:lastRow>
    <a:firstRow>
      <a:tcTxStyle b="on" i="off">
        <a:font>
          <a:latin typeface="Bodoni SvtyTwo ITC TT-Bold"/>
          <a:ea typeface="Bodoni SvtyTwo ITC TT-Bold"/>
          <a:cs typeface="Bodoni SvtyTwo ITC TT-Bold"/>
        </a:font>
        <a:srgbClr val="00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414141"/>
              </a:solidFill>
              <a:prstDash val="solid"/>
              <a:round/>
            </a:ln>
          </a:top>
          <a:bottom>
            <a:ln w="25400" cap="flat">
              <a:solidFill>
                <a:srgbClr val="41414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Bodoni SvtyTwo ITC TT-Book"/>
          <a:ea typeface="Bodoni SvtyTwo ITC TT-Book"/>
          <a:cs typeface="Bodoni SvtyTwo ITC TT-Book"/>
        </a:font>
        <a:srgbClr val="41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12700" cap="flat">
              <a:solidFill>
                <a:srgbClr val="004141"/>
              </a:solidFill>
              <a:prstDash val="solid"/>
              <a:round/>
            </a:ln>
          </a:top>
          <a:bottom>
            <a:ln w="127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rgbClr val="CDCDCD"/>
          </a:solidFill>
        </a:fill>
      </a:tcStyle>
    </a:wholeTbl>
    <a:band2H>
      <a:tcTxStyle b="def" i="def"/>
      <a:tcStyle>
        <a:tcBdr/>
        <a:fill>
          <a:solidFill>
            <a:srgbClr val="E8E8E8"/>
          </a:solidFill>
        </a:fill>
      </a:tcStyle>
    </a:band2H>
    <a:firstCol>
      <a:tcTxStyle b="on" i="off">
        <a:font>
          <a:latin typeface="Bodoni SvtyTwo ITC TT-Bold"/>
          <a:ea typeface="Bodoni SvtyTwo ITC TT-Bold"/>
          <a:cs typeface="Bodoni SvtyTwo ITC TT-Bold"/>
        </a:font>
        <a:srgbClr val="00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12700" cap="flat">
              <a:solidFill>
                <a:srgbClr val="004141"/>
              </a:solidFill>
              <a:prstDash val="solid"/>
              <a:round/>
            </a:ln>
          </a:top>
          <a:bottom>
            <a:ln w="127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rgbClr val="414141"/>
          </a:solidFill>
        </a:fill>
      </a:tcStyle>
    </a:firstCol>
    <a:lastRow>
      <a:tcTxStyle b="on" i="off">
        <a:font>
          <a:latin typeface="Bodoni SvtyTwo ITC TT-Bold"/>
          <a:ea typeface="Bodoni SvtyTwo ITC TT-Bold"/>
          <a:cs typeface="Bodoni SvtyTwo ITC TT-Bold"/>
        </a:font>
        <a:srgbClr val="00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38100" cap="flat">
              <a:solidFill>
                <a:srgbClr val="004141"/>
              </a:solidFill>
              <a:prstDash val="solid"/>
              <a:round/>
            </a:ln>
          </a:top>
          <a:bottom>
            <a:ln w="127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rgbClr val="414141"/>
          </a:solidFill>
        </a:fill>
      </a:tcStyle>
    </a:lastRow>
    <a:firstRow>
      <a:tcTxStyle b="on" i="off">
        <a:font>
          <a:latin typeface="Bodoni SvtyTwo ITC TT-Bold"/>
          <a:ea typeface="Bodoni SvtyTwo ITC TT-Bold"/>
          <a:cs typeface="Bodoni SvtyTwo ITC TT-Bold"/>
        </a:font>
        <a:srgbClr val="004141"/>
      </a:tcTxStyle>
      <a:tcStyle>
        <a:tcBdr>
          <a:left>
            <a:ln w="12700" cap="flat">
              <a:solidFill>
                <a:srgbClr val="004141"/>
              </a:solidFill>
              <a:prstDash val="solid"/>
              <a:round/>
            </a:ln>
          </a:left>
          <a:right>
            <a:ln w="12700" cap="flat">
              <a:solidFill>
                <a:srgbClr val="004141"/>
              </a:solidFill>
              <a:prstDash val="solid"/>
              <a:round/>
            </a:ln>
          </a:right>
          <a:top>
            <a:ln w="12700" cap="flat">
              <a:solidFill>
                <a:srgbClr val="004141"/>
              </a:solidFill>
              <a:prstDash val="solid"/>
              <a:round/>
            </a:ln>
          </a:top>
          <a:bottom>
            <a:ln w="38100" cap="flat">
              <a:solidFill>
                <a:srgbClr val="004141"/>
              </a:solidFill>
              <a:prstDash val="solid"/>
              <a:round/>
            </a:ln>
          </a:bottom>
          <a:insideH>
            <a:ln w="12700" cap="flat">
              <a:solidFill>
                <a:srgbClr val="004141"/>
              </a:solidFill>
              <a:prstDash val="solid"/>
              <a:round/>
            </a:ln>
          </a:insideH>
          <a:insideV>
            <a:ln w="12700" cap="flat">
              <a:solidFill>
                <a:srgbClr val="004141"/>
              </a:solidFill>
              <a:prstDash val="solid"/>
              <a:round/>
            </a:ln>
          </a:insideV>
        </a:tcBdr>
        <a:fill>
          <a:solidFill>
            <a:srgbClr val="41414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Bodoni SvtyTwo ITC TT-Book"/>
          <a:ea typeface="Bodoni SvtyTwo ITC TT-Book"/>
          <a:cs typeface="Bodoni SvtyTwo ITC TT-Book"/>
        </a:font>
        <a:srgbClr val="414141"/>
      </a:tcTxStyle>
      <a:tcStyle>
        <a:tcBdr>
          <a:left>
            <a:ln w="12700" cap="flat">
              <a:solidFill>
                <a:srgbClr val="414141"/>
              </a:solidFill>
              <a:prstDash val="solid"/>
              <a:round/>
            </a:ln>
          </a:left>
          <a:right>
            <a:ln w="12700" cap="flat">
              <a:solidFill>
                <a:srgbClr val="414141"/>
              </a:solidFill>
              <a:prstDash val="solid"/>
              <a:round/>
            </a:ln>
          </a:right>
          <a:top>
            <a:ln w="12700" cap="flat">
              <a:solidFill>
                <a:srgbClr val="414141"/>
              </a:solidFill>
              <a:prstDash val="solid"/>
              <a:round/>
            </a:ln>
          </a:top>
          <a:bottom>
            <a:ln w="12700" cap="flat">
              <a:solidFill>
                <a:srgbClr val="414141"/>
              </a:solidFill>
              <a:prstDash val="solid"/>
              <a:round/>
            </a:ln>
          </a:bottom>
          <a:insideH>
            <a:ln w="12700" cap="flat">
              <a:solidFill>
                <a:srgbClr val="414141"/>
              </a:solidFill>
              <a:prstDash val="solid"/>
              <a:round/>
            </a:ln>
          </a:insideH>
          <a:insideV>
            <a:ln w="12700" cap="flat">
              <a:solidFill>
                <a:srgbClr val="414141"/>
              </a:solidFill>
              <a:prstDash val="solid"/>
              <a:round/>
            </a:ln>
          </a:insideV>
        </a:tcBdr>
        <a:fill>
          <a:solidFill>
            <a:srgbClr val="414141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Bodoni SvtyTwo ITC TT-Bold"/>
          <a:ea typeface="Bodoni SvtyTwo ITC TT-Bold"/>
          <a:cs typeface="Bodoni SvtyTwo ITC TT-Bold"/>
        </a:font>
        <a:srgbClr val="414141"/>
      </a:tcTxStyle>
      <a:tcStyle>
        <a:tcBdr>
          <a:left>
            <a:ln w="12700" cap="flat">
              <a:solidFill>
                <a:srgbClr val="414141"/>
              </a:solidFill>
              <a:prstDash val="solid"/>
              <a:round/>
            </a:ln>
          </a:left>
          <a:right>
            <a:ln w="12700" cap="flat">
              <a:solidFill>
                <a:srgbClr val="414141"/>
              </a:solidFill>
              <a:prstDash val="solid"/>
              <a:round/>
            </a:ln>
          </a:right>
          <a:top>
            <a:ln w="12700" cap="flat">
              <a:solidFill>
                <a:srgbClr val="414141"/>
              </a:solidFill>
              <a:prstDash val="solid"/>
              <a:round/>
            </a:ln>
          </a:top>
          <a:bottom>
            <a:ln w="12700" cap="flat">
              <a:solidFill>
                <a:srgbClr val="414141"/>
              </a:solidFill>
              <a:prstDash val="solid"/>
              <a:round/>
            </a:ln>
          </a:bottom>
          <a:insideH>
            <a:ln w="12700" cap="flat">
              <a:solidFill>
                <a:srgbClr val="414141"/>
              </a:solidFill>
              <a:prstDash val="solid"/>
              <a:round/>
            </a:ln>
          </a:insideH>
          <a:insideV>
            <a:ln w="12700" cap="flat">
              <a:solidFill>
                <a:srgbClr val="414141"/>
              </a:solidFill>
              <a:prstDash val="solid"/>
              <a:round/>
            </a:ln>
          </a:insideV>
        </a:tcBdr>
        <a:fill>
          <a:solidFill>
            <a:srgbClr val="414141">
              <a:alpha val="20000"/>
            </a:srgbClr>
          </a:solidFill>
        </a:fill>
      </a:tcStyle>
    </a:firstCol>
    <a:lastRow>
      <a:tcTxStyle b="on" i="off">
        <a:font>
          <a:latin typeface="Bodoni SvtyTwo ITC TT-Bold"/>
          <a:ea typeface="Bodoni SvtyTwo ITC TT-Bold"/>
          <a:cs typeface="Bodoni SvtyTwo ITC TT-Bold"/>
        </a:font>
        <a:srgbClr val="414141"/>
      </a:tcTxStyle>
      <a:tcStyle>
        <a:tcBdr>
          <a:left>
            <a:ln w="12700" cap="flat">
              <a:solidFill>
                <a:srgbClr val="414141"/>
              </a:solidFill>
              <a:prstDash val="solid"/>
              <a:round/>
            </a:ln>
          </a:left>
          <a:right>
            <a:ln w="12700" cap="flat">
              <a:solidFill>
                <a:srgbClr val="414141"/>
              </a:solidFill>
              <a:prstDash val="solid"/>
              <a:round/>
            </a:ln>
          </a:right>
          <a:top>
            <a:ln w="50800" cap="flat">
              <a:solidFill>
                <a:srgbClr val="414141"/>
              </a:solidFill>
              <a:prstDash val="solid"/>
              <a:round/>
            </a:ln>
          </a:top>
          <a:bottom>
            <a:ln w="12700" cap="flat">
              <a:solidFill>
                <a:srgbClr val="414141"/>
              </a:solidFill>
              <a:prstDash val="solid"/>
              <a:round/>
            </a:ln>
          </a:bottom>
          <a:insideH>
            <a:ln w="12700" cap="flat">
              <a:solidFill>
                <a:srgbClr val="414141"/>
              </a:solidFill>
              <a:prstDash val="solid"/>
              <a:round/>
            </a:ln>
          </a:insideH>
          <a:insideV>
            <a:ln w="12700" cap="flat">
              <a:solidFill>
                <a:srgbClr val="414141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Bodoni SvtyTwo ITC TT-Bold"/>
          <a:ea typeface="Bodoni SvtyTwo ITC TT-Bold"/>
          <a:cs typeface="Bodoni SvtyTwo ITC TT-Bold"/>
        </a:font>
        <a:srgbClr val="414141"/>
      </a:tcTxStyle>
      <a:tcStyle>
        <a:tcBdr>
          <a:left>
            <a:ln w="12700" cap="flat">
              <a:solidFill>
                <a:srgbClr val="414141"/>
              </a:solidFill>
              <a:prstDash val="solid"/>
              <a:round/>
            </a:ln>
          </a:left>
          <a:right>
            <a:ln w="12700" cap="flat">
              <a:solidFill>
                <a:srgbClr val="414141"/>
              </a:solidFill>
              <a:prstDash val="solid"/>
              <a:round/>
            </a:ln>
          </a:right>
          <a:top>
            <a:ln w="12700" cap="flat">
              <a:solidFill>
                <a:srgbClr val="414141"/>
              </a:solidFill>
              <a:prstDash val="solid"/>
              <a:round/>
            </a:ln>
          </a:top>
          <a:bottom>
            <a:ln w="25400" cap="flat">
              <a:solidFill>
                <a:srgbClr val="414141"/>
              </a:solidFill>
              <a:prstDash val="solid"/>
              <a:round/>
            </a:ln>
          </a:bottom>
          <a:insideH>
            <a:ln w="12700" cap="flat">
              <a:solidFill>
                <a:srgbClr val="414141"/>
              </a:solidFill>
              <a:prstDash val="solid"/>
              <a:round/>
            </a:ln>
          </a:insideH>
          <a:insideV>
            <a:ln w="12700" cap="flat">
              <a:solidFill>
                <a:srgbClr val="414141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Shape 12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Text"/>
          <p:cNvSpPr txBox="1"/>
          <p:nvPr>
            <p:ph type="title"/>
          </p:nvPr>
        </p:nvSpPr>
        <p:spPr>
          <a:xfrm>
            <a:off x="952500" y="5829300"/>
            <a:ext cx="13500100" cy="33401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Body Level One…"/>
          <p:cNvSpPr txBox="1"/>
          <p:nvPr>
            <p:ph type="body" sz="quarter" idx="1"/>
          </p:nvPr>
        </p:nvSpPr>
        <p:spPr>
          <a:xfrm>
            <a:off x="990600" y="8420100"/>
            <a:ext cx="22390100" cy="812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1700"/>
              </a:spcBef>
              <a:buClrTx/>
              <a:buSzTx/>
              <a:buFontTx/>
              <a:buNone/>
              <a:defRPr i="1" sz="4200"/>
            </a:lvl1pPr>
            <a:lvl2pPr marL="1121663" indent="-512063" algn="ctr">
              <a:spcBef>
                <a:spcPts val="1700"/>
              </a:spcBef>
              <a:buClrTx/>
              <a:buFontTx/>
              <a:defRPr i="1" sz="4200"/>
            </a:lvl2pPr>
            <a:lvl3pPr marL="1731264" indent="-512064" algn="ctr">
              <a:spcBef>
                <a:spcPts val="1700"/>
              </a:spcBef>
              <a:buClrTx/>
              <a:buFontTx/>
              <a:defRPr i="1" sz="4200"/>
            </a:lvl3pPr>
            <a:lvl4pPr marL="2340864" indent="-512064" algn="ctr">
              <a:spcBef>
                <a:spcPts val="1700"/>
              </a:spcBef>
              <a:buClrTx/>
              <a:buFontTx/>
              <a:defRPr i="1" sz="4200"/>
            </a:lvl4pPr>
            <a:lvl5pPr marL="2950464" indent="-512064" algn="ctr">
              <a:spcBef>
                <a:spcPts val="1700"/>
              </a:spcBef>
              <a:buClrTx/>
              <a:buFontTx/>
              <a:defRPr i="1"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" name="“Type a quote here.”"/>
          <p:cNvSpPr txBox="1"/>
          <p:nvPr>
            <p:ph type="body" sz="quarter" idx="21"/>
          </p:nvPr>
        </p:nvSpPr>
        <p:spPr>
          <a:xfrm>
            <a:off x="2374900" y="6000750"/>
            <a:ext cx="19621500" cy="9398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ClrTx/>
              <a:buSzTx/>
              <a:buFontTx/>
              <a:buNone/>
            </a:pPr>
          </a:p>
        </p:txBody>
      </p:sp>
      <p:sp>
        <p:nvSpPr>
          <p:cNvPr id="1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Black and white photo looking up at the suspension cables of a bridge with clouds in the background"/>
          <p:cNvSpPr/>
          <p:nvPr>
            <p:ph type="pic" idx="21"/>
          </p:nvPr>
        </p:nvSpPr>
        <p:spPr>
          <a:xfrm>
            <a:off x="0" y="-2654300"/>
            <a:ext cx="24384000" cy="171534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Line"/>
          <p:cNvSpPr/>
          <p:nvPr/>
        </p:nvSpPr>
        <p:spPr>
          <a:xfrm flipV="1">
            <a:off x="14989317" y="9919061"/>
            <a:ext cx="2" cy="231013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2" name="Line"/>
          <p:cNvSpPr/>
          <p:nvPr/>
        </p:nvSpPr>
        <p:spPr>
          <a:xfrm>
            <a:off x="952500" y="12801600"/>
            <a:ext cx="22498975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3" name="Line"/>
          <p:cNvSpPr/>
          <p:nvPr/>
        </p:nvSpPr>
        <p:spPr>
          <a:xfrm>
            <a:off x="952499" y="9321800"/>
            <a:ext cx="22500036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4" name="Line"/>
          <p:cNvSpPr/>
          <p:nvPr/>
        </p:nvSpPr>
        <p:spPr>
          <a:xfrm flipV="1">
            <a:off x="14989317" y="9919061"/>
            <a:ext cx="2" cy="231013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5" name="Body Level One…"/>
          <p:cNvSpPr txBox="1"/>
          <p:nvPr>
            <p:ph type="body" sz="quarter" idx="1"/>
          </p:nvPr>
        </p:nvSpPr>
        <p:spPr>
          <a:xfrm>
            <a:off x="952500" y="8610600"/>
            <a:ext cx="13500100" cy="635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3200"/>
            </a:lvl1pPr>
            <a:lvl2pPr marL="999744" indent="-390144">
              <a:lnSpc>
                <a:spcPct val="110000"/>
              </a:lnSpc>
              <a:spcBef>
                <a:spcPts val="0"/>
              </a:spcBef>
              <a:buClrTx/>
              <a:buFontTx/>
              <a:defRPr i="1" sz="3200"/>
            </a:lvl2pPr>
            <a:lvl3pPr marL="1609344" indent="-390144">
              <a:lnSpc>
                <a:spcPct val="110000"/>
              </a:lnSpc>
              <a:spcBef>
                <a:spcPts val="0"/>
              </a:spcBef>
              <a:buClrTx/>
              <a:buFontTx/>
              <a:defRPr i="1" sz="3200"/>
            </a:lvl3pPr>
            <a:lvl4pPr marL="2218944" indent="-390144">
              <a:lnSpc>
                <a:spcPct val="110000"/>
              </a:lnSpc>
              <a:spcBef>
                <a:spcPts val="0"/>
              </a:spcBef>
              <a:buClrTx/>
              <a:buFontTx/>
              <a:defRPr i="1" sz="3200"/>
            </a:lvl4pPr>
            <a:lvl5pPr marL="2828544" indent="-390144">
              <a:lnSpc>
                <a:spcPct val="110000"/>
              </a:lnSpc>
              <a:spcBef>
                <a:spcPts val="0"/>
              </a:spcBef>
              <a:buClrTx/>
              <a:buFontTx/>
              <a:defRPr i="1"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Black and white photo of the Zeeland Bridge in the Netherlands"/>
          <p:cNvSpPr/>
          <p:nvPr>
            <p:ph type="pic" idx="21"/>
          </p:nvPr>
        </p:nvSpPr>
        <p:spPr>
          <a:xfrm>
            <a:off x="952500" y="-1460500"/>
            <a:ext cx="22479000" cy="13893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7" name="Title Text"/>
          <p:cNvSpPr txBox="1"/>
          <p:nvPr>
            <p:ph type="title"/>
          </p:nvPr>
        </p:nvSpPr>
        <p:spPr>
          <a:xfrm>
            <a:off x="952500" y="9398000"/>
            <a:ext cx="13500100" cy="33401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28" name="Body Level One…"/>
          <p:cNvSpPr txBox="1"/>
          <p:nvPr>
            <p:ph type="body" sz="quarter" idx="22"/>
          </p:nvPr>
        </p:nvSpPr>
        <p:spPr>
          <a:xfrm>
            <a:off x="15532100" y="9398000"/>
            <a:ext cx="7950200" cy="33401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3200"/>
            </a:pPr>
          </a:p>
        </p:txBody>
      </p:sp>
      <p:sp>
        <p:nvSpPr>
          <p:cNvPr id="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Text"/>
          <p:cNvSpPr txBox="1"/>
          <p:nvPr>
            <p:ph type="title"/>
          </p:nvPr>
        </p:nvSpPr>
        <p:spPr>
          <a:xfrm>
            <a:off x="952500" y="5194300"/>
            <a:ext cx="22479000" cy="33401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Line"/>
          <p:cNvSpPr/>
          <p:nvPr/>
        </p:nvSpPr>
        <p:spPr>
          <a:xfrm>
            <a:off x="952500" y="6858000"/>
            <a:ext cx="10643201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5" name="Line"/>
          <p:cNvSpPr/>
          <p:nvPr/>
        </p:nvSpPr>
        <p:spPr>
          <a:xfrm>
            <a:off x="952500" y="3898900"/>
            <a:ext cx="1064309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6" name="Body Level One…"/>
          <p:cNvSpPr txBox="1"/>
          <p:nvPr>
            <p:ph type="body" sz="quarter" idx="1"/>
          </p:nvPr>
        </p:nvSpPr>
        <p:spPr>
          <a:xfrm>
            <a:off x="952500" y="3124200"/>
            <a:ext cx="10642600" cy="635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3200"/>
            </a:lvl1pPr>
            <a:lvl2pPr marL="999744" indent="-390144">
              <a:lnSpc>
                <a:spcPct val="110000"/>
              </a:lnSpc>
              <a:spcBef>
                <a:spcPts val="0"/>
              </a:spcBef>
              <a:buClrTx/>
              <a:buFontTx/>
              <a:defRPr i="1" sz="3200"/>
            </a:lvl2pPr>
            <a:lvl3pPr marL="1609344" indent="-390144">
              <a:lnSpc>
                <a:spcPct val="110000"/>
              </a:lnSpc>
              <a:spcBef>
                <a:spcPts val="0"/>
              </a:spcBef>
              <a:buClrTx/>
              <a:buFontTx/>
              <a:defRPr i="1" sz="3200"/>
            </a:lvl3pPr>
            <a:lvl4pPr marL="2218944" indent="-390144">
              <a:lnSpc>
                <a:spcPct val="110000"/>
              </a:lnSpc>
              <a:spcBef>
                <a:spcPts val="0"/>
              </a:spcBef>
              <a:buClrTx/>
              <a:buFontTx/>
              <a:defRPr i="1" sz="3200"/>
            </a:lvl4pPr>
            <a:lvl5pPr marL="2828544" indent="-390144">
              <a:lnSpc>
                <a:spcPct val="110000"/>
              </a:lnSpc>
              <a:spcBef>
                <a:spcPts val="0"/>
              </a:spcBef>
              <a:buClrTx/>
              <a:buFontTx/>
              <a:defRPr i="1"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" name="Black and white photo of the underside of a bridge going over a river and against the sky "/>
          <p:cNvSpPr/>
          <p:nvPr>
            <p:ph type="pic" idx="21"/>
          </p:nvPr>
        </p:nvSpPr>
        <p:spPr>
          <a:xfrm>
            <a:off x="12534900" y="-1651000"/>
            <a:ext cx="10799069" cy="15824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8" name="Title Text"/>
          <p:cNvSpPr txBox="1"/>
          <p:nvPr>
            <p:ph type="title"/>
          </p:nvPr>
        </p:nvSpPr>
        <p:spPr>
          <a:xfrm>
            <a:off x="952500" y="3975100"/>
            <a:ext cx="10642600" cy="2806700"/>
          </a:xfrm>
          <a:prstGeom prst="rect">
            <a:avLst/>
          </a:prstGeom>
        </p:spPr>
        <p:txBody>
          <a:bodyPr/>
          <a:lstStyle>
            <a:lvl1pPr algn="l">
              <a:defRPr sz="7800"/>
            </a:lvl1pPr>
          </a:lstStyle>
          <a:p>
            <a:pPr/>
            <a:r>
              <a:t>Title Text</a:t>
            </a:r>
          </a:p>
        </p:txBody>
      </p:sp>
      <p:sp>
        <p:nvSpPr>
          <p:cNvPr id="49" name="Body Level One…"/>
          <p:cNvSpPr txBox="1"/>
          <p:nvPr>
            <p:ph type="body" sz="quarter" idx="22"/>
          </p:nvPr>
        </p:nvSpPr>
        <p:spPr>
          <a:xfrm>
            <a:off x="952500" y="7086600"/>
            <a:ext cx="10642600" cy="5638800"/>
          </a:xfrm>
          <a:prstGeom prst="rect">
            <a:avLst/>
          </a:prstGeom>
        </p:spPr>
        <p:txBody>
          <a:bodyPr anchor="t"/>
          <a:lstStyle/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32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Line"/>
          <p:cNvSpPr/>
          <p:nvPr/>
        </p:nvSpPr>
        <p:spPr>
          <a:xfrm>
            <a:off x="952499" y="3060700"/>
            <a:ext cx="2249492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8" name="Line"/>
          <p:cNvSpPr/>
          <p:nvPr/>
        </p:nvSpPr>
        <p:spPr>
          <a:xfrm>
            <a:off x="952499" y="889000"/>
            <a:ext cx="2249492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Black and white photo of the underside of a bridge going over a river and against the sky "/>
          <p:cNvSpPr/>
          <p:nvPr>
            <p:ph type="pic" idx="21"/>
          </p:nvPr>
        </p:nvSpPr>
        <p:spPr>
          <a:xfrm>
            <a:off x="12636500" y="-2413000"/>
            <a:ext cx="11024413" cy="16154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8" name="Body Level One…"/>
          <p:cNvSpPr txBox="1"/>
          <p:nvPr>
            <p:ph type="body" sz="half" idx="1"/>
          </p:nvPr>
        </p:nvSpPr>
        <p:spPr>
          <a:xfrm>
            <a:off x="952500" y="3797300"/>
            <a:ext cx="10909300" cy="8928100"/>
          </a:xfrm>
          <a:prstGeom prst="rect">
            <a:avLst/>
          </a:prstGeom>
        </p:spPr>
        <p:txBody>
          <a:bodyPr/>
          <a:lstStyle>
            <a:lvl1pPr marL="508000" indent="-508000">
              <a:spcBef>
                <a:spcPts val="2500"/>
              </a:spcBef>
              <a:buSzPct val="65000"/>
              <a:defRPr sz="4200"/>
            </a:lvl1pPr>
            <a:lvl2pPr marL="1016000" indent="-508000">
              <a:spcBef>
                <a:spcPts val="2500"/>
              </a:spcBef>
              <a:buSzPct val="65000"/>
              <a:defRPr sz="4200"/>
            </a:lvl2pPr>
            <a:lvl3pPr marL="1524000" indent="-508000">
              <a:spcBef>
                <a:spcPts val="2500"/>
              </a:spcBef>
              <a:buSzPct val="65000"/>
              <a:defRPr sz="4200"/>
            </a:lvl3pPr>
            <a:lvl4pPr marL="2032000" indent="-508000">
              <a:spcBef>
                <a:spcPts val="2500"/>
              </a:spcBef>
              <a:buSzPct val="65000"/>
              <a:defRPr sz="4200"/>
            </a:lvl4pPr>
            <a:lvl5pPr marL="2540000" indent="-508000">
              <a:spcBef>
                <a:spcPts val="2500"/>
              </a:spcBef>
              <a:buSzPct val="65000"/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Body Level One…"/>
          <p:cNvSpPr txBox="1"/>
          <p:nvPr>
            <p:ph type="body" idx="1"/>
          </p:nvPr>
        </p:nvSpPr>
        <p:spPr>
          <a:xfrm>
            <a:off x="952500" y="1778000"/>
            <a:ext cx="22479000" cy="101473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Black and white photo looking up at the suspension cables of a bridge with clouds in the background"/>
          <p:cNvSpPr/>
          <p:nvPr>
            <p:ph type="pic" sz="half" idx="21"/>
          </p:nvPr>
        </p:nvSpPr>
        <p:spPr>
          <a:xfrm>
            <a:off x="12232230" y="6024722"/>
            <a:ext cx="11497994" cy="808851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5" name="Black and white photo of the Zeeland Bridge in the Netherlands"/>
          <p:cNvSpPr/>
          <p:nvPr>
            <p:ph type="pic" sz="half" idx="22"/>
          </p:nvPr>
        </p:nvSpPr>
        <p:spPr>
          <a:xfrm>
            <a:off x="12349985" y="635000"/>
            <a:ext cx="11226802" cy="680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6" name="Black and white photo of the underside of a bridge going over a river and against the sky "/>
          <p:cNvSpPr/>
          <p:nvPr>
            <p:ph type="pic" idx="23"/>
          </p:nvPr>
        </p:nvSpPr>
        <p:spPr>
          <a:xfrm>
            <a:off x="730989" y="-2438400"/>
            <a:ext cx="11050414" cy="16192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952499" y="3048000"/>
            <a:ext cx="2249492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" name="Line"/>
          <p:cNvSpPr/>
          <p:nvPr/>
        </p:nvSpPr>
        <p:spPr>
          <a:xfrm>
            <a:off x="952499" y="889000"/>
            <a:ext cx="2249492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" name="Title Text"/>
          <p:cNvSpPr txBox="1"/>
          <p:nvPr>
            <p:ph type="title"/>
          </p:nvPr>
        </p:nvSpPr>
        <p:spPr>
          <a:xfrm>
            <a:off x="952500" y="1143000"/>
            <a:ext cx="22479000" cy="166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952500" y="3695700"/>
            <a:ext cx="22479000" cy="857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11976099" y="13017500"/>
            <a:ext cx="419101" cy="508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solidFill>
                  <a:srgbClr val="4C494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1pPr>
      <a:lvl2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2pPr>
      <a:lvl3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3pPr>
      <a:lvl4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4pPr>
      <a:lvl5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5pPr>
      <a:lvl6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6pPr>
      <a:lvl7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7pPr>
      <a:lvl8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8pPr>
      <a:lvl9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9pPr>
    </p:titleStyle>
    <p:bodyStyle>
      <a:lvl1pPr marL="6096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12192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8288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24384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30480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36576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42672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48768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54864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3" Type="http://schemas.microsoft.com/office/2007/relationships/media" Target="../media/media4.mp4"/><Relationship Id="rId4" Type="http://schemas.openxmlformats.org/officeDocument/2006/relationships/image" Target="../media/image37.png"/><Relationship Id="rId5" Type="http://schemas.openxmlformats.org/officeDocument/2006/relationships/image" Target="../media/image3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4.png"/><Relationship Id="rId11" Type="http://schemas.openxmlformats.org/officeDocument/2006/relationships/image" Target="../media/image15.png"/><Relationship Id="rId12" Type="http://schemas.openxmlformats.org/officeDocument/2006/relationships/image" Target="../media/image1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21.png"/><Relationship Id="rId5" Type="http://schemas.openxmlformats.org/officeDocument/2006/relationships/image" Target="../media/image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3" Type="http://schemas.microsoft.com/office/2007/relationships/media" Target="../media/media3.mp4"/><Relationship Id="rId4" Type="http://schemas.openxmlformats.org/officeDocument/2006/relationships/image" Target="../media/image31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alice_55_black_holes_in_the_universe_in_rebecca_dautremer_style_b0cb0de8-27a2-4662-bee9-e99bf824806f.png" descr="alice_55_black_holes_in_the_universe_in_rebecca_dautremer_style_b0cb0de8-27a2-4662-bee9-e99bf824806f.png"/>
          <p:cNvPicPr>
            <a:picLocks noChangeAspect="1"/>
          </p:cNvPicPr>
          <p:nvPr/>
        </p:nvPicPr>
        <p:blipFill>
          <a:blip r:embed="rId2">
            <a:extLst/>
          </a:blip>
          <a:srcRect l="0" t="3135" r="0" b="3135"/>
          <a:stretch>
            <a:fillRect/>
          </a:stretch>
        </p:blipFill>
        <p:spPr>
          <a:xfrm>
            <a:off x="3985967" y="2272610"/>
            <a:ext cx="16089898" cy="50692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74700" dist="362377" dir="3180000">
              <a:srgbClr val="000000"/>
            </a:outerShdw>
            <a:reflection blurRad="0" stA="76920" stPos="0" endA="0" endPos="40000" dist="0" dir="5400000" fadeDir="5400000" sx="100000" sy="-100000" kx="0" ky="0" algn="bl" rotWithShape="0"/>
          </a:effectLst>
        </p:spPr>
      </p:pic>
      <p:sp>
        <p:nvSpPr>
          <p:cNvPr id="131" name="The cosmic dance"/>
          <p:cNvSpPr txBox="1"/>
          <p:nvPr/>
        </p:nvSpPr>
        <p:spPr>
          <a:xfrm>
            <a:off x="8398001" y="8131456"/>
            <a:ext cx="72656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>
                <a:solidFill>
                  <a:srgbClr val="87312B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The cosmic dance</a:t>
            </a:r>
          </a:p>
        </p:txBody>
      </p:sp>
      <p:sp>
        <p:nvSpPr>
          <p:cNvPr id="132" name="Unveiling the dynamics of supermassive black holes in cosmological simulations"/>
          <p:cNvSpPr txBox="1"/>
          <p:nvPr/>
        </p:nvSpPr>
        <p:spPr>
          <a:xfrm>
            <a:off x="3347290" y="9184936"/>
            <a:ext cx="1736725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Unveiling the dynamics of supermassive black holes in cosmological simulations</a:t>
            </a:r>
          </a:p>
        </p:txBody>
      </p:sp>
      <p:sp>
        <p:nvSpPr>
          <p:cNvPr id="133" name="Alice Damiano - PhD UniTS"/>
          <p:cNvSpPr txBox="1"/>
          <p:nvPr/>
        </p:nvSpPr>
        <p:spPr>
          <a:xfrm>
            <a:off x="10436367" y="10229117"/>
            <a:ext cx="3511266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900">
                <a:solidFill>
                  <a:srgbClr val="7D5D43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Alice Damiano </a:t>
            </a:r>
          </a:p>
          <a:p>
            <a:pPr>
              <a:defRPr>
                <a:solidFill>
                  <a:srgbClr val="7D5D43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 PhD UniTS</a:t>
            </a:r>
          </a:p>
        </p:txBody>
      </p:sp>
      <p:sp>
        <p:nvSpPr>
          <p:cNvPr id="134" name="Spoke 3 General Meeting"/>
          <p:cNvSpPr txBox="1"/>
          <p:nvPr/>
        </p:nvSpPr>
        <p:spPr>
          <a:xfrm>
            <a:off x="558603" y="12853937"/>
            <a:ext cx="5237164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7D5D4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Spoke 3 General Meeting      </a:t>
            </a:r>
          </a:p>
        </p:txBody>
      </p:sp>
      <p:sp>
        <p:nvSpPr>
          <p:cNvPr id="135" name="Catania - 14/06/2023"/>
          <p:cNvSpPr txBox="1"/>
          <p:nvPr/>
        </p:nvSpPr>
        <p:spPr>
          <a:xfrm>
            <a:off x="20098104" y="12853937"/>
            <a:ext cx="395605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7D5D4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Catania - 14/06/2023</a:t>
            </a:r>
          </a:p>
        </p:txBody>
      </p:sp>
      <p:pic>
        <p:nvPicPr>
          <p:cNvPr id="136" name="Screenshot 2023-06-13 at 14.38.50.png" descr="Screenshot 2023-06-13 at 14.38.50.png"/>
          <p:cNvPicPr>
            <a:picLocks noChangeAspect="1"/>
          </p:cNvPicPr>
          <p:nvPr/>
        </p:nvPicPr>
        <p:blipFill>
          <a:blip r:embed="rId3">
            <a:extLst/>
          </a:blip>
          <a:srcRect l="0" t="10915" r="0" b="38118"/>
          <a:stretch>
            <a:fillRect/>
          </a:stretch>
        </p:blipFill>
        <p:spPr>
          <a:xfrm>
            <a:off x="1056709" y="399382"/>
            <a:ext cx="8491022" cy="1419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Screenshot 2023-06-13 at 14.41.11.png" descr="Screenshot 2023-06-13 at 14.41.1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76314" y="355497"/>
            <a:ext cx="15006629" cy="1507393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upervisors :…"/>
          <p:cNvSpPr txBox="1"/>
          <p:nvPr/>
        </p:nvSpPr>
        <p:spPr>
          <a:xfrm>
            <a:off x="8167787" y="12279216"/>
            <a:ext cx="8603184" cy="108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Supervisors :</a:t>
            </a:r>
          </a:p>
          <a:p>
            <a:pPr>
              <a:defRPr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Stefano Borgani, Luca Tornatore, Milena Valentini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inning-2.mp4" descr="Pinning-2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2144005" y="2359274"/>
            <a:ext cx="19705810" cy="11084518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Higher resolution galaxy cluster simulations to investigate the role of this new recipe on the AGN activity and galaxy population.…"/>
          <p:cNvSpPr txBox="1"/>
          <p:nvPr/>
        </p:nvSpPr>
        <p:spPr>
          <a:xfrm>
            <a:off x="12291131" y="4713980"/>
            <a:ext cx="10999969" cy="330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Higher resolution galaxy cluster simulations to investigate the role of this new recipe on the AGN activity and galaxy population.</a:t>
            </a:r>
          </a:p>
          <a:p>
            <a:pPr algn="l">
              <a:defRPr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algn="l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Study of the effect of the merging histories on higher-redshift protocluster regions.</a:t>
            </a:r>
          </a:p>
        </p:txBody>
      </p:sp>
      <p:sp>
        <p:nvSpPr>
          <p:cNvPr id="305" name="Cosmological simulations to  investigate the merger rate,…"/>
          <p:cNvSpPr txBox="1"/>
          <p:nvPr/>
        </p:nvSpPr>
        <p:spPr>
          <a:xfrm>
            <a:off x="12186149" y="8757142"/>
            <a:ext cx="10854333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Cosmological simulations to  investigate the merger rate, </a:t>
            </a:r>
          </a:p>
          <a:p>
            <a:pPr algn="l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the black hole mass function and predictions for PTA, LISA.</a:t>
            </a:r>
          </a:p>
        </p:txBody>
      </p:sp>
      <p:pic>
        <p:nvPicPr>
          <p:cNvPr id="306" name="Screenshot 2023-06-12 at 16.02.23.png" descr="Screenshot 2023-06-12 at 16.02.2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41011" y="4208"/>
            <a:ext cx="5445886" cy="1849547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307" name="Current and future perspectives"/>
          <p:cNvSpPr txBox="1"/>
          <p:nvPr/>
        </p:nvSpPr>
        <p:spPr>
          <a:xfrm>
            <a:off x="5856843" y="536361"/>
            <a:ext cx="1352401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400">
                <a:solidFill>
                  <a:srgbClr val="87312B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Current and future perspectives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0" fill="hold"/>
                                        <p:tgtEl>
                                          <p:spTgt spid="3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3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303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30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0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roup"/>
          <p:cNvGrpSpPr/>
          <p:nvPr/>
        </p:nvGrpSpPr>
        <p:grpSpPr>
          <a:xfrm>
            <a:off x="1013722" y="4558332"/>
            <a:ext cx="12355191" cy="4919410"/>
            <a:chOff x="0" y="0"/>
            <a:chExt cx="12355190" cy="4919408"/>
          </a:xfrm>
        </p:grpSpPr>
        <p:sp>
          <p:nvSpPr>
            <p:cNvPr id="140" name="Active Galactic Nuclei, powered by Supermassive Black Holes, can solve the tension between the hierarchical structure growth and the  ."/>
            <p:cNvSpPr txBox="1"/>
            <p:nvPr/>
          </p:nvSpPr>
          <p:spPr>
            <a:xfrm>
              <a:off x="0" y="0"/>
              <a:ext cx="12355191" cy="17131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Active Galactic Nuclei, powered by Supermassive Black Holes, can solve the tension between the hierarchical structure growth and the </a:t>
              </a:r>
              <a14:m>
                <m:oMath>
                  <m:r>
                    <a:rPr xmlns:a="http://schemas.openxmlformats.org/drawingml/2006/main" sz="35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d</m:t>
                  </m:r>
                  <m:r>
                    <a:rPr xmlns:a="http://schemas.openxmlformats.org/drawingml/2006/main" sz="35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o</m:t>
                  </m:r>
                  <m:r>
                    <a:rPr xmlns:a="http://schemas.openxmlformats.org/drawingml/2006/main" sz="35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w</m:t>
                  </m:r>
                  <m:r>
                    <a:rPr xmlns:a="http://schemas.openxmlformats.org/drawingml/2006/main" sz="35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n</m:t>
                  </m:r>
                  <m:r>
                    <a:rPr xmlns:a="http://schemas.openxmlformats.org/drawingml/2006/main" sz="35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s</m:t>
                  </m:r>
                  <m:r>
                    <a:rPr xmlns:a="http://schemas.openxmlformats.org/drawingml/2006/main" sz="35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i</m:t>
                  </m:r>
                  <m:r>
                    <a:rPr xmlns:a="http://schemas.openxmlformats.org/drawingml/2006/main" sz="35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z</m:t>
                  </m:r>
                  <m:r>
                    <a:rPr xmlns:a="http://schemas.openxmlformats.org/drawingml/2006/main" sz="35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i</m:t>
                  </m:r>
                  <m:r>
                    <a:rPr xmlns:a="http://schemas.openxmlformats.org/drawingml/2006/main" sz="35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n</m:t>
                  </m:r>
                  <m:r>
                    <a:rPr xmlns:a="http://schemas.openxmlformats.org/drawingml/2006/main" sz="35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g</m:t>
                  </m:r>
                  <m:r>
                    <a:rPr xmlns:a="http://schemas.openxmlformats.org/drawingml/2006/main" sz="35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35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r</m:t>
                  </m:r>
                  <m:r>
                    <a:rPr xmlns:a="http://schemas.openxmlformats.org/drawingml/2006/main" sz="35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e</m:t>
                  </m:r>
                  <m:r>
                    <a:rPr xmlns:a="http://schemas.openxmlformats.org/drawingml/2006/main" sz="35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n</m:t>
                  </m:r>
                  <m:sSup>
                    <m:e>
                      <m:r>
                        <a:rPr xmlns:a="http://schemas.openxmlformats.org/drawingml/2006/main" sz="35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e>
                    <m:sup>
                      <m:r>
                        <a:rPr xmlns:a="http://schemas.openxmlformats.org/drawingml/2006/main" sz="35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1,2</m:t>
                      </m:r>
                    </m:sup>
                  </m:sSup>
                </m:oMath>
              </a14:m>
              <a:r>
                <a:rPr i="1"/>
                <a:t>. </a:t>
              </a:r>
            </a:p>
          </p:txBody>
        </p:sp>
        <p:sp>
          <p:nvSpPr>
            <p:cNvPr id="141" name="The growth of Supermassive Black Holes and their host galaxy seem to be intertwined, witnessing that BHs play a key role in galaxy evolution ."/>
            <p:cNvSpPr txBox="1"/>
            <p:nvPr/>
          </p:nvSpPr>
          <p:spPr>
            <a:xfrm>
              <a:off x="75854" y="3206234"/>
              <a:ext cx="12203482" cy="17131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The growth of Supermassive Black Holes and their host galaxy seem to be intertwined, witnessing that BHs play a key role in galaxy evolution</a:t>
              </a:r>
              <a14:m>
                <m:oMath>
                  <m:sSup>
                    <m:e/>
                    <m:sup>
                      <m:r>
                        <a:rPr xmlns:a="http://schemas.openxmlformats.org/drawingml/2006/main" sz="45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</m:oMath>
              </a14:m>
              <a:r>
                <a:t>.</a:t>
              </a:r>
            </a:p>
          </p:txBody>
        </p:sp>
      </p:grpSp>
      <p:pic>
        <p:nvPicPr>
          <p:cNvPr id="143" name="Screenshot 2023-06-12 at 15.37.12.png" descr="Screenshot 2023-06-12 at 15.37.12.png"/>
          <p:cNvPicPr>
            <a:picLocks noChangeAspect="1"/>
          </p:cNvPicPr>
          <p:nvPr/>
        </p:nvPicPr>
        <p:blipFill>
          <a:blip r:embed="rId2">
            <a:alphaModFix amt="87422"/>
            <a:extLst/>
          </a:blip>
          <a:stretch>
            <a:fillRect/>
          </a:stretch>
        </p:blipFill>
        <p:spPr>
          <a:xfrm rot="16200000">
            <a:off x="-1609934" y="-5463450"/>
            <a:ext cx="1996091" cy="12838015"/>
          </a:xfrm>
          <a:prstGeom prst="rect">
            <a:avLst/>
          </a:prstGeom>
          <a:ln w="12700">
            <a:miter lim="400000"/>
          </a:ln>
          <a:effectLst>
            <a:reflection blurRad="0" stA="83362" stPos="0" endA="0" endPos="40000" dist="0" dir="5400000" fadeDir="5400000" sx="100000" sy="-100000" kx="0" ky="0" algn="bl" rotWithShape="0"/>
          </a:effectLst>
        </p:spPr>
      </p:pic>
      <p:sp>
        <p:nvSpPr>
          <p:cNvPr id="144" name="The importance of being a black hole"/>
          <p:cNvSpPr txBox="1"/>
          <p:nvPr/>
        </p:nvSpPr>
        <p:spPr>
          <a:xfrm>
            <a:off x="5856842" y="536361"/>
            <a:ext cx="1352401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400">
                <a:solidFill>
                  <a:srgbClr val="87312B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The importance of being a black hole</a:t>
            </a:r>
          </a:p>
        </p:txBody>
      </p:sp>
      <p:sp>
        <p:nvSpPr>
          <p:cNvPr id="145" name="Part I"/>
          <p:cNvSpPr txBox="1"/>
          <p:nvPr/>
        </p:nvSpPr>
        <p:spPr>
          <a:xfrm>
            <a:off x="3162570" y="339510"/>
            <a:ext cx="2217869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7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Part I</a:t>
            </a:r>
          </a:p>
        </p:txBody>
      </p:sp>
      <p:grpSp>
        <p:nvGrpSpPr>
          <p:cNvPr id="151" name="Group"/>
          <p:cNvGrpSpPr/>
          <p:nvPr/>
        </p:nvGrpSpPr>
        <p:grpSpPr>
          <a:xfrm>
            <a:off x="16207778" y="319696"/>
            <a:ext cx="7603001" cy="13140283"/>
            <a:chOff x="-1" y="0"/>
            <a:chExt cx="7602999" cy="13140281"/>
          </a:xfrm>
        </p:grpSpPr>
        <p:grpSp>
          <p:nvGrpSpPr>
            <p:cNvPr id="148" name="Group"/>
            <p:cNvGrpSpPr/>
            <p:nvPr/>
          </p:nvGrpSpPr>
          <p:grpSpPr>
            <a:xfrm>
              <a:off x="-2" y="-1"/>
              <a:ext cx="6598712" cy="6379367"/>
              <a:chOff x="-1" y="0"/>
              <a:chExt cx="6598710" cy="6379366"/>
            </a:xfrm>
          </p:grpSpPr>
          <p:pic>
            <p:nvPicPr>
              <p:cNvPr id="146" name="Screenshot 2023-06-10 at 11.07.10.png" descr="Screenshot 2023-06-10 at 11.07.10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4368" t="0" r="0" b="0"/>
              <a:stretch>
                <a:fillRect/>
              </a:stretch>
            </p:blipFill>
            <p:spPr>
              <a:xfrm>
                <a:off x="-1" y="0"/>
                <a:ext cx="6598711" cy="63793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47" name="Rectangle"/>
              <p:cNvSpPr/>
              <p:nvPr/>
            </p:nvSpPr>
            <p:spPr>
              <a:xfrm>
                <a:off x="1057267" y="490474"/>
                <a:ext cx="3751934" cy="74612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4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  <a:latin typeface="Palatino"/>
                    <a:ea typeface="Palatino"/>
                    <a:cs typeface="Palatino"/>
                    <a:sym typeface="Palatino"/>
                  </a:defRPr>
                </a:pPr>
              </a:p>
            </p:txBody>
          </p:sp>
        </p:grpSp>
        <p:pic>
          <p:nvPicPr>
            <p:cNvPr id="149" name="Screenshot 2023-06-10 at 11.09.19.png" descr="Screenshot 2023-06-10 at 11.09.19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6779" y="6482442"/>
              <a:ext cx="6598709" cy="66578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0" name="Tremaine et al.2000"/>
            <p:cNvSpPr txBox="1"/>
            <p:nvPr/>
          </p:nvSpPr>
          <p:spPr>
            <a:xfrm>
              <a:off x="5339744" y="6322403"/>
              <a:ext cx="2263255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/>
              <a:r>
                <a:t>Tremaine et al.2000</a:t>
              </a:r>
            </a:p>
          </p:txBody>
        </p:sp>
      </p:grpSp>
      <p:sp>
        <p:nvSpPr>
          <p:cNvPr id="152" name="Magorrian 2000"/>
          <p:cNvSpPr txBox="1"/>
          <p:nvPr/>
        </p:nvSpPr>
        <p:spPr>
          <a:xfrm>
            <a:off x="21737959" y="13071433"/>
            <a:ext cx="1882380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Magorrian 2000</a:t>
            </a:r>
          </a:p>
        </p:txBody>
      </p:sp>
      <p:sp>
        <p:nvSpPr>
          <p:cNvPr id="153" name="Fontanot, F., De Lucia, G., Monaco, P., Somerville, R.S. and Santini, P., 2009. The many manifestations of downsizing: hierarchical galaxy formation models confront observations. Monthly Notices of the Royal Astronomical Society, 397(4), pp.1776-1790…"/>
          <p:cNvSpPr txBox="1"/>
          <p:nvPr/>
        </p:nvSpPr>
        <p:spPr>
          <a:xfrm>
            <a:off x="202205" y="11924913"/>
            <a:ext cx="13845611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317500" algn="l" defTabSz="457200">
              <a:buSzPct val="100000"/>
              <a:buAutoNum type="arabicPeriod" startAt="1"/>
              <a:defRPr sz="1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Fontanot, F., De Lucia, G., Monaco, P., Somerville, R.S. and Santini, P., 2009. The many manifestations of downsizing: hierarchical galaxy formation models confront observations. </a:t>
            </a:r>
            <a:r>
              <a:rPr i="1"/>
              <a:t>Monthly Notices of the Royal Astronomical Society</a:t>
            </a:r>
            <a:r>
              <a:t>, </a:t>
            </a:r>
            <a:r>
              <a:rPr i="1"/>
              <a:t>397</a:t>
            </a:r>
            <a:r>
              <a:t>(4), pp.1776-1790</a:t>
            </a:r>
          </a:p>
          <a:p>
            <a:pPr algn="l" defTabSz="457200">
              <a:defRPr sz="1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457200" indent="-317500" algn="l" defTabSz="457200">
              <a:buSzPct val="100000"/>
              <a:buAutoNum type="arabicPeriod" startAt="2"/>
              <a:defRPr sz="1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Bower, Richard G., et al. "Breaking the hierarchy of galaxy formation." </a:t>
            </a:r>
            <a:r>
              <a:rPr i="1"/>
              <a:t>Monthly Notices of the Royal Astronomical Society</a:t>
            </a:r>
            <a:r>
              <a:t> 370.2 (2006): 645-655.</a:t>
            </a:r>
          </a:p>
          <a:p>
            <a:pPr algn="l" defTabSz="457200">
              <a:defRPr sz="1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457200" indent="-317500" algn="l" defTabSz="457200">
              <a:buSzPct val="100000"/>
              <a:buAutoNum type="arabicPeriod" startAt="3"/>
              <a:defRPr sz="1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Magorrian, John, et al. "The demography of massive dark objects in galaxy centers." </a:t>
            </a:r>
            <a:r>
              <a:rPr i="1"/>
              <a:t>The Astronomical Journal</a:t>
            </a:r>
            <a:r>
              <a:t> 115.6 (1998): 2285.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roup"/>
          <p:cNvGrpSpPr/>
          <p:nvPr/>
        </p:nvGrpSpPr>
        <p:grpSpPr>
          <a:xfrm>
            <a:off x="11630790" y="1139173"/>
            <a:ext cx="11550692" cy="5826649"/>
            <a:chOff x="0" y="0"/>
            <a:chExt cx="11550691" cy="5826648"/>
          </a:xfrm>
        </p:grpSpPr>
        <p:pic>
          <p:nvPicPr>
            <p:cNvPr id="155" name="Screenshot 2023-06-10 at 10.29.53.png" descr="Screenshot 2023-06-10 at 10.29.5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3012205"/>
              <a:ext cx="2836606" cy="28144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Screenshot 2023-06-10 at 10.30.08.png" descr="Screenshot 2023-06-10 at 10.30.08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912147" y="3017677"/>
              <a:ext cx="2825491" cy="28034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Screenshot 2023-06-10 at 10.30.19.png" descr="Screenshot 2023-06-10 at 10.30.19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814110" y="3012205"/>
              <a:ext cx="2825481" cy="28144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Screenshot 2023-06-10 at 10.30.33.png" descr="Screenshot 2023-06-10 at 10.30.33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714198" y="3012313"/>
              <a:ext cx="2836494" cy="28143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Screenshot 2023-06-10 at 07.15.26.png" descr="Screenshot 2023-06-10 at 07.15.26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310" y="25831"/>
              <a:ext cx="2829295" cy="27738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Screenshot 2023-06-10 at 07.15.34.png" descr="Screenshot 2023-06-10 at 07.15.34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937599" y="9164"/>
              <a:ext cx="2774510" cy="28071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Screenshot 2023-06-10 at 07.15.41.png" descr="Screenshot 2023-06-10 at 07.15.41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814110" y="0"/>
              <a:ext cx="2825481" cy="28254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Screenshot 2023-06-10 at 07.15.48.png" descr="Screenshot 2023-06-10 at 07.15.48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8741593" y="9507"/>
              <a:ext cx="2795410" cy="28064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4" name="Screenshot 2023-06-12 at 15.37.12.png" descr="Screenshot 2023-06-12 at 15.37.12.png"/>
          <p:cNvPicPr>
            <a:picLocks noChangeAspect="1"/>
          </p:cNvPicPr>
          <p:nvPr/>
        </p:nvPicPr>
        <p:blipFill>
          <a:blip r:embed="rId10">
            <a:alphaModFix amt="87422"/>
            <a:extLst/>
          </a:blip>
          <a:stretch>
            <a:fillRect/>
          </a:stretch>
        </p:blipFill>
        <p:spPr>
          <a:xfrm rot="16200000">
            <a:off x="-1609934" y="-5463450"/>
            <a:ext cx="1996091" cy="12838015"/>
          </a:xfrm>
          <a:prstGeom prst="rect">
            <a:avLst/>
          </a:prstGeom>
          <a:ln w="12700">
            <a:miter lim="400000"/>
          </a:ln>
          <a:effectLst>
            <a:reflection blurRad="0" stA="74565" stPos="0" endA="0" endPos="40000" dist="0" dir="5400000" fadeDir="5400000" sx="100000" sy="-100000" kx="0" ky="0" algn="bl" rotWithShape="0"/>
          </a:effectLst>
        </p:spPr>
      </p:pic>
      <p:sp>
        <p:nvSpPr>
          <p:cNvPr id="165" name="Part I"/>
          <p:cNvSpPr txBox="1"/>
          <p:nvPr/>
        </p:nvSpPr>
        <p:spPr>
          <a:xfrm>
            <a:off x="3162570" y="339510"/>
            <a:ext cx="2217869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7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Part I</a:t>
            </a:r>
          </a:p>
        </p:txBody>
      </p:sp>
      <p:grpSp>
        <p:nvGrpSpPr>
          <p:cNvPr id="175" name="Group"/>
          <p:cNvGrpSpPr/>
          <p:nvPr/>
        </p:nvGrpSpPr>
        <p:grpSpPr>
          <a:xfrm>
            <a:off x="1445119" y="7392804"/>
            <a:ext cx="18063078" cy="5341656"/>
            <a:chOff x="0" y="-1"/>
            <a:chExt cx="18063076" cy="5341655"/>
          </a:xfrm>
        </p:grpSpPr>
        <p:pic>
          <p:nvPicPr>
            <p:cNvPr id="166" name="Screenshot 2023-06-12 at 17.06.13.png" descr="Screenshot 2023-06-12 at 17.06.13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1" y="928211"/>
              <a:ext cx="8222764" cy="44134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" name="Screenshot 2023-06-12 at 17.14.22.png" descr="Screenshot 2023-06-12 at 17.14.22.pn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0076286" y="410811"/>
              <a:ext cx="7842116" cy="41565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8" name="Rectangle"/>
            <p:cNvSpPr/>
            <p:nvPr/>
          </p:nvSpPr>
          <p:spPr>
            <a:xfrm>
              <a:off x="7074699" y="1630377"/>
              <a:ext cx="1414788" cy="1345569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4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  <a:latin typeface="Palatino"/>
                  <a:ea typeface="Palatino"/>
                  <a:cs typeface="Palatino"/>
                  <a:sym typeface="Palatino"/>
                </a:defRPr>
              </a:pPr>
            </a:p>
          </p:txBody>
        </p:sp>
        <p:sp>
          <p:nvSpPr>
            <p:cNvPr id="169" name="Line"/>
            <p:cNvSpPr/>
            <p:nvPr/>
          </p:nvSpPr>
          <p:spPr>
            <a:xfrm flipV="1">
              <a:off x="8480382" y="63451"/>
              <a:ext cx="1770473" cy="1593878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70" name="Line"/>
            <p:cNvSpPr/>
            <p:nvPr/>
          </p:nvSpPr>
          <p:spPr>
            <a:xfrm>
              <a:off x="8480641" y="2932546"/>
              <a:ext cx="1769953" cy="2039201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71" name="Line"/>
            <p:cNvSpPr/>
            <p:nvPr/>
          </p:nvSpPr>
          <p:spPr>
            <a:xfrm flipV="1">
              <a:off x="10242974" y="-2"/>
              <a:ext cx="2" cy="4978151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72" name="Line"/>
            <p:cNvSpPr/>
            <p:nvPr/>
          </p:nvSpPr>
          <p:spPr>
            <a:xfrm>
              <a:off x="10220963" y="36968"/>
              <a:ext cx="7842114" cy="2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73" name="Line"/>
            <p:cNvSpPr/>
            <p:nvPr/>
          </p:nvSpPr>
          <p:spPr>
            <a:xfrm flipV="1">
              <a:off x="18042402" y="31475"/>
              <a:ext cx="2" cy="4978151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74" name="Line"/>
            <p:cNvSpPr/>
            <p:nvPr/>
          </p:nvSpPr>
          <p:spPr>
            <a:xfrm>
              <a:off x="10220963" y="4941178"/>
              <a:ext cx="7842114" cy="2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176" name="How it all started"/>
          <p:cNvSpPr txBox="1"/>
          <p:nvPr/>
        </p:nvSpPr>
        <p:spPr>
          <a:xfrm>
            <a:off x="5856843" y="536361"/>
            <a:ext cx="1352401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400">
                <a:solidFill>
                  <a:srgbClr val="87312B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How it all started</a:t>
            </a:r>
          </a:p>
        </p:txBody>
      </p:sp>
      <p:sp>
        <p:nvSpPr>
          <p:cNvPr id="177" name="Zoom-in simulations of galaxy clusters  belonging to the DIANOGA set using the  lagrangian OpenGadget3 code (TreePM-SPH)."/>
          <p:cNvSpPr txBox="1"/>
          <p:nvPr/>
        </p:nvSpPr>
        <p:spPr>
          <a:xfrm>
            <a:off x="936625" y="4127103"/>
            <a:ext cx="9550797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Zoom-in simulations of galaxy clusters  belonging to the DIANOGA set using the  lagrangian OpenGadget3 code (TreePM-SPH).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olve the dynamics of  a collision less self-gravitating fluid by sampling the fluid with discrete tracer particles. The evolution of the fluid is then obtained by integrating their equation of motion in the collective gravitational field."/>
          <p:cNvSpPr txBox="1"/>
          <p:nvPr/>
        </p:nvSpPr>
        <p:spPr>
          <a:xfrm>
            <a:off x="1231597" y="3202516"/>
            <a:ext cx="21920808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Solve the dynamics of  a collision less self-gravitating fluid by sampling the fluid with discrete tracer particles. The evolution of the fluid is then obtained by integrating their equation of motion in the collective gravitational field. </a:t>
            </a:r>
          </a:p>
        </p:txBody>
      </p:sp>
      <p:sp>
        <p:nvSpPr>
          <p:cNvPr id="180" name="Equation"/>
          <p:cNvSpPr txBox="1"/>
          <p:nvPr/>
        </p:nvSpPr>
        <p:spPr>
          <a:xfrm>
            <a:off x="13384453" y="5876640"/>
            <a:ext cx="8143504" cy="200165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m:rPr>
                      <m:sty m:val="p"/>
                    </m:rPr>
                    <a:rPr xmlns:a="http://schemas.openxmlformats.org/drawingml/2006/main" sz="53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Φ</m:t>
                  </m:r>
                  <m:r>
                    <a:rPr xmlns:a="http://schemas.openxmlformats.org/drawingml/2006/main" sz="53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limUpp>
                        <m:e>
                          <m:r>
                            <a:rPr xmlns:a="http://schemas.openxmlformats.org/drawingml/2006/main" sz="53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lim>
                          <m:r>
                            <a:rPr xmlns:a="http://schemas.openxmlformats.org/drawingml/2006/main" sz="53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⃗</m:t>
                          </m:r>
                        </m:lim>
                      </m:limUpp>
                    </m:e>
                    <m:sub>
                      <m:r>
                        <a:rPr xmlns:a="http://schemas.openxmlformats.org/drawingml/2006/main" sz="53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sub>
                  </m:sSub>
                  <m:r>
                    <a:rPr xmlns:a="http://schemas.openxmlformats.org/drawingml/2006/main" sz="53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53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=</m:t>
                  </m:r>
                  <m:limLow>
                    <m:e>
                      <m:r>
                        <a:rPr xmlns:a="http://schemas.openxmlformats.org/drawingml/2006/main" sz="53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∑</m:t>
                      </m:r>
                    </m:e>
                    <m:lim>
                      <m:r>
                        <a:rPr xmlns:a="http://schemas.openxmlformats.org/drawingml/2006/main" sz="53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lim>
                  </m:limLow>
                  <m:f>
                    <m:fPr>
                      <m:ctrlPr>
                        <a:rPr xmlns:a="http://schemas.openxmlformats.org/drawingml/2006/main" sz="53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53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sSub>
                        <m:e>
                          <m:r>
                            <a:rPr xmlns:a="http://schemas.openxmlformats.org/drawingml/2006/main" sz="53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a:rPr xmlns:a="http://schemas.openxmlformats.org/drawingml/2006/main" sz="53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j</m:t>
                          </m:r>
                        </m:sub>
                      </m:sSub>
                    </m:num>
                    <m:den>
                      <m:r>
                        <a:rPr xmlns:a="http://schemas.openxmlformats.org/drawingml/2006/main" sz="53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53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e>
                          <m:limUpp>
                            <m:e>
                              <m:r>
                                <a:rPr xmlns:a="http://schemas.openxmlformats.org/drawingml/2006/main" sz="53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lim>
                              <m:r>
                                <a:rPr xmlns:a="http://schemas.openxmlformats.org/drawingml/2006/main" sz="53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  <m:t>⃗</m:t>
                              </m:r>
                            </m:lim>
                          </m:limUpp>
                        </m:e>
                        <m:sub>
                          <m:r>
                            <a:rPr xmlns:a="http://schemas.openxmlformats.org/drawingml/2006/main" sz="53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xmlns:a="http://schemas.openxmlformats.org/drawingml/2006/main" sz="53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sSub>
                        <m:e>
                          <m:limUpp>
                            <m:e>
                              <m:r>
                                <a:rPr xmlns:a="http://schemas.openxmlformats.org/drawingml/2006/main" sz="53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lim>
                              <m:r>
                                <a:rPr xmlns:a="http://schemas.openxmlformats.org/drawingml/2006/main" sz="53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  <m:t>⃗</m:t>
                              </m:r>
                            </m:lim>
                          </m:limUpp>
                        </m:e>
                        <m:sub>
                          <m:r>
                            <a:rPr xmlns:a="http://schemas.openxmlformats.org/drawingml/2006/main" sz="53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j</m:t>
                          </m:r>
                        </m:sub>
                      </m:sSub>
                      <m:sSup>
                        <m:e>
                          <m:r>
                            <a:rPr xmlns:a="http://schemas.openxmlformats.org/drawingml/2006/main" sz="53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p>
                          <m:r>
                            <a:rPr xmlns:a="http://schemas.openxmlformats.org/drawingml/2006/main" sz="53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xmlns:a="http://schemas.openxmlformats.org/drawingml/2006/main" sz="53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e>
                          <m:r>
                            <a:rPr xmlns:a="http://schemas.openxmlformats.org/drawingml/2006/main" sz="53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ϵ</m:t>
                          </m:r>
                        </m:e>
                        <m:sup>
                          <m:r>
                            <a:rPr xmlns:a="http://schemas.openxmlformats.org/drawingml/2006/main" sz="53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e>
                          <m:r>
                            <a:rPr xmlns:a="http://schemas.openxmlformats.org/drawingml/2006/main" sz="53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f>
                            <m:fPr>
                              <m:ctrlPr>
                                <a:rPr xmlns:a="http://schemas.openxmlformats.org/drawingml/2006/main" sz="53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  <m:type m:val="lin"/>
                            </m:fPr>
                            <m:num>
                              <m:r>
                                <a:rPr xmlns:a="http://schemas.openxmlformats.org/drawingml/2006/main" sz="53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xmlns:a="http://schemas.openxmlformats.org/drawingml/2006/main" sz="53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den>
                  </m:f>
                </m:oMath>
              </m:oMathPara>
            </a14:m>
            <a:endParaRPr sz="5300">
              <a:solidFill>
                <a:srgbClr val="414141"/>
              </a:solidFill>
            </a:endParaRPr>
          </a:p>
        </p:txBody>
      </p:sp>
      <p:sp>
        <p:nvSpPr>
          <p:cNvPr id="181" name="Due to the sampling in mass, simulations cannot be able to reproduce the  dynamics of single particles."/>
          <p:cNvSpPr txBox="1"/>
          <p:nvPr/>
        </p:nvSpPr>
        <p:spPr>
          <a:xfrm>
            <a:off x="1260154" y="4999130"/>
            <a:ext cx="9002615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Due to the</a:t>
            </a:r>
            <a:r>
              <a:rPr i="1">
                <a:solidFill>
                  <a:srgbClr val="87312B"/>
                </a:solidFill>
              </a:rPr>
              <a:t> sampling in mass</a:t>
            </a:r>
            <a:r>
              <a:t>, simulations cannot be able to reproduce the  dynamics of single particles.</a:t>
            </a:r>
          </a:p>
        </p:txBody>
      </p:sp>
      <p:sp>
        <p:nvSpPr>
          <p:cNvPr id="182" name="The computation of the gravitational interactions is correct only above the softening length.  In cosmological simulations it often relies on approximate methods."/>
          <p:cNvSpPr txBox="1"/>
          <p:nvPr/>
        </p:nvSpPr>
        <p:spPr>
          <a:xfrm>
            <a:off x="1266739" y="7329144"/>
            <a:ext cx="11072245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The computation of the gravitational interactions is correct only above the </a:t>
            </a:r>
            <a:r>
              <a:rPr i="1">
                <a:solidFill>
                  <a:srgbClr val="87312B"/>
                </a:solidFill>
              </a:rPr>
              <a:t>softening length</a:t>
            </a:r>
            <a:r>
              <a:t>.  In cosmological simulations it often relies on approximate methods.</a:t>
            </a:r>
          </a:p>
        </p:txBody>
      </p:sp>
      <p:sp>
        <p:nvSpPr>
          <p:cNvPr id="183" name="One major obstacle is that becomes necessary to accurately follow the dynamics of one single object, the black hole, something that simulations with force resolution larger than a few pc are inherently not well equipped to do."/>
          <p:cNvSpPr txBox="1"/>
          <p:nvPr/>
        </p:nvSpPr>
        <p:spPr>
          <a:xfrm>
            <a:off x="813992" y="10866104"/>
            <a:ext cx="22148510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One major obstacle is that becomes necessary to accurately follow the dynamics of one single object, the black hole, something that simulations with force resolution larger than a few pc are inherently not well equipped to do.</a:t>
            </a:r>
          </a:p>
        </p:txBody>
      </p:sp>
      <p:sp>
        <p:nvSpPr>
          <p:cNvPr id="184" name="Part II"/>
          <p:cNvSpPr txBox="1"/>
          <p:nvPr/>
        </p:nvSpPr>
        <p:spPr>
          <a:xfrm>
            <a:off x="2997002" y="339510"/>
            <a:ext cx="2549005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7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Part II</a:t>
            </a:r>
          </a:p>
        </p:txBody>
      </p:sp>
      <p:sp>
        <p:nvSpPr>
          <p:cNvPr id="185" name="Tremmel, Michael, et al. &quot;Off the beaten path: a new approach to realistically model the orbital decay of supermassive black holes in galaxy formation simulations.&quot; Monthly Notices of the Royal Astronomical  Society 451.2 (2015): 1868-1874."/>
          <p:cNvSpPr txBox="1"/>
          <p:nvPr/>
        </p:nvSpPr>
        <p:spPr>
          <a:xfrm>
            <a:off x="935283" y="12523709"/>
            <a:ext cx="18083972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Tremmel, Michael, et al. "Off the beaten path: a new approach to realistically model the orbital decay of supermassive black holes in galaxy formation simulations." </a:t>
            </a:r>
            <a:r>
              <a:rPr i="1"/>
              <a:t>Monthly Notices of the Royal Astronomical  Society</a:t>
            </a:r>
            <a:r>
              <a:t> 451.2 (2015): 1868-1874.</a:t>
            </a:r>
          </a:p>
        </p:txBody>
      </p:sp>
      <p:sp>
        <p:nvSpPr>
          <p:cNvPr id="186" name="Dealing with black holes in cosmological simulations"/>
          <p:cNvSpPr txBox="1"/>
          <p:nvPr/>
        </p:nvSpPr>
        <p:spPr>
          <a:xfrm>
            <a:off x="5856843" y="536361"/>
            <a:ext cx="1352401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400">
                <a:solidFill>
                  <a:srgbClr val="87312B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Dealing with black holes in cosmological simulations</a:t>
            </a:r>
          </a:p>
        </p:txBody>
      </p:sp>
      <p:pic>
        <p:nvPicPr>
          <p:cNvPr id="187" name="Rectangle Rectangle" descr="Rectangle Rectangle"/>
          <p:cNvPicPr>
            <a:picLocks noChangeAspect="1"/>
          </p:cNvPicPr>
          <p:nvPr/>
        </p:nvPicPr>
        <p:blipFill>
          <a:blip r:embed="rId2">
            <a:alphaModFix amt="91279"/>
            <a:extLst/>
          </a:blip>
          <a:stretch>
            <a:fillRect/>
          </a:stretch>
        </p:blipFill>
        <p:spPr>
          <a:xfrm>
            <a:off x="406400" y="10615082"/>
            <a:ext cx="22963693" cy="2822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alice_55_black_holes_in_the_universe_in_rebecca_dautremer_style_b0cb0de8-27a2-4662-bee9-e99bf824806f.png" descr="alice_55_black_holes_in_the_universe_in_rebecca_dautremer_style_b0cb0de8-27a2-4662-bee9-e99bf824806f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980123" y="-1339910"/>
            <a:ext cx="9648009" cy="32430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84200" dist="301973" dir="3180000">
              <a:srgbClr val="000000">
                <a:alpha val="77379"/>
              </a:srgbClr>
            </a:outerShdw>
            <a:reflection blurRad="0" stA="67547" stPos="0" endA="0" endPos="40000" dist="0" dir="5400000" fadeDir="5400000" sx="100000" sy="-100000" kx="0" ky="0" algn="bl" rotWithShape="0"/>
          </a:effectLst>
        </p:spPr>
      </p:pic>
      <p:sp>
        <p:nvSpPr>
          <p:cNvPr id="189" name="Part III"/>
          <p:cNvSpPr txBox="1"/>
          <p:nvPr/>
        </p:nvSpPr>
        <p:spPr>
          <a:xfrm>
            <a:off x="2738726" y="339511"/>
            <a:ext cx="2549005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7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Part II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"/>
          <p:cNvSpPr/>
          <p:nvPr/>
        </p:nvSpPr>
        <p:spPr>
          <a:xfrm>
            <a:off x="10510739" y="4256094"/>
            <a:ext cx="4080772" cy="941767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pic>
        <p:nvPicPr>
          <p:cNvPr id="192" name="Screenshot 2023-06-10 at 18.04.56.png" descr="Screenshot 2023-06-10 at 18.04.5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7539" y="4512962"/>
            <a:ext cx="5258570" cy="4690076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The two galaxies merge"/>
          <p:cNvSpPr txBox="1"/>
          <p:nvPr/>
        </p:nvSpPr>
        <p:spPr>
          <a:xfrm>
            <a:off x="3093911" y="3478109"/>
            <a:ext cx="4365825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The two galaxies merge</a:t>
            </a:r>
          </a:p>
        </p:txBody>
      </p:sp>
      <p:sp>
        <p:nvSpPr>
          <p:cNvPr id="194" name="HST image of NGC5331"/>
          <p:cNvSpPr txBox="1"/>
          <p:nvPr/>
        </p:nvSpPr>
        <p:spPr>
          <a:xfrm>
            <a:off x="3669960" y="9319956"/>
            <a:ext cx="3213728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HST image of NGC5331</a:t>
            </a:r>
          </a:p>
        </p:txBody>
      </p:sp>
      <p:pic>
        <p:nvPicPr>
          <p:cNvPr id="195" name="Screenshot 2023-06-10 at 18.22.14.png" descr="Screenshot 2023-06-10 at 18.22.1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19525" y="4512962"/>
            <a:ext cx="4863199" cy="4690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Screenshot 2023-06-10 at 18.25.16.png" descr="Screenshot 2023-06-10 at 18.25.1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196141" y="4526915"/>
            <a:ext cx="5054034" cy="4662171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Line"/>
          <p:cNvSpPr/>
          <p:nvPr/>
        </p:nvSpPr>
        <p:spPr>
          <a:xfrm>
            <a:off x="2594317" y="10532364"/>
            <a:ext cx="20031151" cy="2"/>
          </a:xfrm>
          <a:prstGeom prst="line">
            <a:avLst/>
          </a:prstGeom>
          <a:ln w="127000">
            <a:solidFill>
              <a:srgbClr val="6C7C4E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98" name="The pairing phase is dominated by…"/>
          <p:cNvSpPr txBox="1"/>
          <p:nvPr/>
        </p:nvSpPr>
        <p:spPr>
          <a:xfrm>
            <a:off x="9368980" y="3211409"/>
            <a:ext cx="6364289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The pairing phase is dominated by</a:t>
            </a:r>
          </a:p>
          <a:p>
            <a:pPr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dynamical friction </a:t>
            </a:r>
          </a:p>
        </p:txBody>
      </p:sp>
      <p:sp>
        <p:nvSpPr>
          <p:cNvPr id="199" name="Stellar hardening and GW emission…"/>
          <p:cNvSpPr txBox="1"/>
          <p:nvPr/>
        </p:nvSpPr>
        <p:spPr>
          <a:xfrm>
            <a:off x="16466996" y="3211409"/>
            <a:ext cx="6512323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Stellar hardening and GW emission</a:t>
            </a:r>
          </a:p>
          <a:p>
            <a:pPr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drive the last stages</a:t>
            </a:r>
          </a:p>
        </p:txBody>
      </p:sp>
      <p:sp>
        <p:nvSpPr>
          <p:cNvPr id="200" name="Equation"/>
          <p:cNvSpPr txBox="1"/>
          <p:nvPr/>
        </p:nvSpPr>
        <p:spPr>
          <a:xfrm>
            <a:off x="4038236" y="10916791"/>
            <a:ext cx="1548904" cy="36088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∼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100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k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c</m:t>
                  </m:r>
                </m:oMath>
              </m:oMathPara>
            </a14:m>
            <a:endParaRPr sz="3200">
              <a:solidFill>
                <a:srgbClr val="414141"/>
              </a:solidFill>
            </a:endParaRPr>
          </a:p>
        </p:txBody>
      </p:sp>
      <p:sp>
        <p:nvSpPr>
          <p:cNvPr id="201" name="Equation"/>
          <p:cNvSpPr txBox="1"/>
          <p:nvPr/>
        </p:nvSpPr>
        <p:spPr>
          <a:xfrm>
            <a:off x="11692199" y="10916791"/>
            <a:ext cx="1345704" cy="36088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∼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10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k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c</m:t>
                  </m:r>
                </m:oMath>
              </m:oMathPara>
            </a14:m>
            <a:endParaRPr sz="3200">
              <a:solidFill>
                <a:srgbClr val="414141"/>
              </a:solidFill>
            </a:endParaRPr>
          </a:p>
        </p:txBody>
      </p:sp>
      <p:sp>
        <p:nvSpPr>
          <p:cNvPr id="202" name="Equation"/>
          <p:cNvSpPr txBox="1"/>
          <p:nvPr/>
        </p:nvSpPr>
        <p:spPr>
          <a:xfrm>
            <a:off x="19515108" y="10918212"/>
            <a:ext cx="1155713" cy="35804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∼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10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c</m:t>
                  </m:r>
                </m:oMath>
              </m:oMathPara>
            </a14:m>
            <a:endParaRPr sz="3200">
              <a:solidFill>
                <a:srgbClr val="414141"/>
              </a:solidFill>
            </a:endParaRPr>
          </a:p>
        </p:txBody>
      </p:sp>
      <p:grpSp>
        <p:nvGrpSpPr>
          <p:cNvPr id="206" name="Group"/>
          <p:cNvGrpSpPr/>
          <p:nvPr/>
        </p:nvGrpSpPr>
        <p:grpSpPr>
          <a:xfrm>
            <a:off x="2593402" y="10468144"/>
            <a:ext cx="13173513" cy="1764738"/>
            <a:chOff x="0" y="0"/>
            <a:chExt cx="13173512" cy="1764737"/>
          </a:xfrm>
        </p:grpSpPr>
        <p:sp>
          <p:nvSpPr>
            <p:cNvPr id="203" name="Line"/>
            <p:cNvSpPr/>
            <p:nvPr/>
          </p:nvSpPr>
          <p:spPr>
            <a:xfrm flipV="1">
              <a:off x="18551" y="0"/>
              <a:ext cx="2" cy="1764738"/>
            </a:xfrm>
            <a:prstGeom prst="line">
              <a:avLst/>
            </a:prstGeom>
            <a:noFill/>
            <a:ln w="889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04" name="Line"/>
            <p:cNvSpPr/>
            <p:nvPr/>
          </p:nvSpPr>
          <p:spPr>
            <a:xfrm flipV="1">
              <a:off x="13154957" y="0"/>
              <a:ext cx="2" cy="1764738"/>
            </a:xfrm>
            <a:prstGeom prst="line">
              <a:avLst/>
            </a:prstGeom>
            <a:noFill/>
            <a:ln w="889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05" name="Line"/>
            <p:cNvSpPr/>
            <p:nvPr/>
          </p:nvSpPr>
          <p:spPr>
            <a:xfrm>
              <a:off x="-1" y="1746184"/>
              <a:ext cx="13173513" cy="2"/>
            </a:xfrm>
            <a:prstGeom prst="line">
              <a:avLst/>
            </a:prstGeom>
            <a:noFill/>
            <a:ln w="889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207" name="Cosmological simulations"/>
          <p:cNvSpPr txBox="1"/>
          <p:nvPr/>
        </p:nvSpPr>
        <p:spPr>
          <a:xfrm>
            <a:off x="6414947" y="11548905"/>
            <a:ext cx="4762303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Cosmological simulations</a:t>
            </a:r>
          </a:p>
        </p:txBody>
      </p:sp>
      <p:pic>
        <p:nvPicPr>
          <p:cNvPr id="208" name="alice_55_black_holes_in_the_universe_in_rebecca_dautremer_style_b0cb0de8-27a2-4662-bee9-e99bf824806f.png" descr="alice_55_black_holes_in_the_universe_in_rebecca_dautremer_style_b0cb0de8-27a2-4662-bee9-e99bf824806f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980123" y="-1339910"/>
            <a:ext cx="9648009" cy="32430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84200" dist="301973" dir="3180000">
              <a:srgbClr val="000000">
                <a:alpha val="77379"/>
              </a:srgbClr>
            </a:outerShdw>
            <a:reflection blurRad="0" stA="67547" stPos="0" endA="0" endPos="40000" dist="0" dir="5400000" fadeDir="5400000" sx="100000" sy="-100000" kx="0" ky="0" algn="bl" rotWithShape="0"/>
          </a:effectLst>
        </p:spPr>
      </p:pic>
      <p:sp>
        <p:nvSpPr>
          <p:cNvPr id="209" name="Part III"/>
          <p:cNvSpPr txBox="1"/>
          <p:nvPr/>
        </p:nvSpPr>
        <p:spPr>
          <a:xfrm>
            <a:off x="2738726" y="339511"/>
            <a:ext cx="2549005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7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Part II</a:t>
            </a:r>
          </a:p>
        </p:txBody>
      </p:sp>
      <p:sp>
        <p:nvSpPr>
          <p:cNvPr id="210" name="A more physically grounded approach"/>
          <p:cNvSpPr txBox="1"/>
          <p:nvPr/>
        </p:nvSpPr>
        <p:spPr>
          <a:xfrm>
            <a:off x="5856843" y="536361"/>
            <a:ext cx="1352401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400">
                <a:solidFill>
                  <a:srgbClr val="87312B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Black hole mergers</a:t>
            </a:r>
          </a:p>
        </p:txBody>
      </p:sp>
      <p:sp>
        <p:nvSpPr>
          <p:cNvPr id="211" name="Image  credit: Columbia University"/>
          <p:cNvSpPr txBox="1"/>
          <p:nvPr/>
        </p:nvSpPr>
        <p:spPr>
          <a:xfrm>
            <a:off x="10921934" y="9336189"/>
            <a:ext cx="3393835" cy="326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1500">
                <a:solidFill>
                  <a:srgbClr val="333333"/>
                </a:solidFill>
                <a:latin typeface="Big Caslon Medium"/>
                <a:ea typeface="Big Caslon Medium"/>
                <a:cs typeface="Big Caslon Medium"/>
                <a:sym typeface="Big Caslon Medium"/>
              </a:defRPr>
            </a:lvl1pPr>
          </a:lstStyle>
          <a:p>
            <a:pPr/>
            <a:r>
              <a:t>Image  credit: Columbia University</a:t>
            </a:r>
          </a:p>
        </p:txBody>
      </p:sp>
      <p:sp>
        <p:nvSpPr>
          <p:cNvPr id="212" name="Image credit: K. Thorne (Caltech) and T. Carnahan (NASA GSFC)"/>
          <p:cNvSpPr txBox="1"/>
          <p:nvPr/>
        </p:nvSpPr>
        <p:spPr>
          <a:xfrm>
            <a:off x="16976622" y="9397872"/>
            <a:ext cx="5433442" cy="326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500">
                <a:solidFill>
                  <a:srgbClr val="333333"/>
                </a:solidFill>
                <a:latin typeface="Big Caslon Medium"/>
                <a:ea typeface="Big Caslon Medium"/>
                <a:cs typeface="Big Caslon Medium"/>
                <a:sym typeface="Big Caslon Medium"/>
              </a:defRPr>
            </a:lvl1pPr>
          </a:lstStyle>
          <a:p>
            <a:pPr/>
            <a:r>
              <a:t>Image credit: K. Thorne (Caltech) and T. Carnahan (NASA GSFC)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How it works"/>
          <p:cNvSpPr txBox="1"/>
          <p:nvPr/>
        </p:nvSpPr>
        <p:spPr>
          <a:xfrm>
            <a:off x="19325773" y="5469097"/>
            <a:ext cx="2642594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87312B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How it works</a:t>
            </a:r>
          </a:p>
        </p:txBody>
      </p:sp>
      <p:sp>
        <p:nvSpPr>
          <p:cNvPr id="215" name="Every particle at a distance &lt;   adds a contribution that depends on its mass and its relative velocity."/>
          <p:cNvSpPr txBox="1"/>
          <p:nvPr/>
        </p:nvSpPr>
        <p:spPr>
          <a:xfrm>
            <a:off x="17739447" y="6531451"/>
            <a:ext cx="6219582" cy="1559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2900">
                <a:latin typeface="Palatino"/>
                <a:ea typeface="Palatino"/>
                <a:cs typeface="Palatino"/>
                <a:sym typeface="Palatino"/>
              </a:defRPr>
            </a:pPr>
            <a:r>
              <a:t>Every particle at a distance &lt; </a:t>
            </a:r>
            <a14:m>
              <m:oMath>
                <m:sSub>
                  <m:e>
                    <m:r>
                      <a:rPr xmlns:a="http://schemas.openxmlformats.org/drawingml/2006/main" sz="3350" i="1">
                        <a:solidFill>
                          <a:srgbClr val="414040"/>
                        </a:solidFill>
                        <a:latin typeface="Cambria Math" panose="02040503050406030204" pitchFamily="18" charset="0"/>
                      </a:rPr>
                      <m:t>h</m:t>
                    </m:r>
                  </m:e>
                  <m:sub>
                    <m:r>
                      <a:rPr xmlns:a="http://schemas.openxmlformats.org/drawingml/2006/main" sz="3350" i="1">
                        <a:solidFill>
                          <a:srgbClr val="414040"/>
                        </a:solidFill>
                        <a:latin typeface="Cambria Math" panose="02040503050406030204" pitchFamily="18" charset="0"/>
                      </a:rPr>
                      <m:t>s</m:t>
                    </m:r>
                  </m:sub>
                </m:sSub>
              </m:oMath>
            </a14:m>
            <a:r>
              <a:t> adds a contribution that depends on its mass and its relative velocity.</a:t>
            </a:r>
          </a:p>
        </p:txBody>
      </p:sp>
      <p:grpSp>
        <p:nvGrpSpPr>
          <p:cNvPr id="243" name="Group"/>
          <p:cNvGrpSpPr/>
          <p:nvPr/>
        </p:nvGrpSpPr>
        <p:grpSpPr>
          <a:xfrm>
            <a:off x="19049791" y="9310709"/>
            <a:ext cx="3598891" cy="3219140"/>
            <a:chOff x="0" y="0"/>
            <a:chExt cx="3598890" cy="3219138"/>
          </a:xfrm>
        </p:grpSpPr>
        <p:sp>
          <p:nvSpPr>
            <p:cNvPr id="216" name="Line"/>
            <p:cNvSpPr/>
            <p:nvPr/>
          </p:nvSpPr>
          <p:spPr>
            <a:xfrm flipV="1">
              <a:off x="1785821" y="1166799"/>
              <a:ext cx="549309" cy="532440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17" name="Line"/>
            <p:cNvSpPr/>
            <p:nvPr/>
          </p:nvSpPr>
          <p:spPr>
            <a:xfrm>
              <a:off x="1889285" y="1799524"/>
              <a:ext cx="591589" cy="2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18" name="Line"/>
            <p:cNvSpPr/>
            <p:nvPr/>
          </p:nvSpPr>
          <p:spPr>
            <a:xfrm>
              <a:off x="1787300" y="1856321"/>
              <a:ext cx="2" cy="501435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19" name="Line"/>
            <p:cNvSpPr/>
            <p:nvPr/>
          </p:nvSpPr>
          <p:spPr>
            <a:xfrm flipH="1">
              <a:off x="1304605" y="1955162"/>
              <a:ext cx="320694" cy="310845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20" name="Line"/>
            <p:cNvSpPr/>
            <p:nvPr/>
          </p:nvSpPr>
          <p:spPr>
            <a:xfrm flipH="1" flipV="1">
              <a:off x="1178763" y="1183188"/>
              <a:ext cx="584273" cy="566329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grpSp>
          <p:nvGrpSpPr>
            <p:cNvPr id="238" name="Group"/>
            <p:cNvGrpSpPr/>
            <p:nvPr/>
          </p:nvGrpSpPr>
          <p:grpSpPr>
            <a:xfrm>
              <a:off x="-1" y="-1"/>
              <a:ext cx="3598891" cy="3219139"/>
              <a:chOff x="0" y="0"/>
              <a:chExt cx="3598890" cy="3219138"/>
            </a:xfrm>
          </p:grpSpPr>
          <p:sp>
            <p:nvSpPr>
              <p:cNvPr id="221" name="Oval"/>
              <p:cNvSpPr/>
              <p:nvPr/>
            </p:nvSpPr>
            <p:spPr>
              <a:xfrm>
                <a:off x="3298769" y="941016"/>
                <a:ext cx="205695" cy="209755"/>
              </a:xfrm>
              <a:prstGeom prst="ellipse">
                <a:avLst/>
              </a:prstGeom>
              <a:gradFill flip="none" rotWithShape="1">
                <a:gsLst>
                  <a:gs pos="0">
                    <a:srgbClr val="E7CA7C"/>
                  </a:gs>
                  <a:gs pos="100000">
                    <a:srgbClr val="A8865C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4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  <a:latin typeface="Palatino"/>
                    <a:ea typeface="Palatino"/>
                    <a:cs typeface="Palatino"/>
                    <a:sym typeface="Palatino"/>
                  </a:defRPr>
                </a:pPr>
              </a:p>
            </p:txBody>
          </p:sp>
          <p:sp>
            <p:nvSpPr>
              <p:cNvPr id="222" name="Oval"/>
              <p:cNvSpPr/>
              <p:nvPr/>
            </p:nvSpPr>
            <p:spPr>
              <a:xfrm>
                <a:off x="3073695" y="43280"/>
                <a:ext cx="205695" cy="209755"/>
              </a:xfrm>
              <a:prstGeom prst="ellipse">
                <a:avLst/>
              </a:prstGeom>
              <a:gradFill flip="none" rotWithShape="1">
                <a:gsLst>
                  <a:gs pos="0">
                    <a:srgbClr val="E7CA7C"/>
                  </a:gs>
                  <a:gs pos="100000">
                    <a:srgbClr val="A8865C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4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  <a:latin typeface="Palatino"/>
                    <a:ea typeface="Palatino"/>
                    <a:cs typeface="Palatino"/>
                    <a:sym typeface="Palatino"/>
                  </a:defRPr>
                </a:pPr>
              </a:p>
            </p:txBody>
          </p:sp>
          <p:sp>
            <p:nvSpPr>
              <p:cNvPr id="223" name="Oval"/>
              <p:cNvSpPr/>
              <p:nvPr/>
            </p:nvSpPr>
            <p:spPr>
              <a:xfrm>
                <a:off x="962400" y="986775"/>
                <a:ext cx="205695" cy="209757"/>
              </a:xfrm>
              <a:prstGeom prst="ellipse">
                <a:avLst/>
              </a:prstGeom>
              <a:gradFill flip="none" rotWithShape="1">
                <a:gsLst>
                  <a:gs pos="0">
                    <a:srgbClr val="E7CA7C"/>
                  </a:gs>
                  <a:gs pos="100000">
                    <a:srgbClr val="A8865C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4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  <a:latin typeface="Palatino"/>
                    <a:ea typeface="Palatino"/>
                    <a:cs typeface="Palatino"/>
                    <a:sym typeface="Palatino"/>
                  </a:defRPr>
                </a:pPr>
              </a:p>
            </p:txBody>
          </p:sp>
          <p:sp>
            <p:nvSpPr>
              <p:cNvPr id="224" name="Oval"/>
              <p:cNvSpPr/>
              <p:nvPr/>
            </p:nvSpPr>
            <p:spPr>
              <a:xfrm>
                <a:off x="2492957" y="1702163"/>
                <a:ext cx="205695" cy="209755"/>
              </a:xfrm>
              <a:prstGeom prst="ellipse">
                <a:avLst/>
              </a:prstGeom>
              <a:gradFill flip="none" rotWithShape="1">
                <a:gsLst>
                  <a:gs pos="0">
                    <a:srgbClr val="E7CA7C"/>
                  </a:gs>
                  <a:gs pos="100000">
                    <a:srgbClr val="A8865C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4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  <a:latin typeface="Palatino"/>
                    <a:ea typeface="Palatino"/>
                    <a:cs typeface="Palatino"/>
                    <a:sym typeface="Palatino"/>
                  </a:defRPr>
                </a:pPr>
              </a:p>
            </p:txBody>
          </p:sp>
          <p:sp>
            <p:nvSpPr>
              <p:cNvPr id="225" name="Oval"/>
              <p:cNvSpPr/>
              <p:nvPr/>
            </p:nvSpPr>
            <p:spPr>
              <a:xfrm>
                <a:off x="3298769" y="1658883"/>
                <a:ext cx="300121" cy="296315"/>
              </a:xfrm>
              <a:prstGeom prst="ellipse">
                <a:avLst/>
              </a:prstGeom>
              <a:gradFill flip="none" rotWithShape="1">
                <a:gsLst>
                  <a:gs pos="0">
                    <a:srgbClr val="C0B7C8"/>
                  </a:gs>
                  <a:gs pos="100000">
                    <a:srgbClr val="61566F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4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  <a:latin typeface="Palatino"/>
                    <a:ea typeface="Palatino"/>
                    <a:cs typeface="Palatino"/>
                    <a:sym typeface="Palatino"/>
                  </a:defRPr>
                </a:pPr>
              </a:p>
            </p:txBody>
          </p:sp>
          <p:sp>
            <p:nvSpPr>
              <p:cNvPr id="226" name="Oval"/>
              <p:cNvSpPr/>
              <p:nvPr/>
            </p:nvSpPr>
            <p:spPr>
              <a:xfrm>
                <a:off x="2321698" y="943495"/>
                <a:ext cx="300121" cy="296317"/>
              </a:xfrm>
              <a:prstGeom prst="ellipse">
                <a:avLst/>
              </a:prstGeom>
              <a:gradFill flip="none" rotWithShape="1">
                <a:gsLst>
                  <a:gs pos="0">
                    <a:srgbClr val="C0B7C8"/>
                  </a:gs>
                  <a:gs pos="100000">
                    <a:srgbClr val="61566F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4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  <a:latin typeface="Palatino"/>
                    <a:ea typeface="Palatino"/>
                    <a:cs typeface="Palatino"/>
                    <a:sym typeface="Palatino"/>
                  </a:defRPr>
                </a:pPr>
              </a:p>
            </p:txBody>
          </p:sp>
          <p:sp>
            <p:nvSpPr>
              <p:cNvPr id="227" name="Oval"/>
              <p:cNvSpPr/>
              <p:nvPr/>
            </p:nvSpPr>
            <p:spPr>
              <a:xfrm>
                <a:off x="320688" y="2422586"/>
                <a:ext cx="300123" cy="296317"/>
              </a:xfrm>
              <a:prstGeom prst="ellipse">
                <a:avLst/>
              </a:prstGeom>
              <a:gradFill flip="none" rotWithShape="1">
                <a:gsLst>
                  <a:gs pos="0">
                    <a:srgbClr val="C0B7C8"/>
                  </a:gs>
                  <a:gs pos="100000">
                    <a:srgbClr val="61566F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4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  <a:latin typeface="Palatino"/>
                    <a:ea typeface="Palatino"/>
                    <a:cs typeface="Palatino"/>
                    <a:sym typeface="Palatino"/>
                  </a:defRPr>
                </a:pPr>
              </a:p>
            </p:txBody>
          </p:sp>
          <p:sp>
            <p:nvSpPr>
              <p:cNvPr id="228" name="Oval"/>
              <p:cNvSpPr/>
              <p:nvPr/>
            </p:nvSpPr>
            <p:spPr>
              <a:xfrm>
                <a:off x="128528" y="520393"/>
                <a:ext cx="300123" cy="296317"/>
              </a:xfrm>
              <a:prstGeom prst="ellipse">
                <a:avLst/>
              </a:prstGeom>
              <a:gradFill flip="none" rotWithShape="1">
                <a:gsLst>
                  <a:gs pos="0">
                    <a:srgbClr val="C0B7C8"/>
                  </a:gs>
                  <a:gs pos="100000">
                    <a:srgbClr val="61566F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4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  <a:latin typeface="Palatino"/>
                    <a:ea typeface="Palatino"/>
                    <a:cs typeface="Palatino"/>
                    <a:sym typeface="Palatino"/>
                  </a:defRPr>
                </a:pPr>
              </a:p>
            </p:txBody>
          </p:sp>
          <p:sp>
            <p:nvSpPr>
              <p:cNvPr id="229" name="Oval"/>
              <p:cNvSpPr/>
              <p:nvPr/>
            </p:nvSpPr>
            <p:spPr>
              <a:xfrm>
                <a:off x="1483504" y="-1"/>
                <a:ext cx="300121" cy="296315"/>
              </a:xfrm>
              <a:prstGeom prst="ellipse">
                <a:avLst/>
              </a:prstGeom>
              <a:gradFill flip="none" rotWithShape="1">
                <a:gsLst>
                  <a:gs pos="0">
                    <a:srgbClr val="C0B7C8"/>
                  </a:gs>
                  <a:gs pos="100000">
                    <a:srgbClr val="61566F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4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  <a:latin typeface="Palatino"/>
                    <a:ea typeface="Palatino"/>
                    <a:cs typeface="Palatino"/>
                    <a:sym typeface="Palatino"/>
                  </a:defRPr>
                </a:pPr>
              </a:p>
            </p:txBody>
          </p:sp>
          <p:sp>
            <p:nvSpPr>
              <p:cNvPr id="230" name="Oval"/>
              <p:cNvSpPr/>
              <p:nvPr/>
            </p:nvSpPr>
            <p:spPr>
              <a:xfrm>
                <a:off x="1429125" y="1491532"/>
                <a:ext cx="646213" cy="631017"/>
              </a:xfrm>
              <a:prstGeom prst="ellipse">
                <a:avLst/>
              </a:prstGeom>
              <a:gradFill flip="none" rotWithShape="1">
                <a:gsLst>
                  <a:gs pos="0">
                    <a:srgbClr val="C0B7C8"/>
                  </a:gs>
                  <a:gs pos="13612">
                    <a:srgbClr val="485A63"/>
                  </a:gs>
                  <a:gs pos="100000">
                    <a:srgbClr val="61566F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4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  <a:latin typeface="Palatino"/>
                    <a:ea typeface="Palatino"/>
                    <a:cs typeface="Palatino"/>
                    <a:sym typeface="Palatino"/>
                  </a:defRPr>
                </a:pPr>
              </a:p>
            </p:txBody>
          </p:sp>
          <p:sp>
            <p:nvSpPr>
              <p:cNvPr id="231" name="Oval"/>
              <p:cNvSpPr/>
              <p:nvPr/>
            </p:nvSpPr>
            <p:spPr>
              <a:xfrm>
                <a:off x="1065253" y="2269267"/>
                <a:ext cx="300123" cy="296317"/>
              </a:xfrm>
              <a:prstGeom prst="ellipse">
                <a:avLst/>
              </a:prstGeom>
              <a:gradFill flip="none" rotWithShape="1">
                <a:gsLst>
                  <a:gs pos="0">
                    <a:srgbClr val="C0B7C8"/>
                  </a:gs>
                  <a:gs pos="100000">
                    <a:srgbClr val="61566F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4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  <a:latin typeface="Palatino"/>
                    <a:ea typeface="Palatino"/>
                    <a:cs typeface="Palatino"/>
                    <a:sym typeface="Palatino"/>
                  </a:defRPr>
                </a:pPr>
              </a:p>
            </p:txBody>
          </p:sp>
          <p:sp>
            <p:nvSpPr>
              <p:cNvPr id="232" name="Oval"/>
              <p:cNvSpPr/>
              <p:nvPr/>
            </p:nvSpPr>
            <p:spPr>
              <a:xfrm>
                <a:off x="2321698" y="2823783"/>
                <a:ext cx="300121" cy="296315"/>
              </a:xfrm>
              <a:prstGeom prst="ellipse">
                <a:avLst/>
              </a:prstGeom>
              <a:gradFill flip="none" rotWithShape="1">
                <a:gsLst>
                  <a:gs pos="0">
                    <a:srgbClr val="C0B7C8"/>
                  </a:gs>
                  <a:gs pos="100000">
                    <a:srgbClr val="61566F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4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  <a:latin typeface="Palatino"/>
                    <a:ea typeface="Palatino"/>
                    <a:cs typeface="Palatino"/>
                    <a:sym typeface="Palatino"/>
                  </a:defRPr>
                </a:pPr>
              </a:p>
            </p:txBody>
          </p:sp>
          <p:sp>
            <p:nvSpPr>
              <p:cNvPr id="233" name="Oval"/>
              <p:cNvSpPr/>
              <p:nvPr/>
            </p:nvSpPr>
            <p:spPr>
              <a:xfrm>
                <a:off x="3298769" y="2312547"/>
                <a:ext cx="205695" cy="209755"/>
              </a:xfrm>
              <a:prstGeom prst="ellipse">
                <a:avLst/>
              </a:prstGeom>
              <a:gradFill flip="none" rotWithShape="1">
                <a:gsLst>
                  <a:gs pos="0">
                    <a:srgbClr val="E7CA7C"/>
                  </a:gs>
                  <a:gs pos="100000">
                    <a:srgbClr val="A8865C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4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  <a:latin typeface="Palatino"/>
                    <a:ea typeface="Palatino"/>
                    <a:cs typeface="Palatino"/>
                    <a:sym typeface="Palatino"/>
                  </a:defRPr>
                </a:pPr>
              </a:p>
            </p:txBody>
          </p:sp>
          <p:sp>
            <p:nvSpPr>
              <p:cNvPr id="234" name="Oval"/>
              <p:cNvSpPr/>
              <p:nvPr/>
            </p:nvSpPr>
            <p:spPr>
              <a:xfrm>
                <a:off x="1649384" y="3009384"/>
                <a:ext cx="205695" cy="209755"/>
              </a:xfrm>
              <a:prstGeom prst="ellipse">
                <a:avLst/>
              </a:prstGeom>
              <a:gradFill flip="none" rotWithShape="1">
                <a:gsLst>
                  <a:gs pos="0">
                    <a:srgbClr val="E7CA7C"/>
                  </a:gs>
                  <a:gs pos="100000">
                    <a:srgbClr val="A8865C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4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  <a:latin typeface="Palatino"/>
                    <a:ea typeface="Palatino"/>
                    <a:cs typeface="Palatino"/>
                    <a:sym typeface="Palatino"/>
                  </a:defRPr>
                </a:pPr>
              </a:p>
            </p:txBody>
          </p:sp>
          <p:sp>
            <p:nvSpPr>
              <p:cNvPr id="235" name="Oval"/>
              <p:cNvSpPr/>
              <p:nvPr/>
            </p:nvSpPr>
            <p:spPr>
              <a:xfrm>
                <a:off x="1649384" y="2465866"/>
                <a:ext cx="205695" cy="209757"/>
              </a:xfrm>
              <a:prstGeom prst="ellipse">
                <a:avLst/>
              </a:prstGeom>
              <a:gradFill flip="none" rotWithShape="1">
                <a:gsLst>
                  <a:gs pos="0">
                    <a:srgbClr val="E7CA7C"/>
                  </a:gs>
                  <a:gs pos="100000">
                    <a:srgbClr val="A8865C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4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  <a:latin typeface="Palatino"/>
                    <a:ea typeface="Palatino"/>
                    <a:cs typeface="Palatino"/>
                    <a:sym typeface="Palatino"/>
                  </a:defRPr>
                </a:pPr>
              </a:p>
            </p:txBody>
          </p:sp>
          <p:sp>
            <p:nvSpPr>
              <p:cNvPr id="236" name="Oval"/>
              <p:cNvSpPr/>
              <p:nvPr/>
            </p:nvSpPr>
            <p:spPr>
              <a:xfrm>
                <a:off x="-1" y="1557048"/>
                <a:ext cx="205695" cy="209755"/>
              </a:xfrm>
              <a:prstGeom prst="ellipse">
                <a:avLst/>
              </a:prstGeom>
              <a:gradFill flip="none" rotWithShape="1">
                <a:gsLst>
                  <a:gs pos="0">
                    <a:srgbClr val="E7CA7C"/>
                  </a:gs>
                  <a:gs pos="100000">
                    <a:srgbClr val="A8865C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4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  <a:latin typeface="Palatino"/>
                    <a:ea typeface="Palatino"/>
                    <a:cs typeface="Palatino"/>
                    <a:sym typeface="Palatino"/>
                  </a:defRPr>
                </a:pPr>
              </a:p>
            </p:txBody>
          </p:sp>
          <p:sp>
            <p:nvSpPr>
              <p:cNvPr id="237" name="Oval"/>
              <p:cNvSpPr/>
              <p:nvPr/>
            </p:nvSpPr>
            <p:spPr>
              <a:xfrm>
                <a:off x="539184" y="580046"/>
                <a:ext cx="2426095" cy="2276583"/>
              </a:xfrm>
              <a:prstGeom prst="ellipse">
                <a:avLst/>
              </a:prstGeom>
              <a:noFill/>
              <a:ln w="38100" cap="flat">
                <a:solidFill>
                  <a:srgbClr val="41414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4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  <a:latin typeface="Palatino"/>
                    <a:ea typeface="Palatino"/>
                    <a:cs typeface="Palatino"/>
                    <a:sym typeface="Palatino"/>
                  </a:defRPr>
                </a:pPr>
              </a:p>
            </p:txBody>
          </p:sp>
        </p:grpSp>
        <p:sp>
          <p:nvSpPr>
            <p:cNvPr id="239" name="Rectangle"/>
            <p:cNvSpPr txBox="1"/>
            <p:nvPr/>
          </p:nvSpPr>
          <p:spPr>
            <a:xfrm>
              <a:off x="1257854" y="956510"/>
              <a:ext cx="421512" cy="4374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414040"/>
                  </a:solidFill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pPr/>
              <a14:m>
                <m:oMathPara>
                  <m:oMathParaPr>
                    <m:jc m:val="center"/>
                  </m:oMathParaPr>
                  <m:oMath>
                    <m:sSub>
                      <m:e>
                        <m:limUpp>
                          <m:e>
                            <m:r>
                              <a:rPr xmlns:a="http://schemas.openxmlformats.org/drawingml/2006/main" sz="1450" i="1">
                                <a:solidFill>
                                  <a:srgbClr val="414040"/>
                                </a:solidFill>
                                <a:latin typeface="Cambria Math" panose="02040503050406030204" pitchFamily="18" charset="0"/>
                              </a:rPr>
                              <m:t>F</m:t>
                            </m:r>
                          </m:e>
                          <m:lim>
                            <m:r>
                              <a:rPr xmlns:a="http://schemas.openxmlformats.org/drawingml/2006/main" sz="1450" i="1">
                                <a:solidFill>
                                  <a:srgbClr val="414040"/>
                                </a:solidFill>
                                <a:latin typeface="Cambria Math" panose="02040503050406030204" pitchFamily="18" charset="0"/>
                              </a:rPr>
                              <m:t>⃗</m:t>
                            </m:r>
                          </m:lim>
                        </m:limUpp>
                      </m:e>
                      <m:sub>
                        <m:sSub>
                          <m:e>
                            <m:r>
                              <a:rPr xmlns:a="http://schemas.openxmlformats.org/drawingml/2006/main" sz="1450" i="1">
                                <a:solidFill>
                                  <a:srgbClr val="414040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  <m:r>
                              <a:rPr xmlns:a="http://schemas.openxmlformats.org/drawingml/2006/main" sz="1450" i="1">
                                <a:solidFill>
                                  <a:srgbClr val="414040"/>
                                </a:solidFill>
                                <a:latin typeface="Cambria Math" panose="02040503050406030204" pitchFamily="18" charset="0"/>
                              </a:rPr>
                              <m:t>f</m:t>
                            </m:r>
                          </m:e>
                          <m:sub>
                            <m:r>
                              <a:rPr xmlns:a="http://schemas.openxmlformats.org/drawingml/2006/main" sz="1450" i="1">
                                <a:solidFill>
                                  <a:srgbClr val="41404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m:oMathPara>
              </a14:m>
            </a:p>
          </p:txBody>
        </p:sp>
        <p:sp>
          <p:nvSpPr>
            <p:cNvPr id="240" name="Rectangle"/>
            <p:cNvSpPr txBox="1"/>
            <p:nvPr/>
          </p:nvSpPr>
          <p:spPr>
            <a:xfrm>
              <a:off x="2146195" y="1217852"/>
              <a:ext cx="421512" cy="4374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414040"/>
                  </a:solidFill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pPr/>
              <a14:m>
                <m:oMathPara>
                  <m:oMathParaPr>
                    <m:jc m:val="center"/>
                  </m:oMathParaPr>
                  <m:oMath>
                    <m:sSub>
                      <m:e>
                        <m:limUpp>
                          <m:e>
                            <m:r>
                              <a:rPr xmlns:a="http://schemas.openxmlformats.org/drawingml/2006/main" sz="1450" i="1">
                                <a:solidFill>
                                  <a:srgbClr val="414040"/>
                                </a:solidFill>
                                <a:latin typeface="Cambria Math" panose="02040503050406030204" pitchFamily="18" charset="0"/>
                              </a:rPr>
                              <m:t>F</m:t>
                            </m:r>
                          </m:e>
                          <m:lim>
                            <m:r>
                              <a:rPr xmlns:a="http://schemas.openxmlformats.org/drawingml/2006/main" sz="1450" i="1">
                                <a:solidFill>
                                  <a:srgbClr val="414040"/>
                                </a:solidFill>
                                <a:latin typeface="Cambria Math" panose="02040503050406030204" pitchFamily="18" charset="0"/>
                              </a:rPr>
                              <m:t>⃗</m:t>
                            </m:r>
                          </m:lim>
                        </m:limUpp>
                      </m:e>
                      <m:sub>
                        <m:sSub>
                          <m:e>
                            <m:r>
                              <a:rPr xmlns:a="http://schemas.openxmlformats.org/drawingml/2006/main" sz="1450" i="1">
                                <a:solidFill>
                                  <a:srgbClr val="414040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  <m:r>
                              <a:rPr xmlns:a="http://schemas.openxmlformats.org/drawingml/2006/main" sz="1450" i="1">
                                <a:solidFill>
                                  <a:srgbClr val="414040"/>
                                </a:solidFill>
                                <a:latin typeface="Cambria Math" panose="02040503050406030204" pitchFamily="18" charset="0"/>
                              </a:rPr>
                              <m:t>f</m:t>
                            </m:r>
                          </m:e>
                          <m:sub>
                            <m:r>
                              <a:rPr xmlns:a="http://schemas.openxmlformats.org/drawingml/2006/main" sz="1450" i="1">
                                <a:solidFill>
                                  <a:srgbClr val="41404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</m:oMath>
                </m:oMathPara>
              </a14:m>
            </a:p>
          </p:txBody>
        </p:sp>
        <p:sp>
          <p:nvSpPr>
            <p:cNvPr id="241" name="Rectangle"/>
            <p:cNvSpPr txBox="1"/>
            <p:nvPr/>
          </p:nvSpPr>
          <p:spPr>
            <a:xfrm>
              <a:off x="1846062" y="1943743"/>
              <a:ext cx="421511" cy="4388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414040"/>
                  </a:solidFill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pPr/>
              <a14:m>
                <m:oMathPara>
                  <m:oMathParaPr>
                    <m:jc m:val="center"/>
                  </m:oMathParaPr>
                  <m:oMath>
                    <m:sSub>
                      <m:e>
                        <m:limUpp>
                          <m:e>
                            <m:r>
                              <a:rPr xmlns:a="http://schemas.openxmlformats.org/drawingml/2006/main" sz="1450" i="1">
                                <a:solidFill>
                                  <a:srgbClr val="414040"/>
                                </a:solidFill>
                                <a:latin typeface="Cambria Math" panose="02040503050406030204" pitchFamily="18" charset="0"/>
                              </a:rPr>
                              <m:t>F</m:t>
                            </m:r>
                          </m:e>
                          <m:lim>
                            <m:r>
                              <a:rPr xmlns:a="http://schemas.openxmlformats.org/drawingml/2006/main" sz="1450" i="1">
                                <a:solidFill>
                                  <a:srgbClr val="414040"/>
                                </a:solidFill>
                                <a:latin typeface="Cambria Math" panose="02040503050406030204" pitchFamily="18" charset="0"/>
                              </a:rPr>
                              <m:t>⃗</m:t>
                            </m:r>
                          </m:lim>
                        </m:limUpp>
                      </m:e>
                      <m:sub>
                        <m:sSub>
                          <m:e>
                            <m:r>
                              <a:rPr xmlns:a="http://schemas.openxmlformats.org/drawingml/2006/main" sz="1450" i="1">
                                <a:solidFill>
                                  <a:srgbClr val="414040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  <m:r>
                              <a:rPr xmlns:a="http://schemas.openxmlformats.org/drawingml/2006/main" sz="1450" i="1">
                                <a:solidFill>
                                  <a:srgbClr val="414040"/>
                                </a:solidFill>
                                <a:latin typeface="Cambria Math" panose="02040503050406030204" pitchFamily="18" charset="0"/>
                              </a:rPr>
                              <m:t>f</m:t>
                            </m:r>
                          </m:e>
                          <m:sub>
                            <m:r>
                              <a:rPr xmlns:a="http://schemas.openxmlformats.org/drawingml/2006/main" sz="1450" i="1">
                                <a:solidFill>
                                  <a:srgbClr val="41404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sub>
                    </m:sSub>
                  </m:oMath>
                </m:oMathPara>
              </a14:m>
            </a:p>
          </p:txBody>
        </p:sp>
        <p:sp>
          <p:nvSpPr>
            <p:cNvPr id="242" name="Rectangle"/>
            <p:cNvSpPr txBox="1"/>
            <p:nvPr/>
          </p:nvSpPr>
          <p:spPr>
            <a:xfrm>
              <a:off x="955333" y="1717460"/>
              <a:ext cx="421511" cy="4374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414040"/>
                  </a:solidFill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pPr/>
              <a14:m>
                <m:oMathPara>
                  <m:oMathParaPr>
                    <m:jc m:val="center"/>
                  </m:oMathParaPr>
                  <m:oMath>
                    <m:sSub>
                      <m:e>
                        <m:limUpp>
                          <m:e>
                            <m:r>
                              <a:rPr xmlns:a="http://schemas.openxmlformats.org/drawingml/2006/main" sz="1450" i="1">
                                <a:solidFill>
                                  <a:srgbClr val="414040"/>
                                </a:solidFill>
                                <a:latin typeface="Cambria Math" panose="02040503050406030204" pitchFamily="18" charset="0"/>
                              </a:rPr>
                              <m:t>F</m:t>
                            </m:r>
                          </m:e>
                          <m:lim>
                            <m:r>
                              <a:rPr xmlns:a="http://schemas.openxmlformats.org/drawingml/2006/main" sz="1450" i="1">
                                <a:solidFill>
                                  <a:srgbClr val="414040"/>
                                </a:solidFill>
                                <a:latin typeface="Cambria Math" panose="02040503050406030204" pitchFamily="18" charset="0"/>
                              </a:rPr>
                              <m:t>⃗</m:t>
                            </m:r>
                          </m:lim>
                        </m:limUpp>
                      </m:e>
                      <m:sub>
                        <m:sSub>
                          <m:e>
                            <m:r>
                              <a:rPr xmlns:a="http://schemas.openxmlformats.org/drawingml/2006/main" sz="1450" i="1">
                                <a:solidFill>
                                  <a:srgbClr val="414040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  <m:r>
                              <a:rPr xmlns:a="http://schemas.openxmlformats.org/drawingml/2006/main" sz="1450" i="1">
                                <a:solidFill>
                                  <a:srgbClr val="414040"/>
                                </a:solidFill>
                                <a:latin typeface="Cambria Math" panose="02040503050406030204" pitchFamily="18" charset="0"/>
                              </a:rPr>
                              <m:t>f</m:t>
                            </m:r>
                          </m:e>
                          <m:sub>
                            <m:r>
                              <a:rPr xmlns:a="http://schemas.openxmlformats.org/drawingml/2006/main" sz="1450" i="1">
                                <a:solidFill>
                                  <a:srgbClr val="41404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sub>
                    </m:sSub>
                  </m:oMath>
                </m:oMathPara>
              </a14:m>
            </a:p>
          </p:txBody>
        </p:sp>
      </p:grpSp>
      <p:sp>
        <p:nvSpPr>
          <p:cNvPr id="244" name="Text"/>
          <p:cNvSpPr txBox="1"/>
          <p:nvPr/>
        </p:nvSpPr>
        <p:spPr>
          <a:xfrm>
            <a:off x="18485812" y="8099960"/>
            <a:ext cx="4726851" cy="120195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limUpp>
                        <m:e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lim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⃗</m:t>
                          </m:r>
                        </m:lim>
                      </m:limUpp>
                    </m:e>
                    <m:sub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sub>
                  </m:sSub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limUpp>
                        <m:e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lim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⃗</m:t>
                          </m:r>
                        </m:lim>
                      </m:limUpp>
                    </m:e>
                    <m:sub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sub>
                  </m:sSub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+</m:t>
                  </m:r>
                  <m:limUpp>
                    <m:e>
                      <m:limLow>
                        <m:e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lim>
                      </m:limLow>
                    </m:e>
                    <m:lim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e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lim>
                  </m:limUpp>
                  <m:sSub>
                    <m:e>
                      <m:limUpp>
                        <m:e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lim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⃗</m:t>
                          </m:r>
                        </m:lim>
                      </m:limUpp>
                    </m:e>
                    <m:sub>
                      <m:sSub>
                        <m:e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</m:sub>
                  </m:sSub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limUpp>
                        <m:e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lim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⃗</m:t>
                          </m:r>
                        </m:lim>
                      </m:limUpp>
                    </m:e>
                    <m:sub>
                      <m:sSub>
                        <m:e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  <m:sub>
                          <m:r>
                            <a:rPr xmlns:a="http://schemas.openxmlformats.org/drawingml/2006/main" sz="32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</m:sub>
                  </m:sSub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,</m:t>
                  </m:r>
                  <m:sSub>
                    <m:e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a:rPr xmlns:a="http://schemas.openxmlformats.org/drawingml/2006/main" sz="32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sub>
                  </m:sSub>
                  <m:r>
                    <a:rPr xmlns:a="http://schemas.openxmlformats.org/drawingml/2006/main" sz="3200" i="1">
                      <a:solidFill>
                        <a:srgbClr val="41404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3200">
              <a:solidFill>
                <a:srgbClr val="414141"/>
              </a:solidFill>
            </a:endParaRPr>
          </a:p>
        </p:txBody>
      </p:sp>
      <p:pic>
        <p:nvPicPr>
          <p:cNvPr id="245" name="star100_merger_z2.mp4" descr="star100_merger_z2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800319" y="5327756"/>
            <a:ext cx="12518178" cy="7041476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Rectangle"/>
          <p:cNvSpPr/>
          <p:nvPr/>
        </p:nvSpPr>
        <p:spPr>
          <a:xfrm>
            <a:off x="8909484" y="4853704"/>
            <a:ext cx="2586833" cy="769446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247" name="Add a correction to the gravitational interactions under the softening length to account for the unresolved dynamical friction force."/>
          <p:cNvSpPr txBox="1"/>
          <p:nvPr/>
        </p:nvSpPr>
        <p:spPr>
          <a:xfrm>
            <a:off x="1868365" y="3606645"/>
            <a:ext cx="22310373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Add a correction to the gravitational interactions under the softening length to account for the unresolved dynamical friction force.</a:t>
            </a:r>
          </a:p>
        </p:txBody>
      </p:sp>
      <p:pic>
        <p:nvPicPr>
          <p:cNvPr id="248" name="alice_55_black_holes_in_the_universe_in_rebecca_dautremer_style_b0cb0de8-27a2-4662-bee9-e99bf824806f.png" descr="alice_55_black_holes_in_the_universe_in_rebecca_dautremer_style_b0cb0de8-27a2-4662-bee9-e99bf824806f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980123" y="-1339910"/>
            <a:ext cx="9648009" cy="32430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84200" dist="301973" dir="3180000">
              <a:srgbClr val="000000">
                <a:alpha val="77379"/>
              </a:srgbClr>
            </a:outerShdw>
            <a:reflection blurRad="0" stA="64799" stPos="0" endA="0" endPos="40000" dist="0" dir="5400000" fadeDir="5400000" sx="100000" sy="-100000" kx="0" ky="0" algn="bl" rotWithShape="0"/>
          </a:effectLst>
        </p:spPr>
      </p:pic>
      <p:sp>
        <p:nvSpPr>
          <p:cNvPr id="249" name="Part III"/>
          <p:cNvSpPr txBox="1"/>
          <p:nvPr/>
        </p:nvSpPr>
        <p:spPr>
          <a:xfrm>
            <a:off x="2738726" y="339511"/>
            <a:ext cx="2549005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7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Part II</a:t>
            </a:r>
          </a:p>
        </p:txBody>
      </p:sp>
      <p:sp>
        <p:nvSpPr>
          <p:cNvPr id="250" name="Introducing dynamical friction"/>
          <p:cNvSpPr txBox="1"/>
          <p:nvPr/>
        </p:nvSpPr>
        <p:spPr>
          <a:xfrm>
            <a:off x="5856843" y="536361"/>
            <a:ext cx="1352401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400">
                <a:solidFill>
                  <a:srgbClr val="87312B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Introducing dynamical friction: our new prescription </a:t>
            </a:r>
          </a:p>
        </p:txBody>
      </p:sp>
      <p:sp>
        <p:nvSpPr>
          <p:cNvPr id="251" name="The recipe"/>
          <p:cNvSpPr txBox="1"/>
          <p:nvPr/>
        </p:nvSpPr>
        <p:spPr>
          <a:xfrm>
            <a:off x="1819080" y="2560732"/>
            <a:ext cx="1352401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i="1" sz="4400">
                <a:solidFill>
                  <a:srgbClr val="87312B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The recipe</a:t>
            </a:r>
          </a:p>
        </p:txBody>
      </p:sp>
      <p:grpSp>
        <p:nvGrpSpPr>
          <p:cNvPr id="259" name="Group"/>
          <p:cNvGrpSpPr/>
          <p:nvPr/>
        </p:nvGrpSpPr>
        <p:grpSpPr>
          <a:xfrm>
            <a:off x="8532913" y="6696155"/>
            <a:ext cx="9278017" cy="5343997"/>
            <a:chOff x="0" y="0"/>
            <a:chExt cx="9278015" cy="5343995"/>
          </a:xfrm>
        </p:grpSpPr>
        <p:grpSp>
          <p:nvGrpSpPr>
            <p:cNvPr id="255" name="Group"/>
            <p:cNvGrpSpPr/>
            <p:nvPr/>
          </p:nvGrpSpPr>
          <p:grpSpPr>
            <a:xfrm>
              <a:off x="44032" y="0"/>
              <a:ext cx="9233984" cy="4898342"/>
              <a:chOff x="0" y="0"/>
              <a:chExt cx="9233982" cy="4898341"/>
            </a:xfrm>
          </p:grpSpPr>
          <p:pic>
            <p:nvPicPr>
              <p:cNvPr id="252" name="Screenshot 2023-06-11 at 18.35.47.png" descr="Screenshot 2023-06-11 at 18.35.47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-1" y="0"/>
                <a:ext cx="8456260" cy="23327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3" name="Screenshot 2023-06-11 at 18.36.01.png" descr="Screenshot 2023-06-11 at 18.36.01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870036" y="1916431"/>
                <a:ext cx="7583727" cy="47919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4" name="z0_merg_df.pdf" descr="z0_merg_df.pd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0" r="0" b="60123"/>
              <a:stretch>
                <a:fillRect/>
              </a:stretch>
            </p:blipFill>
            <p:spPr>
              <a:xfrm>
                <a:off x="89978" y="2710573"/>
                <a:ext cx="9144005" cy="21877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56" name="z0_merg_df.pdf" descr="z0_merg_df.pdf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11421" t="88116" r="276" b="0"/>
            <a:stretch>
              <a:fillRect/>
            </a:stretch>
          </p:blipFill>
          <p:spPr>
            <a:xfrm>
              <a:off x="1180626" y="4598861"/>
              <a:ext cx="8074247" cy="651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7" name="Rectangle"/>
            <p:cNvSpPr/>
            <p:nvPr/>
          </p:nvSpPr>
          <p:spPr>
            <a:xfrm>
              <a:off x="507999" y="4505794"/>
              <a:ext cx="518036" cy="83820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4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  <a:latin typeface="Palatino"/>
                  <a:ea typeface="Palatino"/>
                  <a:cs typeface="Palatino"/>
                  <a:sym typeface="Palatino"/>
                </a:defRPr>
              </a:pPr>
            </a:p>
          </p:txBody>
        </p:sp>
        <p:sp>
          <p:nvSpPr>
            <p:cNvPr id="258" name="Rectangle"/>
            <p:cNvSpPr/>
            <p:nvPr/>
          </p:nvSpPr>
          <p:spPr>
            <a:xfrm>
              <a:off x="-1" y="2270594"/>
              <a:ext cx="518036" cy="83820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4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  <a:latin typeface="Palatino"/>
                  <a:ea typeface="Palatino"/>
                  <a:cs typeface="Palatino"/>
                  <a:sym typeface="Palatino"/>
                </a:defRPr>
              </a:pPr>
            </a:p>
          </p:txBody>
        </p:sp>
      </p:grpSp>
      <p:sp>
        <p:nvSpPr>
          <p:cNvPr id="260" name="Rectangle"/>
          <p:cNvSpPr/>
          <p:nvPr/>
        </p:nvSpPr>
        <p:spPr>
          <a:xfrm>
            <a:off x="9263959" y="9149174"/>
            <a:ext cx="518036" cy="8382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pic>
        <p:nvPicPr>
          <p:cNvPr id="261" name="Rectangle Rectangle" descr="Rectangle Rectangl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7479556" y="4982757"/>
            <a:ext cx="6739361" cy="79833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7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245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4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4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star100_slowed_z2.mp4" descr="star100_slowed_z2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3550804" y="2388810"/>
            <a:ext cx="19619661" cy="11036058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Rectangle"/>
          <p:cNvSpPr/>
          <p:nvPr/>
        </p:nvSpPr>
        <p:spPr>
          <a:xfrm>
            <a:off x="12607006" y="2149160"/>
            <a:ext cx="3708401" cy="1151535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265" name="The black holes  are well centered into the hosting galaxies…"/>
          <p:cNvSpPr txBox="1"/>
          <p:nvPr/>
        </p:nvSpPr>
        <p:spPr>
          <a:xfrm>
            <a:off x="12489023" y="5221444"/>
            <a:ext cx="9045144" cy="226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90142" indent="-390142" algn="l">
              <a:buSzPct val="75000"/>
              <a:buChar char="•"/>
              <a:defRPr sz="2600">
                <a:latin typeface="Palatino"/>
                <a:ea typeface="Palatino"/>
                <a:cs typeface="Palatino"/>
                <a:sym typeface="Palatino"/>
              </a:defRPr>
            </a:pPr>
            <a:r>
              <a:t>The black holes  are well centered into the hosting galaxies</a:t>
            </a:r>
          </a:p>
          <a:p>
            <a:pPr marL="390142" indent="-390142" algn="l">
              <a:buSzPct val="75000"/>
              <a:buChar char="•"/>
              <a:defRPr sz="2600"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marL="390142" indent="-390142" algn="l">
              <a:buSzPct val="75000"/>
              <a:buChar char="•"/>
              <a:defRPr sz="2600">
                <a:latin typeface="Palatino"/>
                <a:ea typeface="Palatino"/>
                <a:cs typeface="Palatino"/>
                <a:sym typeface="Palatino"/>
              </a:defRPr>
            </a:pPr>
            <a:r>
              <a:t>The merger events are extremely fast</a:t>
            </a:r>
          </a:p>
          <a:p>
            <a:pPr marL="390142" indent="-390142" algn="l">
              <a:buSzPct val="75000"/>
              <a:buChar char="•"/>
              <a:defRPr sz="2600"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marL="390142" indent="-390142" algn="l">
              <a:buSzPct val="75000"/>
              <a:buChar char="•"/>
              <a:defRPr sz="2600">
                <a:latin typeface="Palatino"/>
                <a:ea typeface="Palatino"/>
                <a:cs typeface="Palatino"/>
                <a:sym typeface="Palatino"/>
              </a:defRPr>
            </a:pPr>
            <a:r>
              <a:t>The dynamics of merger is not reproduced</a:t>
            </a:r>
          </a:p>
        </p:txBody>
      </p:sp>
      <p:pic>
        <p:nvPicPr>
          <p:cNvPr id="266" name="Screenshot 2023-06-10 at 16.23.04.png" descr="Screenshot 2023-06-10 at 16.23.0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258392" y="9000267"/>
            <a:ext cx="3604234" cy="3391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Screenshot 2023-06-10 at 16.23.35.png" descr="Screenshot 2023-06-10 at 16.23.3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065056" y="9000267"/>
            <a:ext cx="3791247" cy="3391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Screenshot 2023-06-10 at 16.23.50.png" descr="Screenshot 2023-06-10 at 16.23.50.png"/>
          <p:cNvPicPr>
            <a:picLocks noChangeAspect="1"/>
          </p:cNvPicPr>
          <p:nvPr/>
        </p:nvPicPr>
        <p:blipFill>
          <a:blip r:embed="rId7">
            <a:extLst/>
          </a:blip>
          <a:srcRect l="0" t="3081" r="5225" b="7333"/>
          <a:stretch>
            <a:fillRect/>
          </a:stretch>
        </p:blipFill>
        <p:spPr>
          <a:xfrm>
            <a:off x="20058735" y="9000267"/>
            <a:ext cx="3708536" cy="3391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Screenshot 2023-06-12 at 15.50.21.png" descr="Screenshot 2023-06-12 at 15.50.21.png"/>
          <p:cNvPicPr>
            <a:picLocks noChangeAspect="1"/>
          </p:cNvPicPr>
          <p:nvPr/>
        </p:nvPicPr>
        <p:blipFill>
          <a:blip r:embed="rId8">
            <a:extLst/>
          </a:blip>
          <a:srcRect l="0" t="0" r="1085" b="5312"/>
          <a:stretch>
            <a:fillRect/>
          </a:stretch>
        </p:blipFill>
        <p:spPr>
          <a:xfrm>
            <a:off x="-6870956" y="-1326929"/>
            <a:ext cx="12518078" cy="32169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15431" dir="3180000">
              <a:srgbClr val="000000">
                <a:alpha val="77379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270" name="Part II"/>
          <p:cNvSpPr txBox="1"/>
          <p:nvPr/>
        </p:nvSpPr>
        <p:spPr>
          <a:xfrm>
            <a:off x="2831435" y="339511"/>
            <a:ext cx="2880141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7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Part III</a:t>
            </a:r>
          </a:p>
        </p:txBody>
      </p:sp>
      <p:sp>
        <p:nvSpPr>
          <p:cNvPr id="271" name="The pinning prescription"/>
          <p:cNvSpPr txBox="1"/>
          <p:nvPr/>
        </p:nvSpPr>
        <p:spPr>
          <a:xfrm>
            <a:off x="5789116" y="536361"/>
            <a:ext cx="1734418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400">
                <a:solidFill>
                  <a:srgbClr val="87312B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Comparing with other implementations: the pinning prescription</a:t>
            </a:r>
          </a:p>
        </p:txBody>
      </p:sp>
      <p:sp>
        <p:nvSpPr>
          <p:cNvPr id="272" name="The recipe"/>
          <p:cNvSpPr txBox="1"/>
          <p:nvPr/>
        </p:nvSpPr>
        <p:spPr>
          <a:xfrm>
            <a:off x="12459131" y="2865021"/>
            <a:ext cx="264664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i="1" sz="4400">
                <a:solidFill>
                  <a:srgbClr val="87312B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The recipe</a:t>
            </a:r>
          </a:p>
        </p:txBody>
      </p:sp>
      <p:sp>
        <p:nvSpPr>
          <p:cNvPr id="273" name="Re-position the black hole in  the position of the neighbour star particle having the minimum potential."/>
          <p:cNvSpPr txBox="1"/>
          <p:nvPr/>
        </p:nvSpPr>
        <p:spPr>
          <a:xfrm>
            <a:off x="12452098" y="3813912"/>
            <a:ext cx="8208290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Re-position the black hole in  the position of the neighbour star particle having the minimum potential.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1" fill="hold"/>
                                        <p:tgtEl>
                                          <p:spTgt spid="2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263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6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6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Rectangle"/>
          <p:cNvSpPr/>
          <p:nvPr/>
        </p:nvSpPr>
        <p:spPr>
          <a:xfrm>
            <a:off x="10510739" y="4256094"/>
            <a:ext cx="4080772" cy="941767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pic>
        <p:nvPicPr>
          <p:cNvPr id="276" name="star100_merger_z2.mp4" descr="star100_merger_z2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3419381" y="2360248"/>
            <a:ext cx="19553629" cy="10998917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Rectangle"/>
          <p:cNvSpPr/>
          <p:nvPr/>
        </p:nvSpPr>
        <p:spPr>
          <a:xfrm>
            <a:off x="13170751" y="2145065"/>
            <a:ext cx="3058931" cy="116510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278" name="Improves the modelization of the merger event…"/>
          <p:cNvSpPr txBox="1"/>
          <p:nvPr/>
        </p:nvSpPr>
        <p:spPr>
          <a:xfrm>
            <a:off x="13185386" y="4649794"/>
            <a:ext cx="8870311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90142" indent="-390142" algn="l">
              <a:buSzPct val="75000"/>
              <a:buChar char="•"/>
              <a:defRPr sz="2600">
                <a:latin typeface="Palatino"/>
                <a:ea typeface="Palatino"/>
                <a:cs typeface="Palatino"/>
                <a:sym typeface="Palatino"/>
              </a:defRPr>
            </a:pPr>
            <a:r>
              <a:t>Improves the modelization of the merger event</a:t>
            </a:r>
          </a:p>
          <a:p>
            <a:pPr marL="390142" indent="-390142" algn="l">
              <a:buSzPct val="75000"/>
              <a:buChar char="•"/>
              <a:defRPr sz="2600"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marL="390142" indent="-390142" algn="l">
              <a:buSzPct val="75000"/>
              <a:buChar char="•"/>
              <a:defRPr sz="2600">
                <a:latin typeface="Palatino"/>
                <a:ea typeface="Palatino"/>
                <a:cs typeface="Palatino"/>
                <a:sym typeface="Palatino"/>
              </a:defRPr>
            </a:pPr>
            <a:r>
              <a:t>Does not reproduce the loss of angular momentum shrinking the orbits of the merging black holes</a:t>
            </a:r>
          </a:p>
        </p:txBody>
      </p:sp>
      <p:pic>
        <p:nvPicPr>
          <p:cNvPr id="279" name="Screenshot 2023-06-12 at 15.50.21.png" descr="Screenshot 2023-06-12 at 15.50.21.png"/>
          <p:cNvPicPr>
            <a:picLocks noChangeAspect="1"/>
          </p:cNvPicPr>
          <p:nvPr/>
        </p:nvPicPr>
        <p:blipFill>
          <a:blip r:embed="rId5">
            <a:extLst/>
          </a:blip>
          <a:srcRect l="0" t="0" r="1085" b="5312"/>
          <a:stretch>
            <a:fillRect/>
          </a:stretch>
        </p:blipFill>
        <p:spPr>
          <a:xfrm>
            <a:off x="-6870956" y="-1326929"/>
            <a:ext cx="12518078" cy="32169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15431" dir="3180000">
              <a:srgbClr val="000000">
                <a:alpha val="77379"/>
              </a:srgbClr>
            </a:outerShdw>
            <a:reflection blurRad="0" stA="64048" stPos="0" endA="0" endPos="40000" dist="0" dir="5400000" fadeDir="5400000" sx="100000" sy="-100000" kx="0" ky="0" algn="bl" rotWithShape="0"/>
          </a:effectLst>
        </p:spPr>
      </p:pic>
      <p:sp>
        <p:nvSpPr>
          <p:cNvPr id="280" name="Part II"/>
          <p:cNvSpPr txBox="1"/>
          <p:nvPr/>
        </p:nvSpPr>
        <p:spPr>
          <a:xfrm>
            <a:off x="2831435" y="339511"/>
            <a:ext cx="2880141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7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Part III</a:t>
            </a:r>
          </a:p>
        </p:txBody>
      </p:sp>
      <p:grpSp>
        <p:nvGrpSpPr>
          <p:cNvPr id="283" name="Group"/>
          <p:cNvGrpSpPr/>
          <p:nvPr/>
        </p:nvGrpSpPr>
        <p:grpSpPr>
          <a:xfrm>
            <a:off x="12826070" y="6809887"/>
            <a:ext cx="10014228" cy="2942848"/>
            <a:chOff x="0" y="0"/>
            <a:chExt cx="10014226" cy="2942846"/>
          </a:xfrm>
        </p:grpSpPr>
        <p:pic>
          <p:nvPicPr>
            <p:cNvPr id="281" name="Screenshot 2023-06-10 at 17.02.27.png" descr="Screenshot 2023-06-10 at 17.02.27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0" r="0" b="64607"/>
            <a:stretch>
              <a:fillRect/>
            </a:stretch>
          </p:blipFill>
          <p:spPr>
            <a:xfrm>
              <a:off x="0" y="0"/>
              <a:ext cx="10013831" cy="23307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2" name="Screenshot 2023-06-10 at 17.02.27.png" descr="Screenshot 2023-06-10 at 17.02.27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0449" t="90201" r="0" b="0"/>
            <a:stretch>
              <a:fillRect/>
            </a:stretch>
          </p:blipFill>
          <p:spPr>
            <a:xfrm>
              <a:off x="1046761" y="2297525"/>
              <a:ext cx="8967466" cy="6453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4" name="The recipe"/>
          <p:cNvSpPr txBox="1"/>
          <p:nvPr/>
        </p:nvSpPr>
        <p:spPr>
          <a:xfrm>
            <a:off x="13259859" y="2335434"/>
            <a:ext cx="1352401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i="1" sz="4400">
                <a:solidFill>
                  <a:srgbClr val="87312B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The recipe</a:t>
            </a:r>
          </a:p>
        </p:txBody>
      </p:sp>
      <p:grpSp>
        <p:nvGrpSpPr>
          <p:cNvPr id="287" name="Group"/>
          <p:cNvGrpSpPr/>
          <p:nvPr/>
        </p:nvGrpSpPr>
        <p:grpSpPr>
          <a:xfrm>
            <a:off x="12346123" y="10084027"/>
            <a:ext cx="11517212" cy="2567960"/>
            <a:chOff x="0" y="0"/>
            <a:chExt cx="11517211" cy="2567958"/>
          </a:xfrm>
        </p:grpSpPr>
        <p:pic>
          <p:nvPicPr>
            <p:cNvPr id="285" name="z0_dymass_mergerevent_dyn.png" descr="z0_dymass_mergerevent_dyn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5983" t="0" r="8814" b="65749"/>
            <a:stretch>
              <a:fillRect/>
            </a:stretch>
          </p:blipFill>
          <p:spPr>
            <a:xfrm>
              <a:off x="-1" y="0"/>
              <a:ext cx="11446972" cy="19991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6" name="z0_dymass_mergerevent_dyn.png" descr="z0_dymass_mergerevent_dyn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11797" t="88282" r="8297" b="1713"/>
            <a:stretch>
              <a:fillRect/>
            </a:stretch>
          </p:blipFill>
          <p:spPr>
            <a:xfrm>
              <a:off x="781936" y="1984058"/>
              <a:ext cx="10735275" cy="583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8" name="The pinning prescription"/>
          <p:cNvSpPr txBox="1"/>
          <p:nvPr/>
        </p:nvSpPr>
        <p:spPr>
          <a:xfrm>
            <a:off x="5789116" y="536361"/>
            <a:ext cx="1734418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400">
                <a:solidFill>
                  <a:srgbClr val="87312B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Comparing with other implementations: the dynamical mass</a:t>
            </a:r>
          </a:p>
        </p:txBody>
      </p:sp>
      <p:sp>
        <p:nvSpPr>
          <p:cNvPr id="289" name="The black hole particles have a second artificial boosted mass which account for gravitational interactions."/>
          <p:cNvSpPr txBox="1"/>
          <p:nvPr/>
        </p:nvSpPr>
        <p:spPr>
          <a:xfrm>
            <a:off x="13398029" y="3232265"/>
            <a:ext cx="8870311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The black hole particles have a second artificial boosted mass which account for gravitational interactions.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4" fill="hold"/>
                                        <p:tgtEl>
                                          <p:spTgt spid="2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276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7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7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Screenshot 2023-06-12 at 15.06.21.png" descr="Screenshot 2023-06-12 at 15.06.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476" y="2586688"/>
            <a:ext cx="7567505" cy="6010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Screenshot 2023-06-12 at 15.07.59.png" descr="Screenshot 2023-06-12 at 15.07.59.png"/>
          <p:cNvPicPr>
            <a:picLocks noChangeAspect="1"/>
          </p:cNvPicPr>
          <p:nvPr/>
        </p:nvPicPr>
        <p:blipFill>
          <a:blip r:embed="rId3">
            <a:extLst/>
          </a:blip>
          <a:srcRect l="8077" t="0" r="0" b="0"/>
          <a:stretch>
            <a:fillRect/>
          </a:stretch>
        </p:blipFill>
        <p:spPr>
          <a:xfrm>
            <a:off x="7448705" y="2586688"/>
            <a:ext cx="6962411" cy="6015487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Part III"/>
          <p:cNvSpPr txBox="1"/>
          <p:nvPr/>
        </p:nvSpPr>
        <p:spPr>
          <a:xfrm>
            <a:off x="2573158" y="339510"/>
            <a:ext cx="2880141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7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Part III</a:t>
            </a:r>
          </a:p>
        </p:txBody>
      </p:sp>
      <p:pic>
        <p:nvPicPr>
          <p:cNvPr id="294" name="Screenshot 2023-06-12 at 10.15.37.png" descr="Screenshot 2023-06-12 at 10.15.3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942950" y="7746276"/>
            <a:ext cx="11244240" cy="5837750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Some results"/>
          <p:cNvSpPr txBox="1"/>
          <p:nvPr/>
        </p:nvSpPr>
        <p:spPr>
          <a:xfrm>
            <a:off x="5856843" y="536361"/>
            <a:ext cx="1352401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400">
                <a:solidFill>
                  <a:srgbClr val="87312B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Some results</a:t>
            </a:r>
          </a:p>
        </p:txBody>
      </p:sp>
      <p:sp>
        <p:nvSpPr>
          <p:cNvPr id="296" name="Magorrian relation reproduced…"/>
          <p:cNvSpPr txBox="1"/>
          <p:nvPr/>
        </p:nvSpPr>
        <p:spPr>
          <a:xfrm>
            <a:off x="15270551" y="3098800"/>
            <a:ext cx="7811907" cy="436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90142" indent="-390142" algn="l">
              <a:buSzPct val="75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Magorrian relation reproduced</a:t>
            </a:r>
          </a:p>
          <a:p>
            <a:pPr algn="l">
              <a:defRPr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marL="390142" indent="-390142" algn="l">
              <a:buSzPct val="75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Decrease of SBH-BH distance</a:t>
            </a:r>
          </a:p>
          <a:p>
            <a:pPr algn="l">
              <a:defRPr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marL="390142" indent="-390142" algn="l">
              <a:buSzPct val="75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No massive SBH without a central BH</a:t>
            </a:r>
          </a:p>
          <a:p>
            <a:pPr algn="l">
              <a:defRPr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marL="390142" indent="-390142" algn="l">
              <a:buSzPct val="75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The wandering population decrease at lower redshift</a:t>
            </a:r>
          </a:p>
        </p:txBody>
      </p:sp>
      <p:sp>
        <p:nvSpPr>
          <p:cNvPr id="297" name="The new implementation  both centers the BHs and is capable to describe the dynamics of the merger event."/>
          <p:cNvSpPr txBox="1"/>
          <p:nvPr/>
        </p:nvSpPr>
        <p:spPr>
          <a:xfrm>
            <a:off x="1782861" y="9814249"/>
            <a:ext cx="8917187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The new implementation  both centers the BHs and is capable to describe the dynamics of the merger event.</a:t>
            </a:r>
          </a:p>
        </p:txBody>
      </p:sp>
      <p:sp>
        <p:nvSpPr>
          <p:cNvPr id="298" name="Dynamical mass"/>
          <p:cNvSpPr txBox="1"/>
          <p:nvPr/>
        </p:nvSpPr>
        <p:spPr>
          <a:xfrm>
            <a:off x="2281957" y="2217606"/>
            <a:ext cx="2807514" cy="589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Big Caslon Medium"/>
                <a:ea typeface="Big Caslon Medium"/>
                <a:cs typeface="Big Caslon Medium"/>
                <a:sym typeface="Big Caslon Medium"/>
              </a:defRPr>
            </a:lvl1pPr>
          </a:lstStyle>
          <a:p>
            <a:pPr/>
            <a:r>
              <a:t>Dynamical mass</a:t>
            </a:r>
          </a:p>
        </p:txBody>
      </p:sp>
      <p:sp>
        <p:nvSpPr>
          <p:cNvPr id="299" name="Dynamical friction"/>
          <p:cNvSpPr txBox="1"/>
          <p:nvPr/>
        </p:nvSpPr>
        <p:spPr>
          <a:xfrm>
            <a:off x="8648567" y="2217606"/>
            <a:ext cx="3180182" cy="589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Big Caslon Medium"/>
                <a:ea typeface="Big Caslon Medium"/>
                <a:cs typeface="Big Caslon Medium"/>
                <a:sym typeface="Big Caslon Medium"/>
              </a:defRPr>
            </a:lvl1pPr>
          </a:lstStyle>
          <a:p>
            <a:pPr/>
            <a:r>
              <a:t>Dynamical friction</a:t>
            </a:r>
          </a:p>
        </p:txBody>
      </p:sp>
      <p:pic>
        <p:nvPicPr>
          <p:cNvPr id="300" name="Screenshot 2023-06-12 at 15.50.21.png" descr="Screenshot 2023-06-12 at 15.50.21.png"/>
          <p:cNvPicPr>
            <a:picLocks noChangeAspect="1"/>
          </p:cNvPicPr>
          <p:nvPr/>
        </p:nvPicPr>
        <p:blipFill>
          <a:blip r:embed="rId5">
            <a:extLst/>
          </a:blip>
          <a:srcRect l="0" t="0" r="1085" b="5311"/>
          <a:stretch>
            <a:fillRect/>
          </a:stretch>
        </p:blipFill>
        <p:spPr>
          <a:xfrm>
            <a:off x="-6870956" y="-1326929"/>
            <a:ext cx="12518078" cy="32169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15431" dir="3180000">
              <a:srgbClr val="000000">
                <a:alpha val="77379"/>
              </a:srgbClr>
            </a:outerShdw>
            <a:reflection blurRad="0" stA="64048" stPos="0" endA="0" endPos="40000" dist="0" dir="5400000" fadeDir="5400000" sx="100000" sy="-100000" kx="0" ky="0" algn="bl" rotWithShape="0"/>
          </a:effectLst>
        </p:spPr>
      </p:pic>
      <p:sp>
        <p:nvSpPr>
          <p:cNvPr id="301" name="Part II"/>
          <p:cNvSpPr txBox="1"/>
          <p:nvPr/>
        </p:nvSpPr>
        <p:spPr>
          <a:xfrm>
            <a:off x="2831435" y="339511"/>
            <a:ext cx="2880141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7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Part III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414141"/>
      </a:dk1>
      <a:lt1>
        <a:srgbClr val="FFFFFF"/>
      </a:lt1>
      <a:dk2>
        <a:srgbClr val="A7A7A7"/>
      </a:dk2>
      <a:lt2>
        <a:srgbClr val="535353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4141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Bodoni SvtyTwo ITC TT-Book"/>
            <a:ea typeface="Bodoni SvtyTwo ITC TT-Book"/>
            <a:cs typeface="Bodoni SvtyTwo ITC TT-Book"/>
            <a:sym typeface="Bodoni SvtyTwo ITC TT-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Bodoni SvtyTwo ITC TT-Book"/>
            <a:ea typeface="Bodoni SvtyTwo ITC TT-Book"/>
            <a:cs typeface="Bodoni SvtyTwo ITC TT-Book"/>
            <a:sym typeface="Bodoni SvtyTwo ITC TT-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4141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Bodoni SvtyTwo ITC TT-Book"/>
            <a:ea typeface="Bodoni SvtyTwo ITC TT-Book"/>
            <a:cs typeface="Bodoni SvtyTwo ITC TT-Book"/>
            <a:sym typeface="Bodoni SvtyTwo ITC TT-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Bodoni SvtyTwo ITC TT-Book"/>
            <a:ea typeface="Bodoni SvtyTwo ITC TT-Book"/>
            <a:cs typeface="Bodoni SvtyTwo ITC TT-Book"/>
            <a:sym typeface="Bodoni SvtyTwo ITC TT-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