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Titillium Web SemiBold"/>
      <p:regular r:id="rId23"/>
      <p:bold r:id="rId24"/>
      <p:italic r:id="rId25"/>
      <p:boldItalic r:id="rId26"/>
    </p:embeddedFont>
    <p:embeddedFont>
      <p:font typeface="Lobster"/>
      <p:regular r:id="rId27"/>
    </p:embeddedFont>
    <p:embeddedFont>
      <p:font typeface="Titillium Web"/>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2" roundtripDataSignature="AMtx7mjA4XTnwq74G6ChzkU1/pZei6kx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2C8B11B-6AF2-4B50-A25D-84AD3AEE2E9E}">
  <a:tblStyle styleId="{02C8B11B-6AF2-4B50-A25D-84AD3AEE2E9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TitilliumWebSemiBold-bold.fntdata"/><Relationship Id="rId23" Type="http://schemas.openxmlformats.org/officeDocument/2006/relationships/font" Target="fonts/TitilliumWebSemiBol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SemiBold-boldItalic.fntdata"/><Relationship Id="rId25" Type="http://schemas.openxmlformats.org/officeDocument/2006/relationships/font" Target="fonts/TitilliumWebSemiBold-italic.fntdata"/><Relationship Id="rId28" Type="http://schemas.openxmlformats.org/officeDocument/2006/relationships/font" Target="fonts/TitilliumWeb-regular.fntdata"/><Relationship Id="rId27" Type="http://schemas.openxmlformats.org/officeDocument/2006/relationships/font" Target="fonts/Lobst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TitilliumWeb-boldItalic.fntdata"/><Relationship Id="rId30" Type="http://schemas.openxmlformats.org/officeDocument/2006/relationships/font" Target="fonts/TitilliumWeb-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None/>
            </a:pPr>
            <a:fld id="{00000000-1234-1234-1234-123412341234}" type="slidenum">
              <a:rPr b="0" i="0" lang="it-IT" sz="1400" u="none" cap="none" strike="noStrike">
                <a:latin typeface="Times New Roman"/>
                <a:ea typeface="Times New Roman"/>
                <a:cs typeface="Times New Roman"/>
                <a:sym typeface="Times New Roman"/>
              </a:rPr>
              <a:t>‹#›</a:t>
            </a:fld>
            <a:endParaRPr b="0" i="0" sz="1400" u="none" cap="none" strike="noStrike">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685800" y="1143000"/>
            <a:ext cx="5485680" cy="30855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1:notes"/>
          <p:cNvSpPr txBox="1"/>
          <p:nvPr>
            <p:ph idx="1" type="body"/>
          </p:nvPr>
        </p:nvSpPr>
        <p:spPr>
          <a:xfrm>
            <a:off x="685800" y="4400640"/>
            <a:ext cx="5485680" cy="359964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t/>
            </a:r>
            <a:endParaRPr b="0" sz="2000" strike="noStrike">
              <a:latin typeface="Arial"/>
              <a:ea typeface="Arial"/>
              <a:cs typeface="Arial"/>
              <a:sym typeface="Arial"/>
            </a:endParaRPr>
          </a:p>
        </p:txBody>
      </p:sp>
      <p:sp>
        <p:nvSpPr>
          <p:cNvPr id="63" name="Google Shape;63;p1:notes"/>
          <p:cNvSpPr/>
          <p:nvPr/>
        </p:nvSpPr>
        <p:spPr>
          <a:xfrm>
            <a:off x="3884760" y="8685360"/>
            <a:ext cx="2971080" cy="457920"/>
          </a:xfrm>
          <a:prstGeom prst="rect">
            <a:avLst/>
          </a:prstGeom>
          <a:noFill/>
          <a:ln>
            <a:noFill/>
          </a:ln>
        </p:spPr>
        <p:txBody>
          <a:bodyPr anchorCtr="0" anchor="b" bIns="45000" lIns="90000" spcFirstLastPara="1" rIns="90000" wrap="square" tIns="45000">
            <a:noAutofit/>
          </a:bodyPr>
          <a:lstStyle/>
          <a:p>
            <a:pPr indent="0" lvl="0" marL="0" marR="0" rtl="0" algn="r">
              <a:lnSpc>
                <a:spcPct val="100000"/>
              </a:lnSpc>
              <a:spcBef>
                <a:spcPts val="0"/>
              </a:spcBef>
              <a:spcAft>
                <a:spcPts val="0"/>
              </a:spcAft>
              <a:buNone/>
            </a:pPr>
            <a:fld id="{00000000-1234-1234-1234-123412341234}" type="slidenum">
              <a:rPr b="0" i="0" lang="it-IT" sz="1200" u="none" cap="none" strike="noStrike">
                <a:latin typeface="Times New Roman"/>
                <a:ea typeface="Times New Roman"/>
                <a:cs typeface="Times New Roman"/>
                <a:sym typeface="Times New Roman"/>
              </a:rPr>
              <a:t>‹#›</a:t>
            </a:fld>
            <a:endParaRPr b="0" i="0" sz="1200" u="none" cap="none" strike="noStrike">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175eb2eeb_0_96: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08" name="Google Shape;208;g25175eb2eeb_0_96: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175eb2eeb_0_148: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20" name="Google Shape;220;g25175eb2eeb_0_148: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5175eb2eeb_0_159: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33" name="Google Shape;233;g25175eb2eeb_0_159: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5175eb2eeb_0_175: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45" name="Google Shape;245;g25175eb2eeb_0_175: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175eb2eeb_0_199: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60" name="Google Shape;260;g25175eb2eeb_0_199: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25175eb2eeb_0_210: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72" name="Google Shape;272;g25175eb2eeb_0_210: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5175eb2eeb_0_220: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4" name="Google Shape;284;g25175eb2eeb_0_220: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3: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9" name="Google Shape;299;p3: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5175eb2eeb_0_4: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81" name="Google Shape;81;g25175eb2eeb_0_4: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5175eb2eeb_0_18: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93" name="Google Shape;93;g25175eb2eeb_0_18: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06" name="Google Shape;106;p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5175eb2eeb_0_62: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21" name="Google Shape;121;g25175eb2eeb_0_62: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5175eb2eeb_0_32: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33" name="Google Shape;133;g25175eb2eeb_0_32: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25175eb2eeb_0_42: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45" name="Google Shape;145;g25175eb2eeb_0_42: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5175eb2eeb_0_52: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58" name="Google Shape;158;g25175eb2eeb_0_52: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5175eb2eeb_0_107:notes"/>
          <p:cNvSpPr txBox="1"/>
          <p:nvPr>
            <p:ph idx="1" type="body"/>
          </p:nvPr>
        </p:nvSpPr>
        <p:spPr>
          <a:xfrm>
            <a:off x="756000" y="5078520"/>
            <a:ext cx="6047700" cy="4811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6" name="Google Shape;196;g25175eb2eeb_0_107:notes"/>
          <p:cNvSpPr/>
          <p:nvPr>
            <p:ph idx="2" type="sldImg"/>
          </p:nvPr>
        </p:nvSpPr>
        <p:spPr>
          <a:xfrm>
            <a:off x="216000" y="812520"/>
            <a:ext cx="7127400" cy="4008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2" name="Shape 12"/>
        <p:cNvGrpSpPr/>
        <p:nvPr/>
      </p:nvGrpSpPr>
      <p:grpSpPr>
        <a:xfrm>
          <a:off x="0" y="0"/>
          <a:ext cx="0" cy="0"/>
          <a:chOff x="0" y="0"/>
          <a:chExt cx="0" cy="0"/>
        </a:xfrm>
      </p:grpSpPr>
      <p:sp>
        <p:nvSpPr>
          <p:cNvPr id="13" name="Google Shape;13;p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5"/>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2" name="Shape 42"/>
        <p:cNvGrpSpPr/>
        <p:nvPr/>
      </p:nvGrpSpPr>
      <p:grpSpPr>
        <a:xfrm>
          <a:off x="0" y="0"/>
          <a:ext cx="0" cy="0"/>
          <a:chOff x="0" y="0"/>
          <a:chExt cx="0" cy="0"/>
        </a:xfrm>
      </p:grpSpPr>
      <p:sp>
        <p:nvSpPr>
          <p:cNvPr id="43" name="Google Shape;43;p16"/>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6"/>
          <p:cNvSpPr txBox="1"/>
          <p:nvPr>
            <p:ph idx="1" type="body"/>
          </p:nvPr>
        </p:nvSpPr>
        <p:spPr>
          <a:xfrm>
            <a:off x="457200" y="120348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6"/>
          <p:cNvSpPr txBox="1"/>
          <p:nvPr>
            <p:ph idx="2"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6" name="Shape 46"/>
        <p:cNvGrpSpPr/>
        <p:nvPr/>
      </p:nvGrpSpPr>
      <p:grpSpPr>
        <a:xfrm>
          <a:off x="0" y="0"/>
          <a:ext cx="0" cy="0"/>
          <a:chOff x="0" y="0"/>
          <a:chExt cx="0" cy="0"/>
        </a:xfrm>
      </p:grpSpPr>
      <p:sp>
        <p:nvSpPr>
          <p:cNvPr id="47" name="Google Shape;47;p17"/>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7"/>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7"/>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7"/>
          <p:cNvSpPr txBox="1"/>
          <p:nvPr>
            <p:ph idx="4"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2" name="Shape 52"/>
        <p:cNvGrpSpPr/>
        <p:nvPr/>
      </p:nvGrpSpPr>
      <p:grpSpPr>
        <a:xfrm>
          <a:off x="0" y="0"/>
          <a:ext cx="0" cy="0"/>
          <a:chOff x="0" y="0"/>
          <a:chExt cx="0" cy="0"/>
        </a:xfrm>
      </p:grpSpPr>
      <p:sp>
        <p:nvSpPr>
          <p:cNvPr id="53" name="Google Shape;53;p18"/>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8"/>
          <p:cNvSpPr txBox="1"/>
          <p:nvPr>
            <p:ph idx="1" type="body"/>
          </p:nvPr>
        </p:nvSpPr>
        <p:spPr>
          <a:xfrm>
            <a:off x="45720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8"/>
          <p:cNvSpPr txBox="1"/>
          <p:nvPr>
            <p:ph idx="2" type="body"/>
          </p:nvPr>
        </p:nvSpPr>
        <p:spPr>
          <a:xfrm>
            <a:off x="323964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8"/>
          <p:cNvSpPr txBox="1"/>
          <p:nvPr>
            <p:ph idx="3" type="body"/>
          </p:nvPr>
        </p:nvSpPr>
        <p:spPr>
          <a:xfrm>
            <a:off x="6022080" y="120348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8"/>
          <p:cNvSpPr txBox="1"/>
          <p:nvPr>
            <p:ph idx="4" type="body"/>
          </p:nvPr>
        </p:nvSpPr>
        <p:spPr>
          <a:xfrm>
            <a:off x="45720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8"/>
          <p:cNvSpPr txBox="1"/>
          <p:nvPr>
            <p:ph idx="5" type="body"/>
          </p:nvPr>
        </p:nvSpPr>
        <p:spPr>
          <a:xfrm>
            <a:off x="323964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8"/>
          <p:cNvSpPr txBox="1"/>
          <p:nvPr>
            <p:ph idx="6" type="body"/>
          </p:nvPr>
        </p:nvSpPr>
        <p:spPr>
          <a:xfrm>
            <a:off x="6022080" y="2761920"/>
            <a:ext cx="26496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6" name="Shape 16"/>
        <p:cNvGrpSpPr/>
        <p:nvPr/>
      </p:nvGrpSpPr>
      <p:grpSpPr>
        <a:xfrm>
          <a:off x="0" y="0"/>
          <a:ext cx="0" cy="0"/>
          <a:chOff x="0" y="0"/>
          <a:chExt cx="0" cy="0"/>
        </a:xfrm>
      </p:grpSpPr>
      <p:sp>
        <p:nvSpPr>
          <p:cNvPr id="17" name="Google Shape;17;p9"/>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9"/>
          <p:cNvSpPr txBox="1"/>
          <p:nvPr>
            <p:ph idx="1" type="subTitle"/>
          </p:nvPr>
        </p:nvSpPr>
        <p:spPr>
          <a:xfrm>
            <a:off x="457200" y="1203480"/>
            <a:ext cx="8229240" cy="298296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9" name="Shape 19"/>
        <p:cNvGrpSpPr/>
        <p:nvPr/>
      </p:nvGrpSpPr>
      <p:grpSpPr>
        <a:xfrm>
          <a:off x="0" y="0"/>
          <a:ext cx="0" cy="0"/>
          <a:chOff x="0" y="0"/>
          <a:chExt cx="0" cy="0"/>
        </a:xfrm>
      </p:grpSpPr>
      <p:sp>
        <p:nvSpPr>
          <p:cNvPr id="20" name="Google Shape;20;p10"/>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0"/>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10"/>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 name="Shape 23"/>
        <p:cNvGrpSpPr/>
        <p:nvPr/>
      </p:nvGrpSpPr>
      <p:grpSpPr>
        <a:xfrm>
          <a:off x="0" y="0"/>
          <a:ext cx="0" cy="0"/>
          <a:chOff x="0" y="0"/>
          <a:chExt cx="0" cy="0"/>
        </a:xfrm>
      </p:grpSpPr>
      <p:sp>
        <p:nvSpPr>
          <p:cNvPr id="24" name="Google Shape;24;p11"/>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5" name="Shape 25"/>
        <p:cNvGrpSpPr/>
        <p:nvPr/>
      </p:nvGrpSpPr>
      <p:grpSpPr>
        <a:xfrm>
          <a:off x="0" y="0"/>
          <a:ext cx="0" cy="0"/>
          <a:chOff x="0" y="0"/>
          <a:chExt cx="0" cy="0"/>
        </a:xfrm>
      </p:grpSpPr>
      <p:sp>
        <p:nvSpPr>
          <p:cNvPr id="26" name="Google Shape;26;p12"/>
          <p:cNvSpPr txBox="1"/>
          <p:nvPr>
            <p:ph idx="1" type="subTitle"/>
          </p:nvPr>
        </p:nvSpPr>
        <p:spPr>
          <a:xfrm>
            <a:off x="457200" y="205200"/>
            <a:ext cx="8229240" cy="39812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13"/>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3"/>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13"/>
          <p:cNvSpPr txBox="1"/>
          <p:nvPr>
            <p:ph idx="2" type="body"/>
          </p:nvPr>
        </p:nvSpPr>
        <p:spPr>
          <a:xfrm>
            <a:off x="467424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13"/>
          <p:cNvSpPr txBox="1"/>
          <p:nvPr>
            <p:ph idx="3" type="body"/>
          </p:nvPr>
        </p:nvSpPr>
        <p:spPr>
          <a:xfrm>
            <a:off x="45720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14"/>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4"/>
          <p:cNvSpPr txBox="1"/>
          <p:nvPr>
            <p:ph idx="1" type="body"/>
          </p:nvPr>
        </p:nvSpPr>
        <p:spPr>
          <a:xfrm>
            <a:off x="457200" y="1203480"/>
            <a:ext cx="4015800" cy="29829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14"/>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14"/>
          <p:cNvSpPr txBox="1"/>
          <p:nvPr>
            <p:ph idx="3" type="body"/>
          </p:nvPr>
        </p:nvSpPr>
        <p:spPr>
          <a:xfrm>
            <a:off x="4674240" y="276192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15"/>
          <p:cNvSpPr txBox="1"/>
          <p:nvPr>
            <p:ph type="title"/>
          </p:nvPr>
        </p:nvSpPr>
        <p:spPr>
          <a:xfrm>
            <a:off x="457200" y="205200"/>
            <a:ext cx="8229240" cy="8586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5"/>
          <p:cNvSpPr txBox="1"/>
          <p:nvPr>
            <p:ph idx="1" type="body"/>
          </p:nvPr>
        </p:nvSpPr>
        <p:spPr>
          <a:xfrm>
            <a:off x="45720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5"/>
          <p:cNvSpPr txBox="1"/>
          <p:nvPr>
            <p:ph idx="2" type="body"/>
          </p:nvPr>
        </p:nvSpPr>
        <p:spPr>
          <a:xfrm>
            <a:off x="4674240" y="1203480"/>
            <a:ext cx="401580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15"/>
          <p:cNvSpPr txBox="1"/>
          <p:nvPr>
            <p:ph idx="3" type="body"/>
          </p:nvPr>
        </p:nvSpPr>
        <p:spPr>
          <a:xfrm>
            <a:off x="457200" y="2761920"/>
            <a:ext cx="8229240" cy="142272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4"/>
          <p:cNvSpPr txBox="1"/>
          <p:nvPr>
            <p:ph type="title"/>
          </p:nvPr>
        </p:nvSpPr>
        <p:spPr>
          <a:xfrm>
            <a:off x="457200" y="205200"/>
            <a:ext cx="8228880" cy="8582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4"/>
          <p:cNvSpPr txBox="1"/>
          <p:nvPr>
            <p:ph idx="1" type="body"/>
          </p:nvPr>
        </p:nvSpPr>
        <p:spPr>
          <a:xfrm>
            <a:off x="457200" y="1203480"/>
            <a:ext cx="8229240" cy="298296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 Id="rId4" Type="http://schemas.openxmlformats.org/officeDocument/2006/relationships/image" Target="../media/image1.png"/><Relationship Id="rId5" Type="http://schemas.openxmlformats.org/officeDocument/2006/relationships/image" Target="../media/image32.jpg"/><Relationship Id="rId6" Type="http://schemas.openxmlformats.org/officeDocument/2006/relationships/image" Target="../media/image2.png"/><Relationship Id="rId7"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0" Type="http://schemas.openxmlformats.org/officeDocument/2006/relationships/hyperlink" Target="https://www.opencadc.org/caom2/" TargetMode="External"/><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32.jpg"/><Relationship Id="rId9" Type="http://schemas.openxmlformats.org/officeDocument/2006/relationships/hyperlink" Target="https://www.ivoa.net/documents/ObsCore/" TargetMode="External"/><Relationship Id="rId5" Type="http://schemas.openxmlformats.org/officeDocument/2006/relationships/image" Target="../media/image2.png"/><Relationship Id="rId6" Type="http://schemas.openxmlformats.org/officeDocument/2006/relationships/hyperlink" Target="https://www.ivoa.net/documents/SimDM/20120503/REC-SimulationDataModel-1.00-20120503.pdf" TargetMode="External"/><Relationship Id="rId7" Type="http://schemas.openxmlformats.org/officeDocument/2006/relationships/hyperlink" Target="https://www.ivoa.net/documents/Notes/ImplementationSimDM/20120402/ImplementationSimDM_20120402.pdf" TargetMode="External"/><Relationship Id="rId8" Type="http://schemas.openxmlformats.org/officeDocument/2006/relationships/hyperlink" Target="https://www.ivoa.net/documents/SimDAL/20170320/REC-SimDAL-1.0-20170320.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8.jpg"/><Relationship Id="rId4" Type="http://schemas.openxmlformats.org/officeDocument/2006/relationships/image" Target="../media/image4.jpg"/><Relationship Id="rId5" Type="http://schemas.openxmlformats.org/officeDocument/2006/relationships/image" Target="../media/image32.jpg"/><Relationship Id="rId6"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 Id="rId6"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 Id="rId6" Type="http://schemas.openxmlformats.org/officeDocument/2006/relationships/image" Target="../media/image30.png"/><Relationship Id="rId7" Type="http://schemas.openxmlformats.org/officeDocument/2006/relationships/image" Target="../media/image29.png"/><Relationship Id="rId8" Type="http://schemas.openxmlformats.org/officeDocument/2006/relationships/image" Target="../media/image31.png"/></Relationships>
</file>

<file path=ppt/slides/_rels/slide17.xml.rels><?xml version="1.0" encoding="UTF-8" standalone="yes"?><Relationships xmlns="http://schemas.openxmlformats.org/package/2006/relationships"><Relationship Id="rId11" Type="http://schemas.openxmlformats.org/officeDocument/2006/relationships/image" Target="../media/image15.png"/><Relationship Id="rId10" Type="http://schemas.openxmlformats.org/officeDocument/2006/relationships/image" Target="../media/image17.png"/><Relationship Id="rId13" Type="http://schemas.openxmlformats.org/officeDocument/2006/relationships/image" Target="../media/image16.jpg"/><Relationship Id="rId12"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image" Target="../media/image13.gif"/><Relationship Id="rId9" Type="http://schemas.openxmlformats.org/officeDocument/2006/relationships/image" Target="../media/image26.png"/><Relationship Id="rId15" Type="http://schemas.openxmlformats.org/officeDocument/2006/relationships/image" Target="../media/image32.jpg"/><Relationship Id="rId14" Type="http://schemas.openxmlformats.org/officeDocument/2006/relationships/image" Target="../media/image20.png"/><Relationship Id="rId17" Type="http://schemas.openxmlformats.org/officeDocument/2006/relationships/image" Target="../media/image22.png"/><Relationship Id="rId16" Type="http://schemas.openxmlformats.org/officeDocument/2006/relationships/image" Target="../media/image2.png"/><Relationship Id="rId5" Type="http://schemas.openxmlformats.org/officeDocument/2006/relationships/image" Target="../media/image9.jpg"/><Relationship Id="rId6" Type="http://schemas.openxmlformats.org/officeDocument/2006/relationships/image" Target="../media/image18.jpg"/><Relationship Id="rId18" Type="http://schemas.openxmlformats.org/officeDocument/2006/relationships/image" Target="../media/image4.jpg"/><Relationship Id="rId7" Type="http://schemas.openxmlformats.org/officeDocument/2006/relationships/image" Target="../media/image25.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 Id="rId6" Type="http://schemas.openxmlformats.org/officeDocument/2006/relationships/image" Target="../media/image5.png"/><Relationship Id="rId7"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 Id="rId4" Type="http://schemas.openxmlformats.org/officeDocument/2006/relationships/image" Target="../media/image4.jpg"/><Relationship Id="rId5" Type="http://schemas.openxmlformats.org/officeDocument/2006/relationships/image" Target="../media/image32.jpg"/><Relationship Id="rId6"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32.jpg"/><Relationship Id="rId5"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
          <p:cNvPicPr preferRelativeResize="0"/>
          <p:nvPr/>
        </p:nvPicPr>
        <p:blipFill rotWithShape="1">
          <a:blip r:embed="rId3">
            <a:alphaModFix/>
          </a:blip>
          <a:srcRect b="0" l="0" r="0" t="0"/>
          <a:stretch/>
        </p:blipFill>
        <p:spPr>
          <a:xfrm>
            <a:off x="0" y="0"/>
            <a:ext cx="9143280" cy="5142600"/>
          </a:xfrm>
          <a:prstGeom prst="rect">
            <a:avLst/>
          </a:prstGeom>
          <a:noFill/>
          <a:ln>
            <a:noFill/>
          </a:ln>
        </p:spPr>
      </p:pic>
      <p:sp>
        <p:nvSpPr>
          <p:cNvPr id="66" name="Google Shape;66;p1"/>
          <p:cNvSpPr/>
          <p:nvPr/>
        </p:nvSpPr>
        <p:spPr>
          <a:xfrm>
            <a:off x="1726200" y="1750680"/>
            <a:ext cx="7968600" cy="1439640"/>
          </a:xfrm>
          <a:prstGeom prst="roundRect">
            <a:avLst>
              <a:gd fmla="val 16667"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
          <p:cNvSpPr/>
          <p:nvPr/>
        </p:nvSpPr>
        <p:spPr>
          <a:xfrm>
            <a:off x="0" y="3452400"/>
            <a:ext cx="4200840" cy="1150920"/>
          </a:xfrm>
          <a:prstGeom prst="rect">
            <a:avLst/>
          </a:prstGeom>
          <a:solidFill>
            <a:srgbClr val="5B87D9"/>
          </a:solidFill>
          <a:ln>
            <a:noFill/>
          </a:ln>
        </p:spPr>
        <p:txBody>
          <a:bodyPr anchorCtr="0" anchor="ctr" bIns="45000" lIns="90000" spcFirstLastPara="1" rIns="90000" wrap="square" tIns="45000">
            <a:noAutofit/>
          </a:bodyPr>
          <a:lstStyle/>
          <a:p>
            <a:pPr indent="0" lvl="0" marL="0" marR="0" rtl="0" algn="r">
              <a:lnSpc>
                <a:spcPct val="90000"/>
              </a:lnSpc>
              <a:spcBef>
                <a:spcPts val="0"/>
              </a:spcBef>
              <a:spcAft>
                <a:spcPts val="0"/>
              </a:spcAft>
              <a:buNone/>
            </a:pPr>
            <a:r>
              <a:rPr b="0" i="0" lang="it-IT" sz="1500" u="none" cap="none" strike="noStrike">
                <a:solidFill>
                  <a:srgbClr val="FFFFFF"/>
                </a:solidFill>
                <a:latin typeface="Lobster"/>
                <a:ea typeface="Lobster"/>
                <a:cs typeface="Lobster"/>
                <a:sym typeface="Lobster"/>
              </a:rPr>
              <a:t>Spoke 3 General Meeting</a:t>
            </a:r>
            <a:endParaRPr b="0" i="0" sz="1500" u="none" cap="none" strike="noStrike">
              <a:latin typeface="Arial"/>
              <a:ea typeface="Arial"/>
              <a:cs typeface="Arial"/>
              <a:sym typeface="Arial"/>
            </a:endParaRPr>
          </a:p>
          <a:p>
            <a:pPr indent="0" lvl="0" marL="0" marR="0" rtl="0" algn="r">
              <a:lnSpc>
                <a:spcPct val="90000"/>
              </a:lnSpc>
              <a:spcBef>
                <a:spcPts val="751"/>
              </a:spcBef>
              <a:spcAft>
                <a:spcPts val="0"/>
              </a:spcAft>
              <a:buNone/>
            </a:pPr>
            <a:r>
              <a:rPr b="0" i="0" lang="it-IT" sz="1500" u="none" cap="none" strike="noStrike">
                <a:solidFill>
                  <a:srgbClr val="FFFFFF"/>
                </a:solidFill>
                <a:latin typeface="Lobster"/>
                <a:ea typeface="Lobster"/>
                <a:cs typeface="Lobster"/>
                <a:sym typeface="Lobster"/>
              </a:rPr>
              <a:t>12-14 Giugno 2023</a:t>
            </a:r>
            <a:endParaRPr b="0" i="0" sz="1500" u="none" cap="none" strike="noStrike">
              <a:latin typeface="Arial"/>
              <a:ea typeface="Arial"/>
              <a:cs typeface="Arial"/>
              <a:sym typeface="Arial"/>
            </a:endParaRPr>
          </a:p>
          <a:p>
            <a:pPr indent="0" lvl="0" marL="0" marR="0" rtl="0" algn="r">
              <a:lnSpc>
                <a:spcPct val="90000"/>
              </a:lnSpc>
              <a:spcBef>
                <a:spcPts val="751"/>
              </a:spcBef>
              <a:spcAft>
                <a:spcPts val="0"/>
              </a:spcAft>
              <a:buNone/>
            </a:pPr>
            <a:r>
              <a:rPr b="0" i="0" lang="it-IT" sz="1500" u="none" cap="none" strike="noStrike">
                <a:solidFill>
                  <a:srgbClr val="FFFFFF"/>
                </a:solidFill>
                <a:latin typeface="Lobster"/>
                <a:ea typeface="Lobster"/>
                <a:cs typeface="Lobster"/>
                <a:sym typeface="Lobster"/>
              </a:rPr>
              <a:t>Dipartimento di Fisica e Astronomia – Università di Catania</a:t>
            </a:r>
            <a:endParaRPr b="0" i="0" sz="1500" u="none" cap="none" strike="noStrike">
              <a:latin typeface="Arial"/>
              <a:ea typeface="Arial"/>
              <a:cs typeface="Arial"/>
              <a:sym typeface="Arial"/>
            </a:endParaRPr>
          </a:p>
        </p:txBody>
      </p:sp>
      <p:sp>
        <p:nvSpPr>
          <p:cNvPr id="68" name="Google Shape;68;p1"/>
          <p:cNvSpPr/>
          <p:nvPr/>
        </p:nvSpPr>
        <p:spPr>
          <a:xfrm>
            <a:off x="388440" y="-2324160"/>
            <a:ext cx="2270520" cy="245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it-IT" sz="1020" u="none" cap="none" strike="noStrike">
                <a:solidFill>
                  <a:srgbClr val="000000"/>
                </a:solidFill>
                <a:latin typeface="Calibri"/>
                <a:ea typeface="Calibri"/>
                <a:cs typeface="Calibri"/>
                <a:sym typeface="Calibri"/>
              </a:rPr>
              <a:t>ICSC_progetto_comunicazione**</a:t>
            </a:r>
            <a:endParaRPr b="0" i="0" sz="1020" u="none" cap="none" strike="noStrike">
              <a:latin typeface="Arial"/>
              <a:ea typeface="Arial"/>
              <a:cs typeface="Arial"/>
              <a:sym typeface="Arial"/>
            </a:endParaRPr>
          </a:p>
        </p:txBody>
      </p:sp>
      <p:sp>
        <p:nvSpPr>
          <p:cNvPr id="69" name="Google Shape;69;p1"/>
          <p:cNvSpPr/>
          <p:nvPr/>
        </p:nvSpPr>
        <p:spPr>
          <a:xfrm>
            <a:off x="1960920" y="2187000"/>
            <a:ext cx="6878160" cy="545040"/>
          </a:xfrm>
          <a:prstGeom prst="rect">
            <a:avLst/>
          </a:prstGeom>
          <a:noFill/>
          <a:ln>
            <a:noFill/>
          </a:ln>
        </p:spPr>
        <p:txBody>
          <a:bodyPr anchorCtr="0" anchor="ctr" bIns="34200" lIns="68750" spcFirstLastPara="1" rIns="68750" wrap="square" tIns="34200">
            <a:normAutofit/>
          </a:bodyPr>
          <a:lstStyle/>
          <a:p>
            <a:pPr indent="0" lvl="0" marL="0" marR="0" rtl="0" algn="r">
              <a:lnSpc>
                <a:spcPct val="90000"/>
              </a:lnSpc>
              <a:spcBef>
                <a:spcPts val="0"/>
              </a:spcBef>
              <a:spcAft>
                <a:spcPts val="0"/>
              </a:spcAft>
              <a:buNone/>
            </a:pPr>
            <a:r>
              <a:rPr b="1" i="0" lang="it-IT" sz="1804" u="none" cap="none" strike="noStrike">
                <a:solidFill>
                  <a:srgbClr val="1528BC"/>
                </a:solidFill>
                <a:latin typeface="Titillium Web"/>
                <a:ea typeface="Titillium Web"/>
                <a:cs typeface="Titillium Web"/>
                <a:sym typeface="Titillium Web"/>
              </a:rPr>
              <a:t>Spoke 3 - Astrophysics and Cosmos Observations - WP4</a:t>
            </a:r>
            <a:endParaRPr b="0" i="0" sz="1804" u="none" cap="none" strike="noStrike">
              <a:latin typeface="Arial"/>
              <a:ea typeface="Arial"/>
              <a:cs typeface="Arial"/>
              <a:sym typeface="Arial"/>
            </a:endParaRPr>
          </a:p>
        </p:txBody>
      </p:sp>
      <p:pic>
        <p:nvPicPr>
          <p:cNvPr id="70" name="Google Shape;70;p1"/>
          <p:cNvPicPr preferRelativeResize="0"/>
          <p:nvPr/>
        </p:nvPicPr>
        <p:blipFill rotWithShape="1">
          <a:blip r:embed="rId4">
            <a:alphaModFix/>
          </a:blip>
          <a:srcRect b="0" l="0" r="9140" t="0"/>
          <a:stretch/>
        </p:blipFill>
        <p:spPr>
          <a:xfrm>
            <a:off x="4974840" y="898560"/>
            <a:ext cx="4168440" cy="1417320"/>
          </a:xfrm>
          <a:prstGeom prst="rect">
            <a:avLst/>
          </a:prstGeom>
          <a:noFill/>
          <a:ln>
            <a:noFill/>
          </a:ln>
        </p:spPr>
      </p:pic>
      <p:sp>
        <p:nvSpPr>
          <p:cNvPr id="71" name="Google Shape;71;p1"/>
          <p:cNvSpPr/>
          <p:nvPr/>
        </p:nvSpPr>
        <p:spPr>
          <a:xfrm>
            <a:off x="1976400" y="2645640"/>
            <a:ext cx="6878160" cy="545040"/>
          </a:xfrm>
          <a:prstGeom prst="rect">
            <a:avLst/>
          </a:prstGeom>
          <a:noFill/>
          <a:ln>
            <a:noFill/>
          </a:ln>
        </p:spPr>
        <p:txBody>
          <a:bodyPr anchorCtr="0" anchor="ctr" bIns="34200" lIns="68750" spcFirstLastPara="1" rIns="68750" wrap="square" tIns="34200">
            <a:normAutofit/>
          </a:bodyPr>
          <a:lstStyle/>
          <a:p>
            <a:pPr indent="0" lvl="0" marL="0" marR="0" rtl="0" algn="r">
              <a:lnSpc>
                <a:spcPct val="90000"/>
              </a:lnSpc>
              <a:spcBef>
                <a:spcPts val="0"/>
              </a:spcBef>
              <a:spcAft>
                <a:spcPts val="0"/>
              </a:spcAft>
              <a:buNone/>
            </a:pPr>
            <a:r>
              <a:rPr b="1" i="1" lang="it-IT" sz="2400" u="none" cap="none" strike="noStrike">
                <a:solidFill>
                  <a:srgbClr val="5B87D9"/>
                </a:solidFill>
                <a:latin typeface="Titillium Web SemiBold"/>
                <a:ea typeface="Titillium Web SemiBold"/>
                <a:cs typeface="Titillium Web SemiBold"/>
                <a:sym typeface="Titillium Web SemiBold"/>
              </a:rPr>
              <a:t>Cristina Knapic </a:t>
            </a:r>
            <a:endParaRPr b="0" i="0" sz="2400" u="none" cap="none" strike="noStrike">
              <a:latin typeface="Arial"/>
              <a:ea typeface="Arial"/>
              <a:cs typeface="Arial"/>
              <a:sym typeface="Arial"/>
            </a:endParaRPr>
          </a:p>
        </p:txBody>
      </p:sp>
      <p:grpSp>
        <p:nvGrpSpPr>
          <p:cNvPr id="72" name="Google Shape;72;p1"/>
          <p:cNvGrpSpPr/>
          <p:nvPr/>
        </p:nvGrpSpPr>
        <p:grpSpPr>
          <a:xfrm>
            <a:off x="0" y="0"/>
            <a:ext cx="9143280" cy="913680"/>
            <a:chOff x="0" y="0"/>
            <a:chExt cx="9143280" cy="913680"/>
          </a:xfrm>
        </p:grpSpPr>
        <p:pic>
          <p:nvPicPr>
            <p:cNvPr id="73" name="Google Shape;73;p1"/>
            <p:cNvPicPr preferRelativeResize="0"/>
            <p:nvPr/>
          </p:nvPicPr>
          <p:blipFill rotWithShape="1">
            <a:blip r:embed="rId5">
              <a:alphaModFix/>
            </a:blip>
            <a:srcRect b="0" l="0" r="0" t="0"/>
            <a:stretch/>
          </p:blipFill>
          <p:spPr>
            <a:xfrm>
              <a:off x="0" y="0"/>
              <a:ext cx="9143280" cy="913680"/>
            </a:xfrm>
            <a:prstGeom prst="rect">
              <a:avLst/>
            </a:prstGeom>
            <a:noFill/>
            <a:ln>
              <a:noFill/>
            </a:ln>
          </p:spPr>
        </p:pic>
        <p:pic>
          <p:nvPicPr>
            <p:cNvPr id="74" name="Google Shape;74;p1"/>
            <p:cNvPicPr preferRelativeResize="0"/>
            <p:nvPr/>
          </p:nvPicPr>
          <p:blipFill rotWithShape="1">
            <a:blip r:embed="rId6">
              <a:alphaModFix/>
            </a:blip>
            <a:srcRect b="0" l="0" r="0" t="0"/>
            <a:stretch/>
          </p:blipFill>
          <p:spPr>
            <a:xfrm>
              <a:off x="7476840" y="254520"/>
              <a:ext cx="1544760" cy="525240"/>
            </a:xfrm>
            <a:prstGeom prst="rect">
              <a:avLst/>
            </a:prstGeom>
            <a:noFill/>
            <a:ln>
              <a:noFill/>
            </a:ln>
          </p:spPr>
        </p:pic>
      </p:grpSp>
      <p:grpSp>
        <p:nvGrpSpPr>
          <p:cNvPr id="75" name="Google Shape;75;p1"/>
          <p:cNvGrpSpPr/>
          <p:nvPr/>
        </p:nvGrpSpPr>
        <p:grpSpPr>
          <a:xfrm>
            <a:off x="0" y="4668120"/>
            <a:ext cx="9144000" cy="502200"/>
            <a:chOff x="0" y="4668120"/>
            <a:chExt cx="9144000" cy="502200"/>
          </a:xfrm>
        </p:grpSpPr>
        <p:pic>
          <p:nvPicPr>
            <p:cNvPr id="76" name="Google Shape;76;p1"/>
            <p:cNvPicPr preferRelativeResize="0"/>
            <p:nvPr/>
          </p:nvPicPr>
          <p:blipFill rotWithShape="1">
            <a:blip r:embed="rId7">
              <a:alphaModFix/>
            </a:blip>
            <a:srcRect b="0" l="0" r="0" t="0"/>
            <a:stretch/>
          </p:blipFill>
          <p:spPr>
            <a:xfrm>
              <a:off x="0" y="4668120"/>
              <a:ext cx="9144000" cy="482400"/>
            </a:xfrm>
            <a:prstGeom prst="rect">
              <a:avLst/>
            </a:prstGeom>
            <a:noFill/>
            <a:ln>
              <a:noFill/>
            </a:ln>
          </p:spPr>
        </p:pic>
        <p:sp>
          <p:nvSpPr>
            <p:cNvPr id="77" name="Google Shape;77;p1"/>
            <p:cNvSpPr/>
            <p:nvPr/>
          </p:nvSpPr>
          <p:spPr>
            <a:xfrm>
              <a:off x="5034600" y="4767120"/>
              <a:ext cx="3987720" cy="24948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78" name="Google Shape;78;p1"/>
            <p:cNvSpPr/>
            <p:nvPr/>
          </p:nvSpPr>
          <p:spPr>
            <a:xfrm>
              <a:off x="350640" y="4761000"/>
              <a:ext cx="5500440" cy="4093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grpSp>
        <p:nvGrpSpPr>
          <p:cNvPr id="210" name="Google Shape;210;g25175eb2eeb_0_96"/>
          <p:cNvGrpSpPr/>
          <p:nvPr/>
        </p:nvGrpSpPr>
        <p:grpSpPr>
          <a:xfrm>
            <a:off x="0" y="4668120"/>
            <a:ext cx="9144003" cy="502080"/>
            <a:chOff x="0" y="4668120"/>
            <a:chExt cx="9144003" cy="502080"/>
          </a:xfrm>
        </p:grpSpPr>
        <p:pic>
          <p:nvPicPr>
            <p:cNvPr id="211" name="Google Shape;211;g25175eb2eeb_0_96"/>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12" name="Google Shape;212;g25175eb2eeb_0_96"/>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13" name="Google Shape;213;g25175eb2eeb_0_96"/>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14" name="Google Shape;214;g25175eb2eeb_0_96"/>
          <p:cNvGrpSpPr/>
          <p:nvPr/>
        </p:nvGrpSpPr>
        <p:grpSpPr>
          <a:xfrm>
            <a:off x="0" y="0"/>
            <a:ext cx="9143280" cy="913680"/>
            <a:chOff x="0" y="0"/>
            <a:chExt cx="9143280" cy="913680"/>
          </a:xfrm>
        </p:grpSpPr>
        <p:pic>
          <p:nvPicPr>
            <p:cNvPr id="215" name="Google Shape;215;g25175eb2eeb_0_96"/>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16" name="Google Shape;216;g25175eb2eeb_0_96"/>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17" name="Google Shape;217;g25175eb2eeb_0_96"/>
          <p:cNvSpPr txBox="1"/>
          <p:nvPr/>
        </p:nvSpPr>
        <p:spPr>
          <a:xfrm>
            <a:off x="346650" y="1096425"/>
            <a:ext cx="7892700" cy="212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Stato delle attività:</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it-IT"/>
              <a:t>tre riunioni formali del WP4;</a:t>
            </a:r>
            <a:endParaRPr/>
          </a:p>
          <a:p>
            <a:pPr indent="-317500" lvl="0" marL="457200" rtl="0" algn="l">
              <a:spcBef>
                <a:spcPts val="0"/>
              </a:spcBef>
              <a:spcAft>
                <a:spcPts val="0"/>
              </a:spcAft>
              <a:buSzPts val="1400"/>
              <a:buChar char="➢"/>
            </a:pPr>
            <a:r>
              <a:rPr lang="it-IT"/>
              <a:t>riunione con progetto SPACE (G. Taffoni e Chaitra) per studio del </a:t>
            </a:r>
            <a:r>
              <a:rPr lang="it-IT"/>
              <a:t>Theoretical</a:t>
            </a:r>
            <a:r>
              <a:rPr lang="it-IT"/>
              <a:t> Data Model del VO;</a:t>
            </a:r>
            <a:endParaRPr/>
          </a:p>
          <a:p>
            <a:pPr indent="-317500" lvl="0" marL="457200" rtl="0" algn="l">
              <a:spcBef>
                <a:spcPts val="0"/>
              </a:spcBef>
              <a:spcAft>
                <a:spcPts val="0"/>
              </a:spcAft>
              <a:buSzPts val="1400"/>
              <a:buChar char="➢"/>
            </a:pPr>
            <a:r>
              <a:rPr lang="it-IT"/>
              <a:t>coordinazione del progetto Interoperable Data Lake (presentazione di Carolina Berucci);</a:t>
            </a:r>
            <a:endParaRPr/>
          </a:p>
          <a:p>
            <a:pPr indent="-317500" lvl="0" marL="457200" rtl="0" algn="l">
              <a:spcBef>
                <a:spcPts val="0"/>
              </a:spcBef>
              <a:spcAft>
                <a:spcPts val="0"/>
              </a:spcAft>
              <a:buSzPts val="1400"/>
              <a:buChar char="➢"/>
            </a:pPr>
            <a:r>
              <a:rPr lang="it-IT"/>
              <a:t>partecipazione a riunione WP1-2 per avviare le attività del gruppo tematico Data Models;</a:t>
            </a:r>
            <a:endParaRPr/>
          </a:p>
          <a:p>
            <a:pPr indent="-317500" lvl="0" marL="457200" rtl="0" algn="l">
              <a:spcBef>
                <a:spcPts val="0"/>
              </a:spcBef>
              <a:spcAft>
                <a:spcPts val="0"/>
              </a:spcAft>
              <a:buSzPts val="1400"/>
              <a:buChar char="➢"/>
            </a:pPr>
            <a:r>
              <a:rPr lang="it-IT"/>
              <a:t>Redazione dei i bandi di WP4;</a:t>
            </a:r>
            <a:endParaRPr/>
          </a:p>
          <a:p>
            <a:pPr indent="-317500" lvl="0" marL="457200" rtl="0" algn="l">
              <a:spcBef>
                <a:spcPts val="0"/>
              </a:spcBef>
              <a:spcAft>
                <a:spcPts val="0"/>
              </a:spcAft>
              <a:buSzPts val="1400"/>
              <a:buChar char="➢"/>
            </a:pPr>
            <a:r>
              <a:rPr lang="it-IT"/>
              <a:t>restiamo in attesa che i bandi vadano a buon fine…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grpSp>
        <p:nvGrpSpPr>
          <p:cNvPr id="222" name="Google Shape;222;g25175eb2eeb_0_148"/>
          <p:cNvGrpSpPr/>
          <p:nvPr/>
        </p:nvGrpSpPr>
        <p:grpSpPr>
          <a:xfrm>
            <a:off x="0" y="4668120"/>
            <a:ext cx="9144003" cy="502080"/>
            <a:chOff x="0" y="4668120"/>
            <a:chExt cx="9144003" cy="502080"/>
          </a:xfrm>
        </p:grpSpPr>
        <p:pic>
          <p:nvPicPr>
            <p:cNvPr id="223" name="Google Shape;223;g25175eb2eeb_0_148"/>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24" name="Google Shape;224;g25175eb2eeb_0_148"/>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25" name="Google Shape;225;g25175eb2eeb_0_148"/>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26" name="Google Shape;226;g25175eb2eeb_0_148"/>
          <p:cNvGrpSpPr/>
          <p:nvPr/>
        </p:nvGrpSpPr>
        <p:grpSpPr>
          <a:xfrm>
            <a:off x="0" y="0"/>
            <a:ext cx="9143280" cy="913680"/>
            <a:chOff x="0" y="0"/>
            <a:chExt cx="9143280" cy="913680"/>
          </a:xfrm>
        </p:grpSpPr>
        <p:pic>
          <p:nvPicPr>
            <p:cNvPr id="227" name="Google Shape;227;g25175eb2eeb_0_148"/>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28" name="Google Shape;228;g25175eb2eeb_0_148"/>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29" name="Google Shape;229;g25175eb2eeb_0_148"/>
          <p:cNvSpPr txBox="1"/>
          <p:nvPr/>
        </p:nvSpPr>
        <p:spPr>
          <a:xfrm>
            <a:off x="1926800" y="913675"/>
            <a:ext cx="434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Stato delle attività : documenti di riferimento</a:t>
            </a:r>
            <a:endParaRPr/>
          </a:p>
        </p:txBody>
      </p:sp>
      <p:sp>
        <p:nvSpPr>
          <p:cNvPr id="230" name="Google Shape;230;g25175eb2eeb_0_148"/>
          <p:cNvSpPr txBox="1"/>
          <p:nvPr/>
        </p:nvSpPr>
        <p:spPr>
          <a:xfrm>
            <a:off x="262588" y="1313875"/>
            <a:ext cx="8618100" cy="267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it-IT"/>
              <a:t>Simulated Data</a:t>
            </a:r>
            <a:r>
              <a:rPr lang="it-IT"/>
              <a:t> Model (SimDM):</a:t>
            </a:r>
            <a:endParaRPr/>
          </a:p>
          <a:p>
            <a:pPr indent="0" lvl="0" marL="0" rtl="0" algn="l">
              <a:spcBef>
                <a:spcPts val="0"/>
              </a:spcBef>
              <a:spcAft>
                <a:spcPts val="0"/>
              </a:spcAft>
              <a:buNone/>
            </a:pPr>
            <a:r>
              <a:rPr lang="it-IT"/>
              <a:t>	</a:t>
            </a:r>
            <a:r>
              <a:rPr lang="it-IT" sz="1100" u="sng">
                <a:solidFill>
                  <a:srgbClr val="1155CC"/>
                </a:solidFill>
                <a:highlight>
                  <a:srgbClr val="FFFFFF"/>
                </a:highlight>
                <a:hlinkClick r:id="rId6">
                  <a:extLst>
                    <a:ext uri="{A12FA001-AC4F-418D-AE19-62706E023703}">
                      <ahyp:hlinkClr val="tx"/>
                    </a:ext>
                  </a:extLst>
                </a:hlinkClick>
              </a:rPr>
              <a:t>https://www.ivoa.net/documents/SimDM/20120503/REC-SimulationDataModel-1.00-20120503.pdf</a:t>
            </a:r>
            <a:endParaRPr/>
          </a:p>
          <a:p>
            <a:pPr indent="0" lvl="0" marL="0" rtl="0" algn="l">
              <a:spcBef>
                <a:spcPts val="0"/>
              </a:spcBef>
              <a:spcAft>
                <a:spcPts val="0"/>
              </a:spcAft>
              <a:buNone/>
            </a:pPr>
            <a:r>
              <a:rPr lang="it-IT"/>
              <a:t>Implementation of SimDM:</a:t>
            </a:r>
            <a:endParaRPr/>
          </a:p>
          <a:p>
            <a:pPr indent="457200" lvl="0" marL="0" rtl="0" algn="l">
              <a:spcBef>
                <a:spcPts val="0"/>
              </a:spcBef>
              <a:spcAft>
                <a:spcPts val="0"/>
              </a:spcAft>
              <a:buNone/>
            </a:pPr>
            <a:r>
              <a:rPr lang="it-IT" sz="1100" u="sng">
                <a:solidFill>
                  <a:srgbClr val="1155CC"/>
                </a:solidFill>
                <a:highlight>
                  <a:srgbClr val="FFFFFF"/>
                </a:highlight>
                <a:hlinkClick r:id="rId7">
                  <a:extLst>
                    <a:ext uri="{A12FA001-AC4F-418D-AE19-62706E023703}">
                      <ahyp:hlinkClr val="tx"/>
                    </a:ext>
                  </a:extLst>
                </a:hlinkClick>
              </a:rPr>
              <a:t>https://www.ivoa.net/documents/Notes/ImplementationSimDM/20120402/ImplementationSimDM_20120402.pdf</a:t>
            </a:r>
            <a:endParaRPr/>
          </a:p>
          <a:p>
            <a:pPr indent="0" lvl="0" marL="0" rtl="0" algn="l">
              <a:spcBef>
                <a:spcPts val="0"/>
              </a:spcBef>
              <a:spcAft>
                <a:spcPts val="0"/>
              </a:spcAft>
              <a:buNone/>
            </a:pPr>
            <a:r>
              <a:rPr lang="it-IT"/>
              <a:t>Additional information on Simulation Data Publication can be found in:</a:t>
            </a:r>
            <a:endParaRPr/>
          </a:p>
          <a:p>
            <a:pPr indent="457200" lvl="0" marL="0" rtl="0" algn="l">
              <a:spcBef>
                <a:spcPts val="0"/>
              </a:spcBef>
              <a:spcAft>
                <a:spcPts val="0"/>
              </a:spcAft>
              <a:buNone/>
            </a:pPr>
            <a:r>
              <a:rPr lang="it-IT" sz="1100" u="sng">
                <a:solidFill>
                  <a:srgbClr val="1155CC"/>
                </a:solidFill>
                <a:highlight>
                  <a:srgbClr val="FFFFFF"/>
                </a:highlight>
                <a:hlinkClick r:id="rId8">
                  <a:extLst>
                    <a:ext uri="{A12FA001-AC4F-418D-AE19-62706E023703}">
                      <ahyp:hlinkClr val="tx"/>
                    </a:ext>
                  </a:extLst>
                </a:hlinkClick>
              </a:rPr>
              <a:t>https://www.ivoa.net/documents/SimDAL/20170320/REC-SimDAL-1.0-20170320.pdf</a:t>
            </a:r>
            <a:endParaRPr/>
          </a:p>
          <a:p>
            <a:pPr indent="0" lvl="0" marL="0" rtl="0" algn="l">
              <a:spcBef>
                <a:spcPts val="0"/>
              </a:spcBef>
              <a:spcAft>
                <a:spcPts val="0"/>
              </a:spcAft>
              <a:buNone/>
            </a:pPr>
            <a:r>
              <a:t/>
            </a:r>
            <a:endParaRPr/>
          </a:p>
          <a:p>
            <a:pPr indent="0" lvl="0" marL="0" rtl="0" algn="l">
              <a:spcBef>
                <a:spcPts val="0"/>
              </a:spcBef>
              <a:spcAft>
                <a:spcPts val="0"/>
              </a:spcAft>
              <a:buNone/>
            </a:pPr>
            <a:r>
              <a:rPr b="1" i="1" lang="it-IT"/>
              <a:t>Observational Data</a:t>
            </a:r>
            <a:r>
              <a:rPr lang="it-IT"/>
              <a:t> Model:</a:t>
            </a:r>
            <a:endParaRPr/>
          </a:p>
          <a:p>
            <a:pPr indent="0" lvl="0" marL="0" rtl="0" algn="l">
              <a:spcBef>
                <a:spcPts val="0"/>
              </a:spcBef>
              <a:spcAft>
                <a:spcPts val="0"/>
              </a:spcAft>
              <a:buNone/>
            </a:pPr>
            <a:r>
              <a:rPr lang="it-IT"/>
              <a:t>Observational metadata core:</a:t>
            </a:r>
            <a:endParaRPr/>
          </a:p>
          <a:p>
            <a:pPr indent="457200" lvl="0" marL="0" rtl="0" algn="l">
              <a:spcBef>
                <a:spcPts val="0"/>
              </a:spcBef>
              <a:spcAft>
                <a:spcPts val="0"/>
              </a:spcAft>
              <a:buNone/>
            </a:pPr>
            <a:r>
              <a:rPr lang="it-IT" u="sng">
                <a:solidFill>
                  <a:schemeClr val="hlink"/>
                </a:solidFill>
                <a:hlinkClick r:id="rId9"/>
              </a:rPr>
              <a:t>https://www.ivoa.net/documents/ObsCore/</a:t>
            </a:r>
            <a:endParaRPr/>
          </a:p>
          <a:p>
            <a:pPr indent="0" lvl="0" marL="0" rtl="0" algn="l">
              <a:spcBef>
                <a:spcPts val="0"/>
              </a:spcBef>
              <a:spcAft>
                <a:spcPts val="0"/>
              </a:spcAft>
              <a:buNone/>
            </a:pPr>
            <a:r>
              <a:rPr lang="it-IT"/>
              <a:t>Useful link on an implementation of ObsCore:</a:t>
            </a:r>
            <a:endParaRPr/>
          </a:p>
          <a:p>
            <a:pPr indent="0" lvl="0" marL="0" rtl="0" algn="l">
              <a:spcBef>
                <a:spcPts val="0"/>
              </a:spcBef>
              <a:spcAft>
                <a:spcPts val="0"/>
              </a:spcAft>
              <a:buNone/>
            </a:pPr>
            <a:r>
              <a:rPr lang="it-IT"/>
              <a:t>	</a:t>
            </a:r>
            <a:r>
              <a:rPr lang="it-IT" u="sng">
                <a:solidFill>
                  <a:schemeClr val="hlink"/>
                </a:solidFill>
                <a:hlinkClick r:id="rId10"/>
              </a:rPr>
              <a:t>https://www.opencadc.org/caom2/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g25175eb2eeb_0_159"/>
          <p:cNvPicPr preferRelativeResize="0"/>
          <p:nvPr/>
        </p:nvPicPr>
        <p:blipFill rotWithShape="1">
          <a:blip r:embed="rId3">
            <a:alphaModFix/>
          </a:blip>
          <a:srcRect b="1419" l="0" r="0" t="-1420"/>
          <a:stretch/>
        </p:blipFill>
        <p:spPr>
          <a:xfrm>
            <a:off x="281400" y="80625"/>
            <a:ext cx="8433525" cy="5362425"/>
          </a:xfrm>
          <a:prstGeom prst="rect">
            <a:avLst/>
          </a:prstGeom>
          <a:noFill/>
          <a:ln>
            <a:noFill/>
          </a:ln>
        </p:spPr>
      </p:pic>
      <p:grpSp>
        <p:nvGrpSpPr>
          <p:cNvPr id="236" name="Google Shape;236;g25175eb2eeb_0_159"/>
          <p:cNvGrpSpPr/>
          <p:nvPr/>
        </p:nvGrpSpPr>
        <p:grpSpPr>
          <a:xfrm>
            <a:off x="0" y="4668120"/>
            <a:ext cx="9144003" cy="502080"/>
            <a:chOff x="0" y="4668120"/>
            <a:chExt cx="9144003" cy="502080"/>
          </a:xfrm>
        </p:grpSpPr>
        <p:pic>
          <p:nvPicPr>
            <p:cNvPr id="237" name="Google Shape;237;g25175eb2eeb_0_159"/>
            <p:cNvPicPr preferRelativeResize="0"/>
            <p:nvPr/>
          </p:nvPicPr>
          <p:blipFill rotWithShape="1">
            <a:blip r:embed="rId4">
              <a:alphaModFix/>
            </a:blip>
            <a:srcRect b="0" l="0" r="0" t="0"/>
            <a:stretch/>
          </p:blipFill>
          <p:spPr>
            <a:xfrm>
              <a:off x="0" y="4668120"/>
              <a:ext cx="9144003" cy="482400"/>
            </a:xfrm>
            <a:prstGeom prst="rect">
              <a:avLst/>
            </a:prstGeom>
            <a:noFill/>
            <a:ln>
              <a:noFill/>
            </a:ln>
          </p:spPr>
        </p:pic>
        <p:sp>
          <p:nvSpPr>
            <p:cNvPr id="238" name="Google Shape;238;g25175eb2eeb_0_159"/>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39" name="Google Shape;239;g25175eb2eeb_0_159"/>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40" name="Google Shape;240;g25175eb2eeb_0_159"/>
          <p:cNvGrpSpPr/>
          <p:nvPr/>
        </p:nvGrpSpPr>
        <p:grpSpPr>
          <a:xfrm>
            <a:off x="0" y="0"/>
            <a:ext cx="9143280" cy="913680"/>
            <a:chOff x="0" y="0"/>
            <a:chExt cx="9143280" cy="913680"/>
          </a:xfrm>
        </p:grpSpPr>
        <p:pic>
          <p:nvPicPr>
            <p:cNvPr id="241" name="Google Shape;241;g25175eb2eeb_0_159"/>
            <p:cNvPicPr preferRelativeResize="0"/>
            <p:nvPr/>
          </p:nvPicPr>
          <p:blipFill rotWithShape="1">
            <a:blip r:embed="rId5">
              <a:alphaModFix/>
            </a:blip>
            <a:srcRect b="0" l="0" r="0" t="0"/>
            <a:stretch/>
          </p:blipFill>
          <p:spPr>
            <a:xfrm>
              <a:off x="0" y="0"/>
              <a:ext cx="9143280" cy="913680"/>
            </a:xfrm>
            <a:prstGeom prst="rect">
              <a:avLst/>
            </a:prstGeom>
            <a:noFill/>
            <a:ln>
              <a:noFill/>
            </a:ln>
          </p:spPr>
        </p:pic>
        <p:pic>
          <p:nvPicPr>
            <p:cNvPr id="242" name="Google Shape;242;g25175eb2eeb_0_159"/>
            <p:cNvPicPr preferRelativeResize="0"/>
            <p:nvPr/>
          </p:nvPicPr>
          <p:blipFill rotWithShape="1">
            <a:blip r:embed="rId6">
              <a:alphaModFix/>
            </a:blip>
            <a:srcRect b="0" l="0" r="0" t="0"/>
            <a:stretch/>
          </p:blipFill>
          <p:spPr>
            <a:xfrm>
              <a:off x="7476840" y="254520"/>
              <a:ext cx="1544760" cy="525239"/>
            </a:xfrm>
            <a:prstGeom prst="rect">
              <a:avLst/>
            </a:prstGeom>
            <a:noFill/>
            <a:ln>
              <a:noFill/>
            </a:ln>
          </p:spPr>
        </p:pic>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grpSp>
        <p:nvGrpSpPr>
          <p:cNvPr id="247" name="Google Shape;247;g25175eb2eeb_0_175"/>
          <p:cNvGrpSpPr/>
          <p:nvPr/>
        </p:nvGrpSpPr>
        <p:grpSpPr>
          <a:xfrm>
            <a:off x="0" y="4668120"/>
            <a:ext cx="9144003" cy="502080"/>
            <a:chOff x="0" y="4668120"/>
            <a:chExt cx="9144003" cy="502080"/>
          </a:xfrm>
        </p:grpSpPr>
        <p:pic>
          <p:nvPicPr>
            <p:cNvPr id="248" name="Google Shape;248;g25175eb2eeb_0_175"/>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49" name="Google Shape;249;g25175eb2eeb_0_175"/>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50" name="Google Shape;250;g25175eb2eeb_0_175"/>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51" name="Google Shape;251;g25175eb2eeb_0_175"/>
          <p:cNvGrpSpPr/>
          <p:nvPr/>
        </p:nvGrpSpPr>
        <p:grpSpPr>
          <a:xfrm>
            <a:off x="0" y="0"/>
            <a:ext cx="9143280" cy="913680"/>
            <a:chOff x="0" y="0"/>
            <a:chExt cx="9143280" cy="913680"/>
          </a:xfrm>
        </p:grpSpPr>
        <p:pic>
          <p:nvPicPr>
            <p:cNvPr id="252" name="Google Shape;252;g25175eb2eeb_0_175"/>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53" name="Google Shape;253;g25175eb2eeb_0_175"/>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54" name="Google Shape;254;g25175eb2eeb_0_175"/>
          <p:cNvSpPr txBox="1"/>
          <p:nvPr/>
        </p:nvSpPr>
        <p:spPr>
          <a:xfrm>
            <a:off x="529400" y="978700"/>
            <a:ext cx="5259000" cy="3798900"/>
          </a:xfrm>
          <a:prstGeom prst="rect">
            <a:avLst/>
          </a:prstGeom>
          <a:noFill/>
          <a:ln>
            <a:noFill/>
          </a:ln>
        </p:spPr>
        <p:txBody>
          <a:bodyPr anchorCtr="0" anchor="t" bIns="91425" lIns="91425" spcFirstLastPara="1" rIns="91425" wrap="square" tIns="91425">
            <a:normAutofit fontScale="85000" lnSpcReduction="10000"/>
          </a:bodyPr>
          <a:lstStyle/>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Eulerian Codes (</a:t>
            </a:r>
            <a:r>
              <a:rPr lang="it-IT" sz="2000">
                <a:solidFill>
                  <a:srgbClr val="595959"/>
                </a:solidFill>
                <a:highlight>
                  <a:srgbClr val="9FC5E8"/>
                </a:highlight>
              </a:rPr>
              <a:t>WP1, </a:t>
            </a:r>
            <a:r>
              <a:rPr lang="it-IT" sz="2000">
                <a:solidFill>
                  <a:srgbClr val="595959"/>
                </a:solidFill>
                <a:highlight>
                  <a:srgbClr val="FFF2CC"/>
                </a:highlight>
              </a:rPr>
              <a:t>WP2 </a:t>
            </a:r>
            <a:r>
              <a:rPr lang="it-IT" sz="2000">
                <a:solidFill>
                  <a:srgbClr val="595959"/>
                </a:solidFill>
              </a:rPr>
              <a:t>)</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Lagrangian Codes (</a:t>
            </a:r>
            <a:r>
              <a:rPr lang="it-IT" sz="2000">
                <a:solidFill>
                  <a:srgbClr val="595959"/>
                </a:solidFill>
                <a:highlight>
                  <a:srgbClr val="9FC5E8"/>
                </a:highlight>
              </a:rPr>
              <a:t>WP1,</a:t>
            </a:r>
            <a:r>
              <a:rPr lang="it-IT" sz="2000">
                <a:solidFill>
                  <a:srgbClr val="595959"/>
                </a:solidFill>
              </a:rPr>
              <a:t> </a:t>
            </a:r>
            <a:r>
              <a:rPr lang="it-IT" sz="2000">
                <a:solidFill>
                  <a:srgbClr val="595959"/>
                </a:solidFill>
                <a:highlight>
                  <a:srgbClr val="FFF2CC"/>
                </a:highlight>
              </a:rPr>
              <a:t>WP2</a:t>
            </a:r>
            <a:r>
              <a:rPr lang="it-IT" sz="2000">
                <a:solidFill>
                  <a:srgbClr val="595959"/>
                </a:solidFill>
              </a:rPr>
              <a:t> )</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Time series  (</a:t>
            </a:r>
            <a:r>
              <a:rPr lang="it-IT" sz="2000">
                <a:solidFill>
                  <a:srgbClr val="595959"/>
                </a:solidFill>
                <a:highlight>
                  <a:srgbClr val="9FC5E8"/>
                </a:highlight>
              </a:rPr>
              <a:t>WP1</a:t>
            </a:r>
            <a:r>
              <a:rPr lang="it-IT" sz="2000">
                <a:solidFill>
                  <a:srgbClr val="595959"/>
                </a:solidFill>
              </a:rPr>
              <a:t>, </a:t>
            </a:r>
            <a:r>
              <a:rPr lang="it-IT" sz="2000">
                <a:solidFill>
                  <a:srgbClr val="595959"/>
                </a:solidFill>
                <a:highlight>
                  <a:srgbClr val="FFF2CC"/>
                </a:highlight>
              </a:rPr>
              <a:t>WP2</a:t>
            </a:r>
            <a:r>
              <a:rPr lang="it-IT" sz="2000">
                <a:solidFill>
                  <a:srgbClr val="595959"/>
                </a:solidFill>
              </a:rPr>
              <a:t>, </a:t>
            </a:r>
            <a:r>
              <a:rPr lang="it-IT" sz="2000">
                <a:solidFill>
                  <a:srgbClr val="595959"/>
                </a:solidFill>
                <a:highlight>
                  <a:srgbClr val="F4CCCC"/>
                </a:highlight>
              </a:rPr>
              <a:t>WP3 </a:t>
            </a:r>
            <a:r>
              <a:rPr lang="it-IT" sz="2000">
                <a:solidFill>
                  <a:srgbClr val="595959"/>
                </a:solidFill>
              </a:rPr>
              <a:t>)</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Feature extraction ( </a:t>
            </a:r>
            <a:r>
              <a:rPr lang="it-IT" sz="2000">
                <a:solidFill>
                  <a:srgbClr val="595959"/>
                </a:solidFill>
                <a:highlight>
                  <a:srgbClr val="F4CCCC"/>
                </a:highlight>
              </a:rPr>
              <a:t>WP3</a:t>
            </a:r>
            <a:r>
              <a:rPr lang="it-IT" sz="2000">
                <a:solidFill>
                  <a:srgbClr val="595959"/>
                </a:solidFill>
              </a:rPr>
              <a:t> )</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Bayesian inference(</a:t>
            </a:r>
            <a:r>
              <a:rPr lang="it-IT" sz="2000">
                <a:solidFill>
                  <a:srgbClr val="595959"/>
                </a:solidFill>
                <a:highlight>
                  <a:srgbClr val="FFF2CC"/>
                </a:highlight>
              </a:rPr>
              <a:t>WP2</a:t>
            </a:r>
            <a:r>
              <a:rPr lang="it-IT" sz="2000">
                <a:solidFill>
                  <a:srgbClr val="595959"/>
                </a:solidFill>
              </a:rPr>
              <a:t> , </a:t>
            </a:r>
            <a:r>
              <a:rPr lang="it-IT" sz="2000">
                <a:solidFill>
                  <a:srgbClr val="595959"/>
                </a:solidFill>
                <a:highlight>
                  <a:srgbClr val="F4CCCC"/>
                </a:highlight>
              </a:rPr>
              <a:t>WP3</a:t>
            </a:r>
            <a:r>
              <a:rPr lang="it-IT" sz="2000">
                <a:solidFill>
                  <a:srgbClr val="595959"/>
                </a:solidFill>
              </a:rPr>
              <a:t> )</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Deep learning ( </a:t>
            </a:r>
            <a:r>
              <a:rPr lang="it-IT" sz="2000">
                <a:solidFill>
                  <a:srgbClr val="595959"/>
                </a:solidFill>
                <a:highlight>
                  <a:srgbClr val="9FC5E8"/>
                </a:highlight>
              </a:rPr>
              <a:t>WP1</a:t>
            </a:r>
            <a:r>
              <a:rPr lang="it-IT" sz="2000">
                <a:solidFill>
                  <a:srgbClr val="595959"/>
                </a:solidFill>
              </a:rPr>
              <a:t>,</a:t>
            </a:r>
            <a:r>
              <a:rPr lang="it-IT" sz="2000">
                <a:solidFill>
                  <a:srgbClr val="595959"/>
                </a:solidFill>
                <a:highlight>
                  <a:srgbClr val="F4CCCC"/>
                </a:highlight>
              </a:rPr>
              <a:t>WP3</a:t>
            </a:r>
            <a:r>
              <a:rPr lang="it-IT" sz="2000">
                <a:solidFill>
                  <a:srgbClr val="595959"/>
                </a:solidFill>
              </a:rPr>
              <a:t> )</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Visualization (</a:t>
            </a:r>
            <a:r>
              <a:rPr lang="it-IT" sz="2000">
                <a:solidFill>
                  <a:srgbClr val="595959"/>
                </a:solidFill>
                <a:highlight>
                  <a:srgbClr val="F4CCCC"/>
                </a:highlight>
              </a:rPr>
              <a:t>WP3</a:t>
            </a:r>
            <a:r>
              <a:rPr lang="it-IT" sz="2000">
                <a:solidFill>
                  <a:srgbClr val="595959"/>
                </a:solidFill>
              </a:rPr>
              <a:t>) </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Data-reduction &amp; imaging (</a:t>
            </a:r>
            <a:r>
              <a:rPr lang="it-IT" sz="2000">
                <a:solidFill>
                  <a:srgbClr val="595959"/>
                </a:solidFill>
                <a:highlight>
                  <a:srgbClr val="9FC5E8"/>
                </a:highlight>
              </a:rPr>
              <a:t>WP1, </a:t>
            </a:r>
            <a:r>
              <a:rPr lang="it-IT" sz="2000">
                <a:solidFill>
                  <a:srgbClr val="595959"/>
                </a:solidFill>
                <a:highlight>
                  <a:srgbClr val="FFF2CC"/>
                </a:highlight>
              </a:rPr>
              <a:t>WP2</a:t>
            </a:r>
            <a:r>
              <a:rPr lang="it-IT" sz="2000">
                <a:solidFill>
                  <a:srgbClr val="595959"/>
                </a:solidFill>
              </a:rPr>
              <a:t> ) </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lang="it-IT" sz="2000">
                <a:solidFill>
                  <a:srgbClr val="595959"/>
                </a:solidFill>
              </a:rPr>
              <a:t>Semi-numerical codes  (</a:t>
            </a:r>
            <a:r>
              <a:rPr lang="it-IT" sz="2000">
                <a:solidFill>
                  <a:srgbClr val="595959"/>
                </a:solidFill>
                <a:highlight>
                  <a:srgbClr val="9FC5E8"/>
                </a:highlight>
              </a:rPr>
              <a:t>WP1, </a:t>
            </a:r>
            <a:r>
              <a:rPr lang="it-IT" sz="2000">
                <a:solidFill>
                  <a:srgbClr val="595959"/>
                </a:solidFill>
                <a:highlight>
                  <a:srgbClr val="FFF2CC"/>
                </a:highlight>
              </a:rPr>
              <a:t>WP2 </a:t>
            </a:r>
            <a:r>
              <a:rPr lang="it-IT" sz="2000">
                <a:solidFill>
                  <a:srgbClr val="595959"/>
                </a:solidFill>
              </a:rPr>
              <a:t>)</a:t>
            </a:r>
            <a:endParaRPr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b="1" i="1" lang="it-IT" sz="2000">
                <a:solidFill>
                  <a:srgbClr val="595959"/>
                </a:solidFill>
              </a:rPr>
              <a:t>Web-tools (</a:t>
            </a:r>
            <a:r>
              <a:rPr b="1" i="1" lang="it-IT" sz="2000">
                <a:solidFill>
                  <a:srgbClr val="595959"/>
                </a:solidFill>
                <a:highlight>
                  <a:srgbClr val="D9EAD3"/>
                </a:highlight>
              </a:rPr>
              <a:t>WP4</a:t>
            </a:r>
            <a:r>
              <a:rPr b="1" i="1" lang="it-IT" sz="2000">
                <a:solidFill>
                  <a:srgbClr val="595959"/>
                </a:solidFill>
              </a:rPr>
              <a:t>, </a:t>
            </a:r>
            <a:r>
              <a:rPr b="1" i="1" lang="it-IT" sz="2000">
                <a:solidFill>
                  <a:srgbClr val="595959"/>
                </a:solidFill>
                <a:highlight>
                  <a:srgbClr val="D9D2E9"/>
                </a:highlight>
              </a:rPr>
              <a:t>WP5</a:t>
            </a:r>
            <a:r>
              <a:rPr b="1" i="1" lang="it-IT" sz="2000">
                <a:solidFill>
                  <a:srgbClr val="595959"/>
                </a:solidFill>
              </a:rPr>
              <a:t>)</a:t>
            </a:r>
            <a:endParaRPr b="1" i="1"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b="1" i="1" lang="it-IT" sz="2000">
                <a:solidFill>
                  <a:srgbClr val="595959"/>
                </a:solidFill>
              </a:rPr>
              <a:t>Platforms (</a:t>
            </a:r>
            <a:r>
              <a:rPr b="1" i="1" lang="it-IT" sz="2000">
                <a:solidFill>
                  <a:srgbClr val="595959"/>
                </a:solidFill>
                <a:highlight>
                  <a:srgbClr val="D9EAD3"/>
                </a:highlight>
              </a:rPr>
              <a:t>WP4</a:t>
            </a:r>
            <a:r>
              <a:rPr b="1" i="1" lang="it-IT" sz="2000">
                <a:solidFill>
                  <a:srgbClr val="595959"/>
                </a:solidFill>
              </a:rPr>
              <a:t>, </a:t>
            </a:r>
            <a:r>
              <a:rPr b="1" i="1" lang="it-IT" sz="2000">
                <a:solidFill>
                  <a:srgbClr val="595959"/>
                </a:solidFill>
                <a:highlight>
                  <a:srgbClr val="D9D2E9"/>
                </a:highlight>
              </a:rPr>
              <a:t>WP5</a:t>
            </a:r>
            <a:r>
              <a:rPr b="1" i="1" lang="it-IT" sz="2000">
                <a:solidFill>
                  <a:srgbClr val="595959"/>
                </a:solidFill>
              </a:rPr>
              <a:t>)</a:t>
            </a:r>
            <a:endParaRPr b="1" i="1"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b="1" i="1" lang="it-IT" sz="2000">
                <a:solidFill>
                  <a:srgbClr val="595959"/>
                </a:solidFill>
              </a:rPr>
              <a:t>Data-model (</a:t>
            </a:r>
            <a:r>
              <a:rPr b="1" i="1" lang="it-IT" sz="2000">
                <a:solidFill>
                  <a:srgbClr val="595959"/>
                </a:solidFill>
                <a:highlight>
                  <a:srgbClr val="9FC5E8"/>
                </a:highlight>
              </a:rPr>
              <a:t>WP1</a:t>
            </a:r>
            <a:r>
              <a:rPr b="1" i="1" lang="it-IT" sz="2000">
                <a:solidFill>
                  <a:srgbClr val="595959"/>
                </a:solidFill>
              </a:rPr>
              <a:t>, </a:t>
            </a:r>
            <a:r>
              <a:rPr b="1" i="1" lang="it-IT" sz="2000">
                <a:solidFill>
                  <a:srgbClr val="595959"/>
                </a:solidFill>
                <a:highlight>
                  <a:srgbClr val="FFF2CC"/>
                </a:highlight>
              </a:rPr>
              <a:t>WP2</a:t>
            </a:r>
            <a:r>
              <a:rPr b="1" i="1" lang="it-IT" sz="2000">
                <a:solidFill>
                  <a:srgbClr val="595959"/>
                </a:solidFill>
              </a:rPr>
              <a:t>, </a:t>
            </a:r>
            <a:r>
              <a:rPr b="1" i="1" lang="it-IT" sz="2000">
                <a:solidFill>
                  <a:srgbClr val="595959"/>
                </a:solidFill>
                <a:highlight>
                  <a:srgbClr val="F4CCCC"/>
                </a:highlight>
              </a:rPr>
              <a:t>WP3 ,</a:t>
            </a:r>
            <a:r>
              <a:rPr b="1" i="1" lang="it-IT" sz="2000">
                <a:solidFill>
                  <a:srgbClr val="595959"/>
                </a:solidFill>
                <a:highlight>
                  <a:srgbClr val="D9EAD3"/>
                </a:highlight>
              </a:rPr>
              <a:t>WP4</a:t>
            </a:r>
            <a:r>
              <a:rPr b="1" i="1" lang="it-IT" sz="2000">
                <a:solidFill>
                  <a:srgbClr val="595959"/>
                </a:solidFill>
              </a:rPr>
              <a:t>, </a:t>
            </a:r>
            <a:r>
              <a:rPr b="1" i="1" lang="it-IT" sz="2000">
                <a:solidFill>
                  <a:srgbClr val="595959"/>
                </a:solidFill>
                <a:highlight>
                  <a:srgbClr val="D9D2E9"/>
                </a:highlight>
              </a:rPr>
              <a:t>WP5</a:t>
            </a:r>
            <a:r>
              <a:rPr b="1" i="1" lang="it-IT" sz="2000">
                <a:solidFill>
                  <a:srgbClr val="595959"/>
                </a:solidFill>
              </a:rPr>
              <a:t>)</a:t>
            </a:r>
            <a:endParaRPr b="1" i="1" sz="2000">
              <a:solidFill>
                <a:srgbClr val="595959"/>
              </a:solidFill>
            </a:endParaRPr>
          </a:p>
          <a:p>
            <a:pPr indent="-336550" lvl="0" marL="457200" rtl="0" algn="l">
              <a:lnSpc>
                <a:spcPct val="115000"/>
              </a:lnSpc>
              <a:spcBef>
                <a:spcPts val="0"/>
              </a:spcBef>
              <a:spcAft>
                <a:spcPts val="0"/>
              </a:spcAft>
              <a:buClr>
                <a:srgbClr val="595959"/>
              </a:buClr>
              <a:buSzPct val="100000"/>
              <a:buAutoNum type="arabicPeriod"/>
            </a:pPr>
            <a:r>
              <a:rPr b="1" i="1" lang="it-IT" sz="2000">
                <a:solidFill>
                  <a:srgbClr val="595959"/>
                </a:solidFill>
              </a:rPr>
              <a:t>Data workflow (</a:t>
            </a:r>
            <a:r>
              <a:rPr b="1" i="1" lang="it-IT" sz="2000">
                <a:solidFill>
                  <a:srgbClr val="595959"/>
                </a:solidFill>
                <a:highlight>
                  <a:srgbClr val="A4C2F4"/>
                </a:highlight>
              </a:rPr>
              <a:t>WP1</a:t>
            </a:r>
            <a:r>
              <a:rPr b="1" i="1" lang="it-IT" sz="2000">
                <a:solidFill>
                  <a:srgbClr val="595959"/>
                </a:solidFill>
              </a:rPr>
              <a:t>,</a:t>
            </a:r>
            <a:r>
              <a:rPr b="1" i="1" lang="it-IT" sz="2000">
                <a:solidFill>
                  <a:srgbClr val="595959"/>
                </a:solidFill>
                <a:highlight>
                  <a:srgbClr val="FFF2CC"/>
                </a:highlight>
              </a:rPr>
              <a:t>WP2</a:t>
            </a:r>
            <a:r>
              <a:rPr b="1" i="1" lang="it-IT" sz="2000">
                <a:solidFill>
                  <a:srgbClr val="595959"/>
                </a:solidFill>
              </a:rPr>
              <a:t>,</a:t>
            </a:r>
            <a:r>
              <a:rPr b="1" i="1" lang="it-IT" sz="2000">
                <a:solidFill>
                  <a:srgbClr val="595959"/>
                </a:solidFill>
                <a:highlight>
                  <a:srgbClr val="F4CCCC"/>
                </a:highlight>
              </a:rPr>
              <a:t>WP3</a:t>
            </a:r>
            <a:r>
              <a:rPr b="1" i="1" lang="it-IT" sz="2000">
                <a:solidFill>
                  <a:srgbClr val="595959"/>
                </a:solidFill>
              </a:rPr>
              <a:t>,</a:t>
            </a:r>
            <a:r>
              <a:rPr b="1" i="1" lang="it-IT" sz="2000">
                <a:solidFill>
                  <a:srgbClr val="595959"/>
                </a:solidFill>
                <a:highlight>
                  <a:srgbClr val="B6D7A8"/>
                </a:highlight>
              </a:rPr>
              <a:t>WP4</a:t>
            </a:r>
            <a:r>
              <a:rPr b="1" i="1" lang="it-IT" sz="2000">
                <a:solidFill>
                  <a:srgbClr val="595959"/>
                </a:solidFill>
              </a:rPr>
              <a:t>,</a:t>
            </a:r>
            <a:r>
              <a:rPr b="1" i="1" lang="it-IT" sz="2000">
                <a:solidFill>
                  <a:srgbClr val="595959"/>
                </a:solidFill>
                <a:highlight>
                  <a:srgbClr val="D9D2E9"/>
                </a:highlight>
              </a:rPr>
              <a:t>WP5</a:t>
            </a:r>
            <a:r>
              <a:rPr b="1" i="1" lang="it-IT" sz="2000">
                <a:solidFill>
                  <a:srgbClr val="595959"/>
                </a:solidFill>
              </a:rPr>
              <a:t>)</a:t>
            </a:r>
            <a:endParaRPr b="1" i="1" sz="2000">
              <a:solidFill>
                <a:srgbClr val="595959"/>
              </a:solidFill>
            </a:endParaRPr>
          </a:p>
        </p:txBody>
      </p:sp>
      <p:sp>
        <p:nvSpPr>
          <p:cNvPr id="255" name="Google Shape;255;g25175eb2eeb_0_175"/>
          <p:cNvSpPr txBox="1"/>
          <p:nvPr/>
        </p:nvSpPr>
        <p:spPr>
          <a:xfrm rot="-1754416">
            <a:off x="5635339" y="2489526"/>
            <a:ext cx="2805477" cy="40025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solidFill>
                  <a:srgbClr val="980000"/>
                </a:solidFill>
              </a:rPr>
              <a:t>Appena iniziato!!</a:t>
            </a:r>
            <a:endParaRPr>
              <a:solidFill>
                <a:srgbClr val="980000"/>
              </a:solidFill>
            </a:endParaRPr>
          </a:p>
        </p:txBody>
      </p:sp>
      <p:cxnSp>
        <p:nvCxnSpPr>
          <p:cNvPr id="256" name="Google Shape;256;g25175eb2eeb_0_175"/>
          <p:cNvCxnSpPr>
            <a:stCxn id="255" idx="1"/>
          </p:cNvCxnSpPr>
          <p:nvPr/>
        </p:nvCxnSpPr>
        <p:spPr>
          <a:xfrm flipH="1">
            <a:off x="4466177" y="3374851"/>
            <a:ext cx="1347900" cy="597900"/>
          </a:xfrm>
          <a:prstGeom prst="straightConnector1">
            <a:avLst/>
          </a:prstGeom>
          <a:noFill/>
          <a:ln cap="flat" cmpd="sng" w="28575">
            <a:solidFill>
              <a:srgbClr val="980000"/>
            </a:solidFill>
            <a:prstDash val="solid"/>
            <a:round/>
            <a:headEnd len="med" w="med" type="none"/>
            <a:tailEnd len="med" w="med" type="triangle"/>
          </a:ln>
        </p:spPr>
      </p:cxnSp>
      <p:pic>
        <p:nvPicPr>
          <p:cNvPr descr="caom.png" id="257" name="Google Shape;257;g25175eb2eeb_0_175"/>
          <p:cNvPicPr preferRelativeResize="0"/>
          <p:nvPr/>
        </p:nvPicPr>
        <p:blipFill>
          <a:blip r:embed="rId6">
            <a:alphaModFix/>
          </a:blip>
          <a:stretch>
            <a:fillRect/>
          </a:stretch>
        </p:blipFill>
        <p:spPr>
          <a:xfrm>
            <a:off x="6339629" y="913678"/>
            <a:ext cx="2643601" cy="169883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grpSp>
        <p:nvGrpSpPr>
          <p:cNvPr id="262" name="Google Shape;262;g25175eb2eeb_0_199"/>
          <p:cNvGrpSpPr/>
          <p:nvPr/>
        </p:nvGrpSpPr>
        <p:grpSpPr>
          <a:xfrm>
            <a:off x="0" y="4668120"/>
            <a:ext cx="9144003" cy="502080"/>
            <a:chOff x="0" y="4668120"/>
            <a:chExt cx="9144003" cy="502080"/>
          </a:xfrm>
        </p:grpSpPr>
        <p:pic>
          <p:nvPicPr>
            <p:cNvPr id="263" name="Google Shape;263;g25175eb2eeb_0_199"/>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64" name="Google Shape;264;g25175eb2eeb_0_199"/>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65" name="Google Shape;265;g25175eb2eeb_0_199"/>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66" name="Google Shape;266;g25175eb2eeb_0_199"/>
          <p:cNvGrpSpPr/>
          <p:nvPr/>
        </p:nvGrpSpPr>
        <p:grpSpPr>
          <a:xfrm>
            <a:off x="0" y="0"/>
            <a:ext cx="9143280" cy="913680"/>
            <a:chOff x="0" y="0"/>
            <a:chExt cx="9143280" cy="913680"/>
          </a:xfrm>
        </p:grpSpPr>
        <p:pic>
          <p:nvPicPr>
            <p:cNvPr id="267" name="Google Shape;267;g25175eb2eeb_0_199"/>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68" name="Google Shape;268;g25175eb2eeb_0_199"/>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69" name="Google Shape;269;g25175eb2eeb_0_199"/>
          <p:cNvSpPr txBox="1"/>
          <p:nvPr/>
        </p:nvSpPr>
        <p:spPr>
          <a:xfrm>
            <a:off x="226300" y="837475"/>
            <a:ext cx="8690700" cy="387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Innovation Grant: Interoperable Data Lake </a:t>
            </a:r>
            <a:endParaRPr/>
          </a:p>
          <a:p>
            <a:pPr indent="0" lvl="0" marL="0" rtl="0" algn="l">
              <a:spcBef>
                <a:spcPts val="0"/>
              </a:spcBef>
              <a:spcAft>
                <a:spcPts val="0"/>
              </a:spcAft>
              <a:buNone/>
            </a:pPr>
            <a:r>
              <a:rPr lang="it-IT"/>
              <a:t>Proponente: Spoke 3</a:t>
            </a:r>
            <a:endParaRPr/>
          </a:p>
          <a:p>
            <a:pPr indent="0" lvl="0" marL="0" rtl="0" algn="l">
              <a:spcBef>
                <a:spcPts val="0"/>
              </a:spcBef>
              <a:spcAft>
                <a:spcPts val="0"/>
              </a:spcAft>
              <a:buNone/>
            </a:pPr>
            <a:r>
              <a:rPr b="1" lang="it-IT"/>
              <a:t>Leading Partner: </a:t>
            </a:r>
            <a:r>
              <a:rPr b="1" lang="it-IT"/>
              <a:t>Carolina Berucci (Leonardo S.p.A.)</a:t>
            </a:r>
            <a:endParaRPr b="1"/>
          </a:p>
          <a:p>
            <a:pPr indent="0" lvl="0" marL="0" rtl="0" algn="l">
              <a:spcBef>
                <a:spcPts val="0"/>
              </a:spcBef>
              <a:spcAft>
                <a:spcPts val="0"/>
              </a:spcAft>
              <a:buNone/>
            </a:pPr>
            <a:r>
              <a:rPr lang="it-IT"/>
              <a:t>P</a:t>
            </a:r>
            <a:r>
              <a:rPr lang="it-IT"/>
              <a:t>artecipanti: INFN/INAF (Spoke 2), INAF (Spoke 3), Thales Alenia Spazio Italia S.p.A. , Leonardo S.p.A.</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sz="800"/>
              <a:t>“The Project aims at creating a Data Lake service, supporting a seamless access to space and ground-based observations and simulated data. The project addresses the design and commissioning of an interoperable, distributed data archive, relying on state-of-the-art open technologies, supporting both science and industry”</a:t>
            </a:r>
            <a:endParaRPr sz="800"/>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it-IT"/>
              <a:t>OBJECTIVES (on what concern WP4)</a:t>
            </a:r>
            <a:endParaRPr/>
          </a:p>
          <a:p>
            <a:pPr indent="-317500" lvl="0" marL="457200" rtl="0" algn="l">
              <a:spcBef>
                <a:spcPts val="0"/>
              </a:spcBef>
              <a:spcAft>
                <a:spcPts val="0"/>
              </a:spcAft>
              <a:buSzPts val="1400"/>
              <a:buChar char="●"/>
            </a:pPr>
            <a:r>
              <a:rPr lang="it-IT"/>
              <a:t>Define a data model for organizing, find and access archived data;</a:t>
            </a:r>
            <a:endParaRPr/>
          </a:p>
          <a:p>
            <a:pPr indent="-317500" lvl="0" marL="457200" rtl="0" algn="l">
              <a:spcBef>
                <a:spcPts val="0"/>
              </a:spcBef>
              <a:spcAft>
                <a:spcPts val="0"/>
              </a:spcAft>
              <a:buSzPts val="1400"/>
              <a:buChar char="●"/>
            </a:pPr>
            <a:r>
              <a:rPr lang="it-IT"/>
              <a:t>Design and commissioning of a relational database for metadata management identification and provisioning of data;</a:t>
            </a:r>
            <a:endParaRPr/>
          </a:p>
          <a:p>
            <a:pPr indent="0" lvl="0" marL="0" rtl="0" algn="l">
              <a:spcBef>
                <a:spcPts val="0"/>
              </a:spcBef>
              <a:spcAft>
                <a:spcPts val="0"/>
              </a:spcAft>
              <a:buNone/>
            </a:pPr>
            <a:r>
              <a:rPr lang="it-IT"/>
              <a:t>Actions:</a:t>
            </a:r>
            <a:endParaRPr/>
          </a:p>
          <a:p>
            <a:pPr indent="-317500" lvl="0" marL="457200" rtl="0" algn="l">
              <a:spcBef>
                <a:spcPts val="0"/>
              </a:spcBef>
              <a:spcAft>
                <a:spcPts val="0"/>
              </a:spcAft>
              <a:buSzPts val="1400"/>
              <a:buChar char="➢"/>
            </a:pPr>
            <a:r>
              <a:rPr lang="it-IT"/>
              <a:t>Task 2.1: Datasets identification;</a:t>
            </a:r>
            <a:endParaRPr/>
          </a:p>
          <a:p>
            <a:pPr indent="-317500" lvl="0" marL="457200" rtl="0" algn="l">
              <a:spcBef>
                <a:spcPts val="0"/>
              </a:spcBef>
              <a:spcAft>
                <a:spcPts val="0"/>
              </a:spcAft>
              <a:buSzPts val="1400"/>
              <a:buChar char="➢"/>
            </a:pPr>
            <a:r>
              <a:rPr lang="it-IT"/>
              <a:t>Task 2.2: Data Models and metadata definition;</a:t>
            </a:r>
            <a:endParaRPr/>
          </a:p>
          <a:p>
            <a:pPr indent="-317500" lvl="0" marL="457200" rtl="0" algn="l">
              <a:spcBef>
                <a:spcPts val="0"/>
              </a:spcBef>
              <a:spcAft>
                <a:spcPts val="0"/>
              </a:spcAft>
              <a:buSzPts val="1400"/>
              <a:buChar char="➢"/>
            </a:pPr>
            <a:r>
              <a:rPr lang="it-IT"/>
              <a:t>Task 2.3: Requirement analysis;</a:t>
            </a:r>
            <a:endParaRPr/>
          </a:p>
          <a:p>
            <a:pPr indent="-317500" lvl="0" marL="457200" rtl="0" algn="l">
              <a:spcBef>
                <a:spcPts val="0"/>
              </a:spcBef>
              <a:spcAft>
                <a:spcPts val="0"/>
              </a:spcAft>
              <a:buSzPts val="1400"/>
              <a:buChar char="➢"/>
            </a:pPr>
            <a:r>
              <a:rPr lang="it-IT"/>
              <a:t>Task 2.4: Database deployment in ICSC infrastructure;</a:t>
            </a:r>
            <a:endParaRPr/>
          </a:p>
          <a:p>
            <a:pPr indent="-317500" lvl="0" marL="457200" rtl="0" algn="l">
              <a:spcBef>
                <a:spcPts val="0"/>
              </a:spcBef>
              <a:spcAft>
                <a:spcPts val="0"/>
              </a:spcAft>
              <a:buSzPts val="1400"/>
              <a:buChar char="➢"/>
            </a:pPr>
            <a:r>
              <a:rPr lang="it-IT"/>
              <a:t>Task 2.5: Validation and testing</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grpSp>
        <p:nvGrpSpPr>
          <p:cNvPr id="274" name="Google Shape;274;g25175eb2eeb_0_210"/>
          <p:cNvGrpSpPr/>
          <p:nvPr/>
        </p:nvGrpSpPr>
        <p:grpSpPr>
          <a:xfrm>
            <a:off x="0" y="4668120"/>
            <a:ext cx="9144003" cy="502080"/>
            <a:chOff x="0" y="4668120"/>
            <a:chExt cx="9144003" cy="502080"/>
          </a:xfrm>
        </p:grpSpPr>
        <p:pic>
          <p:nvPicPr>
            <p:cNvPr id="275" name="Google Shape;275;g25175eb2eeb_0_210"/>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76" name="Google Shape;276;g25175eb2eeb_0_210"/>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77" name="Google Shape;277;g25175eb2eeb_0_210"/>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78" name="Google Shape;278;g25175eb2eeb_0_210"/>
          <p:cNvGrpSpPr/>
          <p:nvPr/>
        </p:nvGrpSpPr>
        <p:grpSpPr>
          <a:xfrm>
            <a:off x="0" y="0"/>
            <a:ext cx="9143280" cy="913680"/>
            <a:chOff x="0" y="0"/>
            <a:chExt cx="9143280" cy="913680"/>
          </a:xfrm>
        </p:grpSpPr>
        <p:pic>
          <p:nvPicPr>
            <p:cNvPr id="279" name="Google Shape;279;g25175eb2eeb_0_210"/>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80" name="Google Shape;280;g25175eb2eeb_0_210"/>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81" name="Google Shape;281;g25175eb2eeb_0_210"/>
          <p:cNvSpPr txBox="1"/>
          <p:nvPr/>
        </p:nvSpPr>
        <p:spPr>
          <a:xfrm>
            <a:off x="524025" y="1048050"/>
            <a:ext cx="81828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Hardware:</a:t>
            </a:r>
            <a:endParaRPr/>
          </a:p>
          <a:p>
            <a:pPr indent="0" lvl="0" marL="0" rtl="0" algn="l">
              <a:spcBef>
                <a:spcPts val="0"/>
              </a:spcBef>
              <a:spcAft>
                <a:spcPts val="0"/>
              </a:spcAft>
              <a:buNone/>
            </a:pPr>
            <a:r>
              <a:t/>
            </a:r>
            <a:endParaRPr/>
          </a:p>
          <a:p>
            <a:pPr indent="0" lvl="0" marL="0" rtl="0" algn="l">
              <a:spcBef>
                <a:spcPts val="0"/>
              </a:spcBef>
              <a:spcAft>
                <a:spcPts val="0"/>
              </a:spcAft>
              <a:buNone/>
            </a:pPr>
            <a:r>
              <a:rPr lang="it-IT"/>
              <a:t>WP4 necessita di sviluppare diverse applicazioni multi-tenant su architetture distribuite e partizionate a seconda del livello di utilizzo delle risorse di archivio. A tale scopo per ogni caso d’uso verranno specificate le caratteristiche del sistema che sostiene la preservazione e permanenza dei dati e dello storage in quanto a capacità e performance.  </a:t>
            </a:r>
            <a:endParaRPr/>
          </a:p>
          <a:p>
            <a:pPr indent="0" lvl="0" marL="0" rtl="0" algn="l">
              <a:spcBef>
                <a:spcPts val="0"/>
              </a:spcBef>
              <a:spcAft>
                <a:spcPts val="0"/>
              </a:spcAft>
              <a:buNone/>
            </a:pPr>
            <a:r>
              <a:rPr lang="it-IT"/>
              <a:t>In particolare per poter portare a termine il progetto Interoperable Data Lake sia la parte archivio basata su un DB distribuito che la sincronizzazione dei dati tramite tecnologia Block-Chain necessiteranno di infrastruttura HW distribuita e scalabile.</a:t>
            </a:r>
            <a:endParaRPr/>
          </a:p>
          <a:p>
            <a:pPr indent="0" lvl="0" marL="0" rtl="0" algn="l">
              <a:spcBef>
                <a:spcPts val="0"/>
              </a:spcBef>
              <a:spcAft>
                <a:spcPts val="0"/>
              </a:spcAft>
              <a:buNone/>
            </a:pPr>
            <a:r>
              <a:rPr lang="it-IT"/>
              <a:t>Per i test di archiviazione si prevede l’utilizzo qualche centinaio di TB on line e altrettanti (se possibile) di preservazione e backup.</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pSp>
        <p:nvGrpSpPr>
          <p:cNvPr id="286" name="Google Shape;286;g25175eb2eeb_0_220"/>
          <p:cNvGrpSpPr/>
          <p:nvPr/>
        </p:nvGrpSpPr>
        <p:grpSpPr>
          <a:xfrm>
            <a:off x="0" y="4668120"/>
            <a:ext cx="9144003" cy="502080"/>
            <a:chOff x="0" y="4668120"/>
            <a:chExt cx="9144003" cy="502080"/>
          </a:xfrm>
        </p:grpSpPr>
        <p:pic>
          <p:nvPicPr>
            <p:cNvPr id="287" name="Google Shape;287;g25175eb2eeb_0_220"/>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88" name="Google Shape;288;g25175eb2eeb_0_220"/>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89" name="Google Shape;289;g25175eb2eeb_0_220"/>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90" name="Google Shape;290;g25175eb2eeb_0_220"/>
          <p:cNvGrpSpPr/>
          <p:nvPr/>
        </p:nvGrpSpPr>
        <p:grpSpPr>
          <a:xfrm>
            <a:off x="0" y="0"/>
            <a:ext cx="9143280" cy="913680"/>
            <a:chOff x="0" y="0"/>
            <a:chExt cx="9143280" cy="913680"/>
          </a:xfrm>
        </p:grpSpPr>
        <p:pic>
          <p:nvPicPr>
            <p:cNvPr id="291" name="Google Shape;291;g25175eb2eeb_0_220"/>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92" name="Google Shape;292;g25175eb2eeb_0_220"/>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93" name="Google Shape;293;g25175eb2eeb_0_220"/>
          <p:cNvSpPr txBox="1"/>
          <p:nvPr/>
        </p:nvSpPr>
        <p:spPr>
          <a:xfrm>
            <a:off x="217675" y="1039975"/>
            <a:ext cx="8392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DMP per WP0</a:t>
            </a:r>
            <a:endParaRPr/>
          </a:p>
        </p:txBody>
      </p:sp>
      <p:pic>
        <p:nvPicPr>
          <p:cNvPr id="294" name="Google Shape;294;g25175eb2eeb_0_220"/>
          <p:cNvPicPr preferRelativeResize="0"/>
          <p:nvPr/>
        </p:nvPicPr>
        <p:blipFill>
          <a:blip r:embed="rId6">
            <a:alphaModFix/>
          </a:blip>
          <a:stretch>
            <a:fillRect/>
          </a:stretch>
        </p:blipFill>
        <p:spPr>
          <a:xfrm>
            <a:off x="6382351" y="1039975"/>
            <a:ext cx="2634126" cy="2265399"/>
          </a:xfrm>
          <a:prstGeom prst="rect">
            <a:avLst/>
          </a:prstGeom>
          <a:noFill/>
          <a:ln>
            <a:noFill/>
          </a:ln>
        </p:spPr>
      </p:pic>
      <p:pic>
        <p:nvPicPr>
          <p:cNvPr id="295" name="Google Shape;295;g25175eb2eeb_0_220"/>
          <p:cNvPicPr preferRelativeResize="0"/>
          <p:nvPr/>
        </p:nvPicPr>
        <p:blipFill>
          <a:blip r:embed="rId7">
            <a:alphaModFix/>
          </a:blip>
          <a:stretch>
            <a:fillRect/>
          </a:stretch>
        </p:blipFill>
        <p:spPr>
          <a:xfrm>
            <a:off x="3377150" y="913676"/>
            <a:ext cx="3444788" cy="3247325"/>
          </a:xfrm>
          <a:prstGeom prst="rect">
            <a:avLst/>
          </a:prstGeom>
          <a:noFill/>
          <a:ln>
            <a:noFill/>
          </a:ln>
        </p:spPr>
      </p:pic>
      <p:pic>
        <p:nvPicPr>
          <p:cNvPr id="296" name="Google Shape;296;g25175eb2eeb_0_220"/>
          <p:cNvPicPr preferRelativeResize="0"/>
          <p:nvPr/>
        </p:nvPicPr>
        <p:blipFill>
          <a:blip r:embed="rId8">
            <a:alphaModFix/>
          </a:blip>
          <a:stretch>
            <a:fillRect/>
          </a:stretch>
        </p:blipFill>
        <p:spPr>
          <a:xfrm>
            <a:off x="374150" y="1550238"/>
            <a:ext cx="3072349" cy="248132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descr="Logo, company name&#10;&#10;Description automatically generated" id="301" name="Google Shape;301;p3"/>
          <p:cNvPicPr preferRelativeResize="0"/>
          <p:nvPr/>
        </p:nvPicPr>
        <p:blipFill rotWithShape="1">
          <a:blip r:embed="rId3">
            <a:alphaModFix/>
          </a:blip>
          <a:srcRect b="0" l="0" r="0" t="0"/>
          <a:stretch/>
        </p:blipFill>
        <p:spPr>
          <a:xfrm>
            <a:off x="3601080" y="786240"/>
            <a:ext cx="1136520" cy="795240"/>
          </a:xfrm>
          <a:prstGeom prst="rect">
            <a:avLst/>
          </a:prstGeom>
          <a:noFill/>
          <a:ln>
            <a:noFill/>
          </a:ln>
        </p:spPr>
      </p:pic>
      <p:pic>
        <p:nvPicPr>
          <p:cNvPr descr="logo INAF" id="302" name="Google Shape;302;p3"/>
          <p:cNvPicPr preferRelativeResize="0"/>
          <p:nvPr/>
        </p:nvPicPr>
        <p:blipFill rotWithShape="1">
          <a:blip r:embed="rId4">
            <a:alphaModFix/>
          </a:blip>
          <a:srcRect b="0" l="0" r="0" t="0"/>
          <a:stretch/>
        </p:blipFill>
        <p:spPr>
          <a:xfrm>
            <a:off x="2713320" y="711360"/>
            <a:ext cx="1024200" cy="1024200"/>
          </a:xfrm>
          <a:prstGeom prst="rect">
            <a:avLst/>
          </a:prstGeom>
          <a:noFill/>
          <a:ln>
            <a:noFill/>
          </a:ln>
        </p:spPr>
      </p:pic>
      <p:sp>
        <p:nvSpPr>
          <p:cNvPr id="303" name="Google Shape;303;p3"/>
          <p:cNvSpPr/>
          <p:nvPr/>
        </p:nvSpPr>
        <p:spPr>
          <a:xfrm>
            <a:off x="667440" y="902880"/>
            <a:ext cx="2024640" cy="774360"/>
          </a:xfrm>
          <a:prstGeom prst="rect">
            <a:avLst/>
          </a:prstGeom>
          <a:solidFill>
            <a:srgbClr val="B3C6E7"/>
          </a:solid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1" i="0" lang="it-IT" sz="1500" u="none" cap="none" strike="noStrike">
                <a:solidFill>
                  <a:srgbClr val="000000"/>
                </a:solidFill>
                <a:latin typeface="Calibri"/>
                <a:ea typeface="Calibri"/>
                <a:cs typeface="Calibri"/>
                <a:sym typeface="Calibri"/>
              </a:rPr>
              <a:t>Spoke Leader INAF </a:t>
            </a:r>
            <a:endParaRPr b="0" i="0" sz="1500" u="none" cap="none" strike="noStrike">
              <a:latin typeface="Arial"/>
              <a:ea typeface="Arial"/>
              <a:cs typeface="Arial"/>
              <a:sym typeface="Arial"/>
            </a:endParaRPr>
          </a:p>
          <a:p>
            <a:pPr indent="0" lvl="0" marL="0" marR="0" rtl="0" algn="ctr">
              <a:lnSpc>
                <a:spcPct val="100000"/>
              </a:lnSpc>
              <a:spcBef>
                <a:spcPts val="0"/>
              </a:spcBef>
              <a:spcAft>
                <a:spcPts val="0"/>
              </a:spcAft>
              <a:buNone/>
            </a:pPr>
            <a:r>
              <a:rPr b="1" i="0" lang="it-IT" sz="1500" u="none" cap="none" strike="noStrike">
                <a:solidFill>
                  <a:srgbClr val="000000"/>
                </a:solidFill>
                <a:latin typeface="Calibri"/>
                <a:ea typeface="Calibri"/>
                <a:cs typeface="Calibri"/>
                <a:sym typeface="Calibri"/>
              </a:rPr>
              <a:t>Co-Leader INFN</a:t>
            </a:r>
            <a:endParaRPr b="0" i="0" sz="1500" u="none" cap="none" strike="noStrike">
              <a:latin typeface="Arial"/>
              <a:ea typeface="Arial"/>
              <a:cs typeface="Arial"/>
              <a:sym typeface="Arial"/>
            </a:endParaRPr>
          </a:p>
        </p:txBody>
      </p:sp>
      <p:graphicFrame>
        <p:nvGraphicFramePr>
          <p:cNvPr id="304" name="Google Shape;304;p3"/>
          <p:cNvGraphicFramePr/>
          <p:nvPr/>
        </p:nvGraphicFramePr>
        <p:xfrm>
          <a:off x="740880" y="1603440"/>
          <a:ext cx="3000000" cy="3000000"/>
        </p:xfrm>
        <a:graphic>
          <a:graphicData uri="http://schemas.openxmlformats.org/drawingml/2006/table">
            <a:tbl>
              <a:tblPr>
                <a:noFill/>
                <a:tableStyleId>{02C8B11B-6AF2-4B50-A25D-84AD3AEE2E9E}</a:tableStyleId>
              </a:tblPr>
              <a:tblGrid>
                <a:gridCol w="2934725"/>
                <a:gridCol w="919450"/>
              </a:tblGrid>
              <a:tr h="244075">
                <a:tc gridSpan="2">
                  <a:txBody>
                    <a:bodyPr/>
                    <a:lstStyle/>
                    <a:p>
                      <a:pPr indent="0" lvl="0" marL="0" marR="0" rtl="0" algn="ctr">
                        <a:lnSpc>
                          <a:spcPct val="100000"/>
                        </a:lnSpc>
                        <a:spcBef>
                          <a:spcPts val="0"/>
                        </a:spcBef>
                        <a:spcAft>
                          <a:spcPts val="0"/>
                        </a:spcAft>
                        <a:buNone/>
                      </a:pPr>
                      <a:r>
                        <a:rPr b="0" lang="it-IT" sz="1000" u="none" cap="none" strike="noStrike">
                          <a:solidFill>
                            <a:srgbClr val="FFFFFF"/>
                          </a:solidFill>
                          <a:latin typeface="Calibri"/>
                          <a:ea typeface="Calibri"/>
                          <a:cs typeface="Calibri"/>
                          <a:sym typeface="Calibri"/>
                        </a:rPr>
                        <a:t>Soggetti Pubblici Affiliati</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472C4"/>
                    </a:solidFill>
                  </a:tcPr>
                </a:tc>
                <a:tc hMerge="1"/>
              </a:tr>
              <a:tr h="64872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Università Roma Tor Vergata</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3272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Università di Trieste</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43272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Università di Torino</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3272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Università di Catania</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43272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Scuola Normale Superiore - Pisa</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3307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Sissa - Trieste</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bl>
          </a:graphicData>
        </a:graphic>
      </p:graphicFrame>
      <p:pic>
        <p:nvPicPr>
          <p:cNvPr descr="Partners - Project Paint-it" id="305" name="Google Shape;305;p3"/>
          <p:cNvPicPr preferRelativeResize="0"/>
          <p:nvPr/>
        </p:nvPicPr>
        <p:blipFill rotWithShape="1">
          <a:blip r:embed="rId5">
            <a:alphaModFix/>
          </a:blip>
          <a:srcRect b="0" l="0" r="0" t="0"/>
          <a:stretch/>
        </p:blipFill>
        <p:spPr>
          <a:xfrm>
            <a:off x="3917880" y="1899360"/>
            <a:ext cx="428040" cy="494280"/>
          </a:xfrm>
          <a:prstGeom prst="rect">
            <a:avLst/>
          </a:prstGeom>
          <a:noFill/>
          <a:ln>
            <a:noFill/>
          </a:ln>
        </p:spPr>
      </p:pic>
      <p:pic>
        <p:nvPicPr>
          <p:cNvPr descr="UniTS rinnova il suo logo! - informatrieste" id="306" name="Google Shape;306;p3"/>
          <p:cNvPicPr preferRelativeResize="0"/>
          <p:nvPr/>
        </p:nvPicPr>
        <p:blipFill rotWithShape="1">
          <a:blip r:embed="rId6">
            <a:alphaModFix/>
          </a:blip>
          <a:srcRect b="0" l="0" r="0" t="0"/>
          <a:stretch/>
        </p:blipFill>
        <p:spPr>
          <a:xfrm>
            <a:off x="3751560" y="2533680"/>
            <a:ext cx="784800" cy="263880"/>
          </a:xfrm>
          <a:prstGeom prst="rect">
            <a:avLst/>
          </a:prstGeom>
          <a:noFill/>
          <a:ln>
            <a:noFill/>
          </a:ln>
        </p:spPr>
      </p:pic>
      <p:pic>
        <p:nvPicPr>
          <p:cNvPr descr="Logo, company name&#10;&#10;Description automatically generated" id="307" name="Google Shape;307;p3"/>
          <p:cNvPicPr preferRelativeResize="0"/>
          <p:nvPr/>
        </p:nvPicPr>
        <p:blipFill rotWithShape="1">
          <a:blip r:embed="rId7">
            <a:alphaModFix/>
          </a:blip>
          <a:srcRect b="0" l="0" r="0" t="0"/>
          <a:stretch/>
        </p:blipFill>
        <p:spPr>
          <a:xfrm>
            <a:off x="4005720" y="2947680"/>
            <a:ext cx="332640" cy="348480"/>
          </a:xfrm>
          <a:prstGeom prst="rect">
            <a:avLst/>
          </a:prstGeom>
          <a:noFill/>
          <a:ln>
            <a:noFill/>
          </a:ln>
        </p:spPr>
      </p:pic>
      <p:pic>
        <p:nvPicPr>
          <p:cNvPr descr="A picture containing text&#10;&#10;Description automatically generated" id="308" name="Google Shape;308;p3"/>
          <p:cNvPicPr preferRelativeResize="0"/>
          <p:nvPr/>
        </p:nvPicPr>
        <p:blipFill rotWithShape="1">
          <a:blip r:embed="rId8">
            <a:alphaModFix/>
          </a:blip>
          <a:srcRect b="0" l="0" r="0" t="0"/>
          <a:stretch/>
        </p:blipFill>
        <p:spPr>
          <a:xfrm>
            <a:off x="3858840" y="3373200"/>
            <a:ext cx="654480" cy="339480"/>
          </a:xfrm>
          <a:prstGeom prst="rect">
            <a:avLst/>
          </a:prstGeom>
          <a:noFill/>
          <a:ln>
            <a:noFill/>
          </a:ln>
        </p:spPr>
      </p:pic>
      <p:pic>
        <p:nvPicPr>
          <p:cNvPr descr="A picture containing icon&#10;&#10;Description automatically generated" id="309" name="Google Shape;309;p3"/>
          <p:cNvPicPr preferRelativeResize="0"/>
          <p:nvPr/>
        </p:nvPicPr>
        <p:blipFill rotWithShape="1">
          <a:blip r:embed="rId9">
            <a:alphaModFix/>
          </a:blip>
          <a:srcRect b="0" l="0" r="0" t="0"/>
          <a:stretch/>
        </p:blipFill>
        <p:spPr>
          <a:xfrm>
            <a:off x="3933720" y="3814200"/>
            <a:ext cx="532440" cy="325080"/>
          </a:xfrm>
          <a:prstGeom prst="rect">
            <a:avLst/>
          </a:prstGeom>
          <a:noFill/>
          <a:ln>
            <a:noFill/>
          </a:ln>
        </p:spPr>
      </p:pic>
      <p:pic>
        <p:nvPicPr>
          <p:cNvPr descr="Logo&#10;&#10;Description automatically generated" id="310" name="Google Shape;310;p3"/>
          <p:cNvPicPr preferRelativeResize="0"/>
          <p:nvPr/>
        </p:nvPicPr>
        <p:blipFill rotWithShape="1">
          <a:blip r:embed="rId10">
            <a:alphaModFix/>
          </a:blip>
          <a:srcRect b="0" l="0" r="0" t="0"/>
          <a:stretch/>
        </p:blipFill>
        <p:spPr>
          <a:xfrm>
            <a:off x="3946680" y="4241160"/>
            <a:ext cx="451080" cy="351360"/>
          </a:xfrm>
          <a:prstGeom prst="rect">
            <a:avLst/>
          </a:prstGeom>
          <a:noFill/>
          <a:ln>
            <a:noFill/>
          </a:ln>
        </p:spPr>
      </p:pic>
      <p:graphicFrame>
        <p:nvGraphicFramePr>
          <p:cNvPr id="311" name="Google Shape;311;p3"/>
          <p:cNvGraphicFramePr/>
          <p:nvPr/>
        </p:nvGraphicFramePr>
        <p:xfrm>
          <a:off x="5330160" y="870840"/>
          <a:ext cx="3000000" cy="3000000"/>
        </p:xfrm>
        <a:graphic>
          <a:graphicData uri="http://schemas.openxmlformats.org/drawingml/2006/table">
            <a:tbl>
              <a:tblPr>
                <a:noFill/>
                <a:tableStyleId>{02C8B11B-6AF2-4B50-A25D-84AD3AEE2E9E}</a:tableStyleId>
              </a:tblPr>
              <a:tblGrid>
                <a:gridCol w="2213275"/>
                <a:gridCol w="1308250"/>
              </a:tblGrid>
              <a:tr h="389150">
                <a:tc gridSpan="2">
                  <a:txBody>
                    <a:bodyPr/>
                    <a:lstStyle/>
                    <a:p>
                      <a:pPr indent="0" lvl="0" marL="0" marR="0" rtl="0" algn="ctr">
                        <a:lnSpc>
                          <a:spcPct val="100000"/>
                        </a:lnSpc>
                        <a:spcBef>
                          <a:spcPts val="0"/>
                        </a:spcBef>
                        <a:spcAft>
                          <a:spcPts val="0"/>
                        </a:spcAft>
                        <a:buNone/>
                      </a:pPr>
                      <a:r>
                        <a:rPr b="0" lang="it-IT" sz="1000" u="none" cap="none" strike="noStrike">
                          <a:solidFill>
                            <a:srgbClr val="FFFFFF"/>
                          </a:solidFill>
                          <a:latin typeface="Calibri"/>
                          <a:ea typeface="Calibri"/>
                          <a:cs typeface="Calibri"/>
                          <a:sym typeface="Calibri"/>
                        </a:rPr>
                        <a:t>Imprese Aderenti allo Spoke</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4472C4"/>
                    </a:solidFill>
                  </a:tcPr>
                </a:tc>
                <a:tc hMerge="1"/>
              </a:tr>
              <a:tr h="605150">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Intesa SanPaolo</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495350">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UnipolSai</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460075">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Sogei</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r h="389150">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IFAB</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E8EBF4"/>
                    </a:solidFill>
                  </a:tcPr>
                </a:tc>
              </a:tr>
              <a:tr h="390250">
                <a:tc>
                  <a:txBody>
                    <a:bodyPr/>
                    <a:lstStyle/>
                    <a:p>
                      <a:pPr indent="0" lvl="0" marL="0" marR="0" rtl="0" algn="ctr">
                        <a:lnSpc>
                          <a:spcPct val="100000"/>
                        </a:lnSpc>
                        <a:spcBef>
                          <a:spcPts val="0"/>
                        </a:spcBef>
                        <a:spcAft>
                          <a:spcPts val="0"/>
                        </a:spcAft>
                        <a:buNone/>
                      </a:pPr>
                      <a:r>
                        <a:rPr b="1" lang="it-IT" sz="1000" u="none" cap="none" strike="noStrike">
                          <a:solidFill>
                            <a:srgbClr val="000000"/>
                          </a:solidFill>
                          <a:latin typeface="Calibri"/>
                          <a:ea typeface="Calibri"/>
                          <a:cs typeface="Calibri"/>
                          <a:sym typeface="Calibri"/>
                        </a:rPr>
                        <a:t>Leonardo</a:t>
                      </a:r>
                      <a:endParaRPr b="0" sz="1000" u="none" cap="none" strike="noStrike">
                        <a:latin typeface="Arial"/>
                        <a:ea typeface="Arial"/>
                        <a:cs typeface="Arial"/>
                        <a:sym typeface="Arial"/>
                      </a:endParaRPr>
                    </a:p>
                  </a:txBody>
                  <a:tcPr marT="45725" marB="45725" marR="68400" marL="68400">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c>
                  <a:txBody>
                    <a:bodyPr/>
                    <a:lstStyle/>
                    <a:p>
                      <a:pPr indent="0" lvl="0" marL="0" rtl="0" algn="l">
                        <a:spcBef>
                          <a:spcPts val="0"/>
                        </a:spcBef>
                        <a:spcAft>
                          <a:spcPts val="0"/>
                        </a:spcAft>
                        <a:buNone/>
                      </a:pPr>
                      <a:r>
                        <a:t/>
                      </a:r>
                      <a:endParaRPr/>
                    </a:p>
                  </a:txBody>
                  <a:tcPr marT="91425" marB="91425" marR="91425" marL="91425">
                    <a:lnL cap="flat" cmpd="sng" w="12225">
                      <a:solidFill>
                        <a:srgbClr val="FFFFFF"/>
                      </a:solidFill>
                      <a:prstDash val="solid"/>
                      <a:round/>
                      <a:headEnd len="sm" w="sm" type="none"/>
                      <a:tailEnd len="sm" w="sm" type="none"/>
                    </a:lnL>
                    <a:lnR cap="flat" cmpd="sng" w="12225">
                      <a:solidFill>
                        <a:srgbClr val="FFFFFF"/>
                      </a:solidFill>
                      <a:prstDash val="solid"/>
                      <a:round/>
                      <a:headEnd len="sm" w="sm" type="none"/>
                      <a:tailEnd len="sm" w="sm" type="none"/>
                    </a:lnR>
                    <a:lnT cap="flat" cmpd="sng" w="12225">
                      <a:solidFill>
                        <a:srgbClr val="FFFFFF"/>
                      </a:solidFill>
                      <a:prstDash val="solid"/>
                      <a:round/>
                      <a:headEnd len="sm" w="sm" type="none"/>
                      <a:tailEnd len="sm" w="sm" type="none"/>
                    </a:lnT>
                    <a:lnB cap="flat" cmpd="sng" w="12225">
                      <a:solidFill>
                        <a:srgbClr val="FFFFFF"/>
                      </a:solidFill>
                      <a:prstDash val="solid"/>
                      <a:round/>
                      <a:headEnd len="sm" w="sm" type="none"/>
                      <a:tailEnd len="sm" w="sm" type="none"/>
                    </a:lnB>
                    <a:solidFill>
                      <a:srgbClr val="CFD5E9"/>
                    </a:solidFill>
                  </a:tcPr>
                </a:tc>
              </a:tr>
            </a:tbl>
          </a:graphicData>
        </a:graphic>
      </p:graphicFrame>
      <p:pic>
        <p:nvPicPr>
          <p:cNvPr descr="Intesa Sanpaolo" id="312" name="Google Shape;312;p3"/>
          <p:cNvPicPr preferRelativeResize="0"/>
          <p:nvPr/>
        </p:nvPicPr>
        <p:blipFill rotWithShape="1">
          <a:blip r:embed="rId11">
            <a:alphaModFix/>
          </a:blip>
          <a:srcRect b="0" l="0" r="0" t="0"/>
          <a:stretch/>
        </p:blipFill>
        <p:spPr>
          <a:xfrm>
            <a:off x="7790400" y="1324800"/>
            <a:ext cx="1002240" cy="364680"/>
          </a:xfrm>
          <a:prstGeom prst="rect">
            <a:avLst/>
          </a:prstGeom>
          <a:noFill/>
          <a:ln>
            <a:noFill/>
          </a:ln>
        </p:spPr>
      </p:pic>
      <p:pic>
        <p:nvPicPr>
          <p:cNvPr descr="A picture containing text, clipart&#10;&#10;Description automatically generated" id="313" name="Google Shape;313;p3"/>
          <p:cNvPicPr preferRelativeResize="0"/>
          <p:nvPr/>
        </p:nvPicPr>
        <p:blipFill rotWithShape="1">
          <a:blip r:embed="rId12">
            <a:alphaModFix/>
          </a:blip>
          <a:srcRect b="0" l="0" r="0" t="0"/>
          <a:stretch/>
        </p:blipFill>
        <p:spPr>
          <a:xfrm>
            <a:off x="7668000" y="1942200"/>
            <a:ext cx="970200" cy="310680"/>
          </a:xfrm>
          <a:prstGeom prst="rect">
            <a:avLst/>
          </a:prstGeom>
          <a:noFill/>
          <a:ln>
            <a:noFill/>
          </a:ln>
        </p:spPr>
      </p:pic>
      <p:pic>
        <p:nvPicPr>
          <p:cNvPr descr="Sogei | LinkedIn" id="314" name="Google Shape;314;p3"/>
          <p:cNvPicPr preferRelativeResize="0"/>
          <p:nvPr/>
        </p:nvPicPr>
        <p:blipFill rotWithShape="1">
          <a:blip r:embed="rId13">
            <a:alphaModFix/>
          </a:blip>
          <a:srcRect b="19558" l="0" r="0" t="21164"/>
          <a:stretch/>
        </p:blipFill>
        <p:spPr>
          <a:xfrm>
            <a:off x="7965720" y="2460600"/>
            <a:ext cx="538920" cy="294840"/>
          </a:xfrm>
          <a:prstGeom prst="rect">
            <a:avLst/>
          </a:prstGeom>
          <a:noFill/>
          <a:ln>
            <a:noFill/>
          </a:ln>
        </p:spPr>
      </p:pic>
      <p:pic>
        <p:nvPicPr>
          <p:cNvPr descr="Text&#10;&#10;Description automatically generated with low confidence" id="315" name="Google Shape;315;p3"/>
          <p:cNvPicPr preferRelativeResize="0"/>
          <p:nvPr/>
        </p:nvPicPr>
        <p:blipFill rotWithShape="1">
          <a:blip r:embed="rId14">
            <a:alphaModFix/>
          </a:blip>
          <a:srcRect b="26107" l="0" r="60948" t="-999"/>
          <a:stretch/>
        </p:blipFill>
        <p:spPr>
          <a:xfrm>
            <a:off x="7860600" y="2856960"/>
            <a:ext cx="889920" cy="291240"/>
          </a:xfrm>
          <a:prstGeom prst="rect">
            <a:avLst/>
          </a:prstGeom>
          <a:noFill/>
          <a:ln>
            <a:noFill/>
          </a:ln>
        </p:spPr>
      </p:pic>
      <p:grpSp>
        <p:nvGrpSpPr>
          <p:cNvPr id="316" name="Google Shape;316;p3"/>
          <p:cNvGrpSpPr/>
          <p:nvPr/>
        </p:nvGrpSpPr>
        <p:grpSpPr>
          <a:xfrm>
            <a:off x="0" y="0"/>
            <a:ext cx="9143280" cy="913680"/>
            <a:chOff x="0" y="0"/>
            <a:chExt cx="9143280" cy="913680"/>
          </a:xfrm>
        </p:grpSpPr>
        <p:pic>
          <p:nvPicPr>
            <p:cNvPr id="317" name="Google Shape;317;p3"/>
            <p:cNvPicPr preferRelativeResize="0"/>
            <p:nvPr/>
          </p:nvPicPr>
          <p:blipFill rotWithShape="1">
            <a:blip r:embed="rId15">
              <a:alphaModFix/>
            </a:blip>
            <a:srcRect b="0" l="0" r="0" t="0"/>
            <a:stretch/>
          </p:blipFill>
          <p:spPr>
            <a:xfrm>
              <a:off x="0" y="0"/>
              <a:ext cx="9143280" cy="913680"/>
            </a:xfrm>
            <a:prstGeom prst="rect">
              <a:avLst/>
            </a:prstGeom>
            <a:noFill/>
            <a:ln>
              <a:noFill/>
            </a:ln>
          </p:spPr>
        </p:pic>
        <p:pic>
          <p:nvPicPr>
            <p:cNvPr id="318" name="Google Shape;318;p3"/>
            <p:cNvPicPr preferRelativeResize="0"/>
            <p:nvPr/>
          </p:nvPicPr>
          <p:blipFill rotWithShape="1">
            <a:blip r:embed="rId16">
              <a:alphaModFix/>
            </a:blip>
            <a:srcRect b="0" l="0" r="0" t="0"/>
            <a:stretch/>
          </p:blipFill>
          <p:spPr>
            <a:xfrm>
              <a:off x="7476840" y="254520"/>
              <a:ext cx="1544760" cy="525240"/>
            </a:xfrm>
            <a:prstGeom prst="rect">
              <a:avLst/>
            </a:prstGeom>
            <a:noFill/>
            <a:ln>
              <a:noFill/>
            </a:ln>
          </p:spPr>
        </p:pic>
      </p:grpSp>
      <p:pic>
        <p:nvPicPr>
          <p:cNvPr descr="A picture containing text, clipart&#10;&#10;Description automatically generated" id="319" name="Google Shape;319;p3"/>
          <p:cNvPicPr preferRelativeResize="0"/>
          <p:nvPr/>
        </p:nvPicPr>
        <p:blipFill rotWithShape="1">
          <a:blip r:embed="rId17">
            <a:alphaModFix/>
          </a:blip>
          <a:srcRect b="0" l="0" r="0" t="0"/>
          <a:stretch/>
        </p:blipFill>
        <p:spPr>
          <a:xfrm>
            <a:off x="7627320" y="3257280"/>
            <a:ext cx="1172520" cy="291240"/>
          </a:xfrm>
          <a:prstGeom prst="rect">
            <a:avLst/>
          </a:prstGeom>
          <a:noFill/>
          <a:ln>
            <a:noFill/>
          </a:ln>
        </p:spPr>
      </p:pic>
      <p:grpSp>
        <p:nvGrpSpPr>
          <p:cNvPr id="320" name="Google Shape;320;p3"/>
          <p:cNvGrpSpPr/>
          <p:nvPr/>
        </p:nvGrpSpPr>
        <p:grpSpPr>
          <a:xfrm>
            <a:off x="-13320" y="4654080"/>
            <a:ext cx="9182160" cy="502200"/>
            <a:chOff x="-13320" y="4654080"/>
            <a:chExt cx="9182160" cy="502200"/>
          </a:xfrm>
        </p:grpSpPr>
        <p:pic>
          <p:nvPicPr>
            <p:cNvPr id="321" name="Google Shape;321;p3"/>
            <p:cNvPicPr preferRelativeResize="0"/>
            <p:nvPr/>
          </p:nvPicPr>
          <p:blipFill rotWithShape="1">
            <a:blip r:embed="rId18">
              <a:alphaModFix/>
            </a:blip>
            <a:srcRect b="0" l="0" r="0" t="0"/>
            <a:stretch/>
          </p:blipFill>
          <p:spPr>
            <a:xfrm>
              <a:off x="-13320" y="4654080"/>
              <a:ext cx="9182160" cy="482400"/>
            </a:xfrm>
            <a:prstGeom prst="rect">
              <a:avLst/>
            </a:prstGeom>
            <a:noFill/>
            <a:ln>
              <a:noFill/>
            </a:ln>
          </p:spPr>
        </p:pic>
        <p:sp>
          <p:nvSpPr>
            <p:cNvPr id="322" name="Google Shape;322;p3"/>
            <p:cNvSpPr/>
            <p:nvPr/>
          </p:nvSpPr>
          <p:spPr>
            <a:xfrm>
              <a:off x="5042160" y="4753080"/>
              <a:ext cx="4004640" cy="24948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323" name="Google Shape;323;p3"/>
            <p:cNvSpPr/>
            <p:nvPr/>
          </p:nvSpPr>
          <p:spPr>
            <a:xfrm>
              <a:off x="338760" y="4746960"/>
              <a:ext cx="5523480" cy="4093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pSp>
        <p:nvGrpSpPr>
          <p:cNvPr id="83" name="Google Shape;83;g25175eb2eeb_0_4"/>
          <p:cNvGrpSpPr/>
          <p:nvPr/>
        </p:nvGrpSpPr>
        <p:grpSpPr>
          <a:xfrm>
            <a:off x="0" y="4668120"/>
            <a:ext cx="9144003" cy="502080"/>
            <a:chOff x="0" y="4668120"/>
            <a:chExt cx="9144003" cy="502080"/>
          </a:xfrm>
        </p:grpSpPr>
        <p:pic>
          <p:nvPicPr>
            <p:cNvPr id="84" name="Google Shape;84;g25175eb2eeb_0_4"/>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85" name="Google Shape;85;g25175eb2eeb_0_4"/>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86" name="Google Shape;86;g25175eb2eeb_0_4"/>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87" name="Google Shape;87;g25175eb2eeb_0_4"/>
          <p:cNvGrpSpPr/>
          <p:nvPr/>
        </p:nvGrpSpPr>
        <p:grpSpPr>
          <a:xfrm>
            <a:off x="0" y="0"/>
            <a:ext cx="9143280" cy="913680"/>
            <a:chOff x="0" y="0"/>
            <a:chExt cx="9143280" cy="913680"/>
          </a:xfrm>
        </p:grpSpPr>
        <p:pic>
          <p:nvPicPr>
            <p:cNvPr id="88" name="Google Shape;88;g25175eb2eeb_0_4"/>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89" name="Google Shape;89;g25175eb2eeb_0_4"/>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90" name="Google Shape;90;g25175eb2eeb_0_4"/>
          <p:cNvSpPr txBox="1"/>
          <p:nvPr/>
        </p:nvSpPr>
        <p:spPr>
          <a:xfrm>
            <a:off x="403100" y="1177050"/>
            <a:ext cx="74814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Summary</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it-IT"/>
              <a:t>Ambito progettuale</a:t>
            </a:r>
            <a:endParaRPr/>
          </a:p>
          <a:p>
            <a:pPr indent="-317500" lvl="0" marL="457200" rtl="0" algn="l">
              <a:spcBef>
                <a:spcPts val="0"/>
              </a:spcBef>
              <a:spcAft>
                <a:spcPts val="0"/>
              </a:spcAft>
              <a:buSzPts val="1400"/>
              <a:buChar char="●"/>
            </a:pPr>
            <a:r>
              <a:rPr lang="it-IT"/>
              <a:t>Obiettivi del WP4</a:t>
            </a:r>
            <a:endParaRPr/>
          </a:p>
          <a:p>
            <a:pPr indent="-317500" lvl="0" marL="457200" rtl="0" algn="l">
              <a:spcBef>
                <a:spcPts val="0"/>
              </a:spcBef>
              <a:spcAft>
                <a:spcPts val="0"/>
              </a:spcAft>
              <a:buSzPts val="1400"/>
              <a:buChar char="●"/>
            </a:pPr>
            <a:r>
              <a:rPr lang="it-IT"/>
              <a:t>Azioni</a:t>
            </a:r>
            <a:endParaRPr/>
          </a:p>
          <a:p>
            <a:pPr indent="-317500" lvl="0" marL="457200" rtl="0" algn="l">
              <a:spcBef>
                <a:spcPts val="0"/>
              </a:spcBef>
              <a:spcAft>
                <a:spcPts val="0"/>
              </a:spcAft>
              <a:buSzPts val="1400"/>
              <a:buChar char="●"/>
            </a:pPr>
            <a:r>
              <a:rPr lang="it-IT"/>
              <a:t>Interazioni con gli altri WP (interfaces)</a:t>
            </a:r>
            <a:endParaRPr/>
          </a:p>
          <a:p>
            <a:pPr indent="-317500" lvl="0" marL="457200" rtl="0" algn="l">
              <a:spcBef>
                <a:spcPts val="0"/>
              </a:spcBef>
              <a:spcAft>
                <a:spcPts val="0"/>
              </a:spcAft>
              <a:buSzPts val="1400"/>
              <a:buChar char="●"/>
            </a:pPr>
            <a:r>
              <a:rPr lang="it-IT"/>
              <a:t>Stato delle attività</a:t>
            </a:r>
            <a:endParaRPr/>
          </a:p>
          <a:p>
            <a:pPr indent="-317500" lvl="0" marL="457200" rtl="0" algn="l">
              <a:spcBef>
                <a:spcPts val="0"/>
              </a:spcBef>
              <a:spcAft>
                <a:spcPts val="0"/>
              </a:spcAft>
              <a:buSzPts val="1400"/>
              <a:buChar char="●"/>
            </a:pPr>
            <a:r>
              <a:rPr lang="it-IT"/>
              <a:t>Personale</a:t>
            </a:r>
            <a:endParaRPr/>
          </a:p>
          <a:p>
            <a:pPr indent="-317500" lvl="0" marL="457200" rtl="0" algn="l">
              <a:spcBef>
                <a:spcPts val="0"/>
              </a:spcBef>
              <a:spcAft>
                <a:spcPts val="0"/>
              </a:spcAft>
              <a:buSzPts val="1400"/>
              <a:buChar char="●"/>
            </a:pPr>
            <a:r>
              <a:rPr lang="it-IT"/>
              <a:t>Gruppi tematici</a:t>
            </a:r>
            <a:endParaRPr/>
          </a:p>
          <a:p>
            <a:pPr indent="-317500" lvl="0" marL="457200" rtl="0" algn="l">
              <a:spcBef>
                <a:spcPts val="0"/>
              </a:spcBef>
              <a:spcAft>
                <a:spcPts val="0"/>
              </a:spcAft>
              <a:buSzPts val="1400"/>
              <a:buChar char="●"/>
            </a:pPr>
            <a:r>
              <a:rPr lang="it-IT"/>
              <a:t>Innovation Grant</a:t>
            </a:r>
            <a:endParaRPr/>
          </a:p>
          <a:p>
            <a:pPr indent="-317500" lvl="0" marL="457200" rtl="0" algn="l">
              <a:spcBef>
                <a:spcPts val="0"/>
              </a:spcBef>
              <a:spcAft>
                <a:spcPts val="0"/>
              </a:spcAft>
              <a:buSzPts val="1400"/>
              <a:buChar char="●"/>
            </a:pPr>
            <a:r>
              <a:rPr lang="it-IT"/>
              <a:t>Hardware</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Char char="●"/>
            </a:pPr>
            <a:r>
              <a:rPr lang="it-IT">
                <a:solidFill>
                  <a:schemeClr val="dk1"/>
                </a:solidFill>
              </a:rPr>
              <a:t>Data management plan</a:t>
            </a:r>
            <a:endParaRPr/>
          </a:p>
          <a:p>
            <a:pPr indent="0" lvl="0" marL="457200" rtl="0" algn="l">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grpSp>
        <p:nvGrpSpPr>
          <p:cNvPr id="95" name="Google Shape;95;g25175eb2eeb_0_18"/>
          <p:cNvGrpSpPr/>
          <p:nvPr/>
        </p:nvGrpSpPr>
        <p:grpSpPr>
          <a:xfrm>
            <a:off x="0" y="4668120"/>
            <a:ext cx="9144003" cy="502080"/>
            <a:chOff x="0" y="4668120"/>
            <a:chExt cx="9144003" cy="502080"/>
          </a:xfrm>
        </p:grpSpPr>
        <p:pic>
          <p:nvPicPr>
            <p:cNvPr id="96" name="Google Shape;96;g25175eb2eeb_0_18"/>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97" name="Google Shape;97;g25175eb2eeb_0_18"/>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98" name="Google Shape;98;g25175eb2eeb_0_18"/>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99" name="Google Shape;99;g25175eb2eeb_0_18"/>
          <p:cNvGrpSpPr/>
          <p:nvPr/>
        </p:nvGrpSpPr>
        <p:grpSpPr>
          <a:xfrm>
            <a:off x="0" y="0"/>
            <a:ext cx="9143280" cy="913680"/>
            <a:chOff x="0" y="0"/>
            <a:chExt cx="9143280" cy="913680"/>
          </a:xfrm>
        </p:grpSpPr>
        <p:pic>
          <p:nvPicPr>
            <p:cNvPr id="100" name="Google Shape;100;g25175eb2eeb_0_18"/>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101" name="Google Shape;101;g25175eb2eeb_0_18"/>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102" name="Google Shape;102;g25175eb2eeb_0_18"/>
          <p:cNvSpPr txBox="1"/>
          <p:nvPr/>
        </p:nvSpPr>
        <p:spPr>
          <a:xfrm>
            <a:off x="233800" y="1242150"/>
            <a:ext cx="8860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sz="1200"/>
              <a:t>Porting e ottimizzazione di codici già in produzione (HPC, GPUs, ARM ecc).</a:t>
            </a:r>
            <a:endParaRPr sz="1200"/>
          </a:p>
          <a:p>
            <a:pPr indent="-304800" lvl="0" marL="457200" rtl="0" algn="l">
              <a:spcBef>
                <a:spcPts val="0"/>
              </a:spcBef>
              <a:spcAft>
                <a:spcPts val="0"/>
              </a:spcAft>
              <a:buSzPts val="1200"/>
              <a:buChar char="➔"/>
            </a:pPr>
            <a:r>
              <a:rPr lang="it-IT" sz="1200"/>
              <a:t>Selezione, Analisi e Test di codici, algoritmi e programming models</a:t>
            </a:r>
            <a:endParaRPr sz="1200"/>
          </a:p>
          <a:p>
            <a:pPr indent="-304800" lvl="0" marL="457200" rtl="0" algn="l">
              <a:spcBef>
                <a:spcPts val="0"/>
              </a:spcBef>
              <a:spcAft>
                <a:spcPts val="0"/>
              </a:spcAft>
              <a:buSzPts val="1200"/>
              <a:buChar char="➔"/>
            </a:pPr>
            <a:r>
              <a:rPr lang="it-IT" sz="1200"/>
              <a:t>Sviluppo Software, Refactoring e Ottimizzazione</a:t>
            </a:r>
            <a:endParaRPr sz="1200"/>
          </a:p>
          <a:p>
            <a:pPr indent="0" lvl="0" marL="0" rtl="0" algn="l">
              <a:spcBef>
                <a:spcPts val="0"/>
              </a:spcBef>
              <a:spcAft>
                <a:spcPts val="0"/>
              </a:spcAft>
              <a:buNone/>
            </a:pPr>
            <a:r>
              <a:rPr lang="it-IT" sz="1200"/>
              <a:t>Innovazione verso l’Exascale</a:t>
            </a:r>
            <a:endParaRPr sz="1200"/>
          </a:p>
          <a:p>
            <a:pPr indent="-304800" lvl="0" marL="457200" rtl="0" algn="l">
              <a:spcBef>
                <a:spcPts val="0"/>
              </a:spcBef>
              <a:spcAft>
                <a:spcPts val="0"/>
              </a:spcAft>
              <a:buSzPts val="1200"/>
              <a:buChar char="➔"/>
            </a:pPr>
            <a:r>
              <a:rPr lang="it-IT" sz="1200"/>
              <a:t>Progettazione di soluzioni per nuove architetture</a:t>
            </a:r>
            <a:endParaRPr sz="1200"/>
          </a:p>
          <a:p>
            <a:pPr indent="-304800" lvl="0" marL="457200" rtl="0" algn="l">
              <a:spcBef>
                <a:spcPts val="0"/>
              </a:spcBef>
              <a:spcAft>
                <a:spcPts val="0"/>
              </a:spcAft>
              <a:buSzPts val="1200"/>
              <a:buChar char="➔"/>
            </a:pPr>
            <a:r>
              <a:rPr lang="it-IT" sz="1200"/>
              <a:t>Sviluppo o trasferimento di sezioni computazionalmente intensive di codici del dominio astrofisico</a:t>
            </a:r>
            <a:endParaRPr sz="1200"/>
          </a:p>
          <a:p>
            <a:pPr indent="-304800" lvl="0" marL="457200" rtl="0" algn="l">
              <a:spcBef>
                <a:spcPts val="0"/>
              </a:spcBef>
              <a:spcAft>
                <a:spcPts val="0"/>
              </a:spcAft>
              <a:buSzPts val="1200"/>
              <a:buChar char="➔"/>
            </a:pPr>
            <a:r>
              <a:rPr lang="it-IT" sz="1200"/>
              <a:t>Utilizzo di metodologie basate sul co-design</a:t>
            </a:r>
            <a:endParaRPr sz="1200"/>
          </a:p>
          <a:p>
            <a:pPr indent="0" lvl="0" marL="0" rtl="0" algn="l">
              <a:spcBef>
                <a:spcPts val="0"/>
              </a:spcBef>
              <a:spcAft>
                <a:spcPts val="0"/>
              </a:spcAft>
              <a:buNone/>
            </a:pPr>
            <a:r>
              <a:rPr lang="it-IT" sz="1200"/>
              <a:t>Soluzioni avanzate di Intelligenza Artificiale e Visualizzazione per il Big Data</a:t>
            </a:r>
            <a:endParaRPr sz="1200"/>
          </a:p>
          <a:p>
            <a:pPr indent="-304800" lvl="0" marL="457200" rtl="0" algn="l">
              <a:spcBef>
                <a:spcPts val="0"/>
              </a:spcBef>
              <a:spcAft>
                <a:spcPts val="0"/>
              </a:spcAft>
              <a:buSzPts val="1200"/>
              <a:buChar char="➔"/>
            </a:pPr>
            <a:r>
              <a:rPr lang="it-IT" sz="1200"/>
              <a:t>Requirements per la comunità A&amp;C e metodi innovativi di ML</a:t>
            </a:r>
            <a:endParaRPr sz="1200"/>
          </a:p>
          <a:p>
            <a:pPr indent="-304800" lvl="0" marL="457200" rtl="0" algn="l">
              <a:spcBef>
                <a:spcPts val="0"/>
              </a:spcBef>
              <a:spcAft>
                <a:spcPts val="0"/>
              </a:spcAft>
              <a:buSzPts val="1200"/>
              <a:buChar char="➔"/>
            </a:pPr>
            <a:r>
              <a:rPr lang="it-IT" sz="1200"/>
              <a:t>HPC/Cloud Visualization Services</a:t>
            </a:r>
            <a:endParaRPr sz="1200"/>
          </a:p>
          <a:p>
            <a:pPr indent="0" lvl="0" marL="0" rtl="0" algn="l">
              <a:spcBef>
                <a:spcPts val="0"/>
              </a:spcBef>
              <a:spcAft>
                <a:spcPts val="0"/>
              </a:spcAft>
              <a:buNone/>
            </a:pPr>
            <a:r>
              <a:rPr b="1" lang="it-IT" sz="1200">
                <a:solidFill>
                  <a:srgbClr val="0000FF"/>
                </a:solidFill>
              </a:rPr>
              <a:t>Framework innovativi per il Big Data Challenge (FAIR e Open Science)</a:t>
            </a:r>
            <a:endParaRPr b="1" sz="1200">
              <a:solidFill>
                <a:srgbClr val="0000FF"/>
              </a:solidFill>
            </a:endParaRPr>
          </a:p>
          <a:p>
            <a:pPr indent="-304800" lvl="0" marL="457200" rtl="0" algn="l">
              <a:spcBef>
                <a:spcPts val="0"/>
              </a:spcBef>
              <a:spcAft>
                <a:spcPts val="0"/>
              </a:spcAft>
              <a:buClr>
                <a:srgbClr val="0000FF"/>
              </a:buClr>
              <a:buSzPts val="1200"/>
              <a:buChar char="➔"/>
            </a:pPr>
            <a:r>
              <a:rPr b="1" lang="it-IT" sz="1200">
                <a:solidFill>
                  <a:srgbClr val="0000FF"/>
                </a:solidFill>
              </a:rPr>
              <a:t>Big Data Management</a:t>
            </a:r>
            <a:endParaRPr b="1" sz="1200">
              <a:solidFill>
                <a:srgbClr val="0000FF"/>
              </a:solidFill>
            </a:endParaRPr>
          </a:p>
          <a:p>
            <a:pPr indent="-304800" lvl="0" marL="457200" rtl="0" algn="l">
              <a:spcBef>
                <a:spcPts val="0"/>
              </a:spcBef>
              <a:spcAft>
                <a:spcPts val="0"/>
              </a:spcAft>
              <a:buClr>
                <a:srgbClr val="0000FF"/>
              </a:buClr>
              <a:buSzPts val="1200"/>
              <a:buChar char="➔"/>
            </a:pPr>
            <a:r>
              <a:rPr b="1" lang="it-IT" sz="1200">
                <a:solidFill>
                  <a:srgbClr val="0000FF"/>
                </a:solidFill>
              </a:rPr>
              <a:t>Storage (soluzioni innovative per l’I/O)</a:t>
            </a:r>
            <a:endParaRPr b="1" sz="1200">
              <a:solidFill>
                <a:srgbClr val="0000FF"/>
              </a:solidFill>
            </a:endParaRPr>
          </a:p>
          <a:p>
            <a:pPr indent="-304800" lvl="0" marL="457200" rtl="0" algn="l">
              <a:spcBef>
                <a:spcPts val="0"/>
              </a:spcBef>
              <a:spcAft>
                <a:spcPts val="0"/>
              </a:spcAft>
              <a:buClr>
                <a:srgbClr val="0000FF"/>
              </a:buClr>
              <a:buSzPts val="1200"/>
              <a:buChar char="➔"/>
            </a:pPr>
            <a:r>
              <a:rPr b="1" lang="it-IT" sz="1200">
                <a:solidFill>
                  <a:srgbClr val="0000FF"/>
                </a:solidFill>
              </a:rPr>
              <a:t>Archiving (FAIR)</a:t>
            </a:r>
            <a:endParaRPr b="1" sz="1200">
              <a:solidFill>
                <a:srgbClr val="0000FF"/>
              </a:solidFill>
            </a:endParaRPr>
          </a:p>
          <a:p>
            <a:pPr indent="0" lvl="0" marL="0" rtl="0" algn="l">
              <a:spcBef>
                <a:spcPts val="0"/>
              </a:spcBef>
              <a:spcAft>
                <a:spcPts val="0"/>
              </a:spcAft>
              <a:buNone/>
            </a:pPr>
            <a:r>
              <a:rPr lang="it-IT" sz="1200"/>
              <a:t>Ambiente integrato di tools di supporto per uno sviluppo efficiente di codice e tecniche di computazione e archiviazione</a:t>
            </a:r>
            <a:endParaRPr sz="1200"/>
          </a:p>
          <a:p>
            <a:pPr indent="-304800" lvl="0" marL="457200" rtl="0" algn="l">
              <a:spcBef>
                <a:spcPts val="0"/>
              </a:spcBef>
              <a:spcAft>
                <a:spcPts val="0"/>
              </a:spcAft>
              <a:buSzPts val="1200"/>
              <a:buChar char="➔"/>
            </a:pPr>
            <a:r>
              <a:rPr lang="it-IT" sz="1200"/>
              <a:t>Collaborative software and CI/CD techniques</a:t>
            </a:r>
            <a:endParaRPr sz="1200"/>
          </a:p>
          <a:p>
            <a:pPr indent="-304800" lvl="0" marL="457200" rtl="0" algn="l">
              <a:spcBef>
                <a:spcPts val="0"/>
              </a:spcBef>
              <a:spcAft>
                <a:spcPts val="0"/>
              </a:spcAft>
              <a:buSzPts val="1200"/>
              <a:buChar char="➔"/>
            </a:pPr>
            <a:r>
              <a:rPr lang="it-IT" sz="1200"/>
              <a:t>architettura interoperabile</a:t>
            </a:r>
            <a:endParaRPr sz="1200"/>
          </a:p>
          <a:p>
            <a:pPr indent="-304800" lvl="0" marL="457200" rtl="0" algn="l">
              <a:spcBef>
                <a:spcPts val="0"/>
              </a:spcBef>
              <a:spcAft>
                <a:spcPts val="0"/>
              </a:spcAft>
              <a:buSzPts val="1200"/>
              <a:buChar char="➔"/>
            </a:pPr>
            <a:r>
              <a:rPr lang="it-IT" sz="1200"/>
              <a:t>deployment di servizi e HPC/Cloud integration</a:t>
            </a:r>
            <a:endParaRPr sz="1200"/>
          </a:p>
        </p:txBody>
      </p:sp>
      <p:sp>
        <p:nvSpPr>
          <p:cNvPr id="103" name="Google Shape;103;g25175eb2eeb_0_18"/>
          <p:cNvSpPr txBox="1"/>
          <p:nvPr/>
        </p:nvSpPr>
        <p:spPr>
          <a:xfrm>
            <a:off x="1144800" y="935175"/>
            <a:ext cx="535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Ambito progettuale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pSp>
        <p:nvGrpSpPr>
          <p:cNvPr id="108" name="Google Shape;108;p2"/>
          <p:cNvGrpSpPr/>
          <p:nvPr/>
        </p:nvGrpSpPr>
        <p:grpSpPr>
          <a:xfrm>
            <a:off x="0" y="4668120"/>
            <a:ext cx="9144000" cy="502200"/>
            <a:chOff x="0" y="4668120"/>
            <a:chExt cx="9144000" cy="502200"/>
          </a:xfrm>
        </p:grpSpPr>
        <p:pic>
          <p:nvPicPr>
            <p:cNvPr id="109" name="Google Shape;109;p2"/>
            <p:cNvPicPr preferRelativeResize="0"/>
            <p:nvPr/>
          </p:nvPicPr>
          <p:blipFill rotWithShape="1">
            <a:blip r:embed="rId3">
              <a:alphaModFix/>
            </a:blip>
            <a:srcRect b="0" l="0" r="0" t="0"/>
            <a:stretch/>
          </p:blipFill>
          <p:spPr>
            <a:xfrm>
              <a:off x="0" y="4668120"/>
              <a:ext cx="9144000" cy="482400"/>
            </a:xfrm>
            <a:prstGeom prst="rect">
              <a:avLst/>
            </a:prstGeom>
            <a:noFill/>
            <a:ln>
              <a:noFill/>
            </a:ln>
          </p:spPr>
        </p:pic>
        <p:sp>
          <p:nvSpPr>
            <p:cNvPr id="110" name="Google Shape;110;p2"/>
            <p:cNvSpPr/>
            <p:nvPr/>
          </p:nvSpPr>
          <p:spPr>
            <a:xfrm>
              <a:off x="5034600" y="4767120"/>
              <a:ext cx="3987720" cy="24948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11" name="Google Shape;111;p2"/>
            <p:cNvSpPr/>
            <p:nvPr/>
          </p:nvSpPr>
          <p:spPr>
            <a:xfrm>
              <a:off x="350640" y="4761000"/>
              <a:ext cx="5500440" cy="4093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12" name="Google Shape;112;p2"/>
          <p:cNvGrpSpPr/>
          <p:nvPr/>
        </p:nvGrpSpPr>
        <p:grpSpPr>
          <a:xfrm>
            <a:off x="0" y="0"/>
            <a:ext cx="9143280" cy="913680"/>
            <a:chOff x="0" y="0"/>
            <a:chExt cx="9143280" cy="913680"/>
          </a:xfrm>
        </p:grpSpPr>
        <p:pic>
          <p:nvPicPr>
            <p:cNvPr id="113" name="Google Shape;113;p2"/>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114" name="Google Shape;114;p2"/>
            <p:cNvPicPr preferRelativeResize="0"/>
            <p:nvPr/>
          </p:nvPicPr>
          <p:blipFill rotWithShape="1">
            <a:blip r:embed="rId5">
              <a:alphaModFix/>
            </a:blip>
            <a:srcRect b="0" l="0" r="0" t="0"/>
            <a:stretch/>
          </p:blipFill>
          <p:spPr>
            <a:xfrm>
              <a:off x="7476840" y="254520"/>
              <a:ext cx="1544760" cy="525240"/>
            </a:xfrm>
            <a:prstGeom prst="rect">
              <a:avLst/>
            </a:prstGeom>
            <a:noFill/>
            <a:ln>
              <a:noFill/>
            </a:ln>
          </p:spPr>
        </p:pic>
      </p:grpSp>
      <p:sp>
        <p:nvSpPr>
          <p:cNvPr id="115" name="Google Shape;115;p2"/>
          <p:cNvSpPr txBox="1"/>
          <p:nvPr/>
        </p:nvSpPr>
        <p:spPr>
          <a:xfrm>
            <a:off x="677700" y="997225"/>
            <a:ext cx="6846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Overall objectives for WP4</a:t>
            </a:r>
            <a:endParaRPr/>
          </a:p>
        </p:txBody>
      </p:sp>
      <p:sp>
        <p:nvSpPr>
          <p:cNvPr id="116" name="Google Shape;116;p2"/>
          <p:cNvSpPr txBox="1"/>
          <p:nvPr/>
        </p:nvSpPr>
        <p:spPr>
          <a:xfrm>
            <a:off x="-104375" y="1330475"/>
            <a:ext cx="5986800" cy="2931600"/>
          </a:xfrm>
          <a:prstGeom prst="rect">
            <a:avLst/>
          </a:prstGeom>
          <a:noFill/>
          <a:ln>
            <a:noFill/>
          </a:ln>
        </p:spPr>
        <p:txBody>
          <a:bodyPr anchorCtr="0" anchor="t" bIns="45700" lIns="91425" spcFirstLastPara="1" rIns="91425" wrap="square" tIns="45700">
            <a:normAutofit fontScale="70000" lnSpcReduction="10000"/>
          </a:bodyPr>
          <a:lstStyle/>
          <a:p>
            <a:pPr indent="-371475" lvl="0" marL="609600" rtl="0" algn="just">
              <a:lnSpc>
                <a:spcPct val="115000"/>
              </a:lnSpc>
              <a:spcBef>
                <a:spcPts val="1300"/>
              </a:spcBef>
              <a:spcAft>
                <a:spcPts val="0"/>
              </a:spcAft>
              <a:buClr>
                <a:srgbClr val="000000"/>
              </a:buClr>
              <a:buSzPct val="100000"/>
              <a:buFont typeface="Times New Roman"/>
              <a:buChar char="●"/>
            </a:pPr>
            <a:r>
              <a:rPr b="1" lang="it-IT" sz="1500" u="sng">
                <a:solidFill>
                  <a:srgbClr val="000000"/>
                </a:solidFill>
                <a:latin typeface="Times New Roman"/>
                <a:ea typeface="Times New Roman"/>
                <a:cs typeface="Times New Roman"/>
                <a:sym typeface="Times New Roman"/>
              </a:rPr>
              <a:t>Objective 2</a:t>
            </a:r>
            <a:r>
              <a:rPr b="1" lang="it-IT" sz="1500">
                <a:solidFill>
                  <a:srgbClr val="000000"/>
                </a:solidFill>
                <a:latin typeface="Times New Roman"/>
                <a:ea typeface="Times New Roman"/>
                <a:cs typeface="Times New Roman"/>
                <a:sym typeface="Times New Roman"/>
              </a:rPr>
              <a:t>. Big data processing and visualization, via adopting innovative approaches (e.g. Artificial Intelligence, inference via Bayesian statistics) for the analysis of large and complex data volumes and for their exploration (e.g. in-situ visualization), capable of efficiently exploiting HPC solutions. </a:t>
            </a:r>
            <a:endParaRPr b="1" sz="1500">
              <a:solidFill>
                <a:srgbClr val="000000"/>
              </a:solidFill>
              <a:latin typeface="Times New Roman"/>
              <a:ea typeface="Times New Roman"/>
              <a:cs typeface="Times New Roman"/>
              <a:sym typeface="Times New Roman"/>
            </a:endParaRPr>
          </a:p>
          <a:p>
            <a:pPr indent="-371475" lvl="0" marL="609600" rtl="0" algn="just">
              <a:lnSpc>
                <a:spcPct val="115000"/>
              </a:lnSpc>
              <a:spcBef>
                <a:spcPts val="1300"/>
              </a:spcBef>
              <a:spcAft>
                <a:spcPts val="0"/>
              </a:spcAft>
              <a:buClr>
                <a:srgbClr val="000000"/>
              </a:buClr>
              <a:buSzPct val="100000"/>
              <a:buFont typeface="Times New Roman"/>
              <a:buChar char="●"/>
            </a:pPr>
            <a:r>
              <a:rPr b="1" lang="it-IT" sz="1500" u="sng">
                <a:solidFill>
                  <a:srgbClr val="000000"/>
                </a:solidFill>
                <a:latin typeface="Times New Roman"/>
                <a:ea typeface="Times New Roman"/>
                <a:cs typeface="Times New Roman"/>
                <a:sym typeface="Times New Roman"/>
              </a:rPr>
              <a:t>Objective 3</a:t>
            </a:r>
            <a:r>
              <a:rPr b="1" lang="it-IT" sz="1500">
                <a:solidFill>
                  <a:srgbClr val="000000"/>
                </a:solidFill>
                <a:latin typeface="Times New Roman"/>
                <a:ea typeface="Times New Roman"/>
                <a:cs typeface="Times New Roman"/>
                <a:sym typeface="Times New Roman"/>
              </a:rPr>
              <a:t>. High Performance storage, Big Data  management, and archiving applying the Open Science principles and implementing them in the Big Data Archives. Experimenting and adopting novel technologies and computational approaches for fast and scalable I/O</a:t>
            </a:r>
            <a:endParaRPr b="1" sz="1500">
              <a:solidFill>
                <a:srgbClr val="000000"/>
              </a:solidFill>
              <a:latin typeface="Times New Roman"/>
              <a:ea typeface="Times New Roman"/>
              <a:cs typeface="Times New Roman"/>
              <a:sym typeface="Times New Roman"/>
            </a:endParaRPr>
          </a:p>
          <a:p>
            <a:pPr indent="-371475" lvl="0" marL="609600" rtl="0" algn="just">
              <a:lnSpc>
                <a:spcPct val="115000"/>
              </a:lnSpc>
              <a:spcBef>
                <a:spcPts val="1300"/>
              </a:spcBef>
              <a:spcAft>
                <a:spcPts val="0"/>
              </a:spcAft>
              <a:buClr>
                <a:srgbClr val="000000"/>
              </a:buClr>
              <a:buSzPct val="100000"/>
              <a:buFont typeface="Times New Roman"/>
              <a:buChar char="●"/>
            </a:pPr>
            <a:r>
              <a:rPr lang="it-IT" sz="1500">
                <a:solidFill>
                  <a:srgbClr val="000000"/>
                </a:solidFill>
                <a:latin typeface="Times New Roman"/>
                <a:ea typeface="Times New Roman"/>
                <a:cs typeface="Times New Roman"/>
                <a:sym typeface="Times New Roman"/>
              </a:rPr>
              <a:t>ACO-S will promote the FAIRness of the research outputs and services across research communities involved in the project. WP0 and WP4 will ensure that the FAIR principles are fully endorsed and implemented in the Spoke activity. In particular, WP4 will evaluate the services proposed in the technical WPs and propose guidelines to improve the FAIRness of the data and research output of the project</a:t>
            </a:r>
            <a:endParaRPr sz="1500">
              <a:solidFill>
                <a:srgbClr val="000000"/>
              </a:solidFill>
              <a:latin typeface="Times New Roman"/>
              <a:ea typeface="Times New Roman"/>
              <a:cs typeface="Times New Roman"/>
              <a:sym typeface="Times New Roman"/>
            </a:endParaRPr>
          </a:p>
          <a:p>
            <a:pPr indent="0" lvl="0" marL="0" rtl="0" algn="just">
              <a:lnSpc>
                <a:spcPct val="115000"/>
              </a:lnSpc>
              <a:spcBef>
                <a:spcPts val="1300"/>
              </a:spcBef>
              <a:spcAft>
                <a:spcPts val="0"/>
              </a:spcAft>
              <a:buNone/>
            </a:pPr>
            <a:r>
              <a:t/>
            </a:r>
            <a:endParaRPr b="1" sz="1500">
              <a:solidFill>
                <a:srgbClr val="000000"/>
              </a:solidFill>
              <a:latin typeface="Times New Roman"/>
              <a:ea typeface="Times New Roman"/>
              <a:cs typeface="Times New Roman"/>
              <a:sym typeface="Times New Roman"/>
            </a:endParaRPr>
          </a:p>
        </p:txBody>
      </p:sp>
      <p:pic>
        <p:nvPicPr>
          <p:cNvPr id="117" name="Google Shape;117;p2"/>
          <p:cNvPicPr preferRelativeResize="0"/>
          <p:nvPr/>
        </p:nvPicPr>
        <p:blipFill>
          <a:blip r:embed="rId6">
            <a:alphaModFix/>
          </a:blip>
          <a:stretch>
            <a:fillRect/>
          </a:stretch>
        </p:blipFill>
        <p:spPr>
          <a:xfrm>
            <a:off x="6442250" y="965725"/>
            <a:ext cx="2364700" cy="2015900"/>
          </a:xfrm>
          <a:prstGeom prst="rect">
            <a:avLst/>
          </a:prstGeom>
          <a:noFill/>
          <a:ln>
            <a:noFill/>
          </a:ln>
        </p:spPr>
      </p:pic>
      <p:pic>
        <p:nvPicPr>
          <p:cNvPr id="118" name="Google Shape;118;p2"/>
          <p:cNvPicPr preferRelativeResize="0"/>
          <p:nvPr/>
        </p:nvPicPr>
        <p:blipFill>
          <a:blip r:embed="rId7">
            <a:alphaModFix/>
          </a:blip>
          <a:stretch>
            <a:fillRect/>
          </a:stretch>
        </p:blipFill>
        <p:spPr>
          <a:xfrm>
            <a:off x="5808300" y="2877175"/>
            <a:ext cx="3303445" cy="1835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grpSp>
        <p:nvGrpSpPr>
          <p:cNvPr id="123" name="Google Shape;123;g25175eb2eeb_0_62"/>
          <p:cNvGrpSpPr/>
          <p:nvPr/>
        </p:nvGrpSpPr>
        <p:grpSpPr>
          <a:xfrm>
            <a:off x="0" y="4668120"/>
            <a:ext cx="9144003" cy="502080"/>
            <a:chOff x="0" y="4668120"/>
            <a:chExt cx="9144003" cy="502080"/>
          </a:xfrm>
        </p:grpSpPr>
        <p:pic>
          <p:nvPicPr>
            <p:cNvPr id="124" name="Google Shape;124;g25175eb2eeb_0_62"/>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125" name="Google Shape;125;g25175eb2eeb_0_62"/>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26" name="Google Shape;126;g25175eb2eeb_0_62"/>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27" name="Google Shape;127;g25175eb2eeb_0_62"/>
          <p:cNvGrpSpPr/>
          <p:nvPr/>
        </p:nvGrpSpPr>
        <p:grpSpPr>
          <a:xfrm>
            <a:off x="0" y="0"/>
            <a:ext cx="9143280" cy="913680"/>
            <a:chOff x="0" y="0"/>
            <a:chExt cx="9143280" cy="913680"/>
          </a:xfrm>
        </p:grpSpPr>
        <p:pic>
          <p:nvPicPr>
            <p:cNvPr id="128" name="Google Shape;128;g25175eb2eeb_0_62"/>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129" name="Google Shape;129;g25175eb2eeb_0_62"/>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130" name="Google Shape;130;g25175eb2eeb_0_62"/>
          <p:cNvSpPr txBox="1"/>
          <p:nvPr/>
        </p:nvSpPr>
        <p:spPr>
          <a:xfrm>
            <a:off x="524025" y="1306025"/>
            <a:ext cx="80619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Obiettivi del WP4</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it-IT"/>
              <a:t>Supporto alla organizzazione dei dati prodotti ed analizzati dai WP 1, 2, 3;</a:t>
            </a:r>
            <a:endParaRPr/>
          </a:p>
          <a:p>
            <a:pPr indent="-317500" lvl="0" marL="457200" rtl="0" algn="l">
              <a:spcBef>
                <a:spcPts val="0"/>
              </a:spcBef>
              <a:spcAft>
                <a:spcPts val="0"/>
              </a:spcAft>
              <a:buSzPts val="1400"/>
              <a:buChar char="➔"/>
            </a:pPr>
            <a:r>
              <a:rPr lang="it-IT"/>
              <a:t>Supporto per la definizione della metadatazione e dei data models per WP1,2,3 in ottica di Reperibilità, Accesso, Interoperabilità e Riusabilità;</a:t>
            </a:r>
            <a:endParaRPr/>
          </a:p>
          <a:p>
            <a:pPr indent="-317500" lvl="0" marL="457200" rtl="0" algn="l">
              <a:spcBef>
                <a:spcPts val="0"/>
              </a:spcBef>
              <a:spcAft>
                <a:spcPts val="0"/>
              </a:spcAft>
              <a:buSzPts val="1400"/>
              <a:buChar char="➔"/>
            </a:pPr>
            <a:r>
              <a:rPr lang="it-IT"/>
              <a:t>Ottimizzazione delle risorse di storage di preservazione in modo da garantire un accesso rapido ai data set, con studio delle problematiche di trasferimento dati tra diverse partizioni di storage e definizione delle best practices sul tema;</a:t>
            </a:r>
            <a:endParaRPr/>
          </a:p>
          <a:p>
            <a:pPr indent="-317500" lvl="0" marL="457200" rtl="0" algn="l">
              <a:spcBef>
                <a:spcPts val="0"/>
              </a:spcBef>
              <a:spcAft>
                <a:spcPts val="0"/>
              </a:spcAft>
              <a:buSzPts val="1400"/>
              <a:buChar char="➔"/>
            </a:pPr>
            <a:r>
              <a:rPr lang="it-IT"/>
              <a:t>Definizione di applicazioni di interfaccia utente ottimizzate per la Findability e Accessibility dei dati;</a:t>
            </a:r>
            <a:endParaRPr/>
          </a:p>
          <a:p>
            <a:pPr indent="0" lvl="0" marL="45720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grpSp>
        <p:nvGrpSpPr>
          <p:cNvPr id="135" name="Google Shape;135;g25175eb2eeb_0_32"/>
          <p:cNvGrpSpPr/>
          <p:nvPr/>
        </p:nvGrpSpPr>
        <p:grpSpPr>
          <a:xfrm>
            <a:off x="0" y="4668120"/>
            <a:ext cx="9144003" cy="502080"/>
            <a:chOff x="0" y="4668120"/>
            <a:chExt cx="9144003" cy="502080"/>
          </a:xfrm>
        </p:grpSpPr>
        <p:pic>
          <p:nvPicPr>
            <p:cNvPr id="136" name="Google Shape;136;g25175eb2eeb_0_32"/>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137" name="Google Shape;137;g25175eb2eeb_0_32"/>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38" name="Google Shape;138;g25175eb2eeb_0_32"/>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39" name="Google Shape;139;g25175eb2eeb_0_32"/>
          <p:cNvGrpSpPr/>
          <p:nvPr/>
        </p:nvGrpSpPr>
        <p:grpSpPr>
          <a:xfrm>
            <a:off x="0" y="0"/>
            <a:ext cx="9143280" cy="913680"/>
            <a:chOff x="0" y="0"/>
            <a:chExt cx="9143280" cy="913680"/>
          </a:xfrm>
        </p:grpSpPr>
        <p:pic>
          <p:nvPicPr>
            <p:cNvPr id="140" name="Google Shape;140;g25175eb2eeb_0_32"/>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141" name="Google Shape;141;g25175eb2eeb_0_32"/>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142" name="Google Shape;142;g25175eb2eeb_0_32"/>
          <p:cNvSpPr txBox="1"/>
          <p:nvPr/>
        </p:nvSpPr>
        <p:spPr>
          <a:xfrm>
            <a:off x="370850" y="1160925"/>
            <a:ext cx="76992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Azioni</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it-IT"/>
              <a:t>Implementazione dei DMP di ciascun caso d’uso presentato;</a:t>
            </a:r>
            <a:endParaRPr/>
          </a:p>
          <a:p>
            <a:pPr indent="-317500" lvl="0" marL="457200" rtl="0" algn="l">
              <a:spcBef>
                <a:spcPts val="0"/>
              </a:spcBef>
              <a:spcAft>
                <a:spcPts val="0"/>
              </a:spcAft>
              <a:buSzPts val="1400"/>
              <a:buChar char="➔"/>
            </a:pPr>
            <a:r>
              <a:rPr lang="it-IT"/>
              <a:t>Definizione dei modelli di dati seguendo le indicazioni degli standard Virtual Observatory in </a:t>
            </a:r>
            <a:r>
              <a:rPr lang="it-IT"/>
              <a:t>un'ottica</a:t>
            </a:r>
            <a:r>
              <a:rPr lang="it-IT"/>
              <a:t> FAIR e OPEN ACCESS;</a:t>
            </a:r>
            <a:endParaRPr/>
          </a:p>
          <a:p>
            <a:pPr indent="-317500" lvl="0" marL="457200" rtl="0" algn="l">
              <a:spcBef>
                <a:spcPts val="0"/>
              </a:spcBef>
              <a:spcAft>
                <a:spcPts val="0"/>
              </a:spcAft>
              <a:buSzPts val="1400"/>
              <a:buChar char="➔"/>
            </a:pPr>
            <a:r>
              <a:rPr lang="it-IT"/>
              <a:t>Ottimizzazione</a:t>
            </a:r>
            <a:r>
              <a:rPr lang="it-IT"/>
              <a:t> della gestione dello storage distribuito e dell’accesso rapido alle risorse di storage di preservazione a supporto di computazione, visualizzazione ed accesso ai dati;</a:t>
            </a:r>
            <a:endParaRPr/>
          </a:p>
          <a:p>
            <a:pPr indent="-317500" lvl="0" marL="457200" rtl="0" algn="l">
              <a:spcBef>
                <a:spcPts val="0"/>
              </a:spcBef>
              <a:spcAft>
                <a:spcPts val="0"/>
              </a:spcAft>
              <a:buSzPts val="1400"/>
              <a:buChar char="➔"/>
            </a:pPr>
            <a:r>
              <a:rPr lang="it-IT"/>
              <a:t>Creazione di un framework corredato da applicazioni e tools per l’accesso ai dati VO compliant e di archivi organizzati in ottica FAIR e OPEN DATA, compatibile anche con standard industriali, capace di gestire sia dati pubblici che privati tramite adeguate politiche di accesso. Stretta correlazione con le indicazioni EOSC, RDA e IVOA.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g25175eb2eeb_0_42"/>
          <p:cNvPicPr preferRelativeResize="0"/>
          <p:nvPr/>
        </p:nvPicPr>
        <p:blipFill>
          <a:blip r:embed="rId3">
            <a:alphaModFix/>
          </a:blip>
          <a:stretch>
            <a:fillRect/>
          </a:stretch>
        </p:blipFill>
        <p:spPr>
          <a:xfrm>
            <a:off x="111225" y="-2362150"/>
            <a:ext cx="10284874" cy="7030275"/>
          </a:xfrm>
          <a:prstGeom prst="rect">
            <a:avLst/>
          </a:prstGeom>
          <a:noFill/>
          <a:ln>
            <a:noFill/>
          </a:ln>
        </p:spPr>
      </p:pic>
      <p:grpSp>
        <p:nvGrpSpPr>
          <p:cNvPr id="148" name="Google Shape;148;g25175eb2eeb_0_42"/>
          <p:cNvGrpSpPr/>
          <p:nvPr/>
        </p:nvGrpSpPr>
        <p:grpSpPr>
          <a:xfrm>
            <a:off x="0" y="4668120"/>
            <a:ext cx="9144003" cy="502080"/>
            <a:chOff x="0" y="4668120"/>
            <a:chExt cx="9144003" cy="502080"/>
          </a:xfrm>
        </p:grpSpPr>
        <p:pic>
          <p:nvPicPr>
            <p:cNvPr id="149" name="Google Shape;149;g25175eb2eeb_0_42"/>
            <p:cNvPicPr preferRelativeResize="0"/>
            <p:nvPr/>
          </p:nvPicPr>
          <p:blipFill rotWithShape="1">
            <a:blip r:embed="rId4">
              <a:alphaModFix/>
            </a:blip>
            <a:srcRect b="0" l="0" r="0" t="0"/>
            <a:stretch/>
          </p:blipFill>
          <p:spPr>
            <a:xfrm>
              <a:off x="0" y="4668120"/>
              <a:ext cx="9144003" cy="482400"/>
            </a:xfrm>
            <a:prstGeom prst="rect">
              <a:avLst/>
            </a:prstGeom>
            <a:noFill/>
            <a:ln>
              <a:noFill/>
            </a:ln>
          </p:spPr>
        </p:pic>
        <p:sp>
          <p:nvSpPr>
            <p:cNvPr id="150" name="Google Shape;150;g25175eb2eeb_0_42"/>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51" name="Google Shape;151;g25175eb2eeb_0_42"/>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52" name="Google Shape;152;g25175eb2eeb_0_42"/>
          <p:cNvGrpSpPr/>
          <p:nvPr/>
        </p:nvGrpSpPr>
        <p:grpSpPr>
          <a:xfrm>
            <a:off x="0" y="0"/>
            <a:ext cx="9143280" cy="913680"/>
            <a:chOff x="0" y="0"/>
            <a:chExt cx="9143280" cy="913680"/>
          </a:xfrm>
        </p:grpSpPr>
        <p:pic>
          <p:nvPicPr>
            <p:cNvPr id="153" name="Google Shape;153;g25175eb2eeb_0_42"/>
            <p:cNvPicPr preferRelativeResize="0"/>
            <p:nvPr/>
          </p:nvPicPr>
          <p:blipFill rotWithShape="1">
            <a:blip r:embed="rId5">
              <a:alphaModFix/>
            </a:blip>
            <a:srcRect b="0" l="0" r="0" t="0"/>
            <a:stretch/>
          </p:blipFill>
          <p:spPr>
            <a:xfrm>
              <a:off x="0" y="0"/>
              <a:ext cx="9143280" cy="913680"/>
            </a:xfrm>
            <a:prstGeom prst="rect">
              <a:avLst/>
            </a:prstGeom>
            <a:noFill/>
            <a:ln>
              <a:noFill/>
            </a:ln>
          </p:spPr>
        </p:pic>
        <p:pic>
          <p:nvPicPr>
            <p:cNvPr id="154" name="Google Shape;154;g25175eb2eeb_0_42"/>
            <p:cNvPicPr preferRelativeResize="0"/>
            <p:nvPr/>
          </p:nvPicPr>
          <p:blipFill rotWithShape="1">
            <a:blip r:embed="rId6">
              <a:alphaModFix/>
            </a:blip>
            <a:srcRect b="0" l="0" r="0" t="0"/>
            <a:stretch/>
          </p:blipFill>
          <p:spPr>
            <a:xfrm>
              <a:off x="7476840" y="254520"/>
              <a:ext cx="1544760" cy="525239"/>
            </a:xfrm>
            <a:prstGeom prst="rect">
              <a:avLst/>
            </a:prstGeom>
            <a:noFill/>
            <a:ln>
              <a:noFill/>
            </a:ln>
          </p:spPr>
        </p:pic>
      </p:grpSp>
      <p:sp>
        <p:nvSpPr>
          <p:cNvPr id="155" name="Google Shape;155;g25175eb2eeb_0_42"/>
          <p:cNvSpPr/>
          <p:nvPr/>
        </p:nvSpPr>
        <p:spPr>
          <a:xfrm>
            <a:off x="0" y="2673675"/>
            <a:ext cx="4176000" cy="1457400"/>
          </a:xfrm>
          <a:prstGeom prst="ellipse">
            <a:avLst/>
          </a:prstGeom>
          <a:noFill/>
          <a:ln cap="flat" cmpd="sng" w="38100">
            <a:solidFill>
              <a:srgbClr val="9900FF"/>
            </a:solidFill>
            <a:prstDash val="solid"/>
            <a:round/>
            <a:headEnd len="sm" w="sm" type="none"/>
            <a:tailEnd len="sm" w="sm" type="none"/>
          </a:ln>
          <a:effectLst>
            <a:outerShdw blurRad="57150" rotWithShape="0" algn="bl" dir="5400000" dist="19050">
              <a:srgbClr val="000000">
                <a:alpha val="0"/>
              </a:srgbClr>
            </a:outerShdw>
            <a:reflection blurRad="0" dir="5400000" dist="38100" endA="0" endPos="30000" fadeDir="5400012" kx="0" rotWithShape="0" algn="bl" stA="0"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grpSp>
        <p:nvGrpSpPr>
          <p:cNvPr id="160" name="Google Shape;160;g25175eb2eeb_0_52"/>
          <p:cNvGrpSpPr/>
          <p:nvPr/>
        </p:nvGrpSpPr>
        <p:grpSpPr>
          <a:xfrm>
            <a:off x="0" y="4668120"/>
            <a:ext cx="9144003" cy="502080"/>
            <a:chOff x="0" y="4668120"/>
            <a:chExt cx="9144003" cy="502080"/>
          </a:xfrm>
        </p:grpSpPr>
        <p:pic>
          <p:nvPicPr>
            <p:cNvPr id="161" name="Google Shape;161;g25175eb2eeb_0_52"/>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162" name="Google Shape;162;g25175eb2eeb_0_52"/>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163" name="Google Shape;163;g25175eb2eeb_0_52"/>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164" name="Google Shape;164;g25175eb2eeb_0_52"/>
          <p:cNvGrpSpPr/>
          <p:nvPr/>
        </p:nvGrpSpPr>
        <p:grpSpPr>
          <a:xfrm>
            <a:off x="0" y="0"/>
            <a:ext cx="9143280" cy="913680"/>
            <a:chOff x="0" y="0"/>
            <a:chExt cx="9143280" cy="913680"/>
          </a:xfrm>
        </p:grpSpPr>
        <p:pic>
          <p:nvPicPr>
            <p:cNvPr id="165" name="Google Shape;165;g25175eb2eeb_0_52"/>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166" name="Google Shape;166;g25175eb2eeb_0_52"/>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167" name="Google Shape;167;g25175eb2eeb_0_52"/>
          <p:cNvSpPr txBox="1"/>
          <p:nvPr/>
        </p:nvSpPr>
        <p:spPr>
          <a:xfrm>
            <a:off x="346650" y="1096425"/>
            <a:ext cx="78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Interazioni con altri WP</a:t>
            </a:r>
            <a:endParaRPr/>
          </a:p>
        </p:txBody>
      </p:sp>
      <p:sp>
        <p:nvSpPr>
          <p:cNvPr id="168" name="Google Shape;168;g25175eb2eeb_0_52"/>
          <p:cNvSpPr/>
          <p:nvPr/>
        </p:nvSpPr>
        <p:spPr>
          <a:xfrm>
            <a:off x="334300" y="1820028"/>
            <a:ext cx="8042100" cy="2613600"/>
          </a:xfrm>
          <a:prstGeom prst="rect">
            <a:avLst/>
          </a:prstGeom>
          <a:solidFill>
            <a:srgbClr val="D9D9D9"/>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g25175eb2eeb_0_52"/>
          <p:cNvSpPr/>
          <p:nvPr/>
        </p:nvSpPr>
        <p:spPr>
          <a:xfrm>
            <a:off x="483780" y="2224154"/>
            <a:ext cx="2279400" cy="2133900"/>
          </a:xfrm>
          <a:prstGeom prst="rect">
            <a:avLst/>
          </a:prstGeom>
          <a:noFill/>
          <a:ln cap="flat" cmpd="sng" w="9525">
            <a:solidFill>
              <a:srgbClr val="44546A"/>
            </a:solidFill>
            <a:prstDash val="dash"/>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5175eb2eeb_0_52"/>
          <p:cNvSpPr/>
          <p:nvPr/>
        </p:nvSpPr>
        <p:spPr>
          <a:xfrm>
            <a:off x="639860" y="2780032"/>
            <a:ext cx="1879200" cy="521400"/>
          </a:xfrm>
          <a:prstGeom prst="rect">
            <a:avLst/>
          </a:prstGeom>
          <a:solidFill>
            <a:srgbClr val="F1C23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000000"/>
                </a:solidFill>
                <a:latin typeface="Arial"/>
                <a:ea typeface="Arial"/>
                <a:cs typeface="Arial"/>
                <a:sym typeface="Arial"/>
              </a:rPr>
              <a:t>WP2 </a:t>
            </a:r>
            <a:endParaRPr b="0" i="0" sz="1900" u="none" cap="none" strike="noStrike">
              <a:solidFill>
                <a:srgbClr val="000000"/>
              </a:solidFill>
              <a:latin typeface="Arial"/>
              <a:ea typeface="Arial"/>
              <a:cs typeface="Arial"/>
              <a:sym typeface="Arial"/>
            </a:endParaRPr>
          </a:p>
        </p:txBody>
      </p:sp>
      <p:sp>
        <p:nvSpPr>
          <p:cNvPr id="171" name="Google Shape;171;g25175eb2eeb_0_52"/>
          <p:cNvSpPr/>
          <p:nvPr/>
        </p:nvSpPr>
        <p:spPr>
          <a:xfrm>
            <a:off x="639881" y="3505434"/>
            <a:ext cx="1879200" cy="521400"/>
          </a:xfrm>
          <a:prstGeom prst="rect">
            <a:avLst/>
          </a:prstGeom>
          <a:solidFill>
            <a:srgbClr val="F1C23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000000"/>
                </a:solidFill>
                <a:latin typeface="Arial"/>
                <a:ea typeface="Arial"/>
                <a:cs typeface="Arial"/>
                <a:sym typeface="Arial"/>
              </a:rPr>
              <a:t>WP1 </a:t>
            </a:r>
            <a:endParaRPr b="0" i="0" sz="1900" u="none" cap="none" strike="noStrike">
              <a:solidFill>
                <a:srgbClr val="000000"/>
              </a:solidFill>
              <a:latin typeface="Arial"/>
              <a:ea typeface="Arial"/>
              <a:cs typeface="Arial"/>
              <a:sym typeface="Arial"/>
            </a:endParaRPr>
          </a:p>
        </p:txBody>
      </p:sp>
      <p:sp>
        <p:nvSpPr>
          <p:cNvPr id="172" name="Google Shape;172;g25175eb2eeb_0_52"/>
          <p:cNvSpPr/>
          <p:nvPr/>
        </p:nvSpPr>
        <p:spPr>
          <a:xfrm>
            <a:off x="5113474" y="2749687"/>
            <a:ext cx="1852200" cy="570000"/>
          </a:xfrm>
          <a:prstGeom prst="rect">
            <a:avLst/>
          </a:prstGeom>
          <a:solidFill>
            <a:srgbClr val="F1C23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000000"/>
                </a:solidFill>
                <a:latin typeface="Arial"/>
                <a:ea typeface="Arial"/>
                <a:cs typeface="Arial"/>
                <a:sym typeface="Arial"/>
              </a:rPr>
              <a:t>WP4 </a:t>
            </a:r>
            <a:endParaRPr b="0" i="0" sz="1900" u="none" cap="none" strike="noStrike">
              <a:solidFill>
                <a:srgbClr val="000000"/>
              </a:solidFill>
              <a:latin typeface="Arial"/>
              <a:ea typeface="Arial"/>
              <a:cs typeface="Arial"/>
              <a:sym typeface="Arial"/>
            </a:endParaRPr>
          </a:p>
        </p:txBody>
      </p:sp>
      <p:sp>
        <p:nvSpPr>
          <p:cNvPr id="173" name="Google Shape;173;g25175eb2eeb_0_52"/>
          <p:cNvSpPr/>
          <p:nvPr/>
        </p:nvSpPr>
        <p:spPr>
          <a:xfrm>
            <a:off x="5840749" y="3617000"/>
            <a:ext cx="1906800" cy="544200"/>
          </a:xfrm>
          <a:prstGeom prst="rect">
            <a:avLst/>
          </a:prstGeom>
          <a:solidFill>
            <a:srgbClr val="F1C23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000000"/>
                </a:solidFill>
                <a:latin typeface="Arial"/>
                <a:ea typeface="Arial"/>
                <a:cs typeface="Arial"/>
                <a:sym typeface="Arial"/>
              </a:rPr>
              <a:t>WP5 </a:t>
            </a:r>
            <a:endParaRPr b="0" i="0" sz="1900" u="none" cap="none" strike="noStrike">
              <a:solidFill>
                <a:srgbClr val="000000"/>
              </a:solidFill>
              <a:latin typeface="Arial"/>
              <a:ea typeface="Arial"/>
              <a:cs typeface="Arial"/>
              <a:sym typeface="Arial"/>
            </a:endParaRPr>
          </a:p>
        </p:txBody>
      </p:sp>
      <p:cxnSp>
        <p:nvCxnSpPr>
          <p:cNvPr id="174" name="Google Shape;174;g25175eb2eeb_0_52"/>
          <p:cNvCxnSpPr>
            <a:stCxn id="170" idx="2"/>
          </p:cNvCxnSpPr>
          <p:nvPr/>
        </p:nvCxnSpPr>
        <p:spPr>
          <a:xfrm flipH="1" rot="-5400000">
            <a:off x="1463360" y="3417532"/>
            <a:ext cx="233100" cy="900"/>
          </a:xfrm>
          <a:prstGeom prst="bentConnector3">
            <a:avLst>
              <a:gd fmla="val 50000" name="adj1"/>
            </a:avLst>
          </a:prstGeom>
          <a:noFill/>
          <a:ln cap="flat" cmpd="sng" w="9525">
            <a:solidFill>
              <a:srgbClr val="44546A"/>
            </a:solidFill>
            <a:prstDash val="solid"/>
            <a:round/>
            <a:headEnd len="med" w="med" type="stealth"/>
            <a:tailEnd len="med" w="med" type="stealth"/>
          </a:ln>
        </p:spPr>
      </p:cxnSp>
      <p:sp>
        <p:nvSpPr>
          <p:cNvPr id="175" name="Google Shape;175;g25175eb2eeb_0_52"/>
          <p:cNvSpPr txBox="1"/>
          <p:nvPr/>
        </p:nvSpPr>
        <p:spPr>
          <a:xfrm>
            <a:off x="2650279" y="3372999"/>
            <a:ext cx="10650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it-IT" sz="800" u="none" cap="none" strike="noStrike">
                <a:solidFill>
                  <a:srgbClr val="000000"/>
                </a:solidFill>
                <a:latin typeface="Arial"/>
                <a:ea typeface="Arial"/>
                <a:cs typeface="Arial"/>
                <a:sym typeface="Arial"/>
              </a:rPr>
              <a:t>T1.3 -&gt;T4.1,T4.3</a:t>
            </a:r>
            <a:endParaRPr b="0" i="0" sz="800" u="none" cap="none" strike="noStrike">
              <a:solidFill>
                <a:srgbClr val="000000"/>
              </a:solidFill>
              <a:latin typeface="Arial"/>
              <a:ea typeface="Arial"/>
              <a:cs typeface="Arial"/>
              <a:sym typeface="Arial"/>
            </a:endParaRPr>
          </a:p>
        </p:txBody>
      </p:sp>
      <p:sp>
        <p:nvSpPr>
          <p:cNvPr id="176" name="Google Shape;176;g25175eb2eeb_0_52"/>
          <p:cNvSpPr/>
          <p:nvPr/>
        </p:nvSpPr>
        <p:spPr>
          <a:xfrm>
            <a:off x="7221138" y="3424781"/>
            <a:ext cx="1126200" cy="357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900" u="none" cap="none" strike="noStrike">
                <a:solidFill>
                  <a:srgbClr val="000000"/>
                </a:solidFill>
                <a:latin typeface="Arial"/>
                <a:ea typeface="Arial"/>
                <a:cs typeface="Arial"/>
                <a:sym typeface="Arial"/>
              </a:rPr>
              <a:t>Documentation, Data release, Web container</a:t>
            </a:r>
            <a:endParaRPr b="0" i="0" sz="900" u="none" cap="none" strike="noStrike">
              <a:solidFill>
                <a:srgbClr val="000000"/>
              </a:solidFill>
              <a:latin typeface="Arial"/>
              <a:ea typeface="Arial"/>
              <a:cs typeface="Arial"/>
              <a:sym typeface="Arial"/>
            </a:endParaRPr>
          </a:p>
        </p:txBody>
      </p:sp>
      <p:sp>
        <p:nvSpPr>
          <p:cNvPr id="177" name="Google Shape;177;g25175eb2eeb_0_52"/>
          <p:cNvSpPr/>
          <p:nvPr/>
        </p:nvSpPr>
        <p:spPr>
          <a:xfrm>
            <a:off x="6400777" y="2225025"/>
            <a:ext cx="1357200" cy="357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900" u="none" cap="none" strike="noStrike">
                <a:solidFill>
                  <a:srgbClr val="000000"/>
                </a:solidFill>
                <a:latin typeface="Arial"/>
                <a:ea typeface="Arial"/>
                <a:cs typeface="Arial"/>
                <a:sym typeface="Arial"/>
              </a:rPr>
              <a:t>Definition of deliverables data models</a:t>
            </a:r>
            <a:endParaRPr b="0" i="0" sz="900" u="none" cap="none" strike="noStrike">
              <a:solidFill>
                <a:srgbClr val="000000"/>
              </a:solidFill>
              <a:latin typeface="Arial"/>
              <a:ea typeface="Arial"/>
              <a:cs typeface="Arial"/>
              <a:sym typeface="Arial"/>
            </a:endParaRPr>
          </a:p>
        </p:txBody>
      </p:sp>
      <p:sp>
        <p:nvSpPr>
          <p:cNvPr id="178" name="Google Shape;178;g25175eb2eeb_0_52"/>
          <p:cNvSpPr/>
          <p:nvPr/>
        </p:nvSpPr>
        <p:spPr>
          <a:xfrm>
            <a:off x="5330950" y="913676"/>
            <a:ext cx="1696200" cy="822000"/>
          </a:xfrm>
          <a:prstGeom prst="rect">
            <a:avLst/>
          </a:prstGeom>
          <a:solidFill>
            <a:srgbClr val="3D85C6"/>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E7E6E6"/>
                </a:solidFill>
                <a:latin typeface="Arial"/>
                <a:ea typeface="Arial"/>
                <a:cs typeface="Arial"/>
                <a:sym typeface="Arial"/>
              </a:rPr>
              <a:t>Spoke</a:t>
            </a:r>
            <a:r>
              <a:rPr lang="it-IT" sz="1900">
                <a:solidFill>
                  <a:srgbClr val="E7E6E6"/>
                </a:solidFill>
              </a:rPr>
              <a:t>2</a:t>
            </a:r>
            <a:r>
              <a:rPr b="0" i="0" lang="it-IT" sz="1900" u="none" cap="none" strike="noStrike">
                <a:solidFill>
                  <a:srgbClr val="E7E6E6"/>
                </a:solidFill>
                <a:latin typeface="Arial"/>
                <a:ea typeface="Arial"/>
                <a:cs typeface="Arial"/>
                <a:sym typeface="Arial"/>
              </a:rPr>
              <a:t> </a:t>
            </a:r>
            <a:endParaRPr sz="1300">
              <a:solidFill>
                <a:srgbClr val="E7E6E6"/>
              </a:solidFill>
            </a:endParaRPr>
          </a:p>
          <a:p>
            <a:pPr indent="0" lvl="0" marL="0" marR="0" rtl="0" algn="ctr">
              <a:lnSpc>
                <a:spcPct val="100000"/>
              </a:lnSpc>
              <a:spcBef>
                <a:spcPts val="0"/>
              </a:spcBef>
              <a:spcAft>
                <a:spcPts val="0"/>
              </a:spcAft>
              <a:buClr>
                <a:srgbClr val="000000"/>
              </a:buClr>
              <a:buSzPts val="1900"/>
              <a:buFont typeface="Arial"/>
              <a:buNone/>
            </a:pPr>
            <a:r>
              <a:rPr lang="it-IT" sz="1300">
                <a:solidFill>
                  <a:srgbClr val="E7E6E6"/>
                </a:solidFill>
              </a:rPr>
              <a:t>Fundamental Research and Space Economy</a:t>
            </a:r>
            <a:endParaRPr sz="1300">
              <a:solidFill>
                <a:srgbClr val="E7E6E6"/>
              </a:solidFill>
            </a:endParaRPr>
          </a:p>
        </p:txBody>
      </p:sp>
      <p:sp>
        <p:nvSpPr>
          <p:cNvPr id="179" name="Google Shape;179;g25175eb2eeb_0_52"/>
          <p:cNvSpPr/>
          <p:nvPr/>
        </p:nvSpPr>
        <p:spPr>
          <a:xfrm>
            <a:off x="3638985" y="2198403"/>
            <a:ext cx="803400" cy="357900"/>
          </a:xfrm>
          <a:prstGeom prst="rect">
            <a:avLst/>
          </a:prstGeom>
          <a:solidFill>
            <a:srgbClr val="F1C23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000000"/>
                </a:solidFill>
                <a:latin typeface="Arial"/>
                <a:ea typeface="Arial"/>
                <a:cs typeface="Arial"/>
                <a:sym typeface="Arial"/>
              </a:rPr>
              <a:t>WP0 </a:t>
            </a:r>
            <a:endParaRPr b="0" i="0" sz="1900" u="none" cap="none" strike="noStrike">
              <a:solidFill>
                <a:srgbClr val="000000"/>
              </a:solidFill>
              <a:latin typeface="Arial"/>
              <a:ea typeface="Arial"/>
              <a:cs typeface="Arial"/>
              <a:sym typeface="Arial"/>
            </a:endParaRPr>
          </a:p>
        </p:txBody>
      </p:sp>
      <p:sp>
        <p:nvSpPr>
          <p:cNvPr id="180" name="Google Shape;180;g25175eb2eeb_0_52"/>
          <p:cNvSpPr/>
          <p:nvPr/>
        </p:nvSpPr>
        <p:spPr>
          <a:xfrm>
            <a:off x="3417300" y="855722"/>
            <a:ext cx="1512900" cy="913800"/>
          </a:xfrm>
          <a:prstGeom prst="rect">
            <a:avLst/>
          </a:prstGeom>
          <a:solidFill>
            <a:srgbClr val="C27BA0"/>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E7E6E6"/>
                </a:solidFill>
                <a:latin typeface="Arial"/>
                <a:ea typeface="Arial"/>
                <a:cs typeface="Arial"/>
                <a:sym typeface="Arial"/>
              </a:rPr>
              <a:t>Spoke0 </a:t>
            </a:r>
            <a:r>
              <a:rPr b="0" i="0" lang="it-IT" sz="1300" u="none" cap="none" strike="noStrike">
                <a:solidFill>
                  <a:srgbClr val="E7E6E6"/>
                </a:solidFill>
                <a:latin typeface="Arial"/>
                <a:ea typeface="Arial"/>
                <a:cs typeface="Arial"/>
                <a:sym typeface="Arial"/>
              </a:rPr>
              <a:t>Infrastructure</a:t>
            </a:r>
            <a:endParaRPr b="0" i="0" sz="1900" u="none" cap="none" strike="noStrike">
              <a:solidFill>
                <a:srgbClr val="E7E6E6"/>
              </a:solidFill>
              <a:latin typeface="Arial"/>
              <a:ea typeface="Arial"/>
              <a:cs typeface="Arial"/>
              <a:sym typeface="Arial"/>
            </a:endParaRPr>
          </a:p>
        </p:txBody>
      </p:sp>
      <p:sp>
        <p:nvSpPr>
          <p:cNvPr id="181" name="Google Shape;181;g25175eb2eeb_0_52"/>
          <p:cNvSpPr txBox="1"/>
          <p:nvPr/>
        </p:nvSpPr>
        <p:spPr>
          <a:xfrm>
            <a:off x="2972204" y="2826999"/>
            <a:ext cx="10650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it-IT" sz="800" u="none" cap="none" strike="noStrike">
                <a:solidFill>
                  <a:srgbClr val="000000"/>
                </a:solidFill>
                <a:latin typeface="Arial"/>
                <a:ea typeface="Arial"/>
                <a:cs typeface="Arial"/>
                <a:sym typeface="Arial"/>
              </a:rPr>
              <a:t>T2.3 -&gt;T4.1,T4.3</a:t>
            </a:r>
            <a:endParaRPr b="0" i="0" sz="800" u="none" cap="none" strike="noStrike">
              <a:solidFill>
                <a:srgbClr val="000000"/>
              </a:solidFill>
              <a:latin typeface="Arial"/>
              <a:ea typeface="Arial"/>
              <a:cs typeface="Arial"/>
              <a:sym typeface="Arial"/>
            </a:endParaRPr>
          </a:p>
        </p:txBody>
      </p:sp>
      <p:cxnSp>
        <p:nvCxnSpPr>
          <p:cNvPr id="182" name="Google Shape;182;g25175eb2eeb_0_52"/>
          <p:cNvCxnSpPr>
            <a:stCxn id="179" idx="2"/>
          </p:cNvCxnSpPr>
          <p:nvPr/>
        </p:nvCxnSpPr>
        <p:spPr>
          <a:xfrm flipH="1" rot="-5400000">
            <a:off x="4363035" y="2233953"/>
            <a:ext cx="347100" cy="991800"/>
          </a:xfrm>
          <a:prstGeom prst="bentConnector2">
            <a:avLst/>
          </a:prstGeom>
          <a:noFill/>
          <a:ln cap="flat" cmpd="sng" w="9525">
            <a:solidFill>
              <a:srgbClr val="44546A"/>
            </a:solidFill>
            <a:prstDash val="solid"/>
            <a:round/>
            <a:headEnd len="sm" w="sm" type="none"/>
            <a:tailEnd len="med" w="med" type="stealth"/>
          </a:ln>
        </p:spPr>
      </p:cxnSp>
      <p:sp>
        <p:nvSpPr>
          <p:cNvPr id="183" name="Google Shape;183;g25175eb2eeb_0_52"/>
          <p:cNvSpPr txBox="1"/>
          <p:nvPr/>
        </p:nvSpPr>
        <p:spPr>
          <a:xfrm>
            <a:off x="4116827" y="2701464"/>
            <a:ext cx="1065000" cy="3693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it-IT" sz="800" u="none" cap="none" strike="noStrike">
                <a:solidFill>
                  <a:srgbClr val="000000"/>
                </a:solidFill>
                <a:latin typeface="Arial"/>
                <a:ea typeface="Arial"/>
                <a:cs typeface="Arial"/>
                <a:sym typeface="Arial"/>
              </a:rPr>
              <a:t>T0.2 -&gt;T4.1</a:t>
            </a:r>
            <a:endParaRPr b="0" i="0" sz="800" u="none" cap="none" strike="noStrike">
              <a:solidFill>
                <a:srgbClr val="000000"/>
              </a:solidFill>
              <a:latin typeface="Arial"/>
              <a:ea typeface="Arial"/>
              <a:cs typeface="Arial"/>
              <a:sym typeface="Arial"/>
            </a:endParaRPr>
          </a:p>
        </p:txBody>
      </p:sp>
      <p:sp>
        <p:nvSpPr>
          <p:cNvPr id="184" name="Google Shape;184;g25175eb2eeb_0_52"/>
          <p:cNvSpPr txBox="1"/>
          <p:nvPr/>
        </p:nvSpPr>
        <p:spPr>
          <a:xfrm>
            <a:off x="5703012" y="3402731"/>
            <a:ext cx="1357200" cy="3849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it-IT" sz="900" u="none" cap="none" strike="noStrike">
                <a:solidFill>
                  <a:srgbClr val="000000"/>
                </a:solidFill>
                <a:latin typeface="Arial"/>
                <a:ea typeface="Arial"/>
                <a:cs typeface="Arial"/>
                <a:sym typeface="Arial"/>
              </a:rPr>
              <a:t>T4.2,4.3 -&gt;T5.1, T5.2</a:t>
            </a:r>
            <a:endParaRPr b="0" i="0" sz="900" u="none" cap="none" strike="noStrike">
              <a:solidFill>
                <a:srgbClr val="000000"/>
              </a:solidFill>
              <a:latin typeface="Arial"/>
              <a:ea typeface="Arial"/>
              <a:cs typeface="Arial"/>
              <a:sym typeface="Arial"/>
            </a:endParaRPr>
          </a:p>
        </p:txBody>
      </p:sp>
      <p:sp>
        <p:nvSpPr>
          <p:cNvPr id="185" name="Google Shape;185;g25175eb2eeb_0_52"/>
          <p:cNvSpPr/>
          <p:nvPr/>
        </p:nvSpPr>
        <p:spPr>
          <a:xfrm>
            <a:off x="3417306" y="3773779"/>
            <a:ext cx="1696200" cy="544200"/>
          </a:xfrm>
          <a:prstGeom prst="rect">
            <a:avLst/>
          </a:prstGeom>
          <a:solidFill>
            <a:srgbClr val="F1C232"/>
          </a:solidFill>
          <a:ln>
            <a:noFill/>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900"/>
              <a:buFont typeface="Arial"/>
              <a:buNone/>
            </a:pPr>
            <a:r>
              <a:rPr b="0" i="0" lang="it-IT" sz="1900" u="none" cap="none" strike="noStrike">
                <a:solidFill>
                  <a:srgbClr val="000000"/>
                </a:solidFill>
                <a:latin typeface="Arial"/>
                <a:ea typeface="Arial"/>
                <a:cs typeface="Arial"/>
                <a:sym typeface="Arial"/>
              </a:rPr>
              <a:t>WP3 </a:t>
            </a:r>
            <a:endParaRPr b="0" i="0" sz="1900" u="none" cap="none" strike="noStrike">
              <a:solidFill>
                <a:srgbClr val="000000"/>
              </a:solidFill>
              <a:latin typeface="Arial"/>
              <a:ea typeface="Arial"/>
              <a:cs typeface="Arial"/>
              <a:sym typeface="Arial"/>
            </a:endParaRPr>
          </a:p>
        </p:txBody>
      </p:sp>
      <p:cxnSp>
        <p:nvCxnSpPr>
          <p:cNvPr id="186" name="Google Shape;186;g25175eb2eeb_0_52"/>
          <p:cNvCxnSpPr>
            <a:stCxn id="170" idx="3"/>
          </p:cNvCxnSpPr>
          <p:nvPr/>
        </p:nvCxnSpPr>
        <p:spPr>
          <a:xfrm flipH="1" rot="10800000">
            <a:off x="2519060" y="3020032"/>
            <a:ext cx="2614800" cy="20700"/>
          </a:xfrm>
          <a:prstGeom prst="straightConnector1">
            <a:avLst/>
          </a:prstGeom>
          <a:noFill/>
          <a:ln cap="flat" cmpd="sng" w="9525">
            <a:solidFill>
              <a:srgbClr val="44546A"/>
            </a:solidFill>
            <a:prstDash val="solid"/>
            <a:round/>
            <a:headEnd len="med" w="med" type="triangle"/>
            <a:tailEnd len="med" w="med" type="triangle"/>
          </a:ln>
        </p:spPr>
      </p:cxnSp>
      <p:cxnSp>
        <p:nvCxnSpPr>
          <p:cNvPr id="187" name="Google Shape;187;g25175eb2eeb_0_52"/>
          <p:cNvCxnSpPr>
            <a:endCxn id="173" idx="0"/>
          </p:cNvCxnSpPr>
          <p:nvPr/>
        </p:nvCxnSpPr>
        <p:spPr>
          <a:xfrm>
            <a:off x="6043249" y="3320600"/>
            <a:ext cx="750900" cy="296400"/>
          </a:xfrm>
          <a:prstGeom prst="straightConnector1">
            <a:avLst/>
          </a:prstGeom>
          <a:noFill/>
          <a:ln cap="flat" cmpd="sng" w="9525">
            <a:solidFill>
              <a:srgbClr val="44546A"/>
            </a:solidFill>
            <a:prstDash val="solid"/>
            <a:round/>
            <a:headEnd len="med" w="med" type="triangle"/>
            <a:tailEnd len="med" w="med" type="triangle"/>
          </a:ln>
        </p:spPr>
      </p:cxnSp>
      <p:cxnSp>
        <p:nvCxnSpPr>
          <p:cNvPr id="188" name="Google Shape;188;g25175eb2eeb_0_52"/>
          <p:cNvCxnSpPr>
            <a:endCxn id="180" idx="2"/>
          </p:cNvCxnSpPr>
          <p:nvPr/>
        </p:nvCxnSpPr>
        <p:spPr>
          <a:xfrm rot="10800000">
            <a:off x="4173750" y="1769522"/>
            <a:ext cx="2006100" cy="986100"/>
          </a:xfrm>
          <a:prstGeom prst="straightConnector1">
            <a:avLst/>
          </a:prstGeom>
          <a:noFill/>
          <a:ln cap="flat" cmpd="sng" w="9525">
            <a:solidFill>
              <a:srgbClr val="44546A"/>
            </a:solidFill>
            <a:prstDash val="solid"/>
            <a:round/>
            <a:headEnd len="med" w="med" type="triangle"/>
            <a:tailEnd len="med" w="med" type="triangle"/>
          </a:ln>
        </p:spPr>
      </p:cxnSp>
      <p:cxnSp>
        <p:nvCxnSpPr>
          <p:cNvPr id="189" name="Google Shape;189;g25175eb2eeb_0_52"/>
          <p:cNvCxnSpPr>
            <a:endCxn id="172" idx="1"/>
          </p:cNvCxnSpPr>
          <p:nvPr/>
        </p:nvCxnSpPr>
        <p:spPr>
          <a:xfrm flipH="1" rot="10800000">
            <a:off x="2511274" y="3034687"/>
            <a:ext cx="2602200" cy="746400"/>
          </a:xfrm>
          <a:prstGeom prst="straightConnector1">
            <a:avLst/>
          </a:prstGeom>
          <a:noFill/>
          <a:ln cap="flat" cmpd="sng" w="9525">
            <a:solidFill>
              <a:srgbClr val="44546A"/>
            </a:solidFill>
            <a:prstDash val="solid"/>
            <a:round/>
            <a:headEnd len="med" w="med" type="triangle"/>
            <a:tailEnd len="med" w="med" type="triangle"/>
          </a:ln>
        </p:spPr>
      </p:cxnSp>
      <p:sp>
        <p:nvSpPr>
          <p:cNvPr id="190" name="Google Shape;190;g25175eb2eeb_0_52"/>
          <p:cNvSpPr/>
          <p:nvPr/>
        </p:nvSpPr>
        <p:spPr>
          <a:xfrm>
            <a:off x="6706500" y="2611950"/>
            <a:ext cx="1357200" cy="357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900" u="none" cap="none" strike="noStrike">
                <a:solidFill>
                  <a:srgbClr val="000000"/>
                </a:solidFill>
                <a:latin typeface="Arial"/>
                <a:ea typeface="Arial"/>
                <a:cs typeface="Arial"/>
                <a:sym typeface="Arial"/>
              </a:rPr>
              <a:t>Interoperability</a:t>
            </a:r>
            <a:r>
              <a:rPr b="0" i="0" lang="it-IT" sz="900" u="none" cap="none" strike="noStrike">
                <a:solidFill>
                  <a:srgbClr val="000000"/>
                </a:solidFill>
                <a:latin typeface="Arial"/>
                <a:ea typeface="Arial"/>
                <a:cs typeface="Arial"/>
                <a:sym typeface="Arial"/>
              </a:rPr>
              <a:t> standards</a:t>
            </a:r>
            <a:endParaRPr b="0" i="0" sz="900" u="none" cap="none" strike="noStrike">
              <a:solidFill>
                <a:srgbClr val="000000"/>
              </a:solidFill>
              <a:latin typeface="Arial"/>
              <a:ea typeface="Arial"/>
              <a:cs typeface="Arial"/>
              <a:sym typeface="Arial"/>
            </a:endParaRPr>
          </a:p>
        </p:txBody>
      </p:sp>
      <p:sp>
        <p:nvSpPr>
          <p:cNvPr id="191" name="Google Shape;191;g25175eb2eeb_0_52"/>
          <p:cNvSpPr/>
          <p:nvPr/>
        </p:nvSpPr>
        <p:spPr>
          <a:xfrm>
            <a:off x="6832604" y="3020200"/>
            <a:ext cx="1432200" cy="357900"/>
          </a:xfrm>
          <a:prstGeom prst="roundRect">
            <a:avLst>
              <a:gd fmla="val 16667" name="adj"/>
            </a:avLst>
          </a:prstGeom>
          <a:solidFill>
            <a:srgbClr val="E7E6E6"/>
          </a:solidFill>
          <a:ln cap="flat" cmpd="sng" w="9525">
            <a:solidFill>
              <a:srgbClr val="44546A"/>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100"/>
              <a:buFont typeface="Arial"/>
              <a:buNone/>
            </a:pPr>
            <a:r>
              <a:rPr b="0" i="0" lang="it-IT" sz="900" u="none" cap="none" strike="noStrike">
                <a:solidFill>
                  <a:srgbClr val="000000"/>
                </a:solidFill>
                <a:latin typeface="Arial"/>
                <a:ea typeface="Arial"/>
                <a:cs typeface="Arial"/>
                <a:sym typeface="Arial"/>
              </a:rPr>
              <a:t>Identification of queryable fields</a:t>
            </a:r>
            <a:endParaRPr b="0" i="0" sz="900" u="none" cap="none" strike="noStrike">
              <a:solidFill>
                <a:srgbClr val="000000"/>
              </a:solidFill>
              <a:latin typeface="Arial"/>
              <a:ea typeface="Arial"/>
              <a:cs typeface="Arial"/>
              <a:sym typeface="Arial"/>
            </a:endParaRPr>
          </a:p>
        </p:txBody>
      </p:sp>
      <p:cxnSp>
        <p:nvCxnSpPr>
          <p:cNvPr id="192" name="Google Shape;192;g25175eb2eeb_0_52"/>
          <p:cNvCxnSpPr>
            <a:endCxn id="172" idx="1"/>
          </p:cNvCxnSpPr>
          <p:nvPr/>
        </p:nvCxnSpPr>
        <p:spPr>
          <a:xfrm flipH="1" rot="10800000">
            <a:off x="4274074" y="3034687"/>
            <a:ext cx="839400" cy="737700"/>
          </a:xfrm>
          <a:prstGeom prst="straightConnector1">
            <a:avLst/>
          </a:prstGeom>
          <a:noFill/>
          <a:ln cap="flat" cmpd="sng" w="9525">
            <a:solidFill>
              <a:srgbClr val="44546A"/>
            </a:solidFill>
            <a:prstDash val="solid"/>
            <a:round/>
            <a:headEnd len="sm" w="sm" type="none"/>
            <a:tailEnd len="med" w="med" type="triangle"/>
          </a:ln>
        </p:spPr>
      </p:cxnSp>
      <p:sp>
        <p:nvSpPr>
          <p:cNvPr id="193" name="Google Shape;193;g25175eb2eeb_0_52"/>
          <p:cNvSpPr txBox="1"/>
          <p:nvPr/>
        </p:nvSpPr>
        <p:spPr>
          <a:xfrm>
            <a:off x="3945019" y="3504570"/>
            <a:ext cx="1665900" cy="461700"/>
          </a:xfrm>
          <a:prstGeom prst="rect">
            <a:avLst/>
          </a:prstGeom>
          <a:noFill/>
          <a:ln>
            <a:noFill/>
          </a:ln>
        </p:spPr>
        <p:txBody>
          <a:bodyPr anchorCtr="0" anchor="t" bIns="121900" lIns="121900" spcFirstLastPara="1" rIns="121900" wrap="square" tIns="121900">
            <a:spAutoFit/>
          </a:bodyPr>
          <a:lstStyle/>
          <a:p>
            <a:pPr indent="0" lvl="0" marL="0" marR="0" rtl="0" algn="l">
              <a:lnSpc>
                <a:spcPct val="100000"/>
              </a:lnSpc>
              <a:spcBef>
                <a:spcPts val="0"/>
              </a:spcBef>
              <a:spcAft>
                <a:spcPts val="0"/>
              </a:spcAft>
              <a:buClr>
                <a:srgbClr val="000000"/>
              </a:buClr>
              <a:buSzPts val="1200"/>
              <a:buFont typeface="Arial"/>
              <a:buNone/>
            </a:pPr>
            <a:r>
              <a:rPr b="0" i="0" lang="it-IT" sz="700" u="none" cap="none" strike="noStrike">
                <a:solidFill>
                  <a:srgbClr val="000000"/>
                </a:solidFill>
                <a:latin typeface="Arial"/>
                <a:ea typeface="Arial"/>
                <a:cs typeface="Arial"/>
                <a:sym typeface="Arial"/>
              </a:rPr>
              <a:t>T3.1 -&gt;T4.1 ; T3.2 -&gt; T4.2 ; </a:t>
            </a:r>
            <a:endParaRPr b="0" i="0" sz="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lang="it-IT" sz="700"/>
              <a:t>T3.3 -&gt; T4.2,4.3</a:t>
            </a:r>
            <a:endParaRPr sz="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grpSp>
        <p:nvGrpSpPr>
          <p:cNvPr id="198" name="Google Shape;198;g25175eb2eeb_0_107"/>
          <p:cNvGrpSpPr/>
          <p:nvPr/>
        </p:nvGrpSpPr>
        <p:grpSpPr>
          <a:xfrm>
            <a:off x="0" y="4668120"/>
            <a:ext cx="9144003" cy="502080"/>
            <a:chOff x="0" y="4668120"/>
            <a:chExt cx="9144003" cy="502080"/>
          </a:xfrm>
        </p:grpSpPr>
        <p:pic>
          <p:nvPicPr>
            <p:cNvPr id="199" name="Google Shape;199;g25175eb2eeb_0_107"/>
            <p:cNvPicPr preferRelativeResize="0"/>
            <p:nvPr/>
          </p:nvPicPr>
          <p:blipFill rotWithShape="1">
            <a:blip r:embed="rId3">
              <a:alphaModFix/>
            </a:blip>
            <a:srcRect b="0" l="0" r="0" t="0"/>
            <a:stretch/>
          </p:blipFill>
          <p:spPr>
            <a:xfrm>
              <a:off x="0" y="4668120"/>
              <a:ext cx="9144003" cy="482400"/>
            </a:xfrm>
            <a:prstGeom prst="rect">
              <a:avLst/>
            </a:prstGeom>
            <a:noFill/>
            <a:ln>
              <a:noFill/>
            </a:ln>
          </p:spPr>
        </p:pic>
        <p:sp>
          <p:nvSpPr>
            <p:cNvPr id="200" name="Google Shape;200;g25175eb2eeb_0_107"/>
            <p:cNvSpPr/>
            <p:nvPr/>
          </p:nvSpPr>
          <p:spPr>
            <a:xfrm>
              <a:off x="5034600" y="4767120"/>
              <a:ext cx="3987600" cy="2496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Missione 4 </a:t>
              </a:r>
              <a:r>
                <a:rPr b="1" i="0" lang="it-IT" sz="1050" u="none" cap="none" strike="noStrike">
                  <a:solidFill>
                    <a:srgbClr val="FFFFFF"/>
                  </a:solidFill>
                  <a:latin typeface="Arial"/>
                  <a:ea typeface="Arial"/>
                  <a:cs typeface="Arial"/>
                  <a:sym typeface="Arial"/>
                </a:rPr>
                <a:t>• Istruzione e Ricerca </a:t>
              </a:r>
              <a:endParaRPr b="0" i="0" sz="1050" u="none" cap="none" strike="noStrike">
                <a:latin typeface="Arial"/>
                <a:ea typeface="Arial"/>
                <a:cs typeface="Arial"/>
                <a:sym typeface="Arial"/>
              </a:endParaRPr>
            </a:p>
          </p:txBody>
        </p:sp>
        <p:sp>
          <p:nvSpPr>
            <p:cNvPr id="201" name="Google Shape;201;g25175eb2eeb_0_107"/>
            <p:cNvSpPr/>
            <p:nvPr/>
          </p:nvSpPr>
          <p:spPr>
            <a:xfrm>
              <a:off x="350640" y="4761000"/>
              <a:ext cx="5500500" cy="4092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None/>
              </a:pPr>
              <a:r>
                <a:rPr b="0" i="0" lang="it-IT" sz="1050" u="none" cap="none" strike="noStrike">
                  <a:solidFill>
                    <a:srgbClr val="FFFFFF"/>
                  </a:solidFill>
                  <a:latin typeface="Arial"/>
                  <a:ea typeface="Arial"/>
                  <a:cs typeface="Arial"/>
                  <a:sym typeface="Arial"/>
                </a:rPr>
                <a:t>Centro Nazionale di Ricerca in High-Performance Computing, Big Data and Quantum Computing</a:t>
              </a:r>
              <a:endParaRPr b="0" i="0" sz="1050" u="none" cap="none" strike="noStrike">
                <a:latin typeface="Arial"/>
                <a:ea typeface="Arial"/>
                <a:cs typeface="Arial"/>
                <a:sym typeface="Arial"/>
              </a:endParaRPr>
            </a:p>
          </p:txBody>
        </p:sp>
      </p:grpSp>
      <p:grpSp>
        <p:nvGrpSpPr>
          <p:cNvPr id="202" name="Google Shape;202;g25175eb2eeb_0_107"/>
          <p:cNvGrpSpPr/>
          <p:nvPr/>
        </p:nvGrpSpPr>
        <p:grpSpPr>
          <a:xfrm>
            <a:off x="0" y="0"/>
            <a:ext cx="9143280" cy="913680"/>
            <a:chOff x="0" y="0"/>
            <a:chExt cx="9143280" cy="913680"/>
          </a:xfrm>
        </p:grpSpPr>
        <p:pic>
          <p:nvPicPr>
            <p:cNvPr id="203" name="Google Shape;203;g25175eb2eeb_0_107"/>
            <p:cNvPicPr preferRelativeResize="0"/>
            <p:nvPr/>
          </p:nvPicPr>
          <p:blipFill rotWithShape="1">
            <a:blip r:embed="rId4">
              <a:alphaModFix/>
            </a:blip>
            <a:srcRect b="0" l="0" r="0" t="0"/>
            <a:stretch/>
          </p:blipFill>
          <p:spPr>
            <a:xfrm>
              <a:off x="0" y="0"/>
              <a:ext cx="9143280" cy="913680"/>
            </a:xfrm>
            <a:prstGeom prst="rect">
              <a:avLst/>
            </a:prstGeom>
            <a:noFill/>
            <a:ln>
              <a:noFill/>
            </a:ln>
          </p:spPr>
        </p:pic>
        <p:pic>
          <p:nvPicPr>
            <p:cNvPr id="204" name="Google Shape;204;g25175eb2eeb_0_107"/>
            <p:cNvPicPr preferRelativeResize="0"/>
            <p:nvPr/>
          </p:nvPicPr>
          <p:blipFill rotWithShape="1">
            <a:blip r:embed="rId5">
              <a:alphaModFix/>
            </a:blip>
            <a:srcRect b="0" l="0" r="0" t="0"/>
            <a:stretch/>
          </p:blipFill>
          <p:spPr>
            <a:xfrm>
              <a:off x="7476840" y="254520"/>
              <a:ext cx="1544760" cy="525239"/>
            </a:xfrm>
            <a:prstGeom prst="rect">
              <a:avLst/>
            </a:prstGeom>
            <a:noFill/>
            <a:ln>
              <a:noFill/>
            </a:ln>
          </p:spPr>
        </p:pic>
      </p:grpSp>
      <p:sp>
        <p:nvSpPr>
          <p:cNvPr id="205" name="Google Shape;205;g25175eb2eeb_0_107"/>
          <p:cNvSpPr txBox="1"/>
          <p:nvPr/>
        </p:nvSpPr>
        <p:spPr>
          <a:xfrm>
            <a:off x="346650" y="867825"/>
            <a:ext cx="7892700" cy="384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it-IT"/>
              <a:t>Input attesi: </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it-IT"/>
              <a:t>Casi d’uso:</a:t>
            </a:r>
            <a:endParaRPr/>
          </a:p>
          <a:p>
            <a:pPr indent="-317500" lvl="1" marL="914400" rtl="0" algn="l">
              <a:spcBef>
                <a:spcPts val="0"/>
              </a:spcBef>
              <a:spcAft>
                <a:spcPts val="0"/>
              </a:spcAft>
              <a:buSzPts val="1400"/>
              <a:buChar char="◆"/>
            </a:pPr>
            <a:r>
              <a:rPr lang="it-IT"/>
              <a:t>Tipologia della collezione (dati simulati, sintetici, osservativi..);</a:t>
            </a:r>
            <a:endParaRPr/>
          </a:p>
          <a:p>
            <a:pPr indent="-317500" lvl="1" marL="914400" rtl="0" algn="l">
              <a:spcBef>
                <a:spcPts val="0"/>
              </a:spcBef>
              <a:spcAft>
                <a:spcPts val="0"/>
              </a:spcAft>
              <a:buSzPts val="1400"/>
              <a:buChar char="◆"/>
            </a:pPr>
            <a:r>
              <a:rPr lang="it-IT"/>
              <a:t>Flusso dati (devono essere prima salvati e poi elaborati o derivano dall’elaborazione di codici?);</a:t>
            </a:r>
            <a:endParaRPr/>
          </a:p>
          <a:p>
            <a:pPr indent="-317500" lvl="1" marL="914400" rtl="0" algn="l">
              <a:spcBef>
                <a:spcPts val="0"/>
              </a:spcBef>
              <a:spcAft>
                <a:spcPts val="0"/>
              </a:spcAft>
              <a:buSzPts val="1400"/>
              <a:buChar char="◆"/>
            </a:pPr>
            <a:r>
              <a:rPr lang="it-IT"/>
              <a:t>Requisiti di trasferimento dati dalle partizioni lente alle veloci di calcolo (che quantità di dati deve esser trasferita da e per le partizioni di preservazione? In che tempi?);</a:t>
            </a:r>
            <a:endParaRPr/>
          </a:p>
          <a:p>
            <a:pPr indent="-317500" lvl="1" marL="914400" rtl="0" algn="l">
              <a:spcBef>
                <a:spcPts val="0"/>
              </a:spcBef>
              <a:spcAft>
                <a:spcPts val="0"/>
              </a:spcAft>
              <a:buSzPts val="1400"/>
              <a:buChar char="◆"/>
            </a:pPr>
            <a:r>
              <a:rPr lang="it-IT"/>
              <a:t>Quantità</a:t>
            </a:r>
            <a:r>
              <a:rPr lang="it-IT"/>
              <a:t> dei singoli dati (unità atomiche di investigazione e rilascio);</a:t>
            </a:r>
            <a:endParaRPr/>
          </a:p>
          <a:p>
            <a:pPr indent="-317500" lvl="0" marL="457200" rtl="0" algn="l">
              <a:spcBef>
                <a:spcPts val="0"/>
              </a:spcBef>
              <a:spcAft>
                <a:spcPts val="0"/>
              </a:spcAft>
              <a:buSzPts val="1400"/>
              <a:buChar char="➔"/>
            </a:pPr>
            <a:r>
              <a:rPr lang="it-IT"/>
              <a:t>Data models </a:t>
            </a:r>
            <a:endParaRPr/>
          </a:p>
          <a:p>
            <a:pPr indent="-317500" lvl="1" marL="914400" rtl="0" algn="l">
              <a:spcBef>
                <a:spcPts val="0"/>
              </a:spcBef>
              <a:spcAft>
                <a:spcPts val="0"/>
              </a:spcAft>
              <a:buSzPts val="1400"/>
              <a:buChar char="◆"/>
            </a:pPr>
            <a:r>
              <a:rPr lang="it-IT"/>
              <a:t>Metadatazione e problemi di interoperabilità dei dati;</a:t>
            </a:r>
            <a:endParaRPr/>
          </a:p>
          <a:p>
            <a:pPr indent="-317500" lvl="1" marL="914400" rtl="0" algn="l">
              <a:spcBef>
                <a:spcPts val="0"/>
              </a:spcBef>
              <a:spcAft>
                <a:spcPts val="0"/>
              </a:spcAft>
              <a:buSzPts val="1400"/>
              <a:buChar char="◆"/>
            </a:pPr>
            <a:r>
              <a:rPr lang="it-IT"/>
              <a:t>Completezza dell’informazione (FAIR ma non solo);</a:t>
            </a:r>
            <a:endParaRPr/>
          </a:p>
          <a:p>
            <a:pPr indent="-317500" lvl="0" marL="457200" rtl="0" algn="l">
              <a:spcBef>
                <a:spcPts val="0"/>
              </a:spcBef>
              <a:spcAft>
                <a:spcPts val="0"/>
              </a:spcAft>
              <a:buSzPts val="1400"/>
              <a:buChar char="➔"/>
            </a:pPr>
            <a:r>
              <a:rPr lang="it-IT"/>
              <a:t>Preservazione</a:t>
            </a:r>
            <a:endParaRPr/>
          </a:p>
          <a:p>
            <a:pPr indent="-317500" lvl="1" marL="914400" rtl="0" algn="l">
              <a:spcBef>
                <a:spcPts val="0"/>
              </a:spcBef>
              <a:spcAft>
                <a:spcPts val="0"/>
              </a:spcAft>
              <a:buClr>
                <a:schemeClr val="dk1"/>
              </a:buClr>
              <a:buSzPts val="1400"/>
              <a:buChar char="◆"/>
            </a:pPr>
            <a:r>
              <a:rPr lang="it-IT">
                <a:solidFill>
                  <a:schemeClr val="dk1"/>
                </a:solidFill>
              </a:rPr>
              <a:t>Nell’ottica della preservazione dati (DOI) -&gt;  organizzazione dei dati</a:t>
            </a:r>
            <a:endParaRPr/>
          </a:p>
          <a:p>
            <a:pPr indent="-317500" lvl="0" marL="457200" rtl="0" algn="l">
              <a:spcBef>
                <a:spcPts val="0"/>
              </a:spcBef>
              <a:spcAft>
                <a:spcPts val="0"/>
              </a:spcAft>
              <a:buSzPts val="1400"/>
              <a:buChar char="➔"/>
            </a:pPr>
            <a:r>
              <a:rPr lang="it-IT"/>
              <a:t>Archiviazione</a:t>
            </a:r>
            <a:endParaRPr/>
          </a:p>
          <a:p>
            <a:pPr indent="-317500" lvl="1" marL="914400" rtl="0" algn="l">
              <a:spcBef>
                <a:spcPts val="0"/>
              </a:spcBef>
              <a:spcAft>
                <a:spcPts val="0"/>
              </a:spcAft>
              <a:buSzPts val="1400"/>
              <a:buChar char="◆"/>
            </a:pPr>
            <a:r>
              <a:rPr lang="it-IT"/>
              <a:t>Definizione dei filtri applicabili sulle query di ricerca dei dati da interfaccia;</a:t>
            </a:r>
            <a:endParaRPr/>
          </a:p>
          <a:p>
            <a:pPr indent="-317500" lvl="1" marL="914400" rtl="0" algn="l">
              <a:spcBef>
                <a:spcPts val="0"/>
              </a:spcBef>
              <a:spcAft>
                <a:spcPts val="0"/>
              </a:spcAft>
              <a:buSzPts val="1400"/>
              <a:buChar char="◆"/>
            </a:pPr>
            <a:r>
              <a:rPr lang="it-IT">
                <a:solidFill>
                  <a:schemeClr val="dk1"/>
                </a:solidFill>
              </a:rPr>
              <a:t>Politiche di accesso ai dati sia da interfaccia che accesso diretto;</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2022-07-26T13:28:46Z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On-screen Show (16:9)</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