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Titillium Web SemiBold"/>
      <p:regular r:id="rId31"/>
      <p:bold r:id="rId32"/>
      <p:italic r:id="rId33"/>
      <p:boldItalic r:id="rId34"/>
    </p:embeddedFont>
    <p:embeddedFont>
      <p:font typeface="Lobster"/>
      <p:regular r:id="rId35"/>
    </p:embeddedFont>
    <p:embeddedFont>
      <p:font typeface="Lato"/>
      <p:regular r:id="rId36"/>
      <p:bold r:id="rId37"/>
      <p:italic r:id="rId38"/>
      <p:boldItalic r:id="rId39"/>
    </p:embeddedFont>
    <p:embeddedFont>
      <p:font typeface="Titillium Web"/>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99600F-1123-43B7-AFF1-28E64AABE365}">
  <a:tblStyle styleId="{1999600F-1123-43B7-AFF1-28E64AABE3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AE8E0E1-45E0-4700-9B60-DFBE6731EB8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regular.fntdata"/><Relationship Id="rId20" Type="http://schemas.openxmlformats.org/officeDocument/2006/relationships/slide" Target="slides/slide13.xml"/><Relationship Id="rId42" Type="http://schemas.openxmlformats.org/officeDocument/2006/relationships/font" Target="fonts/TitilliumWeb-italic.fntdata"/><Relationship Id="rId41" Type="http://schemas.openxmlformats.org/officeDocument/2006/relationships/font" Target="fonts/TitilliumWeb-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TitilliumWeb-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TitilliumWebSemiBold-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TitilliumWebSemiBold-italic.fntdata"/><Relationship Id="rId10" Type="http://schemas.openxmlformats.org/officeDocument/2006/relationships/slide" Target="slides/slide3.xml"/><Relationship Id="rId32" Type="http://schemas.openxmlformats.org/officeDocument/2006/relationships/font" Target="fonts/TitilliumWebSemiBold-bold.fntdata"/><Relationship Id="rId13" Type="http://schemas.openxmlformats.org/officeDocument/2006/relationships/slide" Target="slides/slide6.xml"/><Relationship Id="rId35" Type="http://schemas.openxmlformats.org/officeDocument/2006/relationships/font" Target="fonts/Lobster-regular.fntdata"/><Relationship Id="rId12" Type="http://schemas.openxmlformats.org/officeDocument/2006/relationships/slide" Target="slides/slide5.xml"/><Relationship Id="rId34" Type="http://schemas.openxmlformats.org/officeDocument/2006/relationships/font" Target="fonts/TitilliumWebSemiBold-boldItalic.fntdata"/><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e3eb43958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e3eb43958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17e7d598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517e7d598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e3eb43958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e3eb43958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e3eb43958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e3eb43958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3eb439583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e3eb439583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17e7d598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517e7d598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e3eb439583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e3eb439583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e3eb43958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e3eb43958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e3eb439583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e3eb439583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17e7d598f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17e7d598f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17e7d598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517e7d598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17e7d598f_2_199:notes"/>
          <p:cNvSpPr txBox="1"/>
          <p:nvPr>
            <p:ph idx="1" type="body"/>
          </p:nvPr>
        </p:nvSpPr>
        <p:spPr>
          <a:xfrm>
            <a:off x="756000" y="5078520"/>
            <a:ext cx="6047640" cy="481104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517e7d598f_2_19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e3eb439583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e3eb439583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17e7d598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517e7d598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517e7d598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517e7d598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17e7d598f_2_209:notes"/>
          <p:cNvSpPr txBox="1"/>
          <p:nvPr>
            <p:ph idx="1" type="body"/>
          </p:nvPr>
        </p:nvSpPr>
        <p:spPr>
          <a:xfrm>
            <a:off x="756000" y="5078520"/>
            <a:ext cx="6047640" cy="481104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517e7d598f_2_20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e3eb439583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e3eb43958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e3eb43958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e3eb43958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17e7d598f_0_74:notes"/>
          <p:cNvSpPr txBox="1"/>
          <p:nvPr>
            <p:ph idx="1" type="body"/>
          </p:nvPr>
        </p:nvSpPr>
        <p:spPr>
          <a:xfrm>
            <a:off x="756000" y="5078520"/>
            <a:ext cx="6047700" cy="48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517e7d598f_0_74: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17e7d598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17e7d598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17e7d598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517e7d598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517e7d598f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517e7d598f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17e7d598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17e7d598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3" name="Shape 63"/>
        <p:cNvGrpSpPr/>
        <p:nvPr/>
      </p:nvGrpSpPr>
      <p:grpSpPr>
        <a:xfrm>
          <a:off x="0" y="0"/>
          <a:ext cx="0" cy="0"/>
          <a:chOff x="0" y="0"/>
          <a:chExt cx="0" cy="0"/>
        </a:xfrm>
      </p:grpSpPr>
      <p:sp>
        <p:nvSpPr>
          <p:cNvPr id="64" name="Google Shape;64;p14"/>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66" name="Google Shape;66;p14"/>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67" name="Google Shape;67;p14"/>
          <p:cNvGrpSpPr/>
          <p:nvPr/>
        </p:nvGrpSpPr>
        <p:grpSpPr>
          <a:xfrm>
            <a:off x="-1" y="4747386"/>
            <a:ext cx="9143642" cy="505551"/>
            <a:chOff x="23760" y="4747320"/>
            <a:chExt cx="9143642" cy="484430"/>
          </a:xfrm>
        </p:grpSpPr>
        <p:pic>
          <p:nvPicPr>
            <p:cNvPr id="68" name="Google Shape;68;p14"/>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69" name="Google Shape;69;p14"/>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70" name="Google Shape;70;p14"/>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71" name="Google Shape;71;p14"/>
          <p:cNvGrpSpPr/>
          <p:nvPr/>
        </p:nvGrpSpPr>
        <p:grpSpPr>
          <a:xfrm>
            <a:off x="0" y="0"/>
            <a:ext cx="9143642" cy="914040"/>
            <a:chOff x="0" y="0"/>
            <a:chExt cx="9143642" cy="914040"/>
          </a:xfrm>
        </p:grpSpPr>
        <p:pic>
          <p:nvPicPr>
            <p:cNvPr id="72" name="Google Shape;72;p14"/>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73" name="Google Shape;73;p14"/>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4" name="Shape 74"/>
        <p:cNvGrpSpPr/>
        <p:nvPr/>
      </p:nvGrpSpPr>
      <p:grpSpPr>
        <a:xfrm>
          <a:off x="0" y="0"/>
          <a:ext cx="0" cy="0"/>
          <a:chOff x="0" y="0"/>
          <a:chExt cx="0" cy="0"/>
        </a:xfrm>
      </p:grpSpPr>
      <p:sp>
        <p:nvSpPr>
          <p:cNvPr id="75" name="Google Shape;75;p1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79" name="Google Shape;79;p15"/>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0" name="Google Shape;80;p15"/>
          <p:cNvGrpSpPr/>
          <p:nvPr/>
        </p:nvGrpSpPr>
        <p:grpSpPr>
          <a:xfrm>
            <a:off x="23760" y="4747320"/>
            <a:ext cx="9143642" cy="484430"/>
            <a:chOff x="23760" y="4747320"/>
            <a:chExt cx="9143642" cy="484430"/>
          </a:xfrm>
        </p:grpSpPr>
        <p:pic>
          <p:nvPicPr>
            <p:cNvPr id="81" name="Google Shape;81;p15"/>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82" name="Google Shape;82;p15"/>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83" name="Google Shape;83;p15"/>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84" name="Google Shape;84;p15"/>
          <p:cNvGrpSpPr/>
          <p:nvPr/>
        </p:nvGrpSpPr>
        <p:grpSpPr>
          <a:xfrm>
            <a:off x="0" y="0"/>
            <a:ext cx="9143642" cy="914040"/>
            <a:chOff x="0" y="0"/>
            <a:chExt cx="9143642" cy="914040"/>
          </a:xfrm>
        </p:grpSpPr>
        <p:pic>
          <p:nvPicPr>
            <p:cNvPr id="85" name="Google Shape;85;p15"/>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86" name="Google Shape;86;p15"/>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7" name="Shape 87"/>
        <p:cNvGrpSpPr/>
        <p:nvPr/>
      </p:nvGrpSpPr>
      <p:grpSpPr>
        <a:xfrm>
          <a:off x="0" y="0"/>
          <a:ext cx="0" cy="0"/>
          <a:chOff x="0" y="0"/>
          <a:chExt cx="0" cy="0"/>
        </a:xfrm>
      </p:grpSpPr>
      <p:sp>
        <p:nvSpPr>
          <p:cNvPr id="88" name="Google Shape;88;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6"/>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92" name="Google Shape;92;p16"/>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3" name="Google Shape;93;p16"/>
          <p:cNvGrpSpPr/>
          <p:nvPr/>
        </p:nvGrpSpPr>
        <p:grpSpPr>
          <a:xfrm>
            <a:off x="23760" y="4747320"/>
            <a:ext cx="9143642" cy="484430"/>
            <a:chOff x="23760" y="4747320"/>
            <a:chExt cx="9143642" cy="484430"/>
          </a:xfrm>
        </p:grpSpPr>
        <p:pic>
          <p:nvPicPr>
            <p:cNvPr id="94" name="Google Shape;94;p16"/>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95" name="Google Shape;95;p16"/>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96" name="Google Shape;96;p16"/>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97" name="Google Shape;97;p16"/>
          <p:cNvGrpSpPr/>
          <p:nvPr/>
        </p:nvGrpSpPr>
        <p:grpSpPr>
          <a:xfrm>
            <a:off x="0" y="0"/>
            <a:ext cx="9143642" cy="914040"/>
            <a:chOff x="0" y="0"/>
            <a:chExt cx="9143642" cy="914040"/>
          </a:xfrm>
        </p:grpSpPr>
        <p:pic>
          <p:nvPicPr>
            <p:cNvPr id="98" name="Google Shape;98;p16"/>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99" name="Google Shape;99;p16"/>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00" name="Shape 100"/>
        <p:cNvGrpSpPr/>
        <p:nvPr/>
      </p:nvGrpSpPr>
      <p:grpSpPr>
        <a:xfrm>
          <a:off x="0" y="0"/>
          <a:ext cx="0" cy="0"/>
          <a:chOff x="0" y="0"/>
          <a:chExt cx="0" cy="0"/>
        </a:xfrm>
      </p:grpSpPr>
      <p:sp>
        <p:nvSpPr>
          <p:cNvPr id="101" name="Google Shape;101;p1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7"/>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17"/>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17"/>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7"/>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06" name="Google Shape;106;p17"/>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07" name="Google Shape;107;p17"/>
          <p:cNvGrpSpPr/>
          <p:nvPr/>
        </p:nvGrpSpPr>
        <p:grpSpPr>
          <a:xfrm>
            <a:off x="23760" y="4747320"/>
            <a:ext cx="9143642" cy="484430"/>
            <a:chOff x="23760" y="4747320"/>
            <a:chExt cx="9143642" cy="484430"/>
          </a:xfrm>
        </p:grpSpPr>
        <p:pic>
          <p:nvPicPr>
            <p:cNvPr id="108" name="Google Shape;108;p17"/>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109" name="Google Shape;109;p17"/>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10" name="Google Shape;110;p17"/>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11" name="Google Shape;111;p17"/>
          <p:cNvGrpSpPr/>
          <p:nvPr/>
        </p:nvGrpSpPr>
        <p:grpSpPr>
          <a:xfrm>
            <a:off x="0" y="0"/>
            <a:ext cx="9143642" cy="914040"/>
            <a:chOff x="0" y="0"/>
            <a:chExt cx="9143642" cy="914040"/>
          </a:xfrm>
        </p:grpSpPr>
        <p:pic>
          <p:nvPicPr>
            <p:cNvPr id="112" name="Google Shape;112;p17"/>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113" name="Google Shape;113;p17"/>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1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18" name="Google Shape;118;p18"/>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19" name="Google Shape;119;p18"/>
          <p:cNvGrpSpPr/>
          <p:nvPr/>
        </p:nvGrpSpPr>
        <p:grpSpPr>
          <a:xfrm>
            <a:off x="23760" y="4747320"/>
            <a:ext cx="9143642" cy="484430"/>
            <a:chOff x="23760" y="4747320"/>
            <a:chExt cx="9143642" cy="484430"/>
          </a:xfrm>
        </p:grpSpPr>
        <p:pic>
          <p:nvPicPr>
            <p:cNvPr id="120" name="Google Shape;120;p18"/>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121" name="Google Shape;121;p18"/>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22" name="Google Shape;122;p18"/>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23" name="Google Shape;123;p18"/>
          <p:cNvGrpSpPr/>
          <p:nvPr/>
        </p:nvGrpSpPr>
        <p:grpSpPr>
          <a:xfrm>
            <a:off x="0" y="0"/>
            <a:ext cx="9143642" cy="914040"/>
            <a:chOff x="0" y="0"/>
            <a:chExt cx="9143642" cy="914040"/>
          </a:xfrm>
        </p:grpSpPr>
        <p:pic>
          <p:nvPicPr>
            <p:cNvPr id="124" name="Google Shape;124;p18"/>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125" name="Google Shape;125;p18"/>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6" name="Shape 126"/>
        <p:cNvGrpSpPr/>
        <p:nvPr/>
      </p:nvGrpSpPr>
      <p:grpSpPr>
        <a:xfrm>
          <a:off x="0" y="0"/>
          <a:ext cx="0" cy="0"/>
          <a:chOff x="0" y="0"/>
          <a:chExt cx="0" cy="0"/>
        </a:xfrm>
      </p:grpSpPr>
      <p:sp>
        <p:nvSpPr>
          <p:cNvPr id="127" name="Google Shape;127;p19"/>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30" name="Google Shape;130;p19"/>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31" name="Google Shape;131;p19"/>
          <p:cNvGrpSpPr/>
          <p:nvPr/>
        </p:nvGrpSpPr>
        <p:grpSpPr>
          <a:xfrm>
            <a:off x="23760" y="4747320"/>
            <a:ext cx="9143642" cy="484430"/>
            <a:chOff x="23760" y="4747320"/>
            <a:chExt cx="9143642" cy="484430"/>
          </a:xfrm>
        </p:grpSpPr>
        <p:pic>
          <p:nvPicPr>
            <p:cNvPr id="132" name="Google Shape;132;p19"/>
            <p:cNvPicPr preferRelativeResize="0"/>
            <p:nvPr/>
          </p:nvPicPr>
          <p:blipFill rotWithShape="1">
            <a:blip r:embed="rId2">
              <a:alphaModFix/>
            </a:blip>
            <a:srcRect b="0" l="0" r="0" t="0"/>
            <a:stretch/>
          </p:blipFill>
          <p:spPr>
            <a:xfrm>
              <a:off x="23760" y="4747320"/>
              <a:ext cx="9143642" cy="390240"/>
            </a:xfrm>
            <a:prstGeom prst="rect">
              <a:avLst/>
            </a:prstGeom>
            <a:noFill/>
            <a:ln>
              <a:noFill/>
            </a:ln>
          </p:spPr>
        </p:pic>
        <p:sp>
          <p:nvSpPr>
            <p:cNvPr id="133" name="Google Shape;133;p19"/>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34" name="Google Shape;134;p19"/>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35" name="Google Shape;135;p19"/>
          <p:cNvGrpSpPr/>
          <p:nvPr/>
        </p:nvGrpSpPr>
        <p:grpSpPr>
          <a:xfrm>
            <a:off x="0" y="0"/>
            <a:ext cx="9143642" cy="914040"/>
            <a:chOff x="0" y="0"/>
            <a:chExt cx="9143642" cy="914040"/>
          </a:xfrm>
        </p:grpSpPr>
        <p:pic>
          <p:nvPicPr>
            <p:cNvPr id="136" name="Google Shape;136;p19"/>
            <p:cNvPicPr preferRelativeResize="0"/>
            <p:nvPr/>
          </p:nvPicPr>
          <p:blipFill rotWithShape="1">
            <a:blip r:embed="rId3">
              <a:alphaModFix/>
            </a:blip>
            <a:srcRect b="0" l="0" r="0" t="0"/>
            <a:stretch/>
          </p:blipFill>
          <p:spPr>
            <a:xfrm>
              <a:off x="0" y="0"/>
              <a:ext cx="9143642" cy="914040"/>
            </a:xfrm>
            <a:prstGeom prst="rect">
              <a:avLst/>
            </a:prstGeom>
            <a:noFill/>
            <a:ln>
              <a:noFill/>
            </a:ln>
          </p:spPr>
        </p:pic>
        <p:pic>
          <p:nvPicPr>
            <p:cNvPr id="137" name="Google Shape;137;p19"/>
            <p:cNvPicPr preferRelativeResize="0"/>
            <p:nvPr/>
          </p:nvPicPr>
          <p:blipFill rotWithShape="1">
            <a:blip r:embed="rId4">
              <a:alphaModFix/>
            </a:blip>
            <a:srcRect b="0" l="0" r="0" t="0"/>
            <a:stretch/>
          </p:blipFill>
          <p:spPr>
            <a:xfrm>
              <a:off x="7476840" y="254520"/>
              <a:ext cx="1545120" cy="525599"/>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8" name="Shape 138"/>
        <p:cNvGrpSpPr/>
        <p:nvPr/>
      </p:nvGrpSpPr>
      <p:grpSpPr>
        <a:xfrm>
          <a:off x="0" y="0"/>
          <a:ext cx="0" cy="0"/>
          <a:chOff x="0" y="0"/>
          <a:chExt cx="0" cy="0"/>
        </a:xfrm>
      </p:grpSpPr>
      <p:sp>
        <p:nvSpPr>
          <p:cNvPr id="139" name="Google Shape;139;p2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2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2" name="Google Shape;142;p20"/>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20"/>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0"/>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45" name="Google Shape;145;p20"/>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6" name="Shape 146"/>
        <p:cNvGrpSpPr/>
        <p:nvPr/>
      </p:nvGrpSpPr>
      <p:grpSpPr>
        <a:xfrm>
          <a:off x="0" y="0"/>
          <a:ext cx="0" cy="0"/>
          <a:chOff x="0" y="0"/>
          <a:chExt cx="0" cy="0"/>
        </a:xfrm>
      </p:grpSpPr>
      <p:sp>
        <p:nvSpPr>
          <p:cNvPr id="147" name="Google Shape;147;p2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1"/>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21"/>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0" name="Google Shape;150;p21"/>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1" name="Google Shape;151;p21"/>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1"/>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53" name="Google Shape;153;p21"/>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4" name="Shape 154"/>
        <p:cNvGrpSpPr/>
        <p:nvPr/>
      </p:nvGrpSpPr>
      <p:grpSpPr>
        <a:xfrm>
          <a:off x="0" y="0"/>
          <a:ext cx="0" cy="0"/>
          <a:chOff x="0" y="0"/>
          <a:chExt cx="0" cy="0"/>
        </a:xfrm>
      </p:grpSpPr>
      <p:sp>
        <p:nvSpPr>
          <p:cNvPr id="155" name="Google Shape;155;p2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2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22"/>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22"/>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2"/>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61" name="Google Shape;161;p22"/>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2" name="Shape 162"/>
        <p:cNvGrpSpPr/>
        <p:nvPr/>
      </p:nvGrpSpPr>
      <p:grpSpPr>
        <a:xfrm>
          <a:off x="0" y="0"/>
          <a:ext cx="0" cy="0"/>
          <a:chOff x="0" y="0"/>
          <a:chExt cx="0" cy="0"/>
        </a:xfrm>
      </p:grpSpPr>
      <p:sp>
        <p:nvSpPr>
          <p:cNvPr id="163" name="Google Shape;163;p2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3"/>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23"/>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23"/>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3"/>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68" name="Google Shape;168;p23"/>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9" name="Shape 169"/>
        <p:cNvGrpSpPr/>
        <p:nvPr/>
      </p:nvGrpSpPr>
      <p:grpSpPr>
        <a:xfrm>
          <a:off x="0" y="0"/>
          <a:ext cx="0" cy="0"/>
          <a:chOff x="0" y="0"/>
          <a:chExt cx="0" cy="0"/>
        </a:xfrm>
      </p:grpSpPr>
      <p:sp>
        <p:nvSpPr>
          <p:cNvPr id="170" name="Google Shape;170;p2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4"/>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2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24"/>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24"/>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5" name="Google Shape;175;p24"/>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4"/>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77" name="Google Shape;177;p24"/>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8" name="Shape 178"/>
        <p:cNvGrpSpPr/>
        <p:nvPr/>
      </p:nvGrpSpPr>
      <p:grpSpPr>
        <a:xfrm>
          <a:off x="0" y="0"/>
          <a:ext cx="0" cy="0"/>
          <a:chOff x="0" y="0"/>
          <a:chExt cx="0" cy="0"/>
        </a:xfrm>
      </p:grpSpPr>
      <p:sp>
        <p:nvSpPr>
          <p:cNvPr id="179" name="Google Shape;179;p2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5"/>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25"/>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25"/>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3" name="Google Shape;183;p25"/>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4" name="Google Shape;184;p25"/>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5" name="Google Shape;185;p25"/>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6" name="Google Shape;186;p25"/>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900"/>
              <a:buFont typeface="Calibri"/>
              <a:buNone/>
              <a:defRPr b="0" sz="9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
        <p:nvSpPr>
          <p:cNvPr id="188" name="Google Shape;188;p25"/>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 name="Google Shape;191;p26"/>
          <p:cNvSpPr txBox="1"/>
          <p:nvPr>
            <p:ph idx="1" type="body"/>
          </p:nvPr>
        </p:nvSpPr>
        <p:spPr>
          <a:xfrm>
            <a:off x="311700" y="1152475"/>
            <a:ext cx="8520600" cy="3416400"/>
          </a:xfrm>
          <a:prstGeom prst="rect">
            <a:avLst/>
          </a:prstGeom>
        </p:spPr>
        <p:txBody>
          <a:bodyPr anchorCtr="0" anchor="t" bIns="0" lIns="0" spcFirstLastPara="1" rIns="0" wrap="square" tIns="0">
            <a:norm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192" name="Google Shape;192;p2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93" name="Shape 193"/>
        <p:cNvGrpSpPr/>
        <p:nvPr/>
      </p:nvGrpSpPr>
      <p:grpSpPr>
        <a:xfrm>
          <a:off x="0" y="0"/>
          <a:ext cx="0" cy="0"/>
          <a:chOff x="0" y="0"/>
          <a:chExt cx="0" cy="0"/>
        </a:xfrm>
      </p:grpSpPr>
      <p:sp>
        <p:nvSpPr>
          <p:cNvPr id="194" name="Google Shape;194;p27"/>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27"/>
          <p:cNvSpPr txBox="1"/>
          <p:nvPr>
            <p:ph idx="1" type="body"/>
          </p:nvPr>
        </p:nvSpPr>
        <p:spPr>
          <a:xfrm>
            <a:off x="311700" y="1152475"/>
            <a:ext cx="8520600" cy="3416400"/>
          </a:xfrm>
          <a:prstGeom prst="rect">
            <a:avLst/>
          </a:prstGeom>
        </p:spPr>
        <p:txBody>
          <a:bodyPr anchorCtr="0" anchor="t" bIns="0" lIns="0" spcFirstLastPara="1" rIns="0" wrap="square" tIns="0">
            <a:norm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196" name="Google Shape;196;p27"/>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197" name="Shape 197"/>
        <p:cNvGrpSpPr/>
        <p:nvPr/>
      </p:nvGrpSpPr>
      <p:grpSpPr>
        <a:xfrm>
          <a:off x="0" y="0"/>
          <a:ext cx="0" cy="0"/>
          <a:chOff x="0" y="0"/>
          <a:chExt cx="0" cy="0"/>
        </a:xfrm>
      </p:grpSpPr>
      <p:sp>
        <p:nvSpPr>
          <p:cNvPr id="198" name="Google Shape;198;p28"/>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8"/>
          <p:cNvSpPr txBox="1"/>
          <p:nvPr>
            <p:ph idx="1" type="body"/>
          </p:nvPr>
        </p:nvSpPr>
        <p:spPr>
          <a:xfrm>
            <a:off x="311700" y="1152475"/>
            <a:ext cx="8520600" cy="3416400"/>
          </a:xfrm>
          <a:prstGeom prst="rect">
            <a:avLst/>
          </a:prstGeom>
        </p:spPr>
        <p:txBody>
          <a:bodyPr anchorCtr="0" anchor="t" bIns="0" lIns="0" spcFirstLastPara="1" rIns="0" wrap="square" tIns="0">
            <a:norm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200" name="Google Shape;200;p28"/>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19" Type="http://schemas.openxmlformats.org/officeDocument/2006/relationships/theme" Target="../theme/theme3.xml"/><Relationship Id="rId6" Type="http://schemas.openxmlformats.org/officeDocument/2006/relationships/slideLayout" Target="../slideLayouts/slideLayout14.xml"/><Relationship Id="rId18" Type="http://schemas.openxmlformats.org/officeDocument/2006/relationships/slideLayout" Target="../slideLayouts/slideLayout26.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idx="10" type="dt"/>
          </p:nvPr>
        </p:nvSpPr>
        <p:spPr>
          <a:xfrm>
            <a:off x="628560" y="4767120"/>
            <a:ext cx="2057040" cy="273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900"/>
              <a:buFont typeface="Calibri"/>
              <a:buNone/>
              <a:defRPr b="0" i="0" sz="9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2" name="Google Shape;52;p13"/>
          <p:cNvSpPr txBox="1"/>
          <p:nvPr>
            <p:ph idx="11" type="ftr"/>
          </p:nvPr>
        </p:nvSpPr>
        <p:spPr>
          <a:xfrm>
            <a:off x="3029040" y="4767120"/>
            <a:ext cx="3085920" cy="273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3" name="Google Shape;53;p13"/>
          <p:cNvSpPr txBox="1"/>
          <p:nvPr>
            <p:ph idx="12" type="sldNum"/>
          </p:nvPr>
        </p:nvSpPr>
        <p:spPr>
          <a:xfrm>
            <a:off x="6458040" y="4767120"/>
            <a:ext cx="2057040" cy="27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900"/>
              <a:buFont typeface="Calibri"/>
              <a:buNone/>
              <a:defRPr b="0" i="0" sz="9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latin typeface="Times New Roman"/>
              <a:ea typeface="Times New Roman"/>
              <a:cs typeface="Times New Roman"/>
              <a:sym typeface="Times New Roman"/>
            </a:endParaRPr>
          </a:p>
        </p:txBody>
      </p:sp>
      <p:sp>
        <p:nvSpPr>
          <p:cNvPr id="54" name="Google Shape;54;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5" name="Google Shape;55;p1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grpSp>
        <p:nvGrpSpPr>
          <p:cNvPr id="56" name="Google Shape;56;p13"/>
          <p:cNvGrpSpPr/>
          <p:nvPr/>
        </p:nvGrpSpPr>
        <p:grpSpPr>
          <a:xfrm>
            <a:off x="23760" y="4747320"/>
            <a:ext cx="9143642" cy="484430"/>
            <a:chOff x="23760" y="4747320"/>
            <a:chExt cx="9143642" cy="484430"/>
          </a:xfrm>
        </p:grpSpPr>
        <p:pic>
          <p:nvPicPr>
            <p:cNvPr id="57" name="Google Shape;57;p13"/>
            <p:cNvPicPr preferRelativeResize="0"/>
            <p:nvPr/>
          </p:nvPicPr>
          <p:blipFill rotWithShape="1">
            <a:blip r:embed="rId1">
              <a:alphaModFix/>
            </a:blip>
            <a:srcRect b="0" l="0" r="0" t="0"/>
            <a:stretch/>
          </p:blipFill>
          <p:spPr>
            <a:xfrm>
              <a:off x="23760" y="4747320"/>
              <a:ext cx="9143642" cy="390240"/>
            </a:xfrm>
            <a:prstGeom prst="rect">
              <a:avLst/>
            </a:prstGeom>
            <a:noFill/>
            <a:ln>
              <a:noFill/>
            </a:ln>
          </p:spPr>
        </p:pic>
        <p:sp>
          <p:nvSpPr>
            <p:cNvPr id="58" name="Google Shape;58;p13"/>
            <p:cNvSpPr/>
            <p:nvPr/>
          </p:nvSpPr>
          <p:spPr>
            <a:xfrm>
              <a:off x="5058000" y="482724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Missione 4 </a:t>
              </a:r>
              <a:r>
                <a:rPr b="1" i="0" lang="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59" name="Google Shape;59;p13"/>
            <p:cNvSpPr/>
            <p:nvPr/>
          </p:nvSpPr>
          <p:spPr>
            <a:xfrm>
              <a:off x="374400" y="4822550"/>
              <a:ext cx="59901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050"/>
                <a:buFont typeface="Arial"/>
                <a:buNone/>
              </a:pPr>
              <a:r>
                <a:rPr b="0" i="0" lang="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60" name="Google Shape;60;p13"/>
          <p:cNvGrpSpPr/>
          <p:nvPr/>
        </p:nvGrpSpPr>
        <p:grpSpPr>
          <a:xfrm>
            <a:off x="0" y="0"/>
            <a:ext cx="9143642" cy="914040"/>
            <a:chOff x="0" y="0"/>
            <a:chExt cx="9143642" cy="914040"/>
          </a:xfrm>
        </p:grpSpPr>
        <p:pic>
          <p:nvPicPr>
            <p:cNvPr id="61" name="Google Shape;61;p13"/>
            <p:cNvPicPr preferRelativeResize="0"/>
            <p:nvPr/>
          </p:nvPicPr>
          <p:blipFill rotWithShape="1">
            <a:blip r:embed="rId2">
              <a:alphaModFix/>
            </a:blip>
            <a:srcRect b="0" l="0" r="0" t="0"/>
            <a:stretch/>
          </p:blipFill>
          <p:spPr>
            <a:xfrm>
              <a:off x="0" y="0"/>
              <a:ext cx="9143642" cy="914040"/>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7476840" y="254520"/>
              <a:ext cx="1545120" cy="525599"/>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hyperlink" Target="https://docs.google.com/document/d/1QIAbz0rCc-X3AmHfNm0JgbyxvtvpIB5PsVTRBlXGL8Q/ed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hyperlink" Target="https://docs.google.com/spreadsheets/d/1Kwk4oasOporqKT6vAdaHB5XDFT9-3hyDX6nEhpfDPfI/edit#gid=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hyperlink" Target="https://docs.google.com/document/d/1Uh-AqO8OZmwWIXIxsFv_7WckpNRc3BIKco3ZIc0CwDI/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0.png"/><Relationship Id="rId13" Type="http://schemas.openxmlformats.org/officeDocument/2006/relationships/image" Target="../media/image26.jp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4.gif"/><Relationship Id="rId9" Type="http://schemas.openxmlformats.org/officeDocument/2006/relationships/image" Target="../media/image9.png"/><Relationship Id="rId15" Type="http://schemas.openxmlformats.org/officeDocument/2006/relationships/image" Target="../media/image27.png"/><Relationship Id="rId14" Type="http://schemas.openxmlformats.org/officeDocument/2006/relationships/image" Target="../media/image25.png"/><Relationship Id="rId17" Type="http://schemas.openxmlformats.org/officeDocument/2006/relationships/image" Target="../media/image1.png"/><Relationship Id="rId16" Type="http://schemas.openxmlformats.org/officeDocument/2006/relationships/image" Target="../media/image3.jpg"/><Relationship Id="rId5" Type="http://schemas.openxmlformats.org/officeDocument/2006/relationships/image" Target="../media/image16.jpg"/><Relationship Id="rId6" Type="http://schemas.openxmlformats.org/officeDocument/2006/relationships/image" Target="../media/image11.jpg"/><Relationship Id="rId7" Type="http://schemas.openxmlformats.org/officeDocument/2006/relationships/image" Target="../media/image22.pn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hyperlink" Target="https://docs.google.com/spreadsheets/d/1Kwk4oasOporqKT6vAdaHB5XDFT9-3hyDX6nEhpfDPfI/edit#gid=70269525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docs.google.com/spreadsheets/d/1Kwk4oasOporqKT6vAdaHB5XDFT9-3hyDX6nEhpfDPfI/edit#gid=70269525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311700" y="892275"/>
            <a:ext cx="8520600" cy="1090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 Disclaimer: </a:t>
            </a:r>
            <a:endParaRPr b="1" sz="2150">
              <a:solidFill>
                <a:srgbClr val="1528BC"/>
              </a:solidFill>
              <a:latin typeface="Titillium Web"/>
              <a:ea typeface="Titillium Web"/>
              <a:cs typeface="Titillium Web"/>
              <a:sym typeface="Titillium Web"/>
            </a:endParaRPr>
          </a:p>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Activities shared between WP1 and WP2</a:t>
            </a:r>
            <a:endParaRPr b="1" sz="2150">
              <a:solidFill>
                <a:srgbClr val="1528BC"/>
              </a:solidFill>
              <a:latin typeface="Titillium Web"/>
              <a:ea typeface="Titillium Web"/>
              <a:cs typeface="Titillium Web"/>
              <a:sym typeface="Titillium Web"/>
            </a:endParaRPr>
          </a:p>
        </p:txBody>
      </p:sp>
      <p:sp>
        <p:nvSpPr>
          <p:cNvPr id="206" name="Google Shape;206;p29"/>
          <p:cNvSpPr txBox="1"/>
          <p:nvPr>
            <p:ph idx="1" type="body"/>
          </p:nvPr>
        </p:nvSpPr>
        <p:spPr>
          <a:xfrm>
            <a:off x="272775" y="1982775"/>
            <a:ext cx="8520600" cy="9489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it" sz="1400"/>
              <a:t>Given similar goals, milestones, and deliverables: we agreed for this initial phase of the project to share the activities among the two WPs.  </a:t>
            </a:r>
            <a:endParaRPr sz="1400"/>
          </a:p>
          <a:p>
            <a:pPr indent="0" lvl="0" marL="0" rtl="0" algn="l">
              <a:spcBef>
                <a:spcPts val="0"/>
              </a:spcBef>
              <a:spcAft>
                <a:spcPts val="0"/>
              </a:spcAft>
              <a:buNone/>
            </a:pPr>
            <a:r>
              <a:rPr lang="it" sz="1400"/>
              <a:t>About ~20  participants (</a:t>
            </a:r>
            <a:r>
              <a:rPr lang="it" sz="1400" u="sng">
                <a:solidFill>
                  <a:schemeClr val="hlink"/>
                </a:solidFill>
                <a:hlinkClick r:id="rId3"/>
              </a:rPr>
              <a:t>minutes</a:t>
            </a:r>
            <a:r>
              <a:rPr lang="it" sz="1400"/>
              <a:t>)  </a:t>
            </a:r>
            <a:endParaRPr sz="1400"/>
          </a:p>
          <a:p>
            <a:pPr indent="0" lvl="0" marL="0" rtl="0" algn="l">
              <a:spcBef>
                <a:spcPts val="0"/>
              </a:spcBef>
              <a:spcAft>
                <a:spcPts val="0"/>
              </a:spcAft>
              <a:buNone/>
            </a:pPr>
            <a:r>
              <a:rPr lang="it" sz="1400"/>
              <a:t>We propose regular monthly calls . </a:t>
            </a:r>
            <a:endParaRPr sz="1400"/>
          </a:p>
        </p:txBody>
      </p:sp>
      <p:sp>
        <p:nvSpPr>
          <p:cNvPr id="207" name="Google Shape;207;p29"/>
          <p:cNvSpPr/>
          <p:nvPr/>
        </p:nvSpPr>
        <p:spPr>
          <a:xfrm>
            <a:off x="785175" y="33176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a:latin typeface="Lato"/>
                <a:ea typeface="Lato"/>
                <a:cs typeface="Lato"/>
                <a:sym typeface="Lato"/>
              </a:rPr>
              <a:t>Astrophysical code</a:t>
            </a:r>
            <a:endParaRPr>
              <a:latin typeface="Lato"/>
              <a:ea typeface="Lato"/>
              <a:cs typeface="Lato"/>
              <a:sym typeface="Lato"/>
            </a:endParaRPr>
          </a:p>
        </p:txBody>
      </p:sp>
      <p:sp>
        <p:nvSpPr>
          <p:cNvPr id="208" name="Google Shape;208;p29"/>
          <p:cNvSpPr/>
          <p:nvPr/>
        </p:nvSpPr>
        <p:spPr>
          <a:xfrm>
            <a:off x="3882750" y="24322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Parallelization, optimization, </a:t>
            </a:r>
            <a:endParaRPr b="1" sz="1000">
              <a:latin typeface="Lato"/>
              <a:ea typeface="Lato"/>
              <a:cs typeface="Lato"/>
              <a:sym typeface="Lato"/>
            </a:endParaRPr>
          </a:p>
          <a:p>
            <a:pPr indent="0" lvl="0" marL="0" rtl="0" algn="ctr">
              <a:spcBef>
                <a:spcPts val="0"/>
              </a:spcBef>
              <a:spcAft>
                <a:spcPts val="0"/>
              </a:spcAft>
              <a:buNone/>
            </a:pPr>
            <a:r>
              <a:rPr b="1" lang="it" sz="1000">
                <a:latin typeface="Lato"/>
                <a:ea typeface="Lato"/>
                <a:cs typeface="Lato"/>
                <a:sym typeface="Lato"/>
              </a:rPr>
              <a:t>gpu porting</a:t>
            </a:r>
            <a:endParaRPr sz="1000">
              <a:latin typeface="Lato"/>
              <a:ea typeface="Lato"/>
              <a:cs typeface="Lato"/>
              <a:sym typeface="Lato"/>
            </a:endParaRPr>
          </a:p>
        </p:txBody>
      </p:sp>
      <p:sp>
        <p:nvSpPr>
          <p:cNvPr id="209" name="Google Shape;209;p29"/>
          <p:cNvSpPr/>
          <p:nvPr/>
        </p:nvSpPr>
        <p:spPr>
          <a:xfrm>
            <a:off x="3882750" y="33176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Extreme optimization for specific hardware</a:t>
            </a:r>
            <a:endParaRPr sz="1000">
              <a:latin typeface="Lato"/>
              <a:ea typeface="Lato"/>
              <a:cs typeface="Lato"/>
              <a:sym typeface="Lato"/>
            </a:endParaRPr>
          </a:p>
        </p:txBody>
      </p:sp>
      <p:sp>
        <p:nvSpPr>
          <p:cNvPr id="210" name="Google Shape;210;p29"/>
          <p:cNvSpPr/>
          <p:nvPr/>
        </p:nvSpPr>
        <p:spPr>
          <a:xfrm>
            <a:off x="3882750" y="42030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Redesign for futuristic hardware</a:t>
            </a:r>
            <a:endParaRPr sz="1000">
              <a:latin typeface="Lato"/>
              <a:ea typeface="Lato"/>
              <a:cs typeface="Lato"/>
              <a:sym typeface="Lato"/>
            </a:endParaRPr>
          </a:p>
        </p:txBody>
      </p:sp>
      <p:sp>
        <p:nvSpPr>
          <p:cNvPr id="211" name="Google Shape;211;p29"/>
          <p:cNvSpPr txBox="1"/>
          <p:nvPr/>
        </p:nvSpPr>
        <p:spPr>
          <a:xfrm>
            <a:off x="7053650" y="2446650"/>
            <a:ext cx="8010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WP1</a:t>
            </a:r>
            <a:endParaRPr/>
          </a:p>
        </p:txBody>
      </p:sp>
      <p:sp>
        <p:nvSpPr>
          <p:cNvPr id="212" name="Google Shape;212;p29"/>
          <p:cNvSpPr txBox="1"/>
          <p:nvPr/>
        </p:nvSpPr>
        <p:spPr>
          <a:xfrm>
            <a:off x="7053650" y="3332050"/>
            <a:ext cx="19362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WP2, T2.2</a:t>
            </a:r>
            <a:endParaRPr/>
          </a:p>
        </p:txBody>
      </p:sp>
      <p:sp>
        <p:nvSpPr>
          <p:cNvPr id="213" name="Google Shape;213;p29"/>
          <p:cNvSpPr txBox="1"/>
          <p:nvPr/>
        </p:nvSpPr>
        <p:spPr>
          <a:xfrm>
            <a:off x="7053650" y="4203050"/>
            <a:ext cx="19362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WP2, T2.3</a:t>
            </a:r>
            <a:endParaRPr/>
          </a:p>
        </p:txBody>
      </p:sp>
      <p:cxnSp>
        <p:nvCxnSpPr>
          <p:cNvPr id="214" name="Google Shape;214;p29"/>
          <p:cNvCxnSpPr>
            <a:stCxn id="207" idx="3"/>
            <a:endCxn id="208" idx="1"/>
          </p:cNvCxnSpPr>
          <p:nvPr/>
        </p:nvCxnSpPr>
        <p:spPr>
          <a:xfrm flipH="1" rot="10800000">
            <a:off x="2163675" y="2704600"/>
            <a:ext cx="1719000" cy="885300"/>
          </a:xfrm>
          <a:prstGeom prst="straightConnector1">
            <a:avLst/>
          </a:prstGeom>
          <a:noFill/>
          <a:ln cap="flat" cmpd="sng" w="28575">
            <a:solidFill>
              <a:srgbClr val="44546A"/>
            </a:solidFill>
            <a:prstDash val="solid"/>
            <a:round/>
            <a:headEnd len="med" w="med" type="none"/>
            <a:tailEnd len="med" w="med" type="triangle"/>
          </a:ln>
        </p:spPr>
      </p:cxnSp>
      <p:cxnSp>
        <p:nvCxnSpPr>
          <p:cNvPr id="215" name="Google Shape;215;p29"/>
          <p:cNvCxnSpPr>
            <a:stCxn id="207" idx="3"/>
            <a:endCxn id="209" idx="1"/>
          </p:cNvCxnSpPr>
          <p:nvPr/>
        </p:nvCxnSpPr>
        <p:spPr>
          <a:xfrm>
            <a:off x="2163675" y="3589900"/>
            <a:ext cx="1719000" cy="0"/>
          </a:xfrm>
          <a:prstGeom prst="straightConnector1">
            <a:avLst/>
          </a:prstGeom>
          <a:noFill/>
          <a:ln cap="flat" cmpd="sng" w="28575">
            <a:solidFill>
              <a:srgbClr val="44546A"/>
            </a:solidFill>
            <a:prstDash val="solid"/>
            <a:round/>
            <a:headEnd len="med" w="med" type="none"/>
            <a:tailEnd len="med" w="med" type="triangle"/>
          </a:ln>
        </p:spPr>
      </p:cxnSp>
      <p:cxnSp>
        <p:nvCxnSpPr>
          <p:cNvPr id="216" name="Google Shape;216;p29"/>
          <p:cNvCxnSpPr>
            <a:stCxn id="207" idx="3"/>
            <a:endCxn id="210" idx="1"/>
          </p:cNvCxnSpPr>
          <p:nvPr/>
        </p:nvCxnSpPr>
        <p:spPr>
          <a:xfrm>
            <a:off x="2163675" y="3589900"/>
            <a:ext cx="1719000" cy="885300"/>
          </a:xfrm>
          <a:prstGeom prst="straightConnector1">
            <a:avLst/>
          </a:prstGeom>
          <a:noFill/>
          <a:ln cap="flat" cmpd="sng" w="28575">
            <a:solidFill>
              <a:srgbClr val="44546A"/>
            </a:solidFill>
            <a:prstDash val="solid"/>
            <a:round/>
            <a:headEnd len="med" w="med" type="none"/>
            <a:tailEnd len="med" w="med" type="triangle"/>
          </a:ln>
        </p:spPr>
      </p:cxnSp>
      <p:cxnSp>
        <p:nvCxnSpPr>
          <p:cNvPr id="217" name="Google Shape;217;p29"/>
          <p:cNvCxnSpPr>
            <a:stCxn id="208" idx="3"/>
            <a:endCxn id="211" idx="1"/>
          </p:cNvCxnSpPr>
          <p:nvPr/>
        </p:nvCxnSpPr>
        <p:spPr>
          <a:xfrm>
            <a:off x="5261250" y="2704500"/>
            <a:ext cx="1792500" cy="0"/>
          </a:xfrm>
          <a:prstGeom prst="straightConnector1">
            <a:avLst/>
          </a:prstGeom>
          <a:noFill/>
          <a:ln cap="flat" cmpd="sng" w="28575">
            <a:solidFill>
              <a:srgbClr val="44546A"/>
            </a:solidFill>
            <a:prstDash val="solid"/>
            <a:round/>
            <a:headEnd len="med" w="med" type="none"/>
            <a:tailEnd len="med" w="med" type="triangle"/>
          </a:ln>
        </p:spPr>
      </p:cxnSp>
      <p:cxnSp>
        <p:nvCxnSpPr>
          <p:cNvPr id="218" name="Google Shape;218;p29"/>
          <p:cNvCxnSpPr>
            <a:stCxn id="209" idx="3"/>
            <a:endCxn id="212" idx="1"/>
          </p:cNvCxnSpPr>
          <p:nvPr/>
        </p:nvCxnSpPr>
        <p:spPr>
          <a:xfrm>
            <a:off x="5261250" y="3589900"/>
            <a:ext cx="1792500" cy="0"/>
          </a:xfrm>
          <a:prstGeom prst="straightConnector1">
            <a:avLst/>
          </a:prstGeom>
          <a:noFill/>
          <a:ln cap="flat" cmpd="sng" w="28575">
            <a:solidFill>
              <a:srgbClr val="44546A"/>
            </a:solidFill>
            <a:prstDash val="solid"/>
            <a:round/>
            <a:headEnd len="med" w="med" type="none"/>
            <a:tailEnd len="med" w="med" type="triangle"/>
          </a:ln>
        </p:spPr>
      </p:cxnSp>
      <p:cxnSp>
        <p:nvCxnSpPr>
          <p:cNvPr id="219" name="Google Shape;219;p29"/>
          <p:cNvCxnSpPr>
            <a:stCxn id="210" idx="3"/>
            <a:endCxn id="213" idx="1"/>
          </p:cNvCxnSpPr>
          <p:nvPr/>
        </p:nvCxnSpPr>
        <p:spPr>
          <a:xfrm flipH="1" rot="10800000">
            <a:off x="5261250" y="4460900"/>
            <a:ext cx="1792500" cy="14400"/>
          </a:xfrm>
          <a:prstGeom prst="straightConnector1">
            <a:avLst/>
          </a:prstGeom>
          <a:noFill/>
          <a:ln cap="flat" cmpd="sng" w="28575">
            <a:solidFill>
              <a:srgbClr val="44546A"/>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idx="1" type="body"/>
          </p:nvPr>
        </p:nvSpPr>
        <p:spPr>
          <a:xfrm>
            <a:off x="311700" y="1433425"/>
            <a:ext cx="8520600" cy="3135600"/>
          </a:xfrm>
          <a:prstGeom prst="rect">
            <a:avLst/>
          </a:prstGeom>
        </p:spPr>
        <p:txBody>
          <a:bodyPr anchorCtr="0" anchor="t" bIns="0" lIns="0" spcFirstLastPara="1" rIns="0" wrap="square" tIns="0">
            <a:normAutofit lnSpcReduction="20000"/>
          </a:bodyPr>
          <a:lstStyle/>
          <a:p>
            <a:pPr indent="0" lvl="0" marL="0" rtl="0" algn="l">
              <a:lnSpc>
                <a:spcPct val="115000"/>
              </a:lnSpc>
              <a:spcBef>
                <a:spcPts val="0"/>
              </a:spcBef>
              <a:spcAft>
                <a:spcPts val="0"/>
              </a:spcAft>
              <a:buNone/>
            </a:pPr>
            <a:r>
              <a:rPr lang="it" sz="1400">
                <a:latin typeface="Calibri"/>
                <a:ea typeface="Calibri"/>
                <a:cs typeface="Calibri"/>
                <a:sym typeface="Calibri"/>
              </a:rPr>
              <a:t>WP1 and WP2 should be considered as parts of the same work:</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lang="it" sz="1400">
                <a:latin typeface="Calibri"/>
                <a:ea typeface="Calibri"/>
                <a:cs typeface="Calibri"/>
                <a:sym typeface="Calibri"/>
              </a:rPr>
              <a:t>re-engineering a code for better performance is WP1,</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lang="it" sz="1400">
                <a:latin typeface="Calibri"/>
                <a:ea typeface="Calibri"/>
                <a:cs typeface="Calibri"/>
                <a:sym typeface="Calibri"/>
              </a:rPr>
              <a:t>extreme optimization on a part of a code is WP2.</a:t>
            </a:r>
            <a:endParaRPr sz="1400">
              <a:latin typeface="Calibri"/>
              <a:ea typeface="Calibri"/>
              <a:cs typeface="Calibri"/>
              <a:sym typeface="Calibri"/>
            </a:endParaRPr>
          </a:p>
          <a:p>
            <a:pPr indent="0" lvl="0" marL="0" rtl="0" algn="l">
              <a:lnSpc>
                <a:spcPct val="115000"/>
              </a:lnSpc>
              <a:spcBef>
                <a:spcPts val="0"/>
              </a:spcBef>
              <a:spcAft>
                <a:spcPts val="0"/>
              </a:spcAft>
              <a:buNone/>
            </a:pPr>
            <a:r>
              <a:rPr lang="it" sz="1000">
                <a:latin typeface="Calibri"/>
                <a:ea typeface="Calibri"/>
                <a:cs typeface="Calibri"/>
                <a:sym typeface="Calibri"/>
              </a:rPr>
              <a:t>By december 2022 we need a </a:t>
            </a:r>
            <a:r>
              <a:rPr b="1" lang="it" sz="1000">
                <a:latin typeface="Calibri"/>
                <a:ea typeface="Calibri"/>
                <a:cs typeface="Calibri"/>
                <a:sym typeface="Calibri"/>
              </a:rPr>
              <a:t>draft workplan</a:t>
            </a:r>
            <a:r>
              <a:rPr lang="it" sz="1000">
                <a:latin typeface="Calibri"/>
                <a:ea typeface="Calibri"/>
                <a:cs typeface="Calibri"/>
                <a:sym typeface="Calibri"/>
              </a:rPr>
              <a:t>, that details WG structure, deliverables, milestones.</a:t>
            </a:r>
            <a:endParaRPr sz="1000">
              <a:latin typeface="Calibri"/>
              <a:ea typeface="Calibri"/>
              <a:cs typeface="Calibri"/>
              <a:sym typeface="Calibri"/>
            </a:endParaRPr>
          </a:p>
          <a:p>
            <a:pPr indent="0" lvl="0" marL="0" rtl="0" algn="l">
              <a:lnSpc>
                <a:spcPct val="115000"/>
              </a:lnSpc>
              <a:spcBef>
                <a:spcPts val="0"/>
              </a:spcBef>
              <a:spcAft>
                <a:spcPts val="0"/>
              </a:spcAft>
              <a:buNone/>
            </a:pPr>
            <a:r>
              <a:rPr lang="it" sz="1000">
                <a:latin typeface="Calibri"/>
                <a:ea typeface="Calibri"/>
                <a:cs typeface="Calibri"/>
                <a:sym typeface="Calibri"/>
              </a:rPr>
              <a:t>Deliverables </a:t>
            </a:r>
            <a:r>
              <a:rPr b="1" lang="it" sz="1000">
                <a:latin typeface="Calibri"/>
                <a:ea typeface="Calibri"/>
                <a:cs typeface="Calibri"/>
                <a:sym typeface="Calibri"/>
              </a:rPr>
              <a:t>must be delivered</a:t>
            </a:r>
            <a:r>
              <a:rPr lang="it" sz="1000">
                <a:latin typeface="Calibri"/>
                <a:ea typeface="Calibri"/>
                <a:cs typeface="Calibri"/>
                <a:sym typeface="Calibri"/>
              </a:rPr>
              <a:t> to have access to the next chunk of funds, so we need to be very careful in specifying what we are going to do. We need to prioritise our plans, e.g.:</a:t>
            </a:r>
            <a:endParaRPr sz="10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b="1" lang="it" sz="1400">
                <a:latin typeface="Calibri"/>
                <a:ea typeface="Calibri"/>
                <a:cs typeface="Calibri"/>
                <a:sym typeface="Calibri"/>
              </a:rPr>
              <a:t>C</a:t>
            </a:r>
            <a:r>
              <a:rPr b="1" lang="it" sz="1400">
                <a:latin typeface="Calibri"/>
                <a:ea typeface="Calibri"/>
                <a:cs typeface="Calibri"/>
                <a:sym typeface="Calibri"/>
              </a:rPr>
              <a:t>ERTI</a:t>
            </a:r>
            <a:r>
              <a:rPr lang="it" sz="1400">
                <a:latin typeface="Calibri"/>
                <a:ea typeface="Calibri"/>
                <a:cs typeface="Calibri"/>
                <a:sym typeface="Calibri"/>
              </a:rPr>
              <a:t>: algorithms that are critical to the success of the project,</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b="1" lang="it" sz="1400">
                <a:latin typeface="Calibri"/>
                <a:ea typeface="Calibri"/>
                <a:cs typeface="Calibri"/>
                <a:sym typeface="Calibri"/>
              </a:rPr>
              <a:t>PROBABILI</a:t>
            </a:r>
            <a:r>
              <a:rPr lang="it" sz="1400">
                <a:latin typeface="Calibri"/>
                <a:ea typeface="Calibri"/>
                <a:cs typeface="Calibri"/>
                <a:sym typeface="Calibri"/>
              </a:rPr>
              <a:t>: algorithms that will plausibly be delivered, </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b="1" lang="it" sz="1400">
                <a:latin typeface="Calibri"/>
                <a:ea typeface="Calibri"/>
                <a:cs typeface="Calibri"/>
                <a:sym typeface="Calibri"/>
              </a:rPr>
              <a:t>POSSIBILI</a:t>
            </a:r>
            <a:r>
              <a:rPr lang="it" sz="1400">
                <a:latin typeface="Calibri"/>
                <a:ea typeface="Calibri"/>
                <a:cs typeface="Calibri"/>
                <a:sym typeface="Calibri"/>
              </a:rPr>
              <a:t>: algorithms that we wish to improve, but success depends on extra resources.</a:t>
            </a:r>
            <a:endParaRPr sz="1400">
              <a:latin typeface="Calibri"/>
              <a:ea typeface="Calibri"/>
              <a:cs typeface="Calibri"/>
              <a:sym typeface="Calibri"/>
            </a:endParaRPr>
          </a:p>
          <a:p>
            <a:pPr indent="0" lvl="0" marL="0" rtl="0" algn="l">
              <a:lnSpc>
                <a:spcPct val="115000"/>
              </a:lnSpc>
              <a:spcBef>
                <a:spcPts val="0"/>
              </a:spcBef>
              <a:spcAft>
                <a:spcPts val="0"/>
              </a:spcAft>
              <a:buNone/>
            </a:pPr>
            <a:r>
              <a:rPr b="1" lang="it" sz="1000">
                <a:latin typeface="Calibri"/>
                <a:ea typeface="Calibri"/>
                <a:cs typeface="Calibri"/>
                <a:sym typeface="Calibri"/>
              </a:rPr>
              <a:t>Task 2.1</a:t>
            </a:r>
            <a:r>
              <a:rPr lang="it" sz="1000">
                <a:latin typeface="Calibri"/>
                <a:ea typeface="Calibri"/>
                <a:cs typeface="Calibri"/>
                <a:sym typeface="Calibri"/>
              </a:rPr>
              <a:t>: with WP1 we are surveying our participants to decide which codes/algorithms we select for the three priority classes, splitting the work into WP1 and WP2 (also a-posteriori). We can use open calls to </a:t>
            </a:r>
            <a:endParaRPr sz="1000">
              <a:latin typeface="Calibri"/>
              <a:ea typeface="Calibri"/>
              <a:cs typeface="Calibri"/>
              <a:sym typeface="Calibri"/>
            </a:endParaRPr>
          </a:p>
          <a:p>
            <a:pPr indent="0" lvl="0" marL="0" rtl="0" algn="l">
              <a:lnSpc>
                <a:spcPct val="115000"/>
              </a:lnSpc>
              <a:spcBef>
                <a:spcPts val="0"/>
              </a:spcBef>
              <a:spcAft>
                <a:spcPts val="0"/>
              </a:spcAft>
              <a:buNone/>
            </a:pPr>
            <a:r>
              <a:rPr lang="it" sz="1400">
                <a:latin typeface="Calibri"/>
                <a:ea typeface="Calibri"/>
                <a:cs typeface="Calibri"/>
                <a:sym typeface="Calibri"/>
              </a:rPr>
              <a:t>People joining the effort will be divided into two classes: </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b="1" lang="it" sz="1400">
                <a:latin typeface="Calibri"/>
                <a:ea typeface="Calibri"/>
                <a:cs typeface="Calibri"/>
                <a:sym typeface="Calibri"/>
              </a:rPr>
              <a:t>developers</a:t>
            </a:r>
            <a:r>
              <a:rPr lang="it" sz="1400">
                <a:latin typeface="Calibri"/>
                <a:ea typeface="Calibri"/>
                <a:cs typeface="Calibri"/>
                <a:sym typeface="Calibri"/>
              </a:rPr>
              <a:t>, </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Char char="•"/>
            </a:pPr>
            <a:r>
              <a:rPr b="1" lang="it" sz="1400">
                <a:latin typeface="Calibri"/>
                <a:ea typeface="Calibri"/>
                <a:cs typeface="Calibri"/>
                <a:sym typeface="Calibri"/>
              </a:rPr>
              <a:t>consultants</a:t>
            </a:r>
            <a:r>
              <a:rPr lang="it"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it" sz="1400">
                <a:latin typeface="Calibri"/>
                <a:ea typeface="Calibri"/>
                <a:cs typeface="Calibri"/>
                <a:sym typeface="Calibri"/>
              </a:rPr>
              <a:t>Once algorithms are selected, we need to provide </a:t>
            </a:r>
            <a:r>
              <a:rPr b="1" lang="it" sz="1400">
                <a:latin typeface="Calibri"/>
                <a:ea typeface="Calibri"/>
                <a:cs typeface="Calibri"/>
                <a:sym typeface="Calibri"/>
              </a:rPr>
              <a:t>use cases to WP4</a:t>
            </a:r>
            <a:r>
              <a:rPr lang="it" sz="1400">
                <a:latin typeface="Calibri"/>
                <a:ea typeface="Calibri"/>
                <a:cs typeface="Calibri"/>
                <a:sym typeface="Calibri"/>
              </a:rPr>
              <a:t> for the DMP, and receive recommendations for good practices of data management</a:t>
            </a:r>
            <a:endParaRPr sz="1400"/>
          </a:p>
        </p:txBody>
      </p:sp>
      <p:sp>
        <p:nvSpPr>
          <p:cNvPr id="302" name="Google Shape;302;p38"/>
          <p:cNvSpPr/>
          <p:nvPr/>
        </p:nvSpPr>
        <p:spPr>
          <a:xfrm>
            <a:off x="284526" y="8154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From the slides of Rome kick-off</a:t>
            </a:r>
            <a:endParaRPr b="0" i="0" sz="216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idx="1" type="body"/>
          </p:nvPr>
        </p:nvSpPr>
        <p:spPr>
          <a:xfrm>
            <a:off x="311700" y="2115050"/>
            <a:ext cx="8520600" cy="34164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it" u="sng">
                <a:solidFill>
                  <a:schemeClr val="hlink"/>
                </a:solidFill>
                <a:hlinkClick r:id="rId3"/>
              </a:rPr>
              <a:t>List of codes</a:t>
            </a:r>
            <a:r>
              <a:rPr lang="it"/>
              <a:t> 	 	</a:t>
            </a:r>
            <a:endParaRPr/>
          </a:p>
          <a:p>
            <a:pPr indent="-317500" lvl="0" marL="457200" rtl="0" algn="l">
              <a:spcBef>
                <a:spcPts val="0"/>
              </a:spcBef>
              <a:spcAft>
                <a:spcPts val="0"/>
              </a:spcAft>
              <a:buSzPts val="1400"/>
              <a:buChar char="-"/>
            </a:pPr>
            <a:r>
              <a:rPr lang="it"/>
              <a:t> 21 codes ! </a:t>
            </a:r>
            <a:endParaRPr/>
          </a:p>
          <a:p>
            <a:pPr indent="-317500" lvl="0" marL="457200" rtl="0" algn="l">
              <a:spcBef>
                <a:spcPts val="0"/>
              </a:spcBef>
              <a:spcAft>
                <a:spcPts val="0"/>
              </a:spcAft>
              <a:buSzPts val="1400"/>
              <a:buChar char="-"/>
            </a:pPr>
            <a:r>
              <a:rPr lang="it"/>
              <a:t>All of the participants have filled the form  </a:t>
            </a:r>
            <a:endParaRPr/>
          </a:p>
          <a:p>
            <a:pPr indent="-317500" lvl="0" marL="457200" rtl="0" algn="l">
              <a:spcBef>
                <a:spcPts val="0"/>
              </a:spcBef>
              <a:spcAft>
                <a:spcPts val="0"/>
              </a:spcAft>
              <a:buSzPts val="1400"/>
              <a:buChar char="-"/>
            </a:pPr>
            <a:r>
              <a:rPr lang="it"/>
              <a:t>The progress on activities is updated directly in the form </a:t>
            </a:r>
            <a:endParaRPr/>
          </a:p>
          <a:p>
            <a:pPr indent="-317500" lvl="0" marL="457200" rtl="0" algn="l">
              <a:spcBef>
                <a:spcPts val="0"/>
              </a:spcBef>
              <a:spcAft>
                <a:spcPts val="0"/>
              </a:spcAft>
              <a:buClr>
                <a:srgbClr val="666666"/>
              </a:buClr>
              <a:buSzPts val="1400"/>
              <a:buChar char="-"/>
            </a:pPr>
            <a:r>
              <a:rPr b="1" lang="it">
                <a:solidFill>
                  <a:srgbClr val="FF0000"/>
                </a:solidFill>
              </a:rPr>
              <a:t>/!\ </a:t>
            </a:r>
            <a:r>
              <a:rPr b="1" lang="it">
                <a:solidFill>
                  <a:srgbClr val="FF0000"/>
                </a:solidFill>
              </a:rPr>
              <a:t>July 15th: Deadline for all the Spoke3 participants to write  the report activities</a:t>
            </a:r>
            <a:r>
              <a:rPr b="1" lang="it">
                <a:solidFill>
                  <a:srgbClr val="666666"/>
                </a:solidFill>
              </a:rPr>
              <a:t>  </a:t>
            </a:r>
            <a:endParaRPr b="1">
              <a:solidFill>
                <a:srgbClr val="666666"/>
              </a:solidFill>
            </a:endParaRPr>
          </a:p>
          <a:p>
            <a:pPr indent="-317500" lvl="0" marL="457200" rtl="0" algn="l">
              <a:spcBef>
                <a:spcPts val="0"/>
              </a:spcBef>
              <a:spcAft>
                <a:spcPts val="0"/>
              </a:spcAft>
              <a:buSzPts val="1400"/>
              <a:buChar char="-"/>
            </a:pPr>
            <a:r>
              <a:rPr lang="it"/>
              <a:t>Instructions on how to fill the table are provided in the same file  </a:t>
            </a:r>
            <a:endParaRPr/>
          </a:p>
          <a:p>
            <a:pPr indent="0" lvl="0" marL="0" rtl="0" algn="l">
              <a:spcBef>
                <a:spcPts val="0"/>
              </a:spcBef>
              <a:spcAft>
                <a:spcPts val="0"/>
              </a:spcAft>
              <a:buNone/>
            </a:pPr>
            <a:r>
              <a:t/>
            </a:r>
            <a:endParaRPr/>
          </a:p>
        </p:txBody>
      </p:sp>
      <p:sp>
        <p:nvSpPr>
          <p:cNvPr id="308" name="Google Shape;308;p39"/>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Towards a (final) list of codes !</a:t>
            </a:r>
            <a:endParaRPr b="1" sz="2160">
              <a:solidFill>
                <a:srgbClr val="1528BC"/>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idx="1" type="body"/>
          </p:nvPr>
        </p:nvSpPr>
        <p:spPr>
          <a:xfrm>
            <a:off x="311700" y="979425"/>
            <a:ext cx="8520600" cy="1138800"/>
          </a:xfrm>
          <a:prstGeom prst="rect">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it"/>
              <a:t>The idea is to keep the software table updated, adding columns with all informations relevant for the year and final reports </a:t>
            </a:r>
            <a:endParaRPr/>
          </a:p>
          <a:p>
            <a:pPr indent="0" lvl="0" marL="0" rtl="0" algn="l">
              <a:lnSpc>
                <a:spcPct val="100000"/>
              </a:lnSpc>
              <a:spcBef>
                <a:spcPts val="1200"/>
              </a:spcBef>
              <a:spcAft>
                <a:spcPts val="0"/>
              </a:spcAft>
              <a:buNone/>
            </a:pPr>
            <a:r>
              <a:rPr b="1" lang="it" sz="1400">
                <a:solidFill>
                  <a:schemeClr val="dk1"/>
                </a:solidFill>
                <a:latin typeface="Times New Roman"/>
                <a:ea typeface="Times New Roman"/>
                <a:cs typeface="Times New Roman"/>
                <a:sym typeface="Times New Roman"/>
              </a:rPr>
              <a:t>codes profiling, development goals, bottleneck identification, debug procedure, implemented strategies and final results</a:t>
            </a:r>
            <a:endParaRPr/>
          </a:p>
        </p:txBody>
      </p:sp>
      <p:pic>
        <p:nvPicPr>
          <p:cNvPr id="314" name="Google Shape;314;p40"/>
          <p:cNvPicPr preferRelativeResize="0"/>
          <p:nvPr/>
        </p:nvPicPr>
        <p:blipFill rotWithShape="1">
          <a:blip r:embed="rId3">
            <a:alphaModFix/>
          </a:blip>
          <a:srcRect b="0" l="0" r="10362" t="6032"/>
          <a:stretch/>
        </p:blipFill>
        <p:spPr>
          <a:xfrm>
            <a:off x="67825" y="2166775"/>
            <a:ext cx="9008376" cy="2886725"/>
          </a:xfrm>
          <a:prstGeom prst="rect">
            <a:avLst/>
          </a:prstGeom>
          <a:noFill/>
          <a:ln>
            <a:noFill/>
          </a:ln>
        </p:spPr>
      </p:pic>
      <p:cxnSp>
        <p:nvCxnSpPr>
          <p:cNvPr id="315" name="Google Shape;315;p40"/>
          <p:cNvCxnSpPr/>
          <p:nvPr/>
        </p:nvCxnSpPr>
        <p:spPr>
          <a:xfrm>
            <a:off x="7718700" y="1938325"/>
            <a:ext cx="373800" cy="588300"/>
          </a:xfrm>
          <a:prstGeom prst="straightConnector1">
            <a:avLst/>
          </a:prstGeom>
          <a:noFill/>
          <a:ln cap="flat" cmpd="sng" w="9525">
            <a:solidFill>
              <a:schemeClr val="dk2"/>
            </a:solidFill>
            <a:prstDash val="solid"/>
            <a:round/>
            <a:headEnd len="med" w="med" type="none"/>
            <a:tailEnd len="med" w="med" type="triangle"/>
          </a:ln>
        </p:spPr>
      </p:cxnSp>
      <p:cxnSp>
        <p:nvCxnSpPr>
          <p:cNvPr id="316" name="Google Shape;316;p40"/>
          <p:cNvCxnSpPr/>
          <p:nvPr/>
        </p:nvCxnSpPr>
        <p:spPr>
          <a:xfrm flipH="1" rot="10800000">
            <a:off x="1516050" y="1938350"/>
            <a:ext cx="7151100" cy="6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type="title"/>
          </p:nvPr>
        </p:nvSpPr>
        <p:spPr>
          <a:xfrm>
            <a:off x="185300" y="135927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a:t>=&gt; Internal d</a:t>
            </a:r>
            <a:r>
              <a:rPr b="1" lang="it"/>
              <a:t>eliverable</a:t>
            </a:r>
            <a:endParaRPr b="1"/>
          </a:p>
        </p:txBody>
      </p:sp>
      <p:pic>
        <p:nvPicPr>
          <p:cNvPr id="322" name="Google Shape;322;p41"/>
          <p:cNvPicPr preferRelativeResize="0"/>
          <p:nvPr/>
        </p:nvPicPr>
        <p:blipFill rotWithShape="1">
          <a:blip r:embed="rId3">
            <a:alphaModFix/>
          </a:blip>
          <a:srcRect b="0" l="0" r="10362" t="6032"/>
          <a:stretch/>
        </p:blipFill>
        <p:spPr>
          <a:xfrm>
            <a:off x="67825" y="2166775"/>
            <a:ext cx="9008376" cy="288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42"/>
          <p:cNvGraphicFramePr/>
          <p:nvPr/>
        </p:nvGraphicFramePr>
        <p:xfrm>
          <a:off x="13" y="0"/>
          <a:ext cx="3000000" cy="3000000"/>
        </p:xfrm>
        <a:graphic>
          <a:graphicData uri="http://schemas.openxmlformats.org/drawingml/2006/table">
            <a:tbl>
              <a:tblPr>
                <a:noFill/>
                <a:tableStyleId>{1999600F-1123-43B7-AFF1-28E64AABE365}</a:tableStyleId>
              </a:tblPr>
              <a:tblGrid>
                <a:gridCol w="1233750"/>
                <a:gridCol w="2794025"/>
                <a:gridCol w="2605050"/>
                <a:gridCol w="1255975"/>
                <a:gridCol w="1255175"/>
              </a:tblGrid>
              <a:tr h="1164850">
                <a:tc>
                  <a:txBody>
                    <a:bodyPr/>
                    <a:lstStyle/>
                    <a:p>
                      <a:pPr indent="0" lvl="0" marL="0" rtl="0" algn="ctr">
                        <a:spcBef>
                          <a:spcPts val="0"/>
                        </a:spcBef>
                        <a:spcAft>
                          <a:spcPts val="0"/>
                        </a:spcAft>
                        <a:buNone/>
                      </a:pPr>
                      <a:r>
                        <a:rPr b="1" lang="it">
                          <a:latin typeface="Lato"/>
                          <a:ea typeface="Lato"/>
                          <a:cs typeface="Lato"/>
                          <a:sym typeface="Lato"/>
                        </a:rPr>
                        <a:t>Partner</a:t>
                      </a:r>
                      <a:endParaRPr b="1">
                        <a:latin typeface="Lato"/>
                        <a:ea typeface="Lato"/>
                        <a:cs typeface="Lato"/>
                        <a:sym typeface="Lato"/>
                      </a:endParaRPr>
                    </a:p>
                  </a:txBody>
                  <a:tcPr marT="50400" marB="50400" marR="50400" marL="50400" anchor="ctr">
                    <a:solidFill>
                      <a:srgbClr val="C9DAF8"/>
                    </a:solidFill>
                  </a:tcPr>
                </a:tc>
                <a:tc>
                  <a:txBody>
                    <a:bodyPr/>
                    <a:lstStyle/>
                    <a:p>
                      <a:pPr indent="0" lvl="0" marL="0" rtl="0" algn="ctr">
                        <a:lnSpc>
                          <a:spcPct val="115000"/>
                        </a:lnSpc>
                        <a:spcBef>
                          <a:spcPts val="0"/>
                        </a:spcBef>
                        <a:spcAft>
                          <a:spcPts val="0"/>
                        </a:spcAft>
                        <a:buNone/>
                      </a:pPr>
                      <a:r>
                        <a:rPr b="1" lang="it">
                          <a:latin typeface="Lato"/>
                          <a:ea typeface="Lato"/>
                          <a:cs typeface="Lato"/>
                          <a:sym typeface="Lato"/>
                        </a:rPr>
                        <a:t>Participating Personnel</a:t>
                      </a:r>
                      <a:endParaRPr b="1">
                        <a:latin typeface="Lato"/>
                        <a:ea typeface="Lato"/>
                        <a:cs typeface="Lato"/>
                        <a:sym typeface="Lato"/>
                      </a:endParaRPr>
                    </a:p>
                  </a:txBody>
                  <a:tcPr marT="50400" marB="50400" marR="50400" marL="50400" anchor="ctr">
                    <a:solidFill>
                      <a:srgbClr val="C9DAF8"/>
                    </a:solidFill>
                  </a:tcPr>
                </a:tc>
                <a:tc>
                  <a:txBody>
                    <a:bodyPr/>
                    <a:lstStyle/>
                    <a:p>
                      <a:pPr indent="0" lvl="0" marL="0" rtl="0" algn="ctr">
                        <a:lnSpc>
                          <a:spcPct val="115000"/>
                        </a:lnSpc>
                        <a:spcBef>
                          <a:spcPts val="0"/>
                        </a:spcBef>
                        <a:spcAft>
                          <a:spcPts val="0"/>
                        </a:spcAft>
                        <a:buNone/>
                      </a:pPr>
                      <a:r>
                        <a:rPr b="1" lang="it">
                          <a:latin typeface="Lato"/>
                          <a:ea typeface="Lato"/>
                          <a:cs typeface="Lato"/>
                          <a:sym typeface="Lato"/>
                        </a:rPr>
                        <a:t>Hired Personnel </a:t>
                      </a:r>
                      <a:endParaRPr b="1">
                        <a:latin typeface="Lato"/>
                        <a:ea typeface="Lato"/>
                        <a:cs typeface="Lato"/>
                        <a:sym typeface="Lato"/>
                      </a:endParaRPr>
                    </a:p>
                  </a:txBody>
                  <a:tcPr marT="50400" marB="50400" marR="50400" marL="50400" anchor="ctr">
                    <a:solidFill>
                      <a:srgbClr val="C9DAF8"/>
                    </a:solidFill>
                  </a:tcPr>
                </a:tc>
                <a:tc>
                  <a:txBody>
                    <a:bodyPr/>
                    <a:lstStyle/>
                    <a:p>
                      <a:pPr indent="0" lvl="0" marL="0" rtl="0" algn="ctr">
                        <a:spcBef>
                          <a:spcPts val="0"/>
                        </a:spcBef>
                        <a:spcAft>
                          <a:spcPts val="0"/>
                        </a:spcAft>
                        <a:buNone/>
                      </a:pPr>
                      <a:r>
                        <a:rPr b="1" lang="it">
                          <a:latin typeface="Lato"/>
                          <a:ea typeface="Lato"/>
                          <a:cs typeface="Lato"/>
                          <a:sym typeface="Lato"/>
                        </a:rPr>
                        <a:t>#codes proposed</a:t>
                      </a:r>
                      <a:endParaRPr b="1">
                        <a:latin typeface="Lato"/>
                        <a:ea typeface="Lato"/>
                        <a:cs typeface="Lato"/>
                        <a:sym typeface="Lato"/>
                      </a:endParaRPr>
                    </a:p>
                  </a:txBody>
                  <a:tcPr marT="50400" marB="50400" marR="50400" marL="50400" anchor="ctr">
                    <a:solidFill>
                      <a:srgbClr val="C9DAF8"/>
                    </a:solidFill>
                  </a:tcPr>
                </a:tc>
                <a:tc>
                  <a:txBody>
                    <a:bodyPr/>
                    <a:lstStyle/>
                    <a:p>
                      <a:pPr indent="0" lvl="0" marL="0" rtl="0" algn="ctr">
                        <a:spcBef>
                          <a:spcPts val="0"/>
                        </a:spcBef>
                        <a:spcAft>
                          <a:spcPts val="0"/>
                        </a:spcAft>
                        <a:buNone/>
                      </a:pPr>
                      <a:r>
                        <a:rPr b="1" lang="it">
                          <a:solidFill>
                            <a:schemeClr val="dk1"/>
                          </a:solidFill>
                          <a:latin typeface="Lato"/>
                          <a:ea typeface="Lato"/>
                          <a:cs typeface="Lato"/>
                          <a:sym typeface="Lato"/>
                        </a:rPr>
                        <a:t>#CERTI</a:t>
                      </a:r>
                      <a:r>
                        <a:rPr b="1" lang="it">
                          <a:solidFill>
                            <a:schemeClr val="dk1"/>
                          </a:solidFill>
                          <a:latin typeface="Lato"/>
                          <a:ea typeface="Lato"/>
                          <a:cs typeface="Lato"/>
                          <a:sym typeface="Lato"/>
                        </a:rPr>
                        <a:t> </a:t>
                      </a:r>
                      <a:endParaRPr b="1">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b="1" sz="1000">
                        <a:latin typeface="Lato"/>
                        <a:ea typeface="Lato"/>
                        <a:cs typeface="Lato"/>
                        <a:sym typeface="Lato"/>
                      </a:endParaRPr>
                    </a:p>
                  </a:txBody>
                  <a:tcPr marT="50400" marB="50400" marR="50400" marL="50400" anchor="ctr">
                    <a:solidFill>
                      <a:srgbClr val="C9DAF8"/>
                    </a:solidFill>
                  </a:tcPr>
                </a:tc>
              </a:tr>
              <a:tr h="615575">
                <a:tc>
                  <a:txBody>
                    <a:bodyPr/>
                    <a:lstStyle/>
                    <a:p>
                      <a:pPr indent="0" lvl="0" marL="0" rtl="0" algn="l">
                        <a:spcBef>
                          <a:spcPts val="0"/>
                        </a:spcBef>
                        <a:spcAft>
                          <a:spcPts val="0"/>
                        </a:spcAft>
                        <a:buNone/>
                      </a:pPr>
                      <a:r>
                        <a:rPr lang="it" sz="1000">
                          <a:latin typeface="Lato"/>
                          <a:ea typeface="Lato"/>
                          <a:cs typeface="Lato"/>
                          <a:sym typeface="Lato"/>
                        </a:rPr>
                        <a:t>UniTS</a:t>
                      </a:r>
                      <a:endParaRPr sz="1000">
                        <a:latin typeface="Lato"/>
                        <a:ea typeface="Lato"/>
                        <a:cs typeface="Lato"/>
                        <a:sym typeface="Lato"/>
                      </a:endParaRPr>
                    </a:p>
                  </a:txBody>
                  <a:tcPr marT="50400" marB="50400" marR="50400" marL="50400" anchor="ctr">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it" sz="1000">
                          <a:solidFill>
                            <a:schemeClr val="dk1"/>
                          </a:solidFill>
                          <a:highlight>
                            <a:schemeClr val="lt1"/>
                          </a:highlight>
                          <a:latin typeface="Lato"/>
                          <a:ea typeface="Lato"/>
                          <a:cs typeface="Lato"/>
                          <a:sym typeface="Lato"/>
                        </a:rPr>
                        <a:t>Stefano Borgani, </a:t>
                      </a:r>
                      <a:r>
                        <a:rPr lang="it" sz="1000">
                          <a:highlight>
                            <a:srgbClr val="FFFFFF"/>
                          </a:highlight>
                          <a:latin typeface="Lato"/>
                          <a:ea typeface="Lato"/>
                          <a:cs typeface="Lato"/>
                          <a:sym typeface="Lato"/>
                        </a:rPr>
                        <a:t>Pierluigi Monaco</a:t>
                      </a:r>
                      <a:endParaRPr sz="1000">
                        <a:latin typeface="Lato"/>
                        <a:ea typeface="Lato"/>
                        <a:cs typeface="Lato"/>
                        <a:sym typeface="Lato"/>
                      </a:endParaRPr>
                    </a:p>
                  </a:txBody>
                  <a:tcPr marT="50400" marB="50400" marR="50400" marL="50400" anchor="ctr">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RTDA: Milena Valentini; PhD: Alice Damiano, Luca Cappelli (Spoke 10), Marius Lepinzan (Spoke 1)</a:t>
                      </a:r>
                      <a:endParaRPr sz="1000">
                        <a:highlight>
                          <a:srgbClr val="FFFFFF"/>
                        </a:highlight>
                        <a:latin typeface="Lato"/>
                        <a:ea typeface="Lato"/>
                        <a:cs typeface="Lato"/>
                        <a:sym typeface="Lato"/>
                      </a:endParaRPr>
                    </a:p>
                  </a:txBody>
                  <a:tcPr marT="50400" marB="50400" marR="50400" marL="50400"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1000"/>
                        <a:t>2</a:t>
                      </a:r>
                      <a:endParaRPr sz="1000"/>
                    </a:p>
                  </a:txBody>
                  <a:tcPr marT="50400" marB="50400" marR="50400" marL="50400"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1000"/>
                        <a:t>2</a:t>
                      </a:r>
                      <a:endParaRPr sz="1000"/>
                    </a:p>
                  </a:txBody>
                  <a:tcPr marT="50400" marB="50400" marR="50400" marL="50400" anchor="ctr">
                    <a:lnB cap="flat" cmpd="sng" w="9525">
                      <a:solidFill>
                        <a:srgbClr val="9E9E9E"/>
                      </a:solidFill>
                      <a:prstDash val="solid"/>
                      <a:round/>
                      <a:headEnd len="sm" w="sm" type="none"/>
                      <a:tailEnd len="sm" w="sm" type="none"/>
                    </a:lnB>
                    <a:solidFill>
                      <a:srgbClr val="CFE2F3"/>
                    </a:solidFill>
                  </a:tcPr>
                </a:tc>
              </a:tr>
              <a:tr h="655950">
                <a:tc>
                  <a:txBody>
                    <a:bodyPr/>
                    <a:lstStyle/>
                    <a:p>
                      <a:pPr indent="0" lvl="0" marL="0" rtl="0" algn="l">
                        <a:spcBef>
                          <a:spcPts val="0"/>
                        </a:spcBef>
                        <a:spcAft>
                          <a:spcPts val="0"/>
                        </a:spcAft>
                        <a:buNone/>
                      </a:pPr>
                      <a:r>
                        <a:rPr lang="it" sz="1000">
                          <a:latin typeface="Lato"/>
                          <a:ea typeface="Lato"/>
                          <a:cs typeface="Lato"/>
                          <a:sym typeface="Lato"/>
                        </a:rPr>
                        <a:t>INAF</a:t>
                      </a:r>
                      <a:endParaRPr sz="1000">
                        <a:latin typeface="Lato"/>
                        <a:ea typeface="Lato"/>
                        <a:cs typeface="Lato"/>
                        <a:sym typeface="Lato"/>
                      </a:endParaRPr>
                    </a:p>
                  </a:txBody>
                  <a:tcPr marT="50400" marB="50400" marR="50400" marL="50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it" sz="1000">
                          <a:solidFill>
                            <a:schemeClr val="dk1"/>
                          </a:solidFill>
                          <a:latin typeface="Lato"/>
                          <a:ea typeface="Lato"/>
                          <a:cs typeface="Lato"/>
                          <a:sym typeface="Lato"/>
                        </a:rPr>
                        <a:t>Matteo Bachetti, Aldo Bonomo, </a:t>
                      </a:r>
                      <a:r>
                        <a:rPr lang="it" sz="1000">
                          <a:latin typeface="Lato"/>
                          <a:ea typeface="Lato"/>
                          <a:cs typeface="Lato"/>
                          <a:sym typeface="Lato"/>
                        </a:rPr>
                        <a:t>Gianfranco Brunetti, </a:t>
                      </a:r>
                      <a:r>
                        <a:rPr lang="it" sz="1000">
                          <a:solidFill>
                            <a:schemeClr val="dk1"/>
                          </a:solidFill>
                          <a:latin typeface="Lato"/>
                          <a:ea typeface="Lato"/>
                          <a:cs typeface="Lato"/>
                          <a:sym typeface="Lato"/>
                        </a:rPr>
                        <a:t>Francesco Calura, </a:t>
                      </a:r>
                      <a:r>
                        <a:rPr lang="it" sz="1000">
                          <a:latin typeface="Lato"/>
                          <a:ea typeface="Lato"/>
                          <a:cs typeface="Lato"/>
                          <a:sym typeface="Lato"/>
                        </a:rPr>
                        <a:t>Claudio Gheller, Giacomo Mulas, Diego Turrini</a:t>
                      </a:r>
                      <a:endParaRPr sz="1000">
                        <a:highlight>
                          <a:srgbClr val="FFFFFF"/>
                        </a:highlight>
                        <a:latin typeface="Lato"/>
                        <a:ea typeface="Lato"/>
                        <a:cs typeface="Lato"/>
                        <a:sym typeface="Lato"/>
                      </a:endParaRPr>
                    </a:p>
                  </a:txBody>
                  <a:tcPr marT="50400" marB="50400" marR="50400" marL="50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it" sz="1000">
                          <a:latin typeface="Lato"/>
                          <a:ea typeface="Lato"/>
                          <a:cs typeface="Lato"/>
                          <a:sym typeface="Lato"/>
                        </a:rPr>
                        <a:t>(11 TD da qui a fine anno)</a:t>
                      </a:r>
                      <a:endParaRPr sz="1000">
                        <a:latin typeface="Lato"/>
                        <a:ea typeface="Lato"/>
                        <a:cs typeface="Lato"/>
                        <a:sym typeface="Lato"/>
                      </a:endParaRPr>
                    </a:p>
                  </a:txBody>
                  <a:tcPr marT="50400" marB="50400" marR="50400" marL="50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1000"/>
                        <a:t>6</a:t>
                      </a:r>
                      <a:endParaRPr sz="1000"/>
                    </a:p>
                  </a:txBody>
                  <a:tcPr marT="50400" marB="50400" marR="50400" marL="50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it" sz="1000"/>
                        <a:t>5</a:t>
                      </a:r>
                      <a:endParaRPr sz="1000"/>
                    </a:p>
                  </a:txBody>
                  <a:tcPr marT="50400" marB="50400" marR="50400" marL="504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465500">
                <a:tc>
                  <a:txBody>
                    <a:bodyPr/>
                    <a:lstStyle/>
                    <a:p>
                      <a:pPr indent="0" lvl="0" marL="0" rtl="0" algn="l">
                        <a:spcBef>
                          <a:spcPts val="0"/>
                        </a:spcBef>
                        <a:spcAft>
                          <a:spcPts val="0"/>
                        </a:spcAft>
                        <a:buNone/>
                      </a:pPr>
                      <a:r>
                        <a:rPr lang="it" sz="1000">
                          <a:latin typeface="Lato"/>
                          <a:ea typeface="Lato"/>
                          <a:cs typeface="Lato"/>
                          <a:sym typeface="Lato"/>
                        </a:rPr>
                        <a:t>SISSA</a:t>
                      </a:r>
                      <a:endParaRPr sz="1000">
                        <a:latin typeface="Lato"/>
                        <a:ea typeface="Lato"/>
                        <a:cs typeface="Lato"/>
                        <a:sym typeface="Lato"/>
                      </a:endParaRPr>
                    </a:p>
                  </a:txBody>
                  <a:tcPr marT="50400" marB="50400" marR="50400" marL="50400" anchor="ctr">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it" sz="1000">
                          <a:solidFill>
                            <a:schemeClr val="dk1"/>
                          </a:solidFill>
                          <a:latin typeface="Lato"/>
                          <a:ea typeface="Lato"/>
                          <a:cs typeface="Lato"/>
                          <a:sym typeface="Lato"/>
                        </a:rPr>
                        <a:t>Andrea Lapi, Mario Spera, </a:t>
                      </a:r>
                      <a:r>
                        <a:rPr lang="it" sz="1000">
                          <a:latin typeface="Lato"/>
                          <a:ea typeface="Lato"/>
                          <a:cs typeface="Lato"/>
                          <a:sym typeface="Lato"/>
                        </a:rPr>
                        <a:t>Matteo Viel</a:t>
                      </a:r>
                      <a:endParaRPr sz="1000">
                        <a:latin typeface="Lato"/>
                        <a:ea typeface="Lato"/>
                        <a:cs typeface="Lato"/>
                        <a:sym typeface="Lato"/>
                      </a:endParaRPr>
                    </a:p>
                  </a:txBody>
                  <a:tcPr marT="50400" marB="50400" marR="50400" marL="50400" anchor="ctr">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it" sz="1000">
                          <a:latin typeface="Lato"/>
                          <a:ea typeface="Lato"/>
                          <a:cs typeface="Lato"/>
                          <a:sym typeface="Lato"/>
                        </a:rPr>
                        <a:t>AdR: Tommaso Ronconi, Chiara Moretti, Elena Sarpa (da agosto)</a:t>
                      </a:r>
                      <a:endParaRPr sz="1000">
                        <a:latin typeface="Lato"/>
                        <a:ea typeface="Lato"/>
                        <a:cs typeface="Lato"/>
                        <a:sym typeface="Lato"/>
                      </a:endParaRPr>
                    </a:p>
                  </a:txBody>
                  <a:tcPr marT="50400" marB="50400" marR="50400" marL="5040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it" sz="1000"/>
                        <a:t>3</a:t>
                      </a:r>
                      <a:endParaRPr sz="1000"/>
                    </a:p>
                  </a:txBody>
                  <a:tcPr marT="50400" marB="50400" marR="50400" marL="5040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it" sz="1000"/>
                        <a:t>2</a:t>
                      </a:r>
                      <a:endParaRPr sz="1000"/>
                    </a:p>
                  </a:txBody>
                  <a:tcPr marT="50400" marB="50400" marR="50400" marL="50400" anchor="ctr">
                    <a:lnT cap="flat" cmpd="sng" w="9525">
                      <a:solidFill>
                        <a:srgbClr val="9E9E9E"/>
                      </a:solidFill>
                      <a:prstDash val="solid"/>
                      <a:round/>
                      <a:headEnd len="sm" w="sm" type="none"/>
                      <a:tailEnd len="sm" w="sm" type="none"/>
                    </a:lnT>
                    <a:solidFill>
                      <a:srgbClr val="CFE2F3"/>
                    </a:solidFill>
                  </a:tcPr>
                </a:tc>
              </a:tr>
              <a:tr h="436875">
                <a:tc>
                  <a:txBody>
                    <a:bodyPr/>
                    <a:lstStyle/>
                    <a:p>
                      <a:pPr indent="0" lvl="0" marL="0" rtl="0" algn="l">
                        <a:spcBef>
                          <a:spcPts val="0"/>
                        </a:spcBef>
                        <a:spcAft>
                          <a:spcPts val="0"/>
                        </a:spcAft>
                        <a:buNone/>
                      </a:pPr>
                      <a:r>
                        <a:rPr lang="it" sz="1000">
                          <a:latin typeface="Lato"/>
                          <a:ea typeface="Lato"/>
                          <a:cs typeface="Lato"/>
                          <a:sym typeface="Lato"/>
                        </a:rPr>
                        <a:t>UniTO</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Andrea Mignone</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AdR: Loic Chantry; PhD: Alessio Suriano</a:t>
                      </a:r>
                      <a:endParaRPr sz="1000">
                        <a:highlight>
                          <a:srgbClr val="FFFFFF"/>
                        </a:highlight>
                        <a:latin typeface="Lato"/>
                        <a:ea typeface="Lato"/>
                        <a:cs typeface="Lato"/>
                        <a:sym typeface="Lato"/>
                      </a:endParaRPr>
                    </a:p>
                  </a:txBody>
                  <a:tcPr marT="50400" marB="50400" marR="50400" marL="50400" anchor="ctr"/>
                </a:tc>
                <a:tc>
                  <a:txBody>
                    <a:bodyPr/>
                    <a:lstStyle/>
                    <a:p>
                      <a:pPr indent="0" lvl="0" marL="0" rtl="0" algn="ctr">
                        <a:spcBef>
                          <a:spcPts val="0"/>
                        </a:spcBef>
                        <a:spcAft>
                          <a:spcPts val="0"/>
                        </a:spcAft>
                        <a:buNone/>
                      </a:pPr>
                      <a:r>
                        <a:rPr lang="it" sz="1000"/>
                        <a:t>1</a:t>
                      </a:r>
                      <a:endParaRPr sz="1000"/>
                    </a:p>
                  </a:txBody>
                  <a:tcPr marT="50400" marB="50400" marR="50400" marL="50400" anchor="ctr"/>
                </a:tc>
                <a:tc>
                  <a:txBody>
                    <a:bodyPr/>
                    <a:lstStyle/>
                    <a:p>
                      <a:pPr indent="0" lvl="0" marL="0" rtl="0" algn="ctr">
                        <a:spcBef>
                          <a:spcPts val="0"/>
                        </a:spcBef>
                        <a:spcAft>
                          <a:spcPts val="0"/>
                        </a:spcAft>
                        <a:buNone/>
                      </a:pPr>
                      <a:r>
                        <a:rPr lang="it" sz="1000"/>
                        <a:t>1</a:t>
                      </a:r>
                      <a:endParaRPr sz="1000"/>
                    </a:p>
                  </a:txBody>
                  <a:tcPr marT="50400" marB="50400" marR="50400" marL="50400" anchor="ctr">
                    <a:solidFill>
                      <a:srgbClr val="CFE2F3"/>
                    </a:solidFill>
                  </a:tcPr>
                </a:tc>
              </a:tr>
              <a:tr h="436875">
                <a:tc>
                  <a:txBody>
                    <a:bodyPr/>
                    <a:lstStyle/>
                    <a:p>
                      <a:pPr indent="0" lvl="0" marL="0" rtl="0" algn="l">
                        <a:spcBef>
                          <a:spcPts val="0"/>
                        </a:spcBef>
                        <a:spcAft>
                          <a:spcPts val="0"/>
                        </a:spcAft>
                        <a:buNone/>
                      </a:pPr>
                      <a:r>
                        <a:rPr lang="it" sz="1000">
                          <a:latin typeface="Lato"/>
                          <a:ea typeface="Lato"/>
                          <a:cs typeface="Lato"/>
                          <a:sym typeface="Lato"/>
                        </a:rPr>
                        <a:t>UniCT</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Clr>
                          <a:schemeClr val="dk1"/>
                        </a:buClr>
                        <a:buSzPts val="1100"/>
                        <a:buFont typeface="Arial"/>
                        <a:buNone/>
                      </a:pPr>
                      <a:r>
                        <a:rPr lang="it" sz="1000">
                          <a:solidFill>
                            <a:schemeClr val="dk1"/>
                          </a:solidFill>
                          <a:highlight>
                            <a:schemeClr val="lt1"/>
                          </a:highlight>
                          <a:latin typeface="Lato"/>
                          <a:ea typeface="Lato"/>
                          <a:cs typeface="Lato"/>
                          <a:sym typeface="Lato"/>
                        </a:rPr>
                        <a:t>Giuseppe Puglisi, Loreto Di Donato, Alessandro Lanzafame</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None/>
                      </a:pPr>
                      <a:r>
                        <a:rPr lang="it" sz="1000">
                          <a:latin typeface="Lato"/>
                          <a:ea typeface="Lato"/>
                          <a:cs typeface="Lato"/>
                          <a:sym typeface="Lato"/>
                        </a:rPr>
                        <a:t>(1 PhD)</a:t>
                      </a:r>
                      <a:endParaRPr sz="1000">
                        <a:latin typeface="Lato"/>
                        <a:ea typeface="Lato"/>
                        <a:cs typeface="Lato"/>
                        <a:sym typeface="Lato"/>
                      </a:endParaRPr>
                    </a:p>
                  </a:txBody>
                  <a:tcPr marT="50400" marB="50400" marR="50400" marL="50400" anchor="ctr"/>
                </a:tc>
                <a:tc>
                  <a:txBody>
                    <a:bodyPr/>
                    <a:lstStyle/>
                    <a:p>
                      <a:pPr indent="0" lvl="0" marL="0" rtl="0" algn="ctr">
                        <a:spcBef>
                          <a:spcPts val="0"/>
                        </a:spcBef>
                        <a:spcAft>
                          <a:spcPts val="0"/>
                        </a:spcAft>
                        <a:buNone/>
                      </a:pPr>
                      <a:r>
                        <a:rPr lang="it" sz="1000"/>
                        <a:t>1</a:t>
                      </a:r>
                      <a:endParaRPr sz="1000"/>
                    </a:p>
                  </a:txBody>
                  <a:tcPr marT="50400" marB="50400" marR="50400" marL="50400" anchor="ctr"/>
                </a:tc>
                <a:tc>
                  <a:txBody>
                    <a:bodyPr/>
                    <a:lstStyle/>
                    <a:p>
                      <a:pPr indent="0" lvl="0" marL="0" rtl="0" algn="ctr">
                        <a:spcBef>
                          <a:spcPts val="0"/>
                        </a:spcBef>
                        <a:spcAft>
                          <a:spcPts val="0"/>
                        </a:spcAft>
                        <a:buNone/>
                      </a:pPr>
                      <a:r>
                        <a:rPr lang="it" sz="1000"/>
                        <a:t>1</a:t>
                      </a:r>
                      <a:endParaRPr sz="1000"/>
                    </a:p>
                  </a:txBody>
                  <a:tcPr marT="50400" marB="50400" marR="50400" marL="50400" anchor="ctr">
                    <a:solidFill>
                      <a:srgbClr val="CFE2F3"/>
                    </a:solidFill>
                  </a:tcPr>
                </a:tc>
              </a:tr>
              <a:tr h="465500">
                <a:tc>
                  <a:txBody>
                    <a:bodyPr/>
                    <a:lstStyle/>
                    <a:p>
                      <a:pPr indent="0" lvl="0" marL="0" rtl="0" algn="l">
                        <a:spcBef>
                          <a:spcPts val="0"/>
                        </a:spcBef>
                        <a:spcAft>
                          <a:spcPts val="0"/>
                        </a:spcAft>
                        <a:buNone/>
                      </a:pPr>
                      <a:r>
                        <a:rPr lang="it" sz="1000">
                          <a:latin typeface="Lato"/>
                          <a:ea typeface="Lato"/>
                          <a:cs typeface="Lato"/>
                          <a:sym typeface="Lato"/>
                        </a:rPr>
                        <a:t>INFN</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None/>
                      </a:pPr>
                      <a:r>
                        <a:rPr lang="it" sz="1000">
                          <a:solidFill>
                            <a:schemeClr val="dk1"/>
                          </a:solidFill>
                          <a:latin typeface="Lato"/>
                          <a:ea typeface="Lato"/>
                          <a:cs typeface="Lato"/>
                          <a:sym typeface="Lato"/>
                        </a:rPr>
                        <a:t>Stefano Della Torre, Martina Gerbino, </a:t>
                      </a:r>
                      <a:r>
                        <a:rPr lang="it" sz="1000">
                          <a:latin typeface="Lato"/>
                          <a:ea typeface="Lato"/>
                          <a:cs typeface="Lato"/>
                          <a:sym typeface="Lato"/>
                        </a:rPr>
                        <a:t>Massimiliano Lattanzi</a:t>
                      </a:r>
                      <a:endParaRPr sz="1000">
                        <a:latin typeface="Lato"/>
                        <a:ea typeface="Lato"/>
                        <a:cs typeface="Lato"/>
                        <a:sym typeface="Lato"/>
                      </a:endParaRPr>
                    </a:p>
                  </a:txBody>
                  <a:tcPr marT="50400" marB="50400" marR="50400" marL="50400" anchor="ctr"/>
                </a:tc>
                <a:tc>
                  <a:txBody>
                    <a:bodyPr/>
                    <a:lstStyle/>
                    <a:p>
                      <a:pPr indent="0" lvl="0" marL="0" rtl="0" algn="l">
                        <a:lnSpc>
                          <a:spcPct val="115000"/>
                        </a:lnSpc>
                        <a:spcBef>
                          <a:spcPts val="0"/>
                        </a:spcBef>
                        <a:spcAft>
                          <a:spcPts val="0"/>
                        </a:spcAft>
                        <a:buNone/>
                      </a:pPr>
                      <a:r>
                        <a:rPr lang="it" sz="1000">
                          <a:latin typeface="Lato"/>
                          <a:ea typeface="Lato"/>
                          <a:cs typeface="Lato"/>
                          <a:sym typeface="Lato"/>
                        </a:rPr>
                        <a:t>TD: Paolo Campeti (+1 PhD)</a:t>
                      </a:r>
                      <a:endParaRPr sz="1000">
                        <a:latin typeface="Lato"/>
                        <a:ea typeface="Lato"/>
                        <a:cs typeface="Lato"/>
                        <a:sym typeface="Lato"/>
                      </a:endParaRPr>
                    </a:p>
                  </a:txBody>
                  <a:tcPr marT="50400" marB="50400" marR="50400" marL="50400" anchor="ctr"/>
                </a:tc>
                <a:tc>
                  <a:txBody>
                    <a:bodyPr/>
                    <a:lstStyle/>
                    <a:p>
                      <a:pPr indent="0" lvl="0" marL="0" rtl="0" algn="ctr">
                        <a:spcBef>
                          <a:spcPts val="0"/>
                        </a:spcBef>
                        <a:spcAft>
                          <a:spcPts val="0"/>
                        </a:spcAft>
                        <a:buNone/>
                      </a:pPr>
                      <a:r>
                        <a:rPr lang="it" sz="1000"/>
                        <a:t>3</a:t>
                      </a:r>
                      <a:endParaRPr sz="1000"/>
                    </a:p>
                  </a:txBody>
                  <a:tcPr marT="50400" marB="50400" marR="50400" marL="50400" anchor="ctr"/>
                </a:tc>
                <a:tc>
                  <a:txBody>
                    <a:bodyPr/>
                    <a:lstStyle/>
                    <a:p>
                      <a:pPr indent="0" lvl="0" marL="0" rtl="0" algn="ctr">
                        <a:spcBef>
                          <a:spcPts val="0"/>
                        </a:spcBef>
                        <a:spcAft>
                          <a:spcPts val="0"/>
                        </a:spcAft>
                        <a:buNone/>
                      </a:pPr>
                      <a:r>
                        <a:rPr lang="it" sz="1000"/>
                        <a:t>1</a:t>
                      </a:r>
                      <a:endParaRPr sz="1000"/>
                    </a:p>
                  </a:txBody>
                  <a:tcPr marT="50400" marB="50400" marR="50400" marL="50400" anchor="ctr">
                    <a:solidFill>
                      <a:srgbClr val="CFE2F3"/>
                    </a:solidFill>
                  </a:tcPr>
                </a:tc>
              </a:tr>
              <a:tr h="436875">
                <a:tc>
                  <a:txBody>
                    <a:bodyPr/>
                    <a:lstStyle/>
                    <a:p>
                      <a:pPr indent="0" lvl="0" marL="0" rtl="0" algn="l">
                        <a:spcBef>
                          <a:spcPts val="0"/>
                        </a:spcBef>
                        <a:spcAft>
                          <a:spcPts val="0"/>
                        </a:spcAft>
                        <a:buNone/>
                      </a:pPr>
                      <a:r>
                        <a:rPr lang="it" sz="1000">
                          <a:latin typeface="Lato"/>
                          <a:ea typeface="Lato"/>
                          <a:cs typeface="Lato"/>
                          <a:sym typeface="Lato"/>
                        </a:rPr>
                        <a:t>SNS</a:t>
                      </a:r>
                      <a:endParaRPr sz="1000">
                        <a:latin typeface="Lato"/>
                        <a:ea typeface="Lato"/>
                        <a:cs typeface="Lato"/>
                        <a:sym typeface="Lato"/>
                      </a:endParaRPr>
                    </a:p>
                  </a:txBody>
                  <a:tcPr marT="50400" marB="50400" marR="50400" marL="50400" anchor="ctr">
                    <a:solidFill>
                      <a:schemeClr val="lt1"/>
                    </a:solidFill>
                  </a:tcP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Andrea Pallottini, Andrei Mesinger, Julie</a:t>
                      </a:r>
                      <a:r>
                        <a:rPr lang="it" sz="1000">
                          <a:highlight>
                            <a:srgbClr val="FFFFFF"/>
                          </a:highlight>
                          <a:latin typeface="Lato"/>
                          <a:ea typeface="Lato"/>
                          <a:cs typeface="Lato"/>
                          <a:sym typeface="Lato"/>
                        </a:rPr>
                        <a:t>n Bloino</a:t>
                      </a:r>
                      <a:endParaRPr sz="1000">
                        <a:latin typeface="Lato"/>
                        <a:ea typeface="Lato"/>
                        <a:cs typeface="Lato"/>
                        <a:sym typeface="Lato"/>
                      </a:endParaRPr>
                    </a:p>
                  </a:txBody>
                  <a:tcPr marT="50400" marB="50400" marR="50400" marL="50400" anchor="ctr">
                    <a:solidFill>
                      <a:schemeClr val="lt1"/>
                    </a:solidFill>
                  </a:tcP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(6/8 PhD, da ottobre)</a:t>
                      </a:r>
                      <a:endParaRPr sz="1000">
                        <a:highlight>
                          <a:srgbClr val="FFFFFF"/>
                        </a:highlight>
                        <a:latin typeface="Lato"/>
                        <a:ea typeface="Lato"/>
                        <a:cs typeface="Lato"/>
                        <a:sym typeface="Lato"/>
                      </a:endParaRPr>
                    </a:p>
                  </a:txBody>
                  <a:tcPr marT="50400" marB="50400" marR="50400" marL="50400" anchor="ctr">
                    <a:solidFill>
                      <a:schemeClr val="lt1"/>
                    </a:solidFill>
                  </a:tcPr>
                </a:tc>
                <a:tc>
                  <a:txBody>
                    <a:bodyPr/>
                    <a:lstStyle/>
                    <a:p>
                      <a:pPr indent="0" lvl="0" marL="0" rtl="0" algn="ctr">
                        <a:spcBef>
                          <a:spcPts val="0"/>
                        </a:spcBef>
                        <a:spcAft>
                          <a:spcPts val="0"/>
                        </a:spcAft>
                        <a:buNone/>
                      </a:pPr>
                      <a:r>
                        <a:rPr lang="it" sz="1000"/>
                        <a:t>3</a:t>
                      </a:r>
                      <a:endParaRPr sz="1000"/>
                    </a:p>
                  </a:txBody>
                  <a:tcPr marT="50400" marB="50400" marR="50400" marL="50400" anchor="ctr">
                    <a:solidFill>
                      <a:schemeClr val="lt1"/>
                    </a:solidFill>
                  </a:tcPr>
                </a:tc>
                <a:tc>
                  <a:txBody>
                    <a:bodyPr/>
                    <a:lstStyle/>
                    <a:p>
                      <a:pPr indent="0" lvl="0" marL="0" rtl="0" algn="ctr">
                        <a:spcBef>
                          <a:spcPts val="0"/>
                        </a:spcBef>
                        <a:spcAft>
                          <a:spcPts val="0"/>
                        </a:spcAft>
                        <a:buNone/>
                      </a:pPr>
                      <a:r>
                        <a:rPr lang="it" sz="1000"/>
                        <a:t>3</a:t>
                      </a:r>
                      <a:endParaRPr sz="1000"/>
                    </a:p>
                  </a:txBody>
                  <a:tcPr marT="50400" marB="50400" marR="50400" marL="50400" anchor="ctr">
                    <a:solidFill>
                      <a:srgbClr val="CFE2F3"/>
                    </a:solidFill>
                  </a:tcPr>
                </a:tc>
              </a:tr>
              <a:tr h="465500">
                <a:tc>
                  <a:txBody>
                    <a:bodyPr/>
                    <a:lstStyle/>
                    <a:p>
                      <a:pPr indent="0" lvl="0" marL="0" rtl="0" algn="l">
                        <a:spcBef>
                          <a:spcPts val="0"/>
                        </a:spcBef>
                        <a:spcAft>
                          <a:spcPts val="0"/>
                        </a:spcAft>
                        <a:buNone/>
                      </a:pPr>
                      <a:r>
                        <a:rPr lang="it" sz="1000">
                          <a:latin typeface="Lato"/>
                          <a:ea typeface="Lato"/>
                          <a:cs typeface="Lato"/>
                          <a:sym typeface="Lato"/>
                        </a:rPr>
                        <a:t>RomaTOV</a:t>
                      </a:r>
                      <a:endParaRPr sz="1000">
                        <a:latin typeface="Lato"/>
                        <a:ea typeface="Lato"/>
                        <a:cs typeface="Lato"/>
                        <a:sym typeface="Lato"/>
                      </a:endParaRPr>
                    </a:p>
                  </a:txBody>
                  <a:tcPr marT="50400" marB="50400" marR="50400" marL="50400" anchor="ctr">
                    <a:solidFill>
                      <a:schemeClr val="lt1"/>
                    </a:solidFill>
                  </a:tcPr>
                </a:tc>
                <a:tc>
                  <a:txBody>
                    <a:bodyPr/>
                    <a:lstStyle/>
                    <a:p>
                      <a:pPr indent="0" lvl="0" marL="0" rtl="0" algn="l">
                        <a:lnSpc>
                          <a:spcPct val="115000"/>
                        </a:lnSpc>
                        <a:spcBef>
                          <a:spcPts val="0"/>
                        </a:spcBef>
                        <a:spcAft>
                          <a:spcPts val="0"/>
                        </a:spcAft>
                        <a:buNone/>
                      </a:pPr>
                      <a:r>
                        <a:rPr lang="it" sz="1000">
                          <a:solidFill>
                            <a:schemeClr val="dk1"/>
                          </a:solidFill>
                          <a:highlight>
                            <a:schemeClr val="lt1"/>
                          </a:highlight>
                          <a:latin typeface="Lato"/>
                          <a:ea typeface="Lato"/>
                          <a:cs typeface="Lato"/>
                          <a:sym typeface="Lato"/>
                        </a:rPr>
                        <a:t>Herve’ Bourdin, Pasquale Mazzotta, Marina Migliaccio, </a:t>
                      </a:r>
                      <a:r>
                        <a:rPr lang="it" sz="1000">
                          <a:highlight>
                            <a:srgbClr val="FFFFFF"/>
                          </a:highlight>
                          <a:latin typeface="Lato"/>
                          <a:ea typeface="Lato"/>
                          <a:cs typeface="Lato"/>
                          <a:sym typeface="Lato"/>
                        </a:rPr>
                        <a:t>Francesco Tombesi, NIcola Vittorio</a:t>
                      </a:r>
                      <a:endParaRPr sz="1000">
                        <a:highlight>
                          <a:srgbClr val="FFFFFF"/>
                        </a:highlight>
                        <a:latin typeface="Lato"/>
                        <a:ea typeface="Lato"/>
                        <a:cs typeface="Lato"/>
                        <a:sym typeface="Lato"/>
                      </a:endParaRPr>
                    </a:p>
                  </a:txBody>
                  <a:tcPr marT="50400" marB="50400" marR="50400" marL="50400" anchor="ctr">
                    <a:solidFill>
                      <a:schemeClr val="lt1"/>
                    </a:solidFill>
                  </a:tcPr>
                </a:tc>
                <a:tc>
                  <a:txBody>
                    <a:bodyPr/>
                    <a:lstStyle/>
                    <a:p>
                      <a:pPr indent="0" lvl="0" marL="0" rtl="0" algn="l">
                        <a:lnSpc>
                          <a:spcPct val="115000"/>
                        </a:lnSpc>
                        <a:spcBef>
                          <a:spcPts val="0"/>
                        </a:spcBef>
                        <a:spcAft>
                          <a:spcPts val="0"/>
                        </a:spcAft>
                        <a:buNone/>
                      </a:pPr>
                      <a:r>
                        <a:rPr lang="it" sz="1000">
                          <a:highlight>
                            <a:srgbClr val="FFFFFF"/>
                          </a:highlight>
                          <a:latin typeface="Lato"/>
                          <a:ea typeface="Lato"/>
                          <a:cs typeface="Lato"/>
                          <a:sym typeface="Lato"/>
                        </a:rPr>
                        <a:t>TD: </a:t>
                      </a:r>
                      <a:r>
                        <a:rPr lang="it" sz="1000">
                          <a:highlight>
                            <a:srgbClr val="FFFFFF"/>
                          </a:highlight>
                          <a:latin typeface="Lato"/>
                          <a:ea typeface="Lato"/>
                          <a:cs typeface="Lato"/>
                          <a:sym typeface="Lato"/>
                        </a:rPr>
                        <a:t>Marco Falte</a:t>
                      </a:r>
                      <a:r>
                        <a:rPr lang="it" sz="1000">
                          <a:highlight>
                            <a:srgbClr val="FFFFFF"/>
                          </a:highlight>
                          <a:latin typeface="Lato"/>
                          <a:ea typeface="Lato"/>
                          <a:cs typeface="Lato"/>
                          <a:sym typeface="Lato"/>
                        </a:rPr>
                        <a:t>lli, Simone Ferretti; PhD: Avinash Anand</a:t>
                      </a:r>
                      <a:endParaRPr sz="1000">
                        <a:highlight>
                          <a:srgbClr val="FFFFFF"/>
                        </a:highlight>
                        <a:latin typeface="Lato"/>
                        <a:ea typeface="Lato"/>
                        <a:cs typeface="Lato"/>
                        <a:sym typeface="Lato"/>
                      </a:endParaRPr>
                    </a:p>
                  </a:txBody>
                  <a:tcPr marT="50400" marB="50400" marR="50400" marL="50400" anchor="ctr">
                    <a:solidFill>
                      <a:schemeClr val="lt1"/>
                    </a:solidFill>
                  </a:tcPr>
                </a:tc>
                <a:tc>
                  <a:txBody>
                    <a:bodyPr/>
                    <a:lstStyle/>
                    <a:p>
                      <a:pPr indent="0" lvl="0" marL="0" rtl="0" algn="ctr">
                        <a:spcBef>
                          <a:spcPts val="0"/>
                        </a:spcBef>
                        <a:spcAft>
                          <a:spcPts val="0"/>
                        </a:spcAft>
                        <a:buNone/>
                      </a:pPr>
                      <a:r>
                        <a:rPr lang="it" sz="1000"/>
                        <a:t>2</a:t>
                      </a:r>
                      <a:endParaRPr sz="1000"/>
                    </a:p>
                  </a:txBody>
                  <a:tcPr marT="50400" marB="50400" marR="50400" marL="50400" anchor="ctr">
                    <a:solidFill>
                      <a:schemeClr val="lt1"/>
                    </a:solidFill>
                  </a:tcPr>
                </a:tc>
                <a:tc>
                  <a:txBody>
                    <a:bodyPr/>
                    <a:lstStyle/>
                    <a:p>
                      <a:pPr indent="0" lvl="0" marL="0" rtl="0" algn="ctr">
                        <a:spcBef>
                          <a:spcPts val="0"/>
                        </a:spcBef>
                        <a:spcAft>
                          <a:spcPts val="0"/>
                        </a:spcAft>
                        <a:buNone/>
                      </a:pPr>
                      <a:r>
                        <a:rPr lang="it" sz="1000"/>
                        <a:t>2</a:t>
                      </a:r>
                      <a:endParaRPr sz="1000"/>
                    </a:p>
                  </a:txBody>
                  <a:tcPr marT="50400" marB="50400" marR="50400" marL="50400" anchor="ctr">
                    <a:solidFill>
                      <a:srgbClr val="CFE2F3"/>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311700" y="7146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a:t>Positions opened on ICSC</a:t>
            </a:r>
            <a:endParaRPr b="1"/>
          </a:p>
        </p:txBody>
      </p:sp>
      <p:sp>
        <p:nvSpPr>
          <p:cNvPr id="333" name="Google Shape;333;p43"/>
          <p:cNvSpPr/>
          <p:nvPr/>
        </p:nvSpPr>
        <p:spPr>
          <a:xfrm>
            <a:off x="7469150" y="849475"/>
            <a:ext cx="1404300" cy="303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t>Hired </a:t>
            </a:r>
            <a:endParaRPr/>
          </a:p>
        </p:txBody>
      </p:sp>
      <p:sp>
        <p:nvSpPr>
          <p:cNvPr id="334" name="Google Shape;334;p43"/>
          <p:cNvSpPr/>
          <p:nvPr/>
        </p:nvSpPr>
        <p:spPr>
          <a:xfrm>
            <a:off x="7501100" y="1228300"/>
            <a:ext cx="1331100" cy="3030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t>About to Hire</a:t>
            </a:r>
            <a:endParaRPr/>
          </a:p>
        </p:txBody>
      </p:sp>
      <p:sp>
        <p:nvSpPr>
          <p:cNvPr id="335" name="Google Shape;335;p43"/>
          <p:cNvSpPr/>
          <p:nvPr/>
        </p:nvSpPr>
        <p:spPr>
          <a:xfrm>
            <a:off x="7501100" y="1607125"/>
            <a:ext cx="1272300" cy="303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t>Not yet hiring</a:t>
            </a:r>
            <a:endParaRPr/>
          </a:p>
        </p:txBody>
      </p:sp>
      <p:sp>
        <p:nvSpPr>
          <p:cNvPr id="336" name="Google Shape;336;p43"/>
          <p:cNvSpPr txBox="1"/>
          <p:nvPr/>
        </p:nvSpPr>
        <p:spPr>
          <a:xfrm>
            <a:off x="143550" y="1092525"/>
            <a:ext cx="2383500" cy="11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SISSA</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Galapy - AdR </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highlight>
                  <a:srgbClr val="D9EAD3"/>
                </a:highlight>
              </a:rPr>
              <a:t>HI-emulator - AdR</a:t>
            </a:r>
            <a:endParaRPr sz="1600">
              <a:highlight>
                <a:srgbClr val="D9EAD3"/>
              </a:highlight>
            </a:endParaRPr>
          </a:p>
        </p:txBody>
      </p:sp>
      <p:sp>
        <p:nvSpPr>
          <p:cNvPr id="337" name="Google Shape;337;p43"/>
          <p:cNvSpPr txBox="1"/>
          <p:nvPr/>
        </p:nvSpPr>
        <p:spPr>
          <a:xfrm>
            <a:off x="2783975" y="1092525"/>
            <a:ext cx="3594900" cy="11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UniTS</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OpenGadget - RTDA + PhD </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Pinocchio - PhD (Spoke 1)</a:t>
            </a:r>
            <a:endParaRPr sz="1600">
              <a:highlight>
                <a:srgbClr val="D9EAD3"/>
              </a:highlight>
            </a:endParaRPr>
          </a:p>
        </p:txBody>
      </p:sp>
      <p:sp>
        <p:nvSpPr>
          <p:cNvPr id="338" name="Google Shape;338;p43"/>
          <p:cNvSpPr txBox="1"/>
          <p:nvPr/>
        </p:nvSpPr>
        <p:spPr>
          <a:xfrm>
            <a:off x="5795200" y="2424300"/>
            <a:ext cx="3594900" cy="86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UniTO</a:t>
            </a:r>
            <a:endParaRPr sz="1600">
              <a:solidFill>
                <a:schemeClr val="dk1"/>
              </a:solidFill>
              <a:highlight>
                <a:srgbClr val="D9EAD3"/>
              </a:highlight>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PLUTO - AdR + PhD </a:t>
            </a:r>
            <a:endParaRPr sz="1600">
              <a:highlight>
                <a:srgbClr val="D9EAD3"/>
              </a:highlight>
            </a:endParaRPr>
          </a:p>
        </p:txBody>
      </p:sp>
      <p:sp>
        <p:nvSpPr>
          <p:cNvPr id="339" name="Google Shape;339;p43"/>
          <p:cNvSpPr txBox="1"/>
          <p:nvPr/>
        </p:nvSpPr>
        <p:spPr>
          <a:xfrm>
            <a:off x="2885425" y="2243925"/>
            <a:ext cx="3594900" cy="11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INFN</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F4CCCC"/>
                </a:highlight>
              </a:rPr>
              <a:t>COSMICA - PhD</a:t>
            </a:r>
            <a:endParaRPr sz="1600">
              <a:solidFill>
                <a:schemeClr val="dk1"/>
              </a:solidFill>
              <a:highlight>
                <a:srgbClr val="F4CCCC"/>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CMB related codes - TD</a:t>
            </a:r>
            <a:endParaRPr sz="1600">
              <a:highlight>
                <a:srgbClr val="FCE5CD"/>
              </a:highlight>
            </a:endParaRPr>
          </a:p>
        </p:txBody>
      </p:sp>
      <p:sp>
        <p:nvSpPr>
          <p:cNvPr id="340" name="Google Shape;340;p43"/>
          <p:cNvSpPr txBox="1"/>
          <p:nvPr/>
        </p:nvSpPr>
        <p:spPr>
          <a:xfrm>
            <a:off x="143550" y="2583588"/>
            <a:ext cx="3594900" cy="228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INAF</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HPC Imaging - PhD</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FCE5CD"/>
                </a:highlight>
              </a:rPr>
              <a:t>Stingray - TD</a:t>
            </a:r>
            <a:endParaRPr sz="1600">
              <a:solidFill>
                <a:schemeClr val="dk1"/>
              </a:solidFill>
              <a:highlight>
                <a:srgbClr val="FCE5CD"/>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FCE5CD"/>
                </a:highlight>
              </a:rPr>
              <a:t>NP_TMCode - TD </a:t>
            </a:r>
            <a:endParaRPr sz="1600">
              <a:solidFill>
                <a:schemeClr val="dk1"/>
              </a:solidFill>
              <a:highlight>
                <a:srgbClr val="FCE5CD"/>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F4CCCC"/>
                </a:highlight>
              </a:rPr>
              <a:t>Mercury-Arxes - TD</a:t>
            </a:r>
            <a:endParaRPr sz="1600">
              <a:solidFill>
                <a:schemeClr val="dk1"/>
              </a:solidFill>
              <a:highlight>
                <a:srgbClr val="F4CCCC"/>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GUIBRUSH® - TD</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RAMSES - TD</a:t>
            </a:r>
            <a:endParaRPr sz="1600">
              <a:solidFill>
                <a:schemeClr val="dk1"/>
              </a:solidFill>
              <a:highlight>
                <a:srgbClr val="D9EAD3"/>
              </a:highlight>
            </a:endParaRPr>
          </a:p>
        </p:txBody>
      </p:sp>
      <p:sp>
        <p:nvSpPr>
          <p:cNvPr id="341" name="Google Shape;341;p43"/>
          <p:cNvSpPr txBox="1"/>
          <p:nvPr/>
        </p:nvSpPr>
        <p:spPr>
          <a:xfrm>
            <a:off x="2837575" y="3472875"/>
            <a:ext cx="3594900" cy="143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SNS</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RAMSES - PhD</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21cmFAST- PhD</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FCE5CD"/>
                </a:highlight>
              </a:rPr>
              <a:t>Gaussian - PhD </a:t>
            </a:r>
            <a:endParaRPr sz="1600">
              <a:highlight>
                <a:srgbClr val="FCE5CD"/>
              </a:highlight>
            </a:endParaRPr>
          </a:p>
        </p:txBody>
      </p:sp>
      <p:sp>
        <p:nvSpPr>
          <p:cNvPr id="342" name="Google Shape;342;p43"/>
          <p:cNvSpPr txBox="1"/>
          <p:nvPr/>
        </p:nvSpPr>
        <p:spPr>
          <a:xfrm>
            <a:off x="5795200" y="3708225"/>
            <a:ext cx="3594900" cy="115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600">
                <a:solidFill>
                  <a:schemeClr val="dk1"/>
                </a:solidFill>
              </a:rPr>
              <a:t>UniToV</a:t>
            </a:r>
            <a:endParaRPr sz="1600">
              <a:solidFill>
                <a:schemeClr val="dk1"/>
              </a:solidFill>
            </a:endParaRPr>
          </a:p>
          <a:p>
            <a:pPr indent="-330200" lvl="0" marL="457200" rtl="0" algn="l">
              <a:lnSpc>
                <a:spcPct val="115000"/>
              </a:lnSpc>
              <a:spcBef>
                <a:spcPts val="1200"/>
              </a:spcBef>
              <a:spcAft>
                <a:spcPts val="0"/>
              </a:spcAft>
              <a:buClr>
                <a:schemeClr val="dk1"/>
              </a:buClr>
              <a:buSzPts val="1600"/>
              <a:buAutoNum type="arabicPeriod"/>
            </a:pPr>
            <a:r>
              <a:rPr lang="it" sz="1600">
                <a:solidFill>
                  <a:schemeClr val="dk1"/>
                </a:solidFill>
                <a:highlight>
                  <a:srgbClr val="D9EAD3"/>
                </a:highlight>
              </a:rPr>
              <a:t>Litebird_sim - PhD </a:t>
            </a:r>
            <a:endParaRPr sz="1600">
              <a:solidFill>
                <a:schemeClr val="dk1"/>
              </a:solidFill>
              <a:highlight>
                <a:srgbClr val="D9EAD3"/>
              </a:highlight>
            </a:endParaRPr>
          </a:p>
          <a:p>
            <a:pPr indent="-330200" lvl="0" marL="457200" rtl="0" algn="l">
              <a:lnSpc>
                <a:spcPct val="115000"/>
              </a:lnSpc>
              <a:spcBef>
                <a:spcPts val="0"/>
              </a:spcBef>
              <a:spcAft>
                <a:spcPts val="0"/>
              </a:spcAft>
              <a:buClr>
                <a:schemeClr val="dk1"/>
              </a:buClr>
              <a:buSzPts val="1600"/>
              <a:buAutoNum type="arabicPeriod"/>
            </a:pPr>
            <a:r>
              <a:rPr lang="it" sz="1600">
                <a:solidFill>
                  <a:schemeClr val="dk1"/>
                </a:solidFill>
                <a:highlight>
                  <a:srgbClr val="D9EAD3"/>
                </a:highlight>
              </a:rPr>
              <a:t>Sparse representations-2TD </a:t>
            </a:r>
            <a:endParaRPr sz="1600">
              <a:solidFill>
                <a:schemeClr val="dk1"/>
              </a:solidFill>
              <a:highlight>
                <a:srgbClr val="D9EAD3"/>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311700" y="9795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sz="2300"/>
              <a:t>Thematic groups  </a:t>
            </a:r>
            <a:endParaRPr b="1" sz="2300"/>
          </a:p>
          <a:p>
            <a:pPr indent="0" lvl="0" marL="0" rtl="0" algn="l">
              <a:spcBef>
                <a:spcPts val="0"/>
              </a:spcBef>
              <a:spcAft>
                <a:spcPts val="0"/>
              </a:spcAft>
              <a:buNone/>
            </a:pPr>
            <a:r>
              <a:rPr b="1" lang="it" sz="2300"/>
              <a:t>proposed for Spoke3</a:t>
            </a:r>
            <a:r>
              <a:rPr b="1" lang="it" sz="2300"/>
              <a:t> </a:t>
            </a:r>
            <a:endParaRPr b="1" sz="2300"/>
          </a:p>
        </p:txBody>
      </p:sp>
      <p:sp>
        <p:nvSpPr>
          <p:cNvPr id="348" name="Google Shape;348;p4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9" name="Google Shape;349;p44" title="Chart"/>
          <p:cNvPicPr preferRelativeResize="0"/>
          <p:nvPr/>
        </p:nvPicPr>
        <p:blipFill>
          <a:blip r:embed="rId3">
            <a:alphaModFix/>
          </a:blip>
          <a:stretch>
            <a:fillRect/>
          </a:stretch>
        </p:blipFill>
        <p:spPr>
          <a:xfrm>
            <a:off x="3316700" y="1095650"/>
            <a:ext cx="5827299" cy="3603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5" name="Google Shape;355;p45" title="Chart"/>
          <p:cNvPicPr preferRelativeResize="0"/>
          <p:nvPr/>
        </p:nvPicPr>
        <p:blipFill>
          <a:blip r:embed="rId3">
            <a:alphaModFix/>
          </a:blip>
          <a:stretch>
            <a:fillRect/>
          </a:stretch>
        </p:blipFill>
        <p:spPr>
          <a:xfrm>
            <a:off x="56950" y="1552225"/>
            <a:ext cx="4630974" cy="2863474"/>
          </a:xfrm>
          <a:prstGeom prst="rect">
            <a:avLst/>
          </a:prstGeom>
          <a:noFill/>
          <a:ln>
            <a:noFill/>
          </a:ln>
        </p:spPr>
      </p:pic>
      <p:pic>
        <p:nvPicPr>
          <p:cNvPr id="356" name="Google Shape;356;p45" title="Chart"/>
          <p:cNvPicPr preferRelativeResize="0"/>
          <p:nvPr/>
        </p:nvPicPr>
        <p:blipFill>
          <a:blip r:embed="rId4">
            <a:alphaModFix/>
          </a:blip>
          <a:stretch>
            <a:fillRect/>
          </a:stretch>
        </p:blipFill>
        <p:spPr>
          <a:xfrm>
            <a:off x="4687925" y="1610391"/>
            <a:ext cx="4456074" cy="2755334"/>
          </a:xfrm>
          <a:prstGeom prst="rect">
            <a:avLst/>
          </a:prstGeom>
          <a:noFill/>
          <a:ln>
            <a:noFill/>
          </a:ln>
        </p:spPr>
      </p:pic>
      <p:sp>
        <p:nvSpPr>
          <p:cNvPr id="357" name="Google Shape;357;p45"/>
          <p:cNvSpPr txBox="1"/>
          <p:nvPr>
            <p:ph type="title"/>
          </p:nvPr>
        </p:nvSpPr>
        <p:spPr>
          <a:xfrm>
            <a:off x="311700" y="9795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sz="2300"/>
              <a:t>Thematic groups  (TG)</a:t>
            </a:r>
            <a:endParaRPr b="1"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1" name="Shape 361"/>
        <p:cNvGrpSpPr/>
        <p:nvPr/>
      </p:nvGrpSpPr>
      <p:grpSpPr>
        <a:xfrm>
          <a:off x="0" y="0"/>
          <a:ext cx="0" cy="0"/>
          <a:chOff x="0" y="0"/>
          <a:chExt cx="0" cy="0"/>
        </a:xfrm>
      </p:grpSpPr>
      <p:pic>
        <p:nvPicPr>
          <p:cNvPr id="362" name="Google Shape;362;p46"/>
          <p:cNvPicPr preferRelativeResize="0"/>
          <p:nvPr/>
        </p:nvPicPr>
        <p:blipFill>
          <a:blip r:embed="rId3">
            <a:alphaModFix/>
          </a:blip>
          <a:stretch>
            <a:fillRect/>
          </a:stretch>
        </p:blipFill>
        <p:spPr>
          <a:xfrm>
            <a:off x="1780450" y="907650"/>
            <a:ext cx="7162676" cy="3805176"/>
          </a:xfrm>
          <a:prstGeom prst="rect">
            <a:avLst/>
          </a:prstGeom>
          <a:noFill/>
          <a:ln>
            <a:noFill/>
          </a:ln>
        </p:spPr>
      </p:pic>
      <p:sp>
        <p:nvSpPr>
          <p:cNvPr id="363" name="Google Shape;363;p46"/>
          <p:cNvSpPr txBox="1"/>
          <p:nvPr/>
        </p:nvSpPr>
        <p:spPr>
          <a:xfrm>
            <a:off x="129550" y="1193750"/>
            <a:ext cx="165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solidFill>
                  <a:srgbClr val="1528BC"/>
                </a:solidFill>
                <a:latin typeface="Titillium Web"/>
                <a:ea typeface="Titillium Web"/>
                <a:cs typeface="Titillium Web"/>
                <a:sym typeface="Titillium Web"/>
              </a:rPr>
              <a:t>Code tracking</a:t>
            </a:r>
            <a:endParaRPr b="1" sz="1800">
              <a:solidFill>
                <a:srgbClr val="1528BC"/>
              </a:solidFill>
              <a:latin typeface="Titillium Web"/>
              <a:ea typeface="Titillium Web"/>
              <a:cs typeface="Titillium Web"/>
              <a:sym typeface="Titillium Web"/>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47"/>
          <p:cNvPicPr preferRelativeResize="0"/>
          <p:nvPr/>
        </p:nvPicPr>
        <p:blipFill>
          <a:blip r:embed="rId3">
            <a:alphaModFix/>
          </a:blip>
          <a:stretch>
            <a:fillRect/>
          </a:stretch>
        </p:blipFill>
        <p:spPr>
          <a:xfrm>
            <a:off x="3465125" y="152400"/>
            <a:ext cx="5372024" cy="4838701"/>
          </a:xfrm>
          <a:prstGeom prst="rect">
            <a:avLst/>
          </a:prstGeom>
          <a:noFill/>
          <a:ln>
            <a:noFill/>
          </a:ln>
        </p:spPr>
      </p:pic>
      <p:sp>
        <p:nvSpPr>
          <p:cNvPr id="369" name="Google Shape;369;p47"/>
          <p:cNvSpPr/>
          <p:nvPr/>
        </p:nvSpPr>
        <p:spPr>
          <a:xfrm>
            <a:off x="4600625" y="343425"/>
            <a:ext cx="3834900" cy="3846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7"/>
          <p:cNvSpPr/>
          <p:nvPr/>
        </p:nvSpPr>
        <p:spPr>
          <a:xfrm>
            <a:off x="4600625" y="4579150"/>
            <a:ext cx="3834900" cy="338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7"/>
          <p:cNvSpPr txBox="1"/>
          <p:nvPr/>
        </p:nvSpPr>
        <p:spPr>
          <a:xfrm>
            <a:off x="129550" y="1193750"/>
            <a:ext cx="2646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solidFill>
                  <a:srgbClr val="1528BC"/>
                </a:solidFill>
                <a:latin typeface="Titillium Web"/>
                <a:ea typeface="Titillium Web"/>
                <a:cs typeface="Titillium Web"/>
                <a:sym typeface="Titillium Web"/>
              </a:rPr>
              <a:t>First science results: flash talks</a:t>
            </a:r>
            <a:endParaRPr b="1" sz="1800">
              <a:solidFill>
                <a:srgbClr val="1528BC"/>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0"/>
          <p:cNvPicPr preferRelativeResize="0"/>
          <p:nvPr/>
        </p:nvPicPr>
        <p:blipFill rotWithShape="1">
          <a:blip r:embed="rId3">
            <a:alphaModFix/>
          </a:blip>
          <a:srcRect b="7468" l="0" r="0" t="17770"/>
          <a:stretch/>
        </p:blipFill>
        <p:spPr>
          <a:xfrm>
            <a:off x="0" y="914050"/>
            <a:ext cx="9143650" cy="3844724"/>
          </a:xfrm>
          <a:prstGeom prst="rect">
            <a:avLst/>
          </a:prstGeom>
          <a:noFill/>
          <a:ln>
            <a:noFill/>
          </a:ln>
        </p:spPr>
      </p:pic>
      <p:sp>
        <p:nvSpPr>
          <p:cNvPr id="225" name="Google Shape;225;p30"/>
          <p:cNvSpPr/>
          <p:nvPr/>
        </p:nvSpPr>
        <p:spPr>
          <a:xfrm>
            <a:off x="1726200" y="1750680"/>
            <a:ext cx="7968900" cy="14400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4294967295" type="subTitle"/>
          </p:nvPr>
        </p:nvSpPr>
        <p:spPr>
          <a:xfrm>
            <a:off x="0" y="3452400"/>
            <a:ext cx="4201200" cy="1151400"/>
          </a:xfrm>
          <a:prstGeom prst="rect">
            <a:avLst/>
          </a:prstGeom>
          <a:solidFill>
            <a:srgbClr val="5B87D9"/>
          </a:solidFill>
          <a:ln>
            <a:noFill/>
          </a:ln>
        </p:spPr>
        <p:txBody>
          <a:bodyPr anchorCtr="0" anchor="ctr" bIns="0" lIns="0" spcFirstLastPara="1" rIns="72000" wrap="square" tIns="0">
            <a:noAutofit/>
          </a:bodyPr>
          <a:lstStyle/>
          <a:p>
            <a:pPr indent="0" lvl="0" marL="0" marR="0" rtl="0" algn="r">
              <a:lnSpc>
                <a:spcPct val="90000"/>
              </a:lnSpc>
              <a:spcBef>
                <a:spcPts val="0"/>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Spoke 3 General Meeting</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12-14 Giugno 2023</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Dipartimento di Fisica e Astronomia – Università di Catania</a:t>
            </a:r>
            <a:endParaRPr b="0" i="0" sz="1500" u="none" cap="none" strike="noStrike">
              <a:latin typeface="Arial"/>
              <a:ea typeface="Arial"/>
              <a:cs typeface="Arial"/>
              <a:sym typeface="Arial"/>
            </a:endParaRPr>
          </a:p>
        </p:txBody>
      </p:sp>
      <p:sp>
        <p:nvSpPr>
          <p:cNvPr id="227" name="Google Shape;227;p30"/>
          <p:cNvSpPr/>
          <p:nvPr/>
        </p:nvSpPr>
        <p:spPr>
          <a:xfrm>
            <a:off x="568080" y="-2324160"/>
            <a:ext cx="1911000" cy="24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010"/>
              <a:buFont typeface="Calibri"/>
              <a:buNone/>
            </a:pPr>
            <a:r>
              <a:rPr b="0" i="0" lang="it" sz="1010" u="none" cap="none" strike="noStrike">
                <a:solidFill>
                  <a:srgbClr val="000000"/>
                </a:solidFill>
                <a:latin typeface="Calibri"/>
                <a:ea typeface="Calibri"/>
                <a:cs typeface="Calibri"/>
                <a:sym typeface="Calibri"/>
              </a:rPr>
              <a:t>ICSC_progetto_comunicazione**</a:t>
            </a:r>
            <a:endParaRPr b="0" i="0" sz="1010" u="none" cap="none" strike="noStrike">
              <a:latin typeface="Arial"/>
              <a:ea typeface="Arial"/>
              <a:cs typeface="Arial"/>
              <a:sym typeface="Arial"/>
            </a:endParaRPr>
          </a:p>
        </p:txBody>
      </p:sp>
      <p:sp>
        <p:nvSpPr>
          <p:cNvPr id="228" name="Google Shape;228;p30"/>
          <p:cNvSpPr/>
          <p:nvPr/>
        </p:nvSpPr>
        <p:spPr>
          <a:xfrm>
            <a:off x="1960920" y="2187000"/>
            <a:ext cx="6878400" cy="545400"/>
          </a:xfrm>
          <a:prstGeom prst="rect">
            <a:avLst/>
          </a:prstGeom>
          <a:noFill/>
          <a:ln>
            <a:noFill/>
          </a:ln>
        </p:spPr>
        <p:txBody>
          <a:bodyPr anchorCtr="0" anchor="ctr" bIns="34200" lIns="68750" spcFirstLastPara="1" rIns="68750" wrap="square" tIns="34200">
            <a:noAutofit/>
          </a:bodyPr>
          <a:lstStyle/>
          <a:p>
            <a:pPr indent="0" lvl="0" marL="0" marR="0" rtl="0" algn="r">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WP1 - HPC code enabling and optimization</a:t>
            </a:r>
            <a:endParaRPr b="0" i="0" sz="2160" u="none" cap="none" strike="noStrike">
              <a:latin typeface="Arial"/>
              <a:ea typeface="Arial"/>
              <a:cs typeface="Arial"/>
              <a:sym typeface="Arial"/>
            </a:endParaRPr>
          </a:p>
        </p:txBody>
      </p:sp>
      <p:pic>
        <p:nvPicPr>
          <p:cNvPr id="229" name="Google Shape;229;p30"/>
          <p:cNvPicPr preferRelativeResize="0"/>
          <p:nvPr/>
        </p:nvPicPr>
        <p:blipFill rotWithShape="1">
          <a:blip r:embed="rId4">
            <a:alphaModFix/>
          </a:blip>
          <a:srcRect b="0" l="0" r="9140" t="0"/>
          <a:stretch/>
        </p:blipFill>
        <p:spPr>
          <a:xfrm>
            <a:off x="5354914" y="898551"/>
            <a:ext cx="3788737" cy="1288450"/>
          </a:xfrm>
          <a:prstGeom prst="rect">
            <a:avLst/>
          </a:prstGeom>
          <a:noFill/>
          <a:ln>
            <a:noFill/>
          </a:ln>
        </p:spPr>
      </p:pic>
      <p:sp>
        <p:nvSpPr>
          <p:cNvPr id="230" name="Google Shape;230;p30"/>
          <p:cNvSpPr/>
          <p:nvPr/>
        </p:nvSpPr>
        <p:spPr>
          <a:xfrm>
            <a:off x="1976400" y="2645640"/>
            <a:ext cx="6878400" cy="545400"/>
          </a:xfrm>
          <a:prstGeom prst="rect">
            <a:avLst/>
          </a:prstGeom>
          <a:noFill/>
          <a:ln>
            <a:noFill/>
          </a:ln>
        </p:spPr>
        <p:txBody>
          <a:bodyPr anchorCtr="0" anchor="ctr" bIns="34200" lIns="68750" spcFirstLastPara="1" rIns="68750" wrap="square" tIns="34200">
            <a:noAutofit/>
          </a:bodyPr>
          <a:lstStyle/>
          <a:p>
            <a:pPr indent="0" lvl="0" marL="0" marR="0" rtl="0" algn="r">
              <a:lnSpc>
                <a:spcPct val="90000"/>
              </a:lnSpc>
              <a:spcBef>
                <a:spcPts val="0"/>
              </a:spcBef>
              <a:spcAft>
                <a:spcPts val="0"/>
              </a:spcAft>
              <a:buClr>
                <a:srgbClr val="5B87D9"/>
              </a:buClr>
              <a:buSzPts val="2400"/>
              <a:buFont typeface="Titillium Web SemiBold"/>
              <a:buNone/>
            </a:pPr>
            <a:r>
              <a:rPr b="1" i="1" lang="it" sz="2400">
                <a:solidFill>
                  <a:srgbClr val="5B87D9"/>
                </a:solidFill>
                <a:latin typeface="Titillium Web SemiBold"/>
                <a:ea typeface="Titillium Web SemiBold"/>
                <a:cs typeface="Titillium Web SemiBold"/>
                <a:sym typeface="Titillium Web SemiBold"/>
              </a:rPr>
              <a:t>Giuseppe Puglisi &amp; Stefano Della Torre</a:t>
            </a:r>
            <a:endParaRPr b="0" i="0" sz="24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311700" y="100895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u="sng">
                <a:solidFill>
                  <a:schemeClr val="hlink"/>
                </a:solidFill>
                <a:hlinkClick r:id="rId3"/>
              </a:rPr>
              <a:t>Bandi a cascata</a:t>
            </a:r>
            <a:endParaRPr b="1"/>
          </a:p>
          <a:p>
            <a:pPr indent="0" lvl="0" marL="0" rtl="0" algn="l">
              <a:spcBef>
                <a:spcPts val="0"/>
              </a:spcBef>
              <a:spcAft>
                <a:spcPts val="0"/>
              </a:spcAft>
              <a:buNone/>
            </a:pPr>
            <a:r>
              <a:t/>
            </a:r>
            <a:endParaRPr b="1"/>
          </a:p>
        </p:txBody>
      </p:sp>
      <p:sp>
        <p:nvSpPr>
          <p:cNvPr id="377" name="Google Shape;377;p48"/>
          <p:cNvSpPr txBox="1"/>
          <p:nvPr>
            <p:ph idx="1" type="body"/>
          </p:nvPr>
        </p:nvSpPr>
        <p:spPr>
          <a:xfrm>
            <a:off x="311700" y="1541375"/>
            <a:ext cx="8520600" cy="3416400"/>
          </a:xfrm>
          <a:prstGeom prst="rect">
            <a:avLst/>
          </a:prstGeom>
        </p:spPr>
        <p:txBody>
          <a:bodyPr anchorCtr="0" anchor="t" bIns="0" lIns="0" spcFirstLastPara="1" rIns="0" wrap="square" tIns="0">
            <a:normAutofit/>
          </a:bodyPr>
          <a:lstStyle/>
          <a:p>
            <a:pPr indent="-311150" lvl="0" marL="457200" rtl="0" algn="just">
              <a:spcBef>
                <a:spcPts val="0"/>
              </a:spcBef>
              <a:spcAft>
                <a:spcPts val="0"/>
              </a:spcAft>
              <a:buClr>
                <a:schemeClr val="dk1"/>
              </a:buClr>
              <a:buSzPts val="1300"/>
              <a:buAutoNum type="arabicPeriod"/>
            </a:pPr>
            <a:r>
              <a:rPr lang="it" sz="1300">
                <a:solidFill>
                  <a:schemeClr val="dk1"/>
                </a:solidFill>
              </a:rPr>
              <a:t>Enabling on innovative hardware and software (RISC-V processors and RISC-V-based computing accelerators) for the astrophysical characterization of gravitational-wave transients (WP2) </a:t>
            </a:r>
            <a:endParaRPr sz="1300">
              <a:solidFill>
                <a:schemeClr val="dk1"/>
              </a:solidFill>
            </a:endParaRPr>
          </a:p>
          <a:p>
            <a:pPr indent="-311150" lvl="0" marL="457200" rtl="0" algn="just">
              <a:spcBef>
                <a:spcPts val="0"/>
              </a:spcBef>
              <a:spcAft>
                <a:spcPts val="0"/>
              </a:spcAft>
              <a:buClr>
                <a:schemeClr val="dk1"/>
              </a:buClr>
              <a:buSzPts val="1300"/>
              <a:buAutoNum type="arabicPeriod"/>
            </a:pPr>
            <a:r>
              <a:rPr lang="it" sz="1300">
                <a:solidFill>
                  <a:schemeClr val="dk1"/>
                </a:solidFill>
              </a:rPr>
              <a:t>Parallelization and testing of simulation codes for cosmological instrumentation and optimization   (WP1, 2) </a:t>
            </a:r>
            <a:endParaRPr sz="1300">
              <a:solidFill>
                <a:schemeClr val="dk1"/>
              </a:solidFill>
            </a:endParaRPr>
          </a:p>
          <a:p>
            <a:pPr indent="-311150" lvl="0" marL="457200" rtl="0" algn="just">
              <a:spcBef>
                <a:spcPts val="0"/>
              </a:spcBef>
              <a:spcAft>
                <a:spcPts val="0"/>
              </a:spcAft>
              <a:buClr>
                <a:schemeClr val="dk1"/>
              </a:buClr>
              <a:buSzPts val="1300"/>
              <a:buAutoNum type="arabicPeriod"/>
            </a:pPr>
            <a:r>
              <a:rPr lang="it" sz="1300">
                <a:solidFill>
                  <a:schemeClr val="dk1"/>
                </a:solidFill>
              </a:rPr>
              <a:t>Porting and optimization of codes for cosmological simulations on architectures with accelerators, primarily GPUs, but also FPGA.   (WP1,2) </a:t>
            </a:r>
            <a:endParaRPr sz="1300">
              <a:solidFill>
                <a:schemeClr val="dk1"/>
              </a:solidFill>
            </a:endParaRPr>
          </a:p>
          <a:p>
            <a:pPr indent="-311150" lvl="0" marL="457200" rtl="0" algn="just">
              <a:spcBef>
                <a:spcPts val="0"/>
              </a:spcBef>
              <a:spcAft>
                <a:spcPts val="0"/>
              </a:spcAft>
              <a:buClr>
                <a:schemeClr val="dk1"/>
              </a:buClr>
              <a:buSzPts val="1300"/>
              <a:buAutoNum type="arabicPeriod"/>
            </a:pPr>
            <a:r>
              <a:rPr lang="it" sz="1300">
                <a:solidFill>
                  <a:schemeClr val="dk1"/>
                </a:solidFill>
              </a:rPr>
              <a:t>High Performance I/O: experimentation and optimization of I/O strategies adopting innovative High Performance storage devices, parallel filesystems or object storage solutions, I/O libraries (in particular HDF5 and ADIOS)  (WP1,2) </a:t>
            </a:r>
            <a:endParaRPr sz="1300">
              <a:solidFill>
                <a:schemeClr val="dk1"/>
              </a:solidFill>
            </a:endParaRPr>
          </a:p>
          <a:p>
            <a:pPr indent="-311150" lvl="0" marL="457200" rtl="0" algn="just">
              <a:spcBef>
                <a:spcPts val="0"/>
              </a:spcBef>
              <a:spcAft>
                <a:spcPts val="0"/>
              </a:spcAft>
              <a:buClr>
                <a:schemeClr val="dk1"/>
              </a:buClr>
              <a:buSzPts val="1300"/>
              <a:buAutoNum type="arabicPeriod"/>
            </a:pPr>
            <a:r>
              <a:rPr lang="it" sz="1300">
                <a:solidFill>
                  <a:schemeClr val="dk1"/>
                </a:solidFill>
              </a:rPr>
              <a:t>The objective of this Open Call is to accelerate the performance of the XMAP, WINE and TEPID . The project will involve identifying the computationally intensive sections of the codes and optimizing them for execution on GPUs</a:t>
            </a:r>
            <a:r>
              <a:rPr lang="it" sz="1300">
                <a:solidFill>
                  <a:srgbClr val="242424"/>
                </a:solidFill>
                <a:latin typeface="Times New Roman"/>
                <a:ea typeface="Times New Roman"/>
                <a:cs typeface="Times New Roman"/>
                <a:sym typeface="Times New Roman"/>
              </a:rPr>
              <a:t>.</a:t>
            </a:r>
            <a:r>
              <a:rPr lang="it" sz="1300">
                <a:solidFill>
                  <a:schemeClr val="dk1"/>
                </a:solidFill>
              </a:rPr>
              <a:t> (WP1,2) </a:t>
            </a:r>
            <a:endParaRPr sz="1300">
              <a:solidFill>
                <a:srgbClr val="242424"/>
              </a:solidFill>
              <a:latin typeface="Times New Roman"/>
              <a:ea typeface="Times New Roman"/>
              <a:cs typeface="Times New Roman"/>
              <a:sym typeface="Times New Roman"/>
            </a:endParaRPr>
          </a:p>
          <a:p>
            <a:pPr indent="-311150" lvl="0" marL="457200" rtl="0" algn="just">
              <a:spcBef>
                <a:spcPts val="0"/>
              </a:spcBef>
              <a:spcAft>
                <a:spcPts val="0"/>
              </a:spcAft>
              <a:buClr>
                <a:schemeClr val="dk1"/>
              </a:buClr>
              <a:buSzPts val="1300"/>
              <a:buAutoNum type="arabicPeriod"/>
            </a:pPr>
            <a:r>
              <a:rPr lang="it" sz="1300">
                <a:solidFill>
                  <a:schemeClr val="dk1"/>
                </a:solidFill>
              </a:rPr>
              <a:t>Development of (multi)GPU-accelerated simulations of physical models based on SDE Monte Carlo algorithms (WP1,2) </a:t>
            </a:r>
            <a:endParaRPr sz="1300">
              <a:solidFill>
                <a:schemeClr val="dk1"/>
              </a:solidFill>
            </a:endParaRPr>
          </a:p>
          <a:p>
            <a:pPr indent="-311150" lvl="0" marL="457200" rtl="0" algn="just">
              <a:spcBef>
                <a:spcPts val="0"/>
              </a:spcBef>
              <a:spcAft>
                <a:spcPts val="0"/>
              </a:spcAft>
              <a:buClr>
                <a:schemeClr val="dk1"/>
              </a:buClr>
              <a:buSzPts val="1300"/>
              <a:buAutoNum type="arabicPeriod"/>
            </a:pPr>
            <a:r>
              <a:rPr lang="it" sz="1300">
                <a:solidFill>
                  <a:schemeClr val="dk1"/>
                </a:solidFill>
              </a:rPr>
              <a:t>Innovative Hybrid Accelerated Architectures (WP1,2)</a:t>
            </a: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What will the Hub see of our work (in the deliverables)?</a:t>
            </a:r>
            <a:endParaRPr b="0" i="0" sz="2160" u="none" cap="none" strike="noStrike">
              <a:latin typeface="Arial"/>
              <a:ea typeface="Arial"/>
              <a:cs typeface="Arial"/>
              <a:sym typeface="Arial"/>
            </a:endParaRPr>
          </a:p>
        </p:txBody>
      </p:sp>
      <p:sp>
        <p:nvSpPr>
          <p:cNvPr id="383" name="Google Shape;383;p49"/>
          <p:cNvSpPr txBox="1"/>
          <p:nvPr/>
        </p:nvSpPr>
        <p:spPr>
          <a:xfrm>
            <a:off x="311700" y="1629775"/>
            <a:ext cx="8520600" cy="3084900"/>
          </a:xfrm>
          <a:prstGeom prst="rect">
            <a:avLst/>
          </a:prstGeom>
          <a:noFill/>
          <a:ln>
            <a:noFill/>
          </a:ln>
        </p:spPr>
        <p:txBody>
          <a:bodyPr anchorCtr="0" anchor="t" bIns="34275" lIns="68575" spcFirstLastPara="1" rIns="68575" wrap="square" tIns="34275">
            <a:normAutofit/>
          </a:bodyPr>
          <a:lstStyle/>
          <a:p>
            <a:pPr indent="0" lvl="0" marL="0" rtl="0" algn="just">
              <a:lnSpc>
                <a:spcPct val="115000"/>
              </a:lnSpc>
              <a:spcBef>
                <a:spcPts val="500"/>
              </a:spcBef>
              <a:spcAft>
                <a:spcPts val="0"/>
              </a:spcAft>
              <a:buNone/>
            </a:pPr>
            <a:r>
              <a:rPr b="1" lang="it" sz="1600">
                <a:latin typeface="Calibri"/>
                <a:ea typeface="Calibri"/>
                <a:cs typeface="Calibri"/>
                <a:sym typeface="Calibri"/>
              </a:rPr>
              <a:t>For each code:</a:t>
            </a:r>
            <a:endParaRPr b="1" sz="1600">
              <a:latin typeface="Calibri"/>
              <a:ea typeface="Calibri"/>
              <a:cs typeface="Calibri"/>
              <a:sym typeface="Calibri"/>
            </a:endParaRPr>
          </a:p>
          <a:p>
            <a:pPr indent="-330200" lvl="0" marL="457200" rtl="0" algn="just">
              <a:lnSpc>
                <a:spcPct val="115000"/>
              </a:lnSpc>
              <a:spcBef>
                <a:spcPts val="1000"/>
              </a:spcBef>
              <a:spcAft>
                <a:spcPts val="0"/>
              </a:spcAft>
              <a:buSzPts val="1600"/>
              <a:buFont typeface="Calibri"/>
              <a:buChar char="●"/>
            </a:pPr>
            <a:r>
              <a:rPr lang="it" sz="1600">
                <a:latin typeface="Calibri"/>
                <a:ea typeface="Calibri"/>
                <a:cs typeface="Calibri"/>
                <a:sym typeface="Calibri"/>
              </a:rPr>
              <a:t>a very brief (10 lines?) project definition,</a:t>
            </a:r>
            <a:endParaRPr sz="1600">
              <a:latin typeface="Calibri"/>
              <a:ea typeface="Calibri"/>
              <a:cs typeface="Calibri"/>
              <a:sym typeface="Calibri"/>
            </a:endParaRPr>
          </a:p>
          <a:p>
            <a:pPr indent="-330200" lvl="0" marL="457200" rtl="0" algn="just">
              <a:lnSpc>
                <a:spcPct val="115000"/>
              </a:lnSpc>
              <a:spcBef>
                <a:spcPts val="0"/>
              </a:spcBef>
              <a:spcAft>
                <a:spcPts val="0"/>
              </a:spcAft>
              <a:buSzPts val="1600"/>
              <a:buFont typeface="Calibri"/>
              <a:buChar char="●"/>
            </a:pPr>
            <a:r>
              <a:rPr lang="it" sz="1600">
                <a:latin typeface="Calibri"/>
                <a:ea typeface="Calibri"/>
                <a:cs typeface="Calibri"/>
                <a:sym typeface="Calibri"/>
              </a:rPr>
              <a:t>a progress metric (percentage?),</a:t>
            </a:r>
            <a:endParaRPr sz="1600">
              <a:latin typeface="Calibri"/>
              <a:ea typeface="Calibri"/>
              <a:cs typeface="Calibri"/>
              <a:sym typeface="Calibri"/>
            </a:endParaRPr>
          </a:p>
          <a:p>
            <a:pPr indent="-330200" lvl="0" marL="457200" rtl="0" algn="just">
              <a:lnSpc>
                <a:spcPct val="115000"/>
              </a:lnSpc>
              <a:spcBef>
                <a:spcPts val="0"/>
              </a:spcBef>
              <a:spcAft>
                <a:spcPts val="0"/>
              </a:spcAft>
              <a:buSzPts val="1600"/>
              <a:buFont typeface="Calibri"/>
              <a:buChar char="●"/>
            </a:pPr>
            <a:r>
              <a:rPr lang="it" sz="1600">
                <a:latin typeface="Calibri"/>
                <a:ea typeface="Calibri"/>
                <a:cs typeface="Calibri"/>
                <a:sym typeface="Calibri"/>
              </a:rPr>
              <a:t>a link to a github </a:t>
            </a:r>
            <a:r>
              <a:rPr lang="it" sz="1600">
                <a:solidFill>
                  <a:schemeClr val="dk1"/>
                </a:solidFill>
                <a:latin typeface="Calibri"/>
                <a:ea typeface="Calibri"/>
                <a:cs typeface="Calibri"/>
                <a:sym typeface="Calibri"/>
              </a:rPr>
              <a:t>(?)</a:t>
            </a:r>
            <a:r>
              <a:rPr lang="it" sz="1600">
                <a:latin typeface="Calibri"/>
                <a:ea typeface="Calibri"/>
                <a:cs typeface="Calibri"/>
                <a:sym typeface="Calibri"/>
              </a:rPr>
              <a:t> repository,</a:t>
            </a:r>
            <a:endParaRPr sz="1600">
              <a:latin typeface="Calibri"/>
              <a:ea typeface="Calibri"/>
              <a:cs typeface="Calibri"/>
              <a:sym typeface="Calibri"/>
            </a:endParaRPr>
          </a:p>
          <a:p>
            <a:pPr indent="-330200" lvl="0" marL="457200" rtl="0" algn="just">
              <a:lnSpc>
                <a:spcPct val="115000"/>
              </a:lnSpc>
              <a:spcBef>
                <a:spcPts val="0"/>
              </a:spcBef>
              <a:spcAft>
                <a:spcPts val="0"/>
              </a:spcAft>
              <a:buSzPts val="1600"/>
              <a:buFont typeface="Calibri"/>
              <a:buChar char="●"/>
            </a:pPr>
            <a:r>
              <a:rPr lang="it" sz="1600">
                <a:latin typeface="Calibri"/>
                <a:ea typeface="Calibri"/>
                <a:cs typeface="Calibri"/>
                <a:sym typeface="Calibri"/>
              </a:rPr>
              <a:t>a link to a redmine (?) page ,</a:t>
            </a:r>
            <a:endParaRPr sz="1600">
              <a:latin typeface="Calibri"/>
              <a:ea typeface="Calibri"/>
              <a:cs typeface="Calibri"/>
              <a:sym typeface="Calibri"/>
            </a:endParaRPr>
          </a:p>
          <a:p>
            <a:pPr indent="-330200" lvl="0" marL="457200" rtl="0" algn="just">
              <a:lnSpc>
                <a:spcPct val="115000"/>
              </a:lnSpc>
              <a:spcBef>
                <a:spcPts val="0"/>
              </a:spcBef>
              <a:spcAft>
                <a:spcPts val="0"/>
              </a:spcAft>
              <a:buSzPts val="1600"/>
              <a:buFont typeface="Calibri"/>
              <a:buChar char="●"/>
            </a:pPr>
            <a:r>
              <a:rPr lang="it" sz="1600">
                <a:latin typeface="Calibri"/>
                <a:ea typeface="Calibri"/>
                <a:cs typeface="Calibri"/>
                <a:sym typeface="Calibri"/>
              </a:rPr>
              <a:t>a (two-page?) report with figures demonstrating results,</a:t>
            </a:r>
            <a:endParaRPr sz="1600">
              <a:latin typeface="Calibri"/>
              <a:ea typeface="Calibri"/>
              <a:cs typeface="Calibri"/>
              <a:sym typeface="Calibri"/>
            </a:endParaRPr>
          </a:p>
          <a:p>
            <a:pPr indent="-330200" lvl="0" marL="457200" rtl="0" algn="just">
              <a:lnSpc>
                <a:spcPct val="115000"/>
              </a:lnSpc>
              <a:spcBef>
                <a:spcPts val="0"/>
              </a:spcBef>
              <a:spcAft>
                <a:spcPts val="0"/>
              </a:spcAft>
              <a:buSzPts val="1600"/>
              <a:buFont typeface="Calibri"/>
              <a:buChar char="●"/>
            </a:pPr>
            <a:r>
              <a:rPr lang="it" sz="1600">
                <a:latin typeface="Calibri"/>
                <a:ea typeface="Calibri"/>
                <a:cs typeface="Calibri"/>
                <a:sym typeface="Calibri"/>
              </a:rPr>
              <a:t>published papers.</a:t>
            </a:r>
            <a:endParaRPr sz="16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Critical points</a:t>
            </a:r>
            <a:endParaRPr b="0" i="0" sz="2160" u="none" cap="none" strike="noStrike">
              <a:latin typeface="Arial"/>
              <a:ea typeface="Arial"/>
              <a:cs typeface="Arial"/>
              <a:sym typeface="Arial"/>
            </a:endParaRPr>
          </a:p>
        </p:txBody>
      </p:sp>
      <p:sp>
        <p:nvSpPr>
          <p:cNvPr id="389" name="Google Shape;389;p50"/>
          <p:cNvSpPr txBox="1"/>
          <p:nvPr/>
        </p:nvSpPr>
        <p:spPr>
          <a:xfrm>
            <a:off x="311700" y="1629775"/>
            <a:ext cx="8520600" cy="3084900"/>
          </a:xfrm>
          <a:prstGeom prst="rect">
            <a:avLst/>
          </a:prstGeom>
          <a:noFill/>
          <a:ln>
            <a:noFill/>
          </a:ln>
        </p:spPr>
        <p:txBody>
          <a:bodyPr anchorCtr="0" anchor="t" bIns="34275" lIns="68575" spcFirstLastPara="1" rIns="68575" wrap="square" tIns="34275">
            <a:normAutofit/>
          </a:bodyPr>
          <a:lstStyle/>
          <a:p>
            <a:pPr indent="-330200" lvl="0" marL="457200" rtl="0" algn="l">
              <a:lnSpc>
                <a:spcPct val="115000"/>
              </a:lnSpc>
              <a:spcBef>
                <a:spcPts val="500"/>
              </a:spcBef>
              <a:spcAft>
                <a:spcPts val="0"/>
              </a:spcAft>
              <a:buSzPts val="1600"/>
              <a:buFont typeface="Calibri"/>
              <a:buChar char="●"/>
            </a:pPr>
            <a:r>
              <a:rPr b="1" lang="it" sz="1600">
                <a:latin typeface="Calibri"/>
                <a:ea typeface="Calibri"/>
                <a:cs typeface="Calibri"/>
                <a:sym typeface="Calibri"/>
              </a:rPr>
              <a:t>Hardware: </a:t>
            </a:r>
            <a:r>
              <a:rPr lang="it" sz="1600">
                <a:latin typeface="Calibri"/>
                <a:ea typeface="Calibri"/>
                <a:cs typeface="Calibri"/>
                <a:sym typeface="Calibri"/>
              </a:rPr>
              <a:t>we need to access HPC resources to develop our codes, </a:t>
            </a:r>
            <a:r>
              <a:rPr b="1" lang="it" sz="1600">
                <a:solidFill>
                  <a:srgbClr val="FF0000"/>
                </a:solidFill>
                <a:latin typeface="Calibri"/>
                <a:ea typeface="Calibri"/>
                <a:cs typeface="Calibri"/>
                <a:sym typeface="Calibri"/>
              </a:rPr>
              <a:t>ASAP</a:t>
            </a:r>
            <a:endParaRPr b="1" sz="1600">
              <a:solidFill>
                <a:srgbClr val="FF0000"/>
              </a:solidFill>
              <a:latin typeface="Calibri"/>
              <a:ea typeface="Calibri"/>
              <a:cs typeface="Calibri"/>
              <a:sym typeface="Calibri"/>
            </a:endParaRPr>
          </a:p>
          <a:p>
            <a:pPr indent="-330200" lvl="0" marL="457200" rtl="0" algn="l">
              <a:lnSpc>
                <a:spcPct val="115000"/>
              </a:lnSpc>
              <a:spcBef>
                <a:spcPts val="1000"/>
              </a:spcBef>
              <a:spcAft>
                <a:spcPts val="0"/>
              </a:spcAft>
              <a:buSzPts val="1600"/>
              <a:buFont typeface="Calibri"/>
              <a:buChar char="●"/>
            </a:pPr>
            <a:r>
              <a:rPr b="1" lang="it" sz="1600">
                <a:latin typeface="Calibri"/>
                <a:ea typeface="Calibri"/>
                <a:cs typeface="Calibri"/>
                <a:sym typeface="Calibri"/>
              </a:rPr>
              <a:t>Hardware: </a:t>
            </a:r>
            <a:r>
              <a:rPr lang="it" sz="1600">
                <a:latin typeface="Calibri"/>
                <a:ea typeface="Calibri"/>
                <a:cs typeface="Calibri"/>
                <a:sym typeface="Calibri"/>
              </a:rPr>
              <a:t>we need precise specs to emulate the system that we will use, </a:t>
            </a:r>
            <a:r>
              <a:rPr b="1" lang="it" sz="1600">
                <a:solidFill>
                  <a:srgbClr val="FF9900"/>
                </a:solidFill>
                <a:latin typeface="Calibri"/>
                <a:ea typeface="Calibri"/>
                <a:cs typeface="Calibri"/>
                <a:sym typeface="Calibri"/>
              </a:rPr>
              <a:t>ASAP</a:t>
            </a:r>
            <a:endParaRPr b="1" sz="1600">
              <a:solidFill>
                <a:srgbClr val="FF9900"/>
              </a:solidFill>
              <a:latin typeface="Calibri"/>
              <a:ea typeface="Calibri"/>
              <a:cs typeface="Calibri"/>
              <a:sym typeface="Calibri"/>
            </a:endParaRPr>
          </a:p>
          <a:p>
            <a:pPr indent="-330200" lvl="0" marL="457200" rtl="0" algn="l">
              <a:lnSpc>
                <a:spcPct val="115000"/>
              </a:lnSpc>
              <a:spcBef>
                <a:spcPts val="1000"/>
              </a:spcBef>
              <a:spcAft>
                <a:spcPts val="0"/>
              </a:spcAft>
              <a:buSzPts val="1600"/>
              <a:buFont typeface="Calibri"/>
              <a:buChar char="●"/>
            </a:pPr>
            <a:r>
              <a:rPr b="1" lang="it" sz="1600">
                <a:latin typeface="Calibri"/>
                <a:ea typeface="Calibri"/>
                <a:cs typeface="Calibri"/>
                <a:sym typeface="Calibri"/>
              </a:rPr>
              <a:t>Hardware and community:</a:t>
            </a:r>
            <a:r>
              <a:rPr lang="it" sz="1600">
                <a:latin typeface="Calibri"/>
                <a:ea typeface="Calibri"/>
                <a:cs typeface="Calibri"/>
                <a:sym typeface="Calibri"/>
              </a:rPr>
              <a:t> it will be hard to keep momentum and build a community if computing resources must be acquired on best-effort basis</a:t>
            </a:r>
            <a:endParaRPr sz="1600">
              <a:latin typeface="Calibri"/>
              <a:ea typeface="Calibri"/>
              <a:cs typeface="Calibri"/>
              <a:sym typeface="Calibri"/>
            </a:endParaRPr>
          </a:p>
          <a:p>
            <a:pPr indent="-330200" lvl="0" marL="457200" rtl="0" algn="l">
              <a:lnSpc>
                <a:spcPct val="115000"/>
              </a:lnSpc>
              <a:spcBef>
                <a:spcPts val="1000"/>
              </a:spcBef>
              <a:spcAft>
                <a:spcPts val="0"/>
              </a:spcAft>
              <a:buSzPts val="1600"/>
              <a:buFont typeface="Calibri"/>
              <a:buChar char="●"/>
            </a:pPr>
            <a:r>
              <a:rPr b="1" lang="it" sz="1600">
                <a:latin typeface="Calibri"/>
                <a:ea typeface="Calibri"/>
                <a:cs typeface="Calibri"/>
                <a:sym typeface="Calibri"/>
              </a:rPr>
              <a:t>Science and community:</a:t>
            </a:r>
            <a:r>
              <a:rPr lang="it" sz="1600">
                <a:latin typeface="Calibri"/>
                <a:ea typeface="Calibri"/>
                <a:cs typeface="Calibri"/>
                <a:sym typeface="Calibri"/>
              </a:rPr>
              <a:t> a meeting more focused on science (including science from industrial partners) would be good, later in October, with sessions based on thematic groups</a:t>
            </a:r>
            <a:endParaRPr sz="1600">
              <a:latin typeface="Calibri"/>
              <a:ea typeface="Calibri"/>
              <a:cs typeface="Calibri"/>
              <a:sym typeface="Calibri"/>
            </a:endParaRPr>
          </a:p>
          <a:p>
            <a:pPr indent="-330200" lvl="0" marL="457200" rtl="0" algn="l">
              <a:lnSpc>
                <a:spcPct val="115000"/>
              </a:lnSpc>
              <a:spcBef>
                <a:spcPts val="1000"/>
              </a:spcBef>
              <a:spcAft>
                <a:spcPts val="1000"/>
              </a:spcAft>
              <a:buSzPts val="1600"/>
              <a:buFont typeface="Calibri"/>
              <a:buChar char="●"/>
            </a:pPr>
            <a:r>
              <a:rPr b="1" lang="it" sz="1600">
                <a:latin typeface="Calibri"/>
                <a:ea typeface="Calibri"/>
                <a:cs typeface="Calibri"/>
                <a:sym typeface="Calibri"/>
              </a:rPr>
              <a:t>Key science projects</a:t>
            </a:r>
            <a:endParaRPr b="1" sz="16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pic>
        <p:nvPicPr>
          <p:cNvPr descr="Logo, company name&#10;&#10;Description automatically generated" id="394" name="Google Shape;394;p51"/>
          <p:cNvPicPr preferRelativeResize="0"/>
          <p:nvPr/>
        </p:nvPicPr>
        <p:blipFill rotWithShape="1">
          <a:blip r:embed="rId3">
            <a:alphaModFix/>
          </a:blip>
          <a:srcRect b="0" l="0" r="0" t="0"/>
          <a:stretch/>
        </p:blipFill>
        <p:spPr>
          <a:xfrm>
            <a:off x="3601080" y="786240"/>
            <a:ext cx="1136880" cy="795600"/>
          </a:xfrm>
          <a:prstGeom prst="rect">
            <a:avLst/>
          </a:prstGeom>
          <a:noFill/>
          <a:ln>
            <a:noFill/>
          </a:ln>
        </p:spPr>
      </p:pic>
      <p:pic>
        <p:nvPicPr>
          <p:cNvPr descr="logo INAF" id="395" name="Google Shape;395;p51"/>
          <p:cNvPicPr preferRelativeResize="0"/>
          <p:nvPr/>
        </p:nvPicPr>
        <p:blipFill rotWithShape="1">
          <a:blip r:embed="rId4">
            <a:alphaModFix/>
          </a:blip>
          <a:srcRect b="0" l="0" r="0" t="0"/>
          <a:stretch/>
        </p:blipFill>
        <p:spPr>
          <a:xfrm>
            <a:off x="2713320" y="711360"/>
            <a:ext cx="1024560" cy="1024560"/>
          </a:xfrm>
          <a:prstGeom prst="rect">
            <a:avLst/>
          </a:prstGeom>
          <a:noFill/>
          <a:ln>
            <a:noFill/>
          </a:ln>
        </p:spPr>
      </p:pic>
      <p:sp>
        <p:nvSpPr>
          <p:cNvPr id="396" name="Google Shape;396;p51"/>
          <p:cNvSpPr/>
          <p:nvPr/>
        </p:nvSpPr>
        <p:spPr>
          <a:xfrm>
            <a:off x="667440" y="902880"/>
            <a:ext cx="2025000" cy="546120"/>
          </a:xfrm>
          <a:prstGeom prst="rect">
            <a:avLst/>
          </a:prstGeom>
          <a:solidFill>
            <a:srgbClr val="B3C6E7"/>
          </a:solid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500"/>
              <a:buFont typeface="Calibri"/>
              <a:buNone/>
            </a:pPr>
            <a:r>
              <a:rPr b="1" i="0" lang="it" sz="1500" u="none" cap="none" strike="noStrike">
                <a:solidFill>
                  <a:srgbClr val="000000"/>
                </a:solidFill>
                <a:latin typeface="Calibri"/>
                <a:ea typeface="Calibri"/>
                <a:cs typeface="Calibri"/>
                <a:sym typeface="Calibri"/>
              </a:rPr>
              <a:t>Spoke Leader INAF </a:t>
            </a:r>
            <a:endParaRPr b="0" i="0" sz="15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Calibri"/>
              <a:buNone/>
            </a:pPr>
            <a:r>
              <a:rPr b="1" i="0" lang="it" sz="1500" u="none" cap="none" strike="noStrike">
                <a:solidFill>
                  <a:srgbClr val="000000"/>
                </a:solidFill>
                <a:latin typeface="Calibri"/>
                <a:ea typeface="Calibri"/>
                <a:cs typeface="Calibri"/>
                <a:sym typeface="Calibri"/>
              </a:rPr>
              <a:t>Co-Leader INFN</a:t>
            </a:r>
            <a:endParaRPr b="0" i="0" sz="1500" u="none" cap="none" strike="noStrike">
              <a:latin typeface="Arial"/>
              <a:ea typeface="Arial"/>
              <a:cs typeface="Arial"/>
              <a:sym typeface="Arial"/>
            </a:endParaRPr>
          </a:p>
        </p:txBody>
      </p:sp>
      <p:graphicFrame>
        <p:nvGraphicFramePr>
          <p:cNvPr id="397" name="Google Shape;397;p51"/>
          <p:cNvGraphicFramePr/>
          <p:nvPr/>
        </p:nvGraphicFramePr>
        <p:xfrm>
          <a:off x="740880" y="1603440"/>
          <a:ext cx="3000000" cy="3000000"/>
        </p:xfrm>
        <a:graphic>
          <a:graphicData uri="http://schemas.openxmlformats.org/drawingml/2006/table">
            <a:tbl>
              <a:tblPr>
                <a:noFill/>
                <a:tableStyleId>{4AE8E0E1-45E0-4700-9B60-DFBE6731EB80}</a:tableStyleId>
              </a:tblPr>
              <a:tblGrid>
                <a:gridCol w="2934725"/>
                <a:gridCol w="919450"/>
              </a:tblGrid>
              <a:tr h="222850">
                <a:tc gridSpan="2">
                  <a:txBody>
                    <a:bodyPr/>
                    <a:lstStyle/>
                    <a:p>
                      <a:pPr indent="0" lvl="0" marL="0" marR="0" rtl="0" algn="ctr">
                        <a:lnSpc>
                          <a:spcPct val="100000"/>
                        </a:lnSpc>
                        <a:spcBef>
                          <a:spcPts val="0"/>
                        </a:spcBef>
                        <a:spcAft>
                          <a:spcPts val="0"/>
                        </a:spcAft>
                        <a:buClr>
                          <a:srgbClr val="FFFFFF"/>
                        </a:buClr>
                        <a:buSzPts val="1000"/>
                        <a:buFont typeface="Calibri"/>
                        <a:buNone/>
                      </a:pPr>
                      <a:r>
                        <a:rPr b="0" lang="it" sz="1000" u="none" cap="none" strike="noStrike">
                          <a:solidFill>
                            <a:srgbClr val="FFFFFF"/>
                          </a:solidFill>
                          <a:latin typeface="Calibri"/>
                          <a:ea typeface="Calibri"/>
                          <a:cs typeface="Calibri"/>
                          <a:sym typeface="Calibri"/>
                        </a:rPr>
                        <a:t>Soggetti Pubblici Affiliati</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472C4"/>
                    </a:solidFill>
                  </a:tcPr>
                </a:tc>
                <a:tc hMerge="1"/>
              </a:tr>
              <a:tr h="65340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Università Roma Tor Vergata</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59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Università di Trieste</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359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Università di Torino</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59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Università di Catania</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359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Scuola Normale Superiore - Pisa</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70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Sissa - Trieste</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bl>
          </a:graphicData>
        </a:graphic>
      </p:graphicFrame>
      <p:pic>
        <p:nvPicPr>
          <p:cNvPr descr="Partners - Project Paint-it" id="398" name="Google Shape;398;p51"/>
          <p:cNvPicPr preferRelativeResize="0"/>
          <p:nvPr/>
        </p:nvPicPr>
        <p:blipFill rotWithShape="1">
          <a:blip r:embed="rId5">
            <a:alphaModFix/>
          </a:blip>
          <a:srcRect b="0" l="0" r="0" t="0"/>
          <a:stretch/>
        </p:blipFill>
        <p:spPr>
          <a:xfrm>
            <a:off x="3917880" y="1899360"/>
            <a:ext cx="428400" cy="494640"/>
          </a:xfrm>
          <a:prstGeom prst="rect">
            <a:avLst/>
          </a:prstGeom>
          <a:noFill/>
          <a:ln>
            <a:noFill/>
          </a:ln>
        </p:spPr>
      </p:pic>
      <p:pic>
        <p:nvPicPr>
          <p:cNvPr descr="UniTS rinnova il suo logo! - informatrieste" id="399" name="Google Shape;399;p51"/>
          <p:cNvPicPr preferRelativeResize="0"/>
          <p:nvPr/>
        </p:nvPicPr>
        <p:blipFill rotWithShape="1">
          <a:blip r:embed="rId6">
            <a:alphaModFix/>
          </a:blip>
          <a:srcRect b="0" l="0" r="0" t="0"/>
          <a:stretch/>
        </p:blipFill>
        <p:spPr>
          <a:xfrm>
            <a:off x="3751560" y="2533680"/>
            <a:ext cx="785160" cy="264240"/>
          </a:xfrm>
          <a:prstGeom prst="rect">
            <a:avLst/>
          </a:prstGeom>
          <a:noFill/>
          <a:ln>
            <a:noFill/>
          </a:ln>
        </p:spPr>
      </p:pic>
      <p:pic>
        <p:nvPicPr>
          <p:cNvPr descr="Logo, company name&#10;&#10;Description automatically generated" id="400" name="Google Shape;400;p51"/>
          <p:cNvPicPr preferRelativeResize="0"/>
          <p:nvPr/>
        </p:nvPicPr>
        <p:blipFill rotWithShape="1">
          <a:blip r:embed="rId7">
            <a:alphaModFix/>
          </a:blip>
          <a:srcRect b="0" l="0" r="0" t="0"/>
          <a:stretch/>
        </p:blipFill>
        <p:spPr>
          <a:xfrm>
            <a:off x="4005720" y="2947680"/>
            <a:ext cx="333000" cy="348840"/>
          </a:xfrm>
          <a:prstGeom prst="rect">
            <a:avLst/>
          </a:prstGeom>
          <a:noFill/>
          <a:ln>
            <a:noFill/>
          </a:ln>
        </p:spPr>
      </p:pic>
      <p:pic>
        <p:nvPicPr>
          <p:cNvPr descr="A picture containing text&#10;&#10;Description automatically generated" id="401" name="Google Shape;401;p51"/>
          <p:cNvPicPr preferRelativeResize="0"/>
          <p:nvPr/>
        </p:nvPicPr>
        <p:blipFill rotWithShape="1">
          <a:blip r:embed="rId8">
            <a:alphaModFix/>
          </a:blip>
          <a:srcRect b="0" l="0" r="0" t="0"/>
          <a:stretch/>
        </p:blipFill>
        <p:spPr>
          <a:xfrm>
            <a:off x="3858840" y="3373200"/>
            <a:ext cx="654840" cy="339840"/>
          </a:xfrm>
          <a:prstGeom prst="rect">
            <a:avLst/>
          </a:prstGeom>
          <a:noFill/>
          <a:ln>
            <a:noFill/>
          </a:ln>
        </p:spPr>
      </p:pic>
      <p:pic>
        <p:nvPicPr>
          <p:cNvPr descr="A picture containing icon&#10;&#10;Description automatically generated" id="402" name="Google Shape;402;p51"/>
          <p:cNvPicPr preferRelativeResize="0"/>
          <p:nvPr/>
        </p:nvPicPr>
        <p:blipFill rotWithShape="1">
          <a:blip r:embed="rId9">
            <a:alphaModFix/>
          </a:blip>
          <a:srcRect b="0" l="0" r="0" t="0"/>
          <a:stretch/>
        </p:blipFill>
        <p:spPr>
          <a:xfrm>
            <a:off x="3933720" y="3814200"/>
            <a:ext cx="532800" cy="325440"/>
          </a:xfrm>
          <a:prstGeom prst="rect">
            <a:avLst/>
          </a:prstGeom>
          <a:noFill/>
          <a:ln>
            <a:noFill/>
          </a:ln>
        </p:spPr>
      </p:pic>
      <p:pic>
        <p:nvPicPr>
          <p:cNvPr descr="Logo&#10;&#10;Description automatically generated" id="403" name="Google Shape;403;p51"/>
          <p:cNvPicPr preferRelativeResize="0"/>
          <p:nvPr/>
        </p:nvPicPr>
        <p:blipFill rotWithShape="1">
          <a:blip r:embed="rId10">
            <a:alphaModFix/>
          </a:blip>
          <a:srcRect b="0" l="0" r="0" t="0"/>
          <a:stretch/>
        </p:blipFill>
        <p:spPr>
          <a:xfrm>
            <a:off x="3946680" y="4241160"/>
            <a:ext cx="451440" cy="351720"/>
          </a:xfrm>
          <a:prstGeom prst="rect">
            <a:avLst/>
          </a:prstGeom>
          <a:noFill/>
          <a:ln>
            <a:noFill/>
          </a:ln>
        </p:spPr>
      </p:pic>
      <p:graphicFrame>
        <p:nvGraphicFramePr>
          <p:cNvPr id="404" name="Google Shape;404;p51"/>
          <p:cNvGraphicFramePr/>
          <p:nvPr/>
        </p:nvGraphicFramePr>
        <p:xfrm>
          <a:off x="5330160" y="870840"/>
          <a:ext cx="3000000" cy="3000000"/>
        </p:xfrm>
        <a:graphic>
          <a:graphicData uri="http://schemas.openxmlformats.org/drawingml/2006/table">
            <a:tbl>
              <a:tblPr>
                <a:noFill/>
                <a:tableStyleId>{4AE8E0E1-45E0-4700-9B60-DFBE6731EB80}</a:tableStyleId>
              </a:tblPr>
              <a:tblGrid>
                <a:gridCol w="2213275"/>
                <a:gridCol w="1308250"/>
              </a:tblGrid>
              <a:tr h="389150">
                <a:tc gridSpan="2">
                  <a:txBody>
                    <a:bodyPr/>
                    <a:lstStyle/>
                    <a:p>
                      <a:pPr indent="0" lvl="0" marL="0" marR="0" rtl="0" algn="ctr">
                        <a:lnSpc>
                          <a:spcPct val="100000"/>
                        </a:lnSpc>
                        <a:spcBef>
                          <a:spcPts val="0"/>
                        </a:spcBef>
                        <a:spcAft>
                          <a:spcPts val="0"/>
                        </a:spcAft>
                        <a:buClr>
                          <a:srgbClr val="FFFFFF"/>
                        </a:buClr>
                        <a:buSzPts val="1000"/>
                        <a:buFont typeface="Calibri"/>
                        <a:buNone/>
                      </a:pPr>
                      <a:r>
                        <a:rPr b="0" lang="it" sz="1000" u="none" cap="none" strike="noStrike">
                          <a:solidFill>
                            <a:srgbClr val="FFFFFF"/>
                          </a:solidFill>
                          <a:latin typeface="Calibri"/>
                          <a:ea typeface="Calibri"/>
                          <a:cs typeface="Calibri"/>
                          <a:sym typeface="Calibri"/>
                        </a:rPr>
                        <a:t>Imprese Aderenti allo Spoke</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472C4"/>
                    </a:solidFill>
                  </a:tcPr>
                </a:tc>
                <a:tc hMerge="1"/>
              </a:tr>
              <a:tr h="6051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Intesa SanPaolo</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953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UnipolSai</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60075">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Sogei</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3891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IFAB</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390250">
                <a:tc>
                  <a:txBody>
                    <a:bodyPr/>
                    <a:lstStyle/>
                    <a:p>
                      <a:pPr indent="0" lvl="0" marL="0" marR="0" rtl="0" algn="ctr">
                        <a:lnSpc>
                          <a:spcPct val="100000"/>
                        </a:lnSpc>
                        <a:spcBef>
                          <a:spcPts val="0"/>
                        </a:spcBef>
                        <a:spcAft>
                          <a:spcPts val="0"/>
                        </a:spcAft>
                        <a:buClr>
                          <a:srgbClr val="000000"/>
                        </a:buClr>
                        <a:buSzPts val="1000"/>
                        <a:buFont typeface="Calibri"/>
                        <a:buNone/>
                      </a:pPr>
                      <a:r>
                        <a:rPr b="1" lang="it" sz="1000" u="none" cap="none" strike="noStrike">
                          <a:solidFill>
                            <a:srgbClr val="000000"/>
                          </a:solidFill>
                          <a:latin typeface="Calibri"/>
                          <a:ea typeface="Calibri"/>
                          <a:cs typeface="Calibri"/>
                          <a:sym typeface="Calibri"/>
                        </a:rPr>
                        <a:t>Leonardo</a:t>
                      </a:r>
                      <a:endParaRPr b="0" sz="1000" u="none" cap="none" strike="noStrike">
                        <a:latin typeface="Arial"/>
                        <a:ea typeface="Arial"/>
                        <a:cs typeface="Arial"/>
                        <a:sym typeface="Arial"/>
                      </a:endParaRPr>
                    </a:p>
                  </a:txBody>
                  <a:tcPr marT="45725" marB="45725" marR="68400" marL="68400" anchor="ctr">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bl>
          </a:graphicData>
        </a:graphic>
      </p:graphicFrame>
      <p:pic>
        <p:nvPicPr>
          <p:cNvPr descr="Intesa Sanpaolo" id="405" name="Google Shape;405;p51"/>
          <p:cNvPicPr preferRelativeResize="0"/>
          <p:nvPr/>
        </p:nvPicPr>
        <p:blipFill rotWithShape="1">
          <a:blip r:embed="rId11">
            <a:alphaModFix/>
          </a:blip>
          <a:srcRect b="0" l="0" r="0" t="0"/>
          <a:stretch/>
        </p:blipFill>
        <p:spPr>
          <a:xfrm>
            <a:off x="7790400" y="1324800"/>
            <a:ext cx="1002600" cy="365040"/>
          </a:xfrm>
          <a:prstGeom prst="rect">
            <a:avLst/>
          </a:prstGeom>
          <a:noFill/>
          <a:ln>
            <a:noFill/>
          </a:ln>
        </p:spPr>
      </p:pic>
      <p:pic>
        <p:nvPicPr>
          <p:cNvPr descr="A picture containing text, clipart&#10;&#10;Description automatically generated" id="406" name="Google Shape;406;p51"/>
          <p:cNvPicPr preferRelativeResize="0"/>
          <p:nvPr/>
        </p:nvPicPr>
        <p:blipFill rotWithShape="1">
          <a:blip r:embed="rId12">
            <a:alphaModFix/>
          </a:blip>
          <a:srcRect b="0" l="0" r="0" t="0"/>
          <a:stretch/>
        </p:blipFill>
        <p:spPr>
          <a:xfrm>
            <a:off x="7668000" y="1942200"/>
            <a:ext cx="970560" cy="311040"/>
          </a:xfrm>
          <a:prstGeom prst="rect">
            <a:avLst/>
          </a:prstGeom>
          <a:noFill/>
          <a:ln>
            <a:noFill/>
          </a:ln>
        </p:spPr>
      </p:pic>
      <p:pic>
        <p:nvPicPr>
          <p:cNvPr descr="Sogei | LinkedIn" id="407" name="Google Shape;407;p51"/>
          <p:cNvPicPr preferRelativeResize="0"/>
          <p:nvPr/>
        </p:nvPicPr>
        <p:blipFill rotWithShape="1">
          <a:blip r:embed="rId13">
            <a:alphaModFix/>
          </a:blip>
          <a:srcRect b="19558" l="0" r="0" t="21164"/>
          <a:stretch/>
        </p:blipFill>
        <p:spPr>
          <a:xfrm>
            <a:off x="7965720" y="2460600"/>
            <a:ext cx="539280" cy="295200"/>
          </a:xfrm>
          <a:prstGeom prst="rect">
            <a:avLst/>
          </a:prstGeom>
          <a:noFill/>
          <a:ln>
            <a:noFill/>
          </a:ln>
        </p:spPr>
      </p:pic>
      <p:pic>
        <p:nvPicPr>
          <p:cNvPr descr="Text&#10;&#10;Description automatically generated with low confidence" id="408" name="Google Shape;408;p51"/>
          <p:cNvPicPr preferRelativeResize="0"/>
          <p:nvPr/>
        </p:nvPicPr>
        <p:blipFill rotWithShape="1">
          <a:blip r:embed="rId14">
            <a:alphaModFix/>
          </a:blip>
          <a:srcRect b="26107" l="0" r="60948" t="-999"/>
          <a:stretch/>
        </p:blipFill>
        <p:spPr>
          <a:xfrm>
            <a:off x="7860600" y="2856960"/>
            <a:ext cx="890280" cy="291600"/>
          </a:xfrm>
          <a:prstGeom prst="rect">
            <a:avLst/>
          </a:prstGeom>
          <a:noFill/>
          <a:ln>
            <a:noFill/>
          </a:ln>
        </p:spPr>
      </p:pic>
      <p:pic>
        <p:nvPicPr>
          <p:cNvPr descr="A picture containing text, clipart&#10;&#10;Description automatically generated" id="409" name="Google Shape;409;p51"/>
          <p:cNvPicPr preferRelativeResize="0"/>
          <p:nvPr/>
        </p:nvPicPr>
        <p:blipFill rotWithShape="1">
          <a:blip r:embed="rId15">
            <a:alphaModFix/>
          </a:blip>
          <a:srcRect b="0" l="0" r="0" t="0"/>
          <a:stretch/>
        </p:blipFill>
        <p:spPr>
          <a:xfrm>
            <a:off x="7627320" y="3257280"/>
            <a:ext cx="1172880" cy="291600"/>
          </a:xfrm>
          <a:prstGeom prst="rect">
            <a:avLst/>
          </a:prstGeom>
          <a:noFill/>
          <a:ln>
            <a:noFill/>
          </a:ln>
        </p:spPr>
      </p:pic>
      <p:grpSp>
        <p:nvGrpSpPr>
          <p:cNvPr id="410" name="Google Shape;410;p51"/>
          <p:cNvGrpSpPr/>
          <p:nvPr/>
        </p:nvGrpSpPr>
        <p:grpSpPr>
          <a:xfrm>
            <a:off x="0" y="0"/>
            <a:ext cx="9143642" cy="914040"/>
            <a:chOff x="0" y="0"/>
            <a:chExt cx="9143642" cy="914040"/>
          </a:xfrm>
        </p:grpSpPr>
        <p:pic>
          <p:nvPicPr>
            <p:cNvPr id="411" name="Google Shape;411;p51"/>
            <p:cNvPicPr preferRelativeResize="0"/>
            <p:nvPr/>
          </p:nvPicPr>
          <p:blipFill rotWithShape="1">
            <a:blip r:embed="rId16">
              <a:alphaModFix/>
            </a:blip>
            <a:srcRect b="0" l="0" r="0" t="0"/>
            <a:stretch/>
          </p:blipFill>
          <p:spPr>
            <a:xfrm>
              <a:off x="0" y="0"/>
              <a:ext cx="9143642" cy="914040"/>
            </a:xfrm>
            <a:prstGeom prst="rect">
              <a:avLst/>
            </a:prstGeom>
            <a:noFill/>
            <a:ln>
              <a:noFill/>
            </a:ln>
          </p:spPr>
        </p:pic>
        <p:pic>
          <p:nvPicPr>
            <p:cNvPr id="412" name="Google Shape;412;p51"/>
            <p:cNvPicPr preferRelativeResize="0"/>
            <p:nvPr/>
          </p:nvPicPr>
          <p:blipFill rotWithShape="1">
            <a:blip r:embed="rId17">
              <a:alphaModFix/>
            </a:blip>
            <a:srcRect b="0" l="0" r="0" t="0"/>
            <a:stretch/>
          </p:blipFill>
          <p:spPr>
            <a:xfrm>
              <a:off x="7476840" y="254520"/>
              <a:ext cx="1545120" cy="52559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nvSpPr>
        <p:spPr>
          <a:xfrm>
            <a:off x="311700" y="1629775"/>
            <a:ext cx="8520600" cy="3084900"/>
          </a:xfrm>
          <a:prstGeom prst="rect">
            <a:avLst/>
          </a:prstGeom>
          <a:noFill/>
          <a:ln>
            <a:noFill/>
          </a:ln>
        </p:spPr>
        <p:txBody>
          <a:bodyPr anchorCtr="0" anchor="t" bIns="34275" lIns="68575" spcFirstLastPara="1" rIns="68575" wrap="square" tIns="34275">
            <a:normAutofit/>
          </a:bodyPr>
          <a:lstStyle/>
          <a:p>
            <a:pPr indent="0" lvl="0" marL="0" rtl="0" algn="just">
              <a:lnSpc>
                <a:spcPct val="115000"/>
              </a:lnSpc>
              <a:spcBef>
                <a:spcPts val="500"/>
              </a:spcBef>
              <a:spcAft>
                <a:spcPts val="0"/>
              </a:spcAft>
              <a:buNone/>
            </a:pPr>
            <a:r>
              <a:rPr b="1" lang="it" sz="1600">
                <a:solidFill>
                  <a:srgbClr val="000000"/>
                </a:solidFill>
                <a:latin typeface="Calibri"/>
                <a:ea typeface="Calibri"/>
                <a:cs typeface="Calibri"/>
                <a:sym typeface="Calibri"/>
              </a:rPr>
              <a:t>Scope</a:t>
            </a:r>
            <a:r>
              <a:rPr lang="it" sz="1600">
                <a:solidFill>
                  <a:srgbClr val="000000"/>
                </a:solidFill>
                <a:latin typeface="Calibri"/>
                <a:ea typeface="Calibri"/>
                <a:cs typeface="Calibri"/>
                <a:sym typeface="Calibri"/>
              </a:rPr>
              <a:t>: </a:t>
            </a:r>
            <a:r>
              <a:rPr lang="it" sz="1600">
                <a:latin typeface="Calibri"/>
                <a:ea typeface="Calibri"/>
                <a:cs typeface="Calibri"/>
                <a:sym typeface="Calibri"/>
              </a:rPr>
              <a:t>selects a number of codes that require intensive computational resources to face the next generation of scientific challenges and performs their redesign, reimplementation and optimisation in order to effectively exploit state-of-the-art HPC solutions.</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 sz="1600">
                <a:solidFill>
                  <a:srgbClr val="000000"/>
                </a:solidFill>
                <a:latin typeface="Calibri"/>
                <a:ea typeface="Calibri"/>
                <a:cs typeface="Calibri"/>
                <a:sym typeface="Calibri"/>
              </a:rPr>
              <a:t>T</a:t>
            </a:r>
            <a:r>
              <a:rPr b="1" lang="it" sz="1600">
                <a:latin typeface="Calibri"/>
                <a:ea typeface="Calibri"/>
                <a:cs typeface="Calibri"/>
                <a:sym typeface="Calibri"/>
              </a:rPr>
              <a:t>1</a:t>
            </a:r>
            <a:r>
              <a:rPr b="1" lang="it" sz="1600">
                <a:solidFill>
                  <a:srgbClr val="000000"/>
                </a:solidFill>
                <a:latin typeface="Calibri"/>
                <a:ea typeface="Calibri"/>
                <a:cs typeface="Calibri"/>
                <a:sym typeface="Calibri"/>
              </a:rPr>
              <a:t>.1</a:t>
            </a:r>
            <a:r>
              <a:rPr lang="it" sz="1600">
                <a:solidFill>
                  <a:srgbClr val="000000"/>
                </a:solidFill>
                <a:latin typeface="Calibri"/>
                <a:ea typeface="Calibri"/>
                <a:cs typeface="Calibri"/>
                <a:sym typeface="Calibri"/>
              </a:rPr>
              <a:t>: </a:t>
            </a:r>
            <a:r>
              <a:rPr b="1" lang="it" sz="1600">
                <a:solidFill>
                  <a:srgbClr val="FF0000"/>
                </a:solidFill>
                <a:latin typeface="Calibri"/>
                <a:ea typeface="Calibri"/>
                <a:cs typeface="Calibri"/>
                <a:sym typeface="Calibri"/>
              </a:rPr>
              <a:t>Selection</a:t>
            </a:r>
            <a:r>
              <a:rPr lang="it" sz="1600">
                <a:latin typeface="Calibri"/>
                <a:ea typeface="Calibri"/>
                <a:cs typeface="Calibri"/>
                <a:sym typeface="Calibri"/>
              </a:rPr>
              <a:t>, Analysis and testing of codes</a:t>
            </a:r>
            <a:endParaRPr sz="1600">
              <a:latin typeface="Calibri"/>
              <a:ea typeface="Calibri"/>
              <a:cs typeface="Calibri"/>
              <a:sym typeface="Calibri"/>
            </a:endParaRPr>
          </a:p>
          <a:p>
            <a:pPr indent="0" lvl="0" marL="0" rtl="0" algn="just">
              <a:lnSpc>
                <a:spcPct val="115000"/>
              </a:lnSpc>
              <a:spcBef>
                <a:spcPts val="1000"/>
              </a:spcBef>
              <a:spcAft>
                <a:spcPts val="0"/>
              </a:spcAft>
              <a:buNone/>
            </a:pPr>
            <a:r>
              <a:rPr b="1" lang="it" sz="1600">
                <a:solidFill>
                  <a:srgbClr val="000000"/>
                </a:solidFill>
                <a:latin typeface="Calibri"/>
                <a:ea typeface="Calibri"/>
                <a:cs typeface="Calibri"/>
                <a:sym typeface="Calibri"/>
              </a:rPr>
              <a:t>T</a:t>
            </a:r>
            <a:r>
              <a:rPr b="1" lang="it" sz="1600">
                <a:latin typeface="Calibri"/>
                <a:ea typeface="Calibri"/>
                <a:cs typeface="Calibri"/>
                <a:sym typeface="Calibri"/>
              </a:rPr>
              <a:t>1</a:t>
            </a:r>
            <a:r>
              <a:rPr b="1" lang="it" sz="1600">
                <a:solidFill>
                  <a:srgbClr val="000000"/>
                </a:solidFill>
                <a:latin typeface="Calibri"/>
                <a:ea typeface="Calibri"/>
                <a:cs typeface="Calibri"/>
                <a:sym typeface="Calibri"/>
              </a:rPr>
              <a:t>.2</a:t>
            </a:r>
            <a:r>
              <a:rPr lang="it" sz="1600">
                <a:solidFill>
                  <a:srgbClr val="000000"/>
                </a:solidFill>
                <a:latin typeface="Calibri"/>
                <a:ea typeface="Calibri"/>
                <a:cs typeface="Calibri"/>
                <a:sym typeface="Calibri"/>
              </a:rPr>
              <a:t>: </a:t>
            </a:r>
            <a:r>
              <a:rPr lang="it" sz="1600">
                <a:latin typeface="Calibri"/>
                <a:ea typeface="Calibri"/>
                <a:cs typeface="Calibri"/>
                <a:sym typeface="Calibri"/>
              </a:rPr>
              <a:t>Software </a:t>
            </a:r>
            <a:r>
              <a:rPr b="1" lang="it" sz="1600">
                <a:solidFill>
                  <a:srgbClr val="FF0000"/>
                </a:solidFill>
                <a:latin typeface="Calibri"/>
                <a:ea typeface="Calibri"/>
                <a:cs typeface="Calibri"/>
                <a:sym typeface="Calibri"/>
              </a:rPr>
              <a:t>development</a:t>
            </a:r>
            <a:r>
              <a:rPr lang="it" sz="1600">
                <a:latin typeface="Calibri"/>
                <a:ea typeface="Calibri"/>
                <a:cs typeface="Calibri"/>
                <a:sym typeface="Calibri"/>
              </a:rPr>
              <a:t>, refactoring and optimization</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1000"/>
              </a:spcAft>
              <a:buNone/>
            </a:pPr>
            <a:r>
              <a:rPr b="1" lang="it" sz="1600">
                <a:solidFill>
                  <a:srgbClr val="000000"/>
                </a:solidFill>
                <a:latin typeface="Calibri"/>
                <a:ea typeface="Calibri"/>
                <a:cs typeface="Calibri"/>
                <a:sym typeface="Calibri"/>
              </a:rPr>
              <a:t>T</a:t>
            </a:r>
            <a:r>
              <a:rPr b="1" lang="it" sz="1600">
                <a:latin typeface="Calibri"/>
                <a:ea typeface="Calibri"/>
                <a:cs typeface="Calibri"/>
                <a:sym typeface="Calibri"/>
              </a:rPr>
              <a:t>1</a:t>
            </a:r>
            <a:r>
              <a:rPr b="1" lang="it" sz="1600">
                <a:solidFill>
                  <a:srgbClr val="000000"/>
                </a:solidFill>
                <a:latin typeface="Calibri"/>
                <a:ea typeface="Calibri"/>
                <a:cs typeface="Calibri"/>
                <a:sym typeface="Calibri"/>
              </a:rPr>
              <a:t>.3</a:t>
            </a:r>
            <a:r>
              <a:rPr lang="it" sz="1600">
                <a:solidFill>
                  <a:srgbClr val="000000"/>
                </a:solidFill>
                <a:latin typeface="Calibri"/>
                <a:ea typeface="Calibri"/>
                <a:cs typeface="Calibri"/>
                <a:sym typeface="Calibri"/>
              </a:rPr>
              <a:t>: </a:t>
            </a:r>
            <a:r>
              <a:rPr lang="it" sz="1600">
                <a:latin typeface="Calibri"/>
                <a:ea typeface="Calibri"/>
                <a:cs typeface="Calibri"/>
                <a:sym typeface="Calibri"/>
              </a:rPr>
              <a:t>Integration, Verification and Validation</a:t>
            </a:r>
            <a:endParaRPr sz="1600">
              <a:solidFill>
                <a:srgbClr val="000000"/>
              </a:solidFill>
              <a:latin typeface="Calibri"/>
              <a:ea typeface="Calibri"/>
              <a:cs typeface="Calibri"/>
              <a:sym typeface="Calibri"/>
            </a:endParaRPr>
          </a:p>
        </p:txBody>
      </p:sp>
      <p:sp>
        <p:nvSpPr>
          <p:cNvPr id="236" name="Google Shape;236;p31"/>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WP1 - HPC codes enabling and optimization</a:t>
            </a:r>
            <a:endParaRPr b="0" i="0" sz="216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2"/>
          <p:cNvPicPr preferRelativeResize="0"/>
          <p:nvPr/>
        </p:nvPicPr>
        <p:blipFill>
          <a:blip r:embed="rId3">
            <a:alphaModFix/>
          </a:blip>
          <a:stretch>
            <a:fillRect/>
          </a:stretch>
        </p:blipFill>
        <p:spPr>
          <a:xfrm>
            <a:off x="240300" y="881175"/>
            <a:ext cx="8903701" cy="4344585"/>
          </a:xfrm>
          <a:prstGeom prst="rect">
            <a:avLst/>
          </a:prstGeom>
          <a:noFill/>
          <a:ln>
            <a:noFill/>
          </a:ln>
        </p:spPr>
      </p:pic>
      <p:sp>
        <p:nvSpPr>
          <p:cNvPr id="242" name="Google Shape;242;p32"/>
          <p:cNvSpPr/>
          <p:nvPr/>
        </p:nvSpPr>
        <p:spPr>
          <a:xfrm>
            <a:off x="23825" y="903375"/>
            <a:ext cx="1584900" cy="79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type="title"/>
          </p:nvPr>
        </p:nvSpPr>
        <p:spPr>
          <a:xfrm>
            <a:off x="152400" y="881175"/>
            <a:ext cx="23568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a:latin typeface="Titillium Web"/>
                <a:ea typeface="Titillium Web"/>
                <a:cs typeface="Titillium Web"/>
                <a:sym typeface="Titillium Web"/>
              </a:rPr>
              <a:t>Gantt charts </a:t>
            </a:r>
            <a:endParaRPr b="1">
              <a:latin typeface="Titillium Web"/>
              <a:ea typeface="Titillium Web"/>
              <a:cs typeface="Titillium Web"/>
              <a:sym typeface="Titillium Web"/>
            </a:endParaRPr>
          </a:p>
          <a:p>
            <a:pPr indent="0" lvl="0" marL="0" rtl="0" algn="l">
              <a:spcBef>
                <a:spcPts val="0"/>
              </a:spcBef>
              <a:spcAft>
                <a:spcPts val="0"/>
              </a:spcAft>
              <a:buNone/>
            </a:pPr>
            <a:r>
              <a:rPr b="1" lang="it"/>
              <a:t> </a:t>
            </a:r>
            <a:endParaRPr b="1"/>
          </a:p>
        </p:txBody>
      </p:sp>
      <p:sp>
        <p:nvSpPr>
          <p:cNvPr id="244" name="Google Shape;244;p32"/>
          <p:cNvSpPr txBox="1"/>
          <p:nvPr>
            <p:ph idx="1" type="body"/>
          </p:nvPr>
        </p:nvSpPr>
        <p:spPr>
          <a:xfrm>
            <a:off x="152400" y="1162200"/>
            <a:ext cx="1977600" cy="1228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it" u="sng">
                <a:solidFill>
                  <a:schemeClr val="hlink"/>
                </a:solidFill>
                <a:latin typeface="Titillium Web"/>
                <a:ea typeface="Titillium Web"/>
                <a:cs typeface="Titillium Web"/>
                <a:sym typeface="Titillium Web"/>
                <a:hlinkClick r:id="rId4"/>
              </a:rPr>
              <a:t>WP1</a:t>
            </a:r>
            <a:endParaRPr b="1">
              <a:latin typeface="Titillium Web"/>
              <a:ea typeface="Titillium Web"/>
              <a:cs typeface="Titillium Web"/>
              <a:sym typeface="Titillium Web"/>
            </a:endParaRPr>
          </a:p>
          <a:p>
            <a:pPr indent="0" lvl="0" marL="0" rtl="0" algn="l">
              <a:spcBef>
                <a:spcPts val="0"/>
              </a:spcBef>
              <a:spcAft>
                <a:spcPts val="0"/>
              </a:spcAft>
              <a:buNone/>
            </a:pPr>
            <a:r>
              <a:t/>
            </a:r>
            <a:endParaRPr/>
          </a:p>
          <a:p>
            <a:pPr indent="0" lvl="0" marL="0" rtl="0" algn="l">
              <a:spcBef>
                <a:spcPts val="0"/>
              </a:spcBef>
              <a:spcAft>
                <a:spcPts val="0"/>
              </a:spcAft>
              <a:buNone/>
            </a:pPr>
            <a:r>
              <a:rPr lang="it"/>
              <a:t> </a:t>
            </a:r>
            <a:endParaRPr/>
          </a:p>
        </p:txBody>
      </p:sp>
      <p:sp>
        <p:nvSpPr>
          <p:cNvPr id="245" name="Google Shape;245;p32"/>
          <p:cNvSpPr txBox="1"/>
          <p:nvPr/>
        </p:nvSpPr>
        <p:spPr>
          <a:xfrm>
            <a:off x="6684125" y="4792600"/>
            <a:ext cx="20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6" name="Google Shape;246;p32"/>
          <p:cNvSpPr txBox="1"/>
          <p:nvPr/>
        </p:nvSpPr>
        <p:spPr>
          <a:xfrm>
            <a:off x="6684125" y="4880125"/>
            <a:ext cx="3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credits: Stefano della Torre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3"/>
          <p:cNvPicPr preferRelativeResize="0"/>
          <p:nvPr/>
        </p:nvPicPr>
        <p:blipFill rotWithShape="1">
          <a:blip r:embed="rId3">
            <a:alphaModFix/>
          </a:blip>
          <a:srcRect b="7468" l="0" r="0" t="17770"/>
          <a:stretch/>
        </p:blipFill>
        <p:spPr>
          <a:xfrm>
            <a:off x="0" y="914050"/>
            <a:ext cx="9143650" cy="3844724"/>
          </a:xfrm>
          <a:prstGeom prst="rect">
            <a:avLst/>
          </a:prstGeom>
          <a:noFill/>
          <a:ln>
            <a:noFill/>
          </a:ln>
        </p:spPr>
      </p:pic>
      <p:sp>
        <p:nvSpPr>
          <p:cNvPr id="252" name="Google Shape;252;p33"/>
          <p:cNvSpPr/>
          <p:nvPr/>
        </p:nvSpPr>
        <p:spPr>
          <a:xfrm>
            <a:off x="1726200" y="1750680"/>
            <a:ext cx="7968900" cy="14400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3"/>
          <p:cNvSpPr txBox="1"/>
          <p:nvPr>
            <p:ph idx="4294967295" type="subTitle"/>
          </p:nvPr>
        </p:nvSpPr>
        <p:spPr>
          <a:xfrm>
            <a:off x="0" y="3452400"/>
            <a:ext cx="4201200" cy="1151400"/>
          </a:xfrm>
          <a:prstGeom prst="rect">
            <a:avLst/>
          </a:prstGeom>
          <a:solidFill>
            <a:srgbClr val="5B87D9"/>
          </a:solidFill>
          <a:ln>
            <a:noFill/>
          </a:ln>
        </p:spPr>
        <p:txBody>
          <a:bodyPr anchorCtr="0" anchor="ctr" bIns="0" lIns="0" spcFirstLastPara="1" rIns="72000" wrap="square" tIns="0">
            <a:noAutofit/>
          </a:bodyPr>
          <a:lstStyle/>
          <a:p>
            <a:pPr indent="0" lvl="0" marL="0" marR="0" rtl="0" algn="r">
              <a:lnSpc>
                <a:spcPct val="90000"/>
              </a:lnSpc>
              <a:spcBef>
                <a:spcPts val="0"/>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Spoke 3 General Meeting</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12-14 Giugno 2023</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Clr>
                <a:srgbClr val="FFFFFF"/>
              </a:buClr>
              <a:buSzPts val="1500"/>
              <a:buFont typeface="Lobster"/>
              <a:buNone/>
            </a:pPr>
            <a:r>
              <a:rPr b="0" i="0" lang="it" sz="1500" u="none" cap="none" strike="noStrike">
                <a:solidFill>
                  <a:srgbClr val="FFFFFF"/>
                </a:solidFill>
                <a:latin typeface="Lobster"/>
                <a:ea typeface="Lobster"/>
                <a:cs typeface="Lobster"/>
                <a:sym typeface="Lobster"/>
              </a:rPr>
              <a:t>Dipartimento di Fisica e Astronomia – Università di Catania</a:t>
            </a:r>
            <a:endParaRPr b="0" i="0" sz="1500" u="none" cap="none" strike="noStrike">
              <a:latin typeface="Arial"/>
              <a:ea typeface="Arial"/>
              <a:cs typeface="Arial"/>
              <a:sym typeface="Arial"/>
            </a:endParaRPr>
          </a:p>
        </p:txBody>
      </p:sp>
      <p:sp>
        <p:nvSpPr>
          <p:cNvPr id="254" name="Google Shape;254;p33"/>
          <p:cNvSpPr/>
          <p:nvPr/>
        </p:nvSpPr>
        <p:spPr>
          <a:xfrm>
            <a:off x="568080" y="-2324160"/>
            <a:ext cx="1911000" cy="244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010"/>
              <a:buFont typeface="Calibri"/>
              <a:buNone/>
            </a:pPr>
            <a:r>
              <a:rPr b="0" i="0" lang="it" sz="1010" u="none" cap="none" strike="noStrike">
                <a:solidFill>
                  <a:srgbClr val="000000"/>
                </a:solidFill>
                <a:latin typeface="Calibri"/>
                <a:ea typeface="Calibri"/>
                <a:cs typeface="Calibri"/>
                <a:sym typeface="Calibri"/>
              </a:rPr>
              <a:t>ICSC_progetto_comunicazione**</a:t>
            </a:r>
            <a:endParaRPr b="0" i="0" sz="1010" u="none" cap="none" strike="noStrike">
              <a:latin typeface="Arial"/>
              <a:ea typeface="Arial"/>
              <a:cs typeface="Arial"/>
              <a:sym typeface="Arial"/>
            </a:endParaRPr>
          </a:p>
        </p:txBody>
      </p:sp>
      <p:sp>
        <p:nvSpPr>
          <p:cNvPr id="255" name="Google Shape;255;p33"/>
          <p:cNvSpPr/>
          <p:nvPr/>
        </p:nvSpPr>
        <p:spPr>
          <a:xfrm>
            <a:off x="1960920" y="2187000"/>
            <a:ext cx="6878400" cy="545400"/>
          </a:xfrm>
          <a:prstGeom prst="rect">
            <a:avLst/>
          </a:prstGeom>
          <a:noFill/>
          <a:ln>
            <a:noFill/>
          </a:ln>
        </p:spPr>
        <p:txBody>
          <a:bodyPr anchorCtr="0" anchor="ctr" bIns="34200" lIns="68750" spcFirstLastPara="1" rIns="68750" wrap="square" tIns="34200">
            <a:noAutofit/>
          </a:bodyPr>
          <a:lstStyle/>
          <a:p>
            <a:pPr indent="0" lvl="0" marL="0" marR="0" rtl="0" algn="r">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WP2 - Design of innovative algorithms, methodologies and codes towards exascale and beyond</a:t>
            </a:r>
            <a:endParaRPr b="0" i="0" sz="2160" u="none" cap="none" strike="noStrike">
              <a:latin typeface="Arial"/>
              <a:ea typeface="Arial"/>
              <a:cs typeface="Arial"/>
              <a:sym typeface="Arial"/>
            </a:endParaRPr>
          </a:p>
        </p:txBody>
      </p:sp>
      <p:pic>
        <p:nvPicPr>
          <p:cNvPr id="256" name="Google Shape;256;p33"/>
          <p:cNvPicPr preferRelativeResize="0"/>
          <p:nvPr/>
        </p:nvPicPr>
        <p:blipFill rotWithShape="1">
          <a:blip r:embed="rId4">
            <a:alphaModFix/>
          </a:blip>
          <a:srcRect b="0" l="0" r="9140" t="0"/>
          <a:stretch/>
        </p:blipFill>
        <p:spPr>
          <a:xfrm>
            <a:off x="5354914" y="898551"/>
            <a:ext cx="3788737" cy="1288450"/>
          </a:xfrm>
          <a:prstGeom prst="rect">
            <a:avLst/>
          </a:prstGeom>
          <a:noFill/>
          <a:ln>
            <a:noFill/>
          </a:ln>
        </p:spPr>
      </p:pic>
      <p:sp>
        <p:nvSpPr>
          <p:cNvPr id="257" name="Google Shape;257;p33"/>
          <p:cNvSpPr/>
          <p:nvPr/>
        </p:nvSpPr>
        <p:spPr>
          <a:xfrm>
            <a:off x="1976400" y="2645640"/>
            <a:ext cx="6878400" cy="545400"/>
          </a:xfrm>
          <a:prstGeom prst="rect">
            <a:avLst/>
          </a:prstGeom>
          <a:noFill/>
          <a:ln>
            <a:noFill/>
          </a:ln>
        </p:spPr>
        <p:txBody>
          <a:bodyPr anchorCtr="0" anchor="ctr" bIns="34200" lIns="68750" spcFirstLastPara="1" rIns="68750" wrap="square" tIns="34200">
            <a:noAutofit/>
          </a:bodyPr>
          <a:lstStyle/>
          <a:p>
            <a:pPr indent="0" lvl="0" marL="0" marR="0" rtl="0" algn="r">
              <a:lnSpc>
                <a:spcPct val="90000"/>
              </a:lnSpc>
              <a:spcBef>
                <a:spcPts val="0"/>
              </a:spcBef>
              <a:spcAft>
                <a:spcPts val="0"/>
              </a:spcAft>
              <a:buClr>
                <a:srgbClr val="5B87D9"/>
              </a:buClr>
              <a:buSzPts val="2400"/>
              <a:buFont typeface="Titillium Web SemiBold"/>
              <a:buNone/>
            </a:pPr>
            <a:r>
              <a:rPr b="1" i="1" lang="it" sz="2400">
                <a:solidFill>
                  <a:srgbClr val="5B87D9"/>
                </a:solidFill>
                <a:latin typeface="Titillium Web SemiBold"/>
                <a:ea typeface="Titillium Web SemiBold"/>
                <a:cs typeface="Titillium Web SemiBold"/>
                <a:sym typeface="Titillium Web SemiBold"/>
              </a:rPr>
              <a:t>Pierluigi Monaco &amp; Mario Spera</a:t>
            </a:r>
            <a:endParaRPr b="0" i="0" sz="24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nvSpPr>
        <p:spPr>
          <a:xfrm>
            <a:off x="311700" y="1629775"/>
            <a:ext cx="8520600" cy="3084900"/>
          </a:xfrm>
          <a:prstGeom prst="rect">
            <a:avLst/>
          </a:prstGeom>
          <a:noFill/>
          <a:ln>
            <a:noFill/>
          </a:ln>
        </p:spPr>
        <p:txBody>
          <a:bodyPr anchorCtr="0" anchor="t" bIns="34275" lIns="68575" spcFirstLastPara="1" rIns="68575" wrap="square" tIns="34275">
            <a:noAutofit/>
          </a:bodyPr>
          <a:lstStyle/>
          <a:p>
            <a:pPr indent="0" lvl="0" marL="0" rtl="0" algn="just">
              <a:lnSpc>
                <a:spcPct val="115000"/>
              </a:lnSpc>
              <a:spcBef>
                <a:spcPts val="500"/>
              </a:spcBef>
              <a:spcAft>
                <a:spcPts val="0"/>
              </a:spcAft>
              <a:buNone/>
            </a:pPr>
            <a:r>
              <a:rPr b="1" lang="it" sz="1600">
                <a:solidFill>
                  <a:srgbClr val="000000"/>
                </a:solidFill>
                <a:latin typeface="Calibri"/>
                <a:ea typeface="Calibri"/>
                <a:cs typeface="Calibri"/>
                <a:sym typeface="Calibri"/>
              </a:rPr>
              <a:t>Scope</a:t>
            </a:r>
            <a:r>
              <a:rPr lang="it" sz="1600">
                <a:solidFill>
                  <a:srgbClr val="000000"/>
                </a:solidFill>
                <a:latin typeface="Calibri"/>
                <a:ea typeface="Calibri"/>
                <a:cs typeface="Calibri"/>
                <a:sym typeface="Calibri"/>
              </a:rPr>
              <a:t>: This WP identifies innovative algorithms and methodologies upgrading their capability to exploit, and scale on, the exascale and post exascale architectures, reintegrating the resulting improved features in codes, workflows and pipelines. The energy impact will also be specifically considered. </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 sz="1600">
                <a:solidFill>
                  <a:srgbClr val="000000"/>
                </a:solidFill>
                <a:latin typeface="Calibri"/>
                <a:ea typeface="Calibri"/>
                <a:cs typeface="Calibri"/>
                <a:sym typeface="Calibri"/>
              </a:rPr>
              <a:t>T2.1</a:t>
            </a:r>
            <a:r>
              <a:rPr lang="it" sz="1600">
                <a:solidFill>
                  <a:srgbClr val="000000"/>
                </a:solidFill>
                <a:latin typeface="Calibri"/>
                <a:ea typeface="Calibri"/>
                <a:cs typeface="Calibri"/>
                <a:sym typeface="Calibri"/>
              </a:rPr>
              <a:t>: </a:t>
            </a:r>
            <a:r>
              <a:rPr b="1" lang="it" sz="1600">
                <a:solidFill>
                  <a:srgbClr val="FF0000"/>
                </a:solidFill>
                <a:latin typeface="Calibri"/>
                <a:ea typeface="Calibri"/>
                <a:cs typeface="Calibri"/>
                <a:sym typeface="Calibri"/>
              </a:rPr>
              <a:t>Science cases definition</a:t>
            </a:r>
            <a:r>
              <a:rPr lang="it" sz="1600">
                <a:solidFill>
                  <a:srgbClr val="000000"/>
                </a:solidFill>
                <a:latin typeface="Calibri"/>
                <a:ea typeface="Calibri"/>
                <a:cs typeface="Calibri"/>
                <a:sym typeface="Calibri"/>
              </a:rPr>
              <a:t>, algorithms </a:t>
            </a:r>
            <a:r>
              <a:rPr b="1" lang="it" sz="1600">
                <a:solidFill>
                  <a:srgbClr val="FF0000"/>
                </a:solidFill>
                <a:latin typeface="Calibri"/>
                <a:ea typeface="Calibri"/>
                <a:cs typeface="Calibri"/>
                <a:sym typeface="Calibri"/>
              </a:rPr>
              <a:t>identification</a:t>
            </a:r>
            <a:r>
              <a:rPr lang="it" sz="1600">
                <a:solidFill>
                  <a:srgbClr val="000000"/>
                </a:solidFill>
                <a:latin typeface="Calibri"/>
                <a:ea typeface="Calibri"/>
                <a:cs typeface="Calibri"/>
                <a:sym typeface="Calibri"/>
              </a:rPr>
              <a:t>, parallelism level assessment and profiling</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 sz="1600">
                <a:solidFill>
                  <a:srgbClr val="000000"/>
                </a:solidFill>
                <a:latin typeface="Calibri"/>
                <a:ea typeface="Calibri"/>
                <a:cs typeface="Calibri"/>
                <a:sym typeface="Calibri"/>
              </a:rPr>
              <a:t>T2.2</a:t>
            </a:r>
            <a:r>
              <a:rPr lang="it" sz="1600">
                <a:solidFill>
                  <a:srgbClr val="000000"/>
                </a:solidFill>
                <a:latin typeface="Calibri"/>
                <a:ea typeface="Calibri"/>
                <a:cs typeface="Calibri"/>
                <a:sym typeface="Calibri"/>
              </a:rPr>
              <a:t>:  </a:t>
            </a:r>
            <a:r>
              <a:rPr b="1" lang="it" sz="1600">
                <a:solidFill>
                  <a:srgbClr val="FF0000"/>
                </a:solidFill>
                <a:latin typeface="Calibri"/>
                <a:ea typeface="Calibri"/>
                <a:cs typeface="Calibri"/>
                <a:sym typeface="Calibri"/>
              </a:rPr>
              <a:t>Algorithms co-design</a:t>
            </a:r>
            <a:r>
              <a:rPr lang="it" sz="1600">
                <a:solidFill>
                  <a:srgbClr val="000000"/>
                </a:solidFill>
                <a:latin typeface="Calibri"/>
                <a:ea typeface="Calibri"/>
                <a:cs typeface="Calibri"/>
                <a:sym typeface="Calibri"/>
              </a:rPr>
              <a:t> and methodologies to scale-up the capabilities of the algorithms and to find new innovative solutions</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 sz="1600">
                <a:solidFill>
                  <a:srgbClr val="000000"/>
                </a:solidFill>
                <a:latin typeface="Calibri"/>
                <a:ea typeface="Calibri"/>
                <a:cs typeface="Calibri"/>
                <a:sym typeface="Calibri"/>
              </a:rPr>
              <a:t>T2.3</a:t>
            </a:r>
            <a:r>
              <a:rPr lang="it" sz="1600">
                <a:solidFill>
                  <a:srgbClr val="000000"/>
                </a:solidFill>
                <a:latin typeface="Calibri"/>
                <a:ea typeface="Calibri"/>
                <a:cs typeface="Calibri"/>
                <a:sym typeface="Calibri"/>
              </a:rPr>
              <a:t>: Design of </a:t>
            </a:r>
            <a:r>
              <a:rPr b="1" lang="it" sz="1600">
                <a:solidFill>
                  <a:srgbClr val="FF0000"/>
                </a:solidFill>
                <a:latin typeface="Calibri"/>
                <a:ea typeface="Calibri"/>
                <a:cs typeface="Calibri"/>
                <a:sym typeface="Calibri"/>
              </a:rPr>
              <a:t>new architectural solutions</a:t>
            </a:r>
            <a:r>
              <a:rPr lang="it" sz="1600">
                <a:solidFill>
                  <a:srgbClr val="000000"/>
                </a:solidFill>
                <a:latin typeface="Calibri"/>
                <a:ea typeface="Calibri"/>
                <a:cs typeface="Calibri"/>
                <a:sym typeface="Calibri"/>
              </a:rPr>
              <a:t> aimed at the exploitation of post-exascale infrastructur</a:t>
            </a:r>
            <a:r>
              <a:rPr lang="it" sz="1600">
                <a:latin typeface="Calibri"/>
                <a:ea typeface="Calibri"/>
                <a:cs typeface="Calibri"/>
                <a:sym typeface="Calibri"/>
              </a:rPr>
              <a:t>e</a:t>
            </a:r>
            <a:endParaRPr sz="1600">
              <a:solidFill>
                <a:srgbClr val="000000"/>
              </a:solidFill>
              <a:latin typeface="Calibri"/>
              <a:ea typeface="Calibri"/>
              <a:cs typeface="Calibri"/>
              <a:sym typeface="Calibri"/>
            </a:endParaRPr>
          </a:p>
          <a:p>
            <a:pPr indent="0" lvl="0" marL="0" rtl="0" algn="just">
              <a:lnSpc>
                <a:spcPct val="115000"/>
              </a:lnSpc>
              <a:spcBef>
                <a:spcPts val="1000"/>
              </a:spcBef>
              <a:spcAft>
                <a:spcPts val="1000"/>
              </a:spcAft>
              <a:buNone/>
            </a:pPr>
            <a:r>
              <a:rPr b="1" lang="it" sz="1600">
                <a:solidFill>
                  <a:srgbClr val="000000"/>
                </a:solidFill>
                <a:latin typeface="Calibri"/>
                <a:ea typeface="Calibri"/>
                <a:cs typeface="Calibri"/>
                <a:sym typeface="Calibri"/>
              </a:rPr>
              <a:t>T2.4</a:t>
            </a:r>
            <a:r>
              <a:rPr lang="it" sz="1600">
                <a:solidFill>
                  <a:srgbClr val="000000"/>
                </a:solidFill>
                <a:latin typeface="Calibri"/>
                <a:ea typeface="Calibri"/>
                <a:cs typeface="Calibri"/>
                <a:sym typeface="Calibri"/>
              </a:rPr>
              <a:t>: Algorithms and methodologies </a:t>
            </a:r>
            <a:r>
              <a:rPr b="1" lang="it" sz="1600">
                <a:solidFill>
                  <a:srgbClr val="FF0000"/>
                </a:solidFill>
                <a:latin typeface="Calibri"/>
                <a:ea typeface="Calibri"/>
                <a:cs typeface="Calibri"/>
                <a:sym typeface="Calibri"/>
              </a:rPr>
              <a:t>integration</a:t>
            </a:r>
            <a:r>
              <a:rPr lang="it" sz="1600">
                <a:solidFill>
                  <a:srgbClr val="000000"/>
                </a:solidFill>
                <a:latin typeface="Calibri"/>
                <a:ea typeface="Calibri"/>
                <a:cs typeface="Calibri"/>
                <a:sym typeface="Calibri"/>
              </a:rPr>
              <a:t> into new big-data analysis applications</a:t>
            </a:r>
            <a:endParaRPr sz="1600">
              <a:solidFill>
                <a:srgbClr val="000000"/>
              </a:solidFill>
              <a:latin typeface="Calibri"/>
              <a:ea typeface="Calibri"/>
              <a:cs typeface="Calibri"/>
              <a:sym typeface="Calibri"/>
            </a:endParaRPr>
          </a:p>
        </p:txBody>
      </p:sp>
      <p:sp>
        <p:nvSpPr>
          <p:cNvPr id="263" name="Google Shape;263;p34"/>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WP2 - Design of innovative algorithms, methodologies and codes towards exascale and beyond</a:t>
            </a:r>
            <a:endParaRPr b="0" i="0" sz="216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5"/>
          <p:cNvPicPr preferRelativeResize="0"/>
          <p:nvPr/>
        </p:nvPicPr>
        <p:blipFill>
          <a:blip r:embed="rId3">
            <a:alphaModFix/>
          </a:blip>
          <a:stretch>
            <a:fillRect/>
          </a:stretch>
        </p:blipFill>
        <p:spPr>
          <a:xfrm>
            <a:off x="754675" y="848750"/>
            <a:ext cx="8110425" cy="4158550"/>
          </a:xfrm>
          <a:prstGeom prst="rect">
            <a:avLst/>
          </a:prstGeom>
          <a:noFill/>
          <a:ln>
            <a:noFill/>
          </a:ln>
        </p:spPr>
      </p:pic>
      <p:sp>
        <p:nvSpPr>
          <p:cNvPr id="269" name="Google Shape;269;p35"/>
          <p:cNvSpPr/>
          <p:nvPr/>
        </p:nvSpPr>
        <p:spPr>
          <a:xfrm>
            <a:off x="23825" y="903375"/>
            <a:ext cx="1584900" cy="58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5"/>
          <p:cNvSpPr txBox="1"/>
          <p:nvPr>
            <p:ph idx="4294967295" type="title"/>
          </p:nvPr>
        </p:nvSpPr>
        <p:spPr>
          <a:xfrm>
            <a:off x="152400" y="881175"/>
            <a:ext cx="23568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a:latin typeface="Titillium Web"/>
                <a:ea typeface="Titillium Web"/>
                <a:cs typeface="Titillium Web"/>
                <a:sym typeface="Titillium Web"/>
              </a:rPr>
              <a:t>Gantt charts </a:t>
            </a:r>
            <a:endParaRPr b="1">
              <a:latin typeface="Titillium Web"/>
              <a:ea typeface="Titillium Web"/>
              <a:cs typeface="Titillium Web"/>
              <a:sym typeface="Titillium Web"/>
            </a:endParaRPr>
          </a:p>
          <a:p>
            <a:pPr indent="0" lvl="0" marL="0" rtl="0" algn="l">
              <a:spcBef>
                <a:spcPts val="0"/>
              </a:spcBef>
              <a:spcAft>
                <a:spcPts val="0"/>
              </a:spcAft>
              <a:buNone/>
            </a:pPr>
            <a:r>
              <a:rPr b="1" lang="it"/>
              <a:t> </a:t>
            </a:r>
            <a:endParaRPr b="1"/>
          </a:p>
        </p:txBody>
      </p:sp>
      <p:sp>
        <p:nvSpPr>
          <p:cNvPr id="271" name="Google Shape;271;p35"/>
          <p:cNvSpPr txBox="1"/>
          <p:nvPr>
            <p:ph idx="4294967295" type="body"/>
          </p:nvPr>
        </p:nvSpPr>
        <p:spPr>
          <a:xfrm>
            <a:off x="152400" y="1162200"/>
            <a:ext cx="775200" cy="323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it" u="sng">
                <a:solidFill>
                  <a:schemeClr val="hlink"/>
                </a:solidFill>
                <a:latin typeface="Titillium Web"/>
                <a:ea typeface="Titillium Web"/>
                <a:cs typeface="Titillium Web"/>
                <a:sym typeface="Titillium Web"/>
                <a:hlinkClick r:id="rId4"/>
              </a:rPr>
              <a:t>WP2</a:t>
            </a:r>
            <a:endParaRPr/>
          </a:p>
        </p:txBody>
      </p:sp>
      <p:sp>
        <p:nvSpPr>
          <p:cNvPr id="272" name="Google Shape;272;p35"/>
          <p:cNvSpPr txBox="1"/>
          <p:nvPr/>
        </p:nvSpPr>
        <p:spPr>
          <a:xfrm>
            <a:off x="6684125" y="4792600"/>
            <a:ext cx="20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idx="1" type="body"/>
          </p:nvPr>
        </p:nvSpPr>
        <p:spPr>
          <a:xfrm>
            <a:off x="390050" y="1772275"/>
            <a:ext cx="7738800" cy="2800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it" sz="1200">
                <a:solidFill>
                  <a:schemeClr val="dk1"/>
                </a:solidFill>
                <a:latin typeface="Times New Roman"/>
                <a:ea typeface="Times New Roman"/>
                <a:cs typeface="Times New Roman"/>
                <a:sym typeface="Times New Roman"/>
              </a:rPr>
              <a:t>Internal deliverables </a:t>
            </a:r>
            <a:endParaRPr b="1"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Within M6: Internal Note (tabular form) listing the scientific cases studied with contributor and developer list</a:t>
            </a:r>
            <a:endParaRPr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Within M11:Internal Note (tabular form) with codes profiling and development goals </a:t>
            </a:r>
            <a:endParaRPr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Within M23: Internal Note (tabular form)  with bottleneck identification for each studied codes, debug procedure and implemented strategies</a:t>
            </a:r>
            <a:endParaRPr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Within M35: final Internal Note (tabular form)  with </a:t>
            </a:r>
            <a:r>
              <a:rPr b="1" lang="it" sz="1200">
                <a:solidFill>
                  <a:schemeClr val="dk1"/>
                </a:solidFill>
                <a:latin typeface="Times New Roman"/>
                <a:ea typeface="Times New Roman"/>
                <a:cs typeface="Times New Roman"/>
                <a:sym typeface="Times New Roman"/>
              </a:rPr>
              <a:t>codes profiling, development goals, bottleneck identification, debug procedure, implemented strategies and final results (publications, libraries, services deployed, performance gain, energy impact)</a:t>
            </a:r>
            <a:br>
              <a:rPr lang="it"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it" sz="1200">
                <a:solidFill>
                  <a:schemeClr val="dk1"/>
                </a:solidFill>
                <a:latin typeface="Times New Roman"/>
                <a:ea typeface="Times New Roman"/>
                <a:cs typeface="Times New Roman"/>
                <a:sym typeface="Times New Roman"/>
              </a:rPr>
              <a:t>external deliverables</a:t>
            </a:r>
            <a:endParaRPr b="1"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M12: yearly status report</a:t>
            </a:r>
            <a:endParaRPr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M24: yearly status report</a:t>
            </a:r>
            <a:endParaRPr sz="1200">
              <a:solidFill>
                <a:schemeClr val="dk1"/>
              </a:solidFill>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1"/>
              </a:buClr>
              <a:buSzPts val="1200"/>
              <a:buFont typeface="Times New Roman"/>
              <a:buNone/>
            </a:pPr>
            <a:r>
              <a:rPr lang="it" sz="1200">
                <a:solidFill>
                  <a:schemeClr val="dk1"/>
                </a:solidFill>
                <a:latin typeface="Times New Roman"/>
                <a:ea typeface="Times New Roman"/>
                <a:cs typeface="Times New Roman"/>
                <a:sym typeface="Times New Roman"/>
              </a:rPr>
              <a:t>M36: final report</a:t>
            </a:r>
            <a:endParaRPr sz="1200"/>
          </a:p>
        </p:txBody>
      </p:sp>
      <p:sp>
        <p:nvSpPr>
          <p:cNvPr id="278" name="Google Shape;278;p36"/>
          <p:cNvSpPr/>
          <p:nvPr/>
        </p:nvSpPr>
        <p:spPr>
          <a:xfrm>
            <a:off x="284526" y="967800"/>
            <a:ext cx="8520600" cy="5454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 sz="2160">
                <a:solidFill>
                  <a:srgbClr val="1528BC"/>
                </a:solidFill>
                <a:latin typeface="Titillium Web"/>
                <a:ea typeface="Titillium Web"/>
                <a:cs typeface="Titillium Web"/>
                <a:sym typeface="Titillium Web"/>
              </a:rPr>
              <a:t>WP1 and </a:t>
            </a:r>
            <a:r>
              <a:rPr b="1" lang="it" sz="2160">
                <a:solidFill>
                  <a:srgbClr val="1528BC"/>
                </a:solidFill>
                <a:latin typeface="Titillium Web"/>
                <a:ea typeface="Titillium Web"/>
                <a:cs typeface="Titillium Web"/>
                <a:sym typeface="Titillium Web"/>
              </a:rPr>
              <a:t>WP2 - Deliverables</a:t>
            </a:r>
            <a:endParaRPr b="0" i="0" sz="216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311700" y="892275"/>
            <a:ext cx="8520600" cy="1090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Activities shared between WP1 and WP2</a:t>
            </a:r>
            <a:endParaRPr b="1" sz="2150">
              <a:solidFill>
                <a:srgbClr val="1528BC"/>
              </a:solidFill>
              <a:latin typeface="Titillium Web"/>
              <a:ea typeface="Titillium Web"/>
              <a:cs typeface="Titillium Web"/>
              <a:sym typeface="Titillium Web"/>
            </a:endParaRPr>
          </a:p>
        </p:txBody>
      </p:sp>
      <p:sp>
        <p:nvSpPr>
          <p:cNvPr id="284" name="Google Shape;284;p37"/>
          <p:cNvSpPr/>
          <p:nvPr/>
        </p:nvSpPr>
        <p:spPr>
          <a:xfrm>
            <a:off x="469663" y="28960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a:latin typeface="Lato"/>
                <a:ea typeface="Lato"/>
                <a:cs typeface="Lato"/>
                <a:sym typeface="Lato"/>
              </a:rPr>
              <a:t>Astrophysical code</a:t>
            </a:r>
            <a:endParaRPr>
              <a:latin typeface="Lato"/>
              <a:ea typeface="Lato"/>
              <a:cs typeface="Lato"/>
              <a:sym typeface="Lato"/>
            </a:endParaRPr>
          </a:p>
        </p:txBody>
      </p:sp>
      <p:sp>
        <p:nvSpPr>
          <p:cNvPr id="285" name="Google Shape;285;p37"/>
          <p:cNvSpPr/>
          <p:nvPr/>
        </p:nvSpPr>
        <p:spPr>
          <a:xfrm>
            <a:off x="3567238" y="20106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Parallelization, optimization, </a:t>
            </a:r>
            <a:endParaRPr b="1" sz="1000">
              <a:latin typeface="Lato"/>
              <a:ea typeface="Lato"/>
              <a:cs typeface="Lato"/>
              <a:sym typeface="Lato"/>
            </a:endParaRPr>
          </a:p>
          <a:p>
            <a:pPr indent="0" lvl="0" marL="0" rtl="0" algn="ctr">
              <a:spcBef>
                <a:spcPts val="0"/>
              </a:spcBef>
              <a:spcAft>
                <a:spcPts val="0"/>
              </a:spcAft>
              <a:buNone/>
            </a:pPr>
            <a:r>
              <a:rPr b="1" lang="it" sz="1000">
                <a:latin typeface="Lato"/>
                <a:ea typeface="Lato"/>
                <a:cs typeface="Lato"/>
                <a:sym typeface="Lato"/>
              </a:rPr>
              <a:t>gpu porting</a:t>
            </a:r>
            <a:endParaRPr sz="1000">
              <a:latin typeface="Lato"/>
              <a:ea typeface="Lato"/>
              <a:cs typeface="Lato"/>
              <a:sym typeface="Lato"/>
            </a:endParaRPr>
          </a:p>
        </p:txBody>
      </p:sp>
      <p:sp>
        <p:nvSpPr>
          <p:cNvPr id="286" name="Google Shape;286;p37"/>
          <p:cNvSpPr/>
          <p:nvPr/>
        </p:nvSpPr>
        <p:spPr>
          <a:xfrm>
            <a:off x="3567238" y="28960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Extreme optimization for specific hardware</a:t>
            </a:r>
            <a:endParaRPr sz="1000">
              <a:latin typeface="Lato"/>
              <a:ea typeface="Lato"/>
              <a:cs typeface="Lato"/>
              <a:sym typeface="Lato"/>
            </a:endParaRPr>
          </a:p>
        </p:txBody>
      </p:sp>
      <p:sp>
        <p:nvSpPr>
          <p:cNvPr id="287" name="Google Shape;287;p37"/>
          <p:cNvSpPr/>
          <p:nvPr/>
        </p:nvSpPr>
        <p:spPr>
          <a:xfrm>
            <a:off x="3567238" y="3781450"/>
            <a:ext cx="1378500" cy="544500"/>
          </a:xfrm>
          <a:prstGeom prst="rect">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it" sz="1000">
                <a:latin typeface="Lato"/>
                <a:ea typeface="Lato"/>
                <a:cs typeface="Lato"/>
                <a:sym typeface="Lato"/>
              </a:rPr>
              <a:t>Redesign for futuristic hardware</a:t>
            </a:r>
            <a:endParaRPr sz="1000">
              <a:latin typeface="Lato"/>
              <a:ea typeface="Lato"/>
              <a:cs typeface="Lato"/>
              <a:sym typeface="Lato"/>
            </a:endParaRPr>
          </a:p>
        </p:txBody>
      </p:sp>
      <p:sp>
        <p:nvSpPr>
          <p:cNvPr id="288" name="Google Shape;288;p37"/>
          <p:cNvSpPr txBox="1"/>
          <p:nvPr/>
        </p:nvSpPr>
        <p:spPr>
          <a:xfrm>
            <a:off x="6738138" y="2025050"/>
            <a:ext cx="8010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WP1</a:t>
            </a:r>
            <a:endParaRPr/>
          </a:p>
        </p:txBody>
      </p:sp>
      <p:sp>
        <p:nvSpPr>
          <p:cNvPr id="289" name="Google Shape;289;p37"/>
          <p:cNvSpPr txBox="1"/>
          <p:nvPr/>
        </p:nvSpPr>
        <p:spPr>
          <a:xfrm>
            <a:off x="6738138" y="2910450"/>
            <a:ext cx="19362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WP2, T2.2</a:t>
            </a:r>
            <a:endParaRPr/>
          </a:p>
        </p:txBody>
      </p:sp>
      <p:sp>
        <p:nvSpPr>
          <p:cNvPr id="290" name="Google Shape;290;p37"/>
          <p:cNvSpPr txBox="1"/>
          <p:nvPr/>
        </p:nvSpPr>
        <p:spPr>
          <a:xfrm>
            <a:off x="6738138" y="3781450"/>
            <a:ext cx="1936200" cy="5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50">
                <a:solidFill>
                  <a:srgbClr val="1528BC"/>
                </a:solidFill>
                <a:latin typeface="Titillium Web"/>
                <a:ea typeface="Titillium Web"/>
                <a:cs typeface="Titillium Web"/>
                <a:sym typeface="Titillium Web"/>
              </a:rPr>
              <a:t>WP2, T2.3</a:t>
            </a:r>
            <a:endParaRPr/>
          </a:p>
        </p:txBody>
      </p:sp>
      <p:cxnSp>
        <p:nvCxnSpPr>
          <p:cNvPr id="291" name="Google Shape;291;p37"/>
          <p:cNvCxnSpPr>
            <a:stCxn id="284" idx="3"/>
            <a:endCxn id="285" idx="1"/>
          </p:cNvCxnSpPr>
          <p:nvPr/>
        </p:nvCxnSpPr>
        <p:spPr>
          <a:xfrm flipH="1" rot="10800000">
            <a:off x="1848163" y="2283000"/>
            <a:ext cx="1719000" cy="885300"/>
          </a:xfrm>
          <a:prstGeom prst="straightConnector1">
            <a:avLst/>
          </a:prstGeom>
          <a:noFill/>
          <a:ln cap="flat" cmpd="sng" w="28575">
            <a:solidFill>
              <a:srgbClr val="44546A"/>
            </a:solidFill>
            <a:prstDash val="solid"/>
            <a:round/>
            <a:headEnd len="med" w="med" type="none"/>
            <a:tailEnd len="med" w="med" type="triangle"/>
          </a:ln>
        </p:spPr>
      </p:cxnSp>
      <p:cxnSp>
        <p:nvCxnSpPr>
          <p:cNvPr id="292" name="Google Shape;292;p37"/>
          <p:cNvCxnSpPr>
            <a:stCxn id="284" idx="3"/>
            <a:endCxn id="286" idx="1"/>
          </p:cNvCxnSpPr>
          <p:nvPr/>
        </p:nvCxnSpPr>
        <p:spPr>
          <a:xfrm>
            <a:off x="1848163" y="3168300"/>
            <a:ext cx="1719000" cy="0"/>
          </a:xfrm>
          <a:prstGeom prst="straightConnector1">
            <a:avLst/>
          </a:prstGeom>
          <a:noFill/>
          <a:ln cap="flat" cmpd="sng" w="28575">
            <a:solidFill>
              <a:srgbClr val="44546A"/>
            </a:solidFill>
            <a:prstDash val="solid"/>
            <a:round/>
            <a:headEnd len="med" w="med" type="none"/>
            <a:tailEnd len="med" w="med" type="triangle"/>
          </a:ln>
        </p:spPr>
      </p:cxnSp>
      <p:cxnSp>
        <p:nvCxnSpPr>
          <p:cNvPr id="293" name="Google Shape;293;p37"/>
          <p:cNvCxnSpPr>
            <a:stCxn id="284" idx="3"/>
            <a:endCxn id="287" idx="1"/>
          </p:cNvCxnSpPr>
          <p:nvPr/>
        </p:nvCxnSpPr>
        <p:spPr>
          <a:xfrm>
            <a:off x="1848163" y="3168300"/>
            <a:ext cx="1719000" cy="885300"/>
          </a:xfrm>
          <a:prstGeom prst="straightConnector1">
            <a:avLst/>
          </a:prstGeom>
          <a:noFill/>
          <a:ln cap="flat" cmpd="sng" w="28575">
            <a:solidFill>
              <a:srgbClr val="44546A"/>
            </a:solidFill>
            <a:prstDash val="solid"/>
            <a:round/>
            <a:headEnd len="med" w="med" type="none"/>
            <a:tailEnd len="med" w="med" type="triangle"/>
          </a:ln>
        </p:spPr>
      </p:cxnSp>
      <p:cxnSp>
        <p:nvCxnSpPr>
          <p:cNvPr id="294" name="Google Shape;294;p37"/>
          <p:cNvCxnSpPr>
            <a:stCxn id="285" idx="3"/>
            <a:endCxn id="288" idx="1"/>
          </p:cNvCxnSpPr>
          <p:nvPr/>
        </p:nvCxnSpPr>
        <p:spPr>
          <a:xfrm>
            <a:off x="4945738" y="2282900"/>
            <a:ext cx="1792500" cy="0"/>
          </a:xfrm>
          <a:prstGeom prst="straightConnector1">
            <a:avLst/>
          </a:prstGeom>
          <a:noFill/>
          <a:ln cap="flat" cmpd="sng" w="28575">
            <a:solidFill>
              <a:srgbClr val="44546A"/>
            </a:solidFill>
            <a:prstDash val="solid"/>
            <a:round/>
            <a:headEnd len="med" w="med" type="none"/>
            <a:tailEnd len="med" w="med" type="triangle"/>
          </a:ln>
        </p:spPr>
      </p:cxnSp>
      <p:cxnSp>
        <p:nvCxnSpPr>
          <p:cNvPr id="295" name="Google Shape;295;p37"/>
          <p:cNvCxnSpPr>
            <a:stCxn id="286" idx="3"/>
            <a:endCxn id="289" idx="1"/>
          </p:cNvCxnSpPr>
          <p:nvPr/>
        </p:nvCxnSpPr>
        <p:spPr>
          <a:xfrm>
            <a:off x="4945738" y="3168300"/>
            <a:ext cx="1792500" cy="0"/>
          </a:xfrm>
          <a:prstGeom prst="straightConnector1">
            <a:avLst/>
          </a:prstGeom>
          <a:noFill/>
          <a:ln cap="flat" cmpd="sng" w="28575">
            <a:solidFill>
              <a:srgbClr val="44546A"/>
            </a:solidFill>
            <a:prstDash val="solid"/>
            <a:round/>
            <a:headEnd len="med" w="med" type="none"/>
            <a:tailEnd len="med" w="med" type="triangle"/>
          </a:ln>
        </p:spPr>
      </p:cxnSp>
      <p:cxnSp>
        <p:nvCxnSpPr>
          <p:cNvPr id="296" name="Google Shape;296;p37"/>
          <p:cNvCxnSpPr>
            <a:stCxn id="287" idx="3"/>
            <a:endCxn id="290" idx="1"/>
          </p:cNvCxnSpPr>
          <p:nvPr/>
        </p:nvCxnSpPr>
        <p:spPr>
          <a:xfrm flipH="1" rot="10800000">
            <a:off x="4945738" y="4039300"/>
            <a:ext cx="1792500" cy="14400"/>
          </a:xfrm>
          <a:prstGeom prst="straightConnector1">
            <a:avLst/>
          </a:prstGeom>
          <a:noFill/>
          <a:ln cap="flat" cmpd="sng" w="28575">
            <a:solidFill>
              <a:srgbClr val="44546A"/>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