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Titillium Web SemiBold"/>
      <p:regular r:id="rId20"/>
      <p:bold r:id="rId21"/>
      <p:italic r:id="rId22"/>
      <p:boldItalic r:id="rId23"/>
    </p:embeddedFont>
    <p:embeddedFont>
      <p:font typeface="Lobster"/>
      <p:regular r:id="rId24"/>
    </p:embeddedFont>
    <p:embeddedFont>
      <p:font typeface="Titillium Web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ilMpyibJD5EZXtKL15UXKJLN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SemiBold-regular.fntdata"/><Relationship Id="rId22" Type="http://schemas.openxmlformats.org/officeDocument/2006/relationships/font" Target="fonts/TitilliumWebSemiBold-italic.fntdata"/><Relationship Id="rId21" Type="http://schemas.openxmlformats.org/officeDocument/2006/relationships/font" Target="fonts/TitilliumWebSemiBold-bold.fntdata"/><Relationship Id="rId24" Type="http://schemas.openxmlformats.org/officeDocument/2006/relationships/font" Target="fonts/Lobster-regular.fntdata"/><Relationship Id="rId23" Type="http://schemas.openxmlformats.org/officeDocument/2006/relationships/font" Target="fonts/TitilliumWeb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-bold.fntdata"/><Relationship Id="rId25" Type="http://schemas.openxmlformats.org/officeDocument/2006/relationships/font" Target="fonts/TitilliumWeb-regular.fntdata"/><Relationship Id="rId28" Type="http://schemas.openxmlformats.org/officeDocument/2006/relationships/font" Target="fonts/TitilliumWeb-boldItalic.fntdata"/><Relationship Id="rId27" Type="http://schemas.openxmlformats.org/officeDocument/2006/relationships/font" Target="fonts/TitilliumWeb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5179211492_4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25179211492_4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18e9eae30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518e9eae30_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18e9eae30_2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2518e9eae30_2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18e9eae30_2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2518e9eae30_2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f73783fee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4f73783fee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3cc037fb8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e3cc037fb8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3cc037fb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1e3cc037fb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1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7.png"/><Relationship Id="rId7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Relationship Id="rId6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726324" y="1750753"/>
            <a:ext cx="7969469" cy="1440518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0" y="3452315"/>
            <a:ext cx="4201510" cy="1151636"/>
          </a:xfrm>
          <a:prstGeom prst="rect">
            <a:avLst/>
          </a:prstGeom>
          <a:solidFill>
            <a:srgbClr val="5B87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it-IT" sz="1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Spoke 3 General Meeting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it-IT" sz="1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12-14 Giugno 2023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it-IT" sz="15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Dipartimento di Fisica e Astronomia – Università di Catania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558801" y="-2324100"/>
            <a:ext cx="1930337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it-IT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ICSC_progetto_comunicazione**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61044" y="2186908"/>
            <a:ext cx="6878819" cy="545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700"/>
              <a:buFont typeface="Titillium Web"/>
              <a:buNone/>
            </a:pPr>
            <a:r>
              <a:rPr b="1" i="0" lang="it-IT" sz="2700" u="none" cap="none" strike="noStrik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Spoke 3 – Management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9138" t="0"/>
          <a:stretch/>
        </p:blipFill>
        <p:spPr>
          <a:xfrm>
            <a:off x="4974772" y="898525"/>
            <a:ext cx="4169228" cy="141793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976503" y="2645643"/>
            <a:ext cx="6878819" cy="545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87D9"/>
              </a:buClr>
              <a:buSzPts val="2400"/>
              <a:buFont typeface="Titillium Web SemiBold"/>
              <a:buNone/>
            </a:pPr>
            <a:r>
              <a:rPr b="1" i="1" lang="it-IT" sz="2400" u="none" cap="none" strike="noStrike">
                <a:solidFill>
                  <a:srgbClr val="5B87D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A. Di Giorgio – C. Gheller – G. Taffoni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0" y="-1"/>
            <a:ext cx="9144000" cy="914400"/>
            <a:chOff x="0" y="-1"/>
            <a:chExt cx="12192000" cy="1219200"/>
          </a:xfrm>
        </p:grpSpPr>
        <p:pic>
          <p:nvPicPr>
            <p:cNvPr id="97" name="Google Shape;97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-1"/>
              <a:ext cx="121920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Google Shape;99;p1"/>
          <p:cNvGrpSpPr/>
          <p:nvPr/>
        </p:nvGrpSpPr>
        <p:grpSpPr>
          <a:xfrm>
            <a:off x="-9268" y="4764263"/>
            <a:ext cx="9144000" cy="390525"/>
            <a:chOff x="0" y="6352350"/>
            <a:chExt cx="12192000" cy="520700"/>
          </a:xfrm>
        </p:grpSpPr>
        <p:pic>
          <p:nvPicPr>
            <p:cNvPr id="100" name="Google Shape;100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6352350"/>
              <a:ext cx="12192000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"/>
            <p:cNvSpPr txBox="1"/>
            <p:nvPr/>
          </p:nvSpPr>
          <p:spPr>
            <a:xfrm>
              <a:off x="6712747" y="6458657"/>
              <a:ext cx="5317225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467558" y="6452833"/>
              <a:ext cx="806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7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210" name="Google Shape;21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7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17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214" name="Google Shape;21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17"/>
          <p:cNvSpPr txBox="1"/>
          <p:nvPr/>
        </p:nvSpPr>
        <p:spPr>
          <a:xfrm>
            <a:off x="374276" y="1394128"/>
            <a:ext cx="8221500" cy="2775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Periodic meetings for each WP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Weekly (planning to reduce after summer) WP Leader meeting (our Friday Morning chat)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F2F meeting of WP Leaders, PM, TM and PIs (at least) every 6 months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Sept we will conclude the hiring, F2F WP and Thematic Groups Scientific meeting (?);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Meeting every 6 months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SPOKE Board Meeting every 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…and a lot of minutes…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GDrive repository ( …going to change)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>
            <p:ph idx="4294967295" type="title"/>
          </p:nvPr>
        </p:nvSpPr>
        <p:spPr>
          <a:xfrm>
            <a:off x="469975" y="7555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Monitoring and Tracking</a:t>
            </a:r>
            <a:endParaRPr sz="2600"/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8702" y="2949488"/>
            <a:ext cx="2818904" cy="179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9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224" name="Google Shape;22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9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9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9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228" name="Google Shape;22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19"/>
          <p:cNvSpPr txBox="1"/>
          <p:nvPr/>
        </p:nvSpPr>
        <p:spPr>
          <a:xfrm>
            <a:off x="401450" y="1453200"/>
            <a:ext cx="8221500" cy="21544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promoting Open Call that will involve both private and public sectors (including Universities not involved in the CN)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Topics will be complementary to the activities of the spoke's research and development program (to integrate and/or complete it)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 aspects of the research and development work that require specialized skills or access to infrastructures or computing systems not available within the Spoke (or the National Center),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Calls lower than 200 Keuro (…but not only…)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 txBox="1"/>
          <p:nvPr>
            <p:ph idx="4294967295" type="title"/>
          </p:nvPr>
        </p:nvSpPr>
        <p:spPr>
          <a:xfrm>
            <a:off x="393775" y="8317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Open Calls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8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237" name="Google Shape;237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8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241" name="Google Shape;24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Google Shape;243;p18"/>
          <p:cNvSpPr txBox="1"/>
          <p:nvPr/>
        </p:nvSpPr>
        <p:spPr>
          <a:xfrm>
            <a:off x="401450" y="1453200"/>
            <a:ext cx="8221500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identify more that 40 Use cases (tools, software, codes …) 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8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build a HW matrix (CPU+GPU+Interconnect+SystemSoftware  requirements);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8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Development, Testing, Validation, Verification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8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collect requirements in term of Core/hours by the SPOKE3</a:t>
            </a: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30 milioni (node hours) </a:t>
            </a: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 architettura ibrida CPU/GPU - </a:t>
            </a: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discuss in the Spoke assembly!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8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Scientific Run (KSPs) ISCRA like…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 txBox="1"/>
          <p:nvPr>
            <p:ph idx="4294967295" type="title"/>
          </p:nvPr>
        </p:nvSpPr>
        <p:spPr>
          <a:xfrm>
            <a:off x="393775" y="8317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Hardware Requirements</a:t>
            </a:r>
            <a:endParaRPr sz="2600"/>
          </a:p>
        </p:txBody>
      </p:sp>
      <p:grpSp>
        <p:nvGrpSpPr>
          <p:cNvPr id="245" name="Google Shape;245;p18"/>
          <p:cNvGrpSpPr/>
          <p:nvPr/>
        </p:nvGrpSpPr>
        <p:grpSpPr>
          <a:xfrm>
            <a:off x="4571999" y="2852796"/>
            <a:ext cx="4304950" cy="1760399"/>
            <a:chOff x="0" y="22473"/>
            <a:chExt cx="4304950" cy="1760399"/>
          </a:xfrm>
        </p:grpSpPr>
        <p:sp>
          <p:nvSpPr>
            <p:cNvPr id="246" name="Google Shape;246;p18"/>
            <p:cNvSpPr/>
            <p:nvPr/>
          </p:nvSpPr>
          <p:spPr>
            <a:xfrm>
              <a:off x="0" y="170073"/>
              <a:ext cx="4304950" cy="252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215247" y="22473"/>
              <a:ext cx="3013465" cy="29519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8"/>
            <p:cNvSpPr txBox="1"/>
            <p:nvPr/>
          </p:nvSpPr>
          <p:spPr>
            <a:xfrm>
              <a:off x="229657" y="36883"/>
              <a:ext cx="2984645" cy="266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3900" spcFirstLastPara="1" rIns="113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 codes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0" y="623673"/>
              <a:ext cx="4304950" cy="252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215247" y="476073"/>
              <a:ext cx="3013465" cy="29519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229657" y="490483"/>
              <a:ext cx="2984645" cy="266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3900" spcFirstLastPara="1" rIns="113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ML codes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0" y="1077272"/>
              <a:ext cx="4304950" cy="252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215247" y="929673"/>
              <a:ext cx="3013465" cy="29519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8"/>
            <p:cNvSpPr txBox="1"/>
            <p:nvPr/>
          </p:nvSpPr>
          <p:spPr>
            <a:xfrm>
              <a:off x="229657" y="944083"/>
              <a:ext cx="2984645" cy="266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3900" spcFirstLastPara="1" rIns="113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 libraries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0" y="1530872"/>
              <a:ext cx="4304950" cy="252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215247" y="1383273"/>
              <a:ext cx="3013465" cy="29519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8"/>
            <p:cNvSpPr txBox="1"/>
            <p:nvPr/>
          </p:nvSpPr>
          <p:spPr>
            <a:xfrm>
              <a:off x="229657" y="1397683"/>
              <a:ext cx="2984645" cy="266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3900" spcFirstLastPara="1" rIns="113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 data analysis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0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263" name="Google Shape;263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0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0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0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267" name="Google Shape;26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0"/>
          <p:cNvSpPr txBox="1"/>
          <p:nvPr>
            <p:ph idx="4294967295" type="title"/>
          </p:nvPr>
        </p:nvSpPr>
        <p:spPr>
          <a:xfrm>
            <a:off x="393775" y="8317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Open Calls </a:t>
            </a:r>
            <a:endParaRPr sz="2600"/>
          </a:p>
        </p:txBody>
      </p:sp>
      <p:grpSp>
        <p:nvGrpSpPr>
          <p:cNvPr id="270" name="Google Shape;270;p20"/>
          <p:cNvGrpSpPr/>
          <p:nvPr/>
        </p:nvGrpSpPr>
        <p:grpSpPr>
          <a:xfrm>
            <a:off x="3150003" y="926945"/>
            <a:ext cx="5130470" cy="3686249"/>
            <a:chOff x="234085" y="12546"/>
            <a:chExt cx="5130470" cy="3686249"/>
          </a:xfrm>
        </p:grpSpPr>
        <p:sp>
          <p:nvSpPr>
            <p:cNvPr id="271" name="Google Shape;271;p20"/>
            <p:cNvSpPr/>
            <p:nvPr/>
          </p:nvSpPr>
          <p:spPr>
            <a:xfrm>
              <a:off x="3972773" y="2515181"/>
              <a:ext cx="1176391" cy="11836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0"/>
            <p:cNvSpPr txBox="1"/>
            <p:nvPr/>
          </p:nvSpPr>
          <p:spPr>
            <a:xfrm>
              <a:off x="4349810" y="2835203"/>
              <a:ext cx="775235" cy="839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b="0" i="0" lang="it-IT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 mixed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968978" y="2515181"/>
              <a:ext cx="1652305" cy="11836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0"/>
            <p:cNvSpPr txBox="1"/>
            <p:nvPr/>
          </p:nvSpPr>
          <p:spPr>
            <a:xfrm>
              <a:off x="994978" y="2837084"/>
              <a:ext cx="1104613" cy="835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b="0" i="0" lang="it-IT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 for Public Sectors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3875310" y="12546"/>
              <a:ext cx="1489245" cy="11836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0"/>
            <p:cNvSpPr txBox="1"/>
            <p:nvPr/>
          </p:nvSpPr>
          <p:spPr>
            <a:xfrm>
              <a:off x="4348084" y="38546"/>
              <a:ext cx="990471" cy="835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b="0" i="0" lang="it-IT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 for Private Sectors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234085" y="21849"/>
              <a:ext cx="3143944" cy="118361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0"/>
            <p:cNvSpPr txBox="1"/>
            <p:nvPr/>
          </p:nvSpPr>
          <p:spPr>
            <a:xfrm>
              <a:off x="260085" y="47849"/>
              <a:ext cx="2148760" cy="835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b="0" i="0" lang="it-IT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Areas of Interest: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1317994" y="210831"/>
              <a:ext cx="1601578" cy="160157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0"/>
            <p:cNvSpPr txBox="1"/>
            <p:nvPr/>
          </p:nvSpPr>
          <p:spPr>
            <a:xfrm>
              <a:off x="1787085" y="679922"/>
              <a:ext cx="1132487" cy="1132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Scientific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Visualization and Archives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rot="5400000">
              <a:off x="2997921" y="230050"/>
              <a:ext cx="1601578" cy="160157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2997921" y="699141"/>
              <a:ext cx="1132487" cy="1132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Advanced optimization </a:t>
              </a:r>
              <a:r>
                <a:rPr b="0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(Acc, Hybrid platforms, extreme IO…)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 rot="10800000">
              <a:off x="2993548" y="1886385"/>
              <a:ext cx="1601578" cy="160157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0"/>
            <p:cNvSpPr txBox="1"/>
            <p:nvPr/>
          </p:nvSpPr>
          <p:spPr>
            <a:xfrm>
              <a:off x="2993548" y="1886385"/>
              <a:ext cx="1132487" cy="1132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Machine Learning and Deep learning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 rot="-5400000">
              <a:off x="1317994" y="1886385"/>
              <a:ext cx="1601578" cy="160157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0"/>
            <p:cNvSpPr txBox="1"/>
            <p:nvPr/>
          </p:nvSpPr>
          <p:spPr>
            <a:xfrm>
              <a:off x="1787085" y="1886385"/>
              <a:ext cx="1132487" cy="1132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to Innovative HW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2680075" y="1516506"/>
              <a:ext cx="552970" cy="480843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ABBAD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10800000">
              <a:off x="2680075" y="1701446"/>
              <a:ext cx="552970" cy="480843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ABBAD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0"/>
          <p:cNvSpPr txBox="1"/>
          <p:nvPr/>
        </p:nvSpPr>
        <p:spPr>
          <a:xfrm>
            <a:off x="111760" y="2571750"/>
            <a:ext cx="402706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WPs and Partners collected 28 “Ideas”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line document to diuscuss with the Assembly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Waiting for HUB guide-lines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1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295" name="Google Shape;29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21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1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1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299" name="Google Shape;29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21"/>
          <p:cNvSpPr txBox="1"/>
          <p:nvPr/>
        </p:nvSpPr>
        <p:spPr>
          <a:xfrm>
            <a:off x="401450" y="1453200"/>
            <a:ext cx="82215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and Dissemination are HUB related activities with SPOKE contributions;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collect a few preliminary ideas to share with other SPOKE and HUB: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8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 txBox="1"/>
          <p:nvPr>
            <p:ph idx="4294967295" type="title"/>
          </p:nvPr>
        </p:nvSpPr>
        <p:spPr>
          <a:xfrm>
            <a:off x="393775" y="8317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Training and Dissemination</a:t>
            </a:r>
            <a:endParaRPr sz="2600"/>
          </a:p>
        </p:txBody>
      </p:sp>
      <p:grpSp>
        <p:nvGrpSpPr>
          <p:cNvPr id="303" name="Google Shape;303;p21"/>
          <p:cNvGrpSpPr/>
          <p:nvPr/>
        </p:nvGrpSpPr>
        <p:grpSpPr>
          <a:xfrm>
            <a:off x="855850" y="2283695"/>
            <a:ext cx="7886699" cy="2310930"/>
            <a:chOff x="0" y="78975"/>
            <a:chExt cx="7886699" cy="2310930"/>
          </a:xfrm>
        </p:grpSpPr>
        <p:sp>
          <p:nvSpPr>
            <p:cNvPr id="304" name="Google Shape;304;p21"/>
            <p:cNvSpPr/>
            <p:nvPr/>
          </p:nvSpPr>
          <p:spPr>
            <a:xfrm>
              <a:off x="0" y="256095"/>
              <a:ext cx="7886699" cy="302399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394334" y="78975"/>
              <a:ext cx="5520689" cy="35424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1"/>
            <p:cNvSpPr txBox="1"/>
            <p:nvPr/>
          </p:nvSpPr>
          <p:spPr>
            <a:xfrm>
              <a:off x="411627" y="96268"/>
              <a:ext cx="548610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8650" spcFirstLastPara="1" rIns="2086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 Schools for Post Docs and young researchers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0" y="800415"/>
              <a:ext cx="7886699" cy="302399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394334" y="623295"/>
              <a:ext cx="5520689" cy="35424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 txBox="1"/>
            <p:nvPr/>
          </p:nvSpPr>
          <p:spPr>
            <a:xfrm>
              <a:off x="411627" y="640588"/>
              <a:ext cx="548610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8650" spcFirstLastPara="1" rIns="2086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 code enabling Hekaton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0" y="1344735"/>
              <a:ext cx="7886699" cy="302399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394334" y="1167615"/>
              <a:ext cx="5520689" cy="35424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 txBox="1"/>
            <p:nvPr/>
          </p:nvSpPr>
          <p:spPr>
            <a:xfrm>
              <a:off x="411627" y="1184908"/>
              <a:ext cx="548610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8650" spcFirstLastPara="1" rIns="2086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 Code Development with applications in Space Science and Engineering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0" y="1889055"/>
              <a:ext cx="7886699" cy="50085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1"/>
            <p:cNvSpPr txBox="1"/>
            <p:nvPr/>
          </p:nvSpPr>
          <p:spPr>
            <a:xfrm>
              <a:off x="0" y="1889055"/>
              <a:ext cx="7886699" cy="50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5325" lIns="612075" spcFirstLastPara="1" rIns="612075" wrap="square" tIns="2499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Outreach activity based on a “spettacolo teatrale a tema calcolo”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394334" y="1711935"/>
              <a:ext cx="5520689" cy="35424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 txBox="1"/>
            <p:nvPr/>
          </p:nvSpPr>
          <p:spPr>
            <a:xfrm>
              <a:off x="411627" y="1729228"/>
              <a:ext cx="5486103" cy="31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8650" spcFirstLastPara="1" rIns="2086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it-IT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 for large audience and Citizen Scientists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g25179211492_4_1"/>
          <p:cNvGrpSpPr/>
          <p:nvPr/>
        </p:nvGrpSpPr>
        <p:grpSpPr>
          <a:xfrm>
            <a:off x="23607" y="4747371"/>
            <a:ext cx="9144000" cy="390525"/>
            <a:chOff x="0" y="6352350"/>
            <a:chExt cx="12192000" cy="520700"/>
          </a:xfrm>
        </p:grpSpPr>
        <p:pic>
          <p:nvPicPr>
            <p:cNvPr id="322" name="Google Shape;322;g25179211492_4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2000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g25179211492_4_1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5179211492_4_1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g25179211492_4_1"/>
          <p:cNvGrpSpPr/>
          <p:nvPr/>
        </p:nvGrpSpPr>
        <p:grpSpPr>
          <a:xfrm>
            <a:off x="0" y="-1"/>
            <a:ext cx="9144000" cy="914400"/>
            <a:chOff x="0" y="-1"/>
            <a:chExt cx="12192000" cy="1219200"/>
          </a:xfrm>
        </p:grpSpPr>
        <p:pic>
          <p:nvPicPr>
            <p:cNvPr id="326" name="Google Shape;326;g25179211492_4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20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g25179211492_4_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g25179211492_4_1"/>
          <p:cNvSpPr txBox="1"/>
          <p:nvPr>
            <p:ph idx="4294967295" type="title"/>
          </p:nvPr>
        </p:nvSpPr>
        <p:spPr>
          <a:xfrm>
            <a:off x="462300" y="1512351"/>
            <a:ext cx="78867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3000"/>
              <a:t>Thanks for the attention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3000"/>
              <a:t>Questions?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"/>
          <p:cNvGrpSpPr/>
          <p:nvPr/>
        </p:nvGrpSpPr>
        <p:grpSpPr>
          <a:xfrm>
            <a:off x="23607" y="4747371"/>
            <a:ext cx="9144000" cy="390525"/>
            <a:chOff x="0" y="6352350"/>
            <a:chExt cx="12192000" cy="520700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2000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6712747" y="6458657"/>
              <a:ext cx="5317225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0" y="-1"/>
            <a:ext cx="9144000" cy="914400"/>
            <a:chOff x="0" y="-1"/>
            <a:chExt cx="12192000" cy="1219200"/>
          </a:xfrm>
        </p:grpSpPr>
        <p:pic>
          <p:nvPicPr>
            <p:cNvPr id="112" name="Google Shape;11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20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2"/>
          <p:cNvSpPr txBox="1"/>
          <p:nvPr/>
        </p:nvSpPr>
        <p:spPr>
          <a:xfrm>
            <a:off x="683225" y="1525200"/>
            <a:ext cx="7208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Milestone e timeline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Data management plan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Deliverable e reporting su AtWork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Gruppi tematici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Science Projects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Coordinamento e monitoraggio attivita’ dei WP e monitoring progressi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Call overview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Requirement risorse di calcolo/storage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Dissemination &amp; Training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>
            <p:ph idx="4294967295" type="title"/>
          </p:nvPr>
        </p:nvSpPr>
        <p:spPr>
          <a:xfrm>
            <a:off x="516050" y="83819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Agenda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g2518e9eae30_2_6"/>
          <p:cNvGrpSpPr/>
          <p:nvPr/>
        </p:nvGrpSpPr>
        <p:grpSpPr>
          <a:xfrm>
            <a:off x="23607" y="4747371"/>
            <a:ext cx="9144000" cy="390525"/>
            <a:chOff x="0" y="6352350"/>
            <a:chExt cx="12192000" cy="520700"/>
          </a:xfrm>
        </p:grpSpPr>
        <p:pic>
          <p:nvPicPr>
            <p:cNvPr id="121" name="Google Shape;121;g2518e9eae30_2_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2000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g2518e9eae30_2_6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518e9eae30_2_6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g2518e9eae30_2_6"/>
          <p:cNvGrpSpPr/>
          <p:nvPr/>
        </p:nvGrpSpPr>
        <p:grpSpPr>
          <a:xfrm>
            <a:off x="0" y="-1"/>
            <a:ext cx="9144000" cy="914400"/>
            <a:chOff x="0" y="-1"/>
            <a:chExt cx="12192000" cy="1219200"/>
          </a:xfrm>
        </p:grpSpPr>
        <p:pic>
          <p:nvPicPr>
            <p:cNvPr id="125" name="Google Shape;125;g2518e9eae30_2_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20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2518e9eae30_2_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g2518e9eae30_2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" y="691201"/>
            <a:ext cx="7984301" cy="397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g2518e9eae30_2_19"/>
          <p:cNvGrpSpPr/>
          <p:nvPr/>
        </p:nvGrpSpPr>
        <p:grpSpPr>
          <a:xfrm>
            <a:off x="23607" y="4747371"/>
            <a:ext cx="9144000" cy="390525"/>
            <a:chOff x="0" y="6352350"/>
            <a:chExt cx="12192000" cy="520700"/>
          </a:xfrm>
        </p:grpSpPr>
        <p:pic>
          <p:nvPicPr>
            <p:cNvPr id="133" name="Google Shape;133;g2518e9eae30_2_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2000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g2518e9eae30_2_19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2518e9eae30_2_19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g2518e9eae30_2_19"/>
          <p:cNvGrpSpPr/>
          <p:nvPr/>
        </p:nvGrpSpPr>
        <p:grpSpPr>
          <a:xfrm>
            <a:off x="0" y="-1"/>
            <a:ext cx="9144000" cy="914400"/>
            <a:chOff x="0" y="-1"/>
            <a:chExt cx="12192000" cy="1219200"/>
          </a:xfrm>
        </p:grpSpPr>
        <p:pic>
          <p:nvPicPr>
            <p:cNvPr id="137" name="Google Shape;137;g2518e9eae30_2_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20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2518e9eae30_2_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g2518e9eae30_2_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056849"/>
            <a:ext cx="8839200" cy="317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g2518e9eae30_2_31"/>
          <p:cNvGrpSpPr/>
          <p:nvPr/>
        </p:nvGrpSpPr>
        <p:grpSpPr>
          <a:xfrm>
            <a:off x="23607" y="4747371"/>
            <a:ext cx="9144000" cy="390525"/>
            <a:chOff x="0" y="6352350"/>
            <a:chExt cx="12192000" cy="520700"/>
          </a:xfrm>
        </p:grpSpPr>
        <p:pic>
          <p:nvPicPr>
            <p:cNvPr id="145" name="Google Shape;145;g2518e9eae30_2_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2000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g2518e9eae30_2_31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518e9eae30_2_31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g2518e9eae30_2_31"/>
          <p:cNvGrpSpPr/>
          <p:nvPr/>
        </p:nvGrpSpPr>
        <p:grpSpPr>
          <a:xfrm>
            <a:off x="0" y="-1"/>
            <a:ext cx="9144000" cy="914400"/>
            <a:chOff x="0" y="-1"/>
            <a:chExt cx="12192000" cy="1219200"/>
          </a:xfrm>
        </p:grpSpPr>
        <p:pic>
          <p:nvPicPr>
            <p:cNvPr id="149" name="Google Shape;149;g2518e9eae30_2_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2000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g2518e9eae30_2_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g2518e9eae30_2_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875" y="1156124"/>
            <a:ext cx="7823836" cy="322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g24f73783fee_1_29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157" name="Google Shape;157;g24f73783fee_1_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g24f73783fee_1_29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24f73783fee_1_29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g24f73783fee_1_29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161" name="Google Shape;161;g24f73783fee_1_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g24f73783fee_1_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g24f73783fee_1_29"/>
          <p:cNvSpPr txBox="1"/>
          <p:nvPr/>
        </p:nvSpPr>
        <p:spPr>
          <a:xfrm>
            <a:off x="401450" y="1453200"/>
            <a:ext cx="82215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Progress Report Milestone 4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reporting period: September 2022 - April 2023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status: completed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Progress report Milestone 6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reporting period: May-August 2023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status: May reported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Status Report Year 1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reporting period: September 2022 - August 2023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○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status: not yet requested, due date: fall 2023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deliverables are managed by the HUB. In addition: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Bi-weekly reports in AtWork procedure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4f73783fee_1_29"/>
          <p:cNvSpPr txBox="1"/>
          <p:nvPr>
            <p:ph idx="4294967295" type="title"/>
          </p:nvPr>
        </p:nvSpPr>
        <p:spPr>
          <a:xfrm>
            <a:off x="393775" y="8317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Deliverables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g1e3cc037fb8_0_25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170" name="Google Shape;170;g1e3cc037fb8_0_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g1e3cc037fb8_0_25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1e3cc037fb8_0_25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g1e3cc037fb8_0_25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174" name="Google Shape;174;g1e3cc037fb8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1e3cc037fb8_0_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g1e3cc037fb8_0_25"/>
          <p:cNvSpPr txBox="1"/>
          <p:nvPr/>
        </p:nvSpPr>
        <p:spPr>
          <a:xfrm>
            <a:off x="401450" y="1453200"/>
            <a:ext cx="82215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Identification of 10 Key Science Project (KSP) to be enabled by the R&amp;D activities of the National Center by the implementation, optimization, parallelization of algorithms capable of exploiting state-of-the-art HPC architectures.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Due date: month 12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KSP will be used as a measure of the success of the Spoke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to start the identification of the KSP immediately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Criteria to be discussed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e3cc037fb8_0_25"/>
          <p:cNvSpPr txBox="1"/>
          <p:nvPr>
            <p:ph idx="4294967295" type="title"/>
          </p:nvPr>
        </p:nvSpPr>
        <p:spPr>
          <a:xfrm>
            <a:off x="469975" y="8317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Key Science Projects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g1e3cc037fb8_0_13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183" name="Google Shape;183;g1e3cc037fb8_0_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g1e3cc037fb8_0_13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1e3cc037fb8_0_13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g1e3cc037fb8_0_13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187" name="Google Shape;187;g1e3cc037fb8_0_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g1e3cc037fb8_0_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g1e3cc037fb8_0_13"/>
          <p:cNvSpPr txBox="1"/>
          <p:nvPr/>
        </p:nvSpPr>
        <p:spPr>
          <a:xfrm>
            <a:off x="401450" y="1148400"/>
            <a:ext cx="82215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idea was born to support cross-domain expertise and experience exchange among the groups of developers and the WPs of Spoke3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Frozen in order to for all the groups to start their activities and the personnel to be in place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5B87D9"/>
                </a:solidFill>
                <a:latin typeface="Calibri"/>
                <a:ea typeface="Calibri"/>
                <a:cs typeface="Calibri"/>
                <a:sym typeface="Calibri"/>
              </a:rPr>
              <a:t>Now it’s the right time to start</a:t>
            </a:r>
            <a:endParaRPr b="1" i="0" sz="1600" u="none" cap="none" strike="noStrike">
              <a:solidFill>
                <a:srgbClr val="5B87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we want to organize them? Focused discussion on WEDNESDAY morning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Issues: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Should not be an additional overhead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It’s hard to interoperate different groups, in different scientific areas, in different places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Ideas</a:t>
            </a: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(just a couple of examples to ignite Wednesday discussion):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 </a:t>
            </a:r>
            <a:r>
              <a:rPr b="1" i="0" lang="it-IT" sz="1600" u="none" cap="none" strike="noStrike">
                <a:solidFill>
                  <a:srgbClr val="5B87D9"/>
                </a:solidFill>
                <a:latin typeface="Calibri"/>
                <a:ea typeface="Calibri"/>
                <a:cs typeface="Calibri"/>
                <a:sym typeface="Calibri"/>
              </a:rPr>
              <a:t>workshops or sessions</a:t>
            </a: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within general events (like this one)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Periodic (every second week, every month?) </a:t>
            </a:r>
            <a:r>
              <a:rPr b="1" i="0" lang="it-IT" sz="1600" u="none" cap="none" strike="noStrike">
                <a:solidFill>
                  <a:srgbClr val="5B87D9"/>
                </a:solidFill>
                <a:latin typeface="Calibri"/>
                <a:ea typeface="Calibri"/>
                <a:cs typeface="Calibri"/>
                <a:sym typeface="Calibri"/>
              </a:rPr>
              <a:t>Demos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e3cc037fb8_0_13"/>
          <p:cNvSpPr txBox="1"/>
          <p:nvPr>
            <p:ph idx="4294967295" type="title"/>
          </p:nvPr>
        </p:nvSpPr>
        <p:spPr>
          <a:xfrm>
            <a:off x="469975" y="7555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Thematic Groups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23607" y="4747371"/>
            <a:ext cx="9143998" cy="390525"/>
            <a:chOff x="0" y="6352350"/>
            <a:chExt cx="12191997" cy="520700"/>
          </a:xfrm>
        </p:grpSpPr>
        <p:pic>
          <p:nvPicPr>
            <p:cNvPr id="196" name="Google Shape;19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352350"/>
              <a:ext cx="12191997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6"/>
            <p:cNvSpPr txBox="1"/>
            <p:nvPr/>
          </p:nvSpPr>
          <p:spPr>
            <a:xfrm>
              <a:off x="6712747" y="6458657"/>
              <a:ext cx="5317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 txBox="1"/>
            <p:nvPr/>
          </p:nvSpPr>
          <p:spPr>
            <a:xfrm>
              <a:off x="467558" y="6452822"/>
              <a:ext cx="796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it-IT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Centro Nazionale di Ricerca in High-Performance Computing, Big Data and Quantum Computing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16"/>
          <p:cNvGrpSpPr/>
          <p:nvPr/>
        </p:nvGrpSpPr>
        <p:grpSpPr>
          <a:xfrm>
            <a:off x="0" y="-1"/>
            <a:ext cx="9143998" cy="914400"/>
            <a:chOff x="0" y="-1"/>
            <a:chExt cx="12191998" cy="1219200"/>
          </a:xfrm>
        </p:grpSpPr>
        <p:pic>
          <p:nvPicPr>
            <p:cNvPr id="200" name="Google Shape;20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"/>
              <a:ext cx="12191998" cy="12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69183" y="339206"/>
              <a:ext cx="2060789" cy="7010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16"/>
          <p:cNvSpPr txBox="1"/>
          <p:nvPr/>
        </p:nvSpPr>
        <p:spPr>
          <a:xfrm>
            <a:off x="374276" y="1394128"/>
            <a:ext cx="8221500" cy="2657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Four Research WP and one service WP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synergies and collaboration areas (e.g. WP1 and WP2 tight collaboration)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 detailed activity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Motivation: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activities distributed across  different partners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Keep track of the progress and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Identify possible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Reduce, reuse, recycle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6"/>
          <p:cNvSpPr txBox="1"/>
          <p:nvPr>
            <p:ph idx="4294967295" type="title"/>
          </p:nvPr>
        </p:nvSpPr>
        <p:spPr>
          <a:xfrm>
            <a:off x="469975" y="755548"/>
            <a:ext cx="78867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it-IT" sz="2600"/>
              <a:t>WP activities monitoring and  Tracking</a:t>
            </a:r>
            <a:endParaRPr sz="2600"/>
          </a:p>
        </p:txBody>
      </p:sp>
      <p:pic>
        <p:nvPicPr>
          <p:cNvPr id="204" name="Google Shape;20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8255" y="2038525"/>
            <a:ext cx="3305746" cy="266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2022-07-26T13:28:46Z</dcterms:created>
  <dc:creator>Microsoft Office User</dc:creator>
</cp:coreProperties>
</file>