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64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4" r:id="rId11"/>
    <p:sldId id="281" r:id="rId12"/>
    <p:sldId id="282" r:id="rId13"/>
    <p:sldId id="283" r:id="rId14"/>
    <p:sldId id="285" r:id="rId15"/>
    <p:sldId id="284" r:id="rId16"/>
    <p:sldId id="288" r:id="rId17"/>
    <p:sldId id="278" r:id="rId18"/>
    <p:sldId id="286" r:id="rId19"/>
    <p:sldId id="289" r:id="rId20"/>
    <p:sldId id="280" r:id="rId21"/>
    <p:sldId id="263" r:id="rId22"/>
  </p:sldIdLst>
  <p:sldSz cx="24384000" cy="13716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1pPr>
    <a:lvl2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2pPr>
    <a:lvl3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3pPr>
    <a:lvl4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4pPr>
    <a:lvl5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5pPr>
    <a:lvl6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6pPr>
    <a:lvl7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7pPr>
    <a:lvl8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8pPr>
    <a:lvl9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4477" autoAdjust="0"/>
  </p:normalViewPr>
  <p:slideViewPr>
    <p:cSldViewPr snapToGrid="0" snapToObjects="1">
      <p:cViewPr varScale="1">
        <p:scale>
          <a:sx n="56" d="100"/>
          <a:sy n="56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027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6181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41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skao.int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- Front Photo 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ka_landscape_night_v1.jpg" descr="Ska_landscape_night_v1.jpg"/>
          <p:cNvPicPr>
            <a:picLocks noChangeAspect="1"/>
          </p:cNvPicPr>
          <p:nvPr/>
        </p:nvPicPr>
        <p:blipFill>
          <a:blip r:embed="rId2"/>
          <a:srcRect l="10060" r="16890" b="114"/>
          <a:stretch>
            <a:fillRect/>
          </a:stretch>
        </p:blipFill>
        <p:spPr>
          <a:xfrm>
            <a:off x="-1" y="2616301"/>
            <a:ext cx="24384002" cy="11114133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Rectangle"/>
          <p:cNvSpPr/>
          <p:nvPr/>
        </p:nvSpPr>
        <p:spPr>
          <a:xfrm>
            <a:off x="0" y="0"/>
            <a:ext cx="24384001" cy="5791302"/>
          </a:xfrm>
          <a:prstGeom prst="rect">
            <a:avLst/>
          </a:prstGeom>
          <a:gradFill flip="none" rotWithShape="1">
            <a:gsLst>
              <a:gs pos="50000">
                <a:srgbClr val="000000"/>
              </a:gs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16200000" scaled="0"/>
            <a:tileRect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000">
                <a:solidFill>
                  <a:srgbClr val="DF056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GB" dirty="0"/>
          </a:p>
        </p:txBody>
      </p:sp>
      <p:pic>
        <p:nvPicPr>
          <p:cNvPr id="34" name="skao_logo_white.pdf" descr="skao_logo_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868" y="1230716"/>
            <a:ext cx="5679866" cy="157410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Presentation Title">
            <a:extLst>
              <a:ext uri="{FF2B5EF4-FFF2-40B4-BE49-F238E27FC236}">
                <a16:creationId xmlns:a16="http://schemas.microsoft.com/office/drawing/2014/main" id="{385D8F28-5165-42AD-93C3-6436CCDAAFC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912276" y="2976159"/>
            <a:ext cx="14145134" cy="1810799"/>
          </a:xfrm>
          <a:prstGeom prst="rect">
            <a:avLst/>
          </a:prstGeom>
        </p:spPr>
        <p:txBody>
          <a:bodyPr anchor="b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:a16="http://schemas.microsoft.com/office/drawing/2014/main" id="{ED3C012B-9876-40AE-9C46-641B6A088E0C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919185" y="4865833"/>
            <a:ext cx="14131316" cy="152400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spcBef>
                <a:spcPts val="0"/>
              </a:spcBef>
              <a:buSzTx/>
              <a:buNone/>
              <a:defRPr sz="5000">
                <a:solidFill>
                  <a:schemeClr val="bg1"/>
                </a:solidFill>
              </a:defRPr>
            </a:lvl1pPr>
            <a:lvl2pPr marL="0" indent="0" algn="r">
              <a:spcBef>
                <a:spcPts val="0"/>
              </a:spcBef>
              <a:buSzTx/>
              <a:buNone/>
              <a:defRPr sz="500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buSzTx/>
              <a:buNone/>
              <a:defRPr sz="5000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buSzTx/>
              <a:buNone/>
              <a:defRPr sz="5000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buSzTx/>
              <a:buNone/>
              <a:defRPr sz="5000">
                <a:solidFill>
                  <a:schemeClr val="bg1"/>
                </a:solidFill>
              </a:defRPr>
            </a:lvl5pPr>
          </a:lstStyle>
          <a:p>
            <a:r>
              <a:rPr lang="en-GB" dirty="0"/>
              <a:t>Subtitle</a:t>
            </a:r>
          </a:p>
          <a:p>
            <a:pPr lvl="1"/>
            <a:endParaRPr lang="en-GB" dirty="0"/>
          </a:p>
          <a:p>
            <a:pPr lvl="2"/>
            <a:endParaRPr lang="en-GB" dirty="0"/>
          </a:p>
          <a:p>
            <a:pPr lvl="3"/>
            <a:endParaRPr lang="en-GB" dirty="0"/>
          </a:p>
          <a:p>
            <a:pPr lvl="4"/>
            <a:endParaRPr lang="en-GB" dirty="0"/>
          </a:p>
        </p:txBody>
      </p:sp>
      <p:sp>
        <p:nvSpPr>
          <p:cNvPr id="11" name="Author / Job title">
            <a:extLst>
              <a:ext uri="{FF2B5EF4-FFF2-40B4-BE49-F238E27FC236}">
                <a16:creationId xmlns:a16="http://schemas.microsoft.com/office/drawing/2014/main" id="{944104FD-F18A-434D-A728-93466711FA27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8905367" y="6561516"/>
            <a:ext cx="14145134" cy="7230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spcBef>
                <a:spcPts val="0"/>
              </a:spcBef>
              <a:buSzTx/>
              <a:buNone/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Author - Job title</a:t>
            </a:r>
          </a:p>
        </p:txBody>
      </p:sp>
      <p:sp>
        <p:nvSpPr>
          <p:cNvPr id="12" name="Date / Event">
            <a:extLst>
              <a:ext uri="{FF2B5EF4-FFF2-40B4-BE49-F238E27FC236}">
                <a16:creationId xmlns:a16="http://schemas.microsoft.com/office/drawing/2014/main" id="{98E9F087-9FF7-4B2A-856C-75DCDD23B892}"/>
              </a:ext>
            </a:extLst>
          </p:cNvPr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8905367" y="7456269"/>
            <a:ext cx="14145134" cy="7230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spcBef>
                <a:spcPts val="0"/>
              </a:spcBef>
              <a:buSzTx/>
              <a:buNone/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Date - Event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 - White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762000" y="351453"/>
            <a:ext cx="22860552" cy="18979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761724" y="2373836"/>
            <a:ext cx="22860552" cy="10122960"/>
          </a:xfrm>
          <a:prstGeom prst="rect">
            <a:avLst/>
          </a:prstGeom>
        </p:spPr>
        <p:txBody>
          <a:bodyPr anchor="t"/>
          <a:lstStyle>
            <a:lvl1pPr>
              <a:buClr>
                <a:schemeClr val="accent1"/>
              </a:buClr>
              <a:defRPr/>
            </a:lvl1pPr>
            <a:lvl2pPr marL="1524000" indent="-508000">
              <a:spcBef>
                <a:spcPts val="3600"/>
              </a:spcBef>
              <a:buClr>
                <a:schemeClr val="accent1"/>
              </a:buClr>
              <a:defRPr sz="5800"/>
            </a:lvl2pPr>
            <a:lvl3pPr marL="2032000" indent="-508000">
              <a:spcBef>
                <a:spcPts val="3200"/>
              </a:spcBef>
              <a:buClr>
                <a:schemeClr val="accent1"/>
              </a:buClr>
              <a:defRPr sz="5200"/>
            </a:lvl3pPr>
            <a:lvl4pPr marL="2540000" indent="-508000">
              <a:spcBef>
                <a:spcPts val="2800"/>
              </a:spcBef>
              <a:buClr>
                <a:schemeClr val="accent1"/>
              </a:buClr>
              <a:defRPr sz="4400"/>
            </a:lvl4pPr>
            <a:lvl5pPr marL="3048000" indent="-508000">
              <a:spcBef>
                <a:spcPts val="2400"/>
              </a:spcBef>
              <a:buClr>
                <a:schemeClr val="accent1"/>
              </a:buClr>
              <a:defRPr sz="3200"/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F814F9-7E87-418E-B7C6-BDACBA2F42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‹N›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-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"/>
          <p:cNvSpPr/>
          <p:nvPr/>
        </p:nvSpPr>
        <p:spPr>
          <a:xfrm>
            <a:off x="-6429" y="-51572"/>
            <a:ext cx="24422258" cy="13819144"/>
          </a:xfrm>
          <a:prstGeom prst="rect">
            <a:avLst/>
          </a:prstGeom>
          <a:gradFill>
            <a:gsLst>
              <a:gs pos="50129">
                <a:srgbClr val="070168"/>
              </a:gs>
              <a:gs pos="73988">
                <a:srgbClr val="760468"/>
              </a:gs>
              <a:gs pos="95475">
                <a:srgbClr val="E50869"/>
              </a:gs>
            </a:gsLst>
            <a:lin ang="8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000">
                <a:solidFill>
                  <a:srgbClr val="DF056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GB" dirty="0"/>
          </a:p>
        </p:txBody>
      </p:sp>
      <p:sp>
        <p:nvSpPr>
          <p:cNvPr id="114" name="Sign off - thank you...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763786"/>
            <a:ext cx="10934700" cy="2420007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Sign off - thank you...</a:t>
            </a:r>
          </a:p>
        </p:txBody>
      </p:sp>
      <p:pic>
        <p:nvPicPr>
          <p:cNvPr id="115" name="skao_logo_2021_white_rgb.ai" descr="skao_logo_2021_white_rgb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1126040"/>
            <a:ext cx="4311412" cy="1194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" descr="Imag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31089" y="1008244"/>
            <a:ext cx="13921972" cy="11699512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www.skao.int"/>
          <p:cNvSpPr txBox="1"/>
          <p:nvPr/>
        </p:nvSpPr>
        <p:spPr>
          <a:xfrm>
            <a:off x="19050000" y="10986867"/>
            <a:ext cx="4045492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784225">
              <a:defRPr sz="4560">
                <a:hlinkClick r:id="rId4"/>
              </a:defRPr>
            </a:lvl1pPr>
          </a:lstStyle>
          <a:p>
            <a:r>
              <a:rPr lang="en-GB" u="non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www.skao.int</a:t>
            </a:r>
          </a:p>
        </p:txBody>
      </p:sp>
      <p:sp>
        <p:nvSpPr>
          <p:cNvPr id="118" name="We recognise and acknowledge the indigenous peoples and cultures that have traditionally lived on the lands on which our facilities are located."/>
          <p:cNvSpPr txBox="1"/>
          <p:nvPr/>
        </p:nvSpPr>
        <p:spPr>
          <a:xfrm>
            <a:off x="1270000" y="7660422"/>
            <a:ext cx="6820742" cy="3431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lnSpc>
                <a:spcPct val="130000"/>
              </a:lnSpc>
              <a:spcBef>
                <a:spcPts val="2000"/>
              </a:spcBef>
              <a:tabLst>
                <a:tab pos="4191000" algn="l"/>
              </a:tabLst>
              <a:defRPr sz="2400" i="1"/>
            </a:lvl1pPr>
          </a:lstStyle>
          <a:p>
            <a:r>
              <a:rPr lang="en-GB" dirty="0"/>
              <a:t>We recognise and acknowledge the Indigenous peoples and cultures that have traditionally lived on the lands on which our facilities are located.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762000" y="351453"/>
            <a:ext cx="22962945" cy="189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0" rIns="50800" bIns="50800" anchor="t" anchorCtr="0">
            <a:no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3" name="Rectangle"/>
          <p:cNvSpPr/>
          <p:nvPr/>
        </p:nvSpPr>
        <p:spPr>
          <a:xfrm>
            <a:off x="-1" y="13087348"/>
            <a:ext cx="24384001" cy="633184"/>
          </a:xfrm>
          <a:prstGeom prst="rect">
            <a:avLst/>
          </a:prstGeom>
          <a:gradFill>
            <a:gsLst>
              <a:gs pos="50129">
                <a:srgbClr val="070168"/>
              </a:gs>
              <a:gs pos="76369">
                <a:srgbClr val="730368"/>
              </a:gs>
              <a:gs pos="100000">
                <a:srgbClr val="DF0569"/>
              </a:gs>
            </a:gsLst>
            <a:lin ang="8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000">
                <a:solidFill>
                  <a:srgbClr val="DF056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GB"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41000" y="13207999"/>
            <a:ext cx="889000" cy="4064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>
            <a:spAutoFit/>
          </a:bodyPr>
          <a:lstStyle>
            <a:lvl1pPr algn="l">
              <a:defRPr sz="2000" b="0"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5" name="Line"/>
          <p:cNvSpPr/>
          <p:nvPr/>
        </p:nvSpPr>
        <p:spPr>
          <a:xfrm>
            <a:off x="1625084" y="13068300"/>
            <a:ext cx="24384001" cy="0"/>
          </a:xfrm>
          <a:prstGeom prst="line">
            <a:avLst/>
          </a:prstGeom>
          <a:ln w="127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0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GB" dirty="0"/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96" y="12547599"/>
            <a:ext cx="1041401" cy="104140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 /"/>
          <p:cNvSpPr txBox="1"/>
          <p:nvPr/>
        </p:nvSpPr>
        <p:spPr>
          <a:xfrm>
            <a:off x="20620944" y="13201650"/>
            <a:ext cx="255083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/>
            </a:lvl1pPr>
          </a:lstStyle>
          <a:p>
            <a:pPr>
              <a:defRPr>
                <a:solidFill>
                  <a:srgbClr val="535353"/>
                </a:solidFill>
              </a:defRPr>
            </a:pPr>
            <a:r>
              <a:rPr lang="en-GB" b="0" dirty="0">
                <a:solidFill>
                  <a:srgbClr val="FFFFFF">
                    <a:alpha val="75000"/>
                  </a:srgbClr>
                </a:solidFill>
              </a:rPr>
              <a:t>Slide  /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noAutofit/>
          </a:bodyPr>
          <a:lstStyle/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6" r:id="rId3"/>
  </p:sldLayoutIdLst>
  <p:transition spd="med"/>
  <p:hf hdr="0" ftr="0" dt="0"/>
  <p:txStyles>
    <p:title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chemeClr val="accent2"/>
          </a:solidFill>
          <a:uFillTx/>
          <a:latin typeface="+mj-lt"/>
          <a:ea typeface="+mn-ea"/>
          <a:cs typeface="+mn-cs"/>
          <a:sym typeface="Verdana"/>
        </a:defRPr>
      </a:lvl1pPr>
      <a:lvl2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9pPr>
    </p:titleStyle>
    <p:bodyStyle>
      <a:lvl1pPr marL="1016000" marR="0" indent="-508000" algn="l" defTabSz="825500" rtl="0" eaLnBrk="1" latinLnBrk="0" hangingPunct="1">
        <a:lnSpc>
          <a:spcPct val="100000"/>
        </a:lnSpc>
        <a:spcBef>
          <a:spcPts val="40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60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1pPr>
      <a:lvl2pPr marL="1576551" marR="0" indent="-560551" algn="l" defTabSz="825500" rtl="0" eaLnBrk="1" latinLnBrk="0" hangingPunct="1">
        <a:lnSpc>
          <a:spcPct val="100000"/>
        </a:lnSpc>
        <a:spcBef>
          <a:spcPts val="36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58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2pPr>
      <a:lvl3pPr marL="2149230" marR="0" indent="-625230" algn="l" defTabSz="825500" rtl="0" eaLnBrk="1" latinLnBrk="0" hangingPunct="1">
        <a:lnSpc>
          <a:spcPct val="100000"/>
        </a:lnSpc>
        <a:spcBef>
          <a:spcPts val="32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52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3pPr>
      <a:lvl4pPr marL="2709333" marR="0" indent="-677333" algn="l" defTabSz="825500" rtl="0" eaLnBrk="1" latinLnBrk="0" hangingPunct="1">
        <a:lnSpc>
          <a:spcPct val="100000"/>
        </a:lnSpc>
        <a:spcBef>
          <a:spcPts val="28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44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4pPr>
      <a:lvl5pPr marL="3352800" marR="0" indent="-812800" algn="l" defTabSz="825500" rtl="0" eaLnBrk="1" latinLnBrk="0" hangingPunct="1">
        <a:lnSpc>
          <a:spcPct val="100000"/>
        </a:lnSpc>
        <a:spcBef>
          <a:spcPts val="24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32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5pPr>
      <a:lvl6pPr marL="4419600" marR="0" indent="-736600" algn="l" defTabSz="825500" rtl="0" eaLnBrk="1" latinLnBrk="0" hangingPunct="1">
        <a:lnSpc>
          <a:spcPct val="100000"/>
        </a:lnSpc>
        <a:spcBef>
          <a:spcPts val="4000"/>
        </a:spcBef>
        <a:spcAft>
          <a:spcPts val="0"/>
        </a:spcAft>
        <a:buClrTx/>
        <a:buSzPct val="82000"/>
        <a:buFontTx/>
        <a:buChar char="•"/>
        <a:tabLst/>
        <a:defRPr sz="6400" b="0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6pPr>
      <a:lvl7pPr marL="5156200" marR="0" indent="-736600" algn="l" defTabSz="825500" rtl="0" eaLnBrk="1" latinLnBrk="0" hangingPunct="1">
        <a:lnSpc>
          <a:spcPct val="100000"/>
        </a:lnSpc>
        <a:spcBef>
          <a:spcPts val="4000"/>
        </a:spcBef>
        <a:spcAft>
          <a:spcPts val="0"/>
        </a:spcAft>
        <a:buClrTx/>
        <a:buSzPct val="82000"/>
        <a:buFontTx/>
        <a:buChar char="•"/>
        <a:tabLst/>
        <a:defRPr sz="6400" b="0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7pPr>
      <a:lvl8pPr marL="5892800" marR="0" indent="-736600" algn="l" defTabSz="825500" rtl="0" eaLnBrk="1" latinLnBrk="0" hangingPunct="1">
        <a:lnSpc>
          <a:spcPct val="100000"/>
        </a:lnSpc>
        <a:spcBef>
          <a:spcPts val="4000"/>
        </a:spcBef>
        <a:spcAft>
          <a:spcPts val="0"/>
        </a:spcAft>
        <a:buClrTx/>
        <a:buSzPct val="82000"/>
        <a:buFontTx/>
        <a:buChar char="•"/>
        <a:tabLst/>
        <a:defRPr sz="6400" b="0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8pPr>
      <a:lvl9pPr marL="6629400" marR="0" indent="-736600" algn="l" defTabSz="825500" rtl="0" eaLnBrk="1" latinLnBrk="0" hangingPunct="1">
        <a:lnSpc>
          <a:spcPct val="100000"/>
        </a:lnSpc>
        <a:spcBef>
          <a:spcPts val="4000"/>
        </a:spcBef>
        <a:spcAft>
          <a:spcPts val="0"/>
        </a:spcAft>
        <a:buClrTx/>
        <a:buSzPct val="82000"/>
        <a:buFontTx/>
        <a:buChar char="•"/>
        <a:tabLst/>
        <a:defRPr sz="6400" b="0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9pPr>
    </p:bodyStyle>
    <p:otherStyle>
      <a:lvl1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2286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4572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6858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9144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11430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13716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16002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18288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rtinfowler.com/articles/continuousIntegration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elm.sh/" TargetMode="External"/><Relationship Id="rId2" Type="http://schemas.openxmlformats.org/officeDocument/2006/relationships/hyperlink" Target="https://kubernetes.io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CDA96-E341-4DA6-9BFF-9419369AC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infrastructure for continuous integration and deploying at SKA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7B5D1A-63E7-495D-8005-CF8E84E751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05367" y="6561516"/>
            <a:ext cx="14145134" cy="1563825"/>
          </a:xfrm>
        </p:spPr>
        <p:txBody>
          <a:bodyPr>
            <a:normAutofit/>
          </a:bodyPr>
          <a:lstStyle/>
          <a:p>
            <a:r>
              <a:rPr lang="en-US" dirty="0"/>
              <a:t>Matteo Di Carlo (INAF-OAAB)</a:t>
            </a:r>
          </a:p>
          <a:p>
            <a:r>
              <a:rPr lang="en-US" dirty="0"/>
              <a:t>on behalf of the SKA system team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72F0C6-7DE9-4D65-82D1-F0B94F2820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905367" y="8125341"/>
            <a:ext cx="14145134" cy="723071"/>
          </a:xfrm>
        </p:spPr>
        <p:txBody>
          <a:bodyPr/>
          <a:lstStyle/>
          <a:p>
            <a:r>
              <a:rPr lang="it-IT" dirty="0"/>
              <a:t>ROME, TETIS 2023</a:t>
            </a:r>
            <a:endParaRPr lang="en-GB" dirty="0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C0416521-B329-2F4E-D219-D363FE172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833" y="10872338"/>
            <a:ext cx="5810250" cy="24955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272FE1-B635-4B0B-BD40-DA2F9113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GitLab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7813D6-4E3B-409B-8FFB-602445BA6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Web-based DevOps lifecycle tool that provides a Git-repository manager providing wiki, issue-tracking and continuous integration and deployment pipeline features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50FAFBD-A973-48B6-90E5-A1D0B08789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2E16E3F-B4A0-B00C-9954-4FA0F6161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846212"/>
            <a:ext cx="22860000" cy="10023575"/>
          </a:xfrm>
          <a:prstGeom prst="rect">
            <a:avLst/>
          </a:prstGeom>
        </p:spPr>
      </p:pic>
      <p:pic>
        <p:nvPicPr>
          <p:cNvPr id="7" name="Picture 72" descr="Kubernetes">
            <a:extLst>
              <a:ext uri="{FF2B5EF4-FFF2-40B4-BE49-F238E27FC236}">
                <a16:creationId xmlns:a16="http://schemas.microsoft.com/office/drawing/2014/main" id="{522D9CE3-5230-4C22-4350-96FB9A849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31" y="8808271"/>
            <a:ext cx="19875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554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1688A-6F72-1F7D-C023-95CDB5B2E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Pipeline </a:t>
            </a:r>
            <a:r>
              <a:rPr lang="it-IT" dirty="0" err="1"/>
              <a:t>machinery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C9B434A-6005-D5FB-1C3B-897D90511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pipeline machinery is a set of </a:t>
            </a:r>
            <a:r>
              <a:rPr lang="en-US" dirty="0" err="1"/>
              <a:t>gitlab</a:t>
            </a:r>
            <a:r>
              <a:rPr lang="en-US" dirty="0"/>
              <a:t> templates (pipeline configurations) and make targets to track the development to delivery and retain all the released software forever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34A076-C122-B558-4B10-A7572CE4B7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DD029B5-D14F-0A6F-8436-04238D2F8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496" y="5778295"/>
            <a:ext cx="13127617" cy="6310347"/>
          </a:xfrm>
          <a:prstGeom prst="rect">
            <a:avLst/>
          </a:prstGeom>
        </p:spPr>
      </p:pic>
      <p:sp>
        <p:nvSpPr>
          <p:cNvPr id="20" name="Fumetto: rettangolo 19">
            <a:extLst>
              <a:ext uri="{FF2B5EF4-FFF2-40B4-BE49-F238E27FC236}">
                <a16:creationId xmlns:a16="http://schemas.microsoft.com/office/drawing/2014/main" id="{C9B27937-3604-488D-B97D-0EAFF8247D98}"/>
              </a:ext>
            </a:extLst>
          </p:cNvPr>
          <p:cNvSpPr/>
          <p:nvPr/>
        </p:nvSpPr>
        <p:spPr>
          <a:xfrm>
            <a:off x="960492" y="6700312"/>
            <a:ext cx="5047861" cy="964367"/>
          </a:xfrm>
          <a:prstGeom prst="wedgeRectCallout">
            <a:avLst>
              <a:gd name="adj1" fmla="val 49989"/>
              <a:gd name="adj2" fmla="val 101652"/>
            </a:avLst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>
                <a:sym typeface="Gill Sans Light"/>
              </a:rPr>
              <a:t>Helm chart, code and </a:t>
            </a:r>
            <a:r>
              <a:rPr lang="it-IT" sz="2800" dirty="0" err="1">
                <a:sym typeface="Gill Sans Light"/>
              </a:rPr>
              <a:t>dockerfile</a:t>
            </a:r>
            <a:endParaRPr lang="it-IT" sz="2800" dirty="0">
              <a:sym typeface="Gill Sans Light"/>
            </a:endParaRPr>
          </a:p>
        </p:txBody>
      </p:sp>
      <p:sp>
        <p:nvSpPr>
          <p:cNvPr id="21" name="Fumetto: rettangolo 20">
            <a:extLst>
              <a:ext uri="{FF2B5EF4-FFF2-40B4-BE49-F238E27FC236}">
                <a16:creationId xmlns:a16="http://schemas.microsoft.com/office/drawing/2014/main" id="{DFD4DC55-CE31-A40D-D4DA-655A7F9C12CB}"/>
              </a:ext>
            </a:extLst>
          </p:cNvPr>
          <p:cNvSpPr/>
          <p:nvPr/>
        </p:nvSpPr>
        <p:spPr>
          <a:xfrm>
            <a:off x="960491" y="10216909"/>
            <a:ext cx="5047861" cy="1579920"/>
          </a:xfrm>
          <a:prstGeom prst="wedgeRectCallout">
            <a:avLst>
              <a:gd name="adj1" fmla="val 77122"/>
              <a:gd name="adj2" fmla="val -101703"/>
            </a:avLst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200" dirty="0">
                <a:sym typeface="Gill Sans Light"/>
              </a:rPr>
              <a:t>Build the container image and </a:t>
            </a:r>
            <a:r>
              <a:rPr lang="it-IT" sz="3200" dirty="0" err="1">
                <a:sym typeface="Gill Sans Light"/>
              </a:rPr>
              <a:t>push</a:t>
            </a:r>
            <a:r>
              <a:rPr lang="it-IT" sz="3200" dirty="0">
                <a:sym typeface="Gill Sans Light"/>
              </a:rPr>
              <a:t> </a:t>
            </a:r>
            <a:r>
              <a:rPr lang="it-IT" sz="3200" dirty="0" err="1">
                <a:sym typeface="Gill Sans Light"/>
              </a:rPr>
              <a:t>it</a:t>
            </a:r>
            <a:r>
              <a:rPr lang="it-IT" sz="3200" dirty="0">
                <a:sym typeface="Gill Sans Light"/>
              </a:rPr>
              <a:t> in the </a:t>
            </a:r>
            <a:r>
              <a:rPr lang="it-IT" sz="3200" dirty="0" err="1">
                <a:sym typeface="Gill Sans Light"/>
              </a:rPr>
              <a:t>gitlab</a:t>
            </a:r>
            <a:r>
              <a:rPr lang="it-IT" sz="3200" dirty="0">
                <a:sym typeface="Gill Sans Light"/>
              </a:rPr>
              <a:t> </a:t>
            </a:r>
            <a:r>
              <a:rPr lang="it-IT" sz="3200" dirty="0" err="1">
                <a:sym typeface="Gill Sans Light"/>
              </a:rPr>
              <a:t>registry</a:t>
            </a:r>
            <a:endParaRPr lang="it-IT" sz="3200" dirty="0">
              <a:sym typeface="Gill Sans Light"/>
            </a:endParaRPr>
          </a:p>
        </p:txBody>
      </p:sp>
      <p:sp>
        <p:nvSpPr>
          <p:cNvPr id="22" name="Fumetto: rettangolo 21">
            <a:extLst>
              <a:ext uri="{FF2B5EF4-FFF2-40B4-BE49-F238E27FC236}">
                <a16:creationId xmlns:a16="http://schemas.microsoft.com/office/drawing/2014/main" id="{C16D2BC7-97E6-A164-E313-5AAE3437E818}"/>
              </a:ext>
            </a:extLst>
          </p:cNvPr>
          <p:cNvSpPr/>
          <p:nvPr/>
        </p:nvSpPr>
        <p:spPr>
          <a:xfrm>
            <a:off x="16527935" y="11007411"/>
            <a:ext cx="7856065" cy="2072362"/>
          </a:xfrm>
          <a:prstGeom prst="wedgeRectCallout">
            <a:avLst>
              <a:gd name="adj1" fmla="val -65889"/>
              <a:gd name="adj2" fmla="val -76878"/>
            </a:avLst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200" dirty="0" err="1">
                <a:sym typeface="Gill Sans Light"/>
              </a:rPr>
              <a:t>When</a:t>
            </a:r>
            <a:r>
              <a:rPr lang="it-IT" sz="3200" dirty="0">
                <a:sym typeface="Gill Sans Light"/>
              </a:rPr>
              <a:t> tagging, </a:t>
            </a:r>
            <a:r>
              <a:rPr lang="it-IT" sz="3200" dirty="0" err="1">
                <a:sym typeface="Gill Sans Light"/>
              </a:rPr>
              <a:t>it</a:t>
            </a:r>
            <a:r>
              <a:rPr lang="it-IT" sz="3200" dirty="0">
                <a:sym typeface="Gill Sans Light"/>
              </a:rPr>
              <a:t> </a:t>
            </a:r>
            <a:r>
              <a:rPr lang="it-IT" sz="3200" dirty="0" err="1">
                <a:sym typeface="Gill Sans Light"/>
              </a:rPr>
              <a:t>publish</a:t>
            </a:r>
            <a:r>
              <a:rPr lang="it-IT" sz="3200" dirty="0">
                <a:sym typeface="Gill Sans Light"/>
              </a:rPr>
              <a:t> </a:t>
            </a:r>
            <a:r>
              <a:rPr lang="it-IT" sz="3200" dirty="0" err="1">
                <a:sym typeface="Gill Sans Light"/>
              </a:rPr>
              <a:t>artefacts</a:t>
            </a:r>
            <a:r>
              <a:rPr lang="it-IT" sz="3200" dirty="0">
                <a:sym typeface="Gill Sans Light"/>
              </a:rPr>
              <a:t> in an </a:t>
            </a:r>
            <a:r>
              <a:rPr lang="it-IT" sz="3200" dirty="0" err="1">
                <a:sym typeface="Gill Sans Light"/>
              </a:rPr>
              <a:t>artefacts</a:t>
            </a:r>
            <a:r>
              <a:rPr lang="it-IT" sz="3200" dirty="0">
                <a:sym typeface="Gill Sans Light"/>
              </a:rPr>
              <a:t> repository (</a:t>
            </a:r>
            <a:r>
              <a:rPr lang="it-IT" sz="3200" dirty="0" err="1">
                <a:sym typeface="Gill Sans Light"/>
              </a:rPr>
              <a:t>nexus</a:t>
            </a:r>
            <a:r>
              <a:rPr lang="it-IT" sz="3200" dirty="0">
                <a:sym typeface="Gill Sans Light"/>
              </a:rPr>
              <a:t>); </a:t>
            </a:r>
            <a:r>
              <a:rPr lang="it-IT" sz="3200" dirty="0" err="1">
                <a:sym typeface="Gill Sans Light"/>
              </a:rPr>
              <a:t>it</a:t>
            </a:r>
            <a:r>
              <a:rPr lang="it-IT" sz="3200" dirty="0">
                <a:sym typeface="Gill Sans Light"/>
              </a:rPr>
              <a:t> </a:t>
            </a:r>
            <a:r>
              <a:rPr lang="it-IT" sz="3200" dirty="0" err="1">
                <a:sym typeface="Gill Sans Light"/>
              </a:rPr>
              <a:t>also</a:t>
            </a:r>
            <a:r>
              <a:rPr lang="it-IT" sz="3200" dirty="0">
                <a:sym typeface="Gill Sans Light"/>
              </a:rPr>
              <a:t> build the </a:t>
            </a:r>
            <a:r>
              <a:rPr lang="it-IT" sz="3200" dirty="0" err="1">
                <a:sym typeface="Gill Sans Light"/>
              </a:rPr>
              <a:t>changelog</a:t>
            </a:r>
            <a:r>
              <a:rPr lang="it-IT" sz="3200" dirty="0">
                <a:sym typeface="Gill Sans Light"/>
              </a:rPr>
              <a:t> for the release page</a:t>
            </a:r>
          </a:p>
        </p:txBody>
      </p:sp>
      <p:sp>
        <p:nvSpPr>
          <p:cNvPr id="23" name="Fumetto: rettangolo 22">
            <a:extLst>
              <a:ext uri="{FF2B5EF4-FFF2-40B4-BE49-F238E27FC236}">
                <a16:creationId xmlns:a16="http://schemas.microsoft.com/office/drawing/2014/main" id="{A4B93CFA-83E3-D613-1C87-D7C0E284B753}"/>
              </a:ext>
            </a:extLst>
          </p:cNvPr>
          <p:cNvSpPr/>
          <p:nvPr/>
        </p:nvSpPr>
        <p:spPr>
          <a:xfrm>
            <a:off x="19336139" y="5778295"/>
            <a:ext cx="5047861" cy="2072362"/>
          </a:xfrm>
          <a:prstGeom prst="wedgeRectCallout">
            <a:avLst>
              <a:gd name="adj1" fmla="val -59665"/>
              <a:gd name="adj2" fmla="val 62522"/>
            </a:avLst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200" dirty="0">
                <a:sym typeface="Gill Sans Light"/>
              </a:rPr>
              <a:t>Create badges </a:t>
            </a:r>
            <a:r>
              <a:rPr lang="it-IT" sz="3200" dirty="0" err="1">
                <a:sym typeface="Gill Sans Light"/>
              </a:rPr>
              <a:t>according</a:t>
            </a:r>
            <a:r>
              <a:rPr lang="it-IT" sz="3200" dirty="0">
                <a:sym typeface="Gill Sans Light"/>
              </a:rPr>
              <a:t> to the </a:t>
            </a:r>
            <a:r>
              <a:rPr lang="it-IT" sz="3200" dirty="0" err="1">
                <a:sym typeface="Gill Sans Light"/>
              </a:rPr>
              <a:t>generated</a:t>
            </a:r>
            <a:r>
              <a:rPr lang="it-IT" sz="3200" dirty="0">
                <a:sym typeface="Gill Sans Light"/>
              </a:rPr>
              <a:t> coverage report</a:t>
            </a:r>
          </a:p>
        </p:txBody>
      </p:sp>
      <p:sp>
        <p:nvSpPr>
          <p:cNvPr id="24" name="Fumetto: rettangolo 23">
            <a:extLst>
              <a:ext uri="{FF2B5EF4-FFF2-40B4-BE49-F238E27FC236}">
                <a16:creationId xmlns:a16="http://schemas.microsoft.com/office/drawing/2014/main" id="{3BDD66C7-4BDC-15DB-011E-276279A679F1}"/>
              </a:ext>
            </a:extLst>
          </p:cNvPr>
          <p:cNvSpPr/>
          <p:nvPr/>
        </p:nvSpPr>
        <p:spPr>
          <a:xfrm>
            <a:off x="19236054" y="9545486"/>
            <a:ext cx="5047861" cy="595035"/>
          </a:xfrm>
          <a:prstGeom prst="wedgeRectCallout">
            <a:avLst>
              <a:gd name="adj1" fmla="val -79324"/>
              <a:gd name="adj2" fmla="val -63622"/>
            </a:avLst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200" dirty="0">
                <a:sym typeface="Gill Sans Light"/>
              </a:rPr>
              <a:t>For </a:t>
            </a:r>
            <a:r>
              <a:rPr lang="it-IT" sz="3200" dirty="0" err="1">
                <a:sym typeface="Gill Sans Light"/>
              </a:rPr>
              <a:t>vulnerability</a:t>
            </a:r>
            <a:endParaRPr lang="it-IT" sz="3200" dirty="0">
              <a:sym typeface="Gill Sans Light"/>
            </a:endParaRPr>
          </a:p>
        </p:txBody>
      </p:sp>
      <p:sp>
        <p:nvSpPr>
          <p:cNvPr id="11" name="Fumetto: rettangolo 10">
            <a:extLst>
              <a:ext uri="{FF2B5EF4-FFF2-40B4-BE49-F238E27FC236}">
                <a16:creationId xmlns:a16="http://schemas.microsoft.com/office/drawing/2014/main" id="{25AA3EFD-7EC0-B2DC-6118-121563CEC439}"/>
              </a:ext>
            </a:extLst>
          </p:cNvPr>
          <p:cNvSpPr/>
          <p:nvPr/>
        </p:nvSpPr>
        <p:spPr>
          <a:xfrm>
            <a:off x="11130894" y="12403356"/>
            <a:ext cx="5047861" cy="595035"/>
          </a:xfrm>
          <a:prstGeom prst="wedgeRectCallout">
            <a:avLst>
              <a:gd name="adj1" fmla="val 1139"/>
              <a:gd name="adj2" fmla="val -135097"/>
            </a:avLst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200" dirty="0">
                <a:sym typeface="Gill Sans Light"/>
              </a:rPr>
              <a:t>For </a:t>
            </a:r>
            <a:r>
              <a:rPr lang="it-IT" sz="3200" dirty="0" err="1">
                <a:sym typeface="Gill Sans Light"/>
              </a:rPr>
              <a:t>documentation</a:t>
            </a:r>
            <a:endParaRPr lang="it-IT" sz="3200" dirty="0"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876559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808793-FF45-5B5A-D074-62B8B3A23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Test stage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0AE4EC1-C43E-0432-95F3-D4612F3DB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Pre</a:t>
            </a:r>
            <a:r>
              <a:rPr lang="it-IT" dirty="0"/>
              <a:t>-deployment </a:t>
            </a:r>
            <a:r>
              <a:rPr lang="it-IT" dirty="0" err="1"/>
              <a:t>tests</a:t>
            </a:r>
            <a:r>
              <a:rPr lang="it-IT" dirty="0"/>
              <a:t>: </a:t>
            </a:r>
            <a:r>
              <a:rPr lang="it-IT" dirty="0" err="1"/>
              <a:t>very</a:t>
            </a:r>
            <a:r>
              <a:rPr lang="it-IT" dirty="0"/>
              <a:t> fast, </a:t>
            </a:r>
            <a:r>
              <a:rPr lang="it-IT" dirty="0" err="1"/>
              <a:t>without</a:t>
            </a:r>
            <a:r>
              <a:rPr lang="it-IT" dirty="0"/>
              <a:t> the system to be </a:t>
            </a:r>
            <a:r>
              <a:rPr lang="it-IT" dirty="0" err="1"/>
              <a:t>installed</a:t>
            </a:r>
            <a:r>
              <a:rPr lang="it-IT" dirty="0"/>
              <a:t>, </a:t>
            </a:r>
            <a:r>
              <a:rPr lang="it-IT" dirty="0" err="1"/>
              <a:t>usually</a:t>
            </a:r>
            <a:r>
              <a:rPr lang="it-IT" dirty="0"/>
              <a:t> with </a:t>
            </a:r>
            <a:r>
              <a:rPr lang="it-IT" dirty="0" err="1"/>
              <a:t>mocks</a:t>
            </a:r>
            <a:endParaRPr lang="it-IT" dirty="0"/>
          </a:p>
          <a:p>
            <a:r>
              <a:rPr lang="it-IT" dirty="0"/>
              <a:t>Post-deployment </a:t>
            </a:r>
            <a:r>
              <a:rPr lang="it-IT" dirty="0" err="1"/>
              <a:t>tests</a:t>
            </a:r>
            <a:r>
              <a:rPr lang="it-IT" dirty="0"/>
              <a:t>: </a:t>
            </a:r>
          </a:p>
          <a:p>
            <a:pPr lvl="1"/>
            <a:r>
              <a:rPr lang="it-IT" dirty="0" err="1"/>
              <a:t>Install</a:t>
            </a:r>
            <a:r>
              <a:rPr lang="it-IT" dirty="0"/>
              <a:t> (</a:t>
            </a:r>
            <a:r>
              <a:rPr lang="it-IT" dirty="0" err="1"/>
              <a:t>deploy</a:t>
            </a:r>
            <a:r>
              <a:rPr lang="it-IT" dirty="0"/>
              <a:t>) the </a:t>
            </a:r>
            <a:r>
              <a:rPr lang="it-IT" dirty="0" err="1"/>
              <a:t>application</a:t>
            </a:r>
            <a:r>
              <a:rPr lang="it-IT" dirty="0"/>
              <a:t> (</a:t>
            </a:r>
            <a:r>
              <a:rPr lang="it-IT" dirty="0" err="1"/>
              <a:t>umbrella</a:t>
            </a:r>
            <a:r>
              <a:rPr lang="it-IT" dirty="0"/>
              <a:t> chart) on a new </a:t>
            </a:r>
            <a:r>
              <a:rPr lang="it-IT" dirty="0" err="1"/>
              <a:t>environment</a:t>
            </a:r>
            <a:r>
              <a:rPr lang="it-IT" dirty="0"/>
              <a:t> (k8s </a:t>
            </a:r>
            <a:r>
              <a:rPr lang="it-IT" dirty="0" err="1"/>
              <a:t>namespace</a:t>
            </a:r>
            <a:r>
              <a:rPr lang="it-IT" dirty="0"/>
              <a:t>)</a:t>
            </a:r>
          </a:p>
          <a:p>
            <a:pPr lvl="1"/>
            <a:r>
              <a:rPr lang="it-IT" dirty="0" err="1"/>
              <a:t>Wait</a:t>
            </a:r>
            <a:r>
              <a:rPr lang="it-IT" dirty="0"/>
              <a:t> for </a:t>
            </a:r>
            <a:r>
              <a:rPr lang="it-IT" dirty="0" err="1"/>
              <a:t>all</a:t>
            </a:r>
            <a:r>
              <a:rPr lang="it-IT" dirty="0"/>
              <a:t> containers to be running</a:t>
            </a:r>
          </a:p>
          <a:p>
            <a:pPr lvl="1"/>
            <a:r>
              <a:rPr lang="it-IT" dirty="0" err="1"/>
              <a:t>Run</a:t>
            </a:r>
            <a:r>
              <a:rPr lang="it-IT" dirty="0"/>
              <a:t> </a:t>
            </a:r>
            <a:r>
              <a:rPr lang="it-IT" dirty="0" err="1"/>
              <a:t>integration</a:t>
            </a:r>
            <a:r>
              <a:rPr lang="it-IT" dirty="0"/>
              <a:t> </a:t>
            </a:r>
            <a:r>
              <a:rPr lang="it-IT" dirty="0" err="1"/>
              <a:t>tests</a:t>
            </a:r>
            <a:r>
              <a:rPr lang="it-IT" dirty="0"/>
              <a:t> on the </a:t>
            </a:r>
            <a:r>
              <a:rPr lang="it-IT" dirty="0" err="1"/>
              <a:t>deployed</a:t>
            </a:r>
            <a:r>
              <a:rPr lang="it-IT" dirty="0"/>
              <a:t> </a:t>
            </a:r>
            <a:r>
              <a:rPr lang="it-IT" dirty="0" err="1"/>
              <a:t>application</a:t>
            </a:r>
            <a:endParaRPr lang="it-IT" dirty="0"/>
          </a:p>
          <a:p>
            <a:pPr lvl="1"/>
            <a:r>
              <a:rPr lang="it-IT" dirty="0" err="1"/>
              <a:t>Uninstall</a:t>
            </a:r>
            <a:r>
              <a:rPr lang="it-IT" dirty="0"/>
              <a:t> the </a:t>
            </a:r>
            <a:r>
              <a:rPr lang="it-IT" dirty="0" err="1"/>
              <a:t>application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D5D870-262A-E2ED-80D6-6D31EB3ABC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85460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72B7E8-4A7A-02DF-1F4B-97D4A56FD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Deploy</a:t>
            </a:r>
            <a:r>
              <a:rPr lang="it-IT" dirty="0"/>
              <a:t> stage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61F0FE0-849A-13FA-8D1E-8581FCE6E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often</a:t>
            </a:r>
            <a:r>
              <a:rPr lang="it-IT" dirty="0"/>
              <a:t> a single machine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enough</a:t>
            </a:r>
            <a:r>
              <a:rPr lang="it-IT" dirty="0"/>
              <a:t> for the work of developers</a:t>
            </a:r>
          </a:p>
          <a:p>
            <a:r>
              <a:rPr lang="it-IT" dirty="0"/>
              <a:t>Developers </a:t>
            </a:r>
            <a:r>
              <a:rPr lang="it-IT" dirty="0" err="1"/>
              <a:t>have</a:t>
            </a:r>
            <a:r>
              <a:rPr lang="it-IT" dirty="0"/>
              <a:t> the </a:t>
            </a:r>
            <a:r>
              <a:rPr lang="it-IT" dirty="0" err="1"/>
              <a:t>ability</a:t>
            </a:r>
            <a:r>
              <a:rPr lang="it-IT" dirty="0"/>
              <a:t> to </a:t>
            </a:r>
            <a:r>
              <a:rPr lang="it-IT" dirty="0" err="1"/>
              <a:t>deploy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applications</a:t>
            </a:r>
            <a:r>
              <a:rPr lang="it-IT" dirty="0"/>
              <a:t> on a </a:t>
            </a:r>
            <a:r>
              <a:rPr lang="it-IT" dirty="0" err="1"/>
              <a:t>namespace</a:t>
            </a:r>
            <a:r>
              <a:rPr lang="it-IT" dirty="0"/>
              <a:t> in the k8s cluster for </a:t>
            </a:r>
            <a:r>
              <a:rPr lang="it-IT" dirty="0" err="1"/>
              <a:t>development</a:t>
            </a:r>
            <a:r>
              <a:rPr lang="it-IT" dirty="0"/>
              <a:t> </a:t>
            </a:r>
          </a:p>
          <a:p>
            <a:r>
              <a:rPr lang="it-IT" dirty="0" err="1"/>
              <a:t>Parlial</a:t>
            </a:r>
            <a:r>
              <a:rPr lang="it-IT" dirty="0"/>
              <a:t> deployment are </a:t>
            </a:r>
            <a:r>
              <a:rPr lang="it-IT" dirty="0" err="1"/>
              <a:t>allowed</a:t>
            </a:r>
            <a:r>
              <a:rPr lang="it-IT" dirty="0"/>
              <a:t> so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development</a:t>
            </a:r>
            <a:r>
              <a:rPr lang="it-IT" dirty="0"/>
              <a:t> can </a:t>
            </a:r>
            <a:r>
              <a:rPr lang="it-IT" dirty="0" err="1"/>
              <a:t>happen</a:t>
            </a:r>
            <a:r>
              <a:rPr lang="it-IT" dirty="0"/>
              <a:t> </a:t>
            </a:r>
            <a:r>
              <a:rPr lang="it-IT" dirty="0" err="1"/>
              <a:t>both</a:t>
            </a:r>
            <a:r>
              <a:rPr lang="it-IT" dirty="0"/>
              <a:t> in a remote cluster and in the </a:t>
            </a:r>
            <a:r>
              <a:rPr lang="it-IT" dirty="0" err="1"/>
              <a:t>local</a:t>
            </a:r>
            <a:r>
              <a:rPr lang="it-IT" dirty="0"/>
              <a:t> machine of the developer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382FAF2-5DDE-B8B9-E896-BD1F84952F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BC4339F-7721-3022-76C0-2B490FB91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2247" y="9127885"/>
            <a:ext cx="4519978" cy="40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8118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1688A-6F72-1F7D-C023-95CDB5B2E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Pipeline </a:t>
            </a:r>
            <a:r>
              <a:rPr lang="it-IT" dirty="0" err="1"/>
              <a:t>machinery</a:t>
            </a:r>
            <a:r>
              <a:rPr lang="it-IT" dirty="0"/>
              <a:t>: </a:t>
            </a:r>
            <a:r>
              <a:rPr lang="it-IT" dirty="0" err="1"/>
              <a:t>motivations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C9B434A-6005-D5FB-1C3B-897D90511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Standards and Documentation</a:t>
            </a:r>
          </a:p>
          <a:p>
            <a:r>
              <a:rPr lang="en-US" dirty="0"/>
              <a:t>Shift-left testing</a:t>
            </a:r>
          </a:p>
          <a:p>
            <a:r>
              <a:rPr lang="en-US" dirty="0"/>
              <a:t>Ensuring the things that are committed are not broken</a:t>
            </a:r>
          </a:p>
          <a:p>
            <a:r>
              <a:rPr lang="en-US" dirty="0"/>
              <a:t>Quality checks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34A076-C122-B558-4B10-A7572CE4B7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17" name="Immagine 16" descr="Immagine che contiene testo&#10;&#10;Descrizione generata automaticamente">
            <a:extLst>
              <a:ext uri="{FF2B5EF4-FFF2-40B4-BE49-F238E27FC236}">
                <a16:creationId xmlns:a16="http://schemas.microsoft.com/office/drawing/2014/main" id="{3B6A9971-CBBC-5440-ED42-0D7C00CCE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39" y="1772834"/>
            <a:ext cx="23139961" cy="109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525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8AEC3C2-8782-8077-8FE6-03C65BEE8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45478"/>
            <a:ext cx="22578317" cy="1029658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52261B0-CB1F-95FE-81A7-B9A0ADB6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Infrastructure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55429E-8D8B-6A04-4195-29387CDEF4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3" name="Fumetto: rettangolo 12">
            <a:extLst>
              <a:ext uri="{FF2B5EF4-FFF2-40B4-BE49-F238E27FC236}">
                <a16:creationId xmlns:a16="http://schemas.microsoft.com/office/drawing/2014/main" id="{369AB1E1-8325-D172-1452-0D8720E68EB0}"/>
              </a:ext>
            </a:extLst>
          </p:cNvPr>
          <p:cNvSpPr/>
          <p:nvPr/>
        </p:nvSpPr>
        <p:spPr>
          <a:xfrm>
            <a:off x="10706100" y="5637925"/>
            <a:ext cx="2476500" cy="533479"/>
          </a:xfrm>
          <a:prstGeom prst="wedgeRectCallout">
            <a:avLst>
              <a:gd name="adj1" fmla="val -62372"/>
              <a:gd name="adj2" fmla="val 176769"/>
            </a:avLst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>
                <a:sym typeface="Gill Sans Light"/>
              </a:rPr>
              <a:t>3 masters</a:t>
            </a:r>
          </a:p>
        </p:txBody>
      </p:sp>
      <p:sp>
        <p:nvSpPr>
          <p:cNvPr id="15" name="Fumetto: rettangolo 14">
            <a:extLst>
              <a:ext uri="{FF2B5EF4-FFF2-40B4-BE49-F238E27FC236}">
                <a16:creationId xmlns:a16="http://schemas.microsoft.com/office/drawing/2014/main" id="{205034B3-4C2F-843E-A580-00C600652ED5}"/>
              </a:ext>
            </a:extLst>
          </p:cNvPr>
          <p:cNvSpPr/>
          <p:nvPr/>
        </p:nvSpPr>
        <p:spPr>
          <a:xfrm>
            <a:off x="0" y="7644109"/>
            <a:ext cx="2628900" cy="964367"/>
          </a:xfrm>
          <a:prstGeom prst="wedgeRectCallout">
            <a:avLst>
              <a:gd name="adj1" fmla="val 71474"/>
              <a:gd name="adj2" fmla="val -116045"/>
            </a:avLst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>
                <a:sym typeface="Gill Sans Light"/>
              </a:rPr>
              <a:t>3 masters,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>
                <a:sym typeface="Gill Sans Light"/>
              </a:rPr>
              <a:t>&gt;5 workers</a:t>
            </a:r>
          </a:p>
        </p:txBody>
      </p:sp>
      <p:sp>
        <p:nvSpPr>
          <p:cNvPr id="16" name="Fumetto: rettangolo 15">
            <a:extLst>
              <a:ext uri="{FF2B5EF4-FFF2-40B4-BE49-F238E27FC236}">
                <a16:creationId xmlns:a16="http://schemas.microsoft.com/office/drawing/2014/main" id="{367C08B1-73E8-83A8-B377-93E6D445638B}"/>
              </a:ext>
            </a:extLst>
          </p:cNvPr>
          <p:cNvSpPr/>
          <p:nvPr/>
        </p:nvSpPr>
        <p:spPr>
          <a:xfrm>
            <a:off x="4248150" y="9314535"/>
            <a:ext cx="2476500" cy="533479"/>
          </a:xfrm>
          <a:prstGeom prst="wedgeRectCallout">
            <a:avLst>
              <a:gd name="adj1" fmla="val 36090"/>
              <a:gd name="adj2" fmla="val 166056"/>
            </a:avLst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>
                <a:sym typeface="Gill Sans Light"/>
              </a:rPr>
              <a:t>3 masters</a:t>
            </a:r>
          </a:p>
        </p:txBody>
      </p:sp>
      <p:sp>
        <p:nvSpPr>
          <p:cNvPr id="6" name="Elaborazione 5">
            <a:extLst>
              <a:ext uri="{FF2B5EF4-FFF2-40B4-BE49-F238E27FC236}">
                <a16:creationId xmlns:a16="http://schemas.microsoft.com/office/drawing/2014/main" id="{304BB738-5DF0-F2A8-481D-077BD7902424}"/>
              </a:ext>
            </a:extLst>
          </p:cNvPr>
          <p:cNvSpPr/>
          <p:nvPr/>
        </p:nvSpPr>
        <p:spPr>
          <a:xfrm>
            <a:off x="17721072" y="1203840"/>
            <a:ext cx="5519928" cy="3980577"/>
          </a:xfrm>
          <a:prstGeom prst="flowChartProcess">
            <a:avLst/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it-IT" sz="3600" dirty="0"/>
              <a:t>At the moment </a:t>
            </a:r>
            <a:r>
              <a:rPr lang="it-IT" sz="3600" dirty="0" err="1"/>
              <a:t>there</a:t>
            </a:r>
            <a:r>
              <a:rPr lang="it-IT" sz="3600" dirty="0"/>
              <a:t> are 4 </a:t>
            </a:r>
            <a:r>
              <a:rPr lang="it-IT" sz="3600" dirty="0" err="1"/>
              <a:t>infrastructures</a:t>
            </a:r>
            <a:r>
              <a:rPr lang="it-IT" sz="3600" dirty="0"/>
              <a:t> made with </a:t>
            </a:r>
            <a:r>
              <a:rPr lang="it-IT" sz="3600" dirty="0" err="1"/>
              <a:t>this</a:t>
            </a:r>
            <a:r>
              <a:rPr lang="it-IT" sz="3600" dirty="0"/>
              <a:t> </a:t>
            </a:r>
            <a:r>
              <a:rPr lang="it-IT" sz="3600" dirty="0" err="1"/>
              <a:t>structure</a:t>
            </a:r>
            <a:r>
              <a:rPr lang="it-IT" sz="3600" dirty="0"/>
              <a:t>: UK (</a:t>
            </a:r>
            <a:r>
              <a:rPr lang="it-IT" sz="3600" dirty="0" err="1"/>
              <a:t>stfc</a:t>
            </a:r>
            <a:r>
              <a:rPr lang="it-IT" sz="3600" dirty="0"/>
              <a:t>), Portugal (</a:t>
            </a:r>
            <a:r>
              <a:rPr lang="it-IT" sz="3600" dirty="0" err="1"/>
              <a:t>engageska</a:t>
            </a:r>
            <a:r>
              <a:rPr lang="it-IT" sz="3600" dirty="0"/>
              <a:t>) Australia (CSIRO), Canada</a:t>
            </a:r>
          </a:p>
        </p:txBody>
      </p:sp>
      <p:sp>
        <p:nvSpPr>
          <p:cNvPr id="12" name="Fumetto: rettangolo 11">
            <a:extLst>
              <a:ext uri="{FF2B5EF4-FFF2-40B4-BE49-F238E27FC236}">
                <a16:creationId xmlns:a16="http://schemas.microsoft.com/office/drawing/2014/main" id="{DA3D7050-B201-2294-F750-0BDA14E5BA53}"/>
              </a:ext>
            </a:extLst>
          </p:cNvPr>
          <p:cNvSpPr/>
          <p:nvPr/>
        </p:nvSpPr>
        <p:spPr>
          <a:xfrm>
            <a:off x="152400" y="9848014"/>
            <a:ext cx="2476500" cy="964367"/>
          </a:xfrm>
          <a:prstGeom prst="wedgeRectCallout">
            <a:avLst>
              <a:gd name="adj1" fmla="val 62612"/>
              <a:gd name="adj2" fmla="val -188107"/>
            </a:avLst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 err="1">
                <a:sym typeface="Gill Sans Light"/>
              </a:rPr>
              <a:t>Configured</a:t>
            </a:r>
            <a:r>
              <a:rPr lang="it-IT" sz="2800" dirty="0">
                <a:sym typeface="Gill Sans Light"/>
              </a:rPr>
              <a:t> in </a:t>
            </a:r>
            <a:r>
              <a:rPr lang="it-IT" sz="2800" dirty="0" err="1">
                <a:sym typeface="Gill Sans Light"/>
              </a:rPr>
              <a:t>Gitlab</a:t>
            </a:r>
            <a:endParaRPr lang="it-IT" sz="2800" dirty="0"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3663454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74FD20-2C97-2607-9358-CBFCD1C9E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Building the </a:t>
            </a:r>
            <a:r>
              <a:rPr lang="it-IT" dirty="0" err="1"/>
              <a:t>infrastructure</a:t>
            </a:r>
            <a:r>
              <a:rPr lang="it-IT" dirty="0"/>
              <a:t> (work in progress)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787A80-59E6-0168-4A1F-A6CF15980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set of ansible collections has been created in order to support the deployment and maintenance of SKA Services (monitoring collection, logging collection, etc.) </a:t>
            </a:r>
          </a:p>
          <a:p>
            <a:r>
              <a:rPr lang="en-US" dirty="0"/>
              <a:t>One repository collects all inventory files and variables to be applied per infrastructure</a:t>
            </a:r>
          </a:p>
          <a:p>
            <a:r>
              <a:rPr lang="en-US" dirty="0"/>
              <a:t>End-to-end testing made with the helm of an “terraform” repository for </a:t>
            </a:r>
            <a:r>
              <a:rPr lang="en-US" dirty="0" err="1"/>
              <a:t>openstack</a:t>
            </a:r>
            <a:r>
              <a:rPr lang="en-US" dirty="0"/>
              <a:t> integration 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C052E8-DD4D-5A80-93DC-5F922E7B22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011402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50EC4601-0456-229C-E380-44F94CB47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63" y="2600862"/>
            <a:ext cx="18098759" cy="1021843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4165EBC-732C-40E6-987A-D0BC073B5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Kubernetes</a:t>
            </a:r>
            <a:r>
              <a:rPr lang="it-IT" dirty="0"/>
              <a:t> cluster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D5AD53-6CD1-474A-9AFD-6E847D568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6" name="Fumetto: rettangolo 5">
            <a:extLst>
              <a:ext uri="{FF2B5EF4-FFF2-40B4-BE49-F238E27FC236}">
                <a16:creationId xmlns:a16="http://schemas.microsoft.com/office/drawing/2014/main" id="{31B1A7E3-D8CE-491C-9EC2-F0140B78D6C4}"/>
              </a:ext>
            </a:extLst>
          </p:cNvPr>
          <p:cNvSpPr/>
          <p:nvPr/>
        </p:nvSpPr>
        <p:spPr>
          <a:xfrm>
            <a:off x="76200" y="2829053"/>
            <a:ext cx="4993820" cy="2072362"/>
          </a:xfrm>
          <a:prstGeom prst="wedgeRectCallout">
            <a:avLst>
              <a:gd name="adj1" fmla="val 62522"/>
              <a:gd name="adj2" fmla="val 7727"/>
            </a:avLst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GB" sz="3200" dirty="0"/>
              <a:t>Round-robin load balancer for internal and external Kubernetes API access</a:t>
            </a:r>
          </a:p>
        </p:txBody>
      </p:sp>
      <p:sp>
        <p:nvSpPr>
          <p:cNvPr id="7" name="Fumetto: rettangolo 6">
            <a:extLst>
              <a:ext uri="{FF2B5EF4-FFF2-40B4-BE49-F238E27FC236}">
                <a16:creationId xmlns:a16="http://schemas.microsoft.com/office/drawing/2014/main" id="{C2E2B7AE-44E0-48E8-BC77-BC376542BBCA}"/>
              </a:ext>
            </a:extLst>
          </p:cNvPr>
          <p:cNvSpPr/>
          <p:nvPr/>
        </p:nvSpPr>
        <p:spPr>
          <a:xfrm>
            <a:off x="14369143" y="177046"/>
            <a:ext cx="9252857" cy="2072362"/>
          </a:xfrm>
          <a:prstGeom prst="wedgeRectCallout">
            <a:avLst>
              <a:gd name="adj1" fmla="val -78568"/>
              <a:gd name="adj2" fmla="val 74450"/>
            </a:avLst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GB" sz="3200" dirty="0"/>
              <a:t>One Master is elected leader for the cluster giving one active scheduler - on failure, a new leader is elected, based on a quorum of remaining masters.</a:t>
            </a:r>
          </a:p>
        </p:txBody>
      </p:sp>
      <p:sp>
        <p:nvSpPr>
          <p:cNvPr id="8" name="Fumetto: rettangolo 7">
            <a:extLst>
              <a:ext uri="{FF2B5EF4-FFF2-40B4-BE49-F238E27FC236}">
                <a16:creationId xmlns:a16="http://schemas.microsoft.com/office/drawing/2014/main" id="{4FCFC27C-F7CB-498D-9DD1-A2654AED1CAB}"/>
              </a:ext>
            </a:extLst>
          </p:cNvPr>
          <p:cNvSpPr/>
          <p:nvPr/>
        </p:nvSpPr>
        <p:spPr>
          <a:xfrm>
            <a:off x="76200" y="6045317"/>
            <a:ext cx="4972049" cy="4534575"/>
          </a:xfrm>
          <a:prstGeom prst="wedgeRectCallout">
            <a:avLst>
              <a:gd name="adj1" fmla="val 61541"/>
              <a:gd name="adj2" fmla="val 21522"/>
            </a:avLst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GB" sz="3200" dirty="0"/>
              <a:t>Round-robin load balancer for internal communication of masters to global Kubernetes database;</a:t>
            </a:r>
          </a:p>
          <a:p>
            <a:pPr algn="ctr"/>
            <a:r>
              <a:rPr lang="en-GB" sz="3200" dirty="0" err="1"/>
              <a:t>etcd</a:t>
            </a:r>
            <a:r>
              <a:rPr lang="en-GB" sz="3200" dirty="0"/>
              <a:t> fault tolerant cluster</a:t>
            </a:r>
            <a:br>
              <a:rPr lang="en-GB" sz="3200" dirty="0"/>
            </a:br>
            <a:r>
              <a:rPr lang="en-GB" sz="3200" dirty="0"/>
              <a:t>based on raft consensus</a:t>
            </a:r>
          </a:p>
        </p:txBody>
      </p:sp>
    </p:spTree>
    <p:extLst>
      <p:ext uri="{BB962C8B-B14F-4D97-AF65-F5344CB8AC3E}">
        <p14:creationId xmlns:p14="http://schemas.microsoft.com/office/powerpoint/2010/main" val="238624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84D3A5-20F1-84A3-350E-C88FA3B43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Quality </a:t>
            </a:r>
            <a:r>
              <a:rPr lang="it-IT" dirty="0" err="1"/>
              <a:t>aspects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BFA86C-A32D-552E-CEBE-FA615779E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ensure that all best practices are followed by SKA developers an AI, called </a:t>
            </a:r>
            <a:r>
              <a:rPr lang="en-US" b="1" dirty="0"/>
              <a:t>Marvin</a:t>
            </a:r>
            <a:r>
              <a:rPr lang="en-US" dirty="0"/>
              <a:t>, has been implemented in order to perform quality checks on Gitlab merge requests and validation on artefacts publication</a:t>
            </a:r>
          </a:p>
          <a:p>
            <a:r>
              <a:rPr lang="en-US" dirty="0"/>
              <a:t>Using webhooks from Gitlab and Nexus, Marvin performs its checks but also informs developers on what is happening like new releases</a:t>
            </a:r>
          </a:p>
          <a:p>
            <a:r>
              <a:rPr lang="en-US" dirty="0"/>
              <a:t>From a technical point of view it is a </a:t>
            </a:r>
            <a:r>
              <a:rPr lang="en-US" dirty="0" err="1"/>
              <a:t>FastAPI</a:t>
            </a:r>
            <a:r>
              <a:rPr lang="en-US" dirty="0"/>
              <a:t> application and a celery application both of them with a plugin architecture (where a plugin is a checks or a validation)</a:t>
            </a:r>
          </a:p>
          <a:p>
            <a:pPr marL="508000" indent="0">
              <a:buNone/>
            </a:pP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362DA5F-C001-6F1B-608E-2A3E664FBC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62D9179-DA33-7168-CC45-D2464A7EF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272" y="13454"/>
            <a:ext cx="4439728" cy="249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3326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9EB492-7B58-F988-B582-066ED5278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Marvin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44D2F6-11A3-C706-5366-5889C8600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0634F7-D868-50CE-5849-B41B9F322D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36D9B51-5ECB-6386-E97E-2509274EC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272" y="13454"/>
            <a:ext cx="4439728" cy="2497347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24097FA8-D346-8C47-4BF2-41A3972F0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2" y="1503961"/>
            <a:ext cx="13781058" cy="9649600"/>
          </a:xfrm>
          <a:prstGeom prst="rect">
            <a:avLst/>
          </a:prstGeom>
        </p:spPr>
      </p:pic>
      <p:pic>
        <p:nvPicPr>
          <p:cNvPr id="7" name="Immagine 6" descr="Immagine che contiene testo, screenshot, schermo&#10;&#10;Descrizione generata automaticamente">
            <a:extLst>
              <a:ext uri="{FF2B5EF4-FFF2-40B4-BE49-F238E27FC236}">
                <a16:creationId xmlns:a16="http://schemas.microsoft.com/office/drawing/2014/main" id="{DA436C10-E0A3-0937-E423-DC1B48159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534" y="7637363"/>
            <a:ext cx="11910466" cy="530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9285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99A5-1436-40E5-8546-9EF987FDB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Square Kilometre Array (SKA) Observatory (SKAO)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88FED-26DB-43E1-B933-41920D04B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5400" dirty="0"/>
              <a:t>One observatory, with 2 telescopes, on three continents; a 21th century observatory and an inter-governmental organisation with sustainability and respect to all our communities at its heart driven by a commitment to fundamental science and technology</a:t>
            </a:r>
          </a:p>
          <a:p>
            <a:r>
              <a:rPr lang="en-GB" sz="5400" dirty="0"/>
              <a:t>Software development process is Agile </a:t>
            </a:r>
          </a:p>
          <a:p>
            <a:pPr lvl="1"/>
            <a:r>
              <a:rPr lang="en-GB" sz="5400" dirty="0"/>
              <a:t>Mainly incremental and iterative </a:t>
            </a:r>
          </a:p>
          <a:p>
            <a:pPr lvl="1"/>
            <a:r>
              <a:rPr lang="en-GB" sz="5400" dirty="0"/>
              <a:t>Many teams including a specialized team (known as system team) devoted to support the continuous Integration, test automation and continuous Deployment.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686D6-DB6D-4128-84FC-D7BF2E324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804009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7F428C-A1BA-499B-8D33-6F6732AF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SKA CICD Practices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2F3A41-BDB4-4049-8F75-A829650BF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4800" dirty="0"/>
              <a:t>Story based branching (2 weeks lifecycle)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4800" dirty="0"/>
              <a:t>Large use of </a:t>
            </a:r>
            <a:r>
              <a:rPr lang="en-GB" sz="4800" dirty="0" err="1"/>
              <a:t>Makefile</a:t>
            </a:r>
            <a:endParaRPr lang="en-GB" sz="48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4800" dirty="0"/>
              <a:t>Every commit trigger a GitLab pipeline with a standard set of stages and jobs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it-IT" sz="4800" dirty="0" err="1"/>
              <a:t>Builing</a:t>
            </a:r>
            <a:r>
              <a:rPr lang="it-IT" sz="4800" dirty="0"/>
              <a:t> </a:t>
            </a:r>
            <a:r>
              <a:rPr lang="it-IT" sz="4800" dirty="0" err="1"/>
              <a:t>is</a:t>
            </a:r>
            <a:r>
              <a:rPr lang="it-IT" sz="4800" dirty="0"/>
              <a:t> fast with </a:t>
            </a:r>
            <a:r>
              <a:rPr lang="it-IT" sz="4800" dirty="0" err="1"/>
              <a:t>few</a:t>
            </a:r>
            <a:r>
              <a:rPr lang="it-IT" sz="4800" dirty="0"/>
              <a:t> </a:t>
            </a:r>
            <a:r>
              <a:rPr lang="it-IT" sz="4800" dirty="0" err="1"/>
              <a:t>exceptions</a:t>
            </a:r>
            <a:r>
              <a:rPr lang="it-IT" sz="4800" dirty="0"/>
              <a:t>: </a:t>
            </a:r>
            <a:r>
              <a:rPr lang="it-IT" sz="4800" dirty="0" err="1"/>
              <a:t>usually</a:t>
            </a:r>
            <a:r>
              <a:rPr lang="it-IT" sz="4800" dirty="0"/>
              <a:t> ~10 minutes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4800" dirty="0"/>
              <a:t>Integration testing in Gitlab is done within an isolated k8s namespace which are completely separate from each other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4800" dirty="0"/>
              <a:t>Every artefact is checked for quality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022AE36-B5C0-4A07-9874-9DC316808E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554803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5DB687-944F-46C5-ADB6-A64CEB0783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Thanks for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attention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3DCE2B-4EE5-3FC7-A162-1A54CB701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905" y="0"/>
            <a:ext cx="12992101" cy="137867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908E53C5-40AA-CCE1-C195-D177EC41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677" y="8554701"/>
            <a:ext cx="4290329" cy="516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E2C0DE-9110-4D65-B658-A591F9910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Merge </a:t>
            </a:r>
            <a:r>
              <a:rPr lang="it-IT" dirty="0" err="1"/>
              <a:t>hell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493183-45AF-4DAD-90E5-DAB2228F72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many parts of the project are developed independently for a long period of time (weeks or longer), </a:t>
            </a:r>
          </a:p>
          <a:p>
            <a:r>
              <a:rPr lang="en-US" dirty="0"/>
              <a:t>Code base and build environments diverges </a:t>
            </a:r>
          </a:p>
          <a:p>
            <a:r>
              <a:rPr lang="en-US" dirty="0"/>
              <a:t>When changes are integrated</a:t>
            </a:r>
          </a:p>
          <a:p>
            <a:pPr lvl="1"/>
            <a:r>
              <a:rPr lang="en-US" dirty="0"/>
              <a:t>Weeks in verifying that everything works</a:t>
            </a:r>
          </a:p>
          <a:p>
            <a:pPr lvl="1"/>
            <a:r>
              <a:rPr lang="en-US" dirty="0"/>
              <a:t>Developers spend time in solving bugs introduced weeks earlier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338255-429D-49C4-95A3-181C5D1080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40940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5C049F-263E-42F3-872B-CCA7D5CE0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Continuous integration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1C2538-3E1E-44E2-B9C6-D05E66DFDF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dirty="0"/>
              <a:t>Set of development practices that requires developers to integrate code into a shared repository several times a day. </a:t>
            </a:r>
          </a:p>
          <a:p>
            <a:pPr fontAlgn="base"/>
            <a:r>
              <a:rPr lang="en-GB" dirty="0"/>
              <a:t>Each check-in is verified by an automated build, allowing teams to detect problems as soon as possible.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1426C0-3B1B-4C49-BA0B-F106EB48AC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Scorrimento verticale 5">
            <a:extLst>
              <a:ext uri="{FF2B5EF4-FFF2-40B4-BE49-F238E27FC236}">
                <a16:creationId xmlns:a16="http://schemas.microsoft.com/office/drawing/2014/main" id="{A0F3F7D6-8CDD-2522-916D-F6385DA90CD5}"/>
              </a:ext>
            </a:extLst>
          </p:cNvPr>
          <p:cNvSpPr/>
          <p:nvPr/>
        </p:nvSpPr>
        <p:spPr>
          <a:xfrm>
            <a:off x="7541676" y="1855294"/>
            <a:ext cx="16794480" cy="10885805"/>
          </a:xfrm>
          <a:prstGeom prst="verticalScroll">
            <a:avLst/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723900" indent="-541338" algn="l" fontAlgn="base">
              <a:buFont typeface="Arial" panose="020B0604020202020204" pitchFamily="34" charset="0"/>
              <a:buChar char="•"/>
            </a:pPr>
            <a:r>
              <a:rPr lang="en-GB" sz="5400" dirty="0"/>
              <a:t>Single source repository </a:t>
            </a:r>
          </a:p>
          <a:p>
            <a:pPr marL="723900" indent="-541338" algn="l" fontAlgn="base">
              <a:buFont typeface="Arial" panose="020B0604020202020204" pitchFamily="34" charset="0"/>
              <a:buChar char="•"/>
            </a:pPr>
            <a:r>
              <a:rPr lang="en-GB" sz="5400" dirty="0"/>
              <a:t>Minimize the use of branching</a:t>
            </a:r>
          </a:p>
          <a:p>
            <a:pPr marL="723900" indent="-541338" algn="l" fontAlgn="base">
              <a:buFont typeface="Arial" panose="020B0604020202020204" pitchFamily="34" charset="0"/>
              <a:buChar char="•"/>
            </a:pPr>
            <a:r>
              <a:rPr lang="en-GB" sz="5400" dirty="0"/>
              <a:t>Automate the build</a:t>
            </a:r>
          </a:p>
          <a:p>
            <a:pPr marL="723900" indent="-541338" algn="l" fontAlgn="base">
              <a:buFont typeface="Arial" panose="020B0604020202020204" pitchFamily="34" charset="0"/>
              <a:buChar char="•"/>
            </a:pPr>
            <a:r>
              <a:rPr lang="en-GB" sz="5400" dirty="0"/>
              <a:t>Automate testing </a:t>
            </a:r>
          </a:p>
          <a:p>
            <a:pPr marL="723900" indent="-541338" algn="l" fontAlgn="base">
              <a:buFont typeface="Arial" panose="020B0604020202020204" pitchFamily="34" charset="0"/>
              <a:buChar char="•"/>
            </a:pPr>
            <a:r>
              <a:rPr lang="en-GB" sz="5400" dirty="0"/>
              <a:t>Every commit should build on an integration machine</a:t>
            </a:r>
          </a:p>
          <a:p>
            <a:pPr marL="723900" lvl="1" indent="-541338" algn="l" fontAlgn="base">
              <a:buFont typeface="Arial" panose="020B0604020202020204" pitchFamily="34" charset="0"/>
              <a:buChar char="•"/>
            </a:pPr>
            <a:r>
              <a:rPr lang="en-GB" sz="5400" dirty="0"/>
              <a:t>Commit often</a:t>
            </a:r>
          </a:p>
          <a:p>
            <a:pPr marL="723900" lvl="1" indent="-541338" algn="l" fontAlgn="base">
              <a:buFont typeface="Arial" panose="020B0604020202020204" pitchFamily="34" charset="0"/>
              <a:buChar char="•"/>
            </a:pPr>
            <a:r>
              <a:rPr lang="en-GB" sz="5400" dirty="0"/>
              <a:t>Small changes</a:t>
            </a:r>
          </a:p>
          <a:p>
            <a:pPr marL="723900" indent="-541338" algn="l" fontAlgn="base">
              <a:buFont typeface="Arial" panose="020B0604020202020204" pitchFamily="34" charset="0"/>
              <a:buChar char="•"/>
            </a:pPr>
            <a:r>
              <a:rPr lang="en-GB" sz="5400" dirty="0"/>
              <a:t>Build fast</a:t>
            </a:r>
          </a:p>
          <a:p>
            <a:pPr marL="723900" indent="-541338" algn="l" fontAlgn="base">
              <a:buFont typeface="Arial" panose="020B0604020202020204" pitchFamily="34" charset="0"/>
              <a:buChar char="•"/>
            </a:pPr>
            <a:r>
              <a:rPr lang="en-GB" sz="5400" dirty="0"/>
              <a:t>Multi-stage deployment</a:t>
            </a:r>
          </a:p>
          <a:p>
            <a:pPr fontAlgn="base"/>
            <a:r>
              <a:rPr lang="en-GB" sz="3200" dirty="0"/>
              <a:t>Ref: </a:t>
            </a:r>
            <a:r>
              <a:rPr lang="en-GB" sz="3200" dirty="0">
                <a:hlinkClick r:id="rId2" action="ppaction://hlinkfile"/>
              </a:rPr>
              <a:t>martinfowler.com/articles/continuousIntegration.html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873511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361269-3A56-44C9-9D69-92584972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Delivery vs Deployment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8C4E0B-BC87-4D3E-BE4D-A163A1B0DD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Continuous delivery</a:t>
            </a:r>
          </a:p>
          <a:p>
            <a:pPr lvl="1"/>
            <a:r>
              <a:rPr lang="en-GB" dirty="0"/>
              <a:t>Automate the delivery of new releases of software</a:t>
            </a:r>
          </a:p>
          <a:p>
            <a:pPr lvl="1"/>
            <a:r>
              <a:rPr lang="en-GB" dirty="0"/>
              <a:t>Deployment has to be predictable and sustainable</a:t>
            </a:r>
          </a:p>
          <a:p>
            <a:pPr lvl="2"/>
            <a:r>
              <a:rPr lang="en-GB" dirty="0"/>
              <a:t>The code must be in a deployable state</a:t>
            </a:r>
          </a:p>
          <a:p>
            <a:pPr lvl="2"/>
            <a:r>
              <a:rPr lang="en-GB" b="1" dirty="0"/>
              <a:t>Testing </a:t>
            </a:r>
            <a:r>
              <a:rPr lang="en-GB" dirty="0"/>
              <a:t>needs to cover enough of your codebase.</a:t>
            </a:r>
          </a:p>
          <a:p>
            <a:r>
              <a:rPr lang="en-GB" dirty="0"/>
              <a:t>Continuous deployment</a:t>
            </a:r>
          </a:p>
          <a:p>
            <a:pPr lvl="1"/>
            <a:r>
              <a:rPr lang="en-GB" dirty="0"/>
              <a:t>One step further: every single commit to the software that passes all the stages of the build and test pipeline is deployed into the production environment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523BEC7-6EC8-4E3C-B67E-4028EFD357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80358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9B697F-FE05-46BF-BF4D-BDCB8213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Containerization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0162B6-F628-419A-9419-5F25D2A0C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SKA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==</a:t>
            </a:r>
            <a:r>
              <a:rPr lang="en-GB" dirty="0"/>
              <a:t> set of elements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==</a:t>
            </a:r>
            <a:r>
              <a:rPr lang="en-GB" dirty="0"/>
              <a:t> a set software modules </a:t>
            </a:r>
          </a:p>
          <a:p>
            <a:r>
              <a:rPr lang="en-GB" dirty="0"/>
              <a:t>For each module there is one repository</a:t>
            </a:r>
          </a:p>
          <a:p>
            <a:r>
              <a:rPr lang="en-GB" dirty="0"/>
              <a:t>For each repository there is (at least) one container image</a:t>
            </a:r>
          </a:p>
          <a:p>
            <a:pPr lvl="1"/>
            <a:r>
              <a:rPr lang="en-GB" dirty="0"/>
              <a:t>convenient way to package up applications and preconfigured server environments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408825-92C7-476A-B956-153A4B2C84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8" name="Fumetto: rettangolo 7">
            <a:extLst>
              <a:ext uri="{FF2B5EF4-FFF2-40B4-BE49-F238E27FC236}">
                <a16:creationId xmlns:a16="http://schemas.microsoft.com/office/drawing/2014/main" id="{DE0F60EF-1CAA-45B5-9C15-8D60E40378D2}"/>
              </a:ext>
            </a:extLst>
          </p:cNvPr>
          <p:cNvSpPr/>
          <p:nvPr/>
        </p:nvSpPr>
        <p:spPr>
          <a:xfrm>
            <a:off x="9512135" y="10044373"/>
            <a:ext cx="11234058" cy="2595582"/>
          </a:xfrm>
          <a:prstGeom prst="wedgeRectCallout">
            <a:avLst>
              <a:gd name="adj1" fmla="val -35658"/>
              <a:gd name="adj2" fmla="val -74260"/>
            </a:avLst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457200" hangingPunct="1"/>
            <a:r>
              <a:rPr lang="it-IT" sz="5400" kern="1200" dirty="0">
                <a:solidFill>
                  <a:prstClr val="white"/>
                </a:solidFill>
                <a:latin typeface="Calibri"/>
                <a:sym typeface="Gill Sans Light"/>
              </a:rPr>
              <a:t>i.e. a library can be </a:t>
            </a:r>
            <a:r>
              <a:rPr lang="it-IT" sz="5400" kern="1200" dirty="0" err="1">
                <a:solidFill>
                  <a:prstClr val="white"/>
                </a:solidFill>
                <a:latin typeface="Calibri"/>
                <a:sym typeface="Gill Sans Light"/>
              </a:rPr>
              <a:t>packaged</a:t>
            </a:r>
            <a:r>
              <a:rPr lang="it-IT" sz="5400" kern="1200" dirty="0">
                <a:solidFill>
                  <a:prstClr val="white"/>
                </a:solidFill>
                <a:latin typeface="Calibri"/>
                <a:sym typeface="Gill Sans Light"/>
              </a:rPr>
              <a:t> </a:t>
            </a:r>
            <a:r>
              <a:rPr lang="it-IT" sz="5400" kern="1200" dirty="0" err="1">
                <a:solidFill>
                  <a:prstClr val="white"/>
                </a:solidFill>
                <a:latin typeface="Calibri"/>
                <a:sym typeface="Gill Sans Light"/>
              </a:rPr>
              <a:t>into</a:t>
            </a:r>
            <a:r>
              <a:rPr lang="it-IT" sz="5400" kern="1200" dirty="0">
                <a:solidFill>
                  <a:prstClr val="white"/>
                </a:solidFill>
                <a:latin typeface="Calibri"/>
                <a:sym typeface="Gill Sans Light"/>
              </a:rPr>
              <a:t> a </a:t>
            </a:r>
            <a:r>
              <a:rPr lang="it-IT" sz="5400" kern="1200" dirty="0" err="1">
                <a:solidFill>
                  <a:prstClr val="white"/>
                </a:solidFill>
                <a:latin typeface="Calibri"/>
                <a:sym typeface="Gill Sans Light"/>
              </a:rPr>
              <a:t>layer</a:t>
            </a:r>
            <a:r>
              <a:rPr lang="it-IT" sz="5400" kern="1200" dirty="0">
                <a:solidFill>
                  <a:prstClr val="white"/>
                </a:solidFill>
                <a:latin typeface="Calibri"/>
                <a:sym typeface="Gill Sans Light"/>
              </a:rPr>
              <a:t> in a container solving </a:t>
            </a:r>
            <a:r>
              <a:rPr lang="it-IT" sz="5400" kern="1200" dirty="0" err="1">
                <a:solidFill>
                  <a:prstClr val="white"/>
                </a:solidFill>
                <a:latin typeface="Calibri"/>
                <a:sym typeface="Gill Sans Light"/>
              </a:rPr>
              <a:t>its</a:t>
            </a:r>
            <a:r>
              <a:rPr lang="it-IT" sz="5400" kern="1200" dirty="0">
                <a:solidFill>
                  <a:prstClr val="white"/>
                </a:solidFill>
                <a:latin typeface="Calibri"/>
                <a:sym typeface="Gill Sans Light"/>
              </a:rPr>
              <a:t> </a:t>
            </a:r>
            <a:r>
              <a:rPr lang="it-IT" sz="5400" kern="1200" dirty="0" err="1">
                <a:solidFill>
                  <a:prstClr val="white"/>
                </a:solidFill>
                <a:latin typeface="Calibri"/>
                <a:sym typeface="Gill Sans Light"/>
              </a:rPr>
              <a:t>dependency</a:t>
            </a:r>
            <a:r>
              <a:rPr lang="it-IT" sz="5400" kern="1200" dirty="0">
                <a:solidFill>
                  <a:prstClr val="white"/>
                </a:solidFill>
                <a:latin typeface="Calibri"/>
                <a:sym typeface="Gill Sans Light"/>
              </a:rPr>
              <a:t> once for </a:t>
            </a:r>
            <a:r>
              <a:rPr lang="it-IT" sz="5400" kern="1200" dirty="0" err="1">
                <a:solidFill>
                  <a:prstClr val="white"/>
                </a:solidFill>
                <a:latin typeface="Calibri"/>
                <a:sym typeface="Gill Sans Light"/>
              </a:rPr>
              <a:t>all</a:t>
            </a:r>
            <a:r>
              <a:rPr lang="it-IT" sz="5400" kern="1200" dirty="0">
                <a:solidFill>
                  <a:prstClr val="white"/>
                </a:solidFill>
                <a:latin typeface="Calibri"/>
                <a:sym typeface="Gill Sans Light"/>
              </a:rPr>
              <a:t>.</a:t>
            </a:r>
            <a:endParaRPr lang="en-GB" sz="5400" kern="1200" dirty="0">
              <a:solidFill>
                <a:prstClr val="white"/>
              </a:solidFill>
              <a:latin typeface="Calibri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70474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D0D0C0-25F4-4659-9B9F-6CFFB8F6C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SKA-tango-images - Containerized environment for TANGO-controls application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6CF17F1-86E2-420A-977A-4A00009D85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88" name="Rettangolo 187">
            <a:extLst>
              <a:ext uri="{FF2B5EF4-FFF2-40B4-BE49-F238E27FC236}">
                <a16:creationId xmlns:a16="http://schemas.microsoft.com/office/drawing/2014/main" id="{CBCD10DE-7E04-4B60-A707-0FCA268A04CC}"/>
              </a:ext>
            </a:extLst>
          </p:cNvPr>
          <p:cNvSpPr/>
          <p:nvPr/>
        </p:nvSpPr>
        <p:spPr>
          <a:xfrm>
            <a:off x="11591477" y="2676450"/>
            <a:ext cx="1936302" cy="817455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Ubuntu LTS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Rettangolo 188">
            <a:extLst>
              <a:ext uri="{FF2B5EF4-FFF2-40B4-BE49-F238E27FC236}">
                <a16:creationId xmlns:a16="http://schemas.microsoft.com/office/drawing/2014/main" id="{CDE0AAB4-95D1-92E9-2937-3632EB71E749}"/>
              </a:ext>
            </a:extLst>
          </p:cNvPr>
          <p:cNvSpPr/>
          <p:nvPr/>
        </p:nvSpPr>
        <p:spPr>
          <a:xfrm>
            <a:off x="11464438" y="3986198"/>
            <a:ext cx="2191078" cy="817455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TANGO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dependencies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Rettangolo 189">
            <a:extLst>
              <a:ext uri="{FF2B5EF4-FFF2-40B4-BE49-F238E27FC236}">
                <a16:creationId xmlns:a16="http://schemas.microsoft.com/office/drawing/2014/main" id="{1F96D0CD-59F6-EA84-571D-4EAF5248E145}"/>
              </a:ext>
            </a:extLst>
          </p:cNvPr>
          <p:cNvSpPr/>
          <p:nvPr/>
        </p:nvSpPr>
        <p:spPr>
          <a:xfrm>
            <a:off x="9880804" y="5567991"/>
            <a:ext cx="1936302" cy="817455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TANGO C++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Rettangolo 190">
            <a:extLst>
              <a:ext uri="{FF2B5EF4-FFF2-40B4-BE49-F238E27FC236}">
                <a16:creationId xmlns:a16="http://schemas.microsoft.com/office/drawing/2014/main" id="{FA559D27-8261-3846-A8E6-9D48F90DD309}"/>
              </a:ext>
            </a:extLst>
          </p:cNvPr>
          <p:cNvSpPr/>
          <p:nvPr/>
        </p:nvSpPr>
        <p:spPr>
          <a:xfrm>
            <a:off x="14299504" y="5491290"/>
            <a:ext cx="1936302" cy="817455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TANGO Java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Rettangolo 191">
            <a:extLst>
              <a:ext uri="{FF2B5EF4-FFF2-40B4-BE49-F238E27FC236}">
                <a16:creationId xmlns:a16="http://schemas.microsoft.com/office/drawing/2014/main" id="{271635B3-AD1D-2E51-39CE-18B4FC26DD0B}"/>
              </a:ext>
            </a:extLst>
          </p:cNvPr>
          <p:cNvSpPr/>
          <p:nvPr/>
        </p:nvSpPr>
        <p:spPr>
          <a:xfrm>
            <a:off x="13195818" y="7775396"/>
            <a:ext cx="1936302" cy="817455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TANGO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Rettangolo 192">
            <a:extLst>
              <a:ext uri="{FF2B5EF4-FFF2-40B4-BE49-F238E27FC236}">
                <a16:creationId xmlns:a16="http://schemas.microsoft.com/office/drawing/2014/main" id="{AEAC4323-6005-E30B-5347-BE5887AB4FCC}"/>
              </a:ext>
            </a:extLst>
          </p:cNvPr>
          <p:cNvSpPr/>
          <p:nvPr/>
        </p:nvSpPr>
        <p:spPr>
          <a:xfrm>
            <a:off x="5174271" y="6886612"/>
            <a:ext cx="2169849" cy="860608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TANGO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python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builder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6" name="Connettore curvo 195">
            <a:extLst>
              <a:ext uri="{FF2B5EF4-FFF2-40B4-BE49-F238E27FC236}">
                <a16:creationId xmlns:a16="http://schemas.microsoft.com/office/drawing/2014/main" id="{1B4B4835-63F8-1E20-42ED-7EA89B9E6035}"/>
              </a:ext>
            </a:extLst>
          </p:cNvPr>
          <p:cNvCxnSpPr>
            <a:cxnSpLocks/>
            <a:stCxn id="193" idx="0"/>
            <a:endCxn id="190" idx="2"/>
          </p:cNvCxnSpPr>
          <p:nvPr/>
        </p:nvCxnSpPr>
        <p:spPr>
          <a:xfrm rot="5400000" flipH="1" flipV="1">
            <a:off x="8303492" y="4341150"/>
            <a:ext cx="501166" cy="4589759"/>
          </a:xfrm>
          <a:prstGeom prst="curvedConnector3">
            <a:avLst>
              <a:gd name="adj1" fmla="val 5000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7" name="Connettore curvo 196">
            <a:extLst>
              <a:ext uri="{FF2B5EF4-FFF2-40B4-BE49-F238E27FC236}">
                <a16:creationId xmlns:a16="http://schemas.microsoft.com/office/drawing/2014/main" id="{E02911E6-5039-8895-9CE8-7EB629F85DE8}"/>
              </a:ext>
            </a:extLst>
          </p:cNvPr>
          <p:cNvCxnSpPr>
            <a:cxnSpLocks/>
            <a:stCxn id="192" idx="0"/>
            <a:endCxn id="190" idx="2"/>
          </p:cNvCxnSpPr>
          <p:nvPr/>
        </p:nvCxnSpPr>
        <p:spPr>
          <a:xfrm rot="16200000" flipV="1">
            <a:off x="11811487" y="5422914"/>
            <a:ext cx="1389950" cy="3315014"/>
          </a:xfrm>
          <a:prstGeom prst="curvedConnector3">
            <a:avLst>
              <a:gd name="adj1" fmla="val 5000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8" name="Connettore curvo 197">
            <a:extLst>
              <a:ext uri="{FF2B5EF4-FFF2-40B4-BE49-F238E27FC236}">
                <a16:creationId xmlns:a16="http://schemas.microsoft.com/office/drawing/2014/main" id="{F371ECFE-7EEE-CFF9-1E84-E353CB581B1C}"/>
              </a:ext>
            </a:extLst>
          </p:cNvPr>
          <p:cNvCxnSpPr>
            <a:cxnSpLocks/>
            <a:stCxn id="190" idx="0"/>
            <a:endCxn id="189" idx="2"/>
          </p:cNvCxnSpPr>
          <p:nvPr/>
        </p:nvCxnSpPr>
        <p:spPr>
          <a:xfrm rot="5400000" flipH="1" flipV="1">
            <a:off x="11322297" y="4330311"/>
            <a:ext cx="764339" cy="1711022"/>
          </a:xfrm>
          <a:prstGeom prst="curvedConnector3">
            <a:avLst>
              <a:gd name="adj1" fmla="val 5000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9" name="Connettore curvo 198">
            <a:extLst>
              <a:ext uri="{FF2B5EF4-FFF2-40B4-BE49-F238E27FC236}">
                <a16:creationId xmlns:a16="http://schemas.microsoft.com/office/drawing/2014/main" id="{5DF787CD-52CE-4B50-209E-C15CFF4AEBD7}"/>
              </a:ext>
            </a:extLst>
          </p:cNvPr>
          <p:cNvCxnSpPr>
            <a:cxnSpLocks/>
            <a:stCxn id="191" idx="0"/>
            <a:endCxn id="189" idx="2"/>
          </p:cNvCxnSpPr>
          <p:nvPr/>
        </p:nvCxnSpPr>
        <p:spPr>
          <a:xfrm rot="16200000" flipV="1">
            <a:off x="13569999" y="3793633"/>
            <a:ext cx="687638" cy="2707678"/>
          </a:xfrm>
          <a:prstGeom prst="curvedConnector3">
            <a:avLst>
              <a:gd name="adj1" fmla="val 5000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0" name="Connettore 2 199">
            <a:extLst>
              <a:ext uri="{FF2B5EF4-FFF2-40B4-BE49-F238E27FC236}">
                <a16:creationId xmlns:a16="http://schemas.microsoft.com/office/drawing/2014/main" id="{078BDB79-7CD4-7197-6764-280CB64D0CDA}"/>
              </a:ext>
            </a:extLst>
          </p:cNvPr>
          <p:cNvCxnSpPr>
            <a:stCxn id="189" idx="0"/>
            <a:endCxn id="188" idx="2"/>
          </p:cNvCxnSpPr>
          <p:nvPr/>
        </p:nvCxnSpPr>
        <p:spPr>
          <a:xfrm flipH="1" flipV="1">
            <a:off x="12559628" y="3493905"/>
            <a:ext cx="349" cy="492293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1" name="Rettangolo 200">
            <a:extLst>
              <a:ext uri="{FF2B5EF4-FFF2-40B4-BE49-F238E27FC236}">
                <a16:creationId xmlns:a16="http://schemas.microsoft.com/office/drawing/2014/main" id="{89B9257B-7A78-7E81-CA75-018A71F50BCB}"/>
              </a:ext>
            </a:extLst>
          </p:cNvPr>
          <p:cNvSpPr/>
          <p:nvPr/>
        </p:nvSpPr>
        <p:spPr>
          <a:xfrm>
            <a:off x="2018064" y="11480077"/>
            <a:ext cx="2169847" cy="817455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SKA Module 0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Rettangolo 201">
            <a:extLst>
              <a:ext uri="{FF2B5EF4-FFF2-40B4-BE49-F238E27FC236}">
                <a16:creationId xmlns:a16="http://schemas.microsoft.com/office/drawing/2014/main" id="{DA077B94-B635-C808-DFDE-CB420CE090D8}"/>
              </a:ext>
            </a:extLst>
          </p:cNvPr>
          <p:cNvSpPr/>
          <p:nvPr/>
        </p:nvSpPr>
        <p:spPr>
          <a:xfrm>
            <a:off x="4419130" y="11480079"/>
            <a:ext cx="2169847" cy="817455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SKA Module 1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Rettangolo 202">
            <a:extLst>
              <a:ext uri="{FF2B5EF4-FFF2-40B4-BE49-F238E27FC236}">
                <a16:creationId xmlns:a16="http://schemas.microsoft.com/office/drawing/2014/main" id="{6856E0DC-A408-1F38-F92C-583273CE2FFA}"/>
              </a:ext>
            </a:extLst>
          </p:cNvPr>
          <p:cNvSpPr/>
          <p:nvPr/>
        </p:nvSpPr>
        <p:spPr>
          <a:xfrm>
            <a:off x="9294590" y="11508579"/>
            <a:ext cx="2169847" cy="817455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SKA Module 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Rettangolo 203">
            <a:extLst>
              <a:ext uri="{FF2B5EF4-FFF2-40B4-BE49-F238E27FC236}">
                <a16:creationId xmlns:a16="http://schemas.microsoft.com/office/drawing/2014/main" id="{B9BFCBB7-09D6-9075-2F63-28C0318BB4DD}"/>
              </a:ext>
            </a:extLst>
          </p:cNvPr>
          <p:cNvSpPr/>
          <p:nvPr/>
        </p:nvSpPr>
        <p:spPr>
          <a:xfrm>
            <a:off x="6843922" y="11480077"/>
            <a:ext cx="2169847" cy="817455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5" name="Connettore curvo 204">
            <a:extLst>
              <a:ext uri="{FF2B5EF4-FFF2-40B4-BE49-F238E27FC236}">
                <a16:creationId xmlns:a16="http://schemas.microsoft.com/office/drawing/2014/main" id="{D92B996A-42E1-C66E-23E0-25760B5B5768}"/>
              </a:ext>
            </a:extLst>
          </p:cNvPr>
          <p:cNvCxnSpPr>
            <a:cxnSpLocks/>
            <a:stCxn id="201" idx="0"/>
            <a:endCxn id="193" idx="2"/>
          </p:cNvCxnSpPr>
          <p:nvPr/>
        </p:nvCxnSpPr>
        <p:spPr>
          <a:xfrm rot="5400000" flipH="1" flipV="1">
            <a:off x="2814664" y="8035545"/>
            <a:ext cx="3732857" cy="3156208"/>
          </a:xfrm>
          <a:prstGeom prst="curvedConnector3">
            <a:avLst/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6" name="Connettore curvo 205">
            <a:extLst>
              <a:ext uri="{FF2B5EF4-FFF2-40B4-BE49-F238E27FC236}">
                <a16:creationId xmlns:a16="http://schemas.microsoft.com/office/drawing/2014/main" id="{260D3269-CCA1-BA1C-F777-E5C6576DF671}"/>
              </a:ext>
            </a:extLst>
          </p:cNvPr>
          <p:cNvCxnSpPr>
            <a:cxnSpLocks/>
            <a:stCxn id="204" idx="0"/>
            <a:endCxn id="193" idx="2"/>
          </p:cNvCxnSpPr>
          <p:nvPr/>
        </p:nvCxnSpPr>
        <p:spPr>
          <a:xfrm rot="16200000" flipV="1">
            <a:off x="5227593" y="8778824"/>
            <a:ext cx="3732857" cy="1669650"/>
          </a:xfrm>
          <a:prstGeom prst="curvedConnector3">
            <a:avLst>
              <a:gd name="adj1" fmla="val 5000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7" name="Connettore curvo 206">
            <a:extLst>
              <a:ext uri="{FF2B5EF4-FFF2-40B4-BE49-F238E27FC236}">
                <a16:creationId xmlns:a16="http://schemas.microsoft.com/office/drawing/2014/main" id="{38F23F75-2422-411E-3F1A-633F878FFB82}"/>
              </a:ext>
            </a:extLst>
          </p:cNvPr>
          <p:cNvCxnSpPr>
            <a:cxnSpLocks/>
            <a:stCxn id="202" idx="0"/>
            <a:endCxn id="193" idx="2"/>
          </p:cNvCxnSpPr>
          <p:nvPr/>
        </p:nvCxnSpPr>
        <p:spPr>
          <a:xfrm rot="5400000" flipH="1" flipV="1">
            <a:off x="4015196" y="9236079"/>
            <a:ext cx="3732859" cy="755142"/>
          </a:xfrm>
          <a:prstGeom prst="curvedConnector3">
            <a:avLst>
              <a:gd name="adj1" fmla="val 5000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8" name="Connettore curvo 207">
            <a:extLst>
              <a:ext uri="{FF2B5EF4-FFF2-40B4-BE49-F238E27FC236}">
                <a16:creationId xmlns:a16="http://schemas.microsoft.com/office/drawing/2014/main" id="{BBB6676B-2F98-916A-5401-00A8E86C5218}"/>
              </a:ext>
            </a:extLst>
          </p:cNvPr>
          <p:cNvCxnSpPr>
            <a:cxnSpLocks/>
            <a:stCxn id="203" idx="0"/>
            <a:endCxn id="193" idx="2"/>
          </p:cNvCxnSpPr>
          <p:nvPr/>
        </p:nvCxnSpPr>
        <p:spPr>
          <a:xfrm rot="16200000" flipV="1">
            <a:off x="6438676" y="7567741"/>
            <a:ext cx="3761359" cy="4120318"/>
          </a:xfrm>
          <a:prstGeom prst="curvedConnector3">
            <a:avLst>
              <a:gd name="adj1" fmla="val 5000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9" name="Rettangolo 208">
            <a:extLst>
              <a:ext uri="{FF2B5EF4-FFF2-40B4-BE49-F238E27FC236}">
                <a16:creationId xmlns:a16="http://schemas.microsoft.com/office/drawing/2014/main" id="{2F09939A-31D8-33BD-E35B-4A8EAC8B9714}"/>
              </a:ext>
            </a:extLst>
          </p:cNvPr>
          <p:cNvSpPr/>
          <p:nvPr/>
        </p:nvSpPr>
        <p:spPr>
          <a:xfrm>
            <a:off x="18495473" y="7289447"/>
            <a:ext cx="4745527" cy="4474371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0" name="Connettore 2 209">
            <a:extLst>
              <a:ext uri="{FF2B5EF4-FFF2-40B4-BE49-F238E27FC236}">
                <a16:creationId xmlns:a16="http://schemas.microsoft.com/office/drawing/2014/main" id="{E36148AF-A720-610A-81C5-A03931C13B5C}"/>
              </a:ext>
            </a:extLst>
          </p:cNvPr>
          <p:cNvCxnSpPr>
            <a:cxnSpLocks/>
          </p:cNvCxnSpPr>
          <p:nvPr/>
        </p:nvCxnSpPr>
        <p:spPr>
          <a:xfrm>
            <a:off x="19144052" y="8579950"/>
            <a:ext cx="3362442" cy="0"/>
          </a:xfrm>
          <a:prstGeom prst="straightConnector1">
            <a:avLst/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11" name="CasellaDiTesto 210">
            <a:extLst>
              <a:ext uri="{FF2B5EF4-FFF2-40B4-BE49-F238E27FC236}">
                <a16:creationId xmlns:a16="http://schemas.microsoft.com/office/drawing/2014/main" id="{E0EC5C8B-1065-D632-CBE3-B098AF547049}"/>
              </a:ext>
            </a:extLst>
          </p:cNvPr>
          <p:cNvSpPr txBox="1"/>
          <p:nvPr/>
        </p:nvSpPr>
        <p:spPr>
          <a:xfrm>
            <a:off x="19969072" y="7775751"/>
            <a:ext cx="1798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extend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2" name="Rettangolo 211">
            <a:extLst>
              <a:ext uri="{FF2B5EF4-FFF2-40B4-BE49-F238E27FC236}">
                <a16:creationId xmlns:a16="http://schemas.microsoft.com/office/drawing/2014/main" id="{781286CF-024B-9CED-97BA-950C791F4AC6}"/>
              </a:ext>
            </a:extLst>
          </p:cNvPr>
          <p:cNvSpPr/>
          <p:nvPr/>
        </p:nvSpPr>
        <p:spPr>
          <a:xfrm>
            <a:off x="19370187" y="9440499"/>
            <a:ext cx="2996098" cy="1452907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Docker image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Rettangolo 212">
            <a:extLst>
              <a:ext uri="{FF2B5EF4-FFF2-40B4-BE49-F238E27FC236}">
                <a16:creationId xmlns:a16="http://schemas.microsoft.com/office/drawing/2014/main" id="{4FA49E2F-A430-02B5-7A5B-C1395A719351}"/>
              </a:ext>
            </a:extLst>
          </p:cNvPr>
          <p:cNvSpPr/>
          <p:nvPr/>
        </p:nvSpPr>
        <p:spPr>
          <a:xfrm>
            <a:off x="11157375" y="8993784"/>
            <a:ext cx="1936302" cy="838278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TANGO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DatabaseDS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5" name="Connettore curvo 214">
            <a:extLst>
              <a:ext uri="{FF2B5EF4-FFF2-40B4-BE49-F238E27FC236}">
                <a16:creationId xmlns:a16="http://schemas.microsoft.com/office/drawing/2014/main" id="{F354340A-D56C-FBCC-0BDC-385E8BB4F4AE}"/>
              </a:ext>
            </a:extLst>
          </p:cNvPr>
          <p:cNvCxnSpPr>
            <a:cxnSpLocks/>
            <a:stCxn id="213" idx="0"/>
            <a:endCxn id="190" idx="2"/>
          </p:cNvCxnSpPr>
          <p:nvPr/>
        </p:nvCxnSpPr>
        <p:spPr>
          <a:xfrm rot="16200000" flipV="1">
            <a:off x="10183072" y="7051329"/>
            <a:ext cx="2608338" cy="1276571"/>
          </a:xfrm>
          <a:prstGeom prst="curvedConnector3">
            <a:avLst>
              <a:gd name="adj1" fmla="val 5000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0" name="Rettangolo 219">
            <a:extLst>
              <a:ext uri="{FF2B5EF4-FFF2-40B4-BE49-F238E27FC236}">
                <a16:creationId xmlns:a16="http://schemas.microsoft.com/office/drawing/2014/main" id="{A625A67A-6D70-A182-3BBA-84A295F6E0B9}"/>
              </a:ext>
            </a:extLst>
          </p:cNvPr>
          <p:cNvSpPr/>
          <p:nvPr/>
        </p:nvSpPr>
        <p:spPr>
          <a:xfrm>
            <a:off x="638800" y="7747216"/>
            <a:ext cx="2169847" cy="817455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TANGO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Dsconfig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" name="Rettangolo 220">
            <a:extLst>
              <a:ext uri="{FF2B5EF4-FFF2-40B4-BE49-F238E27FC236}">
                <a16:creationId xmlns:a16="http://schemas.microsoft.com/office/drawing/2014/main" id="{7E9AEF12-3EC4-02FB-D1A1-DAAB06C8D0EE}"/>
              </a:ext>
            </a:extLst>
          </p:cNvPr>
          <p:cNvSpPr/>
          <p:nvPr/>
        </p:nvSpPr>
        <p:spPr>
          <a:xfrm>
            <a:off x="650819" y="6477884"/>
            <a:ext cx="2169847" cy="817455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TANGO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itango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2" name="Connettore curvo 221">
            <a:extLst>
              <a:ext uri="{FF2B5EF4-FFF2-40B4-BE49-F238E27FC236}">
                <a16:creationId xmlns:a16="http://schemas.microsoft.com/office/drawing/2014/main" id="{38BD31AA-7B10-A457-BBFE-BEFE3B436B06}"/>
              </a:ext>
            </a:extLst>
          </p:cNvPr>
          <p:cNvCxnSpPr>
            <a:cxnSpLocks/>
            <a:stCxn id="221" idx="3"/>
            <a:endCxn id="193" idx="1"/>
          </p:cNvCxnSpPr>
          <p:nvPr/>
        </p:nvCxnSpPr>
        <p:spPr>
          <a:xfrm>
            <a:off x="2820666" y="6886612"/>
            <a:ext cx="2353605" cy="430304"/>
          </a:xfrm>
          <a:prstGeom prst="curvedConnector3">
            <a:avLst>
              <a:gd name="adj1" fmla="val 5000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3" name="Connettore curvo 222">
            <a:extLst>
              <a:ext uri="{FF2B5EF4-FFF2-40B4-BE49-F238E27FC236}">
                <a16:creationId xmlns:a16="http://schemas.microsoft.com/office/drawing/2014/main" id="{0DE4F145-95D2-BFF3-B62F-BBF28ED609A9}"/>
              </a:ext>
            </a:extLst>
          </p:cNvPr>
          <p:cNvCxnSpPr>
            <a:cxnSpLocks/>
            <a:stCxn id="220" idx="3"/>
            <a:endCxn id="193" idx="1"/>
          </p:cNvCxnSpPr>
          <p:nvPr/>
        </p:nvCxnSpPr>
        <p:spPr>
          <a:xfrm flipV="1">
            <a:off x="2808647" y="7316916"/>
            <a:ext cx="2365624" cy="839028"/>
          </a:xfrm>
          <a:prstGeom prst="curvedConnector3">
            <a:avLst>
              <a:gd name="adj1" fmla="val 5000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4" name="Rettangolo 223">
            <a:extLst>
              <a:ext uri="{FF2B5EF4-FFF2-40B4-BE49-F238E27FC236}">
                <a16:creationId xmlns:a16="http://schemas.microsoft.com/office/drawing/2014/main" id="{7BB8FC96-F0A0-7353-7B24-09F6C303AA5E}"/>
              </a:ext>
            </a:extLst>
          </p:cNvPr>
          <p:cNvSpPr/>
          <p:nvPr/>
        </p:nvSpPr>
        <p:spPr>
          <a:xfrm>
            <a:off x="691071" y="5083368"/>
            <a:ext cx="2169847" cy="817455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TANGO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Panic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5" name="Connettore curvo 224">
            <a:extLst>
              <a:ext uri="{FF2B5EF4-FFF2-40B4-BE49-F238E27FC236}">
                <a16:creationId xmlns:a16="http://schemas.microsoft.com/office/drawing/2014/main" id="{1BB221BF-26AC-FFA3-C9AE-C8DFE897730E}"/>
              </a:ext>
            </a:extLst>
          </p:cNvPr>
          <p:cNvCxnSpPr>
            <a:cxnSpLocks/>
            <a:stCxn id="224" idx="3"/>
            <a:endCxn id="193" idx="1"/>
          </p:cNvCxnSpPr>
          <p:nvPr/>
        </p:nvCxnSpPr>
        <p:spPr>
          <a:xfrm>
            <a:off x="2860918" y="5492096"/>
            <a:ext cx="2313353" cy="1824820"/>
          </a:xfrm>
          <a:prstGeom prst="curvedConnector3">
            <a:avLst>
              <a:gd name="adj1" fmla="val 5000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6" name="Rettangolo 225">
            <a:extLst>
              <a:ext uri="{FF2B5EF4-FFF2-40B4-BE49-F238E27FC236}">
                <a16:creationId xmlns:a16="http://schemas.microsoft.com/office/drawing/2014/main" id="{D8C389BD-B36F-AB97-6933-D9EE9A7A8462}"/>
              </a:ext>
            </a:extLst>
          </p:cNvPr>
          <p:cNvSpPr/>
          <p:nvPr/>
        </p:nvSpPr>
        <p:spPr>
          <a:xfrm>
            <a:off x="5281390" y="4849910"/>
            <a:ext cx="1936302" cy="838278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TANGO test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7" name="Connettore curvo 226">
            <a:extLst>
              <a:ext uri="{FF2B5EF4-FFF2-40B4-BE49-F238E27FC236}">
                <a16:creationId xmlns:a16="http://schemas.microsoft.com/office/drawing/2014/main" id="{B423E973-E71D-5569-E1C2-C9773C6CD7B6}"/>
              </a:ext>
            </a:extLst>
          </p:cNvPr>
          <p:cNvCxnSpPr>
            <a:cxnSpLocks/>
            <a:stCxn id="226" idx="3"/>
            <a:endCxn id="190" idx="1"/>
          </p:cNvCxnSpPr>
          <p:nvPr/>
        </p:nvCxnSpPr>
        <p:spPr>
          <a:xfrm>
            <a:off x="7217692" y="5269049"/>
            <a:ext cx="2663112" cy="707670"/>
          </a:xfrm>
          <a:prstGeom prst="curvedConnector3">
            <a:avLst>
              <a:gd name="adj1" fmla="val 5000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8" name="Rettangolo 227">
            <a:extLst>
              <a:ext uri="{FF2B5EF4-FFF2-40B4-BE49-F238E27FC236}">
                <a16:creationId xmlns:a16="http://schemas.microsoft.com/office/drawing/2014/main" id="{E71EA9D8-C03D-6A06-0FAF-394879A038DE}"/>
              </a:ext>
            </a:extLst>
          </p:cNvPr>
          <p:cNvSpPr/>
          <p:nvPr/>
        </p:nvSpPr>
        <p:spPr>
          <a:xfrm>
            <a:off x="15755767" y="8623267"/>
            <a:ext cx="1936302" cy="817455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TANGO VNC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1" name="Connettore curvo 230">
            <a:extLst>
              <a:ext uri="{FF2B5EF4-FFF2-40B4-BE49-F238E27FC236}">
                <a16:creationId xmlns:a16="http://schemas.microsoft.com/office/drawing/2014/main" id="{241B2507-2C94-C508-0BF8-1DC2010357BC}"/>
              </a:ext>
            </a:extLst>
          </p:cNvPr>
          <p:cNvCxnSpPr>
            <a:cxnSpLocks/>
            <a:stCxn id="228" idx="0"/>
            <a:endCxn id="191" idx="2"/>
          </p:cNvCxnSpPr>
          <p:nvPr/>
        </p:nvCxnSpPr>
        <p:spPr>
          <a:xfrm rot="16200000" flipV="1">
            <a:off x="14838526" y="6737874"/>
            <a:ext cx="2314522" cy="1456263"/>
          </a:xfrm>
          <a:prstGeom prst="curvedConnector3">
            <a:avLst>
              <a:gd name="adj1" fmla="val 5000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42" name="Rettangolo 241">
            <a:extLst>
              <a:ext uri="{FF2B5EF4-FFF2-40B4-BE49-F238E27FC236}">
                <a16:creationId xmlns:a16="http://schemas.microsoft.com/office/drawing/2014/main" id="{15079A8B-A3D5-3BEE-FB95-FC9796984232}"/>
              </a:ext>
            </a:extLst>
          </p:cNvPr>
          <p:cNvSpPr/>
          <p:nvPr/>
        </p:nvSpPr>
        <p:spPr>
          <a:xfrm>
            <a:off x="7786012" y="8348567"/>
            <a:ext cx="2169849" cy="860608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TANGO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python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runtime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3" name="Connettore curvo 242">
            <a:extLst>
              <a:ext uri="{FF2B5EF4-FFF2-40B4-BE49-F238E27FC236}">
                <a16:creationId xmlns:a16="http://schemas.microsoft.com/office/drawing/2014/main" id="{CB59208B-2834-5296-A526-CDB801220E02}"/>
              </a:ext>
            </a:extLst>
          </p:cNvPr>
          <p:cNvCxnSpPr>
            <a:cxnSpLocks/>
            <a:stCxn id="201" idx="0"/>
            <a:endCxn id="242" idx="2"/>
          </p:cNvCxnSpPr>
          <p:nvPr/>
        </p:nvCxnSpPr>
        <p:spPr>
          <a:xfrm rot="5400000" flipH="1" flipV="1">
            <a:off x="4851511" y="7460652"/>
            <a:ext cx="2270902" cy="5767949"/>
          </a:xfrm>
          <a:prstGeom prst="curvedConnector3">
            <a:avLst/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4" name="Connettore curvo 243">
            <a:extLst>
              <a:ext uri="{FF2B5EF4-FFF2-40B4-BE49-F238E27FC236}">
                <a16:creationId xmlns:a16="http://schemas.microsoft.com/office/drawing/2014/main" id="{BAB0615D-E0AF-B1FB-A9DD-21C256AE02DD}"/>
              </a:ext>
            </a:extLst>
          </p:cNvPr>
          <p:cNvCxnSpPr>
            <a:cxnSpLocks/>
            <a:stCxn id="204" idx="0"/>
            <a:endCxn id="242" idx="2"/>
          </p:cNvCxnSpPr>
          <p:nvPr/>
        </p:nvCxnSpPr>
        <p:spPr>
          <a:xfrm rot="5400000" flipH="1" flipV="1">
            <a:off x="7264440" y="9873581"/>
            <a:ext cx="2270902" cy="942091"/>
          </a:xfrm>
          <a:prstGeom prst="curvedConnector3">
            <a:avLst>
              <a:gd name="adj1" fmla="val 5000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5" name="Connettore curvo 244">
            <a:extLst>
              <a:ext uri="{FF2B5EF4-FFF2-40B4-BE49-F238E27FC236}">
                <a16:creationId xmlns:a16="http://schemas.microsoft.com/office/drawing/2014/main" id="{4EA033B7-A63E-75C0-4662-696A0253323C}"/>
              </a:ext>
            </a:extLst>
          </p:cNvPr>
          <p:cNvCxnSpPr>
            <a:cxnSpLocks/>
            <a:stCxn id="202" idx="0"/>
            <a:endCxn id="242" idx="2"/>
          </p:cNvCxnSpPr>
          <p:nvPr/>
        </p:nvCxnSpPr>
        <p:spPr>
          <a:xfrm rot="5400000" flipH="1" flipV="1">
            <a:off x="6052043" y="8661186"/>
            <a:ext cx="2270904" cy="3366883"/>
          </a:xfrm>
          <a:prstGeom prst="curvedConnector3">
            <a:avLst>
              <a:gd name="adj1" fmla="val 5000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6" name="Connettore curvo 245">
            <a:extLst>
              <a:ext uri="{FF2B5EF4-FFF2-40B4-BE49-F238E27FC236}">
                <a16:creationId xmlns:a16="http://schemas.microsoft.com/office/drawing/2014/main" id="{5738246B-EFA5-AD85-1315-BFC5A6C3BE7E}"/>
              </a:ext>
            </a:extLst>
          </p:cNvPr>
          <p:cNvCxnSpPr>
            <a:cxnSpLocks/>
            <a:stCxn id="203" idx="0"/>
            <a:endCxn id="242" idx="2"/>
          </p:cNvCxnSpPr>
          <p:nvPr/>
        </p:nvCxnSpPr>
        <p:spPr>
          <a:xfrm rot="16200000" flipV="1">
            <a:off x="8475524" y="9604588"/>
            <a:ext cx="2299404" cy="1508577"/>
          </a:xfrm>
          <a:prstGeom prst="curvedConnector3">
            <a:avLst>
              <a:gd name="adj1" fmla="val 5000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73" name="Connettore curvo 272">
            <a:extLst>
              <a:ext uri="{FF2B5EF4-FFF2-40B4-BE49-F238E27FC236}">
                <a16:creationId xmlns:a16="http://schemas.microsoft.com/office/drawing/2014/main" id="{4C3E101E-C79C-566E-83F7-04169C2E3B4D}"/>
              </a:ext>
            </a:extLst>
          </p:cNvPr>
          <p:cNvCxnSpPr>
            <a:cxnSpLocks/>
            <a:stCxn id="242" idx="0"/>
            <a:endCxn id="190" idx="2"/>
          </p:cNvCxnSpPr>
          <p:nvPr/>
        </p:nvCxnSpPr>
        <p:spPr>
          <a:xfrm rot="5400000" flipH="1" flipV="1">
            <a:off x="8878386" y="6377998"/>
            <a:ext cx="1963121" cy="1978018"/>
          </a:xfrm>
          <a:prstGeom prst="curvedConnector3">
            <a:avLst>
              <a:gd name="adj1" fmla="val 5000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85" name="Scorrimento verticale 284">
            <a:extLst>
              <a:ext uri="{FF2B5EF4-FFF2-40B4-BE49-F238E27FC236}">
                <a16:creationId xmlns:a16="http://schemas.microsoft.com/office/drawing/2014/main" id="{A6E6E99B-CE3D-CCDB-BD20-557779A71D18}"/>
              </a:ext>
            </a:extLst>
          </p:cNvPr>
          <p:cNvSpPr/>
          <p:nvPr/>
        </p:nvSpPr>
        <p:spPr>
          <a:xfrm>
            <a:off x="17337023" y="2318615"/>
            <a:ext cx="6070570" cy="2533333"/>
          </a:xfrm>
          <a:prstGeom prst="verticalScroll">
            <a:avLst/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it-IT" sz="3200" dirty="0" err="1"/>
              <a:t>This</a:t>
            </a:r>
            <a:r>
              <a:rPr lang="it-IT" sz="3200" dirty="0"/>
              <a:t> </a:t>
            </a:r>
            <a:r>
              <a:rPr lang="it-IT" sz="3200" dirty="0" err="1"/>
              <a:t>is</a:t>
            </a:r>
            <a:r>
              <a:rPr lang="it-IT" sz="3200" dirty="0"/>
              <a:t> </a:t>
            </a:r>
            <a:r>
              <a:rPr lang="it-IT" sz="3200" dirty="0" err="1"/>
              <a:t>only</a:t>
            </a:r>
            <a:r>
              <a:rPr lang="it-IT" sz="3200" dirty="0"/>
              <a:t> a </a:t>
            </a:r>
            <a:r>
              <a:rPr lang="it-IT" sz="3200" dirty="0" err="1"/>
              <a:t>partial</a:t>
            </a:r>
            <a:r>
              <a:rPr lang="it-IT" sz="3200" dirty="0"/>
              <a:t> set of container images </a:t>
            </a:r>
            <a:r>
              <a:rPr lang="it-IT" sz="3200" dirty="0" err="1"/>
              <a:t>present</a:t>
            </a:r>
            <a:r>
              <a:rPr lang="it-IT" sz="3200" dirty="0"/>
              <a:t> in the repository!</a:t>
            </a:r>
            <a:endParaRPr lang="en-GB" sz="3200" dirty="0"/>
          </a:p>
        </p:txBody>
      </p:sp>
      <p:cxnSp>
        <p:nvCxnSpPr>
          <p:cNvPr id="317" name="Connettore curvo 316">
            <a:extLst>
              <a:ext uri="{FF2B5EF4-FFF2-40B4-BE49-F238E27FC236}">
                <a16:creationId xmlns:a16="http://schemas.microsoft.com/office/drawing/2014/main" id="{95526C3F-1C52-F8CF-68EA-073F29E90996}"/>
              </a:ext>
            </a:extLst>
          </p:cNvPr>
          <p:cNvCxnSpPr>
            <a:cxnSpLocks/>
            <a:stCxn id="242" idx="0"/>
            <a:endCxn id="193" idx="3"/>
          </p:cNvCxnSpPr>
          <p:nvPr/>
        </p:nvCxnSpPr>
        <p:spPr>
          <a:xfrm rot="16200000" flipV="1">
            <a:off x="7591704" y="7069333"/>
            <a:ext cx="1031651" cy="1526817"/>
          </a:xfrm>
          <a:prstGeom prst="curvedConnector2">
            <a:avLst/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2258939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086834-87E2-46DD-B47D-AF82AC487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SKA CICD practices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E378581-E872-4784-97DE-A9A763C34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/>
              <a:t>Kubernetes (k8s) for container orchestration (</a:t>
            </a:r>
            <a:r>
              <a:rPr lang="en-US" sz="4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kubernetes.io</a:t>
            </a:r>
            <a:r>
              <a:rPr lang="en-US" sz="4400" dirty="0"/>
              <a:t>)</a:t>
            </a:r>
          </a:p>
          <a:p>
            <a:r>
              <a:rPr lang="en-US" sz="4400" i="1" dirty="0"/>
              <a:t>Helm for packaging SKA k8s applications (</a:t>
            </a:r>
            <a:r>
              <a:rPr lang="en-US" sz="44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helm.sh</a:t>
            </a:r>
            <a:r>
              <a:rPr lang="en-US" sz="4400" i="1" dirty="0"/>
              <a:t>)</a:t>
            </a:r>
            <a:endParaRPr lang="en-GB" sz="4400" dirty="0"/>
          </a:p>
          <a:p>
            <a:pPr lvl="1"/>
            <a:r>
              <a:rPr lang="en-GB" sz="4400" dirty="0"/>
              <a:t>Tool for managing Kubernetes charts </a:t>
            </a:r>
          </a:p>
          <a:p>
            <a:pPr lvl="1"/>
            <a:r>
              <a:rPr lang="en-GB" sz="4400" dirty="0"/>
              <a:t>Chart is a the set of information for running a Kubernetes application</a:t>
            </a:r>
          </a:p>
          <a:p>
            <a:pPr lvl="1"/>
            <a:endParaRPr lang="en-GB" sz="4400" dirty="0"/>
          </a:p>
          <a:p>
            <a:pPr marL="0" indent="0" algn="ctr">
              <a:buNone/>
            </a:pPr>
            <a:r>
              <a:rPr lang="it-IT" sz="4400" dirty="0">
                <a:solidFill>
                  <a:srgbClr val="FF0000"/>
                </a:solidFill>
              </a:rPr>
              <a:t>For </a:t>
            </a:r>
            <a:r>
              <a:rPr lang="it-IT" sz="4400" dirty="0" err="1">
                <a:solidFill>
                  <a:srgbClr val="FF0000"/>
                </a:solidFill>
              </a:rPr>
              <a:t>each</a:t>
            </a:r>
            <a:r>
              <a:rPr lang="it-IT" sz="4400" dirty="0">
                <a:solidFill>
                  <a:srgbClr val="FF0000"/>
                </a:solidFill>
              </a:rPr>
              <a:t> SKA sub-system </a:t>
            </a:r>
            <a:r>
              <a:rPr lang="it-IT" sz="4400" dirty="0" err="1">
                <a:solidFill>
                  <a:srgbClr val="FF0000"/>
                </a:solidFill>
              </a:rPr>
              <a:t>there</a:t>
            </a:r>
            <a:r>
              <a:rPr lang="it-IT" sz="4400" dirty="0">
                <a:solidFill>
                  <a:srgbClr val="FF0000"/>
                </a:solidFill>
              </a:rPr>
              <a:t> must be an </a:t>
            </a:r>
            <a:r>
              <a:rPr lang="it-IT" sz="4400" dirty="0" err="1">
                <a:solidFill>
                  <a:srgbClr val="FF0000"/>
                </a:solidFill>
              </a:rPr>
              <a:t>helm</a:t>
            </a:r>
            <a:r>
              <a:rPr lang="it-IT" sz="4400" dirty="0">
                <a:solidFill>
                  <a:srgbClr val="FF0000"/>
                </a:solidFill>
              </a:rPr>
              <a:t> chart for running </a:t>
            </a:r>
            <a:r>
              <a:rPr lang="it-IT" sz="4400" dirty="0" err="1">
                <a:solidFill>
                  <a:srgbClr val="FF0000"/>
                </a:solidFill>
              </a:rPr>
              <a:t>it</a:t>
            </a:r>
            <a:r>
              <a:rPr lang="it-IT" sz="4400" dirty="0">
                <a:solidFill>
                  <a:srgbClr val="FF0000"/>
                </a:solidFill>
              </a:rPr>
              <a:t> in k8s!</a:t>
            </a:r>
          </a:p>
          <a:p>
            <a:pPr marL="0" indent="0" algn="ctr">
              <a:buNone/>
            </a:pPr>
            <a:r>
              <a:rPr lang="en-GB" sz="4400" i="1" dirty="0">
                <a:solidFill>
                  <a:srgbClr val="FF0000"/>
                </a:solidFill>
              </a:rPr>
              <a:t>Use of </a:t>
            </a:r>
            <a:r>
              <a:rPr lang="en-GB" sz="4400" i="1" dirty="0" err="1">
                <a:solidFill>
                  <a:srgbClr val="FF0000"/>
                </a:solidFill>
              </a:rPr>
              <a:t>Makefile</a:t>
            </a:r>
            <a:r>
              <a:rPr lang="en-GB" sz="4400" i="1" dirty="0">
                <a:solidFill>
                  <a:srgbClr val="FF0000"/>
                </a:solidFill>
              </a:rPr>
              <a:t> for lifecycle management (one command for build images, start application using helm, test application and clean)</a:t>
            </a:r>
            <a:r>
              <a:rPr lang="en-GB" sz="4400" i="1" u="sng" dirty="0">
                <a:solidFill>
                  <a:srgbClr val="FF0000"/>
                </a:solidFill>
              </a:rPr>
              <a:t>!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D03D9BF-EDF4-4F26-8AA1-77D4024684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Fumetto: rettangolo 5">
            <a:extLst>
              <a:ext uri="{FF2B5EF4-FFF2-40B4-BE49-F238E27FC236}">
                <a16:creationId xmlns:a16="http://schemas.microsoft.com/office/drawing/2014/main" id="{7B6C1EA9-CA65-2CB7-6A6A-A0B2B876029C}"/>
              </a:ext>
            </a:extLst>
          </p:cNvPr>
          <p:cNvSpPr/>
          <p:nvPr/>
        </p:nvSpPr>
        <p:spPr>
          <a:xfrm>
            <a:off x="254000" y="11322962"/>
            <a:ext cx="23876000" cy="1210588"/>
          </a:xfrm>
          <a:prstGeom prst="wedgeRectCallout">
            <a:avLst>
              <a:gd name="adj1" fmla="val -21163"/>
              <a:gd name="adj2" fmla="val -103205"/>
            </a:avLst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600" dirty="0"/>
              <a:t>Standard set of </a:t>
            </a:r>
            <a:r>
              <a:rPr lang="it-IT" sz="3600" dirty="0" err="1"/>
              <a:t>makefile</a:t>
            </a:r>
            <a:r>
              <a:rPr lang="it-IT" sz="3600" dirty="0"/>
              <a:t> targets </a:t>
            </a:r>
            <a:r>
              <a:rPr lang="it-IT" sz="3600" dirty="0" err="1"/>
              <a:t>developed</a:t>
            </a:r>
            <a:r>
              <a:rPr lang="it-IT" sz="3600" dirty="0"/>
              <a:t> </a:t>
            </a:r>
            <a:r>
              <a:rPr lang="it-IT" sz="3600" dirty="0" err="1"/>
              <a:t>centrally</a:t>
            </a:r>
            <a:r>
              <a:rPr lang="it-IT" sz="3600" dirty="0"/>
              <a:t> and </a:t>
            </a:r>
            <a:r>
              <a:rPr lang="it-IT" sz="3600" dirty="0" err="1"/>
              <a:t>included</a:t>
            </a:r>
            <a:r>
              <a:rPr lang="it-IT" sz="3600" dirty="0"/>
              <a:t> in </a:t>
            </a:r>
            <a:r>
              <a:rPr lang="it-IT" sz="3600" dirty="0" err="1"/>
              <a:t>every</a:t>
            </a:r>
            <a:r>
              <a:rPr lang="it-IT" sz="3600" dirty="0"/>
              <a:t> repository </a:t>
            </a:r>
            <a:r>
              <a:rPr lang="it-IT" sz="3600" dirty="0" err="1"/>
              <a:t>as</a:t>
            </a:r>
            <a:r>
              <a:rPr lang="it-IT" sz="3600" dirty="0"/>
              <a:t> </a:t>
            </a:r>
            <a:r>
              <a:rPr lang="it-IT" sz="3600" dirty="0" err="1"/>
              <a:t>git</a:t>
            </a:r>
            <a:r>
              <a:rPr lang="it-IT" sz="3600" dirty="0"/>
              <a:t> sub-</a:t>
            </a:r>
            <a:r>
              <a:rPr lang="it-IT" sz="3600" dirty="0" err="1"/>
              <a:t>module</a:t>
            </a:r>
            <a:r>
              <a:rPr lang="it-IT" sz="3600" dirty="0"/>
              <a:t>; </a:t>
            </a:r>
            <a:r>
              <a:rPr lang="it-IT" sz="3600" dirty="0" err="1"/>
              <a:t>this</a:t>
            </a:r>
            <a:r>
              <a:rPr lang="it-IT" sz="3600" dirty="0"/>
              <a:t> </a:t>
            </a:r>
            <a:r>
              <a:rPr lang="it-IT" sz="3600" dirty="0" err="1"/>
              <a:t>means</a:t>
            </a:r>
            <a:r>
              <a:rPr lang="it-IT" sz="3600" dirty="0"/>
              <a:t> </a:t>
            </a:r>
            <a:r>
              <a:rPr lang="it-IT" sz="3600" dirty="0" err="1"/>
              <a:t>that</a:t>
            </a:r>
            <a:r>
              <a:rPr lang="it-IT" sz="3600" dirty="0"/>
              <a:t> </a:t>
            </a:r>
            <a:r>
              <a:rPr lang="it-IT" sz="3600" dirty="0" err="1"/>
              <a:t>all</a:t>
            </a:r>
            <a:r>
              <a:rPr lang="it-IT" sz="3600" dirty="0"/>
              <a:t> </a:t>
            </a:r>
            <a:r>
              <a:rPr lang="it-IT" sz="3600" dirty="0" err="1"/>
              <a:t>repos</a:t>
            </a:r>
            <a:r>
              <a:rPr lang="it-IT" sz="3600" dirty="0"/>
              <a:t> </a:t>
            </a:r>
            <a:r>
              <a:rPr lang="it-IT" sz="3600" dirty="0" err="1"/>
              <a:t>have</a:t>
            </a:r>
            <a:r>
              <a:rPr lang="it-IT" sz="3600" dirty="0"/>
              <a:t> the </a:t>
            </a:r>
            <a:r>
              <a:rPr lang="it-IT" sz="3600" dirty="0" err="1"/>
              <a:t>same</a:t>
            </a:r>
            <a:r>
              <a:rPr lang="it-IT" sz="3600" dirty="0"/>
              <a:t> folders/</a:t>
            </a:r>
            <a:r>
              <a:rPr lang="it-IT" sz="3600" dirty="0" err="1"/>
              <a:t>structure</a:t>
            </a:r>
            <a:endParaRPr kumimoji="0" lang="it-IT" sz="8800" b="0" i="0" u="none" strike="noStrike" cap="none" spc="0" normalizeH="0" baseline="0" dirty="0">
              <a:ln>
                <a:noFill/>
              </a:ln>
              <a:solidFill>
                <a:srgbClr val="DF0569"/>
              </a:solidFill>
              <a:effectLst/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451238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0E8066-F07F-412B-9A50-C7019C521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Integration (with Helm)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4F9A6DC-A1A3-4EC6-BD19-47C4676E60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Helm </a:t>
            </a:r>
            <a:r>
              <a:rPr lang="it-IT" dirty="0" err="1"/>
              <a:t>has</a:t>
            </a:r>
            <a:r>
              <a:rPr lang="it-IT" dirty="0"/>
              <a:t> the concept of </a:t>
            </a:r>
            <a:r>
              <a:rPr lang="it-IT" dirty="0" err="1"/>
              <a:t>dependency</a:t>
            </a:r>
            <a:endParaRPr lang="it-IT" dirty="0"/>
          </a:p>
          <a:p>
            <a:pPr lvl="1"/>
            <a:r>
              <a:rPr lang="it-IT" dirty="0"/>
              <a:t>An </a:t>
            </a:r>
            <a:r>
              <a:rPr lang="it-IT" dirty="0" err="1"/>
              <a:t>helm</a:t>
            </a:r>
            <a:r>
              <a:rPr lang="it-IT" dirty="0"/>
              <a:t> chart can </a:t>
            </a:r>
            <a:r>
              <a:rPr lang="it-IT" dirty="0" err="1"/>
              <a:t>have</a:t>
            </a:r>
            <a:r>
              <a:rPr lang="it-IT" dirty="0"/>
              <a:t> one or more sub-charts</a:t>
            </a:r>
            <a:endParaRPr lang="en-US" dirty="0"/>
          </a:p>
          <a:p>
            <a:r>
              <a:rPr lang="en-US" dirty="0"/>
              <a:t>The integration of SKA elements can be done with this concept: umbrella charts!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4E7C203-7AF6-4FA7-B911-E798D31A6B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F7A5219-2890-14F1-E35B-8EB825CD2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9582" y="6220789"/>
            <a:ext cx="10178563" cy="683810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383326D-1933-0D0A-71B1-172CFE59B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9926" y="7046411"/>
            <a:ext cx="5432518" cy="573143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B4907B0-3FD5-6D04-83FD-14086D440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3807" y="6350396"/>
            <a:ext cx="8087275" cy="4709402"/>
          </a:xfrm>
          <a:prstGeom prst="rect">
            <a:avLst/>
          </a:prstGeom>
        </p:spPr>
      </p:pic>
      <p:sp>
        <p:nvSpPr>
          <p:cNvPr id="9" name="Esplosione: 14 punte 8">
            <a:extLst>
              <a:ext uri="{FF2B5EF4-FFF2-40B4-BE49-F238E27FC236}">
                <a16:creationId xmlns:a16="http://schemas.microsoft.com/office/drawing/2014/main" id="{2B15411F-FDA5-25AD-9FD7-CF0D8541991F}"/>
              </a:ext>
            </a:extLst>
          </p:cNvPr>
          <p:cNvSpPr/>
          <p:nvPr/>
        </p:nvSpPr>
        <p:spPr>
          <a:xfrm>
            <a:off x="1538165" y="6751636"/>
            <a:ext cx="10178563" cy="6456363"/>
          </a:xfrm>
          <a:prstGeom prst="irregularSeal2">
            <a:avLst/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it-IT" sz="3600" dirty="0"/>
              <a:t>For </a:t>
            </a:r>
            <a:r>
              <a:rPr lang="it-IT" sz="3600" dirty="0" err="1"/>
              <a:t>every</a:t>
            </a:r>
            <a:r>
              <a:rPr lang="it-IT" sz="3600" dirty="0"/>
              <a:t> SKA </a:t>
            </a:r>
            <a:r>
              <a:rPr lang="it-IT" sz="3600" dirty="0" err="1"/>
              <a:t>element</a:t>
            </a:r>
            <a:r>
              <a:rPr lang="it-IT" sz="3600" dirty="0"/>
              <a:t>, </a:t>
            </a:r>
            <a:r>
              <a:rPr lang="it-IT" sz="3600" dirty="0" err="1"/>
              <a:t>there</a:t>
            </a:r>
            <a:r>
              <a:rPr lang="it-IT" sz="3600" dirty="0"/>
              <a:t> </a:t>
            </a:r>
            <a:r>
              <a:rPr lang="it-IT" sz="3600" dirty="0" err="1"/>
              <a:t>is</a:t>
            </a:r>
            <a:r>
              <a:rPr lang="it-IT" sz="3600" dirty="0"/>
              <a:t> </a:t>
            </a:r>
            <a:r>
              <a:rPr lang="it-IT" sz="3600" dirty="0" err="1"/>
              <a:t>at</a:t>
            </a:r>
            <a:r>
              <a:rPr lang="it-IT" sz="3600" dirty="0"/>
              <a:t> </a:t>
            </a:r>
            <a:r>
              <a:rPr lang="it-IT" sz="3600" dirty="0" err="1"/>
              <a:t>least</a:t>
            </a:r>
            <a:r>
              <a:rPr lang="it-IT" sz="3600" dirty="0"/>
              <a:t> an </a:t>
            </a:r>
            <a:r>
              <a:rPr lang="it-IT" sz="3600" dirty="0" err="1"/>
              <a:t>umbrella</a:t>
            </a:r>
            <a:r>
              <a:rPr lang="it-IT" sz="3600" dirty="0"/>
              <a:t> chart for </a:t>
            </a:r>
            <a:r>
              <a:rPr lang="it-IT" sz="3600" dirty="0" err="1"/>
              <a:t>integration</a:t>
            </a:r>
            <a:r>
              <a:rPr lang="it-IT" sz="3600" dirty="0"/>
              <a:t> testing</a:t>
            </a:r>
          </a:p>
        </p:txBody>
      </p:sp>
    </p:spTree>
    <p:extLst>
      <p:ext uri="{BB962C8B-B14F-4D97-AF65-F5344CB8AC3E}">
        <p14:creationId xmlns:p14="http://schemas.microsoft.com/office/powerpoint/2010/main" val="4890086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SKAO">
  <a:themeElements>
    <a:clrScheme name="SKAO">
      <a:dk1>
        <a:srgbClr val="FFFFFF"/>
      </a:dk1>
      <a:lt1>
        <a:srgbClr val="000000"/>
      </a:lt1>
      <a:dk2>
        <a:srgbClr val="44546A"/>
      </a:dk2>
      <a:lt2>
        <a:srgbClr val="E7E6E6"/>
      </a:lt2>
      <a:accent1>
        <a:srgbClr val="E40769"/>
      </a:accent1>
      <a:accent2>
        <a:srgbClr val="070A6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SKOA Verdana">
      <a:majorFont>
        <a:latin typeface="Verdana"/>
        <a:ea typeface="Noto Sans Light"/>
        <a:cs typeface="Noto Sans Light"/>
      </a:majorFont>
      <a:minorFont>
        <a:latin typeface="Verdana"/>
        <a:ea typeface="Verdana"/>
        <a:cs typeface="Verdana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DF0569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normAutofit/>
      </a:bodyPr>
      <a:lstStyle>
        <a:defPPr marL="0" marR="0" indent="0" algn="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SKAO PwP Proposal.potx" id="{959ECCDB-6394-458C-B6AF-5217F94FA78A}" vid="{B2732973-8A3C-490C-A62C-3A49CC705C40}"/>
    </a:ext>
  </a:extLst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Noto Sans Light"/>
        <a:ea typeface="Noto Sans Light"/>
        <a:cs typeface="Noto Sans Light"/>
      </a:majorFont>
      <a:minorFont>
        <a:latin typeface="Verdana"/>
        <a:ea typeface="Verdana"/>
        <a:cs typeface="Verdana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DF0569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normAutofit/>
      </a:bodyPr>
      <a:lstStyle>
        <a:defPPr marL="0" marR="0" indent="0" algn="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SKAO_ppt_template_20210621_with instructions</Template>
  <TotalTime>1538</TotalTime>
  <Words>1167</Words>
  <Application>Microsoft Office PowerPoint</Application>
  <PresentationFormat>Personalizzato</PresentationFormat>
  <Paragraphs>151</Paragraphs>
  <Slides>21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8" baseType="lpstr">
      <vt:lpstr>Calibri</vt:lpstr>
      <vt:lpstr>Arial</vt:lpstr>
      <vt:lpstr>Gill Sans Light</vt:lpstr>
      <vt:lpstr>Helvetica Neue</vt:lpstr>
      <vt:lpstr>Verdana</vt:lpstr>
      <vt:lpstr>Courier New</vt:lpstr>
      <vt:lpstr>SKAO</vt:lpstr>
      <vt:lpstr>The infrastructure for continuous integration and deploying at SKA</vt:lpstr>
      <vt:lpstr>Square Kilometre Array (SKA) Observatory (SKAO)</vt:lpstr>
      <vt:lpstr>Merge hell</vt:lpstr>
      <vt:lpstr>Continuous integration</vt:lpstr>
      <vt:lpstr>Delivery vs Deployment</vt:lpstr>
      <vt:lpstr>Containerization</vt:lpstr>
      <vt:lpstr>SKA-tango-images - Containerized environment for TANGO-controls application</vt:lpstr>
      <vt:lpstr>SKA CICD practices </vt:lpstr>
      <vt:lpstr>Integration (with Helm)</vt:lpstr>
      <vt:lpstr>GitLab</vt:lpstr>
      <vt:lpstr>Pipeline machinery</vt:lpstr>
      <vt:lpstr>Test stage</vt:lpstr>
      <vt:lpstr>Deploy stage</vt:lpstr>
      <vt:lpstr>Pipeline machinery: motivations</vt:lpstr>
      <vt:lpstr>Infrastructure</vt:lpstr>
      <vt:lpstr>Building the infrastructure (work in progress)</vt:lpstr>
      <vt:lpstr>Kubernetes cluster</vt:lpstr>
      <vt:lpstr>Quality aspects</vt:lpstr>
      <vt:lpstr>Marvin</vt:lpstr>
      <vt:lpstr>SKA CICD Practices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Matteo Di Carlo</dc:creator>
  <cp:lastModifiedBy>Matteo Di Carlo</cp:lastModifiedBy>
  <cp:revision>86</cp:revision>
  <dcterms:created xsi:type="dcterms:W3CDTF">2021-10-08T14:07:18Z</dcterms:created>
  <dcterms:modified xsi:type="dcterms:W3CDTF">2023-02-03T08:07:26Z</dcterms:modified>
</cp:coreProperties>
</file>