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38" r:id="rId1"/>
  </p:sldMasterIdLst>
  <p:notesMasterIdLst>
    <p:notesMasterId r:id="rId21"/>
  </p:notesMasterIdLst>
  <p:sldIdLst>
    <p:sldId id="256" r:id="rId2"/>
    <p:sldId id="264" r:id="rId3"/>
    <p:sldId id="271" r:id="rId4"/>
    <p:sldId id="285" r:id="rId5"/>
    <p:sldId id="275" r:id="rId6"/>
    <p:sldId id="272" r:id="rId7"/>
    <p:sldId id="276" r:id="rId8"/>
    <p:sldId id="273" r:id="rId9"/>
    <p:sldId id="274" r:id="rId10"/>
    <p:sldId id="277" r:id="rId11"/>
    <p:sldId id="279" r:id="rId12"/>
    <p:sldId id="278" r:id="rId13"/>
    <p:sldId id="280" r:id="rId14"/>
    <p:sldId id="281" r:id="rId15"/>
    <p:sldId id="282" r:id="rId16"/>
    <p:sldId id="284" r:id="rId17"/>
    <p:sldId id="270" r:id="rId18"/>
    <p:sldId id="28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F5CD5-E9F1-41BC-8704-B258B38EA14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D0B090-25F0-4980-8297-172701ED3A71}">
      <dgm:prSet/>
      <dgm:spPr/>
      <dgm:t>
        <a:bodyPr/>
        <a:lstStyle/>
        <a:p>
          <a:r>
            <a:rPr lang="it-IT" dirty="0"/>
            <a:t>Software </a:t>
          </a:r>
          <a:r>
            <a:rPr lang="it-IT" dirty="0" err="1"/>
            <a:t>Engineer</a:t>
          </a:r>
          <a:endParaRPr lang="en-US" dirty="0"/>
        </a:p>
      </dgm:t>
    </dgm:pt>
    <dgm:pt modelId="{FE13798F-380F-44E9-B36B-865F0CFE86F8}" type="parTrans" cxnId="{2FF49286-0B98-4177-8AF1-F92EB831A230}">
      <dgm:prSet/>
      <dgm:spPr/>
      <dgm:t>
        <a:bodyPr/>
        <a:lstStyle/>
        <a:p>
          <a:endParaRPr lang="en-US"/>
        </a:p>
      </dgm:t>
    </dgm:pt>
    <dgm:pt modelId="{A51AAF8B-5FB1-41B1-84B9-552B76938B2D}" type="sibTrans" cxnId="{2FF49286-0B98-4177-8AF1-F92EB831A230}">
      <dgm:prSet/>
      <dgm:spPr/>
      <dgm:t>
        <a:bodyPr/>
        <a:lstStyle/>
        <a:p>
          <a:endParaRPr lang="en-US"/>
        </a:p>
      </dgm:t>
    </dgm:pt>
    <dgm:pt modelId="{BFF7B79C-0ADB-47EA-B921-58E606D6F6FB}">
      <dgm:prSet/>
      <dgm:spPr/>
      <dgm:t>
        <a:bodyPr/>
        <a:lstStyle/>
        <a:p>
          <a:r>
            <a:rPr lang="en-US" noProof="0" dirty="0"/>
            <a:t>Monitoring and control software (mainly for SKA project) 3D technologies software/exhibitions</a:t>
          </a:r>
        </a:p>
      </dgm:t>
    </dgm:pt>
    <dgm:pt modelId="{729C84E6-3382-452C-95EF-59ADD33E44B4}" type="parTrans" cxnId="{74F6072A-9311-4BE5-9C8C-46AD39390129}">
      <dgm:prSet/>
      <dgm:spPr/>
      <dgm:t>
        <a:bodyPr/>
        <a:lstStyle/>
        <a:p>
          <a:endParaRPr lang="en-US"/>
        </a:p>
      </dgm:t>
    </dgm:pt>
    <dgm:pt modelId="{C2475882-B1E1-4497-97E1-64D24236D2BE}" type="sibTrans" cxnId="{74F6072A-9311-4BE5-9C8C-46AD39390129}">
      <dgm:prSet/>
      <dgm:spPr/>
      <dgm:t>
        <a:bodyPr/>
        <a:lstStyle/>
        <a:p>
          <a:endParaRPr lang="en-US"/>
        </a:p>
      </dgm:t>
    </dgm:pt>
    <dgm:pt modelId="{86FCE020-8722-493A-A9A7-209708D6F97A}">
      <dgm:prSet/>
      <dgm:spPr/>
      <dgm:t>
        <a:bodyPr/>
        <a:lstStyle/>
        <a:p>
          <a:r>
            <a:rPr lang="it-IT" dirty="0"/>
            <a:t>Osservatorio Astronomico d’Abruzzo (INAF – OAAB)</a:t>
          </a:r>
          <a:endParaRPr lang="en-US" dirty="0"/>
        </a:p>
      </dgm:t>
    </dgm:pt>
    <dgm:pt modelId="{907267A1-3B9B-4CFB-BA5E-A9526B032CF0}" type="parTrans" cxnId="{F6C60DF2-F673-4D79-ADEF-4E55A52A3A27}">
      <dgm:prSet/>
      <dgm:spPr/>
      <dgm:t>
        <a:bodyPr/>
        <a:lstStyle/>
        <a:p>
          <a:endParaRPr lang="en-US"/>
        </a:p>
      </dgm:t>
    </dgm:pt>
    <dgm:pt modelId="{62F817D3-83D5-4D1B-88F7-24A670EB4B66}" type="sibTrans" cxnId="{F6C60DF2-F673-4D79-ADEF-4E55A52A3A27}">
      <dgm:prSet/>
      <dgm:spPr/>
      <dgm:t>
        <a:bodyPr/>
        <a:lstStyle/>
        <a:p>
          <a:endParaRPr lang="en-US"/>
        </a:p>
      </dgm:t>
    </dgm:pt>
    <dgm:pt modelId="{6BBDA091-44BC-4D04-83C5-CC82E392242D}">
      <dgm:prSet/>
      <dgm:spPr/>
      <dgm:t>
        <a:bodyPr/>
        <a:lstStyle/>
        <a:p>
          <a:r>
            <a:rPr lang="en-US" noProof="0" dirty="0"/>
            <a:t>Part of my time is devoted to PRISMA (</a:t>
          </a:r>
          <a:r>
            <a:rPr lang="en-US" b="0" i="0" noProof="0" dirty="0"/>
            <a:t>Prima Rete </a:t>
          </a:r>
          <a:r>
            <a:rPr lang="en-US" b="0" i="0" noProof="0" dirty="0" err="1"/>
            <a:t>Italiana</a:t>
          </a:r>
          <a:r>
            <a:rPr lang="en-US" b="0" i="0" noProof="0" dirty="0"/>
            <a:t> per la </a:t>
          </a:r>
          <a:r>
            <a:rPr lang="en-US" b="0" i="0" noProof="0" dirty="0" err="1"/>
            <a:t>Sorveglianza</a:t>
          </a:r>
          <a:r>
            <a:rPr lang="en-US" b="0" i="0" noProof="0" dirty="0"/>
            <a:t> </a:t>
          </a:r>
          <a:r>
            <a:rPr lang="en-US" b="0" i="0" noProof="0" dirty="0" err="1"/>
            <a:t>sistematica</a:t>
          </a:r>
          <a:r>
            <a:rPr lang="en-US" b="0" i="0" noProof="0" dirty="0"/>
            <a:t> di </a:t>
          </a:r>
          <a:r>
            <a:rPr lang="en-US" b="0" i="0" noProof="0" dirty="0" err="1"/>
            <a:t>Meteore</a:t>
          </a:r>
          <a:r>
            <a:rPr lang="en-US" b="0" i="0" noProof="0" dirty="0"/>
            <a:t> e </a:t>
          </a:r>
          <a:r>
            <a:rPr lang="en-US" b="0" i="0" noProof="0" dirty="0" err="1"/>
            <a:t>Atmosfera</a:t>
          </a:r>
          <a:r>
            <a:rPr lang="en-US" noProof="0" dirty="0"/>
            <a:t>) as member of the </a:t>
          </a:r>
          <a:r>
            <a:rPr lang="en-GB" b="0" i="0" dirty="0"/>
            <a:t>Advisory committee. </a:t>
          </a:r>
          <a:endParaRPr lang="en-US" b="0" i="0" noProof="0" dirty="0"/>
        </a:p>
      </dgm:t>
    </dgm:pt>
    <dgm:pt modelId="{6E3F948C-9819-4048-BBDF-751793688679}" type="parTrans" cxnId="{18518389-1500-445F-B9A6-4A63E816494D}">
      <dgm:prSet/>
      <dgm:spPr/>
      <dgm:t>
        <a:bodyPr/>
        <a:lstStyle/>
        <a:p>
          <a:endParaRPr lang="en-US"/>
        </a:p>
      </dgm:t>
    </dgm:pt>
    <dgm:pt modelId="{A84D083E-A2CA-4639-B77F-FBB757E5B4CD}" type="sibTrans" cxnId="{18518389-1500-445F-B9A6-4A63E816494D}">
      <dgm:prSet/>
      <dgm:spPr/>
      <dgm:t>
        <a:bodyPr/>
        <a:lstStyle/>
        <a:p>
          <a:endParaRPr lang="en-US"/>
        </a:p>
      </dgm:t>
    </dgm:pt>
    <dgm:pt modelId="{39483465-B99E-4C59-9D7C-F76DAB61D856}" type="pres">
      <dgm:prSet presAssocID="{EEBF5CD5-E9F1-41BC-8704-B258B38EA147}" presName="linear" presStyleCnt="0">
        <dgm:presLayoutVars>
          <dgm:animLvl val="lvl"/>
          <dgm:resizeHandles val="exact"/>
        </dgm:presLayoutVars>
      </dgm:prSet>
      <dgm:spPr/>
    </dgm:pt>
    <dgm:pt modelId="{80C95F04-E837-4CFC-B1C3-A92D92265E02}" type="pres">
      <dgm:prSet presAssocID="{1AD0B090-25F0-4980-8297-172701ED3A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F08560-3EFB-49B1-AB48-BF894566AC71}" type="pres">
      <dgm:prSet presAssocID="{A51AAF8B-5FB1-41B1-84B9-552B76938B2D}" presName="spacer" presStyleCnt="0"/>
      <dgm:spPr/>
    </dgm:pt>
    <dgm:pt modelId="{4A54EE5B-1FF5-4550-B7FC-88917FE8CD26}" type="pres">
      <dgm:prSet presAssocID="{BFF7B79C-0ADB-47EA-B921-58E606D6F6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16599A-9325-4372-9603-603669B301C1}" type="pres">
      <dgm:prSet presAssocID="{C2475882-B1E1-4497-97E1-64D24236D2BE}" presName="spacer" presStyleCnt="0"/>
      <dgm:spPr/>
    </dgm:pt>
    <dgm:pt modelId="{16BA23E0-F604-46DC-B4B0-F1793895DFDF}" type="pres">
      <dgm:prSet presAssocID="{86FCE020-8722-493A-A9A7-209708D6F9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925D51-7A52-4954-B9CA-C71D9B988F46}" type="pres">
      <dgm:prSet presAssocID="{62F817D3-83D5-4D1B-88F7-24A670EB4B66}" presName="spacer" presStyleCnt="0"/>
      <dgm:spPr/>
    </dgm:pt>
    <dgm:pt modelId="{F20BA678-537C-4622-A753-177E711C52A2}" type="pres">
      <dgm:prSet presAssocID="{6BBDA091-44BC-4D04-83C5-CC82E39224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4F6072A-9311-4BE5-9C8C-46AD39390129}" srcId="{EEBF5CD5-E9F1-41BC-8704-B258B38EA147}" destId="{BFF7B79C-0ADB-47EA-B921-58E606D6F6FB}" srcOrd="1" destOrd="0" parTransId="{729C84E6-3382-452C-95EF-59ADD33E44B4}" sibTransId="{C2475882-B1E1-4497-97E1-64D24236D2BE}"/>
    <dgm:cxn modelId="{3AD6D230-BC2A-4F69-879F-536EA65B9409}" type="presOf" srcId="{1AD0B090-25F0-4980-8297-172701ED3A71}" destId="{80C95F04-E837-4CFC-B1C3-A92D92265E02}" srcOrd="0" destOrd="0" presId="urn:microsoft.com/office/officeart/2005/8/layout/vList2"/>
    <dgm:cxn modelId="{DE854F61-990D-4722-A631-487537E79351}" type="presOf" srcId="{86FCE020-8722-493A-A9A7-209708D6F97A}" destId="{16BA23E0-F604-46DC-B4B0-F1793895DFDF}" srcOrd="0" destOrd="0" presId="urn:microsoft.com/office/officeart/2005/8/layout/vList2"/>
    <dgm:cxn modelId="{BC8DEA77-1D3A-439B-983E-2F9408C4BD2E}" type="presOf" srcId="{EEBF5CD5-E9F1-41BC-8704-B258B38EA147}" destId="{39483465-B99E-4C59-9D7C-F76DAB61D856}" srcOrd="0" destOrd="0" presId="urn:microsoft.com/office/officeart/2005/8/layout/vList2"/>
    <dgm:cxn modelId="{55EEA97D-44AB-487B-8850-36425154D96D}" type="presOf" srcId="{BFF7B79C-0ADB-47EA-B921-58E606D6F6FB}" destId="{4A54EE5B-1FF5-4550-B7FC-88917FE8CD26}" srcOrd="0" destOrd="0" presId="urn:microsoft.com/office/officeart/2005/8/layout/vList2"/>
    <dgm:cxn modelId="{2FF49286-0B98-4177-8AF1-F92EB831A230}" srcId="{EEBF5CD5-E9F1-41BC-8704-B258B38EA147}" destId="{1AD0B090-25F0-4980-8297-172701ED3A71}" srcOrd="0" destOrd="0" parTransId="{FE13798F-380F-44E9-B36B-865F0CFE86F8}" sibTransId="{A51AAF8B-5FB1-41B1-84B9-552B76938B2D}"/>
    <dgm:cxn modelId="{18518389-1500-445F-B9A6-4A63E816494D}" srcId="{EEBF5CD5-E9F1-41BC-8704-B258B38EA147}" destId="{6BBDA091-44BC-4D04-83C5-CC82E392242D}" srcOrd="3" destOrd="0" parTransId="{6E3F948C-9819-4048-BBDF-751793688679}" sibTransId="{A84D083E-A2CA-4639-B77F-FBB757E5B4CD}"/>
    <dgm:cxn modelId="{C9F75ED8-7654-4274-84FC-F22080B9748B}" type="presOf" srcId="{6BBDA091-44BC-4D04-83C5-CC82E392242D}" destId="{F20BA678-537C-4622-A753-177E711C52A2}" srcOrd="0" destOrd="0" presId="urn:microsoft.com/office/officeart/2005/8/layout/vList2"/>
    <dgm:cxn modelId="{F6C60DF2-F673-4D79-ADEF-4E55A52A3A27}" srcId="{EEBF5CD5-E9F1-41BC-8704-B258B38EA147}" destId="{86FCE020-8722-493A-A9A7-209708D6F97A}" srcOrd="2" destOrd="0" parTransId="{907267A1-3B9B-4CFB-BA5E-A9526B032CF0}" sibTransId="{62F817D3-83D5-4D1B-88F7-24A670EB4B66}"/>
    <dgm:cxn modelId="{1DCDF454-BA2D-4E66-B883-D8DF782FD508}" type="presParOf" srcId="{39483465-B99E-4C59-9D7C-F76DAB61D856}" destId="{80C95F04-E837-4CFC-B1C3-A92D92265E02}" srcOrd="0" destOrd="0" presId="urn:microsoft.com/office/officeart/2005/8/layout/vList2"/>
    <dgm:cxn modelId="{D740C8A0-3BB9-45CA-859D-8152BF3F75E5}" type="presParOf" srcId="{39483465-B99E-4C59-9D7C-F76DAB61D856}" destId="{53F08560-3EFB-49B1-AB48-BF894566AC71}" srcOrd="1" destOrd="0" presId="urn:microsoft.com/office/officeart/2005/8/layout/vList2"/>
    <dgm:cxn modelId="{4362A708-1754-47EC-BCA0-01CD9954DD79}" type="presParOf" srcId="{39483465-B99E-4C59-9D7C-F76DAB61D856}" destId="{4A54EE5B-1FF5-4550-B7FC-88917FE8CD26}" srcOrd="2" destOrd="0" presId="urn:microsoft.com/office/officeart/2005/8/layout/vList2"/>
    <dgm:cxn modelId="{E6BA32AB-BC21-4FEA-BF04-1CED81EBB2D5}" type="presParOf" srcId="{39483465-B99E-4C59-9D7C-F76DAB61D856}" destId="{C516599A-9325-4372-9603-603669B301C1}" srcOrd="3" destOrd="0" presId="urn:microsoft.com/office/officeart/2005/8/layout/vList2"/>
    <dgm:cxn modelId="{FF56A0DC-EE0A-44EB-9B83-83DF1E9BD587}" type="presParOf" srcId="{39483465-B99E-4C59-9D7C-F76DAB61D856}" destId="{16BA23E0-F604-46DC-B4B0-F1793895DFDF}" srcOrd="4" destOrd="0" presId="urn:microsoft.com/office/officeart/2005/8/layout/vList2"/>
    <dgm:cxn modelId="{F96B75D3-F8E4-4829-AEA3-55CC31F92521}" type="presParOf" srcId="{39483465-B99E-4C59-9D7C-F76DAB61D856}" destId="{AF925D51-7A52-4954-B9CA-C71D9B988F46}" srcOrd="5" destOrd="0" presId="urn:microsoft.com/office/officeart/2005/8/layout/vList2"/>
    <dgm:cxn modelId="{35AB74A4-FA5E-493B-91EC-AE4A01A5CE64}" type="presParOf" srcId="{39483465-B99E-4C59-9D7C-F76DAB61D856}" destId="{F20BA678-537C-4622-A753-177E711C52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95F04-E837-4CFC-B1C3-A92D92265E02}">
      <dsp:nvSpPr>
        <dsp:cNvPr id="0" name=""/>
        <dsp:cNvSpPr/>
      </dsp:nvSpPr>
      <dsp:spPr>
        <a:xfrm>
          <a:off x="0" y="75023"/>
          <a:ext cx="6692813" cy="11229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Software </a:t>
          </a:r>
          <a:r>
            <a:rPr lang="it-IT" sz="2100" kern="1200" dirty="0" err="1"/>
            <a:t>Engineer</a:t>
          </a:r>
          <a:endParaRPr lang="en-US" sz="2100" kern="1200" dirty="0"/>
        </a:p>
      </dsp:txBody>
      <dsp:txXfrm>
        <a:off x="54817" y="129840"/>
        <a:ext cx="6583179" cy="1013291"/>
      </dsp:txXfrm>
    </dsp:sp>
    <dsp:sp modelId="{4A54EE5B-1FF5-4550-B7FC-88917FE8CD26}">
      <dsp:nvSpPr>
        <dsp:cNvPr id="0" name=""/>
        <dsp:cNvSpPr/>
      </dsp:nvSpPr>
      <dsp:spPr>
        <a:xfrm>
          <a:off x="0" y="1258429"/>
          <a:ext cx="6692813" cy="1122925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Monitoring and control software (mainly for SKA project) 3D technologies software/exhibitions</a:t>
          </a:r>
        </a:p>
      </dsp:txBody>
      <dsp:txXfrm>
        <a:off x="54817" y="1313246"/>
        <a:ext cx="6583179" cy="1013291"/>
      </dsp:txXfrm>
    </dsp:sp>
    <dsp:sp modelId="{16BA23E0-F604-46DC-B4B0-F1793895DFDF}">
      <dsp:nvSpPr>
        <dsp:cNvPr id="0" name=""/>
        <dsp:cNvSpPr/>
      </dsp:nvSpPr>
      <dsp:spPr>
        <a:xfrm>
          <a:off x="0" y="2441835"/>
          <a:ext cx="6692813" cy="1122925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Osservatorio Astronomico d’Abruzzo (INAF – OAAB)</a:t>
          </a:r>
          <a:endParaRPr lang="en-US" sz="2100" kern="1200" dirty="0"/>
        </a:p>
      </dsp:txBody>
      <dsp:txXfrm>
        <a:off x="54817" y="2496652"/>
        <a:ext cx="6583179" cy="1013291"/>
      </dsp:txXfrm>
    </dsp:sp>
    <dsp:sp modelId="{F20BA678-537C-4622-A753-177E711C52A2}">
      <dsp:nvSpPr>
        <dsp:cNvPr id="0" name=""/>
        <dsp:cNvSpPr/>
      </dsp:nvSpPr>
      <dsp:spPr>
        <a:xfrm>
          <a:off x="0" y="3625240"/>
          <a:ext cx="6692813" cy="112292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Part of my time is devoted to PRISMA (</a:t>
          </a:r>
          <a:r>
            <a:rPr lang="en-US" sz="2100" b="0" i="0" kern="1200" noProof="0" dirty="0"/>
            <a:t>Prima Rete </a:t>
          </a:r>
          <a:r>
            <a:rPr lang="en-US" sz="2100" b="0" i="0" kern="1200" noProof="0" dirty="0" err="1"/>
            <a:t>Italiana</a:t>
          </a:r>
          <a:r>
            <a:rPr lang="en-US" sz="2100" b="0" i="0" kern="1200" noProof="0" dirty="0"/>
            <a:t> per la </a:t>
          </a:r>
          <a:r>
            <a:rPr lang="en-US" sz="2100" b="0" i="0" kern="1200" noProof="0" dirty="0" err="1"/>
            <a:t>Sorveglianza</a:t>
          </a:r>
          <a:r>
            <a:rPr lang="en-US" sz="2100" b="0" i="0" kern="1200" noProof="0" dirty="0"/>
            <a:t> </a:t>
          </a:r>
          <a:r>
            <a:rPr lang="en-US" sz="2100" b="0" i="0" kern="1200" noProof="0" dirty="0" err="1"/>
            <a:t>sistematica</a:t>
          </a:r>
          <a:r>
            <a:rPr lang="en-US" sz="2100" b="0" i="0" kern="1200" noProof="0" dirty="0"/>
            <a:t> di </a:t>
          </a:r>
          <a:r>
            <a:rPr lang="en-US" sz="2100" b="0" i="0" kern="1200" noProof="0" dirty="0" err="1"/>
            <a:t>Meteore</a:t>
          </a:r>
          <a:r>
            <a:rPr lang="en-US" sz="2100" b="0" i="0" kern="1200" noProof="0" dirty="0"/>
            <a:t> e </a:t>
          </a:r>
          <a:r>
            <a:rPr lang="en-US" sz="2100" b="0" i="0" kern="1200" noProof="0" dirty="0" err="1"/>
            <a:t>Atmosfera</a:t>
          </a:r>
          <a:r>
            <a:rPr lang="en-US" sz="2100" kern="1200" noProof="0" dirty="0"/>
            <a:t>) as member of the </a:t>
          </a:r>
          <a:r>
            <a:rPr lang="en-GB" sz="2100" b="0" i="0" kern="1200" dirty="0"/>
            <a:t>Advisory committee. </a:t>
          </a:r>
          <a:endParaRPr lang="en-US" sz="2100" b="0" i="0" kern="1200" noProof="0" dirty="0"/>
        </a:p>
      </dsp:txBody>
      <dsp:txXfrm>
        <a:off x="54817" y="3680057"/>
        <a:ext cx="6583179" cy="101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8A5B4-A126-4207-A1DE-4C7D71C72E11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2B52-11BD-4F28-8F3A-8A72B8A4AA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46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620F-0B52-498C-B886-1130A275B49A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3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DD80-C74B-466C-9101-56EA2C412F47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4057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DD80-C74B-466C-9101-56EA2C412F47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05465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DD80-C74B-466C-9101-56EA2C412F47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097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DD80-C74B-466C-9101-56EA2C412F47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12775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DD80-C74B-466C-9101-56EA2C412F47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3744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185A-6EEA-4FF5-9563-CE9BD0F1288C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5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D5A-C3D7-4E7A-AAFF-C7C29821DEE2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3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7F2-90CA-4EB4-A5B8-8EC53A1421E5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2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D6CA-A05F-401B-9B84-74FE031FCC9A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9CC5-246B-445A-91DB-EDA295E29CF6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AF9C-356F-46B0-A5CC-04E2742AE2A0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B3C5-F328-4127-A323-ADCE039C7D2C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6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35C7-AB6F-4554-970F-095972FCDA48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A65B-98D9-477C-8471-674F750BF766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1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50D1-6A2C-446E-8BE5-4C3C4B4A4D59}" type="datetime1">
              <a:rPr lang="it-IT" smtClean="0"/>
              <a:t>02/02/2023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4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DD80-C74B-466C-9101-56EA2C412F47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ismavpn.oato.inaf.it/prisma_rss/event/202210/20221012T043037_UT" TargetMode="External"/><Relationship Id="rId2" Type="http://schemas.openxmlformats.org/officeDocument/2006/relationships/hyperlink" Target="http://prismavpn.oato.inaf.it/prisma_rss/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ismavpn.oato.inaf.it/prisma_rss/captures/ITLO07" TargetMode="External"/><Relationship Id="rId5" Type="http://schemas.openxmlformats.org/officeDocument/2006/relationships/hyperlink" Target="http://prismavpn.oato.inaf.it/prisma_rss/captures/ITLO06" TargetMode="External"/><Relationship Id="rId4" Type="http://schemas.openxmlformats.org/officeDocument/2006/relationships/hyperlink" Target="http://prismavpn.oato.inaf.it/prisma_rss/event/202210/20221004T040456_U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af.prisma.it/" TargetMode="External"/><Relationship Id="rId2" Type="http://schemas.openxmlformats.org/officeDocument/2006/relationships/hyperlink" Target="http://www.prisma.inaf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armo/freetu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rometheus/node_expor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6A15E-DA7B-47A6-B929-C0D95DEF0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Monitoring and controlling the PRISMA network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AD5CB4-1BE6-4A0E-9188-4F8E81180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Ing. Matteo Di Carlo</a:t>
            </a:r>
          </a:p>
          <a:p>
            <a:r>
              <a:rPr lang="it-IT" dirty="0"/>
              <a:t>INAF – Osservatorio Astronomico d’Abruzzo</a:t>
            </a:r>
          </a:p>
          <a:p>
            <a:r>
              <a:rPr lang="en-GB" dirty="0"/>
              <a:t>TETIS Workshop, Roma 2023</a:t>
            </a:r>
          </a:p>
        </p:txBody>
      </p:sp>
      <p:pic>
        <p:nvPicPr>
          <p:cNvPr id="1026" name="Picture 2" descr="2nd TETIS Workshop">
            <a:extLst>
              <a:ext uri="{FF2B5EF4-FFF2-40B4-BE49-F238E27FC236}">
                <a16:creationId xmlns:a16="http://schemas.microsoft.com/office/drawing/2014/main" id="{C1C1B976-A3D8-6945-92FB-85D22E2F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41679"/>
            <a:ext cx="3552825" cy="23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0375232-625A-E4A9-FE1D-DB6195181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210" y="574994"/>
            <a:ext cx="1655954" cy="1655954"/>
          </a:xfrm>
          <a:prstGeom prst="rect">
            <a:avLst/>
          </a:prstGeom>
        </p:spPr>
      </p:pic>
      <p:pic>
        <p:nvPicPr>
          <p:cNvPr id="1030" name="Picture 6" descr="Istituto Nazionale di Astrofisica - Osservatorio Astronomico d’Abruzzo">
            <a:extLst>
              <a:ext uri="{FF2B5EF4-FFF2-40B4-BE49-F238E27FC236}">
                <a16:creationId xmlns:a16="http://schemas.microsoft.com/office/drawing/2014/main" id="{BCE531C1-7822-0CD0-F430-509705EC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30986"/>
            <a:ext cx="2228626" cy="15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5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Prisma-</a:t>
            </a:r>
            <a:r>
              <a:rPr lang="it-IT" dirty="0" err="1"/>
              <a:t>exporter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Personalization for PRISMA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/>
              <a:t>Number of successful captures done of yesterday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/>
              <a:t>Number of expected captures of yesterday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/>
              <a:t>Number of daily captures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/>
              <a:t>Number of monthly detections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/>
              <a:t>Number of daily events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/>
              <a:t>Daily calibration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 err="1"/>
              <a:t>Montly</a:t>
            </a:r>
            <a:r>
              <a:rPr lang="en-US" dirty="0"/>
              <a:t> calibration</a:t>
            </a:r>
          </a:p>
          <a:p>
            <a:pPr marL="534988" indent="-357188">
              <a:buFont typeface="Arial" panose="020B0604020202020204" pitchFamily="34" charset="0"/>
              <a:buChar char="•"/>
            </a:pPr>
            <a:r>
              <a:rPr lang="en-US" dirty="0"/>
              <a:t>Processed event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39E79C-50DB-2409-0DED-5B334A28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16AE-9152-494F-BED2-0A2775AFCECA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0CCC38-E6F1-4EEF-7218-7A6088BD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F80E24-7423-B05F-5275-1C02890E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2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37E164-ABAB-E38F-7B62-FBE5507E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A29-E56F-4831-B637-A439A740F1B5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68C839-ECC9-7632-FA7D-E98078FE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2BB3C8-AD5D-0BB8-B1C0-75973142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3" y="641555"/>
            <a:ext cx="11956415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D9CEEB-098A-A23F-DA9A-4B13DABF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2C68-10B6-441F-B2EA-B92B4510A6F0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D6F67-0698-05C6-423D-0872F31B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E08FDB-ED05-B7DD-676A-B6C15CBE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7" y="0"/>
            <a:ext cx="1190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Logging</a:t>
            </a:r>
            <a:r>
              <a:rPr lang="it-IT" dirty="0"/>
              <a:t> con </a:t>
            </a:r>
            <a:r>
              <a:rPr lang="it-IT" dirty="0" err="1"/>
              <a:t>Elasticsearch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6345" y="1270000"/>
            <a:ext cx="8596668" cy="3880773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Real-time distributed search and analytics engine</a:t>
            </a:r>
          </a:p>
          <a:p>
            <a:pPr lvl="1" fontAlgn="base"/>
            <a:r>
              <a:rPr lang="en-US" sz="2000" dirty="0"/>
              <a:t>“Real-time” refers to the ability to search (and sometimes create) data as soon as they are produced</a:t>
            </a:r>
          </a:p>
          <a:p>
            <a:pPr lvl="1" fontAlgn="base"/>
            <a:r>
              <a:rPr lang="en-US" sz="2000" dirty="0"/>
              <a:t>Distributed because its indices are divided into shards with zero or more replicas</a:t>
            </a:r>
          </a:p>
          <a:p>
            <a:pPr lvl="1" fontAlgn="base"/>
            <a:r>
              <a:rPr lang="en-US" sz="2000" dirty="0"/>
              <a:t>the analytics engine which allows the discovery, interpretation, and communication of meaningful patterns in data</a:t>
            </a:r>
          </a:p>
          <a:p>
            <a:pPr fontAlgn="base"/>
            <a:r>
              <a:rPr lang="en-US" sz="2400" dirty="0"/>
              <a:t>Based on Apache </a:t>
            </a:r>
            <a:r>
              <a:rPr lang="en-US" sz="2400" dirty="0" err="1"/>
              <a:t>Lucene</a:t>
            </a:r>
            <a:r>
              <a:rPr lang="en-US" sz="2400" dirty="0"/>
              <a:t>: a free and open-source information retrieval software library</a:t>
            </a:r>
          </a:p>
          <a:p>
            <a:pPr fontAlgn="base"/>
            <a:r>
              <a:rPr lang="en-US" sz="2400" dirty="0"/>
              <a:t>It is developed alongside a data-collection and log-parsing engine called </a:t>
            </a:r>
            <a:r>
              <a:rPr lang="en-US" sz="2400" dirty="0" err="1"/>
              <a:t>Logstash</a:t>
            </a:r>
            <a:r>
              <a:rPr lang="en-US" sz="2400" dirty="0"/>
              <a:t>, and an analytics and visualization platform called </a:t>
            </a:r>
            <a:r>
              <a:rPr lang="en-US" sz="2400" dirty="0" err="1"/>
              <a:t>Kibana</a:t>
            </a:r>
            <a:endParaRPr lang="en-US" sz="2400" dirty="0"/>
          </a:p>
          <a:p>
            <a:pPr fontAlgn="base"/>
            <a:endParaRPr lang="en-US" sz="24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D32163-24CC-5497-042D-279E79C8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866-EC5F-4FBB-83F8-0C225AC36E32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3A865-74AE-7CDE-93EC-588BBDDD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A51D34-2249-C418-59C3-BEEB5D7C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2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15AF71-6589-16F6-6F44-AAF10A5D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BD94-4891-4B12-9A08-D5798B808EA1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160ED1-7A0D-25E2-025D-3558121C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44ECAC-87B8-BDE7-CA91-0279A888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7" y="555172"/>
            <a:ext cx="12215295" cy="57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Calibrations and event analysis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/>
              <a:t>Calibration software developed by D. Bargini in IDL</a:t>
            </a:r>
          </a:p>
          <a:p>
            <a:r>
              <a:rPr lang="en-US" sz="3200"/>
              <a:t>Incapsulated in 2 containers/services always running that ever X seconds:</a:t>
            </a:r>
          </a:p>
          <a:p>
            <a:pPr marL="711200" indent="-347663">
              <a:buFont typeface="Arial" panose="020B0604020202020204" pitchFamily="34" charset="0"/>
              <a:buChar char="•"/>
            </a:pPr>
            <a:r>
              <a:rPr lang="en-US" sz="3200"/>
              <a:t>Execute daily calibrations</a:t>
            </a:r>
          </a:p>
          <a:p>
            <a:pPr marL="711200" indent="-347663">
              <a:buFont typeface="Arial" panose="020B0604020202020204" pitchFamily="34" charset="0"/>
              <a:buChar char="•"/>
            </a:pPr>
            <a:r>
              <a:rPr lang="en-US" sz="3200"/>
              <a:t>Execute monthly calibrations</a:t>
            </a:r>
          </a:p>
          <a:p>
            <a:pPr marL="711200" indent="-347663">
              <a:buFont typeface="Arial" panose="020B0604020202020204" pitchFamily="34" charset="0"/>
              <a:buChar char="•"/>
            </a:pPr>
            <a:r>
              <a:rPr lang="en-US" sz="3200"/>
              <a:t>Execute events analisys </a:t>
            </a:r>
          </a:p>
          <a:p>
            <a:endParaRPr lang="en-US" sz="320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0155B7-DB33-83F3-AEAF-5278445E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97BB-7A38-431E-9C3C-1010168A8A03}" type="datetime1">
              <a:rPr lang="en-US" smtClean="0"/>
              <a:t>02/02/2023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FFEF3B-8A58-EFA2-2C6C-DFBD6499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Ing. M. Di Carlo - TETIS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FB9A0-6D85-B896-3C55-7F245199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access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t-IT" dirty="0"/>
          </a:p>
          <a:p>
            <a:r>
              <a:rPr lang="it-IT" dirty="0"/>
              <a:t>Rss: </a:t>
            </a:r>
            <a:r>
              <a:rPr lang="it-IT" dirty="0">
                <a:hlinkClick r:id="rId2"/>
              </a:rPr>
              <a:t>http://prismavpn.oato.inaf.it/prisma_rss/events</a:t>
            </a:r>
            <a:r>
              <a:rPr lang="it-IT" dirty="0"/>
              <a:t> </a:t>
            </a:r>
          </a:p>
          <a:p>
            <a:r>
              <a:rPr lang="it-IT" dirty="0" err="1"/>
              <a:t>Detection</a:t>
            </a:r>
            <a:r>
              <a:rPr lang="it-IT" dirty="0"/>
              <a:t>: http://prismavpn.oato.inaf.it/prisma_rss/event/&lt;yyyymm&gt;/&lt;yyyymmddThhmmss_UT&gt;: </a:t>
            </a:r>
          </a:p>
          <a:p>
            <a:r>
              <a:rPr lang="it-IT" dirty="0"/>
              <a:t>- </a:t>
            </a:r>
            <a:r>
              <a:rPr lang="it-IT" dirty="0">
                <a:hlinkClick r:id="rId3"/>
              </a:rPr>
              <a:t>http://prismavpn.oato.inaf.it/prisma_rss/event/202210/20221012T043037_UT</a:t>
            </a:r>
            <a:r>
              <a:rPr lang="it-IT" dirty="0"/>
              <a:t> </a:t>
            </a:r>
          </a:p>
          <a:p>
            <a:r>
              <a:rPr lang="it-IT" dirty="0"/>
              <a:t>- </a:t>
            </a:r>
            <a:r>
              <a:rPr lang="it-IT" dirty="0">
                <a:hlinkClick r:id="rId4"/>
              </a:rPr>
              <a:t>http://prismavpn.oato.inaf.it/prisma_rss/event/202210/20221004T040456_UT</a:t>
            </a:r>
            <a:r>
              <a:rPr lang="it-IT" dirty="0"/>
              <a:t> </a:t>
            </a:r>
          </a:p>
          <a:p>
            <a:r>
              <a:rPr lang="it-IT" dirty="0" err="1"/>
              <a:t>Captures</a:t>
            </a:r>
            <a:r>
              <a:rPr lang="it-IT" dirty="0"/>
              <a:t>: http://prismavpn.oato.inaf.it/</a:t>
            </a:r>
            <a:r>
              <a:rPr lang="it-IT" dirty="0" err="1"/>
              <a:t>prisma_rss</a:t>
            </a:r>
            <a:r>
              <a:rPr lang="it-IT" dirty="0"/>
              <a:t>/</a:t>
            </a:r>
            <a:r>
              <a:rPr lang="it-IT" dirty="0" err="1"/>
              <a:t>captures</a:t>
            </a:r>
            <a:r>
              <a:rPr lang="it-IT" dirty="0"/>
              <a:t>/&lt;</a:t>
            </a:r>
            <a:r>
              <a:rPr lang="it-IT" dirty="0" err="1"/>
              <a:t>camera_code</a:t>
            </a:r>
            <a:r>
              <a:rPr lang="it-IT" dirty="0"/>
              <a:t>&gt;</a:t>
            </a:r>
          </a:p>
          <a:p>
            <a:r>
              <a:rPr lang="it-IT" dirty="0"/>
              <a:t>- </a:t>
            </a:r>
            <a:r>
              <a:rPr lang="it-IT" dirty="0">
                <a:hlinkClick r:id="rId5"/>
              </a:rPr>
              <a:t>http://prismavpn.oato.inaf.it/prisma_rss/captures/ITLO06</a:t>
            </a:r>
            <a:r>
              <a:rPr lang="it-IT" dirty="0"/>
              <a:t> </a:t>
            </a:r>
          </a:p>
          <a:p>
            <a:r>
              <a:rPr lang="it-IT" dirty="0"/>
              <a:t>- </a:t>
            </a:r>
            <a:r>
              <a:rPr lang="it-IT" dirty="0">
                <a:hlinkClick r:id="rId6"/>
              </a:rPr>
              <a:t>http://prismavpn.oato.inaf.it/prisma_rss/captures/ITLO07</a:t>
            </a: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7C7982-6B46-A200-A773-37AFA247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0489-9D3A-47E8-8167-C0D81A941CD9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531262-71F1-D806-3AB4-DA3FAC8B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400DC8-D798-0869-80C6-C8F92C25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4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C038A-40CA-2474-BFAC-68935A91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Other considerations - Disk space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CC1818-B1E0-2166-0C69-41AB0DD7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Total </a:t>
            </a:r>
            <a:r>
              <a:rPr lang="it-IT" dirty="0" err="1"/>
              <a:t>nodes</a:t>
            </a:r>
            <a:r>
              <a:rPr lang="it-IT" dirty="0"/>
              <a:t> === 70</a:t>
            </a:r>
          </a:p>
          <a:p>
            <a:r>
              <a:rPr lang="it-IT" dirty="0"/>
              <a:t>One </a:t>
            </a:r>
            <a:r>
              <a:rPr lang="it-IT" dirty="0" err="1"/>
              <a:t>month</a:t>
            </a:r>
            <a:r>
              <a:rPr lang="it-IT" dirty="0"/>
              <a:t> </a:t>
            </a:r>
            <a:r>
              <a:rPr lang="it-IT" dirty="0" err="1"/>
              <a:t>capture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10 Gb per </a:t>
            </a:r>
            <a:r>
              <a:rPr lang="it-IT" dirty="0" err="1"/>
              <a:t>node</a:t>
            </a:r>
            <a:endParaRPr lang="it-IT" dirty="0"/>
          </a:p>
          <a:p>
            <a:r>
              <a:rPr lang="it-IT" dirty="0"/>
              <a:t>Total </a:t>
            </a:r>
            <a:r>
              <a:rPr lang="it-IT" dirty="0" err="1"/>
              <a:t>captures</a:t>
            </a:r>
            <a:r>
              <a:rPr lang="it-IT" dirty="0"/>
              <a:t> 700 GB (</a:t>
            </a:r>
            <a:r>
              <a:rPr lang="it-IT" dirty="0" err="1"/>
              <a:t>potential</a:t>
            </a:r>
            <a:r>
              <a:rPr lang="it-IT" dirty="0"/>
              <a:t>)</a:t>
            </a:r>
          </a:p>
          <a:p>
            <a:r>
              <a:rPr lang="it-IT" dirty="0" err="1"/>
              <a:t>Monthly</a:t>
            </a:r>
            <a:r>
              <a:rPr lang="it-IT" dirty="0"/>
              <a:t> Events </a:t>
            </a:r>
            <a:r>
              <a:rPr lang="it-IT" dirty="0" err="1"/>
              <a:t>around</a:t>
            </a:r>
            <a:r>
              <a:rPr lang="it-IT" dirty="0"/>
              <a:t> 500 GB</a:t>
            </a:r>
          </a:p>
          <a:p>
            <a:endParaRPr lang="en-GB" dirty="0"/>
          </a:p>
          <a:p>
            <a:r>
              <a:rPr lang="en-GB" dirty="0"/>
              <a:t>Disk space</a:t>
            </a:r>
          </a:p>
          <a:p>
            <a:r>
              <a:rPr lang="en-GB" dirty="0"/>
              <a:t>Total: 42T   </a:t>
            </a:r>
          </a:p>
          <a:p>
            <a:r>
              <a:rPr lang="en-GB" dirty="0"/>
              <a:t>Used: 30T  </a:t>
            </a:r>
          </a:p>
          <a:p>
            <a:r>
              <a:rPr lang="en-GB" dirty="0"/>
              <a:t>Free: 9,8T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608AE1-A483-80EC-7937-4C0A4838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B7AC-B240-4C09-A15B-33EFBE679DDA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787710-9BC0-FCA2-2401-8B5B17BE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942248-74D2-494E-02BB-5634AF46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considerations </a:t>
            </a:r>
            <a:r>
              <a:rPr lang="it-IT" dirty="0"/>
              <a:t>– CPU e RAM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A8EE4D8A-EEAF-6B45-029F-0283162C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8793-F95C-4671-B5D5-6F1B00E0DF84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27314EA-BCA3-4F50-1C64-3E74A9BB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B2342DB-D533-B2C4-5861-F9EDF84C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9" y="1799854"/>
            <a:ext cx="9915814" cy="33215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96" y="5121381"/>
            <a:ext cx="66389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30FFF-2207-4FF9-AD56-42765F16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100D3-5E28-4F33-BA44-A59B9308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77245" cy="4023360"/>
          </a:xfrm>
        </p:spPr>
        <p:txBody>
          <a:bodyPr>
            <a:normAutofit/>
          </a:bodyPr>
          <a:lstStyle/>
          <a:p>
            <a:r>
              <a:rPr lang="en-US" sz="2800"/>
              <a:t>Working services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2800"/>
              <a:t>(VPN, DNS)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2800"/>
              <a:t>Synchronization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2800"/>
              <a:t>Monitoring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2800"/>
              <a:t>Logging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2800"/>
              <a:t>Calibrations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2800"/>
              <a:t>Event analisys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6D9053-E7FE-EAC7-9B47-53F7D913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EE11-909B-4197-88FB-24EDC2AB2636}" type="datetime1">
              <a:rPr lang="en-US" smtClean="0"/>
              <a:t>02/02/2023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D40574-C960-B70B-C46F-0DF43D47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Ing. M. Di Carlo - TETIS 2023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BA3534-0483-15C5-E037-DA9362F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E3100D3-5E28-4F33-BA44-A59B93084DFC}"/>
              </a:ext>
            </a:extLst>
          </p:cNvPr>
          <p:cNvSpPr txBox="1">
            <a:spLocks/>
          </p:cNvSpPr>
          <p:nvPr/>
        </p:nvSpPr>
        <p:spPr>
          <a:xfrm>
            <a:off x="6284817" y="1845734"/>
            <a:ext cx="437724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WIP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2800"/>
              <a:t>Storage on Trieste</a:t>
            </a:r>
          </a:p>
        </p:txBody>
      </p:sp>
    </p:spTree>
    <p:extLst>
      <p:ext uri="{BB962C8B-B14F-4D97-AF65-F5344CB8AC3E}">
        <p14:creationId xmlns:p14="http://schemas.microsoft.com/office/powerpoint/2010/main" val="360053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6E193C-273A-DF4C-A309-9F19803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7535A1-BBA1-43D6-A04F-C2A8FB4F6E2A}" type="datetime1">
              <a:rPr lang="it-IT" smtClean="0"/>
              <a:pPr>
                <a:spcAft>
                  <a:spcPts val="600"/>
                </a:spcAft>
              </a:pPr>
              <a:t>02/02/2023</a:t>
            </a:fld>
            <a:endParaRPr lang="en-US"/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C47AA6C-E95D-49C8-8CB2-A15823D5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About  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CA8046-B9A3-D4D9-5997-37B4B785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544" y="6041362"/>
            <a:ext cx="5554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Ing. M. Di Carlo - TETIS 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C1ED10-E7F6-1081-5236-5B4451A4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8" name="Segnaposto contenuto 2">
            <a:extLst>
              <a:ext uri="{FF2B5EF4-FFF2-40B4-BE49-F238E27FC236}">
                <a16:creationId xmlns:a16="http://schemas.microsoft.com/office/drawing/2014/main" id="{4F31FE60-5AB0-2FB0-70AF-79F1970A3B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96218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72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it-IT" dirty="0"/>
              <a:t>PRISMA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lvl="0"/>
            <a:r>
              <a:rPr lang="en-US" b="0" i="0" dirty="0"/>
              <a:t>Prima Rete </a:t>
            </a:r>
            <a:r>
              <a:rPr lang="en-US" b="0" i="0" dirty="0" err="1"/>
              <a:t>Italiana</a:t>
            </a:r>
            <a:r>
              <a:rPr lang="en-US" b="0" i="0" dirty="0"/>
              <a:t> per la </a:t>
            </a:r>
            <a:r>
              <a:rPr lang="en-US" b="0" i="0" dirty="0" err="1"/>
              <a:t>Sorveglianza</a:t>
            </a:r>
            <a:r>
              <a:rPr lang="en-US" b="0" i="0" dirty="0"/>
              <a:t> </a:t>
            </a:r>
            <a:r>
              <a:rPr lang="en-US" b="0" i="0" dirty="0" err="1"/>
              <a:t>sistematica</a:t>
            </a:r>
            <a:r>
              <a:rPr lang="en-US" b="0" i="0" dirty="0"/>
              <a:t> di </a:t>
            </a:r>
            <a:r>
              <a:rPr lang="en-US" b="0" i="0" dirty="0" err="1"/>
              <a:t>Meteore</a:t>
            </a:r>
            <a:r>
              <a:rPr lang="en-US" b="0" i="0" dirty="0"/>
              <a:t> e </a:t>
            </a:r>
            <a:r>
              <a:rPr lang="en-US" b="0" i="0" dirty="0" err="1"/>
              <a:t>Atmosfera</a:t>
            </a:r>
            <a:endParaRPr lang="en-US" dirty="0"/>
          </a:p>
          <a:p>
            <a:r>
              <a:rPr lang="en-US" dirty="0">
                <a:hlinkClick r:id="rId2"/>
              </a:rPr>
              <a:t>www.prisma.inaf.it</a:t>
            </a:r>
            <a:endParaRPr lang="en-US" dirty="0"/>
          </a:p>
          <a:p>
            <a:r>
              <a:rPr lang="en-GB" dirty="0">
                <a:hlinkClick r:id="rId3"/>
              </a:rPr>
              <a:t>https://www.facebook.com/inaf.prisma.it/</a:t>
            </a:r>
            <a:endParaRPr lang="en-GB" dirty="0"/>
          </a:p>
          <a:p>
            <a:r>
              <a:rPr lang="en-US" dirty="0"/>
              <a:t>The goal is the observation of bright meteors (fireballs and bolides), in order to determine the orbits of the objects and calculate (with a good degree of approximation) the area of the possible fall of fragments in order to be able to recover the meteorites</a:t>
            </a:r>
          </a:p>
          <a:p>
            <a:r>
              <a:rPr lang="en-US" dirty="0"/>
              <a:t>Born as branch of the French equivalent network called FRIPON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086FB-9EE7-7356-C027-2314DF5F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00" y="6041362"/>
            <a:ext cx="6009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Ing. M. Di Carlo - TETIS 2023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26AACD-067A-9C5F-776E-E9BE8767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5F9FDF4-0EF1-43F8-A065-C836E56260A9}" type="datetime1">
              <a:rPr lang="it-IT" smtClean="0"/>
              <a:pPr>
                <a:spcAft>
                  <a:spcPts val="600"/>
                </a:spcAft>
              </a:pPr>
              <a:t>02/02/2023</a:t>
            </a:fld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5D84D-2347-26B5-D1B0-07DFB289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it-IT"/>
              <a:t>Building block #1: Freeture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GB" dirty="0"/>
              <a:t>Main building block for FRIPON (the </a:t>
            </a:r>
            <a:r>
              <a:rPr lang="en-GB" dirty="0" err="1"/>
              <a:t>french</a:t>
            </a:r>
            <a:r>
              <a:rPr lang="en-GB" dirty="0"/>
              <a:t> equivalent network) and PRISMA</a:t>
            </a:r>
          </a:p>
          <a:p>
            <a:r>
              <a:rPr lang="en-GB" dirty="0" err="1"/>
              <a:t>FreeTure</a:t>
            </a:r>
            <a:r>
              <a:rPr lang="en-GB" dirty="0"/>
              <a:t> is a free open source (GPL license) meteor detection software used to monitor the sky with GigE all-sky cameras to detect and record falling stars and fireball.</a:t>
            </a:r>
          </a:p>
          <a:p>
            <a:r>
              <a:rPr lang="en-GB" dirty="0"/>
              <a:t>Developed by Chiara </a:t>
            </a:r>
            <a:r>
              <a:rPr lang="en-GB" dirty="0" err="1"/>
              <a:t>Marmo</a:t>
            </a:r>
            <a:endParaRPr lang="en-GB" dirty="0"/>
          </a:p>
          <a:p>
            <a:r>
              <a:rPr lang="en-GB" dirty="0"/>
              <a:t>Stable: </a:t>
            </a:r>
          </a:p>
          <a:p>
            <a:pPr lvl="1"/>
            <a:r>
              <a:rPr lang="en-GB" dirty="0"/>
              <a:t>One folder per day for capture images</a:t>
            </a:r>
          </a:p>
          <a:p>
            <a:pPr lvl="1"/>
            <a:r>
              <a:rPr lang="en-GB" dirty="0"/>
              <a:t>If a detection is recognized, it creates another folder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https://github.com/cmarmo/freeture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086FB-9EE7-7356-C027-2314DF5F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00" y="6041362"/>
            <a:ext cx="6009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Ing. M. Di Carlo - TETIS 2023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26AACD-067A-9C5F-776E-E9BE8767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5F9FDF4-0EF1-43F8-A065-C836E56260A9}" type="datetime1">
              <a:rPr lang="it-IT" smtClean="0"/>
              <a:pPr>
                <a:spcAft>
                  <a:spcPts val="600"/>
                </a:spcAft>
              </a:pPr>
              <a:t>02/02/2023</a:t>
            </a:fld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5D84D-2347-26B5-D1B0-07DFB289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DD1007-7DAC-837A-EF54-B2889847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Ing. M. Di Carlo - TETIS 2023</a:t>
            </a:r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08583A-70A1-4DC5-AE9D-8E6DCA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it-IT" dirty="0"/>
              <a:t>Building </a:t>
            </a:r>
            <a:r>
              <a:rPr lang="it-IT" dirty="0" err="1"/>
              <a:t>block</a:t>
            </a:r>
            <a:r>
              <a:rPr lang="it-IT" dirty="0"/>
              <a:t> #2: </a:t>
            </a:r>
            <a:r>
              <a:rPr lang="it-IT" dirty="0" err="1"/>
              <a:t>Ansible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FD2DFA-6D92-673A-0F87-2AB80DFF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5DDC9B-04AC-405A-867F-7C904BE54ECD}" type="datetime1">
              <a:rPr lang="it-IT" smtClean="0"/>
              <a:pPr>
                <a:spcAft>
                  <a:spcPts val="600"/>
                </a:spcAft>
              </a:pPr>
              <a:t>02/02/2023</a:t>
            </a:fld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28FAF7-114A-6063-DA44-93D65A2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CAF91E-4B27-45BD-94F3-F72C1D8D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Free software for software automation (deployment) on </a:t>
            </a:r>
            <a:r>
              <a:rPr lang="en-US" dirty="0" err="1"/>
              <a:t>unix</a:t>
            </a:r>
            <a:r>
              <a:rPr lang="en-US" dirty="0"/>
              <a:t>-like and windows systems </a:t>
            </a:r>
          </a:p>
          <a:p>
            <a:pPr>
              <a:lnSpc>
                <a:spcPct val="90000"/>
              </a:lnSpc>
            </a:pPr>
            <a:r>
              <a:rPr lang="en-US" dirty="0"/>
              <a:t>2 types of machines: simple and controller nodes </a:t>
            </a:r>
          </a:p>
          <a:p>
            <a:pPr>
              <a:lnSpc>
                <a:spcPct val="90000"/>
              </a:lnSpc>
            </a:pPr>
            <a:r>
              <a:rPr lang="en-US" dirty="0"/>
              <a:t>The controller sends execution commands to the nodes with SSH</a:t>
            </a:r>
          </a:p>
          <a:p>
            <a:pPr>
              <a:lnSpc>
                <a:spcPct val="90000"/>
              </a:lnSpc>
            </a:pPr>
            <a:r>
              <a:rPr lang="en-US" dirty="0"/>
              <a:t>The base concept is the «playbook»  that is a sort of book where ansible collects the execution commands to send to the nodes.</a:t>
            </a:r>
          </a:p>
          <a:p>
            <a:pPr>
              <a:lnSpc>
                <a:spcPct val="90000"/>
              </a:lnSpc>
            </a:pPr>
            <a:r>
              <a:rPr lang="en-US" dirty="0"/>
              <a:t>A playbook can define roles and includes other playbooks.</a:t>
            </a:r>
          </a:p>
        </p:txBody>
      </p:sp>
    </p:spTree>
    <p:extLst>
      <p:ext uri="{BB962C8B-B14F-4D97-AF65-F5344CB8AC3E}">
        <p14:creationId xmlns:p14="http://schemas.microsoft.com/office/powerpoint/2010/main" val="257810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</a:t>
            </a:r>
            <a:r>
              <a:rPr lang="it-IT" dirty="0"/>
              <a:t> services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3200" dirty="0"/>
              <a:t>Synchronization 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3200" dirty="0"/>
              <a:t>Monitoring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3200" dirty="0"/>
              <a:t>Logging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3200" dirty="0"/>
              <a:t>Calibrations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3200" dirty="0"/>
              <a:t>Events analysis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3200" dirty="0"/>
              <a:t>Data access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en-US" sz="3200" dirty="0"/>
              <a:t>(VPN, DNS)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40CBE-CC9B-7582-0AC4-E81C9C8F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7FE3-C26C-4C11-9D71-36C714C646E0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ED5A0-9E3E-4D81-CE3D-0ADDDA59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CACBE3-367F-64B4-6D4D-84FB3035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30" name="Picture 6" descr="python logo - DevAcademy España">
            <a:extLst>
              <a:ext uri="{FF2B5EF4-FFF2-40B4-BE49-F238E27FC236}">
                <a16:creationId xmlns:a16="http://schemas.microsoft.com/office/drawing/2014/main" id="{96418FC1-C08A-C862-D2A8-56EA05EE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90" y="4104437"/>
            <a:ext cx="1706736" cy="17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cker logo histoire et signification, evolution, symbole Docker">
            <a:extLst>
              <a:ext uri="{FF2B5EF4-FFF2-40B4-BE49-F238E27FC236}">
                <a16:creationId xmlns:a16="http://schemas.microsoft.com/office/drawing/2014/main" id="{C5864F2C-C1A7-BD57-3F77-21E5754C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68" y="1968352"/>
            <a:ext cx="2596707" cy="1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tLab - Prototyping Work">
            <a:extLst>
              <a:ext uri="{FF2B5EF4-FFF2-40B4-BE49-F238E27FC236}">
                <a16:creationId xmlns:a16="http://schemas.microsoft.com/office/drawing/2014/main" id="{C5FDC71A-454A-33F9-D3E6-DE9BD291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72" y="2184012"/>
            <a:ext cx="1865128" cy="16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9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2400" dirty="0"/>
              <a:t>2 services (containers) always running for synchronizing captures, detections and events data both from FRIPON and PRISMA nodes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2400" dirty="0"/>
              <a:t>2 modes of working: last n days synchronization and on request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2400" dirty="0"/>
              <a:t>Evolution of the </a:t>
            </a:r>
            <a:r>
              <a:rPr lang="en-US" sz="2400" dirty="0" err="1"/>
              <a:t>rsync</a:t>
            </a:r>
            <a:r>
              <a:rPr lang="en-US" sz="2400" dirty="0"/>
              <a:t> module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ED56B5-5FFA-B986-A79B-19BB502C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F407-0FB6-420C-9E80-525B79E0674F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1D756D-6E93-9C0A-E654-E2125195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074EEB-E6F1-5955-08B7-BAFE17A5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6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B7C33-0EFD-4B03-9B2B-1F1DDBE2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Monitoring with </a:t>
            </a:r>
            <a:r>
              <a:rPr lang="it-IT" dirty="0" err="1"/>
              <a:t>Prometheus</a:t>
            </a:r>
            <a:endParaRPr lang="en-GB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A75CF8-77F3-78C9-E5D1-995B1CAB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2CA2-C08A-4C8E-8D00-025287B4EC43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605258-FC35-4B52-FEE0-0C5937D1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4B8DF6-5465-1D7D-BC48-09B40DBF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Google Shape;86;p15">
            <a:extLst>
              <a:ext uri="{FF2B5EF4-FFF2-40B4-BE49-F238E27FC236}">
                <a16:creationId xmlns:a16="http://schemas.microsoft.com/office/drawing/2014/main" id="{51228AA5-D427-4957-8AD0-440FB126E1E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260" y="1845734"/>
            <a:ext cx="7065149" cy="424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29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DFFA5-A6E2-4B0F-B925-65740F48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Node-exporter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ACC1FD-5378-4B1C-87BB-3E7DBFCA3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Prometheus exporter for hardware and OS metrics exposed by *NIX kernels, written in Go with pluggable metric collectors.</a:t>
            </a:r>
          </a:p>
          <a:p>
            <a:r>
              <a:rPr lang="en-GB" dirty="0"/>
              <a:t>Service available on every node that allow the access of hardware and </a:t>
            </a:r>
            <a:r>
              <a:rPr lang="en-GB" dirty="0" err="1"/>
              <a:t>os</a:t>
            </a:r>
            <a:r>
              <a:rPr lang="en-GB" dirty="0"/>
              <a:t> related data metrics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https://github.com/prometheus/node_exporter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F4EA43-B05F-0E44-922F-F65E1CAB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5713-16DF-442B-9E6F-F764E40AFCB4}" type="datetime1">
              <a:rPr lang="it-IT" smtClean="0"/>
              <a:t>02/02/2023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4FE788-21BE-AA46-69B7-4957A4EA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M. Di Carlo - TETIS 2023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42E60E-8C14-EC84-9EBE-745805BB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5112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1342</TotalTime>
  <Words>995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Sfaccettatura</vt:lpstr>
      <vt:lpstr>Monitoring and controlling the PRISMA network</vt:lpstr>
      <vt:lpstr>About  </vt:lpstr>
      <vt:lpstr>PRISMA</vt:lpstr>
      <vt:lpstr>Building block #1: Freeture</vt:lpstr>
      <vt:lpstr>Building block #2: Ansible</vt:lpstr>
      <vt:lpstr>Available services </vt:lpstr>
      <vt:lpstr>Synchronization</vt:lpstr>
      <vt:lpstr>Monitoring with Prometheus</vt:lpstr>
      <vt:lpstr>Node-exporter</vt:lpstr>
      <vt:lpstr>Prisma-exporter</vt:lpstr>
      <vt:lpstr>Presentazione standard di PowerPoint</vt:lpstr>
      <vt:lpstr>Presentazione standard di PowerPoint</vt:lpstr>
      <vt:lpstr>Logging con Elasticsearch</vt:lpstr>
      <vt:lpstr>Presentazione standard di PowerPoint</vt:lpstr>
      <vt:lpstr>Calibrations and event analysis</vt:lpstr>
      <vt:lpstr>Data access</vt:lpstr>
      <vt:lpstr>Other considerations - Disk space</vt:lpstr>
      <vt:lpstr>Other considerations – CPU e RAM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Primi passi verso una rete PRISMA autonoma</dc:title>
  <dc:creator>Matteo Di Carlo</dc:creator>
  <cp:lastModifiedBy>Matteo Di Carlo</cp:lastModifiedBy>
  <cp:revision>89</cp:revision>
  <dcterms:created xsi:type="dcterms:W3CDTF">2020-11-25T09:16:24Z</dcterms:created>
  <dcterms:modified xsi:type="dcterms:W3CDTF">2023-02-02T13:58:04Z</dcterms:modified>
</cp:coreProperties>
</file>