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85" r:id="rId2"/>
    <p:sldId id="308" r:id="rId3"/>
    <p:sldId id="310" r:id="rId4"/>
    <p:sldId id="257" r:id="rId5"/>
    <p:sldId id="276" r:id="rId6"/>
    <p:sldId id="277" r:id="rId7"/>
    <p:sldId id="292" r:id="rId8"/>
    <p:sldId id="302" r:id="rId9"/>
    <p:sldId id="294" r:id="rId10"/>
    <p:sldId id="280" r:id="rId11"/>
    <p:sldId id="296" r:id="rId12"/>
    <p:sldId id="297" r:id="rId13"/>
    <p:sldId id="282" r:id="rId14"/>
    <p:sldId id="298" r:id="rId15"/>
    <p:sldId id="281" r:id="rId16"/>
    <p:sldId id="309" r:id="rId17"/>
    <p:sldId id="307" r:id="rId18"/>
    <p:sldId id="305" r:id="rId19"/>
    <p:sldId id="286" r:id="rId20"/>
    <p:sldId id="283" r:id="rId21"/>
    <p:sldId id="290" r:id="rId22"/>
    <p:sldId id="289" r:id="rId23"/>
    <p:sldId id="291" r:id="rId24"/>
    <p:sldId id="293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00"/>
    <a:srgbClr val="FE491C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5"/>
  </p:normalViewPr>
  <p:slideViewPr>
    <p:cSldViewPr snapToGrid="0">
      <p:cViewPr>
        <p:scale>
          <a:sx n="117" d="100"/>
          <a:sy n="117" d="100"/>
        </p:scale>
        <p:origin x="280" y="568"/>
      </p:cViewPr>
      <p:guideLst>
        <p:guide orient="horz" pos="1597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1960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288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566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6757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089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1637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929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395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806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2475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030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4465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011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402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34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665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833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06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05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9908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287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722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4ef153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4ef153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220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98F0458-AC05-4695-AAE5-EB3646E3E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/>
          <a:stretch/>
        </p:blipFill>
        <p:spPr bwMode="auto">
          <a:xfrm>
            <a:off x="4898568" y="873759"/>
            <a:ext cx="3299560" cy="286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AC28244-8CB9-BDDD-D86D-D0E92160B9C8}"/>
              </a:ext>
            </a:extLst>
          </p:cNvPr>
          <p:cNvSpPr txBox="1">
            <a:spLocks/>
          </p:cNvSpPr>
          <p:nvPr/>
        </p:nvSpPr>
        <p:spPr>
          <a:xfrm>
            <a:off x="286956" y="198411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  <a:t>The radio VLBI </a:t>
            </a:r>
            <a:r>
              <a:rPr lang="it-IT" sz="2600" b="1" dirty="0" err="1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  <a:t>view</a:t>
            </a: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  <a:t> </a:t>
            </a:r>
            <a:br>
              <a:rPr lang="it-IT" sz="2600" b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</a:b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  <a:t>of the </a:t>
            </a:r>
            <a:r>
              <a:rPr lang="it-IT" sz="2600" b="1" dirty="0" err="1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  <a:t>outstanding</a:t>
            </a: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  <a:t> 𝛄-ray </a:t>
            </a:r>
            <a:r>
              <a:rPr lang="it-IT" sz="2600" b="1" dirty="0" err="1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  <a:t>flare</a:t>
            </a: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  <a:t> </a:t>
            </a:r>
            <a:br>
              <a:rPr lang="it-IT" sz="2600" b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</a:b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  <a:t>of the </a:t>
            </a:r>
            <a:r>
              <a:rPr lang="it-IT" sz="2600" b="1" dirty="0" err="1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  <a:t>lensed</a:t>
            </a: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  <a:t> blazar PKS 1830-211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F953B1C-5D88-09C4-1BA9-5C82FB4CD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3536" y="-43875"/>
            <a:ext cx="4879024" cy="233204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7E5364-E55F-0F31-EBBD-0FE392256B4D}"/>
              </a:ext>
            </a:extLst>
          </p:cNvPr>
          <p:cNvSpPr txBox="1"/>
          <p:nvPr/>
        </p:nvSpPr>
        <p:spPr>
          <a:xfrm>
            <a:off x="331900" y="3347230"/>
            <a:ext cx="777157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Cristiana Spingola </a:t>
            </a:r>
          </a:p>
          <a:p>
            <a:r>
              <a:rPr lang="it-IT" sz="1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Post-doc </a:t>
            </a:r>
            <a:r>
              <a:rPr lang="it-IT" sz="1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at</a:t>
            </a:r>
            <a:r>
              <a:rPr lang="it-IT" sz="1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 INAF – Institute for </a:t>
            </a:r>
            <a:r>
              <a:rPr lang="it-IT" sz="1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Radioastronomy</a:t>
            </a:r>
            <a:r>
              <a:rPr lang="it-IT" sz="1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 – VLBI/High energy group</a:t>
            </a:r>
          </a:p>
          <a:p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M. Giroletti (INAF – IRA), M. Orienti (INAF – IRA),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F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. D’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Ammando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(INAF– IRA), S. Buson (University of Wurzburg) - Chris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Fassnacht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(UC Davis)  - P. Edwards (CSIRO)  - C.C. Cheung (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Naval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Research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Laboratory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) –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J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. Stevens (CSIRO)  - S. Ciprini (Università di Perugia) – </a:t>
            </a: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and the OVRO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collaboration</a:t>
            </a:r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B50021B-201F-D939-8AAC-EFEE214C9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4" y="246676"/>
            <a:ext cx="915455" cy="91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logna&amp;Friends">
            <a:extLst>
              <a:ext uri="{FF2B5EF4-FFF2-40B4-BE49-F238E27FC236}">
                <a16:creationId xmlns:a16="http://schemas.microsoft.com/office/drawing/2014/main" id="{7E91FF4C-D333-B3E7-E929-7A609BD48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26" y="4379420"/>
            <a:ext cx="1932298" cy="4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69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05C75F67-7A75-95AC-DE45-8A60FB0A0FDC}"/>
              </a:ext>
            </a:extLst>
          </p:cNvPr>
          <p:cNvSpPr txBox="1"/>
          <p:nvPr/>
        </p:nvSpPr>
        <p:spPr>
          <a:xfrm>
            <a:off x="259120" y="170291"/>
            <a:ext cx="7879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VLBI follow-up of the outstanding 𝛄-ray flare from PKS 1830-211 at </a:t>
            </a:r>
            <a:r>
              <a:rPr lang="en-US" sz="1500" u="sng" dirty="0">
                <a:solidFill>
                  <a:schemeClr val="accent4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15</a:t>
            </a:r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, 24 and 43 GHz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228F715-EBF2-E3E6-CC35-23AC8877EC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05" y="1324498"/>
            <a:ext cx="3207326" cy="270223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B906BF5-2757-129A-48E1-6182C37FE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643" y="1324498"/>
            <a:ext cx="3325444" cy="270223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136C39-CB78-0388-522D-97E5C58A04C0}"/>
              </a:ext>
            </a:extLst>
          </p:cNvPr>
          <p:cNvSpPr txBox="1"/>
          <p:nvPr/>
        </p:nvSpPr>
        <p:spPr>
          <a:xfrm>
            <a:off x="459505" y="955166"/>
            <a:ext cx="3465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Lensed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image 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264F84-1F2C-CC73-BF50-7515EDE2F2C8}"/>
              </a:ext>
            </a:extLst>
          </p:cNvPr>
          <p:cNvSpPr txBox="1"/>
          <p:nvPr/>
        </p:nvSpPr>
        <p:spPr>
          <a:xfrm>
            <a:off x="4232643" y="995932"/>
            <a:ext cx="3465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Lensed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image B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2D0655-8F86-675B-2D53-6724EB79C11D}"/>
              </a:ext>
            </a:extLst>
          </p:cNvPr>
          <p:cNvSpPr txBox="1"/>
          <p:nvPr/>
        </p:nvSpPr>
        <p:spPr>
          <a:xfrm>
            <a:off x="371763" y="4147568"/>
            <a:ext cx="7105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Avenir Medium" panose="02000503020000020003" pitchFamily="2" charset="0"/>
              </a:rPr>
              <a:t>15 GHz  (2 cm)</a:t>
            </a:r>
          </a:p>
          <a:p>
            <a:r>
              <a:rPr lang="it-IT" sz="1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Beam</a:t>
            </a:r>
            <a:r>
              <a:rPr lang="it-IT" sz="1000" dirty="0">
                <a:solidFill>
                  <a:schemeClr val="bg1"/>
                </a:solidFill>
                <a:latin typeface="Avenir Light" panose="020B0402020203020204" pitchFamily="34" charset="77"/>
              </a:rPr>
              <a:t> 3.0 mas x 0.5 mas, </a:t>
            </a:r>
            <a:r>
              <a:rPr lang="it-IT" sz="1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rms</a:t>
            </a:r>
            <a:r>
              <a:rPr lang="it-IT" sz="1000" dirty="0">
                <a:solidFill>
                  <a:schemeClr val="bg1"/>
                </a:solidFill>
                <a:latin typeface="Avenir Light" panose="020B0402020203020204" pitchFamily="34" charset="77"/>
              </a:rPr>
              <a:t> 0.1-0.3 </a:t>
            </a:r>
            <a:r>
              <a:rPr lang="it-IT" sz="1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mJy</a:t>
            </a:r>
            <a:r>
              <a:rPr lang="it-IT" sz="1000" dirty="0">
                <a:solidFill>
                  <a:schemeClr val="bg1"/>
                </a:solidFill>
                <a:latin typeface="Avenir Light" panose="020B0402020203020204" pitchFamily="34" charset="77"/>
              </a:rPr>
              <a:t>/</a:t>
            </a:r>
            <a:r>
              <a:rPr lang="it-IT" sz="1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beam</a:t>
            </a:r>
            <a:endParaRPr lang="it-IT" sz="1000" dirty="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F620559-0B03-B564-D03E-F143B84C21A7}"/>
              </a:ext>
            </a:extLst>
          </p:cNvPr>
          <p:cNvSpPr txBox="1"/>
          <p:nvPr/>
        </p:nvSpPr>
        <p:spPr>
          <a:xfrm>
            <a:off x="1221274" y="585789"/>
            <a:ext cx="595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No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evidence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for a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knot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ejection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at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mas and sub-mas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resolution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with the VLBA </a:t>
            </a:r>
          </a:p>
        </p:txBody>
      </p:sp>
    </p:spTree>
    <p:extLst>
      <p:ext uri="{BB962C8B-B14F-4D97-AF65-F5344CB8AC3E}">
        <p14:creationId xmlns:p14="http://schemas.microsoft.com/office/powerpoint/2010/main" val="15695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A134A6B-5671-4F71-79AD-4B60A9678A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82" y="1439413"/>
            <a:ext cx="2976648" cy="259241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CB8EE18-3B6F-DFA8-3DC6-023D655782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2643" y="1439413"/>
            <a:ext cx="3379470" cy="280676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51351BF-C933-A902-D15C-AAD6675D58CF}"/>
              </a:ext>
            </a:extLst>
          </p:cNvPr>
          <p:cNvSpPr txBox="1"/>
          <p:nvPr/>
        </p:nvSpPr>
        <p:spPr>
          <a:xfrm>
            <a:off x="459505" y="955166"/>
            <a:ext cx="3465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Lensed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image 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77CD61-5D03-725C-E4D2-76572A2EC67D}"/>
              </a:ext>
            </a:extLst>
          </p:cNvPr>
          <p:cNvSpPr txBox="1"/>
          <p:nvPr/>
        </p:nvSpPr>
        <p:spPr>
          <a:xfrm>
            <a:off x="4232643" y="995932"/>
            <a:ext cx="3465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Lensed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image B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CC7C065-8899-A6B3-4A5E-CFEC96977391}"/>
              </a:ext>
            </a:extLst>
          </p:cNvPr>
          <p:cNvSpPr txBox="1"/>
          <p:nvPr/>
        </p:nvSpPr>
        <p:spPr>
          <a:xfrm>
            <a:off x="371763" y="4147568"/>
            <a:ext cx="7105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Avenir Medium" panose="02000503020000020003" pitchFamily="2" charset="0"/>
              </a:rPr>
              <a:t>24 GHz (1.2 cm) </a:t>
            </a:r>
          </a:p>
          <a:p>
            <a:r>
              <a:rPr lang="it-IT" sz="1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Beam</a:t>
            </a:r>
            <a:r>
              <a:rPr lang="it-IT" sz="1000" dirty="0">
                <a:solidFill>
                  <a:schemeClr val="bg1"/>
                </a:solidFill>
                <a:latin typeface="Avenir Light" panose="020B0402020203020204" pitchFamily="34" charset="77"/>
              </a:rPr>
              <a:t> 2.0 mas x 0.4 mas, </a:t>
            </a:r>
            <a:r>
              <a:rPr lang="it-IT" sz="1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rms</a:t>
            </a:r>
            <a:r>
              <a:rPr lang="it-IT" sz="1000" dirty="0">
                <a:solidFill>
                  <a:schemeClr val="bg1"/>
                </a:solidFill>
                <a:latin typeface="Avenir Light" panose="020B0402020203020204" pitchFamily="34" charset="77"/>
              </a:rPr>
              <a:t> 0.2-0.5 </a:t>
            </a:r>
            <a:r>
              <a:rPr lang="it-IT" sz="1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mJy</a:t>
            </a:r>
            <a:r>
              <a:rPr lang="it-IT" sz="1000" dirty="0">
                <a:solidFill>
                  <a:schemeClr val="bg1"/>
                </a:solidFill>
                <a:latin typeface="Avenir Light" panose="020B0402020203020204" pitchFamily="34" charset="77"/>
              </a:rPr>
              <a:t>/</a:t>
            </a:r>
            <a:r>
              <a:rPr lang="it-IT" sz="1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beam</a:t>
            </a:r>
            <a:endParaRPr lang="it-IT" sz="1000" dirty="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3D8BE34-2D10-71BE-19F1-9FDB2F3CFDCD}"/>
              </a:ext>
            </a:extLst>
          </p:cNvPr>
          <p:cNvSpPr txBox="1"/>
          <p:nvPr/>
        </p:nvSpPr>
        <p:spPr>
          <a:xfrm>
            <a:off x="259120" y="170291"/>
            <a:ext cx="7879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VLBI follow-up of the outstanding 𝛄-ray flare from PKS 1830-211 at 15, </a:t>
            </a:r>
            <a:r>
              <a:rPr lang="en-US" sz="1500" u="sng" dirty="0">
                <a:solidFill>
                  <a:schemeClr val="accent4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24 </a:t>
            </a:r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and 43 GHz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DCE0F8-70DB-7A73-0D8C-F3F0FB98AB7C}"/>
              </a:ext>
            </a:extLst>
          </p:cNvPr>
          <p:cNvSpPr txBox="1"/>
          <p:nvPr/>
        </p:nvSpPr>
        <p:spPr>
          <a:xfrm>
            <a:off x="1221274" y="585789"/>
            <a:ext cx="595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No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evidence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for a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knot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ejection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at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mas and sub-mas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resolution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with the VLBA </a:t>
            </a:r>
          </a:p>
        </p:txBody>
      </p:sp>
    </p:spTree>
    <p:extLst>
      <p:ext uri="{BB962C8B-B14F-4D97-AF65-F5344CB8AC3E}">
        <p14:creationId xmlns:p14="http://schemas.microsoft.com/office/powerpoint/2010/main" val="29618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A134A6B-5671-4F71-79AD-4B60A9678A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82" y="1439413"/>
            <a:ext cx="2976648" cy="259241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CB8EE18-3B6F-DFA8-3DC6-023D655782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2643" y="1439413"/>
            <a:ext cx="3379470" cy="28067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CFA61DE-9405-5036-DFA9-A930DF40EC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5457" y="2397050"/>
            <a:ext cx="462585" cy="3493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2AF52EF-CB39-8CA0-622D-EDEAAA0C7B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4652" y="2481226"/>
            <a:ext cx="503473" cy="3723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C7708B-DE7B-38EA-34EF-C268ABEF134B}"/>
              </a:ext>
            </a:extLst>
          </p:cNvPr>
          <p:cNvSpPr txBox="1"/>
          <p:nvPr/>
        </p:nvSpPr>
        <p:spPr>
          <a:xfrm>
            <a:off x="459505" y="955166"/>
            <a:ext cx="3465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Lensed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image 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539D463-2B53-5177-CD22-4CE2748FF93A}"/>
              </a:ext>
            </a:extLst>
          </p:cNvPr>
          <p:cNvSpPr txBox="1"/>
          <p:nvPr/>
        </p:nvSpPr>
        <p:spPr>
          <a:xfrm>
            <a:off x="4232643" y="995932"/>
            <a:ext cx="3465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Lensed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image B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78D885C-4A25-8720-C47C-1D6CEA9F4F7A}"/>
              </a:ext>
            </a:extLst>
          </p:cNvPr>
          <p:cNvSpPr txBox="1"/>
          <p:nvPr/>
        </p:nvSpPr>
        <p:spPr>
          <a:xfrm>
            <a:off x="371763" y="4147568"/>
            <a:ext cx="7105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Avenir Medium" panose="02000503020000020003" pitchFamily="2" charset="0"/>
              </a:rPr>
              <a:t>43 GHz  (7 mm)</a:t>
            </a:r>
          </a:p>
          <a:p>
            <a:r>
              <a:rPr lang="it-IT" sz="1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Beam</a:t>
            </a:r>
            <a:r>
              <a:rPr lang="it-IT" sz="1000" dirty="0">
                <a:solidFill>
                  <a:schemeClr val="bg1"/>
                </a:solidFill>
                <a:latin typeface="Avenir Light" panose="020B0402020203020204" pitchFamily="34" charset="77"/>
              </a:rPr>
              <a:t> 0.5 mas x 0.2 mas, </a:t>
            </a:r>
            <a:r>
              <a:rPr lang="it-IT" sz="1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rms</a:t>
            </a:r>
            <a:r>
              <a:rPr lang="it-IT" sz="1000" dirty="0">
                <a:solidFill>
                  <a:schemeClr val="bg1"/>
                </a:solidFill>
                <a:latin typeface="Avenir Light" panose="020B0402020203020204" pitchFamily="34" charset="77"/>
              </a:rPr>
              <a:t> 0.5 - 2 </a:t>
            </a:r>
            <a:r>
              <a:rPr lang="it-IT" sz="1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mJy</a:t>
            </a:r>
            <a:r>
              <a:rPr lang="it-IT" sz="1000" dirty="0">
                <a:solidFill>
                  <a:schemeClr val="bg1"/>
                </a:solidFill>
                <a:latin typeface="Avenir Light" panose="020B0402020203020204" pitchFamily="34" charset="77"/>
              </a:rPr>
              <a:t>/</a:t>
            </a:r>
            <a:r>
              <a:rPr lang="it-IT" sz="1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beam</a:t>
            </a:r>
            <a:endParaRPr lang="it-IT" sz="1000" dirty="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CF5265C4-9108-914B-7C42-ABE44B9C22D2}"/>
              </a:ext>
            </a:extLst>
          </p:cNvPr>
          <p:cNvSpPr txBox="1"/>
          <p:nvPr/>
        </p:nvSpPr>
        <p:spPr>
          <a:xfrm>
            <a:off x="259120" y="170291"/>
            <a:ext cx="7879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VLBI follow-up of the outstanding 𝛄-ray flare from PKS 1830-211 at 15, 24 and </a:t>
            </a:r>
            <a:r>
              <a:rPr lang="en-US" sz="1500" u="sng" dirty="0">
                <a:solidFill>
                  <a:schemeClr val="accent4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43 </a:t>
            </a:r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GHz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EBD5EB-0DFD-78CC-CD74-B5A6932E5FBE}"/>
              </a:ext>
            </a:extLst>
          </p:cNvPr>
          <p:cNvSpPr txBox="1"/>
          <p:nvPr/>
        </p:nvSpPr>
        <p:spPr>
          <a:xfrm>
            <a:off x="1221274" y="585789"/>
            <a:ext cx="595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No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evidence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for a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knot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ejection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at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mas and sub-mas </a:t>
            </a:r>
            <a:r>
              <a:rPr lang="it-IT" sz="1200" b="1" dirty="0" err="1">
                <a:solidFill>
                  <a:schemeClr val="accent4"/>
                </a:solidFill>
                <a:latin typeface="Helvetica" pitchFamily="2" charset="0"/>
              </a:rPr>
              <a:t>resolution</a:t>
            </a:r>
            <a:r>
              <a:rPr lang="it-IT" sz="1200" b="1" dirty="0">
                <a:solidFill>
                  <a:schemeClr val="accent4"/>
                </a:solidFill>
                <a:latin typeface="Helvetica" pitchFamily="2" charset="0"/>
              </a:rPr>
              <a:t> with the VLBA </a:t>
            </a:r>
          </a:p>
        </p:txBody>
      </p:sp>
    </p:spTree>
    <p:extLst>
      <p:ext uri="{BB962C8B-B14F-4D97-AF65-F5344CB8AC3E}">
        <p14:creationId xmlns:p14="http://schemas.microsoft.com/office/powerpoint/2010/main" val="283678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FFD25F6-F899-9E99-0471-54E47B94F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8705"/>
            <a:ext cx="7947640" cy="39738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EE9B74-DF0A-AA90-489F-290162E9A757}"/>
              </a:ext>
            </a:extLst>
          </p:cNvPr>
          <p:cNvSpPr txBox="1"/>
          <p:nvPr/>
        </p:nvSpPr>
        <p:spPr>
          <a:xfrm>
            <a:off x="3424966" y="704806"/>
            <a:ext cx="2668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OBSERVED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2FF20323-4DA7-D54D-4F8D-284C3C12ED42}"/>
              </a:ext>
            </a:extLst>
          </p:cNvPr>
          <p:cNvSpPr txBox="1"/>
          <p:nvPr/>
        </p:nvSpPr>
        <p:spPr>
          <a:xfrm>
            <a:off x="259120" y="170291"/>
            <a:ext cx="7298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VLBI follow-up of the outstanding 𝛄-ray flare from PKS 1830-211</a:t>
            </a:r>
          </a:p>
        </p:txBody>
      </p:sp>
    </p:spTree>
    <p:extLst>
      <p:ext uri="{BB962C8B-B14F-4D97-AF65-F5344CB8AC3E}">
        <p14:creationId xmlns:p14="http://schemas.microsoft.com/office/powerpoint/2010/main" val="2029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2FF20323-4DA7-D54D-4F8D-284C3C12ED42}"/>
              </a:ext>
            </a:extLst>
          </p:cNvPr>
          <p:cNvSpPr txBox="1"/>
          <p:nvPr/>
        </p:nvSpPr>
        <p:spPr>
          <a:xfrm>
            <a:off x="259120" y="170291"/>
            <a:ext cx="7298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VLBI follow-up of the outstanding 𝛄-ray flare from PKS 1830-211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B4DF08D-5A9A-6738-71CC-059B575F2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6756"/>
            <a:ext cx="7947640" cy="39738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EE9B74-DF0A-AA90-489F-290162E9A757}"/>
              </a:ext>
            </a:extLst>
          </p:cNvPr>
          <p:cNvSpPr txBox="1"/>
          <p:nvPr/>
        </p:nvSpPr>
        <p:spPr>
          <a:xfrm>
            <a:off x="3424966" y="704806"/>
            <a:ext cx="2668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Medium" panose="02000503020000020003" pitchFamily="2" charset="0"/>
              </a:rPr>
              <a:t>TIME SHIFTED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B315C2-FEC7-961E-BAE3-39D09C5EC1AF}"/>
              </a:ext>
            </a:extLst>
          </p:cNvPr>
          <p:cNvSpPr txBox="1"/>
          <p:nvPr/>
        </p:nvSpPr>
        <p:spPr>
          <a:xfrm>
            <a:off x="1380262" y="1425806"/>
            <a:ext cx="518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Δt</a:t>
            </a:r>
            <a:r>
              <a:rPr lang="it-IT" sz="1200" b="1" baseline="-25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AB</a:t>
            </a:r>
            <a:r>
              <a:rPr lang="it-IT" sz="1200" b="1" baseline="-250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 </a:t>
            </a:r>
            <a:r>
              <a:rPr lang="it-IT" sz="1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= 28.3 ± 3.1 days</a:t>
            </a:r>
          </a:p>
          <a:p>
            <a:pPr algn="ctr"/>
            <a:r>
              <a:rPr lang="it-IT" sz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𝝁</a:t>
            </a:r>
            <a:r>
              <a:rPr lang="it-IT" sz="1200" baseline="-250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A</a:t>
            </a:r>
            <a:r>
              <a:rPr lang="it-IT" sz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/ 𝝁</a:t>
            </a:r>
            <a:r>
              <a:rPr lang="it-IT" sz="1200" baseline="-250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B</a:t>
            </a:r>
            <a:r>
              <a:rPr lang="it-IT" sz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 =1.1 ± 0.3</a:t>
            </a:r>
          </a:p>
          <a:p>
            <a:pPr algn="ctr"/>
            <a:endParaRPr lang="it-IT" sz="1200" dirty="0">
              <a:solidFill>
                <a:schemeClr val="accent5">
                  <a:lumMod val="40000"/>
                  <a:lumOff val="60000"/>
                </a:schemeClr>
              </a:solidFill>
              <a:latin typeface="Avenir" panose="02000503020000020003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A58874-65AB-CA06-0AA0-763F6A530DB9}"/>
              </a:ext>
            </a:extLst>
          </p:cNvPr>
          <p:cNvSpPr txBox="1"/>
          <p:nvPr/>
        </p:nvSpPr>
        <p:spPr>
          <a:xfrm>
            <a:off x="2122180" y="3232856"/>
            <a:ext cx="2668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  <a:latin typeface="Helvetica Light" panose="020B0403020202020204" pitchFamily="34" charset="0"/>
              </a:rPr>
              <a:t>B - 28.3 days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4D26B1-624F-507F-EB00-A48807332FE4}"/>
              </a:ext>
            </a:extLst>
          </p:cNvPr>
          <p:cNvSpPr txBox="1"/>
          <p:nvPr/>
        </p:nvSpPr>
        <p:spPr>
          <a:xfrm>
            <a:off x="259120" y="4483060"/>
            <a:ext cx="485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Avenir" panose="02000503020000020003" pitchFamily="2" charset="0"/>
              </a:rPr>
              <a:t>Using 𝜒</a:t>
            </a:r>
            <a:r>
              <a:rPr lang="it-IT" sz="800" b="1" baseline="30000" dirty="0">
                <a:solidFill>
                  <a:schemeClr val="bg1"/>
                </a:solidFill>
                <a:latin typeface="Avenir" panose="02000503020000020003" pitchFamily="2" charset="0"/>
              </a:rPr>
              <a:t>2, </a:t>
            </a:r>
            <a:r>
              <a:rPr lang="it-IT" sz="800" b="1" dirty="0">
                <a:solidFill>
                  <a:schemeClr val="bg1"/>
                </a:solidFill>
                <a:latin typeface="Avenir" panose="02000503020000020003" pitchFamily="2" charset="0"/>
              </a:rPr>
              <a:t> cross-</a:t>
            </a:r>
            <a:r>
              <a:rPr lang="it-IT" sz="800" b="1" dirty="0" err="1">
                <a:solidFill>
                  <a:schemeClr val="bg1"/>
                </a:solidFill>
                <a:latin typeface="Avenir" panose="02000503020000020003" pitchFamily="2" charset="0"/>
              </a:rPr>
              <a:t>correlation</a:t>
            </a:r>
            <a:r>
              <a:rPr lang="it-IT" sz="800" b="1" dirty="0">
                <a:solidFill>
                  <a:schemeClr val="bg1"/>
                </a:solidFill>
                <a:latin typeface="Avenir" panose="02000503020000020003" pitchFamily="2" charset="0"/>
              </a:rPr>
              <a:t> and free-</a:t>
            </a:r>
            <a:r>
              <a:rPr lang="it-IT" sz="800" b="1" dirty="0" err="1">
                <a:solidFill>
                  <a:schemeClr val="bg1"/>
                </a:solidFill>
                <a:latin typeface="Avenir" panose="02000503020000020003" pitchFamily="2" charset="0"/>
              </a:rPr>
              <a:t>knot</a:t>
            </a:r>
            <a:r>
              <a:rPr lang="it-IT" sz="800" b="1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800" b="1" dirty="0" err="1">
                <a:solidFill>
                  <a:schemeClr val="bg1"/>
                </a:solidFill>
                <a:latin typeface="Avenir" panose="02000503020000020003" pitchFamily="2" charset="0"/>
              </a:rPr>
              <a:t>spline</a:t>
            </a:r>
            <a:r>
              <a:rPr lang="it-IT" sz="800" b="1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br>
              <a:rPr lang="it-IT" sz="800" b="1" dirty="0">
                <a:solidFill>
                  <a:schemeClr val="bg1"/>
                </a:solidFill>
                <a:latin typeface="Avenir" panose="02000503020000020003" pitchFamily="2" charset="0"/>
              </a:rPr>
            </a:br>
            <a:r>
              <a:rPr lang="it-IT" sz="800" b="1" dirty="0">
                <a:solidFill>
                  <a:schemeClr val="bg1"/>
                </a:solidFill>
                <a:latin typeface="Avenir" panose="02000503020000020003" pitchFamily="2" charset="0"/>
              </a:rPr>
              <a:t>(</a:t>
            </a:r>
            <a:r>
              <a:rPr lang="it-IT" sz="800" b="1" u="none" strike="noStrike" dirty="0">
                <a:solidFill>
                  <a:schemeClr val="bg1"/>
                </a:solidFill>
                <a:effectLst/>
                <a:latin typeface="Avenir" panose="02000503020000020003" pitchFamily="2" charset="0"/>
              </a:rPr>
              <a:t>PyCS3, </a:t>
            </a:r>
            <a:r>
              <a:rPr lang="it-IT" sz="800" b="1" u="none" strike="noStrike" dirty="0" err="1">
                <a:solidFill>
                  <a:schemeClr val="bg1"/>
                </a:solidFill>
                <a:effectLst/>
                <a:latin typeface="Avenir" panose="02000503020000020003" pitchFamily="2" charset="0"/>
              </a:rPr>
              <a:t>Millon</a:t>
            </a:r>
            <a:r>
              <a:rPr lang="it-IT" sz="800" b="1" dirty="0">
                <a:solidFill>
                  <a:schemeClr val="bg1"/>
                </a:solidFill>
                <a:latin typeface="Avenir" panose="02000503020000020003" pitchFamily="2" charset="0"/>
              </a:rPr>
              <a:t> et al. 2020, 2022</a:t>
            </a:r>
            <a:r>
              <a:rPr lang="it-IT" sz="800" b="1" u="none" strike="noStrike" dirty="0">
                <a:solidFill>
                  <a:schemeClr val="bg1"/>
                </a:solidFill>
                <a:effectLst/>
                <a:latin typeface="Avenir" panose="02000503020000020003" pitchFamily="2" charset="0"/>
              </a:rPr>
              <a:t>) </a:t>
            </a:r>
            <a:r>
              <a:rPr lang="it-IT" sz="800" b="1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800" b="1" dirty="0" err="1">
                <a:solidFill>
                  <a:schemeClr val="bg1"/>
                </a:solidFill>
                <a:latin typeface="Avenir" panose="02000503020000020003" pitchFamily="2" charset="0"/>
              </a:rPr>
              <a:t>methods</a:t>
            </a:r>
            <a:r>
              <a:rPr lang="it-IT" sz="800" b="1" dirty="0">
                <a:solidFill>
                  <a:schemeClr val="bg1"/>
                </a:solidFill>
                <a:latin typeface="Avenir" panose="02000503020000020003" pitchFamily="2" charset="0"/>
              </a:rPr>
              <a:t> / First time delay </a:t>
            </a:r>
            <a:r>
              <a:rPr lang="it-IT" sz="800" b="1" dirty="0" err="1">
                <a:solidFill>
                  <a:schemeClr val="bg1"/>
                </a:solidFill>
                <a:latin typeface="Avenir" panose="02000503020000020003" pitchFamily="2" charset="0"/>
              </a:rPr>
              <a:t>measured</a:t>
            </a:r>
            <a:r>
              <a:rPr lang="it-IT" sz="800" b="1" dirty="0">
                <a:solidFill>
                  <a:schemeClr val="bg1"/>
                </a:solidFill>
                <a:latin typeface="Avenir" panose="02000503020000020003" pitchFamily="2" charset="0"/>
              </a:rPr>
              <a:t> with VLBI</a:t>
            </a:r>
          </a:p>
          <a:p>
            <a:endParaRPr lang="it-IT" sz="800" b="1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C8EB78C-6388-F092-F3F9-34C1C0EEF9AB}"/>
              </a:ext>
            </a:extLst>
          </p:cNvPr>
          <p:cNvSpPr txBox="1"/>
          <p:nvPr/>
        </p:nvSpPr>
        <p:spPr>
          <a:xfrm>
            <a:off x="5117990" y="4562854"/>
            <a:ext cx="35324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Realistic</a:t>
            </a:r>
            <a:r>
              <a:rPr lang="it-IT" sz="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 </a:t>
            </a:r>
            <a:r>
              <a:rPr lang="it-IT" sz="8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uncertainty</a:t>
            </a:r>
            <a:r>
              <a:rPr lang="it-IT" sz="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 </a:t>
            </a:r>
            <a:r>
              <a:rPr lang="it-IT" sz="8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is</a:t>
            </a:r>
            <a:r>
              <a:rPr lang="it-IT" sz="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 </a:t>
            </a:r>
            <a:r>
              <a:rPr lang="it-IT" sz="8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important</a:t>
            </a:r>
            <a:r>
              <a:rPr lang="it-IT" sz="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 </a:t>
            </a:r>
            <a:r>
              <a:rPr lang="it-IT" sz="8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because</a:t>
            </a:r>
            <a:r>
              <a:rPr lang="it-IT" sz="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 of H</a:t>
            </a:r>
            <a:r>
              <a:rPr lang="it-IT" sz="800" baseline="-250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0 </a:t>
            </a:r>
            <a:r>
              <a:rPr lang="it-IT" sz="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" panose="02000503020000020003" pitchFamily="2" charset="0"/>
              </a:rPr>
              <a:t>estimate</a:t>
            </a:r>
          </a:p>
        </p:txBody>
      </p:sp>
    </p:spTree>
    <p:extLst>
      <p:ext uri="{BB962C8B-B14F-4D97-AF65-F5344CB8AC3E}">
        <p14:creationId xmlns:p14="http://schemas.microsoft.com/office/powerpoint/2010/main" val="8245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4936B1-2E99-5AF3-0C6C-161E3F954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769" y="1337178"/>
            <a:ext cx="5708190" cy="285409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3DF082-56EC-A80D-5953-9425E111270B}"/>
              </a:ext>
            </a:extLst>
          </p:cNvPr>
          <p:cNvSpPr txBox="1"/>
          <p:nvPr/>
        </p:nvSpPr>
        <p:spPr>
          <a:xfrm>
            <a:off x="1315045" y="3401781"/>
            <a:ext cx="5187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</a:rPr>
              <a:t>VLBI </a:t>
            </a:r>
            <a:r>
              <a:rPr lang="it-IT" sz="1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</a:rPr>
              <a:t>Δt</a:t>
            </a:r>
            <a:r>
              <a:rPr lang="it-IT" sz="1000" b="1" baseline="-25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</a:rPr>
              <a:t>AB</a:t>
            </a:r>
            <a:r>
              <a:rPr lang="it-IT" sz="1000" b="1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</a:rPr>
              <a:t> </a:t>
            </a:r>
            <a:r>
              <a:rPr lang="it-IT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</a:rPr>
              <a:t>= 28.3 ± 3.1 days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E9FE0B9F-670E-BAAE-8513-4707D9FCF3CE}"/>
              </a:ext>
            </a:extLst>
          </p:cNvPr>
          <p:cNvSpPr txBox="1"/>
          <p:nvPr/>
        </p:nvSpPr>
        <p:spPr>
          <a:xfrm>
            <a:off x="259120" y="170291"/>
            <a:ext cx="7298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Single-dish view the outstanding 𝛄-ray flare from PKS 1830-211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A761DBF-0758-EACD-0E52-ADA3ED2D3A02}"/>
              </a:ext>
            </a:extLst>
          </p:cNvPr>
          <p:cNvSpPr txBox="1"/>
          <p:nvPr/>
        </p:nvSpPr>
        <p:spPr>
          <a:xfrm rot="16200000">
            <a:off x="-336398" y="2013442"/>
            <a:ext cx="1310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>
                <a:solidFill>
                  <a:schemeClr val="bg1"/>
                </a:solidFill>
              </a:rPr>
              <a:t>Jy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646F377-838F-E259-EA52-C0F443CDFAC0}"/>
              </a:ext>
            </a:extLst>
          </p:cNvPr>
          <p:cNvSpPr txBox="1"/>
          <p:nvPr/>
        </p:nvSpPr>
        <p:spPr>
          <a:xfrm>
            <a:off x="426644" y="4123879"/>
            <a:ext cx="4744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Monitoring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program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of more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than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1500 Fermi-LAT sources</a:t>
            </a:r>
          </a:p>
          <a:p>
            <a:endParaRPr lang="it-IT" sz="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Sources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observed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~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twice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per week</a:t>
            </a:r>
          </a:p>
          <a:p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Angular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resolution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2.6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arcmin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FWHM</a:t>
            </a:r>
            <a:endParaRPr lang="it-IT" sz="8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077B3FF-1433-1BD4-B56D-578C1DAC9296}"/>
              </a:ext>
            </a:extLst>
          </p:cNvPr>
          <p:cNvSpPr txBox="1"/>
          <p:nvPr/>
        </p:nvSpPr>
        <p:spPr>
          <a:xfrm>
            <a:off x="-1278513" y="1770204"/>
            <a:ext cx="5187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</a:rPr>
              <a:t>PKS 1830-211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5E2733-13FB-F1A8-C679-CBB14CAA5962}"/>
              </a:ext>
            </a:extLst>
          </p:cNvPr>
          <p:cNvSpPr txBox="1"/>
          <p:nvPr/>
        </p:nvSpPr>
        <p:spPr>
          <a:xfrm>
            <a:off x="-679915" y="1647220"/>
            <a:ext cx="572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Owens Valley Radio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Telescope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(OVRO): 40m antenna in California</a:t>
            </a:r>
          </a:p>
          <a:p>
            <a:pPr algn="ctr"/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AFCD27-DC09-0CB5-1394-4E24F0E11F40}"/>
              </a:ext>
            </a:extLst>
          </p:cNvPr>
          <p:cNvSpPr txBox="1"/>
          <p:nvPr/>
        </p:nvSpPr>
        <p:spPr>
          <a:xfrm>
            <a:off x="434571" y="1059877"/>
            <a:ext cx="5721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rgbClr val="FFDD00"/>
                </a:solidFill>
                <a:latin typeface="Avenir Book" panose="02000503020000020003" pitchFamily="2" charset="0"/>
              </a:rPr>
              <a:t>Autocorrelation</a:t>
            </a:r>
            <a:r>
              <a:rPr lang="it-IT" sz="1000" dirty="0">
                <a:solidFill>
                  <a:srgbClr val="FFDD00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rgbClr val="FFDD00"/>
                </a:solidFill>
                <a:latin typeface="Avenir Book" panose="02000503020000020003" pitchFamily="2" charset="0"/>
              </a:rPr>
              <a:t>function</a:t>
            </a:r>
            <a:r>
              <a:rPr lang="it-IT" sz="1000" dirty="0">
                <a:solidFill>
                  <a:srgbClr val="FFDD00"/>
                </a:solidFill>
                <a:latin typeface="Avenir Book" panose="02000503020000020003" pitchFamily="2" charset="0"/>
              </a:rPr>
              <a:t>: </a:t>
            </a:r>
            <a:r>
              <a:rPr lang="it-IT" sz="1000" dirty="0" err="1">
                <a:solidFill>
                  <a:srgbClr val="FFDD00"/>
                </a:solidFill>
                <a:latin typeface="Avenir Book" panose="02000503020000020003" pitchFamily="2" charset="0"/>
              </a:rPr>
              <a:t>correlation</a:t>
            </a:r>
            <a:r>
              <a:rPr lang="it-IT" sz="1000" dirty="0">
                <a:solidFill>
                  <a:srgbClr val="FFDD00"/>
                </a:solidFill>
                <a:latin typeface="Avenir Book" panose="02000503020000020003" pitchFamily="2" charset="0"/>
              </a:rPr>
              <a:t> of a </a:t>
            </a:r>
            <a:r>
              <a:rPr lang="it-IT" sz="1000" dirty="0" err="1">
                <a:solidFill>
                  <a:srgbClr val="FFDD00"/>
                </a:solidFill>
                <a:latin typeface="Avenir Book" panose="02000503020000020003" pitchFamily="2" charset="0"/>
              </a:rPr>
              <a:t>signal</a:t>
            </a:r>
            <a:r>
              <a:rPr lang="it-IT" sz="1000" dirty="0">
                <a:solidFill>
                  <a:srgbClr val="FFDD00"/>
                </a:solidFill>
                <a:latin typeface="Avenir Book" panose="02000503020000020003" pitchFamily="2" charset="0"/>
              </a:rPr>
              <a:t> with a </a:t>
            </a:r>
            <a:r>
              <a:rPr lang="it-IT" sz="1000" u="sng" dirty="0" err="1">
                <a:solidFill>
                  <a:srgbClr val="FFDD00"/>
                </a:solidFill>
                <a:latin typeface="Avenir Book" panose="02000503020000020003" pitchFamily="2" charset="0"/>
              </a:rPr>
              <a:t>delayed</a:t>
            </a:r>
            <a:r>
              <a:rPr lang="it-IT" sz="1000" u="sng" dirty="0">
                <a:solidFill>
                  <a:srgbClr val="FFDD00"/>
                </a:solidFill>
                <a:latin typeface="Avenir Book" panose="02000503020000020003" pitchFamily="2" charset="0"/>
              </a:rPr>
              <a:t> </a:t>
            </a:r>
            <a:r>
              <a:rPr lang="it-IT" sz="1000" u="sng" dirty="0" err="1">
                <a:solidFill>
                  <a:srgbClr val="FFDD00"/>
                </a:solidFill>
                <a:latin typeface="Avenir Book" panose="02000503020000020003" pitchFamily="2" charset="0"/>
              </a:rPr>
              <a:t>version</a:t>
            </a:r>
            <a:r>
              <a:rPr lang="it-IT" sz="1000" u="sng" dirty="0">
                <a:solidFill>
                  <a:srgbClr val="FFDD00"/>
                </a:solidFill>
                <a:latin typeface="Avenir Book" panose="02000503020000020003" pitchFamily="2" charset="0"/>
              </a:rPr>
              <a:t> of </a:t>
            </a:r>
            <a:r>
              <a:rPr lang="it-IT" sz="1000" u="sng" dirty="0" err="1">
                <a:solidFill>
                  <a:srgbClr val="FFDD00"/>
                </a:solidFill>
                <a:latin typeface="Avenir Book" panose="02000503020000020003" pitchFamily="2" charset="0"/>
              </a:rPr>
              <a:t>itself</a:t>
            </a:r>
            <a:r>
              <a:rPr lang="it-IT" sz="1000" u="sng" dirty="0">
                <a:solidFill>
                  <a:srgbClr val="FFDD00"/>
                </a:solidFill>
                <a:latin typeface="Avenir Book" panose="02000503020000020003" pitchFamily="2" charset="0"/>
              </a:rPr>
              <a:t> </a:t>
            </a:r>
          </a:p>
          <a:p>
            <a:endParaRPr lang="it-IT" sz="1000" dirty="0">
              <a:solidFill>
                <a:schemeClr val="accent6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4936B1-2E99-5AF3-0C6C-161E3F954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769" y="1337178"/>
            <a:ext cx="5708190" cy="285409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3DF082-56EC-A80D-5953-9425E111270B}"/>
              </a:ext>
            </a:extLst>
          </p:cNvPr>
          <p:cNvSpPr txBox="1"/>
          <p:nvPr/>
        </p:nvSpPr>
        <p:spPr>
          <a:xfrm>
            <a:off x="1315045" y="3401781"/>
            <a:ext cx="5187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</a:rPr>
              <a:t>VLBI </a:t>
            </a:r>
            <a:r>
              <a:rPr lang="it-IT" sz="1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</a:rPr>
              <a:t>Δt</a:t>
            </a:r>
            <a:r>
              <a:rPr lang="it-IT" sz="1000" b="1" baseline="-25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</a:rPr>
              <a:t>AB</a:t>
            </a:r>
            <a:r>
              <a:rPr lang="it-IT" sz="1000" b="1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</a:rPr>
              <a:t> </a:t>
            </a:r>
            <a:r>
              <a:rPr lang="it-IT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</a:rPr>
              <a:t>= 28.3 ± 3.1 days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E9FE0B9F-670E-BAAE-8513-4707D9FCF3CE}"/>
              </a:ext>
            </a:extLst>
          </p:cNvPr>
          <p:cNvSpPr txBox="1"/>
          <p:nvPr/>
        </p:nvSpPr>
        <p:spPr>
          <a:xfrm>
            <a:off x="259120" y="170291"/>
            <a:ext cx="7298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Single-dish view the outstanding 𝛄-ray flare from PKS 1830-211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A761DBF-0758-EACD-0E52-ADA3ED2D3A02}"/>
              </a:ext>
            </a:extLst>
          </p:cNvPr>
          <p:cNvSpPr txBox="1"/>
          <p:nvPr/>
        </p:nvSpPr>
        <p:spPr>
          <a:xfrm rot="16200000">
            <a:off x="-336398" y="2013442"/>
            <a:ext cx="1310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>
                <a:solidFill>
                  <a:schemeClr val="bg1"/>
                </a:solidFill>
              </a:rPr>
              <a:t>Jy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646F377-838F-E259-EA52-C0F443CDFAC0}"/>
              </a:ext>
            </a:extLst>
          </p:cNvPr>
          <p:cNvSpPr txBox="1"/>
          <p:nvPr/>
        </p:nvSpPr>
        <p:spPr>
          <a:xfrm>
            <a:off x="426644" y="4123879"/>
            <a:ext cx="4744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Monitoring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program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of more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than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1500 Fermi-LAT sources</a:t>
            </a:r>
          </a:p>
          <a:p>
            <a:endParaRPr lang="it-IT" sz="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Sources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observed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~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twice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per week</a:t>
            </a:r>
          </a:p>
          <a:p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Angular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resolution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2.6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arcmin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FWHM</a:t>
            </a:r>
            <a:endParaRPr lang="it-IT" sz="8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077B3FF-1433-1BD4-B56D-578C1DAC9296}"/>
              </a:ext>
            </a:extLst>
          </p:cNvPr>
          <p:cNvSpPr txBox="1"/>
          <p:nvPr/>
        </p:nvSpPr>
        <p:spPr>
          <a:xfrm>
            <a:off x="-1278513" y="1770204"/>
            <a:ext cx="5187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itchFamily="2" charset="0"/>
              </a:rPr>
              <a:t>PKS 1830-211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5E2733-13FB-F1A8-C679-CBB14CAA5962}"/>
              </a:ext>
            </a:extLst>
          </p:cNvPr>
          <p:cNvSpPr txBox="1"/>
          <p:nvPr/>
        </p:nvSpPr>
        <p:spPr>
          <a:xfrm>
            <a:off x="-679915" y="1647220"/>
            <a:ext cx="572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Owens Valley Radio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Telescope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(OVRO): 40m antenna in California</a:t>
            </a:r>
          </a:p>
          <a:p>
            <a:pPr algn="ctr"/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AFCD27-DC09-0CB5-1394-4E24F0E11F40}"/>
              </a:ext>
            </a:extLst>
          </p:cNvPr>
          <p:cNvSpPr txBox="1"/>
          <p:nvPr/>
        </p:nvSpPr>
        <p:spPr>
          <a:xfrm>
            <a:off x="434571" y="1059877"/>
            <a:ext cx="5721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rgbClr val="FFDD00"/>
                </a:solidFill>
                <a:latin typeface="Avenir Book" panose="02000503020000020003" pitchFamily="2" charset="0"/>
              </a:rPr>
              <a:t>Autocorrelation</a:t>
            </a:r>
            <a:r>
              <a:rPr lang="it-IT" sz="1000" dirty="0">
                <a:solidFill>
                  <a:srgbClr val="FFDD00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rgbClr val="FFDD00"/>
                </a:solidFill>
                <a:latin typeface="Avenir Book" panose="02000503020000020003" pitchFamily="2" charset="0"/>
              </a:rPr>
              <a:t>function</a:t>
            </a:r>
            <a:r>
              <a:rPr lang="it-IT" sz="1000" dirty="0">
                <a:solidFill>
                  <a:srgbClr val="FFDD00"/>
                </a:solidFill>
                <a:latin typeface="Avenir Book" panose="02000503020000020003" pitchFamily="2" charset="0"/>
              </a:rPr>
              <a:t>: </a:t>
            </a:r>
            <a:r>
              <a:rPr lang="it-IT" sz="1000" dirty="0" err="1">
                <a:solidFill>
                  <a:srgbClr val="FFDD00"/>
                </a:solidFill>
                <a:latin typeface="Avenir Book" panose="02000503020000020003" pitchFamily="2" charset="0"/>
              </a:rPr>
              <a:t>correlation</a:t>
            </a:r>
            <a:r>
              <a:rPr lang="it-IT" sz="1000" dirty="0">
                <a:solidFill>
                  <a:srgbClr val="FFDD00"/>
                </a:solidFill>
                <a:latin typeface="Avenir Book" panose="02000503020000020003" pitchFamily="2" charset="0"/>
              </a:rPr>
              <a:t> of a </a:t>
            </a:r>
            <a:r>
              <a:rPr lang="it-IT" sz="1000" dirty="0" err="1">
                <a:solidFill>
                  <a:srgbClr val="FFDD00"/>
                </a:solidFill>
                <a:latin typeface="Avenir Book" panose="02000503020000020003" pitchFamily="2" charset="0"/>
              </a:rPr>
              <a:t>signal</a:t>
            </a:r>
            <a:r>
              <a:rPr lang="it-IT" sz="1000" dirty="0">
                <a:solidFill>
                  <a:srgbClr val="FFDD00"/>
                </a:solidFill>
                <a:latin typeface="Avenir Book" panose="02000503020000020003" pitchFamily="2" charset="0"/>
              </a:rPr>
              <a:t> with a </a:t>
            </a:r>
            <a:r>
              <a:rPr lang="it-IT" sz="1000" u="sng" dirty="0" err="1">
                <a:solidFill>
                  <a:srgbClr val="FFDD00"/>
                </a:solidFill>
                <a:latin typeface="Avenir Book" panose="02000503020000020003" pitchFamily="2" charset="0"/>
              </a:rPr>
              <a:t>delayed</a:t>
            </a:r>
            <a:r>
              <a:rPr lang="it-IT" sz="1000" u="sng" dirty="0">
                <a:solidFill>
                  <a:srgbClr val="FFDD00"/>
                </a:solidFill>
                <a:latin typeface="Avenir Book" panose="02000503020000020003" pitchFamily="2" charset="0"/>
              </a:rPr>
              <a:t> </a:t>
            </a:r>
            <a:r>
              <a:rPr lang="it-IT" sz="1000" u="sng" dirty="0" err="1">
                <a:solidFill>
                  <a:srgbClr val="FFDD00"/>
                </a:solidFill>
                <a:latin typeface="Avenir Book" panose="02000503020000020003" pitchFamily="2" charset="0"/>
              </a:rPr>
              <a:t>version</a:t>
            </a:r>
            <a:r>
              <a:rPr lang="it-IT" sz="1000" u="sng" dirty="0">
                <a:solidFill>
                  <a:srgbClr val="FFDD00"/>
                </a:solidFill>
                <a:latin typeface="Avenir Book" panose="02000503020000020003" pitchFamily="2" charset="0"/>
              </a:rPr>
              <a:t> of </a:t>
            </a:r>
            <a:r>
              <a:rPr lang="it-IT" sz="1000" u="sng" dirty="0" err="1">
                <a:solidFill>
                  <a:srgbClr val="FFDD00"/>
                </a:solidFill>
                <a:latin typeface="Avenir Book" panose="02000503020000020003" pitchFamily="2" charset="0"/>
              </a:rPr>
              <a:t>it</a:t>
            </a:r>
            <a:r>
              <a:rPr lang="it-IT" sz="1000" dirty="0" err="1">
                <a:solidFill>
                  <a:srgbClr val="FFDD00"/>
                </a:solidFill>
                <a:latin typeface="Avenir Book" panose="02000503020000020003" pitchFamily="2" charset="0"/>
              </a:rPr>
              <a:t>self</a:t>
            </a:r>
            <a:r>
              <a:rPr lang="it-IT" sz="1000" dirty="0">
                <a:solidFill>
                  <a:srgbClr val="FFDD00"/>
                </a:solidFill>
                <a:latin typeface="Avenir Book" panose="02000503020000020003" pitchFamily="2" charset="0"/>
              </a:rPr>
              <a:t> </a:t>
            </a:r>
          </a:p>
          <a:p>
            <a:endParaRPr lang="it-IT" sz="1000" dirty="0">
              <a:solidFill>
                <a:schemeClr val="accent6"/>
              </a:solidFill>
              <a:latin typeface="Avenir Book" panose="02000503020000020003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94BFFC4-A0E8-742E-6A1E-5D252865A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59"/>
          <a:stretch/>
        </p:blipFill>
        <p:spPr>
          <a:xfrm>
            <a:off x="4996226" y="1741387"/>
            <a:ext cx="3052901" cy="20364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7FEFABD-0625-115F-9F32-7DAD0D5312B1}"/>
              </a:ext>
            </a:extLst>
          </p:cNvPr>
          <p:cNvSpPr txBox="1"/>
          <p:nvPr/>
        </p:nvSpPr>
        <p:spPr>
          <a:xfrm>
            <a:off x="6457969" y="2507671"/>
            <a:ext cx="819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latin typeface="Helvetica Light" panose="020B0403020202020204" pitchFamily="34" charset="0"/>
              </a:rPr>
              <a:t>Δt</a:t>
            </a:r>
            <a:r>
              <a:rPr lang="it-IT" sz="1200" baseline="-25000" dirty="0" err="1">
                <a:latin typeface="Helvetica Light" panose="020B0403020202020204" pitchFamily="34" charset="0"/>
              </a:rPr>
              <a:t>AB</a:t>
            </a:r>
            <a:endParaRPr lang="it-IT" sz="12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3D9ED80-BC78-C263-B813-44A789BFD988}"/>
              </a:ext>
            </a:extLst>
          </p:cNvPr>
          <p:cNvSpPr txBox="1"/>
          <p:nvPr/>
        </p:nvSpPr>
        <p:spPr>
          <a:xfrm>
            <a:off x="6788212" y="2390285"/>
            <a:ext cx="819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latin typeface="Helvetica Light" panose="020B0403020202020204" pitchFamily="34" charset="0"/>
              </a:rPr>
              <a:t>Δt</a:t>
            </a:r>
            <a:r>
              <a:rPr lang="it-IT" sz="1200" baseline="-25000" dirty="0" err="1">
                <a:latin typeface="Helvetica Light" panose="020B0403020202020204" pitchFamily="34" charset="0"/>
              </a:rPr>
              <a:t>AC</a:t>
            </a:r>
            <a:r>
              <a:rPr lang="it-IT" sz="1200" baseline="-25000" dirty="0">
                <a:latin typeface="Helvetica Light" panose="020B0403020202020204" pitchFamily="34" charset="0"/>
              </a:rPr>
              <a:t> </a:t>
            </a:r>
            <a:r>
              <a:rPr lang="it-IT" sz="1200" dirty="0">
                <a:latin typeface="Helvetica Light" panose="020B0403020202020204" pitchFamily="34" charset="0"/>
              </a:rPr>
              <a:t>??</a:t>
            </a:r>
            <a:endParaRPr lang="it-IT" sz="1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357D09-4BAD-38D1-1743-0820BB5039D8}"/>
              </a:ext>
            </a:extLst>
          </p:cNvPr>
          <p:cNvSpPr txBox="1"/>
          <p:nvPr/>
        </p:nvSpPr>
        <p:spPr>
          <a:xfrm>
            <a:off x="5537106" y="1741387"/>
            <a:ext cx="51871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>
                <a:latin typeface="Avenir Book" panose="02000503020000020003" pitchFamily="2" charset="0"/>
              </a:rPr>
              <a:t>Autocorrelation</a:t>
            </a:r>
            <a:r>
              <a:rPr lang="it-IT" sz="800" dirty="0">
                <a:latin typeface="Avenir Book" panose="02000503020000020003" pitchFamily="2" charset="0"/>
              </a:rPr>
              <a:t> </a:t>
            </a:r>
            <a:r>
              <a:rPr lang="it-IT" sz="800" dirty="0" err="1">
                <a:latin typeface="Avenir Book" panose="02000503020000020003" pitchFamily="2" charset="0"/>
              </a:rPr>
              <a:t>function</a:t>
            </a:r>
            <a:endParaRPr lang="it-IT" sz="800" dirty="0">
              <a:latin typeface="Avenir Book" panose="02000503020000020003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7552F6-61E4-CAA0-C18F-D9101A8D76DA}"/>
              </a:ext>
            </a:extLst>
          </p:cNvPr>
          <p:cNvSpPr txBox="1"/>
          <p:nvPr/>
        </p:nvSpPr>
        <p:spPr>
          <a:xfrm>
            <a:off x="4965305" y="3987270"/>
            <a:ext cx="6493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rgbClr val="FE491C"/>
                </a:solidFill>
                <a:latin typeface="Avenir Book" panose="02000503020000020003" pitchFamily="2" charset="0"/>
              </a:rPr>
              <a:t>ACF on OVRO		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Predicted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by Muller+2020</a:t>
            </a:r>
          </a:p>
          <a:p>
            <a:r>
              <a:rPr lang="it-IT" sz="800" dirty="0" err="1">
                <a:solidFill>
                  <a:srgbClr val="FE491C"/>
                </a:solidFill>
                <a:latin typeface="Avenir Book" panose="02000503020000020003" pitchFamily="2" charset="0"/>
              </a:rPr>
              <a:t>Δt</a:t>
            </a:r>
            <a:r>
              <a:rPr lang="it-IT" sz="800" baseline="-25000" dirty="0" err="1">
                <a:solidFill>
                  <a:srgbClr val="FE491C"/>
                </a:solidFill>
                <a:latin typeface="Avenir Book" panose="02000503020000020003" pitchFamily="2" charset="0"/>
              </a:rPr>
              <a:t>AB</a:t>
            </a:r>
            <a:r>
              <a:rPr lang="it-IT" sz="800" baseline="-25000" dirty="0">
                <a:solidFill>
                  <a:srgbClr val="FE491C"/>
                </a:solidFill>
                <a:latin typeface="Avenir Book" panose="02000503020000020003" pitchFamily="2" charset="0"/>
              </a:rPr>
              <a:t> </a:t>
            </a:r>
            <a:r>
              <a:rPr lang="it-IT" sz="800" dirty="0">
                <a:solidFill>
                  <a:srgbClr val="FE491C"/>
                </a:solidFill>
                <a:latin typeface="Avenir Book" panose="02000503020000020003" pitchFamily="2" charset="0"/>
              </a:rPr>
              <a:t> = 29 ± 3 days 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		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Δt</a:t>
            </a:r>
            <a:r>
              <a:rPr lang="it-IT" sz="800" baseline="-25000" dirty="0" err="1">
                <a:solidFill>
                  <a:schemeClr val="bg1"/>
                </a:solidFill>
                <a:latin typeface="Avenir Book" panose="02000503020000020003" pitchFamily="2" charset="0"/>
              </a:rPr>
              <a:t>AB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= 26 – 29 days</a:t>
            </a:r>
          </a:p>
          <a:p>
            <a:r>
              <a:rPr lang="it-IT" sz="800" dirty="0" err="1">
                <a:solidFill>
                  <a:srgbClr val="FE491C"/>
                </a:solidFill>
                <a:latin typeface="Avenir Book" panose="02000503020000020003" pitchFamily="2" charset="0"/>
              </a:rPr>
              <a:t>Δt</a:t>
            </a:r>
            <a:r>
              <a:rPr lang="it-IT" sz="800" baseline="-25000" dirty="0" err="1">
                <a:solidFill>
                  <a:srgbClr val="FE491C"/>
                </a:solidFill>
                <a:latin typeface="Avenir Book" panose="02000503020000020003" pitchFamily="2" charset="0"/>
              </a:rPr>
              <a:t>AC</a:t>
            </a:r>
            <a:r>
              <a:rPr lang="it-IT" sz="800" baseline="-25000" dirty="0">
                <a:solidFill>
                  <a:srgbClr val="FE491C"/>
                </a:solidFill>
                <a:latin typeface="Avenir Book" panose="02000503020000020003" pitchFamily="2" charset="0"/>
              </a:rPr>
              <a:t>?? </a:t>
            </a:r>
            <a:r>
              <a:rPr lang="it-IT" sz="800" dirty="0">
                <a:solidFill>
                  <a:srgbClr val="FE491C"/>
                </a:solidFill>
                <a:latin typeface="Avenir Book" panose="02000503020000020003" pitchFamily="2" charset="0"/>
              </a:rPr>
              <a:t>=  34 ± 3 days	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Δt</a:t>
            </a:r>
            <a:r>
              <a:rPr lang="it-IT" sz="800" baseline="-25000" dirty="0" err="1">
                <a:solidFill>
                  <a:schemeClr val="bg1"/>
                </a:solidFill>
                <a:latin typeface="Avenir Book" panose="02000503020000020003" pitchFamily="2" charset="0"/>
              </a:rPr>
              <a:t>AC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= 31 – 34 days</a:t>
            </a:r>
          </a:p>
          <a:p>
            <a:endParaRPr lang="it-IT" sz="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8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F137DA5-5FF5-52EA-1D8A-B4B88326D790}"/>
              </a:ext>
            </a:extLst>
          </p:cNvPr>
          <p:cNvSpPr txBox="1"/>
          <p:nvPr/>
        </p:nvSpPr>
        <p:spPr>
          <a:xfrm>
            <a:off x="3648065" y="4467095"/>
            <a:ext cx="5708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This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method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could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be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used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b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in a reverse way to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find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lenses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 in the time domain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66500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artenza esplosiva per la rete Vlbi italiana - MEDIA INAF">
            <a:extLst>
              <a:ext uri="{FF2B5EF4-FFF2-40B4-BE49-F238E27FC236}">
                <a16:creationId xmlns:a16="http://schemas.microsoft.com/office/drawing/2014/main" id="{8B66037F-ACE2-6944-306F-D1BBA8DCE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6" y="989895"/>
            <a:ext cx="4268848" cy="322515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A85CE25-EA0F-E2D0-3C41-A90577FA5EFF}"/>
              </a:ext>
            </a:extLst>
          </p:cNvPr>
          <p:cNvSpPr txBox="1"/>
          <p:nvPr/>
        </p:nvSpPr>
        <p:spPr>
          <a:xfrm>
            <a:off x="327674" y="4216769"/>
            <a:ext cx="5290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Credits: MEDIA-INAF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B7BB261-6DF6-41BF-F8F0-A60C90C94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40" y="1119732"/>
            <a:ext cx="3337016" cy="2962566"/>
          </a:xfrm>
          <a:prstGeom prst="rect">
            <a:avLst/>
          </a:prstGeom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0CA195F1-93B0-4F67-31E2-805F910EFF2D}"/>
              </a:ext>
            </a:extLst>
          </p:cNvPr>
          <p:cNvCxnSpPr>
            <a:cxnSpLocks/>
          </p:cNvCxnSpPr>
          <p:nvPr/>
        </p:nvCxnSpPr>
        <p:spPr>
          <a:xfrm>
            <a:off x="2235200" y="1471730"/>
            <a:ext cx="2510032" cy="85913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325B6130-7CF3-172B-DCF4-A452095874B0}"/>
              </a:ext>
            </a:extLst>
          </p:cNvPr>
          <p:cNvCxnSpPr>
            <a:cxnSpLocks/>
          </p:cNvCxnSpPr>
          <p:nvPr/>
        </p:nvCxnSpPr>
        <p:spPr>
          <a:xfrm flipV="1">
            <a:off x="1597736" y="2341012"/>
            <a:ext cx="3135604" cy="17414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7DB1899B-8C54-B7BD-13A6-247DC7B10639}"/>
              </a:ext>
            </a:extLst>
          </p:cNvPr>
          <p:cNvCxnSpPr>
            <a:cxnSpLocks/>
          </p:cNvCxnSpPr>
          <p:nvPr/>
        </p:nvCxnSpPr>
        <p:spPr>
          <a:xfrm flipV="1">
            <a:off x="3464339" y="2347105"/>
            <a:ext cx="1269001" cy="134158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444D799-A5AE-AC7E-5540-E9F290A16AC3}"/>
              </a:ext>
            </a:extLst>
          </p:cNvPr>
          <p:cNvSpPr txBox="1"/>
          <p:nvPr/>
        </p:nvSpPr>
        <p:spPr>
          <a:xfrm>
            <a:off x="5483985" y="756518"/>
            <a:ext cx="2278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INAF-VLBI </a:t>
            </a:r>
            <a:r>
              <a:rPr lang="it-IT" sz="1000" dirty="0" err="1">
                <a:solidFill>
                  <a:schemeClr val="bg1"/>
                </a:solidFill>
                <a:latin typeface="Avenir" panose="02000503020000020003" pitchFamily="2" charset="0"/>
              </a:rPr>
              <a:t>observations</a:t>
            </a:r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" panose="02000503020000020003" pitchFamily="2" charset="0"/>
              </a:rPr>
              <a:t>at</a:t>
            </a:r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 6 GHz</a:t>
            </a:r>
          </a:p>
          <a:p>
            <a:pPr algn="ctr"/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of PKS 1830-211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711D89E-C32C-5F93-68D2-E42FD5781759}"/>
              </a:ext>
            </a:extLst>
          </p:cNvPr>
          <p:cNvSpPr txBox="1"/>
          <p:nvPr/>
        </p:nvSpPr>
        <p:spPr>
          <a:xfrm>
            <a:off x="211199" y="198775"/>
            <a:ext cx="735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err="1">
                <a:solidFill>
                  <a:schemeClr val="bg1"/>
                </a:solidFill>
                <a:latin typeface="Avenir" panose="02000503020000020003" pitchFamily="2" charset="0"/>
              </a:rPr>
              <a:t>Ideally</a:t>
            </a:r>
            <a:r>
              <a:rPr lang="it-IT" u="sng" dirty="0">
                <a:solidFill>
                  <a:schemeClr val="bg1"/>
                </a:solidFill>
                <a:latin typeface="Avenir" panose="02000503020000020003" pitchFamily="2" charset="0"/>
              </a:rPr>
              <a:t>, </a:t>
            </a:r>
            <a:r>
              <a:rPr lang="it-IT" u="sng" dirty="0" err="1">
                <a:solidFill>
                  <a:schemeClr val="bg1"/>
                </a:solidFill>
                <a:latin typeface="Avenir" panose="02000503020000020003" pitchFamily="2" charset="0"/>
              </a:rPr>
              <a:t>we</a:t>
            </a:r>
            <a:r>
              <a:rPr lang="it-IT" u="sng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Avenir" panose="02000503020000020003" pitchFamily="2" charset="0"/>
              </a:rPr>
              <a:t>need</a:t>
            </a:r>
            <a:r>
              <a:rPr lang="it-IT" u="sng" dirty="0">
                <a:solidFill>
                  <a:schemeClr val="bg1"/>
                </a:solidFill>
                <a:latin typeface="Avenir" panose="02000503020000020003" pitchFamily="2" charset="0"/>
              </a:rPr>
              <a:t> high </a:t>
            </a:r>
            <a:r>
              <a:rPr lang="it-IT" u="sng" dirty="0" err="1">
                <a:solidFill>
                  <a:schemeClr val="bg1"/>
                </a:solidFill>
                <a:latin typeface="Avenir" panose="02000503020000020003" pitchFamily="2" charset="0"/>
              </a:rPr>
              <a:t>variability</a:t>
            </a:r>
            <a:r>
              <a:rPr lang="it-IT" u="sng" dirty="0">
                <a:solidFill>
                  <a:schemeClr val="bg1"/>
                </a:solidFill>
                <a:latin typeface="Avenir" panose="02000503020000020003" pitchFamily="2" charset="0"/>
              </a:rPr>
              <a:t> and long-</a:t>
            </a:r>
            <a:r>
              <a:rPr lang="it-IT" u="sng" dirty="0" err="1">
                <a:solidFill>
                  <a:schemeClr val="bg1"/>
                </a:solidFill>
                <a:latin typeface="Avenir" panose="02000503020000020003" pitchFamily="2" charset="0"/>
              </a:rPr>
              <a:t>term</a:t>
            </a:r>
            <a:r>
              <a:rPr lang="it-IT" u="sng" dirty="0">
                <a:solidFill>
                  <a:schemeClr val="bg1"/>
                </a:solidFill>
                <a:latin typeface="Avenir" panose="02000503020000020003" pitchFamily="2" charset="0"/>
              </a:rPr>
              <a:t> monitoring </a:t>
            </a:r>
            <a:r>
              <a:rPr lang="it-IT" u="sng" dirty="0" err="1">
                <a:solidFill>
                  <a:schemeClr val="bg1"/>
                </a:solidFill>
                <a:latin typeface="Avenir" panose="02000503020000020003" pitchFamily="2" charset="0"/>
              </a:rPr>
              <a:t>campaigns</a:t>
            </a:r>
            <a:r>
              <a:rPr lang="it-IT" u="sng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Avenir" panose="02000503020000020003" pitchFamily="2" charset="0"/>
              </a:rPr>
              <a:t>at</a:t>
            </a:r>
            <a:r>
              <a:rPr lang="it-IT" u="sng" dirty="0">
                <a:solidFill>
                  <a:schemeClr val="bg1"/>
                </a:solidFill>
                <a:latin typeface="Avenir" panose="02000503020000020003" pitchFamily="2" charset="0"/>
              </a:rPr>
              <a:t> high </a:t>
            </a:r>
            <a:r>
              <a:rPr lang="it-IT" u="sng" dirty="0" err="1">
                <a:solidFill>
                  <a:schemeClr val="bg1"/>
                </a:solidFill>
                <a:latin typeface="Avenir" panose="02000503020000020003" pitchFamily="2" charset="0"/>
              </a:rPr>
              <a:t>resolution</a:t>
            </a:r>
            <a:endParaRPr lang="it-IT" u="sng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075916E-03C5-DF4E-42C6-C8DFBD754AA4}"/>
              </a:ext>
            </a:extLst>
          </p:cNvPr>
          <p:cNvSpPr txBox="1"/>
          <p:nvPr/>
        </p:nvSpPr>
        <p:spPr>
          <a:xfrm>
            <a:off x="4807048" y="4104098"/>
            <a:ext cx="3776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Beam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 FWHM ~10 mas --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rms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 0.1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mJy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/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beam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 –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peak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s.b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. 6.6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Jy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/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beam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8F01664-9F90-E07D-D664-E2BECD8CA2C9}"/>
              </a:ext>
            </a:extLst>
          </p:cNvPr>
          <p:cNvSpPr txBox="1"/>
          <p:nvPr/>
        </p:nvSpPr>
        <p:spPr>
          <a:xfrm>
            <a:off x="1708502" y="1640405"/>
            <a:ext cx="52904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Medicina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2ED66BA-AF9F-595E-ED74-555E9C69EB97}"/>
              </a:ext>
            </a:extLst>
          </p:cNvPr>
          <p:cNvSpPr txBox="1"/>
          <p:nvPr/>
        </p:nvSpPr>
        <p:spPr>
          <a:xfrm>
            <a:off x="520309" y="2294854"/>
            <a:ext cx="52904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Sardinia Radio </a:t>
            </a:r>
            <a:r>
              <a:rPr lang="it-IT" sz="1000" dirty="0" err="1">
                <a:solidFill>
                  <a:schemeClr val="bg1"/>
                </a:solidFill>
                <a:latin typeface="Avenir" panose="02000503020000020003" pitchFamily="2" charset="0"/>
              </a:rPr>
              <a:t>Telescope</a:t>
            </a:r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81B0950-B50D-B0DB-011D-0F84ED465C86}"/>
              </a:ext>
            </a:extLst>
          </p:cNvPr>
          <p:cNvSpPr txBox="1"/>
          <p:nvPr/>
        </p:nvSpPr>
        <p:spPr>
          <a:xfrm>
            <a:off x="2779899" y="3679301"/>
            <a:ext cx="52904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Noto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430F44-E6A0-4632-7AC9-1DBF56D9DD37}"/>
              </a:ext>
            </a:extLst>
          </p:cNvPr>
          <p:cNvSpPr txBox="1"/>
          <p:nvPr/>
        </p:nvSpPr>
        <p:spPr>
          <a:xfrm rot="5400000">
            <a:off x="6319542" y="2937083"/>
            <a:ext cx="3776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(Spingola et al. in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prep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6742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BD43B4BE-F1F6-F673-BE70-C719B5FD3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08" t="12960" r="10512" b="15069"/>
          <a:stretch/>
        </p:blipFill>
        <p:spPr>
          <a:xfrm>
            <a:off x="259120" y="2987905"/>
            <a:ext cx="3321354" cy="1730213"/>
          </a:xfrm>
          <a:prstGeom prst="rect">
            <a:avLst/>
          </a:prstGeom>
        </p:spPr>
      </p:pic>
      <p:sp>
        <p:nvSpPr>
          <p:cNvPr id="10" name="TextBox 21">
            <a:extLst>
              <a:ext uri="{FF2B5EF4-FFF2-40B4-BE49-F238E27FC236}">
                <a16:creationId xmlns:a16="http://schemas.microsoft.com/office/drawing/2014/main" id="{BDB328A8-569B-B202-1907-ECE140A6D6E4}"/>
              </a:ext>
            </a:extLst>
          </p:cNvPr>
          <p:cNvSpPr txBox="1"/>
          <p:nvPr/>
        </p:nvSpPr>
        <p:spPr>
          <a:xfrm>
            <a:off x="259120" y="170291"/>
            <a:ext cx="7298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Summary and future prospects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7E3505E-672E-8418-7617-EF561CB0FDD6}"/>
              </a:ext>
            </a:extLst>
          </p:cNvPr>
          <p:cNvSpPr txBox="1"/>
          <p:nvPr/>
        </p:nvSpPr>
        <p:spPr>
          <a:xfrm>
            <a:off x="1235350" y="4385404"/>
            <a:ext cx="5721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u="sng" dirty="0">
                <a:solidFill>
                  <a:schemeClr val="bg1"/>
                </a:solidFill>
                <a:latin typeface="Avenir Book" panose="02000503020000020003" pitchFamily="2" charset="0"/>
              </a:rPr>
              <a:t>THANK YOU!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B20E2AE-D664-09B7-B741-38B22410A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/>
          <a:stretch/>
        </p:blipFill>
        <p:spPr bwMode="auto">
          <a:xfrm>
            <a:off x="761621" y="611111"/>
            <a:ext cx="2741600" cy="237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03F6F49-2B67-55E7-4BE1-8228705ED3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35137" t="8936" r="9540" b="10586"/>
          <a:stretch/>
        </p:blipFill>
        <p:spPr>
          <a:xfrm>
            <a:off x="428618" y="3166162"/>
            <a:ext cx="613011" cy="673561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81236B1-7A66-6CC1-EE46-C7B9ECE830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33791" t="17906" r="11430" b="13602"/>
          <a:stretch/>
        </p:blipFill>
        <p:spPr>
          <a:xfrm>
            <a:off x="3446603" y="3175961"/>
            <a:ext cx="719750" cy="665519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C0DFCA56-01FD-96AE-AF9A-C0AB79349129}"/>
              </a:ext>
            </a:extLst>
          </p:cNvPr>
          <p:cNvCxnSpPr>
            <a:cxnSpLocks/>
          </p:cNvCxnSpPr>
          <p:nvPr/>
        </p:nvCxnSpPr>
        <p:spPr>
          <a:xfrm flipV="1">
            <a:off x="412196" y="914400"/>
            <a:ext cx="1007530" cy="2261561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D9189FE7-7591-A0CC-A9CD-319284F7A211}"/>
              </a:ext>
            </a:extLst>
          </p:cNvPr>
          <p:cNvCxnSpPr>
            <a:cxnSpLocks/>
          </p:cNvCxnSpPr>
          <p:nvPr/>
        </p:nvCxnSpPr>
        <p:spPr>
          <a:xfrm flipH="1">
            <a:off x="1041629" y="914400"/>
            <a:ext cx="378097" cy="292532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E917E3F4-DFAA-1A53-AA6B-BB2726F551C1}"/>
              </a:ext>
            </a:extLst>
          </p:cNvPr>
          <p:cNvCxnSpPr>
            <a:cxnSpLocks/>
          </p:cNvCxnSpPr>
          <p:nvPr/>
        </p:nvCxnSpPr>
        <p:spPr>
          <a:xfrm>
            <a:off x="2499056" y="2113069"/>
            <a:ext cx="947547" cy="172841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24975627-5C73-F96D-1D00-5A5851D0336A}"/>
              </a:ext>
            </a:extLst>
          </p:cNvPr>
          <p:cNvCxnSpPr>
            <a:cxnSpLocks/>
          </p:cNvCxnSpPr>
          <p:nvPr/>
        </p:nvCxnSpPr>
        <p:spPr>
          <a:xfrm>
            <a:off x="2499056" y="2113069"/>
            <a:ext cx="1667297" cy="1062892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D7ED585-85FD-77A6-DE10-B055021F0F0F}"/>
              </a:ext>
            </a:extLst>
          </p:cNvPr>
          <p:cNvSpPr txBox="1"/>
          <p:nvPr/>
        </p:nvSpPr>
        <p:spPr>
          <a:xfrm>
            <a:off x="4441922" y="305413"/>
            <a:ext cx="42312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1. From VLBI monitoring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during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gamma-ray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flare</a:t>
            </a:r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   𝝙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t</a:t>
            </a:r>
            <a:r>
              <a:rPr lang="it-IT" sz="1000" b="1" baseline="-25000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AB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= 28.3 ± 3.1  days </a:t>
            </a:r>
            <a:b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   in agreement with model-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predicted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one</a:t>
            </a: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   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to be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compared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with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simultaneous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𝛄-ray time delay</a:t>
            </a:r>
          </a:p>
          <a:p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2. 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Two time delays</a:t>
            </a:r>
            <a:r>
              <a:rPr lang="it-IT" sz="1000" b="1" dirty="0">
                <a:solidFill>
                  <a:schemeClr val="accent4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from «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unresolved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» radio light curve </a:t>
            </a:r>
            <a:b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   29 ± 3 days  and 34 ± 3 days (from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central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image??) </a:t>
            </a: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  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This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method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could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be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used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in a reverse way to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find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lenses</a:t>
            </a:r>
            <a:endParaRPr lang="it-IT" sz="1000" b="1" dirty="0">
              <a:solidFill>
                <a:schemeClr val="accent4"/>
              </a:solidFill>
              <a:latin typeface="Avenir Black" panose="02000503020000020003" pitchFamily="2" charset="0"/>
            </a:endParaRPr>
          </a:p>
          <a:p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   in the time domain 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  <a:sym typeface="Wingdings" pitchFamily="2" charset="2"/>
              </a:rPr>
              <a:t> Vera Rubin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  <a:sym typeface="Wingdings" pitchFamily="2" charset="2"/>
              </a:rPr>
              <a:t>Observatory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  <a:sym typeface="Wingdings" pitchFamily="2" charset="2"/>
              </a:rPr>
              <a:t> (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  <a:sym typeface="Wingdings" pitchFamily="2" charset="2"/>
              </a:rPr>
              <a:t>will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  <a:sym typeface="Wingdings" pitchFamily="2" charset="2"/>
              </a:rPr>
              <a:t> last 10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  <a:sym typeface="Wingdings" pitchFamily="2" charset="2"/>
              </a:rPr>
              <a:t>yrs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  <a:sym typeface="Wingdings" pitchFamily="2" charset="2"/>
              </a:rPr>
              <a:t>)</a:t>
            </a: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  <a:sym typeface="Wingdings" pitchFamily="2" charset="2"/>
              </a:rPr>
              <a:t>    and  GAIA DR4 (end of 2025, 5.5yrs)</a:t>
            </a:r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3. More precise time delays for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better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localization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: </a:t>
            </a: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  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longer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spatially-resolved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monitoring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programmes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 </a:t>
            </a:r>
            <a:br>
              <a:rPr lang="it-IT" sz="1000" dirty="0">
                <a:solidFill>
                  <a:schemeClr val="accent4"/>
                </a:solidFill>
                <a:latin typeface="Avenir Book" panose="02000503020000020003" pitchFamily="2" charset="0"/>
              </a:rPr>
            </a:b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  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could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be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done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with INAF-VLBI array</a:t>
            </a:r>
          </a:p>
          <a:p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4. On-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going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work to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search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for image C in VLBI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observations</a:t>
            </a:r>
            <a:endParaRPr lang="it-IT" sz="1000" b="1" dirty="0">
              <a:solidFill>
                <a:schemeClr val="accent4"/>
              </a:solidFill>
              <a:latin typeface="Avenir Black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5.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There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are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only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two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lensed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blazars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known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to date:</a:t>
            </a:r>
          </a:p>
          <a:p>
            <a:r>
              <a:rPr lang="it-IT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    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SKA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will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find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thousands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of </a:t>
            </a:r>
            <a:r>
              <a:rPr lang="it-IT" sz="10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lensed</a:t>
            </a:r>
            <a:r>
              <a:rPr lang="it-IT" sz="10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blazars </a:t>
            </a:r>
            <a:r>
              <a:rPr lang="it-IT" sz="8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(e.g. McKean+2015)</a:t>
            </a: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  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possible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new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highly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variable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𝛄-ray-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loud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lensed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blazars </a:t>
            </a: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  </a:t>
            </a:r>
          </a:p>
          <a:p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28600" indent="-228600">
              <a:buFont typeface="+mj-lt"/>
              <a:buAutoNum type="arabicParenR"/>
            </a:pPr>
            <a:endParaRPr lang="it-IT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2" name="Picture 2" descr="Bologna&amp;Friends">
            <a:extLst>
              <a:ext uri="{FF2B5EF4-FFF2-40B4-BE49-F238E27FC236}">
                <a16:creationId xmlns:a16="http://schemas.microsoft.com/office/drawing/2014/main" id="{63F772A4-B739-B701-C838-93C46EDF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99" y="4385404"/>
            <a:ext cx="1932298" cy="4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4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7D8182A7-33BC-7169-C594-89C4DF9DB046}"/>
              </a:ext>
            </a:extLst>
          </p:cNvPr>
          <p:cNvSpPr txBox="1"/>
          <p:nvPr/>
        </p:nvSpPr>
        <p:spPr>
          <a:xfrm>
            <a:off x="3361549" y="2205110"/>
            <a:ext cx="7298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1426399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D3589130-D4A0-1937-B7F5-F793DBC4953F}"/>
              </a:ext>
            </a:extLst>
          </p:cNvPr>
          <p:cNvSpPr txBox="1"/>
          <p:nvPr/>
        </p:nvSpPr>
        <p:spPr>
          <a:xfrm>
            <a:off x="238144" y="189298"/>
            <a:ext cx="113055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solidFill>
                  <a:schemeClr val="bg1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Why strong gravitational lensing?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C95AEA-F3ED-7743-C866-AF21B6976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" r="1739" b="2682"/>
          <a:stretch/>
        </p:blipFill>
        <p:spPr bwMode="auto">
          <a:xfrm>
            <a:off x="1481924" y="1816318"/>
            <a:ext cx="5383091" cy="263694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03F5F44-86C8-0F44-DBF7-DAF83C1A4547}"/>
              </a:ext>
            </a:extLst>
          </p:cNvPr>
          <p:cNvSpPr txBox="1"/>
          <p:nvPr/>
        </p:nvSpPr>
        <p:spPr>
          <a:xfrm>
            <a:off x="3080711" y="705777"/>
            <a:ext cx="3979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The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lensing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magnification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gives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an</a:t>
            </a:r>
            <a:b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2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improved</a:t>
            </a:r>
            <a:r>
              <a:rPr lang="it-IT" sz="12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</a:t>
            </a:r>
            <a:r>
              <a:rPr lang="it-IT" sz="12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spatial</a:t>
            </a:r>
            <a:r>
              <a:rPr lang="it-IT" sz="12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</a:t>
            </a:r>
            <a:r>
              <a:rPr lang="it-IT" sz="12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resolution</a:t>
            </a:r>
            <a:r>
              <a:rPr lang="it-IT" sz="12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 and </a:t>
            </a:r>
            <a:r>
              <a:rPr lang="it-IT" sz="1200" b="1" dirty="0" err="1">
                <a:solidFill>
                  <a:schemeClr val="accent4"/>
                </a:solidFill>
                <a:latin typeface="Avenir Black" panose="02000503020000020003" pitchFamily="2" charset="0"/>
              </a:rPr>
              <a:t>sensitivity</a:t>
            </a:r>
            <a:endParaRPr lang="it-IT" sz="1200" b="1" dirty="0">
              <a:solidFill>
                <a:schemeClr val="accent4"/>
              </a:solidFill>
              <a:latin typeface="Avenir Black" panose="02000503020000020003" pitchFamily="2" charset="0"/>
            </a:endParaRPr>
          </a:p>
          <a:p>
            <a:pPr algn="r"/>
            <a:endParaRPr lang="it-IT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Price = strong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lensing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optical </a:t>
            </a:r>
            <a:r>
              <a:rPr lang="it-IT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depth</a:t>
            </a:r>
            <a:r>
              <a:rPr lang="it-IT" sz="1200" dirty="0">
                <a:solidFill>
                  <a:schemeClr val="bg1"/>
                </a:solidFill>
                <a:latin typeface="Avenir Book" panose="02000503020000020003" pitchFamily="2" charset="0"/>
              </a:rPr>
              <a:t> 𝞃∼0.001</a:t>
            </a: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AB112298-D51D-9304-9CDA-7923DE51C453}"/>
              </a:ext>
            </a:extLst>
          </p:cNvPr>
          <p:cNvSpPr txBox="1"/>
          <p:nvPr/>
        </p:nvSpPr>
        <p:spPr>
          <a:xfrm>
            <a:off x="4324458" y="4437723"/>
            <a:ext cx="26427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Global VLBI data and lens model from Spingola+2018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7B9D329-A3CB-603F-EAF3-171060F7DF3E}"/>
              </a:ext>
            </a:extLst>
          </p:cNvPr>
          <p:cNvSpPr txBox="1"/>
          <p:nvPr/>
        </p:nvSpPr>
        <p:spPr>
          <a:xfrm>
            <a:off x="4572000" y="2072936"/>
            <a:ext cx="18067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u="sng" dirty="0">
                <a:solidFill>
                  <a:schemeClr val="bg1"/>
                </a:solidFill>
              </a:rPr>
              <a:t>AND TIME DELAYS</a:t>
            </a:r>
          </a:p>
        </p:txBody>
      </p:sp>
    </p:spTree>
    <p:extLst>
      <p:ext uri="{BB962C8B-B14F-4D97-AF65-F5344CB8AC3E}">
        <p14:creationId xmlns:p14="http://schemas.microsoft.com/office/powerpoint/2010/main" val="23494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732003E-036B-D478-C684-023DA3DBF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02"/>
          <a:stretch/>
        </p:blipFill>
        <p:spPr>
          <a:xfrm>
            <a:off x="4841252" y="2643723"/>
            <a:ext cx="2889024" cy="21190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1C3A2D5-09B0-F8E8-C9BD-D712C18D8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88" y="651447"/>
            <a:ext cx="4111326" cy="4111326"/>
          </a:xfrm>
          <a:prstGeom prst="rect">
            <a:avLst/>
          </a:prstGeom>
        </p:spPr>
      </p:pic>
      <p:sp>
        <p:nvSpPr>
          <p:cNvPr id="10" name="TextBox 21">
            <a:extLst>
              <a:ext uri="{FF2B5EF4-FFF2-40B4-BE49-F238E27FC236}">
                <a16:creationId xmlns:a16="http://schemas.microsoft.com/office/drawing/2014/main" id="{BDB328A8-569B-B202-1907-ECE140A6D6E4}"/>
              </a:ext>
            </a:extLst>
          </p:cNvPr>
          <p:cNvSpPr txBox="1"/>
          <p:nvPr/>
        </p:nvSpPr>
        <p:spPr>
          <a:xfrm>
            <a:off x="259120" y="170291"/>
            <a:ext cx="7298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Comparison with the other estimates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B6A7208-4ECD-4C8E-383C-18C59C632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214" y="651447"/>
            <a:ext cx="2889024" cy="21667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E7ABDB-D0BD-EBED-88EA-D2720B604FC3}"/>
              </a:ext>
            </a:extLst>
          </p:cNvPr>
          <p:cNvSpPr txBox="1"/>
          <p:nvPr/>
        </p:nvSpPr>
        <p:spPr>
          <a:xfrm>
            <a:off x="5605818" y="749039"/>
            <a:ext cx="1711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latin typeface="Helvetica" pitchFamily="2" charset="0"/>
              </a:rPr>
              <a:t>20 mas ~ 160 pc  </a:t>
            </a:r>
          </a:p>
          <a:p>
            <a:pPr algn="ctr"/>
            <a:r>
              <a:rPr lang="it-IT" sz="800" dirty="0" err="1">
                <a:latin typeface="Helvetica" pitchFamily="2" charset="0"/>
              </a:rPr>
              <a:t>separation</a:t>
            </a:r>
            <a:r>
              <a:rPr lang="it-IT" sz="800" dirty="0">
                <a:latin typeface="Helvetica" pitchFamily="2" charset="0"/>
              </a:rPr>
              <a:t> </a:t>
            </a:r>
            <a:r>
              <a:rPr lang="it-IT" sz="800" dirty="0" err="1">
                <a:latin typeface="Helvetica" pitchFamily="2" charset="0"/>
              </a:rPr>
              <a:t>between</a:t>
            </a:r>
            <a:r>
              <a:rPr lang="it-IT" sz="800" dirty="0">
                <a:latin typeface="Helvetica" pitchFamily="2" charset="0"/>
              </a:rPr>
              <a:t> the points </a:t>
            </a:r>
            <a:r>
              <a:rPr lang="it-IT" sz="800" dirty="0" err="1">
                <a:latin typeface="Helvetica" pitchFamily="2" charset="0"/>
              </a:rPr>
              <a:t>at</a:t>
            </a:r>
            <a:r>
              <a:rPr lang="it-IT" sz="800" dirty="0">
                <a:latin typeface="Helvetica" pitchFamily="2" charset="0"/>
              </a:rPr>
              <a:t> </a:t>
            </a:r>
            <a:r>
              <a:rPr lang="it-IT" sz="800" dirty="0" err="1">
                <a:latin typeface="Helvetica" pitchFamily="2" charset="0"/>
              </a:rPr>
              <a:t>z</a:t>
            </a:r>
            <a:r>
              <a:rPr lang="it-IT" sz="800" dirty="0">
                <a:latin typeface="Helvetica" pitchFamily="2" charset="0"/>
              </a:rPr>
              <a:t>=2.5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6BD358-EEF6-8772-B64E-053D0ECD087E}"/>
              </a:ext>
            </a:extLst>
          </p:cNvPr>
          <p:cNvSpPr txBox="1"/>
          <p:nvPr/>
        </p:nvSpPr>
        <p:spPr>
          <a:xfrm>
            <a:off x="4812792" y="259147"/>
            <a:ext cx="3319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Adopting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Muller+2020 model</a:t>
            </a:r>
          </a:p>
          <a:p>
            <a:pPr algn="ctr"/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Revised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with VLBI time delay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A70C9A-4807-6D65-D1D8-91FEAC991122}"/>
              </a:ext>
            </a:extLst>
          </p:cNvPr>
          <p:cNvSpPr txBox="1"/>
          <p:nvPr/>
        </p:nvSpPr>
        <p:spPr>
          <a:xfrm>
            <a:off x="2702269" y="1218815"/>
            <a:ext cx="1319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tx1"/>
                </a:solidFill>
                <a:latin typeface="Avenir Book" panose="02000503020000020003" pitchFamily="2" charset="0"/>
              </a:rPr>
              <a:t>44 ±  5</a:t>
            </a:r>
            <a:r>
              <a:rPr lang="it-IT" sz="800" dirty="0">
                <a:latin typeface="Avenir Book" panose="02000503020000020003" pitchFamily="2" charset="0"/>
              </a:rPr>
              <a:t> days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1F5129B-DF3A-4030-2062-C090D3F68366}"/>
              </a:ext>
            </a:extLst>
          </p:cNvPr>
          <p:cNvSpPr txBox="1"/>
          <p:nvPr/>
        </p:nvSpPr>
        <p:spPr>
          <a:xfrm>
            <a:off x="2116392" y="1554212"/>
            <a:ext cx="1319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tx1"/>
                </a:solidFill>
                <a:latin typeface="Avenir Book" panose="02000503020000020003" pitchFamily="2" charset="0"/>
              </a:rPr>
              <a:t>26 ±  5</a:t>
            </a:r>
            <a:r>
              <a:rPr lang="it-IT" sz="800" dirty="0">
                <a:latin typeface="Avenir Book" panose="02000503020000020003" pitchFamily="2" charset="0"/>
              </a:rPr>
              <a:t> days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3F845E-972F-AFDF-A396-552BC3C5D901}"/>
              </a:ext>
            </a:extLst>
          </p:cNvPr>
          <p:cNvSpPr txBox="1"/>
          <p:nvPr/>
        </p:nvSpPr>
        <p:spPr>
          <a:xfrm>
            <a:off x="2053993" y="1926064"/>
            <a:ext cx="1576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tx1"/>
                </a:solidFill>
                <a:latin typeface="Avenir Book" panose="02000503020000020003" pitchFamily="2" charset="0"/>
              </a:rPr>
              <a:t>24 ±  5 days</a:t>
            </a:r>
            <a:endParaRPr lang="it-IT" sz="8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B987B83-BDC9-A2D3-EAE6-F23E3B0650E6}"/>
              </a:ext>
            </a:extLst>
          </p:cNvPr>
          <p:cNvSpPr txBox="1"/>
          <p:nvPr/>
        </p:nvSpPr>
        <p:spPr>
          <a:xfrm>
            <a:off x="1987409" y="2277693"/>
            <a:ext cx="1576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tx1"/>
                </a:solidFill>
                <a:latin typeface="Avenir Book" panose="02000503020000020003" pitchFamily="2" charset="0"/>
              </a:rPr>
              <a:t>23.0 ±  0.5 days</a:t>
            </a:r>
            <a:endParaRPr lang="it-IT" sz="8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DA9FF23-930C-7A0C-5A06-8449CD987CEB}"/>
              </a:ext>
            </a:extLst>
          </p:cNvPr>
          <p:cNvSpPr txBox="1"/>
          <p:nvPr/>
        </p:nvSpPr>
        <p:spPr>
          <a:xfrm>
            <a:off x="1785477" y="2639838"/>
            <a:ext cx="1576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tx1"/>
                </a:solidFill>
                <a:latin typeface="Avenir Book" panose="02000503020000020003" pitchFamily="2" charset="0"/>
              </a:rPr>
              <a:t>19.7 ± 1.2 days</a:t>
            </a:r>
            <a:endParaRPr lang="it-IT" sz="8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35427DC-38C7-C1C8-7223-F64166E6C002}"/>
              </a:ext>
            </a:extLst>
          </p:cNvPr>
          <p:cNvSpPr txBox="1"/>
          <p:nvPr/>
        </p:nvSpPr>
        <p:spPr>
          <a:xfrm>
            <a:off x="1859220" y="3010158"/>
            <a:ext cx="1576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tx1"/>
                </a:solidFill>
                <a:latin typeface="Avenir Book" panose="02000503020000020003" pitchFamily="2" charset="0"/>
              </a:rPr>
              <a:t>21 ± 2 days</a:t>
            </a:r>
            <a:endParaRPr lang="it-IT" sz="8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6C99871-08E2-F310-1C0D-1B8B406C428F}"/>
              </a:ext>
            </a:extLst>
          </p:cNvPr>
          <p:cNvSpPr txBox="1"/>
          <p:nvPr/>
        </p:nvSpPr>
        <p:spPr>
          <a:xfrm>
            <a:off x="2116392" y="3605010"/>
            <a:ext cx="1576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tx1"/>
                </a:solidFill>
                <a:latin typeface="Avenir Book" panose="02000503020000020003" pitchFamily="2" charset="0"/>
              </a:rPr>
              <a:t>28.3 ± 3.1 days</a:t>
            </a:r>
            <a:endParaRPr lang="it-IT" sz="8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65ED3B0-4A77-EFC8-564F-8F4C5D6F9A2A}"/>
              </a:ext>
            </a:extLst>
          </p:cNvPr>
          <p:cNvSpPr txBox="1"/>
          <p:nvPr/>
        </p:nvSpPr>
        <p:spPr>
          <a:xfrm>
            <a:off x="2573683" y="3295258"/>
            <a:ext cx="1576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tx1"/>
                </a:solidFill>
                <a:latin typeface="Avenir Book" panose="02000503020000020003" pitchFamily="2" charset="0"/>
              </a:rPr>
              <a:t>29 ± 3 days</a:t>
            </a:r>
            <a:endParaRPr lang="it-IT" sz="8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62DE857-911E-A60A-2842-B42C5040726F}"/>
              </a:ext>
            </a:extLst>
          </p:cNvPr>
          <p:cNvSpPr txBox="1"/>
          <p:nvPr/>
        </p:nvSpPr>
        <p:spPr>
          <a:xfrm>
            <a:off x="5629458" y="3234106"/>
            <a:ext cx="529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tx1"/>
                </a:solidFill>
                <a:latin typeface="Helvetica" pitchFamily="2" charset="0"/>
              </a:rPr>
              <a:t>A1-B1 – time delay =  29 days</a:t>
            </a:r>
          </a:p>
          <a:p>
            <a:r>
              <a:rPr lang="it-IT" sz="800" dirty="0">
                <a:solidFill>
                  <a:schemeClr val="tx1"/>
                </a:solidFill>
                <a:latin typeface="Helvetica" pitchFamily="2" charset="0"/>
              </a:rPr>
              <a:t>A2-B2 – time delay =  27 days</a:t>
            </a:r>
          </a:p>
          <a:p>
            <a:r>
              <a:rPr lang="it-IT" sz="800" dirty="0">
                <a:solidFill>
                  <a:schemeClr val="tx1"/>
                </a:solidFill>
                <a:latin typeface="Helvetica" pitchFamily="2" charset="0"/>
              </a:rPr>
              <a:t>A3-B3 – time delay =  25 days</a:t>
            </a:r>
          </a:p>
          <a:p>
            <a:endParaRPr lang="it-IT" sz="8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4B10EF-D84C-2346-0DD6-1AF1815D6DC5}"/>
              </a:ext>
            </a:extLst>
          </p:cNvPr>
          <p:cNvSpPr txBox="1"/>
          <p:nvPr/>
        </p:nvSpPr>
        <p:spPr>
          <a:xfrm>
            <a:off x="-643130" y="452276"/>
            <a:ext cx="72989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000" dirty="0">
              <a:solidFill>
                <a:schemeClr val="accent4">
                  <a:lumMod val="75000"/>
                </a:schemeClr>
              </a:solidFill>
              <a:latin typeface="Avenir" panose="02000503020000020003" pitchFamily="2" charset="0"/>
            </a:endParaRPr>
          </a:p>
          <a:p>
            <a:pPr algn="ctr"/>
            <a:endParaRPr lang="it-IT" sz="1000" dirty="0">
              <a:solidFill>
                <a:schemeClr val="accent4">
                  <a:lumMod val="75000"/>
                </a:schemeClr>
              </a:solidFill>
              <a:latin typeface="Avenir" panose="02000503020000020003" pitchFamily="2" charset="0"/>
            </a:endParaRPr>
          </a:p>
          <a:p>
            <a:pPr algn="ctr"/>
            <a:r>
              <a:rPr lang="it-IT" sz="1000" b="1" dirty="0" err="1">
                <a:solidFill>
                  <a:schemeClr val="accent4">
                    <a:lumMod val="75000"/>
                  </a:schemeClr>
                </a:solidFill>
                <a:latin typeface="Avenir Black" panose="02000503020000020003" pitchFamily="2" charset="0"/>
              </a:rPr>
              <a:t>we</a:t>
            </a:r>
            <a:r>
              <a:rPr lang="it-IT" sz="1000" b="1" dirty="0">
                <a:solidFill>
                  <a:schemeClr val="accent4">
                    <a:lumMod val="75000"/>
                  </a:schemeClr>
                </a:solidFill>
                <a:latin typeface="Avenir Black" panose="02000503020000020003" pitchFamily="2" charset="0"/>
              </a:rPr>
              <a:t> </a:t>
            </a:r>
            <a:r>
              <a:rPr lang="it-IT" sz="1000" b="1" dirty="0" err="1">
                <a:solidFill>
                  <a:schemeClr val="accent4">
                    <a:lumMod val="75000"/>
                  </a:schemeClr>
                </a:solidFill>
                <a:latin typeface="Avenir Black" panose="02000503020000020003" pitchFamily="2" charset="0"/>
              </a:rPr>
              <a:t>need</a:t>
            </a:r>
            <a:r>
              <a:rPr lang="it-IT" sz="1000" b="1" dirty="0">
                <a:solidFill>
                  <a:schemeClr val="accent4">
                    <a:lumMod val="75000"/>
                  </a:schemeClr>
                </a:solidFill>
                <a:latin typeface="Avenir Black" panose="02000503020000020003" pitchFamily="2" charset="0"/>
              </a:rPr>
              <a:t> Fermi-LAT estimate of 𝝙t </a:t>
            </a:r>
            <a:r>
              <a:rPr lang="it-IT" sz="1000" b="1" dirty="0" err="1">
                <a:solidFill>
                  <a:schemeClr val="accent4">
                    <a:lumMod val="75000"/>
                  </a:schemeClr>
                </a:solidFill>
                <a:latin typeface="Avenir Black" panose="02000503020000020003" pitchFamily="2" charset="0"/>
              </a:rPr>
              <a:t>during</a:t>
            </a:r>
            <a:r>
              <a:rPr lang="it-IT" sz="1000" b="1" dirty="0">
                <a:solidFill>
                  <a:schemeClr val="accent4">
                    <a:lumMod val="75000"/>
                  </a:schemeClr>
                </a:solidFill>
                <a:latin typeface="Avenir Black" panose="02000503020000020003" pitchFamily="2" charset="0"/>
              </a:rPr>
              <a:t> the </a:t>
            </a:r>
            <a:r>
              <a:rPr lang="it-IT" sz="1000" b="1" dirty="0" err="1">
                <a:solidFill>
                  <a:schemeClr val="accent4">
                    <a:lumMod val="75000"/>
                  </a:schemeClr>
                </a:solidFill>
                <a:latin typeface="Avenir Black" panose="02000503020000020003" pitchFamily="2" charset="0"/>
              </a:rPr>
              <a:t>same</a:t>
            </a:r>
            <a:r>
              <a:rPr lang="it-IT" sz="1000" b="1" dirty="0">
                <a:solidFill>
                  <a:schemeClr val="accent4">
                    <a:lumMod val="75000"/>
                  </a:schemeClr>
                </a:solidFill>
                <a:latin typeface="Avenir Black" panose="02000503020000020003" pitchFamily="2" charset="0"/>
              </a:rPr>
              <a:t> </a:t>
            </a:r>
            <a:r>
              <a:rPr lang="it-IT" sz="1000" b="1" dirty="0" err="1">
                <a:solidFill>
                  <a:schemeClr val="accent4">
                    <a:lumMod val="75000"/>
                  </a:schemeClr>
                </a:solidFill>
                <a:latin typeface="Avenir Black" panose="02000503020000020003" pitchFamily="2" charset="0"/>
              </a:rPr>
              <a:t>flare</a:t>
            </a:r>
            <a:r>
              <a:rPr lang="it-IT" sz="1000" b="1" dirty="0">
                <a:solidFill>
                  <a:schemeClr val="accent4">
                    <a:lumMod val="75000"/>
                  </a:schemeClr>
                </a:solidFill>
                <a:latin typeface="Avenir Black" panose="02000503020000020003" pitchFamily="2" charset="0"/>
              </a:rPr>
              <a:t> </a:t>
            </a:r>
          </a:p>
          <a:p>
            <a:pPr algn="ctr"/>
            <a:r>
              <a:rPr lang="it-IT" sz="1000" b="1" dirty="0">
                <a:solidFill>
                  <a:schemeClr val="accent4">
                    <a:lumMod val="75000"/>
                  </a:schemeClr>
                </a:solidFill>
                <a:latin typeface="Avenir Black" panose="02000503020000020003" pitchFamily="2" charset="0"/>
              </a:rPr>
              <a:t> </a:t>
            </a:r>
            <a:r>
              <a:rPr lang="it-IT" sz="800" dirty="0">
                <a:solidFill>
                  <a:schemeClr val="accent4">
                    <a:lumMod val="75000"/>
                  </a:schemeClr>
                </a:solidFill>
                <a:latin typeface="Avenir" panose="02000503020000020003" pitchFamily="2" charset="0"/>
              </a:rPr>
              <a:t>(Buson et al. in </a:t>
            </a:r>
            <a:r>
              <a:rPr lang="it-IT" sz="800" dirty="0" err="1">
                <a:solidFill>
                  <a:schemeClr val="accent4">
                    <a:lumMod val="75000"/>
                  </a:schemeClr>
                </a:solidFill>
                <a:latin typeface="Avenir" panose="02000503020000020003" pitchFamily="2" charset="0"/>
              </a:rPr>
              <a:t>prep</a:t>
            </a:r>
            <a:r>
              <a:rPr lang="it-IT" sz="800" dirty="0">
                <a:solidFill>
                  <a:schemeClr val="accent4">
                    <a:lumMod val="75000"/>
                  </a:schemeClr>
                </a:solidFill>
                <a:latin typeface="Avenir" panose="02000503020000020003" pitchFamily="2" charset="0"/>
              </a:rPr>
              <a:t>.)</a:t>
            </a:r>
          </a:p>
          <a:p>
            <a:pPr algn="ctr"/>
            <a:endParaRPr lang="it-IT" sz="1000" dirty="0">
              <a:solidFill>
                <a:schemeClr val="accent4">
                  <a:lumMod val="75000"/>
                </a:schemeClr>
              </a:solidFill>
              <a:latin typeface="Avenir" panose="02000503020000020003" pitchFamily="2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9A22931-BDE9-7F39-6EE6-72A65E825383}"/>
              </a:ext>
            </a:extLst>
          </p:cNvPr>
          <p:cNvSpPr txBox="1"/>
          <p:nvPr/>
        </p:nvSpPr>
        <p:spPr>
          <a:xfrm rot="5400000">
            <a:off x="6231923" y="2545363"/>
            <a:ext cx="33199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See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also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Barnacka+2015,2016 for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similar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studies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2141946-15F5-F6E0-4A6D-4C2451BB3A1F}"/>
              </a:ext>
            </a:extLst>
          </p:cNvPr>
          <p:cNvSpPr txBox="1"/>
          <p:nvPr/>
        </p:nvSpPr>
        <p:spPr>
          <a:xfrm>
            <a:off x="-1162050" y="5415509"/>
            <a:ext cx="232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Time delays are </a:t>
            </a:r>
            <a:r>
              <a:rPr lang="it-IT" sz="800" dirty="0" err="1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important</a:t>
            </a:r>
            <a:r>
              <a:rPr lang="it-IT" sz="800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it-IT" sz="800" dirty="0" err="1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constraints</a:t>
            </a:r>
            <a:r>
              <a:rPr lang="it-IT" sz="800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 to mass model –&gt; </a:t>
            </a:r>
            <a:r>
              <a:rPr lang="it-IT" sz="800" u="sng" dirty="0" err="1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different</a:t>
            </a:r>
            <a:r>
              <a:rPr lang="it-IT" sz="800" u="sng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 time delays = </a:t>
            </a:r>
            <a:r>
              <a:rPr lang="it-IT" sz="800" u="sng" dirty="0" err="1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different</a:t>
            </a:r>
            <a:r>
              <a:rPr lang="it-IT" sz="800" u="sng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 mass models = </a:t>
            </a:r>
            <a:r>
              <a:rPr lang="it-IT" sz="800" u="sng" dirty="0" err="1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different</a:t>
            </a:r>
            <a:r>
              <a:rPr lang="it-IT" sz="800" u="sng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 source models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DC6E1F-3AFE-B807-F0C0-018BA42622AA}"/>
              </a:ext>
            </a:extLst>
          </p:cNvPr>
          <p:cNvSpPr txBox="1"/>
          <p:nvPr/>
        </p:nvSpPr>
        <p:spPr>
          <a:xfrm>
            <a:off x="3692803" y="1149538"/>
            <a:ext cx="33199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tx1"/>
                </a:solidFill>
                <a:latin typeface="Avenir Book" panose="02000503020000020003" pitchFamily="2" charset="0"/>
              </a:rPr>
              <a:t>SOURCE PLANE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5B66BC-B8EE-8AE6-462B-EF4CD285C1D4}"/>
              </a:ext>
            </a:extLst>
          </p:cNvPr>
          <p:cNvSpPr txBox="1"/>
          <p:nvPr/>
        </p:nvSpPr>
        <p:spPr>
          <a:xfrm>
            <a:off x="3873405" y="4301542"/>
            <a:ext cx="33199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tx1"/>
                </a:solidFill>
                <a:latin typeface="Avenir Book" panose="02000503020000020003" pitchFamily="2" charset="0"/>
              </a:rPr>
              <a:t>LENS PLANE</a:t>
            </a:r>
          </a:p>
        </p:txBody>
      </p:sp>
    </p:spTree>
    <p:extLst>
      <p:ext uri="{BB962C8B-B14F-4D97-AF65-F5344CB8AC3E}">
        <p14:creationId xmlns:p14="http://schemas.microsoft.com/office/powerpoint/2010/main" val="6000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C49B8A7-64B0-6240-AF7E-7C416610D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3" b="71234"/>
          <a:stretch/>
        </p:blipFill>
        <p:spPr>
          <a:xfrm>
            <a:off x="554125" y="677669"/>
            <a:ext cx="3756003" cy="13649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6820C9-3719-4804-DBE3-E2D3A344C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25" y="2042585"/>
            <a:ext cx="3744650" cy="28151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3162FA-4730-2FAC-E38F-8B09F9A25F3B}"/>
              </a:ext>
            </a:extLst>
          </p:cNvPr>
          <p:cNvSpPr txBox="1"/>
          <p:nvPr/>
        </p:nvSpPr>
        <p:spPr>
          <a:xfrm>
            <a:off x="1548523" y="1206239"/>
            <a:ext cx="19515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E491C"/>
                </a:solidFill>
                <a:latin typeface="Avenir" panose="02000503020000020003" pitchFamily="2" charset="0"/>
              </a:rPr>
              <a:t>~4 hours </a:t>
            </a:r>
            <a:r>
              <a:rPr lang="it-IT" dirty="0" err="1">
                <a:solidFill>
                  <a:srgbClr val="FE491C"/>
                </a:solidFill>
                <a:latin typeface="Avenir" panose="02000503020000020003" pitchFamily="2" charset="0"/>
              </a:rPr>
              <a:t>precision</a:t>
            </a:r>
            <a:endParaRPr lang="it-IT" dirty="0">
              <a:solidFill>
                <a:srgbClr val="FE491C"/>
              </a:solidFill>
              <a:latin typeface="Avenir" panose="02000503020000020003" pitchFamily="2" charset="0"/>
            </a:endParaRPr>
          </a:p>
          <a:p>
            <a:r>
              <a:rPr lang="it-IT" sz="800" dirty="0">
                <a:solidFill>
                  <a:srgbClr val="FE491C"/>
                </a:solidFill>
                <a:latin typeface="Avenir" panose="02000503020000020003" pitchFamily="2" charset="0"/>
              </a:rPr>
              <a:t>Cheung+2014</a:t>
            </a:r>
          </a:p>
          <a:p>
            <a:r>
              <a:rPr lang="it-IT" sz="800" u="sng" dirty="0">
                <a:solidFill>
                  <a:srgbClr val="FE491C"/>
                </a:solidFill>
                <a:latin typeface="Avenir" panose="02000503020000020003" pitchFamily="2" charset="0"/>
              </a:rPr>
              <a:t>Long </a:t>
            </a:r>
            <a:r>
              <a:rPr lang="it-IT" sz="800" u="sng" dirty="0" err="1">
                <a:solidFill>
                  <a:srgbClr val="FE491C"/>
                </a:solidFill>
                <a:latin typeface="Avenir" panose="02000503020000020003" pitchFamily="2" charset="0"/>
              </a:rPr>
              <a:t>term</a:t>
            </a:r>
            <a:r>
              <a:rPr lang="it-IT" sz="800" u="sng" dirty="0">
                <a:solidFill>
                  <a:srgbClr val="FE491C"/>
                </a:solidFill>
                <a:latin typeface="Avenir" panose="02000503020000020003" pitchFamily="2" charset="0"/>
              </a:rPr>
              <a:t> monitoring with high time sampling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66F246E-43BD-E592-4268-476918850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053" y="832271"/>
            <a:ext cx="3271939" cy="17204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0E722A5-7C8F-4752-3E97-FB2538802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53" y="2658546"/>
            <a:ext cx="3284507" cy="172045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FC10667-4B62-22AF-91E8-DF89AE1AB958}"/>
              </a:ext>
            </a:extLst>
          </p:cNvPr>
          <p:cNvSpPr txBox="1"/>
          <p:nvPr/>
        </p:nvSpPr>
        <p:spPr>
          <a:xfrm>
            <a:off x="5105582" y="4357525"/>
            <a:ext cx="3093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~4 hours </a:t>
            </a:r>
            <a:r>
              <a:rPr lang="it-IT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precision</a:t>
            </a:r>
            <a:endParaRPr lang="it-IT" dirty="0">
              <a:solidFill>
                <a:schemeClr val="accent5">
                  <a:lumMod val="20000"/>
                  <a:lumOff val="80000"/>
                </a:schemeClr>
              </a:solidFill>
              <a:latin typeface="Avenir" panose="02000503020000020003" pitchFamily="2" charset="0"/>
            </a:endParaRPr>
          </a:p>
          <a:p>
            <a:r>
              <a:rPr lang="it-IT" sz="800" dirty="0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Biggs 2018 </a:t>
            </a:r>
          </a:p>
          <a:p>
            <a:r>
              <a:rPr lang="it-IT" sz="800" u="sng" dirty="0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High </a:t>
            </a:r>
            <a:r>
              <a:rPr lang="it-IT" sz="800" u="sng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variability</a:t>
            </a:r>
            <a:r>
              <a:rPr lang="it-IT" sz="800" u="sng" dirty="0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, </a:t>
            </a:r>
            <a:r>
              <a:rPr lang="it-IT" sz="800" u="sng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hence</a:t>
            </a:r>
            <a:r>
              <a:rPr lang="it-IT" sz="800" u="sng" dirty="0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 </a:t>
            </a:r>
            <a:r>
              <a:rPr lang="it-IT" sz="800" u="sng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lot</a:t>
            </a:r>
            <a:r>
              <a:rPr lang="it-IT" sz="800" u="sng" dirty="0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 of </a:t>
            </a:r>
            <a:r>
              <a:rPr lang="it-IT" sz="800" u="sng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structure</a:t>
            </a:r>
            <a:r>
              <a:rPr lang="it-IT" sz="800" u="sng" dirty="0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 in light </a:t>
            </a:r>
            <a:r>
              <a:rPr lang="it-IT" sz="800" u="sng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curves</a:t>
            </a:r>
            <a:endParaRPr lang="it-IT" sz="800" u="sng" dirty="0">
              <a:solidFill>
                <a:schemeClr val="accent5">
                  <a:lumMod val="20000"/>
                  <a:lumOff val="80000"/>
                </a:schemeClr>
              </a:solidFill>
              <a:latin typeface="Avenir" panose="02000503020000020003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E6EF71-B4E9-2783-639A-74B6BBACEA1F}"/>
              </a:ext>
            </a:extLst>
          </p:cNvPr>
          <p:cNvSpPr txBox="1"/>
          <p:nvPr/>
        </p:nvSpPr>
        <p:spPr>
          <a:xfrm>
            <a:off x="1535156" y="447619"/>
            <a:ext cx="3117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E491C"/>
                </a:solidFill>
                <a:latin typeface="Avenir Book" panose="02000503020000020003" pitchFamily="2" charset="0"/>
              </a:rPr>
              <a:t>𝛄-rays </a:t>
            </a:r>
            <a:r>
              <a:rPr lang="it-IT" sz="1000" dirty="0" err="1">
                <a:solidFill>
                  <a:srgbClr val="FE491C"/>
                </a:solidFill>
                <a:latin typeface="Avenir Book" panose="02000503020000020003" pitchFamily="2" charset="0"/>
              </a:rPr>
              <a:t>Δt</a:t>
            </a:r>
            <a:r>
              <a:rPr lang="it-IT" sz="1000" dirty="0">
                <a:solidFill>
                  <a:srgbClr val="FE491C"/>
                </a:solidFill>
                <a:latin typeface="Avenir Book" panose="02000503020000020003" pitchFamily="2" charset="0"/>
              </a:rPr>
              <a:t> = 11.46 ± 0.16 days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8F6594-D021-C417-0532-81E78E134849}"/>
              </a:ext>
            </a:extLst>
          </p:cNvPr>
          <p:cNvSpPr txBox="1"/>
          <p:nvPr/>
        </p:nvSpPr>
        <p:spPr>
          <a:xfrm>
            <a:off x="5360666" y="506552"/>
            <a:ext cx="2838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Radio </a:t>
            </a:r>
            <a:r>
              <a:rPr lang="it-IT" sz="1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Δt</a:t>
            </a:r>
            <a:r>
              <a:rPr lang="it-IT" sz="1000" dirty="0">
                <a:solidFill>
                  <a:schemeClr val="accent5">
                    <a:lumMod val="20000"/>
                    <a:lumOff val="80000"/>
                  </a:schemeClr>
                </a:solidFill>
                <a:latin typeface="Avenir" panose="02000503020000020003" pitchFamily="2" charset="0"/>
              </a:rPr>
              <a:t> = 11.2 ± 0.2 days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D2D2720-C1B2-D653-1FBB-8D8F7BF9C5A7}"/>
              </a:ext>
            </a:extLst>
          </p:cNvPr>
          <p:cNvSpPr txBox="1"/>
          <p:nvPr/>
        </p:nvSpPr>
        <p:spPr>
          <a:xfrm>
            <a:off x="211199" y="198775"/>
            <a:ext cx="6159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err="1">
                <a:solidFill>
                  <a:schemeClr val="bg1"/>
                </a:solidFill>
                <a:latin typeface="Avenir" panose="02000503020000020003" pitchFamily="2" charset="0"/>
              </a:rPr>
              <a:t>Comparison</a:t>
            </a:r>
            <a:r>
              <a:rPr lang="it-IT" u="sng" dirty="0">
                <a:solidFill>
                  <a:schemeClr val="bg1"/>
                </a:solidFill>
                <a:latin typeface="Avenir" panose="02000503020000020003" pitchFamily="2" charset="0"/>
              </a:rPr>
              <a:t> with JVAS B0218+357: </a:t>
            </a:r>
            <a:r>
              <a:rPr lang="it-IT" u="sng" dirty="0" err="1">
                <a:solidFill>
                  <a:schemeClr val="bg1"/>
                </a:solidFill>
                <a:latin typeface="Avenir" panose="02000503020000020003" pitchFamily="2" charset="0"/>
              </a:rPr>
              <a:t>higher</a:t>
            </a:r>
            <a:r>
              <a:rPr lang="it-IT" u="sng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Avenir" panose="02000503020000020003" pitchFamily="2" charset="0"/>
              </a:rPr>
              <a:t>precision</a:t>
            </a:r>
            <a:endParaRPr lang="it-IT" u="sng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3388BD-52F9-9651-0365-6F645752E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22" y="803324"/>
            <a:ext cx="3762078" cy="37620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FA00B4-B44F-A21A-50B1-D3D0B3B7858A}"/>
              </a:ext>
            </a:extLst>
          </p:cNvPr>
          <p:cNvSpPr txBox="1"/>
          <p:nvPr/>
        </p:nvSpPr>
        <p:spPr>
          <a:xfrm>
            <a:off x="2211784" y="2936783"/>
            <a:ext cx="1028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Helvetica" pitchFamily="2" charset="0"/>
              </a:rPr>
              <a:t>Riess+2018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7C8470-F491-8923-1D49-583A4731FC86}"/>
              </a:ext>
            </a:extLst>
          </p:cNvPr>
          <p:cNvSpPr txBox="1"/>
          <p:nvPr/>
        </p:nvSpPr>
        <p:spPr>
          <a:xfrm>
            <a:off x="1449473" y="3915279"/>
            <a:ext cx="19424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Helvetica" pitchFamily="2" charset="0"/>
              </a:rPr>
              <a:t>Planck Collaboration 2018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495FA9-70A9-2B07-B0DD-37AA397B069F}"/>
              </a:ext>
            </a:extLst>
          </p:cNvPr>
          <p:cNvSpPr txBox="1"/>
          <p:nvPr/>
        </p:nvSpPr>
        <p:spPr>
          <a:xfrm>
            <a:off x="1012766" y="3481695"/>
            <a:ext cx="19424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Helvetica" pitchFamily="2" charset="0"/>
              </a:rPr>
              <a:t>Abbott+ 2018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13FDE7-D427-A05E-11B8-114548D0D37F}"/>
              </a:ext>
            </a:extLst>
          </p:cNvPr>
          <p:cNvSpPr txBox="1"/>
          <p:nvPr/>
        </p:nvSpPr>
        <p:spPr>
          <a:xfrm>
            <a:off x="2072045" y="2405164"/>
            <a:ext cx="19424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Helvetica" pitchFamily="2" charset="0"/>
              </a:rPr>
              <a:t>Wong+ 2019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D6E100-00C8-5401-375E-8FFB7E76B7CB}"/>
              </a:ext>
            </a:extLst>
          </p:cNvPr>
          <p:cNvSpPr txBox="1"/>
          <p:nvPr/>
        </p:nvSpPr>
        <p:spPr>
          <a:xfrm>
            <a:off x="1983981" y="1881541"/>
            <a:ext cx="19424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latin typeface="Helvetica" pitchFamily="2" charset="0"/>
              </a:rPr>
              <a:t>Freedman</a:t>
            </a:r>
            <a:r>
              <a:rPr lang="it-IT" sz="1000" dirty="0">
                <a:latin typeface="Helvetica" pitchFamily="2" charset="0"/>
              </a:rPr>
              <a:t>+ 2019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E84C13B-B1A7-EE59-2964-8DCAF7C73EB9}"/>
              </a:ext>
            </a:extLst>
          </p:cNvPr>
          <p:cNvSpPr txBox="1"/>
          <p:nvPr/>
        </p:nvSpPr>
        <p:spPr>
          <a:xfrm>
            <a:off x="1053078" y="834498"/>
            <a:ext cx="28733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H</a:t>
            </a:r>
            <a:r>
              <a:rPr lang="it-IT" sz="1500" baseline="-25000" dirty="0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0</a:t>
            </a:r>
            <a:r>
              <a:rPr lang="it-IT" sz="1500" dirty="0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= 73 ± 8 km s</a:t>
            </a:r>
            <a:r>
              <a:rPr lang="it-IT" sz="1500" baseline="30000" dirty="0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-1</a:t>
            </a:r>
            <a:r>
              <a:rPr lang="it-IT" sz="1500" dirty="0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 Mpc</a:t>
            </a:r>
            <a:r>
              <a:rPr lang="it-IT" sz="1500" baseline="30000" dirty="0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-1</a:t>
            </a:r>
          </a:p>
          <a:p>
            <a:endParaRPr lang="it-IT" sz="1500" baseline="30000" dirty="0">
              <a:solidFill>
                <a:schemeClr val="tx1"/>
              </a:solidFill>
              <a:latin typeface="Avenir Book" panose="02000503020000020003" pitchFamily="2" charset="0"/>
              <a:ea typeface="Helvetica Light" charset="0"/>
              <a:cs typeface="Helvetica Light" charset="0"/>
            </a:endParaRPr>
          </a:p>
          <a:p>
            <a:endParaRPr lang="it-IT" sz="1500" baseline="30000" dirty="0">
              <a:solidFill>
                <a:schemeClr val="tx1"/>
              </a:solidFill>
              <a:latin typeface="Avenir Book" panose="02000503020000020003" pitchFamily="2" charset="0"/>
              <a:ea typeface="Helvetica Light" charset="0"/>
              <a:cs typeface="Helvetica Light" charset="0"/>
            </a:endParaRPr>
          </a:p>
          <a:p>
            <a:r>
              <a:rPr lang="it-IT" sz="1000" dirty="0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Sigma takes </a:t>
            </a:r>
            <a:r>
              <a:rPr lang="it-IT" sz="1000" dirty="0" err="1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into</a:t>
            </a:r>
            <a:r>
              <a:rPr lang="it-IT" sz="1000" dirty="0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 account the </a:t>
            </a:r>
            <a:r>
              <a:rPr lang="it-IT" sz="1000" dirty="0" err="1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uncertainties</a:t>
            </a:r>
            <a:r>
              <a:rPr lang="it-IT" sz="1000" dirty="0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 of the mass model </a:t>
            </a:r>
            <a:r>
              <a:rPr lang="it-IT" sz="1000" dirty="0" err="1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parameters</a:t>
            </a:r>
            <a:r>
              <a:rPr lang="it-IT" sz="1000" dirty="0">
                <a:solidFill>
                  <a:schemeClr val="tx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 from Muller+2020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3815CD32-F4F6-4F38-9451-7ED0D1B9F27C}"/>
              </a:ext>
            </a:extLst>
          </p:cNvPr>
          <p:cNvSpPr txBox="1"/>
          <p:nvPr/>
        </p:nvSpPr>
        <p:spPr>
          <a:xfrm>
            <a:off x="259120" y="170291"/>
            <a:ext cx="7298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Hubble parameter H</a:t>
            </a:r>
            <a:r>
              <a:rPr lang="en-US" sz="1500" u="sng" baseline="-25000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EFF534-74F2-ED72-077F-CE5D666AC184}"/>
              </a:ext>
            </a:extLst>
          </p:cNvPr>
          <p:cNvSpPr txBox="1"/>
          <p:nvPr/>
        </p:nvSpPr>
        <p:spPr>
          <a:xfrm>
            <a:off x="864062" y="4584540"/>
            <a:ext cx="31132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See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also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Verde,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Riess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 and Treu 2019, Nature </a:t>
            </a:r>
            <a:r>
              <a:rPr lang="it-IT" sz="800" dirty="0" err="1">
                <a:solidFill>
                  <a:schemeClr val="bg1"/>
                </a:solidFill>
                <a:latin typeface="Avenir Book" panose="02000503020000020003" pitchFamily="2" charset="0"/>
              </a:rPr>
              <a:t>Astronomy</a:t>
            </a:r>
            <a:endParaRPr lang="it-IT" sz="8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AEC862F-AD9B-E8F9-9DC0-4016EC685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34498"/>
            <a:ext cx="4266287" cy="28575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4ECA267-671A-42DF-3926-66BC7C2EBD18}"/>
              </a:ext>
            </a:extLst>
          </p:cNvPr>
          <p:cNvSpPr txBox="1"/>
          <p:nvPr/>
        </p:nvSpPr>
        <p:spPr>
          <a:xfrm>
            <a:off x="5044176" y="3863763"/>
            <a:ext cx="3794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  <a:t>6 strong </a:t>
            </a:r>
            <a:r>
              <a:rPr lang="it-IT" sz="9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lensing</a:t>
            </a:r>
            <a: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  <a:t> systems  </a:t>
            </a:r>
            <a:b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  <a:t>with time delays and </a:t>
            </a:r>
            <a:r>
              <a:rPr lang="it-IT" sz="9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</a:t>
            </a:r>
            <a: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  <a:t> model </a:t>
            </a:r>
            <a:r>
              <a:rPr lang="it-IT" sz="900" dirty="0" err="1">
                <a:solidFill>
                  <a:schemeClr val="bg1"/>
                </a:solidFill>
                <a:latin typeface="Avenir Book" panose="02000503020000020003" pitchFamily="2" charset="0"/>
              </a:rPr>
              <a:t>parameters</a:t>
            </a:r>
            <a: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Avenir Book" panose="02000503020000020003" pitchFamily="2" charset="0"/>
              </a:rPr>
              <a:t>measured</a:t>
            </a:r>
            <a: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Avenir Book" panose="02000503020000020003" pitchFamily="2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  <a:t> ~1 % </a:t>
            </a:r>
            <a:r>
              <a:rPr lang="it-IT" sz="900" dirty="0" err="1">
                <a:solidFill>
                  <a:schemeClr val="bg1"/>
                </a:solidFill>
                <a:latin typeface="Avenir Book" panose="02000503020000020003" pitchFamily="2" charset="0"/>
              </a:rPr>
              <a:t>precision</a:t>
            </a:r>
            <a:endParaRPr lang="it-IT" sz="9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endParaRPr lang="it-IT" sz="9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  <a:t>See </a:t>
            </a:r>
            <a:r>
              <a:rPr lang="it-IT" sz="900" dirty="0" err="1">
                <a:solidFill>
                  <a:schemeClr val="bg1"/>
                </a:solidFill>
                <a:latin typeface="Avenir Book" panose="02000503020000020003" pitchFamily="2" charset="0"/>
              </a:rPr>
              <a:t>also</a:t>
            </a:r>
            <a: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  <a:t> Treu et al. 2022</a:t>
            </a:r>
            <a:b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  <a:t>Review «Strong </a:t>
            </a:r>
            <a:r>
              <a:rPr lang="it-IT" sz="900" dirty="0" err="1">
                <a:solidFill>
                  <a:schemeClr val="bg1"/>
                </a:solidFill>
                <a:latin typeface="Avenir Book" panose="02000503020000020003" pitchFamily="2" charset="0"/>
              </a:rPr>
              <a:t>lensing</a:t>
            </a:r>
            <a: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  <a:t> time-delay </a:t>
            </a:r>
            <a:r>
              <a:rPr lang="it-IT" sz="900" dirty="0" err="1">
                <a:solidFill>
                  <a:schemeClr val="bg1"/>
                </a:solidFill>
                <a:latin typeface="Avenir Book" panose="02000503020000020003" pitchFamily="2" charset="0"/>
              </a:rPr>
              <a:t>cosmography</a:t>
            </a:r>
            <a:r>
              <a:rPr lang="it-IT" sz="900" dirty="0">
                <a:solidFill>
                  <a:schemeClr val="bg1"/>
                </a:solidFill>
                <a:latin typeface="Avenir Book" panose="02000503020000020003" pitchFamily="2" charset="0"/>
              </a:rPr>
              <a:t> in the 2020s»</a:t>
            </a:r>
          </a:p>
        </p:txBody>
      </p:sp>
    </p:spTree>
    <p:extLst>
      <p:ext uri="{BB962C8B-B14F-4D97-AF65-F5344CB8AC3E}">
        <p14:creationId xmlns:p14="http://schemas.microsoft.com/office/powerpoint/2010/main" val="2265064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C9B8BDF-5EA4-F616-0A04-14CCFAEC5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61" y="513048"/>
            <a:ext cx="8234804" cy="411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60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416FDE9-D878-1274-1AC8-84F5EB706A8C}"/>
              </a:ext>
            </a:extLst>
          </p:cNvPr>
          <p:cNvSpPr txBox="1"/>
          <p:nvPr/>
        </p:nvSpPr>
        <p:spPr>
          <a:xfrm>
            <a:off x="259120" y="170291"/>
            <a:ext cx="7298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The radio-brightest lensed AGN: PKS 1830-211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67F3C-4A5B-B086-5BCA-7E850E0E8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/>
          <a:stretch/>
        </p:blipFill>
        <p:spPr bwMode="auto">
          <a:xfrm>
            <a:off x="4615771" y="1359399"/>
            <a:ext cx="2830409" cy="245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F3A670-05D0-6955-FB56-21878C413DC1}"/>
              </a:ext>
            </a:extLst>
          </p:cNvPr>
          <p:cNvSpPr txBox="1"/>
          <p:nvPr/>
        </p:nvSpPr>
        <p:spPr>
          <a:xfrm rot="5400000">
            <a:off x="4998725" y="3925316"/>
            <a:ext cx="524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Jauncey+1991, Lovell+1993, 1998</a:t>
            </a:r>
          </a:p>
          <a:p>
            <a:endParaRPr lang="it-IT" sz="800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2FC989D-E42E-0F96-6409-DAE6D8CA0DA2}"/>
              </a:ext>
            </a:extLst>
          </p:cNvPr>
          <p:cNvSpPr txBox="1"/>
          <p:nvPr/>
        </p:nvSpPr>
        <p:spPr>
          <a:xfrm>
            <a:off x="398823" y="1048907"/>
            <a:ext cx="7627577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it-IT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Many</a:t>
            </a:r>
            <a:r>
              <a:rPr lang="it-IT" sz="11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estimates</a:t>
            </a:r>
            <a:r>
              <a:rPr lang="it-IT" sz="1100" dirty="0">
                <a:solidFill>
                  <a:schemeClr val="bg1"/>
                </a:solidFill>
                <a:latin typeface="Avenir Book" panose="02000503020000020003" pitchFamily="2" charset="0"/>
              </a:rPr>
              <a:t> for </a:t>
            </a:r>
            <a:r>
              <a:rPr lang="it-IT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Δt</a:t>
            </a:r>
            <a:r>
              <a:rPr lang="it-IT" sz="1100" baseline="-25000" dirty="0" err="1">
                <a:solidFill>
                  <a:schemeClr val="bg1"/>
                </a:solidFill>
                <a:latin typeface="Avenir Book" panose="02000503020000020003" pitchFamily="2" charset="0"/>
              </a:rPr>
              <a:t>AB</a:t>
            </a:r>
            <a:endParaRPr lang="it-IT" sz="1100" baseline="-25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it-IT" sz="1100" dirty="0">
                <a:solidFill>
                  <a:schemeClr val="accent4"/>
                </a:solidFill>
                <a:latin typeface="Avenir Book" panose="02000503020000020003" pitchFamily="2" charset="0"/>
              </a:rPr>
              <a:t>Radio 	44 ±  5 days </a:t>
            </a:r>
            <a:r>
              <a:rPr lang="it-IT" sz="800" dirty="0">
                <a:solidFill>
                  <a:schemeClr val="accent4"/>
                </a:solidFill>
                <a:latin typeface="Avenir Book" panose="02000503020000020003" pitchFamily="2" charset="0"/>
              </a:rPr>
              <a:t>(Van Ommen+1995)</a:t>
            </a:r>
          </a:p>
          <a:p>
            <a:r>
              <a:rPr lang="it-IT" sz="1100" dirty="0">
                <a:solidFill>
                  <a:schemeClr val="accent4"/>
                </a:solidFill>
                <a:latin typeface="Avenir Book" panose="02000503020000020003" pitchFamily="2" charset="0"/>
              </a:rPr>
              <a:t>	26 ±  5 days </a:t>
            </a:r>
            <a:r>
              <a:rPr lang="it-IT" sz="800" dirty="0">
                <a:solidFill>
                  <a:schemeClr val="accent4"/>
                </a:solidFill>
                <a:latin typeface="Avenir Book" panose="02000503020000020003" pitchFamily="2" charset="0"/>
              </a:rPr>
              <a:t>(Lovell+1998)</a:t>
            </a:r>
          </a:p>
          <a:p>
            <a:r>
              <a:rPr lang="it-IT" sz="1100" dirty="0">
                <a:solidFill>
                  <a:schemeClr val="accent4"/>
                </a:solidFill>
                <a:latin typeface="Avenir Book" panose="02000503020000020003" pitchFamily="2" charset="0"/>
              </a:rPr>
              <a:t>	24 ±  5 days </a:t>
            </a:r>
            <a:r>
              <a:rPr lang="it-IT" sz="800" dirty="0">
                <a:solidFill>
                  <a:schemeClr val="accent4"/>
                </a:solidFill>
                <a:latin typeface="Avenir Book" panose="02000503020000020003" pitchFamily="2" charset="0"/>
              </a:rPr>
              <a:t>(</a:t>
            </a:r>
            <a:r>
              <a:rPr lang="it-IT" sz="800" dirty="0" err="1">
                <a:solidFill>
                  <a:schemeClr val="accent4"/>
                </a:solidFill>
                <a:latin typeface="Avenir Book" panose="02000503020000020003" pitchFamily="2" charset="0"/>
              </a:rPr>
              <a:t>Wiklind</a:t>
            </a:r>
            <a:r>
              <a:rPr lang="it-IT" sz="800" dirty="0">
                <a:solidFill>
                  <a:schemeClr val="accent4"/>
                </a:solidFill>
                <a:latin typeface="Avenir Book" panose="02000503020000020003" pitchFamily="2" charset="0"/>
              </a:rPr>
              <a:t> &amp; Combes 1999)</a:t>
            </a:r>
          </a:p>
          <a:p>
            <a:endParaRPr lang="it-IT" sz="1100" dirty="0">
              <a:solidFill>
                <a:schemeClr val="accent5">
                  <a:lumMod val="40000"/>
                  <a:lumOff val="6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it-IT" sz="11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𝛄-rays	23.0 ±  0.5  and 19.7 ± 1.2 days  </a:t>
            </a:r>
            <a:r>
              <a:rPr lang="it-IT" sz="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(</a:t>
            </a:r>
            <a:r>
              <a:rPr lang="it-IT" sz="8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Barnacka</a:t>
            </a:r>
            <a:r>
              <a:rPr lang="it-IT" sz="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 +2015)</a:t>
            </a:r>
          </a:p>
          <a:p>
            <a:r>
              <a:rPr lang="it-IT" sz="11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	21 ± 2 and 76 ±7 days </a:t>
            </a:r>
            <a:r>
              <a:rPr lang="it-IT" sz="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(</a:t>
            </a:r>
            <a:r>
              <a:rPr lang="it-IT" sz="8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Neronov</a:t>
            </a:r>
            <a:r>
              <a:rPr lang="it-IT" sz="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+ 2015, Nature </a:t>
            </a:r>
            <a:r>
              <a:rPr lang="it-IT" sz="8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Phys</a:t>
            </a:r>
            <a:r>
              <a:rPr lang="it-IT" sz="800" dirty="0">
                <a:solidFill>
                  <a:schemeClr val="bg1"/>
                </a:solidFill>
                <a:latin typeface="Avenir Book" panose="02000503020000020003" pitchFamily="2" charset="0"/>
              </a:rPr>
              <a:t>) </a:t>
            </a: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it-IT" sz="1100" dirty="0">
                <a:solidFill>
                  <a:schemeClr val="bg1"/>
                </a:solidFill>
                <a:latin typeface="Avenir Book" panose="02000503020000020003" pitchFamily="2" charset="0"/>
              </a:rPr>
              <a:t>And </a:t>
            </a:r>
            <a:r>
              <a:rPr lang="it-IT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magnification</a:t>
            </a:r>
            <a:r>
              <a:rPr lang="it-IT" sz="11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ratios</a:t>
            </a:r>
            <a:r>
              <a:rPr lang="it-IT" sz="11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between</a:t>
            </a:r>
            <a:r>
              <a:rPr lang="it-IT" sz="1100" dirty="0">
                <a:solidFill>
                  <a:schemeClr val="bg1"/>
                </a:solidFill>
                <a:latin typeface="Avenir Book" panose="02000503020000020003" pitchFamily="2" charset="0"/>
              </a:rPr>
              <a:t> ~1.1  and ~7</a:t>
            </a:r>
          </a:p>
          <a:p>
            <a:r>
              <a:rPr lang="it-IT" sz="1100" dirty="0">
                <a:solidFill>
                  <a:schemeClr val="bg1"/>
                </a:solidFill>
                <a:latin typeface="Avenir Book" panose="02000503020000020003" pitchFamily="2" charset="0"/>
              </a:rPr>
              <a:t>(</a:t>
            </a:r>
            <a:r>
              <a:rPr lang="it-IT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same</a:t>
            </a:r>
            <a:r>
              <a:rPr lang="it-IT" sz="11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references</a:t>
            </a:r>
            <a:r>
              <a:rPr lang="it-IT" sz="1100" dirty="0">
                <a:solidFill>
                  <a:schemeClr val="bg1"/>
                </a:solidFill>
                <a:latin typeface="Avenir Book" panose="02000503020000020003" pitchFamily="2" charset="0"/>
              </a:rPr>
              <a:t>)</a:t>
            </a: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Time delays are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important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 Book" panose="02000503020000020003" pitchFamily="2" charset="0"/>
              </a:rPr>
              <a:t>constraints</a:t>
            </a:r>
            <a:r>
              <a:rPr lang="it-IT" sz="1000" dirty="0">
                <a:solidFill>
                  <a:schemeClr val="bg1"/>
                </a:solidFill>
                <a:latin typeface="Avenir Book" panose="02000503020000020003" pitchFamily="2" charset="0"/>
              </a:rPr>
              <a:t> to mass model –&gt; </a:t>
            </a:r>
            <a:r>
              <a:rPr lang="it-IT" sz="1000" u="sng" dirty="0" err="1">
                <a:solidFill>
                  <a:schemeClr val="bg1"/>
                </a:solidFill>
                <a:latin typeface="Avenir Book" panose="02000503020000020003" pitchFamily="2" charset="0"/>
              </a:rPr>
              <a:t>different</a:t>
            </a:r>
            <a:r>
              <a:rPr lang="it-IT" sz="1000" u="sng" dirty="0">
                <a:solidFill>
                  <a:schemeClr val="bg1"/>
                </a:solidFill>
                <a:latin typeface="Avenir Book" panose="02000503020000020003" pitchFamily="2" charset="0"/>
              </a:rPr>
              <a:t> time delays = </a:t>
            </a:r>
            <a:r>
              <a:rPr lang="it-IT" sz="1000" u="sng" dirty="0" err="1">
                <a:solidFill>
                  <a:schemeClr val="bg1"/>
                </a:solidFill>
                <a:latin typeface="Avenir Book" panose="02000503020000020003" pitchFamily="2" charset="0"/>
              </a:rPr>
              <a:t>different</a:t>
            </a:r>
            <a:r>
              <a:rPr lang="it-IT" sz="1000" u="sng" dirty="0">
                <a:solidFill>
                  <a:schemeClr val="bg1"/>
                </a:solidFill>
                <a:latin typeface="Avenir Book" panose="02000503020000020003" pitchFamily="2" charset="0"/>
              </a:rPr>
              <a:t> mass models = </a:t>
            </a:r>
            <a:r>
              <a:rPr lang="it-IT" sz="1000" u="sng" dirty="0" err="1">
                <a:solidFill>
                  <a:schemeClr val="bg1"/>
                </a:solidFill>
                <a:latin typeface="Avenir Book" panose="02000503020000020003" pitchFamily="2" charset="0"/>
              </a:rPr>
              <a:t>different</a:t>
            </a:r>
            <a:r>
              <a:rPr lang="it-IT" sz="1000" u="sng" dirty="0">
                <a:solidFill>
                  <a:schemeClr val="bg1"/>
                </a:solidFill>
                <a:latin typeface="Avenir Book" panose="02000503020000020003" pitchFamily="2" charset="0"/>
              </a:rPr>
              <a:t> source models</a:t>
            </a: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it-IT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539DE1-C75F-5CAC-0180-2F7F5202DBEB}"/>
              </a:ext>
            </a:extLst>
          </p:cNvPr>
          <p:cNvSpPr txBox="1"/>
          <p:nvPr/>
        </p:nvSpPr>
        <p:spPr>
          <a:xfrm>
            <a:off x="4429971" y="1220477"/>
            <a:ext cx="1299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Image 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D659673-3D4E-532F-9823-BEA4FFB6BED7}"/>
              </a:ext>
            </a:extLst>
          </p:cNvPr>
          <p:cNvSpPr txBox="1"/>
          <p:nvPr/>
        </p:nvSpPr>
        <p:spPr>
          <a:xfrm>
            <a:off x="6796335" y="3457259"/>
            <a:ext cx="1299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Image B</a:t>
            </a:r>
          </a:p>
        </p:txBody>
      </p:sp>
    </p:spTree>
    <p:extLst>
      <p:ext uri="{BB962C8B-B14F-4D97-AF65-F5344CB8AC3E}">
        <p14:creationId xmlns:p14="http://schemas.microsoft.com/office/powerpoint/2010/main" val="337416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:a16="http://schemas.microsoft.com/office/drawing/2014/main" id="{E48CD88D-875B-7AD8-EC9F-9E4747CA9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8483">
            <a:off x="-669345" y="-550228"/>
            <a:ext cx="9137577" cy="6853183"/>
          </a:xfrm>
          <a:prstGeom prst="rect">
            <a:avLst/>
          </a:prstGeom>
        </p:spPr>
      </p:pic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50BE10C1-44B0-122F-DACD-05F435B19F4B}"/>
              </a:ext>
            </a:extLst>
          </p:cNvPr>
          <p:cNvCxnSpPr>
            <a:cxnSpLocks/>
          </p:cNvCxnSpPr>
          <p:nvPr/>
        </p:nvCxnSpPr>
        <p:spPr>
          <a:xfrm flipV="1">
            <a:off x="4348980" y="1274440"/>
            <a:ext cx="853173" cy="1108267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24D2867B-EB58-3F44-E56A-5AE67FC2A0A9}"/>
              </a:ext>
            </a:extLst>
          </p:cNvPr>
          <p:cNvCxnSpPr>
            <a:cxnSpLocks/>
          </p:cNvCxnSpPr>
          <p:nvPr/>
        </p:nvCxnSpPr>
        <p:spPr>
          <a:xfrm flipV="1">
            <a:off x="4348980" y="1382424"/>
            <a:ext cx="1116388" cy="1011422"/>
          </a:xfrm>
          <a:prstGeom prst="line">
            <a:avLst/>
          </a:prstGeom>
          <a:ln w="222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ermi Gamma-ray Space Telescope - Wikipedia">
            <a:extLst>
              <a:ext uri="{FF2B5EF4-FFF2-40B4-BE49-F238E27FC236}">
                <a16:creationId xmlns:a16="http://schemas.microsoft.com/office/drawing/2014/main" id="{1CA97128-0292-6A19-738B-EB98D085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31" y="701870"/>
            <a:ext cx="950002" cy="54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0315322-7676-3C8A-334D-242F8607B3DE}"/>
              </a:ext>
            </a:extLst>
          </p:cNvPr>
          <p:cNvSpPr txBox="1"/>
          <p:nvPr/>
        </p:nvSpPr>
        <p:spPr>
          <a:xfrm>
            <a:off x="5158920" y="1110651"/>
            <a:ext cx="612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𝛉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271F9AF-2363-EB12-53E4-5BB8EFB4157B}"/>
              </a:ext>
            </a:extLst>
          </p:cNvPr>
          <p:cNvSpPr txBox="1"/>
          <p:nvPr/>
        </p:nvSpPr>
        <p:spPr>
          <a:xfrm>
            <a:off x="4374574" y="31172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D3589130-D4A0-1937-B7F5-F793DBC4953F}"/>
              </a:ext>
            </a:extLst>
          </p:cNvPr>
          <p:cNvSpPr txBox="1"/>
          <p:nvPr/>
        </p:nvSpPr>
        <p:spPr>
          <a:xfrm>
            <a:off x="238144" y="189298"/>
            <a:ext cx="113055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Gamma-ray blazars / the radio and gamma-ray connection 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25D5E87C-FE28-A848-41D7-8B098BD05DB6}"/>
              </a:ext>
            </a:extLst>
          </p:cNvPr>
          <p:cNvSpPr txBox="1"/>
          <p:nvPr/>
        </p:nvSpPr>
        <p:spPr>
          <a:xfrm>
            <a:off x="335405" y="567313"/>
            <a:ext cx="267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4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Time </a:t>
            </a:r>
            <a:r>
              <a:rPr lang="it-IT" b="1" dirty="0" err="1">
                <a:solidFill>
                  <a:schemeClr val="accent4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correlation</a:t>
            </a:r>
            <a:endParaRPr lang="en-US" b="1" dirty="0">
              <a:solidFill>
                <a:schemeClr val="accent4"/>
              </a:solidFill>
              <a:latin typeface="Avenir Black" panose="02000503020000020003" pitchFamily="2" charset="0"/>
              <a:ea typeface="Helvetica Light" charset="0"/>
              <a:cs typeface="Helvetica Light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11BF359-6795-3654-0D31-96925070C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617" y="836153"/>
            <a:ext cx="2401545" cy="1597236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4D6BDC1B-FAC7-17C0-9B7B-C5664077F6E1}"/>
              </a:ext>
            </a:extLst>
          </p:cNvPr>
          <p:cNvSpPr txBox="1"/>
          <p:nvPr/>
        </p:nvSpPr>
        <p:spPr>
          <a:xfrm>
            <a:off x="6122660" y="1893701"/>
            <a:ext cx="354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Neue" charset="0"/>
                <a:cs typeface="Helvetica Neue" charset="0"/>
              </a:rPr>
              <a:t>Bloom 2008</a:t>
            </a:r>
          </a:p>
          <a:p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Neue" charset="0"/>
                <a:cs typeface="Helvetica Neue" charset="0"/>
              </a:rPr>
              <a:t>EGRET  + CLASS/GB6</a:t>
            </a:r>
          </a:p>
          <a:p>
            <a:endParaRPr lang="en-US" sz="800" dirty="0">
              <a:solidFill>
                <a:schemeClr val="bg1"/>
              </a:solidFill>
              <a:latin typeface="Avenir" panose="02000503020000020003" pitchFamily="2" charset="0"/>
              <a:ea typeface="Helvetica Neue" charset="0"/>
              <a:cs typeface="Helvetica Neue" charset="0"/>
            </a:endParaRPr>
          </a:p>
          <a:p>
            <a:endParaRPr lang="en-US" sz="800" dirty="0">
              <a:solidFill>
                <a:schemeClr val="bg1"/>
              </a:solidFill>
              <a:latin typeface="Avenir" panose="02000503020000020003" pitchFamily="2" charset="0"/>
              <a:ea typeface="Helvetica Neue" charset="0"/>
              <a:cs typeface="Helvetica Neue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D45E19F-0F40-9838-FB16-2808986E26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219" b="3436"/>
          <a:stretch/>
        </p:blipFill>
        <p:spPr>
          <a:xfrm>
            <a:off x="283645" y="875090"/>
            <a:ext cx="2539678" cy="2001275"/>
          </a:xfrm>
          <a:prstGeom prst="rect">
            <a:avLst/>
          </a:prstGeom>
        </p:spPr>
      </p:pic>
      <p:sp>
        <p:nvSpPr>
          <p:cNvPr id="11" name="TextBox 20">
            <a:extLst>
              <a:ext uri="{FF2B5EF4-FFF2-40B4-BE49-F238E27FC236}">
                <a16:creationId xmlns:a16="http://schemas.microsoft.com/office/drawing/2014/main" id="{F21D19B3-E59F-3C26-AD6E-8E212B46E44F}"/>
              </a:ext>
            </a:extLst>
          </p:cNvPr>
          <p:cNvSpPr txBox="1"/>
          <p:nvPr/>
        </p:nvSpPr>
        <p:spPr>
          <a:xfrm>
            <a:off x="3740891" y="573444"/>
            <a:ext cx="4290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accent4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Flux</a:t>
            </a:r>
            <a:r>
              <a:rPr lang="it-IT" b="1" dirty="0">
                <a:solidFill>
                  <a:schemeClr val="accent4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 </a:t>
            </a:r>
            <a:r>
              <a:rPr lang="it-IT" b="1" dirty="0" err="1">
                <a:solidFill>
                  <a:schemeClr val="accent4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correlation</a:t>
            </a:r>
            <a:endParaRPr lang="en-US" b="1" dirty="0">
              <a:solidFill>
                <a:schemeClr val="accent4"/>
              </a:solidFill>
              <a:latin typeface="Avenir Black" panose="02000503020000020003" pitchFamily="2" charset="0"/>
              <a:ea typeface="Helvetica Light" charset="0"/>
              <a:cs typeface="Helvetica Light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F67E55A-F202-88B7-20CB-ECEBD5221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161" y="2490834"/>
            <a:ext cx="1926257" cy="1877314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FEFCD293-6BA8-F93B-0BA9-3CFA3422B62B}"/>
              </a:ext>
            </a:extLst>
          </p:cNvPr>
          <p:cNvSpPr txBox="1"/>
          <p:nvPr/>
        </p:nvSpPr>
        <p:spPr>
          <a:xfrm>
            <a:off x="4543216" y="3801017"/>
            <a:ext cx="3369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Neue" charset="0"/>
                <a:cs typeface="Helvetica Neue" charset="0"/>
              </a:rPr>
              <a:t>Giroletti+2016 and Lico+2017</a:t>
            </a:r>
          </a:p>
          <a:p>
            <a:pPr algn="r"/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Neue" charset="0"/>
                <a:cs typeface="Helvetica Neue" charset="0"/>
              </a:rPr>
              <a:t>Fermi-LAT + MWA (low </a:t>
            </a:r>
            <a:r>
              <a:rPr lang="en-US" sz="800" dirty="0" err="1">
                <a:solidFill>
                  <a:schemeClr val="bg1"/>
                </a:solidFill>
                <a:latin typeface="Avenir" panose="02000503020000020003" pitchFamily="2" charset="0"/>
                <a:ea typeface="Helvetica Neue" charset="0"/>
                <a:cs typeface="Helvetica Neue" charset="0"/>
              </a:rPr>
              <a:t>freq</a:t>
            </a:r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Neue" charset="0"/>
                <a:cs typeface="Helvetica Neue" charset="0"/>
              </a:rPr>
              <a:t>)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8A6B405-EF8C-EC96-F98E-8C1A0A8EBD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38"/>
          <a:stretch/>
        </p:blipFill>
        <p:spPr>
          <a:xfrm>
            <a:off x="329686" y="2916722"/>
            <a:ext cx="2312820" cy="1828157"/>
          </a:xfrm>
          <a:prstGeom prst="rect">
            <a:avLst/>
          </a:prstGeom>
        </p:spPr>
      </p:pic>
      <p:sp>
        <p:nvSpPr>
          <p:cNvPr id="15" name="TextBox 20">
            <a:extLst>
              <a:ext uri="{FF2B5EF4-FFF2-40B4-BE49-F238E27FC236}">
                <a16:creationId xmlns:a16="http://schemas.microsoft.com/office/drawing/2014/main" id="{95AB21F7-862B-0349-B601-06ACF889F7FD}"/>
              </a:ext>
            </a:extLst>
          </p:cNvPr>
          <p:cNvSpPr txBox="1"/>
          <p:nvPr/>
        </p:nvSpPr>
        <p:spPr>
          <a:xfrm>
            <a:off x="564521" y="4113270"/>
            <a:ext cx="2539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</a:rPr>
              <a:t>Max-</a:t>
            </a:r>
            <a:r>
              <a:rPr lang="en-US" sz="800" dirty="0" err="1">
                <a:solidFill>
                  <a:schemeClr val="bg1"/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</a:rPr>
              <a:t>Moerbeck</a:t>
            </a:r>
            <a:r>
              <a:rPr lang="en-US" sz="800" dirty="0">
                <a:solidFill>
                  <a:schemeClr val="bg1"/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</a:rPr>
              <a:t>+ 2014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FF088760-DB8B-8185-1D61-16B62407F15A}"/>
              </a:ext>
            </a:extLst>
          </p:cNvPr>
          <p:cNvSpPr txBox="1"/>
          <p:nvPr/>
        </p:nvSpPr>
        <p:spPr>
          <a:xfrm>
            <a:off x="2000186" y="987626"/>
            <a:ext cx="253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Radio</a:t>
            </a: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4BD51868-96A5-9C3D-66E1-D70D92B80257}"/>
              </a:ext>
            </a:extLst>
          </p:cNvPr>
          <p:cNvSpPr txBox="1"/>
          <p:nvPr/>
        </p:nvSpPr>
        <p:spPr>
          <a:xfrm>
            <a:off x="2000186" y="1963017"/>
            <a:ext cx="253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Gamma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2C910674-CA2D-BC87-FBA7-E989D5FBE8C4}"/>
              </a:ext>
            </a:extLst>
          </p:cNvPr>
          <p:cNvSpPr txBox="1"/>
          <p:nvPr/>
        </p:nvSpPr>
        <p:spPr>
          <a:xfrm>
            <a:off x="1491153" y="2990981"/>
            <a:ext cx="253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Cross-</a:t>
            </a:r>
            <a:r>
              <a:rPr lang="en-US" sz="12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corr</a:t>
            </a:r>
            <a:endParaRPr lang="en-US" sz="1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2916DEE6-99F2-BDAD-D1CD-4435D3C3B855}"/>
              </a:ext>
            </a:extLst>
          </p:cNvPr>
          <p:cNvSpPr txBox="1"/>
          <p:nvPr/>
        </p:nvSpPr>
        <p:spPr>
          <a:xfrm>
            <a:off x="5206223" y="4437407"/>
            <a:ext cx="299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" charset="0"/>
                <a:cs typeface="Helvetica Neue" charset="0"/>
              </a:rPr>
              <a:t>Ghirlanda</a:t>
            </a: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ea typeface="Helvetica Neue" charset="0"/>
                <a:cs typeface="Helvetica Neue" charset="0"/>
              </a:rPr>
              <a:t>+ 2010, Ackermann+2011, Leon-Tavares2012,</a:t>
            </a:r>
          </a:p>
          <a:p>
            <a:pPr algn="r"/>
            <a:r>
              <a:rPr lang="en-US" sz="7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" charset="0"/>
                <a:cs typeface="Helvetica Neue" charset="0"/>
              </a:rPr>
              <a:t>D’Ammando</a:t>
            </a: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ea typeface="Helvetica Neue" charset="0"/>
                <a:cs typeface="Helvetica Neue" charset="0"/>
              </a:rPr>
              <a:t>+ 2018, Fan+2018, see also review Massaro+ 2015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0AB25B6B-40F0-AA6E-06C6-24F5DD96B9B6}"/>
              </a:ext>
            </a:extLst>
          </p:cNvPr>
          <p:cNvSpPr txBox="1"/>
          <p:nvPr/>
        </p:nvSpPr>
        <p:spPr>
          <a:xfrm>
            <a:off x="367001" y="4622904"/>
            <a:ext cx="42851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" charset="0"/>
                <a:cs typeface="Helvetica Neue" charset="0"/>
              </a:rPr>
              <a:t>Vercellone</a:t>
            </a: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ea typeface="Helvetica Neue" charset="0"/>
                <a:cs typeface="Helvetica Neue" charset="0"/>
              </a:rPr>
              <a:t> et al. 2010, Hovatta+2015, Orienti+2015, Fuhrmann+2016, Bhatta 2017</a:t>
            </a: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735F629B-D2C2-2885-93A3-743D966EA289}"/>
              </a:ext>
            </a:extLst>
          </p:cNvPr>
          <p:cNvSpPr txBox="1"/>
          <p:nvPr/>
        </p:nvSpPr>
        <p:spPr>
          <a:xfrm>
            <a:off x="2921400" y="3752846"/>
            <a:ext cx="286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Blazars dominate the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extragalactic 𝛄-ray sky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(Ackermann+2011, Ajello+2012, Abdollahi+2020)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Avenir" panose="02000503020000020003" pitchFamily="2" charset="0"/>
              <a:ea typeface="Helvetica Light" charset="0"/>
              <a:cs typeface="Helvetica Light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Avenir" panose="02000503020000020003" pitchFamily="2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86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:a16="http://schemas.microsoft.com/office/drawing/2014/main" id="{E48CD88D-875B-7AD8-EC9F-9E4747CA9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8483">
            <a:off x="-669345" y="-550228"/>
            <a:ext cx="9137577" cy="6853183"/>
          </a:xfrm>
          <a:prstGeom prst="rect">
            <a:avLst/>
          </a:prstGeom>
        </p:spPr>
      </p:pic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50BE10C1-44B0-122F-DACD-05F435B19F4B}"/>
              </a:ext>
            </a:extLst>
          </p:cNvPr>
          <p:cNvCxnSpPr>
            <a:cxnSpLocks/>
          </p:cNvCxnSpPr>
          <p:nvPr/>
        </p:nvCxnSpPr>
        <p:spPr>
          <a:xfrm flipV="1">
            <a:off x="4348980" y="1274440"/>
            <a:ext cx="853173" cy="1108267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24D2867B-EB58-3F44-E56A-5AE67FC2A0A9}"/>
              </a:ext>
            </a:extLst>
          </p:cNvPr>
          <p:cNvCxnSpPr>
            <a:cxnSpLocks/>
          </p:cNvCxnSpPr>
          <p:nvPr/>
        </p:nvCxnSpPr>
        <p:spPr>
          <a:xfrm flipV="1">
            <a:off x="4348980" y="1382424"/>
            <a:ext cx="1116388" cy="1011422"/>
          </a:xfrm>
          <a:prstGeom prst="line">
            <a:avLst/>
          </a:prstGeom>
          <a:ln w="222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ermi Gamma-ray Space Telescope - Wikipedia">
            <a:extLst>
              <a:ext uri="{FF2B5EF4-FFF2-40B4-BE49-F238E27FC236}">
                <a16:creationId xmlns:a16="http://schemas.microsoft.com/office/drawing/2014/main" id="{1CA97128-0292-6A19-738B-EB98D085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31" y="701870"/>
            <a:ext cx="950002" cy="54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0315322-7676-3C8A-334D-242F8607B3DE}"/>
              </a:ext>
            </a:extLst>
          </p:cNvPr>
          <p:cNvSpPr txBox="1"/>
          <p:nvPr/>
        </p:nvSpPr>
        <p:spPr>
          <a:xfrm>
            <a:off x="5158920" y="1110651"/>
            <a:ext cx="612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𝛉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271F9AF-2363-EB12-53E4-5BB8EFB4157B}"/>
              </a:ext>
            </a:extLst>
          </p:cNvPr>
          <p:cNvSpPr txBox="1"/>
          <p:nvPr/>
        </p:nvSpPr>
        <p:spPr>
          <a:xfrm>
            <a:off x="4374574" y="31172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D3589130-D4A0-1937-B7F5-F793DBC4953F}"/>
              </a:ext>
            </a:extLst>
          </p:cNvPr>
          <p:cNvSpPr txBox="1"/>
          <p:nvPr/>
        </p:nvSpPr>
        <p:spPr>
          <a:xfrm>
            <a:off x="238144" y="189298"/>
            <a:ext cx="113055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Gamma-ray blazars / the radio and gamma-ray connection 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25D5E87C-FE28-A848-41D7-8B098BD05DB6}"/>
              </a:ext>
            </a:extLst>
          </p:cNvPr>
          <p:cNvSpPr txBox="1"/>
          <p:nvPr/>
        </p:nvSpPr>
        <p:spPr>
          <a:xfrm>
            <a:off x="335405" y="567313"/>
            <a:ext cx="267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4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Time </a:t>
            </a:r>
            <a:r>
              <a:rPr lang="it-IT" b="1" dirty="0" err="1">
                <a:solidFill>
                  <a:schemeClr val="accent4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correlation</a:t>
            </a:r>
            <a:endParaRPr lang="en-US" b="1" dirty="0">
              <a:solidFill>
                <a:schemeClr val="accent4"/>
              </a:solidFill>
              <a:latin typeface="Avenir Black" panose="02000503020000020003" pitchFamily="2" charset="0"/>
              <a:ea typeface="Helvetica Light" charset="0"/>
              <a:cs typeface="Helvetica Light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11BF359-6795-3654-0D31-96925070C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617" y="836153"/>
            <a:ext cx="2401545" cy="1597236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4D6BDC1B-FAC7-17C0-9B7B-C5664077F6E1}"/>
              </a:ext>
            </a:extLst>
          </p:cNvPr>
          <p:cNvSpPr txBox="1"/>
          <p:nvPr/>
        </p:nvSpPr>
        <p:spPr>
          <a:xfrm>
            <a:off x="6122660" y="1893701"/>
            <a:ext cx="354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Neue" charset="0"/>
                <a:cs typeface="Helvetica Neue" charset="0"/>
              </a:rPr>
              <a:t>Bloom 2008</a:t>
            </a:r>
          </a:p>
          <a:p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Neue" charset="0"/>
                <a:cs typeface="Helvetica Neue" charset="0"/>
              </a:rPr>
              <a:t>EGRET  + CLASS/GB6</a:t>
            </a:r>
          </a:p>
          <a:p>
            <a:endParaRPr lang="en-US" sz="800" dirty="0">
              <a:solidFill>
                <a:schemeClr val="bg1"/>
              </a:solidFill>
              <a:latin typeface="Avenir" panose="02000503020000020003" pitchFamily="2" charset="0"/>
              <a:ea typeface="Helvetica Neue" charset="0"/>
              <a:cs typeface="Helvetica Neue" charset="0"/>
            </a:endParaRPr>
          </a:p>
          <a:p>
            <a:endParaRPr lang="en-US" sz="800" dirty="0">
              <a:solidFill>
                <a:schemeClr val="bg1"/>
              </a:solidFill>
              <a:latin typeface="Avenir" panose="02000503020000020003" pitchFamily="2" charset="0"/>
              <a:ea typeface="Helvetica Neue" charset="0"/>
              <a:cs typeface="Helvetica Neue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D45E19F-0F40-9838-FB16-2808986E26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219" b="3436"/>
          <a:stretch/>
        </p:blipFill>
        <p:spPr>
          <a:xfrm>
            <a:off x="283645" y="875090"/>
            <a:ext cx="2539678" cy="2001275"/>
          </a:xfrm>
          <a:prstGeom prst="rect">
            <a:avLst/>
          </a:prstGeom>
        </p:spPr>
      </p:pic>
      <p:sp>
        <p:nvSpPr>
          <p:cNvPr id="11" name="TextBox 20">
            <a:extLst>
              <a:ext uri="{FF2B5EF4-FFF2-40B4-BE49-F238E27FC236}">
                <a16:creationId xmlns:a16="http://schemas.microsoft.com/office/drawing/2014/main" id="{F21D19B3-E59F-3C26-AD6E-8E212B46E44F}"/>
              </a:ext>
            </a:extLst>
          </p:cNvPr>
          <p:cNvSpPr txBox="1"/>
          <p:nvPr/>
        </p:nvSpPr>
        <p:spPr>
          <a:xfrm>
            <a:off x="3740891" y="573444"/>
            <a:ext cx="4290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accent4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Flux</a:t>
            </a:r>
            <a:r>
              <a:rPr lang="it-IT" b="1" dirty="0">
                <a:solidFill>
                  <a:schemeClr val="accent4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 </a:t>
            </a:r>
            <a:r>
              <a:rPr lang="it-IT" b="1" dirty="0" err="1">
                <a:solidFill>
                  <a:schemeClr val="accent4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correlation</a:t>
            </a:r>
            <a:endParaRPr lang="en-US" b="1" dirty="0">
              <a:solidFill>
                <a:schemeClr val="accent4"/>
              </a:solidFill>
              <a:latin typeface="Avenir Black" panose="02000503020000020003" pitchFamily="2" charset="0"/>
              <a:ea typeface="Helvetica Light" charset="0"/>
              <a:cs typeface="Helvetica Light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F67E55A-F202-88B7-20CB-ECEBD5221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161" y="2490834"/>
            <a:ext cx="1926257" cy="1877314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FEFCD293-6BA8-F93B-0BA9-3CFA3422B62B}"/>
              </a:ext>
            </a:extLst>
          </p:cNvPr>
          <p:cNvSpPr txBox="1"/>
          <p:nvPr/>
        </p:nvSpPr>
        <p:spPr>
          <a:xfrm>
            <a:off x="4543216" y="3801017"/>
            <a:ext cx="3369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Neue" charset="0"/>
                <a:cs typeface="Helvetica Neue" charset="0"/>
              </a:rPr>
              <a:t>Giroletti+2016 and Lico+2017</a:t>
            </a:r>
          </a:p>
          <a:p>
            <a:pPr algn="r"/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Neue" charset="0"/>
                <a:cs typeface="Helvetica Neue" charset="0"/>
              </a:rPr>
              <a:t>Fermi-LAT + MWA (low </a:t>
            </a:r>
            <a:r>
              <a:rPr lang="en-US" sz="800" dirty="0" err="1">
                <a:solidFill>
                  <a:schemeClr val="bg1"/>
                </a:solidFill>
                <a:latin typeface="Avenir" panose="02000503020000020003" pitchFamily="2" charset="0"/>
                <a:ea typeface="Helvetica Neue" charset="0"/>
                <a:cs typeface="Helvetica Neue" charset="0"/>
              </a:rPr>
              <a:t>freq</a:t>
            </a:r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Neue" charset="0"/>
                <a:cs typeface="Helvetica Neue" charset="0"/>
              </a:rPr>
              <a:t>)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8A6B405-EF8C-EC96-F98E-8C1A0A8EBD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38"/>
          <a:stretch/>
        </p:blipFill>
        <p:spPr>
          <a:xfrm>
            <a:off x="329686" y="2916722"/>
            <a:ext cx="2312820" cy="1828157"/>
          </a:xfrm>
          <a:prstGeom prst="rect">
            <a:avLst/>
          </a:prstGeom>
        </p:spPr>
      </p:pic>
      <p:sp>
        <p:nvSpPr>
          <p:cNvPr id="15" name="TextBox 20">
            <a:extLst>
              <a:ext uri="{FF2B5EF4-FFF2-40B4-BE49-F238E27FC236}">
                <a16:creationId xmlns:a16="http://schemas.microsoft.com/office/drawing/2014/main" id="{95AB21F7-862B-0349-B601-06ACF889F7FD}"/>
              </a:ext>
            </a:extLst>
          </p:cNvPr>
          <p:cNvSpPr txBox="1"/>
          <p:nvPr/>
        </p:nvSpPr>
        <p:spPr>
          <a:xfrm>
            <a:off x="564521" y="4113270"/>
            <a:ext cx="2539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</a:rPr>
              <a:t>Max-</a:t>
            </a:r>
            <a:r>
              <a:rPr lang="en-US" sz="800" dirty="0" err="1">
                <a:solidFill>
                  <a:schemeClr val="bg1"/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</a:rPr>
              <a:t>Moerbeck</a:t>
            </a:r>
            <a:r>
              <a:rPr lang="en-US" sz="800" dirty="0">
                <a:solidFill>
                  <a:schemeClr val="bg1"/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</a:rPr>
              <a:t>+ 2014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FF088760-DB8B-8185-1D61-16B62407F15A}"/>
              </a:ext>
            </a:extLst>
          </p:cNvPr>
          <p:cNvSpPr txBox="1"/>
          <p:nvPr/>
        </p:nvSpPr>
        <p:spPr>
          <a:xfrm>
            <a:off x="2000186" y="987626"/>
            <a:ext cx="253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Radio</a:t>
            </a: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4BD51868-96A5-9C3D-66E1-D70D92B80257}"/>
              </a:ext>
            </a:extLst>
          </p:cNvPr>
          <p:cNvSpPr txBox="1"/>
          <p:nvPr/>
        </p:nvSpPr>
        <p:spPr>
          <a:xfrm>
            <a:off x="2000186" y="1963017"/>
            <a:ext cx="253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Gamma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2C910674-CA2D-BC87-FBA7-E989D5FBE8C4}"/>
              </a:ext>
            </a:extLst>
          </p:cNvPr>
          <p:cNvSpPr txBox="1"/>
          <p:nvPr/>
        </p:nvSpPr>
        <p:spPr>
          <a:xfrm>
            <a:off x="1491153" y="2990981"/>
            <a:ext cx="253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Cross-</a:t>
            </a:r>
            <a:r>
              <a:rPr lang="en-US" sz="12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corr</a:t>
            </a:r>
            <a:endParaRPr lang="en-US" sz="1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2916DEE6-99F2-BDAD-D1CD-4435D3C3B855}"/>
              </a:ext>
            </a:extLst>
          </p:cNvPr>
          <p:cNvSpPr txBox="1"/>
          <p:nvPr/>
        </p:nvSpPr>
        <p:spPr>
          <a:xfrm>
            <a:off x="5206223" y="4437407"/>
            <a:ext cx="299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" charset="0"/>
                <a:cs typeface="Helvetica Neue" charset="0"/>
              </a:rPr>
              <a:t>Ghirlanda</a:t>
            </a: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ea typeface="Helvetica Neue" charset="0"/>
                <a:cs typeface="Helvetica Neue" charset="0"/>
              </a:rPr>
              <a:t>+ 2010, Ackermann+2011, Leon-Tavares2012,</a:t>
            </a:r>
          </a:p>
          <a:p>
            <a:pPr algn="r"/>
            <a:r>
              <a:rPr lang="en-US" sz="7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" charset="0"/>
                <a:cs typeface="Helvetica Neue" charset="0"/>
              </a:rPr>
              <a:t>D’Ammando</a:t>
            </a: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ea typeface="Helvetica Neue" charset="0"/>
                <a:cs typeface="Helvetica Neue" charset="0"/>
              </a:rPr>
              <a:t>+ 2018, Fan+2018, see also review Massaro+ 2015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0AB25B6B-40F0-AA6E-06C6-24F5DD96B9B6}"/>
              </a:ext>
            </a:extLst>
          </p:cNvPr>
          <p:cNvSpPr txBox="1"/>
          <p:nvPr/>
        </p:nvSpPr>
        <p:spPr>
          <a:xfrm>
            <a:off x="367001" y="4622904"/>
            <a:ext cx="42851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" charset="0"/>
                <a:cs typeface="Helvetica Neue" charset="0"/>
              </a:rPr>
              <a:t>Vercellone</a:t>
            </a: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ea typeface="Helvetica Neue" charset="0"/>
                <a:cs typeface="Helvetica Neue" charset="0"/>
              </a:rPr>
              <a:t> et al. 2010, Hovatta+2015, Orienti+2015, Fuhrmann+2016, Bhatta 2017</a:t>
            </a: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735F629B-D2C2-2885-93A3-743D966EA289}"/>
              </a:ext>
            </a:extLst>
          </p:cNvPr>
          <p:cNvSpPr txBox="1"/>
          <p:nvPr/>
        </p:nvSpPr>
        <p:spPr>
          <a:xfrm>
            <a:off x="2921400" y="3752846"/>
            <a:ext cx="286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Blazars dominate the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extragalactic 𝛄-ray sky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(Ackermann+2011, Ajello+2012, Abdollahi+2020)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Avenir" panose="02000503020000020003" pitchFamily="2" charset="0"/>
              <a:ea typeface="Helvetica Light" charset="0"/>
              <a:cs typeface="Helvetica Light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Avenir" panose="02000503020000020003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7FD4570-3F97-D136-E470-07B086AF38CD}"/>
              </a:ext>
            </a:extLst>
          </p:cNvPr>
          <p:cNvSpPr/>
          <p:nvPr/>
        </p:nvSpPr>
        <p:spPr>
          <a:xfrm>
            <a:off x="329686" y="642298"/>
            <a:ext cx="7859225" cy="4197171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B6B17C1-C0F8-718E-F31D-88502C838F86}"/>
              </a:ext>
            </a:extLst>
          </p:cNvPr>
          <p:cNvSpPr txBox="1"/>
          <p:nvPr/>
        </p:nvSpPr>
        <p:spPr>
          <a:xfrm>
            <a:off x="3094685" y="943372"/>
            <a:ext cx="268716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dirty="0">
                <a:solidFill>
                  <a:schemeClr val="accent4"/>
                </a:solidFill>
                <a:latin typeface="Avenir" panose="02000503020000020003" pitchFamily="2" charset="0"/>
              </a:rPr>
              <a:t>BUT</a:t>
            </a:r>
          </a:p>
          <a:p>
            <a:pPr algn="ctr"/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Orphan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gamma-ray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flares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have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been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observed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</a:p>
          <a:p>
            <a:pPr algn="ctr"/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(e.g., Spingola+ 2016, Liodakis+2018b)</a:t>
            </a:r>
          </a:p>
          <a:p>
            <a:pPr algn="ctr"/>
            <a:endParaRPr lang="it-IT" sz="13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Sometimes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new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knots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,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sometimes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not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</a:p>
          <a:p>
            <a:pPr algn="ctr"/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(e.g.,  Casadio+2015, Lico+ 2017)</a:t>
            </a:r>
          </a:p>
          <a:p>
            <a:pPr algn="ctr"/>
            <a:endParaRPr lang="it-IT" sz="13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Not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all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blazars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have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been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detected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at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gamma rays </a:t>
            </a:r>
          </a:p>
          <a:p>
            <a:pPr algn="ctr"/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(e.g., Lister+ 2015)</a:t>
            </a:r>
          </a:p>
          <a:p>
            <a:pPr algn="ctr"/>
            <a:endParaRPr lang="it-IT" sz="13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Variability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implies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a </a:t>
            </a:r>
            <a:r>
              <a:rPr lang="it-IT" sz="1300" dirty="0" err="1">
                <a:solidFill>
                  <a:schemeClr val="bg1"/>
                </a:solidFill>
                <a:latin typeface="Avenir" panose="02000503020000020003" pitchFamily="2" charset="0"/>
              </a:rPr>
              <a:t>region</a:t>
            </a:r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</a:p>
          <a:p>
            <a:pPr algn="ctr"/>
            <a: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  <a:t>sub-pc in size</a:t>
            </a:r>
            <a:br>
              <a:rPr lang="it-IT" sz="1300" dirty="0">
                <a:solidFill>
                  <a:schemeClr val="bg1"/>
                </a:solidFill>
                <a:latin typeface="Avenir" panose="02000503020000020003" pitchFamily="2" charset="0"/>
              </a:rPr>
            </a:b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(e.g., Sbarrato+2011, Rani+2013)</a:t>
            </a:r>
          </a:p>
          <a:p>
            <a:pPr algn="ctr"/>
            <a:endParaRPr lang="it-IT" sz="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r>
              <a:rPr lang="it-IT" sz="1200" u="sng" dirty="0" err="1">
                <a:solidFill>
                  <a:schemeClr val="bg1"/>
                </a:solidFill>
                <a:latin typeface="Avenir" panose="02000503020000020003" pitchFamily="2" charset="0"/>
              </a:rPr>
              <a:t>but</a:t>
            </a:r>
            <a:r>
              <a:rPr lang="it-IT" sz="1200" u="sng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200" u="sng" dirty="0" err="1">
                <a:solidFill>
                  <a:schemeClr val="bg1"/>
                </a:solidFill>
                <a:latin typeface="Avenir" panose="02000503020000020003" pitchFamily="2" charset="0"/>
              </a:rPr>
              <a:t>its</a:t>
            </a:r>
            <a:r>
              <a:rPr lang="it-IT" sz="1200" u="sng" dirty="0">
                <a:solidFill>
                  <a:schemeClr val="bg1"/>
                </a:solidFill>
                <a:latin typeface="Avenir" panose="02000503020000020003" pitchFamily="2" charset="0"/>
              </a:rPr>
              <a:t> location </a:t>
            </a:r>
            <a:r>
              <a:rPr lang="it-IT" sz="1200" u="sng" dirty="0" err="1">
                <a:solidFill>
                  <a:schemeClr val="bg1"/>
                </a:solidFill>
                <a:latin typeface="Avenir" panose="02000503020000020003" pitchFamily="2" charset="0"/>
              </a:rPr>
              <a:t>is</a:t>
            </a:r>
            <a:r>
              <a:rPr lang="it-IT" sz="1200" u="sng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200" u="sng" dirty="0" err="1">
                <a:solidFill>
                  <a:schemeClr val="bg1"/>
                </a:solidFill>
                <a:latin typeface="Avenir" panose="02000503020000020003" pitchFamily="2" charset="0"/>
              </a:rPr>
              <a:t>unclear</a:t>
            </a:r>
            <a:endParaRPr lang="it-IT" sz="1200" u="sng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378E941-E0B3-E089-CA76-CFC3D7C2BE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-2162045" y="-1506627"/>
            <a:ext cx="14089957" cy="792419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1A6CD3C-F72D-2F5E-E8B1-E8FA8A93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0" t="8506" r="6376" b="6852"/>
          <a:stretch/>
        </p:blipFill>
        <p:spPr>
          <a:xfrm>
            <a:off x="653658" y="1460338"/>
            <a:ext cx="2798309" cy="2724938"/>
          </a:xfrm>
          <a:prstGeom prst="ellipse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B54D01C4-AA39-F977-565D-BB5BBFE96A75}"/>
              </a:ext>
            </a:extLst>
          </p:cNvPr>
          <p:cNvSpPr txBox="1"/>
          <p:nvPr/>
        </p:nvSpPr>
        <p:spPr>
          <a:xfrm rot="5400000">
            <a:off x="9937857" y="3403322"/>
            <a:ext cx="39252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Credit: Jeff </a:t>
            </a:r>
            <a:r>
              <a:rPr lang="en-US" sz="10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Hellerman</a:t>
            </a:r>
            <a:r>
              <a:rPr lang="en-US" sz="1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, NRAO/AUI/NSF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B66A30E-6AA0-7788-05F4-928BA4EC7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338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E548FC4E-15A5-7DE1-61E8-B08B8EE5A158}"/>
              </a:ext>
            </a:extLst>
          </p:cNvPr>
          <p:cNvSpPr txBox="1"/>
          <p:nvPr/>
        </p:nvSpPr>
        <p:spPr>
          <a:xfrm>
            <a:off x="211200" y="198775"/>
            <a:ext cx="7298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High angular resolution at radio wavelengths:</a:t>
            </a:r>
          </a:p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Very Long Baseline Interferometry (VLBI)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500BED6-870C-818B-D8C1-C4A1F88FB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30" y="1560218"/>
            <a:ext cx="3425215" cy="19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1">
            <a:extLst>
              <a:ext uri="{FF2B5EF4-FFF2-40B4-BE49-F238E27FC236}">
                <a16:creationId xmlns:a16="http://schemas.microsoft.com/office/drawing/2014/main" id="{05471C9F-F741-B042-891D-B398DBBCD118}"/>
              </a:ext>
            </a:extLst>
          </p:cNvPr>
          <p:cNvSpPr txBox="1"/>
          <p:nvPr/>
        </p:nvSpPr>
        <p:spPr>
          <a:xfrm>
            <a:off x="4452422" y="3905386"/>
            <a:ext cx="3925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Angular resolution 0.15-3.5 degrees</a:t>
            </a:r>
          </a:p>
          <a:p>
            <a:pPr algn="ctr"/>
            <a:r>
              <a:rPr lang="en-US" sz="1000" dirty="0">
                <a:solidFill>
                  <a:schemeClr val="accent4"/>
                </a:solidFill>
                <a:latin typeface="Avenir Book" panose="02000503020000020003" pitchFamily="2" charset="0"/>
                <a:ea typeface="Helvetica Light" charset="0"/>
                <a:cs typeface="Helvetica Light" charset="0"/>
              </a:rPr>
              <a:t>but very high time sampling (~a few hours)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88184934-483B-3AF1-8C19-C29A3D01CEDD}"/>
              </a:ext>
            </a:extLst>
          </p:cNvPr>
          <p:cNvSpPr txBox="1"/>
          <p:nvPr/>
        </p:nvSpPr>
        <p:spPr>
          <a:xfrm>
            <a:off x="-90885" y="4280905"/>
            <a:ext cx="39252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Angular resolution mas / sub-mas 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D6109619-C684-FAC1-4892-2172C8E2EB09}"/>
              </a:ext>
            </a:extLst>
          </p:cNvPr>
          <p:cNvSpPr txBox="1"/>
          <p:nvPr/>
        </p:nvSpPr>
        <p:spPr>
          <a:xfrm>
            <a:off x="0" y="1149439"/>
            <a:ext cx="39252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Very Long Baseline Array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43AC28BD-BD4B-177D-E97A-8F4AC9E8E18C}"/>
              </a:ext>
            </a:extLst>
          </p:cNvPr>
          <p:cNvSpPr txBox="1"/>
          <p:nvPr/>
        </p:nvSpPr>
        <p:spPr>
          <a:xfrm>
            <a:off x="4236109" y="1061158"/>
            <a:ext cx="392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Fermi Large Area Telescope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F9047169-85B7-37AE-0B45-6AEDE417D431}"/>
              </a:ext>
            </a:extLst>
          </p:cNvPr>
          <p:cNvSpPr txBox="1"/>
          <p:nvPr/>
        </p:nvSpPr>
        <p:spPr>
          <a:xfrm>
            <a:off x="4355852" y="4403322"/>
            <a:ext cx="392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>
                <a:solidFill>
                  <a:schemeClr val="accent4"/>
                </a:solidFill>
                <a:latin typeface="Avenir Black" panose="02000503020000020003" pitchFamily="2" charset="0"/>
                <a:ea typeface="Helvetica Light" charset="0"/>
                <a:cs typeface="Helvetica Light" charset="0"/>
              </a:rPr>
              <a:t>At gamma-rays we need strong lensing!</a:t>
            </a:r>
          </a:p>
        </p:txBody>
      </p:sp>
    </p:spTree>
    <p:extLst>
      <p:ext uri="{BB962C8B-B14F-4D97-AF65-F5344CB8AC3E}">
        <p14:creationId xmlns:p14="http://schemas.microsoft.com/office/powerpoint/2010/main" val="42492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437_Lensed_Blazar_Final_H264_Best_1920x1080_29.97.mov">
            <a:hlinkClick r:id="" action="ppaction://media"/>
            <a:extLst>
              <a:ext uri="{FF2B5EF4-FFF2-40B4-BE49-F238E27FC236}">
                <a16:creationId xmlns:a16="http://schemas.microsoft.com/office/drawing/2014/main" id="{502CD192-DABA-B0D6-C817-C64D97C1DD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016" y="1138951"/>
            <a:ext cx="5094394" cy="2865598"/>
          </a:xfrm>
          <a:prstGeom prst="rect">
            <a:avLst/>
          </a:prstGeom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925E43-300B-DCC8-6BF2-12E2A7FA3007}"/>
              </a:ext>
            </a:extLst>
          </p:cNvPr>
          <p:cNvSpPr txBox="1"/>
          <p:nvPr/>
        </p:nvSpPr>
        <p:spPr>
          <a:xfrm>
            <a:off x="502139" y="4077219"/>
            <a:ext cx="5556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venir Light" panose="020B0402020203020204" pitchFamily="34" charset="77"/>
              </a:rPr>
              <a:t>The </a:t>
            </a:r>
            <a:r>
              <a:rPr lang="it-IT" sz="8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lensing</a:t>
            </a:r>
            <a:r>
              <a:rPr lang="it-IT" sz="800" dirty="0">
                <a:solidFill>
                  <a:schemeClr val="bg1"/>
                </a:solidFill>
                <a:latin typeface="Avenir Light" panose="020B0402020203020204" pitchFamily="34" charset="77"/>
              </a:rPr>
              <a:t> system JVAS B0218+357 Credit: </a:t>
            </a:r>
            <a:r>
              <a:rPr lang="it-IT" sz="8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NASA's</a:t>
            </a:r>
            <a:r>
              <a:rPr lang="it-IT" sz="800" dirty="0">
                <a:solidFill>
                  <a:schemeClr val="bg1"/>
                </a:solidFill>
                <a:latin typeface="Avenir Light" panose="020B0402020203020204" pitchFamily="34" charset="77"/>
              </a:rPr>
              <a:t> Goddard Space Flight Center</a:t>
            </a:r>
          </a:p>
          <a:p>
            <a:pPr algn="ctr"/>
            <a:r>
              <a:rPr lang="it-IT" sz="800" dirty="0">
                <a:solidFill>
                  <a:schemeClr val="bg1"/>
                </a:solidFill>
                <a:latin typeface="Avenir Light" panose="020B0402020203020204" pitchFamily="34" charset="77"/>
              </a:rPr>
              <a:t>Cheung+2016 (Fermi-LAT gamma-rays) and Spingola+2016 (radio VLBI)</a:t>
            </a:r>
          </a:p>
          <a:p>
            <a:br>
              <a:rPr lang="it-IT" sz="800" dirty="0">
                <a:solidFill>
                  <a:schemeClr val="bg1"/>
                </a:solidFill>
                <a:latin typeface="Avenir Light" panose="020B0402020203020204" pitchFamily="34" charset="77"/>
              </a:rPr>
            </a:br>
            <a:endParaRPr lang="it-IT" sz="800" dirty="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BEA9154-1B64-FC28-2826-C0F036498974}"/>
              </a:ext>
            </a:extLst>
          </p:cNvPr>
          <p:cNvSpPr txBox="1"/>
          <p:nvPr/>
        </p:nvSpPr>
        <p:spPr>
          <a:xfrm>
            <a:off x="5937534" y="1420279"/>
            <a:ext cx="22746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r>
              <a:rPr lang="it-IT" sz="1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Time delays can be </a:t>
            </a:r>
            <a:r>
              <a:rPr lang="it-IT" sz="10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used</a:t>
            </a:r>
            <a:r>
              <a:rPr lang="it-IT" sz="1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 to </a:t>
            </a:r>
            <a:r>
              <a:rPr lang="it-IT" sz="10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constrain</a:t>
            </a:r>
            <a:r>
              <a:rPr lang="it-IT" sz="1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 the relative location of the multi-band </a:t>
            </a:r>
            <a:r>
              <a:rPr lang="it-IT" sz="10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emission</a:t>
            </a:r>
            <a:endParaRPr lang="it-IT" sz="1000" b="1" dirty="0">
              <a:solidFill>
                <a:schemeClr val="accent5">
                  <a:lumMod val="40000"/>
                  <a:lumOff val="60000"/>
                </a:schemeClr>
              </a:solidFill>
              <a:latin typeface="Avenir Black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A </a:t>
            </a:r>
            <a:r>
              <a:rPr lang="it-IT" sz="1000" dirty="0" err="1">
                <a:solidFill>
                  <a:schemeClr val="bg1"/>
                </a:solidFill>
                <a:latin typeface="Avenir" panose="02000503020000020003" pitchFamily="2" charset="0"/>
              </a:rPr>
              <a:t>difference</a:t>
            </a:r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" panose="02000503020000020003" pitchFamily="2" charset="0"/>
              </a:rPr>
              <a:t>between</a:t>
            </a:r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 the radio and the gamma-ray time delays </a:t>
            </a:r>
            <a:r>
              <a:rPr lang="it-IT" sz="1000" dirty="0" err="1">
                <a:solidFill>
                  <a:schemeClr val="bg1"/>
                </a:solidFill>
                <a:latin typeface="Avenir" panose="02000503020000020003" pitchFamily="2" charset="0"/>
              </a:rPr>
              <a:t>directly</a:t>
            </a:r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" panose="02000503020000020003" pitchFamily="2" charset="0"/>
              </a:rPr>
              <a:t>implies</a:t>
            </a:r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" panose="02000503020000020003" pitchFamily="2" charset="0"/>
              </a:rPr>
              <a:t>that</a:t>
            </a:r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 the </a:t>
            </a:r>
            <a:r>
              <a:rPr lang="it-IT" sz="1000" dirty="0" err="1">
                <a:solidFill>
                  <a:schemeClr val="bg1"/>
                </a:solidFill>
                <a:latin typeface="Avenir" panose="02000503020000020003" pitchFamily="2" charset="0"/>
              </a:rPr>
              <a:t>two</a:t>
            </a:r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venir" panose="02000503020000020003" pitchFamily="2" charset="0"/>
              </a:rPr>
              <a:t>regions</a:t>
            </a:r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 are </a:t>
            </a:r>
            <a:r>
              <a:rPr lang="it-IT" sz="1000" dirty="0" err="1">
                <a:solidFill>
                  <a:schemeClr val="bg1"/>
                </a:solidFill>
                <a:latin typeface="Avenir" panose="02000503020000020003" pitchFamily="2" charset="0"/>
              </a:rPr>
              <a:t>separated</a:t>
            </a:r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 (and vice-versa)</a:t>
            </a:r>
          </a:p>
          <a:p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(Cheung+2014, Barnacka+2015,2016, Biggs &amp; Browne 2018)</a:t>
            </a:r>
          </a:p>
          <a:p>
            <a:endParaRPr lang="it-IT" sz="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it-IT" sz="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it-IT" sz="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it-IT" sz="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r>
              <a:rPr lang="it-IT" sz="1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One step </a:t>
            </a:r>
            <a:r>
              <a:rPr lang="it-IT" sz="10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measurement</a:t>
            </a:r>
            <a:r>
              <a:rPr lang="it-IT" sz="1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 of H</a:t>
            </a:r>
            <a:r>
              <a:rPr lang="it-IT" sz="1000" b="1" baseline="-250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0 </a:t>
            </a:r>
            <a:r>
              <a:rPr lang="it-IT" sz="1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 </a:t>
            </a:r>
            <a:b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</a:b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(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Refsdal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 1965)</a:t>
            </a:r>
          </a:p>
          <a:p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B7A55EE8-9C94-8988-833D-8110830CC4D8}"/>
              </a:ext>
            </a:extLst>
          </p:cNvPr>
          <p:cNvSpPr txBox="1"/>
          <p:nvPr/>
        </p:nvSpPr>
        <p:spPr>
          <a:xfrm>
            <a:off x="211200" y="198775"/>
            <a:ext cx="7298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High angular resolution at gamma-rays:</a:t>
            </a:r>
          </a:p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Strong gravitational lensing (time delays)</a:t>
            </a:r>
          </a:p>
        </p:txBody>
      </p:sp>
    </p:spTree>
    <p:extLst>
      <p:ext uri="{BB962C8B-B14F-4D97-AF65-F5344CB8AC3E}">
        <p14:creationId xmlns:p14="http://schemas.microsoft.com/office/powerpoint/2010/main" val="59324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416FDE9-D878-1274-1AC8-84F5EB706A8C}"/>
              </a:ext>
            </a:extLst>
          </p:cNvPr>
          <p:cNvSpPr txBox="1"/>
          <p:nvPr/>
        </p:nvSpPr>
        <p:spPr>
          <a:xfrm>
            <a:off x="259120" y="170291"/>
            <a:ext cx="7298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The (only) two lensed blazars known at gamma-rays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67F3C-4A5B-B086-5BCA-7E850E0E8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/>
          <a:stretch/>
        </p:blipFill>
        <p:spPr bwMode="auto">
          <a:xfrm>
            <a:off x="4615771" y="1359399"/>
            <a:ext cx="2830409" cy="245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F3A670-05D0-6955-FB56-21878C413DC1}"/>
              </a:ext>
            </a:extLst>
          </p:cNvPr>
          <p:cNvSpPr txBox="1"/>
          <p:nvPr/>
        </p:nvSpPr>
        <p:spPr>
          <a:xfrm rot="5400000">
            <a:off x="4998725" y="3925316"/>
            <a:ext cx="524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Jauncey+1991, Lovell+1993, Patnaik+1993</a:t>
            </a:r>
          </a:p>
          <a:p>
            <a:endParaRPr lang="it-IT" sz="800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6D52AD4-597D-E254-E7DF-5C20FB5AC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86" y="1328200"/>
            <a:ext cx="2558296" cy="221352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F4747B4-C5F2-1F31-9A0B-7CD4D0796164}"/>
              </a:ext>
            </a:extLst>
          </p:cNvPr>
          <p:cNvSpPr txBox="1"/>
          <p:nvPr/>
        </p:nvSpPr>
        <p:spPr>
          <a:xfrm>
            <a:off x="4172856" y="1048907"/>
            <a:ext cx="3957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4">
                    <a:lumMod val="75000"/>
                  </a:schemeClr>
                </a:solidFill>
                <a:latin typeface="Avenir" panose="02000503020000020003" pitchFamily="2" charset="0"/>
              </a:rPr>
              <a:t>PKS 1830-211</a:t>
            </a:r>
            <a:endParaRPr lang="it-IT" sz="1000" dirty="0">
              <a:solidFill>
                <a:schemeClr val="accent4">
                  <a:lumMod val="75000"/>
                </a:schemeClr>
              </a:solidFill>
              <a:latin typeface="Avenir" panose="02000503020000020003" pitchFamily="2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8A9340E-9D71-0671-151E-1287F2BC31AF}"/>
              </a:ext>
            </a:extLst>
          </p:cNvPr>
          <p:cNvSpPr txBox="1"/>
          <p:nvPr/>
        </p:nvSpPr>
        <p:spPr>
          <a:xfrm>
            <a:off x="501314" y="1020423"/>
            <a:ext cx="3957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venir" panose="02000503020000020003" pitchFamily="2" charset="0"/>
              </a:rPr>
              <a:t>JVAS B0218+357</a:t>
            </a:r>
            <a:endParaRPr lang="it-IT" sz="1000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E65D5E2-447A-EA3F-B80D-B650D1A21825}"/>
              </a:ext>
            </a:extLst>
          </p:cNvPr>
          <p:cNvSpPr txBox="1"/>
          <p:nvPr/>
        </p:nvSpPr>
        <p:spPr>
          <a:xfrm rot="16200000">
            <a:off x="-806595" y="2212451"/>
            <a:ext cx="2862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Avenir Medium" panose="02000503020000020003" pitchFamily="2" charset="0"/>
              </a:rPr>
              <a:t>Biggs+2001, 2004, 2018; Spingola+ 2016; </a:t>
            </a:r>
            <a:r>
              <a:rPr lang="it-IT" sz="800" dirty="0" err="1">
                <a:solidFill>
                  <a:schemeClr val="bg1"/>
                </a:solidFill>
                <a:latin typeface="Avenir Medium" panose="02000503020000020003" pitchFamily="2" charset="0"/>
              </a:rPr>
              <a:t>Hada</a:t>
            </a:r>
            <a:r>
              <a:rPr lang="it-IT" sz="800" dirty="0">
                <a:solidFill>
                  <a:schemeClr val="bg1"/>
                </a:solidFill>
                <a:latin typeface="Avenir Medium" panose="02000503020000020003" pitchFamily="2" charset="0"/>
              </a:rPr>
              <a:t> +2020</a:t>
            </a:r>
          </a:p>
          <a:p>
            <a:endParaRPr lang="it-IT" sz="800" dirty="0">
              <a:solidFill>
                <a:schemeClr val="bg1"/>
              </a:solidFill>
              <a:latin typeface="Avenir Medium" panose="02000503020000020003" pitchFamily="2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21C80BE-0B90-C0A8-0882-7C4E103C45B8}"/>
              </a:ext>
            </a:extLst>
          </p:cNvPr>
          <p:cNvSpPr txBox="1"/>
          <p:nvPr/>
        </p:nvSpPr>
        <p:spPr>
          <a:xfrm>
            <a:off x="2679042" y="762464"/>
            <a:ext cx="335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MERLIN 5 GHz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maps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 ~50 mas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resolution</a:t>
            </a:r>
            <a:endParaRPr lang="it-IT" sz="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/>
            <a:endParaRPr lang="it-IT" sz="1000" dirty="0">
              <a:latin typeface="Avenir" panose="02000503020000020003" pitchFamily="2" charset="0"/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92D4527-039B-83A9-97A3-08026F3C3D3E}"/>
              </a:ext>
            </a:extLst>
          </p:cNvPr>
          <p:cNvCxnSpPr>
            <a:cxnSpLocks/>
          </p:cNvCxnSpPr>
          <p:nvPr/>
        </p:nvCxnSpPr>
        <p:spPr>
          <a:xfrm>
            <a:off x="1761423" y="4077154"/>
            <a:ext cx="1260910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8366A41C-E880-777E-26DE-E34DCDD011B4}"/>
              </a:ext>
            </a:extLst>
          </p:cNvPr>
          <p:cNvCxnSpPr>
            <a:cxnSpLocks/>
          </p:cNvCxnSpPr>
          <p:nvPr/>
        </p:nvCxnSpPr>
        <p:spPr>
          <a:xfrm>
            <a:off x="4997142" y="4077154"/>
            <a:ext cx="2098308" cy="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69C3D3E-A785-F3E2-AF41-F090A3C10820}"/>
              </a:ext>
            </a:extLst>
          </p:cNvPr>
          <p:cNvSpPr txBox="1"/>
          <p:nvPr/>
        </p:nvSpPr>
        <p:spPr>
          <a:xfrm>
            <a:off x="6254767" y="3517235"/>
            <a:ext cx="1694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accent4"/>
                </a:solidFill>
                <a:latin typeface="Avenir" panose="02000503020000020003" pitchFamily="2" charset="0"/>
              </a:rPr>
              <a:t>z</a:t>
            </a:r>
            <a:r>
              <a:rPr lang="it-IT" sz="1000" baseline="-25000" dirty="0">
                <a:solidFill>
                  <a:schemeClr val="accent4"/>
                </a:solidFill>
                <a:latin typeface="Avenir" panose="02000503020000020003" pitchFamily="2" charset="0"/>
              </a:rPr>
              <a:t>source</a:t>
            </a:r>
            <a:r>
              <a:rPr lang="it-IT" sz="1000" dirty="0">
                <a:solidFill>
                  <a:schemeClr val="accent4"/>
                </a:solidFill>
                <a:latin typeface="Avenir" panose="02000503020000020003" pitchFamily="2" charset="0"/>
              </a:rPr>
              <a:t>~2.5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72B62D3-0783-26D0-F60B-475579AD677D}"/>
              </a:ext>
            </a:extLst>
          </p:cNvPr>
          <p:cNvSpPr txBox="1"/>
          <p:nvPr/>
        </p:nvSpPr>
        <p:spPr>
          <a:xfrm>
            <a:off x="5198803" y="4174746"/>
            <a:ext cx="1694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accent4">
                    <a:lumMod val="75000"/>
                  </a:schemeClr>
                </a:solidFill>
                <a:latin typeface="Avenir" panose="02000503020000020003" pitchFamily="2" charset="0"/>
              </a:rPr>
              <a:t>~1 </a:t>
            </a:r>
            <a:r>
              <a:rPr lang="it-IT" sz="1000" dirty="0" err="1">
                <a:solidFill>
                  <a:schemeClr val="accent4">
                    <a:lumMod val="75000"/>
                  </a:schemeClr>
                </a:solidFill>
                <a:latin typeface="Avenir" panose="02000503020000020003" pitchFamily="2" charset="0"/>
              </a:rPr>
              <a:t>arcsec</a:t>
            </a:r>
            <a:endParaRPr lang="it-IT" sz="1000" dirty="0">
              <a:solidFill>
                <a:schemeClr val="accent4">
                  <a:lumMod val="75000"/>
                </a:schemeClr>
              </a:solidFill>
              <a:latin typeface="Avenir" panose="02000503020000020003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48D70A-2E0D-60F7-24F7-8B66F6474BDF}"/>
              </a:ext>
            </a:extLst>
          </p:cNvPr>
          <p:cNvSpPr txBox="1"/>
          <p:nvPr/>
        </p:nvSpPr>
        <p:spPr>
          <a:xfrm>
            <a:off x="1696785" y="4327147"/>
            <a:ext cx="1694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~350 mas</a:t>
            </a:r>
            <a:endParaRPr lang="it-IT" sz="1000" dirty="0">
              <a:latin typeface="Avenir" panose="02000503020000020003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C885DDC-E9C4-586B-2B44-D290E1FBC54D}"/>
              </a:ext>
            </a:extLst>
          </p:cNvPr>
          <p:cNvSpPr txBox="1"/>
          <p:nvPr/>
        </p:nvSpPr>
        <p:spPr>
          <a:xfrm>
            <a:off x="777973" y="3447099"/>
            <a:ext cx="1694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z</a:t>
            </a:r>
            <a:r>
              <a:rPr lang="it-IT" sz="1000" baseline="-25000" dirty="0">
                <a:solidFill>
                  <a:schemeClr val="bg1"/>
                </a:solidFill>
                <a:latin typeface="Avenir" panose="02000503020000020003" pitchFamily="2" charset="0"/>
              </a:rPr>
              <a:t>source</a:t>
            </a:r>
            <a:r>
              <a:rPr lang="it-IT" sz="1000" dirty="0">
                <a:solidFill>
                  <a:schemeClr val="bg1"/>
                </a:solidFill>
                <a:latin typeface="Avenir" panose="02000503020000020003" pitchFamily="2" charset="0"/>
              </a:rPr>
              <a:t>~1</a:t>
            </a:r>
            <a:endParaRPr lang="it-IT" sz="1000" dirty="0"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4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67F3C-4A5B-B086-5BCA-7E850E0E8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/>
          <a:stretch/>
        </p:blipFill>
        <p:spPr bwMode="auto">
          <a:xfrm>
            <a:off x="4615771" y="1359399"/>
            <a:ext cx="2830409" cy="245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8366A41C-E880-777E-26DE-E34DCDD011B4}"/>
              </a:ext>
            </a:extLst>
          </p:cNvPr>
          <p:cNvCxnSpPr>
            <a:cxnSpLocks/>
          </p:cNvCxnSpPr>
          <p:nvPr/>
        </p:nvCxnSpPr>
        <p:spPr>
          <a:xfrm>
            <a:off x="4997142" y="4077154"/>
            <a:ext cx="2098308" cy="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72B62D3-0783-26D0-F60B-475579AD677D}"/>
              </a:ext>
            </a:extLst>
          </p:cNvPr>
          <p:cNvSpPr txBox="1"/>
          <p:nvPr/>
        </p:nvSpPr>
        <p:spPr>
          <a:xfrm>
            <a:off x="5198803" y="4174746"/>
            <a:ext cx="1694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accent4">
                    <a:lumMod val="75000"/>
                  </a:schemeClr>
                </a:solidFill>
                <a:latin typeface="Avenir" panose="02000503020000020003" pitchFamily="2" charset="0"/>
              </a:rPr>
              <a:t>~1 </a:t>
            </a:r>
            <a:r>
              <a:rPr lang="it-IT" sz="1000" dirty="0" err="1">
                <a:solidFill>
                  <a:schemeClr val="accent4">
                    <a:lumMod val="75000"/>
                  </a:schemeClr>
                </a:solidFill>
                <a:latin typeface="Avenir" panose="02000503020000020003" pitchFamily="2" charset="0"/>
              </a:rPr>
              <a:t>arcsec</a:t>
            </a:r>
            <a:endParaRPr lang="it-IT" sz="1000" dirty="0">
              <a:solidFill>
                <a:schemeClr val="accent4">
                  <a:lumMod val="75000"/>
                </a:schemeClr>
              </a:solidFill>
              <a:latin typeface="Avenir" panose="02000503020000020003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5BB4D6-E3BA-0AD9-DF4A-0C764C258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45" y="1386775"/>
            <a:ext cx="4337336" cy="21686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EB3D17-B595-8282-FC42-C55AC8739AD5}"/>
              </a:ext>
            </a:extLst>
          </p:cNvPr>
          <p:cNvSpPr txBox="1"/>
          <p:nvPr/>
        </p:nvSpPr>
        <p:spPr>
          <a:xfrm>
            <a:off x="211200" y="3612200"/>
            <a:ext cx="3830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Spingola et al. in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prep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. (VLBI)</a:t>
            </a:r>
          </a:p>
          <a:p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Buson et al. in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prep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. (Fermi-LAT)</a:t>
            </a:r>
          </a:p>
          <a:p>
            <a:endParaRPr lang="it-IT" sz="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+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rich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 follow-ups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across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 the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entire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electromagnetic</a:t>
            </a:r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it-IT" sz="800" dirty="0" err="1">
                <a:solidFill>
                  <a:schemeClr val="bg1"/>
                </a:solidFill>
                <a:latin typeface="Avenir" panose="02000503020000020003" pitchFamily="2" charset="0"/>
              </a:rPr>
              <a:t>spectrum</a:t>
            </a:r>
            <a:endParaRPr lang="it-IT" sz="800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B7BB9B-003B-39BD-0616-A6517C2B8865}"/>
              </a:ext>
            </a:extLst>
          </p:cNvPr>
          <p:cNvSpPr txBox="1"/>
          <p:nvPr/>
        </p:nvSpPr>
        <p:spPr>
          <a:xfrm>
            <a:off x="64991" y="956307"/>
            <a:ext cx="4783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  <a:latin typeface="Avenir Light" panose="020B0402020203020204" pitchFamily="34" charset="77"/>
              </a:rPr>
              <a:t>Flare</a:t>
            </a:r>
            <a:r>
              <a:rPr lang="it-IT" dirty="0">
                <a:solidFill>
                  <a:schemeClr val="bg1"/>
                </a:solidFill>
                <a:latin typeface="Avenir Light" panose="020B0402020203020204" pitchFamily="34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venir Light" panose="020B0402020203020204" pitchFamily="34" charset="77"/>
              </a:rPr>
              <a:t>detection</a:t>
            </a:r>
            <a:r>
              <a:rPr lang="it-IT" dirty="0">
                <a:solidFill>
                  <a:schemeClr val="bg1"/>
                </a:solidFill>
                <a:latin typeface="Avenir Light" panose="020B0402020203020204" pitchFamily="34" charset="77"/>
              </a:rPr>
              <a:t> from radio to 𝛄-rays</a:t>
            </a:r>
          </a:p>
          <a:p>
            <a:pPr algn="ctr"/>
            <a:r>
              <a:rPr lang="it-IT" sz="800" dirty="0">
                <a:solidFill>
                  <a:schemeClr val="bg1"/>
                </a:solidFill>
                <a:latin typeface="Avenir Light" panose="020B0402020203020204" pitchFamily="34" charset="77"/>
              </a:rPr>
              <a:t>(Buson+2019, Angioni+2019, Cardillo+2019, Carrasco+2019, Ciprini+2019) 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F057950B-7C9C-CDDD-888F-326376A7E2EA}"/>
              </a:ext>
            </a:extLst>
          </p:cNvPr>
          <p:cNvSpPr txBox="1"/>
          <p:nvPr/>
        </p:nvSpPr>
        <p:spPr>
          <a:xfrm>
            <a:off x="259120" y="170291"/>
            <a:ext cx="7298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The outstanding 𝛄-ray flare from PKS 1830-211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8621F8-E7F6-15F3-1029-F95531D51C93}"/>
              </a:ext>
            </a:extLst>
          </p:cNvPr>
          <p:cNvSpPr txBox="1"/>
          <p:nvPr/>
        </p:nvSpPr>
        <p:spPr>
          <a:xfrm>
            <a:off x="4172856" y="1048907"/>
            <a:ext cx="3957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4">
                    <a:lumMod val="75000"/>
                  </a:schemeClr>
                </a:solidFill>
                <a:latin typeface="Avenir" panose="02000503020000020003" pitchFamily="2" charset="0"/>
              </a:rPr>
              <a:t>PKS 1830-211</a:t>
            </a:r>
            <a:endParaRPr lang="it-IT" sz="1000" dirty="0">
              <a:solidFill>
                <a:schemeClr val="accent4">
                  <a:lumMod val="75000"/>
                </a:schemeClr>
              </a:solidFill>
              <a:latin typeface="Avenir" panose="02000503020000020003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90F323-16A9-1984-5892-D898438BD68F}"/>
              </a:ext>
            </a:extLst>
          </p:cNvPr>
          <p:cNvSpPr txBox="1"/>
          <p:nvPr/>
        </p:nvSpPr>
        <p:spPr>
          <a:xfrm>
            <a:off x="6254767" y="3517235"/>
            <a:ext cx="1694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accent4"/>
                </a:solidFill>
                <a:latin typeface="Avenir" panose="02000503020000020003" pitchFamily="2" charset="0"/>
              </a:rPr>
              <a:t>z</a:t>
            </a:r>
            <a:r>
              <a:rPr lang="it-IT" sz="1000" baseline="-25000" dirty="0">
                <a:solidFill>
                  <a:schemeClr val="accent4"/>
                </a:solidFill>
                <a:latin typeface="Avenir" panose="02000503020000020003" pitchFamily="2" charset="0"/>
              </a:rPr>
              <a:t>source</a:t>
            </a:r>
            <a:r>
              <a:rPr lang="it-IT" sz="1000" dirty="0">
                <a:solidFill>
                  <a:schemeClr val="accent4"/>
                </a:solidFill>
                <a:latin typeface="Avenir" panose="02000503020000020003" pitchFamily="2" charset="0"/>
              </a:rPr>
              <a:t>~2.5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FED793-5E24-1B68-DC6D-01D926E0A4D8}"/>
              </a:ext>
            </a:extLst>
          </p:cNvPr>
          <p:cNvSpPr txBox="1"/>
          <p:nvPr/>
        </p:nvSpPr>
        <p:spPr>
          <a:xfrm rot="5400000">
            <a:off x="4998725" y="3925316"/>
            <a:ext cx="524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Jauncey+1991, Lovell+1993, Patnaik+1993</a:t>
            </a:r>
          </a:p>
          <a:p>
            <a:endParaRPr lang="it-IT" sz="800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67F3C-4A5B-B086-5BCA-7E850E0E8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/>
          <a:stretch/>
        </p:blipFill>
        <p:spPr bwMode="auto">
          <a:xfrm>
            <a:off x="4615771" y="1359399"/>
            <a:ext cx="2830409" cy="245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18197EB-415D-D3D9-E971-26864348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-210" b="1"/>
          <a:stretch/>
        </p:blipFill>
        <p:spPr>
          <a:xfrm>
            <a:off x="607608" y="852338"/>
            <a:ext cx="3300995" cy="332611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12033B-4304-1917-7138-29322D36EC41}"/>
              </a:ext>
            </a:extLst>
          </p:cNvPr>
          <p:cNvSpPr txBox="1"/>
          <p:nvPr/>
        </p:nvSpPr>
        <p:spPr>
          <a:xfrm>
            <a:off x="538789" y="4189545"/>
            <a:ext cx="4916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Avenir Light" panose="020B0402020203020204" pitchFamily="34" charset="77"/>
              </a:rPr>
              <a:t>Müller+ 2020</a:t>
            </a:r>
          </a:p>
          <a:p>
            <a:r>
              <a:rPr lang="it-IT" sz="12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Significantly</a:t>
            </a:r>
            <a:r>
              <a:rPr lang="it-IT" sz="1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 </a:t>
            </a:r>
            <a:r>
              <a:rPr lang="it-IT" sz="12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improved</a:t>
            </a:r>
            <a:r>
              <a:rPr lang="it-IT" sz="1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 </a:t>
            </a:r>
            <a:r>
              <a:rPr lang="it-IT" sz="12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lens</a:t>
            </a:r>
            <a:r>
              <a:rPr lang="it-IT" sz="1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 model </a:t>
            </a:r>
            <a:r>
              <a:rPr lang="it-IT" sz="12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Black" panose="02000503020000020003" pitchFamily="2" charset="0"/>
              </a:rPr>
              <a:t>precision</a:t>
            </a:r>
            <a:endParaRPr lang="it-IT" sz="1200" b="1" dirty="0">
              <a:solidFill>
                <a:schemeClr val="accent5">
                  <a:lumMod val="40000"/>
                  <a:lumOff val="60000"/>
                </a:schemeClr>
              </a:solidFill>
              <a:latin typeface="Avenir Black" panose="02000503020000020003" pitchFamily="2" charset="0"/>
            </a:endParaRPr>
          </a:p>
          <a:p>
            <a:r>
              <a:rPr lang="it-IT" sz="12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predictions</a:t>
            </a:r>
            <a:r>
              <a:rPr lang="it-IT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 for time delays </a:t>
            </a:r>
            <a:r>
              <a:rPr lang="it-IT" sz="12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Δt</a:t>
            </a:r>
            <a:r>
              <a:rPr lang="it-IT" sz="1200" baseline="-25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AB</a:t>
            </a:r>
            <a:r>
              <a:rPr lang="it-IT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= 26 – 29 days and </a:t>
            </a:r>
            <a:r>
              <a:rPr lang="it-IT" sz="12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Δt</a:t>
            </a:r>
            <a:r>
              <a:rPr lang="it-IT" sz="1200" baseline="-250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AC</a:t>
            </a:r>
            <a:r>
              <a:rPr lang="it-IT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= 31 – 34 days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9B036D7-EC39-8F1B-C54F-82AE95F2B5AF}"/>
              </a:ext>
            </a:extLst>
          </p:cNvPr>
          <p:cNvSpPr txBox="1"/>
          <p:nvPr/>
        </p:nvSpPr>
        <p:spPr>
          <a:xfrm>
            <a:off x="148616" y="5325952"/>
            <a:ext cx="3657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solidFill>
                  <a:schemeClr val="bg1"/>
                </a:solidFill>
                <a:latin typeface="Helvetica Light" panose="020B0403020202020204" pitchFamily="34" charset="0"/>
              </a:rPr>
              <a:t>ALMA Band 5 (180 GHz)</a:t>
            </a:r>
          </a:p>
          <a:p>
            <a:pPr algn="ctr"/>
            <a:r>
              <a:rPr lang="it-IT" sz="1500" dirty="0">
                <a:solidFill>
                  <a:schemeClr val="bg1"/>
                </a:solidFill>
                <a:latin typeface="Helvetica Light" panose="020B0403020202020204" pitchFamily="34" charset="0"/>
              </a:rPr>
              <a:t>~60 mas </a:t>
            </a:r>
            <a:r>
              <a:rPr lang="it-IT" sz="15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resolution</a:t>
            </a:r>
            <a:endParaRPr lang="it-IT" sz="15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EA5409-9C0B-004E-793A-A0F625FF796A}"/>
              </a:ext>
            </a:extLst>
          </p:cNvPr>
          <p:cNvSpPr txBox="1"/>
          <p:nvPr/>
        </p:nvSpPr>
        <p:spPr>
          <a:xfrm>
            <a:off x="1970639" y="2315342"/>
            <a:ext cx="2356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Helvetica Light" panose="020B0403020202020204" pitchFamily="34" charset="0"/>
              </a:rPr>
              <a:t>𝜇</a:t>
            </a:r>
            <a:r>
              <a:rPr lang="it-IT" sz="1000" baseline="-25000" dirty="0">
                <a:solidFill>
                  <a:schemeClr val="bg1"/>
                </a:solidFill>
                <a:latin typeface="Helvetica Light" panose="020B0403020202020204" pitchFamily="34" charset="0"/>
              </a:rPr>
              <a:t>c</a:t>
            </a:r>
            <a:r>
              <a:rPr lang="it-IT" sz="1000" dirty="0">
                <a:solidFill>
                  <a:schemeClr val="bg1"/>
                </a:solidFill>
                <a:latin typeface="Helvetica Light" panose="020B0403020202020204" pitchFamily="34" charset="0"/>
              </a:rPr>
              <a:t> = 0.022</a:t>
            </a:r>
          </a:p>
          <a:p>
            <a:endParaRPr lang="it-IT" sz="10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D9B4268-ACFF-6D5B-1F0A-1B71A43841E7}"/>
              </a:ext>
            </a:extLst>
          </p:cNvPr>
          <p:cNvSpPr txBox="1"/>
          <p:nvPr/>
        </p:nvSpPr>
        <p:spPr>
          <a:xfrm>
            <a:off x="148616" y="991213"/>
            <a:ext cx="365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Helvetica" pitchFamily="2" charset="0"/>
              </a:rPr>
              <a:t>ALMA</a:t>
            </a:r>
            <a:r>
              <a:rPr lang="it-IT" sz="1000" dirty="0">
                <a:solidFill>
                  <a:schemeClr val="accent5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 Band 5 (180 GHz) </a:t>
            </a:r>
            <a:r>
              <a:rPr lang="it-IT" sz="1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during</a:t>
            </a:r>
            <a:r>
              <a:rPr lang="it-IT" sz="1000" dirty="0">
                <a:solidFill>
                  <a:schemeClr val="accent5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 the FLARE</a:t>
            </a:r>
          </a:p>
          <a:p>
            <a:pPr algn="ctr"/>
            <a:r>
              <a:rPr lang="it-IT" sz="1000" dirty="0">
                <a:solidFill>
                  <a:schemeClr val="accent5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~60 mas </a:t>
            </a:r>
            <a:r>
              <a:rPr lang="it-IT" sz="1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resolution</a:t>
            </a:r>
            <a:endParaRPr lang="it-IT" sz="1000" dirty="0">
              <a:solidFill>
                <a:schemeClr val="accent5">
                  <a:lumMod val="40000"/>
                  <a:lumOff val="60000"/>
                </a:schemeClr>
              </a:solidFill>
              <a:latin typeface="Helvetica Light" panose="020B0403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B2C755F-40F2-008C-8056-43296813AFF8}"/>
              </a:ext>
            </a:extLst>
          </p:cNvPr>
          <p:cNvSpPr txBox="1"/>
          <p:nvPr/>
        </p:nvSpPr>
        <p:spPr>
          <a:xfrm>
            <a:off x="4590629" y="3632928"/>
            <a:ext cx="1299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Image C</a:t>
            </a: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66A79CC2-2FB7-B817-23A5-0BAD4BF8148E}"/>
              </a:ext>
            </a:extLst>
          </p:cNvPr>
          <p:cNvCxnSpPr>
            <a:cxnSpLocks/>
          </p:cNvCxnSpPr>
          <p:nvPr/>
        </p:nvCxnSpPr>
        <p:spPr>
          <a:xfrm flipV="1">
            <a:off x="5030518" y="2571750"/>
            <a:ext cx="1055322" cy="1061178"/>
          </a:xfrm>
          <a:prstGeom prst="line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95B09E-2D3B-CB57-27D1-10AF54EAD229}"/>
              </a:ext>
            </a:extLst>
          </p:cNvPr>
          <p:cNvSpPr txBox="1"/>
          <p:nvPr/>
        </p:nvSpPr>
        <p:spPr>
          <a:xfrm>
            <a:off x="5496646" y="941413"/>
            <a:ext cx="1949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venir Black" panose="02000503020000020003" pitchFamily="2" charset="0"/>
              </a:rPr>
              <a:t>MERLIN </a:t>
            </a:r>
            <a:r>
              <a:rPr lang="it-IT" sz="1000" dirty="0">
                <a:solidFill>
                  <a:schemeClr val="bg1"/>
                </a:solidFill>
                <a:latin typeface="Avenir Medium" panose="02000503020000020003" pitchFamily="2" charset="0"/>
              </a:rPr>
              <a:t>5 GHz (1993!!)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44DE01F-200A-C9BF-C855-C8BAFA13213E}"/>
              </a:ext>
            </a:extLst>
          </p:cNvPr>
          <p:cNvSpPr txBox="1"/>
          <p:nvPr/>
        </p:nvSpPr>
        <p:spPr>
          <a:xfrm>
            <a:off x="4429971" y="1220477"/>
            <a:ext cx="1299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Image 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83D8CFB-6147-D62A-9FD2-0FB96E2DB95D}"/>
              </a:ext>
            </a:extLst>
          </p:cNvPr>
          <p:cNvSpPr txBox="1"/>
          <p:nvPr/>
        </p:nvSpPr>
        <p:spPr>
          <a:xfrm>
            <a:off x="6796335" y="3457259"/>
            <a:ext cx="1299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Image B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8697D8E3-DE7C-D25E-1164-8F17842DFE4F}"/>
              </a:ext>
            </a:extLst>
          </p:cNvPr>
          <p:cNvSpPr txBox="1"/>
          <p:nvPr/>
        </p:nvSpPr>
        <p:spPr>
          <a:xfrm>
            <a:off x="259120" y="170291"/>
            <a:ext cx="7298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Avenir" panose="02000503020000020003" pitchFamily="2" charset="0"/>
                <a:ea typeface="Helvetica Light" charset="0"/>
                <a:cs typeface="Helvetica Light" charset="0"/>
              </a:rPr>
              <a:t>The outstanding 𝛄-ray flare from PKS 1830-211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89EE25-70CB-3432-8853-8B9FE66A1AEC}"/>
              </a:ext>
            </a:extLst>
          </p:cNvPr>
          <p:cNvSpPr txBox="1"/>
          <p:nvPr/>
        </p:nvSpPr>
        <p:spPr>
          <a:xfrm rot="5400000">
            <a:off x="4998725" y="3925316"/>
            <a:ext cx="524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  <a:latin typeface="Avenir" panose="02000503020000020003" pitchFamily="2" charset="0"/>
              </a:rPr>
              <a:t>Jauncey+1991, Lovell+1993, Patnaik+1993</a:t>
            </a:r>
          </a:p>
          <a:p>
            <a:endParaRPr lang="it-IT" sz="800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9334</TotalTime>
  <Words>1919</Words>
  <Application>Microsoft Macintosh PowerPoint</Application>
  <PresentationFormat>Presentazione su schermo (16:9)</PresentationFormat>
  <Paragraphs>301</Paragraphs>
  <Slides>24</Slides>
  <Notes>24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4" baseType="lpstr">
      <vt:lpstr>Arial</vt:lpstr>
      <vt:lpstr>Avenir</vt:lpstr>
      <vt:lpstr>Avenir Black</vt:lpstr>
      <vt:lpstr>Avenir Book</vt:lpstr>
      <vt:lpstr>Avenir Light</vt:lpstr>
      <vt:lpstr>Avenir Medium</vt:lpstr>
      <vt:lpstr>Helvetica</vt:lpstr>
      <vt:lpstr>Helvetica Light</vt:lpstr>
      <vt:lpstr>Helvetica Neue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Cristiana Spingola</cp:lastModifiedBy>
  <cp:revision>213</cp:revision>
  <dcterms:modified xsi:type="dcterms:W3CDTF">2023-02-28T21:25:49Z</dcterms:modified>
</cp:coreProperties>
</file>