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9" r:id="rId2"/>
    <p:sldId id="260" r:id="rId3"/>
    <p:sldId id="261" r:id="rId4"/>
    <p:sldId id="262" r:id="rId5"/>
    <p:sldId id="263" r:id="rId6"/>
    <p:sldId id="264" r:id="rId7"/>
    <p:sldId id="285" r:id="rId8"/>
    <p:sldId id="265" r:id="rId9"/>
    <p:sldId id="286" r:id="rId10"/>
    <p:sldId id="266" r:id="rId11"/>
    <p:sldId id="267" r:id="rId12"/>
    <p:sldId id="268" r:id="rId13"/>
    <p:sldId id="270"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Ubertosi" initials="F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03B4"/>
    <a:srgbClr val="FE44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1"/>
  </p:normalViewPr>
  <p:slideViewPr>
    <p:cSldViewPr snapToGrid="0">
      <p:cViewPr>
        <p:scale>
          <a:sx n="83" d="100"/>
          <a:sy n="83" d="100"/>
        </p:scale>
        <p:origin x="1280" y="10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12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12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73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98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9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54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50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85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3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17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82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585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38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873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826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717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354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39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89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33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70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0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6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22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4ef153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4ef153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53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6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0.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pSp>
        <p:nvGrpSpPr>
          <p:cNvPr id="2" name="Raggruppa">
            <a:extLst>
              <a:ext uri="{FF2B5EF4-FFF2-40B4-BE49-F238E27FC236}">
                <a16:creationId xmlns:a16="http://schemas.microsoft.com/office/drawing/2014/main" id="{5584E997-F8C6-6054-CBF7-8F8E323410F7}"/>
              </a:ext>
            </a:extLst>
          </p:cNvPr>
          <p:cNvGrpSpPr/>
          <p:nvPr/>
        </p:nvGrpSpPr>
        <p:grpSpPr>
          <a:xfrm>
            <a:off x="-132347" y="-697828"/>
            <a:ext cx="9276347" cy="6337790"/>
            <a:chOff x="0" y="0"/>
            <a:chExt cx="24384001" cy="16850137"/>
          </a:xfrm>
        </p:grpSpPr>
        <p:pic>
          <p:nvPicPr>
            <p:cNvPr id="3" name="rbs797_xray.jpg" descr="rbs797_xray.jpg">
              <a:extLst>
                <a:ext uri="{FF2B5EF4-FFF2-40B4-BE49-F238E27FC236}">
                  <a16:creationId xmlns:a16="http://schemas.microsoft.com/office/drawing/2014/main" id="{5F3E931E-E25C-83F3-6F08-4C71028A1C1E}"/>
                </a:ext>
              </a:extLst>
            </p:cNvPr>
            <p:cNvPicPr>
              <a:picLocks noChangeAspect="1"/>
            </p:cNvPicPr>
            <p:nvPr/>
          </p:nvPicPr>
          <p:blipFill>
            <a:blip r:embed="rId3"/>
            <a:srcRect l="76237" t="1128" r="1128" b="1128"/>
            <a:stretch>
              <a:fillRect/>
            </a:stretch>
          </p:blipFill>
          <p:spPr>
            <a:xfrm>
              <a:off x="0" y="0"/>
              <a:ext cx="3915511" cy="16850094"/>
            </a:xfrm>
            <a:prstGeom prst="rect">
              <a:avLst/>
            </a:prstGeom>
            <a:ln w="12700" cap="flat">
              <a:noFill/>
              <a:miter lim="400000"/>
            </a:ln>
            <a:effectLst/>
          </p:spPr>
        </p:pic>
        <p:pic>
          <p:nvPicPr>
            <p:cNvPr id="4" name="rbs797_xray.jpg" descr="rbs797_xray.jpg">
              <a:extLst>
                <a:ext uri="{FF2B5EF4-FFF2-40B4-BE49-F238E27FC236}">
                  <a16:creationId xmlns:a16="http://schemas.microsoft.com/office/drawing/2014/main" id="{AAE1F8B8-C056-0A7A-351C-74EBE9E1198E}"/>
                </a:ext>
              </a:extLst>
            </p:cNvPr>
            <p:cNvPicPr>
              <a:picLocks noChangeAspect="1"/>
            </p:cNvPicPr>
            <p:nvPr/>
          </p:nvPicPr>
          <p:blipFill>
            <a:blip r:embed="rId3"/>
            <a:srcRect l="1128" t="1128" r="75715" b="1128"/>
            <a:stretch>
              <a:fillRect/>
            </a:stretch>
          </p:blipFill>
          <p:spPr>
            <a:xfrm>
              <a:off x="20378138" y="42"/>
              <a:ext cx="4005863" cy="16850095"/>
            </a:xfrm>
            <a:prstGeom prst="rect">
              <a:avLst/>
            </a:prstGeom>
            <a:ln w="12700" cap="flat">
              <a:noFill/>
              <a:miter lim="400000"/>
            </a:ln>
            <a:effectLst/>
          </p:spPr>
        </p:pic>
        <p:pic>
          <p:nvPicPr>
            <p:cNvPr id="5" name="rbs797_xray.jpg" descr="rbs797_xray.jpg">
              <a:extLst>
                <a:ext uri="{FF2B5EF4-FFF2-40B4-BE49-F238E27FC236}">
                  <a16:creationId xmlns:a16="http://schemas.microsoft.com/office/drawing/2014/main" id="{E5241891-5979-41DB-8105-2880C50DBFE6}"/>
                </a:ext>
              </a:extLst>
            </p:cNvPr>
            <p:cNvPicPr>
              <a:picLocks noChangeAspect="1"/>
            </p:cNvPicPr>
            <p:nvPr/>
          </p:nvPicPr>
          <p:blipFill>
            <a:blip r:embed="rId3"/>
            <a:srcRect l="1093" t="1093" r="1093" b="1093"/>
            <a:stretch>
              <a:fillRect/>
            </a:stretch>
          </p:blipFill>
          <p:spPr>
            <a:xfrm>
              <a:off x="3675260" y="42"/>
              <a:ext cx="16908804" cy="16850095"/>
            </a:xfrm>
            <a:prstGeom prst="rect">
              <a:avLst/>
            </a:prstGeom>
            <a:ln w="12700" cap="flat">
              <a:noFill/>
              <a:miter lim="400000"/>
            </a:ln>
            <a:effectLst/>
          </p:spPr>
        </p:pic>
      </p:grpSp>
      <p:grpSp>
        <p:nvGrpSpPr>
          <p:cNvPr id="8" name="AGN feedback from FR0, FRI and FRII in galaxy clusters">
            <a:extLst>
              <a:ext uri="{FF2B5EF4-FFF2-40B4-BE49-F238E27FC236}">
                <a16:creationId xmlns:a16="http://schemas.microsoft.com/office/drawing/2014/main" id="{B973D7D2-BFAB-D4FA-286A-DED33CF47B66}"/>
              </a:ext>
            </a:extLst>
          </p:cNvPr>
          <p:cNvGrpSpPr/>
          <p:nvPr/>
        </p:nvGrpSpPr>
        <p:grpSpPr>
          <a:xfrm>
            <a:off x="1445601" y="302675"/>
            <a:ext cx="5696218" cy="912511"/>
            <a:chOff x="0" y="0"/>
            <a:chExt cx="21833387" cy="1221796"/>
          </a:xfrm>
        </p:grpSpPr>
        <p:sp>
          <p:nvSpPr>
            <p:cNvPr id="9" name="AGN feedback from FR0, FRI and FRII in galaxy clusters">
              <a:extLst>
                <a:ext uri="{FF2B5EF4-FFF2-40B4-BE49-F238E27FC236}">
                  <a16:creationId xmlns:a16="http://schemas.microsoft.com/office/drawing/2014/main" id="{87646619-8E03-5F9E-9135-BD8F63E1358D}"/>
                </a:ext>
              </a:extLst>
            </p:cNvPr>
            <p:cNvSpPr txBox="1"/>
            <p:nvPr/>
          </p:nvSpPr>
          <p:spPr>
            <a:xfrm>
              <a:off x="38101" y="97936"/>
              <a:ext cx="21757187" cy="102592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57200">
                <a:spcBef>
                  <a:spcPts val="0"/>
                </a:spcBef>
                <a:defRPr sz="6000" b="1">
                  <a:solidFill>
                    <a:srgbClr val="000000"/>
                  </a:solidFill>
                  <a:latin typeface="Chalkboard"/>
                  <a:ea typeface="Chalkboard"/>
                  <a:cs typeface="Chalkboard"/>
                  <a:sym typeface="Chalkboard"/>
                </a:defRPr>
              </a:lvl1pPr>
            </a:lstStyle>
            <a:p>
              <a:r>
                <a:rPr sz="2250"/>
                <a:t>AGN feedback from FR0, FRI and FRII in galaxy clusters</a:t>
              </a:r>
            </a:p>
          </p:txBody>
        </p:sp>
        <p:pic>
          <p:nvPicPr>
            <p:cNvPr id="10" name="AGN feedback from FR0, FRI and FRII in galaxy clusters AGN feedback from FR0, FRI and FRII in galaxy clusters" descr="AGN feedback from FR0, FRI and FRII in galaxy clusters AGN feedback from FR0, FRI and FRII in galaxy clusters">
              <a:extLst>
                <a:ext uri="{FF2B5EF4-FFF2-40B4-BE49-F238E27FC236}">
                  <a16:creationId xmlns:a16="http://schemas.microsoft.com/office/drawing/2014/main" id="{580ABB24-5C5D-C554-E851-294972142654}"/>
                </a:ext>
              </a:extLst>
            </p:cNvPr>
            <p:cNvPicPr>
              <a:picLocks/>
            </p:cNvPicPr>
            <p:nvPr/>
          </p:nvPicPr>
          <p:blipFill>
            <a:blip r:embed="rId4"/>
            <a:stretch>
              <a:fillRect/>
            </a:stretch>
          </p:blipFill>
          <p:spPr>
            <a:xfrm>
              <a:off x="0" y="0"/>
              <a:ext cx="21833387" cy="1221796"/>
            </a:xfrm>
            <a:prstGeom prst="rect">
              <a:avLst/>
            </a:prstGeom>
            <a:effectLst/>
          </p:spPr>
        </p:pic>
      </p:grpSp>
      <p:pic>
        <p:nvPicPr>
          <p:cNvPr id="12" name="Immagine 11">
            <a:extLst>
              <a:ext uri="{FF2B5EF4-FFF2-40B4-BE49-F238E27FC236}">
                <a16:creationId xmlns:a16="http://schemas.microsoft.com/office/drawing/2014/main" id="{124C0188-5459-7F05-3170-2230654FABF8}"/>
              </a:ext>
            </a:extLst>
          </p:cNvPr>
          <p:cNvPicPr>
            <a:picLocks noChangeAspect="1"/>
          </p:cNvPicPr>
          <p:nvPr/>
        </p:nvPicPr>
        <p:blipFill>
          <a:blip r:embed="rId5"/>
          <a:stretch>
            <a:fillRect/>
          </a:stretch>
        </p:blipFill>
        <p:spPr>
          <a:xfrm>
            <a:off x="752022" y="3629611"/>
            <a:ext cx="1193800" cy="1079500"/>
          </a:xfrm>
          <a:prstGeom prst="rect">
            <a:avLst/>
          </a:prstGeom>
        </p:spPr>
      </p:pic>
      <p:pic>
        <p:nvPicPr>
          <p:cNvPr id="13" name="44d79f14-1a99-4a5d-997f-90df029bd63e.png" descr="44d79f14-1a99-4a5d-997f-90df029bd63e.png">
            <a:extLst>
              <a:ext uri="{FF2B5EF4-FFF2-40B4-BE49-F238E27FC236}">
                <a16:creationId xmlns:a16="http://schemas.microsoft.com/office/drawing/2014/main" id="{9FC1748B-9B77-6E6A-6DE6-F21026D2F393}"/>
              </a:ext>
            </a:extLst>
          </p:cNvPr>
          <p:cNvPicPr>
            <a:picLocks noChangeAspect="1"/>
          </p:cNvPicPr>
          <p:nvPr/>
        </p:nvPicPr>
        <p:blipFill>
          <a:blip r:embed="rId6"/>
          <a:srcRect l="21169" r="21169"/>
          <a:stretch>
            <a:fillRect/>
          </a:stretch>
        </p:blipFill>
        <p:spPr>
          <a:xfrm>
            <a:off x="6787215" y="3629611"/>
            <a:ext cx="1187448" cy="1078214"/>
          </a:xfrm>
          <a:prstGeom prst="rect">
            <a:avLst/>
          </a:prstGeom>
          <a:ln w="12700">
            <a:miter lim="400000"/>
          </a:ln>
        </p:spPr>
      </p:pic>
      <p:sp>
        <p:nvSpPr>
          <p:cNvPr id="14" name="Francesco Ubertosi…">
            <a:extLst>
              <a:ext uri="{FF2B5EF4-FFF2-40B4-BE49-F238E27FC236}">
                <a16:creationId xmlns:a16="http://schemas.microsoft.com/office/drawing/2014/main" id="{684BB062-1494-150E-D59D-91B60BFDE29B}"/>
              </a:ext>
            </a:extLst>
          </p:cNvPr>
          <p:cNvSpPr txBox="1">
            <a:spLocks noGrp="1"/>
          </p:cNvSpPr>
          <p:nvPr>
            <p:ph type="body" sz="quarter" idx="1"/>
          </p:nvPr>
        </p:nvSpPr>
        <p:spPr>
          <a:xfrm>
            <a:off x="1871023" y="3555278"/>
            <a:ext cx="4960694" cy="1226879"/>
          </a:xfrm>
          <a:prstGeom prst="rect">
            <a:avLst/>
          </a:prstGeom>
        </p:spPr>
        <p:txBody>
          <a:bodyPr anchor="t"/>
          <a:lstStyle/>
          <a:p>
            <a:pPr marL="114300" indent="0" algn="ctr">
              <a:lnSpc>
                <a:spcPct val="100000"/>
              </a:lnSpc>
              <a:buNone/>
              <a:defRPr sz="5500" b="1">
                <a:solidFill>
                  <a:srgbClr val="FFFFFF"/>
                </a:solidFill>
                <a:latin typeface="+mn-lt"/>
                <a:ea typeface="+mn-ea"/>
                <a:cs typeface="+mn-cs"/>
                <a:sym typeface="Helvetica Neue"/>
              </a:defRPr>
            </a:pPr>
            <a:r>
              <a:rPr sz="2000" dirty="0"/>
              <a:t>Francesco </a:t>
            </a:r>
            <a:r>
              <a:rPr sz="2000" dirty="0" err="1"/>
              <a:t>Ubertosi</a:t>
            </a:r>
            <a:endParaRPr sz="2000" dirty="0"/>
          </a:p>
          <a:p>
            <a:pPr marL="114300" indent="0" algn="ctr">
              <a:lnSpc>
                <a:spcPct val="100000"/>
              </a:lnSpc>
              <a:spcBef>
                <a:spcPts val="1163"/>
              </a:spcBef>
              <a:buNone/>
              <a:defRPr sz="4200" baseline="19047">
                <a:solidFill>
                  <a:srgbClr val="FFFFFF"/>
                </a:solidFill>
                <a:latin typeface="+mn-lt"/>
                <a:ea typeface="+mn-ea"/>
                <a:cs typeface="+mn-cs"/>
                <a:sym typeface="Helvetica Neue"/>
              </a:defRPr>
            </a:pPr>
            <a:r>
              <a:rPr sz="2000" dirty="0" err="1"/>
              <a:t>Phd</a:t>
            </a:r>
            <a:r>
              <a:rPr sz="2000" dirty="0"/>
              <a:t> student </a:t>
            </a:r>
            <a:r>
              <a:rPr lang="it-IT" sz="2000" dirty="0"/>
              <a:t>@</a:t>
            </a:r>
            <a:r>
              <a:rPr sz="2000" dirty="0"/>
              <a:t> University of bologna (Italy)</a:t>
            </a:r>
          </a:p>
          <a:p>
            <a:pPr marL="114300" indent="0" algn="ctr">
              <a:lnSpc>
                <a:spcPct val="100000"/>
              </a:lnSpc>
              <a:buNone/>
              <a:defRPr sz="3400">
                <a:solidFill>
                  <a:srgbClr val="FFFFFF"/>
                </a:solidFill>
                <a:latin typeface="+mn-lt"/>
                <a:ea typeface="+mn-ea"/>
                <a:cs typeface="+mn-cs"/>
                <a:sym typeface="Helvetica Neue"/>
              </a:defRPr>
            </a:pPr>
            <a:r>
              <a:rPr sz="1400" dirty="0"/>
              <a:t>Supervisors: Prof. </a:t>
            </a:r>
            <a:r>
              <a:rPr sz="1400" dirty="0" err="1"/>
              <a:t>Gitti</a:t>
            </a:r>
            <a:r>
              <a:rPr sz="1400" dirty="0"/>
              <a:t>, M.; Prof. </a:t>
            </a:r>
            <a:r>
              <a:rPr sz="1400" dirty="0" err="1"/>
              <a:t>Brighenti</a:t>
            </a:r>
            <a:r>
              <a:rPr sz="1400" dirty="0"/>
              <a:t>, F.</a:t>
            </a:r>
          </a:p>
          <a:p>
            <a:pPr marL="114300" indent="0" algn="ctr">
              <a:lnSpc>
                <a:spcPct val="100000"/>
              </a:lnSpc>
              <a:buNone/>
              <a:defRPr sz="3400" cap="none">
                <a:solidFill>
                  <a:srgbClr val="FFFFFF"/>
                </a:solidFill>
                <a:latin typeface="+mn-lt"/>
                <a:ea typeface="+mn-ea"/>
                <a:cs typeface="+mn-cs"/>
                <a:sym typeface="Helvetica Neue"/>
              </a:defRPr>
            </a:pPr>
            <a:r>
              <a:rPr sz="1400" dirty="0"/>
              <a:t>francesco.ubertosi2@unibo.it</a:t>
            </a:r>
          </a:p>
        </p:txBody>
      </p:sp>
    </p:spTree>
    <p:extLst>
      <p:ext uri="{BB962C8B-B14F-4D97-AF65-F5344CB8AC3E}">
        <p14:creationId xmlns:p14="http://schemas.microsoft.com/office/powerpoint/2010/main" val="209555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Multiple </a:t>
            </a:r>
            <a:r>
              <a:rPr lang="it-IT" sz="2000" dirty="0" err="1">
                <a:solidFill>
                  <a:schemeClr val="tx1"/>
                </a:solidFill>
              </a:rPr>
              <a:t>episodes</a:t>
            </a:r>
            <a:r>
              <a:rPr lang="it-IT" sz="2000" dirty="0">
                <a:solidFill>
                  <a:schemeClr val="tx1"/>
                </a:solidFill>
              </a:rPr>
              <a:t> of AGN activity and jet re-</a:t>
            </a:r>
            <a:r>
              <a:rPr lang="it-IT" sz="2000" dirty="0" err="1">
                <a:solidFill>
                  <a:schemeClr val="tx1"/>
                </a:solidFill>
              </a:rPr>
              <a:t>orientation</a:t>
            </a:r>
            <a:endParaRPr lang="it-IT" sz="2000" dirty="0">
              <a:solidFill>
                <a:schemeClr val="tx1"/>
              </a:solidFill>
            </a:endParaRPr>
          </a:p>
        </p:txBody>
      </p:sp>
      <mc:AlternateContent xmlns:mc="http://schemas.openxmlformats.org/markup-compatibility/2006" xmlns:a14="http://schemas.microsoft.com/office/drawing/2010/main">
        <mc:Choice Requires="a14">
          <p:sp>
            <p:nvSpPr>
              <p:cNvPr id="4" name="History of the AGN-ICM interaction traced by multiple pairs of X-ray cavities / radio lobes…">
                <a:extLst>
                  <a:ext uri="{FF2B5EF4-FFF2-40B4-BE49-F238E27FC236}">
                    <a16:creationId xmlns:a16="http://schemas.microsoft.com/office/drawing/2014/main" id="{657733CE-4869-BC32-84AD-1BA65F003DD7}"/>
                  </a:ext>
                </a:extLst>
              </p:cNvPr>
              <p:cNvSpPr txBox="1"/>
              <p:nvPr/>
            </p:nvSpPr>
            <p:spPr>
              <a:xfrm>
                <a:off x="365759" y="1717994"/>
                <a:ext cx="3908752" cy="1384995"/>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defTabSz="457200">
                  <a:spcBef>
                    <a:spcPts val="1200"/>
                  </a:spcBef>
                  <a:defRPr sz="3800">
                    <a:solidFill>
                      <a:srgbClr val="FFFFFF"/>
                    </a:solidFill>
                    <a:latin typeface="Avenir Next Regular"/>
                    <a:ea typeface="Avenir Next Regular"/>
                    <a:cs typeface="Avenir Next Regular"/>
                    <a:sym typeface="Avenir Next Regular"/>
                  </a:defRPr>
                </a:pPr>
                <a:r>
                  <a:rPr sz="1500" dirty="0"/>
                  <a:t> </a:t>
                </a:r>
                <a:r>
                  <a:rPr sz="1500" b="1" dirty="0"/>
                  <a:t>History of the AGN-ICM interaction</a:t>
                </a:r>
                <a:r>
                  <a:rPr sz="1500" dirty="0"/>
                  <a:t> traced by multiple pairs of X-ray cavities / radio lobes</a:t>
                </a:r>
              </a:p>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500">
                    <a:solidFill>
                      <a:srgbClr val="FFFFFF"/>
                    </a:solidFill>
                    <a:latin typeface="Avenir Next Regular"/>
                    <a:ea typeface="Avenir Next Regular"/>
                    <a:cs typeface="Avenir Next Regular"/>
                    <a:sym typeface="Avenir Next Regular"/>
                  </a:defRPr>
                </a:pPr>
                <a:r>
                  <a:rPr sz="1500" dirty="0"/>
                  <a:t>(see e.g. McNamara &amp; </a:t>
                </a:r>
                <a:r>
                  <a:rPr sz="1500" dirty="0" err="1"/>
                  <a:t>Nulsen</a:t>
                </a:r>
                <a:r>
                  <a:rPr sz="1500" dirty="0"/>
                  <a:t> 2007, 2012)</a:t>
                </a:r>
              </a:p>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300">
                    <a:solidFill>
                      <a:srgbClr val="FFFFFF"/>
                    </a:solidFill>
                    <a:latin typeface="Avenir Next Regular"/>
                    <a:ea typeface="Avenir Next Regular"/>
                    <a:cs typeface="Avenir Next Regular"/>
                    <a:sym typeface="Avenir Next Regular"/>
                  </a:defRPr>
                </a:pPr>
                <a14:m>
                  <m:oMath xmlns:m="http://schemas.openxmlformats.org/officeDocument/2006/math">
                    <m:r>
                      <a:rPr sz="1500" i="1">
                        <a:solidFill>
                          <a:srgbClr val="FEFEFE"/>
                        </a:solidFill>
                        <a:latin typeface="Cambria Math" panose="02040503050406030204" pitchFamily="18" charset="0"/>
                      </a:rPr>
                      <m:t>→</m:t>
                    </m:r>
                  </m:oMath>
                </a14:m>
                <a:r>
                  <a:rPr sz="1500" dirty="0"/>
                  <a:t> timescales of feedback cycle</a:t>
                </a:r>
              </a:p>
            </p:txBody>
          </p:sp>
        </mc:Choice>
        <mc:Fallback xmlns="">
          <p:sp>
            <p:nvSpPr>
              <p:cNvPr id="4" name="History of the AGN-ICM interaction traced by multiple pairs of X-ray cavities / radio lobes…">
                <a:extLst>
                  <a:ext uri="{FF2B5EF4-FFF2-40B4-BE49-F238E27FC236}">
                    <a16:creationId xmlns:a16="http://schemas.microsoft.com/office/drawing/2014/main" id="{657733CE-4869-BC32-84AD-1BA65F003DD7}"/>
                  </a:ext>
                </a:extLst>
              </p:cNvPr>
              <p:cNvSpPr txBox="1">
                <a:spLocks noRot="1" noChangeAspect="1" noMove="1" noResize="1" noEditPoints="1" noAdjustHandles="1" noChangeArrowheads="1" noChangeShapeType="1" noTextEdit="1"/>
              </p:cNvSpPr>
              <p:nvPr/>
            </p:nvSpPr>
            <p:spPr>
              <a:xfrm>
                <a:off x="365759" y="1717994"/>
                <a:ext cx="3908752" cy="1384995"/>
              </a:xfrm>
              <a:prstGeom prst="rect">
                <a:avLst/>
              </a:prstGeom>
              <a:blipFill>
                <a:blip r:embed="rId5"/>
                <a:stretch>
                  <a:fillRect l="-647" t="-1818" r="-1294" b="-454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5" name="+ timescales for jet reorientation">
            <a:extLst>
              <a:ext uri="{FF2B5EF4-FFF2-40B4-BE49-F238E27FC236}">
                <a16:creationId xmlns:a16="http://schemas.microsoft.com/office/drawing/2014/main" id="{92B4CED9-3810-0811-9060-D024223C36CD}"/>
              </a:ext>
            </a:extLst>
          </p:cNvPr>
          <p:cNvSpPr txBox="1"/>
          <p:nvPr/>
        </p:nvSpPr>
        <p:spPr>
          <a:xfrm>
            <a:off x="998459" y="3266814"/>
            <a:ext cx="2643352"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300" u="sng">
                <a:solidFill>
                  <a:srgbClr val="FFFFFF"/>
                </a:solidFill>
              </a:defRPr>
            </a:lvl1pPr>
          </a:lstStyle>
          <a:p>
            <a:r>
              <a:rPr sz="1400" dirty="0"/>
              <a:t>+ timescales for jet reorientation</a:t>
            </a:r>
          </a:p>
        </p:txBody>
      </p:sp>
      <p:pic>
        <p:nvPicPr>
          <p:cNvPr id="6" name="aa32582-18-mov3-olm.mp4" descr="aa32582-18-mov3-olm.mp4">
            <a:extLst>
              <a:ext uri="{FF2B5EF4-FFF2-40B4-BE49-F238E27FC236}">
                <a16:creationId xmlns:a16="http://schemas.microsoft.com/office/drawing/2014/main" id="{A723859C-3CC5-EB15-CA1D-08DF6000B7FA}"/>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4429070" y="1024999"/>
            <a:ext cx="3597280" cy="3586710"/>
          </a:xfrm>
          <a:prstGeom prst="rect">
            <a:avLst/>
          </a:prstGeom>
          <a:ln w="12700">
            <a:miter lim="400000"/>
          </a:ln>
        </p:spPr>
      </p:pic>
      <p:sp>
        <p:nvSpPr>
          <p:cNvPr id="7" name="Cielo et al. 2018">
            <a:extLst>
              <a:ext uri="{FF2B5EF4-FFF2-40B4-BE49-F238E27FC236}">
                <a16:creationId xmlns:a16="http://schemas.microsoft.com/office/drawing/2014/main" id="{04381D24-CE59-91C0-2076-65933DBA50E2}"/>
              </a:ext>
            </a:extLst>
          </p:cNvPr>
          <p:cNvSpPr txBox="1"/>
          <p:nvPr/>
        </p:nvSpPr>
        <p:spPr>
          <a:xfrm>
            <a:off x="5666659" y="4573005"/>
            <a:ext cx="1122102"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500">
                <a:solidFill>
                  <a:srgbClr val="FFFFFF"/>
                </a:solidFill>
              </a:defRPr>
            </a:lvl1pPr>
          </a:lstStyle>
          <a:p>
            <a:r>
              <a:rPr sz="1100"/>
              <a:t>Cielo et al. 2018</a:t>
            </a:r>
          </a:p>
        </p:txBody>
      </p:sp>
    </p:spTree>
    <p:extLst>
      <p:ext uri="{BB962C8B-B14F-4D97-AF65-F5344CB8AC3E}">
        <p14:creationId xmlns:p14="http://schemas.microsoft.com/office/powerpoint/2010/main" val="5859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X-ray </a:t>
            </a:r>
            <a:r>
              <a:rPr lang="it-IT" sz="2000" dirty="0" err="1">
                <a:solidFill>
                  <a:schemeClr val="tx1"/>
                </a:solidFill>
              </a:rPr>
              <a:t>cavities</a:t>
            </a:r>
            <a:r>
              <a:rPr lang="it-IT" sz="2000" dirty="0">
                <a:solidFill>
                  <a:schemeClr val="tx1"/>
                </a:solidFill>
              </a:rPr>
              <a:t> and shocks in the </a:t>
            </a:r>
            <a:r>
              <a:rPr lang="it-IT" sz="2000" dirty="0" err="1">
                <a:solidFill>
                  <a:schemeClr val="tx1"/>
                </a:solidFill>
              </a:rPr>
              <a:t>galaxy</a:t>
            </a:r>
            <a:r>
              <a:rPr lang="it-IT" sz="2000" dirty="0">
                <a:solidFill>
                  <a:schemeClr val="tx1"/>
                </a:solidFill>
              </a:rPr>
              <a:t> cluster RBS 797</a:t>
            </a:r>
          </a:p>
        </p:txBody>
      </p:sp>
      <p:pic>
        <p:nvPicPr>
          <p:cNvPr id="2" name="RBS_mini2_new.001.jpeg" descr="RBS_mini2_new.001.jpeg">
            <a:extLst>
              <a:ext uri="{FF2B5EF4-FFF2-40B4-BE49-F238E27FC236}">
                <a16:creationId xmlns:a16="http://schemas.microsoft.com/office/drawing/2014/main" id="{B8B78E07-91D6-27FD-F1E1-2808FF344722}"/>
              </a:ext>
            </a:extLst>
          </p:cNvPr>
          <p:cNvPicPr>
            <a:picLocks noChangeAspect="1"/>
          </p:cNvPicPr>
          <p:nvPr/>
        </p:nvPicPr>
        <p:blipFill>
          <a:blip r:embed="rId3"/>
          <a:srcRect b="49989"/>
          <a:stretch>
            <a:fillRect/>
          </a:stretch>
        </p:blipFill>
        <p:spPr>
          <a:xfrm>
            <a:off x="364688" y="858145"/>
            <a:ext cx="4031065" cy="3800409"/>
          </a:xfrm>
          <a:prstGeom prst="rect">
            <a:avLst/>
          </a:prstGeom>
          <a:ln w="12700">
            <a:miter lim="400000"/>
          </a:ln>
        </p:spPr>
      </p:pic>
      <p:sp>
        <p:nvSpPr>
          <p:cNvPr id="3" name="Ubertosi et al. (2022b) arXiv:2212.10581">
            <a:extLst>
              <a:ext uri="{FF2B5EF4-FFF2-40B4-BE49-F238E27FC236}">
                <a16:creationId xmlns:a16="http://schemas.microsoft.com/office/drawing/2014/main" id="{9CBCEAB4-3FF9-EFDE-9D72-0F18402E2B41}"/>
              </a:ext>
            </a:extLst>
          </p:cNvPr>
          <p:cNvSpPr txBox="1"/>
          <p:nvPr/>
        </p:nvSpPr>
        <p:spPr>
          <a:xfrm>
            <a:off x="5193092" y="4560734"/>
            <a:ext cx="2975750"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000" u="none" strike="noStrike" dirty="0">
                <a:solidFill>
                  <a:schemeClr val="bg1"/>
                </a:solidFill>
                <a:effectLst/>
                <a:latin typeface="Avenir Next" panose="020B0503020202020204" pitchFamily="34" charset="0"/>
              </a:rPr>
              <a:t>Ubertosi et al. (2023) </a:t>
            </a:r>
            <a:r>
              <a:rPr lang="it-IT" sz="1000" u="none" strike="noStrike" dirty="0" err="1">
                <a:solidFill>
                  <a:schemeClr val="bg1"/>
                </a:solidFill>
                <a:effectLst/>
                <a:latin typeface="Avenir Next" panose="020B0503020202020204" pitchFamily="34" charset="0"/>
              </a:rPr>
              <a:t>ApJ</a:t>
            </a:r>
            <a:r>
              <a:rPr lang="it-IT" sz="1000" u="none" strike="noStrike" dirty="0">
                <a:solidFill>
                  <a:schemeClr val="bg1"/>
                </a:solidFill>
                <a:effectLst/>
                <a:latin typeface="Avenir Next" panose="020B0503020202020204" pitchFamily="34" charset="0"/>
              </a:rPr>
              <a:t> 944 216</a:t>
            </a:r>
            <a:endParaRPr sz="1000" dirty="0">
              <a:solidFill>
                <a:schemeClr val="bg1"/>
              </a:solidFill>
              <a:latin typeface="Avenir Next" panose="020B0503020202020204" pitchFamily="34" charset="0"/>
            </a:endParaRPr>
          </a:p>
        </p:txBody>
      </p:sp>
      <p:sp>
        <p:nvSpPr>
          <p:cNvPr id="8" name="Green contours: JVLA@3 GHz (radio — PI: Ubertosi)">
            <a:extLst>
              <a:ext uri="{FF2B5EF4-FFF2-40B4-BE49-F238E27FC236}">
                <a16:creationId xmlns:a16="http://schemas.microsoft.com/office/drawing/2014/main" id="{B7FB7495-060B-1C61-AB77-62AF3C710549}"/>
              </a:ext>
            </a:extLst>
          </p:cNvPr>
          <p:cNvSpPr txBox="1"/>
          <p:nvPr/>
        </p:nvSpPr>
        <p:spPr>
          <a:xfrm>
            <a:off x="5405333" y="1364839"/>
            <a:ext cx="2207904" cy="471924"/>
          </a:xfrm>
          <a:prstGeom prst="rect">
            <a:avLst/>
          </a:prstGeom>
          <a:gradFill>
            <a:gsLst>
              <a:gs pos="0">
                <a:srgbClr val="4CE73E"/>
              </a:gs>
              <a:gs pos="100000">
                <a:srgbClr val="2EAF2A"/>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3500">
                <a:solidFill>
                  <a:srgbClr val="000000"/>
                </a:solidFill>
              </a:defRPr>
            </a:lvl1pPr>
          </a:lstStyle>
          <a:p>
            <a:r>
              <a:rPr sz="1200" dirty="0"/>
              <a:t>Green contours: JVLA@3 GHz (radio — PI: </a:t>
            </a:r>
            <a:r>
              <a:rPr sz="1200" dirty="0" err="1"/>
              <a:t>Ubertosi</a:t>
            </a:r>
            <a:r>
              <a:rPr sz="1200" dirty="0"/>
              <a:t>)</a:t>
            </a:r>
          </a:p>
        </p:txBody>
      </p:sp>
      <p:sp>
        <p:nvSpPr>
          <p:cNvPr id="9" name="Chandra image (X-rays)">
            <a:extLst>
              <a:ext uri="{FF2B5EF4-FFF2-40B4-BE49-F238E27FC236}">
                <a16:creationId xmlns:a16="http://schemas.microsoft.com/office/drawing/2014/main" id="{6DE377B7-4E98-AB58-72D1-5EC36D683C69}"/>
              </a:ext>
            </a:extLst>
          </p:cNvPr>
          <p:cNvSpPr txBox="1"/>
          <p:nvPr/>
        </p:nvSpPr>
        <p:spPr>
          <a:xfrm>
            <a:off x="5405730" y="1011639"/>
            <a:ext cx="2207904" cy="287258"/>
          </a:xfrm>
          <a:prstGeom prst="rect">
            <a:avLst/>
          </a:prstGeom>
          <a:gradFill>
            <a:gsLst>
              <a:gs pos="0">
                <a:srgbClr val="FFFFFF"/>
              </a:gs>
              <a:gs pos="100000">
                <a:srgbClr val="838787"/>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4500">
                <a:solidFill>
                  <a:srgbClr val="000000"/>
                </a:solidFill>
              </a:defRPr>
            </a:lvl1pPr>
          </a:lstStyle>
          <a:p>
            <a:r>
              <a:rPr sz="1200"/>
              <a:t>Chandra image (X-rays)</a:t>
            </a:r>
          </a:p>
        </p:txBody>
      </p:sp>
      <p:sp>
        <p:nvSpPr>
          <p:cNvPr id="10" name="Linea">
            <a:extLst>
              <a:ext uri="{FF2B5EF4-FFF2-40B4-BE49-F238E27FC236}">
                <a16:creationId xmlns:a16="http://schemas.microsoft.com/office/drawing/2014/main" id="{6730CBA2-7C0A-062E-9C0D-2BAFA57499DE}"/>
              </a:ext>
            </a:extLst>
          </p:cNvPr>
          <p:cNvSpPr/>
          <p:nvPr/>
        </p:nvSpPr>
        <p:spPr>
          <a:xfrm rot="10850281">
            <a:off x="3899580" y="1930261"/>
            <a:ext cx="1955773" cy="320005"/>
          </a:xfrm>
          <a:custGeom>
            <a:avLst/>
            <a:gdLst/>
            <a:ahLst/>
            <a:cxnLst>
              <a:cxn ang="0">
                <a:pos x="wd2" y="hd2"/>
              </a:cxn>
              <a:cxn ang="5400000">
                <a:pos x="wd2" y="hd2"/>
              </a:cxn>
              <a:cxn ang="10800000">
                <a:pos x="wd2" y="hd2"/>
              </a:cxn>
              <a:cxn ang="16200000">
                <a:pos x="wd2" y="hd2"/>
              </a:cxn>
            </a:cxnLst>
            <a:rect l="0" t="0" r="r" b="b"/>
            <a:pathLst>
              <a:path w="21600" h="19387" extrusionOk="0">
                <a:moveTo>
                  <a:pt x="0" y="0"/>
                </a:moveTo>
                <a:cubicBezTo>
                  <a:pt x="2951" y="14320"/>
                  <a:pt x="7983" y="21600"/>
                  <a:pt x="12990" y="18793"/>
                </a:cubicBezTo>
                <a:cubicBezTo>
                  <a:pt x="16474" y="16838"/>
                  <a:pt x="19582" y="10057"/>
                  <a:pt x="21600" y="0"/>
                </a:cubicBezTo>
              </a:path>
            </a:pathLst>
          </a:custGeom>
          <a:ln w="22225">
            <a:solidFill>
              <a:srgbClr val="FFFFFF"/>
            </a:solidFill>
            <a:miter lim="400000"/>
            <a:tailEnd type="triangle"/>
          </a:ln>
        </p:spPr>
        <p:txBody>
          <a:bodyPr lIns="50800" tIns="50800" rIns="50800" bIns="50800" anchor="ctr"/>
          <a:lstStyle/>
          <a:p>
            <a:pPr algn="ctr">
              <a:lnSpc>
                <a:spcPct val="80000"/>
              </a:lnSpc>
              <a:spcBef>
                <a:spcPts val="0"/>
              </a:spcBef>
              <a:defRPr sz="4000" cap="all">
                <a:latin typeface="+mj-lt"/>
                <a:ea typeface="+mj-ea"/>
                <a:cs typeface="+mj-cs"/>
                <a:sym typeface="DIN Condensed Bold"/>
              </a:defRPr>
            </a:pPr>
            <a:endParaRPr sz="1200"/>
          </a:p>
        </p:txBody>
      </p:sp>
      <p:sp>
        <p:nvSpPr>
          <p:cNvPr id="11" name="AGN-driven shock front">
            <a:extLst>
              <a:ext uri="{FF2B5EF4-FFF2-40B4-BE49-F238E27FC236}">
                <a16:creationId xmlns:a16="http://schemas.microsoft.com/office/drawing/2014/main" id="{A61B1ECB-870A-4F6F-4ACB-22EAF9C04D6B}"/>
              </a:ext>
            </a:extLst>
          </p:cNvPr>
          <p:cNvSpPr txBox="1"/>
          <p:nvPr/>
        </p:nvSpPr>
        <p:spPr>
          <a:xfrm>
            <a:off x="5465557" y="2300305"/>
            <a:ext cx="196367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rPr sz="1400" dirty="0"/>
              <a:t>AGN-driven shock front</a:t>
            </a:r>
          </a:p>
        </p:txBody>
      </p:sp>
      <p:sp>
        <p:nvSpPr>
          <p:cNvPr id="12" name="Linea">
            <a:extLst>
              <a:ext uri="{FF2B5EF4-FFF2-40B4-BE49-F238E27FC236}">
                <a16:creationId xmlns:a16="http://schemas.microsoft.com/office/drawing/2014/main" id="{38DF94F1-5665-79F2-B732-32446245AA97}"/>
              </a:ext>
            </a:extLst>
          </p:cNvPr>
          <p:cNvSpPr/>
          <p:nvPr/>
        </p:nvSpPr>
        <p:spPr>
          <a:xfrm rot="12027627">
            <a:off x="3030841" y="3476114"/>
            <a:ext cx="2712138" cy="440427"/>
          </a:xfrm>
          <a:custGeom>
            <a:avLst/>
            <a:gdLst/>
            <a:ahLst/>
            <a:cxnLst>
              <a:cxn ang="0">
                <a:pos x="wd2" y="hd2"/>
              </a:cxn>
              <a:cxn ang="5400000">
                <a:pos x="wd2" y="hd2"/>
              </a:cxn>
              <a:cxn ang="10800000">
                <a:pos x="wd2" y="hd2"/>
              </a:cxn>
              <a:cxn ang="16200000">
                <a:pos x="wd2" y="hd2"/>
              </a:cxn>
            </a:cxnLst>
            <a:rect l="0" t="0" r="r" b="b"/>
            <a:pathLst>
              <a:path w="21600" h="19387" extrusionOk="0">
                <a:moveTo>
                  <a:pt x="0" y="19387"/>
                </a:moveTo>
                <a:cubicBezTo>
                  <a:pt x="2951" y="5067"/>
                  <a:pt x="7983" y="-2213"/>
                  <a:pt x="12990" y="594"/>
                </a:cubicBezTo>
                <a:cubicBezTo>
                  <a:pt x="16474" y="2549"/>
                  <a:pt x="19582" y="9330"/>
                  <a:pt x="21600" y="19387"/>
                </a:cubicBezTo>
              </a:path>
            </a:pathLst>
          </a:custGeom>
          <a:ln w="25400">
            <a:solidFill>
              <a:srgbClr val="FFFFFF"/>
            </a:solidFill>
            <a:miter lim="400000"/>
            <a:tailEnd type="triangle"/>
          </a:ln>
        </p:spPr>
        <p:txBody>
          <a:bodyPr lIns="50800" tIns="50800" rIns="50800" bIns="50800" anchor="ctr"/>
          <a:lstStyle/>
          <a:p>
            <a:pPr algn="ctr">
              <a:lnSpc>
                <a:spcPct val="80000"/>
              </a:lnSpc>
              <a:spcBef>
                <a:spcPts val="0"/>
              </a:spcBef>
              <a:defRPr sz="4000" cap="all">
                <a:latin typeface="+mj-lt"/>
                <a:ea typeface="+mj-ea"/>
                <a:cs typeface="+mj-cs"/>
                <a:sym typeface="DIN Condensed Bold"/>
              </a:defRPr>
            </a:pPr>
            <a:endParaRPr sz="1200"/>
          </a:p>
        </p:txBody>
      </p:sp>
      <p:sp>
        <p:nvSpPr>
          <p:cNvPr id="13" name="Radio-filled X-ray cavities">
            <a:extLst>
              <a:ext uri="{FF2B5EF4-FFF2-40B4-BE49-F238E27FC236}">
                <a16:creationId xmlns:a16="http://schemas.microsoft.com/office/drawing/2014/main" id="{369CA543-3166-AFA4-513A-8975C6309D4B}"/>
              </a:ext>
            </a:extLst>
          </p:cNvPr>
          <p:cNvSpPr txBox="1"/>
          <p:nvPr/>
        </p:nvSpPr>
        <p:spPr>
          <a:xfrm>
            <a:off x="5406524" y="3566296"/>
            <a:ext cx="212397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rPr sz="1400" dirty="0"/>
              <a:t>Radio-filled X-ray cavities</a:t>
            </a:r>
          </a:p>
        </p:txBody>
      </p:sp>
      <p:sp>
        <p:nvSpPr>
          <p:cNvPr id="14" name="Ubertosi et al. (2021b) — 2021ApJ…923L..25U">
            <a:extLst>
              <a:ext uri="{FF2B5EF4-FFF2-40B4-BE49-F238E27FC236}">
                <a16:creationId xmlns:a16="http://schemas.microsoft.com/office/drawing/2014/main" id="{817D7020-6F9B-9466-58E0-AA2D7AEF0ACA}"/>
              </a:ext>
            </a:extLst>
          </p:cNvPr>
          <p:cNvSpPr txBox="1"/>
          <p:nvPr/>
        </p:nvSpPr>
        <p:spPr>
          <a:xfrm>
            <a:off x="4996246" y="4331423"/>
            <a:ext cx="3369442"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sz="1000" dirty="0" err="1"/>
              <a:t>Ubertosi</a:t>
            </a:r>
            <a:r>
              <a:rPr sz="1000" dirty="0"/>
              <a:t> et al. (2021b) </a:t>
            </a:r>
            <a:r>
              <a:rPr lang="it-IT" sz="1000" dirty="0" err="1"/>
              <a:t>ApJ</a:t>
            </a:r>
            <a:r>
              <a:rPr lang="it-IT" sz="1000" dirty="0"/>
              <a:t> </a:t>
            </a:r>
            <a:r>
              <a:rPr sz="1000" dirty="0"/>
              <a:t>923L</a:t>
            </a:r>
            <a:r>
              <a:rPr lang="it-IT" sz="1000" dirty="0"/>
              <a:t> </a:t>
            </a:r>
            <a:r>
              <a:rPr sz="1000" dirty="0"/>
              <a:t>25</a:t>
            </a:r>
          </a:p>
        </p:txBody>
      </p:sp>
    </p:spTree>
    <p:extLst>
      <p:ext uri="{BB962C8B-B14F-4D97-AF65-F5344CB8AC3E}">
        <p14:creationId xmlns:p14="http://schemas.microsoft.com/office/powerpoint/2010/main" val="29892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X-ray </a:t>
            </a:r>
            <a:r>
              <a:rPr lang="it-IT" sz="2000" dirty="0" err="1">
                <a:solidFill>
                  <a:schemeClr val="tx1"/>
                </a:solidFill>
              </a:rPr>
              <a:t>cavities</a:t>
            </a:r>
            <a:r>
              <a:rPr lang="it-IT" sz="2000" dirty="0">
                <a:solidFill>
                  <a:schemeClr val="tx1"/>
                </a:solidFill>
              </a:rPr>
              <a:t> and shocks in the </a:t>
            </a:r>
            <a:r>
              <a:rPr lang="it-IT" sz="2000" dirty="0" err="1">
                <a:solidFill>
                  <a:schemeClr val="tx1"/>
                </a:solidFill>
              </a:rPr>
              <a:t>galaxy</a:t>
            </a:r>
            <a:r>
              <a:rPr lang="it-IT" sz="2000" dirty="0">
                <a:solidFill>
                  <a:schemeClr val="tx1"/>
                </a:solidFill>
              </a:rPr>
              <a:t> cluster RBS 797</a:t>
            </a:r>
          </a:p>
        </p:txBody>
      </p:sp>
      <p:pic>
        <p:nvPicPr>
          <p:cNvPr id="2" name="RBS_mini2_new.001.jpeg" descr="RBS_mini2_new.001.jpeg">
            <a:extLst>
              <a:ext uri="{FF2B5EF4-FFF2-40B4-BE49-F238E27FC236}">
                <a16:creationId xmlns:a16="http://schemas.microsoft.com/office/drawing/2014/main" id="{B8B78E07-91D6-27FD-F1E1-2808FF344722}"/>
              </a:ext>
            </a:extLst>
          </p:cNvPr>
          <p:cNvPicPr>
            <a:picLocks noChangeAspect="1"/>
          </p:cNvPicPr>
          <p:nvPr/>
        </p:nvPicPr>
        <p:blipFill>
          <a:blip r:embed="rId3"/>
          <a:srcRect b="49989"/>
          <a:stretch>
            <a:fillRect/>
          </a:stretch>
        </p:blipFill>
        <p:spPr>
          <a:xfrm>
            <a:off x="364689" y="858146"/>
            <a:ext cx="2018916" cy="1903394"/>
          </a:xfrm>
          <a:prstGeom prst="rect">
            <a:avLst/>
          </a:prstGeom>
          <a:ln w="12700">
            <a:miter lim="400000"/>
          </a:ln>
        </p:spPr>
      </p:pic>
      <p:pic>
        <p:nvPicPr>
          <p:cNvPr id="4" name="RBS_resid-fig1.png" descr="RBS_resid-fig1.png">
            <a:extLst>
              <a:ext uri="{FF2B5EF4-FFF2-40B4-BE49-F238E27FC236}">
                <a16:creationId xmlns:a16="http://schemas.microsoft.com/office/drawing/2014/main" id="{1E5F6601-9505-D718-5FEB-9F6AA73866CE}"/>
              </a:ext>
            </a:extLst>
          </p:cNvPr>
          <p:cNvPicPr>
            <a:picLocks noChangeAspect="1"/>
          </p:cNvPicPr>
          <p:nvPr/>
        </p:nvPicPr>
        <p:blipFill>
          <a:blip r:embed="rId4"/>
          <a:srcRect l="16487" t="12411" r="3370" b="10899"/>
          <a:stretch>
            <a:fillRect/>
          </a:stretch>
        </p:blipFill>
        <p:spPr>
          <a:xfrm>
            <a:off x="2537095" y="858146"/>
            <a:ext cx="3454008" cy="3432716"/>
          </a:xfrm>
          <a:prstGeom prst="rect">
            <a:avLst/>
          </a:prstGeom>
          <a:ln w="12700">
            <a:solidFill>
              <a:srgbClr val="FFFFFF"/>
            </a:solidFill>
            <a:miter lim="400000"/>
          </a:ln>
        </p:spPr>
      </p:pic>
      <p:grpSp>
        <p:nvGrpSpPr>
          <p:cNvPr id="32" name="Gruppo 31">
            <a:extLst>
              <a:ext uri="{FF2B5EF4-FFF2-40B4-BE49-F238E27FC236}">
                <a16:creationId xmlns:a16="http://schemas.microsoft.com/office/drawing/2014/main" id="{8142FEA0-485C-21D3-0BD0-292E617C6052}"/>
              </a:ext>
            </a:extLst>
          </p:cNvPr>
          <p:cNvGrpSpPr/>
          <p:nvPr/>
        </p:nvGrpSpPr>
        <p:grpSpPr>
          <a:xfrm>
            <a:off x="2717431" y="1579355"/>
            <a:ext cx="2988537" cy="2172093"/>
            <a:chOff x="2030257" y="867072"/>
            <a:chExt cx="4172458" cy="3464352"/>
          </a:xfrm>
        </p:grpSpPr>
        <p:sp>
          <p:nvSpPr>
            <p:cNvPr id="6" name="Linea">
              <a:extLst>
                <a:ext uri="{FF2B5EF4-FFF2-40B4-BE49-F238E27FC236}">
                  <a16:creationId xmlns:a16="http://schemas.microsoft.com/office/drawing/2014/main" id="{E3BF7948-0959-61CD-1FC1-70A951780BBD}"/>
                </a:ext>
              </a:extLst>
            </p:cNvPr>
            <p:cNvSpPr/>
            <p:nvPr/>
          </p:nvSpPr>
          <p:spPr>
            <a:xfrm>
              <a:off x="2030257" y="3016180"/>
              <a:ext cx="457307" cy="0"/>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7" name="Linea">
              <a:extLst>
                <a:ext uri="{FF2B5EF4-FFF2-40B4-BE49-F238E27FC236}">
                  <a16:creationId xmlns:a16="http://schemas.microsoft.com/office/drawing/2014/main" id="{DD334983-9D58-E5C8-5094-93BEE7C3902D}"/>
                </a:ext>
              </a:extLst>
            </p:cNvPr>
            <p:cNvSpPr/>
            <p:nvPr/>
          </p:nvSpPr>
          <p:spPr>
            <a:xfrm flipV="1">
              <a:off x="2086803" y="3524931"/>
              <a:ext cx="481142" cy="259238"/>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15" name="Linea">
              <a:extLst>
                <a:ext uri="{FF2B5EF4-FFF2-40B4-BE49-F238E27FC236}">
                  <a16:creationId xmlns:a16="http://schemas.microsoft.com/office/drawing/2014/main" id="{FD4835A4-163E-7B84-3B3A-629E64E0F8FD}"/>
                </a:ext>
              </a:extLst>
            </p:cNvPr>
            <p:cNvSpPr/>
            <p:nvPr/>
          </p:nvSpPr>
          <p:spPr>
            <a:xfrm flipV="1">
              <a:off x="2379124" y="3915821"/>
              <a:ext cx="375745" cy="415603"/>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16" name="Linea">
              <a:extLst>
                <a:ext uri="{FF2B5EF4-FFF2-40B4-BE49-F238E27FC236}">
                  <a16:creationId xmlns:a16="http://schemas.microsoft.com/office/drawing/2014/main" id="{C10C3EB9-9C39-AD5A-B277-FC2F04C8A9A8}"/>
                </a:ext>
              </a:extLst>
            </p:cNvPr>
            <p:cNvSpPr/>
            <p:nvPr/>
          </p:nvSpPr>
          <p:spPr>
            <a:xfrm>
              <a:off x="2072968" y="1890036"/>
              <a:ext cx="375283" cy="218226"/>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17" name="Linea">
              <a:extLst>
                <a:ext uri="{FF2B5EF4-FFF2-40B4-BE49-F238E27FC236}">
                  <a16:creationId xmlns:a16="http://schemas.microsoft.com/office/drawing/2014/main" id="{368DA814-4B25-651D-C6E9-A5FBBC1B42C7}"/>
                </a:ext>
              </a:extLst>
            </p:cNvPr>
            <p:cNvSpPr/>
            <p:nvPr/>
          </p:nvSpPr>
          <p:spPr>
            <a:xfrm>
              <a:off x="2050832" y="2466871"/>
              <a:ext cx="418310" cy="119374"/>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18" name="Linea">
              <a:extLst>
                <a:ext uri="{FF2B5EF4-FFF2-40B4-BE49-F238E27FC236}">
                  <a16:creationId xmlns:a16="http://schemas.microsoft.com/office/drawing/2014/main" id="{F247F43F-5002-38CF-3818-7EB5A88714DE}"/>
                </a:ext>
              </a:extLst>
            </p:cNvPr>
            <p:cNvSpPr/>
            <p:nvPr/>
          </p:nvSpPr>
          <p:spPr>
            <a:xfrm flipH="1">
              <a:off x="5588646" y="1909142"/>
              <a:ext cx="429728" cy="173000"/>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19" name="Linea">
              <a:extLst>
                <a:ext uri="{FF2B5EF4-FFF2-40B4-BE49-F238E27FC236}">
                  <a16:creationId xmlns:a16="http://schemas.microsoft.com/office/drawing/2014/main" id="{D43F4758-B7CB-4CFB-124E-535C8459DB57}"/>
                </a:ext>
              </a:extLst>
            </p:cNvPr>
            <p:cNvSpPr/>
            <p:nvPr/>
          </p:nvSpPr>
          <p:spPr>
            <a:xfrm flipH="1" flipV="1">
              <a:off x="5670428" y="2590621"/>
              <a:ext cx="532287" cy="61588"/>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0" name="Linea">
              <a:extLst>
                <a:ext uri="{FF2B5EF4-FFF2-40B4-BE49-F238E27FC236}">
                  <a16:creationId xmlns:a16="http://schemas.microsoft.com/office/drawing/2014/main" id="{7DCC5E22-9B93-0A90-0BFD-778AD0B2113A}"/>
                </a:ext>
              </a:extLst>
            </p:cNvPr>
            <p:cNvSpPr/>
            <p:nvPr/>
          </p:nvSpPr>
          <p:spPr>
            <a:xfrm flipH="1" flipV="1">
              <a:off x="5615647" y="3028649"/>
              <a:ext cx="481598" cy="248394"/>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1" name="Linea">
              <a:extLst>
                <a:ext uri="{FF2B5EF4-FFF2-40B4-BE49-F238E27FC236}">
                  <a16:creationId xmlns:a16="http://schemas.microsoft.com/office/drawing/2014/main" id="{BE07D498-E651-4F88-BFFC-2CC44DD5FFE5}"/>
                </a:ext>
              </a:extLst>
            </p:cNvPr>
            <p:cNvSpPr/>
            <p:nvPr/>
          </p:nvSpPr>
          <p:spPr>
            <a:xfrm flipH="1">
              <a:off x="5344842" y="867072"/>
              <a:ext cx="285171" cy="347035"/>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2" name="Linea">
              <a:extLst>
                <a:ext uri="{FF2B5EF4-FFF2-40B4-BE49-F238E27FC236}">
                  <a16:creationId xmlns:a16="http://schemas.microsoft.com/office/drawing/2014/main" id="{FFF3F43C-C628-6B69-4725-5AF314D8C909}"/>
                </a:ext>
              </a:extLst>
            </p:cNvPr>
            <p:cNvSpPr/>
            <p:nvPr/>
          </p:nvSpPr>
          <p:spPr>
            <a:xfrm flipH="1">
              <a:off x="5473012" y="1400745"/>
              <a:ext cx="356170" cy="270421"/>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3" name="Linea">
              <a:extLst>
                <a:ext uri="{FF2B5EF4-FFF2-40B4-BE49-F238E27FC236}">
                  <a16:creationId xmlns:a16="http://schemas.microsoft.com/office/drawing/2014/main" id="{3B2CF0EF-EE04-358D-B427-7A18D36DED99}"/>
                </a:ext>
              </a:extLst>
            </p:cNvPr>
            <p:cNvSpPr/>
            <p:nvPr/>
          </p:nvSpPr>
          <p:spPr>
            <a:xfrm>
              <a:off x="4312161" y="1090031"/>
              <a:ext cx="0" cy="419717"/>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5" name="Linea">
              <a:extLst>
                <a:ext uri="{FF2B5EF4-FFF2-40B4-BE49-F238E27FC236}">
                  <a16:creationId xmlns:a16="http://schemas.microsoft.com/office/drawing/2014/main" id="{74A02D49-7016-F1A0-F38C-E2DB306B0DFC}"/>
                </a:ext>
              </a:extLst>
            </p:cNvPr>
            <p:cNvSpPr/>
            <p:nvPr/>
          </p:nvSpPr>
          <p:spPr>
            <a:xfrm flipH="1">
              <a:off x="4716591" y="1185445"/>
              <a:ext cx="107965" cy="339569"/>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6" name="Linea">
              <a:extLst>
                <a:ext uri="{FF2B5EF4-FFF2-40B4-BE49-F238E27FC236}">
                  <a16:creationId xmlns:a16="http://schemas.microsoft.com/office/drawing/2014/main" id="{89D75F2F-6DCC-1882-F64B-8C8C6E3BD666}"/>
                </a:ext>
              </a:extLst>
            </p:cNvPr>
            <p:cNvSpPr/>
            <p:nvPr/>
          </p:nvSpPr>
          <p:spPr>
            <a:xfrm>
              <a:off x="3821954" y="1198916"/>
              <a:ext cx="79827" cy="312178"/>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7" name="Linea">
              <a:extLst>
                <a:ext uri="{FF2B5EF4-FFF2-40B4-BE49-F238E27FC236}">
                  <a16:creationId xmlns:a16="http://schemas.microsoft.com/office/drawing/2014/main" id="{68730637-6647-CC08-5A21-60872A464C95}"/>
                </a:ext>
              </a:extLst>
            </p:cNvPr>
            <p:cNvSpPr/>
            <p:nvPr/>
          </p:nvSpPr>
          <p:spPr>
            <a:xfrm flipV="1">
              <a:off x="3766961" y="3585605"/>
              <a:ext cx="48616" cy="523068"/>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8" name="Linea">
              <a:extLst>
                <a:ext uri="{FF2B5EF4-FFF2-40B4-BE49-F238E27FC236}">
                  <a16:creationId xmlns:a16="http://schemas.microsoft.com/office/drawing/2014/main" id="{47CCEFD8-6119-96B4-E4A1-2EB74A5BED4E}"/>
                </a:ext>
              </a:extLst>
            </p:cNvPr>
            <p:cNvSpPr/>
            <p:nvPr/>
          </p:nvSpPr>
          <p:spPr>
            <a:xfrm flipV="1">
              <a:off x="3408417" y="3572549"/>
              <a:ext cx="156076" cy="465773"/>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29" name="Linea">
              <a:extLst>
                <a:ext uri="{FF2B5EF4-FFF2-40B4-BE49-F238E27FC236}">
                  <a16:creationId xmlns:a16="http://schemas.microsoft.com/office/drawing/2014/main" id="{C4F42C17-FCD7-7683-1324-DFBE294ED02E}"/>
                </a:ext>
              </a:extLst>
            </p:cNvPr>
            <p:cNvSpPr/>
            <p:nvPr/>
          </p:nvSpPr>
          <p:spPr>
            <a:xfrm flipH="1" flipV="1">
              <a:off x="4072618" y="3585744"/>
              <a:ext cx="51476" cy="522733"/>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30" name="Linea">
              <a:extLst>
                <a:ext uri="{FF2B5EF4-FFF2-40B4-BE49-F238E27FC236}">
                  <a16:creationId xmlns:a16="http://schemas.microsoft.com/office/drawing/2014/main" id="{97C32D8C-6441-47EB-32AD-4D37616CE30C}"/>
                </a:ext>
              </a:extLst>
            </p:cNvPr>
            <p:cNvSpPr/>
            <p:nvPr/>
          </p:nvSpPr>
          <p:spPr>
            <a:xfrm>
              <a:off x="3130352" y="2294380"/>
              <a:ext cx="303255" cy="85944"/>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sp>
          <p:nvSpPr>
            <p:cNvPr id="31" name="Linea">
              <a:extLst>
                <a:ext uri="{FF2B5EF4-FFF2-40B4-BE49-F238E27FC236}">
                  <a16:creationId xmlns:a16="http://schemas.microsoft.com/office/drawing/2014/main" id="{5FC2856D-C9A7-E84F-6844-7BA7E22D7158}"/>
                </a:ext>
              </a:extLst>
            </p:cNvPr>
            <p:cNvSpPr/>
            <p:nvPr/>
          </p:nvSpPr>
          <p:spPr>
            <a:xfrm flipH="1" flipV="1">
              <a:off x="4802660" y="2805213"/>
              <a:ext cx="299959" cy="99088"/>
            </a:xfrm>
            <a:prstGeom prst="line">
              <a:avLst/>
            </a:prstGeom>
            <a:noFill/>
            <a:ln w="25400" cap="flat">
              <a:solidFill>
                <a:srgbClr val="FFFFFF"/>
              </a:solidFill>
              <a:prstDash val="solid"/>
              <a:miter lim="400000"/>
              <a:tailEnd type="arrow" w="med" len="med"/>
            </a:ln>
            <a:effectLst/>
          </p:spPr>
          <p:txBody>
            <a:bodyPr wrap="square" lIns="5758" tIns="5758" rIns="5758" bIns="5758" numCol="1" anchor="ctr">
              <a:noAutofit/>
            </a:bodyPr>
            <a:lstStyle/>
            <a:p>
              <a:pPr algn="ctr" defTabSz="3725240">
                <a:spcBef>
                  <a:spcPts val="0"/>
                </a:spcBef>
                <a:defRPr sz="1800">
                  <a:solidFill>
                    <a:srgbClr val="5E5E5E"/>
                  </a:solidFill>
                  <a:latin typeface="+mn-lt"/>
                  <a:ea typeface="+mn-ea"/>
                  <a:cs typeface="+mn-cs"/>
                  <a:sym typeface="Helvetica Neue"/>
                </a:defRPr>
              </a:pPr>
              <a:endParaRPr/>
            </a:p>
          </p:txBody>
        </p:sp>
      </p:grpSp>
      <mc:AlternateContent xmlns:mc="http://schemas.openxmlformats.org/markup-compatibility/2006" xmlns:a14="http://schemas.microsoft.com/office/drawing/2010/main">
        <mc:Choice Requires="a14">
          <p:sp>
            <p:nvSpPr>
              <p:cNvPr id="33" name="Equazione">
                <a:extLst>
                  <a:ext uri="{FF2B5EF4-FFF2-40B4-BE49-F238E27FC236}">
                    <a16:creationId xmlns:a16="http://schemas.microsoft.com/office/drawing/2014/main" id="{7A8047D2-23B3-4133-8963-C31E31D6A9B5}"/>
                  </a:ext>
                </a:extLst>
              </p:cNvPr>
              <p:cNvSpPr txBox="1"/>
              <p:nvPr/>
            </p:nvSpPr>
            <p:spPr>
              <a:xfrm>
                <a:off x="362325" y="3420911"/>
                <a:ext cx="1892121" cy="230832"/>
              </a:xfrm>
              <a:prstGeom prst="rect">
                <a:avLst/>
              </a:prstGeom>
              <a:ln w="12700">
                <a:miter lim="400000"/>
              </a:ln>
            </p:spPr>
            <p:txBody>
              <a:bodyPr wrap="none" lIns="0" tIns="0" rIns="0" bIns="0">
                <a:spAutoFit/>
              </a:bodyPr>
              <a:lstStyle/>
              <a:p>
                <a:pPr defTabSz="914400" latinLnBrk="1">
                  <a:spcBef>
                    <a:spcPts val="0"/>
                  </a:spcBef>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500" i="1">
                              <a:solidFill>
                                <a:srgbClr val="FEFEFE"/>
                              </a:solidFill>
                              <a:latin typeface="Cambria Math" panose="02040503050406030204" pitchFamily="18" charset="0"/>
                            </a:rPr>
                          </m:ctrlPr>
                        </m:sSubPr>
                        <m:e>
                          <m:r>
                            <a:rPr sz="1500" i="1">
                              <a:solidFill>
                                <a:srgbClr val="FEFEFE"/>
                              </a:solidFill>
                              <a:latin typeface="Cambria Math" panose="02040503050406030204" pitchFamily="18" charset="0"/>
                            </a:rPr>
                            <m:t>𝐸</m:t>
                          </m:r>
                        </m:e>
                        <m:sub>
                          <m:r>
                            <a:rPr sz="1500" i="1">
                              <a:solidFill>
                                <a:srgbClr val="FEFEFE"/>
                              </a:solidFill>
                              <a:latin typeface="Cambria Math" panose="02040503050406030204" pitchFamily="18" charset="0"/>
                            </a:rPr>
                            <m:t>𝑠h𝑜𝑐𝑘𝑠</m:t>
                          </m:r>
                        </m:sub>
                      </m:sSub>
                      <m:r>
                        <a:rPr sz="1500" i="1">
                          <a:solidFill>
                            <a:srgbClr val="FEFEFE"/>
                          </a:solidFill>
                          <a:latin typeface="Cambria Math" panose="02040503050406030204" pitchFamily="18" charset="0"/>
                        </a:rPr>
                        <m:t>∼20×</m:t>
                      </m:r>
                      <m:sSub>
                        <m:sSubPr>
                          <m:ctrlPr>
                            <a:rPr sz="1500" i="1">
                              <a:solidFill>
                                <a:srgbClr val="FEFEFE"/>
                              </a:solidFill>
                              <a:latin typeface="Cambria Math" panose="02040503050406030204" pitchFamily="18" charset="0"/>
                            </a:rPr>
                          </m:ctrlPr>
                        </m:sSubPr>
                        <m:e>
                          <m:r>
                            <a:rPr sz="1500" i="1">
                              <a:solidFill>
                                <a:srgbClr val="FEFEFE"/>
                              </a:solidFill>
                              <a:latin typeface="Cambria Math" panose="02040503050406030204" pitchFamily="18" charset="0"/>
                            </a:rPr>
                            <m:t>𝐸</m:t>
                          </m:r>
                        </m:e>
                        <m:sub>
                          <m:r>
                            <a:rPr sz="1500" i="1">
                              <a:solidFill>
                                <a:srgbClr val="FEFEFE"/>
                              </a:solidFill>
                              <a:latin typeface="Cambria Math" panose="02040503050406030204" pitchFamily="18" charset="0"/>
                            </a:rPr>
                            <m:t>𝑐𝑎𝑣𝑖𝑡𝑖𝑒𝑠</m:t>
                          </m:r>
                        </m:sub>
                      </m:sSub>
                    </m:oMath>
                  </m:oMathPara>
                </a14:m>
                <a:endParaRPr sz="1500" dirty="0">
                  <a:solidFill>
                    <a:srgbClr val="FFFFFF"/>
                  </a:solidFill>
                </a:endParaRPr>
              </a:p>
            </p:txBody>
          </p:sp>
        </mc:Choice>
        <mc:Fallback xmlns="">
          <p:sp>
            <p:nvSpPr>
              <p:cNvPr id="33" name="Equazione">
                <a:extLst>
                  <a:ext uri="{FF2B5EF4-FFF2-40B4-BE49-F238E27FC236}">
                    <a16:creationId xmlns:a16="http://schemas.microsoft.com/office/drawing/2014/main" id="{7A8047D2-23B3-4133-8963-C31E31D6A9B5}"/>
                  </a:ext>
                </a:extLst>
              </p:cNvPr>
              <p:cNvSpPr txBox="1">
                <a:spLocks noRot="1" noChangeAspect="1" noMove="1" noResize="1" noEditPoints="1" noAdjustHandles="1" noChangeArrowheads="1" noChangeShapeType="1" noTextEdit="1"/>
              </p:cNvSpPr>
              <p:nvPr/>
            </p:nvSpPr>
            <p:spPr>
              <a:xfrm>
                <a:off x="362325" y="3420911"/>
                <a:ext cx="1892121" cy="230832"/>
              </a:xfrm>
              <a:prstGeom prst="rect">
                <a:avLst/>
              </a:prstGeom>
              <a:blipFill>
                <a:blip r:embed="rId5"/>
                <a:stretch>
                  <a:fillRect l="-2000" r="-667" b="-21053"/>
                </a:stretch>
              </a:blipFill>
              <a:ln w="12700">
                <a:miter lim="400000"/>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5" name="Time between the different shock fronts:">
                <a:extLst>
                  <a:ext uri="{FF2B5EF4-FFF2-40B4-BE49-F238E27FC236}">
                    <a16:creationId xmlns:a16="http://schemas.microsoft.com/office/drawing/2014/main" id="{34A40B47-8062-A3D5-156B-AC68ABF2B0F2}"/>
                  </a:ext>
                </a:extLst>
              </p:cNvPr>
              <p:cNvSpPr txBox="1"/>
              <p:nvPr/>
            </p:nvSpPr>
            <p:spPr>
              <a:xfrm>
                <a:off x="6053455" y="1181810"/>
                <a:ext cx="1889237" cy="79508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a:defRPr sz="4000">
                    <a:solidFill>
                      <a:srgbClr val="FFFFFF"/>
                    </a:solidFill>
                  </a:defRPr>
                </a:pPr>
                <a:r>
                  <a:rPr sz="1500" dirty="0"/>
                  <a:t>Time between the different shock fronts: </a:t>
                </a:r>
                <a14:m>
                  <m:oMath xmlns:m="http://schemas.openxmlformats.org/officeDocument/2006/math">
                    <m:r>
                      <a:rPr sz="1500" i="1">
                        <a:solidFill>
                          <a:srgbClr val="FEFEFE"/>
                        </a:solidFill>
                        <a:latin typeface="Cambria Math" panose="02040503050406030204" pitchFamily="18" charset="0"/>
                      </a:rPr>
                      <m:t>∼</m:t>
                    </m:r>
                    <m:r>
                      <a:rPr sz="1500" i="0">
                        <a:solidFill>
                          <a:srgbClr val="FEFEFE"/>
                        </a:solidFill>
                        <a:latin typeface="Cambria Math" panose="02040503050406030204" pitchFamily="18" charset="0"/>
                      </a:rPr>
                      <m:t>25</m:t>
                    </m:r>
                    <m:r>
                      <m:rPr>
                        <m:nor/>
                      </m:rPr>
                      <a:rPr lang="it-IT" sz="1500" b="0" i="0" smtClean="0">
                        <a:solidFill>
                          <a:srgbClr val="FEFEFE"/>
                        </a:solidFill>
                        <a:latin typeface="Cambria Math" panose="02040503050406030204" pitchFamily="18" charset="0"/>
                      </a:rPr>
                      <m:t> </m:t>
                    </m:r>
                    <m:r>
                      <m:rPr>
                        <m:nor/>
                      </m:rPr>
                      <a:rPr sz="1500">
                        <a:solidFill>
                          <a:srgbClr val="FEFEFE"/>
                        </a:solidFill>
                        <a:latin typeface="Cambria Math" panose="02040503050406030204" pitchFamily="18" charset="0"/>
                      </a:rPr>
                      <m:t>Myr</m:t>
                    </m:r>
                  </m:oMath>
                </a14:m>
                <a:endParaRPr sz="1500" dirty="0"/>
              </a:p>
            </p:txBody>
          </p:sp>
        </mc:Choice>
        <mc:Fallback xmlns="">
          <p:sp>
            <p:nvSpPr>
              <p:cNvPr id="35" name="Time between the different shock fronts:">
                <a:extLst>
                  <a:ext uri="{FF2B5EF4-FFF2-40B4-BE49-F238E27FC236}">
                    <a16:creationId xmlns:a16="http://schemas.microsoft.com/office/drawing/2014/main" id="{34A40B47-8062-A3D5-156B-AC68ABF2B0F2}"/>
                  </a:ext>
                </a:extLst>
              </p:cNvPr>
              <p:cNvSpPr txBox="1">
                <a:spLocks noRot="1" noChangeAspect="1" noMove="1" noResize="1" noEditPoints="1" noAdjustHandles="1" noChangeArrowheads="1" noChangeShapeType="1" noTextEdit="1"/>
              </p:cNvSpPr>
              <p:nvPr/>
            </p:nvSpPr>
            <p:spPr>
              <a:xfrm>
                <a:off x="6053455" y="1181810"/>
                <a:ext cx="1889237" cy="795089"/>
              </a:xfrm>
              <a:prstGeom prst="rect">
                <a:avLst/>
              </a:prstGeom>
              <a:blipFill>
                <a:blip r:embed="rId6"/>
                <a:stretch>
                  <a:fillRect t="-1587" b="-793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36" name="Linea">
            <a:extLst>
              <a:ext uri="{FF2B5EF4-FFF2-40B4-BE49-F238E27FC236}">
                <a16:creationId xmlns:a16="http://schemas.microsoft.com/office/drawing/2014/main" id="{C4BF3B67-C0D4-4031-9D15-6B982FA90B22}"/>
              </a:ext>
            </a:extLst>
          </p:cNvPr>
          <p:cNvSpPr/>
          <p:nvPr/>
        </p:nvSpPr>
        <p:spPr>
          <a:xfrm>
            <a:off x="7084101" y="2017461"/>
            <a:ext cx="0" cy="777078"/>
          </a:xfrm>
          <a:prstGeom prst="line">
            <a:avLst/>
          </a:prstGeom>
          <a:ln w="25400">
            <a:solidFill>
              <a:srgbClr val="FFFFFF"/>
            </a:solidFill>
            <a:miter lim="400000"/>
            <a:tailEnd type="triangle"/>
          </a:ln>
        </p:spPr>
        <p:txBody>
          <a:bodyPr lIns="50800" tIns="50800" rIns="50800" bIns="50800" anchor="ctr"/>
          <a:lstStyle/>
          <a:p>
            <a:pPr algn="ctr">
              <a:lnSpc>
                <a:spcPct val="80000"/>
              </a:lnSpc>
              <a:spcBef>
                <a:spcPts val="0"/>
              </a:spcBef>
              <a:defRPr sz="4000" cap="all">
                <a:latin typeface="+mj-lt"/>
                <a:ea typeface="+mj-ea"/>
                <a:cs typeface="+mj-cs"/>
                <a:sym typeface="DIN Condensed Bold"/>
              </a:defRPr>
            </a:pPr>
            <a:endParaRPr sz="1500"/>
          </a:p>
        </p:txBody>
      </p:sp>
      <mc:AlternateContent xmlns:mc="http://schemas.openxmlformats.org/markup-compatibility/2006">
        <mc:Choice xmlns:a14="http://schemas.microsoft.com/office/drawing/2010/main" Requires="a14">
          <p:sp>
            <p:nvSpPr>
              <p:cNvPr id="37" name="Each  the AGN started a new cycle of activity (in a different direction)">
                <a:extLst>
                  <a:ext uri="{FF2B5EF4-FFF2-40B4-BE49-F238E27FC236}">
                    <a16:creationId xmlns:a16="http://schemas.microsoft.com/office/drawing/2014/main" id="{52B16B87-5EFD-BEC4-5BA2-DAB4AE835279}"/>
                  </a:ext>
                </a:extLst>
              </p:cNvPr>
              <p:cNvSpPr txBox="1"/>
              <p:nvPr/>
            </p:nvSpPr>
            <p:spPr>
              <a:xfrm>
                <a:off x="6053455" y="2949502"/>
                <a:ext cx="2122668" cy="79508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a:defRPr sz="4000">
                    <a:solidFill>
                      <a:srgbClr val="FFFFFF"/>
                    </a:solidFill>
                  </a:defRPr>
                </a:pPr>
                <a:r>
                  <a:rPr sz="1500" dirty="0"/>
                  <a:t>Each</a:t>
                </a:r>
                <a14:m>
                  <m:oMath xmlns:m="http://schemas.openxmlformats.org/officeDocument/2006/math">
                    <m:r>
                      <a:rPr sz="1500" i="0">
                        <a:solidFill>
                          <a:srgbClr val="FEFEFE"/>
                        </a:solidFill>
                        <a:latin typeface="Cambria Math" panose="02040503050406030204" pitchFamily="18" charset="0"/>
                      </a:rPr>
                      <m:t>∼25</m:t>
                    </m:r>
                    <m:r>
                      <m:rPr>
                        <m:nor/>
                      </m:rPr>
                      <a:rPr lang="it-IT" sz="1500" b="0" i="0" smtClean="0">
                        <a:solidFill>
                          <a:srgbClr val="FEFEFE"/>
                        </a:solidFill>
                        <a:latin typeface="Cambria Math" panose="02040503050406030204" pitchFamily="18" charset="0"/>
                      </a:rPr>
                      <m:t> </m:t>
                    </m:r>
                    <m:r>
                      <m:rPr>
                        <m:nor/>
                      </m:rPr>
                      <a:rPr sz="1500">
                        <a:solidFill>
                          <a:srgbClr val="FEFEFE"/>
                        </a:solidFill>
                        <a:latin typeface="Cambria Math" panose="02040503050406030204" pitchFamily="18" charset="0"/>
                      </a:rPr>
                      <m:t>Myr</m:t>
                    </m:r>
                  </m:oMath>
                </a14:m>
                <a:r>
                  <a:rPr sz="1500" dirty="0"/>
                  <a:t> the AGN started a new cycle of </a:t>
                </a:r>
                <a:r>
                  <a:rPr lang="it-IT" sz="1500" dirty="0"/>
                  <a:t>activity</a:t>
                </a:r>
                <a:endParaRPr sz="1500" dirty="0"/>
              </a:p>
            </p:txBody>
          </p:sp>
        </mc:Choice>
        <mc:Fallback>
          <p:sp>
            <p:nvSpPr>
              <p:cNvPr id="37" name="Each  the AGN started a new cycle of activity (in a different direction)">
                <a:extLst>
                  <a:ext uri="{FF2B5EF4-FFF2-40B4-BE49-F238E27FC236}">
                    <a16:creationId xmlns:a16="http://schemas.microsoft.com/office/drawing/2014/main" id="{52B16B87-5EFD-BEC4-5BA2-DAB4AE835279}"/>
                  </a:ext>
                </a:extLst>
              </p:cNvPr>
              <p:cNvSpPr txBox="1">
                <a:spLocks noRot="1" noChangeAspect="1" noMove="1" noResize="1" noEditPoints="1" noAdjustHandles="1" noChangeArrowheads="1" noChangeShapeType="1" noTextEdit="1"/>
              </p:cNvSpPr>
              <p:nvPr/>
            </p:nvSpPr>
            <p:spPr>
              <a:xfrm>
                <a:off x="6053455" y="2949502"/>
                <a:ext cx="2122668" cy="795089"/>
              </a:xfrm>
              <a:prstGeom prst="rect">
                <a:avLst/>
              </a:prstGeom>
              <a:blipFill>
                <a:blip r:embed="rId7"/>
                <a:stretch>
                  <a:fillRect l="-2381" t="-1587" r="-4762" b="-7937"/>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it-IT">
                    <a:noFill/>
                  </a:rPr>
                  <a:t> </a:t>
                </a:r>
              </a:p>
            </p:txBody>
          </p:sp>
        </mc:Fallback>
      </mc:AlternateContent>
      <p:sp>
        <p:nvSpPr>
          <p:cNvPr id="5" name="Ubertosi et al. (2022b) arXiv:2212.10581">
            <a:extLst>
              <a:ext uri="{FF2B5EF4-FFF2-40B4-BE49-F238E27FC236}">
                <a16:creationId xmlns:a16="http://schemas.microsoft.com/office/drawing/2014/main" id="{CB55918C-A64D-0B4D-97FF-207E39F5AFA9}"/>
              </a:ext>
            </a:extLst>
          </p:cNvPr>
          <p:cNvSpPr txBox="1"/>
          <p:nvPr/>
        </p:nvSpPr>
        <p:spPr>
          <a:xfrm>
            <a:off x="5193092" y="4560734"/>
            <a:ext cx="2975750"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000" u="none" strike="noStrike" dirty="0">
                <a:solidFill>
                  <a:schemeClr val="bg1"/>
                </a:solidFill>
                <a:effectLst/>
                <a:latin typeface="Avenir Next" panose="020B0503020202020204" pitchFamily="34" charset="0"/>
              </a:rPr>
              <a:t>Ubertosi et al. (2023) </a:t>
            </a:r>
            <a:r>
              <a:rPr lang="it-IT" sz="1000" u="none" strike="noStrike" dirty="0" err="1">
                <a:solidFill>
                  <a:schemeClr val="bg1"/>
                </a:solidFill>
                <a:effectLst/>
                <a:latin typeface="Avenir Next" panose="020B0503020202020204" pitchFamily="34" charset="0"/>
              </a:rPr>
              <a:t>ApJ</a:t>
            </a:r>
            <a:r>
              <a:rPr lang="it-IT" sz="1000" u="none" strike="noStrike" dirty="0">
                <a:solidFill>
                  <a:schemeClr val="bg1"/>
                </a:solidFill>
                <a:effectLst/>
                <a:latin typeface="Avenir Next" panose="020B0503020202020204" pitchFamily="34" charset="0"/>
              </a:rPr>
              <a:t> 944 216</a:t>
            </a:r>
            <a:endParaRPr sz="1000" dirty="0">
              <a:solidFill>
                <a:schemeClr val="bg1"/>
              </a:solidFill>
              <a:latin typeface="Avenir Next" panose="020B0503020202020204" pitchFamily="34" charset="0"/>
            </a:endParaRPr>
          </a:p>
        </p:txBody>
      </p:sp>
      <p:sp>
        <p:nvSpPr>
          <p:cNvPr id="8" name="Ubertosi et al. (2021b) — 2021ApJ…923L..25U">
            <a:extLst>
              <a:ext uri="{FF2B5EF4-FFF2-40B4-BE49-F238E27FC236}">
                <a16:creationId xmlns:a16="http://schemas.microsoft.com/office/drawing/2014/main" id="{D20B4F8A-E8B9-ABD3-C193-F6C7B22ED6FE}"/>
              </a:ext>
            </a:extLst>
          </p:cNvPr>
          <p:cNvSpPr txBox="1"/>
          <p:nvPr/>
        </p:nvSpPr>
        <p:spPr>
          <a:xfrm>
            <a:off x="4996246" y="4331423"/>
            <a:ext cx="3369442"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sz="1000" dirty="0" err="1"/>
              <a:t>Ubertosi</a:t>
            </a:r>
            <a:r>
              <a:rPr sz="1000" dirty="0"/>
              <a:t> et al. (2021b) </a:t>
            </a:r>
            <a:r>
              <a:rPr lang="it-IT" sz="1000" dirty="0" err="1"/>
              <a:t>ApJ</a:t>
            </a:r>
            <a:r>
              <a:rPr lang="it-IT" sz="1000" dirty="0"/>
              <a:t> </a:t>
            </a:r>
            <a:r>
              <a:rPr sz="1000" dirty="0"/>
              <a:t>923L</a:t>
            </a:r>
            <a:r>
              <a:rPr lang="it-IT" sz="1000" dirty="0"/>
              <a:t> </a:t>
            </a:r>
            <a:r>
              <a:rPr sz="1000" dirty="0"/>
              <a:t>25</a:t>
            </a:r>
          </a:p>
        </p:txBody>
      </p:sp>
    </p:spTree>
    <p:extLst>
      <p:ext uri="{BB962C8B-B14F-4D97-AF65-F5344CB8AC3E}">
        <p14:creationId xmlns:p14="http://schemas.microsoft.com/office/powerpoint/2010/main" val="3498743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X-ray </a:t>
            </a:r>
            <a:r>
              <a:rPr lang="it-IT" sz="2000" dirty="0" err="1">
                <a:solidFill>
                  <a:schemeClr val="tx1"/>
                </a:solidFill>
              </a:rPr>
              <a:t>cavities</a:t>
            </a:r>
            <a:r>
              <a:rPr lang="it-IT" sz="2000" dirty="0">
                <a:solidFill>
                  <a:schemeClr val="tx1"/>
                </a:solidFill>
              </a:rPr>
              <a:t> and shocks in the </a:t>
            </a:r>
            <a:r>
              <a:rPr lang="it-IT" sz="2000" dirty="0" err="1">
                <a:solidFill>
                  <a:schemeClr val="tx1"/>
                </a:solidFill>
              </a:rPr>
              <a:t>galaxy</a:t>
            </a:r>
            <a:r>
              <a:rPr lang="it-IT" sz="2000" dirty="0">
                <a:solidFill>
                  <a:schemeClr val="tx1"/>
                </a:solidFill>
              </a:rPr>
              <a:t> cluster RBS 797</a:t>
            </a:r>
          </a:p>
        </p:txBody>
      </p:sp>
      <p:pic>
        <p:nvPicPr>
          <p:cNvPr id="2" name="RBS_mini2_new.001.jpeg" descr="RBS_mini2_new.001.jpeg">
            <a:extLst>
              <a:ext uri="{FF2B5EF4-FFF2-40B4-BE49-F238E27FC236}">
                <a16:creationId xmlns:a16="http://schemas.microsoft.com/office/drawing/2014/main" id="{B8B78E07-91D6-27FD-F1E1-2808FF344722}"/>
              </a:ext>
            </a:extLst>
          </p:cNvPr>
          <p:cNvPicPr>
            <a:picLocks noChangeAspect="1"/>
          </p:cNvPicPr>
          <p:nvPr/>
        </p:nvPicPr>
        <p:blipFill>
          <a:blip r:embed="rId3"/>
          <a:srcRect b="49989"/>
          <a:stretch>
            <a:fillRect/>
          </a:stretch>
        </p:blipFill>
        <p:spPr>
          <a:xfrm>
            <a:off x="364688" y="858145"/>
            <a:ext cx="4031065" cy="3800409"/>
          </a:xfrm>
          <a:prstGeom prst="rect">
            <a:avLst/>
          </a:prstGeom>
          <a:ln w="12700">
            <a:miter lim="400000"/>
          </a:ln>
        </p:spPr>
      </p:pic>
      <mc:AlternateContent xmlns:mc="http://schemas.openxmlformats.org/markup-compatibility/2006" xmlns:a14="http://schemas.microsoft.com/office/drawing/2010/main">
        <mc:Choice Requires="a14">
          <p:sp>
            <p:nvSpPr>
              <p:cNvPr id="4" name="Time between the perpendicular X-ray cavities:">
                <a:extLst>
                  <a:ext uri="{FF2B5EF4-FFF2-40B4-BE49-F238E27FC236}">
                    <a16:creationId xmlns:a16="http://schemas.microsoft.com/office/drawing/2014/main" id="{1539FA77-13C2-84D3-B2AC-971589634476}"/>
                  </a:ext>
                </a:extLst>
              </p:cNvPr>
              <p:cNvSpPr txBox="1"/>
              <p:nvPr/>
            </p:nvSpPr>
            <p:spPr>
              <a:xfrm>
                <a:off x="4842329" y="1217995"/>
                <a:ext cx="2923294" cy="56425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a:defRPr sz="4000">
                    <a:solidFill>
                      <a:srgbClr val="FFFFFF"/>
                    </a:solidFill>
                  </a:defRPr>
                </a:pPr>
                <a:r>
                  <a:rPr sz="1500" dirty="0"/>
                  <a:t>Time between the perpendicular X-ray cavities: </a:t>
                </a:r>
                <a14:m>
                  <m:oMath xmlns:m="http://schemas.openxmlformats.org/officeDocument/2006/math">
                    <m:r>
                      <a:rPr sz="1500" i="1">
                        <a:solidFill>
                          <a:srgbClr val="FEFEFE"/>
                        </a:solidFill>
                        <a:latin typeface="Cambria Math" panose="02040503050406030204" pitchFamily="18" charset="0"/>
                      </a:rPr>
                      <m:t>≤</m:t>
                    </m:r>
                    <m:r>
                      <a:rPr sz="1500" i="0">
                        <a:solidFill>
                          <a:srgbClr val="FEFEFE"/>
                        </a:solidFill>
                        <a:latin typeface="Cambria Math" panose="02040503050406030204" pitchFamily="18" charset="0"/>
                      </a:rPr>
                      <m:t>10</m:t>
                    </m:r>
                    <m:r>
                      <m:rPr>
                        <m:nor/>
                      </m:rPr>
                      <a:rPr lang="it-IT" sz="1500" b="0" i="0" smtClean="0">
                        <a:solidFill>
                          <a:srgbClr val="FEFEFE"/>
                        </a:solidFill>
                        <a:latin typeface="Cambria Math" panose="02040503050406030204" pitchFamily="18" charset="0"/>
                      </a:rPr>
                      <m:t> </m:t>
                    </m:r>
                    <m:r>
                      <m:rPr>
                        <m:nor/>
                      </m:rPr>
                      <a:rPr sz="1500">
                        <a:solidFill>
                          <a:srgbClr val="FEFEFE"/>
                        </a:solidFill>
                        <a:latin typeface="Cambria Math" panose="02040503050406030204" pitchFamily="18" charset="0"/>
                      </a:rPr>
                      <m:t>Myr</m:t>
                    </m:r>
                  </m:oMath>
                </a14:m>
                <a:endParaRPr sz="1500" dirty="0"/>
              </a:p>
            </p:txBody>
          </p:sp>
        </mc:Choice>
        <mc:Fallback xmlns="">
          <p:sp>
            <p:nvSpPr>
              <p:cNvPr id="4" name="Time between the perpendicular X-ray cavities:">
                <a:extLst>
                  <a:ext uri="{FF2B5EF4-FFF2-40B4-BE49-F238E27FC236}">
                    <a16:creationId xmlns:a16="http://schemas.microsoft.com/office/drawing/2014/main" id="{1539FA77-13C2-84D3-B2AC-971589634476}"/>
                  </a:ext>
                </a:extLst>
              </p:cNvPr>
              <p:cNvSpPr txBox="1">
                <a:spLocks noRot="1" noChangeAspect="1" noMove="1" noResize="1" noEditPoints="1" noAdjustHandles="1" noChangeArrowheads="1" noChangeShapeType="1" noTextEdit="1"/>
              </p:cNvSpPr>
              <p:nvPr/>
            </p:nvSpPr>
            <p:spPr>
              <a:xfrm>
                <a:off x="4842329" y="1217995"/>
                <a:ext cx="2923294" cy="564257"/>
              </a:xfrm>
              <a:prstGeom prst="rect">
                <a:avLst/>
              </a:prstGeom>
              <a:blipFill>
                <a:blip r:embed="rId4"/>
                <a:stretch>
                  <a:fillRect l="-866" t="-2222" r="-2597" b="-111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5" name="If the jet axis has been reoriented, this happened relatively quickly">
            <a:extLst>
              <a:ext uri="{FF2B5EF4-FFF2-40B4-BE49-F238E27FC236}">
                <a16:creationId xmlns:a16="http://schemas.microsoft.com/office/drawing/2014/main" id="{9B5F753D-60A2-01C5-0F45-A7290839371D}"/>
              </a:ext>
            </a:extLst>
          </p:cNvPr>
          <p:cNvSpPr txBox="1"/>
          <p:nvPr/>
        </p:nvSpPr>
        <p:spPr>
          <a:xfrm>
            <a:off x="4396181" y="3235190"/>
            <a:ext cx="3369442"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4000">
                <a:solidFill>
                  <a:srgbClr val="FFFFFF"/>
                </a:solidFill>
              </a:defRPr>
            </a:lvl1pPr>
          </a:lstStyle>
          <a:p>
            <a:r>
              <a:rPr lang="it-IT" sz="1500" dirty="0">
                <a:sym typeface="Wingdings" pitchFamily="2" charset="2"/>
              </a:rPr>
              <a:t> </a:t>
            </a:r>
            <a:r>
              <a:rPr lang="it-IT" sz="1500" dirty="0" err="1"/>
              <a:t>Observational</a:t>
            </a:r>
            <a:r>
              <a:rPr lang="it-IT" sz="1500" dirty="0"/>
              <a:t> </a:t>
            </a:r>
            <a:r>
              <a:rPr lang="it-IT" sz="1500" dirty="0" err="1"/>
              <a:t>constraint</a:t>
            </a:r>
            <a:r>
              <a:rPr lang="it-IT" sz="1500" dirty="0"/>
              <a:t> on the </a:t>
            </a:r>
            <a:r>
              <a:rPr lang="it-IT" sz="1500" dirty="0" err="1"/>
              <a:t>timescales</a:t>
            </a:r>
            <a:r>
              <a:rPr lang="it-IT" sz="1500" dirty="0"/>
              <a:t> for jet re-</a:t>
            </a:r>
            <a:r>
              <a:rPr lang="it-IT" sz="1500" dirty="0" err="1"/>
              <a:t>orientation</a:t>
            </a:r>
            <a:endParaRPr sz="1500" dirty="0"/>
          </a:p>
        </p:txBody>
      </p:sp>
      <p:sp>
        <p:nvSpPr>
          <p:cNvPr id="6" name="If the jet axis has been reoriented, this happened relatively quickly">
            <a:extLst>
              <a:ext uri="{FF2B5EF4-FFF2-40B4-BE49-F238E27FC236}">
                <a16:creationId xmlns:a16="http://schemas.microsoft.com/office/drawing/2014/main" id="{09042C5A-40E5-6624-B60D-14862A874C56}"/>
              </a:ext>
            </a:extLst>
          </p:cNvPr>
          <p:cNvSpPr txBox="1"/>
          <p:nvPr/>
        </p:nvSpPr>
        <p:spPr>
          <a:xfrm>
            <a:off x="4488865" y="2011563"/>
            <a:ext cx="3630222"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4000">
                <a:solidFill>
                  <a:srgbClr val="FFFFFF"/>
                </a:solidFill>
              </a:defRPr>
            </a:lvl1pPr>
          </a:lstStyle>
          <a:p>
            <a:r>
              <a:rPr sz="1500" dirty="0"/>
              <a:t>If the jet axis has been reoriented, this happened relatively quickly</a:t>
            </a:r>
          </a:p>
        </p:txBody>
      </p:sp>
      <p:sp>
        <p:nvSpPr>
          <p:cNvPr id="7" name="Cornice 6">
            <a:extLst>
              <a:ext uri="{FF2B5EF4-FFF2-40B4-BE49-F238E27FC236}">
                <a16:creationId xmlns:a16="http://schemas.microsoft.com/office/drawing/2014/main" id="{4D56CFA1-B230-D8FB-07B5-7E25CC8F34B2}"/>
              </a:ext>
            </a:extLst>
          </p:cNvPr>
          <p:cNvSpPr/>
          <p:nvPr/>
        </p:nvSpPr>
        <p:spPr>
          <a:xfrm>
            <a:off x="4488865" y="1112704"/>
            <a:ext cx="3570917" cy="1630496"/>
          </a:xfrm>
          <a:prstGeom prst="frame">
            <a:avLst>
              <a:gd name="adj1" fmla="val 210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Ubertosi et al. (2022b) arXiv:2212.10581">
            <a:extLst>
              <a:ext uri="{FF2B5EF4-FFF2-40B4-BE49-F238E27FC236}">
                <a16:creationId xmlns:a16="http://schemas.microsoft.com/office/drawing/2014/main" id="{CA01F970-DCA1-14F7-DFC3-22D87E650839}"/>
              </a:ext>
            </a:extLst>
          </p:cNvPr>
          <p:cNvSpPr txBox="1"/>
          <p:nvPr/>
        </p:nvSpPr>
        <p:spPr>
          <a:xfrm>
            <a:off x="5193092" y="4560734"/>
            <a:ext cx="2975750"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000" u="none" strike="noStrike" dirty="0">
                <a:solidFill>
                  <a:schemeClr val="bg1"/>
                </a:solidFill>
                <a:effectLst/>
                <a:latin typeface="Avenir Next" panose="020B0503020202020204" pitchFamily="34" charset="0"/>
              </a:rPr>
              <a:t>Ubertosi et al. (2023) </a:t>
            </a:r>
            <a:r>
              <a:rPr lang="it-IT" sz="1000" u="none" strike="noStrike" dirty="0" err="1">
                <a:solidFill>
                  <a:schemeClr val="bg1"/>
                </a:solidFill>
                <a:effectLst/>
                <a:latin typeface="Avenir Next" panose="020B0503020202020204" pitchFamily="34" charset="0"/>
              </a:rPr>
              <a:t>ApJ</a:t>
            </a:r>
            <a:r>
              <a:rPr lang="it-IT" sz="1000" u="none" strike="noStrike" dirty="0">
                <a:solidFill>
                  <a:schemeClr val="bg1"/>
                </a:solidFill>
                <a:effectLst/>
                <a:latin typeface="Avenir Next" panose="020B0503020202020204" pitchFamily="34" charset="0"/>
              </a:rPr>
              <a:t> 944 216</a:t>
            </a:r>
            <a:endParaRPr sz="1000" dirty="0">
              <a:solidFill>
                <a:schemeClr val="bg1"/>
              </a:solidFill>
              <a:latin typeface="Avenir Next" panose="020B0503020202020204" pitchFamily="34" charset="0"/>
            </a:endParaRPr>
          </a:p>
        </p:txBody>
      </p:sp>
      <p:sp>
        <p:nvSpPr>
          <p:cNvPr id="9" name="Ubertosi et al. (2021b) — 2021ApJ…923L..25U">
            <a:extLst>
              <a:ext uri="{FF2B5EF4-FFF2-40B4-BE49-F238E27FC236}">
                <a16:creationId xmlns:a16="http://schemas.microsoft.com/office/drawing/2014/main" id="{BDEB2927-4091-BB7E-164E-D099B0426869}"/>
              </a:ext>
            </a:extLst>
          </p:cNvPr>
          <p:cNvSpPr txBox="1"/>
          <p:nvPr/>
        </p:nvSpPr>
        <p:spPr>
          <a:xfrm>
            <a:off x="4996246" y="4331423"/>
            <a:ext cx="3369442"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sz="1000" dirty="0" err="1"/>
              <a:t>Ubertosi</a:t>
            </a:r>
            <a:r>
              <a:rPr sz="1000" dirty="0"/>
              <a:t> et al. (2021b) </a:t>
            </a:r>
            <a:r>
              <a:rPr lang="it-IT" sz="1000" dirty="0" err="1"/>
              <a:t>ApJ</a:t>
            </a:r>
            <a:r>
              <a:rPr lang="it-IT" sz="1000" dirty="0"/>
              <a:t> </a:t>
            </a:r>
            <a:r>
              <a:rPr sz="1000" dirty="0"/>
              <a:t>923L</a:t>
            </a:r>
            <a:r>
              <a:rPr lang="it-IT" sz="1000" dirty="0"/>
              <a:t> </a:t>
            </a:r>
            <a:r>
              <a:rPr sz="1000" dirty="0"/>
              <a:t>25</a:t>
            </a:r>
          </a:p>
        </p:txBody>
      </p:sp>
    </p:spTree>
    <p:extLst>
      <p:ext uri="{BB962C8B-B14F-4D97-AF65-F5344CB8AC3E}">
        <p14:creationId xmlns:p14="http://schemas.microsoft.com/office/powerpoint/2010/main" val="30659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The feedback loop </a:t>
            </a:r>
            <a:r>
              <a:rPr lang="it-IT" sz="2000" dirty="0" err="1">
                <a:solidFill>
                  <a:schemeClr val="tx1"/>
                </a:solidFill>
              </a:rPr>
              <a:t>paradigm</a:t>
            </a:r>
            <a:r>
              <a:rPr lang="it-IT" sz="2000" dirty="0">
                <a:solidFill>
                  <a:schemeClr val="tx1"/>
                </a:solidFill>
              </a:rPr>
              <a:t>: </a:t>
            </a:r>
            <a:r>
              <a:rPr lang="it-IT" sz="2000" dirty="0" err="1">
                <a:solidFill>
                  <a:schemeClr val="tx1"/>
                </a:solidFill>
              </a:rPr>
              <a:t>explaining</a:t>
            </a:r>
            <a:r>
              <a:rPr lang="it-IT" sz="2000" dirty="0">
                <a:solidFill>
                  <a:schemeClr val="tx1"/>
                </a:solidFill>
              </a:rPr>
              <a:t> the AGN/ICM </a:t>
            </a:r>
            <a:r>
              <a:rPr lang="it-IT" sz="2000" dirty="0" err="1">
                <a:solidFill>
                  <a:schemeClr val="tx1"/>
                </a:solidFill>
              </a:rPr>
              <a:t>interplay</a:t>
            </a:r>
            <a:endParaRPr lang="it-IT" sz="2000" dirty="0">
              <a:solidFill>
                <a:schemeClr val="tx1"/>
              </a:solidFill>
            </a:endParaRPr>
          </a:p>
        </p:txBody>
      </p:sp>
      <p:sp>
        <p:nvSpPr>
          <p:cNvPr id="2" name="FEEDBACK CYCLE">
            <a:extLst>
              <a:ext uri="{FF2B5EF4-FFF2-40B4-BE49-F238E27FC236}">
                <a16:creationId xmlns:a16="http://schemas.microsoft.com/office/drawing/2014/main" id="{54712331-F529-1F7E-F176-FC6DF8B4CD83}"/>
              </a:ext>
            </a:extLst>
          </p:cNvPr>
          <p:cNvSpPr/>
          <p:nvPr/>
        </p:nvSpPr>
        <p:spPr>
          <a:xfrm>
            <a:off x="3294819" y="1778960"/>
            <a:ext cx="1833729" cy="400110"/>
          </a:xfrm>
          <a:prstGeom prst="rect">
            <a:avLst/>
          </a:prstGeom>
          <a:solidFill>
            <a:schemeClr val="tx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ct val="80000"/>
              </a:lnSpc>
              <a:spcBef>
                <a:spcPts val="0"/>
              </a:spcBef>
              <a:defRPr sz="4000" b="1" cap="all">
                <a:solidFill>
                  <a:srgbClr val="000000"/>
                </a:solidFill>
                <a:latin typeface="Copperplate"/>
                <a:ea typeface="Copperplate"/>
                <a:cs typeface="Copperplate"/>
                <a:sym typeface="Copperplate"/>
              </a:defRPr>
            </a:lvl1pPr>
          </a:lstStyle>
          <a:p>
            <a:r>
              <a:rPr sz="1400" dirty="0"/>
              <a:t>FEEDBACK CYCLE</a:t>
            </a:r>
          </a:p>
        </p:txBody>
      </p:sp>
      <p:sp>
        <p:nvSpPr>
          <p:cNvPr id="8" name="CasellaDiTesto 8">
            <a:extLst>
              <a:ext uri="{FF2B5EF4-FFF2-40B4-BE49-F238E27FC236}">
                <a16:creationId xmlns:a16="http://schemas.microsoft.com/office/drawing/2014/main" id="{AD3F0450-CE5E-AEE3-53DA-06C7B5C3F722}"/>
              </a:ext>
            </a:extLst>
          </p:cNvPr>
          <p:cNvSpPr txBox="1"/>
          <p:nvPr/>
        </p:nvSpPr>
        <p:spPr>
          <a:xfrm>
            <a:off x="4960067" y="2492703"/>
            <a:ext cx="2094937" cy="738664"/>
          </a:xfrm>
          <a:prstGeom prst="rect">
            <a:avLst/>
          </a:prstGeom>
          <a:ln w="25400">
            <a:solidFill>
              <a:schemeClr val="accent1">
                <a:lumMod val="75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The AGN is fueled, radio jets are launched in the ICM</a:t>
            </a:r>
          </a:p>
        </p:txBody>
      </p:sp>
      <p:sp>
        <p:nvSpPr>
          <p:cNvPr id="10" name="CasellaDiTesto 8">
            <a:extLst>
              <a:ext uri="{FF2B5EF4-FFF2-40B4-BE49-F238E27FC236}">
                <a16:creationId xmlns:a16="http://schemas.microsoft.com/office/drawing/2014/main" id="{34C78439-B99F-ACC3-9580-17F4F2A35802}"/>
              </a:ext>
            </a:extLst>
          </p:cNvPr>
          <p:cNvSpPr txBox="1"/>
          <p:nvPr/>
        </p:nvSpPr>
        <p:spPr>
          <a:xfrm>
            <a:off x="1597560" y="2687213"/>
            <a:ext cx="2614124" cy="523220"/>
          </a:xfrm>
          <a:prstGeom prst="rect">
            <a:avLst/>
          </a:prstGeom>
          <a:ln w="25400">
            <a:solidFill>
              <a:schemeClr val="accent1">
                <a:lumMod val="60000"/>
                <a:lumOff val="40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Inflation of X-ray cavities + shocks propagate outwards</a:t>
            </a:r>
          </a:p>
        </p:txBody>
      </p:sp>
      <p:sp>
        <p:nvSpPr>
          <p:cNvPr id="12" name="CasellaDiTesto 8">
            <a:extLst>
              <a:ext uri="{FF2B5EF4-FFF2-40B4-BE49-F238E27FC236}">
                <a16:creationId xmlns:a16="http://schemas.microsoft.com/office/drawing/2014/main" id="{8FB2843F-33A7-AE18-B990-4DF76DD6859D}"/>
              </a:ext>
            </a:extLst>
          </p:cNvPr>
          <p:cNvSpPr txBox="1"/>
          <p:nvPr/>
        </p:nvSpPr>
        <p:spPr>
          <a:xfrm>
            <a:off x="272367" y="1746193"/>
            <a:ext cx="2614124" cy="523220"/>
          </a:xfrm>
          <a:prstGeom prst="rect">
            <a:avLst/>
          </a:prstGeom>
          <a:ln w="25400">
            <a:solidFill>
              <a:schemeClr val="accent1">
                <a:lumMod val="40000"/>
                <a:lumOff val="60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ICM is heated, cooling and SF are largely reduced</a:t>
            </a:r>
          </a:p>
        </p:txBody>
      </p:sp>
      <p:sp>
        <p:nvSpPr>
          <p:cNvPr id="18" name="CasellaDiTesto 8">
            <a:extLst>
              <a:ext uri="{FF2B5EF4-FFF2-40B4-BE49-F238E27FC236}">
                <a16:creationId xmlns:a16="http://schemas.microsoft.com/office/drawing/2014/main" id="{72F3DA7D-1752-7444-C975-C42B22E6405F}"/>
              </a:ext>
            </a:extLst>
          </p:cNvPr>
          <p:cNvSpPr txBox="1"/>
          <p:nvPr/>
        </p:nvSpPr>
        <p:spPr>
          <a:xfrm>
            <a:off x="2146808" y="885336"/>
            <a:ext cx="2614124" cy="523220"/>
          </a:xfrm>
          <a:prstGeom prst="rect">
            <a:avLst/>
          </a:prstGeom>
          <a:ln w="25400">
            <a:solidFill>
              <a:schemeClr val="accent1">
                <a:lumMod val="20000"/>
                <a:lumOff val="80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After typically a few 10s of Myr, the AGN switches off</a:t>
            </a:r>
          </a:p>
        </p:txBody>
      </p:sp>
      <p:sp>
        <p:nvSpPr>
          <p:cNvPr id="23" name="CasellaDiTesto 8">
            <a:extLst>
              <a:ext uri="{FF2B5EF4-FFF2-40B4-BE49-F238E27FC236}">
                <a16:creationId xmlns:a16="http://schemas.microsoft.com/office/drawing/2014/main" id="{2DD282AA-6273-486B-0339-49F192E9F0E2}"/>
              </a:ext>
            </a:extLst>
          </p:cNvPr>
          <p:cNvSpPr txBox="1"/>
          <p:nvPr/>
        </p:nvSpPr>
        <p:spPr>
          <a:xfrm>
            <a:off x="5390373" y="1342217"/>
            <a:ext cx="2410489" cy="523220"/>
          </a:xfrm>
          <a:prstGeom prst="rect">
            <a:avLst/>
          </a:prstGeom>
          <a:ln w="25400">
            <a:solidFill>
              <a:srgbClr val="0070C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lang="it-IT" sz="1400" dirty="0"/>
              <a:t>The ICM </a:t>
            </a:r>
            <a:r>
              <a:rPr lang="it-IT" sz="1400" dirty="0" err="1"/>
              <a:t>cools</a:t>
            </a:r>
            <a:r>
              <a:rPr lang="it-IT" sz="1400" dirty="0"/>
              <a:t> and flows to the center</a:t>
            </a:r>
            <a:endParaRPr sz="1400" dirty="0"/>
          </a:p>
        </p:txBody>
      </p:sp>
      <p:sp>
        <p:nvSpPr>
          <p:cNvPr id="28" name="Freccia curva 27">
            <a:extLst>
              <a:ext uri="{FF2B5EF4-FFF2-40B4-BE49-F238E27FC236}">
                <a16:creationId xmlns:a16="http://schemas.microsoft.com/office/drawing/2014/main" id="{029FDD30-2EA3-826A-8659-65A3A7B79262}"/>
              </a:ext>
            </a:extLst>
          </p:cNvPr>
          <p:cNvSpPr/>
          <p:nvPr/>
        </p:nvSpPr>
        <p:spPr>
          <a:xfrm rot="5400000">
            <a:off x="5649879" y="240151"/>
            <a:ext cx="259593" cy="1833729"/>
          </a:xfrm>
          <a:prstGeom prst="bentArrow">
            <a:avLst>
              <a:gd name="adj1" fmla="val 4849"/>
              <a:gd name="adj2" fmla="val 25000"/>
              <a:gd name="adj3" fmla="val 25000"/>
              <a:gd name="adj4" fmla="val 4789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Freccia curva 28">
            <a:extLst>
              <a:ext uri="{FF2B5EF4-FFF2-40B4-BE49-F238E27FC236}">
                <a16:creationId xmlns:a16="http://schemas.microsoft.com/office/drawing/2014/main" id="{702D18E6-F6BA-6121-C637-92493BAD5551}"/>
              </a:ext>
            </a:extLst>
          </p:cNvPr>
          <p:cNvSpPr/>
          <p:nvPr/>
        </p:nvSpPr>
        <p:spPr>
          <a:xfrm rot="10800000">
            <a:off x="7164593" y="1969810"/>
            <a:ext cx="470765" cy="1010058"/>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0" name="Freccia curva 29">
            <a:extLst>
              <a:ext uri="{FF2B5EF4-FFF2-40B4-BE49-F238E27FC236}">
                <a16:creationId xmlns:a16="http://schemas.microsoft.com/office/drawing/2014/main" id="{C5FF0F6C-3CDA-321F-7051-F8B94F10087D}"/>
              </a:ext>
            </a:extLst>
          </p:cNvPr>
          <p:cNvSpPr/>
          <p:nvPr/>
        </p:nvSpPr>
        <p:spPr>
          <a:xfrm rot="16200000">
            <a:off x="970507" y="2376563"/>
            <a:ext cx="622472" cy="522047"/>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1" name="Freccia curva 30">
            <a:extLst>
              <a:ext uri="{FF2B5EF4-FFF2-40B4-BE49-F238E27FC236}">
                <a16:creationId xmlns:a16="http://schemas.microsoft.com/office/drawing/2014/main" id="{6B47AE10-C474-E931-15F7-BF06490E27F3}"/>
              </a:ext>
            </a:extLst>
          </p:cNvPr>
          <p:cNvSpPr/>
          <p:nvPr/>
        </p:nvSpPr>
        <p:spPr>
          <a:xfrm>
            <a:off x="1068399" y="1027220"/>
            <a:ext cx="976529" cy="611398"/>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33" name="Connettore 2 32">
            <a:extLst>
              <a:ext uri="{FF2B5EF4-FFF2-40B4-BE49-F238E27FC236}">
                <a16:creationId xmlns:a16="http://schemas.microsoft.com/office/drawing/2014/main" id="{8B00B8E7-CD72-ADD3-F286-D5B991A6CC3C}"/>
              </a:ext>
            </a:extLst>
          </p:cNvPr>
          <p:cNvCxnSpPr>
            <a:cxnSpLocks/>
          </p:cNvCxnSpPr>
          <p:nvPr/>
        </p:nvCxnSpPr>
        <p:spPr>
          <a:xfrm flipH="1">
            <a:off x="4271100" y="2948823"/>
            <a:ext cx="591711" cy="0"/>
          </a:xfrm>
          <a:prstGeom prst="straightConnector1">
            <a:avLst/>
          </a:prstGeom>
          <a:ln w="41275" cap="rnd">
            <a:solidFill>
              <a:schemeClr val="bg1"/>
            </a:solidFill>
            <a:bevel/>
            <a:tailEnd type="triangle"/>
          </a:ln>
        </p:spPr>
        <p:style>
          <a:lnRef idx="1">
            <a:schemeClr val="accent1"/>
          </a:lnRef>
          <a:fillRef idx="0">
            <a:schemeClr val="accent1"/>
          </a:fillRef>
          <a:effectRef idx="0">
            <a:schemeClr val="accent1"/>
          </a:effectRef>
          <a:fontRef idx="minor">
            <a:schemeClr val="tx1"/>
          </a:fontRef>
        </p:style>
      </p:cxnSp>
      <p:sp>
        <p:nvSpPr>
          <p:cNvPr id="38" name="Feedback from different classes of jetted radio galaxies: FR0s, FRIs and FRIIs">
            <a:extLst>
              <a:ext uri="{FF2B5EF4-FFF2-40B4-BE49-F238E27FC236}">
                <a16:creationId xmlns:a16="http://schemas.microsoft.com/office/drawing/2014/main" id="{BFE8153C-BC73-A7EC-E51B-5D1DF5A07EA2}"/>
              </a:ext>
            </a:extLst>
          </p:cNvPr>
          <p:cNvSpPr txBox="1"/>
          <p:nvPr/>
        </p:nvSpPr>
        <p:spPr>
          <a:xfrm>
            <a:off x="777568" y="4155665"/>
            <a:ext cx="6987063" cy="3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700"/>
              </a:spcBef>
              <a:buClr>
                <a:srgbClr val="FFFFFF"/>
              </a:buClr>
              <a:buFont typeface="Avenir Next Regular"/>
              <a:defRPr sz="4000" u="sng">
                <a:solidFill>
                  <a:srgbClr val="FFFFFF"/>
                </a:solidFill>
                <a:latin typeface="Avenir Next Regular"/>
                <a:ea typeface="Avenir Next Regular"/>
                <a:cs typeface="Avenir Next Regular"/>
                <a:sym typeface="Avenir Next Regular"/>
              </a:defRPr>
            </a:lvl1pPr>
          </a:lstStyle>
          <a:p>
            <a:pPr algn="ctr"/>
            <a:r>
              <a:rPr sz="1500" dirty="0"/>
              <a:t>Feedback from different classes of jetted radio galaxies: FR0s, FRIs and FRIIs</a:t>
            </a:r>
          </a:p>
        </p:txBody>
      </p:sp>
      <p:sp>
        <p:nvSpPr>
          <p:cNvPr id="3" name="AGN feedback through X-ray cavities and shocks">
            <a:extLst>
              <a:ext uri="{FF2B5EF4-FFF2-40B4-BE49-F238E27FC236}">
                <a16:creationId xmlns:a16="http://schemas.microsoft.com/office/drawing/2014/main" id="{0174BF58-3363-0DD9-D736-2E3BA6125627}"/>
              </a:ext>
            </a:extLst>
          </p:cNvPr>
          <p:cNvSpPr txBox="1"/>
          <p:nvPr/>
        </p:nvSpPr>
        <p:spPr>
          <a:xfrm>
            <a:off x="973480" y="3628233"/>
            <a:ext cx="6595238" cy="3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700"/>
              </a:spcBef>
              <a:buClr>
                <a:srgbClr val="FFFFFF"/>
              </a:buClr>
              <a:buFont typeface="Avenir Next Regular"/>
              <a:defRPr sz="4000" u="sng">
                <a:solidFill>
                  <a:srgbClr val="FFFFFF"/>
                </a:solidFill>
                <a:latin typeface="Avenir Next Regular"/>
                <a:ea typeface="Avenir Next Regular"/>
                <a:cs typeface="Avenir Next Regular"/>
                <a:sym typeface="Avenir Next Regular"/>
              </a:defRPr>
            </a:lvl1pPr>
          </a:lstStyle>
          <a:p>
            <a:pPr algn="ctr"/>
            <a:r>
              <a:rPr sz="1500" dirty="0"/>
              <a:t>AGN feedback through X-ray cavities and shocks</a:t>
            </a:r>
            <a:r>
              <a:rPr lang="it-IT" sz="1500" dirty="0"/>
              <a:t>: the </a:t>
            </a:r>
            <a:r>
              <a:rPr lang="it-IT" sz="1500" dirty="0" err="1"/>
              <a:t>example</a:t>
            </a:r>
            <a:r>
              <a:rPr lang="it-IT" sz="1500" dirty="0"/>
              <a:t> of RBS 797</a:t>
            </a:r>
            <a:endParaRPr sz="1500" dirty="0"/>
          </a:p>
        </p:txBody>
      </p:sp>
      <p:pic>
        <p:nvPicPr>
          <p:cNvPr id="5" name="Elemento grafico 4" descr="Segno di spunta con riempimento a tinta unita">
            <a:extLst>
              <a:ext uri="{FF2B5EF4-FFF2-40B4-BE49-F238E27FC236}">
                <a16:creationId xmlns:a16="http://schemas.microsoft.com/office/drawing/2014/main" id="{F358BAD9-A2FF-5BBA-137D-692F501ABA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8393" y="3580656"/>
            <a:ext cx="342065" cy="342065"/>
          </a:xfrm>
          <a:prstGeom prst="rect">
            <a:avLst/>
          </a:prstGeom>
        </p:spPr>
      </p:pic>
      <p:sp>
        <p:nvSpPr>
          <p:cNvPr id="6" name="Cornice 5">
            <a:extLst>
              <a:ext uri="{FF2B5EF4-FFF2-40B4-BE49-F238E27FC236}">
                <a16:creationId xmlns:a16="http://schemas.microsoft.com/office/drawing/2014/main" id="{66C28DAB-FCD6-304C-6305-720D89C6702D}"/>
              </a:ext>
            </a:extLst>
          </p:cNvPr>
          <p:cNvSpPr/>
          <p:nvPr/>
        </p:nvSpPr>
        <p:spPr>
          <a:xfrm>
            <a:off x="777419" y="4078910"/>
            <a:ext cx="6987063" cy="523220"/>
          </a:xfrm>
          <a:prstGeom prst="frame">
            <a:avLst>
              <a:gd name="adj1" fmla="val 2104"/>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7152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Jetted</a:t>
            </a:r>
            <a:r>
              <a:rPr lang="it-IT" sz="2000" dirty="0">
                <a:solidFill>
                  <a:schemeClr val="tx1"/>
                </a:solidFill>
              </a:rPr>
              <a:t> Radio </a:t>
            </a:r>
            <a:r>
              <a:rPr lang="it-IT" sz="2000" dirty="0" err="1">
                <a:solidFill>
                  <a:schemeClr val="tx1"/>
                </a:solidFill>
              </a:rPr>
              <a:t>Galaxies</a:t>
            </a:r>
            <a:r>
              <a:rPr lang="it-IT" sz="2000" dirty="0">
                <a:solidFill>
                  <a:schemeClr val="tx1"/>
                </a:solidFill>
              </a:rPr>
              <a:t> in Galaxy Clusters: FR0, FRI, FRII</a:t>
            </a:r>
          </a:p>
        </p:txBody>
      </p:sp>
      <p:pic>
        <p:nvPicPr>
          <p:cNvPr id="7" name="CygnusA_and_3C_31_copy.png" descr="CygnusA_and_3C_31_copy.png">
            <a:extLst>
              <a:ext uri="{FF2B5EF4-FFF2-40B4-BE49-F238E27FC236}">
                <a16:creationId xmlns:a16="http://schemas.microsoft.com/office/drawing/2014/main" id="{252C1589-CC65-974A-00C5-FF684EF8EB37}"/>
              </a:ext>
            </a:extLst>
          </p:cNvPr>
          <p:cNvPicPr>
            <a:picLocks noChangeAspect="1"/>
          </p:cNvPicPr>
          <p:nvPr/>
        </p:nvPicPr>
        <p:blipFill>
          <a:blip r:embed="rId3"/>
          <a:srcRect l="47790" t="9936" r="8948" b="15229"/>
          <a:stretch>
            <a:fillRect/>
          </a:stretch>
        </p:blipFill>
        <p:spPr>
          <a:xfrm>
            <a:off x="3323219" y="1218975"/>
            <a:ext cx="2017330" cy="3195722"/>
          </a:xfrm>
          <a:prstGeom prst="rect">
            <a:avLst/>
          </a:prstGeom>
          <a:ln w="25400" cap="flat">
            <a:solidFill>
              <a:srgbClr val="AF24B9"/>
            </a:solidFill>
            <a:prstDash val="solid"/>
            <a:miter lim="400000"/>
          </a:ln>
          <a:effectLst/>
        </p:spPr>
      </p:pic>
      <p:sp>
        <p:nvSpPr>
          <p:cNvPr id="9" name="FR I">
            <a:extLst>
              <a:ext uri="{FF2B5EF4-FFF2-40B4-BE49-F238E27FC236}">
                <a16:creationId xmlns:a16="http://schemas.microsoft.com/office/drawing/2014/main" id="{1F872EB9-598B-F1F3-2C5B-559F26EFE5E0}"/>
              </a:ext>
            </a:extLst>
          </p:cNvPr>
          <p:cNvSpPr/>
          <p:nvPr/>
        </p:nvSpPr>
        <p:spPr>
          <a:xfrm>
            <a:off x="3311677" y="1197644"/>
            <a:ext cx="631376" cy="396686"/>
          </a:xfrm>
          <a:prstGeom prst="rect">
            <a:avLst/>
          </a:prstGeom>
          <a:solidFill>
            <a:srgbClr val="AF24B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I</a:t>
            </a:r>
          </a:p>
        </p:txBody>
      </p:sp>
      <p:pic>
        <p:nvPicPr>
          <p:cNvPr id="13" name="Schermata 2022-10-03 alle 09.53.04.png" descr="Schermata 2022-10-03 alle 09.53.04.png">
            <a:extLst>
              <a:ext uri="{FF2B5EF4-FFF2-40B4-BE49-F238E27FC236}">
                <a16:creationId xmlns:a16="http://schemas.microsoft.com/office/drawing/2014/main" id="{71D3013A-BFFD-1247-350D-0EF8F62B70D9}"/>
              </a:ext>
            </a:extLst>
          </p:cNvPr>
          <p:cNvPicPr>
            <a:picLocks noChangeAspect="1"/>
          </p:cNvPicPr>
          <p:nvPr/>
        </p:nvPicPr>
        <p:blipFill>
          <a:blip r:embed="rId4"/>
          <a:srcRect l="3456" t="3456" r="3456" b="3456"/>
          <a:stretch>
            <a:fillRect/>
          </a:stretch>
        </p:blipFill>
        <p:spPr>
          <a:xfrm>
            <a:off x="913087" y="1195765"/>
            <a:ext cx="2205011" cy="3238836"/>
          </a:xfrm>
          <a:prstGeom prst="rect">
            <a:avLst/>
          </a:prstGeom>
          <a:ln w="25400" cap="flat">
            <a:solidFill>
              <a:srgbClr val="377E22"/>
            </a:solidFill>
            <a:prstDash val="solid"/>
            <a:miter lim="400000"/>
          </a:ln>
          <a:effectLst/>
        </p:spPr>
      </p:pic>
      <p:sp>
        <p:nvSpPr>
          <p:cNvPr id="14" name="FR II">
            <a:extLst>
              <a:ext uri="{FF2B5EF4-FFF2-40B4-BE49-F238E27FC236}">
                <a16:creationId xmlns:a16="http://schemas.microsoft.com/office/drawing/2014/main" id="{61AEA41B-8D26-5F83-D271-35B836A545A0}"/>
              </a:ext>
            </a:extLst>
          </p:cNvPr>
          <p:cNvSpPr/>
          <p:nvPr/>
        </p:nvSpPr>
        <p:spPr>
          <a:xfrm>
            <a:off x="2401121" y="4123903"/>
            <a:ext cx="720601" cy="309945"/>
          </a:xfrm>
          <a:prstGeom prst="rect">
            <a:avLst/>
          </a:prstGeom>
          <a:solidFill>
            <a:srgbClr val="377E2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II</a:t>
            </a:r>
          </a:p>
        </p:txBody>
      </p:sp>
      <p:grpSp>
        <p:nvGrpSpPr>
          <p:cNvPr id="15" name="Raggruppa">
            <a:extLst>
              <a:ext uri="{FF2B5EF4-FFF2-40B4-BE49-F238E27FC236}">
                <a16:creationId xmlns:a16="http://schemas.microsoft.com/office/drawing/2014/main" id="{6DB36021-AD58-5CD7-3673-09BF95A55D09}"/>
              </a:ext>
            </a:extLst>
          </p:cNvPr>
          <p:cNvGrpSpPr/>
          <p:nvPr/>
        </p:nvGrpSpPr>
        <p:grpSpPr>
          <a:xfrm>
            <a:off x="5526109" y="1229029"/>
            <a:ext cx="2050581" cy="3213056"/>
            <a:chOff x="0" y="0"/>
            <a:chExt cx="5735712" cy="8987292"/>
          </a:xfrm>
        </p:grpSpPr>
        <p:pic>
          <p:nvPicPr>
            <p:cNvPr id="16" name="first-fr0.jpeg" descr="first-fr0.jpeg">
              <a:extLst>
                <a:ext uri="{FF2B5EF4-FFF2-40B4-BE49-F238E27FC236}">
                  <a16:creationId xmlns:a16="http://schemas.microsoft.com/office/drawing/2014/main" id="{EC1F83A6-FE06-3C75-D1BC-EA772870E495}"/>
                </a:ext>
              </a:extLst>
            </p:cNvPr>
            <p:cNvPicPr>
              <a:picLocks noChangeAspect="1"/>
            </p:cNvPicPr>
            <p:nvPr/>
          </p:nvPicPr>
          <p:blipFill>
            <a:blip r:embed="rId5"/>
            <a:srcRect l="22190" r="22190"/>
            <a:stretch>
              <a:fillRect/>
            </a:stretch>
          </p:blipFill>
          <p:spPr>
            <a:xfrm>
              <a:off x="0" y="0"/>
              <a:ext cx="5735712" cy="8984098"/>
            </a:xfrm>
            <a:prstGeom prst="rect">
              <a:avLst/>
            </a:prstGeom>
            <a:ln w="25400" cap="flat">
              <a:solidFill>
                <a:srgbClr val="64DCF3"/>
              </a:solidFill>
              <a:prstDash val="solid"/>
              <a:miter lim="400000"/>
            </a:ln>
            <a:effectLst/>
          </p:spPr>
        </p:pic>
        <p:sp>
          <p:nvSpPr>
            <p:cNvPr id="17" name="FR 0">
              <a:extLst>
                <a:ext uri="{FF2B5EF4-FFF2-40B4-BE49-F238E27FC236}">
                  <a16:creationId xmlns:a16="http://schemas.microsoft.com/office/drawing/2014/main" id="{AE1740BA-80EC-EBB6-6873-EFBDE8E7B0A8}"/>
                </a:ext>
              </a:extLst>
            </p:cNvPr>
            <p:cNvSpPr/>
            <p:nvPr/>
          </p:nvSpPr>
          <p:spPr>
            <a:xfrm>
              <a:off x="6646" y="8097297"/>
              <a:ext cx="1994480" cy="889995"/>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0</a:t>
              </a:r>
            </a:p>
          </p:txBody>
        </p:sp>
        <p:sp>
          <p:nvSpPr>
            <p:cNvPr id="19" name="Linea">
              <a:extLst>
                <a:ext uri="{FF2B5EF4-FFF2-40B4-BE49-F238E27FC236}">
                  <a16:creationId xmlns:a16="http://schemas.microsoft.com/office/drawing/2014/main" id="{85980B30-1EE3-BF95-E22E-7F3FAAC696E2}"/>
                </a:ext>
              </a:extLst>
            </p:cNvPr>
            <p:cNvSpPr/>
            <p:nvPr/>
          </p:nvSpPr>
          <p:spPr>
            <a:xfrm>
              <a:off x="1940904" y="1874226"/>
              <a:ext cx="808272" cy="2169028"/>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a:lnSpc>
                  <a:spcPct val="80000"/>
                </a:lnSpc>
                <a:spcBef>
                  <a:spcPts val="0"/>
                </a:spcBef>
                <a:defRPr sz="4000" cap="all">
                  <a:latin typeface="+mj-lt"/>
                  <a:ea typeface="+mj-ea"/>
                  <a:cs typeface="+mj-cs"/>
                  <a:sym typeface="DIN Condensed Bold"/>
                </a:defRPr>
              </a:pPr>
              <a:endParaRPr/>
            </a:p>
          </p:txBody>
        </p:sp>
        <p:sp>
          <p:nvSpPr>
            <p:cNvPr id="20" name="Compact core">
              <a:extLst>
                <a:ext uri="{FF2B5EF4-FFF2-40B4-BE49-F238E27FC236}">
                  <a16:creationId xmlns:a16="http://schemas.microsoft.com/office/drawing/2014/main" id="{AB3A2334-6E57-B70D-B934-E43E79B4B31B}"/>
                </a:ext>
              </a:extLst>
            </p:cNvPr>
            <p:cNvSpPr txBox="1"/>
            <p:nvPr/>
          </p:nvSpPr>
          <p:spPr>
            <a:xfrm>
              <a:off x="610940" y="1021789"/>
              <a:ext cx="3627146" cy="889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FFFFFF"/>
                  </a:solidFill>
                </a:defRPr>
              </a:lvl1pPr>
            </a:lstStyle>
            <a:p>
              <a:r>
                <a:rPr dirty="0"/>
                <a:t>Compact core</a:t>
              </a:r>
            </a:p>
          </p:txBody>
        </p:sp>
      </p:grpSp>
    </p:spTree>
    <p:extLst>
      <p:ext uri="{BB962C8B-B14F-4D97-AF65-F5344CB8AC3E}">
        <p14:creationId xmlns:p14="http://schemas.microsoft.com/office/powerpoint/2010/main" val="348953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251498"/>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How FRI and FRII radio </a:t>
            </a:r>
            <a:r>
              <a:rPr lang="it-IT" sz="2000" dirty="0" err="1">
                <a:solidFill>
                  <a:schemeClr val="tx1"/>
                </a:solidFill>
              </a:rPr>
              <a:t>galaxies</a:t>
            </a:r>
            <a:r>
              <a:rPr lang="it-IT" sz="2000" dirty="0">
                <a:solidFill>
                  <a:schemeClr val="tx1"/>
                </a:solidFill>
              </a:rPr>
              <a:t> ‘</a:t>
            </a:r>
            <a:r>
              <a:rPr lang="it-IT" sz="2000" dirty="0" err="1">
                <a:solidFill>
                  <a:schemeClr val="tx1"/>
                </a:solidFill>
              </a:rPr>
              <a:t>feel</a:t>
            </a:r>
            <a:r>
              <a:rPr lang="it-IT" sz="2000" dirty="0">
                <a:solidFill>
                  <a:schemeClr val="tx1"/>
                </a:solidFill>
              </a:rPr>
              <a:t>’ </a:t>
            </a:r>
            <a:r>
              <a:rPr lang="it-IT" sz="2000" dirty="0" err="1">
                <a:solidFill>
                  <a:schemeClr val="tx1"/>
                </a:solidFill>
              </a:rPr>
              <a:t>their</a:t>
            </a:r>
            <a:r>
              <a:rPr lang="it-IT" sz="2000" dirty="0">
                <a:solidFill>
                  <a:schemeClr val="tx1"/>
                </a:solidFill>
              </a:rPr>
              <a:t> </a:t>
            </a:r>
            <a:r>
              <a:rPr lang="it-IT" sz="2000" dirty="0" err="1">
                <a:solidFill>
                  <a:schemeClr val="tx1"/>
                </a:solidFill>
              </a:rPr>
              <a:t>environment</a:t>
            </a:r>
            <a:r>
              <a:rPr lang="it-IT" sz="2000" dirty="0">
                <a:solidFill>
                  <a:schemeClr val="tx1"/>
                </a:solidFill>
              </a:rPr>
              <a:t> </a:t>
            </a:r>
          </a:p>
        </p:txBody>
      </p:sp>
      <p:pic>
        <p:nvPicPr>
          <p:cNvPr id="7" name="CygnusA_and_3C_31_copy.png" descr="CygnusA_and_3C_31_copy.png">
            <a:extLst>
              <a:ext uri="{FF2B5EF4-FFF2-40B4-BE49-F238E27FC236}">
                <a16:creationId xmlns:a16="http://schemas.microsoft.com/office/drawing/2014/main" id="{252C1589-CC65-974A-00C5-FF684EF8EB37}"/>
              </a:ext>
            </a:extLst>
          </p:cNvPr>
          <p:cNvPicPr>
            <a:picLocks noChangeAspect="1"/>
          </p:cNvPicPr>
          <p:nvPr/>
        </p:nvPicPr>
        <p:blipFill>
          <a:blip r:embed="rId3"/>
          <a:srcRect l="47790" t="9936" r="8948" b="15229"/>
          <a:stretch>
            <a:fillRect/>
          </a:stretch>
        </p:blipFill>
        <p:spPr>
          <a:xfrm>
            <a:off x="300443" y="2800349"/>
            <a:ext cx="1219386" cy="1931671"/>
          </a:xfrm>
          <a:prstGeom prst="rect">
            <a:avLst/>
          </a:prstGeom>
          <a:ln w="25400" cap="flat">
            <a:solidFill>
              <a:srgbClr val="AF24B9"/>
            </a:solidFill>
            <a:prstDash val="solid"/>
            <a:miter lim="400000"/>
          </a:ln>
          <a:effectLst/>
        </p:spPr>
      </p:pic>
      <p:pic>
        <p:nvPicPr>
          <p:cNvPr id="13" name="Schermata 2022-10-03 alle 09.53.04.png" descr="Schermata 2022-10-03 alle 09.53.04.png">
            <a:extLst>
              <a:ext uri="{FF2B5EF4-FFF2-40B4-BE49-F238E27FC236}">
                <a16:creationId xmlns:a16="http://schemas.microsoft.com/office/drawing/2014/main" id="{71D3013A-BFFD-1247-350D-0EF8F62B70D9}"/>
              </a:ext>
            </a:extLst>
          </p:cNvPr>
          <p:cNvPicPr>
            <a:picLocks noChangeAspect="1"/>
          </p:cNvPicPr>
          <p:nvPr/>
        </p:nvPicPr>
        <p:blipFill>
          <a:blip r:embed="rId4"/>
          <a:srcRect l="3456" t="3456" r="3456" b="3456"/>
          <a:stretch>
            <a:fillRect/>
          </a:stretch>
        </p:blipFill>
        <p:spPr>
          <a:xfrm>
            <a:off x="300443" y="958981"/>
            <a:ext cx="1219386" cy="1791097"/>
          </a:xfrm>
          <a:prstGeom prst="rect">
            <a:avLst/>
          </a:prstGeom>
          <a:ln w="25400" cap="flat">
            <a:solidFill>
              <a:srgbClr val="377E22"/>
            </a:solidFill>
            <a:prstDash val="solid"/>
            <a:miter lim="400000"/>
          </a:ln>
          <a:effectLst/>
        </p:spPr>
      </p:pic>
      <p:sp>
        <p:nvSpPr>
          <p:cNvPr id="2" name="Selection of 15 systems with detection of X-ray cavities and shocks reported in the literature">
            <a:extLst>
              <a:ext uri="{FF2B5EF4-FFF2-40B4-BE49-F238E27FC236}">
                <a16:creationId xmlns:a16="http://schemas.microsoft.com/office/drawing/2014/main" id="{4158A17F-A9FC-4E96-18DF-E326DB396B42}"/>
              </a:ext>
            </a:extLst>
          </p:cNvPr>
          <p:cNvSpPr txBox="1"/>
          <p:nvPr/>
        </p:nvSpPr>
        <p:spPr>
          <a:xfrm>
            <a:off x="1602771" y="723667"/>
            <a:ext cx="6533414" cy="287258"/>
          </a:xfrm>
          <a:prstGeom prst="rect">
            <a:avLst/>
          </a:prstGeom>
          <a:ln w="127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700">
                <a:solidFill>
                  <a:srgbClr val="FFFFFF"/>
                </a:solidFill>
                <a:latin typeface="Avenir Next Regular"/>
                <a:ea typeface="Avenir Next Regular"/>
                <a:cs typeface="Avenir Next Regular"/>
                <a:sym typeface="Avenir Next Regular"/>
              </a:defRPr>
            </a:lvl1pPr>
          </a:lstStyle>
          <a:p>
            <a:r>
              <a:rPr sz="1200"/>
              <a:t>Selection of 15 systems with detection of X-ray cavities and shocks reported in the literature</a:t>
            </a:r>
          </a:p>
        </p:txBody>
      </p:sp>
      <p:pic>
        <p:nvPicPr>
          <p:cNvPr id="5" name="RBS_cavcoolvFRI_new.pdf" descr="RBS_cavcoolvFRI_new.pdf">
            <a:extLst>
              <a:ext uri="{FF2B5EF4-FFF2-40B4-BE49-F238E27FC236}">
                <a16:creationId xmlns:a16="http://schemas.microsoft.com/office/drawing/2014/main" id="{98CBD7F2-AC08-AA02-0F68-7AC10E3C86A7}"/>
              </a:ext>
            </a:extLst>
          </p:cNvPr>
          <p:cNvPicPr>
            <a:picLocks noChangeAspect="1"/>
          </p:cNvPicPr>
          <p:nvPr/>
        </p:nvPicPr>
        <p:blipFill>
          <a:blip r:embed="rId5"/>
          <a:srcRect t="66961"/>
          <a:stretch>
            <a:fillRect/>
          </a:stretch>
        </p:blipFill>
        <p:spPr>
          <a:xfrm>
            <a:off x="1602771" y="1082984"/>
            <a:ext cx="3364856" cy="2470444"/>
          </a:xfrm>
          <a:prstGeom prst="rect">
            <a:avLst/>
          </a:prstGeom>
          <a:ln w="12700">
            <a:miter lim="400000"/>
          </a:ln>
        </p:spPr>
      </p:pic>
      <p:grpSp>
        <p:nvGrpSpPr>
          <p:cNvPr id="29" name="Gruppo 28">
            <a:extLst>
              <a:ext uri="{FF2B5EF4-FFF2-40B4-BE49-F238E27FC236}">
                <a16:creationId xmlns:a16="http://schemas.microsoft.com/office/drawing/2014/main" id="{0FF52B10-D6C4-A49C-0A6D-F55DF84BA557}"/>
              </a:ext>
            </a:extLst>
          </p:cNvPr>
          <p:cNvGrpSpPr/>
          <p:nvPr/>
        </p:nvGrpSpPr>
        <p:grpSpPr>
          <a:xfrm>
            <a:off x="1737776" y="1082984"/>
            <a:ext cx="6278099" cy="3197656"/>
            <a:chOff x="1737776" y="1082984"/>
            <a:chExt cx="6278099" cy="3197656"/>
          </a:xfrm>
        </p:grpSpPr>
        <mc:AlternateContent xmlns:mc="http://schemas.openxmlformats.org/markup-compatibility/2006" xmlns:a14="http://schemas.microsoft.com/office/drawing/2010/main">
          <mc:Choice Requires="a14">
            <p:sp>
              <p:nvSpPr>
                <p:cNvPr id="23" name="“Feedback ratio”">
                  <a:extLst>
                    <a:ext uri="{FF2B5EF4-FFF2-40B4-BE49-F238E27FC236}">
                      <a16:creationId xmlns:a16="http://schemas.microsoft.com/office/drawing/2014/main" id="{30185741-E404-4C46-CECF-558644547FBD}"/>
                    </a:ext>
                  </a:extLst>
                </p:cNvPr>
                <p:cNvSpPr txBox="1"/>
                <p:nvPr/>
              </p:nvSpPr>
              <p:spPr>
                <a:xfrm>
                  <a:off x="1737776" y="3840391"/>
                  <a:ext cx="3181109" cy="440249"/>
                </a:xfrm>
                <a:prstGeom prst="rect">
                  <a:avLst/>
                </a:prstGeom>
                <a:ln w="12700">
                  <a:solidFill>
                    <a:srgbClr val="FFFFFF"/>
                  </a:solidFill>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500">
                      <a:solidFill>
                        <a:srgbClr val="FFFFFF"/>
                      </a:solidFill>
                      <a:latin typeface="Avenir Next Regular"/>
                      <a:ea typeface="Avenir Next Regular"/>
                      <a:cs typeface="Avenir Next Regular"/>
                      <a:sym typeface="Avenir Next Regular"/>
                    </a:defRPr>
                  </a:pPr>
                  <a:r>
                    <a:rPr sz="1300" dirty="0"/>
                    <a:t>“Feedback ratio”</a:t>
                  </a:r>
                  <a14:m>
                    <m:oMath xmlns:m="http://schemas.openxmlformats.org/officeDocument/2006/math">
                      <m:r>
                        <a:rPr sz="1200" i="1">
                          <a:solidFill>
                            <a:srgbClr val="FEFEFE"/>
                          </a:solidFill>
                          <a:latin typeface="Cambria Math" panose="02040503050406030204" pitchFamily="18" charset="0"/>
                        </a:rPr>
                        <m:t>=</m:t>
                      </m:r>
                      <m:f>
                        <m:fPr>
                          <m:ctrlPr>
                            <a:rPr sz="1200" i="1">
                              <a:solidFill>
                                <a:srgbClr val="FEFEFE"/>
                              </a:solidFill>
                              <a:latin typeface="Cambria Math" panose="02040503050406030204" pitchFamily="18" charset="0"/>
                            </a:rPr>
                          </m:ctrlPr>
                        </m:fPr>
                        <m:num>
                          <m:sSub>
                            <m:sSubPr>
                              <m:ctrlPr>
                                <a:rPr sz="1200" i="1">
                                  <a:solidFill>
                                    <a:srgbClr val="FEFEFE"/>
                                  </a:solidFill>
                                  <a:latin typeface="Cambria Math" panose="02040503050406030204" pitchFamily="18" charset="0"/>
                                </a:rPr>
                              </m:ctrlPr>
                            </m:sSubPr>
                            <m:e>
                              <m:r>
                                <a:rPr sz="1200" i="1">
                                  <a:solidFill>
                                    <a:srgbClr val="FEFEFE"/>
                                  </a:solidFill>
                                  <a:latin typeface="Cambria Math" panose="02040503050406030204" pitchFamily="18" charset="0"/>
                                </a:rPr>
                                <m:t>𝑃</m:t>
                              </m:r>
                            </m:e>
                            <m:sub>
                              <m:r>
                                <a:rPr sz="1200" i="1">
                                  <a:solidFill>
                                    <a:srgbClr val="FEFEFE"/>
                                  </a:solidFill>
                                  <a:latin typeface="Cambria Math" panose="02040503050406030204" pitchFamily="18" charset="0"/>
                                </a:rPr>
                                <m:t>𝑡𝑜𝑡</m:t>
                              </m:r>
                            </m:sub>
                          </m:sSub>
                          <m:r>
                            <m:rPr>
                              <m:nor/>
                            </m:rPr>
                            <a:rPr sz="1200" i="1">
                              <a:solidFill>
                                <a:srgbClr val="FEFEFE"/>
                              </a:solidFill>
                              <a:latin typeface="Cambria Math" panose="02040503050406030204" pitchFamily="18" charset="0"/>
                            </a:rPr>
                            <m:t>(</m:t>
                          </m:r>
                          <m:r>
                            <m:rPr>
                              <m:nor/>
                            </m:rPr>
                            <a:rPr sz="1200" i="1">
                              <a:solidFill>
                                <a:srgbClr val="FEFEFE"/>
                              </a:solidFill>
                              <a:latin typeface="Cambria Math" panose="02040503050406030204" pitchFamily="18" charset="0"/>
                            </a:rPr>
                            <m:t>cavities</m:t>
                          </m:r>
                          <m:r>
                            <m:rPr>
                              <m:nor/>
                            </m:rPr>
                            <a:rPr sz="1200" i="1">
                              <a:solidFill>
                                <a:srgbClr val="FEFEFE"/>
                              </a:solidFill>
                              <a:latin typeface="Cambria Math" panose="02040503050406030204" pitchFamily="18" charset="0"/>
                            </a:rPr>
                            <m:t> + </m:t>
                          </m:r>
                          <m:r>
                            <m:rPr>
                              <m:nor/>
                            </m:rPr>
                            <a:rPr sz="1200" i="1">
                              <a:solidFill>
                                <a:srgbClr val="FEFEFE"/>
                              </a:solidFill>
                              <a:latin typeface="Cambria Math" panose="02040503050406030204" pitchFamily="18" charset="0"/>
                            </a:rPr>
                            <m:t>shock</m:t>
                          </m:r>
                          <m:r>
                            <m:rPr>
                              <m:nor/>
                            </m:rPr>
                            <a:rPr sz="1200" i="1">
                              <a:solidFill>
                                <a:srgbClr val="FEFEFE"/>
                              </a:solidFill>
                              <a:latin typeface="Cambria Math" panose="02040503050406030204" pitchFamily="18" charset="0"/>
                            </a:rPr>
                            <m:t>)</m:t>
                          </m:r>
                        </m:num>
                        <m:den>
                          <m:sSub>
                            <m:sSubPr>
                              <m:ctrlPr>
                                <a:rPr sz="1200" i="1">
                                  <a:solidFill>
                                    <a:srgbClr val="FEFEFE"/>
                                  </a:solidFill>
                                  <a:latin typeface="Cambria Math" panose="02040503050406030204" pitchFamily="18" charset="0"/>
                                </a:rPr>
                              </m:ctrlPr>
                            </m:sSubPr>
                            <m:e>
                              <m:r>
                                <a:rPr sz="1200" i="1">
                                  <a:solidFill>
                                    <a:srgbClr val="FEFEFE"/>
                                  </a:solidFill>
                                  <a:latin typeface="Cambria Math" panose="02040503050406030204" pitchFamily="18" charset="0"/>
                                </a:rPr>
                                <m:t>𝐿</m:t>
                              </m:r>
                            </m:e>
                            <m:sub>
                              <m:r>
                                <a:rPr sz="1200" i="1">
                                  <a:solidFill>
                                    <a:srgbClr val="FEFEFE"/>
                                  </a:solidFill>
                                  <a:latin typeface="Cambria Math" panose="02040503050406030204" pitchFamily="18" charset="0"/>
                                </a:rPr>
                                <m:t>𝑐𝑜𝑜𝑙</m:t>
                              </m:r>
                            </m:sub>
                          </m:sSub>
                          <m:r>
                            <m:rPr>
                              <m:nor/>
                            </m:rPr>
                            <a:rPr sz="1200" i="1">
                              <a:solidFill>
                                <a:srgbClr val="FEFEFE"/>
                              </a:solidFill>
                              <a:latin typeface="Cambria Math" panose="02040503050406030204" pitchFamily="18" charset="0"/>
                            </a:rPr>
                            <m:t>(</m:t>
                          </m:r>
                          <m:r>
                            <m:rPr>
                              <m:nor/>
                            </m:rPr>
                            <a:rPr sz="1200" i="1">
                              <a:solidFill>
                                <a:srgbClr val="FEFEFE"/>
                              </a:solidFill>
                              <a:latin typeface="Cambria Math" panose="02040503050406030204" pitchFamily="18" charset="0"/>
                            </a:rPr>
                            <m:t>ICM</m:t>
                          </m:r>
                          <m:r>
                            <m:rPr>
                              <m:nor/>
                            </m:rPr>
                            <a:rPr sz="1200" i="1">
                              <a:solidFill>
                                <a:srgbClr val="FEFEFE"/>
                              </a:solidFill>
                              <a:latin typeface="Cambria Math" panose="02040503050406030204" pitchFamily="18" charset="0"/>
                            </a:rPr>
                            <m:t>)</m:t>
                          </m:r>
                        </m:den>
                      </m:f>
                    </m:oMath>
                  </a14:m>
                  <a:endParaRPr sz="1200" dirty="0"/>
                </a:p>
              </p:txBody>
            </p:sp>
          </mc:Choice>
          <mc:Fallback xmlns="">
            <p:sp>
              <p:nvSpPr>
                <p:cNvPr id="23" name="“Feedback ratio”">
                  <a:extLst>
                    <a:ext uri="{FF2B5EF4-FFF2-40B4-BE49-F238E27FC236}">
                      <a16:creationId xmlns:a16="http://schemas.microsoft.com/office/drawing/2014/main" id="{30185741-E404-4C46-CECF-558644547FBD}"/>
                    </a:ext>
                  </a:extLst>
                </p:cNvPr>
                <p:cNvSpPr txBox="1">
                  <a:spLocks noRot="1" noChangeAspect="1" noMove="1" noResize="1" noEditPoints="1" noAdjustHandles="1" noChangeArrowheads="1" noChangeShapeType="1" noTextEdit="1"/>
                </p:cNvSpPr>
                <p:nvPr/>
              </p:nvSpPr>
              <p:spPr>
                <a:xfrm>
                  <a:off x="1737776" y="3840391"/>
                  <a:ext cx="3181109" cy="440249"/>
                </a:xfrm>
                <a:prstGeom prst="rect">
                  <a:avLst/>
                </a:prstGeom>
                <a:blipFill>
                  <a:blip r:embed="rId6"/>
                  <a:stretch>
                    <a:fillRect/>
                  </a:stretch>
                </a:blipFill>
                <a:ln w="127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grpSp>
          <p:nvGrpSpPr>
            <p:cNvPr id="28" name="Gruppo 27">
              <a:extLst>
                <a:ext uri="{FF2B5EF4-FFF2-40B4-BE49-F238E27FC236}">
                  <a16:creationId xmlns:a16="http://schemas.microsoft.com/office/drawing/2014/main" id="{112B412C-8B1E-D9AC-EB67-96A73B7E8A76}"/>
                </a:ext>
              </a:extLst>
            </p:cNvPr>
            <p:cNvGrpSpPr/>
            <p:nvPr/>
          </p:nvGrpSpPr>
          <p:grpSpPr>
            <a:xfrm>
              <a:off x="4967627" y="1082984"/>
              <a:ext cx="3048248" cy="2470444"/>
              <a:chOff x="4967627" y="1082984"/>
              <a:chExt cx="3048248" cy="2470444"/>
            </a:xfrm>
          </p:grpSpPr>
          <p:pic>
            <p:nvPicPr>
              <p:cNvPr id="18" name="ptot-kcentral.pdf" descr="ptot-kcentral.pdf">
                <a:extLst>
                  <a:ext uri="{FF2B5EF4-FFF2-40B4-BE49-F238E27FC236}">
                    <a16:creationId xmlns:a16="http://schemas.microsoft.com/office/drawing/2014/main" id="{65E1D84F-B2DF-1861-94E4-B2101D6017CC}"/>
                  </a:ext>
                </a:extLst>
              </p:cNvPr>
              <p:cNvPicPr>
                <a:picLocks noChangeAspect="1"/>
              </p:cNvPicPr>
              <p:nvPr/>
            </p:nvPicPr>
            <p:blipFill>
              <a:blip r:embed="rId7"/>
              <a:srcRect l="2766" t="11223" r="7542"/>
              <a:stretch>
                <a:fillRect/>
              </a:stretch>
            </p:blipFill>
            <p:spPr>
              <a:xfrm>
                <a:off x="5050569" y="1082984"/>
                <a:ext cx="2965306" cy="2470444"/>
              </a:xfrm>
              <a:prstGeom prst="rect">
                <a:avLst/>
              </a:prstGeom>
              <a:ln w="12700" cap="flat">
                <a:noFill/>
                <a:miter lim="400000"/>
              </a:ln>
              <a:effectLst/>
            </p:spPr>
          </p:pic>
          <p:sp>
            <p:nvSpPr>
              <p:cNvPr id="21" name="Rettangolo 20">
                <a:extLst>
                  <a:ext uri="{FF2B5EF4-FFF2-40B4-BE49-F238E27FC236}">
                    <a16:creationId xmlns:a16="http://schemas.microsoft.com/office/drawing/2014/main" id="{72BE7FA0-057A-A33F-C106-B6067839064F}"/>
                  </a:ext>
                </a:extLst>
              </p:cNvPr>
              <p:cNvSpPr/>
              <p:nvPr/>
            </p:nvSpPr>
            <p:spPr>
              <a:xfrm>
                <a:off x="6359197" y="1115122"/>
                <a:ext cx="853411" cy="2125789"/>
              </a:xfrm>
              <a:prstGeom prst="rect">
                <a:avLst/>
              </a:prstGeom>
              <a:solidFill>
                <a:srgbClr val="B303B4">
                  <a:alpha val="140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D1D66620-8C3A-B00B-B4C9-853681F857A8}"/>
                  </a:ext>
                </a:extLst>
              </p:cNvPr>
              <p:cNvSpPr/>
              <p:nvPr/>
            </p:nvSpPr>
            <p:spPr>
              <a:xfrm>
                <a:off x="6748718" y="1111413"/>
                <a:ext cx="428207" cy="2125789"/>
              </a:xfrm>
              <a:prstGeom prst="rect">
                <a:avLst/>
              </a:prstGeom>
              <a:solidFill>
                <a:srgbClr val="00B050">
                  <a:alpha val="140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Anello 24">
                <a:extLst>
                  <a:ext uri="{FF2B5EF4-FFF2-40B4-BE49-F238E27FC236}">
                    <a16:creationId xmlns:a16="http://schemas.microsoft.com/office/drawing/2014/main" id="{C18B963A-BB0B-91FA-8EF1-A8C5C5403989}"/>
                  </a:ext>
                </a:extLst>
              </p:cNvPr>
              <p:cNvSpPr/>
              <p:nvPr/>
            </p:nvSpPr>
            <p:spPr>
              <a:xfrm>
                <a:off x="4967627" y="1854529"/>
                <a:ext cx="248795" cy="673746"/>
              </a:xfrm>
              <a:prstGeom prst="donu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sp>
        <p:nvSpPr>
          <p:cNvPr id="27" name="Arco 26">
            <a:extLst>
              <a:ext uri="{FF2B5EF4-FFF2-40B4-BE49-F238E27FC236}">
                <a16:creationId xmlns:a16="http://schemas.microsoft.com/office/drawing/2014/main" id="{1FCA3C7E-9C6C-CE8E-B3C5-0C83DB2CE0DD}"/>
              </a:ext>
            </a:extLst>
          </p:cNvPr>
          <p:cNvSpPr/>
          <p:nvPr/>
        </p:nvSpPr>
        <p:spPr>
          <a:xfrm rot="18014968">
            <a:off x="2936693" y="2813703"/>
            <a:ext cx="2701742" cy="900773"/>
          </a:xfrm>
          <a:prstGeom prst="arc">
            <a:avLst>
              <a:gd name="adj1" fmla="val 12122781"/>
              <a:gd name="adj2" fmla="val 0"/>
            </a:avLst>
          </a:prstGeom>
          <a:ln w="19050" cap="rnd">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0" name="Differences of orders of magnitude in feedback ratio do not cause any significant over heating of the central gas!">
            <a:extLst>
              <a:ext uri="{FF2B5EF4-FFF2-40B4-BE49-F238E27FC236}">
                <a16:creationId xmlns:a16="http://schemas.microsoft.com/office/drawing/2014/main" id="{27CBF25E-7129-E9B2-C36A-8C3730D50C71}"/>
              </a:ext>
            </a:extLst>
          </p:cNvPr>
          <p:cNvSpPr txBox="1"/>
          <p:nvPr/>
        </p:nvSpPr>
        <p:spPr>
          <a:xfrm>
            <a:off x="5216422" y="3721766"/>
            <a:ext cx="2606682" cy="747577"/>
          </a:xfrm>
          <a:prstGeom prst="rect">
            <a:avLst/>
          </a:prstGeom>
          <a:gradFill>
            <a:gsLst>
              <a:gs pos="0">
                <a:srgbClr val="000000"/>
              </a:gs>
              <a:gs pos="100000">
                <a:srgbClr val="838787"/>
              </a:gs>
            </a:gsLst>
            <a:lin ang="5400000"/>
          </a:gradFill>
          <a:ln w="25400">
            <a:solidFill>
              <a:srgbClr val="5B585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80000"/>
              </a:lnSpc>
              <a:spcBef>
                <a:spcPts val="0"/>
              </a:spcBef>
              <a:defRPr sz="3500">
                <a:solidFill>
                  <a:srgbClr val="FFFFFF"/>
                </a:solidFill>
                <a:latin typeface="Chalkboard"/>
                <a:ea typeface="Chalkboard"/>
                <a:cs typeface="Chalkboard"/>
                <a:sym typeface="Chalkboard"/>
              </a:defRPr>
            </a:lvl1pPr>
          </a:lstStyle>
          <a:p>
            <a:r>
              <a:rPr sz="1300" dirty="0"/>
              <a:t>Differences of orders of magnitude in feedback ratio do not cause any significant over heating of the central gas!</a:t>
            </a:r>
          </a:p>
        </p:txBody>
      </p:sp>
      <p:sp>
        <p:nvSpPr>
          <p:cNvPr id="31" name="CasellaDiTesto 30">
            <a:extLst>
              <a:ext uri="{FF2B5EF4-FFF2-40B4-BE49-F238E27FC236}">
                <a16:creationId xmlns:a16="http://schemas.microsoft.com/office/drawing/2014/main" id="{1D537ED1-0940-1A7E-08A1-69C945AA1CB7}"/>
              </a:ext>
            </a:extLst>
          </p:cNvPr>
          <p:cNvSpPr txBox="1"/>
          <p:nvPr/>
        </p:nvSpPr>
        <p:spPr>
          <a:xfrm>
            <a:off x="6046039" y="3391025"/>
            <a:ext cx="455880" cy="184666"/>
          </a:xfrm>
          <a:prstGeom prst="rect">
            <a:avLst/>
          </a:prstGeom>
          <a:noFill/>
        </p:spPr>
        <p:txBody>
          <a:bodyPr wrap="square" rtlCol="0">
            <a:spAutoFit/>
          </a:bodyPr>
          <a:lstStyle/>
          <a:p>
            <a:r>
              <a:rPr lang="it-IT" sz="600" dirty="0" err="1"/>
              <a:t>Entropy</a:t>
            </a:r>
            <a:endParaRPr lang="it-IT" sz="600" dirty="0"/>
          </a:p>
        </p:txBody>
      </p:sp>
      <p:sp>
        <p:nvSpPr>
          <p:cNvPr id="4" name="Ubertosi et al. (2022b) arXiv:2212.10581">
            <a:extLst>
              <a:ext uri="{FF2B5EF4-FFF2-40B4-BE49-F238E27FC236}">
                <a16:creationId xmlns:a16="http://schemas.microsoft.com/office/drawing/2014/main" id="{1FCB2BE7-BBC9-B68F-571C-535214F3A0FB}"/>
              </a:ext>
            </a:extLst>
          </p:cNvPr>
          <p:cNvSpPr txBox="1"/>
          <p:nvPr/>
        </p:nvSpPr>
        <p:spPr>
          <a:xfrm>
            <a:off x="5193092" y="4560734"/>
            <a:ext cx="2975750"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000" u="none" strike="noStrike" dirty="0">
                <a:solidFill>
                  <a:schemeClr val="bg1"/>
                </a:solidFill>
                <a:effectLst/>
                <a:latin typeface="Avenir Next" panose="020B0503020202020204" pitchFamily="34" charset="0"/>
              </a:rPr>
              <a:t>Ubertosi et al. (2023) </a:t>
            </a:r>
            <a:r>
              <a:rPr lang="it-IT" sz="1000" u="none" strike="noStrike" dirty="0" err="1">
                <a:solidFill>
                  <a:schemeClr val="bg1"/>
                </a:solidFill>
                <a:effectLst/>
                <a:latin typeface="Avenir Next" panose="020B0503020202020204" pitchFamily="34" charset="0"/>
              </a:rPr>
              <a:t>ApJ</a:t>
            </a:r>
            <a:r>
              <a:rPr lang="it-IT" sz="1000" u="none" strike="noStrike" dirty="0">
                <a:solidFill>
                  <a:schemeClr val="bg1"/>
                </a:solidFill>
                <a:effectLst/>
                <a:latin typeface="Avenir Next" panose="020B0503020202020204" pitchFamily="34" charset="0"/>
              </a:rPr>
              <a:t> 944 216</a:t>
            </a:r>
            <a:endParaRPr sz="100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34723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Jetted</a:t>
            </a:r>
            <a:r>
              <a:rPr lang="it-IT" sz="2000" dirty="0">
                <a:solidFill>
                  <a:schemeClr val="tx1"/>
                </a:solidFill>
              </a:rPr>
              <a:t> Radio </a:t>
            </a:r>
            <a:r>
              <a:rPr lang="it-IT" sz="2000" dirty="0" err="1">
                <a:solidFill>
                  <a:schemeClr val="tx1"/>
                </a:solidFill>
              </a:rPr>
              <a:t>Galaxies</a:t>
            </a:r>
            <a:r>
              <a:rPr lang="it-IT" sz="2000" dirty="0">
                <a:solidFill>
                  <a:schemeClr val="tx1"/>
                </a:solidFill>
              </a:rPr>
              <a:t> in Galaxy Clusters: FR0, FRI, FRII</a:t>
            </a:r>
          </a:p>
        </p:txBody>
      </p:sp>
      <p:pic>
        <p:nvPicPr>
          <p:cNvPr id="7" name="CygnusA_and_3C_31_copy.png" descr="CygnusA_and_3C_31_copy.png">
            <a:extLst>
              <a:ext uri="{FF2B5EF4-FFF2-40B4-BE49-F238E27FC236}">
                <a16:creationId xmlns:a16="http://schemas.microsoft.com/office/drawing/2014/main" id="{252C1589-CC65-974A-00C5-FF684EF8EB37}"/>
              </a:ext>
            </a:extLst>
          </p:cNvPr>
          <p:cNvPicPr>
            <a:picLocks noChangeAspect="1"/>
          </p:cNvPicPr>
          <p:nvPr/>
        </p:nvPicPr>
        <p:blipFill>
          <a:blip r:embed="rId3"/>
          <a:srcRect l="47790" t="9936" r="8948" b="15229"/>
          <a:stretch>
            <a:fillRect/>
          </a:stretch>
        </p:blipFill>
        <p:spPr>
          <a:xfrm>
            <a:off x="3323219" y="1218975"/>
            <a:ext cx="2017330" cy="3195722"/>
          </a:xfrm>
          <a:prstGeom prst="rect">
            <a:avLst/>
          </a:prstGeom>
          <a:ln w="25400" cap="flat">
            <a:solidFill>
              <a:srgbClr val="AF24B9"/>
            </a:solidFill>
            <a:prstDash val="solid"/>
            <a:miter lim="400000"/>
          </a:ln>
          <a:effectLst/>
        </p:spPr>
      </p:pic>
      <p:sp>
        <p:nvSpPr>
          <p:cNvPr id="9" name="FR I">
            <a:extLst>
              <a:ext uri="{FF2B5EF4-FFF2-40B4-BE49-F238E27FC236}">
                <a16:creationId xmlns:a16="http://schemas.microsoft.com/office/drawing/2014/main" id="{1F872EB9-598B-F1F3-2C5B-559F26EFE5E0}"/>
              </a:ext>
            </a:extLst>
          </p:cNvPr>
          <p:cNvSpPr/>
          <p:nvPr/>
        </p:nvSpPr>
        <p:spPr>
          <a:xfrm>
            <a:off x="3311677" y="1197644"/>
            <a:ext cx="631376" cy="396686"/>
          </a:xfrm>
          <a:prstGeom prst="rect">
            <a:avLst/>
          </a:prstGeom>
          <a:solidFill>
            <a:srgbClr val="AF24B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I</a:t>
            </a:r>
          </a:p>
        </p:txBody>
      </p:sp>
      <p:pic>
        <p:nvPicPr>
          <p:cNvPr id="13" name="Schermata 2022-10-03 alle 09.53.04.png" descr="Schermata 2022-10-03 alle 09.53.04.png">
            <a:extLst>
              <a:ext uri="{FF2B5EF4-FFF2-40B4-BE49-F238E27FC236}">
                <a16:creationId xmlns:a16="http://schemas.microsoft.com/office/drawing/2014/main" id="{71D3013A-BFFD-1247-350D-0EF8F62B70D9}"/>
              </a:ext>
            </a:extLst>
          </p:cNvPr>
          <p:cNvPicPr>
            <a:picLocks noChangeAspect="1"/>
          </p:cNvPicPr>
          <p:nvPr/>
        </p:nvPicPr>
        <p:blipFill>
          <a:blip r:embed="rId4"/>
          <a:srcRect l="3456" t="3456" r="3456" b="3456"/>
          <a:stretch>
            <a:fillRect/>
          </a:stretch>
        </p:blipFill>
        <p:spPr>
          <a:xfrm>
            <a:off x="913087" y="1195765"/>
            <a:ext cx="2205011" cy="3238836"/>
          </a:xfrm>
          <a:prstGeom prst="rect">
            <a:avLst/>
          </a:prstGeom>
          <a:ln w="25400" cap="flat">
            <a:solidFill>
              <a:srgbClr val="377E22"/>
            </a:solidFill>
            <a:prstDash val="solid"/>
            <a:miter lim="400000"/>
          </a:ln>
          <a:effectLst/>
        </p:spPr>
      </p:pic>
      <p:sp>
        <p:nvSpPr>
          <p:cNvPr id="14" name="FR II">
            <a:extLst>
              <a:ext uri="{FF2B5EF4-FFF2-40B4-BE49-F238E27FC236}">
                <a16:creationId xmlns:a16="http://schemas.microsoft.com/office/drawing/2014/main" id="{61AEA41B-8D26-5F83-D271-35B836A545A0}"/>
              </a:ext>
            </a:extLst>
          </p:cNvPr>
          <p:cNvSpPr/>
          <p:nvPr/>
        </p:nvSpPr>
        <p:spPr>
          <a:xfrm>
            <a:off x="2401121" y="4123903"/>
            <a:ext cx="720601" cy="309945"/>
          </a:xfrm>
          <a:prstGeom prst="rect">
            <a:avLst/>
          </a:prstGeom>
          <a:solidFill>
            <a:srgbClr val="377E2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II</a:t>
            </a:r>
          </a:p>
        </p:txBody>
      </p:sp>
      <p:grpSp>
        <p:nvGrpSpPr>
          <p:cNvPr id="15" name="Raggruppa">
            <a:extLst>
              <a:ext uri="{FF2B5EF4-FFF2-40B4-BE49-F238E27FC236}">
                <a16:creationId xmlns:a16="http://schemas.microsoft.com/office/drawing/2014/main" id="{6DB36021-AD58-5CD7-3673-09BF95A55D09}"/>
              </a:ext>
            </a:extLst>
          </p:cNvPr>
          <p:cNvGrpSpPr/>
          <p:nvPr/>
        </p:nvGrpSpPr>
        <p:grpSpPr>
          <a:xfrm>
            <a:off x="5526109" y="1229029"/>
            <a:ext cx="2050581" cy="3213056"/>
            <a:chOff x="0" y="0"/>
            <a:chExt cx="5735712" cy="8987292"/>
          </a:xfrm>
        </p:grpSpPr>
        <p:pic>
          <p:nvPicPr>
            <p:cNvPr id="16" name="first-fr0.jpeg" descr="first-fr0.jpeg">
              <a:extLst>
                <a:ext uri="{FF2B5EF4-FFF2-40B4-BE49-F238E27FC236}">
                  <a16:creationId xmlns:a16="http://schemas.microsoft.com/office/drawing/2014/main" id="{EC1F83A6-FE06-3C75-D1BC-EA772870E495}"/>
                </a:ext>
              </a:extLst>
            </p:cNvPr>
            <p:cNvPicPr>
              <a:picLocks noChangeAspect="1"/>
            </p:cNvPicPr>
            <p:nvPr/>
          </p:nvPicPr>
          <p:blipFill>
            <a:blip r:embed="rId5"/>
            <a:srcRect l="22190" r="22190"/>
            <a:stretch>
              <a:fillRect/>
            </a:stretch>
          </p:blipFill>
          <p:spPr>
            <a:xfrm>
              <a:off x="0" y="0"/>
              <a:ext cx="5735712" cy="8984098"/>
            </a:xfrm>
            <a:prstGeom prst="rect">
              <a:avLst/>
            </a:prstGeom>
            <a:ln w="25400" cap="flat">
              <a:solidFill>
                <a:srgbClr val="64DCF3"/>
              </a:solidFill>
              <a:prstDash val="solid"/>
              <a:miter lim="400000"/>
            </a:ln>
            <a:effectLst/>
          </p:spPr>
        </p:pic>
        <p:sp>
          <p:nvSpPr>
            <p:cNvPr id="17" name="FR 0">
              <a:extLst>
                <a:ext uri="{FF2B5EF4-FFF2-40B4-BE49-F238E27FC236}">
                  <a16:creationId xmlns:a16="http://schemas.microsoft.com/office/drawing/2014/main" id="{AE1740BA-80EC-EBB6-6873-EFBDE8E7B0A8}"/>
                </a:ext>
              </a:extLst>
            </p:cNvPr>
            <p:cNvSpPr/>
            <p:nvPr/>
          </p:nvSpPr>
          <p:spPr>
            <a:xfrm>
              <a:off x="6646" y="8097297"/>
              <a:ext cx="1994480" cy="889995"/>
            </a:xfrm>
            <a:prstGeom prst="rect">
              <a:avLst/>
            </a:prstGeom>
            <a:solidFill>
              <a:schemeClr val="accent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0</a:t>
              </a:r>
            </a:p>
          </p:txBody>
        </p:sp>
        <p:sp>
          <p:nvSpPr>
            <p:cNvPr id="19" name="Linea">
              <a:extLst>
                <a:ext uri="{FF2B5EF4-FFF2-40B4-BE49-F238E27FC236}">
                  <a16:creationId xmlns:a16="http://schemas.microsoft.com/office/drawing/2014/main" id="{85980B30-1EE3-BF95-E22E-7F3FAAC696E2}"/>
                </a:ext>
              </a:extLst>
            </p:cNvPr>
            <p:cNvSpPr/>
            <p:nvPr/>
          </p:nvSpPr>
          <p:spPr>
            <a:xfrm>
              <a:off x="1940904" y="1874226"/>
              <a:ext cx="808272" cy="2169028"/>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a:lnSpc>
                  <a:spcPct val="80000"/>
                </a:lnSpc>
                <a:spcBef>
                  <a:spcPts val="0"/>
                </a:spcBef>
                <a:defRPr sz="4000" cap="all">
                  <a:latin typeface="+mj-lt"/>
                  <a:ea typeface="+mj-ea"/>
                  <a:cs typeface="+mj-cs"/>
                  <a:sym typeface="DIN Condensed Bold"/>
                </a:defRPr>
              </a:pPr>
              <a:endParaRPr/>
            </a:p>
          </p:txBody>
        </p:sp>
        <p:sp>
          <p:nvSpPr>
            <p:cNvPr id="20" name="Compact core">
              <a:extLst>
                <a:ext uri="{FF2B5EF4-FFF2-40B4-BE49-F238E27FC236}">
                  <a16:creationId xmlns:a16="http://schemas.microsoft.com/office/drawing/2014/main" id="{AB3A2334-6E57-B70D-B934-E43E79B4B31B}"/>
                </a:ext>
              </a:extLst>
            </p:cNvPr>
            <p:cNvSpPr txBox="1"/>
            <p:nvPr/>
          </p:nvSpPr>
          <p:spPr>
            <a:xfrm>
              <a:off x="610940" y="1021789"/>
              <a:ext cx="3627146" cy="889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dirty="0"/>
                <a:t>Compact core</a:t>
              </a:r>
            </a:p>
          </p:txBody>
        </p:sp>
      </p:grpSp>
    </p:spTree>
    <p:extLst>
      <p:ext uri="{BB962C8B-B14F-4D97-AF65-F5344CB8AC3E}">
        <p14:creationId xmlns:p14="http://schemas.microsoft.com/office/powerpoint/2010/main" val="81643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The </a:t>
            </a:r>
            <a:r>
              <a:rPr lang="it-IT" sz="2000" dirty="0" err="1">
                <a:solidFill>
                  <a:schemeClr val="tx1"/>
                </a:solidFill>
              </a:rPr>
              <a:t>properties</a:t>
            </a:r>
            <a:r>
              <a:rPr lang="it-IT" sz="2000" dirty="0">
                <a:solidFill>
                  <a:schemeClr val="tx1"/>
                </a:solidFill>
              </a:rPr>
              <a:t> of FR0 radio </a:t>
            </a:r>
            <a:r>
              <a:rPr lang="it-IT" sz="2000" dirty="0" err="1">
                <a:solidFill>
                  <a:schemeClr val="tx1"/>
                </a:solidFill>
              </a:rPr>
              <a:t>galaxies</a:t>
            </a:r>
            <a:r>
              <a:rPr lang="it-IT" sz="2000" dirty="0">
                <a:solidFill>
                  <a:schemeClr val="tx1"/>
                </a:solidFill>
              </a:rPr>
              <a:t> </a:t>
            </a:r>
          </a:p>
        </p:txBody>
      </p:sp>
      <p:grpSp>
        <p:nvGrpSpPr>
          <p:cNvPr id="2" name="Raggruppa">
            <a:extLst>
              <a:ext uri="{FF2B5EF4-FFF2-40B4-BE49-F238E27FC236}">
                <a16:creationId xmlns:a16="http://schemas.microsoft.com/office/drawing/2014/main" id="{65659669-0792-C7D1-B44C-C79005331346}"/>
              </a:ext>
            </a:extLst>
          </p:cNvPr>
          <p:cNvGrpSpPr/>
          <p:nvPr/>
        </p:nvGrpSpPr>
        <p:grpSpPr>
          <a:xfrm>
            <a:off x="557067" y="1211826"/>
            <a:ext cx="2050581" cy="3213056"/>
            <a:chOff x="0" y="0"/>
            <a:chExt cx="5735712" cy="8987292"/>
          </a:xfrm>
        </p:grpSpPr>
        <p:pic>
          <p:nvPicPr>
            <p:cNvPr id="3" name="first-fr0.jpeg" descr="first-fr0.jpeg">
              <a:extLst>
                <a:ext uri="{FF2B5EF4-FFF2-40B4-BE49-F238E27FC236}">
                  <a16:creationId xmlns:a16="http://schemas.microsoft.com/office/drawing/2014/main" id="{F4B183B3-389C-8DD6-B578-7370D32BC25A}"/>
                </a:ext>
              </a:extLst>
            </p:cNvPr>
            <p:cNvPicPr>
              <a:picLocks noChangeAspect="1"/>
            </p:cNvPicPr>
            <p:nvPr/>
          </p:nvPicPr>
          <p:blipFill>
            <a:blip r:embed="rId3"/>
            <a:srcRect l="22190" r="22190"/>
            <a:stretch>
              <a:fillRect/>
            </a:stretch>
          </p:blipFill>
          <p:spPr>
            <a:xfrm>
              <a:off x="0" y="0"/>
              <a:ext cx="5735712" cy="8984098"/>
            </a:xfrm>
            <a:prstGeom prst="rect">
              <a:avLst/>
            </a:prstGeom>
            <a:ln w="25400" cap="flat">
              <a:solidFill>
                <a:srgbClr val="64DCF3"/>
              </a:solidFill>
              <a:prstDash val="solid"/>
              <a:miter lim="400000"/>
            </a:ln>
            <a:effectLst/>
          </p:spPr>
        </p:pic>
        <p:sp>
          <p:nvSpPr>
            <p:cNvPr id="4" name="FR 0">
              <a:extLst>
                <a:ext uri="{FF2B5EF4-FFF2-40B4-BE49-F238E27FC236}">
                  <a16:creationId xmlns:a16="http://schemas.microsoft.com/office/drawing/2014/main" id="{713F64D0-D1A2-9FDF-1413-CA16540FFF73}"/>
                </a:ext>
              </a:extLst>
            </p:cNvPr>
            <p:cNvSpPr/>
            <p:nvPr/>
          </p:nvSpPr>
          <p:spPr>
            <a:xfrm>
              <a:off x="6646" y="8097297"/>
              <a:ext cx="1994480" cy="889995"/>
            </a:xfrm>
            <a:prstGeom prst="rect">
              <a:avLst/>
            </a:prstGeom>
            <a:solidFill>
              <a:schemeClr val="accent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nSpc>
                  <a:spcPct val="80000"/>
                </a:lnSpc>
                <a:spcBef>
                  <a:spcPts val="0"/>
                </a:spcBef>
                <a:defRPr sz="4000" cap="all">
                  <a:solidFill>
                    <a:srgbClr val="FFFFFF"/>
                  </a:solidFill>
                  <a:latin typeface="+mj-lt"/>
                  <a:ea typeface="+mj-ea"/>
                  <a:cs typeface="+mj-cs"/>
                  <a:sym typeface="DIN Condensed Bold"/>
                </a:defRPr>
              </a:lvl1pPr>
            </a:lstStyle>
            <a:p>
              <a:r>
                <a:rPr sz="2000" dirty="0"/>
                <a:t>FR 0</a:t>
              </a:r>
            </a:p>
          </p:txBody>
        </p:sp>
        <p:sp>
          <p:nvSpPr>
            <p:cNvPr id="5" name="Linea">
              <a:extLst>
                <a:ext uri="{FF2B5EF4-FFF2-40B4-BE49-F238E27FC236}">
                  <a16:creationId xmlns:a16="http://schemas.microsoft.com/office/drawing/2014/main" id="{EC904C24-7F15-CB47-42E8-9280AC62E420}"/>
                </a:ext>
              </a:extLst>
            </p:cNvPr>
            <p:cNvSpPr/>
            <p:nvPr/>
          </p:nvSpPr>
          <p:spPr>
            <a:xfrm>
              <a:off x="1940904" y="1874226"/>
              <a:ext cx="808272" cy="2169028"/>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lgn="ctr">
                <a:lnSpc>
                  <a:spcPct val="80000"/>
                </a:lnSpc>
                <a:spcBef>
                  <a:spcPts val="0"/>
                </a:spcBef>
                <a:defRPr sz="4000" cap="all">
                  <a:latin typeface="+mj-lt"/>
                  <a:ea typeface="+mj-ea"/>
                  <a:cs typeface="+mj-cs"/>
                  <a:sym typeface="DIN Condensed Bold"/>
                </a:defRPr>
              </a:pPr>
              <a:endParaRPr/>
            </a:p>
          </p:txBody>
        </p:sp>
        <p:sp>
          <p:nvSpPr>
            <p:cNvPr id="6" name="Compact core">
              <a:extLst>
                <a:ext uri="{FF2B5EF4-FFF2-40B4-BE49-F238E27FC236}">
                  <a16:creationId xmlns:a16="http://schemas.microsoft.com/office/drawing/2014/main" id="{2D7DBFE7-8EC4-4196-3B10-E9EDC6BA574C}"/>
                </a:ext>
              </a:extLst>
            </p:cNvPr>
            <p:cNvSpPr txBox="1"/>
            <p:nvPr/>
          </p:nvSpPr>
          <p:spPr>
            <a:xfrm>
              <a:off x="610940" y="1021789"/>
              <a:ext cx="3627146" cy="889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dirty="0"/>
                <a:t>Compact core</a:t>
              </a:r>
            </a:p>
          </p:txBody>
        </p:sp>
      </p:grpSp>
      <mc:AlternateContent xmlns:mc="http://schemas.openxmlformats.org/markup-compatibility/2006" xmlns:a14="http://schemas.microsoft.com/office/drawing/2010/main">
        <mc:Choice Requires="a14">
          <p:sp>
            <p:nvSpPr>
              <p:cNvPr id="8" name="Compact radio galaxies, unresolved by FIRST (5’’) and NVSS at 1.4 GHz (Best &amp; Heckman 2012), 5 times more numerous than FRIs (Baldi et al., 2018a).…">
                <a:extLst>
                  <a:ext uri="{FF2B5EF4-FFF2-40B4-BE49-F238E27FC236}">
                    <a16:creationId xmlns:a16="http://schemas.microsoft.com/office/drawing/2014/main" id="{D4786E3B-D150-DB15-7AB4-BC3220835BF6}"/>
                  </a:ext>
                </a:extLst>
              </p:cNvPr>
              <p:cNvSpPr txBox="1"/>
              <p:nvPr/>
            </p:nvSpPr>
            <p:spPr>
              <a:xfrm>
                <a:off x="2826066" y="1211826"/>
                <a:ext cx="5164200" cy="2303195"/>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just">
                  <a:buClr>
                    <a:schemeClr val="accent2">
                      <a:hueOff val="58624"/>
                      <a:satOff val="8984"/>
                      <a:lumOff val="25490"/>
                    </a:schemeClr>
                  </a:buClr>
                  <a:buSzPct val="100000"/>
                  <a:defRPr sz="3100">
                    <a:solidFill>
                      <a:srgbClr val="FFFFFF"/>
                    </a:solidFill>
                    <a:latin typeface="Avenir Next Regular"/>
                    <a:ea typeface="Avenir Next Regular"/>
                    <a:cs typeface="Avenir Next Regular"/>
                    <a:sym typeface="Avenir Next Regular"/>
                  </a:defRPr>
                </a:pPr>
                <a:r>
                  <a:rPr sz="1300" b="1" dirty="0">
                    <a:solidFill>
                      <a:srgbClr val="00B0F0"/>
                    </a:solidFill>
                  </a:rPr>
                  <a:t>Compact radio galaxies</a:t>
                </a:r>
                <a:r>
                  <a:rPr sz="1300" dirty="0"/>
                  <a:t>, unresolved by FIRST (5’’) and NVSS at 1.4 GHz (Best &amp; Heckman 2012), 5 times more numerous than FRIs (</a:t>
                </a:r>
                <a:r>
                  <a:rPr sz="1300" dirty="0" err="1"/>
                  <a:t>Baldi</a:t>
                </a:r>
                <a:r>
                  <a:rPr sz="1300" dirty="0"/>
                  <a:t> et al., 2018a). </a:t>
                </a:r>
                <a:endParaRPr lang="it-IT" sz="1300" dirty="0"/>
              </a:p>
              <a:p>
                <a:pPr algn="just">
                  <a:buClr>
                    <a:schemeClr val="accent2">
                      <a:hueOff val="58624"/>
                      <a:satOff val="8984"/>
                      <a:lumOff val="25490"/>
                    </a:schemeClr>
                  </a:buClr>
                  <a:buSzPct val="100000"/>
                  <a:defRPr sz="3100">
                    <a:solidFill>
                      <a:srgbClr val="FFFFFF"/>
                    </a:solidFill>
                    <a:latin typeface="Avenir Next Regular"/>
                    <a:ea typeface="Avenir Next Regular"/>
                    <a:cs typeface="Avenir Next Regular"/>
                    <a:sym typeface="Avenir Next Regular"/>
                  </a:defRPr>
                </a:pPr>
                <a:endParaRPr sz="1300" dirty="0"/>
              </a:p>
              <a:p>
                <a:pPr algn="just">
                  <a:buSzPct val="100000"/>
                  <a:defRPr sz="3100">
                    <a:solidFill>
                      <a:srgbClr val="FFFFFF"/>
                    </a:solidFill>
                    <a:latin typeface="Avenir Next Regular"/>
                    <a:ea typeface="Avenir Next Regular"/>
                    <a:cs typeface="Avenir Next Regular"/>
                    <a:sym typeface="Avenir Next Regular"/>
                  </a:defRPr>
                </a:pPr>
                <a:r>
                  <a:rPr sz="1300" b="1" dirty="0">
                    <a:solidFill>
                      <a:srgbClr val="00B0F0"/>
                    </a:solidFill>
                  </a:rPr>
                  <a:t>FR0s could be powered by slowly spinning BHs</a:t>
                </a:r>
                <a:r>
                  <a:rPr sz="1300" dirty="0"/>
                  <a:t> which produce weak jets, with low bulk speed </a:t>
                </a:r>
                <a14:m>
                  <m:oMath xmlns:m="http://schemas.openxmlformats.org/officeDocument/2006/math">
                    <m:r>
                      <m:rPr>
                        <m:sty m:val="p"/>
                      </m:rPr>
                      <a:rPr sz="1300" i="1">
                        <a:solidFill>
                          <a:srgbClr val="FEFEFE"/>
                        </a:solidFill>
                        <a:latin typeface="Cambria Math" panose="02040503050406030204" pitchFamily="18" charset="0"/>
                      </a:rPr>
                      <m:t>Γ</m:t>
                    </m:r>
                  </m:oMath>
                </a14:m>
                <a:r>
                  <a:rPr sz="1300" dirty="0"/>
                  <a:t> (</a:t>
                </a:r>
                <a:r>
                  <a:rPr sz="1300" dirty="0" err="1"/>
                  <a:t>Baldi</a:t>
                </a:r>
                <a:r>
                  <a:rPr sz="1300" dirty="0"/>
                  <a:t> et al., 2015</a:t>
                </a:r>
                <a:r>
                  <a:rPr lang="it-IT" sz="1300" dirty="0"/>
                  <a:t>, 2021; Giovannini et al. 2023</a:t>
                </a:r>
                <a:r>
                  <a:rPr sz="1300" dirty="0"/>
                  <a:t>).</a:t>
                </a:r>
                <a:endParaRPr lang="it-IT" sz="1300" dirty="0"/>
              </a:p>
              <a:p>
                <a:pPr algn="just">
                  <a:buSzPct val="100000"/>
                  <a:defRPr sz="3100">
                    <a:solidFill>
                      <a:srgbClr val="FFFFFF"/>
                    </a:solidFill>
                    <a:latin typeface="Avenir Next Regular"/>
                    <a:ea typeface="Avenir Next Regular"/>
                    <a:cs typeface="Avenir Next Regular"/>
                    <a:sym typeface="Avenir Next Regular"/>
                  </a:defRPr>
                </a:pPr>
                <a:endParaRPr sz="1300" dirty="0"/>
              </a:p>
              <a:p>
                <a:pPr algn="just">
                  <a:buSzPct val="100000"/>
                  <a:defRPr sz="3100">
                    <a:solidFill>
                      <a:srgbClr val="FFFFFF"/>
                    </a:solidFill>
                    <a:latin typeface="Avenir Next Regular"/>
                    <a:ea typeface="Avenir Next Regular"/>
                    <a:cs typeface="Avenir Next Regular"/>
                    <a:sym typeface="Avenir Next Regular"/>
                  </a:defRPr>
                </a:pPr>
                <a:r>
                  <a:rPr sz="1300" b="1" dirty="0">
                    <a:solidFill>
                      <a:srgbClr val="00B0F0"/>
                    </a:solidFill>
                  </a:rPr>
                  <a:t>15-20% of FR0s are surrounded by faint extended emission</a:t>
                </a:r>
                <a:r>
                  <a:rPr sz="1300" dirty="0"/>
                  <a:t> (</a:t>
                </a:r>
                <a:r>
                  <a:rPr sz="1300" dirty="0" err="1"/>
                  <a:t>Baldi</a:t>
                </a:r>
                <a:r>
                  <a:rPr sz="1300" dirty="0"/>
                  <a:t> et al. 2019, </a:t>
                </a:r>
                <a:r>
                  <a:rPr sz="1300" dirty="0" err="1"/>
                  <a:t>Capetti</a:t>
                </a:r>
                <a:r>
                  <a:rPr sz="1300" dirty="0"/>
                  <a:t> et al. 2020) </a:t>
                </a:r>
                <a14:m>
                  <m:oMath xmlns:m="http://schemas.openxmlformats.org/officeDocument/2006/math">
                    <m:r>
                      <a:rPr sz="1300" i="1">
                        <a:solidFill>
                          <a:srgbClr val="FEFEFE"/>
                        </a:solidFill>
                        <a:latin typeface="Cambria Math" panose="02040503050406030204" pitchFamily="18" charset="0"/>
                      </a:rPr>
                      <m:t>→</m:t>
                    </m:r>
                  </m:oMath>
                </a14:m>
                <a:r>
                  <a:rPr sz="1300" dirty="0"/>
                  <a:t>FR0s and FRIs may be the extremes of a continuous population of jetted radio sources of varying jet power </a:t>
                </a:r>
              </a:p>
            </p:txBody>
          </p:sp>
        </mc:Choice>
        <mc:Fallback xmlns="">
          <p:sp>
            <p:nvSpPr>
              <p:cNvPr id="8" name="Compact radio galaxies, unresolved by FIRST (5’’) and NVSS at 1.4 GHz (Best &amp; Heckman 2012), 5 times more numerous than FRIs (Baldi et al., 2018a).…">
                <a:extLst>
                  <a:ext uri="{FF2B5EF4-FFF2-40B4-BE49-F238E27FC236}">
                    <a16:creationId xmlns:a16="http://schemas.microsoft.com/office/drawing/2014/main" id="{D4786E3B-D150-DB15-7AB4-BC3220835BF6}"/>
                  </a:ext>
                </a:extLst>
              </p:cNvPr>
              <p:cNvSpPr txBox="1">
                <a:spLocks noRot="1" noChangeAspect="1" noMove="1" noResize="1" noEditPoints="1" noAdjustHandles="1" noChangeArrowheads="1" noChangeShapeType="1" noTextEdit="1"/>
              </p:cNvSpPr>
              <p:nvPr/>
            </p:nvSpPr>
            <p:spPr>
              <a:xfrm>
                <a:off x="2826066" y="1211826"/>
                <a:ext cx="5164200" cy="2303195"/>
              </a:xfrm>
              <a:prstGeom prst="rect">
                <a:avLst/>
              </a:prstGeom>
              <a:blipFill>
                <a:blip r:embed="rId4"/>
                <a:stretch>
                  <a:fillRect l="-980" r="-980" b="-164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10" name="If the jet axis has been reoriented, this happened relatively quickly">
            <a:extLst>
              <a:ext uri="{FF2B5EF4-FFF2-40B4-BE49-F238E27FC236}">
                <a16:creationId xmlns:a16="http://schemas.microsoft.com/office/drawing/2014/main" id="{7933F1A3-DF4B-DD58-1F0E-A361A145E699}"/>
              </a:ext>
            </a:extLst>
          </p:cNvPr>
          <p:cNvSpPr txBox="1"/>
          <p:nvPr/>
        </p:nvSpPr>
        <p:spPr>
          <a:xfrm>
            <a:off x="3354861" y="3781201"/>
            <a:ext cx="4106609" cy="333425"/>
          </a:xfrm>
          <a:prstGeom prst="rect">
            <a:avLst/>
          </a:prstGeom>
          <a:ln w="25400">
            <a:solidFill>
              <a:schemeClr val="bg1">
                <a:lumMod val="9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4000">
                <a:solidFill>
                  <a:srgbClr val="FFFFFF"/>
                </a:solidFill>
              </a:defRPr>
            </a:lvl1pPr>
          </a:lstStyle>
          <a:p>
            <a:r>
              <a:rPr lang="it-IT" sz="1500" dirty="0"/>
              <a:t>Feedback from </a:t>
            </a:r>
            <a:r>
              <a:rPr lang="it-IT" sz="1500" dirty="0" err="1"/>
              <a:t>these</a:t>
            </a:r>
            <a:r>
              <a:rPr lang="it-IT" sz="1500" dirty="0"/>
              <a:t> </a:t>
            </a:r>
            <a:r>
              <a:rPr lang="it-IT" sz="1500" dirty="0" err="1"/>
              <a:t>weak</a:t>
            </a:r>
            <a:r>
              <a:rPr lang="it-IT" sz="1500" dirty="0"/>
              <a:t> radio </a:t>
            </a:r>
            <a:r>
              <a:rPr lang="it-IT" sz="1500" dirty="0" err="1"/>
              <a:t>galaxies</a:t>
            </a:r>
            <a:r>
              <a:rPr lang="it-IT" sz="1500" dirty="0"/>
              <a:t>?</a:t>
            </a:r>
            <a:endParaRPr sz="1500" dirty="0"/>
          </a:p>
        </p:txBody>
      </p:sp>
    </p:spTree>
    <p:extLst>
      <p:ext uri="{BB962C8B-B14F-4D97-AF65-F5344CB8AC3E}">
        <p14:creationId xmlns:p14="http://schemas.microsoft.com/office/powerpoint/2010/main" val="892423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The </a:t>
            </a:r>
            <a:r>
              <a:rPr lang="it-IT" sz="2000" dirty="0" err="1">
                <a:solidFill>
                  <a:schemeClr val="tx1"/>
                </a:solidFill>
              </a:rPr>
              <a:t>central</a:t>
            </a:r>
            <a:r>
              <a:rPr lang="it-IT" sz="2000" dirty="0">
                <a:solidFill>
                  <a:schemeClr val="tx1"/>
                </a:solidFill>
              </a:rPr>
              <a:t> FR0 in the </a:t>
            </a:r>
            <a:r>
              <a:rPr lang="it-IT" sz="2000" dirty="0" err="1">
                <a:solidFill>
                  <a:schemeClr val="tx1"/>
                </a:solidFill>
              </a:rPr>
              <a:t>galaxy</a:t>
            </a:r>
            <a:r>
              <a:rPr lang="it-IT" sz="2000" dirty="0">
                <a:solidFill>
                  <a:schemeClr val="tx1"/>
                </a:solidFill>
              </a:rPr>
              <a:t> cluster </a:t>
            </a:r>
            <a:r>
              <a:rPr lang="it-IT" sz="2000" dirty="0" err="1">
                <a:solidFill>
                  <a:schemeClr val="tx1"/>
                </a:solidFill>
              </a:rPr>
              <a:t>Abell</a:t>
            </a:r>
            <a:r>
              <a:rPr lang="it-IT" sz="2000" dirty="0">
                <a:solidFill>
                  <a:schemeClr val="tx1"/>
                </a:solidFill>
              </a:rPr>
              <a:t> 795</a:t>
            </a:r>
          </a:p>
        </p:txBody>
      </p:sp>
      <p:pic>
        <p:nvPicPr>
          <p:cNvPr id="7" name="wideview_A795_C25.pdf" descr="wideview_A795_C25.pdf">
            <a:extLst>
              <a:ext uri="{FF2B5EF4-FFF2-40B4-BE49-F238E27FC236}">
                <a16:creationId xmlns:a16="http://schemas.microsoft.com/office/drawing/2014/main" id="{CAABBC51-5D5E-5C8E-E5C9-48EB6E3B2785}"/>
              </a:ext>
            </a:extLst>
          </p:cNvPr>
          <p:cNvPicPr>
            <a:picLocks noChangeAspect="1"/>
          </p:cNvPicPr>
          <p:nvPr/>
        </p:nvPicPr>
        <p:blipFill>
          <a:blip r:embed="rId3"/>
          <a:srcRect t="10125" r="17946"/>
          <a:stretch>
            <a:fillRect/>
          </a:stretch>
        </p:blipFill>
        <p:spPr>
          <a:xfrm>
            <a:off x="-887191" y="918580"/>
            <a:ext cx="4851837" cy="3985744"/>
          </a:xfrm>
          <a:prstGeom prst="rect">
            <a:avLst/>
          </a:prstGeom>
          <a:ln w="12700">
            <a:miter lim="400000"/>
          </a:ln>
        </p:spPr>
      </p:pic>
      <p:sp>
        <p:nvSpPr>
          <p:cNvPr id="9" name="Linea">
            <a:extLst>
              <a:ext uri="{FF2B5EF4-FFF2-40B4-BE49-F238E27FC236}">
                <a16:creationId xmlns:a16="http://schemas.microsoft.com/office/drawing/2014/main" id="{74B35B9B-187E-711D-345D-895FB8454090}"/>
              </a:ext>
            </a:extLst>
          </p:cNvPr>
          <p:cNvSpPr/>
          <p:nvPr/>
        </p:nvSpPr>
        <p:spPr>
          <a:xfrm rot="12733169">
            <a:off x="2064905" y="3027727"/>
            <a:ext cx="2515621" cy="415028"/>
          </a:xfrm>
          <a:custGeom>
            <a:avLst/>
            <a:gdLst/>
            <a:ahLst/>
            <a:cxnLst>
              <a:cxn ang="0">
                <a:pos x="wd2" y="hd2"/>
              </a:cxn>
              <a:cxn ang="5400000">
                <a:pos x="wd2" y="hd2"/>
              </a:cxn>
              <a:cxn ang="10800000">
                <a:pos x="wd2" y="hd2"/>
              </a:cxn>
              <a:cxn ang="16200000">
                <a:pos x="wd2" y="hd2"/>
              </a:cxn>
            </a:cxnLst>
            <a:rect l="0" t="0" r="r" b="b"/>
            <a:pathLst>
              <a:path w="21600" h="19387" extrusionOk="0">
                <a:moveTo>
                  <a:pt x="0" y="0"/>
                </a:moveTo>
                <a:cubicBezTo>
                  <a:pt x="2951" y="14320"/>
                  <a:pt x="7983" y="21600"/>
                  <a:pt x="12990" y="18793"/>
                </a:cubicBezTo>
                <a:cubicBezTo>
                  <a:pt x="16474" y="16838"/>
                  <a:pt x="19582" y="10057"/>
                  <a:pt x="21600" y="0"/>
                </a:cubicBezTo>
              </a:path>
            </a:pathLst>
          </a:custGeom>
          <a:ln w="25400">
            <a:solidFill>
              <a:srgbClr val="FFFFFF"/>
            </a:solidFill>
            <a:miter lim="400000"/>
            <a:tailEnd type="triangle"/>
          </a:ln>
        </p:spPr>
        <p:txBody>
          <a:bodyPr lIns="50800" tIns="50800" rIns="50800" bIns="50800" anchor="ctr"/>
          <a:lstStyle/>
          <a:p>
            <a:pPr algn="ctr">
              <a:lnSpc>
                <a:spcPct val="80000"/>
              </a:lnSpc>
              <a:spcBef>
                <a:spcPts val="0"/>
              </a:spcBef>
              <a:defRPr sz="4000" cap="all">
                <a:latin typeface="+mj-lt"/>
                <a:ea typeface="+mj-ea"/>
                <a:cs typeface="+mj-cs"/>
                <a:sym typeface="DIN Condensed Bold"/>
              </a:defRPr>
            </a:pPr>
            <a:endParaRPr/>
          </a:p>
        </p:txBody>
      </p:sp>
      <p:sp>
        <p:nvSpPr>
          <p:cNvPr id="11" name="Central galaxy: FR0 radio galaxy">
            <a:extLst>
              <a:ext uri="{FF2B5EF4-FFF2-40B4-BE49-F238E27FC236}">
                <a16:creationId xmlns:a16="http://schemas.microsoft.com/office/drawing/2014/main" id="{B9B80012-B981-1259-02FA-510C16F8A44E}"/>
              </a:ext>
            </a:extLst>
          </p:cNvPr>
          <p:cNvSpPr txBox="1"/>
          <p:nvPr/>
        </p:nvSpPr>
        <p:spPr>
          <a:xfrm>
            <a:off x="3984546" y="4069212"/>
            <a:ext cx="344966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r>
              <a:rPr sz="1800" dirty="0"/>
              <a:t>Central galaxy: FR0 radio galaxy</a:t>
            </a:r>
          </a:p>
        </p:txBody>
      </p:sp>
      <p:sp>
        <p:nvSpPr>
          <p:cNvPr id="12" name="Ubertosi et al. (2021a) — MNRAS, 503, 4627">
            <a:extLst>
              <a:ext uri="{FF2B5EF4-FFF2-40B4-BE49-F238E27FC236}">
                <a16:creationId xmlns:a16="http://schemas.microsoft.com/office/drawing/2014/main" id="{A29E896E-8E0A-A4B2-5E92-EBBB68767E3A}"/>
              </a:ext>
            </a:extLst>
          </p:cNvPr>
          <p:cNvSpPr txBox="1"/>
          <p:nvPr/>
        </p:nvSpPr>
        <p:spPr>
          <a:xfrm>
            <a:off x="5560566" y="4624570"/>
            <a:ext cx="2683984"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spcBef>
                <a:spcPts val="3900"/>
              </a:spcBef>
              <a:buClr>
                <a:schemeClr val="accent1"/>
              </a:buClr>
              <a:buFont typeface="Avenir Next Regular"/>
              <a:defRPr i="1">
                <a:solidFill>
                  <a:srgbClr val="FFFFFF"/>
                </a:solidFill>
                <a:latin typeface="Avenir Next Regular"/>
                <a:ea typeface="Avenir Next Regular"/>
                <a:cs typeface="Avenir Next Regular"/>
                <a:sym typeface="Avenir Next Regular"/>
              </a:defRPr>
            </a:lvl1pPr>
          </a:lstStyle>
          <a:p>
            <a:r>
              <a:rPr sz="1000" i="0" dirty="0" err="1"/>
              <a:t>Ubertosi</a:t>
            </a:r>
            <a:r>
              <a:rPr sz="1000" i="0" dirty="0"/>
              <a:t> et al. (2021a) MNRAS, 503, 4627 </a:t>
            </a:r>
          </a:p>
        </p:txBody>
      </p:sp>
      <p:pic>
        <p:nvPicPr>
          <p:cNvPr id="13" name="firstvlass_2.jpeg" descr="firstvlass_2.jpeg">
            <a:extLst>
              <a:ext uri="{FF2B5EF4-FFF2-40B4-BE49-F238E27FC236}">
                <a16:creationId xmlns:a16="http://schemas.microsoft.com/office/drawing/2014/main" id="{38D3F99E-A5C6-9A64-483B-9ADF0C4BF12E}"/>
              </a:ext>
            </a:extLst>
          </p:cNvPr>
          <p:cNvPicPr>
            <a:picLocks noChangeAspect="1"/>
          </p:cNvPicPr>
          <p:nvPr/>
        </p:nvPicPr>
        <p:blipFill>
          <a:blip r:embed="rId4"/>
          <a:srcRect r="50034"/>
          <a:stretch>
            <a:fillRect/>
          </a:stretch>
        </p:blipFill>
        <p:spPr>
          <a:xfrm>
            <a:off x="4418886" y="1185860"/>
            <a:ext cx="1557848" cy="2230637"/>
          </a:xfrm>
          <a:prstGeom prst="rect">
            <a:avLst/>
          </a:prstGeom>
          <a:ln w="12700">
            <a:solidFill>
              <a:srgbClr val="FFFFFF"/>
            </a:solidFill>
            <a:miter lim="400000"/>
          </a:ln>
        </p:spPr>
      </p:pic>
      <p:sp>
        <p:nvSpPr>
          <p:cNvPr id="14" name="FIRST survey…">
            <a:extLst>
              <a:ext uri="{FF2B5EF4-FFF2-40B4-BE49-F238E27FC236}">
                <a16:creationId xmlns:a16="http://schemas.microsoft.com/office/drawing/2014/main" id="{2DB1B540-CD72-B4AA-4A71-38987F7DF2E1}"/>
              </a:ext>
            </a:extLst>
          </p:cNvPr>
          <p:cNvSpPr txBox="1"/>
          <p:nvPr/>
        </p:nvSpPr>
        <p:spPr>
          <a:xfrm>
            <a:off x="4406720" y="1250808"/>
            <a:ext cx="1582164"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spcBef>
                <a:spcPts val="0"/>
              </a:spcBef>
              <a:defRPr>
                <a:solidFill>
                  <a:srgbClr val="FFFFFF"/>
                </a:solidFill>
              </a:defRPr>
            </a:pPr>
            <a:r>
              <a:rPr sz="1100" dirty="0"/>
              <a:t>FIRST survey </a:t>
            </a:r>
          </a:p>
          <a:p>
            <a:pPr algn="ctr">
              <a:spcBef>
                <a:spcPts val="0"/>
              </a:spcBef>
              <a:defRPr>
                <a:solidFill>
                  <a:srgbClr val="FFFFFF"/>
                </a:solidFill>
              </a:defRPr>
            </a:pPr>
            <a:r>
              <a:rPr sz="1100" dirty="0"/>
              <a:t>(</a:t>
            </a:r>
            <a:r>
              <a:rPr lang="it-IT" sz="1100" dirty="0"/>
              <a:t>1.4</a:t>
            </a:r>
            <a:r>
              <a:rPr sz="1100" dirty="0"/>
              <a:t> GHz, 5’’ resolution)</a:t>
            </a:r>
          </a:p>
        </p:txBody>
      </p:sp>
      <p:grpSp>
        <p:nvGrpSpPr>
          <p:cNvPr id="21" name="Gruppo 20">
            <a:extLst>
              <a:ext uri="{FF2B5EF4-FFF2-40B4-BE49-F238E27FC236}">
                <a16:creationId xmlns:a16="http://schemas.microsoft.com/office/drawing/2014/main" id="{CFE4DCBB-EF3A-5AE1-6D7F-0344106F0DD1}"/>
              </a:ext>
            </a:extLst>
          </p:cNvPr>
          <p:cNvGrpSpPr/>
          <p:nvPr/>
        </p:nvGrpSpPr>
        <p:grpSpPr>
          <a:xfrm>
            <a:off x="5964383" y="1185860"/>
            <a:ext cx="1582219" cy="2230637"/>
            <a:chOff x="5964383" y="1185860"/>
            <a:chExt cx="1582219" cy="2230637"/>
          </a:xfrm>
        </p:grpSpPr>
        <p:pic>
          <p:nvPicPr>
            <p:cNvPr id="16" name="firstvlass_2.jpeg" descr="firstvlass_2.jpeg">
              <a:extLst>
                <a:ext uri="{FF2B5EF4-FFF2-40B4-BE49-F238E27FC236}">
                  <a16:creationId xmlns:a16="http://schemas.microsoft.com/office/drawing/2014/main" id="{0BB7D323-0D25-9D10-6E54-D9CCBBABC67B}"/>
                </a:ext>
              </a:extLst>
            </p:cNvPr>
            <p:cNvPicPr>
              <a:picLocks noChangeAspect="1"/>
            </p:cNvPicPr>
            <p:nvPr/>
          </p:nvPicPr>
          <p:blipFill>
            <a:blip r:embed="rId4"/>
            <a:srcRect l="49887"/>
            <a:stretch>
              <a:fillRect/>
            </a:stretch>
          </p:blipFill>
          <p:spPr>
            <a:xfrm>
              <a:off x="5974277" y="1185860"/>
              <a:ext cx="1562431" cy="2230637"/>
            </a:xfrm>
            <a:prstGeom prst="rect">
              <a:avLst/>
            </a:prstGeom>
            <a:ln w="12700" cap="flat">
              <a:solidFill>
                <a:srgbClr val="FFFFFF"/>
              </a:solidFill>
              <a:prstDash val="solid"/>
              <a:miter lim="400000"/>
            </a:ln>
            <a:effectLst/>
          </p:spPr>
        </p:pic>
        <p:sp>
          <p:nvSpPr>
            <p:cNvPr id="17" name="VLASS survey…">
              <a:extLst>
                <a:ext uri="{FF2B5EF4-FFF2-40B4-BE49-F238E27FC236}">
                  <a16:creationId xmlns:a16="http://schemas.microsoft.com/office/drawing/2014/main" id="{54E470F4-CEEF-9201-B881-3DDD13FD34E9}"/>
                </a:ext>
              </a:extLst>
            </p:cNvPr>
            <p:cNvSpPr txBox="1"/>
            <p:nvPr/>
          </p:nvSpPr>
          <p:spPr>
            <a:xfrm>
              <a:off x="5964439" y="1250807"/>
              <a:ext cx="1582163" cy="441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ctr">
                <a:spcBef>
                  <a:spcPts val="0"/>
                </a:spcBef>
                <a:defRPr>
                  <a:solidFill>
                    <a:srgbClr val="FFFFFF"/>
                  </a:solidFill>
                </a:defRPr>
              </a:pPr>
              <a:r>
                <a:rPr sz="1100" dirty="0"/>
                <a:t>VLASS survey </a:t>
              </a:r>
            </a:p>
            <a:p>
              <a:pPr algn="ctr">
                <a:spcBef>
                  <a:spcPts val="0"/>
                </a:spcBef>
                <a:defRPr>
                  <a:solidFill>
                    <a:srgbClr val="FFFFFF"/>
                  </a:solidFill>
                </a:defRPr>
              </a:pPr>
              <a:r>
                <a:rPr sz="1100" dirty="0"/>
                <a:t>(3 GHz, 2.5’’ resolution)</a:t>
              </a:r>
            </a:p>
          </p:txBody>
        </p:sp>
        <mc:AlternateContent xmlns:mc="http://schemas.openxmlformats.org/markup-compatibility/2006" xmlns:a14="http://schemas.microsoft.com/office/drawing/2010/main">
          <mc:Choice Requires="a14">
            <p:sp>
              <p:nvSpPr>
                <p:cNvPr id="18" name="A factor   improvement in sensitivity &amp; resolution">
                  <a:extLst>
                    <a:ext uri="{FF2B5EF4-FFF2-40B4-BE49-F238E27FC236}">
                      <a16:creationId xmlns:a16="http://schemas.microsoft.com/office/drawing/2014/main" id="{C0E899E3-F85C-F637-506C-4C9F458CBD2C}"/>
                    </a:ext>
                  </a:extLst>
                </p:cNvPr>
                <p:cNvSpPr txBox="1"/>
                <p:nvPr/>
              </p:nvSpPr>
              <p:spPr>
                <a:xfrm>
                  <a:off x="5964383" y="2761679"/>
                  <a:ext cx="1557848" cy="610424"/>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numCol="1" anchor="ctr">
                  <a:spAutoFit/>
                </a:bodyPr>
                <a:lstStyle/>
                <a:p>
                  <a:pPr algn="ctr">
                    <a:spcBef>
                      <a:spcPts val="0"/>
                    </a:spcBef>
                    <a:defRPr sz="2500">
                      <a:solidFill>
                        <a:srgbClr val="FFFFFF"/>
                      </a:solidFill>
                    </a:defRPr>
                  </a:pPr>
                  <a:r>
                    <a:rPr sz="1100" dirty="0"/>
                    <a:t>A factor </a:t>
                  </a:r>
                  <a14:m>
                    <m:oMath xmlns:m="http://schemas.openxmlformats.org/officeDocument/2006/math">
                      <m:r>
                        <a:rPr sz="1100" i="1">
                          <a:solidFill>
                            <a:srgbClr val="FEFEFE"/>
                          </a:solidFill>
                          <a:latin typeface="Cambria Math" panose="02040503050406030204" pitchFamily="18" charset="0"/>
                        </a:rPr>
                        <m:t>∼2</m:t>
                      </m:r>
                    </m:oMath>
                  </a14:m>
                  <a:r>
                    <a:rPr sz="1100" dirty="0"/>
                    <a:t> improvement in sensitivity &amp; resolution</a:t>
                  </a:r>
                </a:p>
              </p:txBody>
            </p:sp>
          </mc:Choice>
          <mc:Fallback xmlns="">
            <p:sp>
              <p:nvSpPr>
                <p:cNvPr id="18" name="A factor   improvement in sensitivity &amp; resolution">
                  <a:extLst>
                    <a:ext uri="{FF2B5EF4-FFF2-40B4-BE49-F238E27FC236}">
                      <a16:creationId xmlns:a16="http://schemas.microsoft.com/office/drawing/2014/main" id="{C0E899E3-F85C-F637-506C-4C9F458CBD2C}"/>
                    </a:ext>
                  </a:extLst>
                </p:cNvPr>
                <p:cNvSpPr txBox="1">
                  <a:spLocks noRot="1" noChangeAspect="1" noMove="1" noResize="1" noEditPoints="1" noAdjustHandles="1" noChangeArrowheads="1" noChangeShapeType="1" noTextEdit="1"/>
                </p:cNvSpPr>
                <p:nvPr/>
              </p:nvSpPr>
              <p:spPr>
                <a:xfrm>
                  <a:off x="5964383" y="2761679"/>
                  <a:ext cx="1557848" cy="610424"/>
                </a:xfrm>
                <a:prstGeom prst="rect">
                  <a:avLst/>
                </a:prstGeom>
                <a:blipFill>
                  <a:blip r:embed="rId5"/>
                  <a:stretch>
                    <a:fillRect b="-6122"/>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grpSp>
    </p:spTree>
    <p:extLst>
      <p:ext uri="{BB962C8B-B14F-4D97-AF65-F5344CB8AC3E}">
        <p14:creationId xmlns:p14="http://schemas.microsoft.com/office/powerpoint/2010/main" val="732553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61665"/>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400" dirty="0">
                <a:solidFill>
                  <a:schemeClr val="tx1"/>
                </a:solidFill>
              </a:rPr>
              <a:t>The intra-cluster medium (ICM)</a:t>
            </a:r>
          </a:p>
        </p:txBody>
      </p:sp>
      <p:pic>
        <p:nvPicPr>
          <p:cNvPr id="25" name="Schermata 2021-10-04 alle 10.56.20.png" descr="Schermata 2021-10-04 alle 10.56.20.png">
            <a:extLst>
              <a:ext uri="{FF2B5EF4-FFF2-40B4-BE49-F238E27FC236}">
                <a16:creationId xmlns:a16="http://schemas.microsoft.com/office/drawing/2014/main" id="{F84E2350-2FBD-BEB4-0EE1-591CC75472AA}"/>
              </a:ext>
            </a:extLst>
          </p:cNvPr>
          <p:cNvPicPr>
            <a:picLocks noChangeAspect="1"/>
          </p:cNvPicPr>
          <p:nvPr/>
        </p:nvPicPr>
        <p:blipFill>
          <a:blip r:embed="rId3"/>
          <a:srcRect l="7558" t="5308" r="14146" b="9278"/>
          <a:stretch>
            <a:fillRect/>
          </a:stretch>
        </p:blipFill>
        <p:spPr>
          <a:xfrm>
            <a:off x="381743" y="1020535"/>
            <a:ext cx="4606143" cy="3751687"/>
          </a:xfrm>
          <a:prstGeom prst="rect">
            <a:avLst/>
          </a:prstGeom>
          <a:ln w="12700">
            <a:miter lim="400000"/>
          </a:ln>
        </p:spPr>
      </p:pic>
      <p:sp>
        <p:nvSpPr>
          <p:cNvPr id="26" name="CasellaDiTesto 33">
            <a:extLst>
              <a:ext uri="{FF2B5EF4-FFF2-40B4-BE49-F238E27FC236}">
                <a16:creationId xmlns:a16="http://schemas.microsoft.com/office/drawing/2014/main" id="{BD2C5086-61A2-7E08-D320-12E0FC0C6B3E}"/>
              </a:ext>
            </a:extLst>
          </p:cNvPr>
          <p:cNvSpPr txBox="1"/>
          <p:nvPr/>
        </p:nvSpPr>
        <p:spPr>
          <a:xfrm>
            <a:off x="1720928" y="4467517"/>
            <a:ext cx="1927772" cy="282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7145" rIns="17145">
            <a:spAutoFit/>
          </a:bodyPr>
          <a:lstStyle>
            <a:lvl1pPr defTabSz="457200">
              <a:spcBef>
                <a:spcPts val="0"/>
              </a:spcBef>
              <a:defRPr sz="3300" i="1">
                <a:solidFill>
                  <a:srgbClr val="FFFFFF"/>
                </a:solidFill>
                <a:latin typeface="Times New Roman"/>
                <a:ea typeface="Times New Roman"/>
                <a:cs typeface="Times New Roman"/>
                <a:sym typeface="Times New Roman"/>
              </a:defRPr>
            </a:lvl1pPr>
          </a:lstStyle>
          <a:p>
            <a:r>
              <a:rPr sz="1238" dirty="0"/>
              <a:t>Abell 383, Bernal et al., 2016</a:t>
            </a:r>
          </a:p>
        </p:txBody>
      </p:sp>
      <p:sp>
        <p:nvSpPr>
          <p:cNvPr id="27" name="hot  (107 – 108 K) low-density (10-3 cm-3) gas, mostly hydrogen and helium">
            <a:extLst>
              <a:ext uri="{FF2B5EF4-FFF2-40B4-BE49-F238E27FC236}">
                <a16:creationId xmlns:a16="http://schemas.microsoft.com/office/drawing/2014/main" id="{95961CCD-A3A0-8962-1ECB-D2FB81AC6FC2}"/>
              </a:ext>
            </a:extLst>
          </p:cNvPr>
          <p:cNvSpPr txBox="1"/>
          <p:nvPr/>
        </p:nvSpPr>
        <p:spPr>
          <a:xfrm>
            <a:off x="5158429" y="1020535"/>
            <a:ext cx="2866078"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171450">
              <a:spcBef>
                <a:spcPts val="525"/>
              </a:spcBef>
              <a:buClr>
                <a:srgbClr val="FFFFFF"/>
              </a:buClr>
              <a:buSzPct val="40000"/>
              <a:tabLst>
                <a:tab pos="166688" algn="l"/>
                <a:tab pos="338138" algn="l"/>
                <a:tab pos="509588" algn="l"/>
                <a:tab pos="681038" algn="l"/>
                <a:tab pos="852488" algn="l"/>
                <a:tab pos="1023938" algn="l"/>
                <a:tab pos="1195388" algn="l"/>
                <a:tab pos="1366838" algn="l"/>
                <a:tab pos="1538288" algn="l"/>
                <a:tab pos="1709738" algn="l"/>
                <a:tab pos="1881188" algn="l"/>
                <a:tab pos="2052638" algn="l"/>
                <a:tab pos="2224088" algn="l"/>
                <a:tab pos="2395538" algn="l"/>
                <a:tab pos="2566988" algn="l"/>
                <a:tab pos="2738438" algn="l"/>
                <a:tab pos="2909888" algn="l"/>
                <a:tab pos="3081338" algn="l"/>
                <a:tab pos="3252788" algn="l"/>
                <a:tab pos="3424238" algn="l"/>
              </a:tabLst>
              <a:defRPr sz="4000">
                <a:solidFill>
                  <a:srgbClr val="FFFFFF"/>
                </a:solidFill>
                <a:latin typeface="Avenir Next Regular"/>
                <a:ea typeface="Avenir Next Regular"/>
                <a:cs typeface="Avenir Next Regular"/>
                <a:sym typeface="Avenir Next Regular"/>
              </a:defRPr>
            </a:pPr>
            <a:r>
              <a:rPr sz="1500" dirty="0"/>
              <a:t>hot  (10</a:t>
            </a:r>
            <a:r>
              <a:rPr sz="1500" baseline="30599" dirty="0"/>
              <a:t>7 </a:t>
            </a:r>
            <a:r>
              <a:rPr sz="1500" dirty="0"/>
              <a:t>– 10</a:t>
            </a:r>
            <a:r>
              <a:rPr sz="1500" baseline="30599" dirty="0"/>
              <a:t>8</a:t>
            </a:r>
            <a:r>
              <a:rPr sz="1500" dirty="0"/>
              <a:t> K) </a:t>
            </a:r>
            <a:r>
              <a:rPr lang="it-IT" sz="1500" dirty="0"/>
              <a:t>and </a:t>
            </a:r>
            <a:r>
              <a:rPr sz="1500" dirty="0"/>
              <a:t>low-density (10</a:t>
            </a:r>
            <a:r>
              <a:rPr sz="1500" baseline="30599" dirty="0"/>
              <a:t>-3</a:t>
            </a:r>
            <a:r>
              <a:rPr sz="1500" dirty="0"/>
              <a:t> cm</a:t>
            </a:r>
            <a:r>
              <a:rPr sz="1500" baseline="30599" dirty="0"/>
              <a:t>-3 </a:t>
            </a:r>
            <a:r>
              <a:rPr lang="it-IT" sz="1500" dirty="0"/>
              <a:t>) g</a:t>
            </a:r>
            <a:r>
              <a:rPr sz="1500" dirty="0"/>
              <a:t>as, mostly hydrogen and helium</a:t>
            </a:r>
          </a:p>
        </p:txBody>
      </p:sp>
      <p:sp>
        <p:nvSpPr>
          <p:cNvPr id="28" name="Detailed study of the ICM allowed by Chandra + XMM-Newton">
            <a:extLst>
              <a:ext uri="{FF2B5EF4-FFF2-40B4-BE49-F238E27FC236}">
                <a16:creationId xmlns:a16="http://schemas.microsoft.com/office/drawing/2014/main" id="{C6358133-BC06-559F-7A87-B91A7F1737BB}"/>
              </a:ext>
            </a:extLst>
          </p:cNvPr>
          <p:cNvSpPr txBox="1"/>
          <p:nvPr/>
        </p:nvSpPr>
        <p:spPr>
          <a:xfrm>
            <a:off x="4786900" y="2115213"/>
            <a:ext cx="3510571" cy="500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171450">
              <a:spcBef>
                <a:spcPts val="525"/>
              </a:spcBef>
              <a:tabLst>
                <a:tab pos="166688" algn="l"/>
                <a:tab pos="338138" algn="l"/>
                <a:tab pos="509588" algn="l"/>
                <a:tab pos="681038" algn="l"/>
                <a:tab pos="852488" algn="l"/>
                <a:tab pos="1023938" algn="l"/>
                <a:tab pos="1195388" algn="l"/>
                <a:tab pos="1366838" algn="l"/>
                <a:tab pos="1538288" algn="l"/>
                <a:tab pos="1709738" algn="l"/>
                <a:tab pos="1881188" algn="l"/>
                <a:tab pos="2052638" algn="l"/>
                <a:tab pos="2224088" algn="l"/>
                <a:tab pos="2395538" algn="l"/>
                <a:tab pos="2566988" algn="l"/>
                <a:tab pos="2738438" algn="l"/>
                <a:tab pos="2909888" algn="l"/>
                <a:tab pos="3081338" algn="l"/>
                <a:tab pos="3252788" algn="l"/>
                <a:tab pos="3424238" algn="l"/>
              </a:tabLst>
              <a:defRPr sz="4000" i="1">
                <a:solidFill>
                  <a:srgbClr val="FFFFFF"/>
                </a:solidFill>
                <a:latin typeface="Avenir Next Regular"/>
                <a:ea typeface="Avenir Next Regular"/>
                <a:cs typeface="Avenir Next Regular"/>
                <a:sym typeface="Avenir Next Regular"/>
              </a:defRPr>
            </a:pPr>
            <a:r>
              <a:rPr sz="1500" dirty="0"/>
              <a:t>Detailed study of the ICM allowed by Chandra + XMM-Newton</a:t>
            </a:r>
          </a:p>
        </p:txBody>
      </p:sp>
      <p:cxnSp>
        <p:nvCxnSpPr>
          <p:cNvPr id="31" name="Connettore 2 30">
            <a:extLst>
              <a:ext uri="{FF2B5EF4-FFF2-40B4-BE49-F238E27FC236}">
                <a16:creationId xmlns:a16="http://schemas.microsoft.com/office/drawing/2014/main" id="{A2AFDB10-03F6-9280-6E75-E3CC2BA124E8}"/>
              </a:ext>
            </a:extLst>
          </p:cNvPr>
          <p:cNvCxnSpPr>
            <a:cxnSpLocks/>
          </p:cNvCxnSpPr>
          <p:nvPr/>
        </p:nvCxnSpPr>
        <p:spPr>
          <a:xfrm>
            <a:off x="6542185" y="2677089"/>
            <a:ext cx="0" cy="89855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Much more than gravity:…">
            <a:extLst>
              <a:ext uri="{FF2B5EF4-FFF2-40B4-BE49-F238E27FC236}">
                <a16:creationId xmlns:a16="http://schemas.microsoft.com/office/drawing/2014/main" id="{4B5B2454-E867-EC9C-E142-246AFD33D26E}"/>
              </a:ext>
            </a:extLst>
          </p:cNvPr>
          <p:cNvSpPr txBox="1"/>
          <p:nvPr/>
        </p:nvSpPr>
        <p:spPr>
          <a:xfrm>
            <a:off x="4923381" y="3667923"/>
            <a:ext cx="323760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spcBef>
                <a:spcPts val="525"/>
              </a:spcBef>
              <a:tabLst>
                <a:tab pos="166688" algn="l"/>
                <a:tab pos="338138" algn="l"/>
                <a:tab pos="509588" algn="l"/>
                <a:tab pos="681038" algn="l"/>
                <a:tab pos="852488" algn="l"/>
                <a:tab pos="1023938" algn="l"/>
                <a:tab pos="1195388" algn="l"/>
                <a:tab pos="1366838" algn="l"/>
                <a:tab pos="1538288" algn="l"/>
                <a:tab pos="1709738" algn="l"/>
                <a:tab pos="1881188" algn="l"/>
                <a:tab pos="2052638" algn="l"/>
                <a:tab pos="2224088" algn="l"/>
                <a:tab pos="2395538" algn="l"/>
                <a:tab pos="2566988" algn="l"/>
                <a:tab pos="2738438" algn="l"/>
                <a:tab pos="2909888" algn="l"/>
                <a:tab pos="3081338" algn="l"/>
                <a:tab pos="3252788" algn="l"/>
                <a:tab pos="3424238" algn="l"/>
              </a:tabLst>
              <a:defRPr sz="4000" i="1">
                <a:solidFill>
                  <a:srgbClr val="FFFFFF"/>
                </a:solidFill>
                <a:latin typeface="Avenir Next Regular"/>
                <a:ea typeface="Avenir Next Regular"/>
                <a:cs typeface="Avenir Next Regular"/>
                <a:sym typeface="Avenir Next Regular"/>
              </a:defRPr>
            </a:pPr>
            <a:r>
              <a:rPr sz="1500" dirty="0"/>
              <a:t>Much more than gravity: </a:t>
            </a:r>
          </a:p>
          <a:p>
            <a:pPr algn="ctr" defTabSz="171450">
              <a:spcBef>
                <a:spcPts val="525"/>
              </a:spcBef>
              <a:tabLst>
                <a:tab pos="166688" algn="l"/>
                <a:tab pos="338138" algn="l"/>
                <a:tab pos="509588" algn="l"/>
                <a:tab pos="681038" algn="l"/>
                <a:tab pos="852488" algn="l"/>
                <a:tab pos="1023938" algn="l"/>
                <a:tab pos="1195388" algn="l"/>
                <a:tab pos="1366838" algn="l"/>
                <a:tab pos="1538288" algn="l"/>
                <a:tab pos="1709738" algn="l"/>
                <a:tab pos="1881188" algn="l"/>
                <a:tab pos="2052638" algn="l"/>
                <a:tab pos="2224088" algn="l"/>
                <a:tab pos="2395538" algn="l"/>
                <a:tab pos="2566988" algn="l"/>
                <a:tab pos="2738438" algn="l"/>
                <a:tab pos="2909888" algn="l"/>
                <a:tab pos="3081338" algn="l"/>
                <a:tab pos="3252788" algn="l"/>
                <a:tab pos="3424238" algn="l"/>
              </a:tabLst>
              <a:defRPr sz="4000" b="1" i="1">
                <a:solidFill>
                  <a:srgbClr val="FFFFFF"/>
                </a:solidFill>
                <a:latin typeface="Avenir Next Regular"/>
                <a:ea typeface="Avenir Next Regular"/>
                <a:cs typeface="Avenir Next Regular"/>
                <a:sym typeface="Avenir Next Regular"/>
              </a:defRPr>
            </a:pPr>
            <a:r>
              <a:rPr sz="1500" dirty="0"/>
              <a:t>gas dynamics, radiative cooling, heating, transport processes, and energetic feedback</a:t>
            </a:r>
          </a:p>
        </p:txBody>
      </p:sp>
      <p:sp>
        <p:nvSpPr>
          <p:cNvPr id="34" name="X-ray">
            <a:extLst>
              <a:ext uri="{FF2B5EF4-FFF2-40B4-BE49-F238E27FC236}">
                <a16:creationId xmlns:a16="http://schemas.microsoft.com/office/drawing/2014/main" id="{322C633B-4EDA-672C-CEAF-129C3A93B86E}"/>
              </a:ext>
            </a:extLst>
          </p:cNvPr>
          <p:cNvSpPr txBox="1"/>
          <p:nvPr/>
        </p:nvSpPr>
        <p:spPr>
          <a:xfrm>
            <a:off x="381594" y="1024419"/>
            <a:ext cx="974626"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chemeClr val="accent6">
                    <a:hueOff val="146492"/>
                    <a:satOff val="27796"/>
                    <a:lumOff val="22179"/>
                  </a:schemeClr>
                </a:solidFill>
                <a:latin typeface="Copperplate"/>
                <a:ea typeface="Copperplate"/>
                <a:cs typeface="Copperplate"/>
                <a:sym typeface="Copperplate"/>
              </a:defRPr>
            </a:lvl1pPr>
          </a:lstStyle>
          <a:p>
            <a:r>
              <a:rPr sz="2500" dirty="0">
                <a:solidFill>
                  <a:srgbClr val="FE44AB"/>
                </a:solidFill>
              </a:rPr>
              <a:t>X-ray</a:t>
            </a:r>
          </a:p>
        </p:txBody>
      </p:sp>
      <p:sp>
        <p:nvSpPr>
          <p:cNvPr id="35" name="X-ray">
            <a:extLst>
              <a:ext uri="{FF2B5EF4-FFF2-40B4-BE49-F238E27FC236}">
                <a16:creationId xmlns:a16="http://schemas.microsoft.com/office/drawing/2014/main" id="{9E985B4A-563E-542B-33A1-8268810615F3}"/>
              </a:ext>
            </a:extLst>
          </p:cNvPr>
          <p:cNvSpPr txBox="1"/>
          <p:nvPr/>
        </p:nvSpPr>
        <p:spPr>
          <a:xfrm>
            <a:off x="408055" y="1365800"/>
            <a:ext cx="1332096"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chemeClr val="accent6">
                    <a:hueOff val="146492"/>
                    <a:satOff val="27796"/>
                    <a:lumOff val="22179"/>
                  </a:schemeClr>
                </a:solidFill>
                <a:latin typeface="Copperplate"/>
                <a:ea typeface="Copperplate"/>
                <a:cs typeface="Copperplate"/>
                <a:sym typeface="Copperplate"/>
              </a:defRPr>
            </a:lvl1pPr>
          </a:lstStyle>
          <a:p>
            <a:r>
              <a:rPr lang="it-IT" sz="2500" dirty="0">
                <a:solidFill>
                  <a:schemeClr val="bg1"/>
                </a:solidFill>
              </a:rPr>
              <a:t>Optical</a:t>
            </a:r>
            <a:endParaRPr sz="2500" dirty="0">
              <a:solidFill>
                <a:schemeClr val="bg1"/>
              </a:solidFill>
            </a:endParaRPr>
          </a:p>
        </p:txBody>
      </p:sp>
    </p:spTree>
    <p:extLst>
      <p:ext uri="{BB962C8B-B14F-4D97-AF65-F5344CB8AC3E}">
        <p14:creationId xmlns:p14="http://schemas.microsoft.com/office/powerpoint/2010/main" val="7032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The </a:t>
            </a:r>
            <a:r>
              <a:rPr lang="it-IT" sz="2000" dirty="0" err="1">
                <a:solidFill>
                  <a:schemeClr val="tx1"/>
                </a:solidFill>
              </a:rPr>
              <a:t>central</a:t>
            </a:r>
            <a:r>
              <a:rPr lang="it-IT" sz="2000" dirty="0">
                <a:solidFill>
                  <a:schemeClr val="tx1"/>
                </a:solidFill>
              </a:rPr>
              <a:t> FR0 in the </a:t>
            </a:r>
            <a:r>
              <a:rPr lang="it-IT" sz="2000" dirty="0" err="1">
                <a:solidFill>
                  <a:schemeClr val="tx1"/>
                </a:solidFill>
              </a:rPr>
              <a:t>galaxy</a:t>
            </a:r>
            <a:r>
              <a:rPr lang="it-IT" sz="2000" dirty="0">
                <a:solidFill>
                  <a:schemeClr val="tx1"/>
                </a:solidFill>
              </a:rPr>
              <a:t> cluster </a:t>
            </a:r>
            <a:r>
              <a:rPr lang="it-IT" sz="2000" dirty="0" err="1">
                <a:solidFill>
                  <a:schemeClr val="tx1"/>
                </a:solidFill>
              </a:rPr>
              <a:t>Abell</a:t>
            </a:r>
            <a:r>
              <a:rPr lang="it-IT" sz="2000" dirty="0">
                <a:solidFill>
                  <a:schemeClr val="tx1"/>
                </a:solidFill>
              </a:rPr>
              <a:t> 795</a:t>
            </a:r>
          </a:p>
        </p:txBody>
      </p:sp>
      <p:pic>
        <p:nvPicPr>
          <p:cNvPr id="7" name="wideview_A795_C25.pdf" descr="wideview_A795_C25.pdf">
            <a:extLst>
              <a:ext uri="{FF2B5EF4-FFF2-40B4-BE49-F238E27FC236}">
                <a16:creationId xmlns:a16="http://schemas.microsoft.com/office/drawing/2014/main" id="{CAABBC51-5D5E-5C8E-E5C9-48EB6E3B2785}"/>
              </a:ext>
            </a:extLst>
          </p:cNvPr>
          <p:cNvPicPr>
            <a:picLocks noChangeAspect="1"/>
          </p:cNvPicPr>
          <p:nvPr/>
        </p:nvPicPr>
        <p:blipFill>
          <a:blip r:embed="rId3"/>
          <a:srcRect t="10125" r="17946"/>
          <a:stretch>
            <a:fillRect/>
          </a:stretch>
        </p:blipFill>
        <p:spPr>
          <a:xfrm>
            <a:off x="-887191" y="918580"/>
            <a:ext cx="4851837" cy="3985744"/>
          </a:xfrm>
          <a:prstGeom prst="rect">
            <a:avLst/>
          </a:prstGeom>
          <a:ln w="12700">
            <a:miter lim="400000"/>
          </a:ln>
        </p:spPr>
      </p:pic>
      <p:sp>
        <p:nvSpPr>
          <p:cNvPr id="12" name="Ubertosi et al. (2021a) — MNRAS, 503, 4627">
            <a:extLst>
              <a:ext uri="{FF2B5EF4-FFF2-40B4-BE49-F238E27FC236}">
                <a16:creationId xmlns:a16="http://schemas.microsoft.com/office/drawing/2014/main" id="{A29E896E-8E0A-A4B2-5E92-EBBB68767E3A}"/>
              </a:ext>
            </a:extLst>
          </p:cNvPr>
          <p:cNvSpPr txBox="1"/>
          <p:nvPr/>
        </p:nvSpPr>
        <p:spPr>
          <a:xfrm>
            <a:off x="5560566" y="4624570"/>
            <a:ext cx="2683984"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spcBef>
                <a:spcPts val="3900"/>
              </a:spcBef>
              <a:buClr>
                <a:schemeClr val="accent1"/>
              </a:buClr>
              <a:buFont typeface="Avenir Next Regular"/>
              <a:defRPr i="1">
                <a:solidFill>
                  <a:srgbClr val="FFFFFF"/>
                </a:solidFill>
                <a:latin typeface="Avenir Next Regular"/>
                <a:ea typeface="Avenir Next Regular"/>
                <a:cs typeface="Avenir Next Regular"/>
                <a:sym typeface="Avenir Next Regular"/>
              </a:defRPr>
            </a:lvl1pPr>
          </a:lstStyle>
          <a:p>
            <a:r>
              <a:rPr sz="1000" i="0" dirty="0" err="1"/>
              <a:t>Ubertosi</a:t>
            </a:r>
            <a:r>
              <a:rPr sz="1000" i="0" dirty="0"/>
              <a:t> et al. (2021a) MNRAS, 503, 4627 </a:t>
            </a:r>
          </a:p>
        </p:txBody>
      </p:sp>
      <p:pic>
        <p:nvPicPr>
          <p:cNvPr id="2" name="A795_proptot4.pdf" descr="A795_proptot4.pdf">
            <a:extLst>
              <a:ext uri="{FF2B5EF4-FFF2-40B4-BE49-F238E27FC236}">
                <a16:creationId xmlns:a16="http://schemas.microsoft.com/office/drawing/2014/main" id="{790A27BB-9422-79C4-5B94-C6938C498E16}"/>
              </a:ext>
            </a:extLst>
          </p:cNvPr>
          <p:cNvPicPr>
            <a:picLocks noChangeAspect="1"/>
          </p:cNvPicPr>
          <p:nvPr/>
        </p:nvPicPr>
        <p:blipFill rotWithShape="1">
          <a:blip r:embed="rId4"/>
          <a:srcRect l="61446" t="1703" r="2108" b="53847"/>
          <a:stretch/>
        </p:blipFill>
        <p:spPr>
          <a:xfrm>
            <a:off x="4045818" y="1002953"/>
            <a:ext cx="3123344" cy="2332234"/>
          </a:xfrm>
          <a:prstGeom prst="rect">
            <a:avLst/>
          </a:prstGeom>
          <a:ln w="76200">
            <a:noFill/>
            <a:miter lim="400000"/>
          </a:ln>
        </p:spPr>
      </p:pic>
      <p:cxnSp>
        <p:nvCxnSpPr>
          <p:cNvPr id="4" name="Connettore 1 3">
            <a:extLst>
              <a:ext uri="{FF2B5EF4-FFF2-40B4-BE49-F238E27FC236}">
                <a16:creationId xmlns:a16="http://schemas.microsoft.com/office/drawing/2014/main" id="{F0930FE7-5996-227C-BB34-404BAA1937E5}"/>
              </a:ext>
            </a:extLst>
          </p:cNvPr>
          <p:cNvCxnSpPr>
            <a:cxnSpLocks/>
          </p:cNvCxnSpPr>
          <p:nvPr/>
        </p:nvCxnSpPr>
        <p:spPr>
          <a:xfrm flipV="1">
            <a:off x="2054183" y="1002953"/>
            <a:ext cx="1991635" cy="15253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2917C07D-EBAD-2B7C-DC62-3386239742DF}"/>
              </a:ext>
            </a:extLst>
          </p:cNvPr>
          <p:cNvCxnSpPr>
            <a:cxnSpLocks/>
          </p:cNvCxnSpPr>
          <p:nvPr/>
        </p:nvCxnSpPr>
        <p:spPr>
          <a:xfrm>
            <a:off x="2054183" y="2911452"/>
            <a:ext cx="1971585" cy="3788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he FR0 may have excavated X-ray cavities in the ICM: first evidence of feedback from these small radio galaxies?">
            <a:extLst>
              <a:ext uri="{FF2B5EF4-FFF2-40B4-BE49-F238E27FC236}">
                <a16:creationId xmlns:a16="http://schemas.microsoft.com/office/drawing/2014/main" id="{8712B793-AA74-8084-1589-E2BCD6C97566}"/>
              </a:ext>
            </a:extLst>
          </p:cNvPr>
          <p:cNvSpPr txBox="1"/>
          <p:nvPr/>
        </p:nvSpPr>
        <p:spPr>
          <a:xfrm>
            <a:off x="3984546" y="3634363"/>
            <a:ext cx="394817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sz="4000">
                <a:solidFill>
                  <a:srgbClr val="FFFFFF"/>
                </a:solidFill>
              </a:defRPr>
            </a:lvl1pPr>
          </a:lstStyle>
          <a:p>
            <a:r>
              <a:rPr sz="1600" dirty="0"/>
              <a:t>The FR0 may have excavated X-ray cavities in the ICM: first evidence of feedback from these small radio galaxies?</a:t>
            </a:r>
          </a:p>
        </p:txBody>
      </p:sp>
      <mc:AlternateContent xmlns:mc="http://schemas.openxmlformats.org/markup-compatibility/2006" xmlns:a14="http://schemas.microsoft.com/office/drawing/2010/main">
        <mc:Choice Requires="a14">
          <p:sp>
            <p:nvSpPr>
              <p:cNvPr id="15" name="Equazione">
                <a:extLst>
                  <a:ext uri="{FF2B5EF4-FFF2-40B4-BE49-F238E27FC236}">
                    <a16:creationId xmlns:a16="http://schemas.microsoft.com/office/drawing/2014/main" id="{E38EC6EC-E4A3-C88F-A8B0-02891EE92C64}"/>
                  </a:ext>
                </a:extLst>
              </p:cNvPr>
              <p:cNvSpPr txBox="1"/>
              <p:nvPr/>
            </p:nvSpPr>
            <p:spPr>
              <a:xfrm>
                <a:off x="6503094" y="1002953"/>
                <a:ext cx="1709106" cy="400110"/>
              </a:xfrm>
              <a:prstGeom prst="rect">
                <a:avLst/>
              </a:prstGeom>
              <a:solidFill>
                <a:schemeClr val="tx1"/>
              </a:solidFill>
              <a:ln w="12700">
                <a:miter lim="400000"/>
              </a:ln>
            </p:spPr>
            <p:txBody>
              <a:bodyPr wrap="square" lIns="0" tIns="0" rIns="0" bIns="0">
                <a:spAutoFit/>
              </a:bodyPr>
              <a:lstStyle/>
              <a:p>
                <a:pPr defTabSz="914400" latinLnBrk="1">
                  <a:spcBef>
                    <a:spcPts val="0"/>
                  </a:spcBef>
                  <a:defRPr sz="1800">
                    <a:solidFill>
                      <a:srgbClr val="000000"/>
                    </a:solidFill>
                  </a:defRPr>
                </a:pPr>
                <a:r>
                  <a:rPr lang="it-IT" sz="1300" dirty="0">
                    <a:solidFill>
                      <a:schemeClr val="bg1"/>
                    </a:solidFill>
                  </a:rPr>
                  <a:t>Mechanical power</a:t>
                </a:r>
                <a14:m>
                  <m:oMath xmlns:m="http://schemas.openxmlformats.org/officeDocument/2006/math">
                    <m:r>
                      <a:rPr lang="it-IT" sz="1300" b="0" i="0" smtClean="0">
                        <a:solidFill>
                          <a:schemeClr val="bg1"/>
                        </a:solidFill>
                        <a:latin typeface="Cambria Math" panose="02040503050406030204" pitchFamily="18" charset="0"/>
                      </a:rPr>
                      <m:t> </m:t>
                    </m:r>
                    <m:r>
                      <a:rPr lang="ar-AE" sz="1300" i="1">
                        <a:solidFill>
                          <a:schemeClr val="bg1"/>
                        </a:solidFill>
                        <a:latin typeface="Cambria Math" panose="02040503050406030204" pitchFamily="18" charset="0"/>
                      </a:rPr>
                      <m:t>⪅</m:t>
                    </m:r>
                    <m:sSup>
                      <m:sSupPr>
                        <m:ctrlPr>
                          <a:rPr lang="ar-AE" sz="1300" i="1">
                            <a:solidFill>
                              <a:schemeClr val="bg1"/>
                            </a:solidFill>
                            <a:latin typeface="Cambria Math" panose="02040503050406030204" pitchFamily="18" charset="0"/>
                          </a:rPr>
                        </m:ctrlPr>
                      </m:sSupPr>
                      <m:e>
                        <m:r>
                          <a:rPr lang="ar-AE" sz="1300" i="1">
                            <a:solidFill>
                              <a:schemeClr val="bg1"/>
                            </a:solidFill>
                            <a:latin typeface="Cambria Math" panose="02040503050406030204" pitchFamily="18" charset="0"/>
                          </a:rPr>
                          <m:t>10</m:t>
                        </m:r>
                      </m:e>
                      <m:sup>
                        <m:r>
                          <a:rPr lang="ar-AE" sz="1300" i="1">
                            <a:solidFill>
                              <a:schemeClr val="bg1"/>
                            </a:solidFill>
                            <a:latin typeface="Cambria Math" panose="02040503050406030204" pitchFamily="18" charset="0"/>
                          </a:rPr>
                          <m:t>43</m:t>
                        </m:r>
                      </m:sup>
                    </m:sSup>
                    <m:r>
                      <m:rPr>
                        <m:nor/>
                      </m:rPr>
                      <a:rPr lang="it-IT" sz="1300" b="0" i="0" smtClean="0">
                        <a:solidFill>
                          <a:schemeClr val="bg1"/>
                        </a:solidFill>
                        <a:latin typeface="Cambria Math" panose="02040503050406030204" pitchFamily="18" charset="0"/>
                      </a:rPr>
                      <m:t> </m:t>
                    </m:r>
                    <m:r>
                      <m:rPr>
                        <m:nor/>
                      </m:rPr>
                      <a:rPr lang="it-IT" sz="1300">
                        <a:solidFill>
                          <a:schemeClr val="bg1"/>
                        </a:solidFill>
                        <a:latin typeface="Cambria Math" panose="02040503050406030204" pitchFamily="18" charset="0"/>
                      </a:rPr>
                      <m:t>erg</m:t>
                    </m:r>
                    <m:r>
                      <m:rPr>
                        <m:nor/>
                      </m:rPr>
                      <a:rPr lang="it-IT" sz="1300">
                        <a:solidFill>
                          <a:schemeClr val="bg1"/>
                        </a:solidFill>
                        <a:latin typeface="Cambria Math" panose="02040503050406030204" pitchFamily="18" charset="0"/>
                      </a:rPr>
                      <m:t>/</m:t>
                    </m:r>
                    <m:r>
                      <m:rPr>
                        <m:nor/>
                      </m:rPr>
                      <a:rPr lang="it-IT" sz="1300">
                        <a:solidFill>
                          <a:schemeClr val="bg1"/>
                        </a:solidFill>
                        <a:latin typeface="Cambria Math" panose="02040503050406030204" pitchFamily="18" charset="0"/>
                      </a:rPr>
                      <m:t>s</m:t>
                    </m:r>
                  </m:oMath>
                </a14:m>
                <a:endParaRPr lang="it-IT" sz="1300" dirty="0">
                  <a:solidFill>
                    <a:schemeClr val="bg1"/>
                  </a:solidFill>
                </a:endParaRPr>
              </a:p>
            </p:txBody>
          </p:sp>
        </mc:Choice>
        <mc:Fallback xmlns="">
          <p:sp>
            <p:nvSpPr>
              <p:cNvPr id="15" name="Equazione">
                <a:extLst>
                  <a:ext uri="{FF2B5EF4-FFF2-40B4-BE49-F238E27FC236}">
                    <a16:creationId xmlns:a16="http://schemas.microsoft.com/office/drawing/2014/main" id="{E38EC6EC-E4A3-C88F-A8B0-02891EE92C64}"/>
                  </a:ext>
                </a:extLst>
              </p:cNvPr>
              <p:cNvSpPr txBox="1">
                <a:spLocks noRot="1" noChangeAspect="1" noMove="1" noResize="1" noEditPoints="1" noAdjustHandles="1" noChangeArrowheads="1" noChangeShapeType="1" noTextEdit="1"/>
              </p:cNvSpPr>
              <p:nvPr/>
            </p:nvSpPr>
            <p:spPr>
              <a:xfrm>
                <a:off x="6503094" y="1002953"/>
                <a:ext cx="1709106" cy="400110"/>
              </a:xfrm>
              <a:prstGeom prst="rect">
                <a:avLst/>
              </a:prstGeom>
              <a:blipFill>
                <a:blip r:embed="rId5"/>
                <a:stretch>
                  <a:fillRect l="-5926" t="-15625" b="-18750"/>
                </a:stretch>
              </a:blipFill>
              <a:ln w="12700">
                <a:miter lim="400000"/>
              </a:ln>
            </p:spPr>
            <p:txBody>
              <a:bodyPr/>
              <a:lstStyle/>
              <a:p>
                <a:r>
                  <a:rPr lang="it-IT">
                    <a:noFill/>
                  </a:rPr>
                  <a:t> </a:t>
                </a:r>
              </a:p>
            </p:txBody>
          </p:sp>
        </mc:Fallback>
      </mc:AlternateContent>
    </p:spTree>
    <p:extLst>
      <p:ext uri="{BB962C8B-B14F-4D97-AF65-F5344CB8AC3E}">
        <p14:creationId xmlns:p14="http://schemas.microsoft.com/office/powerpoint/2010/main" val="2415376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Summary</a:t>
            </a:r>
            <a:r>
              <a:rPr lang="it-IT" sz="2000" dirty="0">
                <a:solidFill>
                  <a:schemeClr val="tx1"/>
                </a:solidFill>
              </a:rPr>
              <a:t> &amp; </a:t>
            </a:r>
            <a:r>
              <a:rPr lang="it-IT" sz="2000" dirty="0" err="1">
                <a:solidFill>
                  <a:schemeClr val="tx1"/>
                </a:solidFill>
              </a:rPr>
              <a:t>Conclusions</a:t>
            </a:r>
            <a:endParaRPr lang="it-IT" sz="2000" dirty="0">
              <a:solidFill>
                <a:schemeClr val="tx1"/>
              </a:solidFill>
            </a:endParaRPr>
          </a:p>
        </p:txBody>
      </p:sp>
      <p:sp>
        <p:nvSpPr>
          <p:cNvPr id="6" name="The X-ray study of the cluster environment of radio galaxies can constrain the jet power of the AGN. The complete feedback output of radio galaxies is both in X-ray cavities and shocks…">
            <a:extLst>
              <a:ext uri="{FF2B5EF4-FFF2-40B4-BE49-F238E27FC236}">
                <a16:creationId xmlns:a16="http://schemas.microsoft.com/office/drawing/2014/main" id="{1C6DD0BE-360B-CDDA-5D38-BB338FF41AE4}"/>
              </a:ext>
            </a:extLst>
          </p:cNvPr>
          <p:cNvSpPr txBox="1"/>
          <p:nvPr/>
        </p:nvSpPr>
        <p:spPr>
          <a:xfrm>
            <a:off x="372390" y="974693"/>
            <a:ext cx="7680763" cy="282641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spcBef>
                <a:spcPts val="1800"/>
              </a:spcBef>
              <a:buSzPct val="100000"/>
              <a:defRPr sz="3100">
                <a:solidFill>
                  <a:srgbClr val="FFFFFF"/>
                </a:solidFill>
                <a:latin typeface="Chalkboard"/>
                <a:ea typeface="Chalkboard"/>
                <a:cs typeface="Chalkboard"/>
                <a:sym typeface="Chalkboard"/>
              </a:defRPr>
            </a:pPr>
            <a:r>
              <a:rPr sz="1100" dirty="0"/>
              <a:t>The X-ray study of the cluster environment of radio galaxies can constrain the jet power of the AGN. The complete feedback output of radio galaxies is both in X-ray cavities and shocks</a:t>
            </a:r>
            <a:r>
              <a:rPr lang="it-IT" sz="1100" dirty="0"/>
              <a:t>.</a:t>
            </a:r>
            <a:endParaRPr sz="1100" dirty="0"/>
          </a:p>
          <a:p>
            <a:pPr>
              <a:spcBef>
                <a:spcPts val="1800"/>
              </a:spcBef>
              <a:buSzPct val="100000"/>
              <a:defRPr sz="3100">
                <a:solidFill>
                  <a:srgbClr val="FFFFFF"/>
                </a:solidFill>
                <a:latin typeface="Chalkboard"/>
                <a:ea typeface="Chalkboard"/>
                <a:cs typeface="Chalkboard"/>
                <a:sym typeface="Chalkboard"/>
              </a:defRPr>
            </a:pPr>
            <a:r>
              <a:rPr lang="it-IT" sz="1100" dirty="0"/>
              <a:t>Multiple </a:t>
            </a:r>
            <a:r>
              <a:rPr sz="1100" dirty="0"/>
              <a:t>X-ray cavities &amp; shocks </a:t>
            </a:r>
            <a:r>
              <a:rPr lang="it-IT" sz="1100" dirty="0" err="1"/>
              <a:t>allow</a:t>
            </a:r>
            <a:r>
              <a:rPr lang="it-IT" sz="1100" dirty="0"/>
              <a:t> </a:t>
            </a:r>
            <a:r>
              <a:rPr lang="it-IT" sz="1100" dirty="0" err="1"/>
              <a:t>us</a:t>
            </a:r>
            <a:r>
              <a:rPr lang="it-IT" sz="1100" dirty="0"/>
              <a:t> </a:t>
            </a:r>
            <a:r>
              <a:rPr sz="1100" dirty="0"/>
              <a:t>to obtain information on the time that passes in between each cycle of AGN activity. If the successive outbursts are misaligned, the timescales set upper limits on the time required for the jet to reorient.</a:t>
            </a:r>
          </a:p>
          <a:p>
            <a:pPr>
              <a:spcBef>
                <a:spcPts val="1800"/>
              </a:spcBef>
              <a:buSzPct val="100000"/>
              <a:defRPr sz="3100">
                <a:solidFill>
                  <a:srgbClr val="FFFFFF"/>
                </a:solidFill>
                <a:latin typeface="Chalkboard"/>
                <a:ea typeface="Chalkboard"/>
                <a:cs typeface="Chalkboard"/>
                <a:sym typeface="Chalkboard"/>
              </a:defRPr>
            </a:pPr>
            <a:r>
              <a:rPr sz="1100" dirty="0"/>
              <a:t>The jet mechanical power (cavities + shocks) can typically balance the radiative losses of the environment, both for FRI and for </a:t>
            </a:r>
            <a:r>
              <a:rPr lang="it-IT" sz="1100" dirty="0" err="1"/>
              <a:t>FRIIs</a:t>
            </a:r>
            <a:r>
              <a:rPr sz="1100" dirty="0"/>
              <a:t>. From our sample of 15 objects it appears that the feedback response of FRIIs is overpowered, although this difference in feedback output does not seem to have consequences on the amount of cool gas at the cluster center —&gt; how do jets heat the environment?</a:t>
            </a:r>
          </a:p>
          <a:p>
            <a:pPr>
              <a:spcBef>
                <a:spcPts val="1800"/>
              </a:spcBef>
              <a:buSzPct val="100000"/>
              <a:defRPr sz="3100">
                <a:solidFill>
                  <a:srgbClr val="FFFFFF"/>
                </a:solidFill>
                <a:latin typeface="Chalkboard"/>
                <a:ea typeface="Chalkboard"/>
                <a:cs typeface="Chalkboard"/>
                <a:sym typeface="Chalkboard"/>
              </a:defRPr>
            </a:pPr>
            <a:r>
              <a:rPr sz="1100" dirty="0"/>
              <a:t>Early results on the emerging population of FR0 radio galaxies suggest that these galaxies can provide feedback through cavity inflation in the ICM of their host clusters. Confirmation of these results is key to understand the place of FR0s in the context of jetted radio galaxies.</a:t>
            </a:r>
          </a:p>
        </p:txBody>
      </p:sp>
      <p:sp>
        <p:nvSpPr>
          <p:cNvPr id="9" name="THANK YOU FOR YOUR ATTENTION!">
            <a:extLst>
              <a:ext uri="{FF2B5EF4-FFF2-40B4-BE49-F238E27FC236}">
                <a16:creationId xmlns:a16="http://schemas.microsoft.com/office/drawing/2014/main" id="{80AAB5F4-8399-15B0-9BC5-234448F74E35}"/>
              </a:ext>
            </a:extLst>
          </p:cNvPr>
          <p:cNvSpPr txBox="1"/>
          <p:nvPr/>
        </p:nvSpPr>
        <p:spPr>
          <a:xfrm>
            <a:off x="2122834" y="3898993"/>
            <a:ext cx="4059627" cy="333791"/>
          </a:xfrm>
          <a:prstGeom prst="rect">
            <a:avLst/>
          </a:prstGeom>
          <a:gradFill>
            <a:gsLst>
              <a:gs pos="0">
                <a:srgbClr val="000000"/>
              </a:gs>
              <a:gs pos="100000">
                <a:srgbClr val="838787"/>
              </a:gs>
            </a:gsLst>
            <a:lin ang="5400000"/>
          </a:gradFill>
          <a:ln w="25400">
            <a:solidFill>
              <a:srgbClr val="5B585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80000"/>
              </a:lnSpc>
              <a:spcBef>
                <a:spcPts val="0"/>
              </a:spcBef>
              <a:defRPr sz="7000">
                <a:solidFill>
                  <a:srgbClr val="FFFFFF"/>
                </a:solidFill>
                <a:latin typeface="Chalkboard"/>
                <a:ea typeface="Chalkboard"/>
                <a:cs typeface="Chalkboard"/>
                <a:sym typeface="Chalkboard"/>
              </a:defRPr>
            </a:lvl1pPr>
          </a:lstStyle>
          <a:p>
            <a:r>
              <a:rPr sz="1800" dirty="0"/>
              <a:t>THANK YOU FOR YOUR ATTENTION!</a:t>
            </a:r>
          </a:p>
        </p:txBody>
      </p:sp>
      <p:sp>
        <p:nvSpPr>
          <p:cNvPr id="14" name="Ubertosi et al. (2021a) — MNRAS, 503, 4627">
            <a:extLst>
              <a:ext uri="{FF2B5EF4-FFF2-40B4-BE49-F238E27FC236}">
                <a16:creationId xmlns:a16="http://schemas.microsoft.com/office/drawing/2014/main" id="{ED7B7A3E-EA63-0606-A0E4-3E9652FF6230}"/>
              </a:ext>
            </a:extLst>
          </p:cNvPr>
          <p:cNvSpPr txBox="1"/>
          <p:nvPr/>
        </p:nvSpPr>
        <p:spPr>
          <a:xfrm>
            <a:off x="1155308" y="4336979"/>
            <a:ext cx="2943190"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10000"/>
              </a:lnSpc>
              <a:spcBef>
                <a:spcPts val="3700"/>
              </a:spcBef>
              <a:defRPr>
                <a:solidFill>
                  <a:srgbClr val="FFFFFF"/>
                </a:solidFill>
                <a:latin typeface="Avenir Next Regular"/>
                <a:ea typeface="Avenir Next Regular"/>
                <a:cs typeface="Avenir Next Regular"/>
                <a:sym typeface="Avenir Next Regular"/>
              </a:defRPr>
            </a:lvl1pPr>
          </a:lstStyle>
          <a:p>
            <a:pPr>
              <a:lnSpc>
                <a:spcPct val="100000"/>
              </a:lnSpc>
            </a:pPr>
            <a:r>
              <a:rPr sz="1100" dirty="0" err="1"/>
              <a:t>Ubertosi</a:t>
            </a:r>
            <a:r>
              <a:rPr sz="1100" dirty="0"/>
              <a:t> et al. (2021a) MNRAS, 503, 4627 </a:t>
            </a:r>
          </a:p>
        </p:txBody>
      </p:sp>
      <p:sp>
        <p:nvSpPr>
          <p:cNvPr id="2" name="Ubertosi et al. (2022b) arXiv:2212.10581">
            <a:extLst>
              <a:ext uri="{FF2B5EF4-FFF2-40B4-BE49-F238E27FC236}">
                <a16:creationId xmlns:a16="http://schemas.microsoft.com/office/drawing/2014/main" id="{54168E24-0D5A-5B84-BB78-3FE73FB87C9A}"/>
              </a:ext>
            </a:extLst>
          </p:cNvPr>
          <p:cNvSpPr txBox="1"/>
          <p:nvPr/>
        </p:nvSpPr>
        <p:spPr>
          <a:xfrm>
            <a:off x="2723751" y="4579405"/>
            <a:ext cx="2975750"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100" u="none" strike="noStrike" dirty="0">
                <a:solidFill>
                  <a:schemeClr val="bg1"/>
                </a:solidFill>
                <a:effectLst/>
                <a:latin typeface="Avenir Next" panose="020B0503020202020204" pitchFamily="34" charset="0"/>
              </a:rPr>
              <a:t>Ubertosi et al. (2023) </a:t>
            </a:r>
            <a:r>
              <a:rPr lang="it-IT" sz="1100" u="none" strike="noStrike" dirty="0" err="1">
                <a:solidFill>
                  <a:schemeClr val="bg1"/>
                </a:solidFill>
                <a:effectLst/>
                <a:latin typeface="Avenir Next" panose="020B0503020202020204" pitchFamily="34" charset="0"/>
              </a:rPr>
              <a:t>ApJ</a:t>
            </a:r>
            <a:r>
              <a:rPr lang="it-IT" sz="1100" u="none" strike="noStrike" dirty="0">
                <a:solidFill>
                  <a:schemeClr val="bg1"/>
                </a:solidFill>
                <a:effectLst/>
                <a:latin typeface="Avenir Next" panose="020B0503020202020204" pitchFamily="34" charset="0"/>
              </a:rPr>
              <a:t> 944 216</a:t>
            </a:r>
            <a:endParaRPr sz="1100" dirty="0">
              <a:solidFill>
                <a:schemeClr val="bg1"/>
              </a:solidFill>
              <a:latin typeface="Avenir Next" panose="020B0503020202020204" pitchFamily="34" charset="0"/>
            </a:endParaRPr>
          </a:p>
        </p:txBody>
      </p:sp>
      <p:sp>
        <p:nvSpPr>
          <p:cNvPr id="3" name="Ubertosi et al. (2021b) — 2021ApJ…923L..25U">
            <a:extLst>
              <a:ext uri="{FF2B5EF4-FFF2-40B4-BE49-F238E27FC236}">
                <a16:creationId xmlns:a16="http://schemas.microsoft.com/office/drawing/2014/main" id="{B4C82630-5E08-D6FD-5B2C-E0E44294E4B1}"/>
              </a:ext>
            </a:extLst>
          </p:cNvPr>
          <p:cNvSpPr txBox="1"/>
          <p:nvPr/>
        </p:nvSpPr>
        <p:spPr>
          <a:xfrm>
            <a:off x="4211700" y="4330669"/>
            <a:ext cx="3369442"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sz="1100" dirty="0" err="1"/>
              <a:t>Ubertosi</a:t>
            </a:r>
            <a:r>
              <a:rPr sz="1100" dirty="0"/>
              <a:t> et al. (2021b) </a:t>
            </a:r>
            <a:r>
              <a:rPr lang="it-IT" sz="1100" dirty="0" err="1"/>
              <a:t>ApJ</a:t>
            </a:r>
            <a:r>
              <a:rPr lang="it-IT" sz="1100" dirty="0"/>
              <a:t> </a:t>
            </a:r>
            <a:r>
              <a:rPr sz="1100" dirty="0"/>
              <a:t>923L</a:t>
            </a:r>
            <a:r>
              <a:rPr lang="it-IT" sz="1100" dirty="0"/>
              <a:t> </a:t>
            </a:r>
            <a:r>
              <a:rPr sz="1100" dirty="0"/>
              <a:t>25</a:t>
            </a:r>
          </a:p>
        </p:txBody>
      </p:sp>
    </p:spTree>
    <p:extLst>
      <p:ext uri="{BB962C8B-B14F-4D97-AF65-F5344CB8AC3E}">
        <p14:creationId xmlns:p14="http://schemas.microsoft.com/office/powerpoint/2010/main" val="23617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BACKUP SLIDES</a:t>
            </a:r>
          </a:p>
        </p:txBody>
      </p:sp>
    </p:spTree>
    <p:extLst>
      <p:ext uri="{BB962C8B-B14F-4D97-AF65-F5344CB8AC3E}">
        <p14:creationId xmlns:p14="http://schemas.microsoft.com/office/powerpoint/2010/main" val="831587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MISALIGNED X-RAY CAVITIES AND RADIO LOBES</a:t>
            </a:r>
          </a:p>
        </p:txBody>
      </p:sp>
      <p:sp>
        <p:nvSpPr>
          <p:cNvPr id="2" name="How to explain these peculiar radio/X-ray morphologies?…">
            <a:extLst>
              <a:ext uri="{FF2B5EF4-FFF2-40B4-BE49-F238E27FC236}">
                <a16:creationId xmlns:a16="http://schemas.microsoft.com/office/drawing/2014/main" id="{8DFF6CAD-FB55-D6EB-9D0F-CBD52C7A7B95}"/>
              </a:ext>
            </a:extLst>
          </p:cNvPr>
          <p:cNvSpPr txBox="1">
            <a:spLocks noChangeAspect="1"/>
          </p:cNvSpPr>
          <p:nvPr/>
        </p:nvSpPr>
        <p:spPr>
          <a:xfrm>
            <a:off x="306260" y="837332"/>
            <a:ext cx="7753523"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500">
                <a:solidFill>
                  <a:srgbClr val="FFFFFF"/>
                </a:solidFill>
                <a:latin typeface="Avenir Next Regular"/>
                <a:ea typeface="Avenir Next Regular"/>
                <a:cs typeface="Avenir Next Regular"/>
                <a:sym typeface="Avenir Next Regular"/>
              </a:defRPr>
            </a:pPr>
            <a:r>
              <a:rPr sz="1500" b="1" dirty="0"/>
              <a:t>How to explain these peculiar radio/X-ray morphologies?</a:t>
            </a:r>
          </a:p>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500">
                <a:solidFill>
                  <a:srgbClr val="FFFFFF"/>
                </a:solidFill>
                <a:latin typeface="Avenir Next Regular"/>
                <a:ea typeface="Avenir Next Regular"/>
                <a:cs typeface="Avenir Next Regular"/>
                <a:sym typeface="Avenir Next Regular"/>
              </a:defRPr>
            </a:pPr>
            <a:r>
              <a:rPr sz="1300" dirty="0"/>
              <a:t>(see e.g. </a:t>
            </a:r>
            <a:r>
              <a:rPr sz="1300" dirty="0" err="1"/>
              <a:t>Dennet</a:t>
            </a:r>
            <a:r>
              <a:rPr sz="1300" dirty="0"/>
              <a:t>-Thorpe et al. 2002; Merritt &amp; </a:t>
            </a:r>
            <a:r>
              <a:rPr sz="1300" dirty="0" err="1"/>
              <a:t>Eckers</a:t>
            </a:r>
            <a:r>
              <a:rPr sz="1300" dirty="0"/>
              <a:t> 2002; Liu et al. 2004; Lal &amp; Rao 2007; Cielo et al. 2018; Lu &amp; Ricker 2020)</a:t>
            </a:r>
          </a:p>
        </p:txBody>
      </p:sp>
      <p:grpSp>
        <p:nvGrpSpPr>
          <p:cNvPr id="3" name="Raggruppa">
            <a:extLst>
              <a:ext uri="{FF2B5EF4-FFF2-40B4-BE49-F238E27FC236}">
                <a16:creationId xmlns:a16="http://schemas.microsoft.com/office/drawing/2014/main" id="{905A5A3F-6C68-7BA5-834A-C64629818BF0}"/>
              </a:ext>
            </a:extLst>
          </p:cNvPr>
          <p:cNvGrpSpPr>
            <a:grpSpLocks noChangeAspect="1"/>
          </p:cNvGrpSpPr>
          <p:nvPr/>
        </p:nvGrpSpPr>
        <p:grpSpPr>
          <a:xfrm>
            <a:off x="5780454" y="1746644"/>
            <a:ext cx="2431746" cy="2812340"/>
            <a:chOff x="0" y="-38657"/>
            <a:chExt cx="7049969" cy="8153366"/>
          </a:xfrm>
        </p:grpSpPr>
        <p:pic>
          <p:nvPicPr>
            <p:cNvPr id="4" name="Schermata 2022-01-26 alle 17.09.14.png" descr="Schermata 2022-01-26 alle 17.09.14.png">
              <a:extLst>
                <a:ext uri="{FF2B5EF4-FFF2-40B4-BE49-F238E27FC236}">
                  <a16:creationId xmlns:a16="http://schemas.microsoft.com/office/drawing/2014/main" id="{077E3DDC-2ED4-D483-3712-FEFA8C5BF1C0}"/>
                </a:ext>
              </a:extLst>
            </p:cNvPr>
            <p:cNvPicPr>
              <a:picLocks noChangeAspect="1"/>
            </p:cNvPicPr>
            <p:nvPr/>
          </p:nvPicPr>
          <p:blipFill>
            <a:blip r:embed="rId3"/>
            <a:srcRect l="5202" r="9595"/>
            <a:stretch>
              <a:fillRect/>
            </a:stretch>
          </p:blipFill>
          <p:spPr>
            <a:xfrm>
              <a:off x="0" y="1076149"/>
              <a:ext cx="7049969" cy="7038560"/>
            </a:xfrm>
            <a:prstGeom prst="rect">
              <a:avLst/>
            </a:prstGeom>
            <a:ln w="12700" cap="flat">
              <a:noFill/>
              <a:miter lim="400000"/>
            </a:ln>
            <a:effectLst/>
          </p:spPr>
        </p:pic>
        <p:sp>
          <p:nvSpPr>
            <p:cNvPr id="5" name="3C75 - Hudson et al. 2006">
              <a:extLst>
                <a:ext uri="{FF2B5EF4-FFF2-40B4-BE49-F238E27FC236}">
                  <a16:creationId xmlns:a16="http://schemas.microsoft.com/office/drawing/2014/main" id="{836E280B-CBEE-DE90-088A-A603698EF8FE}"/>
                </a:ext>
              </a:extLst>
            </p:cNvPr>
            <p:cNvSpPr txBox="1"/>
            <p:nvPr/>
          </p:nvSpPr>
          <p:spPr>
            <a:xfrm>
              <a:off x="1044400" y="7281888"/>
              <a:ext cx="4961288" cy="7309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defRPr>
                  <a:solidFill>
                    <a:srgbClr val="FFFFFF"/>
                  </a:solidFill>
                </a:defRPr>
              </a:lvl1pPr>
            </a:lstStyle>
            <a:p>
              <a:r>
                <a:rPr sz="1100" dirty="0"/>
                <a:t>3C75 - Hudson et al. 2006</a:t>
              </a:r>
            </a:p>
          </p:txBody>
        </p:sp>
        <p:sp>
          <p:nvSpPr>
            <p:cNvPr id="6" name="… Binary AGNs?">
              <a:extLst>
                <a:ext uri="{FF2B5EF4-FFF2-40B4-BE49-F238E27FC236}">
                  <a16:creationId xmlns:a16="http://schemas.microsoft.com/office/drawing/2014/main" id="{C6F3B9CF-AC57-8712-3A65-53C37B1BEDCD}"/>
                </a:ext>
              </a:extLst>
            </p:cNvPr>
            <p:cNvSpPr txBox="1"/>
            <p:nvPr/>
          </p:nvSpPr>
          <p:spPr>
            <a:xfrm>
              <a:off x="1361853" y="-38657"/>
              <a:ext cx="4326378" cy="8774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a:solidFill>
                    <a:srgbClr val="FFFFFF"/>
                  </a:solidFill>
                  <a:latin typeface="Avenir Next Regular"/>
                  <a:ea typeface="Avenir Next Regular"/>
                  <a:cs typeface="Avenir Next Regular"/>
                  <a:sym typeface="Avenir Next Regular"/>
                </a:defRPr>
              </a:lvl1pPr>
            </a:lstStyle>
            <a:p>
              <a:r>
                <a:rPr sz="1300" dirty="0"/>
                <a:t>… Binary AGNs?</a:t>
              </a:r>
            </a:p>
          </p:txBody>
        </p:sp>
      </p:grpSp>
      <p:grpSp>
        <p:nvGrpSpPr>
          <p:cNvPr id="7" name="Raggruppa">
            <a:extLst>
              <a:ext uri="{FF2B5EF4-FFF2-40B4-BE49-F238E27FC236}">
                <a16:creationId xmlns:a16="http://schemas.microsoft.com/office/drawing/2014/main" id="{CAB9FD87-E107-AB6A-91C3-A0975EBAB72E}"/>
              </a:ext>
            </a:extLst>
          </p:cNvPr>
          <p:cNvGrpSpPr>
            <a:grpSpLocks noChangeAspect="1"/>
          </p:cNvGrpSpPr>
          <p:nvPr/>
        </p:nvGrpSpPr>
        <p:grpSpPr>
          <a:xfrm>
            <a:off x="361065" y="1764398"/>
            <a:ext cx="4964481" cy="2833418"/>
            <a:chOff x="0" y="0"/>
            <a:chExt cx="14392724" cy="8214474"/>
          </a:xfrm>
        </p:grpSpPr>
        <p:sp>
          <p:nvSpPr>
            <p:cNvPr id="8" name="Rettangolo">
              <a:extLst>
                <a:ext uri="{FF2B5EF4-FFF2-40B4-BE49-F238E27FC236}">
                  <a16:creationId xmlns:a16="http://schemas.microsoft.com/office/drawing/2014/main" id="{06970CFC-EC3A-8913-CCB6-39B631DDD5CD}"/>
                </a:ext>
              </a:extLst>
            </p:cNvPr>
            <p:cNvSpPr/>
            <p:nvPr/>
          </p:nvSpPr>
          <p:spPr>
            <a:xfrm>
              <a:off x="7443868" y="1095417"/>
              <a:ext cx="6948856" cy="24299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latin typeface="+mj-lt"/>
                  <a:ea typeface="+mj-ea"/>
                  <a:cs typeface="+mj-cs"/>
                  <a:sym typeface="DIN Condensed Bold"/>
                </a:defRPr>
              </a:pPr>
              <a:endParaRPr/>
            </a:p>
          </p:txBody>
        </p:sp>
        <p:pic>
          <p:nvPicPr>
            <p:cNvPr id="9" name="Schermata 2022-01-25 alle 19.00.01.png" descr="Schermata 2022-01-25 alle 19.00.01.png">
              <a:extLst>
                <a:ext uri="{FF2B5EF4-FFF2-40B4-BE49-F238E27FC236}">
                  <a16:creationId xmlns:a16="http://schemas.microsoft.com/office/drawing/2014/main" id="{65BF0E9B-47CE-3D06-C7BE-77B7325FD4DB}"/>
                </a:ext>
              </a:extLst>
            </p:cNvPr>
            <p:cNvPicPr>
              <a:picLocks noChangeAspect="1"/>
            </p:cNvPicPr>
            <p:nvPr/>
          </p:nvPicPr>
          <p:blipFill>
            <a:blip r:embed="rId4"/>
            <a:srcRect l="5402" t="19368" r="5402" b="19368"/>
            <a:stretch>
              <a:fillRect/>
            </a:stretch>
          </p:blipFill>
          <p:spPr>
            <a:xfrm>
              <a:off x="7443910" y="3351935"/>
              <a:ext cx="6948728" cy="4709519"/>
            </a:xfrm>
            <a:prstGeom prst="rect">
              <a:avLst/>
            </a:prstGeom>
            <a:ln w="12700" cap="flat">
              <a:noFill/>
              <a:miter lim="400000"/>
            </a:ln>
            <a:effectLst/>
          </p:spPr>
        </p:pic>
        <p:sp>
          <p:nvSpPr>
            <p:cNvPr id="10" name="3C88 - Liu et al. 2019">
              <a:extLst>
                <a:ext uri="{FF2B5EF4-FFF2-40B4-BE49-F238E27FC236}">
                  <a16:creationId xmlns:a16="http://schemas.microsoft.com/office/drawing/2014/main" id="{DAD22F11-6C70-CED7-C910-8E9A429D3AE6}"/>
                </a:ext>
              </a:extLst>
            </p:cNvPr>
            <p:cNvSpPr txBox="1"/>
            <p:nvPr/>
          </p:nvSpPr>
          <p:spPr>
            <a:xfrm>
              <a:off x="7640644" y="7231732"/>
              <a:ext cx="3890081" cy="7376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a:solidFill>
                    <a:srgbClr val="000000"/>
                  </a:solidFill>
                </a:defRPr>
              </a:lvl1pPr>
            </a:lstStyle>
            <a:p>
              <a:r>
                <a:rPr sz="1100" dirty="0"/>
                <a:t>3C88 - Liu et al. 2019</a:t>
              </a:r>
            </a:p>
          </p:txBody>
        </p:sp>
        <p:pic>
          <p:nvPicPr>
            <p:cNvPr id="11" name="Schermata 2022-01-25 alle 18.53.03.png" descr="Schermata 2022-01-25 alle 18.53.03.png">
              <a:extLst>
                <a:ext uri="{FF2B5EF4-FFF2-40B4-BE49-F238E27FC236}">
                  <a16:creationId xmlns:a16="http://schemas.microsoft.com/office/drawing/2014/main" id="{9C11F668-746E-8EDF-BC65-2CBEF7FC9F6C}"/>
                </a:ext>
              </a:extLst>
            </p:cNvPr>
            <p:cNvPicPr>
              <a:picLocks noChangeAspect="1"/>
            </p:cNvPicPr>
            <p:nvPr/>
          </p:nvPicPr>
          <p:blipFill>
            <a:blip r:embed="rId5"/>
            <a:srcRect l="1777" t="2955" r="51153" b="35999"/>
            <a:stretch>
              <a:fillRect/>
            </a:stretch>
          </p:blipFill>
          <p:spPr>
            <a:xfrm>
              <a:off x="0" y="1093465"/>
              <a:ext cx="7292618" cy="7121009"/>
            </a:xfrm>
            <a:prstGeom prst="rect">
              <a:avLst/>
            </a:prstGeom>
            <a:ln w="12700" cap="flat">
              <a:noFill/>
              <a:miter lim="400000"/>
            </a:ln>
            <a:effectLst/>
          </p:spPr>
        </p:pic>
        <p:sp>
          <p:nvSpPr>
            <p:cNvPr id="12" name="NGC326 - Murgia et al. 2001">
              <a:extLst>
                <a:ext uri="{FF2B5EF4-FFF2-40B4-BE49-F238E27FC236}">
                  <a16:creationId xmlns:a16="http://schemas.microsoft.com/office/drawing/2014/main" id="{D8040E7C-DCE9-C67B-4F67-48117B2B9774}"/>
                </a:ext>
              </a:extLst>
            </p:cNvPr>
            <p:cNvSpPr txBox="1"/>
            <p:nvPr/>
          </p:nvSpPr>
          <p:spPr>
            <a:xfrm>
              <a:off x="514018" y="7314823"/>
              <a:ext cx="5834483" cy="888959"/>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defRPr sz="3200">
                  <a:solidFill>
                    <a:srgbClr val="FFFFFF"/>
                  </a:solidFill>
                </a:defRPr>
              </a:lvl1pPr>
            </a:lstStyle>
            <a:p>
              <a:r>
                <a:rPr sz="1100" dirty="0"/>
                <a:t>NGC326 - </a:t>
              </a:r>
              <a:r>
                <a:rPr sz="1100" dirty="0" err="1"/>
                <a:t>Murgia</a:t>
              </a:r>
              <a:r>
                <a:rPr sz="1100" dirty="0"/>
                <a:t> et al. 2001</a:t>
              </a:r>
            </a:p>
          </p:txBody>
        </p:sp>
        <p:sp>
          <p:nvSpPr>
            <p:cNvPr id="13" name="Quadrato">
              <a:extLst>
                <a:ext uri="{FF2B5EF4-FFF2-40B4-BE49-F238E27FC236}">
                  <a16:creationId xmlns:a16="http://schemas.microsoft.com/office/drawing/2014/main" id="{F4235C97-012C-A45D-3A8F-789759316C56}"/>
                </a:ext>
              </a:extLst>
            </p:cNvPr>
            <p:cNvSpPr/>
            <p:nvPr/>
          </p:nvSpPr>
          <p:spPr>
            <a:xfrm>
              <a:off x="5416048" y="1146091"/>
              <a:ext cx="1814202" cy="1814202"/>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14" name="Backflow/Reorientation/Precession">
              <a:extLst>
                <a:ext uri="{FF2B5EF4-FFF2-40B4-BE49-F238E27FC236}">
                  <a16:creationId xmlns:a16="http://schemas.microsoft.com/office/drawing/2014/main" id="{B780DA73-3D12-E355-59B0-87BA9001F314}"/>
                </a:ext>
              </a:extLst>
            </p:cNvPr>
            <p:cNvSpPr txBox="1"/>
            <p:nvPr/>
          </p:nvSpPr>
          <p:spPr>
            <a:xfrm>
              <a:off x="2356182" y="0"/>
              <a:ext cx="8975561" cy="7350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a:solidFill>
                    <a:srgbClr val="FFFFFF"/>
                  </a:solidFill>
                  <a:latin typeface="Avenir Next Regular"/>
                  <a:ea typeface="Avenir Next Regular"/>
                  <a:cs typeface="Avenir Next Regular"/>
                  <a:sym typeface="Avenir Next Regular"/>
                </a:defRPr>
              </a:lvl1pPr>
            </a:lstStyle>
            <a:p>
              <a:r>
                <a:rPr sz="1300" dirty="0"/>
                <a:t>Backflow/Reorientation/Precession</a:t>
              </a:r>
            </a:p>
          </p:txBody>
        </p:sp>
        <p:pic>
          <p:nvPicPr>
            <p:cNvPr id="15" name="Schermata 2022-01-25 alle 18.58.39.png" descr="Schermata 2022-01-25 alle 18.58.39.png">
              <a:extLst>
                <a:ext uri="{FF2B5EF4-FFF2-40B4-BE49-F238E27FC236}">
                  <a16:creationId xmlns:a16="http://schemas.microsoft.com/office/drawing/2014/main" id="{43FEC26A-7A3B-E822-659B-AE06A16E4D8D}"/>
                </a:ext>
              </a:extLst>
            </p:cNvPr>
            <p:cNvPicPr>
              <a:picLocks noChangeAspect="1"/>
            </p:cNvPicPr>
            <p:nvPr/>
          </p:nvPicPr>
          <p:blipFill>
            <a:blip r:embed="rId6"/>
            <a:srcRect l="12463" t="5157" r="49821" b="61509"/>
            <a:stretch>
              <a:fillRect/>
            </a:stretch>
          </p:blipFill>
          <p:spPr>
            <a:xfrm>
              <a:off x="3017570" y="1270179"/>
              <a:ext cx="1994774" cy="1966154"/>
            </a:xfrm>
            <a:prstGeom prst="rect">
              <a:avLst/>
            </a:prstGeom>
            <a:ln w="76200" cap="flat">
              <a:solidFill>
                <a:schemeClr val="accent5"/>
              </a:solidFill>
              <a:prstDash val="solid"/>
              <a:miter lim="400000"/>
            </a:ln>
            <a:effectLst/>
          </p:spPr>
        </p:pic>
        <p:pic>
          <p:nvPicPr>
            <p:cNvPr id="16" name="Schermata 2022-01-25 alle 18.58.39.png" descr="Schermata 2022-01-25 alle 18.58.39.png">
              <a:extLst>
                <a:ext uri="{FF2B5EF4-FFF2-40B4-BE49-F238E27FC236}">
                  <a16:creationId xmlns:a16="http://schemas.microsoft.com/office/drawing/2014/main" id="{7256B814-06C2-4343-5F9A-CBE70B45EE85}"/>
                </a:ext>
              </a:extLst>
            </p:cNvPr>
            <p:cNvPicPr>
              <a:picLocks noChangeAspect="1"/>
            </p:cNvPicPr>
            <p:nvPr/>
          </p:nvPicPr>
          <p:blipFill>
            <a:blip r:embed="rId6"/>
            <a:srcRect l="58570" t="7194" r="2809" b="57658"/>
            <a:stretch>
              <a:fillRect/>
            </a:stretch>
          </p:blipFill>
          <p:spPr>
            <a:xfrm>
              <a:off x="11922958" y="1299858"/>
              <a:ext cx="2255325" cy="2289001"/>
            </a:xfrm>
            <a:prstGeom prst="rect">
              <a:avLst/>
            </a:prstGeom>
            <a:ln w="76200" cap="flat">
              <a:solidFill>
                <a:schemeClr val="accent5"/>
              </a:solidFill>
              <a:prstDash val="solid"/>
              <a:miter lim="400000"/>
            </a:ln>
            <a:effectLst/>
          </p:spPr>
        </p:pic>
        <p:pic>
          <p:nvPicPr>
            <p:cNvPr id="17" name="Schermata 2022-01-25 alle 18.58.39.png" descr="Schermata 2022-01-25 alle 18.58.39.png">
              <a:extLst>
                <a:ext uri="{FF2B5EF4-FFF2-40B4-BE49-F238E27FC236}">
                  <a16:creationId xmlns:a16="http://schemas.microsoft.com/office/drawing/2014/main" id="{C1854DF8-DC4C-378C-A11C-079425927CE3}"/>
                </a:ext>
              </a:extLst>
            </p:cNvPr>
            <p:cNvPicPr>
              <a:picLocks noChangeAspect="1"/>
            </p:cNvPicPr>
            <p:nvPr/>
          </p:nvPicPr>
          <p:blipFill>
            <a:blip r:embed="rId6"/>
            <a:srcRect l="57325" t="44038" r="3819" b="23573"/>
            <a:stretch>
              <a:fillRect/>
            </a:stretch>
          </p:blipFill>
          <p:spPr>
            <a:xfrm>
              <a:off x="5189642" y="1270179"/>
              <a:ext cx="2114999" cy="1966062"/>
            </a:xfrm>
            <a:prstGeom prst="rect">
              <a:avLst/>
            </a:prstGeom>
            <a:ln w="76200" cap="flat">
              <a:solidFill>
                <a:schemeClr val="accent5"/>
              </a:solidFill>
              <a:prstDash val="solid"/>
              <a:miter lim="400000"/>
            </a:ln>
            <a:effectLst/>
          </p:spPr>
        </p:pic>
      </p:grpSp>
    </p:spTree>
    <p:extLst>
      <p:ext uri="{BB962C8B-B14F-4D97-AF65-F5344CB8AC3E}">
        <p14:creationId xmlns:p14="http://schemas.microsoft.com/office/powerpoint/2010/main" val="420617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ANALYSIS OF THE SHOCK FRONTS IN RBS 797</a:t>
            </a:r>
          </a:p>
        </p:txBody>
      </p:sp>
      <p:grpSp>
        <p:nvGrpSpPr>
          <p:cNvPr id="18" name="Gruppo 17">
            <a:extLst>
              <a:ext uri="{FF2B5EF4-FFF2-40B4-BE49-F238E27FC236}">
                <a16:creationId xmlns:a16="http://schemas.microsoft.com/office/drawing/2014/main" id="{305A4B5A-7205-A8BD-F562-442618E122DD}"/>
              </a:ext>
            </a:extLst>
          </p:cNvPr>
          <p:cNvGrpSpPr>
            <a:grpSpLocks noChangeAspect="1"/>
          </p:cNvGrpSpPr>
          <p:nvPr/>
        </p:nvGrpSpPr>
        <p:grpSpPr>
          <a:xfrm>
            <a:off x="338326" y="910842"/>
            <a:ext cx="3751074" cy="3793071"/>
            <a:chOff x="669356" y="1533123"/>
            <a:chExt cx="10455302" cy="10572359"/>
          </a:xfrm>
        </p:grpSpPr>
        <p:pic>
          <p:nvPicPr>
            <p:cNvPr id="19" name="RBSshocksurbrifull_new2.001.jpeg" descr="RBSshocksurbrifull_new2.001.jpeg">
              <a:extLst>
                <a:ext uri="{FF2B5EF4-FFF2-40B4-BE49-F238E27FC236}">
                  <a16:creationId xmlns:a16="http://schemas.microsoft.com/office/drawing/2014/main" id="{A0995DF5-A191-E083-10F0-85D7F0266364}"/>
                </a:ext>
              </a:extLst>
            </p:cNvPr>
            <p:cNvPicPr>
              <a:picLocks noChangeAspect="1"/>
            </p:cNvPicPr>
            <p:nvPr/>
          </p:nvPicPr>
          <p:blipFill>
            <a:blip r:embed="rId3"/>
            <a:stretch>
              <a:fillRect/>
            </a:stretch>
          </p:blipFill>
          <p:spPr>
            <a:xfrm>
              <a:off x="798062" y="1610518"/>
              <a:ext cx="10326596" cy="10494964"/>
            </a:xfrm>
            <a:prstGeom prst="rect">
              <a:avLst/>
            </a:prstGeom>
            <a:ln w="12700">
              <a:miter lim="400000"/>
            </a:ln>
          </p:spPr>
        </p:pic>
        <p:sp>
          <p:nvSpPr>
            <p:cNvPr id="20" name="X-ray surface brightness profiles">
              <a:extLst>
                <a:ext uri="{FF2B5EF4-FFF2-40B4-BE49-F238E27FC236}">
                  <a16:creationId xmlns:a16="http://schemas.microsoft.com/office/drawing/2014/main" id="{90039547-4F17-E445-BA05-44B6E58787B5}"/>
                </a:ext>
              </a:extLst>
            </p:cNvPr>
            <p:cNvSpPr txBox="1"/>
            <p:nvPr/>
          </p:nvSpPr>
          <p:spPr>
            <a:xfrm>
              <a:off x="669356" y="1533123"/>
              <a:ext cx="3721092" cy="1315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defRPr>
                  <a:solidFill>
                    <a:srgbClr val="000000"/>
                  </a:solidFill>
                </a:defRPr>
              </a:lvl1pPr>
            </a:lstStyle>
            <a:p>
              <a:r>
                <a:rPr sz="1200" dirty="0"/>
                <a:t>X-ray surface brightness profiles</a:t>
              </a:r>
            </a:p>
          </p:txBody>
        </p:sp>
      </p:grpSp>
      <p:pic>
        <p:nvPicPr>
          <p:cNvPr id="26" name="RBSprofili_new.001.jpeg" descr="RBSprofili_new.001.jpeg">
            <a:extLst>
              <a:ext uri="{FF2B5EF4-FFF2-40B4-BE49-F238E27FC236}">
                <a16:creationId xmlns:a16="http://schemas.microsoft.com/office/drawing/2014/main" id="{98FACFBD-080E-EBC0-F0D6-8C226F3DACDA}"/>
              </a:ext>
            </a:extLst>
          </p:cNvPr>
          <p:cNvPicPr>
            <a:picLocks/>
          </p:cNvPicPr>
          <p:nvPr/>
        </p:nvPicPr>
        <p:blipFill>
          <a:blip r:embed="rId4"/>
          <a:srcRect r="49714" b="32524"/>
          <a:stretch>
            <a:fillRect/>
          </a:stretch>
        </p:blipFill>
        <p:spPr>
          <a:xfrm>
            <a:off x="4262702" y="953279"/>
            <a:ext cx="3561545" cy="3750634"/>
          </a:xfrm>
          <a:prstGeom prst="rect">
            <a:avLst/>
          </a:prstGeom>
          <a:ln w="12700" cap="flat">
            <a:noFill/>
            <a:miter lim="400000"/>
          </a:ln>
          <a:effectLst/>
        </p:spPr>
      </p:pic>
      <p:sp>
        <p:nvSpPr>
          <p:cNvPr id="23" name="Temperature">
            <a:extLst>
              <a:ext uri="{FF2B5EF4-FFF2-40B4-BE49-F238E27FC236}">
                <a16:creationId xmlns:a16="http://schemas.microsoft.com/office/drawing/2014/main" id="{11A7A931-7746-78A5-A062-32AF9BCF30E0}"/>
              </a:ext>
            </a:extLst>
          </p:cNvPr>
          <p:cNvSpPr txBox="1"/>
          <p:nvPr/>
        </p:nvSpPr>
        <p:spPr>
          <a:xfrm>
            <a:off x="4802256" y="1535987"/>
            <a:ext cx="1279098" cy="285020"/>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cap="all">
                <a:solidFill>
                  <a:srgbClr val="FFFFFF"/>
                </a:solidFill>
              </a:defRPr>
            </a:lvl1pPr>
          </a:lstStyle>
          <a:p>
            <a:r>
              <a:rPr sz="1200" dirty="0"/>
              <a:t>Temperature</a:t>
            </a:r>
          </a:p>
        </p:txBody>
      </p:sp>
      <p:sp>
        <p:nvSpPr>
          <p:cNvPr id="25" name="Pressure">
            <a:extLst>
              <a:ext uri="{FF2B5EF4-FFF2-40B4-BE49-F238E27FC236}">
                <a16:creationId xmlns:a16="http://schemas.microsoft.com/office/drawing/2014/main" id="{2D15626E-5CFC-2BEE-EE37-8F2CF408A1BB}"/>
              </a:ext>
            </a:extLst>
          </p:cNvPr>
          <p:cNvSpPr txBox="1"/>
          <p:nvPr/>
        </p:nvSpPr>
        <p:spPr>
          <a:xfrm>
            <a:off x="4802256" y="3500257"/>
            <a:ext cx="947375" cy="287258"/>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cap="all">
                <a:solidFill>
                  <a:srgbClr val="FFFFFF"/>
                </a:solidFill>
              </a:defRPr>
            </a:lvl1pPr>
          </a:lstStyle>
          <a:p>
            <a:r>
              <a:rPr sz="1200"/>
              <a:t>Pressure</a:t>
            </a:r>
          </a:p>
        </p:txBody>
      </p:sp>
      <p:sp>
        <p:nvSpPr>
          <p:cNvPr id="29" name="Ubertosi et al. (2022b) arXiv:2212.10581">
            <a:extLst>
              <a:ext uri="{FF2B5EF4-FFF2-40B4-BE49-F238E27FC236}">
                <a16:creationId xmlns:a16="http://schemas.microsoft.com/office/drawing/2014/main" id="{9FAE1F19-49DB-BA5B-C0B5-EBBE4AE62D46}"/>
              </a:ext>
            </a:extLst>
          </p:cNvPr>
          <p:cNvSpPr txBox="1"/>
          <p:nvPr/>
        </p:nvSpPr>
        <p:spPr>
          <a:xfrm>
            <a:off x="2601525" y="4662837"/>
            <a:ext cx="2975750"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sz="1100" u="none" strike="noStrike" dirty="0">
                <a:solidFill>
                  <a:schemeClr val="bg1"/>
                </a:solidFill>
                <a:effectLst/>
                <a:latin typeface="Avenir Next" panose="020B0503020202020204" pitchFamily="34" charset="0"/>
              </a:rPr>
              <a:t>Ubertosi et al. (2023) </a:t>
            </a:r>
            <a:r>
              <a:rPr lang="it-IT" sz="1100" u="none" strike="noStrike" dirty="0" err="1">
                <a:solidFill>
                  <a:schemeClr val="bg1"/>
                </a:solidFill>
                <a:effectLst/>
                <a:latin typeface="Avenir Next" panose="020B0503020202020204" pitchFamily="34" charset="0"/>
              </a:rPr>
              <a:t>ApJ</a:t>
            </a:r>
            <a:r>
              <a:rPr lang="it-IT" sz="1100" u="none" strike="noStrike" dirty="0">
                <a:solidFill>
                  <a:schemeClr val="bg1"/>
                </a:solidFill>
                <a:effectLst/>
                <a:latin typeface="Avenir Next" panose="020B0503020202020204" pitchFamily="34" charset="0"/>
              </a:rPr>
              <a:t> 944 216</a:t>
            </a:r>
            <a:endParaRPr sz="110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3567627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SHOCK AND CAVITY HEATING OF HOT ATMOSPHERES</a:t>
            </a:r>
          </a:p>
        </p:txBody>
      </p:sp>
      <p:pic>
        <p:nvPicPr>
          <p:cNvPr id="2" name="Schermata 2022-10-03 alle 10.14.17.png" descr="Schermata 2022-10-03 alle 10.14.17.png">
            <a:extLst>
              <a:ext uri="{FF2B5EF4-FFF2-40B4-BE49-F238E27FC236}">
                <a16:creationId xmlns:a16="http://schemas.microsoft.com/office/drawing/2014/main" id="{15D6EBD6-692B-991D-73D8-9EEE93B84314}"/>
              </a:ext>
            </a:extLst>
          </p:cNvPr>
          <p:cNvPicPr>
            <a:picLocks noChangeAspect="1"/>
          </p:cNvPicPr>
          <p:nvPr/>
        </p:nvPicPr>
        <p:blipFill>
          <a:blip r:embed="rId3"/>
          <a:stretch>
            <a:fillRect/>
          </a:stretch>
        </p:blipFill>
        <p:spPr>
          <a:xfrm>
            <a:off x="365759" y="867446"/>
            <a:ext cx="5618087" cy="3897231"/>
          </a:xfrm>
          <a:prstGeom prst="rect">
            <a:avLst/>
          </a:prstGeom>
          <a:ln w="12700">
            <a:miter lim="400000"/>
          </a:ln>
        </p:spPr>
      </p:pic>
      <p:sp>
        <p:nvSpPr>
          <p:cNvPr id="3" name="Ubertosi et al. (2022b) arXiv:2212.10581">
            <a:extLst>
              <a:ext uri="{FF2B5EF4-FFF2-40B4-BE49-F238E27FC236}">
                <a16:creationId xmlns:a16="http://schemas.microsoft.com/office/drawing/2014/main" id="{D7276E3D-1071-38C8-413E-8D05AF507A8E}"/>
              </a:ext>
            </a:extLst>
          </p:cNvPr>
          <p:cNvSpPr txBox="1"/>
          <p:nvPr/>
        </p:nvSpPr>
        <p:spPr>
          <a:xfrm>
            <a:off x="5950557" y="4101813"/>
            <a:ext cx="2261643"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spcBef>
                <a:spcPts val="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a:solidFill>
                  <a:srgbClr val="FFFFFF"/>
                </a:solidFill>
                <a:latin typeface="Avenir Next Regular"/>
                <a:ea typeface="Avenir Next Regular"/>
                <a:cs typeface="Avenir Next Regular"/>
                <a:sym typeface="Avenir Next Regular"/>
              </a:defRPr>
            </a:lvl1pPr>
          </a:lstStyle>
          <a:p>
            <a:r>
              <a:rPr lang="it-IT" u="none" strike="noStrike" dirty="0">
                <a:solidFill>
                  <a:schemeClr val="bg1"/>
                </a:solidFill>
                <a:effectLst/>
                <a:latin typeface="Avenir Next" panose="020B0503020202020204" pitchFamily="34" charset="0"/>
              </a:rPr>
              <a:t>Ubertosi et al. (2023) </a:t>
            </a:r>
          </a:p>
          <a:p>
            <a:r>
              <a:rPr lang="it-IT" u="none" strike="noStrike" dirty="0" err="1">
                <a:solidFill>
                  <a:schemeClr val="bg1"/>
                </a:solidFill>
                <a:effectLst/>
                <a:latin typeface="Avenir Next" panose="020B0503020202020204" pitchFamily="34" charset="0"/>
              </a:rPr>
              <a:t>ApJ</a:t>
            </a:r>
            <a:r>
              <a:rPr lang="it-IT" u="none" strike="noStrike" dirty="0">
                <a:solidFill>
                  <a:schemeClr val="bg1"/>
                </a:solidFill>
                <a:effectLst/>
                <a:latin typeface="Avenir Next" panose="020B0503020202020204" pitchFamily="34" charset="0"/>
              </a:rPr>
              <a:t> 944 216</a:t>
            </a:r>
            <a:endParaRPr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3902645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SHOCK AND CAVITY HEATING OF HOT ATMOSPHERES</a:t>
            </a:r>
          </a:p>
        </p:txBody>
      </p:sp>
      <p:pic>
        <p:nvPicPr>
          <p:cNvPr id="5" name="RBS_cavcoolvFRI_new.pdf" descr="RBS_cavcoolvFRI_new.pdf">
            <a:extLst>
              <a:ext uri="{FF2B5EF4-FFF2-40B4-BE49-F238E27FC236}">
                <a16:creationId xmlns:a16="http://schemas.microsoft.com/office/drawing/2014/main" id="{99D698A0-0BAE-8C78-FC3C-B73AFFB5AE84}"/>
              </a:ext>
            </a:extLst>
          </p:cNvPr>
          <p:cNvPicPr>
            <a:picLocks noChangeAspect="1"/>
          </p:cNvPicPr>
          <p:nvPr/>
        </p:nvPicPr>
        <p:blipFill>
          <a:blip r:embed="rId3"/>
          <a:srcRect b="66479"/>
          <a:stretch>
            <a:fillRect/>
          </a:stretch>
        </p:blipFill>
        <p:spPr>
          <a:xfrm>
            <a:off x="673678" y="1505947"/>
            <a:ext cx="3432393" cy="2556803"/>
          </a:xfrm>
          <a:prstGeom prst="rect">
            <a:avLst/>
          </a:prstGeom>
          <a:ln w="12700" cap="flat">
            <a:noFill/>
            <a:miter lim="400000"/>
          </a:ln>
          <a:effectLst/>
        </p:spPr>
      </p:pic>
      <p:sp>
        <p:nvSpPr>
          <p:cNvPr id="7" name="Cavity power">
            <a:extLst>
              <a:ext uri="{FF2B5EF4-FFF2-40B4-BE49-F238E27FC236}">
                <a16:creationId xmlns:a16="http://schemas.microsoft.com/office/drawing/2014/main" id="{6CD41E44-BBC4-EA06-7633-FDBE60623B39}"/>
              </a:ext>
            </a:extLst>
          </p:cNvPr>
          <p:cNvSpPr txBox="1"/>
          <p:nvPr/>
        </p:nvSpPr>
        <p:spPr>
          <a:xfrm>
            <a:off x="1357483" y="1080750"/>
            <a:ext cx="1705366" cy="3180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a:solidFill>
                  <a:srgbClr val="FFFFFF"/>
                </a:solidFill>
              </a:defRPr>
            </a:lvl1pPr>
          </a:lstStyle>
          <a:p>
            <a:r>
              <a:rPr dirty="0"/>
              <a:t>Cavity power</a:t>
            </a:r>
          </a:p>
        </p:txBody>
      </p:sp>
      <p:sp>
        <p:nvSpPr>
          <p:cNvPr id="8" name="Radiative losses of the environment">
            <a:extLst>
              <a:ext uri="{FF2B5EF4-FFF2-40B4-BE49-F238E27FC236}">
                <a16:creationId xmlns:a16="http://schemas.microsoft.com/office/drawing/2014/main" id="{D03C011F-235B-D55D-A0D2-E6543EB347D2}"/>
              </a:ext>
            </a:extLst>
          </p:cNvPr>
          <p:cNvSpPr txBox="1"/>
          <p:nvPr/>
        </p:nvSpPr>
        <p:spPr>
          <a:xfrm>
            <a:off x="1201606" y="4226524"/>
            <a:ext cx="2048166" cy="1957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a:solidFill>
                  <a:srgbClr val="FFFFFF"/>
                </a:solidFill>
              </a:defRPr>
            </a:lvl1pPr>
          </a:lstStyle>
          <a:p>
            <a:r>
              <a:rPr dirty="0"/>
              <a:t>Radiative losses of the environment</a:t>
            </a:r>
          </a:p>
        </p:txBody>
      </p:sp>
      <p:grpSp>
        <p:nvGrpSpPr>
          <p:cNvPr id="10" name="Raggruppa">
            <a:extLst>
              <a:ext uri="{FF2B5EF4-FFF2-40B4-BE49-F238E27FC236}">
                <a16:creationId xmlns:a16="http://schemas.microsoft.com/office/drawing/2014/main" id="{89A8C292-B0E2-235F-0F0F-BFC9B6259E63}"/>
              </a:ext>
            </a:extLst>
          </p:cNvPr>
          <p:cNvGrpSpPr>
            <a:grpSpLocks noChangeAspect="1"/>
          </p:cNvGrpSpPr>
          <p:nvPr/>
        </p:nvGrpSpPr>
        <p:grpSpPr>
          <a:xfrm>
            <a:off x="4425243" y="1141058"/>
            <a:ext cx="3414636" cy="3323470"/>
            <a:chOff x="712850" y="-288907"/>
            <a:chExt cx="10740360" cy="10453604"/>
          </a:xfrm>
        </p:grpSpPr>
        <p:pic>
          <p:nvPicPr>
            <p:cNvPr id="11" name="RBS_cavcoolvFRI_new.pdf" descr="RBS_cavcoolvFRI_new.pdf">
              <a:extLst>
                <a:ext uri="{FF2B5EF4-FFF2-40B4-BE49-F238E27FC236}">
                  <a16:creationId xmlns:a16="http://schemas.microsoft.com/office/drawing/2014/main" id="{379A1A70-EA12-595A-3993-60E2F5B4E3B4}"/>
                </a:ext>
              </a:extLst>
            </p:cNvPr>
            <p:cNvPicPr>
              <a:picLocks noChangeAspect="1"/>
            </p:cNvPicPr>
            <p:nvPr/>
          </p:nvPicPr>
          <p:blipFill>
            <a:blip r:embed="rId3"/>
            <a:srcRect t="32974" b="32974"/>
            <a:stretch>
              <a:fillRect/>
            </a:stretch>
          </p:blipFill>
          <p:spPr>
            <a:xfrm>
              <a:off x="712850" y="800745"/>
              <a:ext cx="10740360" cy="8127042"/>
            </a:xfrm>
            <a:prstGeom prst="rect">
              <a:avLst/>
            </a:prstGeom>
            <a:ln w="12700" cap="flat">
              <a:noFill/>
              <a:miter lim="400000"/>
            </a:ln>
            <a:effectLst/>
          </p:spPr>
        </p:pic>
        <p:sp>
          <p:nvSpPr>
            <p:cNvPr id="13" name="Shock power">
              <a:extLst>
                <a:ext uri="{FF2B5EF4-FFF2-40B4-BE49-F238E27FC236}">
                  <a16:creationId xmlns:a16="http://schemas.microsoft.com/office/drawing/2014/main" id="{5EFD3680-47DF-CDFE-C370-02FF9B8E80AA}"/>
                </a:ext>
              </a:extLst>
            </p:cNvPr>
            <p:cNvSpPr txBox="1"/>
            <p:nvPr/>
          </p:nvSpPr>
          <p:spPr>
            <a:xfrm>
              <a:off x="3401011" y="-288907"/>
              <a:ext cx="5364040" cy="10003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a:solidFill>
                    <a:srgbClr val="FFFFFF"/>
                  </a:solidFill>
                </a:defRPr>
              </a:lvl1pPr>
            </a:lstStyle>
            <a:p>
              <a:r>
                <a:rPr dirty="0"/>
                <a:t>Shock power</a:t>
              </a:r>
            </a:p>
          </p:txBody>
        </p:sp>
        <p:sp>
          <p:nvSpPr>
            <p:cNvPr id="14" name="Radiative losses of the environment">
              <a:extLst>
                <a:ext uri="{FF2B5EF4-FFF2-40B4-BE49-F238E27FC236}">
                  <a16:creationId xmlns:a16="http://schemas.microsoft.com/office/drawing/2014/main" id="{1BF885D1-24BD-A0F6-29A7-71D33F3036F7}"/>
                </a:ext>
              </a:extLst>
            </p:cNvPr>
            <p:cNvSpPr txBox="1"/>
            <p:nvPr/>
          </p:nvSpPr>
          <p:spPr>
            <a:xfrm>
              <a:off x="2827863" y="9542394"/>
              <a:ext cx="6510333" cy="6223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a:solidFill>
                    <a:srgbClr val="FFFFFF"/>
                  </a:solidFill>
                </a:defRPr>
              </a:lvl1pPr>
            </a:lstStyle>
            <a:p>
              <a:r>
                <a:rPr dirty="0"/>
                <a:t>Radiative losses of the environment</a:t>
              </a:r>
            </a:p>
          </p:txBody>
        </p:sp>
      </p:grpSp>
    </p:spTree>
    <p:extLst>
      <p:ext uri="{BB962C8B-B14F-4D97-AF65-F5344CB8AC3E}">
        <p14:creationId xmlns:p14="http://schemas.microsoft.com/office/powerpoint/2010/main" val="3871753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61665"/>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400" dirty="0">
                <a:solidFill>
                  <a:schemeClr val="tx1"/>
                </a:solidFill>
              </a:rPr>
              <a:t>The intra-cluster medium (ICM)</a:t>
            </a:r>
          </a:p>
        </p:txBody>
      </p:sp>
      <p:pic>
        <p:nvPicPr>
          <p:cNvPr id="25" name="Schermata 2021-10-04 alle 10.56.20.png" descr="Schermata 2021-10-04 alle 10.56.20.png">
            <a:extLst>
              <a:ext uri="{FF2B5EF4-FFF2-40B4-BE49-F238E27FC236}">
                <a16:creationId xmlns:a16="http://schemas.microsoft.com/office/drawing/2014/main" id="{F84E2350-2FBD-BEB4-0EE1-591CC75472AA}"/>
              </a:ext>
            </a:extLst>
          </p:cNvPr>
          <p:cNvPicPr>
            <a:picLocks noChangeAspect="1"/>
          </p:cNvPicPr>
          <p:nvPr/>
        </p:nvPicPr>
        <p:blipFill>
          <a:blip r:embed="rId3"/>
          <a:srcRect l="7558" t="5308" r="14146" b="9278"/>
          <a:stretch>
            <a:fillRect/>
          </a:stretch>
        </p:blipFill>
        <p:spPr>
          <a:xfrm>
            <a:off x="381743" y="1020535"/>
            <a:ext cx="4606143" cy="3751687"/>
          </a:xfrm>
          <a:prstGeom prst="rect">
            <a:avLst/>
          </a:prstGeom>
          <a:ln w="12700">
            <a:miter lim="400000"/>
          </a:ln>
        </p:spPr>
      </p:pic>
      <p:sp>
        <p:nvSpPr>
          <p:cNvPr id="26" name="CasellaDiTesto 33">
            <a:extLst>
              <a:ext uri="{FF2B5EF4-FFF2-40B4-BE49-F238E27FC236}">
                <a16:creationId xmlns:a16="http://schemas.microsoft.com/office/drawing/2014/main" id="{BD2C5086-61A2-7E08-D320-12E0FC0C6B3E}"/>
              </a:ext>
            </a:extLst>
          </p:cNvPr>
          <p:cNvSpPr txBox="1"/>
          <p:nvPr/>
        </p:nvSpPr>
        <p:spPr>
          <a:xfrm>
            <a:off x="1720928" y="4467517"/>
            <a:ext cx="1927772" cy="282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defTabSz="457200">
              <a:spcBef>
                <a:spcPts val="0"/>
              </a:spcBef>
              <a:defRPr sz="3300" i="1">
                <a:solidFill>
                  <a:srgbClr val="FFFFFF"/>
                </a:solidFill>
                <a:latin typeface="Times New Roman"/>
                <a:ea typeface="Times New Roman"/>
                <a:cs typeface="Times New Roman"/>
                <a:sym typeface="Times New Roman"/>
              </a:defRPr>
            </a:lvl1pPr>
          </a:lstStyle>
          <a:p>
            <a:r>
              <a:rPr sz="1238" dirty="0"/>
              <a:t>Abell 383, Bernal et al., 2016</a:t>
            </a:r>
          </a:p>
        </p:txBody>
      </p:sp>
      <mc:AlternateContent xmlns:mc="http://schemas.openxmlformats.org/markup-compatibility/2006" xmlns:a14="http://schemas.microsoft.com/office/drawing/2010/main">
        <mc:Choice Requires="a14">
          <p:sp>
            <p:nvSpPr>
              <p:cNvPr id="33" name="Much more than gravity:…">
                <a:extLst>
                  <a:ext uri="{FF2B5EF4-FFF2-40B4-BE49-F238E27FC236}">
                    <a16:creationId xmlns:a16="http://schemas.microsoft.com/office/drawing/2014/main" id="{4B5B2454-E867-EC9C-E142-246AFD33D26E}"/>
                  </a:ext>
                </a:extLst>
              </p:cNvPr>
              <p:cNvSpPr txBox="1"/>
              <p:nvPr/>
            </p:nvSpPr>
            <p:spPr>
              <a:xfrm>
                <a:off x="5233704" y="3192985"/>
                <a:ext cx="2732678" cy="131741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19050" tIns="19050" rIns="19050" bIns="1905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a:solidFill>
                      <a:srgbClr val="FFFFFF"/>
                    </a:solidFill>
                    <a:latin typeface="Avenir Next Regular"/>
                    <a:ea typeface="Avenir Next Regular"/>
                    <a:cs typeface="Avenir Next Regular"/>
                    <a:sym typeface="Avenir Next Regular"/>
                  </a:defRPr>
                </a:pPr>
                <a:r>
                  <a:rPr lang="it-IT" sz="1600" dirty="0"/>
                  <a:t>The cold ICM should be depositing at the center at rates of ~100-1000 </a:t>
                </a:r>
                <a14:m>
                  <m:oMath xmlns:m="http://schemas.openxmlformats.org/officeDocument/2006/math">
                    <m:sSub>
                      <m:sSubPr>
                        <m:ctrlPr>
                          <a:rPr lang="ar-AE" sz="1800" i="1">
                            <a:solidFill>
                              <a:srgbClr val="FEFEFE"/>
                            </a:solidFill>
                            <a:latin typeface="Cambria Math" panose="02040503050406030204" pitchFamily="18" charset="0"/>
                          </a:rPr>
                        </m:ctrlPr>
                      </m:sSubPr>
                      <m:e>
                        <m:r>
                          <a:rPr lang="ar-AE" sz="1800" i="1">
                            <a:solidFill>
                              <a:srgbClr val="FEFEFE"/>
                            </a:solidFill>
                            <a:latin typeface="Cambria Math" panose="02040503050406030204" pitchFamily="18" charset="0"/>
                          </a:rPr>
                          <m:t>𝑀</m:t>
                        </m:r>
                      </m:e>
                      <m:sub>
                        <m:r>
                          <a:rPr lang="ar-AE" sz="1800" i="1">
                            <a:solidFill>
                              <a:srgbClr val="FEFEFE"/>
                            </a:solidFill>
                            <a:latin typeface="Cambria Math" panose="02040503050406030204" pitchFamily="18" charset="0"/>
                          </a:rPr>
                          <m:t>⊙</m:t>
                        </m:r>
                      </m:sub>
                    </m:sSub>
                    <m:r>
                      <a:rPr lang="ar-AE" sz="1800" i="1">
                        <a:solidFill>
                          <a:srgbClr val="FEFEFE"/>
                        </a:solidFill>
                        <a:latin typeface="Cambria Math" panose="02040503050406030204" pitchFamily="18" charset="0"/>
                      </a:rPr>
                      <m:t>𝑦</m:t>
                    </m:r>
                    <m:sSup>
                      <m:sSupPr>
                        <m:ctrlPr>
                          <a:rPr lang="ar-AE" sz="1800" i="1">
                            <a:solidFill>
                              <a:srgbClr val="FEFEFE"/>
                            </a:solidFill>
                            <a:latin typeface="Cambria Math" panose="02040503050406030204" pitchFamily="18" charset="0"/>
                          </a:rPr>
                        </m:ctrlPr>
                      </m:sSupPr>
                      <m:e>
                        <m:r>
                          <a:rPr lang="ar-AE" sz="1800" i="1">
                            <a:solidFill>
                              <a:srgbClr val="FEFEFE"/>
                            </a:solidFill>
                            <a:latin typeface="Cambria Math" panose="02040503050406030204" pitchFamily="18" charset="0"/>
                          </a:rPr>
                          <m:t>𝑟</m:t>
                        </m:r>
                      </m:e>
                      <m:sup>
                        <m:r>
                          <a:rPr lang="ar-AE" sz="1800" i="1">
                            <a:solidFill>
                              <a:srgbClr val="FEFEFE"/>
                            </a:solidFill>
                            <a:latin typeface="Cambria Math" panose="02040503050406030204" pitchFamily="18" charset="0"/>
                          </a:rPr>
                          <m:t>−1</m:t>
                        </m:r>
                      </m:sup>
                    </m:sSup>
                  </m:oMath>
                </a14:m>
                <a:r>
                  <a:rPr lang="ar-AE" sz="1600" dirty="0"/>
                  <a:t> </a:t>
                </a:r>
                <a:r>
                  <a:rPr lang="it-IT" sz="1600" dirty="0"/>
                  <a:t>and trigger intense star formation and AGN activity</a:t>
                </a:r>
              </a:p>
            </p:txBody>
          </p:sp>
        </mc:Choice>
        <mc:Fallback xmlns="">
          <p:sp>
            <p:nvSpPr>
              <p:cNvPr id="33" name="Much more than gravity:…">
                <a:extLst>
                  <a:ext uri="{FF2B5EF4-FFF2-40B4-BE49-F238E27FC236}">
                    <a16:creationId xmlns:a16="http://schemas.microsoft.com/office/drawing/2014/main" id="{4B5B2454-E867-EC9C-E142-246AFD33D26E}"/>
                  </a:ext>
                </a:extLst>
              </p:cNvPr>
              <p:cNvSpPr txBox="1">
                <a:spLocks noRot="1" noChangeAspect="1" noMove="1" noResize="1" noEditPoints="1" noAdjustHandles="1" noChangeArrowheads="1" noChangeShapeType="1" noTextEdit="1"/>
              </p:cNvSpPr>
              <p:nvPr/>
            </p:nvSpPr>
            <p:spPr>
              <a:xfrm>
                <a:off x="5233704" y="3192985"/>
                <a:ext cx="2732678" cy="1317412"/>
              </a:xfrm>
              <a:prstGeom prst="rect">
                <a:avLst/>
              </a:prstGeom>
              <a:blipFill>
                <a:blip r:embed="rId4"/>
                <a:stretch>
                  <a:fillRect l="-3241" t="-2857" r="-4630" b="-7619"/>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it-IT">
                    <a:noFill/>
                  </a:rPr>
                  <a:t> </a:t>
                </a:r>
              </a:p>
            </p:txBody>
          </p:sp>
        </mc:Fallback>
      </mc:AlternateContent>
      <p:sp>
        <p:nvSpPr>
          <p:cNvPr id="2" name="X-ray">
            <a:extLst>
              <a:ext uri="{FF2B5EF4-FFF2-40B4-BE49-F238E27FC236}">
                <a16:creationId xmlns:a16="http://schemas.microsoft.com/office/drawing/2014/main" id="{0A3C16D0-03DE-2583-F460-195151D6241D}"/>
              </a:ext>
            </a:extLst>
          </p:cNvPr>
          <p:cNvSpPr txBox="1"/>
          <p:nvPr/>
        </p:nvSpPr>
        <p:spPr>
          <a:xfrm>
            <a:off x="381594" y="1024419"/>
            <a:ext cx="974626"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chemeClr val="accent6">
                    <a:hueOff val="146492"/>
                    <a:satOff val="27796"/>
                    <a:lumOff val="22179"/>
                  </a:schemeClr>
                </a:solidFill>
                <a:latin typeface="Copperplate"/>
                <a:ea typeface="Copperplate"/>
                <a:cs typeface="Copperplate"/>
                <a:sym typeface="Copperplate"/>
              </a:defRPr>
            </a:lvl1pPr>
          </a:lstStyle>
          <a:p>
            <a:r>
              <a:rPr sz="2500" dirty="0">
                <a:solidFill>
                  <a:srgbClr val="FE44AB"/>
                </a:solidFill>
              </a:rPr>
              <a:t>X-ray</a:t>
            </a:r>
          </a:p>
        </p:txBody>
      </p:sp>
      <p:sp>
        <p:nvSpPr>
          <p:cNvPr id="3" name="X-ray">
            <a:extLst>
              <a:ext uri="{FF2B5EF4-FFF2-40B4-BE49-F238E27FC236}">
                <a16:creationId xmlns:a16="http://schemas.microsoft.com/office/drawing/2014/main" id="{EBA8FAAD-8535-6C90-571F-EE0049395AF1}"/>
              </a:ext>
            </a:extLst>
          </p:cNvPr>
          <p:cNvSpPr txBox="1"/>
          <p:nvPr/>
        </p:nvSpPr>
        <p:spPr>
          <a:xfrm>
            <a:off x="408055" y="1365800"/>
            <a:ext cx="1332096"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chemeClr val="accent6">
                    <a:hueOff val="146492"/>
                    <a:satOff val="27796"/>
                    <a:lumOff val="22179"/>
                  </a:schemeClr>
                </a:solidFill>
                <a:latin typeface="Copperplate"/>
                <a:ea typeface="Copperplate"/>
                <a:cs typeface="Copperplate"/>
                <a:sym typeface="Copperplate"/>
              </a:defRPr>
            </a:lvl1pPr>
          </a:lstStyle>
          <a:p>
            <a:r>
              <a:rPr lang="it-IT" sz="2500" dirty="0">
                <a:solidFill>
                  <a:schemeClr val="bg1"/>
                </a:solidFill>
              </a:rPr>
              <a:t>Optical</a:t>
            </a:r>
            <a:endParaRPr sz="2500" dirty="0">
              <a:solidFill>
                <a:schemeClr val="bg1"/>
              </a:solidFill>
            </a:endParaRPr>
          </a:p>
        </p:txBody>
      </p:sp>
      <p:sp>
        <p:nvSpPr>
          <p:cNvPr id="4" name="“Cool core region”">
            <a:extLst>
              <a:ext uri="{FF2B5EF4-FFF2-40B4-BE49-F238E27FC236}">
                <a16:creationId xmlns:a16="http://schemas.microsoft.com/office/drawing/2014/main" id="{4C2368D7-ABF5-5EE8-1403-F4EBE990DF5E}"/>
              </a:ext>
            </a:extLst>
          </p:cNvPr>
          <p:cNvSpPr txBox="1"/>
          <p:nvPr/>
        </p:nvSpPr>
        <p:spPr>
          <a:xfrm>
            <a:off x="5441591" y="1124779"/>
            <a:ext cx="215617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i="1">
                <a:solidFill>
                  <a:srgbClr val="FFFFFF"/>
                </a:solidFill>
                <a:latin typeface="Avenir Next Regular"/>
                <a:ea typeface="Avenir Next Regular"/>
                <a:cs typeface="Avenir Next Regular"/>
                <a:sym typeface="Avenir Next Regular"/>
              </a:defRPr>
            </a:pPr>
            <a:r>
              <a:rPr sz="2000" dirty="0"/>
              <a:t>“</a:t>
            </a:r>
            <a:r>
              <a:rPr sz="2000" i="0" dirty="0"/>
              <a:t>Cool core region”</a:t>
            </a:r>
          </a:p>
        </p:txBody>
      </p:sp>
      <p:pic>
        <p:nvPicPr>
          <p:cNvPr id="8" name="Ovale Ovale" descr="Ovale Ovale">
            <a:extLst>
              <a:ext uri="{FF2B5EF4-FFF2-40B4-BE49-F238E27FC236}">
                <a16:creationId xmlns:a16="http://schemas.microsoft.com/office/drawing/2014/main" id="{6B440F11-FE96-E7F4-98AC-5CB933A936D2}"/>
              </a:ext>
            </a:extLst>
          </p:cNvPr>
          <p:cNvPicPr>
            <a:picLocks/>
          </p:cNvPicPr>
          <p:nvPr/>
        </p:nvPicPr>
        <p:blipFill>
          <a:blip r:embed="rId5"/>
          <a:stretch>
            <a:fillRect/>
          </a:stretch>
        </p:blipFill>
        <p:spPr>
          <a:xfrm>
            <a:off x="1913535" y="2270573"/>
            <a:ext cx="1478054" cy="1442468"/>
          </a:xfrm>
          <a:prstGeom prst="rect">
            <a:avLst/>
          </a:prstGeom>
        </p:spPr>
      </p:pic>
      <p:sp>
        <p:nvSpPr>
          <p:cNvPr id="10" name="“Cool core region”">
            <a:extLst>
              <a:ext uri="{FF2B5EF4-FFF2-40B4-BE49-F238E27FC236}">
                <a16:creationId xmlns:a16="http://schemas.microsoft.com/office/drawing/2014/main" id="{E3421B55-5C5B-8B87-8A5D-7EB8678E2B18}"/>
              </a:ext>
            </a:extLst>
          </p:cNvPr>
          <p:cNvSpPr txBox="1"/>
          <p:nvPr/>
        </p:nvSpPr>
        <p:spPr>
          <a:xfrm>
            <a:off x="5239832" y="1609456"/>
            <a:ext cx="1027903" cy="471924"/>
          </a:xfrm>
          <a:prstGeom prst="rect">
            <a:avLst/>
          </a:prstGeom>
          <a:ln w="12700">
            <a:solidFill>
              <a:srgbClr val="FE44AB"/>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i="1">
                <a:solidFill>
                  <a:srgbClr val="FFFFFF"/>
                </a:solidFill>
                <a:latin typeface="Avenir Next Regular"/>
                <a:ea typeface="Avenir Next Regular"/>
                <a:cs typeface="Avenir Next Regular"/>
                <a:sym typeface="Avenir Next Regular"/>
              </a:defRPr>
            </a:pPr>
            <a:r>
              <a:rPr lang="it-IT" sz="1200" dirty="0"/>
              <a:t>Low </a:t>
            </a:r>
            <a:r>
              <a:rPr lang="it-IT" sz="1200" dirty="0" err="1"/>
              <a:t>entropy</a:t>
            </a:r>
            <a:r>
              <a:rPr lang="it-IT" sz="1200" dirty="0"/>
              <a:t>, dense gas</a:t>
            </a:r>
            <a:endParaRPr sz="1200" i="0" dirty="0"/>
          </a:p>
        </p:txBody>
      </p:sp>
      <p:sp>
        <p:nvSpPr>
          <p:cNvPr id="11" name="“Cool core region”">
            <a:extLst>
              <a:ext uri="{FF2B5EF4-FFF2-40B4-BE49-F238E27FC236}">
                <a16:creationId xmlns:a16="http://schemas.microsoft.com/office/drawing/2014/main" id="{438D387B-D5CB-9909-E117-DFD3012B3C2B}"/>
              </a:ext>
            </a:extLst>
          </p:cNvPr>
          <p:cNvSpPr txBox="1"/>
          <p:nvPr/>
        </p:nvSpPr>
        <p:spPr>
          <a:xfrm>
            <a:off x="6519678" y="1609456"/>
            <a:ext cx="1494848" cy="471924"/>
          </a:xfrm>
          <a:prstGeom prst="rect">
            <a:avLst/>
          </a:prstGeom>
          <a:ln w="12700">
            <a:solidFill>
              <a:srgbClr val="FE44AB"/>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i="1">
                <a:solidFill>
                  <a:srgbClr val="FFFFFF"/>
                </a:solidFill>
                <a:latin typeface="Avenir Next Regular"/>
                <a:ea typeface="Avenir Next Regular"/>
                <a:cs typeface="Avenir Next Regular"/>
                <a:sym typeface="Avenir Next Regular"/>
              </a:defRPr>
            </a:pPr>
            <a:r>
              <a:rPr lang="it-IT" sz="1200" dirty="0"/>
              <a:t>Short radiative </a:t>
            </a:r>
            <a:r>
              <a:rPr lang="it-IT" sz="1200" dirty="0" err="1"/>
              <a:t>cooling</a:t>
            </a:r>
            <a:r>
              <a:rPr lang="it-IT" sz="1200" dirty="0"/>
              <a:t> time (&lt; 1 </a:t>
            </a:r>
            <a:r>
              <a:rPr lang="it-IT" sz="1200" dirty="0" err="1"/>
              <a:t>Gyr</a:t>
            </a:r>
            <a:r>
              <a:rPr lang="it-IT" sz="1200" dirty="0"/>
              <a:t>)</a:t>
            </a:r>
            <a:endParaRPr sz="1200" i="0" dirty="0"/>
          </a:p>
        </p:txBody>
      </p:sp>
      <p:sp>
        <p:nvSpPr>
          <p:cNvPr id="12" name="“Cool core region”">
            <a:extLst>
              <a:ext uri="{FF2B5EF4-FFF2-40B4-BE49-F238E27FC236}">
                <a16:creationId xmlns:a16="http://schemas.microsoft.com/office/drawing/2014/main" id="{0DD52872-6198-8C90-CADA-F828371A9672}"/>
              </a:ext>
            </a:extLst>
          </p:cNvPr>
          <p:cNvSpPr txBox="1"/>
          <p:nvPr/>
        </p:nvSpPr>
        <p:spPr>
          <a:xfrm>
            <a:off x="5496352" y="2262389"/>
            <a:ext cx="1891631" cy="471924"/>
          </a:xfrm>
          <a:prstGeom prst="rect">
            <a:avLst/>
          </a:prstGeom>
          <a:ln w="12700">
            <a:solidFill>
              <a:srgbClr val="FE44AB"/>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i="1">
                <a:solidFill>
                  <a:srgbClr val="FFFFFF"/>
                </a:solidFill>
                <a:latin typeface="Avenir Next Regular"/>
                <a:ea typeface="Avenir Next Regular"/>
                <a:cs typeface="Avenir Next Regular"/>
                <a:sym typeface="Avenir Next Regular"/>
              </a:defRPr>
            </a:pPr>
            <a:r>
              <a:rPr lang="it-IT" sz="1200" dirty="0" err="1"/>
              <a:t>Centered</a:t>
            </a:r>
            <a:r>
              <a:rPr lang="it-IT" sz="1200" dirty="0"/>
              <a:t> on the </a:t>
            </a:r>
            <a:r>
              <a:rPr lang="it-IT" sz="1200" dirty="0" err="1"/>
              <a:t>brightest</a:t>
            </a:r>
            <a:r>
              <a:rPr lang="it-IT" sz="1200" dirty="0"/>
              <a:t> cluster </a:t>
            </a:r>
            <a:r>
              <a:rPr lang="it-IT" sz="1200" dirty="0" err="1"/>
              <a:t>galaxy</a:t>
            </a:r>
            <a:r>
              <a:rPr lang="it-IT" sz="1200" dirty="0"/>
              <a:t> (BCG)</a:t>
            </a:r>
            <a:endParaRPr sz="1200" i="0" dirty="0"/>
          </a:p>
        </p:txBody>
      </p:sp>
    </p:spTree>
    <p:extLst>
      <p:ext uri="{BB962C8B-B14F-4D97-AF65-F5344CB8AC3E}">
        <p14:creationId xmlns:p14="http://schemas.microsoft.com/office/powerpoint/2010/main" val="1643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61665"/>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400" dirty="0">
                <a:solidFill>
                  <a:schemeClr val="tx1"/>
                </a:solidFill>
              </a:rPr>
              <a:t>AGN feedback: X-ray </a:t>
            </a:r>
            <a:r>
              <a:rPr lang="it-IT" sz="2400" dirty="0" err="1">
                <a:solidFill>
                  <a:schemeClr val="tx1"/>
                </a:solidFill>
              </a:rPr>
              <a:t>cavities</a:t>
            </a:r>
            <a:r>
              <a:rPr lang="it-IT" sz="2400" dirty="0">
                <a:solidFill>
                  <a:schemeClr val="tx1"/>
                </a:solidFill>
              </a:rPr>
              <a:t> and shocks</a:t>
            </a:r>
          </a:p>
        </p:txBody>
      </p:sp>
      <p:grpSp>
        <p:nvGrpSpPr>
          <p:cNvPr id="16" name="Gruppo 15">
            <a:extLst>
              <a:ext uri="{FF2B5EF4-FFF2-40B4-BE49-F238E27FC236}">
                <a16:creationId xmlns:a16="http://schemas.microsoft.com/office/drawing/2014/main" id="{DE0DCD74-CA5B-9EF9-EABD-74321C335C67}"/>
              </a:ext>
            </a:extLst>
          </p:cNvPr>
          <p:cNvGrpSpPr/>
          <p:nvPr/>
        </p:nvGrpSpPr>
        <p:grpSpPr>
          <a:xfrm>
            <a:off x="633347" y="840488"/>
            <a:ext cx="7156705" cy="3282936"/>
            <a:chOff x="746267" y="1044036"/>
            <a:chExt cx="6427043" cy="2812299"/>
          </a:xfrm>
        </p:grpSpPr>
        <p:pic>
          <p:nvPicPr>
            <p:cNvPr id="5" name="Schermata 2021-10-03 alle 17.46.30.png" descr="Schermata 2021-10-03 alle 17.46.30.png">
              <a:extLst>
                <a:ext uri="{FF2B5EF4-FFF2-40B4-BE49-F238E27FC236}">
                  <a16:creationId xmlns:a16="http://schemas.microsoft.com/office/drawing/2014/main" id="{A10589E7-97AC-6034-727D-BF87097AD466}"/>
                </a:ext>
              </a:extLst>
            </p:cNvPr>
            <p:cNvPicPr>
              <a:picLocks noChangeAspect="1"/>
            </p:cNvPicPr>
            <p:nvPr/>
          </p:nvPicPr>
          <p:blipFill>
            <a:blip r:embed="rId3"/>
            <a:srcRect l="55348" t="7781" r="4845" b="7781"/>
            <a:stretch>
              <a:fillRect/>
            </a:stretch>
          </p:blipFill>
          <p:spPr>
            <a:xfrm>
              <a:off x="4033552" y="1068751"/>
              <a:ext cx="3139758" cy="2787584"/>
            </a:xfrm>
            <a:prstGeom prst="rect">
              <a:avLst/>
            </a:prstGeom>
            <a:ln w="12700">
              <a:miter lim="400000"/>
            </a:ln>
          </p:spPr>
        </p:pic>
        <p:pic>
          <p:nvPicPr>
            <p:cNvPr id="6" name="Schermata 2021-10-03 alle 17.46.30.png" descr="Schermata 2021-10-03 alle 17.46.30.png">
              <a:extLst>
                <a:ext uri="{FF2B5EF4-FFF2-40B4-BE49-F238E27FC236}">
                  <a16:creationId xmlns:a16="http://schemas.microsoft.com/office/drawing/2014/main" id="{5D3001DE-DD75-6C0B-F401-971A013FFD25}"/>
                </a:ext>
              </a:extLst>
            </p:cNvPr>
            <p:cNvPicPr>
              <a:picLocks noChangeAspect="1"/>
            </p:cNvPicPr>
            <p:nvPr/>
          </p:nvPicPr>
          <p:blipFill>
            <a:blip r:embed="rId3"/>
            <a:srcRect l="6496" t="11696" r="55849" b="11696"/>
            <a:stretch>
              <a:fillRect/>
            </a:stretch>
          </p:blipFill>
          <p:spPr>
            <a:xfrm>
              <a:off x="746267" y="1068751"/>
              <a:ext cx="3273584" cy="2787559"/>
            </a:xfrm>
            <a:prstGeom prst="rect">
              <a:avLst/>
            </a:prstGeom>
            <a:ln w="12700">
              <a:miter lim="400000"/>
            </a:ln>
          </p:spPr>
        </p:pic>
        <p:sp>
          <p:nvSpPr>
            <p:cNvPr id="7" name="CasellaDiTesto 33">
              <a:extLst>
                <a:ext uri="{FF2B5EF4-FFF2-40B4-BE49-F238E27FC236}">
                  <a16:creationId xmlns:a16="http://schemas.microsoft.com/office/drawing/2014/main" id="{EB76672C-8EF9-7207-CFC9-B60660995764}"/>
                </a:ext>
              </a:extLst>
            </p:cNvPr>
            <p:cNvSpPr txBox="1"/>
            <p:nvPr/>
          </p:nvSpPr>
          <p:spPr>
            <a:xfrm>
              <a:off x="1945273" y="1044036"/>
              <a:ext cx="875571" cy="42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457200">
                <a:spcBef>
                  <a:spcPts val="0"/>
                </a:spcBef>
                <a:defRPr sz="3600" i="1">
                  <a:solidFill>
                    <a:srgbClr val="FFFFFF"/>
                  </a:solidFill>
                  <a:latin typeface="Times New Roman"/>
                  <a:ea typeface="Times New Roman"/>
                  <a:cs typeface="Times New Roman"/>
                  <a:sym typeface="Times New Roman"/>
                </a:defRPr>
              </a:lvl1pPr>
            </a:lstStyle>
            <a:p>
              <a:r>
                <a:rPr sz="1800" dirty="0"/>
                <a:t>Perseus</a:t>
              </a:r>
            </a:p>
          </p:txBody>
        </p:sp>
        <p:sp>
          <p:nvSpPr>
            <p:cNvPr id="9" name="CasellaDiTesto 33">
              <a:extLst>
                <a:ext uri="{FF2B5EF4-FFF2-40B4-BE49-F238E27FC236}">
                  <a16:creationId xmlns:a16="http://schemas.microsoft.com/office/drawing/2014/main" id="{FE63C32D-56F8-EA1C-2A46-BC44177A832C}"/>
                </a:ext>
              </a:extLst>
            </p:cNvPr>
            <p:cNvSpPr txBox="1"/>
            <p:nvPr/>
          </p:nvSpPr>
          <p:spPr>
            <a:xfrm>
              <a:off x="5340044" y="1103495"/>
              <a:ext cx="526774" cy="310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457200">
                <a:spcBef>
                  <a:spcPts val="0"/>
                </a:spcBef>
                <a:defRPr sz="3600" i="1">
                  <a:solidFill>
                    <a:srgbClr val="FFFFFF"/>
                  </a:solidFill>
                  <a:latin typeface="Times New Roman"/>
                  <a:ea typeface="Times New Roman"/>
                  <a:cs typeface="Times New Roman"/>
                  <a:sym typeface="Times New Roman"/>
                </a:defRPr>
              </a:lvl1pPr>
            </a:lstStyle>
            <a:p>
              <a:r>
                <a:rPr sz="1800" dirty="0"/>
                <a:t>M87</a:t>
              </a:r>
            </a:p>
          </p:txBody>
        </p:sp>
        <p:sp>
          <p:nvSpPr>
            <p:cNvPr id="14" name="CasellaDiTesto 33">
              <a:extLst>
                <a:ext uri="{FF2B5EF4-FFF2-40B4-BE49-F238E27FC236}">
                  <a16:creationId xmlns:a16="http://schemas.microsoft.com/office/drawing/2014/main" id="{790731F9-624F-C336-88DC-409F01780D89}"/>
                </a:ext>
              </a:extLst>
            </p:cNvPr>
            <p:cNvSpPr txBox="1"/>
            <p:nvPr/>
          </p:nvSpPr>
          <p:spPr>
            <a:xfrm>
              <a:off x="770440" y="3550803"/>
              <a:ext cx="1731022" cy="305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457200">
                <a:spcBef>
                  <a:spcPts val="0"/>
                </a:spcBef>
                <a:defRPr sz="3300" i="1">
                  <a:solidFill>
                    <a:srgbClr val="FFFFFF"/>
                  </a:solidFill>
                  <a:latin typeface="Times New Roman"/>
                  <a:ea typeface="Times New Roman"/>
                  <a:cs typeface="Times New Roman"/>
                  <a:sym typeface="Times New Roman"/>
                </a:defRPr>
              </a:lvl1pPr>
            </a:lstStyle>
            <a:p>
              <a:r>
                <a:rPr sz="1300" dirty="0" err="1"/>
                <a:t>Zhuravleva</a:t>
              </a:r>
              <a:r>
                <a:rPr sz="1300" dirty="0"/>
                <a:t> et al., 2019</a:t>
              </a:r>
            </a:p>
          </p:txBody>
        </p:sp>
      </p:grpSp>
      <p:sp>
        <p:nvSpPr>
          <p:cNvPr id="17" name="The activity of the central AGN is the preferred explanation to the reduced star formation">
            <a:extLst>
              <a:ext uri="{FF2B5EF4-FFF2-40B4-BE49-F238E27FC236}">
                <a16:creationId xmlns:a16="http://schemas.microsoft.com/office/drawing/2014/main" id="{AF17C75E-B0B6-10E7-0046-683A0ED08517}"/>
              </a:ext>
            </a:extLst>
          </p:cNvPr>
          <p:cNvSpPr txBox="1"/>
          <p:nvPr/>
        </p:nvSpPr>
        <p:spPr>
          <a:xfrm>
            <a:off x="1807104" y="4208456"/>
            <a:ext cx="4809192"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457200">
              <a:spcBef>
                <a:spcPts val="1400"/>
              </a:spcBef>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a:solidFill>
                  <a:srgbClr val="FFFFFF"/>
                </a:solidFill>
                <a:latin typeface="Avenir Next Regular"/>
                <a:ea typeface="Avenir Next Regular"/>
                <a:cs typeface="Avenir Next Regular"/>
                <a:sym typeface="Avenir Next Regular"/>
              </a:defRPr>
            </a:pPr>
            <a:r>
              <a:rPr sz="1500" b="1" dirty="0"/>
              <a:t>The activity of the central AGN</a:t>
            </a:r>
            <a:r>
              <a:rPr sz="1500" dirty="0"/>
              <a:t> is the preferred explanation to the reduced star formation</a:t>
            </a:r>
          </a:p>
        </p:txBody>
      </p:sp>
    </p:spTree>
    <p:extLst>
      <p:ext uri="{BB962C8B-B14F-4D97-AF65-F5344CB8AC3E}">
        <p14:creationId xmlns:p14="http://schemas.microsoft.com/office/powerpoint/2010/main" val="13954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232100" y="211725"/>
            <a:ext cx="0" cy="46452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flipH="1">
            <a:off x="8232250" y="274000"/>
            <a:ext cx="12300" cy="4682700"/>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a:solidFill>
                  <a:schemeClr val="tx1"/>
                </a:solidFill>
              </a:rPr>
              <a:t>The feedback loop </a:t>
            </a:r>
            <a:r>
              <a:rPr lang="it-IT" sz="2000" dirty="0" err="1">
                <a:solidFill>
                  <a:schemeClr val="tx1"/>
                </a:solidFill>
              </a:rPr>
              <a:t>paradigm</a:t>
            </a:r>
            <a:r>
              <a:rPr lang="it-IT" sz="2000" dirty="0">
                <a:solidFill>
                  <a:schemeClr val="tx1"/>
                </a:solidFill>
              </a:rPr>
              <a:t>: </a:t>
            </a:r>
            <a:r>
              <a:rPr lang="it-IT" sz="2000" dirty="0" err="1">
                <a:solidFill>
                  <a:schemeClr val="tx1"/>
                </a:solidFill>
              </a:rPr>
              <a:t>explaining</a:t>
            </a:r>
            <a:r>
              <a:rPr lang="it-IT" sz="2000" dirty="0">
                <a:solidFill>
                  <a:schemeClr val="tx1"/>
                </a:solidFill>
              </a:rPr>
              <a:t> the AGN/ICM </a:t>
            </a:r>
            <a:r>
              <a:rPr lang="it-IT" sz="2000" dirty="0" err="1">
                <a:solidFill>
                  <a:schemeClr val="tx1"/>
                </a:solidFill>
              </a:rPr>
              <a:t>interplay</a:t>
            </a:r>
            <a:endParaRPr lang="it-IT" sz="2000" dirty="0">
              <a:solidFill>
                <a:schemeClr val="tx1"/>
              </a:solidFill>
            </a:endParaRPr>
          </a:p>
        </p:txBody>
      </p:sp>
      <p:sp>
        <p:nvSpPr>
          <p:cNvPr id="2" name="FEEDBACK CYCLE">
            <a:extLst>
              <a:ext uri="{FF2B5EF4-FFF2-40B4-BE49-F238E27FC236}">
                <a16:creationId xmlns:a16="http://schemas.microsoft.com/office/drawing/2014/main" id="{54712331-F529-1F7E-F176-FC6DF8B4CD83}"/>
              </a:ext>
            </a:extLst>
          </p:cNvPr>
          <p:cNvSpPr/>
          <p:nvPr/>
        </p:nvSpPr>
        <p:spPr>
          <a:xfrm>
            <a:off x="3294819" y="1778960"/>
            <a:ext cx="1833729" cy="400110"/>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80000"/>
              </a:lnSpc>
              <a:spcBef>
                <a:spcPts val="0"/>
              </a:spcBef>
              <a:defRPr sz="4000" b="1" cap="all">
                <a:solidFill>
                  <a:srgbClr val="000000"/>
                </a:solidFill>
                <a:latin typeface="Copperplate"/>
                <a:ea typeface="Copperplate"/>
                <a:cs typeface="Copperplate"/>
                <a:sym typeface="Copperplate"/>
              </a:defRPr>
            </a:lvl1pPr>
          </a:lstStyle>
          <a:p>
            <a:r>
              <a:rPr sz="1400" dirty="0"/>
              <a:t>FEEDBACK CYCLE</a:t>
            </a:r>
          </a:p>
        </p:txBody>
      </p:sp>
      <p:sp>
        <p:nvSpPr>
          <p:cNvPr id="8" name="CasellaDiTesto 8">
            <a:extLst>
              <a:ext uri="{FF2B5EF4-FFF2-40B4-BE49-F238E27FC236}">
                <a16:creationId xmlns:a16="http://schemas.microsoft.com/office/drawing/2014/main" id="{AD3F0450-CE5E-AEE3-53DA-06C7B5C3F722}"/>
              </a:ext>
            </a:extLst>
          </p:cNvPr>
          <p:cNvSpPr txBox="1"/>
          <p:nvPr/>
        </p:nvSpPr>
        <p:spPr>
          <a:xfrm>
            <a:off x="4960067" y="2492703"/>
            <a:ext cx="2094937" cy="738664"/>
          </a:xfrm>
          <a:prstGeom prst="rect">
            <a:avLst/>
          </a:prstGeom>
          <a:ln w="25400">
            <a:solidFill>
              <a:schemeClr val="accent1">
                <a:lumMod val="75000"/>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The AGN is fueled, radio jets are launched in the ICM</a:t>
            </a:r>
          </a:p>
        </p:txBody>
      </p:sp>
      <p:sp>
        <p:nvSpPr>
          <p:cNvPr id="10" name="CasellaDiTesto 8">
            <a:extLst>
              <a:ext uri="{FF2B5EF4-FFF2-40B4-BE49-F238E27FC236}">
                <a16:creationId xmlns:a16="http://schemas.microsoft.com/office/drawing/2014/main" id="{34C78439-B99F-ACC3-9580-17F4F2A35802}"/>
              </a:ext>
            </a:extLst>
          </p:cNvPr>
          <p:cNvSpPr txBox="1"/>
          <p:nvPr/>
        </p:nvSpPr>
        <p:spPr>
          <a:xfrm>
            <a:off x="1597560" y="2687213"/>
            <a:ext cx="2614124" cy="523220"/>
          </a:xfrm>
          <a:prstGeom prst="rect">
            <a:avLst/>
          </a:prstGeom>
          <a:ln w="25400">
            <a:solidFill>
              <a:schemeClr val="accent1">
                <a:lumMod val="60000"/>
                <a:lumOff val="40000"/>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Inflation of X-ray cavities + shocks propagate outwards</a:t>
            </a:r>
          </a:p>
        </p:txBody>
      </p:sp>
      <p:sp>
        <p:nvSpPr>
          <p:cNvPr id="12" name="CasellaDiTesto 8">
            <a:extLst>
              <a:ext uri="{FF2B5EF4-FFF2-40B4-BE49-F238E27FC236}">
                <a16:creationId xmlns:a16="http://schemas.microsoft.com/office/drawing/2014/main" id="{8FB2843F-33A7-AE18-B990-4DF76DD6859D}"/>
              </a:ext>
            </a:extLst>
          </p:cNvPr>
          <p:cNvSpPr txBox="1"/>
          <p:nvPr/>
        </p:nvSpPr>
        <p:spPr>
          <a:xfrm>
            <a:off x="272367" y="1746193"/>
            <a:ext cx="2614124" cy="523220"/>
          </a:xfrm>
          <a:prstGeom prst="rect">
            <a:avLst/>
          </a:prstGeom>
          <a:ln w="25400">
            <a:solidFill>
              <a:schemeClr val="accent1">
                <a:lumMod val="40000"/>
                <a:lumOff val="60000"/>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ICM is heated, cooling and SF are largely reduced</a:t>
            </a:r>
          </a:p>
        </p:txBody>
      </p:sp>
      <p:sp>
        <p:nvSpPr>
          <p:cNvPr id="18" name="CasellaDiTesto 8">
            <a:extLst>
              <a:ext uri="{FF2B5EF4-FFF2-40B4-BE49-F238E27FC236}">
                <a16:creationId xmlns:a16="http://schemas.microsoft.com/office/drawing/2014/main" id="{72F3DA7D-1752-7444-C975-C42B22E6405F}"/>
              </a:ext>
            </a:extLst>
          </p:cNvPr>
          <p:cNvSpPr txBox="1"/>
          <p:nvPr/>
        </p:nvSpPr>
        <p:spPr>
          <a:xfrm>
            <a:off x="2146808" y="885336"/>
            <a:ext cx="2614124" cy="523220"/>
          </a:xfrm>
          <a:prstGeom prst="rect">
            <a:avLst/>
          </a:prstGeom>
          <a:ln w="25400">
            <a:solidFill>
              <a:schemeClr val="accent1">
                <a:lumMod val="20000"/>
                <a:lumOff val="80000"/>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sz="1400"/>
              <a:t>After typically a few 10s of Myr, the AGN switches off</a:t>
            </a:r>
          </a:p>
        </p:txBody>
      </p:sp>
      <p:sp>
        <p:nvSpPr>
          <p:cNvPr id="23" name="CasellaDiTesto 8">
            <a:extLst>
              <a:ext uri="{FF2B5EF4-FFF2-40B4-BE49-F238E27FC236}">
                <a16:creationId xmlns:a16="http://schemas.microsoft.com/office/drawing/2014/main" id="{2DD282AA-6273-486B-0339-49F192E9F0E2}"/>
              </a:ext>
            </a:extLst>
          </p:cNvPr>
          <p:cNvSpPr txBox="1"/>
          <p:nvPr/>
        </p:nvSpPr>
        <p:spPr>
          <a:xfrm>
            <a:off x="5390373" y="1342217"/>
            <a:ext cx="2410489" cy="523220"/>
          </a:xfrm>
          <a:prstGeom prst="rect">
            <a:avLst/>
          </a:prstGeom>
          <a:ln w="25400">
            <a:solidFill>
              <a:srgbClr val="0070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spcBef>
                <a:spcPts val="0"/>
              </a:spcBef>
              <a:defRPr sz="3400">
                <a:solidFill>
                  <a:srgbClr val="FFFFFF"/>
                </a:solidFill>
                <a:latin typeface="Avenir Next Regular"/>
                <a:ea typeface="Avenir Next Regular"/>
                <a:cs typeface="Avenir Next Regular"/>
                <a:sym typeface="Avenir Next Regular"/>
              </a:defRPr>
            </a:lvl1pPr>
          </a:lstStyle>
          <a:p>
            <a:r>
              <a:rPr lang="it-IT" sz="1400" dirty="0"/>
              <a:t>The ICM </a:t>
            </a:r>
            <a:r>
              <a:rPr lang="it-IT" sz="1400" dirty="0" err="1"/>
              <a:t>cools</a:t>
            </a:r>
            <a:r>
              <a:rPr lang="it-IT" sz="1400" dirty="0"/>
              <a:t> and flows to the center</a:t>
            </a:r>
            <a:endParaRPr sz="1400" dirty="0"/>
          </a:p>
        </p:txBody>
      </p:sp>
      <p:sp>
        <p:nvSpPr>
          <p:cNvPr id="28" name="Freccia curva 27">
            <a:extLst>
              <a:ext uri="{FF2B5EF4-FFF2-40B4-BE49-F238E27FC236}">
                <a16:creationId xmlns:a16="http://schemas.microsoft.com/office/drawing/2014/main" id="{029FDD30-2EA3-826A-8659-65A3A7B79262}"/>
              </a:ext>
            </a:extLst>
          </p:cNvPr>
          <p:cNvSpPr/>
          <p:nvPr/>
        </p:nvSpPr>
        <p:spPr>
          <a:xfrm rot="5400000">
            <a:off x="5649879" y="240151"/>
            <a:ext cx="259593" cy="1833729"/>
          </a:xfrm>
          <a:prstGeom prst="bentArrow">
            <a:avLst>
              <a:gd name="adj1" fmla="val 4849"/>
              <a:gd name="adj2" fmla="val 25000"/>
              <a:gd name="adj3" fmla="val 25000"/>
              <a:gd name="adj4" fmla="val 4789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Freccia curva 28">
            <a:extLst>
              <a:ext uri="{FF2B5EF4-FFF2-40B4-BE49-F238E27FC236}">
                <a16:creationId xmlns:a16="http://schemas.microsoft.com/office/drawing/2014/main" id="{702D18E6-F6BA-6121-C637-92493BAD5551}"/>
              </a:ext>
            </a:extLst>
          </p:cNvPr>
          <p:cNvSpPr/>
          <p:nvPr/>
        </p:nvSpPr>
        <p:spPr>
          <a:xfrm rot="10800000">
            <a:off x="7164593" y="1969810"/>
            <a:ext cx="470765" cy="1010058"/>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0" name="Freccia curva 29">
            <a:extLst>
              <a:ext uri="{FF2B5EF4-FFF2-40B4-BE49-F238E27FC236}">
                <a16:creationId xmlns:a16="http://schemas.microsoft.com/office/drawing/2014/main" id="{C5FF0F6C-3CDA-321F-7051-F8B94F10087D}"/>
              </a:ext>
            </a:extLst>
          </p:cNvPr>
          <p:cNvSpPr/>
          <p:nvPr/>
        </p:nvSpPr>
        <p:spPr>
          <a:xfrm rot="16200000">
            <a:off x="970507" y="2376563"/>
            <a:ext cx="622472" cy="522047"/>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1" name="Freccia curva 30">
            <a:extLst>
              <a:ext uri="{FF2B5EF4-FFF2-40B4-BE49-F238E27FC236}">
                <a16:creationId xmlns:a16="http://schemas.microsoft.com/office/drawing/2014/main" id="{6B47AE10-C474-E931-15F7-BF06490E27F3}"/>
              </a:ext>
            </a:extLst>
          </p:cNvPr>
          <p:cNvSpPr/>
          <p:nvPr/>
        </p:nvSpPr>
        <p:spPr>
          <a:xfrm>
            <a:off x="1068399" y="1027220"/>
            <a:ext cx="976529" cy="611398"/>
          </a:xfrm>
          <a:prstGeom prst="bentArrow">
            <a:avLst>
              <a:gd name="adj1" fmla="val 3052"/>
              <a:gd name="adj2" fmla="val 12424"/>
              <a:gd name="adj3" fmla="val 16017"/>
              <a:gd name="adj4" fmla="val 22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33" name="Connettore 2 32">
            <a:extLst>
              <a:ext uri="{FF2B5EF4-FFF2-40B4-BE49-F238E27FC236}">
                <a16:creationId xmlns:a16="http://schemas.microsoft.com/office/drawing/2014/main" id="{8B00B8E7-CD72-ADD3-F286-D5B991A6CC3C}"/>
              </a:ext>
            </a:extLst>
          </p:cNvPr>
          <p:cNvCxnSpPr>
            <a:cxnSpLocks/>
          </p:cNvCxnSpPr>
          <p:nvPr/>
        </p:nvCxnSpPr>
        <p:spPr>
          <a:xfrm flipH="1">
            <a:off x="4271100" y="2948823"/>
            <a:ext cx="591711" cy="0"/>
          </a:xfrm>
          <a:prstGeom prst="straightConnector1">
            <a:avLst/>
          </a:prstGeom>
          <a:ln w="41275" cap="rnd">
            <a:solidFill>
              <a:schemeClr val="bg1"/>
            </a:solidFill>
            <a:bevel/>
            <a:tailEnd type="triangle"/>
          </a:ln>
        </p:spPr>
        <p:style>
          <a:lnRef idx="1">
            <a:schemeClr val="accent1"/>
          </a:lnRef>
          <a:fillRef idx="0">
            <a:schemeClr val="accent1"/>
          </a:fillRef>
          <a:effectRef idx="0">
            <a:schemeClr val="accent1"/>
          </a:effectRef>
          <a:fontRef idx="minor">
            <a:schemeClr val="tx1"/>
          </a:fontRef>
        </p:style>
      </p:cxnSp>
      <p:sp>
        <p:nvSpPr>
          <p:cNvPr id="38" name="Feedback from different classes of jetted radio galaxies: FR0s, FRIs and FRIIs">
            <a:extLst>
              <a:ext uri="{FF2B5EF4-FFF2-40B4-BE49-F238E27FC236}">
                <a16:creationId xmlns:a16="http://schemas.microsoft.com/office/drawing/2014/main" id="{BFE8153C-BC73-A7EC-E51B-5D1DF5A07EA2}"/>
              </a:ext>
            </a:extLst>
          </p:cNvPr>
          <p:cNvSpPr txBox="1"/>
          <p:nvPr/>
        </p:nvSpPr>
        <p:spPr>
          <a:xfrm>
            <a:off x="777568" y="4155665"/>
            <a:ext cx="6987063" cy="333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spcBef>
                <a:spcPts val="700"/>
              </a:spcBef>
              <a:buClr>
                <a:srgbClr val="FFFFFF"/>
              </a:buClr>
              <a:buFont typeface="Avenir Next Regular"/>
              <a:defRPr sz="4000" u="sng">
                <a:solidFill>
                  <a:srgbClr val="FFFFFF"/>
                </a:solidFill>
                <a:latin typeface="Avenir Next Regular"/>
                <a:ea typeface="Avenir Next Regular"/>
                <a:cs typeface="Avenir Next Regular"/>
                <a:sym typeface="Avenir Next Regular"/>
              </a:defRPr>
            </a:lvl1pPr>
          </a:lstStyle>
          <a:p>
            <a:pPr algn="ctr"/>
            <a:r>
              <a:rPr sz="1500" dirty="0"/>
              <a:t>Feedback from different classes of jetted radio galaxies: FR0s, FRIs and FRIIs</a:t>
            </a:r>
          </a:p>
        </p:txBody>
      </p:sp>
      <p:sp>
        <p:nvSpPr>
          <p:cNvPr id="39" name="AGN feedback through X-ray cavities and shocks">
            <a:extLst>
              <a:ext uri="{FF2B5EF4-FFF2-40B4-BE49-F238E27FC236}">
                <a16:creationId xmlns:a16="http://schemas.microsoft.com/office/drawing/2014/main" id="{DFB95597-13B6-CE02-E450-5D85B3DAC647}"/>
              </a:ext>
            </a:extLst>
          </p:cNvPr>
          <p:cNvSpPr txBox="1"/>
          <p:nvPr/>
        </p:nvSpPr>
        <p:spPr>
          <a:xfrm>
            <a:off x="973480" y="3628233"/>
            <a:ext cx="6595238" cy="3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700"/>
              </a:spcBef>
              <a:buClr>
                <a:srgbClr val="FFFFFF"/>
              </a:buClr>
              <a:buFont typeface="Avenir Next Regular"/>
              <a:defRPr sz="4000" u="sng">
                <a:solidFill>
                  <a:srgbClr val="FFFFFF"/>
                </a:solidFill>
                <a:latin typeface="Avenir Next Regular"/>
                <a:ea typeface="Avenir Next Regular"/>
                <a:cs typeface="Avenir Next Regular"/>
                <a:sym typeface="Avenir Next Regular"/>
              </a:defRPr>
            </a:lvl1pPr>
          </a:lstStyle>
          <a:p>
            <a:pPr algn="ctr"/>
            <a:r>
              <a:rPr sz="1500" dirty="0"/>
              <a:t>AGN feedback through X-ray cavities and shocks</a:t>
            </a:r>
            <a:r>
              <a:rPr lang="it-IT" sz="1500" dirty="0"/>
              <a:t>: the </a:t>
            </a:r>
            <a:r>
              <a:rPr lang="it-IT" sz="1500" dirty="0" err="1"/>
              <a:t>example</a:t>
            </a:r>
            <a:r>
              <a:rPr lang="it-IT" sz="1500" dirty="0"/>
              <a:t> of RBS 797</a:t>
            </a:r>
            <a:endParaRPr sz="1500" dirty="0"/>
          </a:p>
        </p:txBody>
      </p:sp>
    </p:spTree>
    <p:extLst>
      <p:ext uri="{BB962C8B-B14F-4D97-AF65-F5344CB8AC3E}">
        <p14:creationId xmlns:p14="http://schemas.microsoft.com/office/powerpoint/2010/main" val="204493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8"/>
                                        </p:tgtEl>
                                        <p:attrNameLst>
                                          <p:attrName>style.visibility</p:attrName>
                                        </p:attrNameLst>
                                      </p:cBhvr>
                                      <p:to>
                                        <p:strVal val="visible"/>
                                      </p:to>
                                    </p:set>
                                    <p:animEffect transition="in" filter="fade">
                                      <p:cBhvr>
                                        <p:cTn id="1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dvAuto="0"/>
      <p:bldP spid="3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a:cxnSpLocks/>
          </p:cNvCxnSpPr>
          <p:nvPr/>
        </p:nvCxnSpPr>
        <p:spPr>
          <a:xfrm>
            <a:off x="8232100" y="3201841"/>
            <a:ext cx="0" cy="1655084"/>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a:cxnSpLocks/>
          </p:cNvCxnSpPr>
          <p:nvPr/>
        </p:nvCxnSpPr>
        <p:spPr>
          <a:xfrm flipH="1">
            <a:off x="8232250" y="3288255"/>
            <a:ext cx="3025" cy="1668445"/>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What</a:t>
            </a:r>
            <a:r>
              <a:rPr lang="it-IT" sz="2000" dirty="0">
                <a:solidFill>
                  <a:schemeClr val="tx1"/>
                </a:solidFill>
              </a:rPr>
              <a:t> </a:t>
            </a:r>
            <a:r>
              <a:rPr lang="it-IT" sz="2000" dirty="0" err="1">
                <a:solidFill>
                  <a:schemeClr val="tx1"/>
                </a:solidFill>
              </a:rPr>
              <a:t>is</a:t>
            </a:r>
            <a:r>
              <a:rPr lang="it-IT" sz="2000" dirty="0">
                <a:solidFill>
                  <a:schemeClr val="tx1"/>
                </a:solidFill>
              </a:rPr>
              <a:t> the </a:t>
            </a:r>
            <a:r>
              <a:rPr lang="it-IT" sz="2000" dirty="0" err="1">
                <a:solidFill>
                  <a:schemeClr val="tx1"/>
                </a:solidFill>
              </a:rPr>
              <a:t>role</a:t>
            </a:r>
            <a:r>
              <a:rPr lang="it-IT" sz="2000" dirty="0">
                <a:solidFill>
                  <a:schemeClr val="tx1"/>
                </a:solidFill>
              </a:rPr>
              <a:t> of X-ray </a:t>
            </a:r>
            <a:r>
              <a:rPr lang="it-IT" sz="2000" dirty="0" err="1">
                <a:solidFill>
                  <a:schemeClr val="tx1"/>
                </a:solidFill>
              </a:rPr>
              <a:t>cavities</a:t>
            </a:r>
            <a:r>
              <a:rPr lang="it-IT" sz="2000" dirty="0">
                <a:solidFill>
                  <a:schemeClr val="tx1"/>
                </a:solidFill>
              </a:rPr>
              <a:t> and shocks in the ICM?</a:t>
            </a:r>
          </a:p>
        </p:txBody>
      </p:sp>
      <mc:AlternateContent xmlns:mc="http://schemas.openxmlformats.org/markup-compatibility/2006" xmlns:a14="http://schemas.microsoft.com/office/drawing/2010/main">
        <mc:Choice Requires="a14">
          <p:sp>
            <p:nvSpPr>
              <p:cNvPr id="4" name="More than 150 systems with X-ray cavities…">
                <a:extLst>
                  <a:ext uri="{FF2B5EF4-FFF2-40B4-BE49-F238E27FC236}">
                    <a16:creationId xmlns:a16="http://schemas.microsoft.com/office/drawing/2014/main" id="{F668AA4C-5444-E9B4-1BD0-0A4FB3933CA2}"/>
                  </a:ext>
                </a:extLst>
              </p:cNvPr>
              <p:cNvSpPr txBox="1"/>
              <p:nvPr/>
            </p:nvSpPr>
            <p:spPr>
              <a:xfrm>
                <a:off x="345709" y="778933"/>
                <a:ext cx="4613400" cy="722313"/>
              </a:xfrm>
              <a:prstGeom prst="rect">
                <a:avLst/>
              </a:prstGeom>
              <a:ln w="53975">
                <a:noFill/>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lstStyle/>
              <a:p>
                <a:pPr algn="ctr" defTabSz="457200">
                  <a:spcBef>
                    <a:spcPts val="1200"/>
                  </a:spcBef>
                  <a:defRPr sz="3800">
                    <a:solidFill>
                      <a:srgbClr val="FFFFFF"/>
                    </a:solidFill>
                    <a:latin typeface="Avenir Next Regular"/>
                    <a:ea typeface="Avenir Next Regular"/>
                    <a:cs typeface="Avenir Next Regular"/>
                    <a:sym typeface="Avenir Next Regular"/>
                  </a:defRPr>
                </a:pPr>
                <a:r>
                  <a:rPr lang="it-IT" sz="1300" dirty="0"/>
                  <a:t>More than 150 systems with X-ray cavities</a:t>
                </a:r>
              </a:p>
              <a:p>
                <a:pPr algn="ctr" defTabSz="457200">
                  <a:spcBef>
                    <a:spcPts val="1200"/>
                  </a:spcBef>
                  <a:defRPr sz="2500">
                    <a:solidFill>
                      <a:srgbClr val="FFFFFF"/>
                    </a:solidFill>
                    <a:latin typeface="Avenir Next Regular"/>
                    <a:ea typeface="Avenir Next Regular"/>
                    <a:cs typeface="Avenir Next Regular"/>
                    <a:sym typeface="Avenir Next Regular"/>
                  </a:defRPr>
                </a:pPr>
                <a:r>
                  <a:rPr lang="it-IT" sz="1300" dirty="0"/>
                  <a:t>(</a:t>
                </a:r>
                <a14:m>
                  <m:oMath xmlns:m="http://schemas.openxmlformats.org/officeDocument/2006/math">
                    <m:r>
                      <a:rPr lang="it-IT" sz="1300" b="0" i="1" smtClean="0">
                        <a:solidFill>
                          <a:srgbClr val="FEFEFE"/>
                        </a:solidFill>
                        <a:latin typeface="Cambria Math" panose="02040503050406030204" pitchFamily="18" charset="0"/>
                      </a:rPr>
                      <m:t>𝑒</m:t>
                    </m:r>
                    <m:r>
                      <a:rPr lang="it-IT" sz="1300" b="0" i="1" smtClean="0">
                        <a:solidFill>
                          <a:srgbClr val="FEFEFE"/>
                        </a:solidFill>
                        <a:latin typeface="Cambria Math" panose="02040503050406030204" pitchFamily="18" charset="0"/>
                      </a:rPr>
                      <m:t>.</m:t>
                    </m:r>
                    <m:r>
                      <a:rPr lang="it-IT" sz="1300" b="0" i="1" smtClean="0">
                        <a:solidFill>
                          <a:srgbClr val="FEFEFE"/>
                        </a:solidFill>
                        <a:latin typeface="Cambria Math" panose="02040503050406030204" pitchFamily="18" charset="0"/>
                      </a:rPr>
                      <m:t>𝑔</m:t>
                    </m:r>
                    <m:r>
                      <a:rPr lang="it-IT" sz="1300" b="0" i="1" smtClean="0">
                        <a:solidFill>
                          <a:srgbClr val="FEFEFE"/>
                        </a:solidFill>
                        <a:latin typeface="Cambria Math" panose="02040503050406030204" pitchFamily="18" charset="0"/>
                      </a:rPr>
                      <m:t>., </m:t>
                    </m:r>
                  </m:oMath>
                </a14:m>
                <a:r>
                  <a:rPr lang="it-IT" sz="1300" dirty="0"/>
                  <a:t>Shin et al. 2016)</a:t>
                </a:r>
                <a:endParaRPr sz="1300" dirty="0"/>
              </a:p>
            </p:txBody>
          </p:sp>
        </mc:Choice>
        <mc:Fallback xmlns="">
          <p:sp>
            <p:nvSpPr>
              <p:cNvPr id="4" name="More than 150 systems with X-ray cavities…">
                <a:extLst>
                  <a:ext uri="{FF2B5EF4-FFF2-40B4-BE49-F238E27FC236}">
                    <a16:creationId xmlns:a16="http://schemas.microsoft.com/office/drawing/2014/main" id="{F668AA4C-5444-E9B4-1BD0-0A4FB3933CA2}"/>
                  </a:ext>
                </a:extLst>
              </p:cNvPr>
              <p:cNvSpPr txBox="1">
                <a:spLocks noRot="1" noChangeAspect="1" noMove="1" noResize="1" noEditPoints="1" noAdjustHandles="1" noChangeArrowheads="1" noChangeShapeType="1" noTextEdit="1"/>
              </p:cNvSpPr>
              <p:nvPr/>
            </p:nvSpPr>
            <p:spPr>
              <a:xfrm>
                <a:off x="345709" y="778933"/>
                <a:ext cx="4613400" cy="722313"/>
              </a:xfrm>
              <a:prstGeom prst="rect">
                <a:avLst/>
              </a:prstGeom>
              <a:blipFill>
                <a:blip r:embed="rId3"/>
                <a:stretch>
                  <a:fillRect b="-1724"/>
                </a:stretch>
              </a:blipFill>
              <a:ln w="53975">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pic>
        <p:nvPicPr>
          <p:cNvPr id="5" name="Schermata 2021-08-16 alle 11.58.52.png" descr="Schermata 2021-08-16 alle 11.58.52.png">
            <a:extLst>
              <a:ext uri="{FF2B5EF4-FFF2-40B4-BE49-F238E27FC236}">
                <a16:creationId xmlns:a16="http://schemas.microsoft.com/office/drawing/2014/main" id="{1D206411-0E20-66B3-1BA6-231414417322}"/>
              </a:ext>
            </a:extLst>
          </p:cNvPr>
          <p:cNvPicPr>
            <a:picLocks noChangeAspect="1"/>
          </p:cNvPicPr>
          <p:nvPr/>
        </p:nvPicPr>
        <p:blipFill>
          <a:blip r:embed="rId4"/>
          <a:srcRect l="2278" t="3178" r="2278" b="3178"/>
          <a:stretch>
            <a:fillRect/>
          </a:stretch>
        </p:blipFill>
        <p:spPr>
          <a:xfrm>
            <a:off x="16227087" y="-6270171"/>
            <a:ext cx="1660998" cy="1496053"/>
          </a:xfrm>
          <a:prstGeom prst="rect">
            <a:avLst/>
          </a:prstGeom>
          <a:ln w="12700">
            <a:miter lim="400000"/>
          </a:ln>
        </p:spPr>
      </p:pic>
      <p:pic>
        <p:nvPicPr>
          <p:cNvPr id="6" name="17-Figure4-1.png" descr="17-Figure4-1.png">
            <a:extLst>
              <a:ext uri="{FF2B5EF4-FFF2-40B4-BE49-F238E27FC236}">
                <a16:creationId xmlns:a16="http://schemas.microsoft.com/office/drawing/2014/main" id="{9AB7876F-5826-D558-061E-549B604E82E4}"/>
              </a:ext>
            </a:extLst>
          </p:cNvPr>
          <p:cNvPicPr>
            <a:picLocks noChangeAspect="1"/>
          </p:cNvPicPr>
          <p:nvPr/>
        </p:nvPicPr>
        <p:blipFill>
          <a:blip r:embed="rId5"/>
          <a:stretch>
            <a:fillRect/>
          </a:stretch>
        </p:blipFill>
        <p:spPr>
          <a:xfrm>
            <a:off x="8778241" y="-7494639"/>
            <a:ext cx="1816861" cy="1496057"/>
          </a:xfrm>
          <a:prstGeom prst="rect">
            <a:avLst/>
          </a:prstGeom>
          <a:ln w="12700">
            <a:miter lim="400000"/>
          </a:ln>
        </p:spPr>
      </p:pic>
      <p:pic>
        <p:nvPicPr>
          <p:cNvPr id="7" name="Composite_radio_+_x-ray.jpg" descr="Composite_radio_+_x-ray.jpg">
            <a:extLst>
              <a:ext uri="{FF2B5EF4-FFF2-40B4-BE49-F238E27FC236}">
                <a16:creationId xmlns:a16="http://schemas.microsoft.com/office/drawing/2014/main" id="{24CD3258-D4EC-EAAC-7E12-024D9D809638}"/>
              </a:ext>
            </a:extLst>
          </p:cNvPr>
          <p:cNvPicPr>
            <a:picLocks noChangeAspect="1"/>
          </p:cNvPicPr>
          <p:nvPr/>
        </p:nvPicPr>
        <p:blipFill>
          <a:blip r:embed="rId6"/>
          <a:stretch>
            <a:fillRect/>
          </a:stretch>
        </p:blipFill>
        <p:spPr>
          <a:xfrm>
            <a:off x="15847078" y="-1269856"/>
            <a:ext cx="1931755" cy="1931755"/>
          </a:xfrm>
          <a:prstGeom prst="rect">
            <a:avLst/>
          </a:prstGeom>
          <a:ln w="12700">
            <a:miter lim="400000"/>
          </a:ln>
        </p:spPr>
      </p:pic>
      <p:pic>
        <p:nvPicPr>
          <p:cNvPr id="9" name="images.jpeg" descr="images.jpeg">
            <a:extLst>
              <a:ext uri="{FF2B5EF4-FFF2-40B4-BE49-F238E27FC236}">
                <a16:creationId xmlns:a16="http://schemas.microsoft.com/office/drawing/2014/main" id="{EE07043B-A583-FD18-1A3B-9039CA5FEFC6}"/>
              </a:ext>
            </a:extLst>
          </p:cNvPr>
          <p:cNvPicPr>
            <a:picLocks noChangeAspect="1"/>
          </p:cNvPicPr>
          <p:nvPr/>
        </p:nvPicPr>
        <p:blipFill>
          <a:blip r:embed="rId7"/>
          <a:stretch>
            <a:fillRect/>
          </a:stretch>
        </p:blipFill>
        <p:spPr>
          <a:xfrm>
            <a:off x="11265649" y="-1445577"/>
            <a:ext cx="1550213" cy="1496057"/>
          </a:xfrm>
          <a:prstGeom prst="rect">
            <a:avLst/>
          </a:prstGeom>
          <a:ln w="12700">
            <a:miter lim="400000"/>
          </a:ln>
        </p:spPr>
      </p:pic>
      <p:pic>
        <p:nvPicPr>
          <p:cNvPr id="11" name="STScI-01EVSV4FD7GTWPCKR8DWFAPWSA.png" descr="STScI-01EVSV4FD7GTWPCKR8DWFAPWSA.png">
            <a:extLst>
              <a:ext uri="{FF2B5EF4-FFF2-40B4-BE49-F238E27FC236}">
                <a16:creationId xmlns:a16="http://schemas.microsoft.com/office/drawing/2014/main" id="{1EDD63C8-FD1F-13BC-5386-07C368D21DA6}"/>
              </a:ext>
            </a:extLst>
          </p:cNvPr>
          <p:cNvPicPr>
            <a:picLocks noChangeAspect="1"/>
          </p:cNvPicPr>
          <p:nvPr/>
        </p:nvPicPr>
        <p:blipFill>
          <a:blip r:embed="rId8"/>
          <a:srcRect l="15266" r="31831"/>
          <a:stretch>
            <a:fillRect/>
          </a:stretch>
        </p:blipFill>
        <p:spPr>
          <a:xfrm>
            <a:off x="10429339" y="3952325"/>
            <a:ext cx="1816838" cy="1931790"/>
          </a:xfrm>
          <a:prstGeom prst="rect">
            <a:avLst/>
          </a:prstGeom>
          <a:ln w="12700">
            <a:miter lim="400000"/>
          </a:ln>
        </p:spPr>
      </p:pic>
      <p:pic>
        <p:nvPicPr>
          <p:cNvPr id="13" name="NGC_5044_(Chandra).jpg" descr="NGC_5044_(Chandra).jpg">
            <a:extLst>
              <a:ext uri="{FF2B5EF4-FFF2-40B4-BE49-F238E27FC236}">
                <a16:creationId xmlns:a16="http://schemas.microsoft.com/office/drawing/2014/main" id="{60DF677F-CEB1-CF4A-B6BA-F6049FE60F9B}"/>
              </a:ext>
            </a:extLst>
          </p:cNvPr>
          <p:cNvPicPr>
            <a:picLocks noChangeAspect="1"/>
          </p:cNvPicPr>
          <p:nvPr/>
        </p:nvPicPr>
        <p:blipFill>
          <a:blip r:embed="rId9"/>
          <a:srcRect l="14019" t="18587" r="14019" b="18587"/>
          <a:stretch>
            <a:fillRect/>
          </a:stretch>
        </p:blipFill>
        <p:spPr>
          <a:xfrm>
            <a:off x="17240796" y="4630103"/>
            <a:ext cx="2212740" cy="1931787"/>
          </a:xfrm>
          <a:prstGeom prst="rect">
            <a:avLst/>
          </a:prstGeom>
          <a:ln w="12700">
            <a:miter lim="400000"/>
          </a:ln>
        </p:spPr>
      </p:pic>
      <p:pic>
        <p:nvPicPr>
          <p:cNvPr id="14" name="spt0528_press_color-2-a1.jpg" descr="spt0528_press_color-2-a1.jpg">
            <a:extLst>
              <a:ext uri="{FF2B5EF4-FFF2-40B4-BE49-F238E27FC236}">
                <a16:creationId xmlns:a16="http://schemas.microsoft.com/office/drawing/2014/main" id="{36C57772-49C8-A3EE-8E07-02032EEF6D41}"/>
              </a:ext>
            </a:extLst>
          </p:cNvPr>
          <p:cNvPicPr>
            <a:picLocks noChangeAspect="1"/>
          </p:cNvPicPr>
          <p:nvPr/>
        </p:nvPicPr>
        <p:blipFill>
          <a:blip r:embed="rId10"/>
          <a:stretch>
            <a:fillRect/>
          </a:stretch>
        </p:blipFill>
        <p:spPr>
          <a:xfrm>
            <a:off x="11986279" y="9549712"/>
            <a:ext cx="2082726" cy="1389178"/>
          </a:xfrm>
          <a:prstGeom prst="rect">
            <a:avLst/>
          </a:prstGeom>
          <a:ln w="12700">
            <a:miter lim="400000"/>
          </a:ln>
        </p:spPr>
      </p:pic>
      <p:pic>
        <p:nvPicPr>
          <p:cNvPr id="15" name="Images-of-the-SPT-SZ-clusters-with-candidate-X-ray-cavities-See-caption-on-page-4.png" descr="Images-of-the-SPT-SZ-clusters-with-candidate-X-ray-cavities-See-caption-on-page-4.png">
            <a:extLst>
              <a:ext uri="{FF2B5EF4-FFF2-40B4-BE49-F238E27FC236}">
                <a16:creationId xmlns:a16="http://schemas.microsoft.com/office/drawing/2014/main" id="{A949F8D3-B957-ED02-8E9C-4E6611E0B6A6}"/>
              </a:ext>
            </a:extLst>
          </p:cNvPr>
          <p:cNvPicPr>
            <a:picLocks noChangeAspect="1"/>
          </p:cNvPicPr>
          <p:nvPr/>
        </p:nvPicPr>
        <p:blipFill>
          <a:blip r:embed="rId11"/>
          <a:stretch>
            <a:fillRect/>
          </a:stretch>
        </p:blipFill>
        <p:spPr>
          <a:xfrm>
            <a:off x="16452999" y="11732529"/>
            <a:ext cx="2458348" cy="1963786"/>
          </a:xfrm>
          <a:prstGeom prst="rect">
            <a:avLst/>
          </a:prstGeom>
          <a:ln w="12700">
            <a:miter lim="400000"/>
          </a:ln>
        </p:spPr>
      </p:pic>
      <p:pic>
        <p:nvPicPr>
          <p:cNvPr id="16" name="Schermata 2022-09-29 alle 17.27.11.png" descr="Schermata 2022-09-29 alle 17.27.11.png">
            <a:extLst>
              <a:ext uri="{FF2B5EF4-FFF2-40B4-BE49-F238E27FC236}">
                <a16:creationId xmlns:a16="http://schemas.microsoft.com/office/drawing/2014/main" id="{81B1C378-F4C4-CB46-1DBB-F7E2C37AAE03}"/>
              </a:ext>
            </a:extLst>
          </p:cNvPr>
          <p:cNvPicPr>
            <a:picLocks noChangeAspect="1"/>
          </p:cNvPicPr>
          <p:nvPr/>
        </p:nvPicPr>
        <p:blipFill>
          <a:blip r:embed="rId12"/>
          <a:stretch>
            <a:fillRect/>
          </a:stretch>
        </p:blipFill>
        <p:spPr>
          <a:xfrm>
            <a:off x="9632608" y="14194456"/>
            <a:ext cx="1816791" cy="2147415"/>
          </a:xfrm>
          <a:prstGeom prst="rect">
            <a:avLst/>
          </a:prstGeom>
          <a:ln w="12700">
            <a:miter lim="400000"/>
          </a:ln>
        </p:spPr>
      </p:pic>
      <p:pic>
        <p:nvPicPr>
          <p:cNvPr id="22" name="Schermata 2021-10-06 alle 10.39.01.png" descr="Schermata 2021-10-06 alle 10.39.01.png">
            <a:extLst>
              <a:ext uri="{FF2B5EF4-FFF2-40B4-BE49-F238E27FC236}">
                <a16:creationId xmlns:a16="http://schemas.microsoft.com/office/drawing/2014/main" id="{8152AD65-44EE-AB35-9D84-0932D376E7B8}"/>
              </a:ext>
            </a:extLst>
          </p:cNvPr>
          <p:cNvPicPr>
            <a:picLocks/>
          </p:cNvPicPr>
          <p:nvPr/>
        </p:nvPicPr>
        <p:blipFill>
          <a:blip r:embed="rId13"/>
          <a:srcRect t="3427" r="2756"/>
          <a:stretch>
            <a:fillRect/>
          </a:stretch>
        </p:blipFill>
        <p:spPr>
          <a:xfrm>
            <a:off x="-7038470" y="2571749"/>
            <a:ext cx="3345187" cy="2947307"/>
          </a:xfrm>
          <a:prstGeom prst="rect">
            <a:avLst/>
          </a:prstGeom>
          <a:ln w="12700" cap="flat">
            <a:noFill/>
            <a:miter lim="400000"/>
          </a:ln>
          <a:effectLst/>
        </p:spPr>
      </p:pic>
    </p:spTree>
    <p:extLst>
      <p:ext uri="{BB962C8B-B14F-4D97-AF65-F5344CB8AC3E}">
        <p14:creationId xmlns:p14="http://schemas.microsoft.com/office/powerpoint/2010/main" val="110476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1.38889E-6 -3.20988E-6 C -0.05625 0.42655 -0.24097 0.81976 -0.52361 1.11605 C -0.73142 1.33426 -0.98576 1.49136 -1.26267 1.57346 " pathEditMode="relative" rAng="0" ptsTypes="AAA">
                                      <p:cBhvr>
                                        <p:cTn id="6" dur="600" fill="hold"/>
                                        <p:tgtEl>
                                          <p:spTgt spid="5"/>
                                        </p:tgtEl>
                                        <p:attrNameLst>
                                          <p:attrName>ppt_x</p:attrName>
                                          <p:attrName>ppt_y</p:attrName>
                                        </p:attrNameLst>
                                      </p:cBhvr>
                                      <p:rCtr x="-63142" y="78673"/>
                                    </p:animMotion>
                                  </p:childTnLst>
                                </p:cTn>
                              </p:par>
                            </p:childTnLst>
                          </p:cTn>
                        </p:par>
                        <p:par>
                          <p:cTn id="7" fill="hold">
                            <p:stCondLst>
                              <p:cond delay="600"/>
                            </p:stCondLst>
                            <p:childTnLst>
                              <p:par>
                                <p:cTn id="8" presetID="-1" presetClass="path" presetSubtype="0" accel="50000" decel="50000" fill="hold" nodeType="afterEffect">
                                  <p:stCondLst>
                                    <p:cond delay="0"/>
                                  </p:stCondLst>
                                  <p:childTnLst>
                                    <p:animMotion origin="layout" path="M 5E-6 -1.60494E-6 C -0.15157 0.10648 -0.28577 0.36883 -0.37882 0.74383 C -0.44341 1.00494 -0.4856 1.3108 -0.50018 1.63333 " pathEditMode="relative" rAng="0" ptsTypes="AAA">
                                      <p:cBhvr>
                                        <p:cTn id="9" dur="600" fill="hold"/>
                                        <p:tgtEl>
                                          <p:spTgt spid="6"/>
                                        </p:tgtEl>
                                        <p:attrNameLst>
                                          <p:attrName>ppt_x</p:attrName>
                                          <p:attrName>ppt_y</p:attrName>
                                        </p:attrNameLst>
                                      </p:cBhvr>
                                      <p:rCtr x="-25017" y="81698"/>
                                    </p:animMotion>
                                  </p:childTnLst>
                                </p:cTn>
                              </p:par>
                            </p:childTnLst>
                          </p:cTn>
                        </p:par>
                        <p:par>
                          <p:cTn id="10" fill="hold">
                            <p:stCondLst>
                              <p:cond delay="1200"/>
                            </p:stCondLst>
                            <p:childTnLst>
                              <p:par>
                                <p:cTn id="11" presetID="-1" presetClass="path" presetSubtype="0" accel="50000" decel="50000" fill="hold" nodeType="afterEffect">
                                  <p:stCondLst>
                                    <p:cond delay="0"/>
                                  </p:stCondLst>
                                  <p:childTnLst>
                                    <p:animMotion origin="layout" path="M -0.34219 0.21636 L -1.06285 0.78148 " pathEditMode="relative" rAng="0" ptsTypes="AA">
                                      <p:cBhvr>
                                        <p:cTn id="12" dur="600" fill="hold"/>
                                        <p:tgtEl>
                                          <p:spTgt spid="7"/>
                                        </p:tgtEl>
                                        <p:attrNameLst>
                                          <p:attrName>ppt_x</p:attrName>
                                          <p:attrName>ppt_y</p:attrName>
                                        </p:attrNameLst>
                                      </p:cBhvr>
                                      <p:rCtr x="-36042" y="28241"/>
                                    </p:animMotion>
                                  </p:childTnLst>
                                </p:cTn>
                              </p:par>
                            </p:childTnLst>
                          </p:cTn>
                        </p:par>
                        <p:par>
                          <p:cTn id="13" fill="hold">
                            <p:stCondLst>
                              <p:cond delay="1800"/>
                            </p:stCondLst>
                            <p:childTnLst>
                              <p:par>
                                <p:cTn id="14" presetID="-1" presetClass="path" presetSubtype="0" accel="50000" decel="50000" fill="hold" nodeType="afterEffect">
                                  <p:stCondLst>
                                    <p:cond delay="0"/>
                                  </p:stCondLst>
                                  <p:childTnLst>
                                    <p:animMotion origin="layout" path="M 0.04878 0.06327 C -0.01459 0.15648 -0.09427 0.2358 -0.18611 0.29814 C -0.29479 0.37222 -0.41789 0.42006 -0.54636 0.43889 " pathEditMode="relative" rAng="0" ptsTypes="AAA">
                                      <p:cBhvr>
                                        <p:cTn id="15" dur="600" fill="hold"/>
                                        <p:tgtEl>
                                          <p:spTgt spid="9"/>
                                        </p:tgtEl>
                                        <p:attrNameLst>
                                          <p:attrName>ppt_x</p:attrName>
                                          <p:attrName>ppt_y</p:attrName>
                                        </p:attrNameLst>
                                      </p:cBhvr>
                                      <p:rCtr x="-29757" y="18765"/>
                                    </p:animMotion>
                                  </p:childTnLst>
                                </p:cTn>
                              </p:par>
                            </p:childTnLst>
                          </p:cTn>
                        </p:par>
                        <p:par>
                          <p:cTn id="16" fill="hold">
                            <p:stCondLst>
                              <p:cond delay="2400"/>
                            </p:stCondLst>
                            <p:childTnLst>
                              <p:par>
                                <p:cTn id="17" presetID="-1" presetClass="path" presetSubtype="0" accel="50000" decel="50000" fill="hold" nodeType="afterEffect">
                                  <p:stCondLst>
                                    <p:cond delay="0"/>
                                  </p:stCondLst>
                                  <p:childTnLst>
                                    <p:animMotion origin="layout" path="M -0.0993 -0.33364 L -0.625 -0.23302 " pathEditMode="relative" rAng="0" ptsTypes="AA">
                                      <p:cBhvr>
                                        <p:cTn id="18" dur="600" fill="hold"/>
                                        <p:tgtEl>
                                          <p:spTgt spid="11"/>
                                        </p:tgtEl>
                                        <p:attrNameLst>
                                          <p:attrName>ppt_x</p:attrName>
                                          <p:attrName>ppt_y</p:attrName>
                                        </p:attrNameLst>
                                      </p:cBhvr>
                                      <p:rCtr x="-26285" y="5031"/>
                                    </p:animMotion>
                                  </p:childTnLst>
                                </p:cTn>
                              </p:par>
                            </p:childTnLst>
                          </p:cTn>
                        </p:par>
                        <p:par>
                          <p:cTn id="19" fill="hold">
                            <p:stCondLst>
                              <p:cond delay="3000"/>
                            </p:stCondLst>
                            <p:childTnLst>
                              <p:par>
                                <p:cTn id="20" presetID="-1" presetClass="path" presetSubtype="0" accel="50000" decel="50000" fill="hold" nodeType="afterEffect">
                                  <p:stCondLst>
                                    <p:cond delay="0"/>
                                  </p:stCondLst>
                                  <p:childTnLst>
                                    <p:animMotion origin="layout" path="M -0.66076 -0.29753 C -0.73472 -0.52345 -0.83385 -0.67777 -0.94323 -0.73673 C -1.04739 -0.79321 -1.15573 -0.75987 -1.25243 -0.64166 " pathEditMode="relative" rAng="0" ptsTypes="AAA">
                                      <p:cBhvr>
                                        <p:cTn id="21" dur="600" fill="hold"/>
                                        <p:tgtEl>
                                          <p:spTgt spid="13"/>
                                        </p:tgtEl>
                                        <p:attrNameLst>
                                          <p:attrName>ppt_x</p:attrName>
                                          <p:attrName>ppt_y</p:attrName>
                                        </p:attrNameLst>
                                      </p:cBhvr>
                                      <p:rCtr x="-29583" y="-23302"/>
                                    </p:animMotion>
                                  </p:childTnLst>
                                </p:cTn>
                              </p:par>
                            </p:childTnLst>
                          </p:cTn>
                        </p:par>
                        <p:par>
                          <p:cTn id="22" fill="hold">
                            <p:stCondLst>
                              <p:cond delay="3600"/>
                            </p:stCondLst>
                            <p:childTnLst>
                              <p:par>
                                <p:cTn id="23" presetID="-1" presetClass="path" presetSubtype="0" accel="50000" decel="50000" fill="hold" nodeType="afterEffect">
                                  <p:stCondLst>
                                    <p:cond delay="0"/>
                                  </p:stCondLst>
                                  <p:childTnLst>
                                    <p:animMotion origin="layout" path="M -2.77778E-6 3.33333E-6 L -0.8085 -1.4534 " pathEditMode="relative" rAng="0" ptsTypes="AA">
                                      <p:cBhvr>
                                        <p:cTn id="24" dur="600" fill="hold"/>
                                        <p:tgtEl>
                                          <p:spTgt spid="14"/>
                                        </p:tgtEl>
                                        <p:attrNameLst>
                                          <p:attrName>ppt_x</p:attrName>
                                          <p:attrName>ppt_y</p:attrName>
                                        </p:attrNameLst>
                                      </p:cBhvr>
                                      <p:rCtr x="-40434" y="-72685"/>
                                    </p:animMotion>
                                  </p:childTnLst>
                                </p:cTn>
                              </p:par>
                            </p:childTnLst>
                          </p:cTn>
                        </p:par>
                        <p:par>
                          <p:cTn id="25" fill="hold">
                            <p:stCondLst>
                              <p:cond delay="4200"/>
                            </p:stCondLst>
                            <p:childTnLst>
                              <p:par>
                                <p:cTn id="26" presetID="-1" presetClass="path" presetSubtype="0" accel="50000" decel="50000" fill="hold" nodeType="afterEffect">
                                  <p:stCondLst>
                                    <p:cond delay="0"/>
                                  </p:stCondLst>
                                  <p:childTnLst>
                                    <p:animMotion origin="layout" path="M -5.55556E-7 -0.54074 C -0.25382 0.26173 -0.5684 0.37531 -0.84167 -0.23734 C -0.99878 -0.58858 -1.13246 -1.16728 -1.22656 -1.90061 " pathEditMode="relative" rAng="0" ptsTypes="AAA">
                                      <p:cBhvr>
                                        <p:cTn id="27" dur="600" fill="hold"/>
                                        <p:tgtEl>
                                          <p:spTgt spid="15"/>
                                        </p:tgtEl>
                                        <p:attrNameLst>
                                          <p:attrName>ppt_x</p:attrName>
                                          <p:attrName>ppt_y</p:attrName>
                                        </p:attrNameLst>
                                      </p:cBhvr>
                                      <p:rCtr x="-61337" y="-33364"/>
                                    </p:animMotion>
                                  </p:childTnLst>
                                </p:cTn>
                              </p:par>
                            </p:childTnLst>
                          </p:cTn>
                        </p:par>
                        <p:par>
                          <p:cTn id="28" fill="hold">
                            <p:stCondLst>
                              <p:cond delay="4800"/>
                            </p:stCondLst>
                            <p:childTnLst>
                              <p:par>
                                <p:cTn id="29" presetID="-1" presetClass="path" presetSubtype="0" accel="50000" decel="50000" fill="hold" nodeType="afterEffect">
                                  <p:stCondLst>
                                    <p:cond delay="0"/>
                                  </p:stCondLst>
                                  <p:childTnLst>
                                    <p:animMotion origin="layout" path="M -1.38889E-6 1.23457E-7 C 0.03715 -0.54444 0.00972 -1.11173 -0.07726 -1.59784 C -0.14219 -1.96111 -0.2375 -2.26204 -0.35347 -2.46821 " pathEditMode="relative" rAng="0" ptsTypes="AAA">
                                      <p:cBhvr>
                                        <p:cTn id="30" dur="600" fill="hold"/>
                                        <p:tgtEl>
                                          <p:spTgt spid="16"/>
                                        </p:tgtEl>
                                        <p:attrNameLst>
                                          <p:attrName>ppt_x</p:attrName>
                                          <p:attrName>ppt_y</p:attrName>
                                        </p:attrNameLst>
                                      </p:cBhvr>
                                      <p:rCtr x="-16875" y="-123426"/>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1 -0.25864 L 0.82257 -0.21512 " pathEditMode="relative" rAng="0" ptsTypes="AA">
                                      <p:cBhvr>
                                        <p:cTn id="34" dur="2000" fill="hold"/>
                                        <p:tgtEl>
                                          <p:spTgt spid="22"/>
                                        </p:tgtEl>
                                        <p:attrNameLst>
                                          <p:attrName>ppt_x</p:attrName>
                                          <p:attrName>ppt_y</p:attrName>
                                        </p:attrNameLst>
                                      </p:cBhvr>
                                      <p:rCtr x="46128"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a:cxnSpLocks/>
          </p:cNvCxnSpPr>
          <p:nvPr/>
        </p:nvCxnSpPr>
        <p:spPr>
          <a:xfrm>
            <a:off x="8232100" y="3201841"/>
            <a:ext cx="0" cy="1655084"/>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a:cxnSpLocks/>
          </p:cNvCxnSpPr>
          <p:nvPr/>
        </p:nvCxnSpPr>
        <p:spPr>
          <a:xfrm flipH="1">
            <a:off x="8232250" y="3288255"/>
            <a:ext cx="3025" cy="1668445"/>
          </a:xfrm>
          <a:prstGeom prst="straightConnector1">
            <a:avLst/>
          </a:prstGeom>
          <a:noFill/>
          <a:ln w="9525" cap="flat" cmpd="sng">
            <a:solidFill>
              <a:schemeClr val="dk2"/>
            </a:solidFill>
            <a:prstDash val="solid"/>
            <a:round/>
            <a:headEnd type="none" w="med" len="med"/>
            <a:tailEnd type="none" w="med" len="med"/>
          </a:ln>
        </p:spPr>
      </p:cxn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What</a:t>
            </a:r>
            <a:r>
              <a:rPr lang="it-IT" sz="2000" dirty="0">
                <a:solidFill>
                  <a:schemeClr val="tx1"/>
                </a:solidFill>
              </a:rPr>
              <a:t> </a:t>
            </a:r>
            <a:r>
              <a:rPr lang="it-IT" sz="2000" dirty="0" err="1">
                <a:solidFill>
                  <a:schemeClr val="tx1"/>
                </a:solidFill>
              </a:rPr>
              <a:t>is</a:t>
            </a:r>
            <a:r>
              <a:rPr lang="it-IT" sz="2000" dirty="0">
                <a:solidFill>
                  <a:schemeClr val="tx1"/>
                </a:solidFill>
              </a:rPr>
              <a:t> the </a:t>
            </a:r>
            <a:r>
              <a:rPr lang="it-IT" sz="2000" dirty="0" err="1">
                <a:solidFill>
                  <a:schemeClr val="tx1"/>
                </a:solidFill>
              </a:rPr>
              <a:t>role</a:t>
            </a:r>
            <a:r>
              <a:rPr lang="it-IT" sz="2000" dirty="0">
                <a:solidFill>
                  <a:schemeClr val="tx1"/>
                </a:solidFill>
              </a:rPr>
              <a:t> of X-ray </a:t>
            </a:r>
            <a:r>
              <a:rPr lang="it-IT" sz="2000" dirty="0" err="1">
                <a:solidFill>
                  <a:schemeClr val="tx1"/>
                </a:solidFill>
              </a:rPr>
              <a:t>cavities</a:t>
            </a:r>
            <a:r>
              <a:rPr lang="it-IT" sz="2000" dirty="0">
                <a:solidFill>
                  <a:schemeClr val="tx1"/>
                </a:solidFill>
              </a:rPr>
              <a:t> and shocks in the ICM?</a:t>
            </a:r>
          </a:p>
        </p:txBody>
      </p:sp>
      <mc:AlternateContent xmlns:mc="http://schemas.openxmlformats.org/markup-compatibility/2006">
        <mc:Choice xmlns:a14="http://schemas.microsoft.com/office/drawing/2010/main" Requires="a14">
          <p:sp>
            <p:nvSpPr>
              <p:cNvPr id="4" name="More than 150 systems with X-ray cavities…">
                <a:extLst>
                  <a:ext uri="{FF2B5EF4-FFF2-40B4-BE49-F238E27FC236}">
                    <a16:creationId xmlns:a16="http://schemas.microsoft.com/office/drawing/2014/main" id="{F668AA4C-5444-E9B4-1BD0-0A4FB3933CA2}"/>
                  </a:ext>
                </a:extLst>
              </p:cNvPr>
              <p:cNvSpPr txBox="1"/>
              <p:nvPr/>
            </p:nvSpPr>
            <p:spPr>
              <a:xfrm>
                <a:off x="345709" y="778933"/>
                <a:ext cx="4613400" cy="722313"/>
              </a:xfrm>
              <a:prstGeom prst="rect">
                <a:avLst/>
              </a:prstGeom>
              <a:ln w="53975">
                <a:noFill/>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defTabSz="457200">
                  <a:spcBef>
                    <a:spcPts val="1200"/>
                  </a:spcBef>
                  <a:defRPr sz="3800">
                    <a:solidFill>
                      <a:srgbClr val="FFFFFF"/>
                    </a:solidFill>
                    <a:latin typeface="Avenir Next Regular"/>
                    <a:ea typeface="Avenir Next Regular"/>
                    <a:cs typeface="Avenir Next Regular"/>
                    <a:sym typeface="Avenir Next Regular"/>
                  </a:defRPr>
                </a:pPr>
                <a:r>
                  <a:rPr lang="it-IT" sz="1300" dirty="0"/>
                  <a:t>More than 150 systems with X-ray cavities</a:t>
                </a:r>
              </a:p>
              <a:p>
                <a:pPr algn="ctr" defTabSz="457200">
                  <a:spcBef>
                    <a:spcPts val="1200"/>
                  </a:spcBef>
                  <a:defRPr sz="2500">
                    <a:solidFill>
                      <a:srgbClr val="FFFFFF"/>
                    </a:solidFill>
                    <a:latin typeface="Avenir Next Regular"/>
                    <a:ea typeface="Avenir Next Regular"/>
                    <a:cs typeface="Avenir Next Regular"/>
                    <a:sym typeface="Avenir Next Regular"/>
                  </a:defRPr>
                </a:pPr>
                <a:r>
                  <a:rPr lang="it-IT" sz="1300" dirty="0"/>
                  <a:t>(</a:t>
                </a:r>
                <a14:m>
                  <m:oMath xmlns:m="http://schemas.openxmlformats.org/officeDocument/2006/math">
                    <m:r>
                      <a:rPr lang="it-IT" sz="1300" b="0" i="1" smtClean="0">
                        <a:solidFill>
                          <a:srgbClr val="FEFEFE"/>
                        </a:solidFill>
                        <a:latin typeface="Cambria Math" panose="02040503050406030204" pitchFamily="18" charset="0"/>
                      </a:rPr>
                      <m:t>𝑒</m:t>
                    </m:r>
                    <m:r>
                      <a:rPr lang="it-IT" sz="1300" b="0" i="1" smtClean="0">
                        <a:solidFill>
                          <a:srgbClr val="FEFEFE"/>
                        </a:solidFill>
                        <a:latin typeface="Cambria Math" panose="02040503050406030204" pitchFamily="18" charset="0"/>
                      </a:rPr>
                      <m:t>.</m:t>
                    </m:r>
                    <m:r>
                      <a:rPr lang="it-IT" sz="1300" b="0" i="1" smtClean="0">
                        <a:solidFill>
                          <a:srgbClr val="FEFEFE"/>
                        </a:solidFill>
                        <a:latin typeface="Cambria Math" panose="02040503050406030204" pitchFamily="18" charset="0"/>
                      </a:rPr>
                      <m:t>𝑔</m:t>
                    </m:r>
                    <m:r>
                      <a:rPr lang="it-IT" sz="1300" b="0" i="1" smtClean="0">
                        <a:solidFill>
                          <a:srgbClr val="FEFEFE"/>
                        </a:solidFill>
                        <a:latin typeface="Cambria Math" panose="02040503050406030204" pitchFamily="18" charset="0"/>
                      </a:rPr>
                      <m:t>., </m:t>
                    </m:r>
                  </m:oMath>
                </a14:m>
                <a:r>
                  <a:rPr lang="it-IT" sz="1300" dirty="0"/>
                  <a:t>Shin et al. 2016)</a:t>
                </a:r>
                <a:endParaRPr sz="1300" dirty="0"/>
              </a:p>
            </p:txBody>
          </p:sp>
        </mc:Choice>
        <mc:Fallback>
          <p:sp>
            <p:nvSpPr>
              <p:cNvPr id="4" name="More than 150 systems with X-ray cavities…">
                <a:extLst>
                  <a:ext uri="{FF2B5EF4-FFF2-40B4-BE49-F238E27FC236}">
                    <a16:creationId xmlns:a16="http://schemas.microsoft.com/office/drawing/2014/main" id="{F668AA4C-5444-E9B4-1BD0-0A4FB3933CA2}"/>
                  </a:ext>
                </a:extLst>
              </p:cNvPr>
              <p:cNvSpPr txBox="1">
                <a:spLocks noRot="1" noChangeAspect="1" noMove="1" noResize="1" noEditPoints="1" noAdjustHandles="1" noChangeArrowheads="1" noChangeShapeType="1" noTextEdit="1"/>
              </p:cNvSpPr>
              <p:nvPr/>
            </p:nvSpPr>
            <p:spPr>
              <a:xfrm>
                <a:off x="345709" y="778933"/>
                <a:ext cx="4613400" cy="722313"/>
              </a:xfrm>
              <a:prstGeom prst="rect">
                <a:avLst/>
              </a:prstGeom>
              <a:blipFill>
                <a:blip r:embed="rId3"/>
                <a:stretch>
                  <a:fillRect b="-1724"/>
                </a:stretch>
              </a:blipFill>
              <a:ln w="53975">
                <a:noFill/>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it-IT">
                    <a:noFill/>
                  </a:rPr>
                  <a:t> </a:t>
                </a:r>
              </a:p>
            </p:txBody>
          </p:sp>
        </mc:Fallback>
      </mc:AlternateContent>
      <p:pic>
        <p:nvPicPr>
          <p:cNvPr id="5" name="Schermata 2021-08-16 alle 11.58.52.png" descr="Schermata 2021-08-16 alle 11.58.52.png">
            <a:extLst>
              <a:ext uri="{FF2B5EF4-FFF2-40B4-BE49-F238E27FC236}">
                <a16:creationId xmlns:a16="http://schemas.microsoft.com/office/drawing/2014/main" id="{1D206411-0E20-66B3-1BA6-231414417322}"/>
              </a:ext>
            </a:extLst>
          </p:cNvPr>
          <p:cNvPicPr>
            <a:picLocks noChangeAspect="1"/>
          </p:cNvPicPr>
          <p:nvPr/>
        </p:nvPicPr>
        <p:blipFill>
          <a:blip r:embed="rId4"/>
          <a:srcRect l="2278" t="3178" r="2278" b="3178"/>
          <a:stretch>
            <a:fillRect/>
          </a:stretch>
        </p:blipFill>
        <p:spPr>
          <a:xfrm>
            <a:off x="4536788" y="3264540"/>
            <a:ext cx="1660998" cy="1496053"/>
          </a:xfrm>
          <a:prstGeom prst="rect">
            <a:avLst/>
          </a:prstGeom>
          <a:ln w="12700">
            <a:miter lim="400000"/>
          </a:ln>
        </p:spPr>
      </p:pic>
      <p:pic>
        <p:nvPicPr>
          <p:cNvPr id="6" name="17-Figure4-1.png" descr="17-Figure4-1.png">
            <a:extLst>
              <a:ext uri="{FF2B5EF4-FFF2-40B4-BE49-F238E27FC236}">
                <a16:creationId xmlns:a16="http://schemas.microsoft.com/office/drawing/2014/main" id="{9AB7876F-5826-D558-061E-549B604E82E4}"/>
              </a:ext>
            </a:extLst>
          </p:cNvPr>
          <p:cNvPicPr>
            <a:picLocks noChangeAspect="1"/>
          </p:cNvPicPr>
          <p:nvPr/>
        </p:nvPicPr>
        <p:blipFill>
          <a:blip r:embed="rId5"/>
          <a:stretch>
            <a:fillRect/>
          </a:stretch>
        </p:blipFill>
        <p:spPr>
          <a:xfrm>
            <a:off x="4692584" y="1261254"/>
            <a:ext cx="1816861" cy="1496057"/>
          </a:xfrm>
          <a:prstGeom prst="rect">
            <a:avLst/>
          </a:prstGeom>
          <a:ln w="12700">
            <a:miter lim="400000"/>
          </a:ln>
        </p:spPr>
      </p:pic>
      <p:pic>
        <p:nvPicPr>
          <p:cNvPr id="7" name="Composite_radio_+_x-ray.jpg" descr="Composite_radio_+_x-ray.jpg">
            <a:extLst>
              <a:ext uri="{FF2B5EF4-FFF2-40B4-BE49-F238E27FC236}">
                <a16:creationId xmlns:a16="http://schemas.microsoft.com/office/drawing/2014/main" id="{24CD3258-D4EC-EAAC-7E12-024D9D809638}"/>
              </a:ext>
            </a:extLst>
          </p:cNvPr>
          <p:cNvPicPr>
            <a:picLocks noChangeAspect="1"/>
          </p:cNvPicPr>
          <p:nvPr/>
        </p:nvPicPr>
        <p:blipFill>
          <a:blip r:embed="rId6"/>
          <a:stretch>
            <a:fillRect/>
          </a:stretch>
        </p:blipFill>
        <p:spPr>
          <a:xfrm>
            <a:off x="6277527" y="2844577"/>
            <a:ext cx="1931755" cy="1931755"/>
          </a:xfrm>
          <a:prstGeom prst="rect">
            <a:avLst/>
          </a:prstGeom>
          <a:ln w="12700">
            <a:miter lim="400000"/>
          </a:ln>
        </p:spPr>
      </p:pic>
      <p:pic>
        <p:nvPicPr>
          <p:cNvPr id="9" name="images.jpeg" descr="images.jpeg">
            <a:extLst>
              <a:ext uri="{FF2B5EF4-FFF2-40B4-BE49-F238E27FC236}">
                <a16:creationId xmlns:a16="http://schemas.microsoft.com/office/drawing/2014/main" id="{EE07043B-A583-FD18-1A3B-9039CA5FEFC6}"/>
              </a:ext>
            </a:extLst>
          </p:cNvPr>
          <p:cNvPicPr>
            <a:picLocks noChangeAspect="1"/>
          </p:cNvPicPr>
          <p:nvPr/>
        </p:nvPicPr>
        <p:blipFill>
          <a:blip r:embed="rId7"/>
          <a:stretch>
            <a:fillRect/>
          </a:stretch>
        </p:blipFill>
        <p:spPr>
          <a:xfrm>
            <a:off x="6451228" y="1032218"/>
            <a:ext cx="1550213" cy="1496057"/>
          </a:xfrm>
          <a:prstGeom prst="rect">
            <a:avLst/>
          </a:prstGeom>
          <a:ln w="12700">
            <a:miter lim="400000"/>
          </a:ln>
        </p:spPr>
      </p:pic>
      <p:pic>
        <p:nvPicPr>
          <p:cNvPr id="11" name="STScI-01EVSV4FD7GTWPCKR8DWFAPWSA.png" descr="STScI-01EVSV4FD7GTWPCKR8DWFAPWSA.png">
            <a:extLst>
              <a:ext uri="{FF2B5EF4-FFF2-40B4-BE49-F238E27FC236}">
                <a16:creationId xmlns:a16="http://schemas.microsoft.com/office/drawing/2014/main" id="{1EDD63C8-FD1F-13BC-5386-07C368D21DA6}"/>
              </a:ext>
            </a:extLst>
          </p:cNvPr>
          <p:cNvPicPr>
            <a:picLocks noChangeAspect="1"/>
          </p:cNvPicPr>
          <p:nvPr/>
        </p:nvPicPr>
        <p:blipFill>
          <a:blip r:embed="rId8"/>
          <a:srcRect l="15266" r="31831"/>
          <a:stretch>
            <a:fillRect/>
          </a:stretch>
        </p:blipFill>
        <p:spPr>
          <a:xfrm>
            <a:off x="5232326" y="2576689"/>
            <a:ext cx="1816838" cy="1931790"/>
          </a:xfrm>
          <a:prstGeom prst="rect">
            <a:avLst/>
          </a:prstGeom>
          <a:ln w="12700">
            <a:miter lim="400000"/>
          </a:ln>
        </p:spPr>
      </p:pic>
      <p:pic>
        <p:nvPicPr>
          <p:cNvPr id="13" name="NGC_5044_(Chandra).jpg" descr="NGC_5044_(Chandra).jpg">
            <a:extLst>
              <a:ext uri="{FF2B5EF4-FFF2-40B4-BE49-F238E27FC236}">
                <a16:creationId xmlns:a16="http://schemas.microsoft.com/office/drawing/2014/main" id="{60DF677F-CEB1-CF4A-B6BA-F6049FE60F9B}"/>
              </a:ext>
            </a:extLst>
          </p:cNvPr>
          <p:cNvPicPr>
            <a:picLocks noChangeAspect="1"/>
          </p:cNvPicPr>
          <p:nvPr/>
        </p:nvPicPr>
        <p:blipFill>
          <a:blip r:embed="rId9"/>
          <a:srcRect l="14019" t="18587" r="14019" b="18587"/>
          <a:stretch>
            <a:fillRect/>
          </a:stretch>
        </p:blipFill>
        <p:spPr>
          <a:xfrm>
            <a:off x="6140745" y="1847030"/>
            <a:ext cx="1713639" cy="1496057"/>
          </a:xfrm>
          <a:prstGeom prst="rect">
            <a:avLst/>
          </a:prstGeom>
          <a:ln w="12700">
            <a:miter lim="400000"/>
          </a:ln>
        </p:spPr>
      </p:pic>
      <p:pic>
        <p:nvPicPr>
          <p:cNvPr id="14" name="spt0528_press_color-2-a1.jpg" descr="spt0528_press_color-2-a1.jpg">
            <a:extLst>
              <a:ext uri="{FF2B5EF4-FFF2-40B4-BE49-F238E27FC236}">
                <a16:creationId xmlns:a16="http://schemas.microsoft.com/office/drawing/2014/main" id="{36C57772-49C8-A3EE-8E07-02032EEF6D41}"/>
              </a:ext>
            </a:extLst>
          </p:cNvPr>
          <p:cNvPicPr>
            <a:picLocks noChangeAspect="1"/>
          </p:cNvPicPr>
          <p:nvPr/>
        </p:nvPicPr>
        <p:blipFill>
          <a:blip r:embed="rId10"/>
          <a:stretch>
            <a:fillRect/>
          </a:stretch>
        </p:blipFill>
        <p:spPr>
          <a:xfrm>
            <a:off x="4143103" y="2284574"/>
            <a:ext cx="2082726" cy="1389178"/>
          </a:xfrm>
          <a:prstGeom prst="rect">
            <a:avLst/>
          </a:prstGeom>
          <a:ln w="12700">
            <a:miter lim="400000"/>
          </a:ln>
        </p:spPr>
      </p:pic>
      <p:pic>
        <p:nvPicPr>
          <p:cNvPr id="22" name="Schermata 2021-10-06 alle 10.39.01.png" descr="Schermata 2021-10-06 alle 10.39.01.png">
            <a:extLst>
              <a:ext uri="{FF2B5EF4-FFF2-40B4-BE49-F238E27FC236}">
                <a16:creationId xmlns:a16="http://schemas.microsoft.com/office/drawing/2014/main" id="{8152AD65-44EE-AB35-9D84-0932D376E7B8}"/>
              </a:ext>
            </a:extLst>
          </p:cNvPr>
          <p:cNvPicPr>
            <a:picLocks/>
          </p:cNvPicPr>
          <p:nvPr/>
        </p:nvPicPr>
        <p:blipFill>
          <a:blip r:embed="rId11"/>
          <a:srcRect t="3427" r="2756"/>
          <a:stretch>
            <a:fillRect/>
          </a:stretch>
        </p:blipFill>
        <p:spPr>
          <a:xfrm>
            <a:off x="601073" y="1705857"/>
            <a:ext cx="3345187" cy="2947307"/>
          </a:xfrm>
          <a:prstGeom prst="rect">
            <a:avLst/>
          </a:prstGeom>
          <a:ln w="12700" cap="flat">
            <a:noFill/>
            <a:miter lim="400000"/>
          </a:ln>
          <a:effectLst/>
        </p:spPr>
      </p:pic>
    </p:spTree>
    <p:extLst>
      <p:ext uri="{BB962C8B-B14F-4D97-AF65-F5344CB8AC3E}">
        <p14:creationId xmlns:p14="http://schemas.microsoft.com/office/powerpoint/2010/main" val="2615813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What</a:t>
            </a:r>
            <a:r>
              <a:rPr lang="it-IT" sz="2000" dirty="0">
                <a:solidFill>
                  <a:schemeClr val="tx1"/>
                </a:solidFill>
              </a:rPr>
              <a:t> </a:t>
            </a:r>
            <a:r>
              <a:rPr lang="it-IT" sz="2000" dirty="0" err="1">
                <a:solidFill>
                  <a:schemeClr val="tx1"/>
                </a:solidFill>
              </a:rPr>
              <a:t>is</a:t>
            </a:r>
            <a:r>
              <a:rPr lang="it-IT" sz="2000" dirty="0">
                <a:solidFill>
                  <a:schemeClr val="tx1"/>
                </a:solidFill>
              </a:rPr>
              <a:t> the </a:t>
            </a:r>
            <a:r>
              <a:rPr lang="it-IT" sz="2000" dirty="0" err="1">
                <a:solidFill>
                  <a:schemeClr val="tx1"/>
                </a:solidFill>
              </a:rPr>
              <a:t>role</a:t>
            </a:r>
            <a:r>
              <a:rPr lang="it-IT" sz="2000" dirty="0">
                <a:solidFill>
                  <a:schemeClr val="tx1"/>
                </a:solidFill>
              </a:rPr>
              <a:t> of X-ray </a:t>
            </a:r>
            <a:r>
              <a:rPr lang="it-IT" sz="2000" dirty="0" err="1">
                <a:solidFill>
                  <a:schemeClr val="tx1"/>
                </a:solidFill>
              </a:rPr>
              <a:t>cavities</a:t>
            </a:r>
            <a:r>
              <a:rPr lang="it-IT" sz="2000" dirty="0">
                <a:solidFill>
                  <a:schemeClr val="tx1"/>
                </a:solidFill>
              </a:rPr>
              <a:t> and shocks in the ICM?</a:t>
            </a:r>
          </a:p>
        </p:txBody>
      </p:sp>
      <p:pic>
        <p:nvPicPr>
          <p:cNvPr id="2" name="Chandra-X-ray-image-0-5-7-keV-of-MS-07356-7421-in-units-of-counts-pixel-1-and_Q320.jpg" descr="Chandra-X-ray-image-0-5-7-keV-of-MS-07356-7421-in-units-of-counts-pixel-1-and_Q320.jpg">
            <a:extLst>
              <a:ext uri="{FF2B5EF4-FFF2-40B4-BE49-F238E27FC236}">
                <a16:creationId xmlns:a16="http://schemas.microsoft.com/office/drawing/2014/main" id="{F521F0AD-7A68-033B-2A10-C7D968E36D5A}"/>
              </a:ext>
            </a:extLst>
          </p:cNvPr>
          <p:cNvPicPr>
            <a:picLocks noChangeAspect="1"/>
          </p:cNvPicPr>
          <p:nvPr/>
        </p:nvPicPr>
        <p:blipFill>
          <a:blip r:embed="rId3"/>
          <a:srcRect b="8341"/>
          <a:stretch>
            <a:fillRect/>
          </a:stretch>
        </p:blipFill>
        <p:spPr>
          <a:xfrm>
            <a:off x="-6349999" y="8253454"/>
            <a:ext cx="2309784" cy="2117119"/>
          </a:xfrm>
          <a:prstGeom prst="rect">
            <a:avLst/>
          </a:prstGeom>
          <a:ln w="12700">
            <a:miter lim="400000"/>
          </a:ln>
        </p:spPr>
      </p:pic>
      <p:grpSp>
        <p:nvGrpSpPr>
          <p:cNvPr id="8" name="Schermata 2022-09-27 alle 11.39.59.png">
            <a:extLst>
              <a:ext uri="{FF2B5EF4-FFF2-40B4-BE49-F238E27FC236}">
                <a16:creationId xmlns:a16="http://schemas.microsoft.com/office/drawing/2014/main" id="{7F206CB1-0963-918B-5DE1-E46CEC57DB85}"/>
              </a:ext>
            </a:extLst>
          </p:cNvPr>
          <p:cNvGrpSpPr/>
          <p:nvPr/>
        </p:nvGrpSpPr>
        <p:grpSpPr>
          <a:xfrm>
            <a:off x="-8878893" y="12468218"/>
            <a:ext cx="2186545" cy="2117119"/>
            <a:chOff x="0" y="0"/>
            <a:chExt cx="5400675" cy="5262165"/>
          </a:xfrm>
        </p:grpSpPr>
        <p:pic>
          <p:nvPicPr>
            <p:cNvPr id="12" name="Schermata 2022-09-27 alle 11.39.59.png" descr="Schermata 2022-09-27 alle 11.39.59.png">
              <a:extLst>
                <a:ext uri="{FF2B5EF4-FFF2-40B4-BE49-F238E27FC236}">
                  <a16:creationId xmlns:a16="http://schemas.microsoft.com/office/drawing/2014/main" id="{4A5AC9EF-4670-0611-DB52-1430E743E955}"/>
                </a:ext>
              </a:extLst>
            </p:cNvPr>
            <p:cNvPicPr>
              <a:picLocks/>
            </p:cNvPicPr>
            <p:nvPr/>
          </p:nvPicPr>
          <p:blipFill>
            <a:blip r:embed="rId4"/>
            <a:stretch>
              <a:fillRect/>
            </a:stretch>
          </p:blipFill>
          <p:spPr>
            <a:xfrm>
              <a:off x="0" y="0"/>
              <a:ext cx="5400675" cy="5262166"/>
            </a:xfrm>
            <a:prstGeom prst="rect">
              <a:avLst/>
            </a:prstGeom>
            <a:effectLst/>
          </p:spPr>
        </p:pic>
        <p:pic>
          <p:nvPicPr>
            <p:cNvPr id="10" name="Schermata 2022-09-27 alle 11.39.59.png" descr="Schermata 2022-09-27 alle 11.39.59.png">
              <a:extLst>
                <a:ext uri="{FF2B5EF4-FFF2-40B4-BE49-F238E27FC236}">
                  <a16:creationId xmlns:a16="http://schemas.microsoft.com/office/drawing/2014/main" id="{7429F464-A40B-A47F-BEA8-A78BAA53853C}"/>
                </a:ext>
              </a:extLst>
            </p:cNvPr>
            <p:cNvPicPr>
              <a:picLocks noChangeAspect="1"/>
            </p:cNvPicPr>
            <p:nvPr/>
          </p:nvPicPr>
          <p:blipFill>
            <a:blip r:embed="rId5"/>
            <a:srcRect l="34475" t="25288" r="24124" b="28065"/>
            <a:stretch>
              <a:fillRect/>
            </a:stretch>
          </p:blipFill>
          <p:spPr>
            <a:xfrm>
              <a:off x="38100" y="38100"/>
              <a:ext cx="5324515" cy="5185940"/>
            </a:xfrm>
            <a:prstGeom prst="rect">
              <a:avLst/>
            </a:prstGeom>
            <a:ln>
              <a:noFill/>
            </a:ln>
            <a:effectLst/>
          </p:spPr>
        </p:pic>
      </p:grpSp>
      <p:pic>
        <p:nvPicPr>
          <p:cNvPr id="3" name="3-Top-Radio-contours-superposed-on-a-deep-Chandra-ACIS-image-of-Centaurus-A-207.png" descr="3-Top-Radio-contours-superposed-on-a-deep-Chandra-ACIS-image-of-Centaurus-A-207.png">
            <a:extLst>
              <a:ext uri="{FF2B5EF4-FFF2-40B4-BE49-F238E27FC236}">
                <a16:creationId xmlns:a16="http://schemas.microsoft.com/office/drawing/2014/main" id="{002A2E26-21BF-5423-B37E-92C0AD206B13}"/>
              </a:ext>
            </a:extLst>
          </p:cNvPr>
          <p:cNvPicPr>
            <a:picLocks noChangeAspect="1"/>
          </p:cNvPicPr>
          <p:nvPr/>
        </p:nvPicPr>
        <p:blipFill>
          <a:blip r:embed="rId6"/>
          <a:srcRect b="23083"/>
          <a:stretch>
            <a:fillRect/>
          </a:stretch>
        </p:blipFill>
        <p:spPr>
          <a:xfrm>
            <a:off x="-8812411" y="4059969"/>
            <a:ext cx="2120063" cy="1736192"/>
          </a:xfrm>
          <a:prstGeom prst="rect">
            <a:avLst/>
          </a:prstGeom>
          <a:ln w="12700">
            <a:miter lim="400000"/>
          </a:ln>
        </p:spPr>
      </p:pic>
      <mc:AlternateContent xmlns:mc="http://schemas.openxmlformats.org/markup-compatibility/2006" xmlns:a14="http://schemas.microsoft.com/office/drawing/2010/main">
        <mc:Choice Requires="a14">
          <p:sp>
            <p:nvSpPr>
              <p:cNvPr id="17" name="Testo">
                <a:extLst>
                  <a:ext uri="{FF2B5EF4-FFF2-40B4-BE49-F238E27FC236}">
                    <a16:creationId xmlns:a16="http://schemas.microsoft.com/office/drawing/2014/main" id="{90122807-0AFF-0BA1-F67A-FFA09369218F}"/>
                  </a:ext>
                </a:extLst>
              </p:cNvPr>
              <p:cNvSpPr txBox="1"/>
              <p:nvPr/>
            </p:nvSpPr>
            <p:spPr>
              <a:xfrm>
                <a:off x="5350455" y="3996896"/>
                <a:ext cx="1785008" cy="33502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algn="ctr" defTabSz="457200">
                  <a:lnSpc>
                    <a:spcPts val="7300"/>
                  </a:lnSpc>
                  <a:spcBef>
                    <a:spcPts val="1200"/>
                  </a:spcBef>
                  <a:defRPr sz="4900">
                    <a:solidFill>
                      <a:srgbClr val="FFFFFF"/>
                    </a:solidFill>
                    <a:latin typeface="Avenir Next Regular"/>
                    <a:ea typeface="Avenir Next Regular"/>
                    <a:cs typeface="Avenir Next Regular"/>
                    <a:sym typeface="Avenir Next Regular"/>
                  </a:defRPr>
                </a:lvl1pPr>
              </a:lstStyle>
              <a:p>
                <a:pPr>
                  <a:lnSpc>
                    <a:spcPct val="100000"/>
                  </a:lnSpc>
                </a:pPr>
                <a14:m>
                  <m:oMathPara xmlns:m="http://schemas.openxmlformats.org/officeDocument/2006/math">
                    <m:oMathParaPr>
                      <m:jc m:val="center"/>
                    </m:oMathParaPr>
                    <m:oMath xmlns:m="http://schemas.openxmlformats.org/officeDocument/2006/math">
                      <m:sSub>
                        <m:sSubPr>
                          <m:ctrlPr>
                            <a:rPr sz="1400" i="1">
                              <a:solidFill>
                                <a:srgbClr val="FEFEFE"/>
                              </a:solidFill>
                              <a:latin typeface="Cambria Math" panose="02040503050406030204" pitchFamily="18" charset="0"/>
                            </a:rPr>
                          </m:ctrlPr>
                        </m:sSubPr>
                        <m:e>
                          <m:r>
                            <a:rPr sz="1400" i="1">
                              <a:solidFill>
                                <a:srgbClr val="FEFEFE"/>
                              </a:solidFill>
                              <a:latin typeface="Cambria Math" panose="02040503050406030204" pitchFamily="18" charset="0"/>
                            </a:rPr>
                            <m:t>𝐸</m:t>
                          </m:r>
                        </m:e>
                        <m:sub>
                          <m:r>
                            <a:rPr sz="1400" i="1">
                              <a:solidFill>
                                <a:srgbClr val="FEFEFE"/>
                              </a:solidFill>
                              <a:latin typeface="Cambria Math" panose="02040503050406030204" pitchFamily="18" charset="0"/>
                            </a:rPr>
                            <m:t>𝑠h𝑜𝑐𝑘</m:t>
                          </m:r>
                        </m:sub>
                      </m:sSub>
                      <m:r>
                        <a:rPr sz="1400" i="1">
                          <a:solidFill>
                            <a:srgbClr val="FEFEFE"/>
                          </a:solidFill>
                          <a:latin typeface="Cambria Math" panose="02040503050406030204" pitchFamily="18" charset="0"/>
                        </a:rPr>
                        <m:t>⪆</m:t>
                      </m:r>
                      <m:sSub>
                        <m:sSubPr>
                          <m:ctrlPr>
                            <a:rPr sz="1400" i="1">
                              <a:solidFill>
                                <a:srgbClr val="FEFEFE"/>
                              </a:solidFill>
                              <a:latin typeface="Cambria Math" panose="02040503050406030204" pitchFamily="18" charset="0"/>
                            </a:rPr>
                          </m:ctrlPr>
                        </m:sSubPr>
                        <m:e>
                          <m:r>
                            <a:rPr sz="1400" i="1">
                              <a:solidFill>
                                <a:srgbClr val="FEFEFE"/>
                              </a:solidFill>
                              <a:latin typeface="Cambria Math" panose="02040503050406030204" pitchFamily="18" charset="0"/>
                            </a:rPr>
                            <m:t>𝐸</m:t>
                          </m:r>
                        </m:e>
                        <m:sub>
                          <m:r>
                            <a:rPr sz="1400" i="1">
                              <a:solidFill>
                                <a:srgbClr val="FEFEFE"/>
                              </a:solidFill>
                              <a:latin typeface="Cambria Math" panose="02040503050406030204" pitchFamily="18" charset="0"/>
                            </a:rPr>
                            <m:t>𝑐𝑎𝑣𝑖𝑡𝑦</m:t>
                          </m:r>
                        </m:sub>
                      </m:sSub>
                    </m:oMath>
                  </m:oMathPara>
                </a14:m>
                <a:endParaRPr sz="1400" dirty="0"/>
              </a:p>
            </p:txBody>
          </p:sp>
        </mc:Choice>
        <mc:Fallback xmlns="">
          <p:sp>
            <p:nvSpPr>
              <p:cNvPr id="17" name="Testo">
                <a:extLst>
                  <a:ext uri="{FF2B5EF4-FFF2-40B4-BE49-F238E27FC236}">
                    <a16:creationId xmlns:a16="http://schemas.microsoft.com/office/drawing/2014/main" id="{90122807-0AFF-0BA1-F67A-FFA09369218F}"/>
                  </a:ext>
                </a:extLst>
              </p:cNvPr>
              <p:cNvSpPr txBox="1">
                <a:spLocks noRot="1" noChangeAspect="1" noMove="1" noResize="1" noEditPoints="1" noAdjustHandles="1" noChangeArrowheads="1" noChangeShapeType="1" noTextEdit="1"/>
              </p:cNvSpPr>
              <p:nvPr/>
            </p:nvSpPr>
            <p:spPr>
              <a:xfrm>
                <a:off x="5350455" y="3996896"/>
                <a:ext cx="1785008" cy="335028"/>
              </a:xfrm>
              <a:prstGeom prst="rect">
                <a:avLst/>
              </a:prstGeom>
              <a:blipFill>
                <a:blip r:embed="rId7"/>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
        <p:nvSpPr>
          <p:cNvPr id="18" name="BUT energy input from shocks is not negligible!">
            <a:extLst>
              <a:ext uri="{FF2B5EF4-FFF2-40B4-BE49-F238E27FC236}">
                <a16:creationId xmlns:a16="http://schemas.microsoft.com/office/drawing/2014/main" id="{94327A6A-A7D8-808C-CFB6-80154A91107B}"/>
              </a:ext>
            </a:extLst>
          </p:cNvPr>
          <p:cNvSpPr txBox="1"/>
          <p:nvPr/>
        </p:nvSpPr>
        <p:spPr>
          <a:xfrm>
            <a:off x="4913000" y="3317508"/>
            <a:ext cx="2659919"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lnSpc>
                <a:spcPts val="6700"/>
              </a:lnSpc>
              <a:spcBef>
                <a:spcPts val="1200"/>
              </a:spcBef>
              <a:defRPr sz="4400">
                <a:solidFill>
                  <a:srgbClr val="FFFFFF"/>
                </a:solidFill>
                <a:latin typeface="Avenir Next Regular"/>
                <a:ea typeface="Avenir Next Regular"/>
                <a:cs typeface="Avenir Next Regular"/>
                <a:sym typeface="Avenir Next Regular"/>
              </a:defRPr>
            </a:lvl1pPr>
          </a:lstStyle>
          <a:p>
            <a:pPr>
              <a:lnSpc>
                <a:spcPct val="100000"/>
              </a:lnSpc>
            </a:pPr>
            <a:r>
              <a:rPr sz="1400" dirty="0"/>
              <a:t>BUT energy input from shocks is not negligible!</a:t>
            </a:r>
          </a:p>
        </p:txBody>
      </p:sp>
      <p:sp>
        <p:nvSpPr>
          <p:cNvPr id="19" name="Shocks detection is difficult (requires long X-ray exposures)">
            <a:extLst>
              <a:ext uri="{FF2B5EF4-FFF2-40B4-BE49-F238E27FC236}">
                <a16:creationId xmlns:a16="http://schemas.microsoft.com/office/drawing/2014/main" id="{C1B1F58B-3303-A96C-6172-CAA79D2F366F}"/>
              </a:ext>
            </a:extLst>
          </p:cNvPr>
          <p:cNvSpPr txBox="1"/>
          <p:nvPr/>
        </p:nvSpPr>
        <p:spPr>
          <a:xfrm>
            <a:off x="4648200" y="2470606"/>
            <a:ext cx="3189521" cy="533479"/>
          </a:xfrm>
          <a:prstGeom prst="rect">
            <a:avLst/>
          </a:prstGeom>
          <a:ln w="53975">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457200">
              <a:lnSpc>
                <a:spcPts val="6000"/>
              </a:lnSpc>
              <a:spcBef>
                <a:spcPts val="1200"/>
              </a:spcBef>
              <a:defRPr sz="3800">
                <a:solidFill>
                  <a:srgbClr val="FFFFFF"/>
                </a:solidFill>
                <a:latin typeface="Avenir Next Regular"/>
                <a:ea typeface="Avenir Next Regular"/>
                <a:cs typeface="Avenir Next Regular"/>
                <a:sym typeface="Avenir Next Regular"/>
              </a:defRPr>
            </a:lvl1pPr>
          </a:lstStyle>
          <a:p>
            <a:pPr>
              <a:lnSpc>
                <a:spcPct val="100000"/>
              </a:lnSpc>
            </a:pPr>
            <a:r>
              <a:rPr sz="1400"/>
              <a:t>Shocks detection is difficult (requires long X-ray exposures)</a:t>
            </a:r>
          </a:p>
        </p:txBody>
      </p:sp>
      <mc:AlternateContent xmlns:mc="http://schemas.openxmlformats.org/markup-compatibility/2006" xmlns:a14="http://schemas.microsoft.com/office/drawing/2010/main">
        <mc:Choice Requires="a14">
          <p:sp>
            <p:nvSpPr>
              <p:cNvPr id="20" name="Shock fronts driven by AGN jets with Mach numbers   have been detected in a dozen systems">
                <a:extLst>
                  <a:ext uri="{FF2B5EF4-FFF2-40B4-BE49-F238E27FC236}">
                    <a16:creationId xmlns:a16="http://schemas.microsoft.com/office/drawing/2014/main" id="{EB257299-0878-8626-DBF9-D128C063A70C}"/>
                  </a:ext>
                </a:extLst>
              </p:cNvPr>
              <p:cNvSpPr txBox="1"/>
              <p:nvPr/>
            </p:nvSpPr>
            <p:spPr>
              <a:xfrm>
                <a:off x="4432999" y="1308233"/>
                <a:ext cx="3619919" cy="79508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algn="ctr" defTabSz="457200">
                  <a:spcBef>
                    <a:spcPts val="1200"/>
                  </a:spcBef>
                  <a:defRPr sz="4400">
                    <a:solidFill>
                      <a:srgbClr val="FFFFFF"/>
                    </a:solidFill>
                    <a:latin typeface="Avenir Next Regular"/>
                    <a:ea typeface="Avenir Next Regular"/>
                    <a:cs typeface="Avenir Next Regular"/>
                    <a:sym typeface="Avenir Next Regular"/>
                  </a:defRPr>
                </a:pPr>
                <a:r>
                  <a:rPr sz="1500" dirty="0"/>
                  <a:t>Shock fronts driven by AGN jets with Mach numbers </a:t>
                </a:r>
                <a14:m>
                  <m:oMath xmlns:m="http://schemas.openxmlformats.org/officeDocument/2006/math">
                    <m:r>
                      <a:rPr sz="1500" i="1">
                        <a:solidFill>
                          <a:srgbClr val="FEFEFE"/>
                        </a:solidFill>
                        <a:latin typeface="Cambria Math" panose="02040503050406030204" pitchFamily="18" charset="0"/>
                      </a:rPr>
                      <m:t>ℳ</m:t>
                    </m:r>
                    <m:r>
                      <a:rPr sz="1500" i="1">
                        <a:solidFill>
                          <a:srgbClr val="FEFEFE"/>
                        </a:solidFill>
                        <a:latin typeface="Cambria Math" panose="02040503050406030204" pitchFamily="18" charset="0"/>
                      </a:rPr>
                      <m:t>∼1.1−1.5</m:t>
                    </m:r>
                  </m:oMath>
                </a14:m>
                <a:r>
                  <a:rPr sz="1500" dirty="0"/>
                  <a:t> have been detected in a dozen systems</a:t>
                </a:r>
              </a:p>
            </p:txBody>
          </p:sp>
        </mc:Choice>
        <mc:Fallback xmlns="">
          <p:sp>
            <p:nvSpPr>
              <p:cNvPr id="20" name="Shock fronts driven by AGN jets with Mach numbers   have been detected in a dozen systems">
                <a:extLst>
                  <a:ext uri="{FF2B5EF4-FFF2-40B4-BE49-F238E27FC236}">
                    <a16:creationId xmlns:a16="http://schemas.microsoft.com/office/drawing/2014/main" id="{EB257299-0878-8626-DBF9-D128C063A70C}"/>
                  </a:ext>
                </a:extLst>
              </p:cNvPr>
              <p:cNvSpPr txBox="1">
                <a:spLocks noRot="1" noChangeAspect="1" noMove="1" noResize="1" noEditPoints="1" noAdjustHandles="1" noChangeArrowheads="1" noChangeShapeType="1" noTextEdit="1"/>
              </p:cNvSpPr>
              <p:nvPr/>
            </p:nvSpPr>
            <p:spPr>
              <a:xfrm>
                <a:off x="4432999" y="1308233"/>
                <a:ext cx="3619919" cy="795089"/>
              </a:xfrm>
              <a:prstGeom prst="rect">
                <a:avLst/>
              </a:prstGeom>
              <a:blipFill>
                <a:blip r:embed="rId8"/>
                <a:stretch>
                  <a:fillRect l="-1045" t="-1587" r="-2439" b="-793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spTree>
    <p:extLst>
      <p:ext uri="{BB962C8B-B14F-4D97-AF65-F5344CB8AC3E}">
        <p14:creationId xmlns:p14="http://schemas.microsoft.com/office/powerpoint/2010/main" val="842809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4.44444E-6 -3.82716E-6 C 0.08282 -0.42345 0.20469 -0.77037 0.35105 -1.00216 C 0.51129 -1.25339 0.69428 -1.35493 0.875 -1.29228 " pathEditMode="relative" rAng="0" ptsTypes="AAA">
                                      <p:cBhvr>
                                        <p:cTn id="6" dur="600" fill="hold"/>
                                        <p:tgtEl>
                                          <p:spTgt spid="2"/>
                                        </p:tgtEl>
                                        <p:attrNameLst>
                                          <p:attrName>ppt_x</p:attrName>
                                          <p:attrName>ppt_y</p:attrName>
                                        </p:attrNameLst>
                                      </p:cBhvr>
                                      <p:rCtr x="43750" y="-65525"/>
                                    </p:animMotion>
                                  </p:childTnLst>
                                </p:cTn>
                              </p:par>
                            </p:childTnLst>
                          </p:cTn>
                        </p:par>
                        <p:par>
                          <p:cTn id="7" fill="hold">
                            <p:stCondLst>
                              <p:cond delay="600"/>
                            </p:stCondLst>
                            <p:childTnLst>
                              <p:par>
                                <p:cTn id="8" presetID="-1" presetClass="path" presetSubtype="0" accel="50000" decel="50000" fill="hold" nodeType="afterEffect">
                                  <p:stCondLst>
                                    <p:cond delay="0"/>
                                  </p:stCondLst>
                                  <p:childTnLst>
                                    <p:animMotion origin="layout" path="M 0.0026 -4.69136E-6 C -0.17431 -0.32314 0.05972 -0.69845 0.4776 -0.76327 C 0.67708 -0.79413 0.88159 -0.73734 1.01962 -0.61327 " pathEditMode="relative" rAng="0" ptsTypes="AAA">
                                      <p:cBhvr>
                                        <p:cTn id="9" dur="600" fill="hold"/>
                                        <p:tgtEl>
                                          <p:spTgt spid="3"/>
                                        </p:tgtEl>
                                        <p:attrNameLst>
                                          <p:attrName>ppt_x</p:attrName>
                                          <p:attrName>ppt_y</p:attrName>
                                        </p:attrNameLst>
                                      </p:cBhvr>
                                      <p:rCtr x="47882" y="-38580"/>
                                    </p:animMotion>
                                  </p:childTnLst>
                                </p:cTn>
                              </p:par>
                            </p:childTnLst>
                          </p:cTn>
                        </p:par>
                        <p:par>
                          <p:cTn id="10" fill="hold">
                            <p:stCondLst>
                              <p:cond delay="1200"/>
                            </p:stCondLst>
                            <p:childTnLst>
                              <p:par>
                                <p:cTn id="11" presetID="-1" presetClass="path" presetSubtype="0" accel="50000" decel="50000" fill="hold" nodeType="afterEffect">
                                  <p:stCondLst>
                                    <p:cond delay="0"/>
                                  </p:stCondLst>
                                  <p:childTnLst>
                                    <p:animMotion origin="layout" path="M 0.11771 -0.37068 C 0.21302 -0.97161 0.33802 -1.43611 0.48038 -1.71821 C 0.64774 -2.05124 0.8316 -2.11636 1.00642 -1.90679 " pathEditMode="relative" rAng="0" ptsTypes="AAA">
                                      <p:cBhvr>
                                        <p:cTn id="12" dur="600" fill="hold"/>
                                        <p:tgtEl>
                                          <p:spTgt spid="8"/>
                                        </p:tgtEl>
                                        <p:attrNameLst>
                                          <p:attrName>ppt_x</p:attrName>
                                          <p:attrName>ppt_y</p:attrName>
                                        </p:attrNameLst>
                                      </p:cBhvr>
                                      <p:rCtr x="44444" y="-828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Shape 59"/>
        <p:cNvGrpSpPr/>
        <p:nvPr/>
      </p:nvGrpSpPr>
      <p:grpSpPr>
        <a:xfrm>
          <a:off x="0" y="0"/>
          <a:ext cx="0" cy="0"/>
          <a:chOff x="0" y="0"/>
          <a:chExt cx="0" cy="0"/>
        </a:xfrm>
      </p:grpSpPr>
      <p:sp>
        <p:nvSpPr>
          <p:cNvPr id="62" name="Google Shape;62;p14"/>
          <p:cNvSpPr/>
          <p:nvPr/>
        </p:nvSpPr>
        <p:spPr>
          <a:xfrm>
            <a:off x="211200" y="198775"/>
            <a:ext cx="8001000" cy="4659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CasellaDiTesto 23">
            <a:extLst>
              <a:ext uri="{FF2B5EF4-FFF2-40B4-BE49-F238E27FC236}">
                <a16:creationId xmlns:a16="http://schemas.microsoft.com/office/drawing/2014/main" id="{9C846AA2-EB59-79D3-2594-C33DAB43E02B}"/>
              </a:ext>
            </a:extLst>
          </p:cNvPr>
          <p:cNvSpPr txBox="1"/>
          <p:nvPr/>
        </p:nvSpPr>
        <p:spPr>
          <a:xfrm>
            <a:off x="365759" y="378823"/>
            <a:ext cx="7694024" cy="400110"/>
          </a:xfrm>
          <a:prstGeom prst="rect">
            <a:avLst/>
          </a:prstGeom>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5400000" scaled="1"/>
            <a:tileRect/>
          </a:gradFill>
          <a:effectLst>
            <a:softEdge rad="12700"/>
          </a:effectLst>
        </p:spPr>
        <p:txBody>
          <a:bodyPr wrap="square" rtlCol="0">
            <a:spAutoFit/>
          </a:bodyPr>
          <a:lstStyle/>
          <a:p>
            <a:pPr algn="ctr"/>
            <a:r>
              <a:rPr lang="it-IT" sz="2000" dirty="0" err="1">
                <a:solidFill>
                  <a:schemeClr val="tx1"/>
                </a:solidFill>
              </a:rPr>
              <a:t>What</a:t>
            </a:r>
            <a:r>
              <a:rPr lang="it-IT" sz="2000" dirty="0">
                <a:solidFill>
                  <a:schemeClr val="tx1"/>
                </a:solidFill>
              </a:rPr>
              <a:t> </a:t>
            </a:r>
            <a:r>
              <a:rPr lang="it-IT" sz="2000" dirty="0" err="1">
                <a:solidFill>
                  <a:schemeClr val="tx1"/>
                </a:solidFill>
              </a:rPr>
              <a:t>is</a:t>
            </a:r>
            <a:r>
              <a:rPr lang="it-IT" sz="2000" dirty="0">
                <a:solidFill>
                  <a:schemeClr val="tx1"/>
                </a:solidFill>
              </a:rPr>
              <a:t> the </a:t>
            </a:r>
            <a:r>
              <a:rPr lang="it-IT" sz="2000" dirty="0" err="1">
                <a:solidFill>
                  <a:schemeClr val="tx1"/>
                </a:solidFill>
              </a:rPr>
              <a:t>role</a:t>
            </a:r>
            <a:r>
              <a:rPr lang="it-IT" sz="2000" dirty="0">
                <a:solidFill>
                  <a:schemeClr val="tx1"/>
                </a:solidFill>
              </a:rPr>
              <a:t> of X-ray </a:t>
            </a:r>
            <a:r>
              <a:rPr lang="it-IT" sz="2000" dirty="0" err="1">
                <a:solidFill>
                  <a:schemeClr val="tx1"/>
                </a:solidFill>
              </a:rPr>
              <a:t>cavities</a:t>
            </a:r>
            <a:r>
              <a:rPr lang="it-IT" sz="2000" dirty="0">
                <a:solidFill>
                  <a:schemeClr val="tx1"/>
                </a:solidFill>
              </a:rPr>
              <a:t> and shocks in the ICM?</a:t>
            </a:r>
          </a:p>
        </p:txBody>
      </p:sp>
      <p:pic>
        <p:nvPicPr>
          <p:cNvPr id="2" name="Chandra-X-ray-image-0-5-7-keV-of-MS-07356-7421-in-units-of-counts-pixel-1-and_Q320.jpg" descr="Chandra-X-ray-image-0-5-7-keV-of-MS-07356-7421-in-units-of-counts-pixel-1-and_Q320.jpg">
            <a:extLst>
              <a:ext uri="{FF2B5EF4-FFF2-40B4-BE49-F238E27FC236}">
                <a16:creationId xmlns:a16="http://schemas.microsoft.com/office/drawing/2014/main" id="{F521F0AD-7A68-033B-2A10-C7D968E36D5A}"/>
              </a:ext>
            </a:extLst>
          </p:cNvPr>
          <p:cNvPicPr>
            <a:picLocks noChangeAspect="1"/>
          </p:cNvPicPr>
          <p:nvPr/>
        </p:nvPicPr>
        <p:blipFill>
          <a:blip r:embed="rId3"/>
          <a:srcRect b="8341"/>
          <a:stretch>
            <a:fillRect/>
          </a:stretch>
        </p:blipFill>
        <p:spPr>
          <a:xfrm>
            <a:off x="1921217" y="1678785"/>
            <a:ext cx="2309784" cy="2117119"/>
          </a:xfrm>
          <a:prstGeom prst="rect">
            <a:avLst/>
          </a:prstGeom>
          <a:ln w="12700">
            <a:miter lim="400000"/>
          </a:ln>
        </p:spPr>
      </p:pic>
      <p:grpSp>
        <p:nvGrpSpPr>
          <p:cNvPr id="8" name="Schermata 2022-09-27 alle 11.39.59.png">
            <a:extLst>
              <a:ext uri="{FF2B5EF4-FFF2-40B4-BE49-F238E27FC236}">
                <a16:creationId xmlns:a16="http://schemas.microsoft.com/office/drawing/2014/main" id="{7F206CB1-0963-918B-5DE1-E46CEC57DB85}"/>
              </a:ext>
            </a:extLst>
          </p:cNvPr>
          <p:cNvGrpSpPr/>
          <p:nvPr/>
        </p:nvGrpSpPr>
        <p:grpSpPr>
          <a:xfrm>
            <a:off x="365759" y="2714516"/>
            <a:ext cx="2186545" cy="2117119"/>
            <a:chOff x="0" y="0"/>
            <a:chExt cx="5400675" cy="5262165"/>
          </a:xfrm>
        </p:grpSpPr>
        <p:pic>
          <p:nvPicPr>
            <p:cNvPr id="12" name="Schermata 2022-09-27 alle 11.39.59.png" descr="Schermata 2022-09-27 alle 11.39.59.png">
              <a:extLst>
                <a:ext uri="{FF2B5EF4-FFF2-40B4-BE49-F238E27FC236}">
                  <a16:creationId xmlns:a16="http://schemas.microsoft.com/office/drawing/2014/main" id="{4A5AC9EF-4670-0611-DB52-1430E743E955}"/>
                </a:ext>
              </a:extLst>
            </p:cNvPr>
            <p:cNvPicPr>
              <a:picLocks/>
            </p:cNvPicPr>
            <p:nvPr/>
          </p:nvPicPr>
          <p:blipFill>
            <a:blip r:embed="rId4"/>
            <a:stretch>
              <a:fillRect/>
            </a:stretch>
          </p:blipFill>
          <p:spPr>
            <a:xfrm>
              <a:off x="0" y="0"/>
              <a:ext cx="5400675" cy="5262166"/>
            </a:xfrm>
            <a:prstGeom prst="rect">
              <a:avLst/>
            </a:prstGeom>
            <a:effectLst/>
          </p:spPr>
        </p:pic>
        <p:pic>
          <p:nvPicPr>
            <p:cNvPr id="10" name="Schermata 2022-09-27 alle 11.39.59.png" descr="Schermata 2022-09-27 alle 11.39.59.png">
              <a:extLst>
                <a:ext uri="{FF2B5EF4-FFF2-40B4-BE49-F238E27FC236}">
                  <a16:creationId xmlns:a16="http://schemas.microsoft.com/office/drawing/2014/main" id="{7429F464-A40B-A47F-BEA8-A78BAA53853C}"/>
                </a:ext>
              </a:extLst>
            </p:cNvPr>
            <p:cNvPicPr>
              <a:picLocks noChangeAspect="1"/>
            </p:cNvPicPr>
            <p:nvPr/>
          </p:nvPicPr>
          <p:blipFill>
            <a:blip r:embed="rId5"/>
            <a:srcRect l="34475" t="25288" r="24124" b="28065"/>
            <a:stretch>
              <a:fillRect/>
            </a:stretch>
          </p:blipFill>
          <p:spPr>
            <a:xfrm>
              <a:off x="38100" y="38100"/>
              <a:ext cx="5324515" cy="5185940"/>
            </a:xfrm>
            <a:prstGeom prst="rect">
              <a:avLst/>
            </a:prstGeom>
            <a:ln>
              <a:noFill/>
            </a:ln>
            <a:effectLst/>
          </p:spPr>
        </p:pic>
      </p:grpSp>
      <p:pic>
        <p:nvPicPr>
          <p:cNvPr id="3" name="3-Top-Radio-contours-superposed-on-a-deep-Chandra-ACIS-image-of-Centaurus-A-207.png" descr="3-Top-Radio-contours-superposed-on-a-deep-Chandra-ACIS-image-of-Centaurus-A-207.png">
            <a:extLst>
              <a:ext uri="{FF2B5EF4-FFF2-40B4-BE49-F238E27FC236}">
                <a16:creationId xmlns:a16="http://schemas.microsoft.com/office/drawing/2014/main" id="{002A2E26-21BF-5423-B37E-92C0AD206B13}"/>
              </a:ext>
            </a:extLst>
          </p:cNvPr>
          <p:cNvPicPr>
            <a:picLocks noChangeAspect="1"/>
          </p:cNvPicPr>
          <p:nvPr/>
        </p:nvPicPr>
        <p:blipFill>
          <a:blip r:embed="rId6"/>
          <a:srcRect b="23083"/>
          <a:stretch>
            <a:fillRect/>
          </a:stretch>
        </p:blipFill>
        <p:spPr>
          <a:xfrm>
            <a:off x="365759" y="1001153"/>
            <a:ext cx="2120063" cy="1736192"/>
          </a:xfrm>
          <a:prstGeom prst="rect">
            <a:avLst/>
          </a:prstGeom>
          <a:ln w="12700">
            <a:miter lim="400000"/>
          </a:ln>
        </p:spPr>
      </p:pic>
      <mc:AlternateContent xmlns:mc="http://schemas.openxmlformats.org/markup-compatibility/2006">
        <mc:Choice xmlns:a14="http://schemas.microsoft.com/office/drawing/2010/main" Requires="a14">
          <p:sp>
            <p:nvSpPr>
              <p:cNvPr id="17" name="Testo">
                <a:extLst>
                  <a:ext uri="{FF2B5EF4-FFF2-40B4-BE49-F238E27FC236}">
                    <a16:creationId xmlns:a16="http://schemas.microsoft.com/office/drawing/2014/main" id="{90122807-0AFF-0BA1-F67A-FFA09369218F}"/>
                  </a:ext>
                </a:extLst>
              </p:cNvPr>
              <p:cNvSpPr txBox="1"/>
              <p:nvPr/>
            </p:nvSpPr>
            <p:spPr>
              <a:xfrm>
                <a:off x="5350455" y="3996896"/>
                <a:ext cx="1785008" cy="33502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lvl1pPr algn="ctr" defTabSz="457200">
                  <a:lnSpc>
                    <a:spcPts val="7300"/>
                  </a:lnSpc>
                  <a:spcBef>
                    <a:spcPts val="1200"/>
                  </a:spcBef>
                  <a:defRPr sz="4900">
                    <a:solidFill>
                      <a:srgbClr val="FFFFFF"/>
                    </a:solidFill>
                    <a:latin typeface="Avenir Next Regular"/>
                    <a:ea typeface="Avenir Next Regular"/>
                    <a:cs typeface="Avenir Next Regular"/>
                    <a:sym typeface="Avenir Next Regular"/>
                  </a:defRPr>
                </a:lvl1pPr>
              </a:lstStyle>
              <a:p>
                <a:pPr>
                  <a:lnSpc>
                    <a:spcPct val="100000"/>
                  </a:lnSpc>
                </a:pPr>
                <a14:m>
                  <m:oMathPara xmlns:m="http://schemas.openxmlformats.org/officeDocument/2006/math">
                    <m:oMathParaPr>
                      <m:jc m:val="center"/>
                    </m:oMathParaPr>
                    <m:oMath xmlns:m="http://schemas.openxmlformats.org/officeDocument/2006/math">
                      <m:sSub>
                        <m:sSubPr>
                          <m:ctrlPr>
                            <a:rPr sz="1400" i="1">
                              <a:solidFill>
                                <a:srgbClr val="FEFEFE"/>
                              </a:solidFill>
                              <a:latin typeface="Cambria Math" panose="02040503050406030204" pitchFamily="18" charset="0"/>
                            </a:rPr>
                          </m:ctrlPr>
                        </m:sSubPr>
                        <m:e>
                          <m:r>
                            <a:rPr sz="1400" i="1">
                              <a:solidFill>
                                <a:srgbClr val="FEFEFE"/>
                              </a:solidFill>
                              <a:latin typeface="Cambria Math" panose="02040503050406030204" pitchFamily="18" charset="0"/>
                            </a:rPr>
                            <m:t>𝐸</m:t>
                          </m:r>
                        </m:e>
                        <m:sub>
                          <m:r>
                            <a:rPr sz="1400" i="1">
                              <a:solidFill>
                                <a:srgbClr val="FEFEFE"/>
                              </a:solidFill>
                              <a:latin typeface="Cambria Math" panose="02040503050406030204" pitchFamily="18" charset="0"/>
                            </a:rPr>
                            <m:t>𝑠h𝑜𝑐𝑘</m:t>
                          </m:r>
                        </m:sub>
                      </m:sSub>
                      <m:r>
                        <a:rPr sz="1400" i="1">
                          <a:solidFill>
                            <a:srgbClr val="FEFEFE"/>
                          </a:solidFill>
                          <a:latin typeface="Cambria Math" panose="02040503050406030204" pitchFamily="18" charset="0"/>
                        </a:rPr>
                        <m:t>⪆</m:t>
                      </m:r>
                      <m:sSub>
                        <m:sSubPr>
                          <m:ctrlPr>
                            <a:rPr sz="1400" i="1">
                              <a:solidFill>
                                <a:srgbClr val="FEFEFE"/>
                              </a:solidFill>
                              <a:latin typeface="Cambria Math" panose="02040503050406030204" pitchFamily="18" charset="0"/>
                            </a:rPr>
                          </m:ctrlPr>
                        </m:sSubPr>
                        <m:e>
                          <m:r>
                            <a:rPr sz="1400" i="1">
                              <a:solidFill>
                                <a:srgbClr val="FEFEFE"/>
                              </a:solidFill>
                              <a:latin typeface="Cambria Math" panose="02040503050406030204" pitchFamily="18" charset="0"/>
                            </a:rPr>
                            <m:t>𝐸</m:t>
                          </m:r>
                        </m:e>
                        <m:sub>
                          <m:r>
                            <a:rPr sz="1400" i="1">
                              <a:solidFill>
                                <a:srgbClr val="FEFEFE"/>
                              </a:solidFill>
                              <a:latin typeface="Cambria Math" panose="02040503050406030204" pitchFamily="18" charset="0"/>
                            </a:rPr>
                            <m:t>𝑐𝑎𝑣𝑖𝑡𝑦</m:t>
                          </m:r>
                        </m:sub>
                      </m:sSub>
                    </m:oMath>
                  </m:oMathPara>
                </a14:m>
                <a:endParaRPr sz="1400" dirty="0"/>
              </a:p>
            </p:txBody>
          </p:sp>
        </mc:Choice>
        <mc:Fallback>
          <p:sp>
            <p:nvSpPr>
              <p:cNvPr id="17" name="Testo">
                <a:extLst>
                  <a:ext uri="{FF2B5EF4-FFF2-40B4-BE49-F238E27FC236}">
                    <a16:creationId xmlns:a16="http://schemas.microsoft.com/office/drawing/2014/main" id="{90122807-0AFF-0BA1-F67A-FFA09369218F}"/>
                  </a:ext>
                </a:extLst>
              </p:cNvPr>
              <p:cNvSpPr txBox="1">
                <a:spLocks noRot="1" noChangeAspect="1" noMove="1" noResize="1" noEditPoints="1" noAdjustHandles="1" noChangeArrowheads="1" noChangeShapeType="1" noTextEdit="1"/>
              </p:cNvSpPr>
              <p:nvPr/>
            </p:nvSpPr>
            <p:spPr>
              <a:xfrm>
                <a:off x="5350455" y="3996896"/>
                <a:ext cx="1785008" cy="335028"/>
              </a:xfrm>
              <a:prstGeom prst="rect">
                <a:avLst/>
              </a:prstGeom>
              <a:blipFill>
                <a:blip r:embed="rId7"/>
                <a:stretch>
                  <a:fillRect/>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it-IT">
                    <a:noFill/>
                  </a:rPr>
                  <a:t> </a:t>
                </a:r>
              </a:p>
            </p:txBody>
          </p:sp>
        </mc:Fallback>
      </mc:AlternateContent>
      <p:sp>
        <p:nvSpPr>
          <p:cNvPr id="18" name="BUT energy input from shocks is not negligible!">
            <a:extLst>
              <a:ext uri="{FF2B5EF4-FFF2-40B4-BE49-F238E27FC236}">
                <a16:creationId xmlns:a16="http://schemas.microsoft.com/office/drawing/2014/main" id="{94327A6A-A7D8-808C-CFB6-80154A91107B}"/>
              </a:ext>
            </a:extLst>
          </p:cNvPr>
          <p:cNvSpPr txBox="1"/>
          <p:nvPr/>
        </p:nvSpPr>
        <p:spPr>
          <a:xfrm>
            <a:off x="4913000" y="3317508"/>
            <a:ext cx="265991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457200">
              <a:lnSpc>
                <a:spcPts val="6700"/>
              </a:lnSpc>
              <a:spcBef>
                <a:spcPts val="1200"/>
              </a:spcBef>
              <a:defRPr sz="4400">
                <a:solidFill>
                  <a:srgbClr val="FFFFFF"/>
                </a:solidFill>
                <a:latin typeface="Avenir Next Regular"/>
                <a:ea typeface="Avenir Next Regular"/>
                <a:cs typeface="Avenir Next Regular"/>
                <a:sym typeface="Avenir Next Regular"/>
              </a:defRPr>
            </a:lvl1pPr>
          </a:lstStyle>
          <a:p>
            <a:pPr>
              <a:lnSpc>
                <a:spcPct val="100000"/>
              </a:lnSpc>
            </a:pPr>
            <a:r>
              <a:rPr sz="1400" dirty="0"/>
              <a:t>BUT energy input from shocks is not negligible!</a:t>
            </a:r>
          </a:p>
        </p:txBody>
      </p:sp>
      <p:sp>
        <p:nvSpPr>
          <p:cNvPr id="19" name="Shocks detection is difficult (requires long X-ray exposures)">
            <a:extLst>
              <a:ext uri="{FF2B5EF4-FFF2-40B4-BE49-F238E27FC236}">
                <a16:creationId xmlns:a16="http://schemas.microsoft.com/office/drawing/2014/main" id="{C1B1F58B-3303-A96C-6172-CAA79D2F366F}"/>
              </a:ext>
            </a:extLst>
          </p:cNvPr>
          <p:cNvSpPr txBox="1"/>
          <p:nvPr/>
        </p:nvSpPr>
        <p:spPr>
          <a:xfrm>
            <a:off x="4648200" y="2470606"/>
            <a:ext cx="3189521" cy="533479"/>
          </a:xfrm>
          <a:prstGeom prst="rect">
            <a:avLst/>
          </a:prstGeom>
          <a:ln w="53975">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457200">
              <a:lnSpc>
                <a:spcPts val="6000"/>
              </a:lnSpc>
              <a:spcBef>
                <a:spcPts val="1200"/>
              </a:spcBef>
              <a:defRPr sz="3800">
                <a:solidFill>
                  <a:srgbClr val="FFFFFF"/>
                </a:solidFill>
                <a:latin typeface="Avenir Next Regular"/>
                <a:ea typeface="Avenir Next Regular"/>
                <a:cs typeface="Avenir Next Regular"/>
                <a:sym typeface="Avenir Next Regular"/>
              </a:defRPr>
            </a:lvl1pPr>
          </a:lstStyle>
          <a:p>
            <a:pPr>
              <a:lnSpc>
                <a:spcPct val="100000"/>
              </a:lnSpc>
            </a:pPr>
            <a:r>
              <a:rPr sz="1400"/>
              <a:t>Shocks detection is difficult (requires long X-ray exposures)</a:t>
            </a:r>
          </a:p>
        </p:txBody>
      </p:sp>
      <mc:AlternateContent xmlns:mc="http://schemas.openxmlformats.org/markup-compatibility/2006">
        <mc:Choice xmlns:a14="http://schemas.microsoft.com/office/drawing/2010/main" Requires="a14">
          <p:sp>
            <p:nvSpPr>
              <p:cNvPr id="20" name="Shock fronts driven by AGN jets with Mach numbers   have been detected in a dozen systems">
                <a:extLst>
                  <a:ext uri="{FF2B5EF4-FFF2-40B4-BE49-F238E27FC236}">
                    <a16:creationId xmlns:a16="http://schemas.microsoft.com/office/drawing/2014/main" id="{EB257299-0878-8626-DBF9-D128C063A70C}"/>
                  </a:ext>
                </a:extLst>
              </p:cNvPr>
              <p:cNvSpPr txBox="1"/>
              <p:nvPr/>
            </p:nvSpPr>
            <p:spPr>
              <a:xfrm>
                <a:off x="4432999" y="1308233"/>
                <a:ext cx="3619919" cy="79508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p>
                <a:pPr algn="ctr" defTabSz="457200">
                  <a:spcBef>
                    <a:spcPts val="1200"/>
                  </a:spcBef>
                  <a:defRPr sz="4400">
                    <a:solidFill>
                      <a:srgbClr val="FFFFFF"/>
                    </a:solidFill>
                    <a:latin typeface="Avenir Next Regular"/>
                    <a:ea typeface="Avenir Next Regular"/>
                    <a:cs typeface="Avenir Next Regular"/>
                    <a:sym typeface="Avenir Next Regular"/>
                  </a:defRPr>
                </a:pPr>
                <a:r>
                  <a:rPr sz="1500" dirty="0"/>
                  <a:t>Shock fronts driven by AGN jets with Mach numbers </a:t>
                </a:r>
                <a14:m>
                  <m:oMath xmlns:m="http://schemas.openxmlformats.org/officeDocument/2006/math">
                    <m:r>
                      <a:rPr sz="1500" i="1">
                        <a:solidFill>
                          <a:srgbClr val="FEFEFE"/>
                        </a:solidFill>
                        <a:latin typeface="Cambria Math" panose="02040503050406030204" pitchFamily="18" charset="0"/>
                      </a:rPr>
                      <m:t>ℳ</m:t>
                    </m:r>
                    <m:r>
                      <a:rPr sz="1500" i="1">
                        <a:solidFill>
                          <a:srgbClr val="FEFEFE"/>
                        </a:solidFill>
                        <a:latin typeface="Cambria Math" panose="02040503050406030204" pitchFamily="18" charset="0"/>
                      </a:rPr>
                      <m:t>∼1.1−1.5</m:t>
                    </m:r>
                  </m:oMath>
                </a14:m>
                <a:r>
                  <a:rPr sz="1500" dirty="0"/>
                  <a:t> have been detected in a dozen systems</a:t>
                </a:r>
              </a:p>
            </p:txBody>
          </p:sp>
        </mc:Choice>
        <mc:Fallback>
          <p:sp>
            <p:nvSpPr>
              <p:cNvPr id="20" name="Shock fronts driven by AGN jets with Mach numbers   have been detected in a dozen systems">
                <a:extLst>
                  <a:ext uri="{FF2B5EF4-FFF2-40B4-BE49-F238E27FC236}">
                    <a16:creationId xmlns:a16="http://schemas.microsoft.com/office/drawing/2014/main" id="{EB257299-0878-8626-DBF9-D128C063A70C}"/>
                  </a:ext>
                </a:extLst>
              </p:cNvPr>
              <p:cNvSpPr txBox="1">
                <a:spLocks noRot="1" noChangeAspect="1" noMove="1" noResize="1" noEditPoints="1" noAdjustHandles="1" noChangeArrowheads="1" noChangeShapeType="1" noTextEdit="1"/>
              </p:cNvSpPr>
              <p:nvPr/>
            </p:nvSpPr>
            <p:spPr>
              <a:xfrm>
                <a:off x="4432999" y="1308233"/>
                <a:ext cx="3619919" cy="795089"/>
              </a:xfrm>
              <a:prstGeom prst="rect">
                <a:avLst/>
              </a:prstGeom>
              <a:blipFill>
                <a:blip r:embed="rId8"/>
                <a:stretch>
                  <a:fillRect l="-1045" t="-1587" r="-2439" b="-7937"/>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it-IT">
                    <a:noFill/>
                  </a:rPr>
                  <a:t> </a:t>
                </a:r>
              </a:p>
            </p:txBody>
          </p:sp>
        </mc:Fallback>
      </mc:AlternateContent>
    </p:spTree>
    <p:extLst>
      <p:ext uri="{BB962C8B-B14F-4D97-AF65-F5344CB8AC3E}">
        <p14:creationId xmlns:p14="http://schemas.microsoft.com/office/powerpoint/2010/main" val="2302003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1508</Words>
  <Application>Microsoft Macintosh PowerPoint</Application>
  <PresentationFormat>Presentazione su schermo (16:9)</PresentationFormat>
  <Paragraphs>154</Paragraphs>
  <Slides>26</Slides>
  <Notes>26</Notes>
  <HiddenSlides>2</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26</vt:i4>
      </vt:variant>
    </vt:vector>
  </HeadingPairs>
  <TitlesOfParts>
    <vt:vector size="34" baseType="lpstr">
      <vt:lpstr>Arial</vt:lpstr>
      <vt:lpstr>Avenir Next</vt:lpstr>
      <vt:lpstr>Avenir Next Regular</vt:lpstr>
      <vt:lpstr>Cambria Math</vt:lpstr>
      <vt:lpstr>Chalkboard</vt:lpstr>
      <vt:lpstr>Copperplate</vt:lpstr>
      <vt:lpstr>Times New Roman</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IRA 4 floor beamer view</dc:title>
  <cp:lastModifiedBy>Francesco Ubertosi</cp:lastModifiedBy>
  <cp:revision>166</cp:revision>
  <cp:lastPrinted>2023-02-28T10:45:46Z</cp:lastPrinted>
  <dcterms:modified xsi:type="dcterms:W3CDTF">2023-02-28T17:12:02Z</dcterms:modified>
</cp:coreProperties>
</file>