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86" r:id="rId2"/>
    <p:sldId id="390" r:id="rId3"/>
    <p:sldId id="391" r:id="rId4"/>
    <p:sldId id="392" r:id="rId5"/>
    <p:sldId id="256" r:id="rId6"/>
    <p:sldId id="370" r:id="rId7"/>
    <p:sldId id="373" r:id="rId8"/>
    <p:sldId id="383" r:id="rId9"/>
    <p:sldId id="365" r:id="rId10"/>
    <p:sldId id="366" r:id="rId11"/>
    <p:sldId id="369" r:id="rId12"/>
    <p:sldId id="375" r:id="rId13"/>
    <p:sldId id="376" r:id="rId14"/>
    <p:sldId id="374" r:id="rId15"/>
    <p:sldId id="378" r:id="rId16"/>
    <p:sldId id="385" r:id="rId17"/>
    <p:sldId id="387" r:id="rId18"/>
    <p:sldId id="384" r:id="rId19"/>
    <p:sldId id="393" r:id="rId20"/>
    <p:sldId id="389" r:id="rId21"/>
    <p:sldId id="371" r:id="rId22"/>
    <p:sldId id="368" r:id="rId23"/>
    <p:sldId id="367" r:id="rId24"/>
    <p:sldId id="379" r:id="rId25"/>
    <p:sldId id="380" r:id="rId2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9B32"/>
    <a:srgbClr val="372717"/>
    <a:srgbClr val="241A16"/>
    <a:srgbClr val="112A4A"/>
    <a:srgbClr val="122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44"/>
    <p:restoredTop sz="94611"/>
  </p:normalViewPr>
  <p:slideViewPr>
    <p:cSldViewPr snapToGrid="0">
      <p:cViewPr varScale="1">
        <p:scale>
          <a:sx n="61" d="100"/>
          <a:sy n="61" d="100"/>
        </p:scale>
        <p:origin x="232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A263A-65D3-744D-BF6D-DA46585465CA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4DE76-EEB6-E541-A419-B7FB9EFF2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2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EE52-4EB1-8311-BFFF-CAD49FFAA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FAEE2-52E3-44E0-339B-12B8AA318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E77E3-88FD-A6A9-C703-D189F90E7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45A4-1C61-84B5-32F3-C2FF6019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C3F15-AFF6-AEAA-9072-484FEF23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54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A57A-A225-C325-5B64-6D8F1E08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71291-4F2B-219E-CC40-51471A040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7B7AE-D4F3-EC0F-75DA-5241B870D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8F210-4CE3-9CE9-3C9A-EAD34607E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FBA77-B386-7C3A-709B-A6783880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80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26B841-74A2-5024-6E00-5BA9CE9BA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C7F80A-4747-27CD-E743-8C0560053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9BE59-BDD4-3788-6686-EF113D8C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A9792-564A-96DE-914F-E249DD28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ECD5B-F8FD-C76D-A841-C72A1650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0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894861" y="373062"/>
            <a:ext cx="10406186" cy="1533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34959">
              <a:lnSpc>
                <a:spcPct val="93000"/>
              </a:lnSpc>
              <a:defRPr sz="4078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idx="1"/>
          </p:nvPr>
        </p:nvSpPr>
        <p:spPr>
          <a:xfrm>
            <a:off x="894861" y="1906588"/>
            <a:ext cx="10406186" cy="4951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87972" indent="-216537" defTabSz="434959">
              <a:lnSpc>
                <a:spcPct val="93000"/>
              </a:lnSpc>
              <a:spcBef>
                <a:spcPts val="1336"/>
              </a:spcBef>
              <a:buClr>
                <a:srgbClr val="000000"/>
              </a:buClr>
              <a:buSzPct val="45000"/>
              <a:buFont typeface="Times New Roman"/>
              <a:buChar char="●"/>
              <a:defRPr sz="2953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575944" indent="-190865" defTabSz="434959">
              <a:lnSpc>
                <a:spcPct val="93000"/>
              </a:lnSpc>
              <a:spcBef>
                <a:spcPts val="1055"/>
              </a:spcBef>
              <a:buClr>
                <a:srgbClr val="000000"/>
              </a:buClr>
              <a:buFont typeface="Times New Roman"/>
              <a:buChar char="–"/>
              <a:defRPr sz="2672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863917" indent="-143986" defTabSz="434959">
              <a:lnSpc>
                <a:spcPct val="93000"/>
              </a:lnSpc>
              <a:spcBef>
                <a:spcPts val="773"/>
              </a:spcBef>
              <a:buClr>
                <a:srgbClr val="000000"/>
              </a:buClr>
              <a:buSzPct val="45000"/>
              <a:buFont typeface="Times New Roman"/>
              <a:buChar char="●"/>
              <a:defRPr sz="225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53005" indent="-142870" defTabSz="434959">
              <a:lnSpc>
                <a:spcPct val="93000"/>
              </a:lnSpc>
              <a:spcBef>
                <a:spcPts val="492"/>
              </a:spcBef>
              <a:buClr>
                <a:srgbClr val="000000"/>
              </a:buClr>
              <a:buFont typeface="Times New Roman"/>
              <a:buChar char="–"/>
              <a:defRPr sz="1828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40977" indent="-143986" defTabSz="434959">
              <a:lnSpc>
                <a:spcPct val="93000"/>
              </a:lnSpc>
              <a:spcBef>
                <a:spcPts val="211"/>
              </a:spcBef>
              <a:buClr>
                <a:srgbClr val="000000"/>
              </a:buClr>
              <a:buSzPct val="45000"/>
              <a:buFont typeface="Times New Roman"/>
              <a:buChar char="●"/>
              <a:defRPr sz="1828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4387" y="6474024"/>
            <a:ext cx="663227" cy="517478"/>
          </a:xfrm>
          <a:prstGeom prst="rect">
            <a:avLst/>
          </a:prstGeom>
        </p:spPr>
        <p:txBody>
          <a:bodyPr/>
          <a:lstStyle>
            <a:lvl1pPr defTabSz="455398">
              <a:defRPr sz="2953" u="sng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22098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C1140-D974-4503-922F-8821DE6F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15593-9A50-A4F9-F0FF-40CA07D28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129E1-518D-A010-DB81-A2DE49369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01935-E006-242E-995E-C989439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ED22-4488-3F30-2036-B5D31D39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89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194B-86B9-44A3-A425-8123544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14C26-2FF4-9ADA-78D5-8F919E257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4A70D-A5FC-AFF4-3478-502A5563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ED13C-539E-DBE9-22AC-1595C851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145C4-D0B9-E0B6-0205-695C6E46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1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6FAF-CC4E-89CF-137B-2CB27632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00C7-69A6-E391-3A33-B5CF960FC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22EEC-A120-2140-EA17-1099DC0E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41298-A7DB-1886-758B-2700E692F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87F76-5F0D-509B-2E31-9DB50FA4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FA42C-904E-3BD5-1AA2-56E1095B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5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D248-B651-E6FC-0B43-D1BE62EF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47C3E-2682-6EE5-F9EF-F8011DBD9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1FE3F-C6FB-BA04-6E38-A177FA382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3846D-9658-8D1D-1BDD-402F8B964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222CF-0326-0694-D93A-5DE7034D0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C63DB9-E274-3B4A-8A86-193E2247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0CC28-A56C-8C66-0512-4793E4C3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D9D72-5F6B-033D-98BC-665CB7F6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48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5913-1A93-92DD-F040-50F81088B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C4D97-9344-E3B5-38D5-F97A9AD0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439D2-6740-399E-0C7D-5C82CC8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7A8C0-DD36-A2A4-1268-C82D84EE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33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A988C-79AA-98E4-61D4-6DAF6925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A94FE-8B8F-A035-CBC1-D90895D8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5B726-301E-669D-B602-AD5058C29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47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D2D9-03DA-1810-D43B-F2D517CE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4FDA5-FF83-CE28-C05E-247328F0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BF24C-66C9-B747-AAFB-FA01EDB58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7DEFD-BE0E-F06D-D2E1-A033772E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85BCD-42F6-7090-8583-25C421A4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E5B18-02E7-15E1-BEA0-3E31C09B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D2E00-C96E-3F0D-EA0D-E2CF508B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9715D-2EEB-F3F5-4FC2-0DD63D58F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31ED6-55BC-C456-543B-8E4C99CDD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59C4C-D1DB-8832-6602-0CDA931C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7AFF9-AB32-59B0-712D-20F368D4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8DD35-82BA-A76D-F1A5-6409F6203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4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4203E-E850-89E9-F985-439FBDA9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3B702-6AFD-D7A8-2B02-A36231ED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54CDA-8EF7-916F-4300-CAB590AB7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1B4BB-D884-F241-8F3B-1D9B1DD1264F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7DC5B-39D5-6AF2-C568-2521BEF75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54431-900B-768C-B752-D08B80337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FB268-3EA3-B446-BE20-D78B6B3CD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2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8.jp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A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D1F96-A2DD-2F1F-F10E-3C3B2A6E2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95"/>
          <a:stretch/>
        </p:blipFill>
        <p:spPr>
          <a:xfrm>
            <a:off x="2626783" y="1243473"/>
            <a:ext cx="9258614" cy="5053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166E9-FCF5-325C-2A85-F397835F758C}"/>
              </a:ext>
            </a:extLst>
          </p:cNvPr>
          <p:cNvSpPr txBox="1"/>
          <p:nvPr/>
        </p:nvSpPr>
        <p:spPr>
          <a:xfrm>
            <a:off x="306603" y="123725"/>
            <a:ext cx="86877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B29B32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sym typeface="Times New Roman"/>
              </a:rPr>
              <a:t>Bubbles and Outflows: </a:t>
            </a:r>
          </a:p>
          <a:p>
            <a:r>
              <a:rPr lang="en-GB" sz="2800" b="1" i="1" dirty="0">
                <a:solidFill>
                  <a:srgbClr val="B29B32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sym typeface="Times New Roman"/>
              </a:rPr>
              <a:t>the novel JWST/</a:t>
            </a:r>
            <a:r>
              <a:rPr lang="en-GB" sz="2800" b="1" i="1" dirty="0" err="1">
                <a:solidFill>
                  <a:srgbClr val="B29B32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sym typeface="Times New Roman"/>
              </a:rPr>
              <a:t>NIRSpec</a:t>
            </a:r>
            <a:r>
              <a:rPr lang="en-GB" sz="2800" b="1" i="1" dirty="0">
                <a:solidFill>
                  <a:srgbClr val="B29B32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sym typeface="Times New Roman"/>
              </a:rPr>
              <a:t> view of the z=1.59 quasar XID2028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9424D-A503-4082-10DC-9B5944C25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698" y="5158087"/>
            <a:ext cx="3127773" cy="1638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F6A77-6DA8-8C47-C037-D9B9A55914F7}"/>
              </a:ext>
            </a:extLst>
          </p:cNvPr>
          <p:cNvSpPr txBox="1"/>
          <p:nvPr/>
        </p:nvSpPr>
        <p:spPr>
          <a:xfrm>
            <a:off x="4387958" y="6289080"/>
            <a:ext cx="46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Mostly based on arXiv:2301.11060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BDF51-D31D-6C50-E9CE-D924E7A27D59}"/>
              </a:ext>
            </a:extLst>
          </p:cNvPr>
          <p:cNvSpPr txBox="1"/>
          <p:nvPr/>
        </p:nvSpPr>
        <p:spPr>
          <a:xfrm>
            <a:off x="280049" y="2877614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</a:rPr>
              <a:t>Bologna &amp; Friends</a:t>
            </a:r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2/3/23</a:t>
            </a:r>
          </a:p>
        </p:txBody>
      </p:sp>
    </p:spTree>
    <p:extLst>
      <p:ext uri="{BB962C8B-B14F-4D97-AF65-F5344CB8AC3E}">
        <p14:creationId xmlns:p14="http://schemas.microsoft.com/office/powerpoint/2010/main" val="418202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2-11-23 at 15.04.09">
            <a:hlinkClick r:id="" action="ppaction://media"/>
            <a:extLst>
              <a:ext uri="{FF2B5EF4-FFF2-40B4-BE49-F238E27FC236}">
                <a16:creationId xmlns:a16="http://schemas.microsoft.com/office/drawing/2014/main" id="{9A875C60-B43C-F6D7-1440-44C3F9AAB1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61" y="808046"/>
            <a:ext cx="5398413" cy="58773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AB804C-C4D6-501E-2E37-FBFC0FAC2C24}"/>
              </a:ext>
            </a:extLst>
          </p:cNvPr>
          <p:cNvSpPr/>
          <p:nvPr/>
        </p:nvSpPr>
        <p:spPr>
          <a:xfrm>
            <a:off x="2757539" y="2424322"/>
            <a:ext cx="1570383" cy="82494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520708-E363-364E-21A6-DA8167E4A8CA}"/>
              </a:ext>
            </a:extLst>
          </p:cNvPr>
          <p:cNvSpPr/>
          <p:nvPr/>
        </p:nvSpPr>
        <p:spPr>
          <a:xfrm>
            <a:off x="2420035" y="2220426"/>
            <a:ext cx="713063" cy="715617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712ED3-2137-21DF-B75D-F6B7CF5FBD3D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3028672" y="1409771"/>
            <a:ext cx="3988816" cy="91545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9ABA2-1C64-DE79-C1EF-94DB385324DD}"/>
              </a:ext>
            </a:extLst>
          </p:cNvPr>
          <p:cNvCxnSpPr>
            <a:cxnSpLocks/>
            <a:stCxn id="3" idx="6"/>
          </p:cNvCxnSpPr>
          <p:nvPr/>
        </p:nvCxnSpPr>
        <p:spPr>
          <a:xfrm flipV="1">
            <a:off x="4327922" y="2360542"/>
            <a:ext cx="3054894" cy="47625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1D157B-14BA-91FE-5C7C-338AB6837C36}"/>
              </a:ext>
            </a:extLst>
          </p:cNvPr>
          <p:cNvSpPr txBox="1"/>
          <p:nvPr/>
        </p:nvSpPr>
        <p:spPr>
          <a:xfrm>
            <a:off x="7162756" y="1111048"/>
            <a:ext cx="1057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Cavity &amp; </a:t>
            </a:r>
          </a:p>
          <a:p>
            <a:r>
              <a:rPr lang="en-GB" dirty="0">
                <a:solidFill>
                  <a:schemeClr val="bg1"/>
                </a:solidFill>
              </a:rPr>
              <a:t>filaments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98B80-E4A5-86B2-2233-EF0C15E3DB82}"/>
              </a:ext>
            </a:extLst>
          </p:cNvPr>
          <p:cNvSpPr txBox="1"/>
          <p:nvPr/>
        </p:nvSpPr>
        <p:spPr>
          <a:xfrm>
            <a:off x="7454325" y="2208903"/>
            <a:ext cx="94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Outflow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67691-D15E-6D67-F1A8-60DD6517C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874" y="2936043"/>
            <a:ext cx="6624236" cy="34111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9BCA9A-E921-13CE-88AC-8B7E410F429F}"/>
              </a:ext>
            </a:extLst>
          </p:cNvPr>
          <p:cNvSpPr/>
          <p:nvPr/>
        </p:nvSpPr>
        <p:spPr>
          <a:xfrm>
            <a:off x="130461" y="0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Kinematics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488D20-75BC-1928-4A14-B9C90A6476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018"/>
          <a:stretch/>
        </p:blipFill>
        <p:spPr>
          <a:xfrm>
            <a:off x="8985930" y="388498"/>
            <a:ext cx="2050210" cy="17904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C1F304-063D-04EE-8F18-6A5D44B6C91A}"/>
              </a:ext>
            </a:extLst>
          </p:cNvPr>
          <p:cNvSpPr txBox="1"/>
          <p:nvPr/>
        </p:nvSpPr>
        <p:spPr>
          <a:xfrm>
            <a:off x="8942939" y="2206793"/>
            <a:ext cx="208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Narrow component: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rotation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A92004-B492-8467-0EC3-D8C251CE41BB}"/>
              </a:ext>
            </a:extLst>
          </p:cNvPr>
          <p:cNvSpPr txBox="1"/>
          <p:nvPr/>
        </p:nvSpPr>
        <p:spPr>
          <a:xfrm>
            <a:off x="6830607" y="6379262"/>
            <a:ext cx="4020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Total line profile</a:t>
            </a:r>
          </a:p>
        </p:txBody>
      </p:sp>
    </p:spTree>
    <p:extLst>
      <p:ext uri="{BB962C8B-B14F-4D97-AF65-F5344CB8AC3E}">
        <p14:creationId xmlns:p14="http://schemas.microsoft.com/office/powerpoint/2010/main" val="13901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11" grpId="0"/>
      <p:bldP spid="12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1AAFE46-60B7-668A-A45E-9D12AD1B33BD}"/>
              </a:ext>
            </a:extLst>
          </p:cNvPr>
          <p:cNvSpPr/>
          <p:nvPr/>
        </p:nvSpPr>
        <p:spPr>
          <a:xfrm>
            <a:off x="228468" y="327348"/>
            <a:ext cx="588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Multiwavelength outflow and radio jet?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30B00-9B06-A535-31E6-330BF770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8" y="1198835"/>
            <a:ext cx="5743993" cy="4123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9F943E-8A38-75A9-3BE3-40DB3CB7F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41" y="1198835"/>
            <a:ext cx="5740384" cy="4123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B5D93-3292-CFC1-7C65-DF9BE1A16C75}"/>
              </a:ext>
            </a:extLst>
          </p:cNvPr>
          <p:cNvSpPr txBox="1"/>
          <p:nvPr/>
        </p:nvSpPr>
        <p:spPr>
          <a:xfrm>
            <a:off x="7150671" y="5457372"/>
            <a:ext cx="4571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Vardoulaki</a:t>
            </a:r>
            <a:r>
              <a:rPr lang="en-GB" dirty="0">
                <a:solidFill>
                  <a:schemeClr val="bg1"/>
                </a:solidFill>
              </a:rPr>
              <a:t> et al. (2019)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VLA-COSMOS Large Project (0.75" resolution,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integrated source flux density 92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GB" dirty="0">
                <a:solidFill>
                  <a:schemeClr val="bg1"/>
                </a:solidFill>
              </a:rPr>
              <a:t>Jy at 3 GHz) </a:t>
            </a:r>
          </a:p>
        </p:txBody>
      </p:sp>
    </p:spTree>
    <p:extLst>
      <p:ext uri="{BB962C8B-B14F-4D97-AF65-F5344CB8AC3E}">
        <p14:creationId xmlns:p14="http://schemas.microsoft.com/office/powerpoint/2010/main" val="121084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A363BA-9765-BE8D-CF3C-CF16170D6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8" y="898635"/>
            <a:ext cx="4807539" cy="5014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A2B16-B7DB-5E04-06AA-D034600B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2" y="152400"/>
            <a:ext cx="3875314" cy="3451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F8DAA-C996-BD6A-20DB-8E0736E47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686" y="3405978"/>
            <a:ext cx="3875314" cy="34520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96605A-D464-532A-8013-4D857CED7200}"/>
              </a:ext>
            </a:extLst>
          </p:cNvPr>
          <p:cNvSpPr txBox="1"/>
          <p:nvPr/>
        </p:nvSpPr>
        <p:spPr>
          <a:xfrm>
            <a:off x="685138" y="6066972"/>
            <a:ext cx="424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Balmaverde</a:t>
            </a:r>
            <a:r>
              <a:rPr lang="en-GB" dirty="0">
                <a:solidFill>
                  <a:schemeClr val="bg1"/>
                </a:solidFill>
              </a:rPr>
              <a:t> et al. 2018 (3C317 - Abell2052)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158E2-09CA-9417-6E5D-B92B2071F880}"/>
              </a:ext>
            </a:extLst>
          </p:cNvPr>
          <p:cNvSpPr/>
          <p:nvPr/>
        </p:nvSpPr>
        <p:spPr>
          <a:xfrm>
            <a:off x="180437" y="190863"/>
            <a:ext cx="4951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Filaments in bright radio galaxies</a:t>
            </a:r>
          </a:p>
        </p:txBody>
      </p:sp>
    </p:spTree>
    <p:extLst>
      <p:ext uri="{BB962C8B-B14F-4D97-AF65-F5344CB8AC3E}">
        <p14:creationId xmlns:p14="http://schemas.microsoft.com/office/powerpoint/2010/main" val="274676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006002-3AE8-C752-8372-D8BBABF9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456" y="841828"/>
            <a:ext cx="7772400" cy="5813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E10989-9867-75E8-2780-DC692EAD03E2}"/>
              </a:ext>
            </a:extLst>
          </p:cNvPr>
          <p:cNvSpPr/>
          <p:nvPr/>
        </p:nvSpPr>
        <p:spPr>
          <a:xfrm>
            <a:off x="33372" y="202931"/>
            <a:ext cx="8002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Bubbles and Filaments in low radio luminosity galaxies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AC5E0-7A6C-A245-2D09-95FA86F970C5}"/>
              </a:ext>
            </a:extLst>
          </p:cNvPr>
          <p:cNvSpPr txBox="1"/>
          <p:nvPr/>
        </p:nvSpPr>
        <p:spPr>
          <a:xfrm>
            <a:off x="786738" y="1335314"/>
            <a:ext cx="202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Teacup Galaxy</a:t>
            </a:r>
          </a:p>
          <a:p>
            <a:r>
              <a:rPr lang="en-GB" dirty="0">
                <a:solidFill>
                  <a:schemeClr val="bg1"/>
                </a:solidFill>
              </a:rPr>
              <a:t>Harrison et al.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016601-C30F-DBAE-5D77-AFA293A63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9" y="2500673"/>
            <a:ext cx="37084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7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53BFF-F728-FC0B-27AE-A389574C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192" y="925201"/>
            <a:ext cx="7895743" cy="54083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B115CB-4DC1-5A58-F526-4ED752662251}"/>
              </a:ext>
            </a:extLst>
          </p:cNvPr>
          <p:cNvSpPr/>
          <p:nvPr/>
        </p:nvSpPr>
        <p:spPr>
          <a:xfrm>
            <a:off x="65934" y="203702"/>
            <a:ext cx="4637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Bubbles and Jets in simulations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9BA93-0293-00D3-7E81-761628459F77}"/>
              </a:ext>
            </a:extLst>
          </p:cNvPr>
          <p:cNvSpPr txBox="1"/>
          <p:nvPr/>
        </p:nvSpPr>
        <p:spPr>
          <a:xfrm>
            <a:off x="3462192" y="6327812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Gaibler</a:t>
            </a:r>
            <a:r>
              <a:rPr lang="en-GB" dirty="0">
                <a:solidFill>
                  <a:schemeClr val="bg1"/>
                </a:solidFill>
              </a:rPr>
              <a:t> et al. 2011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860642-8CA0-85FC-5649-C4A7C0B13AF5}"/>
              </a:ext>
            </a:extLst>
          </p:cNvPr>
          <p:cNvSpPr/>
          <p:nvPr/>
        </p:nvSpPr>
        <p:spPr>
          <a:xfrm>
            <a:off x="9762275" y="1927715"/>
            <a:ext cx="1570383" cy="82494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299ED5-930D-4818-270B-640BE567A6FE}"/>
              </a:ext>
            </a:extLst>
          </p:cNvPr>
          <p:cNvSpPr/>
          <p:nvPr/>
        </p:nvSpPr>
        <p:spPr>
          <a:xfrm>
            <a:off x="9558630" y="1927715"/>
            <a:ext cx="713063" cy="927886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F1E387-B2C1-8136-9DA2-3E2956F7028C}"/>
              </a:ext>
            </a:extLst>
          </p:cNvPr>
          <p:cNvCxnSpPr>
            <a:cxnSpLocks/>
          </p:cNvCxnSpPr>
          <p:nvPr/>
        </p:nvCxnSpPr>
        <p:spPr>
          <a:xfrm flipH="1">
            <a:off x="1488221" y="2399436"/>
            <a:ext cx="8070409" cy="8504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61E50F-AA14-26C7-0FC1-45C1865DC593}"/>
              </a:ext>
            </a:extLst>
          </p:cNvPr>
          <p:cNvCxnSpPr>
            <a:cxnSpLocks/>
          </p:cNvCxnSpPr>
          <p:nvPr/>
        </p:nvCxnSpPr>
        <p:spPr>
          <a:xfrm flipH="1">
            <a:off x="2363510" y="2752663"/>
            <a:ext cx="8183956" cy="180157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9AE8161-59B6-9490-6BD5-D21D50978EC1}"/>
              </a:ext>
            </a:extLst>
          </p:cNvPr>
          <p:cNvSpPr txBox="1"/>
          <p:nvPr/>
        </p:nvSpPr>
        <p:spPr>
          <a:xfrm>
            <a:off x="495691" y="3381206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Expanding Bubble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FD4BF-B989-020B-3087-1DB8D689D5CF}"/>
              </a:ext>
            </a:extLst>
          </p:cNvPr>
          <p:cNvSpPr txBox="1"/>
          <p:nvPr/>
        </p:nvSpPr>
        <p:spPr>
          <a:xfrm>
            <a:off x="1660806" y="4586756"/>
            <a:ext cx="94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Outflow</a:t>
            </a:r>
          </a:p>
        </p:txBody>
      </p:sp>
    </p:spTree>
    <p:extLst>
      <p:ext uri="{BB962C8B-B14F-4D97-AF65-F5344CB8AC3E}">
        <p14:creationId xmlns:p14="http://schemas.microsoft.com/office/powerpoint/2010/main" val="260216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F83B4-C71E-B63D-92F1-7FE950774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8" y="1375656"/>
            <a:ext cx="8049030" cy="35365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EF5D96-75B1-0A82-3B00-4F73CB973CE1}"/>
              </a:ext>
            </a:extLst>
          </p:cNvPr>
          <p:cNvSpPr/>
          <p:nvPr/>
        </p:nvSpPr>
        <p:spPr>
          <a:xfrm>
            <a:off x="1586108" y="99910"/>
            <a:ext cx="4230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MOKA3D model of XID2028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C16B-91AC-80F5-9266-B826D4115610}"/>
              </a:ext>
            </a:extLst>
          </p:cNvPr>
          <p:cNvSpPr txBox="1"/>
          <p:nvPr/>
        </p:nvSpPr>
        <p:spPr>
          <a:xfrm>
            <a:off x="944638" y="5177181"/>
            <a:ext cx="6301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Expanding bubble dragged by the jet + jet and outflow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piercing the ISM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Best fit params: </a:t>
            </a:r>
            <a:r>
              <a:rPr lang="en-GB" dirty="0" err="1">
                <a:solidFill>
                  <a:schemeClr val="bg1"/>
                </a:solidFill>
              </a:rPr>
              <a:t>v</a:t>
            </a:r>
            <a:r>
              <a:rPr lang="en-GB" baseline="-25000" dirty="0" err="1">
                <a:solidFill>
                  <a:schemeClr val="bg1"/>
                </a:solidFill>
              </a:rPr>
              <a:t>out</a:t>
            </a:r>
            <a:r>
              <a:rPr lang="en-GB" dirty="0">
                <a:solidFill>
                  <a:schemeClr val="bg1"/>
                </a:solidFill>
              </a:rPr>
              <a:t> shell=775 km/s</a:t>
            </a:r>
          </a:p>
          <a:p>
            <a:pPr algn="ctr"/>
            <a:r>
              <a:rPr lang="en-GB" dirty="0" err="1">
                <a:solidFill>
                  <a:schemeClr val="bg1"/>
                </a:solidFill>
              </a:rPr>
              <a:t>v</a:t>
            </a:r>
            <a:r>
              <a:rPr lang="en-GB" baseline="-25000" dirty="0" err="1">
                <a:solidFill>
                  <a:schemeClr val="bg1"/>
                </a:solidFill>
              </a:rPr>
              <a:t>esp</a:t>
            </a:r>
            <a:r>
              <a:rPr lang="en-GB" dirty="0">
                <a:solidFill>
                  <a:schemeClr val="bg1"/>
                </a:solidFill>
              </a:rPr>
              <a:t> shell=665 km/s; </a:t>
            </a:r>
            <a:r>
              <a:rPr lang="en-GB" dirty="0" err="1">
                <a:solidFill>
                  <a:schemeClr val="bg1"/>
                </a:solidFill>
              </a:rPr>
              <a:t>v</a:t>
            </a:r>
            <a:r>
              <a:rPr lang="en-GB" baseline="-25000" dirty="0" err="1">
                <a:solidFill>
                  <a:schemeClr val="bg1"/>
                </a:solidFill>
              </a:rPr>
              <a:t>out</a:t>
            </a:r>
            <a:r>
              <a:rPr lang="en-GB" dirty="0">
                <a:solidFill>
                  <a:schemeClr val="bg1"/>
                </a:solidFill>
              </a:rPr>
              <a:t> outflow=960 km/s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8D6F29F-29B3-2552-5FDC-448DEB220A35}"/>
              </a:ext>
            </a:extLst>
          </p:cNvPr>
          <p:cNvSpPr/>
          <p:nvPr/>
        </p:nvSpPr>
        <p:spPr>
          <a:xfrm>
            <a:off x="47567" y="1397034"/>
            <a:ext cx="7935771" cy="15935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89F0284-E80C-22A8-D2EB-868674E2C5DD}"/>
              </a:ext>
            </a:extLst>
          </p:cNvPr>
          <p:cNvSpPr/>
          <p:nvPr/>
        </p:nvSpPr>
        <p:spPr>
          <a:xfrm>
            <a:off x="47567" y="3046653"/>
            <a:ext cx="7935771" cy="174875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31BA4-9B7E-76D9-2D0F-9ECEF2497611}"/>
              </a:ext>
            </a:extLst>
          </p:cNvPr>
          <p:cNvSpPr txBox="1"/>
          <p:nvPr/>
        </p:nvSpPr>
        <p:spPr>
          <a:xfrm>
            <a:off x="6443660" y="799614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71CE4B-D6FA-8282-FF14-F67FD0A41A5B}"/>
              </a:ext>
            </a:extLst>
          </p:cNvPr>
          <p:cNvSpPr txBox="1"/>
          <p:nvPr/>
        </p:nvSpPr>
        <p:spPr>
          <a:xfrm>
            <a:off x="19246" y="4788916"/>
            <a:ext cx="105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Data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3930D9-F48A-C676-C69E-D1452BB7B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26" y="99910"/>
            <a:ext cx="1150259" cy="115025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5E5111-F6A6-988B-F55F-8E54FF23B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590645" y="0"/>
            <a:ext cx="2894342" cy="6876731"/>
          </a:xfrm>
        </p:spPr>
      </p:pic>
      <p:pic>
        <p:nvPicPr>
          <p:cNvPr id="3" name="video8">
            <a:hlinkClick r:id="" action="ppaction://media"/>
            <a:extLst>
              <a:ext uri="{FF2B5EF4-FFF2-40B4-BE49-F238E27FC236}">
                <a16:creationId xmlns:a16="http://schemas.microsoft.com/office/drawing/2014/main" id="{5C7F2996-939A-06D8-65BC-B295FEE1EC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6598" y="4401879"/>
            <a:ext cx="3980903" cy="2489540"/>
          </a:xfrm>
          <a:prstGeom prst="rect">
            <a:avLst/>
          </a:prstGeom>
        </p:spPr>
      </p:pic>
      <p:sp>
        <p:nvSpPr>
          <p:cNvPr id="6" name="Marconi et al., in prep.">
            <a:extLst>
              <a:ext uri="{FF2B5EF4-FFF2-40B4-BE49-F238E27FC236}">
                <a16:creationId xmlns:a16="http://schemas.microsoft.com/office/drawing/2014/main" id="{B581C175-7848-B69F-8A73-390C4EC1BBCA}"/>
              </a:ext>
            </a:extLst>
          </p:cNvPr>
          <p:cNvSpPr txBox="1"/>
          <p:nvPr/>
        </p:nvSpPr>
        <p:spPr>
          <a:xfrm>
            <a:off x="8952070" y="6447835"/>
            <a:ext cx="2171492" cy="26954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3700"/>
              </a:spcBef>
              <a:defRPr sz="38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400" b="1" i="1" dirty="0">
                <a:latin typeface="+mn-lt"/>
              </a:rPr>
              <a:t>Courtesy C. </a:t>
            </a:r>
            <a:r>
              <a:rPr lang="en-US" sz="1400" b="1" i="1" dirty="0" err="1">
                <a:latin typeface="+mn-lt"/>
              </a:rPr>
              <a:t>Marconcini</a:t>
            </a:r>
            <a:endParaRPr sz="14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102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44937E-E515-9614-8A54-37C4E1DE360F}"/>
              </a:ext>
            </a:extLst>
          </p:cNvPr>
          <p:cNvSpPr/>
          <p:nvPr/>
        </p:nvSpPr>
        <p:spPr>
          <a:xfrm>
            <a:off x="145030" y="178594"/>
            <a:ext cx="617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A glimpse at the ISM properties (full lines)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0D27B-C76D-84BA-1D75-A5F29697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22" y="1059873"/>
            <a:ext cx="10748356" cy="53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CFB056-B306-88F0-50A7-BF23CCB15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18439" y="1518437"/>
            <a:ext cx="6858001" cy="38211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B99849-FA56-6970-95AD-F087679C4D58}"/>
              </a:ext>
            </a:extLst>
          </p:cNvPr>
          <p:cNvSpPr/>
          <p:nvPr/>
        </p:nvSpPr>
        <p:spPr>
          <a:xfrm>
            <a:off x="3918146" y="145343"/>
            <a:ext cx="2005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Outflow rate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78405B-7F68-E0D6-A1E2-7520EA85D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89" y="38830"/>
            <a:ext cx="3632719" cy="2724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9E122F-EB15-9D9D-48E3-9E2203FE797F}"/>
              </a:ext>
            </a:extLst>
          </p:cNvPr>
          <p:cNvSpPr txBox="1"/>
          <p:nvPr/>
        </p:nvSpPr>
        <p:spPr>
          <a:xfrm>
            <a:off x="9426631" y="-16625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NaID590,5896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285C-BBD8-9924-B045-D9D7BBFC63C5}"/>
              </a:ext>
            </a:extLst>
          </p:cNvPr>
          <p:cNvSpPr txBox="1"/>
          <p:nvPr/>
        </p:nvSpPr>
        <p:spPr>
          <a:xfrm>
            <a:off x="8406266" y="3386514"/>
            <a:ext cx="29296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B29B32"/>
                </a:solidFill>
              </a:rPr>
              <a:t>Neutral Outflow:</a:t>
            </a:r>
          </a:p>
          <a:p>
            <a:r>
              <a:rPr lang="en-GB" sz="2000" dirty="0">
                <a:solidFill>
                  <a:schemeClr val="bg1"/>
                </a:solidFill>
              </a:rPr>
              <a:t>3 kinematical components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M</a:t>
            </a:r>
            <a:r>
              <a:rPr lang="en-GB" sz="2000" baseline="-25000" dirty="0">
                <a:solidFill>
                  <a:schemeClr val="bg1"/>
                </a:solidFill>
              </a:rPr>
              <a:t>out,neut</a:t>
            </a:r>
            <a:r>
              <a:rPr lang="en-GB" sz="2000" dirty="0">
                <a:solidFill>
                  <a:schemeClr val="bg1"/>
                </a:solidFill>
              </a:rPr>
              <a:t>~30 </a:t>
            </a:r>
            <a:r>
              <a:rPr lang="en-GB" sz="2000" dirty="0" err="1">
                <a:solidFill>
                  <a:schemeClr val="bg1"/>
                </a:solidFill>
              </a:rPr>
              <a:t>M</a:t>
            </a:r>
            <a:r>
              <a:rPr lang="en-GB" sz="2000" baseline="-25000" dirty="0" err="1">
                <a:solidFill>
                  <a:schemeClr val="bg1"/>
                </a:solidFill>
              </a:rPr>
              <a:t>sun</a:t>
            </a:r>
            <a:r>
              <a:rPr lang="en-GB" sz="2000" dirty="0">
                <a:solidFill>
                  <a:schemeClr val="bg1"/>
                </a:solidFill>
              </a:rPr>
              <a:t>/</a:t>
            </a:r>
            <a:r>
              <a:rPr lang="en-GB" sz="2000" dirty="0" err="1">
                <a:solidFill>
                  <a:schemeClr val="bg1"/>
                </a:solidFill>
              </a:rPr>
              <a:t>yr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ED191-9FA8-8F45-B8DB-3FDD10F4CE6C}"/>
              </a:ext>
            </a:extLst>
          </p:cNvPr>
          <p:cNvSpPr txBox="1"/>
          <p:nvPr/>
        </p:nvSpPr>
        <p:spPr>
          <a:xfrm>
            <a:off x="8489394" y="404823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3B19F-9F9E-8887-8820-DEC6AE055AE1}"/>
              </a:ext>
            </a:extLst>
          </p:cNvPr>
          <p:cNvSpPr txBox="1"/>
          <p:nvPr/>
        </p:nvSpPr>
        <p:spPr>
          <a:xfrm>
            <a:off x="4221306" y="3386515"/>
            <a:ext cx="3427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B29B32"/>
                </a:solidFill>
              </a:rPr>
              <a:t>Molecular Outflow (Brusa+18):</a:t>
            </a:r>
          </a:p>
          <a:p>
            <a:r>
              <a:rPr lang="en-GB" sz="2000" dirty="0">
                <a:solidFill>
                  <a:schemeClr val="bg1"/>
                </a:solidFill>
              </a:rPr>
              <a:t>- rescaled for projection effects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M</a:t>
            </a:r>
            <a:r>
              <a:rPr lang="en-GB" sz="2000" baseline="-25000" dirty="0">
                <a:solidFill>
                  <a:schemeClr val="bg1"/>
                </a:solidFill>
              </a:rPr>
              <a:t>out,mol</a:t>
            </a:r>
            <a:r>
              <a:rPr lang="en-GB" sz="2000" dirty="0">
                <a:solidFill>
                  <a:schemeClr val="bg1"/>
                </a:solidFill>
              </a:rPr>
              <a:t>~20-120 </a:t>
            </a:r>
            <a:r>
              <a:rPr lang="en-GB" sz="2000" dirty="0" err="1">
                <a:solidFill>
                  <a:schemeClr val="bg1"/>
                </a:solidFill>
              </a:rPr>
              <a:t>M</a:t>
            </a:r>
            <a:r>
              <a:rPr lang="en-GB" sz="2000" baseline="-25000" dirty="0" err="1">
                <a:solidFill>
                  <a:schemeClr val="bg1"/>
                </a:solidFill>
              </a:rPr>
              <a:t>sun</a:t>
            </a:r>
            <a:r>
              <a:rPr lang="en-GB" sz="2000" dirty="0">
                <a:solidFill>
                  <a:schemeClr val="bg1"/>
                </a:solidFill>
              </a:rPr>
              <a:t>/</a:t>
            </a:r>
            <a:r>
              <a:rPr lang="en-GB" sz="2000" dirty="0" err="1">
                <a:solidFill>
                  <a:schemeClr val="bg1"/>
                </a:solidFill>
              </a:rPr>
              <a:t>yr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3776C3-304B-0B21-68FA-24EC980DAE44}"/>
              </a:ext>
            </a:extLst>
          </p:cNvPr>
          <p:cNvSpPr txBox="1"/>
          <p:nvPr/>
        </p:nvSpPr>
        <p:spPr>
          <a:xfrm>
            <a:off x="4221306" y="1077175"/>
            <a:ext cx="390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B29B32"/>
                </a:solidFill>
              </a:rPr>
              <a:t>Ionised Outflow: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direct measurement of density and extinction in the outflow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projection effects from MOKA3D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err="1">
                <a:solidFill>
                  <a:schemeClr val="bg1"/>
                </a:solidFill>
              </a:rPr>
              <a:t>M</a:t>
            </a:r>
            <a:r>
              <a:rPr lang="en-GB" sz="2000" baseline="-25000" dirty="0" err="1">
                <a:solidFill>
                  <a:schemeClr val="bg1"/>
                </a:solidFill>
              </a:rPr>
              <a:t>out</a:t>
            </a:r>
            <a:r>
              <a:rPr lang="en-GB" sz="2000" baseline="-25000" dirty="0">
                <a:solidFill>
                  <a:schemeClr val="bg1"/>
                </a:solidFill>
              </a:rPr>
              <a:t>, ion</a:t>
            </a:r>
            <a:r>
              <a:rPr lang="en-GB" sz="2000" dirty="0">
                <a:solidFill>
                  <a:schemeClr val="bg1"/>
                </a:solidFill>
              </a:rPr>
              <a:t>~ 6 </a:t>
            </a:r>
            <a:r>
              <a:rPr lang="en-GB" sz="2000" dirty="0" err="1">
                <a:solidFill>
                  <a:schemeClr val="bg1"/>
                </a:solidFill>
              </a:rPr>
              <a:t>M</a:t>
            </a:r>
            <a:r>
              <a:rPr lang="en-GB" sz="2000" baseline="-25000" dirty="0" err="1">
                <a:solidFill>
                  <a:schemeClr val="bg1"/>
                </a:solidFill>
              </a:rPr>
              <a:t>sun</a:t>
            </a:r>
            <a:r>
              <a:rPr lang="en-GB" sz="2000" dirty="0">
                <a:solidFill>
                  <a:schemeClr val="bg1"/>
                </a:solidFill>
              </a:rPr>
              <a:t>/</a:t>
            </a:r>
            <a:r>
              <a:rPr lang="en-GB" sz="2000" dirty="0" err="1">
                <a:solidFill>
                  <a:schemeClr val="bg1"/>
                </a:solidFill>
              </a:rPr>
              <a:t>yr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E71AD-E71B-43D5-C56D-192B98294324}"/>
              </a:ext>
            </a:extLst>
          </p:cNvPr>
          <p:cNvSpPr txBox="1"/>
          <p:nvPr/>
        </p:nvSpPr>
        <p:spPr>
          <a:xfrm>
            <a:off x="4304535" y="404823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E14DE0-1B34-871C-651F-F87B703CC439}"/>
              </a:ext>
            </a:extLst>
          </p:cNvPr>
          <p:cNvSpPr txBox="1"/>
          <p:nvPr/>
        </p:nvSpPr>
        <p:spPr>
          <a:xfrm>
            <a:off x="4304535" y="235520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E54A1-F2E6-872E-C244-CDABC335C63E}"/>
              </a:ext>
            </a:extLst>
          </p:cNvPr>
          <p:cNvSpPr txBox="1"/>
          <p:nvPr/>
        </p:nvSpPr>
        <p:spPr>
          <a:xfrm>
            <a:off x="6082832" y="5180660"/>
            <a:ext cx="3343799" cy="1200329"/>
          </a:xfrm>
          <a:prstGeom prst="rect">
            <a:avLst/>
          </a:prstGeom>
          <a:noFill/>
          <a:ln w="38100">
            <a:solidFill>
              <a:srgbClr val="B29B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Total Outflow Rate: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 err="1">
                <a:solidFill>
                  <a:schemeClr val="bg1"/>
                </a:solidFill>
              </a:rPr>
              <a:t>M</a:t>
            </a:r>
            <a:r>
              <a:rPr lang="en-GB" sz="2400" baseline="-25000" dirty="0" err="1">
                <a:solidFill>
                  <a:schemeClr val="bg1"/>
                </a:solidFill>
              </a:rPr>
              <a:t>out,tot</a:t>
            </a:r>
            <a:r>
              <a:rPr lang="en-GB" sz="2400" dirty="0">
                <a:solidFill>
                  <a:schemeClr val="bg1"/>
                </a:solidFill>
              </a:rPr>
              <a:t>~ 60-160 </a:t>
            </a:r>
            <a:r>
              <a:rPr lang="en-GB" sz="2400" dirty="0" err="1">
                <a:solidFill>
                  <a:schemeClr val="bg1"/>
                </a:solidFill>
              </a:rPr>
              <a:t>M</a:t>
            </a:r>
            <a:r>
              <a:rPr lang="en-GB" sz="2400" baseline="-25000" dirty="0" err="1">
                <a:solidFill>
                  <a:schemeClr val="bg1"/>
                </a:solidFill>
              </a:rPr>
              <a:t>sun</a:t>
            </a:r>
            <a:r>
              <a:rPr lang="en-GB" sz="2400" dirty="0">
                <a:solidFill>
                  <a:schemeClr val="bg1"/>
                </a:solidFill>
              </a:rPr>
              <a:t>/</a:t>
            </a:r>
            <a:r>
              <a:rPr lang="en-GB" sz="2400" dirty="0" err="1">
                <a:solidFill>
                  <a:schemeClr val="bg1"/>
                </a:solidFill>
              </a:rPr>
              <a:t>yr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F6DBAA-213B-3CF1-968F-378B9F15ED6A}"/>
              </a:ext>
            </a:extLst>
          </p:cNvPr>
          <p:cNvSpPr txBox="1"/>
          <p:nvPr/>
        </p:nvSpPr>
        <p:spPr>
          <a:xfrm>
            <a:off x="6348253" y="569590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398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8072" y="161086"/>
            <a:ext cx="5211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</a:rPr>
              <a:t>Molecular gas content of XID2028</a:t>
            </a:r>
          </a:p>
        </p:txBody>
      </p:sp>
      <p:pic>
        <p:nvPicPr>
          <p:cNvPr id="2" name="Picture 1" descr="Screen Shot 2017-06-23 at 14.28.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4" y="923390"/>
            <a:ext cx="3128449" cy="301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0018" y="387063"/>
            <a:ext cx="5141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 derive a total </a:t>
            </a:r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gas</a:t>
            </a:r>
            <a:r>
              <a:rPr lang="en-US" dirty="0">
                <a:solidFill>
                  <a:schemeClr val="bg1"/>
                </a:solidFill>
              </a:rPr>
              <a:t> = 1±0.5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>
              <a:solidFill>
                <a:schemeClr val="bg1"/>
              </a:solidFill>
              <a:sym typeface="Wingdings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sym typeface="Wingdings"/>
              </a:rPr>
              <a:t>consistent with estimate from RJ dust continuum </a:t>
            </a:r>
          </a:p>
          <a:p>
            <a:pPr algn="ctr"/>
            <a:r>
              <a:rPr lang="en-US" dirty="0">
                <a:solidFill>
                  <a:srgbClr val="FFFF00"/>
                </a:solidFill>
                <a:sym typeface="Wingdings"/>
              </a:rPr>
              <a:t>Gas fraction &lt; 5%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despite SFR~270 M</a:t>
            </a:r>
            <a:r>
              <a:rPr lang="en-US" baseline="-250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/</a:t>
            </a:r>
            <a:r>
              <a:rPr lang="en-US" dirty="0" err="1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yr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5994" y="4733437"/>
            <a:ext cx="490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sym typeface="Wingdings"/>
              </a:rPr>
              <a:t>This converts in a </a:t>
            </a:r>
            <a:r>
              <a:rPr lang="en-US" dirty="0" err="1">
                <a:solidFill>
                  <a:schemeClr val="bg1"/>
                </a:solidFill>
                <a:sym typeface="Wingdings"/>
              </a:rPr>
              <a:t>t</a:t>
            </a:r>
            <a:r>
              <a:rPr lang="en-US" baseline="-25000" dirty="0" err="1">
                <a:solidFill>
                  <a:schemeClr val="bg1"/>
                </a:solidFill>
                <a:sym typeface="Wingdings"/>
              </a:rPr>
              <a:t>depl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=45-80 </a:t>
            </a:r>
            <a:r>
              <a:rPr lang="en-US" dirty="0" err="1">
                <a:solidFill>
                  <a:schemeClr val="bg1"/>
                </a:solidFill>
                <a:sym typeface="Wingdings"/>
              </a:rPr>
              <a:t>Myr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 (~30 </a:t>
            </a:r>
            <a:r>
              <a:rPr lang="en-US" dirty="0" err="1">
                <a:solidFill>
                  <a:schemeClr val="bg1"/>
                </a:solidFill>
                <a:sym typeface="Wingdings"/>
              </a:rPr>
              <a:t>Myr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 including outflow), ~2 orders of magnitude lower than the expected position on the plot for its </a:t>
            </a:r>
            <a:r>
              <a:rPr lang="en-US" dirty="0" err="1">
                <a:solidFill>
                  <a:schemeClr val="bg1"/>
                </a:solidFill>
                <a:sym typeface="Wingdings"/>
              </a:rPr>
              <a:t>sSFR</a:t>
            </a:r>
            <a:endParaRPr lang="en-US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1569" y="5924635"/>
            <a:ext cx="622927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Evidence of QSO feedback from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gas removal and jet/ISM interaction?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520489" y="1483068"/>
            <a:ext cx="5141652" cy="3087002"/>
            <a:chOff x="3824343" y="1899236"/>
            <a:chExt cx="5141652" cy="3087002"/>
          </a:xfrm>
        </p:grpSpPr>
        <p:pic>
          <p:nvPicPr>
            <p:cNvPr id="3" name="Picture 2" descr="Screen Shot 2017-06-23 at 14.28.1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343" y="1899236"/>
              <a:ext cx="5141652" cy="3087002"/>
            </a:xfrm>
            <a:prstGeom prst="rect">
              <a:avLst/>
            </a:prstGeom>
          </p:spPr>
        </p:pic>
        <p:sp>
          <p:nvSpPr>
            <p:cNvPr id="9" name="Shape 572"/>
            <p:cNvSpPr/>
            <p:nvPr/>
          </p:nvSpPr>
          <p:spPr>
            <a:xfrm>
              <a:off x="6956989" y="2937062"/>
              <a:ext cx="1978031" cy="748923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584200">
                <a:defRPr sz="2000"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 algn="ctr">
                <a:defRPr sz="1800" b="0"/>
              </a:pPr>
              <a:r>
                <a:rPr sz="1400" b="0" i="1" dirty="0">
                  <a:latin typeface="+mn-lt"/>
                </a:rPr>
                <a:t>Depletion time scale vs. </a:t>
              </a:r>
              <a:endParaRPr lang="en-US" sz="1400" b="0" i="1" dirty="0">
                <a:latin typeface="+mn-lt"/>
              </a:endParaRPr>
            </a:p>
            <a:p>
              <a:pPr lvl="0" algn="ctr">
                <a:defRPr sz="1800" b="0"/>
              </a:pPr>
              <a:r>
                <a:rPr sz="1400" b="0" i="1" dirty="0">
                  <a:latin typeface="+mn-lt"/>
                </a:rPr>
                <a:t>“normalised” sSFR</a:t>
              </a:r>
              <a:r>
                <a:rPr lang="en-US" sz="1400" b="0" i="1" dirty="0">
                  <a:latin typeface="+mn-lt"/>
                </a:rPr>
                <a:t> for </a:t>
              </a:r>
            </a:p>
            <a:p>
              <a:pPr lvl="0" algn="ctr">
                <a:defRPr sz="1800" b="0"/>
              </a:pPr>
              <a:r>
                <a:rPr lang="en-US" sz="1400" b="0" i="1" dirty="0">
                  <a:latin typeface="+mn-lt"/>
                </a:rPr>
                <a:t>5x10</a:t>
              </a:r>
              <a:r>
                <a:rPr lang="en-US" sz="1400" b="0" i="1" baseline="30000" dirty="0">
                  <a:latin typeface="+mn-lt"/>
                </a:rPr>
                <a:t>10</a:t>
              </a:r>
              <a:r>
                <a:rPr lang="en-US" sz="1400" b="0" i="1" dirty="0">
                  <a:latin typeface="+mn-lt"/>
                </a:rPr>
                <a:t>&lt;M*&lt;5x10</a:t>
              </a:r>
              <a:r>
                <a:rPr lang="en-US" sz="1400" b="0" i="1" baseline="30000" dirty="0">
                  <a:latin typeface="+mn-lt"/>
                </a:rPr>
                <a:t>11</a:t>
              </a:r>
              <a:endParaRPr sz="1400" b="0" i="1" baseline="30000" dirty="0">
                <a:latin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324" y="4058603"/>
            <a:ext cx="3128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Derived CO excitation ladder </a:t>
            </a:r>
          </a:p>
          <a:p>
            <a:r>
              <a:rPr lang="en-US" dirty="0">
                <a:solidFill>
                  <a:schemeClr val="bg1"/>
                </a:solidFill>
              </a:rPr>
              <a:t>consistent with high-z ULIRGs, SMGs and </a:t>
            </a:r>
            <a:r>
              <a:rPr lang="en-US" dirty="0" err="1">
                <a:solidFill>
                  <a:schemeClr val="bg1"/>
                </a:solidFill>
              </a:rPr>
              <a:t>BzKs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-&gt; SB like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α</a:t>
            </a:r>
            <a:r>
              <a:rPr lang="en-US" baseline="-25000" dirty="0">
                <a:solidFill>
                  <a:schemeClr val="bg1"/>
                </a:solidFill>
                <a:sym typeface="Wingdings"/>
              </a:rPr>
              <a:t>co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=0.8 assumed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43553E-99AB-3095-E1EC-4BDEED1D0786}"/>
              </a:ext>
            </a:extLst>
          </p:cNvPr>
          <p:cNvSpPr/>
          <p:nvPr/>
        </p:nvSpPr>
        <p:spPr>
          <a:xfrm>
            <a:off x="4435863" y="155930"/>
            <a:ext cx="7619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Jet-Outflows and feedback: not just an isolated case</a:t>
            </a:r>
          </a:p>
        </p:txBody>
      </p:sp>
      <p:grpSp>
        <p:nvGrpSpPr>
          <p:cNvPr id="6" name="Group 597">
            <a:extLst>
              <a:ext uri="{FF2B5EF4-FFF2-40B4-BE49-F238E27FC236}">
                <a16:creationId xmlns:a16="http://schemas.microsoft.com/office/drawing/2014/main" id="{572DB704-2D1E-38AA-D4FD-31B11E7895D9}"/>
              </a:ext>
            </a:extLst>
          </p:cNvPr>
          <p:cNvGrpSpPr/>
          <p:nvPr/>
        </p:nvGrpSpPr>
        <p:grpSpPr>
          <a:xfrm>
            <a:off x="558766" y="318938"/>
            <a:ext cx="2577209" cy="2583939"/>
            <a:chOff x="0" y="0"/>
            <a:chExt cx="5154417" cy="5167875"/>
          </a:xfrm>
        </p:grpSpPr>
        <p:pic>
          <p:nvPicPr>
            <p:cNvPr id="7" name="NGC5643_fov.jpg">
              <a:extLst>
                <a:ext uri="{FF2B5EF4-FFF2-40B4-BE49-F238E27FC236}">
                  <a16:creationId xmlns:a16="http://schemas.microsoft.com/office/drawing/2014/main" id="{1863099A-130C-FC90-1AF5-E60F3DB3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154418" cy="5167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Shape 596">
              <a:extLst>
                <a:ext uri="{FF2B5EF4-FFF2-40B4-BE49-F238E27FC236}">
                  <a16:creationId xmlns:a16="http://schemas.microsoft.com/office/drawing/2014/main" id="{8DFB2313-AACC-4311-D5D8-C23978735E06}"/>
                </a:ext>
              </a:extLst>
            </p:cNvPr>
            <p:cNvSpPr/>
            <p:nvPr/>
          </p:nvSpPr>
          <p:spPr>
            <a:xfrm>
              <a:off x="3420269" y="2107608"/>
              <a:ext cx="1214146" cy="95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00"/>
                <a:t>MUSE</a:t>
              </a:r>
            </a:p>
            <a:p>
              <a:pPr>
                <a:defRPr sz="24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00"/>
                <a:t>FOV</a:t>
              </a:r>
            </a:p>
          </p:txBody>
        </p:sp>
      </p:grpSp>
      <p:pic>
        <p:nvPicPr>
          <p:cNvPr id="9" name="map_w70oiii_snr3_sig&lt;343_smo_cross.png">
            <a:extLst>
              <a:ext uri="{FF2B5EF4-FFF2-40B4-BE49-F238E27FC236}">
                <a16:creationId xmlns:a16="http://schemas.microsoft.com/office/drawing/2014/main" id="{A4E2872A-4B24-F696-BC2E-CA324C8FB1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02" t="8490"/>
          <a:stretch>
            <a:fillRect/>
          </a:stretch>
        </p:blipFill>
        <p:spPr>
          <a:xfrm>
            <a:off x="202651" y="3611138"/>
            <a:ext cx="3661133" cy="2971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rgb_ha_oiii_stars_coord_cross.jpg">
            <a:extLst>
              <a:ext uri="{FF2B5EF4-FFF2-40B4-BE49-F238E27FC236}">
                <a16:creationId xmlns:a16="http://schemas.microsoft.com/office/drawing/2014/main" id="{8424260B-C99A-5D5E-4D41-89D90CAA6E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63" t="6425" b="8243"/>
          <a:stretch>
            <a:fillRect/>
          </a:stretch>
        </p:blipFill>
        <p:spPr>
          <a:xfrm>
            <a:off x="484800" y="189097"/>
            <a:ext cx="2996696" cy="2767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96999F8-CA65-EF10-C58C-B6E8071924E4}"/>
              </a:ext>
            </a:extLst>
          </p:cNvPr>
          <p:cNvGrpSpPr/>
          <p:nvPr/>
        </p:nvGrpSpPr>
        <p:grpSpPr>
          <a:xfrm>
            <a:off x="479732" y="1242872"/>
            <a:ext cx="2980617" cy="1129183"/>
            <a:chOff x="8261268" y="1340878"/>
            <a:chExt cx="2980617" cy="1129183"/>
          </a:xfrm>
        </p:grpSpPr>
        <p:sp>
          <p:nvSpPr>
            <p:cNvPr id="12" name="Shape 622">
              <a:extLst>
                <a:ext uri="{FF2B5EF4-FFF2-40B4-BE49-F238E27FC236}">
                  <a16:creationId xmlns:a16="http://schemas.microsoft.com/office/drawing/2014/main" id="{E7BDBDE7-A54C-69F4-EC5E-1FCA61C19795}"/>
                </a:ext>
              </a:extLst>
            </p:cNvPr>
            <p:cNvSpPr/>
            <p:nvPr/>
          </p:nvSpPr>
          <p:spPr>
            <a:xfrm>
              <a:off x="8720893" y="1340878"/>
              <a:ext cx="1779859" cy="635188"/>
            </a:xfrm>
            <a:prstGeom prst="rect">
              <a:avLst/>
            </a:prstGeom>
            <a:noFill/>
            <a:ln w="63500" cap="flat">
              <a:solidFill>
                <a:srgbClr val="FF40FF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2147" tIns="32147" rIns="32147" bIns="32147" numCol="1" anchor="ctr">
              <a:noAutofit/>
            </a:bodyPr>
            <a:lstStyle/>
            <a:p>
              <a:pPr defTabSz="321469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sp>
          <p:nvSpPr>
            <p:cNvPr id="13" name="Shape 623">
              <a:extLst>
                <a:ext uri="{FF2B5EF4-FFF2-40B4-BE49-F238E27FC236}">
                  <a16:creationId xmlns:a16="http://schemas.microsoft.com/office/drawing/2014/main" id="{2029476E-122B-C402-FF48-2DBC8C3A1F43}"/>
                </a:ext>
              </a:extLst>
            </p:cNvPr>
            <p:cNvSpPr/>
            <p:nvPr/>
          </p:nvSpPr>
          <p:spPr>
            <a:xfrm flipH="1">
              <a:off x="8261268" y="1972196"/>
              <a:ext cx="462972" cy="497865"/>
            </a:xfrm>
            <a:prstGeom prst="line">
              <a:avLst/>
            </a:prstGeom>
            <a:noFill/>
            <a:ln w="63500" cap="flat">
              <a:solidFill>
                <a:srgbClr val="FF40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00"/>
            </a:p>
          </p:txBody>
        </p:sp>
        <p:sp>
          <p:nvSpPr>
            <p:cNvPr id="14" name="Shape 624">
              <a:extLst>
                <a:ext uri="{FF2B5EF4-FFF2-40B4-BE49-F238E27FC236}">
                  <a16:creationId xmlns:a16="http://schemas.microsoft.com/office/drawing/2014/main" id="{DB511F04-856B-0975-3365-3786EEA0FE54}"/>
                </a:ext>
              </a:extLst>
            </p:cNvPr>
            <p:cNvSpPr/>
            <p:nvPr/>
          </p:nvSpPr>
          <p:spPr>
            <a:xfrm>
              <a:off x="10500324" y="1975991"/>
              <a:ext cx="741561" cy="494070"/>
            </a:xfrm>
            <a:prstGeom prst="line">
              <a:avLst/>
            </a:prstGeom>
            <a:noFill/>
            <a:ln w="63500" cap="flat">
              <a:solidFill>
                <a:srgbClr val="FF40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600"/>
            </a:p>
          </p:txBody>
        </p:sp>
      </p:grpSp>
      <p:pic>
        <p:nvPicPr>
          <p:cNvPr id="30" name="Picture 29" descr="Fig06_bluewradiox.jpg">
            <a:extLst>
              <a:ext uri="{FF2B5EF4-FFF2-40B4-BE49-F238E27FC236}">
                <a16:creationId xmlns:a16="http://schemas.microsoft.com/office/drawing/2014/main" id="{875BEAF1-1025-8A13-4C6B-004411EA58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2"/>
          <a:stretch/>
        </p:blipFill>
        <p:spPr>
          <a:xfrm>
            <a:off x="482164" y="2362392"/>
            <a:ext cx="3011478" cy="1041558"/>
          </a:xfrm>
          <a:prstGeom prst="rect">
            <a:avLst/>
          </a:prstGeom>
        </p:spPr>
      </p:pic>
      <p:grpSp>
        <p:nvGrpSpPr>
          <p:cNvPr id="15" name="Group 631">
            <a:extLst>
              <a:ext uri="{FF2B5EF4-FFF2-40B4-BE49-F238E27FC236}">
                <a16:creationId xmlns:a16="http://schemas.microsoft.com/office/drawing/2014/main" id="{749583D9-52B5-B3E2-6AFE-0C11840BB016}"/>
              </a:ext>
            </a:extLst>
          </p:cNvPr>
          <p:cNvGrpSpPr/>
          <p:nvPr/>
        </p:nvGrpSpPr>
        <p:grpSpPr>
          <a:xfrm>
            <a:off x="479732" y="3317314"/>
            <a:ext cx="3041546" cy="1137855"/>
            <a:chOff x="-5341092" y="-44656"/>
            <a:chExt cx="6083089" cy="2275706"/>
          </a:xfrm>
        </p:grpSpPr>
        <p:pic>
          <p:nvPicPr>
            <p:cNvPr id="17" name="image8.jpeg" descr="Fig06_bluewradiox.jpg">
              <a:extLst>
                <a:ext uri="{FF2B5EF4-FFF2-40B4-BE49-F238E27FC236}">
                  <a16:creationId xmlns:a16="http://schemas.microsoft.com/office/drawing/2014/main" id="{64A85709-4FD6-E7F1-50A4-F542BF4FF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3375" b="33357"/>
            <a:stretch>
              <a:fillRect/>
            </a:stretch>
          </p:blipFill>
          <p:spPr>
            <a:xfrm>
              <a:off x="-5341092" y="82076"/>
              <a:ext cx="5993341" cy="20904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18" name="Shape 627">
              <a:extLst>
                <a:ext uri="{FF2B5EF4-FFF2-40B4-BE49-F238E27FC236}">
                  <a16:creationId xmlns:a16="http://schemas.microsoft.com/office/drawing/2014/main" id="{7821C59B-93F7-786E-84B6-FEDF8335D31C}"/>
                </a:ext>
              </a:extLst>
            </p:cNvPr>
            <p:cNvSpPr/>
            <p:nvPr/>
          </p:nvSpPr>
          <p:spPr>
            <a:xfrm>
              <a:off x="-19759" y="-44656"/>
              <a:ext cx="761756" cy="690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642937">
                <a:defRPr sz="3000">
                  <a:solidFill>
                    <a:srgbClr val="FF8D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500" dirty="0"/>
                <a:t>Hα</a:t>
              </a:r>
            </a:p>
          </p:txBody>
        </p:sp>
        <p:sp>
          <p:nvSpPr>
            <p:cNvPr id="19" name="Shape 628">
              <a:extLst>
                <a:ext uri="{FF2B5EF4-FFF2-40B4-BE49-F238E27FC236}">
                  <a16:creationId xmlns:a16="http://schemas.microsoft.com/office/drawing/2014/main" id="{9DF025AC-367D-BC82-56D8-F762E6CC179C}"/>
                </a:ext>
              </a:extLst>
            </p:cNvPr>
            <p:cNvSpPr/>
            <p:nvPr/>
          </p:nvSpPr>
          <p:spPr>
            <a:xfrm>
              <a:off x="-3180225" y="1659793"/>
              <a:ext cx="1990063" cy="57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100" dirty="0"/>
                <a:t>Cresci+2015</a:t>
              </a:r>
            </a:p>
          </p:txBody>
        </p:sp>
        <p:sp>
          <p:nvSpPr>
            <p:cNvPr id="20" name="Shape 629">
              <a:extLst>
                <a:ext uri="{FF2B5EF4-FFF2-40B4-BE49-F238E27FC236}">
                  <a16:creationId xmlns:a16="http://schemas.microsoft.com/office/drawing/2014/main" id="{0B8B1230-108E-0C51-DCA7-FF0810C754BB}"/>
                </a:ext>
              </a:extLst>
            </p:cNvPr>
            <p:cNvSpPr/>
            <p:nvPr/>
          </p:nvSpPr>
          <p:spPr>
            <a:xfrm>
              <a:off x="-897458" y="1830015"/>
              <a:ext cx="1485611" cy="324189"/>
            </a:xfrm>
            <a:prstGeom prst="rect">
              <a:avLst/>
            </a:prstGeom>
            <a:solidFill>
              <a:srgbClr val="490503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21" name="Shape 630">
              <a:extLst>
                <a:ext uri="{FF2B5EF4-FFF2-40B4-BE49-F238E27FC236}">
                  <a16:creationId xmlns:a16="http://schemas.microsoft.com/office/drawing/2014/main" id="{4E1AD3E8-C0EF-FEA2-EEDF-E42AA4344CF4}"/>
                </a:ext>
              </a:extLst>
            </p:cNvPr>
            <p:cNvSpPr/>
            <p:nvPr/>
          </p:nvSpPr>
          <p:spPr>
            <a:xfrm>
              <a:off x="-5201832" y="98042"/>
              <a:ext cx="3096562" cy="57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000">
                  <a:solidFill>
                    <a:srgbClr val="00D92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200" dirty="0"/>
                <a:t>Radio contours</a:t>
              </a:r>
            </a:p>
          </p:txBody>
        </p:sp>
      </p:grpSp>
      <p:sp>
        <p:nvSpPr>
          <p:cNvPr id="22" name="Shape 638">
            <a:extLst>
              <a:ext uri="{FF2B5EF4-FFF2-40B4-BE49-F238E27FC236}">
                <a16:creationId xmlns:a16="http://schemas.microsoft.com/office/drawing/2014/main" id="{7493463B-EC7D-0DB4-0217-7D0F3421DA1B}"/>
              </a:ext>
            </a:extLst>
          </p:cNvPr>
          <p:cNvSpPr/>
          <p:nvPr/>
        </p:nvSpPr>
        <p:spPr>
          <a:xfrm>
            <a:off x="623179" y="5789825"/>
            <a:ext cx="1077219" cy="3491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[OIII] W70</a:t>
            </a:r>
          </a:p>
        </p:txBody>
      </p:sp>
      <p:sp>
        <p:nvSpPr>
          <p:cNvPr id="23" name="Shape 604">
            <a:extLst>
              <a:ext uri="{FF2B5EF4-FFF2-40B4-BE49-F238E27FC236}">
                <a16:creationId xmlns:a16="http://schemas.microsoft.com/office/drawing/2014/main" id="{DF45F744-3E72-20ED-4063-E4AA106CA80E}"/>
              </a:ext>
            </a:extLst>
          </p:cNvPr>
          <p:cNvSpPr/>
          <p:nvPr/>
        </p:nvSpPr>
        <p:spPr>
          <a:xfrm>
            <a:off x="1856779" y="273393"/>
            <a:ext cx="127919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000" dirty="0">
                <a:solidFill>
                  <a:schemeClr val="bg1"/>
                </a:solidFill>
              </a:rPr>
              <a:t>NGC 5643</a:t>
            </a:r>
          </a:p>
        </p:txBody>
      </p:sp>
      <p:sp>
        <p:nvSpPr>
          <p:cNvPr id="24" name="Shape 609">
            <a:extLst>
              <a:ext uri="{FF2B5EF4-FFF2-40B4-BE49-F238E27FC236}">
                <a16:creationId xmlns:a16="http://schemas.microsoft.com/office/drawing/2014/main" id="{A06BB045-E6BD-4A81-ED7B-C7D1AF898DE3}"/>
              </a:ext>
            </a:extLst>
          </p:cNvPr>
          <p:cNvSpPr/>
          <p:nvPr/>
        </p:nvSpPr>
        <p:spPr>
          <a:xfrm>
            <a:off x="2033218" y="595937"/>
            <a:ext cx="1145145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00">
                <a:solidFill>
                  <a:schemeClr val="bg1"/>
                </a:solidFill>
              </a:rPr>
              <a:t>FOV ~ 5 kpc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B473A5-0285-38D5-D019-83FBDAA0A8CD}"/>
              </a:ext>
            </a:extLst>
          </p:cNvPr>
          <p:cNvSpPr txBox="1"/>
          <p:nvPr/>
        </p:nvSpPr>
        <p:spPr>
          <a:xfrm>
            <a:off x="3330839" y="6244102"/>
            <a:ext cx="2838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chemeClr val="bg1"/>
                </a:solidFill>
              </a:rPr>
              <a:t>Venturi et al. 2021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F59011-1A5D-E5BD-64F8-4DB1A512E60C}"/>
              </a:ext>
            </a:extLst>
          </p:cNvPr>
          <p:cNvSpPr/>
          <p:nvPr/>
        </p:nvSpPr>
        <p:spPr>
          <a:xfrm>
            <a:off x="1687773" y="3378003"/>
            <a:ext cx="11322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VLA 8.4 GHz</a:t>
            </a:r>
            <a:endParaRPr lang="en-US" sz="1400" dirty="0"/>
          </a:p>
        </p:txBody>
      </p:sp>
      <p:pic>
        <p:nvPicPr>
          <p:cNvPr id="34" name="Picture 33" descr="Fig07_schema.jpg">
            <a:extLst>
              <a:ext uri="{FF2B5EF4-FFF2-40B4-BE49-F238E27FC236}">
                <a16:creationId xmlns:a16="http://schemas.microsoft.com/office/drawing/2014/main" id="{BFA97C0F-89A6-DA65-B6E9-A4105ABD1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2" y="2379243"/>
            <a:ext cx="3263574" cy="31489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EBBB6C5-55C6-5917-7219-6305EDA3036A}"/>
              </a:ext>
            </a:extLst>
          </p:cNvPr>
          <p:cNvSpPr txBox="1"/>
          <p:nvPr/>
        </p:nvSpPr>
        <p:spPr>
          <a:xfrm>
            <a:off x="5233984" y="5096897"/>
            <a:ext cx="2838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>
                <a:solidFill>
                  <a:schemeClr val="bg1"/>
                </a:solidFill>
              </a:rPr>
              <a:t>Cresci</a:t>
            </a:r>
            <a:r>
              <a:rPr lang="en-GB" sz="1600" i="1" dirty="0">
                <a:solidFill>
                  <a:schemeClr val="bg1"/>
                </a:solidFill>
              </a:rPr>
              <a:t> et al. 2015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59B6A3-5000-708C-7ACE-436832E7BBA7}"/>
              </a:ext>
            </a:extLst>
          </p:cNvPr>
          <p:cNvSpPr txBox="1"/>
          <p:nvPr/>
        </p:nvSpPr>
        <p:spPr>
          <a:xfrm>
            <a:off x="4495300" y="950860"/>
            <a:ext cx="7270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Increasing evidence for a </a:t>
            </a:r>
            <a:r>
              <a:rPr lang="en-GB" dirty="0">
                <a:solidFill>
                  <a:srgbClr val="FFFF00"/>
                </a:solidFill>
              </a:rPr>
              <a:t>connection between outflows and radio-jets </a:t>
            </a:r>
            <a:r>
              <a:rPr lang="en-GB" dirty="0">
                <a:solidFill>
                  <a:schemeClr val="bg1"/>
                </a:solidFill>
              </a:rPr>
              <a:t>also at moderate radio luminosity (e.g. </a:t>
            </a:r>
            <a:r>
              <a:rPr lang="en-GB" dirty="0" err="1">
                <a:solidFill>
                  <a:schemeClr val="bg1"/>
                </a:solidFill>
              </a:rPr>
              <a:t>Morganti</a:t>
            </a:r>
            <a:r>
              <a:rPr lang="en-GB" dirty="0">
                <a:solidFill>
                  <a:schemeClr val="bg1"/>
                </a:solidFill>
              </a:rPr>
              <a:t> et al. 2015, </a:t>
            </a:r>
            <a:r>
              <a:rPr lang="en-GB" dirty="0" err="1">
                <a:solidFill>
                  <a:schemeClr val="bg1"/>
                </a:solidFill>
              </a:rPr>
              <a:t>Cresci</a:t>
            </a:r>
            <a:r>
              <a:rPr lang="en-GB" dirty="0">
                <a:solidFill>
                  <a:schemeClr val="bg1"/>
                </a:solidFill>
              </a:rPr>
              <a:t> et al. 2015b, </a:t>
            </a:r>
            <a:r>
              <a:rPr lang="en-GB" dirty="0" err="1">
                <a:solidFill>
                  <a:schemeClr val="bg1"/>
                </a:solidFill>
              </a:rPr>
              <a:t>Giroletti</a:t>
            </a:r>
            <a:r>
              <a:rPr lang="en-GB" dirty="0">
                <a:solidFill>
                  <a:schemeClr val="bg1"/>
                </a:solidFill>
              </a:rPr>
              <a:t> et al. 2017, Jarvis et al. 2018, Venturi et al. 2021, </a:t>
            </a:r>
            <a:r>
              <a:rPr lang="en-GB" dirty="0" err="1">
                <a:solidFill>
                  <a:schemeClr val="bg1"/>
                </a:solidFill>
              </a:rPr>
              <a:t>Ulivi</a:t>
            </a:r>
            <a:r>
              <a:rPr lang="en-GB" dirty="0">
                <a:solidFill>
                  <a:schemeClr val="bg1"/>
                </a:solidFill>
              </a:rPr>
              <a:t> et al. in prep)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40484FF-CFA5-C6E4-BD95-F2BC754AC68E}"/>
              </a:ext>
            </a:extLst>
          </p:cNvPr>
          <p:cNvGrpSpPr/>
          <p:nvPr/>
        </p:nvGrpSpPr>
        <p:grpSpPr>
          <a:xfrm>
            <a:off x="8405199" y="2873104"/>
            <a:ext cx="3302001" cy="2110707"/>
            <a:chOff x="2920999" y="2710543"/>
            <a:chExt cx="3302001" cy="211070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142C1C4-97DF-D212-643C-2B1205D5D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440" b="23693"/>
            <a:stretch/>
          </p:blipFill>
          <p:spPr>
            <a:xfrm>
              <a:off x="2921000" y="2710543"/>
              <a:ext cx="3302000" cy="119620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C1DD19-A769-EFDF-ED0B-D9E87C4A42E1}"/>
                </a:ext>
              </a:extLst>
            </p:cNvPr>
            <p:cNvSpPr txBox="1"/>
            <p:nvPr/>
          </p:nvSpPr>
          <p:spPr>
            <a:xfrm>
              <a:off x="2920999" y="3897920"/>
              <a:ext cx="3302001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 Both jet powered positive feedback and induced turbulence in NGC5253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9E6A248-4751-7122-D211-B65FF274A66A}"/>
              </a:ext>
            </a:extLst>
          </p:cNvPr>
          <p:cNvSpPr txBox="1"/>
          <p:nvPr/>
        </p:nvSpPr>
        <p:spPr>
          <a:xfrm>
            <a:off x="8890655" y="5585347"/>
            <a:ext cx="239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see Lorenzo’s talk after!</a:t>
            </a:r>
          </a:p>
        </p:txBody>
      </p:sp>
    </p:spTree>
    <p:extLst>
      <p:ext uri="{BB962C8B-B14F-4D97-AF65-F5344CB8AC3E}">
        <p14:creationId xmlns:p14="http://schemas.microsoft.com/office/powerpoint/2010/main" val="40728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22" grpId="0" animBg="1" advAuto="0"/>
      <p:bldP spid="24" grpId="0" animBg="1" advAuto="0"/>
      <p:bldP spid="28" grpId="0"/>
      <p:bldP spid="33" grpId="0"/>
      <p:bldP spid="42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6 at 15.32.30.JPG">
            <a:extLst>
              <a:ext uri="{FF2B5EF4-FFF2-40B4-BE49-F238E27FC236}">
                <a16:creationId xmlns:a16="http://schemas.microsoft.com/office/drawing/2014/main" id="{8BF20C0C-AA72-5321-E24C-AA0B5568C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19" y="1472802"/>
            <a:ext cx="6015053" cy="4180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C5202-2C8B-52AF-AC88-93B49FBBABD0}"/>
              </a:ext>
            </a:extLst>
          </p:cNvPr>
          <p:cNvSpPr txBox="1"/>
          <p:nvPr/>
        </p:nvSpPr>
        <p:spPr>
          <a:xfrm rot="16200000">
            <a:off x="1153686" y="3285157"/>
            <a:ext cx="27425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Galaxy formation efficiency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A85B8C-A1F0-A1BC-2923-CB154976720C}"/>
              </a:ext>
            </a:extLst>
          </p:cNvPr>
          <p:cNvSpPr/>
          <p:nvPr/>
        </p:nvSpPr>
        <p:spPr>
          <a:xfrm>
            <a:off x="158655" y="138817"/>
            <a:ext cx="8355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 sz="1800"/>
            </a:pPr>
            <a:r>
              <a:rPr lang="en-US" sz="2800" b="1" i="1" dirty="0">
                <a:solidFill>
                  <a:srgbClr val="B29B32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sym typeface="Times New Roman"/>
              </a:rPr>
              <a:t>Why most baryons are not condensed into stars?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63F50C-226B-52E4-940E-B00E2E8B267C}"/>
              </a:ext>
            </a:extLst>
          </p:cNvPr>
          <p:cNvCxnSpPr/>
          <p:nvPr/>
        </p:nvCxnSpPr>
        <p:spPr>
          <a:xfrm>
            <a:off x="3451631" y="1472802"/>
            <a:ext cx="504952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7083A66-305D-66AC-E2CC-51AF701FC27D}"/>
              </a:ext>
            </a:extLst>
          </p:cNvPr>
          <p:cNvSpPr/>
          <p:nvPr/>
        </p:nvSpPr>
        <p:spPr>
          <a:xfrm>
            <a:off x="7723447" y="5595696"/>
            <a:ext cx="1126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Behroozi</a:t>
            </a:r>
            <a:r>
              <a:rPr lang="en-US" sz="1400" i="1" dirty="0">
                <a:solidFill>
                  <a:schemeClr val="bg1"/>
                </a:solidFill>
              </a:rPr>
              <a:t>+ 13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FBDCD-087A-B670-E2E5-1B6E13C790D9}"/>
              </a:ext>
            </a:extLst>
          </p:cNvPr>
          <p:cNvSpPr txBox="1"/>
          <p:nvPr/>
        </p:nvSpPr>
        <p:spPr>
          <a:xfrm>
            <a:off x="3447744" y="995976"/>
            <a:ext cx="497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Cosmic Baryon Fraction (𝛺</a:t>
            </a:r>
            <a:r>
              <a:rPr lang="en-US" baseline="-5999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/𝛺</a:t>
            </a:r>
            <a:r>
              <a:rPr lang="en-US" baseline="-5999" dirty="0">
                <a:solidFill>
                  <a:srgbClr val="FF0000"/>
                </a:solidFill>
              </a:rPr>
              <a:t>0 </a:t>
            </a:r>
            <a:r>
              <a:rPr lang="en-US" dirty="0">
                <a:solidFill>
                  <a:srgbClr val="FF0000"/>
                </a:solidFill>
              </a:rPr>
              <a:t>= 0.15 from WMAP)</a:t>
            </a:r>
          </a:p>
        </p:txBody>
      </p:sp>
      <p:pic>
        <p:nvPicPr>
          <p:cNvPr id="10" name="Picture 9" descr="images.jpeg">
            <a:extLst>
              <a:ext uri="{FF2B5EF4-FFF2-40B4-BE49-F238E27FC236}">
                <a16:creationId xmlns:a16="http://schemas.microsoft.com/office/drawing/2014/main" id="{1FB67E45-B3D3-9E0F-DADA-3AD1DE48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66" y="1764963"/>
            <a:ext cx="1164590" cy="1164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4D535C-61E4-282D-4095-2230AF7A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625" y="1832273"/>
            <a:ext cx="1250567" cy="106705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241A7B-3187-791B-1854-09A9057ECBC3}"/>
              </a:ext>
            </a:extLst>
          </p:cNvPr>
          <p:cNvCxnSpPr/>
          <p:nvPr/>
        </p:nvCxnSpPr>
        <p:spPr>
          <a:xfrm>
            <a:off x="7292111" y="1472802"/>
            <a:ext cx="0" cy="1588831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D66F09-92FE-0701-6333-4814632CF810}"/>
              </a:ext>
            </a:extLst>
          </p:cNvPr>
          <p:cNvCxnSpPr/>
          <p:nvPr/>
        </p:nvCxnSpPr>
        <p:spPr>
          <a:xfrm>
            <a:off x="4162831" y="1472802"/>
            <a:ext cx="0" cy="1588831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2A4B8-C7E4-CB9A-8EB9-15AF3321E17A}"/>
              </a:ext>
            </a:extLst>
          </p:cNvPr>
          <p:cNvSpPr/>
          <p:nvPr/>
        </p:nvSpPr>
        <p:spPr>
          <a:xfrm>
            <a:off x="0" y="6067883"/>
            <a:ext cx="1206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195"/>
              </a:spcBef>
              <a:defRPr sz="1800"/>
            </a:pPr>
            <a:r>
              <a:rPr lang="en-US" dirty="0">
                <a:solidFill>
                  <a:schemeClr val="bg1"/>
                </a:solidFill>
              </a:rPr>
              <a:t>Stellar feedback can’t explain reduced efficiency in massive galaxies (e.g. Hopkins+06, Croton+06, Murray+05, Pantalassa+07, Menci+08, …, and many others)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203C7-4002-8F08-1E78-BEC0F108B0BA}"/>
              </a:ext>
            </a:extLst>
          </p:cNvPr>
          <p:cNvSpPr txBox="1"/>
          <p:nvPr/>
        </p:nvSpPr>
        <p:spPr>
          <a:xfrm>
            <a:off x="3260032" y="206147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166DC0-FD3C-967C-74B3-D780EE2A8B6A}"/>
              </a:ext>
            </a:extLst>
          </p:cNvPr>
          <p:cNvSpPr txBox="1"/>
          <p:nvPr/>
        </p:nvSpPr>
        <p:spPr>
          <a:xfrm>
            <a:off x="7881196" y="203469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94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CDDB03-11E2-85FC-1E56-18965F86BB9F}"/>
              </a:ext>
            </a:extLst>
          </p:cNvPr>
          <p:cNvSpPr/>
          <p:nvPr/>
        </p:nvSpPr>
        <p:spPr>
          <a:xfrm>
            <a:off x="319932" y="240587"/>
            <a:ext cx="2355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B8D1F-1D3A-5649-AC3C-5BAB7823CD67}"/>
              </a:ext>
            </a:extLst>
          </p:cNvPr>
          <p:cNvSpPr txBox="1"/>
          <p:nvPr/>
        </p:nvSpPr>
        <p:spPr>
          <a:xfrm>
            <a:off x="560382" y="1679171"/>
            <a:ext cx="1147644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NimbusRomNo9L"/>
              </a:rPr>
              <a:t>The unprecedented sensitivity and resolution of </a:t>
            </a:r>
            <a:r>
              <a:rPr lang="en-GB" sz="2400" dirty="0" err="1">
                <a:solidFill>
                  <a:schemeClr val="bg1"/>
                </a:solidFill>
                <a:effectLst/>
                <a:latin typeface="NimbusRomNo9L"/>
              </a:rPr>
              <a:t>NIRSpec</a:t>
            </a:r>
            <a:r>
              <a:rPr lang="en-GB" sz="2400" dirty="0">
                <a:solidFill>
                  <a:schemeClr val="bg1"/>
                </a:solidFill>
                <a:effectLst/>
                <a:latin typeface="NimbusRomNo9L"/>
              </a:rPr>
              <a:t> allowed us to reveal new details about the morphology, kinematics, and wind</a:t>
            </a:r>
            <a:r>
              <a:rPr lang="en-GB" sz="2400" dirty="0">
                <a:solidFill>
                  <a:schemeClr val="bg1"/>
                </a:solidFill>
                <a:effectLst/>
                <a:latin typeface="rtxr"/>
              </a:rPr>
              <a:t>/</a:t>
            </a:r>
            <a:r>
              <a:rPr lang="en-GB" sz="2400" dirty="0">
                <a:solidFill>
                  <a:schemeClr val="bg1"/>
                </a:solidFill>
                <a:effectLst/>
                <a:latin typeface="NimbusRomNo9L"/>
              </a:rPr>
              <a:t>jet interaction with the ISM in this iconic source: </a:t>
            </a:r>
            <a:r>
              <a:rPr lang="en-GB" sz="2400" i="1" dirty="0">
                <a:solidFill>
                  <a:srgbClr val="B29B32"/>
                </a:solidFill>
                <a:effectLst/>
                <a:latin typeface="NimbusRomNo9L"/>
              </a:rPr>
              <a:t>required major leap </a:t>
            </a:r>
            <a:r>
              <a:rPr lang="en-GB" sz="2400" i="1" dirty="0">
                <a:solidFill>
                  <a:srgbClr val="B29B32"/>
                </a:solidFill>
                <a:latin typeface="NimbusRomNo9L"/>
              </a:rPr>
              <a:t>to understand the role of feedback</a:t>
            </a:r>
            <a:endParaRPr lang="en-GB" sz="2400" i="1" dirty="0">
              <a:solidFill>
                <a:srgbClr val="B29B32"/>
              </a:solidFill>
              <a:effectLst/>
              <a:latin typeface="NimbusRomNo9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imbusRomNo9L"/>
              </a:rPr>
              <a:t>Complex system of an highly collimated outflow plus an expanding bubble detected in the ionised gas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imbusRomNo9L"/>
              </a:rPr>
              <a:t>Multiphase gas outflows observed also in the molecular (ALMA) and neutral phase (</a:t>
            </a:r>
            <a:r>
              <a:rPr lang="en-GB" sz="2400" dirty="0" err="1">
                <a:solidFill>
                  <a:schemeClr val="bg1"/>
                </a:solidFill>
                <a:latin typeface="NimbusRomNo9L"/>
              </a:rPr>
              <a:t>NaID</a:t>
            </a:r>
            <a:r>
              <a:rPr lang="en-GB" sz="2400" dirty="0">
                <a:solidFill>
                  <a:schemeClr val="bg1"/>
                </a:solidFill>
                <a:latin typeface="NimbusRomNo9L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NimbusRomNo9L"/>
              </a:rPr>
              <a:t>NIRSpec</a:t>
            </a:r>
            <a:r>
              <a:rPr lang="en-GB" sz="2400" dirty="0">
                <a:solidFill>
                  <a:schemeClr val="bg1"/>
                </a:solidFill>
                <a:latin typeface="NimbusRomNo9L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imbusRomNo9L"/>
              </a:rPr>
              <a:t>Evidence of </a:t>
            </a:r>
            <a:r>
              <a:rPr lang="en-GB" sz="2400" i="1" dirty="0">
                <a:solidFill>
                  <a:srgbClr val="B29B32"/>
                </a:solidFill>
                <a:latin typeface="NimbusRomNo9L"/>
              </a:rPr>
              <a:t>feedback in action </a:t>
            </a:r>
            <a:r>
              <a:rPr lang="en-GB" sz="2400" dirty="0">
                <a:solidFill>
                  <a:schemeClr val="bg1"/>
                </a:solidFill>
                <a:latin typeface="NimbusRomNo9L"/>
              </a:rPr>
              <a:t>on the gas reservoir of the galaxy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imbusRomNo9L"/>
              </a:rPr>
              <a:t>Supporting a connection between the radio emission and ionised gas outflows in AGN, as well as the </a:t>
            </a:r>
            <a:r>
              <a:rPr lang="en-GB" sz="2400" i="1" dirty="0">
                <a:solidFill>
                  <a:srgbClr val="B29B32"/>
                </a:solidFill>
                <a:latin typeface="NimbusRomNo9L"/>
              </a:rPr>
              <a:t>relevant role of radio jets </a:t>
            </a:r>
            <a:r>
              <a:rPr lang="en-GB" sz="2400" dirty="0">
                <a:solidFill>
                  <a:schemeClr val="bg1"/>
                </a:solidFill>
                <a:latin typeface="NimbusRomNo9L"/>
              </a:rPr>
              <a:t>in AGN feedback on the host galaxy ISM even at modest luminosities </a:t>
            </a:r>
          </a:p>
          <a:p>
            <a:pPr>
              <a:spcAft>
                <a:spcPts val="600"/>
              </a:spcAft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6B777-82E6-9C46-C8C9-D0AD84319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60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776122-22F5-291E-E500-06FACF32C036}"/>
              </a:ext>
            </a:extLst>
          </p:cNvPr>
          <p:cNvSpPr/>
          <p:nvPr/>
        </p:nvSpPr>
        <p:spPr>
          <a:xfrm>
            <a:off x="247041" y="69217"/>
            <a:ext cx="8141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</a:rPr>
              <a:t>ALMA deep follow-up of XID2028: CO(5-4) line emission</a:t>
            </a:r>
          </a:p>
        </p:txBody>
      </p:sp>
      <p:pic>
        <p:nvPicPr>
          <p:cNvPr id="5" name="Picture 4" descr="Screen Shot 2017-06-23 at 12.54.53.JPG">
            <a:extLst>
              <a:ext uri="{FF2B5EF4-FFF2-40B4-BE49-F238E27FC236}">
                <a16:creationId xmlns:a16="http://schemas.microsoft.com/office/drawing/2014/main" id="{87AA0B94-357D-61FD-BDE7-19DAD31C3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18204" r="48268" b="3146"/>
          <a:stretch/>
        </p:blipFill>
        <p:spPr>
          <a:xfrm>
            <a:off x="7340116" y="783025"/>
            <a:ext cx="2932275" cy="2322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07916D-C658-ECA6-5761-291AE7C37A95}"/>
              </a:ext>
            </a:extLst>
          </p:cNvPr>
          <p:cNvSpPr/>
          <p:nvPr/>
        </p:nvSpPr>
        <p:spPr>
          <a:xfrm>
            <a:off x="2041830" y="679266"/>
            <a:ext cx="4126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ALMA Observations in </a:t>
            </a:r>
            <a:r>
              <a:rPr lang="en-US" sz="2000" dirty="0">
                <a:solidFill>
                  <a:srgbClr val="FF0000"/>
                </a:solidFill>
              </a:rPr>
              <a:t>CO(5-4) </a:t>
            </a:r>
            <a:r>
              <a:rPr lang="en-US" sz="2000" dirty="0">
                <a:solidFill>
                  <a:srgbClr val="FFFF00"/>
                </a:solidFill>
              </a:rPr>
              <a:t>+ continuum taken in Cycle 3</a:t>
            </a:r>
          </a:p>
          <a:p>
            <a:pPr algn="ctr"/>
            <a:endParaRPr lang="en-US" sz="800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7-06-23 at 14.29.00.JPG">
            <a:extLst>
              <a:ext uri="{FF2B5EF4-FFF2-40B4-BE49-F238E27FC236}">
                <a16:creationId xmlns:a16="http://schemas.microsoft.com/office/drawing/2014/main" id="{318CAC9F-561A-9085-83E5-167AC13B9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6"/>
          <a:stretch/>
        </p:blipFill>
        <p:spPr>
          <a:xfrm>
            <a:off x="2036650" y="3429000"/>
            <a:ext cx="3355511" cy="3087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E064B-09C1-9F55-0C7E-729BC2DC89B2}"/>
              </a:ext>
            </a:extLst>
          </p:cNvPr>
          <p:cNvSpPr txBox="1"/>
          <p:nvPr/>
        </p:nvSpPr>
        <p:spPr>
          <a:xfrm>
            <a:off x="2036650" y="2420140"/>
            <a:ext cx="468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Broad (FWHM~500 km/s)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asymmetric line profile</a:t>
            </a:r>
          </a:p>
        </p:txBody>
      </p:sp>
      <p:pic>
        <p:nvPicPr>
          <p:cNvPr id="9" name="Picture 8" descr="Screen Shot 2017-06-23 at 14.27.48.JPG">
            <a:extLst>
              <a:ext uri="{FF2B5EF4-FFF2-40B4-BE49-F238E27FC236}">
                <a16:creationId xmlns:a16="http://schemas.microsoft.com/office/drawing/2014/main" id="{3C82C30F-44E1-FCEF-7077-D463E9648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18" y="3429000"/>
            <a:ext cx="2718917" cy="3087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4B418F-423C-AD38-B423-782D119744FC}"/>
              </a:ext>
            </a:extLst>
          </p:cNvPr>
          <p:cNvSpPr txBox="1"/>
          <p:nvPr/>
        </p:nvSpPr>
        <p:spPr>
          <a:xfrm>
            <a:off x="8653496" y="3854892"/>
            <a:ext cx="1952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central component shows a velocity gradient along the source in the NW-SE direction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dyn</a:t>
            </a:r>
            <a:r>
              <a:rPr lang="en-US" dirty="0">
                <a:solidFill>
                  <a:schemeClr val="bg1"/>
                </a:solidFill>
              </a:rPr>
              <a:t>≈ 6x10</a:t>
            </a:r>
            <a:r>
              <a:rPr lang="en-US" baseline="30000" dirty="0">
                <a:solidFill>
                  <a:schemeClr val="bg1"/>
                </a:solidFill>
              </a:rPr>
              <a:t>11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CC60A-1B2D-9C87-3E3D-CC3648005DD7}"/>
              </a:ext>
            </a:extLst>
          </p:cNvPr>
          <p:cNvSpPr txBox="1"/>
          <p:nvPr/>
        </p:nvSpPr>
        <p:spPr>
          <a:xfrm>
            <a:off x="1654629" y="6593017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</a:rPr>
              <a:t>Brusa</a:t>
            </a:r>
            <a:r>
              <a:rPr lang="en-US" sz="1400" i="1" dirty="0">
                <a:solidFill>
                  <a:srgbClr val="000000"/>
                </a:solidFill>
              </a:rPr>
              <a:t>, GC et al.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69F60-C1D3-E07B-07CE-50AD2F051354}"/>
              </a:ext>
            </a:extLst>
          </p:cNvPr>
          <p:cNvSpPr txBox="1"/>
          <p:nvPr/>
        </p:nvSpPr>
        <p:spPr>
          <a:xfrm>
            <a:off x="1953387" y="1551835"/>
            <a:ext cx="468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CO(5-4) is detected at </a:t>
            </a:r>
            <a:r>
              <a:rPr lang="en-US" dirty="0">
                <a:solidFill>
                  <a:srgbClr val="FF0000"/>
                </a:solidFill>
              </a:rPr>
              <a:t>&gt;10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FF00"/>
                </a:solidFill>
              </a:rPr>
              <a:t>, FWHM=0.33”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log(L’</a:t>
            </a:r>
            <a:r>
              <a:rPr lang="en-US" baseline="-25000" dirty="0">
                <a:solidFill>
                  <a:srgbClr val="FFFF00"/>
                </a:solidFill>
              </a:rPr>
              <a:t>CO(5-4) </a:t>
            </a:r>
            <a:r>
              <a:rPr lang="en-US" dirty="0">
                <a:solidFill>
                  <a:srgbClr val="FFFF00"/>
                </a:solidFill>
              </a:rPr>
              <a:t>/K km s</a:t>
            </a:r>
            <a:r>
              <a:rPr lang="en-US" baseline="30000" dirty="0">
                <a:solidFill>
                  <a:srgbClr val="FFFF00"/>
                </a:solidFill>
              </a:rPr>
              <a:t>-1 </a:t>
            </a:r>
            <a:r>
              <a:rPr lang="en-US" dirty="0">
                <a:solidFill>
                  <a:srgbClr val="FFFF00"/>
                </a:solidFill>
              </a:rPr>
              <a:t>pc</a:t>
            </a:r>
            <a:r>
              <a:rPr lang="en-US" baseline="30000" dirty="0">
                <a:solidFill>
                  <a:srgbClr val="FFFF00"/>
                </a:solidFill>
              </a:rPr>
              <a:t>-2</a:t>
            </a:r>
            <a:r>
              <a:rPr lang="en-US" dirty="0">
                <a:solidFill>
                  <a:srgbClr val="FFFF00"/>
                </a:solidFill>
              </a:rPr>
              <a:t>) = 9.63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3EABE3-BC1F-433F-621F-53FB81B07484}"/>
              </a:ext>
            </a:extLst>
          </p:cNvPr>
          <p:cNvSpPr/>
          <p:nvPr/>
        </p:nvSpPr>
        <p:spPr>
          <a:xfrm>
            <a:off x="2656144" y="4926051"/>
            <a:ext cx="908593" cy="1134138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19677-F855-8ED1-97DB-55D6B0BD84B9}"/>
              </a:ext>
            </a:extLst>
          </p:cNvPr>
          <p:cNvSpPr/>
          <p:nvPr/>
        </p:nvSpPr>
        <p:spPr>
          <a:xfrm>
            <a:off x="4224869" y="4926051"/>
            <a:ext cx="857631" cy="1134138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18D48E-638A-0E22-B63E-4B12DB9205F0}"/>
              </a:ext>
            </a:extLst>
          </p:cNvPr>
          <p:cNvSpPr/>
          <p:nvPr/>
        </p:nvSpPr>
        <p:spPr>
          <a:xfrm>
            <a:off x="410884" y="269290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Kinematics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45EDB-D828-E67C-A17C-2CF890D35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69" y="970099"/>
            <a:ext cx="10911051" cy="56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26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03DA20-FFF7-B6FF-B83E-53401EC2AF47}"/>
              </a:ext>
            </a:extLst>
          </p:cNvPr>
          <p:cNvSpPr/>
          <p:nvPr/>
        </p:nvSpPr>
        <p:spPr>
          <a:xfrm>
            <a:off x="478316" y="457976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Excitation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8BF32-D79E-D6BB-D436-FA92C1A3C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27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695D16-B6BD-8078-338C-099A0FF43DB0}"/>
              </a:ext>
            </a:extLst>
          </p:cNvPr>
          <p:cNvSpPr/>
          <p:nvPr/>
        </p:nvSpPr>
        <p:spPr>
          <a:xfrm>
            <a:off x="2547225" y="119000"/>
            <a:ext cx="7620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MOKA3D: Modeling Outflows Kinematics in AGN 3D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EE949-4972-8E3A-335E-3B82BE501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0" y="103332"/>
            <a:ext cx="1421245" cy="1421245"/>
          </a:xfrm>
          <a:prstGeom prst="rect">
            <a:avLst/>
          </a:prstGeom>
        </p:spPr>
      </p:pic>
      <p:pic>
        <p:nvPicPr>
          <p:cNvPr id="7" name="map_vnii-vstar_snr3_smo_zoom.png" descr="map_vnii-vstar_snr3_smo_zoom.png">
            <a:extLst>
              <a:ext uri="{FF2B5EF4-FFF2-40B4-BE49-F238E27FC236}">
                <a16:creationId xmlns:a16="http://schemas.microsoft.com/office/drawing/2014/main" id="{86A89AC0-A97C-6BAC-8522-82E2BE5C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678" y="1000146"/>
            <a:ext cx="2344814" cy="187585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ircinus">
            <a:extLst>
              <a:ext uri="{FF2B5EF4-FFF2-40B4-BE49-F238E27FC236}">
                <a16:creationId xmlns:a16="http://schemas.microsoft.com/office/drawing/2014/main" id="{90E94061-0550-2AF2-1B21-A7F6DF20BCB7}"/>
              </a:ext>
            </a:extLst>
          </p:cNvPr>
          <p:cNvSpPr txBox="1"/>
          <p:nvPr/>
        </p:nvSpPr>
        <p:spPr>
          <a:xfrm>
            <a:off x="8464137" y="715042"/>
            <a:ext cx="765386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4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575"/>
              <a:t>Circinus</a:t>
            </a:r>
          </a:p>
        </p:txBody>
      </p:sp>
      <p:sp>
        <p:nvSpPr>
          <p:cNvPr id="9" name="NGC 4945">
            <a:extLst>
              <a:ext uri="{FF2B5EF4-FFF2-40B4-BE49-F238E27FC236}">
                <a16:creationId xmlns:a16="http://schemas.microsoft.com/office/drawing/2014/main" id="{E4294758-F7D7-26E3-F9E5-53CA71466602}"/>
              </a:ext>
            </a:extLst>
          </p:cNvPr>
          <p:cNvSpPr txBox="1"/>
          <p:nvPr/>
        </p:nvSpPr>
        <p:spPr>
          <a:xfrm>
            <a:off x="2979470" y="715042"/>
            <a:ext cx="1015904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4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575"/>
              <a:t>NGC 4945</a:t>
            </a:r>
          </a:p>
        </p:txBody>
      </p:sp>
      <p:pic>
        <p:nvPicPr>
          <p:cNvPr id="10" name="map_voiii-vstar_snr5_sig&lt;305_smo_zoom.png" descr="map_voiii-vstar_snr5_sig&lt;305_smo_zoom.png">
            <a:extLst>
              <a:ext uri="{FF2B5EF4-FFF2-40B4-BE49-F238E27FC236}">
                <a16:creationId xmlns:a16="http://schemas.microsoft.com/office/drawing/2014/main" id="{6B9AF488-80BC-3AD0-2705-37FC236EF8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22" r="1971"/>
          <a:stretch>
            <a:fillRect/>
          </a:stretch>
        </p:blipFill>
        <p:spPr>
          <a:xfrm>
            <a:off x="7780294" y="1000253"/>
            <a:ext cx="2133071" cy="189173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ut velocity fields are complex: real motions or effect of clumpy line emission?">
            <a:extLst>
              <a:ext uri="{FF2B5EF4-FFF2-40B4-BE49-F238E27FC236}">
                <a16:creationId xmlns:a16="http://schemas.microsoft.com/office/drawing/2014/main" id="{60606519-B165-5738-779A-5F6CB207A50C}"/>
              </a:ext>
            </a:extLst>
          </p:cNvPr>
          <p:cNvSpPr txBox="1"/>
          <p:nvPr/>
        </p:nvSpPr>
        <p:spPr>
          <a:xfrm>
            <a:off x="5583472" y="1196810"/>
            <a:ext cx="1702995" cy="1508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420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575" dirty="0"/>
              <a:t>Outflows velocity </a:t>
            </a:r>
            <a:r>
              <a:rPr sz="1575" dirty="0"/>
              <a:t>fields are complex: real motions or effect of clumpy line emission?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233A1F5A-8306-309D-4B8B-8CF75B634E1E}"/>
              </a:ext>
            </a:extLst>
          </p:cNvPr>
          <p:cNvGrpSpPr/>
          <p:nvPr/>
        </p:nvGrpSpPr>
        <p:grpSpPr>
          <a:xfrm>
            <a:off x="4357375" y="3092487"/>
            <a:ext cx="2387390" cy="1974723"/>
            <a:chOff x="6250" y="0"/>
            <a:chExt cx="8304146" cy="8252339"/>
          </a:xfrm>
        </p:grpSpPr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2A8A6E1F-FBC0-EDF4-5705-4E827A892460}"/>
                </a:ext>
              </a:extLst>
            </p:cNvPr>
            <p:cNvGrpSpPr/>
            <p:nvPr/>
          </p:nvGrpSpPr>
          <p:grpSpPr>
            <a:xfrm rot="3306226">
              <a:off x="1237622" y="1101058"/>
              <a:ext cx="5841403" cy="6050222"/>
              <a:chOff x="0" y="-1"/>
              <a:chExt cx="5841401" cy="6050220"/>
            </a:xfrm>
          </p:grpSpPr>
          <p:grpSp>
            <p:nvGrpSpPr>
              <p:cNvPr id="73" name="Group">
                <a:extLst>
                  <a:ext uri="{FF2B5EF4-FFF2-40B4-BE49-F238E27FC236}">
                    <a16:creationId xmlns:a16="http://schemas.microsoft.com/office/drawing/2014/main" id="{BBDA77B3-4E48-1B43-B41E-92C7AC3D6433}"/>
                  </a:ext>
                </a:extLst>
              </p:cNvPr>
              <p:cNvGrpSpPr/>
              <p:nvPr/>
            </p:nvGrpSpPr>
            <p:grpSpPr>
              <a:xfrm rot="21600000">
                <a:off x="943" y="836122"/>
                <a:ext cx="5776225" cy="5214098"/>
                <a:chOff x="14" y="7741"/>
                <a:chExt cx="5776223" cy="5214096"/>
              </a:xfrm>
            </p:grpSpPr>
            <p:sp>
              <p:nvSpPr>
                <p:cNvPr id="75" name="Line">
                  <a:extLst>
                    <a:ext uri="{FF2B5EF4-FFF2-40B4-BE49-F238E27FC236}">
                      <a16:creationId xmlns:a16="http://schemas.microsoft.com/office/drawing/2014/main" id="{97A31E83-9DFD-AE5D-831C-DB046FB8E10A}"/>
                    </a:ext>
                  </a:extLst>
                </p:cNvPr>
                <p:cNvSpPr/>
                <p:nvPr/>
              </p:nvSpPr>
              <p:spPr>
                <a:xfrm flipV="1">
                  <a:off x="2926963" y="112833"/>
                  <a:ext cx="2849276" cy="5109006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308075">
                    <a:defRPr sz="5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100"/>
                </a:p>
              </p:txBody>
            </p:sp>
            <p:sp>
              <p:nvSpPr>
                <p:cNvPr id="76" name="Line">
                  <a:extLst>
                    <a:ext uri="{FF2B5EF4-FFF2-40B4-BE49-F238E27FC236}">
                      <a16:creationId xmlns:a16="http://schemas.microsoft.com/office/drawing/2014/main" id="{CE3480CE-716E-1994-B431-ED0B5009126A}"/>
                    </a:ext>
                  </a:extLst>
                </p:cNvPr>
                <p:cNvSpPr/>
                <p:nvPr/>
              </p:nvSpPr>
              <p:spPr>
                <a:xfrm flipH="1" flipV="1">
                  <a:off x="14" y="7741"/>
                  <a:ext cx="2918387" cy="5196006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308075">
                    <a:defRPr sz="5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100"/>
                </a:p>
              </p:txBody>
            </p:sp>
          </p:grpSp>
          <p:sp>
            <p:nvSpPr>
              <p:cNvPr id="74" name="Group">
                <a:extLst>
                  <a:ext uri="{FF2B5EF4-FFF2-40B4-BE49-F238E27FC236}">
                    <a16:creationId xmlns:a16="http://schemas.microsoft.com/office/drawing/2014/main" id="{CE7DF5C7-0E0F-6A0E-09E6-95639B0E0CA4}"/>
                  </a:ext>
                </a:extLst>
              </p:cNvPr>
              <p:cNvSpPr/>
              <p:nvPr/>
            </p:nvSpPr>
            <p:spPr>
              <a:xfrm rot="43200000">
                <a:off x="-1" y="-1"/>
                <a:ext cx="5841403" cy="157336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100"/>
              </a:p>
            </p:txBody>
          </p:sp>
        </p:grpSp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844A4043-300E-AA2A-52D0-2DE27F7A7DD2}"/>
                </a:ext>
              </a:extLst>
            </p:cNvPr>
            <p:cNvGrpSpPr/>
            <p:nvPr/>
          </p:nvGrpSpPr>
          <p:grpSpPr>
            <a:xfrm>
              <a:off x="3485601" y="1727997"/>
              <a:ext cx="1519479" cy="1185674"/>
              <a:chOff x="0" y="0"/>
              <a:chExt cx="1519477" cy="1185672"/>
            </a:xfrm>
          </p:grpSpPr>
          <p:sp>
            <p:nvSpPr>
              <p:cNvPr id="68" name="Cloud">
                <a:extLst>
                  <a:ext uri="{FF2B5EF4-FFF2-40B4-BE49-F238E27FC236}">
                    <a16:creationId xmlns:a16="http://schemas.microsoft.com/office/drawing/2014/main" id="{0D9A783E-0E71-6680-1336-7A6F9A6350DE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9" name="Cloud">
                <a:extLst>
                  <a:ext uri="{FF2B5EF4-FFF2-40B4-BE49-F238E27FC236}">
                    <a16:creationId xmlns:a16="http://schemas.microsoft.com/office/drawing/2014/main" id="{9E579B41-579F-3CCA-95D3-2ACD19E96231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70" name="Cloud">
                <a:extLst>
                  <a:ext uri="{FF2B5EF4-FFF2-40B4-BE49-F238E27FC236}">
                    <a16:creationId xmlns:a16="http://schemas.microsoft.com/office/drawing/2014/main" id="{1C1DD9FE-A5EE-A94F-FDA9-7ECD5425E9F5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71" name="Cloud">
                <a:extLst>
                  <a:ext uri="{FF2B5EF4-FFF2-40B4-BE49-F238E27FC236}">
                    <a16:creationId xmlns:a16="http://schemas.microsoft.com/office/drawing/2014/main" id="{F2165C85-5784-DE9F-861F-52B4553FB5C6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72" name="Cloud">
                <a:extLst>
                  <a:ext uri="{FF2B5EF4-FFF2-40B4-BE49-F238E27FC236}">
                    <a16:creationId xmlns:a16="http://schemas.microsoft.com/office/drawing/2014/main" id="{57A8A67F-129C-CB93-49DA-ACF51F67DDD5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960F9282-1870-65DA-8EBB-16DBE320798E}"/>
                </a:ext>
              </a:extLst>
            </p:cNvPr>
            <p:cNvGrpSpPr/>
            <p:nvPr/>
          </p:nvGrpSpPr>
          <p:grpSpPr>
            <a:xfrm>
              <a:off x="1997333" y="4330942"/>
              <a:ext cx="1850997" cy="1352920"/>
              <a:chOff x="0" y="0"/>
              <a:chExt cx="1850996" cy="1352918"/>
            </a:xfrm>
          </p:grpSpPr>
          <p:sp>
            <p:nvSpPr>
              <p:cNvPr id="62" name="Cloud">
                <a:extLst>
                  <a:ext uri="{FF2B5EF4-FFF2-40B4-BE49-F238E27FC236}">
                    <a16:creationId xmlns:a16="http://schemas.microsoft.com/office/drawing/2014/main" id="{6E1BEDD3-1CFE-6E5D-BA6E-C8D00058C22F}"/>
                  </a:ext>
                </a:extLst>
              </p:cNvPr>
              <p:cNvSpPr/>
              <p:nvPr/>
            </p:nvSpPr>
            <p:spPr>
              <a:xfrm>
                <a:off x="331519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3" name="Cloud">
                <a:extLst>
                  <a:ext uri="{FF2B5EF4-FFF2-40B4-BE49-F238E27FC236}">
                    <a16:creationId xmlns:a16="http://schemas.microsoft.com/office/drawing/2014/main" id="{53689FEB-ED16-D65C-ABD6-CF16DE6F5F13}"/>
                  </a:ext>
                </a:extLst>
              </p:cNvPr>
              <p:cNvSpPr/>
              <p:nvPr/>
            </p:nvSpPr>
            <p:spPr>
              <a:xfrm>
                <a:off x="993516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4" name="Cloud">
                <a:extLst>
                  <a:ext uri="{FF2B5EF4-FFF2-40B4-BE49-F238E27FC236}">
                    <a16:creationId xmlns:a16="http://schemas.microsoft.com/office/drawing/2014/main" id="{FED777EC-3621-272D-B50B-6119E9024171}"/>
                  </a:ext>
                </a:extLst>
              </p:cNvPr>
              <p:cNvSpPr/>
              <p:nvPr/>
            </p:nvSpPr>
            <p:spPr>
              <a:xfrm>
                <a:off x="574880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5" name="Cloud">
                <a:extLst>
                  <a:ext uri="{FF2B5EF4-FFF2-40B4-BE49-F238E27FC236}">
                    <a16:creationId xmlns:a16="http://schemas.microsoft.com/office/drawing/2014/main" id="{6524CE0B-63DC-FEFD-A7B8-B7835B558E4F}"/>
                  </a:ext>
                </a:extLst>
              </p:cNvPr>
              <p:cNvSpPr/>
              <p:nvPr/>
            </p:nvSpPr>
            <p:spPr>
              <a:xfrm>
                <a:off x="885904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6" name="Cloud">
                <a:extLst>
                  <a:ext uri="{FF2B5EF4-FFF2-40B4-BE49-F238E27FC236}">
                    <a16:creationId xmlns:a16="http://schemas.microsoft.com/office/drawing/2014/main" id="{CC3CEC99-EDEC-4904-35CF-7DF58B4B7459}"/>
                  </a:ext>
                </a:extLst>
              </p:cNvPr>
              <p:cNvSpPr/>
              <p:nvPr/>
            </p:nvSpPr>
            <p:spPr>
              <a:xfrm>
                <a:off x="1336036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7" name="Cloud">
                <a:extLst>
                  <a:ext uri="{FF2B5EF4-FFF2-40B4-BE49-F238E27FC236}">
                    <a16:creationId xmlns:a16="http://schemas.microsoft.com/office/drawing/2014/main" id="{14445F2D-9E37-1393-C803-07EC807EB8A5}"/>
                  </a:ext>
                </a:extLst>
              </p:cNvPr>
              <p:cNvSpPr/>
              <p:nvPr/>
            </p:nvSpPr>
            <p:spPr>
              <a:xfrm>
                <a:off x="0" y="1042575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16" name="Group">
              <a:extLst>
                <a:ext uri="{FF2B5EF4-FFF2-40B4-BE49-F238E27FC236}">
                  <a16:creationId xmlns:a16="http://schemas.microsoft.com/office/drawing/2014/main" id="{D8C2622B-95B4-E8EE-8FDB-F49C3C95669A}"/>
                </a:ext>
              </a:extLst>
            </p:cNvPr>
            <p:cNvGrpSpPr/>
            <p:nvPr/>
          </p:nvGrpSpPr>
          <p:grpSpPr>
            <a:xfrm>
              <a:off x="2933763" y="2956848"/>
              <a:ext cx="1519478" cy="1185673"/>
              <a:chOff x="0" y="0"/>
              <a:chExt cx="1519477" cy="1185672"/>
            </a:xfrm>
          </p:grpSpPr>
          <p:sp>
            <p:nvSpPr>
              <p:cNvPr id="57" name="Cloud">
                <a:extLst>
                  <a:ext uri="{FF2B5EF4-FFF2-40B4-BE49-F238E27FC236}">
                    <a16:creationId xmlns:a16="http://schemas.microsoft.com/office/drawing/2014/main" id="{D123E4AE-71BA-796B-BC80-1730A1A1514A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8" name="Cloud">
                <a:extLst>
                  <a:ext uri="{FF2B5EF4-FFF2-40B4-BE49-F238E27FC236}">
                    <a16:creationId xmlns:a16="http://schemas.microsoft.com/office/drawing/2014/main" id="{588D9678-9DEB-B881-C3C1-0B91AB58F129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9" name="Cloud">
                <a:extLst>
                  <a:ext uri="{FF2B5EF4-FFF2-40B4-BE49-F238E27FC236}">
                    <a16:creationId xmlns:a16="http://schemas.microsoft.com/office/drawing/2014/main" id="{4CE11CEC-A113-527C-A8A8-6424146EE106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0" name="Cloud">
                <a:extLst>
                  <a:ext uri="{FF2B5EF4-FFF2-40B4-BE49-F238E27FC236}">
                    <a16:creationId xmlns:a16="http://schemas.microsoft.com/office/drawing/2014/main" id="{EC2235A5-9AB5-F0D3-1A6A-9D04C319AAFB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61" name="Cloud">
                <a:extLst>
                  <a:ext uri="{FF2B5EF4-FFF2-40B4-BE49-F238E27FC236}">
                    <a16:creationId xmlns:a16="http://schemas.microsoft.com/office/drawing/2014/main" id="{26642D70-F7CB-4F77-A447-57A54057CD75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id="{5393786B-F4F6-B0AD-070A-FF6E7A08BCB0}"/>
                </a:ext>
              </a:extLst>
            </p:cNvPr>
            <p:cNvGrpSpPr/>
            <p:nvPr/>
          </p:nvGrpSpPr>
          <p:grpSpPr>
            <a:xfrm>
              <a:off x="3694919" y="4117610"/>
              <a:ext cx="1519478" cy="1185674"/>
              <a:chOff x="0" y="0"/>
              <a:chExt cx="1519477" cy="1185672"/>
            </a:xfrm>
          </p:grpSpPr>
          <p:sp>
            <p:nvSpPr>
              <p:cNvPr id="52" name="Cloud">
                <a:extLst>
                  <a:ext uri="{FF2B5EF4-FFF2-40B4-BE49-F238E27FC236}">
                    <a16:creationId xmlns:a16="http://schemas.microsoft.com/office/drawing/2014/main" id="{ECCA1466-173E-0983-F517-FF0B4D45C35B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3" name="Cloud">
                <a:extLst>
                  <a:ext uri="{FF2B5EF4-FFF2-40B4-BE49-F238E27FC236}">
                    <a16:creationId xmlns:a16="http://schemas.microsoft.com/office/drawing/2014/main" id="{DE1A03F5-7BBF-A8CB-604B-6A9D9C9A9420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4" name="Cloud">
                <a:extLst>
                  <a:ext uri="{FF2B5EF4-FFF2-40B4-BE49-F238E27FC236}">
                    <a16:creationId xmlns:a16="http://schemas.microsoft.com/office/drawing/2014/main" id="{9FD6D7EC-8E7E-822A-82D0-57282FD50D69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5" name="Cloud">
                <a:extLst>
                  <a:ext uri="{FF2B5EF4-FFF2-40B4-BE49-F238E27FC236}">
                    <a16:creationId xmlns:a16="http://schemas.microsoft.com/office/drawing/2014/main" id="{1101F588-E98E-87FC-B802-4BEC41F4BBBC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6" name="Cloud">
                <a:extLst>
                  <a:ext uri="{FF2B5EF4-FFF2-40B4-BE49-F238E27FC236}">
                    <a16:creationId xmlns:a16="http://schemas.microsoft.com/office/drawing/2014/main" id="{8C9854EF-E0EC-43DB-CF34-CD97E0609F43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088221BC-442A-CCF9-30CC-003D62BC3E0D}"/>
                </a:ext>
              </a:extLst>
            </p:cNvPr>
            <p:cNvGrpSpPr/>
            <p:nvPr/>
          </p:nvGrpSpPr>
          <p:grpSpPr>
            <a:xfrm>
              <a:off x="4414003" y="2956848"/>
              <a:ext cx="1519478" cy="1185673"/>
              <a:chOff x="0" y="0"/>
              <a:chExt cx="1519477" cy="1185672"/>
            </a:xfrm>
          </p:grpSpPr>
          <p:sp>
            <p:nvSpPr>
              <p:cNvPr id="47" name="Cloud">
                <a:extLst>
                  <a:ext uri="{FF2B5EF4-FFF2-40B4-BE49-F238E27FC236}">
                    <a16:creationId xmlns:a16="http://schemas.microsoft.com/office/drawing/2014/main" id="{47BFEFC6-1158-9D25-D7CD-0808D1CFEC72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8" name="Cloud">
                <a:extLst>
                  <a:ext uri="{FF2B5EF4-FFF2-40B4-BE49-F238E27FC236}">
                    <a16:creationId xmlns:a16="http://schemas.microsoft.com/office/drawing/2014/main" id="{B81408C9-32F1-38E9-5E03-09B498138912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9" name="Cloud">
                <a:extLst>
                  <a:ext uri="{FF2B5EF4-FFF2-40B4-BE49-F238E27FC236}">
                    <a16:creationId xmlns:a16="http://schemas.microsoft.com/office/drawing/2014/main" id="{AFBA8E35-2ED4-1B50-05F3-82DA7E930D7E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0" name="Cloud">
                <a:extLst>
                  <a:ext uri="{FF2B5EF4-FFF2-40B4-BE49-F238E27FC236}">
                    <a16:creationId xmlns:a16="http://schemas.microsoft.com/office/drawing/2014/main" id="{27160BDB-DB55-5D9B-28D3-259791EA1287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51" name="Cloud">
                <a:extLst>
                  <a:ext uri="{FF2B5EF4-FFF2-40B4-BE49-F238E27FC236}">
                    <a16:creationId xmlns:a16="http://schemas.microsoft.com/office/drawing/2014/main" id="{83A934F7-2952-6FB2-4567-1F615EFFAD46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25CD0311-8D56-7E37-76E0-7CE98A6D2C20}"/>
                </a:ext>
              </a:extLst>
            </p:cNvPr>
            <p:cNvGrpSpPr/>
            <p:nvPr/>
          </p:nvGrpSpPr>
          <p:grpSpPr>
            <a:xfrm>
              <a:off x="5247261" y="4117610"/>
              <a:ext cx="1519478" cy="1185674"/>
              <a:chOff x="0" y="0"/>
              <a:chExt cx="1519477" cy="1185672"/>
            </a:xfrm>
          </p:grpSpPr>
          <p:sp>
            <p:nvSpPr>
              <p:cNvPr id="42" name="Cloud">
                <a:extLst>
                  <a:ext uri="{FF2B5EF4-FFF2-40B4-BE49-F238E27FC236}">
                    <a16:creationId xmlns:a16="http://schemas.microsoft.com/office/drawing/2014/main" id="{4054FD4D-794A-9DA4-D583-D7FD8362F128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3" name="Cloud">
                <a:extLst>
                  <a:ext uri="{FF2B5EF4-FFF2-40B4-BE49-F238E27FC236}">
                    <a16:creationId xmlns:a16="http://schemas.microsoft.com/office/drawing/2014/main" id="{8787338C-7DCA-B03F-B777-C31FA5D18622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4" name="Cloud">
                <a:extLst>
                  <a:ext uri="{FF2B5EF4-FFF2-40B4-BE49-F238E27FC236}">
                    <a16:creationId xmlns:a16="http://schemas.microsoft.com/office/drawing/2014/main" id="{6168778D-C096-238E-A420-156B80628200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5" name="Cloud">
                <a:extLst>
                  <a:ext uri="{FF2B5EF4-FFF2-40B4-BE49-F238E27FC236}">
                    <a16:creationId xmlns:a16="http://schemas.microsoft.com/office/drawing/2014/main" id="{16852532-4C1E-3759-5877-ADED8CB3F071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6" name="Cloud">
                <a:extLst>
                  <a:ext uri="{FF2B5EF4-FFF2-40B4-BE49-F238E27FC236}">
                    <a16:creationId xmlns:a16="http://schemas.microsoft.com/office/drawing/2014/main" id="{B34D1D08-E01D-DB54-DBC6-03785C448D7E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D928A200-253B-0BD1-C016-D9E3EA8A4824}"/>
                </a:ext>
              </a:extLst>
            </p:cNvPr>
            <p:cNvGrpSpPr/>
            <p:nvPr/>
          </p:nvGrpSpPr>
          <p:grpSpPr>
            <a:xfrm>
              <a:off x="4215686" y="685484"/>
              <a:ext cx="1519478" cy="1185674"/>
              <a:chOff x="0" y="0"/>
              <a:chExt cx="1519477" cy="1185672"/>
            </a:xfrm>
          </p:grpSpPr>
          <p:sp>
            <p:nvSpPr>
              <p:cNvPr id="37" name="Cloud">
                <a:extLst>
                  <a:ext uri="{FF2B5EF4-FFF2-40B4-BE49-F238E27FC236}">
                    <a16:creationId xmlns:a16="http://schemas.microsoft.com/office/drawing/2014/main" id="{8A7AEA5D-633D-FAA2-A8A2-9862FD4AA995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8" name="Cloud">
                <a:extLst>
                  <a:ext uri="{FF2B5EF4-FFF2-40B4-BE49-F238E27FC236}">
                    <a16:creationId xmlns:a16="http://schemas.microsoft.com/office/drawing/2014/main" id="{F23FE312-F272-3411-DCBE-6AA8EF12DC17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9" name="Cloud">
                <a:extLst>
                  <a:ext uri="{FF2B5EF4-FFF2-40B4-BE49-F238E27FC236}">
                    <a16:creationId xmlns:a16="http://schemas.microsoft.com/office/drawing/2014/main" id="{E942DD89-8B32-B963-B6DF-2FE45C76F9C2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0" name="Cloud">
                <a:extLst>
                  <a:ext uri="{FF2B5EF4-FFF2-40B4-BE49-F238E27FC236}">
                    <a16:creationId xmlns:a16="http://schemas.microsoft.com/office/drawing/2014/main" id="{721360DA-FA1C-79C3-C491-C92199050181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41" name="Cloud">
                <a:extLst>
                  <a:ext uri="{FF2B5EF4-FFF2-40B4-BE49-F238E27FC236}">
                    <a16:creationId xmlns:a16="http://schemas.microsoft.com/office/drawing/2014/main" id="{C744ABEF-CAA0-A1E8-5C41-6B83B7E968A2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45AA45E0-E0CB-7C0C-2BA9-5220D50C8562}"/>
                </a:ext>
              </a:extLst>
            </p:cNvPr>
            <p:cNvGrpSpPr/>
            <p:nvPr/>
          </p:nvGrpSpPr>
          <p:grpSpPr>
            <a:xfrm>
              <a:off x="5532694" y="2466142"/>
              <a:ext cx="1519478" cy="1185673"/>
              <a:chOff x="0" y="0"/>
              <a:chExt cx="1519477" cy="1185672"/>
            </a:xfrm>
          </p:grpSpPr>
          <p:sp>
            <p:nvSpPr>
              <p:cNvPr id="32" name="Cloud">
                <a:extLst>
                  <a:ext uri="{FF2B5EF4-FFF2-40B4-BE49-F238E27FC236}">
                    <a16:creationId xmlns:a16="http://schemas.microsoft.com/office/drawing/2014/main" id="{963AA5C2-A0DA-2D9D-24FE-0CC2FF43DFFF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3" name="Cloud">
                <a:extLst>
                  <a:ext uri="{FF2B5EF4-FFF2-40B4-BE49-F238E27FC236}">
                    <a16:creationId xmlns:a16="http://schemas.microsoft.com/office/drawing/2014/main" id="{7F5DD3A0-D2B6-DC14-F83A-19086A0AC347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4" name="Cloud">
                <a:extLst>
                  <a:ext uri="{FF2B5EF4-FFF2-40B4-BE49-F238E27FC236}">
                    <a16:creationId xmlns:a16="http://schemas.microsoft.com/office/drawing/2014/main" id="{7CC81F67-EA6B-1AFD-11D0-0871D76293C2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5" name="Cloud">
                <a:extLst>
                  <a:ext uri="{FF2B5EF4-FFF2-40B4-BE49-F238E27FC236}">
                    <a16:creationId xmlns:a16="http://schemas.microsoft.com/office/drawing/2014/main" id="{198E8257-CAAA-3085-25F6-85A72A5DE785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6" name="Cloud">
                <a:extLst>
                  <a:ext uri="{FF2B5EF4-FFF2-40B4-BE49-F238E27FC236}">
                    <a16:creationId xmlns:a16="http://schemas.microsoft.com/office/drawing/2014/main" id="{746D1C0B-6753-509B-4E25-79F50E2ECC44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8FF9C64E-4B58-6EE5-1021-C63D5B32EBED}"/>
                </a:ext>
              </a:extLst>
            </p:cNvPr>
            <p:cNvGrpSpPr/>
            <p:nvPr/>
          </p:nvGrpSpPr>
          <p:grpSpPr>
            <a:xfrm>
              <a:off x="6365952" y="3808784"/>
              <a:ext cx="1519478" cy="1185674"/>
              <a:chOff x="0" y="0"/>
              <a:chExt cx="1519477" cy="1185672"/>
            </a:xfrm>
          </p:grpSpPr>
          <p:sp>
            <p:nvSpPr>
              <p:cNvPr id="27" name="Cloud">
                <a:extLst>
                  <a:ext uri="{FF2B5EF4-FFF2-40B4-BE49-F238E27FC236}">
                    <a16:creationId xmlns:a16="http://schemas.microsoft.com/office/drawing/2014/main" id="{5CC49E9A-73E2-AF39-1FDE-C394DD6CF2A8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28" name="Cloud">
                <a:extLst>
                  <a:ext uri="{FF2B5EF4-FFF2-40B4-BE49-F238E27FC236}">
                    <a16:creationId xmlns:a16="http://schemas.microsoft.com/office/drawing/2014/main" id="{D5D21C5A-FCB6-BBC9-9452-1F3333C27F23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29" name="Cloud">
                <a:extLst>
                  <a:ext uri="{FF2B5EF4-FFF2-40B4-BE49-F238E27FC236}">
                    <a16:creationId xmlns:a16="http://schemas.microsoft.com/office/drawing/2014/main" id="{90540F18-C301-39F0-2671-69053044A749}"/>
                  </a:ext>
                </a:extLst>
              </p:cNvPr>
              <p:cNvSpPr/>
              <p:nvPr/>
            </p:nvSpPr>
            <p:spPr>
              <a:xfrm>
                <a:off x="243361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0" name="Cloud">
                <a:extLst>
                  <a:ext uri="{FF2B5EF4-FFF2-40B4-BE49-F238E27FC236}">
                    <a16:creationId xmlns:a16="http://schemas.microsoft.com/office/drawing/2014/main" id="{7FD4B73F-9D23-A165-ECB3-BDD59B3B66E4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31" name="Cloud">
                <a:extLst>
                  <a:ext uri="{FF2B5EF4-FFF2-40B4-BE49-F238E27FC236}">
                    <a16:creationId xmlns:a16="http://schemas.microsoft.com/office/drawing/2014/main" id="{EBE0EB4D-650B-CE3E-C5BF-AD50D52A3F95}"/>
                  </a:ext>
                </a:extLst>
              </p:cNvPr>
              <p:cNvSpPr/>
              <p:nvPr/>
            </p:nvSpPr>
            <p:spPr>
              <a:xfrm>
                <a:off x="1004517" y="875329"/>
                <a:ext cx="514961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id="{566DE54F-5F53-063F-2B7C-A04E467E819B}"/>
                </a:ext>
              </a:extLst>
            </p:cNvPr>
            <p:cNvGrpSpPr/>
            <p:nvPr/>
          </p:nvGrpSpPr>
          <p:grpSpPr>
            <a:xfrm>
              <a:off x="4889726" y="1899257"/>
              <a:ext cx="1176958" cy="843154"/>
              <a:chOff x="0" y="0"/>
              <a:chExt cx="1176956" cy="843152"/>
            </a:xfrm>
          </p:grpSpPr>
          <p:sp>
            <p:nvSpPr>
              <p:cNvPr id="24" name="Cloud">
                <a:extLst>
                  <a:ext uri="{FF2B5EF4-FFF2-40B4-BE49-F238E27FC236}">
                    <a16:creationId xmlns:a16="http://schemas.microsoft.com/office/drawing/2014/main" id="{866FDB44-762F-55EB-2223-159BD0439313}"/>
                  </a:ext>
                </a:extLst>
              </p:cNvPr>
              <p:cNvSpPr/>
              <p:nvPr/>
            </p:nvSpPr>
            <p:spPr>
              <a:xfrm>
                <a:off x="0" y="346534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25" name="Cloud">
                <a:extLst>
                  <a:ext uri="{FF2B5EF4-FFF2-40B4-BE49-F238E27FC236}">
                    <a16:creationId xmlns:a16="http://schemas.microsoft.com/office/drawing/2014/main" id="{B131F194-79EF-9D63-2601-6EFF721B2598}"/>
                  </a:ext>
                </a:extLst>
              </p:cNvPr>
              <p:cNvSpPr/>
              <p:nvPr/>
            </p:nvSpPr>
            <p:spPr>
              <a:xfrm>
                <a:off x="661997" y="532809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  <p:sp>
            <p:nvSpPr>
              <p:cNvPr id="26" name="Cloud">
                <a:extLst>
                  <a:ext uri="{FF2B5EF4-FFF2-40B4-BE49-F238E27FC236}">
                    <a16:creationId xmlns:a16="http://schemas.microsoft.com/office/drawing/2014/main" id="{A8BDACC9-1287-9757-A39F-D5B2A36C46F9}"/>
                  </a:ext>
                </a:extLst>
              </p:cNvPr>
              <p:cNvSpPr/>
              <p:nvPr/>
            </p:nvSpPr>
            <p:spPr>
              <a:xfrm>
                <a:off x="554385" y="0"/>
                <a:ext cx="514960" cy="31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03" y="0"/>
                    </a:moveTo>
                    <a:cubicBezTo>
                      <a:pt x="7967" y="0"/>
                      <a:pt x="5720" y="2939"/>
                      <a:pt x="4858" y="7062"/>
                    </a:cubicBezTo>
                    <a:cubicBezTo>
                      <a:pt x="4628" y="6992"/>
                      <a:pt x="4391" y="6953"/>
                      <a:pt x="4150" y="6953"/>
                    </a:cubicBezTo>
                    <a:cubicBezTo>
                      <a:pt x="1857" y="6953"/>
                      <a:pt x="0" y="10233"/>
                      <a:pt x="0" y="14278"/>
                    </a:cubicBezTo>
                    <a:cubicBezTo>
                      <a:pt x="0" y="18323"/>
                      <a:pt x="1857" y="21600"/>
                      <a:pt x="4150" y="21600"/>
                    </a:cubicBezTo>
                    <a:cubicBezTo>
                      <a:pt x="4193" y="21600"/>
                      <a:pt x="4237" y="21597"/>
                      <a:pt x="4279" y="21594"/>
                    </a:cubicBezTo>
                    <a:lnTo>
                      <a:pt x="10532" y="21597"/>
                    </a:lnTo>
                    <a:cubicBezTo>
                      <a:pt x="10555" y="21598"/>
                      <a:pt x="10579" y="21600"/>
                      <a:pt x="10603" y="21600"/>
                    </a:cubicBezTo>
                    <a:cubicBezTo>
                      <a:pt x="10626" y="21600"/>
                      <a:pt x="10648" y="21598"/>
                      <a:pt x="10672" y="21597"/>
                    </a:cubicBezTo>
                    <a:lnTo>
                      <a:pt x="18141" y="21600"/>
                    </a:lnTo>
                    <a:cubicBezTo>
                      <a:pt x="20051" y="21600"/>
                      <a:pt x="21600" y="18868"/>
                      <a:pt x="21600" y="15496"/>
                    </a:cubicBezTo>
                    <a:cubicBezTo>
                      <a:pt x="21600" y="12124"/>
                      <a:pt x="20051" y="9389"/>
                      <a:pt x="18141" y="9389"/>
                    </a:cubicBezTo>
                    <a:cubicBezTo>
                      <a:pt x="17627" y="9389"/>
                      <a:pt x="17139" y="9589"/>
                      <a:pt x="16701" y="9943"/>
                    </a:cubicBezTo>
                    <a:cubicBezTo>
                      <a:pt x="16453" y="4379"/>
                      <a:pt x="13819" y="0"/>
                      <a:pt x="10603" y="0"/>
                    </a:cubicBezTo>
                    <a:close/>
                  </a:path>
                </a:pathLst>
              </a:custGeom>
              <a:solidFill>
                <a:srgbClr val="BE50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 defTabSz="308075">
                  <a:defRPr sz="3200" cap="all" spc="512">
                    <a:solidFill>
                      <a:srgbClr val="FFFF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00"/>
              </a:p>
            </p:txBody>
          </p:sp>
        </p:grpSp>
      </p:grpSp>
      <p:grpSp>
        <p:nvGrpSpPr>
          <p:cNvPr id="77" name="Group">
            <a:extLst>
              <a:ext uri="{FF2B5EF4-FFF2-40B4-BE49-F238E27FC236}">
                <a16:creationId xmlns:a16="http://schemas.microsoft.com/office/drawing/2014/main" id="{052B1BA9-73CE-100D-804F-DE5C60BEC730}"/>
              </a:ext>
            </a:extLst>
          </p:cNvPr>
          <p:cNvGrpSpPr/>
          <p:nvPr/>
        </p:nvGrpSpPr>
        <p:grpSpPr>
          <a:xfrm>
            <a:off x="8335337" y="3246195"/>
            <a:ext cx="1687831" cy="1975936"/>
            <a:chOff x="230873" y="433387"/>
            <a:chExt cx="4500880" cy="5269161"/>
          </a:xfrm>
        </p:grpSpPr>
        <p:sp>
          <p:nvSpPr>
            <p:cNvPr id="78" name="Line">
              <a:extLst>
                <a:ext uri="{FF2B5EF4-FFF2-40B4-BE49-F238E27FC236}">
                  <a16:creationId xmlns:a16="http://schemas.microsoft.com/office/drawing/2014/main" id="{8D06943F-44E5-0CD9-1AD7-B685B57938EA}"/>
                </a:ext>
              </a:extLst>
            </p:cNvPr>
            <p:cNvSpPr/>
            <p:nvPr/>
          </p:nvSpPr>
          <p:spPr>
            <a:xfrm flipV="1">
              <a:off x="1252270" y="610912"/>
              <a:ext cx="1" cy="23410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>
                <a:defRPr sz="3200" cap="all" spc="512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00"/>
            </a:p>
          </p:txBody>
        </p:sp>
        <p:sp>
          <p:nvSpPr>
            <p:cNvPr id="79" name="Line">
              <a:extLst>
                <a:ext uri="{FF2B5EF4-FFF2-40B4-BE49-F238E27FC236}">
                  <a16:creationId xmlns:a16="http://schemas.microsoft.com/office/drawing/2014/main" id="{00831DCF-89D0-0B2F-91BD-42E2F5477233}"/>
                </a:ext>
              </a:extLst>
            </p:cNvPr>
            <p:cNvSpPr/>
            <p:nvPr/>
          </p:nvSpPr>
          <p:spPr>
            <a:xfrm>
              <a:off x="1268304" y="2947669"/>
              <a:ext cx="197658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>
                <a:defRPr sz="3200" cap="all" spc="512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00"/>
            </a:p>
          </p:txBody>
        </p:sp>
        <p:sp>
          <p:nvSpPr>
            <p:cNvPr id="80" name="Line">
              <a:extLst>
                <a:ext uri="{FF2B5EF4-FFF2-40B4-BE49-F238E27FC236}">
                  <a16:creationId xmlns:a16="http://schemas.microsoft.com/office/drawing/2014/main" id="{1B90B30E-3043-4B6C-72B8-AAA4CC9CD484}"/>
                </a:ext>
              </a:extLst>
            </p:cNvPr>
            <p:cNvSpPr/>
            <p:nvPr/>
          </p:nvSpPr>
          <p:spPr>
            <a:xfrm flipH="1">
              <a:off x="342414" y="2923063"/>
              <a:ext cx="946845" cy="12555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>
                <a:defRPr sz="3200" cap="all" spc="512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00"/>
            </a:p>
          </p:txBody>
        </p:sp>
        <p:sp>
          <p:nvSpPr>
            <p:cNvPr id="81" name="X">
              <a:extLst>
                <a:ext uri="{FF2B5EF4-FFF2-40B4-BE49-F238E27FC236}">
                  <a16:creationId xmlns:a16="http://schemas.microsoft.com/office/drawing/2014/main" id="{8F1E7B79-2FAC-A09A-D17B-AC30716BB369}"/>
                </a:ext>
              </a:extLst>
            </p:cNvPr>
            <p:cNvSpPr/>
            <p:nvPr/>
          </p:nvSpPr>
          <p:spPr>
            <a:xfrm>
              <a:off x="1677879" y="43338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4200"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rPr sz="1575"/>
                <a:t>X</a:t>
              </a:r>
            </a:p>
          </p:txBody>
        </p:sp>
        <p:sp>
          <p:nvSpPr>
            <p:cNvPr id="82" name="Y">
              <a:extLst>
                <a:ext uri="{FF2B5EF4-FFF2-40B4-BE49-F238E27FC236}">
                  <a16:creationId xmlns:a16="http://schemas.microsoft.com/office/drawing/2014/main" id="{47410E26-3141-79C0-F6A3-752DA6E99EAD}"/>
                </a:ext>
              </a:extLst>
            </p:cNvPr>
            <p:cNvSpPr/>
            <p:nvPr/>
          </p:nvSpPr>
          <p:spPr>
            <a:xfrm>
              <a:off x="230873" y="44325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4200"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rPr sz="1575"/>
                <a:t>Y</a:t>
              </a:r>
            </a:p>
          </p:txBody>
        </p:sp>
        <p:sp>
          <p:nvSpPr>
            <p:cNvPr id="83" name="Vobs">
              <a:extLst>
                <a:ext uri="{FF2B5EF4-FFF2-40B4-BE49-F238E27FC236}">
                  <a16:creationId xmlns:a16="http://schemas.microsoft.com/office/drawing/2014/main" id="{32C4D89F-26FF-2E5D-23F3-F74394346BE2}"/>
                </a:ext>
              </a:extLst>
            </p:cNvPr>
            <p:cNvSpPr/>
            <p:nvPr/>
          </p:nvSpPr>
          <p:spPr>
            <a:xfrm>
              <a:off x="3461753" y="25310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308075">
                <a:defRPr sz="4200">
                  <a:latin typeface="Avenir Light"/>
                  <a:ea typeface="Avenir Light"/>
                  <a:cs typeface="Avenir Light"/>
                  <a:sym typeface="Avenir Light"/>
                </a:defRPr>
              </a:pPr>
              <a:r>
                <a:rPr sz="1575"/>
                <a:t>V</a:t>
              </a:r>
              <a:r>
                <a:rPr sz="1575" baseline="-5999"/>
                <a:t>obs</a:t>
              </a:r>
            </a:p>
          </p:txBody>
        </p:sp>
        <p:sp>
          <p:nvSpPr>
            <p:cNvPr id="84" name="Datacube">
              <a:extLst>
                <a:ext uri="{FF2B5EF4-FFF2-40B4-BE49-F238E27FC236}">
                  <a16:creationId xmlns:a16="http://schemas.microsoft.com/office/drawing/2014/main" id="{1A621EF8-4A3C-8D80-B3EC-9E7B534BEE74}"/>
                </a:ext>
              </a:extLst>
            </p:cNvPr>
            <p:cNvSpPr/>
            <p:nvPr/>
          </p:nvSpPr>
          <p:spPr>
            <a:xfrm>
              <a:off x="2256596" y="433726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821531">
                <a:lnSpc>
                  <a:spcPct val="100000"/>
                </a:lnSpc>
                <a:spcBef>
                  <a:spcPts val="0"/>
                </a:spcBef>
                <a:defRPr sz="4200"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r>
                <a:rPr sz="1575"/>
                <a:t>Datacube</a:t>
              </a:r>
            </a:p>
          </p:txBody>
        </p:sp>
      </p:grpSp>
      <p:grpSp>
        <p:nvGrpSpPr>
          <p:cNvPr id="85" name="Group">
            <a:extLst>
              <a:ext uri="{FF2B5EF4-FFF2-40B4-BE49-F238E27FC236}">
                <a16:creationId xmlns:a16="http://schemas.microsoft.com/office/drawing/2014/main" id="{60066740-479A-22E1-C75C-C9556B3E3242}"/>
              </a:ext>
            </a:extLst>
          </p:cNvPr>
          <p:cNvGrpSpPr/>
          <p:nvPr/>
        </p:nvGrpSpPr>
        <p:grpSpPr>
          <a:xfrm>
            <a:off x="5994050" y="3707939"/>
            <a:ext cx="3207674" cy="124276"/>
            <a:chOff x="0" y="0"/>
            <a:chExt cx="8553797" cy="331400"/>
          </a:xfrm>
        </p:grpSpPr>
        <p:sp>
          <p:nvSpPr>
            <p:cNvPr id="86" name="Cloud">
              <a:extLst>
                <a:ext uri="{FF2B5EF4-FFF2-40B4-BE49-F238E27FC236}">
                  <a16:creationId xmlns:a16="http://schemas.microsoft.com/office/drawing/2014/main" id="{BC63C548-718E-A8F7-184E-65AF3E2E7B1B}"/>
                </a:ext>
              </a:extLst>
            </p:cNvPr>
            <p:cNvSpPr/>
            <p:nvPr/>
          </p:nvSpPr>
          <p:spPr>
            <a:xfrm>
              <a:off x="8003898" y="0"/>
              <a:ext cx="549900" cy="33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BE500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>
                <a:defRPr sz="3200" cap="all" spc="512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00"/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2798E603-AF77-4C1F-C7E5-42CB432093D0}"/>
                </a:ext>
              </a:extLst>
            </p:cNvPr>
            <p:cNvSpPr/>
            <p:nvPr/>
          </p:nvSpPr>
          <p:spPr>
            <a:xfrm>
              <a:off x="0" y="201418"/>
              <a:ext cx="8310396" cy="1"/>
            </a:xfrm>
            <a:prstGeom prst="line">
              <a:avLst/>
            </a:prstGeom>
            <a:noFill/>
            <a:ln w="25400" cap="flat">
              <a:solidFill>
                <a:srgbClr val="FDA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75">
                <a:defRPr sz="3200" cap="all" spc="512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00"/>
            </a:p>
          </p:txBody>
        </p:sp>
      </p:grpSp>
      <p:sp>
        <p:nvSpPr>
          <p:cNvPr id="88" name="Montecarlo “cloud” model, assumed velocity field…">
            <a:extLst>
              <a:ext uri="{FF2B5EF4-FFF2-40B4-BE49-F238E27FC236}">
                <a16:creationId xmlns:a16="http://schemas.microsoft.com/office/drawing/2014/main" id="{E06D3DDF-38D0-399C-B421-5469F13A4C4F}"/>
              </a:ext>
            </a:extLst>
          </p:cNvPr>
          <p:cNvSpPr txBox="1">
            <a:spLocks/>
          </p:cNvSpPr>
          <p:nvPr/>
        </p:nvSpPr>
        <p:spPr>
          <a:xfrm>
            <a:off x="2360008" y="4933366"/>
            <a:ext cx="7802879" cy="182785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9825" indent="-199825" defTabSz="249540">
              <a:spcBef>
                <a:spcPts val="1050"/>
              </a:spcBef>
              <a:defRPr sz="3402"/>
            </a:pPr>
            <a:r>
              <a:rPr lang="en-GB" sz="3402" dirty="0" err="1"/>
              <a:t>Montecarlo</a:t>
            </a:r>
            <a:r>
              <a:rPr lang="en-GB" sz="3402" dirty="0"/>
              <a:t> “cloud” model, assumed velocity field</a:t>
            </a:r>
          </a:p>
          <a:p>
            <a:pPr marL="199825" indent="-199825" defTabSz="249540">
              <a:spcBef>
                <a:spcPts val="1050"/>
              </a:spcBef>
              <a:defRPr sz="3402"/>
            </a:pPr>
            <a:r>
              <a:rPr lang="en-GB" sz="3402" dirty="0"/>
              <a:t>Takes into account all geometrical projection effects and observational effects (e.g. beam smearing, binning, etc.)</a:t>
            </a:r>
          </a:p>
          <a:p>
            <a:pPr marL="196257" indent="-196257" defTabSz="249540">
              <a:spcBef>
                <a:spcPts val="1050"/>
              </a:spcBef>
              <a:defRPr sz="3564"/>
            </a:pPr>
            <a:r>
              <a:rPr lang="en-GB" sz="3564" dirty="0"/>
              <a:t>Weigh clouds according to measured flux in </a:t>
            </a:r>
            <a:r>
              <a:rPr lang="en-GB" sz="3564" dirty="0" err="1"/>
              <a:t>spaxel</a:t>
            </a:r>
            <a:r>
              <a:rPr lang="en-GB" sz="3564" dirty="0"/>
              <a:t> where cloud is “observed” </a:t>
            </a:r>
          </a:p>
          <a:p>
            <a:pPr marL="199825" indent="-199825" defTabSz="249540">
              <a:spcBef>
                <a:spcPts val="1050"/>
              </a:spcBef>
              <a:defRPr sz="3402"/>
            </a:pPr>
            <a:r>
              <a:rPr lang="en-GB" sz="3402" dirty="0"/>
              <a:t>Extremely versatile: allow tomographic reconstruction of 3D structure following assumption of velocity field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39B04ED-4741-BA22-E5D1-0AD359A52231}"/>
              </a:ext>
            </a:extLst>
          </p:cNvPr>
          <p:cNvSpPr txBox="1"/>
          <p:nvPr/>
        </p:nvSpPr>
        <p:spPr>
          <a:xfrm>
            <a:off x="2289288" y="3229590"/>
            <a:ext cx="2322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Next generation kinematical model</a:t>
            </a:r>
          </a:p>
        </p:txBody>
      </p:sp>
      <p:sp>
        <p:nvSpPr>
          <p:cNvPr id="90" name="Marconi et al., in prep.">
            <a:extLst>
              <a:ext uri="{FF2B5EF4-FFF2-40B4-BE49-F238E27FC236}">
                <a16:creationId xmlns:a16="http://schemas.microsoft.com/office/drawing/2014/main" id="{A3AC2FF7-23FA-0F30-1E95-9FF75CAA3CBE}"/>
              </a:ext>
            </a:extLst>
          </p:cNvPr>
          <p:cNvSpPr txBox="1"/>
          <p:nvPr/>
        </p:nvSpPr>
        <p:spPr>
          <a:xfrm>
            <a:off x="8729700" y="6576914"/>
            <a:ext cx="2171492" cy="3003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3700"/>
              </a:spcBef>
              <a:defRPr sz="38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600" b="1" i="1" dirty="0">
                <a:latin typeface="+mn-lt"/>
              </a:rPr>
              <a:t>Marconcini+23</a:t>
            </a:r>
            <a:endParaRPr sz="16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8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 advAuto="0"/>
      <p:bldP spid="85" grpId="0" animBg="1" advAuto="0"/>
      <p:bldP spid="88" grpId="0" build="p"/>
      <p:bldP spid="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GC4945 MUSE observations, MAGNUM survey">
            <a:extLst>
              <a:ext uri="{FF2B5EF4-FFF2-40B4-BE49-F238E27FC236}">
                <a16:creationId xmlns:a16="http://schemas.microsoft.com/office/drawing/2014/main" id="{9C6D9D88-0338-C82E-FD5D-E38187110B9C}"/>
              </a:ext>
            </a:extLst>
          </p:cNvPr>
          <p:cNvSpPr txBox="1"/>
          <p:nvPr/>
        </p:nvSpPr>
        <p:spPr>
          <a:xfrm>
            <a:off x="3250627" y="1300399"/>
            <a:ext cx="5690745" cy="3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4288" tIns="14288" rIns="14288" bIns="14288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6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rPr sz="1800" dirty="0">
                <a:solidFill>
                  <a:schemeClr val="bg1"/>
                </a:solidFill>
              </a:rPr>
              <a:t>NGC4945 MUSE observations, MAGNUM survey</a:t>
            </a:r>
          </a:p>
        </p:txBody>
      </p:sp>
      <p:sp>
        <p:nvSpPr>
          <p:cNvPr id="5" name="Flux">
            <a:extLst>
              <a:ext uri="{FF2B5EF4-FFF2-40B4-BE49-F238E27FC236}">
                <a16:creationId xmlns:a16="http://schemas.microsoft.com/office/drawing/2014/main" id="{B91B3551-1DEC-1C2C-CA0B-137B08778D0F}"/>
              </a:ext>
            </a:extLst>
          </p:cNvPr>
          <p:cNvSpPr txBox="1"/>
          <p:nvPr/>
        </p:nvSpPr>
        <p:spPr>
          <a:xfrm>
            <a:off x="5779593" y="2294578"/>
            <a:ext cx="365487" cy="236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6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350"/>
              <a:t>Flux</a:t>
            </a:r>
          </a:p>
        </p:txBody>
      </p:sp>
      <p:sp>
        <p:nvSpPr>
          <p:cNvPr id="6" name="Velocity">
            <a:extLst>
              <a:ext uri="{FF2B5EF4-FFF2-40B4-BE49-F238E27FC236}">
                <a16:creationId xmlns:a16="http://schemas.microsoft.com/office/drawing/2014/main" id="{54B86B72-F286-C40D-1D5B-BC67A65492B1}"/>
              </a:ext>
            </a:extLst>
          </p:cNvPr>
          <p:cNvSpPr txBox="1"/>
          <p:nvPr/>
        </p:nvSpPr>
        <p:spPr>
          <a:xfrm>
            <a:off x="6752625" y="2294578"/>
            <a:ext cx="670121" cy="236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6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350"/>
              <a:t>Velocity</a:t>
            </a:r>
          </a:p>
        </p:txBody>
      </p:sp>
      <p:sp>
        <p:nvSpPr>
          <p:cNvPr id="7" name="Vel. Disp.">
            <a:extLst>
              <a:ext uri="{FF2B5EF4-FFF2-40B4-BE49-F238E27FC236}">
                <a16:creationId xmlns:a16="http://schemas.microsoft.com/office/drawing/2014/main" id="{0F89ECC2-1E5A-B55D-D398-90896A62484E}"/>
              </a:ext>
            </a:extLst>
          </p:cNvPr>
          <p:cNvSpPr txBox="1"/>
          <p:nvPr/>
        </p:nvSpPr>
        <p:spPr>
          <a:xfrm>
            <a:off x="7835050" y="2428523"/>
            <a:ext cx="795155" cy="236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6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350"/>
              <a:t>Vel. Disp.</a:t>
            </a:r>
          </a:p>
        </p:txBody>
      </p:sp>
      <p:sp>
        <p:nvSpPr>
          <p:cNvPr id="8" name="Observed">
            <a:extLst>
              <a:ext uri="{FF2B5EF4-FFF2-40B4-BE49-F238E27FC236}">
                <a16:creationId xmlns:a16="http://schemas.microsoft.com/office/drawing/2014/main" id="{3D464878-7697-A644-58C3-A2B8D92FC024}"/>
              </a:ext>
            </a:extLst>
          </p:cNvPr>
          <p:cNvSpPr txBox="1"/>
          <p:nvPr/>
        </p:nvSpPr>
        <p:spPr>
          <a:xfrm>
            <a:off x="7430110" y="2627997"/>
            <a:ext cx="694102" cy="20197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125"/>
              <a:t>Observed</a:t>
            </a:r>
          </a:p>
        </p:txBody>
      </p:sp>
      <p:sp>
        <p:nvSpPr>
          <p:cNvPr id="9" name="Model">
            <a:extLst>
              <a:ext uri="{FF2B5EF4-FFF2-40B4-BE49-F238E27FC236}">
                <a16:creationId xmlns:a16="http://schemas.microsoft.com/office/drawing/2014/main" id="{CE96918A-FB26-3F92-3E32-CA8A3F4E8206}"/>
              </a:ext>
            </a:extLst>
          </p:cNvPr>
          <p:cNvSpPr txBox="1"/>
          <p:nvPr/>
        </p:nvSpPr>
        <p:spPr>
          <a:xfrm>
            <a:off x="7458122" y="4242921"/>
            <a:ext cx="461667" cy="20197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125"/>
              <a:t>Model</a:t>
            </a:r>
          </a:p>
        </p:txBody>
      </p:sp>
      <p:pic>
        <p:nvPicPr>
          <p:cNvPr id="10" name="ngc4945_prova.pdf" descr="ngc4945_prova.pdf">
            <a:extLst>
              <a:ext uri="{FF2B5EF4-FFF2-40B4-BE49-F238E27FC236}">
                <a16:creationId xmlns:a16="http://schemas.microsoft.com/office/drawing/2014/main" id="{3751B875-651E-152B-EB16-815365EF0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204" y="2176298"/>
            <a:ext cx="6709498" cy="3774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ngc4945_prova.pdf" descr="ngc4945_prova.pdf">
            <a:extLst>
              <a:ext uri="{FF2B5EF4-FFF2-40B4-BE49-F238E27FC236}">
                <a16:creationId xmlns:a16="http://schemas.microsoft.com/office/drawing/2014/main" id="{A3F84496-39BA-F2AB-AC14-FC082385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85"/>
          <a:stretch>
            <a:fillRect/>
          </a:stretch>
        </p:blipFill>
        <p:spPr>
          <a:xfrm>
            <a:off x="2741251" y="3429000"/>
            <a:ext cx="6709498" cy="1268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ngc4945_prova.pdf" descr="ngc4945_prova.pdf">
            <a:extLst>
              <a:ext uri="{FF2B5EF4-FFF2-40B4-BE49-F238E27FC236}">
                <a16:creationId xmlns:a16="http://schemas.microsoft.com/office/drawing/2014/main" id="{383C8CC7-3690-927B-E8D7-F5068FC7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073" b="33073"/>
          <a:stretch>
            <a:fillRect/>
          </a:stretch>
        </p:blipFill>
        <p:spPr>
          <a:xfrm>
            <a:off x="2741251" y="4735969"/>
            <a:ext cx="6709498" cy="127763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Observed">
            <a:extLst>
              <a:ext uri="{FF2B5EF4-FFF2-40B4-BE49-F238E27FC236}">
                <a16:creationId xmlns:a16="http://schemas.microsoft.com/office/drawing/2014/main" id="{890B984C-8522-98E9-6353-3499D6E673E3}"/>
              </a:ext>
            </a:extLst>
          </p:cNvPr>
          <p:cNvSpPr txBox="1"/>
          <p:nvPr/>
        </p:nvSpPr>
        <p:spPr>
          <a:xfrm>
            <a:off x="2805485" y="2486564"/>
            <a:ext cx="940562" cy="29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42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sz="1575" dirty="0"/>
              <a:t>Observed</a:t>
            </a:r>
          </a:p>
        </p:txBody>
      </p:sp>
      <p:sp>
        <p:nvSpPr>
          <p:cNvPr id="14" name="Model Unweighted">
            <a:extLst>
              <a:ext uri="{FF2B5EF4-FFF2-40B4-BE49-F238E27FC236}">
                <a16:creationId xmlns:a16="http://schemas.microsoft.com/office/drawing/2014/main" id="{3677633E-10A4-B7C3-2E8C-E54DA79617D9}"/>
              </a:ext>
            </a:extLst>
          </p:cNvPr>
          <p:cNvSpPr txBox="1"/>
          <p:nvPr/>
        </p:nvSpPr>
        <p:spPr>
          <a:xfrm>
            <a:off x="2573689" y="3805061"/>
            <a:ext cx="1426188" cy="53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42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sz="1575" dirty="0"/>
              <a:t>Model Unweighted</a:t>
            </a:r>
          </a:p>
        </p:txBody>
      </p:sp>
      <p:sp>
        <p:nvSpPr>
          <p:cNvPr id="15" name="Model Flux Weighted">
            <a:extLst>
              <a:ext uri="{FF2B5EF4-FFF2-40B4-BE49-F238E27FC236}">
                <a16:creationId xmlns:a16="http://schemas.microsoft.com/office/drawing/2014/main" id="{1227E74D-B4AC-E484-D6BB-5517AA0C9624}"/>
              </a:ext>
            </a:extLst>
          </p:cNvPr>
          <p:cNvSpPr txBox="1"/>
          <p:nvPr/>
        </p:nvSpPr>
        <p:spPr>
          <a:xfrm>
            <a:off x="2573689" y="5074170"/>
            <a:ext cx="1426188" cy="53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42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sz="1575" dirty="0"/>
              <a:t>Model Flux Weighted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F12EA7-4968-6631-2F29-56D9FCE411C4}"/>
              </a:ext>
            </a:extLst>
          </p:cNvPr>
          <p:cNvSpPr/>
          <p:nvPr/>
        </p:nvSpPr>
        <p:spPr>
          <a:xfrm>
            <a:off x="2547225" y="119000"/>
            <a:ext cx="7620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MOKA3D: Modeling Outflows Kinematics in AGN 3D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2877F0-99F8-5C43-6B22-FA7297EE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0" y="103332"/>
            <a:ext cx="1421245" cy="1421245"/>
          </a:xfrm>
          <a:prstGeom prst="rect">
            <a:avLst/>
          </a:prstGeom>
        </p:spPr>
      </p:pic>
      <p:sp>
        <p:nvSpPr>
          <p:cNvPr id="2" name="Marconi et al., in prep.">
            <a:extLst>
              <a:ext uri="{FF2B5EF4-FFF2-40B4-BE49-F238E27FC236}">
                <a16:creationId xmlns:a16="http://schemas.microsoft.com/office/drawing/2014/main" id="{95A4A31D-A39B-BE66-B9F8-CFB7C62743B8}"/>
              </a:ext>
            </a:extLst>
          </p:cNvPr>
          <p:cNvSpPr txBox="1"/>
          <p:nvPr/>
        </p:nvSpPr>
        <p:spPr>
          <a:xfrm>
            <a:off x="8729700" y="6576914"/>
            <a:ext cx="2171492" cy="3003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3700"/>
              </a:spcBef>
              <a:defRPr sz="38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latin typeface="+mn-lt"/>
              </a:rPr>
              <a:t>Marconcini+23</a:t>
            </a:r>
            <a:endParaRPr sz="16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16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345AF-87A6-928A-300E-3F89BDAE1458}"/>
              </a:ext>
            </a:extLst>
          </p:cNvPr>
          <p:cNvSpPr txBox="1"/>
          <p:nvPr/>
        </p:nvSpPr>
        <p:spPr>
          <a:xfrm>
            <a:off x="1594229" y="0"/>
            <a:ext cx="793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</a:rPr>
              <a:t>How to suppress/quench star formation in  a galaxy?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36DF2-3F57-720B-E489-3280B757D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" t="4362" r="2619" b="9279"/>
          <a:stretch/>
        </p:blipFill>
        <p:spPr>
          <a:xfrm>
            <a:off x="1792005" y="1064302"/>
            <a:ext cx="7742025" cy="5231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2D0B5-1646-B6D6-7D84-18A314093180}"/>
              </a:ext>
            </a:extLst>
          </p:cNvPr>
          <p:cNvSpPr txBox="1"/>
          <p:nvPr/>
        </p:nvSpPr>
        <p:spPr>
          <a:xfrm>
            <a:off x="7660889" y="6295869"/>
            <a:ext cx="1873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Courtesy of R. </a:t>
            </a:r>
            <a:r>
              <a:rPr lang="en-GB" sz="1400" i="1" dirty="0" err="1">
                <a:solidFill>
                  <a:schemeClr val="bg1"/>
                </a:solidFill>
              </a:rPr>
              <a:t>Maiolino</a:t>
            </a:r>
            <a:endParaRPr lang="en-GB" sz="14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03A34-5509-86F3-34CD-BD9869A7672B}"/>
              </a:ext>
            </a:extLst>
          </p:cNvPr>
          <p:cNvSpPr/>
          <p:nvPr/>
        </p:nvSpPr>
        <p:spPr>
          <a:xfrm>
            <a:off x="5860929" y="1627833"/>
            <a:ext cx="1718268" cy="466803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3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FF9AA2-B663-E1D5-1CF7-029AC97DB82A}"/>
              </a:ext>
            </a:extLst>
          </p:cNvPr>
          <p:cNvSpPr/>
          <p:nvPr/>
        </p:nvSpPr>
        <p:spPr>
          <a:xfrm>
            <a:off x="349756" y="221673"/>
            <a:ext cx="8691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sym typeface="Times New Roman"/>
              </a:rPr>
              <a:t>Outflows in different gas components and physical scales…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D374B-015A-D9F5-E5AD-435D3944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56" y="903042"/>
            <a:ext cx="5469153" cy="5553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3DB2D7-C0DB-5A78-A880-3CD84A60166C}"/>
              </a:ext>
            </a:extLst>
          </p:cNvPr>
          <p:cNvSpPr txBox="1"/>
          <p:nvPr/>
        </p:nvSpPr>
        <p:spPr>
          <a:xfrm>
            <a:off x="234853" y="6482438"/>
            <a:ext cx="1474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>
                <a:solidFill>
                  <a:schemeClr val="bg1"/>
                </a:solidFill>
              </a:rPr>
              <a:t>Cicone</a:t>
            </a:r>
            <a:r>
              <a:rPr lang="en-GB" sz="1400" i="1" dirty="0">
                <a:solidFill>
                  <a:schemeClr val="bg1"/>
                </a:solidFill>
              </a:rPr>
              <a:t> et al.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2F674-81B9-894B-9A7D-F68D6ED18DA8}"/>
              </a:ext>
            </a:extLst>
          </p:cNvPr>
          <p:cNvSpPr txBox="1"/>
          <p:nvPr/>
        </p:nvSpPr>
        <p:spPr>
          <a:xfrm>
            <a:off x="5933324" y="1370846"/>
            <a:ext cx="51063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Highly ionized gas (from UV and X-ray lines):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000" dirty="0" err="1">
                <a:solidFill>
                  <a:srgbClr val="FF0000"/>
                </a:solidFill>
              </a:rPr>
              <a:t>v</a:t>
            </a:r>
            <a:r>
              <a:rPr lang="en-US" sz="2000" baseline="-25000" dirty="0" err="1">
                <a:solidFill>
                  <a:srgbClr val="FF0000"/>
                </a:solidFill>
              </a:rPr>
              <a:t>out</a:t>
            </a:r>
            <a:r>
              <a:rPr lang="en-US" sz="2000" baseline="-25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~ 0.01-0.3 c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scale &lt; pc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89301-1DDD-5020-F1B3-D0E91A47A1F0}"/>
              </a:ext>
            </a:extLst>
          </p:cNvPr>
          <p:cNvSpPr txBox="1"/>
          <p:nvPr/>
        </p:nvSpPr>
        <p:spPr>
          <a:xfrm>
            <a:off x="5933325" y="2673173"/>
            <a:ext cx="5908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Molecular and atomic neutral gas (from mm/FIR/optical lines):</a:t>
            </a:r>
          </a:p>
          <a:p>
            <a:pPr algn="ctr"/>
            <a:r>
              <a:rPr lang="en-US" sz="1800" dirty="0" err="1">
                <a:solidFill>
                  <a:srgbClr val="FF0000"/>
                </a:solidFill>
              </a:rPr>
              <a:t>v</a:t>
            </a:r>
            <a:r>
              <a:rPr lang="en-US" sz="1800" baseline="-25000" dirty="0" err="1">
                <a:solidFill>
                  <a:srgbClr val="FF0000"/>
                </a:solidFill>
              </a:rPr>
              <a:t>out</a:t>
            </a:r>
            <a:r>
              <a:rPr lang="en-US" sz="1800" baseline="-250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~ 100-1000 km/s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scale ~ 0.1-15 kpc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6B3676-57D3-A13B-9C66-B0D713802D8E}"/>
              </a:ext>
            </a:extLst>
          </p:cNvPr>
          <p:cNvSpPr txBox="1"/>
          <p:nvPr/>
        </p:nvSpPr>
        <p:spPr>
          <a:xfrm>
            <a:off x="5961035" y="4630812"/>
            <a:ext cx="590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Ionized gas (from broad wings of forbidden optical lines):</a:t>
            </a:r>
          </a:p>
          <a:p>
            <a:pPr algn="ctr"/>
            <a:r>
              <a:rPr lang="en-US" sz="1800" dirty="0" err="1">
                <a:solidFill>
                  <a:srgbClr val="FF0000"/>
                </a:solidFill>
              </a:rPr>
              <a:t>v</a:t>
            </a:r>
            <a:r>
              <a:rPr lang="en-US" sz="1800" baseline="-25000" dirty="0" err="1">
                <a:solidFill>
                  <a:srgbClr val="FF0000"/>
                </a:solidFill>
              </a:rPr>
              <a:t>out</a:t>
            </a:r>
            <a:r>
              <a:rPr lang="en-US" sz="1800" baseline="-250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~ 500-2000 km/s          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scale ~ 1-15 kpc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creen Shot 2016-11-17 at 17.47.58.png" descr="Screen Shot 2016-11-17 at 17.47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58" y="2432069"/>
            <a:ext cx="3540536" cy="346105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09" name="XID2028…"/>
          <p:cNvSpPr txBox="1"/>
          <p:nvPr/>
        </p:nvSpPr>
        <p:spPr>
          <a:xfrm>
            <a:off x="286041" y="802775"/>
            <a:ext cx="2048639" cy="125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6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dirty="0">
                <a:solidFill>
                  <a:srgbClr val="FFFF00"/>
                </a:solidFill>
              </a:rPr>
              <a:t>XID2028</a:t>
            </a:r>
            <a:r>
              <a:rPr sz="1828" dirty="0"/>
              <a:t> </a:t>
            </a:r>
          </a:p>
          <a:p>
            <a:pPr>
              <a:defRPr sz="26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dirty="0"/>
              <a:t>Discovery</a:t>
            </a:r>
          </a:p>
          <a:p>
            <a:pPr>
              <a:defRPr sz="19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36" dirty="0"/>
              <a:t>(1 out of 1800 </a:t>
            </a:r>
          </a:p>
          <a:p>
            <a:pPr>
              <a:defRPr sz="19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36" dirty="0"/>
              <a:t>XMM-COSMOS sources)</a:t>
            </a:r>
          </a:p>
          <a:p>
            <a:pPr>
              <a:defRPr sz="19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336" dirty="0"/>
              <a:t>Brusa+2010</a:t>
            </a:r>
          </a:p>
        </p:txBody>
      </p:sp>
      <p:pic>
        <p:nvPicPr>
          <p:cNvPr id="210" name="Screen Shot 2016-11-17 at 17.50.22.png" descr="Screen Shot 2016-11-17 at 17.50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1" y="2034369"/>
            <a:ext cx="2556638" cy="21844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election"/>
          <p:cNvSpPr txBox="1"/>
          <p:nvPr/>
        </p:nvSpPr>
        <p:spPr>
          <a:xfrm>
            <a:off x="1043956" y="2592688"/>
            <a:ext cx="83195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sz="1406"/>
              <a:t>selection</a:t>
            </a:r>
          </a:p>
        </p:txBody>
      </p:sp>
      <p:grpSp>
        <p:nvGrpSpPr>
          <p:cNvPr id="224" name="Group"/>
          <p:cNvGrpSpPr/>
          <p:nvPr/>
        </p:nvGrpSpPr>
        <p:grpSpPr>
          <a:xfrm>
            <a:off x="4090388" y="635743"/>
            <a:ext cx="1789233" cy="1614759"/>
            <a:chOff x="0" y="17112"/>
            <a:chExt cx="2544686" cy="2296545"/>
          </a:xfrm>
        </p:grpSpPr>
        <p:pic>
          <p:nvPicPr>
            <p:cNvPr id="220" name="Group" descr="Grou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60900"/>
              <a:ext cx="2544686" cy="1952757"/>
            </a:xfrm>
            <a:prstGeom prst="rect">
              <a:avLst/>
            </a:prstGeom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grpSp>
          <p:nvGrpSpPr>
            <p:cNvPr id="223" name="Group"/>
            <p:cNvGrpSpPr/>
            <p:nvPr/>
          </p:nvGrpSpPr>
          <p:grpSpPr>
            <a:xfrm>
              <a:off x="0" y="17112"/>
              <a:ext cx="2480201" cy="824971"/>
              <a:chOff x="0" y="17112"/>
              <a:chExt cx="2480200" cy="824970"/>
            </a:xfrm>
          </p:grpSpPr>
          <p:sp>
            <p:nvSpPr>
              <p:cNvPr id="221" name="rest frame UV"/>
              <p:cNvSpPr txBox="1"/>
              <p:nvPr/>
            </p:nvSpPr>
            <p:spPr>
              <a:xfrm>
                <a:off x="0" y="17112"/>
                <a:ext cx="1803251" cy="41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>
                    <a:latin typeface="Avenir Black"/>
                    <a:ea typeface="Avenir Black"/>
                    <a:cs typeface="Avenir Black"/>
                    <a:sym typeface="Avenir Black"/>
                  </a:defRPr>
                </a:lvl1pPr>
              </a:lstStyle>
              <a:p>
                <a:r>
                  <a:rPr sz="1406" dirty="0">
                    <a:solidFill>
                      <a:schemeClr val="bg1"/>
                    </a:solidFill>
                  </a:rPr>
                  <a:t>rest frame UV</a:t>
                </a:r>
              </a:p>
            </p:txBody>
          </p:sp>
          <p:sp>
            <p:nvSpPr>
              <p:cNvPr id="222" name="young stars &amp; QSO"/>
              <p:cNvSpPr txBox="1"/>
              <p:nvPr/>
            </p:nvSpPr>
            <p:spPr>
              <a:xfrm>
                <a:off x="33947" y="431804"/>
                <a:ext cx="2446253" cy="4102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000">
                    <a:latin typeface="Avenir Black"/>
                    <a:ea typeface="Avenir Black"/>
                    <a:cs typeface="Avenir Black"/>
                    <a:sym typeface="Avenir Black"/>
                  </a:defRPr>
                </a:lvl1pPr>
              </a:lstStyle>
              <a:p>
                <a:r>
                  <a:rPr sz="1406" dirty="0">
                    <a:solidFill>
                      <a:schemeClr val="bg1"/>
                    </a:solidFill>
                  </a:rPr>
                  <a:t>young stars &amp; QSO</a:t>
                </a:r>
              </a:p>
            </p:txBody>
          </p:sp>
        </p:grpSp>
      </p:grpSp>
      <p:grpSp>
        <p:nvGrpSpPr>
          <p:cNvPr id="232" name="Group"/>
          <p:cNvGrpSpPr/>
          <p:nvPr/>
        </p:nvGrpSpPr>
        <p:grpSpPr>
          <a:xfrm>
            <a:off x="7013743" y="3660103"/>
            <a:ext cx="3659771" cy="3439456"/>
            <a:chOff x="-945502" y="708368"/>
            <a:chExt cx="5205006" cy="4891669"/>
          </a:xfrm>
        </p:grpSpPr>
        <p:grpSp>
          <p:nvGrpSpPr>
            <p:cNvPr id="230" name="Group"/>
            <p:cNvGrpSpPr/>
            <p:nvPr/>
          </p:nvGrpSpPr>
          <p:grpSpPr>
            <a:xfrm>
              <a:off x="-945502" y="708368"/>
              <a:ext cx="5131333" cy="4891669"/>
              <a:chOff x="1943918" y="-2566416"/>
              <a:chExt cx="5131332" cy="4891667"/>
            </a:xfrm>
          </p:grpSpPr>
          <p:grpSp>
            <p:nvGrpSpPr>
              <p:cNvPr id="228" name="Group"/>
              <p:cNvGrpSpPr/>
              <p:nvPr/>
            </p:nvGrpSpPr>
            <p:grpSpPr>
              <a:xfrm>
                <a:off x="1943918" y="-2566417"/>
                <a:ext cx="5131334" cy="3890565"/>
                <a:chOff x="1943918" y="-2566416"/>
                <a:chExt cx="5131332" cy="3890563"/>
              </a:xfrm>
            </p:grpSpPr>
            <p:pic>
              <p:nvPicPr>
                <p:cNvPr id="225" name="Screen Shot 2018-07-10 at 12.19.52.png" descr="Screen Shot 2018-07-10 at 12.19.52.png"/>
                <p:cNvPicPr>
                  <a:picLocks/>
                </p:cNvPicPr>
                <p:nvPr/>
              </p:nvPicPr>
              <p:blipFill>
                <a:blip r:embed="rId5"/>
                <a:srcRect t="1605" b="1605"/>
                <a:stretch>
                  <a:fillRect/>
                </a:stretch>
              </p:blipFill>
              <p:spPr>
                <a:xfrm>
                  <a:off x="3983951" y="-2566417"/>
                  <a:ext cx="3091301" cy="2671449"/>
                </a:xfrm>
                <a:prstGeom prst="rect">
                  <a:avLst/>
                </a:prstGeom>
                <a:ln w="762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26" name="[OIII]"/>
                <p:cNvSpPr txBox="1"/>
                <p:nvPr/>
              </p:nvSpPr>
              <p:spPr>
                <a:xfrm>
                  <a:off x="2826746" y="791742"/>
                  <a:ext cx="350868" cy="17291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 algn="l">
                    <a:defRPr sz="2100">
                      <a:latin typeface="Avenir Black"/>
                      <a:ea typeface="Avenir Black"/>
                      <a:cs typeface="Avenir Black"/>
                      <a:sym typeface="Avenir Black"/>
                    </a:defRPr>
                  </a:lvl1pPr>
                </a:lstStyle>
                <a:p>
                  <a:endParaRPr sz="1477" dirty="0"/>
                </a:p>
              </p:txBody>
            </p:sp>
            <p:sp>
              <p:nvSpPr>
                <p:cNvPr id="227" name="Hβ"/>
                <p:cNvSpPr txBox="1"/>
                <p:nvPr/>
              </p:nvSpPr>
              <p:spPr>
                <a:xfrm>
                  <a:off x="1943918" y="1151229"/>
                  <a:ext cx="350868" cy="17291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 algn="l">
                    <a:defRPr sz="2100">
                      <a:latin typeface="Avenir Black"/>
                      <a:ea typeface="Avenir Black"/>
                      <a:cs typeface="Avenir Black"/>
                      <a:sym typeface="Avenir Black"/>
                    </a:defRPr>
                  </a:lvl1pPr>
                </a:lstStyle>
                <a:p>
                  <a:endParaRPr sz="1477" dirty="0"/>
                </a:p>
              </p:txBody>
            </p:sp>
          </p:grpSp>
          <p:sp>
            <p:nvSpPr>
              <p:cNvPr id="229" name="Brusa+2015 MNRAS"/>
              <p:cNvSpPr txBox="1"/>
              <p:nvPr/>
            </p:nvSpPr>
            <p:spPr>
              <a:xfrm>
                <a:off x="2115094" y="2179635"/>
                <a:ext cx="1151270" cy="145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l">
                  <a:defRPr sz="2100" b="1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endParaRPr sz="1477" dirty="0"/>
              </a:p>
            </p:txBody>
          </p:sp>
        </p:grpSp>
        <p:sp>
          <p:nvSpPr>
            <p:cNvPr id="231" name="Ionised outflow ([OIII])"/>
            <p:cNvSpPr txBox="1"/>
            <p:nvPr/>
          </p:nvSpPr>
          <p:spPr>
            <a:xfrm>
              <a:off x="1437078" y="1321842"/>
              <a:ext cx="2822426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000"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rPr sz="1406" dirty="0" err="1"/>
                <a:t>Ionised</a:t>
              </a:r>
              <a:r>
                <a:rPr sz="1406" dirty="0"/>
                <a:t> outflow ([OIII])</a:t>
              </a:r>
            </a:p>
          </p:txBody>
        </p:sp>
      </p:grpSp>
      <p:grpSp>
        <p:nvGrpSpPr>
          <p:cNvPr id="237" name="Group"/>
          <p:cNvGrpSpPr/>
          <p:nvPr/>
        </p:nvGrpSpPr>
        <p:grpSpPr>
          <a:xfrm>
            <a:off x="436505" y="3197366"/>
            <a:ext cx="2670647" cy="2682244"/>
            <a:chOff x="-1" y="0"/>
            <a:chExt cx="3798251" cy="3814745"/>
          </a:xfrm>
        </p:grpSpPr>
        <p:sp>
          <p:nvSpPr>
            <p:cNvPr id="233" name="Obscuration"/>
            <p:cNvSpPr txBox="1"/>
            <p:nvPr/>
          </p:nvSpPr>
          <p:spPr>
            <a:xfrm>
              <a:off x="824064" y="3011426"/>
              <a:ext cx="1586759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000">
                  <a:solidFill>
                    <a:schemeClr val="accent5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rPr sz="1406"/>
                <a:t>Obscuration</a:t>
              </a:r>
            </a:p>
          </p:txBody>
        </p:sp>
        <p:sp>
          <p:nvSpPr>
            <p:cNvPr id="234" name="Luminosity"/>
            <p:cNvSpPr txBox="1"/>
            <p:nvPr/>
          </p:nvSpPr>
          <p:spPr>
            <a:xfrm rot="16200000">
              <a:off x="-306938" y="1094451"/>
              <a:ext cx="1415772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000">
                  <a:solidFill>
                    <a:schemeClr val="accent5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rPr sz="1406"/>
                <a:t>Luminosity</a:t>
              </a:r>
            </a:p>
          </p:txBody>
        </p:sp>
        <p:sp>
          <p:nvSpPr>
            <p:cNvPr id="235" name="Arrow"/>
            <p:cNvSpPr/>
            <p:nvPr/>
          </p:nvSpPr>
          <p:spPr>
            <a:xfrm>
              <a:off x="1544563" y="3418647"/>
              <a:ext cx="2253687" cy="396098"/>
            </a:xfrm>
            <a:prstGeom prst="rightArrow">
              <a:avLst>
                <a:gd name="adj1" fmla="val 29638"/>
                <a:gd name="adj2" fmla="val 108738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910796">
                <a:lnSpc>
                  <a:spcPct val="93000"/>
                </a:lnSpc>
                <a:defRPr sz="4200" u="sng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  <a:latin typeface="Optima"/>
                  <a:ea typeface="Optima"/>
                  <a:cs typeface="Optima"/>
                  <a:sym typeface="Optima"/>
                </a:defRPr>
              </a:pPr>
              <a:endParaRPr sz="2953"/>
            </a:p>
          </p:txBody>
        </p:sp>
        <p:sp>
          <p:nvSpPr>
            <p:cNvPr id="236" name="Arrow"/>
            <p:cNvSpPr/>
            <p:nvPr/>
          </p:nvSpPr>
          <p:spPr>
            <a:xfrm rot="16200000">
              <a:off x="-928795" y="928794"/>
              <a:ext cx="2253688" cy="396099"/>
            </a:xfrm>
            <a:prstGeom prst="rightArrow">
              <a:avLst>
                <a:gd name="adj1" fmla="val 29638"/>
                <a:gd name="adj2" fmla="val 108738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910796">
                <a:lnSpc>
                  <a:spcPct val="93000"/>
                </a:lnSpc>
                <a:defRPr sz="4200" u="sng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  <a:latin typeface="Optima"/>
                  <a:ea typeface="Optima"/>
                  <a:cs typeface="Optima"/>
                  <a:sym typeface="Optima"/>
                </a:defRPr>
              </a:pPr>
              <a:endParaRPr sz="2953"/>
            </a:p>
          </p:txBody>
        </p:sp>
      </p:grpSp>
      <p:grpSp>
        <p:nvGrpSpPr>
          <p:cNvPr id="241" name="Group"/>
          <p:cNvGrpSpPr/>
          <p:nvPr/>
        </p:nvGrpSpPr>
        <p:grpSpPr>
          <a:xfrm>
            <a:off x="5900181" y="638540"/>
            <a:ext cx="1582101" cy="1632247"/>
            <a:chOff x="0" y="17112"/>
            <a:chExt cx="2250099" cy="2321417"/>
          </a:xfrm>
        </p:grpSpPr>
        <p:sp>
          <p:nvSpPr>
            <p:cNvPr id="238" name="rest frame optical"/>
            <p:cNvSpPr txBox="1"/>
            <p:nvPr/>
          </p:nvSpPr>
          <p:spPr>
            <a:xfrm>
              <a:off x="0" y="17112"/>
              <a:ext cx="2250099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000"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rPr sz="1406" dirty="0">
                  <a:solidFill>
                    <a:schemeClr val="bg1"/>
                  </a:solidFill>
                </a:rPr>
                <a:t>rest frame optical</a:t>
              </a:r>
            </a:p>
          </p:txBody>
        </p:sp>
        <p:pic>
          <p:nvPicPr>
            <p:cNvPr id="239" name="Picture 1" descr="Picture 1"/>
            <p:cNvPicPr>
              <a:picLocks noChangeAspect="1"/>
            </p:cNvPicPr>
            <p:nvPr/>
          </p:nvPicPr>
          <p:blipFill>
            <a:blip r:embed="rId6"/>
            <a:srcRect r="49706"/>
            <a:stretch>
              <a:fillRect/>
            </a:stretch>
          </p:blipFill>
          <p:spPr>
            <a:xfrm>
              <a:off x="26622" y="343413"/>
              <a:ext cx="2186610" cy="1995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5" name="Group"/>
          <p:cNvGrpSpPr/>
          <p:nvPr/>
        </p:nvGrpSpPr>
        <p:grpSpPr>
          <a:xfrm>
            <a:off x="7452475" y="629338"/>
            <a:ext cx="3199217" cy="2437588"/>
            <a:chOff x="818077" y="16094"/>
            <a:chExt cx="4549995" cy="3466789"/>
          </a:xfrm>
        </p:grpSpPr>
        <p:pic>
          <p:nvPicPr>
            <p:cNvPr id="242" name="Screen Shot 2017-11-07 at 21.56.03.png" descr="Screen Shot 2017-11-07 at 21.56.03.png"/>
            <p:cNvPicPr>
              <a:picLocks noChangeAspect="1"/>
            </p:cNvPicPr>
            <p:nvPr/>
          </p:nvPicPr>
          <p:blipFill>
            <a:blip r:embed="rId7"/>
            <a:srcRect t="3186" r="26836" b="3186"/>
            <a:stretch>
              <a:fillRect/>
            </a:stretch>
          </p:blipFill>
          <p:spPr>
            <a:xfrm>
              <a:off x="818077" y="325101"/>
              <a:ext cx="4547345" cy="3101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SED fitting (AGN and host parameters)"/>
            <p:cNvSpPr txBox="1"/>
            <p:nvPr/>
          </p:nvSpPr>
          <p:spPr>
            <a:xfrm>
              <a:off x="1366480" y="16094"/>
              <a:ext cx="3912181" cy="348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rPr sz="1125" dirty="0">
                  <a:solidFill>
                    <a:schemeClr val="bg1"/>
                  </a:solidFill>
                </a:rPr>
                <a:t>SED fitting (AGN and host parameters)</a:t>
              </a:r>
            </a:p>
          </p:txBody>
        </p:sp>
        <p:pic>
          <p:nvPicPr>
            <p:cNvPr id="244" name="Screen Shot 2018-07-10 at 15.39.23.png" descr="Screen Shot 2018-07-10 at 15.39.2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3320" y="2476381"/>
              <a:ext cx="1014752" cy="100650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248" name="Group"/>
          <p:cNvGrpSpPr/>
          <p:nvPr/>
        </p:nvGrpSpPr>
        <p:grpSpPr>
          <a:xfrm>
            <a:off x="6392065" y="4967923"/>
            <a:ext cx="1939635" cy="1823374"/>
            <a:chOff x="-43049" y="0"/>
            <a:chExt cx="2758591" cy="2593242"/>
          </a:xfrm>
        </p:grpSpPr>
        <p:pic>
          <p:nvPicPr>
            <p:cNvPr id="246" name="Screen Shot 2017-07-12 at 13.13.52.png" descr="Screen Shot 2017-07-12 at 13.13.52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0"/>
              <a:ext cx="2696090" cy="2593242"/>
            </a:xfrm>
            <a:prstGeom prst="rect">
              <a:avLst/>
            </a:prstGeom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47" name="[MgII] neutral outflow"/>
            <p:cNvSpPr txBox="1"/>
            <p:nvPr/>
          </p:nvSpPr>
          <p:spPr>
            <a:xfrm>
              <a:off x="-43049" y="207441"/>
              <a:ext cx="2758591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000"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rPr sz="1406"/>
                <a:t>[MgII] neutral outflow</a:t>
              </a:r>
            </a:p>
          </p:txBody>
        </p:sp>
      </p:grpSp>
      <p:grpSp>
        <p:nvGrpSpPr>
          <p:cNvPr id="251" name="Group"/>
          <p:cNvGrpSpPr/>
          <p:nvPr/>
        </p:nvGrpSpPr>
        <p:grpSpPr>
          <a:xfrm>
            <a:off x="4475916" y="3304154"/>
            <a:ext cx="2700892" cy="1332815"/>
            <a:chOff x="0" y="0"/>
            <a:chExt cx="3425408" cy="3919078"/>
          </a:xfrm>
        </p:grpSpPr>
        <p:sp>
          <p:nvSpPr>
            <p:cNvPr id="249" name="figures from…"/>
            <p:cNvSpPr txBox="1"/>
            <p:nvPr/>
          </p:nvSpPr>
          <p:spPr>
            <a:xfrm>
              <a:off x="0" y="0"/>
              <a:ext cx="2742438" cy="3919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1500" u="sng">
                  <a:solidFill>
                    <a:srgbClr val="A6AAA9"/>
                  </a:solidFill>
                </a:defRPr>
              </a:pPr>
              <a:r>
                <a:rPr sz="1055"/>
                <a:t>figures from</a:t>
              </a:r>
            </a:p>
            <a:p>
              <a:pPr algn="l">
                <a:defRPr sz="1500">
                  <a:solidFill>
                    <a:srgbClr val="A6AAA9"/>
                  </a:solidFill>
                </a:defRPr>
              </a:pPr>
              <a:r>
                <a:rPr sz="1055"/>
                <a:t>Bongiorno+2014 </a:t>
              </a:r>
            </a:p>
            <a:p>
              <a:pPr algn="l">
                <a:defRPr sz="1500">
                  <a:solidFill>
                    <a:srgbClr val="A6AAA9"/>
                  </a:solidFill>
                </a:defRPr>
              </a:pPr>
              <a:r>
                <a:rPr sz="1055"/>
                <a:t>Brusa+2015a</a:t>
              </a:r>
            </a:p>
            <a:p>
              <a:pPr algn="l">
                <a:defRPr sz="1500">
                  <a:solidFill>
                    <a:srgbClr val="A6AAA9"/>
                  </a:solidFill>
                </a:defRPr>
              </a:pPr>
              <a:r>
                <a:rPr sz="1055"/>
                <a:t>Perna+2015a</a:t>
              </a:r>
            </a:p>
            <a:p>
              <a:pPr algn="l">
                <a:defRPr sz="1500">
                  <a:solidFill>
                    <a:srgbClr val="A6AAA9"/>
                  </a:solidFill>
                </a:defRPr>
              </a:pPr>
              <a:r>
                <a:rPr sz="1055"/>
                <a:t>Cresci+2015a</a:t>
              </a:r>
            </a:p>
            <a:p>
              <a:pPr algn="l">
                <a:defRPr sz="1500">
                  <a:solidFill>
                    <a:srgbClr val="A6AAA9"/>
                  </a:solidFill>
                </a:defRPr>
              </a:pPr>
              <a:r>
                <a:rPr sz="1055"/>
                <a:t>Brusa+2018</a:t>
              </a:r>
            </a:p>
          </p:txBody>
        </p:sp>
        <p:sp>
          <p:nvSpPr>
            <p:cNvPr id="250" name="Data from:…"/>
            <p:cNvSpPr txBox="1"/>
            <p:nvPr/>
          </p:nvSpPr>
          <p:spPr>
            <a:xfrm>
              <a:off x="1492016" y="294807"/>
              <a:ext cx="1933392" cy="3329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l">
                <a:defRPr sz="1400">
                  <a:solidFill>
                    <a:srgbClr val="A6AAA9"/>
                  </a:solidFill>
                </a:defRPr>
              </a:pPr>
              <a:endParaRPr sz="984" dirty="0"/>
            </a:p>
            <a:p>
              <a:pPr algn="l">
                <a:defRPr sz="1400" u="sng">
                  <a:solidFill>
                    <a:srgbClr val="A6AAA9"/>
                  </a:solidFill>
                </a:defRPr>
              </a:pPr>
              <a:r>
                <a:rPr sz="984" dirty="0"/>
                <a:t>Data from:</a:t>
              </a:r>
            </a:p>
            <a:p>
              <a:pPr marL="159081" indent="-87646">
                <a:buClr>
                  <a:srgbClr val="000000"/>
                </a:buClr>
                <a:buSzPct val="45000"/>
                <a:buFont typeface="Times New Roman"/>
                <a:buChar char="+"/>
                <a:defRPr sz="1400" b="1">
                  <a:solidFill>
                    <a:srgbClr val="A6AA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dirty="0"/>
                <a:t>COSMOS photometry</a:t>
              </a:r>
            </a:p>
            <a:p>
              <a:pPr marL="159081" indent="-87646">
                <a:buClr>
                  <a:srgbClr val="000000"/>
                </a:buClr>
                <a:buSzPct val="45000"/>
                <a:buFont typeface="Times New Roman"/>
                <a:buChar char="+"/>
                <a:defRPr sz="1400" b="1">
                  <a:solidFill>
                    <a:srgbClr val="A6AA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dirty="0"/>
                <a:t>HST/ACS</a:t>
              </a:r>
            </a:p>
            <a:p>
              <a:pPr marL="159081" indent="-87646">
                <a:buClr>
                  <a:srgbClr val="000000"/>
                </a:buClr>
                <a:buSzPct val="45000"/>
                <a:buFont typeface="Times New Roman"/>
                <a:buChar char="+"/>
                <a:defRPr sz="1400" b="1">
                  <a:solidFill>
                    <a:srgbClr val="A6AA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dirty="0"/>
                <a:t>LBT/LUCI+ARGOS</a:t>
              </a:r>
            </a:p>
            <a:p>
              <a:pPr marL="159081" indent="-87646">
                <a:buClr>
                  <a:srgbClr val="000000"/>
                </a:buClr>
                <a:buSzPct val="45000"/>
                <a:buFont typeface="Times New Roman"/>
                <a:buChar char="+"/>
                <a:defRPr sz="1400" b="1">
                  <a:solidFill>
                    <a:srgbClr val="A6AA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dirty="0"/>
                <a:t>Keck/DEIMOS</a:t>
              </a:r>
            </a:p>
            <a:p>
              <a:pPr marL="159081" indent="-87646">
                <a:buClr>
                  <a:srgbClr val="000000"/>
                </a:buClr>
                <a:buSzPct val="45000"/>
                <a:buFont typeface="Times New Roman"/>
                <a:buChar char="+"/>
                <a:defRPr sz="1400" b="1">
                  <a:solidFill>
                    <a:srgbClr val="A6AA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984" dirty="0"/>
                <a:t>VLT/X-shooter</a:t>
              </a:r>
            </a:p>
          </p:txBody>
        </p:sp>
      </p:grpSp>
      <p:sp>
        <p:nvSpPr>
          <p:cNvPr id="252" name="based on our previous  experience…"/>
          <p:cNvSpPr txBox="1"/>
          <p:nvPr/>
        </p:nvSpPr>
        <p:spPr>
          <a:xfrm>
            <a:off x="2090841" y="5013135"/>
            <a:ext cx="1780937" cy="54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defRPr sz="1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773"/>
              <a:t>based on our previous  experience </a:t>
            </a:r>
          </a:p>
          <a:p>
            <a:pPr defTabSz="321457">
              <a:defRPr sz="1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773"/>
              <a:t>on early XMM surveys (Hellas2XMM)</a:t>
            </a:r>
          </a:p>
          <a:p>
            <a:pPr defTabSz="321457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r>
              <a:rPr sz="773"/>
              <a:t>Fiore, Brusa+2003, Mignoli+2004</a:t>
            </a:r>
          </a:p>
          <a:p>
            <a:pPr defTabSz="321457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r>
              <a:rPr sz="773"/>
              <a:t>Brusa+2005, Maiolino+2006</a:t>
            </a:r>
          </a:p>
        </p:txBody>
      </p:sp>
      <p:sp>
        <p:nvSpPr>
          <p:cNvPr id="253" name="Radio “quiet”…"/>
          <p:cNvSpPr txBox="1"/>
          <p:nvPr/>
        </p:nvSpPr>
        <p:spPr>
          <a:xfrm>
            <a:off x="6191511" y="2438189"/>
            <a:ext cx="265211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500" b="1">
                <a:latin typeface="Optima"/>
                <a:ea typeface="Optima"/>
                <a:cs typeface="Optima"/>
                <a:sym typeface="Optima"/>
              </a:defRPr>
            </a:pPr>
            <a:r>
              <a:rPr sz="1400" dirty="0">
                <a:solidFill>
                  <a:schemeClr val="bg1"/>
                </a:solidFill>
              </a:rPr>
              <a:t>Radio “quiet”</a:t>
            </a:r>
          </a:p>
          <a:p>
            <a:pPr>
              <a:defRPr sz="1500" b="1">
                <a:latin typeface="Optima"/>
                <a:ea typeface="Optima"/>
                <a:cs typeface="Optima"/>
                <a:sym typeface="Optima"/>
              </a:defRPr>
            </a:pPr>
            <a:r>
              <a:rPr sz="1400" baseline="-5999" dirty="0">
                <a:solidFill>
                  <a:schemeClr val="bg1"/>
                </a:solidFill>
              </a:rPr>
              <a:t> </a:t>
            </a:r>
            <a:r>
              <a:rPr sz="1000" dirty="0">
                <a:solidFill>
                  <a:schemeClr val="bg1"/>
                </a:solidFill>
              </a:rPr>
              <a:t>L</a:t>
            </a:r>
            <a:r>
              <a:rPr sz="1000" baseline="-5999" dirty="0">
                <a:solidFill>
                  <a:schemeClr val="bg1"/>
                </a:solidFill>
              </a:rPr>
              <a:t>1.4GHz</a:t>
            </a:r>
            <a:r>
              <a:rPr sz="1000" dirty="0">
                <a:solidFill>
                  <a:schemeClr val="bg1"/>
                </a:solidFill>
              </a:rPr>
              <a:t> &lt; 10</a:t>
            </a:r>
            <a:r>
              <a:rPr sz="1000" baseline="31999" dirty="0">
                <a:solidFill>
                  <a:schemeClr val="bg1"/>
                </a:solidFill>
              </a:rPr>
              <a:t>24</a:t>
            </a:r>
            <a:r>
              <a:rPr sz="1000" dirty="0">
                <a:solidFill>
                  <a:schemeClr val="bg1"/>
                </a:solidFill>
              </a:rPr>
              <a:t> W/Hz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4185349" y="5019650"/>
            <a:ext cx="1928277" cy="1654115"/>
            <a:chOff x="0" y="0"/>
            <a:chExt cx="2742438" cy="2352518"/>
          </a:xfrm>
        </p:grpSpPr>
        <p:pic>
          <p:nvPicPr>
            <p:cNvPr id="255" name="Screen Shot 2016-11-17 at 17.57.54.png" descr="Screen Shot 2016-11-17 at 17.57.54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742439" cy="2352519"/>
            </a:xfrm>
            <a:prstGeom prst="rect">
              <a:avLst/>
            </a:prstGeom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56" name="BLR…"/>
            <p:cNvSpPr txBox="1"/>
            <p:nvPr/>
          </p:nvSpPr>
          <p:spPr>
            <a:xfrm>
              <a:off x="487047" y="307209"/>
              <a:ext cx="861766" cy="731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1800"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sz="1266"/>
                <a:t>BLR </a:t>
              </a:r>
            </a:p>
            <a:p>
              <a:pPr algn="l">
                <a:defRPr sz="1800">
                  <a:latin typeface="Avenir Black"/>
                  <a:ea typeface="Avenir Black"/>
                  <a:cs typeface="Avenir Black"/>
                  <a:sym typeface="Avenir Black"/>
                </a:defRPr>
              </a:pPr>
              <a:r>
                <a:rPr sz="1266"/>
                <a:t>Halpha</a:t>
              </a:r>
            </a:p>
          </p:txBody>
        </p:sp>
      </p:grpSp>
      <p:sp>
        <p:nvSpPr>
          <p:cNvPr id="2" name="A PROTOTYPICAL QSO in the feedback phase">
            <a:extLst>
              <a:ext uri="{FF2B5EF4-FFF2-40B4-BE49-F238E27FC236}">
                <a16:creationId xmlns:a16="http://schemas.microsoft.com/office/drawing/2014/main" id="{CEAB5534-A933-0792-42B0-3B3EE627780A}"/>
              </a:ext>
            </a:extLst>
          </p:cNvPr>
          <p:cNvSpPr txBox="1">
            <a:spLocks/>
          </p:cNvSpPr>
          <p:nvPr/>
        </p:nvSpPr>
        <p:spPr>
          <a:xfrm>
            <a:off x="236620" y="99900"/>
            <a:ext cx="6953739" cy="5261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34959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4078" kern="120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GB" sz="2800" b="1" i="1" dirty="0">
                <a:solidFill>
                  <a:srgbClr val="B29B32"/>
                </a:solidFill>
                <a:latin typeface="+mj-lt"/>
                <a:ea typeface="+mj-ea"/>
                <a:cs typeface="+mn-cs"/>
              </a:rPr>
              <a:t>A PROTOTYPICAL QSO in the feedback phase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 advAuto="0"/>
      <p:bldP spid="232" grpId="0" animBg="1" advAuto="0"/>
      <p:bldP spid="237" grpId="0" animBg="1" advAuto="0"/>
      <p:bldP spid="241" grpId="0" animBg="1" advAuto="0"/>
      <p:bldP spid="245" grpId="0" animBg="1" advAuto="0"/>
      <p:bldP spid="248" grpId="0" animBg="1" advAuto="0"/>
      <p:bldP spid="251" grpId="0" animBg="1" advAuto="0"/>
      <p:bldP spid="253" grpId="0" animBg="1" advAuto="0"/>
      <p:bldP spid="25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CB46D368-027D-8923-62BD-61EEBEB4882D}"/>
              </a:ext>
            </a:extLst>
          </p:cNvPr>
          <p:cNvGrpSpPr>
            <a:grpSpLocks/>
          </p:cNvGrpSpPr>
          <p:nvPr/>
        </p:nvGrpSpPr>
        <p:grpSpPr bwMode="auto">
          <a:xfrm>
            <a:off x="1668581" y="3513330"/>
            <a:ext cx="2744987" cy="2857186"/>
            <a:chOff x="318" y="181"/>
            <a:chExt cx="2220" cy="232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2A310965-1310-E10C-B9DB-4B6737BE0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" r="51111"/>
            <a:stretch>
              <a:fillRect/>
            </a:stretch>
          </p:blipFill>
          <p:spPr bwMode="auto">
            <a:xfrm>
              <a:off x="318" y="499"/>
              <a:ext cx="2080" cy="2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2F760047-31BA-F42C-A0B8-467D3F503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181"/>
              <a:ext cx="214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sz="2000">
                <a:solidFill>
                  <a:schemeClr val="tx1"/>
                </a:solidFill>
                <a:latin typeface="Avenir Black" charset="0"/>
                <a:cs typeface="Avenir Black" charset="0"/>
                <a:sym typeface="Avenir Black" charset="0"/>
              </a:endParaRPr>
            </a:p>
          </p:txBody>
        </p:sp>
      </p:grpSp>
      <p:pic>
        <p:nvPicPr>
          <p:cNvPr id="7" name="Picture 6" descr="Jband_1Dspec.jpg">
            <a:extLst>
              <a:ext uri="{FF2B5EF4-FFF2-40B4-BE49-F238E27FC236}">
                <a16:creationId xmlns:a16="http://schemas.microsoft.com/office/drawing/2014/main" id="{59E5A697-7CAF-7480-654C-75C7C565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43" y="329964"/>
            <a:ext cx="5630949" cy="33787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05CB21-AE37-D1DC-3EED-C1200B74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62" y="101921"/>
            <a:ext cx="3601107" cy="1104714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B29B32"/>
                </a:solidFill>
                <a:cs typeface="+mn-cs"/>
              </a:rPr>
              <a:t>A feedback showcase: XID2028 at z=1.6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E3EE4-464F-45E2-2AF1-CFBD42FA9805}"/>
              </a:ext>
            </a:extLst>
          </p:cNvPr>
          <p:cNvSpPr txBox="1"/>
          <p:nvPr/>
        </p:nvSpPr>
        <p:spPr>
          <a:xfrm>
            <a:off x="565759" y="1191270"/>
            <a:ext cx="360110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Selected to be X-ray bright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and optically obscured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(Brusa+10,15)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SINFONI </a:t>
            </a:r>
            <a:r>
              <a:rPr lang="en-US" dirty="0">
                <a:solidFill>
                  <a:schemeClr val="bg1"/>
                </a:solidFill>
              </a:rPr>
              <a:t>IFU observations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 band 6 </a:t>
            </a:r>
            <a:r>
              <a:rPr lang="en-US" dirty="0" err="1">
                <a:solidFill>
                  <a:schemeClr val="bg1"/>
                </a:solidFill>
              </a:rPr>
              <a:t>hrs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Scale 0.125”x0.125”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PSF=0.6”</a:t>
            </a:r>
          </a:p>
          <a:p>
            <a:pPr algn="ctr"/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660CE-B2CA-A0D2-1703-B814C0DB62B0}"/>
              </a:ext>
            </a:extLst>
          </p:cNvPr>
          <p:cNvSpPr txBox="1"/>
          <p:nvPr/>
        </p:nvSpPr>
        <p:spPr>
          <a:xfrm>
            <a:off x="7777899" y="4128346"/>
            <a:ext cx="3588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Integrated flux maps on the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line core (left)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and on the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line wing (right)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9B5F4F96-FB64-F5B2-4FF2-26B7AC5D98A3}"/>
              </a:ext>
            </a:extLst>
          </p:cNvPr>
          <p:cNvGrpSpPr>
            <a:grpSpLocks/>
          </p:cNvGrpSpPr>
          <p:nvPr/>
        </p:nvGrpSpPr>
        <p:grpSpPr bwMode="auto">
          <a:xfrm>
            <a:off x="4335581" y="3513330"/>
            <a:ext cx="2997807" cy="2845736"/>
            <a:chOff x="0" y="0"/>
            <a:chExt cx="2192" cy="2126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199AAAA7-1CB0-F9D9-8AF3-3DD7EC48E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2" r="3571" b="5638"/>
            <a:stretch>
              <a:fillRect/>
            </a:stretch>
          </p:blipFill>
          <p:spPr bwMode="auto">
            <a:xfrm>
              <a:off x="0" y="291"/>
              <a:ext cx="1960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CE53CF5-9A4B-0EA4-02A3-A33BF9E9F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0"/>
              <a:ext cx="214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sz="2000" dirty="0">
                <a:solidFill>
                  <a:schemeClr val="tx1"/>
                </a:solidFill>
                <a:latin typeface="Avenir Black" charset="0"/>
                <a:cs typeface="Avenir Black" charset="0"/>
                <a:sym typeface="Avenir Black" charset="0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0D46C7-D245-68B8-D041-2F21C4AB9DAB}"/>
              </a:ext>
            </a:extLst>
          </p:cNvPr>
          <p:cNvCxnSpPr/>
          <p:nvPr/>
        </p:nvCxnSpPr>
        <p:spPr>
          <a:xfrm flipH="1">
            <a:off x="6090977" y="908549"/>
            <a:ext cx="2348363" cy="33148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B8AFAA-3354-3976-BC27-23047FFC5545}"/>
              </a:ext>
            </a:extLst>
          </p:cNvPr>
          <p:cNvCxnSpPr/>
          <p:nvPr/>
        </p:nvCxnSpPr>
        <p:spPr>
          <a:xfrm flipH="1">
            <a:off x="3581354" y="2368738"/>
            <a:ext cx="4995848" cy="18546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AB03BFE-6FA2-ADB2-C500-E3E8315806A9}"/>
              </a:ext>
            </a:extLst>
          </p:cNvPr>
          <p:cNvSpPr/>
          <p:nvPr/>
        </p:nvSpPr>
        <p:spPr>
          <a:xfrm>
            <a:off x="5115166" y="616119"/>
            <a:ext cx="271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Integrated spectrum</a:t>
            </a:r>
          </a:p>
          <a:p>
            <a:pPr algn="ctr"/>
            <a:r>
              <a:rPr lang="en-US" dirty="0"/>
              <a:t>on the central 1”x1”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26ED0-F42F-AA29-B687-498502544C21}"/>
              </a:ext>
            </a:extLst>
          </p:cNvPr>
          <p:cNvSpPr txBox="1"/>
          <p:nvPr/>
        </p:nvSpPr>
        <p:spPr>
          <a:xfrm>
            <a:off x="7475236" y="5461367"/>
            <a:ext cx="4385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Outflow with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v</a:t>
            </a:r>
            <a:r>
              <a:rPr lang="en-US" sz="2000" baseline="-25000" dirty="0" err="1">
                <a:solidFill>
                  <a:srgbClr val="FF0000"/>
                </a:solidFill>
              </a:rPr>
              <a:t>out</a:t>
            </a:r>
            <a:r>
              <a:rPr lang="en-US" sz="2000" dirty="0">
                <a:solidFill>
                  <a:srgbClr val="FF0000"/>
                </a:solidFill>
              </a:rPr>
              <a:t>~ 1500 km/s out to 13 kpc projected!</a:t>
            </a:r>
          </a:p>
        </p:txBody>
      </p:sp>
    </p:spTree>
    <p:extLst>
      <p:ext uri="{BB962C8B-B14F-4D97-AF65-F5344CB8AC3E}">
        <p14:creationId xmlns:p14="http://schemas.microsoft.com/office/powerpoint/2010/main" val="40300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7D22A7-8059-087D-0908-9BC4C03FB6D1}"/>
              </a:ext>
            </a:extLst>
          </p:cNvPr>
          <p:cNvSpPr txBox="1"/>
          <p:nvPr/>
        </p:nvSpPr>
        <p:spPr>
          <a:xfrm>
            <a:off x="454367" y="5873307"/>
            <a:ext cx="6844504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cs typeface="Avenir Black"/>
              </a:rPr>
              <a:t>First direct detection of a </a:t>
            </a:r>
            <a:r>
              <a:rPr lang="en-US" dirty="0">
                <a:solidFill>
                  <a:srgbClr val="FFFF00"/>
                </a:solidFill>
                <a:cs typeface="Avenir Black"/>
              </a:rPr>
              <a:t>spatially resolved </a:t>
            </a:r>
            <a:r>
              <a:rPr lang="en-US" b="1" dirty="0">
                <a:solidFill>
                  <a:srgbClr val="FFFF00"/>
                </a:solidFill>
                <a:cs typeface="Avenir Black"/>
              </a:rPr>
              <a:t>CO outflow at high-z</a:t>
            </a:r>
            <a:endParaRPr lang="en-US" b="1" dirty="0">
              <a:solidFill>
                <a:srgbClr val="B29B32"/>
              </a:solidFill>
              <a:cs typeface="Avenir Black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cs typeface="Avenir Black"/>
              </a:rPr>
              <a:t>Spatially coincident with the ionized outflow component</a:t>
            </a:r>
            <a:endParaRPr lang="en-US" dirty="0">
              <a:solidFill>
                <a:srgbClr val="FF0000"/>
              </a:solidFill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26A4C-5D9E-BB0E-8650-A4D563468E60}"/>
              </a:ext>
            </a:extLst>
          </p:cNvPr>
          <p:cNvSpPr/>
          <p:nvPr/>
        </p:nvSpPr>
        <p:spPr>
          <a:xfrm>
            <a:off x="281114" y="125843"/>
            <a:ext cx="5323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B29B32"/>
                </a:solidFill>
                <a:latin typeface="+mj-lt"/>
                <a:ea typeface="+mj-ea"/>
              </a:rPr>
              <a:t>A spatially resolved CO(5-4) outflow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7DA92-CC42-A841-C491-6BDF9F3DE724}"/>
              </a:ext>
            </a:extLst>
          </p:cNvPr>
          <p:cNvSpPr txBox="1"/>
          <p:nvPr/>
        </p:nvSpPr>
        <p:spPr>
          <a:xfrm>
            <a:off x="518102" y="4383627"/>
            <a:ext cx="642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Imaging of the blue (&lt; -350 km/s) and of the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red tail (&gt;350 km/s) reveal a </a:t>
            </a:r>
            <a:r>
              <a:rPr lang="en-US" dirty="0">
                <a:solidFill>
                  <a:srgbClr val="FFFF00"/>
                </a:solidFill>
              </a:rPr>
              <a:t>bi-directional outflow </a:t>
            </a:r>
            <a:r>
              <a:rPr lang="en-US" dirty="0">
                <a:solidFill>
                  <a:schemeClr val="bg1"/>
                </a:solidFill>
              </a:rPr>
              <a:t>out to ~ 10 kpc and v ~ 700 km/s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 mass outflow rate ~ 150-750 M</a:t>
            </a:r>
            <a:r>
              <a:rPr lang="en-US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/</a:t>
            </a:r>
            <a:r>
              <a:rPr lang="en-US" dirty="0" err="1">
                <a:solidFill>
                  <a:schemeClr val="bg1"/>
                </a:solidFill>
                <a:sym typeface="Wingdings"/>
              </a:rPr>
              <a:t>yr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68F4C-BC2B-AF00-3227-CDB80A018DCC}"/>
              </a:ext>
            </a:extLst>
          </p:cNvPr>
          <p:cNvSpPr txBox="1"/>
          <p:nvPr/>
        </p:nvSpPr>
        <p:spPr>
          <a:xfrm>
            <a:off x="1718945" y="3848440"/>
            <a:ext cx="170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rgbClr val="FFFF00"/>
                </a:solidFill>
              </a:rPr>
              <a:t>Brusa</a:t>
            </a:r>
            <a:r>
              <a:rPr lang="en-US" sz="1400" i="1" dirty="0">
                <a:solidFill>
                  <a:srgbClr val="FFFF00"/>
                </a:solidFill>
              </a:rPr>
              <a:t>, GC et al. 2018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586CF-EDA2-DAB4-6823-8DE1956A682E}"/>
              </a:ext>
            </a:extLst>
          </p:cNvPr>
          <p:cNvGrpSpPr/>
          <p:nvPr/>
        </p:nvGrpSpPr>
        <p:grpSpPr>
          <a:xfrm>
            <a:off x="1817752" y="780751"/>
            <a:ext cx="9394506" cy="3086115"/>
            <a:chOff x="1398747" y="910260"/>
            <a:chExt cx="9394506" cy="3086115"/>
          </a:xfrm>
        </p:grpSpPr>
        <p:pic>
          <p:nvPicPr>
            <p:cNvPr id="3" name="spectra_nucleus_contsub.png" descr="spectra_nucleus_contsub.png">
              <a:extLst>
                <a:ext uri="{FF2B5EF4-FFF2-40B4-BE49-F238E27FC236}">
                  <a16:creationId xmlns:a16="http://schemas.microsoft.com/office/drawing/2014/main" id="{FF09D89A-E658-C816-B807-778FCE27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9073" y="913957"/>
              <a:ext cx="3082417" cy="30824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Picture 7" descr="Picture 7">
              <a:extLst>
                <a:ext uri="{FF2B5EF4-FFF2-40B4-BE49-F238E27FC236}">
                  <a16:creationId xmlns:a16="http://schemas.microsoft.com/office/drawing/2014/main" id="{20FFA03A-F382-D528-EC00-32567351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108"/>
            <a:stretch>
              <a:fillRect/>
            </a:stretch>
          </p:blipFill>
          <p:spPr>
            <a:xfrm>
              <a:off x="1398747" y="910329"/>
              <a:ext cx="3277679" cy="3076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664A4BC7-F645-CC4B-97D7-1B748318F2DF}"/>
                </a:ext>
              </a:extLst>
            </p:cNvPr>
            <p:cNvSpPr/>
            <p:nvPr/>
          </p:nvSpPr>
          <p:spPr>
            <a:xfrm>
              <a:off x="5084986" y="2377794"/>
              <a:ext cx="711065" cy="1277829"/>
            </a:xfrm>
            <a:prstGeom prst="rect">
              <a:avLst/>
            </a:prstGeom>
            <a:solidFill>
              <a:srgbClr val="FFFB00">
                <a:alpha val="28949"/>
              </a:srgbClr>
            </a:solidFill>
            <a:ln w="50800" cap="flat">
              <a:solidFill>
                <a:srgbClr val="000000">
                  <a:alpha val="28949"/>
                </a:srgbClr>
              </a:solidFill>
              <a:prstDash val="solid"/>
              <a:miter lim="400000"/>
            </a:ln>
            <a:effectLst>
              <a:outerShdw dir="5400000" rotWithShape="0">
                <a:srgbClr val="000000">
                  <a:alpha val="98038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9" name="Picture 7" descr="Picture 7">
              <a:extLst>
                <a:ext uri="{FF2B5EF4-FFF2-40B4-BE49-F238E27FC236}">
                  <a16:creationId xmlns:a16="http://schemas.microsoft.com/office/drawing/2014/main" id="{3683E945-D91B-72D5-2A76-CE94CCFBA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230" r="504"/>
            <a:stretch>
              <a:fillRect/>
            </a:stretch>
          </p:blipFill>
          <p:spPr>
            <a:xfrm>
              <a:off x="7550636" y="910260"/>
              <a:ext cx="3242617" cy="3082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7E521309-6FD6-D737-DA12-72297AAD4F0D}"/>
                </a:ext>
              </a:extLst>
            </p:cNvPr>
            <p:cNvSpPr/>
            <p:nvPr/>
          </p:nvSpPr>
          <p:spPr>
            <a:xfrm>
              <a:off x="6519689" y="2377794"/>
              <a:ext cx="711065" cy="1277829"/>
            </a:xfrm>
            <a:prstGeom prst="rect">
              <a:avLst/>
            </a:prstGeom>
            <a:solidFill>
              <a:srgbClr val="FFFB00">
                <a:alpha val="28949"/>
              </a:srgbClr>
            </a:solidFill>
            <a:ln w="50800" cap="flat">
              <a:solidFill>
                <a:srgbClr val="000000">
                  <a:alpha val="28949"/>
                </a:srgbClr>
              </a:solidFill>
              <a:prstDash val="solid"/>
              <a:miter lim="400000"/>
            </a:ln>
            <a:effectLst>
              <a:outerShdw dir="5400000" rotWithShape="0">
                <a:srgbClr val="000000">
                  <a:alpha val="98038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1" name="Arrow">
              <a:extLst>
                <a:ext uri="{FF2B5EF4-FFF2-40B4-BE49-F238E27FC236}">
                  <a16:creationId xmlns:a16="http://schemas.microsoft.com/office/drawing/2014/main" id="{6AB77E96-D7B7-E51B-D883-835B798E0FA6}"/>
                </a:ext>
              </a:extLst>
            </p:cNvPr>
            <p:cNvSpPr/>
            <p:nvPr/>
          </p:nvSpPr>
          <p:spPr>
            <a:xfrm rot="20100000">
              <a:off x="6876100" y="2604947"/>
              <a:ext cx="1887545" cy="330491"/>
            </a:xfrm>
            <a:prstGeom prst="rightArrow">
              <a:avLst>
                <a:gd name="adj1" fmla="val 32000"/>
                <a:gd name="adj2" fmla="val 75217"/>
              </a:avLst>
            </a:prstGeom>
            <a:solidFill>
              <a:srgbClr val="FF2600"/>
            </a:solidFill>
            <a:ln w="50800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2" name="Arrow">
              <a:extLst>
                <a:ext uri="{FF2B5EF4-FFF2-40B4-BE49-F238E27FC236}">
                  <a16:creationId xmlns:a16="http://schemas.microsoft.com/office/drawing/2014/main" id="{56FCC901-C803-04CB-A94F-DA8256BE12AB}"/>
                </a:ext>
              </a:extLst>
            </p:cNvPr>
            <p:cNvSpPr/>
            <p:nvPr/>
          </p:nvSpPr>
          <p:spPr>
            <a:xfrm rot="11700000">
              <a:off x="4097176" y="2746429"/>
              <a:ext cx="1465749" cy="360461"/>
            </a:xfrm>
            <a:prstGeom prst="rightArrow">
              <a:avLst>
                <a:gd name="adj1" fmla="val 32000"/>
                <a:gd name="adj2" fmla="val 53553"/>
              </a:avLst>
            </a:prstGeom>
            <a:solidFill>
              <a:srgbClr val="0096FF"/>
            </a:solidFill>
            <a:ln w="50800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pic>
        <p:nvPicPr>
          <p:cNvPr id="23" name="Group 12" descr="Group 12">
            <a:extLst>
              <a:ext uri="{FF2B5EF4-FFF2-40B4-BE49-F238E27FC236}">
                <a16:creationId xmlns:a16="http://schemas.microsoft.com/office/drawing/2014/main" id="{77550256-83B8-2331-25DA-B9EC0E2177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95469" y="4156217"/>
            <a:ext cx="3569218" cy="248180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CBD401-BB12-8B33-9F7B-2D84F4D733BE}"/>
              </a:ext>
            </a:extLst>
          </p:cNvPr>
          <p:cNvSpPr txBox="1"/>
          <p:nvPr/>
        </p:nvSpPr>
        <p:spPr>
          <a:xfrm>
            <a:off x="103916" y="1639841"/>
            <a:ext cx="1615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ALMA Observations in </a:t>
            </a:r>
            <a:r>
              <a:rPr lang="en-US" sz="2000" dirty="0">
                <a:solidFill>
                  <a:srgbClr val="FF0000"/>
                </a:solidFill>
              </a:rPr>
              <a:t>CO(5-4)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86481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892DDB-7317-B4D9-BFB7-E917E9F5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205678"/>
            <a:ext cx="3733800" cy="364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C1EC3E-89D1-3D68-FB6D-A00EED717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7348">
            <a:off x="716917" y="1777162"/>
            <a:ext cx="4433570" cy="3323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8A9C49-A59D-4FB4-626D-692A52C4411C}"/>
              </a:ext>
            </a:extLst>
          </p:cNvPr>
          <p:cNvSpPr/>
          <p:nvPr/>
        </p:nvSpPr>
        <p:spPr>
          <a:xfrm>
            <a:off x="372359" y="165884"/>
            <a:ext cx="2561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JWST likes it!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FAAB4-082C-E24B-7634-B891655E1B52}"/>
              </a:ext>
            </a:extLst>
          </p:cNvPr>
          <p:cNvSpPr txBox="1"/>
          <p:nvPr/>
        </p:nvSpPr>
        <p:spPr>
          <a:xfrm>
            <a:off x="8158842" y="1630273"/>
            <a:ext cx="3733800" cy="779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0796">
              <a:lnSpc>
                <a:spcPct val="93000"/>
              </a:lnSpc>
              <a:defRPr sz="1900" b="1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lang="en-GB" sz="2400" dirty="0"/>
              <a:t>Part of Q3D ERS project</a:t>
            </a:r>
          </a:p>
          <a:p>
            <a:pPr algn="ctr" defTabSz="910796">
              <a:lnSpc>
                <a:spcPct val="93000"/>
              </a:lnSpc>
              <a:defRPr sz="1900" b="1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lang="en-GB" sz="2400" dirty="0"/>
              <a:t>(PI D. </a:t>
            </a:r>
            <a:r>
              <a:rPr lang="en-GB" sz="2400" dirty="0" err="1"/>
              <a:t>Wylezalek</a:t>
            </a:r>
            <a:r>
              <a:rPr lang="en-GB" sz="2400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499709-1FBA-BC27-6A32-77963D472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805" y="4229100"/>
            <a:ext cx="7032870" cy="22527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7DA9F0-5B82-7E8E-0638-1C95673A1DCD}"/>
              </a:ext>
            </a:extLst>
          </p:cNvPr>
          <p:cNvSpPr/>
          <p:nvPr/>
        </p:nvSpPr>
        <p:spPr>
          <a:xfrm>
            <a:off x="4897464" y="5129939"/>
            <a:ext cx="6924211" cy="225519"/>
          </a:xfrm>
          <a:prstGeom prst="rect">
            <a:avLst/>
          </a:prstGeom>
          <a:solidFill>
            <a:srgbClr val="FFFF00">
              <a:alpha val="303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B22DBC-92D1-1450-4465-DF5C2751BFDA}"/>
              </a:ext>
            </a:extLst>
          </p:cNvPr>
          <p:cNvSpPr/>
          <p:nvPr/>
        </p:nvSpPr>
        <p:spPr>
          <a:xfrm>
            <a:off x="4897463" y="6171850"/>
            <a:ext cx="6924211" cy="225519"/>
          </a:xfrm>
          <a:prstGeom prst="rect">
            <a:avLst/>
          </a:prstGeom>
          <a:solidFill>
            <a:srgbClr val="FFFF00">
              <a:alpha val="303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80CD4539-3FFE-DA82-D5CF-00A0240CB7AD}"/>
              </a:ext>
            </a:extLst>
          </p:cNvPr>
          <p:cNvSpPr/>
          <p:nvPr/>
        </p:nvSpPr>
        <p:spPr>
          <a:xfrm rot="20121722">
            <a:off x="3063217" y="1054492"/>
            <a:ext cx="1177871" cy="94539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57FCD7-3131-9179-4DA2-7A754F8B518E}"/>
              </a:ext>
            </a:extLst>
          </p:cNvPr>
          <p:cNvSpPr/>
          <p:nvPr/>
        </p:nvSpPr>
        <p:spPr>
          <a:xfrm>
            <a:off x="724210" y="82656"/>
            <a:ext cx="7443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JWST </a:t>
            </a:r>
            <a:r>
              <a:rPr lang="en-US" sz="3600" b="1" i="1" dirty="0" err="1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NIRSpec</a:t>
            </a:r>
            <a:r>
              <a:rPr lang="en-US" sz="3600" b="1" i="1" dirty="0">
                <a:solidFill>
                  <a:srgbClr val="B29B32"/>
                </a:solidFill>
                <a:latin typeface="+mj-lt"/>
                <a:ea typeface="+mj-ea"/>
                <a:cs typeface="Avenir Black"/>
              </a:rPr>
              <a:t> ERS data - Channel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72EBB-2F8D-C21C-C062-99A2FAE3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6" y="962268"/>
            <a:ext cx="8545592" cy="5301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DE2907-6377-205F-4EFF-FC59FACD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r="51111"/>
          <a:stretch>
            <a:fillRect/>
          </a:stretch>
        </p:blipFill>
        <p:spPr bwMode="auto">
          <a:xfrm>
            <a:off x="9168777" y="3338309"/>
            <a:ext cx="2571880" cy="24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E1F35856-16A9-1B93-8045-A5F91E7DEDA6}"/>
              </a:ext>
            </a:extLst>
          </p:cNvPr>
          <p:cNvSpPr>
            <a:spLocks/>
          </p:cNvSpPr>
          <p:nvPr/>
        </p:nvSpPr>
        <p:spPr bwMode="auto">
          <a:xfrm>
            <a:off x="9136949" y="791005"/>
            <a:ext cx="2651014" cy="34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2000">
              <a:solidFill>
                <a:schemeClr val="tx1"/>
              </a:solidFill>
              <a:latin typeface="Avenir Black" charset="0"/>
              <a:cs typeface="Avenir Black" charset="0"/>
              <a:sym typeface="Avenir Black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810EF1CC-2C82-E023-8C76-63BD5030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2" r="3571" b="5638"/>
          <a:stretch>
            <a:fillRect/>
          </a:stretch>
        </p:blipFill>
        <p:spPr bwMode="auto">
          <a:xfrm>
            <a:off x="9168777" y="962902"/>
            <a:ext cx="2571880" cy="235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5DA8901E-2C3C-EE36-C924-A6B3EE3CF68C}"/>
              </a:ext>
            </a:extLst>
          </p:cNvPr>
          <p:cNvSpPr>
            <a:spLocks/>
          </p:cNvSpPr>
          <p:nvPr/>
        </p:nvSpPr>
        <p:spPr bwMode="auto">
          <a:xfrm>
            <a:off x="9512658" y="3049997"/>
            <a:ext cx="2932162" cy="37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2000" dirty="0">
              <a:solidFill>
                <a:schemeClr val="tx1"/>
              </a:solidFill>
              <a:latin typeface="Avenir Black" charset="0"/>
              <a:cs typeface="Avenir Black" charset="0"/>
              <a:sym typeface="Avenir Black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CCE48-67F9-000F-A350-FD04AA58B58A}"/>
              </a:ext>
            </a:extLst>
          </p:cNvPr>
          <p:cNvSpPr txBox="1"/>
          <p:nvPr/>
        </p:nvSpPr>
        <p:spPr>
          <a:xfrm>
            <a:off x="9930695" y="5863590"/>
            <a:ext cx="1048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SINFONI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F81E2-5086-6DB4-BBB7-6B278BD505DC}"/>
              </a:ext>
            </a:extLst>
          </p:cNvPr>
          <p:cNvSpPr txBox="1"/>
          <p:nvPr/>
        </p:nvSpPr>
        <p:spPr>
          <a:xfrm>
            <a:off x="3921880" y="6339126"/>
            <a:ext cx="1040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NIRSpec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2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5990</TotalTime>
  <Words>1305</Words>
  <Application>Microsoft Macintosh PowerPoint</Application>
  <PresentationFormat>Widescreen</PresentationFormat>
  <Paragraphs>216</Paragraphs>
  <Slides>25</Slides>
  <Notes>0</Notes>
  <HiddenSlides>5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Avenir</vt:lpstr>
      <vt:lpstr>Avenir Black</vt:lpstr>
      <vt:lpstr>Avenir Book</vt:lpstr>
      <vt:lpstr>Avenir Heavy</vt:lpstr>
      <vt:lpstr>Avenir Light</vt:lpstr>
      <vt:lpstr>Avenir Medium</vt:lpstr>
      <vt:lpstr>Calibri</vt:lpstr>
      <vt:lpstr>Calibri Light</vt:lpstr>
      <vt:lpstr>Gill Sans</vt:lpstr>
      <vt:lpstr>Helvetica</vt:lpstr>
      <vt:lpstr>Helvetica Neue</vt:lpstr>
      <vt:lpstr>Helvetica Neue Medium</vt:lpstr>
      <vt:lpstr>NimbusRomNo9L</vt:lpstr>
      <vt:lpstr>Optima</vt:lpstr>
      <vt:lpstr>rtxr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feedback showcase: XID2028 at z=1.6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Cresci</dc:creator>
  <cp:lastModifiedBy>Giovanni Cresci</cp:lastModifiedBy>
  <cp:revision>11</cp:revision>
  <dcterms:created xsi:type="dcterms:W3CDTF">2022-11-24T13:08:41Z</dcterms:created>
  <dcterms:modified xsi:type="dcterms:W3CDTF">2023-03-02T07:23:22Z</dcterms:modified>
</cp:coreProperties>
</file>