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8" r:id="rId2"/>
    <p:sldId id="268" r:id="rId3"/>
    <p:sldId id="269" r:id="rId4"/>
    <p:sldId id="270" r:id="rId5"/>
    <p:sldId id="271" r:id="rId6"/>
    <p:sldId id="285" r:id="rId7"/>
    <p:sldId id="272" r:id="rId8"/>
    <p:sldId id="288" r:id="rId9"/>
    <p:sldId id="273" r:id="rId10"/>
    <p:sldId id="274" r:id="rId11"/>
    <p:sldId id="275" r:id="rId12"/>
    <p:sldId id="276" r:id="rId13"/>
    <p:sldId id="287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36" d="100"/>
          <a:sy n="136" d="100"/>
        </p:scale>
        <p:origin x="-320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9649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Explained in the </a:t>
            </a:r>
            <a:r>
              <a:rPr lang="en-US" dirty="0" err="1" smtClean="0"/>
              <a:t>fugure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56F2522-643A-3C45-9534-CE663EB3B9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SMBH IS</a:t>
            </a:r>
            <a:r>
              <a:rPr lang="en-US" baseline="0" dirty="0" smtClean="0"/>
              <a:t> SMALL</a:t>
            </a:r>
          </a:p>
          <a:p>
            <a:endParaRPr lang="en-US" baseline="0" dirty="0" smtClean="0"/>
          </a:p>
          <a:p>
            <a:r>
              <a:rPr lang="en-US" baseline="0" dirty="0" smtClean="0"/>
              <a:t>SMBH HAS SMALL SPHERE OF GRAVITATOIONAL INFLUENCE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 FEEDBACK – DM=INFALL     SMBH ACTIVITY OUTFLOW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56F2522-643A-3C45-9534-CE663EB3B9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8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SOLTAN</a:t>
            </a:r>
            <a:r>
              <a:rPr lang="en-US" baseline="0" dirty="0" smtClean="0"/>
              <a:t>: IF SMBH GROW VIA ACCRETION AND ACCRETION IS TRANSFORMED INTO ENERGY EMISSION WITH A CERTAIN EFFICENCY, THAN WE NEED EFFICENCY OF 10% TO EXPLAIN SMBH DENSITY IN THE LOCAL UNIVERSE (ACCRETION DOMINANT)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IF MASS OF SMBH IS DUE TO ACCRETION, AND ONLY 10% HAS BEEN TRANSFORMED IN ENERGY EMISSION, WE HAVE THAT THE EMITTED ENERGY DURING QSO PHASE IS 80 E BINDING GAS (QSO PHASE MAY “LARGELY” AFFECT THE GAS/ACCRETION PROPERTIES OF BULGES)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 TWO EFFECTS ARE AT THE BASE OF THE SIMILARIRT OF SF AND ACCRETION HISTORY ALONG COSMIC TIME? DON’T KNOW, BUT SAME DIRECTION!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56F2522-643A-3C45-9534-CE663EB3B9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SEE OUTFLOWS</a:t>
            </a:r>
            <a:r>
              <a:rPr lang="en-US" baseline="0" dirty="0" smtClean="0"/>
              <a:t> OF GAS ESCAPING GRAVITATIONAL POTENTIAL WELL AND STRONGLY INFLUENCING THEIR ENVIROMENT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NEW RESULTS ON QSO: UFOS AND MASSIVE MOLECULAR OUTFLOW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56F2522-643A-3C45-9534-CE663EB3B9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4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 MODEL CONFIMED!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MOREOVER IT MAY AFFECT LARGE REGINS (CO REGIONS D KPC)</a:t>
            </a:r>
          </a:p>
          <a:p>
            <a:r>
              <a:rPr lang="en-US" baseline="0" dirty="0" smtClean="0"/>
              <a:t>ENERGETIC ENOUGH AND ENERGY CONSERVATIVE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56F2522-643A-3C45-9534-CE663EB3B9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39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1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EPIC pn camera data from the observation of PG1211+143 in 2001 compared with a simple power-law fit over the energy band 1–10 keV. Three narrow spectral features in the 2001 data and their proposed identification in P03 with absorption lines of highly ionized Mg, S and Fe are indicated. A further significant ‘absorption line’, marked by an asterix, lies close to the neutral Si absorption edge and was therefore ignored in P03.
</a:t>
            </a: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2006 The Authors. Journal compilation © 2006 RAS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5598EE1B-A804-492B-BDFD-01AA3732952B}" type="slidenum">
              <a:rPr lang="en-US" altLang="en-US" sz="1200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8033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CONFIMRING THAT MAY BE ENERGETIC</a:t>
            </a:r>
            <a:r>
              <a:rPr lang="en-US" baseline="0" dirty="0" smtClean="0"/>
              <a:t> RELEVANT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INDICATING THAT MAY BE ARE SAME AS WA??? WIND MODEL!!!!!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DEFINATIVELY MAY BE ENERGETIC ENOUGH TO AFFECT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56F2522-643A-3C45-9534-CE663EB3B9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8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548"/>
            <a:ext cx="8229600" cy="3331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1" y="319088"/>
            <a:ext cx="6108853" cy="45958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4495800"/>
            <a:ext cx="7677150" cy="6477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7966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36BEA1-E3E5-994A-A1AF-ACCF9008E036}" type="datetimeFigureOut">
              <a:rPr lang="it-IT" smtClean="0"/>
              <a:t>01/03/23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86C2-6F16-7840-8AE6-D22CCADC95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32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84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emf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0793" y="655578"/>
            <a:ext cx="7772400" cy="1102519"/>
          </a:xfrm>
        </p:spPr>
        <p:txBody>
          <a:bodyPr/>
          <a:lstStyle/>
          <a:p>
            <a:r>
              <a:rPr lang="it-IT" dirty="0" smtClean="0"/>
              <a:t>UFO in RQ and RL AGN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3306" y="2028021"/>
            <a:ext cx="6400800" cy="1314450"/>
          </a:xfrm>
        </p:spPr>
        <p:txBody>
          <a:bodyPr/>
          <a:lstStyle/>
          <a:p>
            <a:r>
              <a:rPr lang="it-IT" dirty="0" smtClean="0"/>
              <a:t>M. Dadina, INAF-OAS</a:t>
            </a:r>
          </a:p>
          <a:p>
            <a:r>
              <a:rPr lang="it-IT" dirty="0" smtClean="0"/>
              <a:t>(un </a:t>
            </a:r>
            <a:r>
              <a:rPr lang="it-IT" dirty="0" smtClean="0"/>
              <a:t>RQ infiltrato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giorno</a:t>
            </a:r>
            <a:r>
              <a:rPr lang="en-US" dirty="0" smtClean="0"/>
              <a:t> </a:t>
            </a:r>
            <a:r>
              <a:rPr lang="en-US" dirty="0" err="1" smtClean="0"/>
              <a:t>dopo</a:t>
            </a:r>
            <a:r>
              <a:rPr lang="en-US" dirty="0" smtClean="0"/>
              <a:t> la “</a:t>
            </a:r>
            <a:r>
              <a:rPr lang="en-US" dirty="0" err="1" smtClean="0"/>
              <a:t>consegna</a:t>
            </a:r>
            <a:r>
              <a:rPr lang="en-US" dirty="0" smtClean="0"/>
              <a:t>”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800000"/>
                </a:solidFill>
              </a:rPr>
              <a:t>..e ieri il Toro ha perso il derby</a:t>
            </a:r>
            <a:r>
              <a:rPr lang="mr-IN" dirty="0" smtClean="0">
                <a:solidFill>
                  <a:srgbClr val="800000"/>
                </a:solidFill>
              </a:rPr>
              <a:t>…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it-IT" dirty="0" smtClean="0">
              <a:solidFill>
                <a:srgbClr val="800000"/>
              </a:solidFill>
            </a:endParaRPr>
          </a:p>
          <a:p>
            <a:endParaRPr lang="it-IT" dirty="0"/>
          </a:p>
        </p:txBody>
      </p:sp>
      <p:sp>
        <p:nvSpPr>
          <p:cNvPr id="4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6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6108700" cy="459581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dirty="0" smtClean="0"/>
              <a:t>Pounds et al. 2006 </a:t>
            </a:r>
            <a:endParaRPr lang="en-US" altLang="en-US" b="0" dirty="0"/>
          </a:p>
        </p:txBody>
      </p:sp>
      <p:pic>
        <p:nvPicPr>
          <p:cNvPr id="512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379322" y="531810"/>
            <a:ext cx="5943600" cy="33376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88762" y="531809"/>
            <a:ext cx="228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PG 1211+143   v</a:t>
            </a:r>
            <a:r>
              <a:rPr lang="it-IT" b="1" baseline="-25000" dirty="0" smtClean="0"/>
              <a:t>out</a:t>
            </a:r>
            <a:r>
              <a:rPr lang="it-IT" b="1" dirty="0" smtClean="0"/>
              <a:t>~0.13c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94335" y="3925398"/>
            <a:ext cx="661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L</a:t>
            </a:r>
            <a:r>
              <a:rPr lang="it-IT" b="1" baseline="-25000" dirty="0" smtClean="0"/>
              <a:t>kin</a:t>
            </a:r>
            <a:r>
              <a:rPr lang="it-IT" b="1" dirty="0" smtClean="0"/>
              <a:t>~</a:t>
            </a:r>
            <a:r>
              <a:rPr lang="it-IT" b="1" dirty="0" smtClean="0">
                <a:solidFill>
                  <a:srgbClr val="0000FF"/>
                </a:solidFill>
              </a:rPr>
              <a:t>2x10</a:t>
            </a:r>
            <a:r>
              <a:rPr lang="it-IT" b="1" baseline="30000" dirty="0" smtClean="0">
                <a:solidFill>
                  <a:srgbClr val="0000FF"/>
                </a:solidFill>
              </a:rPr>
              <a:t>45</a:t>
            </a:r>
            <a:r>
              <a:rPr lang="it-IT" b="1" dirty="0" smtClean="0"/>
              <a:t> erg/</a:t>
            </a:r>
            <a:r>
              <a:rPr lang="it-IT" b="1" dirty="0" err="1" smtClean="0"/>
              <a:t>s</a:t>
            </a:r>
            <a:r>
              <a:rPr lang="it-IT" b="1" dirty="0" smtClean="0"/>
              <a:t> (</a:t>
            </a:r>
            <a:r>
              <a:rPr lang="it-IT" b="1" dirty="0" err="1" smtClean="0"/>
              <a:t>assuming</a:t>
            </a:r>
            <a:r>
              <a:rPr lang="it-IT" b="1" dirty="0" smtClean="0"/>
              <a:t> </a:t>
            </a:r>
            <a:r>
              <a:rPr lang="it-IT" b="1" dirty="0" err="1" smtClean="0"/>
              <a:t>radial</a:t>
            </a:r>
            <a:r>
              <a:rPr lang="it-IT" b="1" dirty="0" smtClean="0"/>
              <a:t> flow with 10% </a:t>
            </a:r>
            <a:r>
              <a:rPr lang="it-IT" b="1" dirty="0" err="1" smtClean="0"/>
              <a:t>covering</a:t>
            </a:r>
            <a:r>
              <a:rPr lang="it-IT" b="1" dirty="0" smtClean="0"/>
              <a:t> </a:t>
            </a:r>
            <a:r>
              <a:rPr lang="it-IT" b="1" dirty="0" err="1" smtClean="0"/>
              <a:t>fraction</a:t>
            </a:r>
            <a:r>
              <a:rPr lang="it-IT" b="1" dirty="0" smtClean="0"/>
              <a:t>, </a:t>
            </a:r>
            <a:r>
              <a:rPr lang="it-IT" b="1" dirty="0" err="1" smtClean="0"/>
              <a:t>Logξ</a:t>
            </a:r>
            <a:r>
              <a:rPr lang="it-IT" b="1" dirty="0" smtClean="0"/>
              <a:t>=3 )</a:t>
            </a:r>
          </a:p>
          <a:p>
            <a:r>
              <a:rPr lang="it-IT" b="1" dirty="0" smtClean="0"/>
              <a:t>L</a:t>
            </a:r>
            <a:r>
              <a:rPr lang="it-IT" b="1" baseline="-25000" dirty="0" smtClean="0"/>
              <a:t>bol</a:t>
            </a:r>
            <a:r>
              <a:rPr lang="it-IT" b="1" dirty="0" smtClean="0"/>
              <a:t>~</a:t>
            </a:r>
            <a:r>
              <a:rPr lang="it-IT" b="1" dirty="0" smtClean="0">
                <a:solidFill>
                  <a:srgbClr val="FF0000"/>
                </a:solidFill>
              </a:rPr>
              <a:t>5x10</a:t>
            </a:r>
            <a:r>
              <a:rPr lang="it-IT" b="1" baseline="30000" dirty="0" smtClean="0">
                <a:solidFill>
                  <a:srgbClr val="FF0000"/>
                </a:solidFill>
              </a:rPr>
              <a:t>45</a:t>
            </a:r>
            <a:r>
              <a:rPr lang="it-IT" b="1" dirty="0" smtClean="0"/>
              <a:t> erg/</a:t>
            </a:r>
            <a:r>
              <a:rPr lang="it-IT" b="1" dirty="0" err="1" smtClean="0"/>
              <a:t>s</a:t>
            </a:r>
            <a:r>
              <a:rPr lang="it-IT" b="1" dirty="0" smtClean="0"/>
              <a:t>  </a:t>
            </a:r>
            <a:endParaRPr lang="it-IT" b="1" dirty="0"/>
          </a:p>
        </p:txBody>
      </p:sp>
      <p:sp>
        <p:nvSpPr>
          <p:cNvPr id="8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949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rved Left Arrow 14"/>
          <p:cNvSpPr/>
          <p:nvPr/>
        </p:nvSpPr>
        <p:spPr>
          <a:xfrm>
            <a:off x="4940300" y="3119557"/>
            <a:ext cx="3022600" cy="118574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0100" y="3119557"/>
            <a:ext cx="2870200" cy="299918"/>
          </a:xfrm>
          <a:prstGeom prst="rect">
            <a:avLst/>
          </a:prstGeom>
          <a:gradFill>
            <a:gsLst>
              <a:gs pos="64000">
                <a:schemeClr val="accent1">
                  <a:alpha val="24000"/>
                </a:schemeClr>
              </a:gs>
              <a:gs pos="100000">
                <a:schemeClr val="accent1">
                  <a:shade val="48000"/>
                  <a:satMod val="180000"/>
                  <a:lumMod val="94000"/>
                </a:schemeClr>
              </a:gs>
              <a:gs pos="100000">
                <a:schemeClr val="accent1">
                  <a:shade val="48000"/>
                  <a:satMod val="180000"/>
                  <a:lumMod val="94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2500" y="311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Distance, Filling &amp; </a:t>
            </a:r>
            <a:r>
              <a:rPr lang="en-US" b="1" dirty="0" smtClean="0"/>
              <a:t>Covering </a:t>
            </a:r>
            <a:r>
              <a:rPr lang="en-US" b="1" dirty="0"/>
              <a:t>factors often unknown in particular in high-z QSOs !!!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7801" y="796096"/>
            <a:ext cx="7982864" cy="1905977"/>
            <a:chOff x="317500" y="1251962"/>
            <a:chExt cx="8390792" cy="2541302"/>
          </a:xfrm>
        </p:grpSpPr>
        <p:sp>
          <p:nvSpPr>
            <p:cNvPr id="9" name="Rounded Rectangle 8"/>
            <p:cNvSpPr/>
            <p:nvPr/>
          </p:nvSpPr>
          <p:spPr>
            <a:xfrm>
              <a:off x="3925062" y="1251962"/>
              <a:ext cx="4783230" cy="252369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8300" y="1451402"/>
              <a:ext cx="2438400" cy="20313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17500" y="1451402"/>
              <a:ext cx="4572000" cy="21339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l-PL" dirty="0"/>
                <a:t> </a:t>
              </a:r>
              <a:r>
                <a:rPr lang="pl-PL" dirty="0" smtClean="0"/>
                <a:t>  Nh (cm-2)</a:t>
              </a:r>
            </a:p>
            <a:p>
              <a:r>
                <a:rPr lang="pl-PL" dirty="0"/>
                <a:t> </a:t>
              </a:r>
              <a:r>
                <a:rPr lang="pl-PL" dirty="0" smtClean="0"/>
                <a:t>  </a:t>
              </a:r>
              <a:r>
                <a:rPr lang="pl-PL" dirty="0" err="1" smtClean="0"/>
                <a:t>Location</a:t>
              </a:r>
              <a:r>
                <a:rPr lang="pl-PL" dirty="0" smtClean="0"/>
                <a:t>(</a:t>
              </a:r>
              <a:r>
                <a:rPr lang="pl-PL" dirty="0" err="1" smtClean="0"/>
                <a:t>R,DeltaR</a:t>
              </a:r>
              <a:r>
                <a:rPr lang="pl-PL" dirty="0" smtClean="0"/>
                <a:t>) </a:t>
              </a:r>
            </a:p>
            <a:p>
              <a:r>
                <a:rPr lang="pl-PL" dirty="0"/>
                <a:t> </a:t>
              </a:r>
              <a:r>
                <a:rPr lang="pl-PL" dirty="0" smtClean="0"/>
                <a:t>  </a:t>
              </a:r>
              <a:r>
                <a:rPr lang="pl-PL" dirty="0" err="1" smtClean="0"/>
                <a:t>Ionizationstate</a:t>
              </a:r>
              <a:r>
                <a:rPr lang="pl-PL" dirty="0" smtClean="0"/>
                <a:t>(</a:t>
              </a:r>
              <a:r>
                <a:rPr lang="pl-PL" dirty="0" err="1" smtClean="0"/>
                <a:t>ξ</a:t>
              </a:r>
              <a:r>
                <a:rPr lang="pl-PL" dirty="0" smtClean="0"/>
                <a:t>) </a:t>
              </a:r>
            </a:p>
            <a:p>
              <a:r>
                <a:rPr lang="pl-PL" dirty="0"/>
                <a:t> </a:t>
              </a:r>
              <a:r>
                <a:rPr lang="pl-PL" dirty="0" smtClean="0"/>
                <a:t>  </a:t>
              </a:r>
              <a:r>
                <a:rPr lang="pl-PL" dirty="0" err="1" smtClean="0"/>
                <a:t>Velocity</a:t>
              </a:r>
              <a:endParaRPr lang="pl-PL" dirty="0" smtClean="0"/>
            </a:p>
            <a:p>
              <a:r>
                <a:rPr lang="pl-PL" dirty="0"/>
                <a:t> </a:t>
              </a:r>
              <a:r>
                <a:rPr lang="pl-PL" dirty="0" smtClean="0"/>
                <a:t>  </a:t>
              </a:r>
              <a:r>
                <a:rPr lang="pl-PL" dirty="0" err="1" smtClean="0"/>
                <a:t>Covering</a:t>
              </a:r>
              <a:r>
                <a:rPr lang="pl-PL" dirty="0" smtClean="0"/>
                <a:t> </a:t>
              </a:r>
              <a:r>
                <a:rPr lang="pl-PL" dirty="0" err="1" smtClean="0"/>
                <a:t>factor</a:t>
              </a:r>
              <a:endParaRPr lang="pl-PL" dirty="0" smtClean="0"/>
            </a:p>
            <a:p>
              <a:r>
                <a:rPr lang="pl-PL" dirty="0"/>
                <a:t> </a:t>
              </a:r>
              <a:r>
                <a:rPr lang="pl-PL" dirty="0" smtClean="0"/>
                <a:t>  </a:t>
              </a:r>
              <a:r>
                <a:rPr lang="pl-PL" dirty="0" err="1" smtClean="0"/>
                <a:t>Frequency</a:t>
              </a:r>
              <a:r>
                <a:rPr lang="pl-PL" dirty="0" smtClean="0"/>
                <a:t> in </a:t>
              </a:r>
              <a:r>
                <a:rPr lang="pl-PL" dirty="0" err="1" smtClean="0"/>
                <a:t>AGNs</a:t>
              </a:r>
              <a:r>
                <a:rPr lang="pl-PL" dirty="0" smtClean="0"/>
                <a:t> </a:t>
              </a:r>
            </a:p>
            <a:p>
              <a:r>
                <a:rPr lang="pl-PL" dirty="0"/>
                <a:t> </a:t>
              </a:r>
              <a:r>
                <a:rPr lang="pl-PL" dirty="0" smtClean="0"/>
                <a:t>  </a:t>
              </a:r>
              <a:r>
                <a:rPr lang="pl-PL" dirty="0" err="1" smtClean="0"/>
                <a:t>Density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9443" y="1372089"/>
              <a:ext cx="4169162" cy="242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/>
                <a:t>i</a:t>
              </a:r>
              <a:r>
                <a:rPr lang="en-US" dirty="0" smtClean="0"/>
                <a:t>) PHYSICS </a:t>
              </a:r>
              <a:r>
                <a:rPr lang="en-US" dirty="0"/>
                <a:t>of accelerated and accreted flows (winds?, blobs?, acceleration mechanism? etc.</a:t>
              </a:r>
              <a:r>
                <a:rPr lang="en-US" dirty="0" smtClean="0"/>
                <a:t>)</a:t>
              </a:r>
            </a:p>
            <a:p>
              <a:pPr marL="400050" indent="-400050">
                <a:buAutoNum type="romanLcParenR"/>
              </a:pPr>
              <a:endParaRPr lang="en-US" dirty="0"/>
            </a:p>
            <a:p>
              <a:endParaRPr lang="en-US" dirty="0"/>
            </a:p>
            <a:p>
              <a:r>
                <a:rPr lang="en-US" dirty="0"/>
                <a:t>ii)  COSMOLOGY: i.e. estimate the mass outflow rate, thus the impact of AGN outflows on </a:t>
              </a:r>
              <a:r>
                <a:rPr lang="en-US" dirty="0" smtClean="0"/>
                <a:t>ISM, on DM and SMBH coevolution, galaxy formation but also </a:t>
              </a:r>
              <a:r>
                <a:rPr lang="en-US" dirty="0"/>
                <a:t>IGM enrichment and </a:t>
              </a:r>
              <a:r>
                <a:rPr lang="en-US" dirty="0" smtClean="0"/>
                <a:t>heating! 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24720" y="3827755"/>
            <a:ext cx="394504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Timing is fundamental: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Δt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dirty="0" err="1" smtClean="0">
                <a:solidFill>
                  <a:srgbClr val="FF0000"/>
                </a:solidFill>
              </a:rPr>
              <a:t>Δr</a:t>
            </a:r>
            <a:r>
              <a:rPr lang="en-US" dirty="0" smtClean="0">
                <a:solidFill>
                  <a:srgbClr val="FF0000"/>
                </a:solidFill>
              </a:rPr>
              <a:t> (dimension and location of the “clouds”)</a:t>
            </a:r>
          </a:p>
          <a:p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rabicParenR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2601" y="285750"/>
            <a:ext cx="2978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 need a complete census of</a:t>
            </a:r>
            <a:r>
              <a:rPr lang="is-IS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2768600" y="1514475"/>
            <a:ext cx="736600" cy="28575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699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980" y="3806799"/>
            <a:ext cx="204958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Tombesi</a:t>
            </a:r>
            <a:r>
              <a:rPr lang="en-US" sz="1200" dirty="0" smtClean="0"/>
              <a:t> et al. 2011, 12, 13</a:t>
            </a:r>
          </a:p>
          <a:p>
            <a:r>
              <a:rPr lang="en-US" sz="1200" dirty="0" err="1" smtClean="0"/>
              <a:t>Gofford</a:t>
            </a:r>
            <a:r>
              <a:rPr lang="en-US" sz="1200" dirty="0" smtClean="0"/>
              <a:t> et al.  2013</a:t>
            </a:r>
          </a:p>
          <a:p>
            <a:r>
              <a:rPr lang="en-US" sz="1200" dirty="0" err="1" smtClean="0"/>
              <a:t>Igo</a:t>
            </a:r>
            <a:r>
              <a:rPr lang="en-US" sz="1200" dirty="0"/>
              <a:t> </a:t>
            </a:r>
            <a:r>
              <a:rPr lang="en-US" sz="1200" dirty="0" smtClean="0"/>
              <a:t>et al. 2020</a:t>
            </a: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Matzeu</a:t>
            </a:r>
            <a:r>
              <a:rPr lang="en-US" sz="1200" b="1" dirty="0" smtClean="0">
                <a:solidFill>
                  <a:srgbClr val="FF0000"/>
                </a:solidFill>
              </a:rPr>
              <a:t> et al. 2023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(QSO @ 0.1&lt;z&lt;0.35)</a:t>
            </a:r>
          </a:p>
          <a:p>
            <a:endParaRPr lang="en-US" dirty="0"/>
          </a:p>
        </p:txBody>
      </p:sp>
      <p:pic>
        <p:nvPicPr>
          <p:cNvPr id="11" name="Picture 10" descr="tomb_wa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59505"/>
            <a:ext cx="1892300" cy="3433113"/>
          </a:xfrm>
          <a:prstGeom prst="rect">
            <a:avLst/>
          </a:prstGeom>
        </p:spPr>
      </p:pic>
      <p:pic>
        <p:nvPicPr>
          <p:cNvPr id="12" name="Picture 11" descr="tomb_schem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96" y="2226920"/>
            <a:ext cx="2855746" cy="1762125"/>
          </a:xfrm>
          <a:prstGeom prst="rect">
            <a:avLst/>
          </a:prstGeom>
        </p:spPr>
      </p:pic>
      <p:pic>
        <p:nvPicPr>
          <p:cNvPr id="13" name="Picture 12" descr="tomb_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73" y="1788448"/>
            <a:ext cx="2258320" cy="1694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2189" y="3989046"/>
            <a:ext cx="4237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Study of sample of “bright enough” source allowed</a:t>
            </a:r>
          </a:p>
          <a:p>
            <a:r>
              <a:rPr lang="en-US" sz="1200" dirty="0" smtClean="0"/>
              <a:t>To infer that:</a:t>
            </a:r>
          </a:p>
          <a:p>
            <a:pPr marL="342900" indent="-342900">
              <a:buAutoNum type="arabicParenR"/>
            </a:pPr>
            <a:r>
              <a:rPr lang="en-US" sz="1200" dirty="0" smtClean="0"/>
              <a:t>UFOs may affect the star formation of the hosts</a:t>
            </a:r>
          </a:p>
          <a:p>
            <a:pPr marL="342900" indent="-342900">
              <a:buAutoNum type="arabicParenR"/>
            </a:pPr>
            <a:r>
              <a:rPr lang="en-US" sz="1200" dirty="0" smtClean="0"/>
              <a:t>UFOs and WAs may be part of the same phenomenon 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2819400" y="747453"/>
            <a:ext cx="4572000" cy="1574780"/>
            <a:chOff x="3581400" y="641003"/>
            <a:chExt cx="4572000" cy="2099706"/>
          </a:xfrm>
        </p:grpSpPr>
        <p:sp>
          <p:nvSpPr>
            <p:cNvPr id="3" name="Rectangle 2"/>
            <p:cNvSpPr/>
            <p:nvPr/>
          </p:nvSpPr>
          <p:spPr>
            <a:xfrm>
              <a:off x="3581400" y="1099235"/>
              <a:ext cx="4572000" cy="16414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1200" dirty="0" smtClean="0"/>
                <a:t>30-50% of </a:t>
              </a:r>
              <a:r>
                <a:rPr lang="en-US" sz="1200" dirty="0"/>
                <a:t>objects shows UFO (quasi spherical flows</a:t>
              </a:r>
              <a:r>
                <a:rPr lang="en-US" sz="1200" dirty="0" smtClean="0"/>
                <a:t>)</a:t>
              </a:r>
            </a:p>
            <a:p>
              <a:pPr marL="342900" indent="-342900">
                <a:buAutoNum type="arabicParenR"/>
              </a:pPr>
              <a:r>
                <a:rPr lang="en-US" sz="1200" dirty="0" smtClean="0"/>
                <a:t>Nh~10</a:t>
              </a:r>
              <a:r>
                <a:rPr lang="en-US" sz="1200" baseline="30000" dirty="0" smtClean="0"/>
                <a:t>23</a:t>
              </a:r>
              <a:r>
                <a:rPr lang="en-US" sz="1200" dirty="0" smtClean="0"/>
                <a:t> cm</a:t>
              </a:r>
              <a:r>
                <a:rPr lang="en-US" sz="1200" baseline="30000" dirty="0" smtClean="0"/>
                <a:t>-2</a:t>
              </a:r>
            </a:p>
            <a:p>
              <a:pPr marL="342900" indent="-342900">
                <a:buFontTx/>
                <a:buAutoNum type="arabicParenR"/>
              </a:pPr>
              <a:r>
                <a:rPr lang="en-US" sz="1200" dirty="0" smtClean="0"/>
                <a:t>V~0.1-0.3c </a:t>
              </a:r>
              <a:r>
                <a:rPr lang="is-IS" sz="1200" dirty="0"/>
                <a:t>… </a:t>
              </a:r>
              <a:r>
                <a:rPr lang="is-IS" sz="1200" dirty="0" smtClean="0">
                  <a:ln>
                    <a:solidFill>
                      <a:srgbClr val="000000"/>
                    </a:solidFill>
                  </a:ln>
                </a:rPr>
                <a:t> </a:t>
              </a:r>
              <a:endParaRPr lang="is-IS" sz="1200" dirty="0" smtClean="0">
                <a:ln>
                  <a:solidFill>
                    <a:srgbClr val="000000"/>
                  </a:solidFill>
                </a:ln>
              </a:endParaRPr>
            </a:p>
            <a:p>
              <a:pPr marL="342900" indent="-342900">
                <a:buFontTx/>
                <a:buAutoNum type="arabicParenR"/>
              </a:pPr>
              <a:r>
                <a:rPr lang="en-US" sz="1200" dirty="0" smtClean="0"/>
                <a:t>ξ~10</a:t>
              </a:r>
              <a:r>
                <a:rPr lang="en-US" sz="1200" baseline="30000" dirty="0" smtClean="0"/>
                <a:t>3-4</a:t>
              </a:r>
              <a:r>
                <a:rPr lang="en-US" sz="1200" dirty="0" smtClean="0"/>
                <a:t> erg cm s</a:t>
              </a:r>
              <a:r>
                <a:rPr lang="en-US" sz="1200" baseline="30000" dirty="0" smtClean="0"/>
                <a:t>-1  </a:t>
              </a:r>
            </a:p>
            <a:p>
              <a:pPr marL="342900" indent="-342900">
                <a:buAutoNum type="arabicParenR"/>
              </a:pPr>
              <a:r>
                <a:rPr lang="en-US" sz="1200" dirty="0" smtClean="0"/>
                <a:t>Variable (clumpy?)</a:t>
              </a:r>
              <a:r>
                <a:rPr lang="en-US" sz="1200" baseline="30000" dirty="0" smtClean="0"/>
                <a:t>               </a:t>
              </a:r>
            </a:p>
            <a:p>
              <a:r>
                <a:rPr lang="en-US" baseline="30000" dirty="0"/>
                <a:t> </a:t>
              </a:r>
              <a:r>
                <a:rPr lang="en-US" dirty="0" smtClean="0"/>
                <a:t>                                           </a:t>
              </a:r>
              <a:endParaRPr lang="en-US" baseline="30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07957" y="641003"/>
              <a:ext cx="32119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(From samples of nearby RQ </a:t>
              </a:r>
              <a:r>
                <a:rPr lang="en-US" sz="1200" dirty="0" err="1" smtClean="0"/>
                <a:t>Seyferts</a:t>
              </a:r>
              <a:r>
                <a:rPr lang="en-US" sz="1200" dirty="0" smtClean="0"/>
                <a:t>/QSO)</a:t>
              </a:r>
              <a:endParaRPr lang="en-US" sz="1200" baseline="300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95401" y="2305050"/>
            <a:ext cx="68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Log(</a:t>
            </a:r>
            <a:r>
              <a:rPr lang="en-US" dirty="0" err="1" smtClean="0">
                <a:solidFill>
                  <a:srgbClr val="FF0000"/>
                </a:solidFill>
              </a:rPr>
              <a:t>ξ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700" y="3571875"/>
            <a:ext cx="83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Log(</a:t>
            </a:r>
            <a:r>
              <a:rPr lang="en-US" dirty="0" err="1" smtClean="0">
                <a:solidFill>
                  <a:srgbClr val="FF0000"/>
                </a:solidFill>
              </a:rPr>
              <a:t>Nh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07591" y="1918186"/>
            <a:ext cx="693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Log(v)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4343" y="205056"/>
            <a:ext cx="1940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What</a:t>
            </a:r>
            <a:r>
              <a:rPr lang="it-IT" dirty="0" smtClean="0"/>
              <a:t> do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know</a:t>
            </a:r>
            <a:r>
              <a:rPr lang="mr-IN" dirty="0" smtClean="0"/>
              <a:t>…</a:t>
            </a:r>
            <a:r>
              <a:rPr lang="en-US" dirty="0" smtClean="0"/>
              <a:t>?   </a:t>
            </a:r>
            <a:endParaRPr lang="it-IT" dirty="0"/>
          </a:p>
        </p:txBody>
      </p:sp>
      <p:sp>
        <p:nvSpPr>
          <p:cNvPr id="15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734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84" y="849856"/>
            <a:ext cx="2945009" cy="34083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83958" y="325817"/>
            <a:ext cx="668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“Rosetta Stone” PDS 456 (</a:t>
            </a:r>
            <a:r>
              <a:rPr lang="it-IT" dirty="0" err="1" smtClean="0"/>
              <a:t>see</a:t>
            </a:r>
            <a:r>
              <a:rPr lang="it-IT" dirty="0" smtClean="0"/>
              <a:t> Reeves, Braito and </a:t>
            </a:r>
            <a:r>
              <a:rPr lang="it-IT" dirty="0" err="1" smtClean="0"/>
              <a:t>collaborators</a:t>
            </a:r>
            <a:r>
              <a:rPr lang="it-IT" dirty="0" smtClean="0"/>
              <a:t>. </a:t>
            </a:r>
            <a:r>
              <a:rPr lang="it-IT" dirty="0" err="1"/>
              <a:t>s</a:t>
            </a:r>
            <a:r>
              <a:rPr lang="it-IT" dirty="0" err="1" smtClean="0"/>
              <a:t>ince</a:t>
            </a:r>
            <a:r>
              <a:rPr lang="it-IT" dirty="0" smtClean="0"/>
              <a:t> 2003)  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689" y="709770"/>
            <a:ext cx="3382990" cy="264296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98944" y="3268679"/>
            <a:ext cx="1641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Nardini et al. 2015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81951" y="3638289"/>
            <a:ext cx="78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Ω~2Π</a:t>
            </a:r>
            <a:endParaRPr lang="it-IT" sz="1800" dirty="0"/>
          </a:p>
        </p:txBody>
      </p:sp>
      <p:cxnSp>
        <p:nvCxnSpPr>
          <p:cNvPr id="11" name="Connettore 2 10"/>
          <p:cNvCxnSpPr>
            <a:endCxn id="9" idx="0"/>
          </p:cNvCxnSpPr>
          <p:nvPr/>
        </p:nvCxnSpPr>
        <p:spPr>
          <a:xfrm>
            <a:off x="6206605" y="2005356"/>
            <a:ext cx="68900" cy="1632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407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96" y="662674"/>
            <a:ext cx="3186811" cy="39850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15364" y="280860"/>
            <a:ext cx="2530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PDS 456, </a:t>
            </a:r>
            <a:r>
              <a:rPr lang="it-IT" dirty="0" err="1" smtClean="0"/>
              <a:t>Matzeu</a:t>
            </a:r>
            <a:r>
              <a:rPr lang="it-IT" dirty="0" smtClean="0"/>
              <a:t> et al./ 2017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13806" y="520281"/>
            <a:ext cx="3388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</a:t>
            </a:r>
            <a:r>
              <a:rPr lang="it-IT" dirty="0" smtClean="0"/>
              <a:t>           Pinto et al. 2018 in IRAS 13224.. </a:t>
            </a:r>
          </a:p>
          <a:p>
            <a:r>
              <a:rPr lang="it-IT" dirty="0" smtClean="0"/>
              <a:t>             (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Parker et al 2017)</a:t>
            </a:r>
            <a:endParaRPr lang="it-IT" dirty="0"/>
          </a:p>
        </p:txBody>
      </p:sp>
      <p:pic>
        <p:nvPicPr>
          <p:cNvPr id="8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713928" y="1005029"/>
            <a:ext cx="1909265" cy="33432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192172" y="4405346"/>
            <a:ext cx="356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v vs L </a:t>
            </a:r>
            <a:r>
              <a:rPr lang="it-IT" dirty="0" smtClean="0"/>
              <a:t>law</a:t>
            </a:r>
            <a:r>
              <a:rPr lang="mr-IN" dirty="0" smtClean="0"/>
              <a:t>…</a:t>
            </a:r>
            <a:r>
              <a:rPr lang="en-US" dirty="0" smtClean="0"/>
              <a:t> the intensity of the abs. </a:t>
            </a:r>
          </a:p>
          <a:p>
            <a:r>
              <a:rPr lang="en-US" dirty="0"/>
              <a:t>l</a:t>
            </a:r>
            <a:r>
              <a:rPr lang="en-US" dirty="0" smtClean="0"/>
              <a:t>ines </a:t>
            </a:r>
            <a:r>
              <a:rPr lang="it-IT" dirty="0" err="1" smtClean="0"/>
              <a:t>decreases</a:t>
            </a:r>
            <a:r>
              <a:rPr lang="it-IT" dirty="0" smtClean="0"/>
              <a:t> with L</a:t>
            </a:r>
            <a:endParaRPr lang="it-IT" dirty="0"/>
          </a:p>
        </p:txBody>
      </p:sp>
      <p:sp>
        <p:nvSpPr>
          <p:cNvPr id="9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3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7" y="301701"/>
            <a:ext cx="7266988" cy="256222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1556" y="29237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/>
              <a:t>Low</a:t>
            </a:r>
            <a:r>
              <a:rPr lang="it-IT" dirty="0" err="1" smtClean="0"/>
              <a:t>-z</a:t>
            </a:r>
            <a:r>
              <a:rPr lang="it-IT" dirty="0" smtClean="0"/>
              <a:t> </a:t>
            </a:r>
            <a:r>
              <a:rPr lang="it-IT" dirty="0" err="1" smtClean="0"/>
              <a:t>Tombesi</a:t>
            </a:r>
            <a:r>
              <a:rPr lang="it-IT" dirty="0" smtClean="0"/>
              <a:t> </a:t>
            </a:r>
            <a:r>
              <a:rPr lang="it-IT" dirty="0" smtClean="0"/>
              <a:t>(</a:t>
            </a:r>
            <a:r>
              <a:rPr lang="it-IT" dirty="0" err="1" smtClean="0">
                <a:solidFill>
                  <a:srgbClr val="FF0000"/>
                </a:solidFill>
              </a:rPr>
              <a:t>red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squares</a:t>
            </a:r>
            <a:r>
              <a:rPr lang="it-IT" dirty="0" smtClean="0"/>
              <a:t>), </a:t>
            </a:r>
            <a:r>
              <a:rPr lang="it-IT" dirty="0" err="1" smtClean="0"/>
              <a:t>low-z</a:t>
            </a:r>
            <a:r>
              <a:rPr lang="it-IT" dirty="0" smtClean="0"/>
              <a:t> </a:t>
            </a:r>
            <a:r>
              <a:rPr lang="it-IT" dirty="0" err="1" smtClean="0"/>
              <a:t>Gofford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0000FF"/>
                </a:solidFill>
              </a:rPr>
              <a:t>blue </a:t>
            </a:r>
            <a:r>
              <a:rPr lang="it-IT" dirty="0" err="1" smtClean="0">
                <a:solidFill>
                  <a:srgbClr val="0000FF"/>
                </a:solidFill>
              </a:rPr>
              <a:t>triangles</a:t>
            </a:r>
            <a:r>
              <a:rPr lang="it-IT" dirty="0" smtClean="0"/>
              <a:t>) and high-</a:t>
            </a:r>
            <a:r>
              <a:rPr lang="it-IT" dirty="0" err="1" smtClean="0"/>
              <a:t>z</a:t>
            </a:r>
            <a:r>
              <a:rPr lang="it-IT" dirty="0" smtClean="0"/>
              <a:t> (</a:t>
            </a: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filled</a:t>
            </a:r>
            <a:r>
              <a:rPr lang="it-IT" dirty="0" smtClean="0"/>
              <a:t> </a:t>
            </a:r>
            <a:r>
              <a:rPr lang="it-IT" dirty="0" err="1" smtClean="0"/>
              <a:t>circles</a:t>
            </a:r>
            <a:r>
              <a:rPr lang="it-IT" dirty="0" smtClean="0"/>
              <a:t>) AGN </a:t>
            </a:r>
            <a:r>
              <a:rPr lang="it-IT" dirty="0" err="1" smtClean="0"/>
              <a:t>samples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68264" y="4226372"/>
            <a:ext cx="166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Matzeu</a:t>
            </a:r>
            <a:r>
              <a:rPr lang="it-IT" dirty="0" smtClean="0"/>
              <a:t> et al. 2022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13" y="3005043"/>
            <a:ext cx="2786856" cy="1849081"/>
          </a:xfrm>
          <a:prstGeom prst="rect">
            <a:avLst/>
          </a:prstGeom>
        </p:spPr>
      </p:pic>
      <p:sp>
        <p:nvSpPr>
          <p:cNvPr id="9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85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DS456_EW_gab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7418" y="-1088233"/>
            <a:ext cx="2958692" cy="558256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48483" y="757106"/>
            <a:ext cx="3041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Iron</a:t>
            </a:r>
            <a:r>
              <a:rPr lang="it-IT" b="1" dirty="0" smtClean="0"/>
              <a:t> </a:t>
            </a:r>
            <a:r>
              <a:rPr lang="it-IT" b="1" dirty="0" err="1" smtClean="0"/>
              <a:t>Abs</a:t>
            </a:r>
            <a:r>
              <a:rPr lang="it-IT" b="1" dirty="0" smtClean="0"/>
              <a:t>. </a:t>
            </a:r>
            <a:r>
              <a:rPr lang="it-IT" b="1" dirty="0" err="1" smtClean="0"/>
              <a:t>Feature</a:t>
            </a:r>
            <a:r>
              <a:rPr lang="it-IT" b="1" dirty="0" smtClean="0"/>
              <a:t> EW in PDS 456: data from </a:t>
            </a:r>
            <a:r>
              <a:rPr lang="it-IT" b="1" dirty="0" err="1" smtClean="0">
                <a:solidFill>
                  <a:srgbClr val="FF0000"/>
                </a:solidFill>
              </a:rPr>
              <a:t>Matzeu</a:t>
            </a:r>
            <a:r>
              <a:rPr lang="it-IT" b="1" dirty="0" smtClean="0">
                <a:solidFill>
                  <a:srgbClr val="FF0000"/>
                </a:solidFill>
              </a:rPr>
              <a:t> et al. 2017 </a:t>
            </a:r>
            <a:r>
              <a:rPr lang="it-IT" b="1" dirty="0" smtClean="0"/>
              <a:t>and </a:t>
            </a:r>
            <a:r>
              <a:rPr lang="it-IT" b="1" dirty="0" smtClean="0">
                <a:solidFill>
                  <a:srgbClr val="0000FF"/>
                </a:solidFill>
              </a:rPr>
              <a:t>Reeves et al 2021</a:t>
            </a:r>
            <a:r>
              <a:rPr lang="it-IT" b="1" dirty="0" smtClean="0"/>
              <a:t>)</a:t>
            </a:r>
            <a:r>
              <a:rPr lang="mr-IN" b="1" dirty="0" smtClean="0"/>
              <a:t>…</a:t>
            </a:r>
            <a:r>
              <a:rPr lang="en-US" b="1" dirty="0" smtClean="0"/>
              <a:t>. done by me few days ago</a:t>
            </a:r>
            <a:r>
              <a:rPr lang="mr-IN" b="1" dirty="0" smtClean="0"/>
              <a:t>…</a:t>
            </a:r>
            <a:r>
              <a:rPr lang="en-US" b="1" dirty="0"/>
              <a:t> </a:t>
            </a:r>
            <a:r>
              <a:rPr lang="en-US" b="1" dirty="0" smtClean="0"/>
              <a:t> in agreement with Pinto’s work</a:t>
            </a:r>
            <a:r>
              <a:rPr lang="mr-IN" b="1" dirty="0" smtClean="0"/>
              <a:t>…</a:t>
            </a:r>
            <a:endParaRPr lang="en-US" b="1" dirty="0" smtClean="0"/>
          </a:p>
          <a:p>
            <a:endParaRPr lang="en-US" b="1" dirty="0"/>
          </a:p>
        </p:txBody>
      </p:sp>
      <p:pic>
        <p:nvPicPr>
          <p:cNvPr id="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2124785" y="3182395"/>
            <a:ext cx="5943600" cy="1792498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4514192" y="2246884"/>
            <a:ext cx="993952" cy="1387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557313" y="2798229"/>
            <a:ext cx="1721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Reeves et al. 2021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98425" y="109805"/>
            <a:ext cx="6878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3366FF"/>
                </a:solidFill>
              </a:rPr>
              <a:t>Is</a:t>
            </a:r>
            <a:r>
              <a:rPr lang="it-IT" b="1" dirty="0" smtClean="0">
                <a:solidFill>
                  <a:srgbClr val="3366FF"/>
                </a:solidFill>
              </a:rPr>
              <a:t> the </a:t>
            </a:r>
            <a:r>
              <a:rPr lang="it-IT" b="1" dirty="0" smtClean="0">
                <a:solidFill>
                  <a:srgbClr val="3366FF"/>
                </a:solidFill>
              </a:rPr>
              <a:t>corona </a:t>
            </a:r>
            <a:r>
              <a:rPr lang="it-IT" b="1" dirty="0" err="1" smtClean="0">
                <a:solidFill>
                  <a:srgbClr val="3366FF"/>
                </a:solidFill>
              </a:rPr>
              <a:t>dominating</a:t>
            </a:r>
            <a:r>
              <a:rPr lang="it-IT" b="1" dirty="0" smtClean="0">
                <a:solidFill>
                  <a:srgbClr val="3366FF"/>
                </a:solidFill>
              </a:rPr>
              <a:t> </a:t>
            </a:r>
            <a:r>
              <a:rPr lang="it-IT" b="1" dirty="0" smtClean="0">
                <a:solidFill>
                  <a:srgbClr val="3366FF"/>
                </a:solidFill>
              </a:rPr>
              <a:t>the state of the </a:t>
            </a:r>
            <a:r>
              <a:rPr lang="it-IT" b="1" dirty="0" err="1" smtClean="0">
                <a:solidFill>
                  <a:srgbClr val="3366FF"/>
                </a:solidFill>
              </a:rPr>
              <a:t>outflow</a:t>
            </a:r>
            <a:r>
              <a:rPr lang="it-IT" b="1" dirty="0" smtClean="0">
                <a:solidFill>
                  <a:srgbClr val="3366FF"/>
                </a:solidFill>
              </a:rPr>
              <a:t> </a:t>
            </a:r>
            <a:r>
              <a:rPr lang="it-IT" b="1" dirty="0" smtClean="0">
                <a:solidFill>
                  <a:srgbClr val="3366FF"/>
                </a:solidFill>
              </a:rPr>
              <a:t>(i.e. are “</a:t>
            </a:r>
            <a:r>
              <a:rPr lang="it-IT" b="1" dirty="0" err="1" smtClean="0">
                <a:solidFill>
                  <a:srgbClr val="3366FF"/>
                </a:solidFill>
              </a:rPr>
              <a:t>we</a:t>
            </a:r>
            <a:r>
              <a:rPr lang="it-IT" b="1" dirty="0" smtClean="0">
                <a:solidFill>
                  <a:srgbClr val="3366FF"/>
                </a:solidFill>
              </a:rPr>
              <a:t>” </a:t>
            </a:r>
            <a:r>
              <a:rPr lang="it-IT" b="1" dirty="0" err="1" smtClean="0">
                <a:solidFill>
                  <a:srgbClr val="3366FF"/>
                </a:solidFill>
              </a:rPr>
              <a:t>really</a:t>
            </a:r>
            <a:r>
              <a:rPr lang="it-IT" b="1" dirty="0" smtClean="0">
                <a:solidFill>
                  <a:srgbClr val="3366FF"/>
                </a:solidFill>
              </a:rPr>
              <a:t> </a:t>
            </a:r>
            <a:r>
              <a:rPr lang="it-IT" b="1" dirty="0" err="1" smtClean="0">
                <a:solidFill>
                  <a:srgbClr val="3366FF"/>
                </a:solidFill>
              </a:rPr>
              <a:t>radiatively</a:t>
            </a:r>
            <a:r>
              <a:rPr lang="it-IT" b="1" dirty="0" smtClean="0">
                <a:solidFill>
                  <a:srgbClr val="3366FF"/>
                </a:solidFill>
              </a:rPr>
              <a:t> </a:t>
            </a:r>
          </a:p>
          <a:p>
            <a:r>
              <a:rPr lang="it-IT" b="1" dirty="0" err="1" smtClean="0">
                <a:solidFill>
                  <a:srgbClr val="3366FF"/>
                </a:solidFill>
              </a:rPr>
              <a:t>driven</a:t>
            </a:r>
            <a:r>
              <a:rPr lang="it-IT" b="1" dirty="0" smtClean="0">
                <a:solidFill>
                  <a:srgbClr val="3366FF"/>
                </a:solidFill>
              </a:rPr>
              <a:t>)?</a:t>
            </a:r>
            <a:endParaRPr lang="it-IT" b="1" dirty="0">
              <a:solidFill>
                <a:srgbClr val="3366FF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4403752" y="1014721"/>
            <a:ext cx="3956813" cy="2082053"/>
            <a:chOff x="4403752" y="1352961"/>
            <a:chExt cx="5106290" cy="2776071"/>
          </a:xfrm>
        </p:grpSpPr>
        <p:sp>
          <p:nvSpPr>
            <p:cNvPr id="13" name="Ovale 12"/>
            <p:cNvSpPr/>
            <p:nvPr/>
          </p:nvSpPr>
          <p:spPr>
            <a:xfrm>
              <a:off x="4403752" y="1352961"/>
              <a:ext cx="589510" cy="55223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4859313" y="1905191"/>
              <a:ext cx="1090585" cy="9249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/>
            <p:cNvSpPr/>
            <p:nvPr/>
          </p:nvSpPr>
          <p:spPr>
            <a:xfrm>
              <a:off x="4938042" y="2856889"/>
              <a:ext cx="4572000" cy="12721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smtClean="0"/>
                <a:t>But</a:t>
              </a:r>
              <a:r>
                <a:rPr lang="mr-IN" b="1" dirty="0" smtClean="0"/>
                <a:t>…</a:t>
              </a:r>
              <a:r>
                <a:rPr lang="en-US" b="1" dirty="0" smtClean="0"/>
                <a:t>       p</a:t>
              </a:r>
              <a:r>
                <a:rPr lang="en-US" b="1" baseline="-25000" dirty="0" smtClean="0"/>
                <a:t>rad</a:t>
              </a:r>
              <a:r>
                <a:rPr lang="en-US" b="1" dirty="0" smtClean="0"/>
                <a:t>~10</a:t>
              </a:r>
              <a:r>
                <a:rPr lang="en-US" b="1" baseline="30000" dirty="0" smtClean="0"/>
                <a:t>35</a:t>
              </a:r>
              <a:r>
                <a:rPr lang="en-US" b="1" dirty="0" smtClean="0"/>
                <a:t> dyne</a:t>
              </a:r>
            </a:p>
            <a:p>
              <a:r>
                <a:rPr lang="en-US" b="1" dirty="0" smtClean="0"/>
                <a:t>                  p</a:t>
              </a:r>
              <a:r>
                <a:rPr lang="en-US" b="1" baseline="-25000" dirty="0" smtClean="0"/>
                <a:t>kin</a:t>
              </a:r>
              <a:r>
                <a:rPr lang="en-US" b="1" dirty="0" smtClean="0"/>
                <a:t>~4x10</a:t>
              </a:r>
              <a:r>
                <a:rPr lang="en-US" b="1" baseline="30000" dirty="0" smtClean="0"/>
                <a:t>36</a:t>
              </a:r>
              <a:r>
                <a:rPr lang="en-US" b="1" dirty="0" smtClean="0"/>
                <a:t> </a:t>
              </a:r>
              <a:r>
                <a:rPr lang="en-US" b="1" dirty="0" smtClean="0"/>
                <a:t>dyne</a:t>
              </a:r>
            </a:p>
            <a:p>
              <a:r>
                <a:rPr lang="en-US" b="1" dirty="0" smtClean="0"/>
                <a:t> </a:t>
              </a:r>
              <a:r>
                <a:rPr lang="en-US" b="1" dirty="0" smtClean="0"/>
                <a:t>(assuming  </a:t>
              </a:r>
              <a:r>
                <a:rPr lang="en-US" b="1" dirty="0" err="1" smtClean="0"/>
                <a:t>dM</a:t>
              </a:r>
              <a:r>
                <a:rPr lang="en-US" b="1" dirty="0" smtClean="0"/>
                <a:t>/</a:t>
              </a:r>
              <a:r>
                <a:rPr lang="en-US" b="1" dirty="0" err="1" smtClean="0"/>
                <a:t>dt~</a:t>
              </a:r>
              <a:r>
                <a:rPr lang="en-US" b="1" dirty="0" err="1" smtClean="0"/>
                <a:t>μm</a:t>
              </a:r>
              <a:r>
                <a:rPr lang="en-US" b="1" baseline="-25000" dirty="0" err="1" smtClean="0"/>
                <a:t>p</a:t>
              </a:r>
              <a:r>
                <a:rPr lang="en-US" b="1" dirty="0" err="1" smtClean="0"/>
                <a:t>ΩN</a:t>
              </a:r>
              <a:r>
                <a:rPr lang="en-US" b="1" baseline="-25000" dirty="0" err="1" smtClean="0"/>
                <a:t>H</a:t>
              </a:r>
              <a:r>
                <a:rPr lang="en-US" b="1" dirty="0" err="1" smtClean="0"/>
                <a:t>r</a:t>
              </a:r>
              <a:r>
                <a:rPr lang="en-US" b="1" dirty="0" smtClean="0"/>
                <a:t> with </a:t>
              </a:r>
              <a:r>
                <a:rPr lang="en-US" b="1" dirty="0" smtClean="0"/>
                <a:t>r=32r</a:t>
              </a:r>
              <a:r>
                <a:rPr lang="en-US" b="1" baseline="-25000" dirty="0" smtClean="0"/>
                <a:t>g</a:t>
              </a:r>
              <a:r>
                <a:rPr lang="en-US" b="1" dirty="0" smtClean="0"/>
                <a:t>=</a:t>
              </a:r>
              <a:r>
                <a:rPr lang="en-US" b="1" dirty="0" err="1" smtClean="0"/>
                <a:t>r</a:t>
              </a:r>
              <a:r>
                <a:rPr lang="en-US" b="1" baseline="-25000" dirty="0" err="1" smtClean="0"/>
                <a:t>esc</a:t>
              </a:r>
              <a:r>
                <a:rPr lang="en-US" b="1" dirty="0" smtClean="0"/>
                <a:t>) </a:t>
              </a:r>
              <a:r>
                <a:rPr lang="en-US" b="1" dirty="0" smtClean="0"/>
                <a:t>-&gt;</a:t>
              </a:r>
              <a:r>
                <a:rPr lang="en-US" b="1" dirty="0" smtClean="0"/>
                <a:t>MHD?</a:t>
              </a:r>
              <a:endParaRPr lang="it-IT" b="1" dirty="0"/>
            </a:p>
          </p:txBody>
        </p:sp>
      </p:grpSp>
      <p:sp>
        <p:nvSpPr>
          <p:cNvPr id="14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63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22" y="559915"/>
            <a:ext cx="5515342" cy="28028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144" y="2373100"/>
            <a:ext cx="2667426" cy="120433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84156" y="186367"/>
            <a:ext cx="5748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 smtClean="0"/>
              <a:t>The case of (lensed) MG J0414+0534 @z=2.64 (Dadina et al. 2018)</a:t>
            </a:r>
            <a:endParaRPr lang="it-IT" b="1" dirty="0"/>
          </a:p>
        </p:txBody>
      </p:sp>
      <p:sp>
        <p:nvSpPr>
          <p:cNvPr id="7" name="Rettangolo 6"/>
          <p:cNvSpPr/>
          <p:nvPr/>
        </p:nvSpPr>
        <p:spPr>
          <a:xfrm>
            <a:off x="927435" y="3233472"/>
            <a:ext cx="16437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/>
              <a:t>v</a:t>
            </a:r>
            <a:r>
              <a:rPr lang="it-IT" sz="2400" baseline="-25000" dirty="0" err="1" smtClean="0"/>
              <a:t>out</a:t>
            </a:r>
            <a:r>
              <a:rPr lang="it-IT" sz="2400" dirty="0" smtClean="0"/>
              <a:t> ≈ 0.3c.</a:t>
            </a:r>
          </a:p>
          <a:p>
            <a:r>
              <a:rPr lang="it-IT" sz="2400" dirty="0" smtClean="0"/>
              <a:t>L</a:t>
            </a:r>
            <a:r>
              <a:rPr lang="it-IT" sz="2400" baseline="-25000" dirty="0" smtClean="0"/>
              <a:t>kin</a:t>
            </a:r>
            <a:r>
              <a:rPr lang="it-IT" sz="2400" dirty="0" smtClean="0"/>
              <a:t>~2L</a:t>
            </a:r>
            <a:r>
              <a:rPr lang="it-IT" sz="2400" baseline="-25000" dirty="0" smtClean="0"/>
              <a:t>bol                 </a:t>
            </a:r>
          </a:p>
          <a:p>
            <a:r>
              <a:rPr lang="it-IT" sz="2400" dirty="0"/>
              <a:t>p</a:t>
            </a:r>
            <a:r>
              <a:rPr lang="it-IT" sz="2400" baseline="-25000" dirty="0" smtClean="0"/>
              <a:t>kin</a:t>
            </a:r>
            <a:r>
              <a:rPr lang="it-IT" sz="2400" dirty="0" smtClean="0"/>
              <a:t>~17p</a:t>
            </a:r>
            <a:r>
              <a:rPr lang="it-IT" sz="2400" baseline="-25000" dirty="0" smtClean="0"/>
              <a:t>rad</a:t>
            </a:r>
          </a:p>
          <a:p>
            <a:endParaRPr lang="it-IT" sz="2400" baseline="-25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638437" y="3944990"/>
            <a:ext cx="170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R</a:t>
            </a:r>
            <a:r>
              <a:rPr lang="it-IT" sz="2800" baseline="-25000" dirty="0" smtClean="0"/>
              <a:t>loud</a:t>
            </a:r>
            <a:r>
              <a:rPr lang="it-IT" sz="2800" dirty="0" smtClean="0"/>
              <a:t>~780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03124" y="4540242"/>
            <a:ext cx="6920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3366FF"/>
                </a:solidFill>
              </a:rPr>
              <a:t>See</a:t>
            </a:r>
            <a:r>
              <a:rPr lang="it-IT" b="1" dirty="0" smtClean="0">
                <a:solidFill>
                  <a:srgbClr val="3366FF"/>
                </a:solidFill>
              </a:rPr>
              <a:t> </a:t>
            </a:r>
            <a:r>
              <a:rPr lang="it-IT" b="1" dirty="0" err="1" smtClean="0">
                <a:solidFill>
                  <a:srgbClr val="3366FF"/>
                </a:solidFill>
              </a:rPr>
              <a:t>also</a:t>
            </a:r>
            <a:r>
              <a:rPr lang="it-IT" b="1" dirty="0" smtClean="0">
                <a:solidFill>
                  <a:srgbClr val="3366FF"/>
                </a:solidFill>
              </a:rPr>
              <a:t> the case of the RQ QSO HS 0810+2554  (p</a:t>
            </a:r>
            <a:r>
              <a:rPr lang="it-IT" b="1" baseline="-25000" dirty="0" smtClean="0">
                <a:solidFill>
                  <a:srgbClr val="3366FF"/>
                </a:solidFill>
              </a:rPr>
              <a:t>kin</a:t>
            </a:r>
            <a:r>
              <a:rPr lang="it-IT" b="1" dirty="0" smtClean="0">
                <a:solidFill>
                  <a:srgbClr val="3366FF"/>
                </a:solidFill>
              </a:rPr>
              <a:t>~9p</a:t>
            </a:r>
            <a:r>
              <a:rPr lang="it-IT" b="1" baseline="-25000" dirty="0" smtClean="0">
                <a:solidFill>
                  <a:srgbClr val="3366FF"/>
                </a:solidFill>
              </a:rPr>
              <a:t>rad</a:t>
            </a:r>
            <a:r>
              <a:rPr lang="it-IT" b="1" dirty="0" smtClean="0">
                <a:solidFill>
                  <a:srgbClr val="3366FF"/>
                </a:solidFill>
              </a:rPr>
              <a:t>, </a:t>
            </a:r>
            <a:r>
              <a:rPr lang="it-IT" b="1" dirty="0" err="1" smtClean="0">
                <a:solidFill>
                  <a:srgbClr val="3366FF"/>
                </a:solidFill>
              </a:rPr>
              <a:t>Chartas</a:t>
            </a:r>
            <a:r>
              <a:rPr lang="it-IT" b="1" dirty="0" smtClean="0">
                <a:solidFill>
                  <a:srgbClr val="3366FF"/>
                </a:solidFill>
              </a:rPr>
              <a:t> et al. 2016)     </a:t>
            </a:r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8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66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14" y="663835"/>
            <a:ext cx="7620000" cy="285662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38731" y="372755"/>
            <a:ext cx="448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3C 111                                                             3C390.3                                                                     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37414" y="3520464"/>
            <a:ext cx="77520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Tombesi</a:t>
            </a:r>
            <a:r>
              <a:rPr lang="it-IT" dirty="0" smtClean="0"/>
              <a:t> et al. 2010 3/5 </a:t>
            </a:r>
            <a:r>
              <a:rPr lang="it-IT" dirty="0" err="1" smtClean="0"/>
              <a:t>RadioGalaxies</a:t>
            </a:r>
            <a:r>
              <a:rPr lang="it-IT" dirty="0" smtClean="0"/>
              <a:t> (3C111, 3C120, 3c390.3) display (</a:t>
            </a:r>
            <a:r>
              <a:rPr lang="it-IT" dirty="0" err="1" smtClean="0"/>
              <a:t>variable</a:t>
            </a:r>
            <a:r>
              <a:rPr lang="it-IT" dirty="0" smtClean="0"/>
              <a:t>) </a:t>
            </a:r>
          </a:p>
          <a:p>
            <a:r>
              <a:rPr lang="it-IT" dirty="0" err="1"/>
              <a:t>s</a:t>
            </a:r>
            <a:r>
              <a:rPr lang="it-IT" dirty="0" err="1" smtClean="0"/>
              <a:t>ignatures</a:t>
            </a:r>
            <a:r>
              <a:rPr lang="it-IT" dirty="0" smtClean="0"/>
              <a:t> of UFO -&gt; v~0.04-0.15c</a:t>
            </a:r>
            <a:r>
              <a:rPr lang="mr-IN" dirty="0" smtClean="0"/>
              <a:t>…</a:t>
            </a:r>
            <a:r>
              <a:rPr lang="en-US" dirty="0" smtClean="0"/>
              <a:t>. Quite similar to RQ objects</a:t>
            </a:r>
            <a:r>
              <a:rPr lang="it-IT" dirty="0" smtClean="0"/>
              <a:t>  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- &gt; </a:t>
            </a:r>
            <a:r>
              <a:rPr lang="it-IT" dirty="0" err="1" smtClean="0">
                <a:solidFill>
                  <a:srgbClr val="FF0000"/>
                </a:solidFill>
              </a:rPr>
              <a:t>see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also</a:t>
            </a:r>
            <a:r>
              <a:rPr lang="it-IT" dirty="0" smtClean="0">
                <a:solidFill>
                  <a:srgbClr val="FF0000"/>
                </a:solidFill>
              </a:rPr>
              <a:t> Torresi et al. 2012a for a </a:t>
            </a:r>
            <a:r>
              <a:rPr lang="it-IT" dirty="0" err="1" smtClean="0">
                <a:solidFill>
                  <a:srgbClr val="FF0000"/>
                </a:solidFill>
              </a:rPr>
              <a:t>study</a:t>
            </a:r>
            <a:r>
              <a:rPr lang="it-IT" dirty="0" smtClean="0">
                <a:solidFill>
                  <a:srgbClr val="FF0000"/>
                </a:solidFill>
              </a:rPr>
              <a:t> of “</a:t>
            </a:r>
            <a:r>
              <a:rPr lang="it-IT" dirty="0" err="1" smtClean="0">
                <a:solidFill>
                  <a:srgbClr val="FF0000"/>
                </a:solidFill>
              </a:rPr>
              <a:t>classical</a:t>
            </a:r>
            <a:r>
              <a:rPr lang="it-IT" dirty="0" smtClean="0">
                <a:solidFill>
                  <a:srgbClr val="FF0000"/>
                </a:solidFill>
              </a:rPr>
              <a:t> WA </a:t>
            </a:r>
            <a:r>
              <a:rPr lang="it-IT" dirty="0" err="1" smtClean="0">
                <a:solidFill>
                  <a:srgbClr val="FF0000"/>
                </a:solidFill>
              </a:rPr>
              <a:t>outflows</a:t>
            </a:r>
            <a:r>
              <a:rPr lang="it-IT" dirty="0" smtClean="0">
                <a:solidFill>
                  <a:srgbClr val="FF0000"/>
                </a:solidFill>
              </a:rPr>
              <a:t>” in RL </a:t>
            </a:r>
            <a:r>
              <a:rPr lang="it-IT" dirty="0" err="1" smtClean="0">
                <a:solidFill>
                  <a:srgbClr val="FF0000"/>
                </a:solidFill>
              </a:rPr>
              <a:t>Galaxies</a:t>
            </a:r>
            <a:endParaRPr lang="it-IT" dirty="0" smtClean="0">
              <a:solidFill>
                <a:srgbClr val="FF0000"/>
              </a:solidFill>
            </a:endParaRPr>
          </a:p>
          <a:p>
            <a:endParaRPr lang="it-IT" dirty="0"/>
          </a:p>
          <a:p>
            <a:r>
              <a:rPr lang="it-IT" b="1" dirty="0" smtClean="0">
                <a:solidFill>
                  <a:srgbClr val="0000FF"/>
                </a:solidFill>
              </a:rPr>
              <a:t>3C111-&gt; </a:t>
            </a:r>
            <a:r>
              <a:rPr lang="it-IT" b="1" dirty="0" err="1" smtClean="0">
                <a:solidFill>
                  <a:srgbClr val="0000FF"/>
                </a:solidFill>
              </a:rPr>
              <a:t>similar</a:t>
            </a:r>
            <a:r>
              <a:rPr lang="it-IT" b="1" dirty="0" smtClean="0">
                <a:solidFill>
                  <a:srgbClr val="0000FF"/>
                </a:solidFill>
              </a:rPr>
              <a:t> to PDS 456? No UFO </a:t>
            </a:r>
            <a:r>
              <a:rPr lang="it-IT" b="1" dirty="0" err="1" smtClean="0">
                <a:solidFill>
                  <a:srgbClr val="0000FF"/>
                </a:solidFill>
              </a:rPr>
              <a:t>signature</a:t>
            </a:r>
            <a:r>
              <a:rPr lang="it-IT" b="1" dirty="0" smtClean="0">
                <a:solidFill>
                  <a:srgbClr val="0000FF"/>
                </a:solidFill>
              </a:rPr>
              <a:t> right </a:t>
            </a:r>
            <a:r>
              <a:rPr lang="it-IT" b="1" dirty="0" err="1" smtClean="0">
                <a:solidFill>
                  <a:srgbClr val="0000FF"/>
                </a:solidFill>
              </a:rPr>
              <a:t>after</a:t>
            </a:r>
            <a:r>
              <a:rPr lang="it-IT" b="1" dirty="0" smtClean="0">
                <a:solidFill>
                  <a:srgbClr val="0000FF"/>
                </a:solidFill>
              </a:rPr>
              <a:t> an </a:t>
            </a:r>
            <a:r>
              <a:rPr lang="it-IT" b="1" dirty="0" err="1" smtClean="0">
                <a:solidFill>
                  <a:srgbClr val="0000FF"/>
                </a:solidFill>
              </a:rPr>
              <a:t>outburst</a:t>
            </a:r>
            <a:r>
              <a:rPr lang="it-IT" b="1" dirty="0" smtClean="0">
                <a:solidFill>
                  <a:srgbClr val="0000FF"/>
                </a:solidFill>
              </a:rPr>
              <a:t> (Grandi et al. 2012, 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Ballo et al 2011, Torresi et al 2012b). An UFO </a:t>
            </a:r>
            <a:r>
              <a:rPr lang="it-IT" b="1" dirty="0" err="1" smtClean="0">
                <a:solidFill>
                  <a:srgbClr val="0000FF"/>
                </a:solidFill>
              </a:rPr>
              <a:t>was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present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before</a:t>
            </a:r>
            <a:r>
              <a:rPr lang="mr-IN" b="1" dirty="0" smtClean="0">
                <a:solidFill>
                  <a:srgbClr val="0000FF"/>
                </a:solidFill>
              </a:rPr>
              <a:t>…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it-IT" b="1" dirty="0" smtClean="0">
              <a:solidFill>
                <a:srgbClr val="0000FF"/>
              </a:solidFill>
            </a:endParaRPr>
          </a:p>
        </p:txBody>
      </p:sp>
      <p:sp>
        <p:nvSpPr>
          <p:cNvPr id="6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9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7" y="301701"/>
            <a:ext cx="7266988" cy="256222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1556" y="29237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/>
              <a:t>Tombesi</a:t>
            </a:r>
            <a:r>
              <a:rPr lang="it-IT" dirty="0" smtClean="0"/>
              <a:t> (</a:t>
            </a:r>
            <a:r>
              <a:rPr lang="it-IT" dirty="0" err="1" smtClean="0">
                <a:solidFill>
                  <a:srgbClr val="FF0000"/>
                </a:solidFill>
              </a:rPr>
              <a:t>red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squares</a:t>
            </a:r>
            <a:r>
              <a:rPr lang="it-IT" dirty="0" smtClean="0"/>
              <a:t>), </a:t>
            </a:r>
            <a:r>
              <a:rPr lang="it-IT" dirty="0" err="1" smtClean="0"/>
              <a:t>low-z</a:t>
            </a:r>
            <a:r>
              <a:rPr lang="it-IT" dirty="0" smtClean="0"/>
              <a:t> </a:t>
            </a:r>
            <a:r>
              <a:rPr lang="it-IT" dirty="0" err="1" smtClean="0"/>
              <a:t>Gofford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0000FF"/>
                </a:solidFill>
              </a:rPr>
              <a:t>blue </a:t>
            </a:r>
            <a:r>
              <a:rPr lang="it-IT" dirty="0" err="1" smtClean="0">
                <a:solidFill>
                  <a:srgbClr val="0000FF"/>
                </a:solidFill>
              </a:rPr>
              <a:t>triangles</a:t>
            </a:r>
            <a:r>
              <a:rPr lang="it-IT" dirty="0" smtClean="0"/>
              <a:t>) and high-</a:t>
            </a:r>
            <a:r>
              <a:rPr lang="it-IT" dirty="0" err="1" smtClean="0"/>
              <a:t>z</a:t>
            </a:r>
            <a:r>
              <a:rPr lang="it-IT" dirty="0" smtClean="0"/>
              <a:t> (</a:t>
            </a: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filled</a:t>
            </a:r>
            <a:r>
              <a:rPr lang="it-IT" dirty="0" smtClean="0"/>
              <a:t> </a:t>
            </a:r>
            <a:r>
              <a:rPr lang="it-IT" dirty="0" err="1" smtClean="0"/>
              <a:t>circles</a:t>
            </a:r>
            <a:r>
              <a:rPr lang="it-IT" dirty="0" smtClean="0"/>
              <a:t>) AGN </a:t>
            </a:r>
            <a:r>
              <a:rPr lang="it-IT" dirty="0" err="1" smtClean="0"/>
              <a:t>samples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68264" y="4226372"/>
            <a:ext cx="1661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Matzeu</a:t>
            </a:r>
            <a:r>
              <a:rPr lang="it-IT" dirty="0" smtClean="0"/>
              <a:t> et al. 2022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13" y="3005043"/>
            <a:ext cx="2786856" cy="1849081"/>
          </a:xfrm>
          <a:prstGeom prst="rect">
            <a:avLst/>
          </a:prstGeom>
        </p:spPr>
      </p:pic>
      <p:sp>
        <p:nvSpPr>
          <p:cNvPr id="9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10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1" y="1333477"/>
            <a:ext cx="7597295" cy="3535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596" y="166753"/>
            <a:ext cx="75713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~1995 we know that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pPr marL="342900" indent="-342900">
              <a:buAutoNum type="arabicParenR"/>
            </a:pPr>
            <a:r>
              <a:rPr lang="is-IS" dirty="0" smtClean="0"/>
              <a:t>(almost..)  </a:t>
            </a:r>
            <a:r>
              <a:rPr lang="en-US" dirty="0" smtClean="0"/>
              <a:t>all</a:t>
            </a:r>
            <a:r>
              <a:rPr lang="is-IS" dirty="0" smtClean="0"/>
              <a:t> (massive enough?) galaxies in the Universe hosts a SMBH at their center...</a:t>
            </a:r>
          </a:p>
          <a:p>
            <a:r>
              <a:rPr lang="is-IS" dirty="0" smtClean="0"/>
              <a:t>(SMBH become a “compulsory”  ingredient </a:t>
            </a:r>
            <a:r>
              <a:rPr lang="en-US" dirty="0" smtClean="0"/>
              <a:t>f</a:t>
            </a:r>
            <a:r>
              <a:rPr lang="is-IS" dirty="0" smtClean="0"/>
              <a:t>or galaxies formation/evolution)</a:t>
            </a:r>
          </a:p>
          <a:p>
            <a:r>
              <a:rPr lang="is-IS" dirty="0" smtClean="0"/>
              <a:t>2) </a:t>
            </a:r>
            <a:r>
              <a:rPr lang="en-US" dirty="0" smtClean="0"/>
              <a:t>the Mass of the SMBH</a:t>
            </a:r>
            <a:r>
              <a:rPr lang="is-IS" dirty="0" smtClean="0"/>
              <a:t> “knows” the mass of the bulge of the hosting galaxy.</a:t>
            </a:r>
            <a:endParaRPr lang="en-US" dirty="0"/>
          </a:p>
        </p:txBody>
      </p:sp>
      <p:sp>
        <p:nvSpPr>
          <p:cNvPr id="6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89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w_te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309" y="-986907"/>
            <a:ext cx="2248196" cy="45748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698" y="1049696"/>
            <a:ext cx="3462618" cy="264034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20903" y="4007386"/>
            <a:ext cx="295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MHD (</a:t>
            </a:r>
            <a:r>
              <a:rPr lang="it-IT" dirty="0" err="1" smtClean="0"/>
              <a:t>Fukumura</a:t>
            </a:r>
            <a:r>
              <a:rPr lang="it-IT" dirty="0" smtClean="0"/>
              <a:t> et al. 2010, 2022)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20" y="2546268"/>
            <a:ext cx="3876608" cy="226475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478938" y="316767"/>
            <a:ext cx="3627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How to </a:t>
            </a:r>
            <a:r>
              <a:rPr lang="it-IT" dirty="0" err="1" smtClean="0"/>
              <a:t>distinguish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DW and MHD?</a:t>
            </a:r>
          </a:p>
          <a:p>
            <a:r>
              <a:rPr lang="it-IT" dirty="0" smtClean="0"/>
              <a:t>High-</a:t>
            </a:r>
            <a:r>
              <a:rPr lang="it-IT" dirty="0" err="1" smtClean="0"/>
              <a:t>resolution</a:t>
            </a:r>
            <a:r>
              <a:rPr lang="it-IT" dirty="0" smtClean="0"/>
              <a:t> X-</a:t>
            </a:r>
            <a:r>
              <a:rPr lang="it-IT" dirty="0" err="1" smtClean="0"/>
              <a:t>ray</a:t>
            </a:r>
            <a:r>
              <a:rPr lang="it-IT" dirty="0" smtClean="0"/>
              <a:t> </a:t>
            </a:r>
            <a:r>
              <a:rPr lang="it-IT" dirty="0" err="1" smtClean="0"/>
              <a:t>spectra</a:t>
            </a:r>
            <a:r>
              <a:rPr lang="it-IT" dirty="0" smtClean="0"/>
              <a:t>?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38389" y="1597172"/>
            <a:ext cx="235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From </a:t>
            </a:r>
            <a:r>
              <a:rPr lang="it-IT" dirty="0" err="1" smtClean="0"/>
              <a:t>Sim</a:t>
            </a:r>
            <a:r>
              <a:rPr lang="it-IT" dirty="0" smtClean="0"/>
              <a:t> et al. 2008, 2010</a:t>
            </a:r>
            <a:endParaRPr lang="it-IT" dirty="0"/>
          </a:p>
        </p:txBody>
      </p:sp>
      <p:sp>
        <p:nvSpPr>
          <p:cNvPr id="11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12" y="298851"/>
            <a:ext cx="6413418" cy="4585490"/>
          </a:xfrm>
          <a:prstGeom prst="rect">
            <a:avLst/>
          </a:prstGeom>
        </p:spPr>
      </p:pic>
      <p:pic>
        <p:nvPicPr>
          <p:cNvPr id="3" name="Immagine 2" descr="Athena_MH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95" y="93905"/>
            <a:ext cx="6499080" cy="47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7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ma_DW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0" y="1017760"/>
            <a:ext cx="3055963" cy="19707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52450" y="3128590"/>
            <a:ext cx="46250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With new </a:t>
            </a:r>
            <a:r>
              <a:rPr lang="it-IT" dirty="0" err="1" smtClean="0"/>
              <a:t>microcalorimeters</a:t>
            </a:r>
            <a:r>
              <a:rPr lang="it-IT" dirty="0" smtClean="0"/>
              <a:t> on </a:t>
            </a:r>
            <a:r>
              <a:rPr lang="it-IT" dirty="0" err="1" smtClean="0"/>
              <a:t>board</a:t>
            </a:r>
            <a:r>
              <a:rPr lang="it-IT" dirty="0" smtClean="0"/>
              <a:t> </a:t>
            </a:r>
            <a:r>
              <a:rPr lang="it-IT" dirty="0" err="1" smtClean="0"/>
              <a:t>Xrism</a:t>
            </a:r>
            <a:r>
              <a:rPr lang="it-IT" dirty="0" smtClean="0"/>
              <a:t> and </a:t>
            </a:r>
            <a:r>
              <a:rPr lang="it-IT" dirty="0" err="1" smtClean="0"/>
              <a:t>Athena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be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measure</a:t>
            </a:r>
            <a:r>
              <a:rPr lang="it-IT" dirty="0" smtClean="0"/>
              <a:t>:</a:t>
            </a:r>
          </a:p>
          <a:p>
            <a:endParaRPr lang="it-IT" dirty="0"/>
          </a:p>
          <a:p>
            <a:r>
              <a:rPr lang="it-IT" dirty="0" err="1" smtClean="0"/>
              <a:t>Column</a:t>
            </a:r>
            <a:r>
              <a:rPr lang="it-IT" dirty="0" smtClean="0"/>
              <a:t> </a:t>
            </a:r>
            <a:r>
              <a:rPr lang="it-IT" dirty="0" err="1" smtClean="0"/>
              <a:t>density</a:t>
            </a:r>
            <a:r>
              <a:rPr lang="it-IT" dirty="0" smtClean="0"/>
              <a:t> of the </a:t>
            </a:r>
            <a:r>
              <a:rPr lang="it-IT" dirty="0" err="1" smtClean="0"/>
              <a:t>intercepted</a:t>
            </a:r>
            <a:r>
              <a:rPr lang="it-IT" dirty="0" smtClean="0"/>
              <a:t> flow </a:t>
            </a:r>
          </a:p>
          <a:p>
            <a:r>
              <a:rPr lang="it-IT" dirty="0" smtClean="0"/>
              <a:t>The </a:t>
            </a:r>
            <a:r>
              <a:rPr lang="it-IT" dirty="0" err="1" smtClean="0"/>
              <a:t>Intrinsic</a:t>
            </a:r>
            <a:r>
              <a:rPr lang="it-IT" dirty="0" smtClean="0"/>
              <a:t> </a:t>
            </a:r>
            <a:r>
              <a:rPr lang="it-IT" dirty="0" err="1"/>
              <a:t>o</a:t>
            </a:r>
            <a:r>
              <a:rPr lang="it-IT" dirty="0" err="1" smtClean="0"/>
              <a:t>utflow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(maximum)</a:t>
            </a:r>
          </a:p>
          <a:p>
            <a:r>
              <a:rPr lang="it-IT" dirty="0" smtClean="0"/>
              <a:t>Mass </a:t>
            </a:r>
            <a:r>
              <a:rPr lang="it-IT" dirty="0" err="1" smtClean="0"/>
              <a:t>outflow</a:t>
            </a:r>
            <a:r>
              <a:rPr lang="it-IT" dirty="0" smtClean="0"/>
              <a:t> rate</a:t>
            </a:r>
          </a:p>
          <a:p>
            <a:r>
              <a:rPr lang="it-IT" dirty="0" smtClean="0"/>
              <a:t>The </a:t>
            </a:r>
            <a:r>
              <a:rPr lang="it-IT" dirty="0" err="1" smtClean="0"/>
              <a:t>intrinsic</a:t>
            </a:r>
            <a:r>
              <a:rPr lang="it-IT" dirty="0" smtClean="0"/>
              <a:t> </a:t>
            </a:r>
            <a:r>
              <a:rPr lang="it-IT" dirty="0" err="1"/>
              <a:t>i</a:t>
            </a:r>
            <a:r>
              <a:rPr lang="it-IT" dirty="0" err="1" smtClean="0"/>
              <a:t>onizing</a:t>
            </a:r>
            <a:r>
              <a:rPr lang="it-IT" dirty="0" smtClean="0"/>
              <a:t> Continuum</a:t>
            </a:r>
          </a:p>
          <a:p>
            <a:r>
              <a:rPr lang="it-IT" dirty="0" err="1" smtClean="0"/>
              <a:t>Inclination</a:t>
            </a:r>
            <a:r>
              <a:rPr lang="it-IT" dirty="0" smtClean="0"/>
              <a:t> Angle</a:t>
            </a:r>
            <a:r>
              <a:rPr lang="mr-IN" dirty="0" smtClean="0"/>
              <a:t>…</a:t>
            </a:r>
            <a:r>
              <a:rPr lang="en-US" dirty="0" smtClean="0"/>
              <a:t> and so on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17485" y="186781"/>
            <a:ext cx="279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DW (</a:t>
            </a:r>
            <a:r>
              <a:rPr lang="it-IT" dirty="0" err="1" smtClean="0"/>
              <a:t>Sim</a:t>
            </a:r>
            <a:r>
              <a:rPr lang="it-IT" dirty="0" smtClean="0"/>
              <a:t> et al. 2008, 2010) </a:t>
            </a:r>
          </a:p>
          <a:p>
            <a:r>
              <a:rPr lang="it-IT" dirty="0" smtClean="0"/>
              <a:t>via XRADE, (</a:t>
            </a:r>
            <a:r>
              <a:rPr lang="it-IT" dirty="0" err="1" smtClean="0"/>
              <a:t>Matzeu</a:t>
            </a:r>
            <a:r>
              <a:rPr lang="it-IT" dirty="0" smtClean="0"/>
              <a:t> et al. 2022)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9" y="897654"/>
            <a:ext cx="2474700" cy="262318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471927" y="186781"/>
            <a:ext cx="3078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MHD </a:t>
            </a:r>
            <a:r>
              <a:rPr lang="it-IT" dirty="0" err="1" smtClean="0"/>
              <a:t>models</a:t>
            </a:r>
            <a:r>
              <a:rPr lang="it-IT" dirty="0" smtClean="0"/>
              <a:t> (</a:t>
            </a:r>
            <a:r>
              <a:rPr lang="it-IT" dirty="0" err="1" smtClean="0"/>
              <a:t>Fukumura</a:t>
            </a:r>
            <a:r>
              <a:rPr lang="it-IT" dirty="0" smtClean="0"/>
              <a:t> et al. 2010,</a:t>
            </a:r>
          </a:p>
          <a:p>
            <a:r>
              <a:rPr lang="it-IT" dirty="0" smtClean="0"/>
              <a:t>2015, 2018)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470585" y="2017241"/>
            <a:ext cx="3856916" cy="2862977"/>
            <a:chOff x="3470585" y="2017241"/>
            <a:chExt cx="3856916" cy="2862977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0585" y="2017241"/>
              <a:ext cx="3856916" cy="2862977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5658681" y="4211926"/>
              <a:ext cx="1542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Braito et al. 2022</a:t>
              </a:r>
              <a:endParaRPr lang="it-IT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220667" y="2269397"/>
              <a:ext cx="1481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MCG-03-58-007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43504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63" y="759739"/>
            <a:ext cx="1733213" cy="1239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7226" y="389147"/>
            <a:ext cx="3625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bulge</a:t>
            </a:r>
            <a:r>
              <a:rPr lang="en-US" dirty="0" smtClean="0"/>
              <a:t>~10 </a:t>
            </a:r>
            <a:r>
              <a:rPr lang="en-US" baseline="30000" dirty="0" smtClean="0"/>
              <a:t>8-9 </a:t>
            </a:r>
            <a:r>
              <a:rPr lang="en-US" dirty="0" smtClean="0"/>
              <a:t>R</a:t>
            </a:r>
            <a:r>
              <a:rPr lang="en-US" baseline="-25000" dirty="0" smtClean="0"/>
              <a:t>SMBH</a:t>
            </a:r>
            <a:endParaRPr lang="en-US" baseline="-25000" dirty="0"/>
          </a:p>
        </p:txBody>
      </p:sp>
      <p:pic>
        <p:nvPicPr>
          <p:cNvPr id="6" name="Picture 5" descr="intriga_org-univers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5" y="278387"/>
            <a:ext cx="2539698" cy="1380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104" y="1662916"/>
            <a:ext cx="3625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 smtClean="0"/>
              <a:t>bulge</a:t>
            </a:r>
            <a:r>
              <a:rPr lang="en-US" dirty="0" smtClean="0"/>
              <a:t>~10 </a:t>
            </a:r>
            <a:r>
              <a:rPr lang="en-US" baseline="30000" dirty="0"/>
              <a:t>3</a:t>
            </a:r>
            <a:r>
              <a:rPr lang="en-US" baseline="30000" dirty="0" smtClean="0"/>
              <a:t> </a:t>
            </a:r>
            <a:r>
              <a:rPr lang="en-US" dirty="0"/>
              <a:t>M</a:t>
            </a:r>
            <a:r>
              <a:rPr lang="en-US" baseline="-25000" dirty="0" smtClean="0"/>
              <a:t>SMBH</a:t>
            </a:r>
            <a:endParaRPr lang="en-US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01" y="2200441"/>
            <a:ext cx="2442719" cy="1760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7326" y="284325"/>
            <a:ext cx="33681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SMBH are “gravitational” objects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en-US" dirty="0" smtClean="0"/>
              <a:t>T</a:t>
            </a:r>
            <a:r>
              <a:rPr lang="is-IS" dirty="0" smtClean="0"/>
              <a:t>heir gravitational influence is expected </a:t>
            </a:r>
          </a:p>
          <a:p>
            <a:r>
              <a:rPr lang="en-US" dirty="0"/>
              <a:t>t</a:t>
            </a:r>
            <a:r>
              <a:rPr lang="en-US" dirty="0" smtClean="0"/>
              <a:t>o be limited within the inner few </a:t>
            </a:r>
          </a:p>
          <a:p>
            <a:r>
              <a:rPr lang="en-US" dirty="0" smtClean="0"/>
              <a:t>0.001-0.01 </a:t>
            </a:r>
            <a:r>
              <a:rPr lang="en-US" dirty="0" err="1" smtClean="0"/>
              <a:t>kpc</a:t>
            </a:r>
            <a:r>
              <a:rPr lang="en-US" dirty="0"/>
              <a:t> </a:t>
            </a:r>
            <a:r>
              <a:rPr lang="en-US" dirty="0" smtClean="0"/>
              <a:t>off the galaxies/bulges. </a:t>
            </a:r>
          </a:p>
          <a:p>
            <a:endParaRPr lang="en-US" dirty="0" smtClean="0"/>
          </a:p>
          <a:p>
            <a:r>
              <a:rPr lang="en-US" dirty="0" smtClean="0"/>
              <a:t>Bulges have typical dimensions of </a:t>
            </a:r>
            <a:r>
              <a:rPr lang="en-US" dirty="0" err="1" smtClean="0"/>
              <a:t>kpc</a:t>
            </a:r>
            <a:r>
              <a:rPr lang="en-US" dirty="0" smtClean="0"/>
              <a:t>...</a:t>
            </a:r>
          </a:p>
          <a:p>
            <a:endParaRPr lang="en-US" dirty="0"/>
          </a:p>
          <a:p>
            <a:r>
              <a:rPr lang="en-US" dirty="0" smtClean="0"/>
              <a:t>Gravitation is not the (direct?) answer!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0339" y="4048187"/>
            <a:ext cx="184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Sofue</a:t>
            </a:r>
            <a:r>
              <a:rPr lang="en-US" dirty="0" smtClean="0"/>
              <a:t> &amp; Rubin  2001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05302" y="2344989"/>
            <a:ext cx="49927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eedback scenario: </a:t>
            </a:r>
          </a:p>
          <a:p>
            <a:endParaRPr lang="en-US" dirty="0" smtClean="0"/>
          </a:p>
          <a:p>
            <a:r>
              <a:rPr lang="en-US" dirty="0" smtClean="0"/>
              <a:t>DM Halos regulate the SMBH feeding   (INFLOW)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</a:t>
            </a:r>
          </a:p>
          <a:p>
            <a:r>
              <a:rPr lang="en-US" dirty="0" smtClean="0"/>
              <a:t>                                                                            (OUTFLOW)      </a:t>
            </a:r>
          </a:p>
          <a:p>
            <a:r>
              <a:rPr lang="en-US" dirty="0" smtClean="0"/>
              <a:t>SMBH activity regulates SF and gas content of the bulge</a:t>
            </a:r>
          </a:p>
          <a:p>
            <a:r>
              <a:rPr lang="en-US" dirty="0" smtClean="0"/>
              <a:t>(thus self-regulating its own growth, stellar content, </a:t>
            </a:r>
          </a:p>
          <a:p>
            <a:r>
              <a:rPr lang="en-US" dirty="0" smtClean="0"/>
              <a:t>stellar colors and so on</a:t>
            </a:r>
            <a:r>
              <a:rPr lang="is-IS" dirty="0" smtClean="0"/>
              <a:t>…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Gaspari</a:t>
            </a:r>
            <a:r>
              <a:rPr lang="en-US" dirty="0" smtClean="0"/>
              <a:t> et al. 2013</a:t>
            </a:r>
            <a:r>
              <a:rPr lang="mr-IN" dirty="0" smtClean="0"/>
              <a:t>…</a:t>
            </a:r>
            <a:r>
              <a:rPr lang="en-US" dirty="0" smtClean="0"/>
              <a:t>.)</a:t>
            </a:r>
          </a:p>
        </p:txBody>
      </p:sp>
      <p:sp>
        <p:nvSpPr>
          <p:cNvPr id="3" name="Up-Down Arrow 2"/>
          <p:cNvSpPr/>
          <p:nvPr/>
        </p:nvSpPr>
        <p:spPr>
          <a:xfrm>
            <a:off x="5844164" y="3028950"/>
            <a:ext cx="188336" cy="44023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653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3653225"/>
            <a:ext cx="7703464" cy="11772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644263" y="464378"/>
            <a:ext cx="2615634" cy="2334485"/>
            <a:chOff x="26985" y="939947"/>
            <a:chExt cx="3647719" cy="3462173"/>
          </a:xfrm>
        </p:grpSpPr>
        <p:pic>
          <p:nvPicPr>
            <p:cNvPr id="7" name="Picture 6" descr="mad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6" y="939947"/>
              <a:ext cx="3151774" cy="21842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985" y="3385234"/>
              <a:ext cx="3647719" cy="1016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History of star formation and </a:t>
              </a:r>
            </a:p>
            <a:p>
              <a:r>
                <a:rPr lang="en-US" dirty="0" smtClean="0"/>
                <a:t>BH growth are similar 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46501" y="137726"/>
            <a:ext cx="1422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feedback?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64788" y="600849"/>
            <a:ext cx="3830923" cy="2854140"/>
            <a:chOff x="5497851" y="771898"/>
            <a:chExt cx="3830923" cy="3805520"/>
          </a:xfrm>
        </p:grpSpPr>
        <p:sp>
          <p:nvSpPr>
            <p:cNvPr id="13" name="Rectangle 12"/>
            <p:cNvSpPr/>
            <p:nvPr/>
          </p:nvSpPr>
          <p:spPr>
            <a:xfrm>
              <a:off x="5497851" y="3100090"/>
              <a:ext cx="383092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baseline="30000" dirty="0" smtClean="0">
                  <a:solidFill>
                    <a:srgbClr val="0000FF"/>
                  </a:solidFill>
                </a:rPr>
                <a:t>If</a:t>
              </a:r>
              <a:r>
                <a:rPr lang="en-US" sz="18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1800" b="1" baseline="30000" dirty="0" smtClean="0">
                  <a:solidFill>
                    <a:srgbClr val="0000FF"/>
                  </a:solidFill>
                </a:rPr>
                <a:t>even </a:t>
              </a:r>
              <a:r>
                <a:rPr lang="en-US" sz="1800" b="1" baseline="30000" dirty="0">
                  <a:solidFill>
                    <a:srgbClr val="0000FF"/>
                  </a:solidFill>
                </a:rPr>
                <a:t>small fraction of the energy is</a:t>
              </a:r>
            </a:p>
            <a:p>
              <a:r>
                <a:rPr lang="en-US" sz="1800" b="1" baseline="30000" dirty="0">
                  <a:solidFill>
                    <a:srgbClr val="0000FF"/>
                  </a:solidFill>
                </a:rPr>
                <a:t>transferred (feedback) to gas</a:t>
              </a:r>
            </a:p>
            <a:p>
              <a:r>
                <a:rPr lang="en-US" sz="1800" baseline="30000" dirty="0">
                  <a:solidFill>
                    <a:srgbClr val="0000FF"/>
                  </a:solidFill>
                </a:rPr>
                <a:t>➜ </a:t>
              </a:r>
              <a:r>
                <a:rPr lang="en-US" sz="1800" b="1" baseline="30000" dirty="0">
                  <a:solidFill>
                    <a:srgbClr val="0000FF"/>
                  </a:solidFill>
                </a:rPr>
                <a:t>AGN </a:t>
              </a:r>
              <a:r>
                <a:rPr lang="en-US" sz="1800" b="1" baseline="30000" dirty="0" smtClean="0">
                  <a:solidFill>
                    <a:srgbClr val="0000FF"/>
                  </a:solidFill>
                </a:rPr>
                <a:t>may have profound </a:t>
              </a:r>
              <a:r>
                <a:rPr lang="en-US" sz="1800" b="1" baseline="30000" dirty="0">
                  <a:solidFill>
                    <a:srgbClr val="0000FF"/>
                  </a:solidFill>
                </a:rPr>
                <a:t>effect on host </a:t>
              </a:r>
              <a:r>
                <a:rPr lang="en-US" sz="1800" b="1" baseline="30000" dirty="0" smtClean="0">
                  <a:solidFill>
                    <a:srgbClr val="0000FF"/>
                  </a:solidFill>
                </a:rPr>
                <a:t>galaxy!!! </a:t>
              </a:r>
            </a:p>
            <a:p>
              <a:r>
                <a:rPr lang="en-US" sz="1800" b="1" baseline="30000" dirty="0" smtClean="0">
                  <a:solidFill>
                    <a:srgbClr val="0000FF"/>
                  </a:solidFill>
                </a:rPr>
                <a:t>(Fabian </a:t>
              </a:r>
              <a:r>
                <a:rPr lang="en-US" sz="1800" b="1" baseline="30000" dirty="0">
                  <a:solidFill>
                    <a:srgbClr val="0000FF"/>
                  </a:solidFill>
                </a:rPr>
                <a:t>12;  </a:t>
              </a:r>
              <a:r>
                <a:rPr lang="en-US" sz="1800" b="1" baseline="30000" dirty="0" smtClean="0">
                  <a:solidFill>
                    <a:srgbClr val="0000FF"/>
                  </a:solidFill>
                </a:rPr>
                <a:t>King </a:t>
              </a:r>
              <a:r>
                <a:rPr lang="en-US" sz="1800" b="1" baseline="30000" dirty="0">
                  <a:solidFill>
                    <a:srgbClr val="0000FF"/>
                  </a:solidFill>
                </a:rPr>
                <a:t>&amp; Pounds </a:t>
              </a:r>
              <a:r>
                <a:rPr lang="en-US" sz="1800" b="1" baseline="30000" dirty="0" smtClean="0">
                  <a:solidFill>
                    <a:srgbClr val="0000FF"/>
                  </a:solidFill>
                </a:rPr>
                <a:t>15)</a:t>
              </a:r>
              <a:endParaRPr lang="en-US" sz="1800" b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26184" y="771898"/>
              <a:ext cx="176799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-25000" dirty="0" err="1" smtClean="0"/>
                <a:t>binding</a:t>
              </a:r>
              <a:r>
                <a:rPr lang="en-US" baseline="-25000" dirty="0" smtClean="0"/>
                <a:t>, </a:t>
              </a:r>
              <a:r>
                <a:rPr lang="en-US" baseline="-25000" dirty="0" err="1" smtClean="0"/>
                <a:t>gas</a:t>
              </a:r>
              <a:r>
                <a:rPr lang="en-US" dirty="0" err="1" smtClean="0"/>
                <a:t>≈M</a:t>
              </a:r>
              <a:r>
                <a:rPr lang="en-US" baseline="-25000" dirty="0" err="1" smtClean="0"/>
                <a:t>bulge</a:t>
              </a:r>
              <a:r>
                <a:rPr lang="en-US" dirty="0" smtClean="0"/>
                <a:t> </a:t>
              </a:r>
              <a:r>
                <a:rPr lang="en-US" dirty="0" err="1" smtClean="0"/>
                <a:t>σ</a:t>
              </a:r>
              <a:r>
                <a:rPr lang="en-US" dirty="0" smtClean="0"/>
                <a:t> </a:t>
              </a:r>
              <a:r>
                <a:rPr lang="en-US" baseline="30000" dirty="0" smtClean="0"/>
                <a:t>2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9638" y="1250581"/>
              <a:ext cx="2707377" cy="1846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If:  Accretion leads BH growth</a:t>
              </a:r>
            </a:p>
            <a:p>
              <a:r>
                <a:rPr lang="en-US" dirty="0" smtClean="0"/>
                <a:t>                 and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1) </a:t>
              </a:r>
              <a:r>
                <a:rPr lang="en-US" dirty="0" err="1" smtClean="0"/>
                <a:t>efficency</a:t>
              </a:r>
              <a:r>
                <a:rPr lang="en-US" dirty="0" smtClean="0"/>
                <a:t> η≈0.1   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2) σ≤400 km/s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</a:t>
              </a:r>
            </a:p>
            <a:p>
              <a:r>
                <a:rPr lang="en-US" dirty="0" smtClean="0"/>
                <a:t>E</a:t>
              </a:r>
              <a:r>
                <a:rPr lang="en-US" baseline="-25000" dirty="0" smtClean="0"/>
                <a:t>BH </a:t>
              </a:r>
              <a:r>
                <a:rPr lang="en-US" baseline="-25000" dirty="0" err="1" smtClean="0"/>
                <a:t>acc</a:t>
              </a:r>
              <a:r>
                <a:rPr lang="en-US" baseline="-25000" dirty="0" smtClean="0"/>
                <a:t> ≈ </a:t>
              </a:r>
              <a:r>
                <a:rPr lang="en-US" dirty="0" smtClean="0"/>
                <a:t>0.1M</a:t>
              </a:r>
              <a:r>
                <a:rPr lang="en-US" baseline="-25000" dirty="0" smtClean="0"/>
                <a:t>BH</a:t>
              </a:r>
              <a:r>
                <a:rPr lang="en-US" dirty="0" smtClean="0"/>
                <a:t>c</a:t>
              </a:r>
              <a:r>
                <a:rPr lang="en-US" baseline="30000" dirty="0" smtClean="0"/>
                <a:t>2</a:t>
              </a:r>
              <a:r>
                <a:rPr lang="en-US" dirty="0" smtClean="0"/>
                <a:t> ≥ 80E</a:t>
              </a:r>
              <a:r>
                <a:rPr lang="en-US" baseline="-25000" dirty="0" smtClean="0"/>
                <a:t>binding, gas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5770" y="405991"/>
            <a:ext cx="2029377" cy="2224732"/>
            <a:chOff x="3196564" y="824468"/>
            <a:chExt cx="2029377" cy="2966310"/>
          </a:xfrm>
        </p:grpSpPr>
        <p:sp>
          <p:nvSpPr>
            <p:cNvPr id="19" name="TextBox 18"/>
            <p:cNvSpPr txBox="1"/>
            <p:nvPr/>
          </p:nvSpPr>
          <p:spPr>
            <a:xfrm>
              <a:off x="3196564" y="824468"/>
              <a:ext cx="1621658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</a:t>
              </a:r>
              <a:r>
                <a:rPr lang="en-US" dirty="0" err="1" smtClean="0"/>
                <a:t>Soltan</a:t>
              </a:r>
              <a:r>
                <a:rPr lang="en-US" dirty="0" smtClean="0"/>
                <a:t> argument” 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9875" y="1369603"/>
              <a:ext cx="1866066" cy="242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SMBH density at z=0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i</a:t>
              </a:r>
              <a:r>
                <a:rPr lang="en-US" dirty="0" smtClean="0">
                  <a:solidFill>
                    <a:srgbClr val="0000FF"/>
                  </a:solidFill>
                </a:rPr>
                <a:t>n agreement with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w</a:t>
              </a:r>
              <a:r>
                <a:rPr lang="en-US" dirty="0" smtClean="0">
                  <a:solidFill>
                    <a:srgbClr val="0000FF"/>
                  </a:solidFill>
                </a:rPr>
                <a:t>hat required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to power QSO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phases with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p</a:t>
              </a:r>
              <a:r>
                <a:rPr lang="en-US" dirty="0" smtClean="0">
                  <a:solidFill>
                    <a:srgbClr val="0000FF"/>
                  </a:solidFill>
                </a:rPr>
                <a:t>lausible value of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efficiency </a:t>
              </a:r>
              <a:r>
                <a:rPr lang="en-US" dirty="0" err="1" smtClean="0">
                  <a:solidFill>
                    <a:srgbClr val="0000FF"/>
                  </a:solidFill>
                </a:rPr>
                <a:t>η</a:t>
              </a:r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(</a:t>
              </a:r>
              <a:r>
                <a:rPr lang="en-US" dirty="0" err="1" smtClean="0">
                  <a:solidFill>
                    <a:srgbClr val="0000FF"/>
                  </a:solidFill>
                </a:rPr>
                <a:t>E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em</a:t>
              </a:r>
              <a:r>
                <a:rPr lang="en-US" dirty="0" smtClean="0">
                  <a:solidFill>
                    <a:srgbClr val="0000FF"/>
                  </a:solidFill>
                </a:rPr>
                <a:t>=</a:t>
              </a:r>
              <a:r>
                <a:rPr lang="en-US" dirty="0" err="1" smtClean="0">
                  <a:solidFill>
                    <a:srgbClr val="0000FF"/>
                  </a:solidFill>
                </a:rPr>
                <a:t>ηE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grav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7200" y="3653225"/>
            <a:ext cx="782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Indirect evidences!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“Feedback” implies the existence of a “medium” that links SMBH and bulge (DM halo?)  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7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211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82_Chandra_HST_Spitz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1" y="661094"/>
            <a:ext cx="2244530" cy="1365657"/>
          </a:xfrm>
          <a:prstGeom prst="rect">
            <a:avLst/>
          </a:prstGeom>
        </p:spPr>
      </p:pic>
      <p:pic>
        <p:nvPicPr>
          <p:cNvPr id="5" name="Picture 4" descr="Central_regions_Perseus_galaxy_clu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12" y="436989"/>
            <a:ext cx="1916167" cy="13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971" y="523818"/>
            <a:ext cx="2457755" cy="1440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292" y="2795975"/>
            <a:ext cx="4012582" cy="1449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800" y="3144676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Direct evidences: we</a:t>
            </a:r>
          </a:p>
          <a:p>
            <a:r>
              <a:rPr lang="en-US" sz="1800" dirty="0" smtClean="0"/>
              <a:t>see (possible) feedback</a:t>
            </a:r>
          </a:p>
          <a:p>
            <a:r>
              <a:rPr lang="en-US" sz="1800" dirty="0" smtClean="0"/>
              <a:t>mechanisms in action!</a:t>
            </a:r>
          </a:p>
          <a:p>
            <a:r>
              <a:rPr lang="en-US" sz="1800" dirty="0" smtClean="0"/>
              <a:t>(we already knew “AGN winds</a:t>
            </a:r>
            <a:r>
              <a:rPr lang="is-IS" sz="1800" dirty="0" smtClean="0"/>
              <a:t>… t</a:t>
            </a:r>
            <a:r>
              <a:rPr lang="en-US" sz="1800" dirty="0" err="1" smtClean="0"/>
              <a:t>hink</a:t>
            </a:r>
            <a:r>
              <a:rPr lang="en-US" sz="1800" dirty="0" smtClean="0"/>
              <a:t> to WA, BAL</a:t>
            </a:r>
            <a:r>
              <a:rPr lang="is-IS" sz="1800" dirty="0" smtClean="0"/>
              <a:t>… </a:t>
            </a:r>
            <a:r>
              <a:rPr lang="en-US" sz="1800" dirty="0" smtClean="0"/>
              <a:t> )  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92100" y="176347"/>
            <a:ext cx="187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M82: starburst driven</a:t>
            </a:r>
          </a:p>
          <a:p>
            <a:r>
              <a:rPr lang="en-US" dirty="0" smtClean="0"/>
              <a:t>outflow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80720" y="2237482"/>
            <a:ext cx="1724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Galaxy clusters: Radio</a:t>
            </a:r>
          </a:p>
          <a:p>
            <a:r>
              <a:rPr lang="en-US" sz="1200" dirty="0" smtClean="0"/>
              <a:t>mode to explain the</a:t>
            </a:r>
          </a:p>
          <a:p>
            <a:r>
              <a:rPr lang="en-US" sz="1200" dirty="0" smtClean="0"/>
              <a:t>The heating of the </a:t>
            </a:r>
          </a:p>
          <a:p>
            <a:r>
              <a:rPr lang="en-US" sz="1200" dirty="0" smtClean="0"/>
              <a:t>Cooling flows   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65158" y="2456676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QSO winds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64271" y="1870898"/>
            <a:ext cx="162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B2F6"/>
                </a:solidFill>
              </a:rPr>
              <a:t>Fabian et al. 2006</a:t>
            </a:r>
            <a:endParaRPr lang="en-US" dirty="0">
              <a:solidFill>
                <a:srgbClr val="85B2F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7436" y="170705"/>
            <a:ext cx="1641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Nardini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83272" y="4262289"/>
            <a:ext cx="18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Feruglio</a:t>
            </a:r>
            <a:r>
              <a:rPr lang="en-US" b="1" dirty="0" smtClean="0"/>
              <a:t> et al. </a:t>
            </a:r>
            <a:r>
              <a:rPr lang="en-US" b="1" dirty="0" smtClean="0"/>
              <a:t>2010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00511" y="2032917"/>
            <a:ext cx="2259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Ultra-fast outflows (UFOs)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24029" y="2436657"/>
            <a:ext cx="237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assive </a:t>
            </a:r>
            <a:r>
              <a:rPr lang="en-US" dirty="0"/>
              <a:t>m</a:t>
            </a:r>
            <a:r>
              <a:rPr lang="en-US" dirty="0" smtClean="0"/>
              <a:t>olecular outflows</a:t>
            </a:r>
            <a:endParaRPr lang="en-US" dirty="0"/>
          </a:p>
        </p:txBody>
      </p:sp>
      <p:sp>
        <p:nvSpPr>
          <p:cNvPr id="15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31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heme_outflow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01" y="1992880"/>
            <a:ext cx="5343768" cy="2984950"/>
          </a:xfrm>
          <a:prstGeom prst="rect">
            <a:avLst/>
          </a:prstGeom>
        </p:spPr>
      </p:pic>
      <p:pic>
        <p:nvPicPr>
          <p:cNvPr id="5" name="Immagine 4" descr="mdotlb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61" y="-300883"/>
            <a:ext cx="4127656" cy="438086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113898"/>
            <a:ext cx="148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Fiore et al. 2017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127657" y="352045"/>
            <a:ext cx="37720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We</a:t>
            </a:r>
            <a:r>
              <a:rPr lang="it-IT" sz="1100" b="1" dirty="0" smtClean="0"/>
              <a:t> “assume” and/or “</a:t>
            </a:r>
            <a:r>
              <a:rPr lang="it-IT" sz="1100" b="1" dirty="0" err="1" smtClean="0"/>
              <a:t>check</a:t>
            </a:r>
            <a:r>
              <a:rPr lang="it-IT" sz="1100" b="1" dirty="0" smtClean="0"/>
              <a:t>” </a:t>
            </a:r>
            <a:r>
              <a:rPr lang="it-IT" sz="1100" b="1" dirty="0" err="1" smtClean="0"/>
              <a:t>that</a:t>
            </a:r>
            <a:endParaRPr lang="it-IT" sz="1100" b="1" dirty="0" smtClean="0"/>
          </a:p>
          <a:p>
            <a:r>
              <a:rPr lang="it-IT" sz="1100" b="1" dirty="0" smtClean="0"/>
              <a:t>the </a:t>
            </a:r>
            <a:r>
              <a:rPr lang="it-IT" sz="1100" b="1" dirty="0" err="1" smtClean="0"/>
              <a:t>different</a:t>
            </a:r>
            <a:r>
              <a:rPr lang="it-IT" sz="1100" b="1" dirty="0"/>
              <a:t> </a:t>
            </a:r>
            <a:r>
              <a:rPr lang="it-IT" sz="1100" b="1" dirty="0" err="1" smtClean="0"/>
              <a:t>outflow</a:t>
            </a:r>
            <a:r>
              <a:rPr lang="it-IT" sz="1100" b="1" dirty="0" smtClean="0"/>
              <a:t>(</a:t>
            </a:r>
            <a:r>
              <a:rPr lang="it-IT" sz="1100" b="1" dirty="0" err="1" smtClean="0"/>
              <a:t>s</a:t>
            </a:r>
            <a:r>
              <a:rPr lang="it-IT" sz="1100" b="1" dirty="0" smtClean="0"/>
              <a:t>) </a:t>
            </a:r>
            <a:r>
              <a:rPr lang="it-IT" sz="1100" b="1" dirty="0" err="1" smtClean="0"/>
              <a:t>observed</a:t>
            </a:r>
            <a:r>
              <a:rPr lang="it-IT" sz="1100" b="1" dirty="0" smtClean="0"/>
              <a:t> in </a:t>
            </a:r>
            <a:r>
              <a:rPr lang="it-IT" sz="1100" b="1" dirty="0" err="1" smtClean="0"/>
              <a:t>different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bands</a:t>
            </a:r>
            <a:r>
              <a:rPr lang="it-IT" sz="1100" b="1" dirty="0" smtClean="0"/>
              <a:t> are </a:t>
            </a:r>
          </a:p>
          <a:p>
            <a:r>
              <a:rPr lang="it-IT" sz="1100" b="1" dirty="0" err="1" smtClean="0"/>
              <a:t>interconnected</a:t>
            </a:r>
            <a:r>
              <a:rPr lang="en-US" sz="1100" b="1" dirty="0" smtClean="0"/>
              <a:t>!</a:t>
            </a:r>
          </a:p>
          <a:p>
            <a:endParaRPr lang="en-US" sz="1100" b="1" dirty="0"/>
          </a:p>
          <a:p>
            <a:r>
              <a:rPr lang="en-US" sz="1100" b="1" dirty="0" smtClean="0"/>
              <a:t>..knowing that we have a lot of “unknowns” and or</a:t>
            </a:r>
          </a:p>
          <a:p>
            <a:r>
              <a:rPr lang="en-US" sz="1100" b="1" dirty="0"/>
              <a:t>i</a:t>
            </a:r>
            <a:r>
              <a:rPr lang="en-US" sz="1100" b="1" dirty="0" smtClean="0"/>
              <a:t>ntrinsic “difficulties” to deal with (geometry of the </a:t>
            </a:r>
          </a:p>
          <a:p>
            <a:r>
              <a:rPr lang="en-US" sz="1100" b="1" dirty="0" smtClean="0"/>
              <a:t>flows that translate into meaningful estimation of the </a:t>
            </a:r>
          </a:p>
          <a:p>
            <a:r>
              <a:rPr lang="en-US" sz="1100" b="1" dirty="0"/>
              <a:t>e</a:t>
            </a:r>
            <a:r>
              <a:rPr lang="en-US" sz="1100" b="1" dirty="0" smtClean="0"/>
              <a:t>nergetics, launching mechanisms, sizes and related </a:t>
            </a:r>
          </a:p>
          <a:p>
            <a:r>
              <a:rPr lang="en-US" sz="1100" b="1" dirty="0" smtClean="0"/>
              <a:t>time-scales</a:t>
            </a:r>
            <a:r>
              <a:rPr lang="mr-IN" sz="1100" b="1" dirty="0" smtClean="0"/>
              <a:t>…</a:t>
            </a:r>
            <a:r>
              <a:rPr lang="en-US" sz="1100" b="1" dirty="0" smtClean="0"/>
              <a:t> to name few of them</a:t>
            </a:r>
            <a:r>
              <a:rPr lang="mr-IN" sz="1100" b="1" dirty="0" smtClean="0"/>
              <a:t>…</a:t>
            </a:r>
            <a:r>
              <a:rPr lang="en-US" sz="1100" b="1" dirty="0" smtClean="0"/>
              <a:t>.)</a:t>
            </a:r>
            <a:endParaRPr lang="it-IT" sz="1100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485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g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85" y="538424"/>
            <a:ext cx="2450199" cy="386848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27921" y="4500228"/>
            <a:ext cx="176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Chartas</a:t>
            </a:r>
            <a:r>
              <a:rPr lang="it-IT" b="1" dirty="0" smtClean="0"/>
              <a:t> et al. 2002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34651" y="188944"/>
            <a:ext cx="2350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APM 08297+5255 (</a:t>
            </a:r>
            <a:r>
              <a:rPr lang="it-IT" b="1" dirty="0" err="1" smtClean="0"/>
              <a:t>z</a:t>
            </a:r>
            <a:r>
              <a:rPr lang="it-IT" b="1" dirty="0" smtClean="0"/>
              <a:t>=3.91) </a:t>
            </a:r>
            <a:endParaRPr lang="it-IT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39" y="538425"/>
            <a:ext cx="3078500" cy="337293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04273" y="237226"/>
            <a:ext cx="2210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PG 1211+143   (</a:t>
            </a:r>
            <a:r>
              <a:rPr lang="it-IT" b="1" dirty="0" err="1" smtClean="0"/>
              <a:t>z</a:t>
            </a:r>
            <a:r>
              <a:rPr lang="it-IT" b="1" dirty="0" smtClean="0"/>
              <a:t>=0.081)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31878" y="4003625"/>
            <a:ext cx="1751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Pounds</a:t>
            </a:r>
            <a:r>
              <a:rPr lang="it-IT" b="1" dirty="0" smtClean="0"/>
              <a:t> et al. 2003</a:t>
            </a:r>
            <a:endParaRPr lang="it-IT" b="1" dirty="0"/>
          </a:p>
        </p:txBody>
      </p:sp>
      <p:sp>
        <p:nvSpPr>
          <p:cNvPr id="10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uppo 10"/>
          <p:cNvGrpSpPr/>
          <p:nvPr/>
        </p:nvGrpSpPr>
        <p:grpSpPr>
          <a:xfrm>
            <a:off x="1942367" y="308188"/>
            <a:ext cx="4673809" cy="4464083"/>
            <a:chOff x="1923691" y="242815"/>
            <a:chExt cx="4673809" cy="475125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3691" y="242815"/>
              <a:ext cx="4673809" cy="4751259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820003" y="4333335"/>
              <a:ext cx="2390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Mrk</a:t>
              </a:r>
              <a:r>
                <a:rPr lang="it-IT" dirty="0" smtClean="0"/>
                <a:t> 509, Dadina et al. 2005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96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" y="319017"/>
            <a:ext cx="3607713" cy="26701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186" y="1793104"/>
            <a:ext cx="4039280" cy="300718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911661" y="859196"/>
            <a:ext cx="249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Mrk</a:t>
            </a:r>
            <a:r>
              <a:rPr lang="it-IT" dirty="0" smtClean="0"/>
              <a:t> 509 </a:t>
            </a:r>
            <a:r>
              <a:rPr lang="mr-IN" dirty="0" smtClean="0"/>
              <a:t>–</a:t>
            </a:r>
            <a:r>
              <a:rPr lang="it-IT" dirty="0" smtClean="0"/>
              <a:t> Dadina et al. 2005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577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fo_o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" y="708982"/>
            <a:ext cx="3334443" cy="1786568"/>
          </a:xfrm>
          <a:prstGeom prst="rect">
            <a:avLst/>
          </a:prstGeom>
        </p:spPr>
      </p:pic>
      <p:pic>
        <p:nvPicPr>
          <p:cNvPr id="9" name="Picture 8" descr="O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73" y="650182"/>
            <a:ext cx="2603500" cy="1885700"/>
          </a:xfrm>
          <a:prstGeom prst="rect">
            <a:avLst/>
          </a:prstGeom>
        </p:spPr>
      </p:pic>
      <p:pic>
        <p:nvPicPr>
          <p:cNvPr id="10" name="Picture 9" descr="ener_c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672767"/>
            <a:ext cx="3505200" cy="18897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2556" y="157841"/>
            <a:ext cx="589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Tombesi</a:t>
            </a:r>
            <a:r>
              <a:rPr lang="en-US" b="1" dirty="0" smtClean="0">
                <a:solidFill>
                  <a:srgbClr val="FF0000"/>
                </a:solidFill>
              </a:rPr>
              <a:t> et al. 2015</a:t>
            </a:r>
            <a:r>
              <a:rPr lang="en-US" dirty="0" smtClean="0"/>
              <a:t>: evidence of strong link between molecular outflow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UFOs in the </a:t>
            </a:r>
            <a:r>
              <a:rPr lang="en-US" dirty="0" err="1" smtClean="0"/>
              <a:t>ultraluminous</a:t>
            </a:r>
            <a:r>
              <a:rPr lang="en-US" dirty="0" smtClean="0"/>
              <a:t> IR source IRAS1119+3257. 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5016500" y="3019425"/>
            <a:ext cx="685800" cy="3143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85370" y="2809876"/>
            <a:ext cx="2398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UFO drives molecular</a:t>
            </a:r>
          </a:p>
          <a:p>
            <a:r>
              <a:rPr lang="en-US" dirty="0" smtClean="0"/>
              <a:t>      Outflow (from SMBH       region to Bulges)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2)  Energy-driven flow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02100" y="942975"/>
            <a:ext cx="928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&lt;0.01pc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1138" y="648977"/>
            <a:ext cx="668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~kpc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855" y="1440594"/>
            <a:ext cx="4343400" cy="2362200"/>
          </a:xfrm>
          <a:prstGeom prst="rect">
            <a:avLst/>
          </a:prstGeom>
        </p:spPr>
      </p:pic>
      <p:sp>
        <p:nvSpPr>
          <p:cNvPr id="11" name="Google Shape;62;p14"/>
          <p:cNvSpPr/>
          <p:nvPr/>
        </p:nvSpPr>
        <p:spPr>
          <a:xfrm>
            <a:off x="211200" y="198775"/>
            <a:ext cx="8001000" cy="4659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558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1730</Words>
  <Application>Microsoft Macintosh PowerPoint</Application>
  <PresentationFormat>Presentazione su schermo (16:9)</PresentationFormat>
  <Paragraphs>217</Paragraphs>
  <Slides>21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Simple Light</vt:lpstr>
      <vt:lpstr>UFO in RQ and RL AGN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Pounds et al. 2006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IRA 4 floor beamer view</dc:title>
  <cp:lastModifiedBy>Mauro Dadina</cp:lastModifiedBy>
  <cp:revision>18</cp:revision>
  <dcterms:modified xsi:type="dcterms:W3CDTF">2023-03-01T12:22:42Z</dcterms:modified>
</cp:coreProperties>
</file>