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1" r:id="rId6"/>
    <p:sldId id="260" r:id="rId7"/>
    <p:sldId id="262" r:id="rId8"/>
    <p:sldId id="263" r:id="rId9"/>
    <p:sldId id="264" r:id="rId10"/>
    <p:sldId id="265" r:id="rId11"/>
    <p:sldId id="277" r:id="rId12"/>
    <p:sldId id="266" r:id="rId13"/>
    <p:sldId id="267" r:id="rId14"/>
    <p:sldId id="268" r:id="rId15"/>
    <p:sldId id="273" r:id="rId16"/>
    <p:sldId id="270" r:id="rId17"/>
    <p:sldId id="271" r:id="rId18"/>
    <p:sldId id="274" r:id="rId19"/>
    <p:sldId id="272" r:id="rId20"/>
    <p:sldId id="275" r:id="rId21"/>
    <p:sldId id="276"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9" d="100"/>
          <a:sy n="119" d="100"/>
        </p:scale>
        <p:origin x="418"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43FBEA-B654-457C-B140-2ABB8C86A2ED}" type="datetimeFigureOut">
              <a:rPr lang="en-US" smtClean="0"/>
              <a:t>2/28/2023</a:t>
            </a:fld>
            <a:endParaRPr lang="en-US"/>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EE43C7-326C-4F1E-8B35-18D1FB586A8A}" type="slidenum">
              <a:rPr lang="en-US" smtClean="0"/>
              <a:t>‹#›</a:t>
            </a:fld>
            <a:endParaRPr lang="en-US"/>
          </a:p>
        </p:txBody>
      </p:sp>
    </p:spTree>
    <p:extLst>
      <p:ext uri="{BB962C8B-B14F-4D97-AF65-F5344CB8AC3E}">
        <p14:creationId xmlns:p14="http://schemas.microsoft.com/office/powerpoint/2010/main" val="134011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DEE43C7-326C-4F1E-8B35-18D1FB586A8A}" type="slidenum">
              <a:rPr lang="en-US" smtClean="0"/>
              <a:t>3</a:t>
            </a:fld>
            <a:endParaRPr lang="en-US"/>
          </a:p>
        </p:txBody>
      </p:sp>
    </p:spTree>
    <p:extLst>
      <p:ext uri="{BB962C8B-B14F-4D97-AF65-F5344CB8AC3E}">
        <p14:creationId xmlns:p14="http://schemas.microsoft.com/office/powerpoint/2010/main" val="91007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20"/>
            <a:ext cx="7772400" cy="1102519"/>
          </a:xfrm>
        </p:spPr>
        <p:txBody>
          <a:bodyPr/>
          <a:lstStyle/>
          <a:p>
            <a:r>
              <a:rPr lang="it-IT"/>
              <a:t>Fare clic per modificare lo stile del titolo</a:t>
            </a:r>
            <a:endParaRPr lang="en-US"/>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285283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120408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80"/>
            <a:ext cx="2057400" cy="4388644"/>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05980"/>
            <a:ext cx="6019800" cy="4388644"/>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353834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146061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1292116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r>
              <a:rPr lang="en-US"/>
              <a:t>March 1-2</a:t>
            </a:r>
          </a:p>
        </p:txBody>
      </p:sp>
      <p:sp>
        <p:nvSpPr>
          <p:cNvPr id="6" name="Segnaposto piè di pagina 5"/>
          <p:cNvSpPr>
            <a:spLocks noGrp="1"/>
          </p:cNvSpPr>
          <p:nvPr>
            <p:ph type="ftr" sz="quarter" idx="11"/>
          </p:nvPr>
        </p:nvSpPr>
        <p:spPr/>
        <p:txBody>
          <a:bodyPr/>
          <a:lstStyle/>
          <a:p>
            <a:r>
              <a:rPr lang="en-US"/>
              <a:t>Bologna &amp; friends</a:t>
            </a:r>
          </a:p>
        </p:txBody>
      </p:sp>
      <p:sp>
        <p:nvSpPr>
          <p:cNvPr id="7" name="Segnaposto numero diapositiva 6"/>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189177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r>
              <a:rPr lang="en-US"/>
              <a:t>March 1-2</a:t>
            </a:r>
          </a:p>
        </p:txBody>
      </p:sp>
      <p:sp>
        <p:nvSpPr>
          <p:cNvPr id="8" name="Segnaposto piè di pagina 7"/>
          <p:cNvSpPr>
            <a:spLocks noGrp="1"/>
          </p:cNvSpPr>
          <p:nvPr>
            <p:ph type="ftr" sz="quarter" idx="11"/>
          </p:nvPr>
        </p:nvSpPr>
        <p:spPr/>
        <p:txBody>
          <a:bodyPr/>
          <a:lstStyle/>
          <a:p>
            <a:r>
              <a:rPr lang="en-US"/>
              <a:t>Bologna &amp; friends</a:t>
            </a:r>
          </a:p>
        </p:txBody>
      </p:sp>
      <p:sp>
        <p:nvSpPr>
          <p:cNvPr id="9" name="Segnaposto numero diapositiva 8"/>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286612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r>
              <a:rPr lang="en-US"/>
              <a:t>March 1-2</a:t>
            </a:r>
          </a:p>
        </p:txBody>
      </p:sp>
      <p:sp>
        <p:nvSpPr>
          <p:cNvPr id="4" name="Segnaposto piè di pagina 3"/>
          <p:cNvSpPr>
            <a:spLocks noGrp="1"/>
          </p:cNvSpPr>
          <p:nvPr>
            <p:ph type="ftr" sz="quarter" idx="11"/>
          </p:nvPr>
        </p:nvSpPr>
        <p:spPr/>
        <p:txBody>
          <a:bodyPr/>
          <a:lstStyle/>
          <a:p>
            <a:r>
              <a:rPr lang="en-US"/>
              <a:t>Bologna &amp; friends</a:t>
            </a:r>
          </a:p>
        </p:txBody>
      </p:sp>
      <p:sp>
        <p:nvSpPr>
          <p:cNvPr id="5" name="Segnaposto numero diapositiva 4"/>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412614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316901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3" y="204787"/>
            <a:ext cx="3008313" cy="871538"/>
          </a:xfrm>
        </p:spPr>
        <p:txBody>
          <a:bodyPr anchor="b"/>
          <a:lstStyle>
            <a:lvl1pPr algn="l">
              <a:defRPr sz="2000" b="1"/>
            </a:lvl1pPr>
          </a:lstStyle>
          <a:p>
            <a:r>
              <a:rPr lang="it-IT"/>
              <a:t>Fare clic per modificare lo stile del titolo</a:t>
            </a:r>
            <a:endParaRPr lang="en-US"/>
          </a:p>
        </p:txBody>
      </p:sp>
      <p:sp>
        <p:nvSpPr>
          <p:cNvPr id="3" name="Segnaposto contenuto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en-US"/>
              <a:t>March 1-2</a:t>
            </a:r>
          </a:p>
        </p:txBody>
      </p:sp>
      <p:sp>
        <p:nvSpPr>
          <p:cNvPr id="6" name="Segnaposto piè di pagina 5"/>
          <p:cNvSpPr>
            <a:spLocks noGrp="1"/>
          </p:cNvSpPr>
          <p:nvPr>
            <p:ph type="ftr" sz="quarter" idx="11"/>
          </p:nvPr>
        </p:nvSpPr>
        <p:spPr/>
        <p:txBody>
          <a:bodyPr/>
          <a:lstStyle/>
          <a:p>
            <a:r>
              <a:rPr lang="en-US"/>
              <a:t>Bologna &amp; friends</a:t>
            </a:r>
          </a:p>
        </p:txBody>
      </p:sp>
      <p:sp>
        <p:nvSpPr>
          <p:cNvPr id="7" name="Segnaposto numero diapositiva 6"/>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303546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1"/>
            <a:ext cx="5486400" cy="425054"/>
          </a:xfrm>
        </p:spPr>
        <p:txBody>
          <a:bodyPr anchor="b"/>
          <a:lstStyle>
            <a:lvl1pPr algn="l">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r>
              <a:rPr lang="en-US"/>
              <a:t>March 1-2</a:t>
            </a:r>
          </a:p>
        </p:txBody>
      </p:sp>
      <p:sp>
        <p:nvSpPr>
          <p:cNvPr id="6" name="Segnaposto piè di pagina 5"/>
          <p:cNvSpPr>
            <a:spLocks noGrp="1"/>
          </p:cNvSpPr>
          <p:nvPr>
            <p:ph type="ftr" sz="quarter" idx="11"/>
          </p:nvPr>
        </p:nvSpPr>
        <p:spPr/>
        <p:txBody>
          <a:bodyPr/>
          <a:lstStyle/>
          <a:p>
            <a:r>
              <a:rPr lang="en-US"/>
              <a:t>Bologna &amp; friends</a:t>
            </a:r>
          </a:p>
        </p:txBody>
      </p:sp>
      <p:sp>
        <p:nvSpPr>
          <p:cNvPr id="7" name="Segnaposto numero diapositiva 6"/>
          <p:cNvSpPr>
            <a:spLocks noGrp="1"/>
          </p:cNvSpPr>
          <p:nvPr>
            <p:ph type="sldNum" sz="quarter" idx="12"/>
          </p:nvPr>
        </p:nvSpPr>
        <p:spPr/>
        <p:txBody>
          <a:bodyPr/>
          <a:lstStyle/>
          <a:p>
            <a:fld id="{80CC7A9A-469C-4444-B490-1F79A8E572C1}" type="slidenum">
              <a:rPr lang="en-US" smtClean="0"/>
              <a:t>‹#›</a:t>
            </a:fld>
            <a:endParaRPr lang="en-US"/>
          </a:p>
        </p:txBody>
      </p:sp>
    </p:spTree>
    <p:extLst>
      <p:ext uri="{BB962C8B-B14F-4D97-AF65-F5344CB8AC3E}">
        <p14:creationId xmlns:p14="http://schemas.microsoft.com/office/powerpoint/2010/main" val="290974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March 1-2</a:t>
            </a:r>
          </a:p>
        </p:txBody>
      </p:sp>
      <p:sp>
        <p:nvSpPr>
          <p:cNvPr id="5" name="Segnaposto piè di pagina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Bologna &amp; friends</a:t>
            </a:r>
          </a:p>
        </p:txBody>
      </p:sp>
      <p:sp>
        <p:nvSpPr>
          <p:cNvPr id="6" name="Segnaposto numero diapositiva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CC7A9A-469C-4444-B490-1F79A8E572C1}" type="slidenum">
              <a:rPr lang="en-US" smtClean="0"/>
              <a:t>‹#›</a:t>
            </a:fld>
            <a:endParaRPr lang="en-US"/>
          </a:p>
        </p:txBody>
      </p:sp>
    </p:spTree>
    <p:extLst>
      <p:ext uri="{BB962C8B-B14F-4D97-AF65-F5344CB8AC3E}">
        <p14:creationId xmlns:p14="http://schemas.microsoft.com/office/powerpoint/2010/main" val="1525955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4.mp4"/><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0.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en-US" dirty="0">
                <a:solidFill>
                  <a:srgbClr val="FFC000"/>
                </a:solidFill>
              </a:rPr>
              <a:t>JET SIMULATIONS:</a:t>
            </a:r>
            <a:br>
              <a:rPr lang="en-US" dirty="0">
                <a:solidFill>
                  <a:srgbClr val="FFC000"/>
                </a:solidFill>
              </a:rPr>
            </a:br>
            <a:r>
              <a:rPr lang="en-US" dirty="0">
                <a:solidFill>
                  <a:srgbClr val="FFC000"/>
                </a:solidFill>
              </a:rPr>
              <a:t>RESULTS AND PERSPECTIVES</a:t>
            </a:r>
          </a:p>
        </p:txBody>
      </p:sp>
      <p:sp>
        <p:nvSpPr>
          <p:cNvPr id="3" name="Sottotitolo 2"/>
          <p:cNvSpPr>
            <a:spLocks noGrp="1"/>
          </p:cNvSpPr>
          <p:nvPr>
            <p:ph type="subTitle" idx="1"/>
          </p:nvPr>
        </p:nvSpPr>
        <p:spPr/>
        <p:txBody>
          <a:bodyPr>
            <a:normAutofit/>
          </a:bodyPr>
          <a:lstStyle/>
          <a:p>
            <a:r>
              <a:rPr lang="en-US" sz="2400" dirty="0">
                <a:solidFill>
                  <a:schemeClr val="tx2">
                    <a:lumMod val="20000"/>
                    <a:lumOff val="80000"/>
                  </a:schemeClr>
                </a:solidFill>
              </a:rPr>
              <a:t>Paola Rossi, </a:t>
            </a:r>
            <a:r>
              <a:rPr lang="en-US" sz="2400" dirty="0" err="1">
                <a:solidFill>
                  <a:schemeClr val="tx2">
                    <a:lumMod val="20000"/>
                    <a:lumOff val="80000"/>
                  </a:schemeClr>
                </a:solidFill>
              </a:rPr>
              <a:t>Gianluigi</a:t>
            </a:r>
            <a:r>
              <a:rPr lang="en-US" sz="2400" dirty="0">
                <a:solidFill>
                  <a:schemeClr val="tx2">
                    <a:lumMod val="20000"/>
                    <a:lumOff val="80000"/>
                  </a:schemeClr>
                </a:solidFill>
              </a:rPr>
              <a:t> </a:t>
            </a:r>
            <a:r>
              <a:rPr lang="en-US" sz="2400" dirty="0" err="1">
                <a:solidFill>
                  <a:schemeClr val="tx2">
                    <a:lumMod val="20000"/>
                    <a:lumOff val="80000"/>
                  </a:schemeClr>
                </a:solidFill>
              </a:rPr>
              <a:t>Bodo</a:t>
            </a:r>
            <a:r>
              <a:rPr lang="en-US" sz="2400" dirty="0">
                <a:solidFill>
                  <a:schemeClr val="tx2">
                    <a:lumMod val="20000"/>
                    <a:lumOff val="80000"/>
                  </a:schemeClr>
                </a:solidFill>
              </a:rPr>
              <a:t>,</a:t>
            </a:r>
          </a:p>
          <a:p>
            <a:r>
              <a:rPr lang="en-US" sz="2400" dirty="0" err="1">
                <a:solidFill>
                  <a:schemeClr val="tx2">
                    <a:lumMod val="20000"/>
                    <a:lumOff val="80000"/>
                  </a:schemeClr>
                </a:solidFill>
              </a:rPr>
              <a:t>Silvano</a:t>
            </a:r>
            <a:r>
              <a:rPr lang="en-US" sz="2400" dirty="0">
                <a:solidFill>
                  <a:schemeClr val="tx2">
                    <a:lumMod val="20000"/>
                    <a:lumOff val="80000"/>
                  </a:schemeClr>
                </a:solidFill>
              </a:rPr>
              <a:t> </a:t>
            </a:r>
            <a:r>
              <a:rPr lang="en-US" sz="2400" dirty="0" err="1">
                <a:solidFill>
                  <a:schemeClr val="tx2">
                    <a:lumMod val="20000"/>
                    <a:lumOff val="80000"/>
                  </a:schemeClr>
                </a:solidFill>
              </a:rPr>
              <a:t>Massaglia</a:t>
            </a:r>
            <a:r>
              <a:rPr lang="en-US" sz="2400" dirty="0">
                <a:solidFill>
                  <a:schemeClr val="tx2">
                    <a:lumMod val="20000"/>
                    <a:lumOff val="80000"/>
                  </a:schemeClr>
                </a:solidFill>
              </a:rPr>
              <a:t> e </a:t>
            </a:r>
            <a:r>
              <a:rPr lang="en-US" sz="2400" dirty="0" err="1">
                <a:solidFill>
                  <a:schemeClr val="tx2">
                    <a:lumMod val="20000"/>
                    <a:lumOff val="80000"/>
                  </a:schemeClr>
                </a:solidFill>
              </a:rPr>
              <a:t>Dipanjan</a:t>
            </a:r>
            <a:r>
              <a:rPr lang="en-US" sz="2400" dirty="0">
                <a:solidFill>
                  <a:schemeClr val="tx2">
                    <a:lumMod val="20000"/>
                    <a:lumOff val="80000"/>
                  </a:schemeClr>
                </a:solidFill>
              </a:rPr>
              <a:t> Mukherjee </a:t>
            </a:r>
          </a:p>
        </p:txBody>
      </p:sp>
      <p:sp>
        <p:nvSpPr>
          <p:cNvPr id="4" name="Segnaposto data 3"/>
          <p:cNvSpPr>
            <a:spLocks noGrp="1"/>
          </p:cNvSpPr>
          <p:nvPr>
            <p:ph type="dt" sz="half" idx="10"/>
          </p:nvPr>
        </p:nvSpPr>
        <p:spPr/>
        <p:txBody>
          <a:bodyPr/>
          <a:lstStyle/>
          <a:p>
            <a:r>
              <a:rPr lang="en-US"/>
              <a:t>March 1-2</a:t>
            </a:r>
          </a:p>
        </p:txBody>
      </p:sp>
      <p:sp>
        <p:nvSpPr>
          <p:cNvPr id="5" name="Segnaposto piè di pagina 4"/>
          <p:cNvSpPr>
            <a:spLocks noGrp="1"/>
          </p:cNvSpPr>
          <p:nvPr>
            <p:ph type="ftr" sz="quarter" idx="11"/>
          </p:nvPr>
        </p:nvSpPr>
        <p:spPr/>
        <p:txBody>
          <a:bodyPr/>
          <a:lstStyle/>
          <a:p>
            <a:r>
              <a:rPr lang="en-US"/>
              <a:t>Bologna &amp; friends</a:t>
            </a:r>
          </a:p>
        </p:txBody>
      </p:sp>
      <p:sp>
        <p:nvSpPr>
          <p:cNvPr id="6" name="Segnaposto numero diapositiva 5"/>
          <p:cNvSpPr>
            <a:spLocks noGrp="1"/>
          </p:cNvSpPr>
          <p:nvPr>
            <p:ph type="sldNum" sz="quarter" idx="12"/>
          </p:nvPr>
        </p:nvSpPr>
        <p:spPr/>
        <p:txBody>
          <a:bodyPr/>
          <a:lstStyle/>
          <a:p>
            <a:fld id="{80CC7A9A-469C-4444-B490-1F79A8E572C1}" type="slidenum">
              <a:rPr lang="en-US" smtClean="0"/>
              <a:t>1</a:t>
            </a:fld>
            <a:endParaRPr lang="en-US" dirty="0"/>
          </a:p>
        </p:txBody>
      </p:sp>
    </p:spTree>
    <p:extLst>
      <p:ext uri="{BB962C8B-B14F-4D97-AF65-F5344CB8AC3E}">
        <p14:creationId xmlns:p14="http://schemas.microsoft.com/office/powerpoint/2010/main" val="99190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10</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55526"/>
            <a:ext cx="4201739" cy="1234920"/>
          </a:xfrm>
          <a:prstGeom prst="rect">
            <a:avLst/>
          </a:prstGeom>
        </p:spPr>
      </p:pic>
      <p:sp>
        <p:nvSpPr>
          <p:cNvPr id="6" name="CasellaDiTesto 5"/>
          <p:cNvSpPr txBox="1"/>
          <p:nvPr/>
        </p:nvSpPr>
        <p:spPr>
          <a:xfrm>
            <a:off x="611560" y="370860"/>
            <a:ext cx="1143262" cy="307777"/>
          </a:xfrm>
          <a:prstGeom prst="rect">
            <a:avLst/>
          </a:prstGeom>
          <a:noFill/>
        </p:spPr>
        <p:txBody>
          <a:bodyPr wrap="none" rtlCol="0">
            <a:spAutoFit/>
          </a:bodyPr>
          <a:lstStyle/>
          <a:p>
            <a:r>
              <a:rPr lang="en-US" sz="1400" dirty="0"/>
              <a:t>M=40  (0.6 c)</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5" y="410169"/>
            <a:ext cx="1296145" cy="217366"/>
          </a:xfrm>
          <a:prstGeom prst="rect">
            <a:avLst/>
          </a:prstGeom>
        </p:spPr>
      </p:pic>
      <p:grpSp>
        <p:nvGrpSpPr>
          <p:cNvPr id="20" name="Gruppo 19"/>
          <p:cNvGrpSpPr/>
          <p:nvPr/>
        </p:nvGrpSpPr>
        <p:grpSpPr>
          <a:xfrm>
            <a:off x="323529" y="2067694"/>
            <a:ext cx="4176464" cy="2324001"/>
            <a:chOff x="323529" y="2067694"/>
            <a:chExt cx="4176464" cy="2324001"/>
          </a:xfrm>
        </p:grpSpPr>
        <p:grpSp>
          <p:nvGrpSpPr>
            <p:cNvPr id="11" name="Gruppo 10"/>
            <p:cNvGrpSpPr/>
            <p:nvPr/>
          </p:nvGrpSpPr>
          <p:grpSpPr>
            <a:xfrm>
              <a:off x="323529" y="2067694"/>
              <a:ext cx="4176464" cy="1747936"/>
              <a:chOff x="323529" y="2335981"/>
              <a:chExt cx="4176464" cy="1747936"/>
            </a:xfrm>
          </p:grpSpPr>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9" y="2550600"/>
                <a:ext cx="4176464" cy="1533317"/>
              </a:xfrm>
              <a:prstGeom prst="rect">
                <a:avLst/>
              </a:prstGeom>
            </p:spPr>
          </p:pic>
          <p:sp>
            <p:nvSpPr>
              <p:cNvPr id="9" name="CasellaDiTesto 8"/>
              <p:cNvSpPr txBox="1"/>
              <p:nvPr/>
            </p:nvSpPr>
            <p:spPr>
              <a:xfrm>
                <a:off x="1171986" y="2335981"/>
                <a:ext cx="519694" cy="307777"/>
              </a:xfrm>
              <a:prstGeom prst="rect">
                <a:avLst/>
              </a:prstGeom>
              <a:noFill/>
            </p:spPr>
            <p:txBody>
              <a:bodyPr wrap="none" rtlCol="0">
                <a:spAutoFit/>
              </a:bodyPr>
              <a:lstStyle/>
              <a:p>
                <a:r>
                  <a:rPr lang="en-US" sz="1400" dirty="0"/>
                  <a:t>M=4</a:t>
                </a:r>
              </a:p>
            </p:txBody>
          </p:sp>
          <p:sp>
            <p:nvSpPr>
              <p:cNvPr id="10" name="CasellaDiTesto 9"/>
              <p:cNvSpPr txBox="1"/>
              <p:nvPr/>
            </p:nvSpPr>
            <p:spPr>
              <a:xfrm>
                <a:off x="3168847" y="2335981"/>
                <a:ext cx="611065" cy="307777"/>
              </a:xfrm>
              <a:prstGeom prst="rect">
                <a:avLst/>
              </a:prstGeom>
              <a:noFill/>
            </p:spPr>
            <p:txBody>
              <a:bodyPr wrap="none" rtlCol="0">
                <a:spAutoFit/>
              </a:bodyPr>
              <a:lstStyle/>
              <a:p>
                <a:r>
                  <a:rPr lang="en-US" sz="1400" dirty="0"/>
                  <a:t>M=40</a:t>
                </a:r>
              </a:p>
            </p:txBody>
          </p:sp>
        </p:grpSp>
        <p:sp>
          <p:nvSpPr>
            <p:cNvPr id="12" name="CasellaDiTesto 11"/>
            <p:cNvSpPr txBox="1"/>
            <p:nvPr/>
          </p:nvSpPr>
          <p:spPr>
            <a:xfrm>
              <a:off x="611559" y="4083918"/>
              <a:ext cx="3816425" cy="307777"/>
            </a:xfrm>
            <a:prstGeom prst="rect">
              <a:avLst/>
            </a:prstGeom>
            <a:noFill/>
          </p:spPr>
          <p:txBody>
            <a:bodyPr wrap="square" rtlCol="0">
              <a:spAutoFit/>
            </a:bodyPr>
            <a:lstStyle/>
            <a:p>
              <a:r>
                <a:rPr lang="en-US" sz="1400" dirty="0"/>
                <a:t>High pressure         shocks         enhanced emission</a:t>
              </a:r>
            </a:p>
          </p:txBody>
        </p:sp>
        <p:sp>
          <p:nvSpPr>
            <p:cNvPr id="13" name="Freccia a destra 12"/>
            <p:cNvSpPr/>
            <p:nvPr/>
          </p:nvSpPr>
          <p:spPr>
            <a:xfrm>
              <a:off x="1763688" y="4206708"/>
              <a:ext cx="216024" cy="82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ccia a destra 13"/>
            <p:cNvSpPr/>
            <p:nvPr/>
          </p:nvSpPr>
          <p:spPr>
            <a:xfrm>
              <a:off x="2627784" y="4227934"/>
              <a:ext cx="216024" cy="82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ttore 2 15"/>
            <p:cNvCxnSpPr/>
            <p:nvPr/>
          </p:nvCxnSpPr>
          <p:spPr>
            <a:xfrm flipV="1">
              <a:off x="3779912" y="3435846"/>
              <a:ext cx="21602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3398917" y="3723878"/>
              <a:ext cx="813043" cy="307777"/>
            </a:xfrm>
            <a:prstGeom prst="rect">
              <a:avLst/>
            </a:prstGeom>
            <a:noFill/>
          </p:spPr>
          <p:txBody>
            <a:bodyPr wrap="none" rtlCol="0">
              <a:spAutoFit/>
            </a:bodyPr>
            <a:lstStyle/>
            <a:p>
              <a:r>
                <a:rPr lang="en-US" sz="1400" dirty="0">
                  <a:solidFill>
                    <a:schemeClr val="tx2">
                      <a:lumMod val="60000"/>
                      <a:lumOff val="40000"/>
                    </a:schemeClr>
                  </a:solidFill>
                </a:rPr>
                <a:t>Hot spot</a:t>
              </a:r>
            </a:p>
          </p:txBody>
        </p:sp>
        <p:sp>
          <p:nvSpPr>
            <p:cNvPr id="19" name="CasellaDiTesto 18"/>
            <p:cNvSpPr txBox="1"/>
            <p:nvPr/>
          </p:nvSpPr>
          <p:spPr>
            <a:xfrm>
              <a:off x="934233" y="3713889"/>
              <a:ext cx="1045479" cy="307777"/>
            </a:xfrm>
            <a:prstGeom prst="rect">
              <a:avLst/>
            </a:prstGeom>
            <a:noFill/>
          </p:spPr>
          <p:txBody>
            <a:bodyPr wrap="none" rtlCol="0">
              <a:spAutoFit/>
            </a:bodyPr>
            <a:lstStyle/>
            <a:p>
              <a:r>
                <a:rPr lang="en-US" sz="1400" dirty="0">
                  <a:solidFill>
                    <a:schemeClr val="tx2">
                      <a:lumMod val="60000"/>
                      <a:lumOff val="40000"/>
                    </a:schemeClr>
                  </a:solidFill>
                </a:rPr>
                <a:t>No hot spot</a:t>
              </a:r>
            </a:p>
          </p:txBody>
        </p:sp>
      </p:grpSp>
      <p:grpSp>
        <p:nvGrpSpPr>
          <p:cNvPr id="25" name="Gruppo 24"/>
          <p:cNvGrpSpPr/>
          <p:nvPr/>
        </p:nvGrpSpPr>
        <p:grpSpPr>
          <a:xfrm>
            <a:off x="4860032" y="699542"/>
            <a:ext cx="3384376" cy="3756035"/>
            <a:chOff x="5004048" y="267494"/>
            <a:chExt cx="3384376" cy="3756035"/>
          </a:xfrm>
        </p:grpSpPr>
        <p:sp>
          <p:nvSpPr>
            <p:cNvPr id="21" name="CasellaDiTesto 20"/>
            <p:cNvSpPr txBox="1"/>
            <p:nvPr/>
          </p:nvSpPr>
          <p:spPr>
            <a:xfrm>
              <a:off x="5004048" y="267494"/>
              <a:ext cx="2592288" cy="338554"/>
            </a:xfrm>
            <a:prstGeom prst="rect">
              <a:avLst/>
            </a:prstGeom>
            <a:noFill/>
          </p:spPr>
          <p:txBody>
            <a:bodyPr wrap="square" rtlCol="0">
              <a:spAutoFit/>
            </a:bodyPr>
            <a:lstStyle/>
            <a:p>
              <a:r>
                <a:rPr lang="en-US" sz="1600" b="1" dirty="0">
                  <a:solidFill>
                    <a:srgbClr val="C00000"/>
                  </a:solidFill>
                </a:rPr>
                <a:t>Results from HD simulations </a:t>
              </a:r>
            </a:p>
          </p:txBody>
        </p:sp>
        <p:sp>
          <p:nvSpPr>
            <p:cNvPr id="22" name="CasellaDiTesto 21"/>
            <p:cNvSpPr txBox="1"/>
            <p:nvPr/>
          </p:nvSpPr>
          <p:spPr>
            <a:xfrm>
              <a:off x="5076056" y="699542"/>
              <a:ext cx="3312368" cy="3323987"/>
            </a:xfrm>
            <a:prstGeom prst="rect">
              <a:avLst/>
            </a:prstGeom>
            <a:noFill/>
          </p:spPr>
          <p:txBody>
            <a:bodyPr wrap="square" rtlCol="0">
              <a:spAutoFit/>
            </a:bodyPr>
            <a:lstStyle/>
            <a:p>
              <a:pPr marL="285750" indent="-285750">
                <a:buFont typeface="Arial" pitchFamily="34" charset="0"/>
                <a:buChar char="•"/>
              </a:pPr>
              <a:r>
                <a:rPr lang="en-US" sz="1400" dirty="0"/>
                <a:t>3D is crucial for the jet evolution  in 2D there is not turbulence</a:t>
              </a:r>
            </a:p>
            <a:p>
              <a:pPr marL="285750" indent="-285750">
                <a:buFont typeface="Arial" pitchFamily="34" charset="0"/>
                <a:buChar char="•"/>
              </a:pPr>
              <a:endParaRPr lang="en-US" sz="1400" dirty="0"/>
            </a:p>
            <a:p>
              <a:pPr marL="285750" indent="-285750">
                <a:buFont typeface="Arial" pitchFamily="34" charset="0"/>
                <a:buChar char="•"/>
              </a:pPr>
              <a:r>
                <a:rPr lang="en-US" sz="1400" dirty="0"/>
                <a:t>Ambient stratification and jet/ambient pressure  ratio are not crucial</a:t>
              </a:r>
            </a:p>
            <a:p>
              <a:pPr marL="285750" indent="-285750">
                <a:buFont typeface="Arial" pitchFamily="34" charset="0"/>
                <a:buChar char="•"/>
              </a:pPr>
              <a:endParaRPr lang="en-US" sz="1400" dirty="0"/>
            </a:p>
            <a:p>
              <a:pPr marL="285750" indent="-285750">
                <a:buFont typeface="Arial" pitchFamily="34" charset="0"/>
                <a:buChar char="•"/>
              </a:pPr>
              <a:r>
                <a:rPr lang="en-US" sz="1400" dirty="0"/>
                <a:t>Transition jet kinetic power FRI to FRII:</a:t>
              </a:r>
            </a:p>
            <a:p>
              <a:pPr marL="285750" indent="-285750">
                <a:buFont typeface="Arial" pitchFamily="34" charset="0"/>
                <a:buChar char="•"/>
              </a:pPr>
              <a:endParaRPr lang="en-US" sz="1400" dirty="0"/>
            </a:p>
            <a:p>
              <a:endParaRPr lang="en-US" sz="1400" dirty="0"/>
            </a:p>
            <a:p>
              <a:pPr marL="285750" indent="-285750">
                <a:buFont typeface="Arial" pitchFamily="34" charset="0"/>
                <a:buChar char="•"/>
              </a:pPr>
              <a:r>
                <a:rPr lang="en-US" sz="1400" dirty="0"/>
                <a:t>Transition Mach number about 10</a:t>
              </a:r>
            </a:p>
            <a:p>
              <a:endParaRPr lang="en-US" sz="1400" dirty="0"/>
            </a:p>
            <a:p>
              <a:pPr marL="285750" indent="-285750">
                <a:buFont typeface="Arial" pitchFamily="34" charset="0"/>
                <a:buChar char="•"/>
              </a:pPr>
              <a:r>
                <a:rPr lang="en-US" sz="1400" dirty="0"/>
                <a:t>Jet energy dissipation via entrainment and </a:t>
              </a:r>
              <a:r>
                <a:rPr lang="en-US" sz="1400" dirty="0" err="1"/>
                <a:t>acustic</a:t>
              </a:r>
              <a:r>
                <a:rPr lang="en-US" sz="1400" dirty="0"/>
                <a:t> waves: feedback in radio galaxies</a:t>
              </a:r>
            </a:p>
            <a:p>
              <a:endParaRPr lang="en-US" sz="1400" dirty="0"/>
            </a:p>
          </p:txBody>
        </p:sp>
        <p:pic>
          <p:nvPicPr>
            <p:cNvPr id="24" name="Immagin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104" y="2283718"/>
              <a:ext cx="1675631" cy="183911"/>
            </a:xfrm>
            <a:prstGeom prst="rect">
              <a:avLst/>
            </a:prstGeom>
          </p:spPr>
        </p:pic>
      </p:grpSp>
    </p:spTree>
    <p:extLst>
      <p:ext uri="{BB962C8B-B14F-4D97-AF65-F5344CB8AC3E}">
        <p14:creationId xmlns:p14="http://schemas.microsoft.com/office/powerpoint/2010/main" val="42188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9391B-C0D0-2F9F-0226-40E1EAF69D6B}"/>
              </a:ext>
            </a:extLst>
          </p:cNvPr>
          <p:cNvSpPr>
            <a:spLocks noGrp="1"/>
          </p:cNvSpPr>
          <p:nvPr>
            <p:ph type="dt" sz="half" idx="10"/>
          </p:nvPr>
        </p:nvSpPr>
        <p:spPr/>
        <p:txBody>
          <a:bodyPr/>
          <a:lstStyle/>
          <a:p>
            <a:r>
              <a:rPr lang="en-US"/>
              <a:t>March 1-2</a:t>
            </a:r>
          </a:p>
        </p:txBody>
      </p:sp>
      <p:sp>
        <p:nvSpPr>
          <p:cNvPr id="3" name="Footer Placeholder 2">
            <a:extLst>
              <a:ext uri="{FF2B5EF4-FFF2-40B4-BE49-F238E27FC236}">
                <a16:creationId xmlns:a16="http://schemas.microsoft.com/office/drawing/2014/main" id="{69E7F526-DAA5-CB49-C1F6-0B7CD40BE174}"/>
              </a:ext>
            </a:extLst>
          </p:cNvPr>
          <p:cNvSpPr>
            <a:spLocks noGrp="1"/>
          </p:cNvSpPr>
          <p:nvPr>
            <p:ph type="ftr" sz="quarter" idx="11"/>
          </p:nvPr>
        </p:nvSpPr>
        <p:spPr/>
        <p:txBody>
          <a:bodyPr/>
          <a:lstStyle/>
          <a:p>
            <a:r>
              <a:rPr lang="en-US"/>
              <a:t>Bologna &amp; friends</a:t>
            </a:r>
          </a:p>
        </p:txBody>
      </p:sp>
      <p:sp>
        <p:nvSpPr>
          <p:cNvPr id="4" name="Slide Number Placeholder 3">
            <a:extLst>
              <a:ext uri="{FF2B5EF4-FFF2-40B4-BE49-F238E27FC236}">
                <a16:creationId xmlns:a16="http://schemas.microsoft.com/office/drawing/2014/main" id="{6F4323E2-4FA9-AFB9-FB59-4890226DEE63}"/>
              </a:ext>
            </a:extLst>
          </p:cNvPr>
          <p:cNvSpPr>
            <a:spLocks noGrp="1"/>
          </p:cNvSpPr>
          <p:nvPr>
            <p:ph type="sldNum" sz="quarter" idx="12"/>
          </p:nvPr>
        </p:nvSpPr>
        <p:spPr/>
        <p:txBody>
          <a:bodyPr/>
          <a:lstStyle/>
          <a:p>
            <a:fld id="{80CC7A9A-469C-4444-B490-1F79A8E572C1}" type="slidenum">
              <a:rPr lang="en-US" smtClean="0"/>
              <a:t>11</a:t>
            </a:fld>
            <a:endParaRPr lang="en-US"/>
          </a:p>
        </p:txBody>
      </p:sp>
      <p:sp>
        <p:nvSpPr>
          <p:cNvPr id="5" name="CasellaDiTesto 4">
            <a:extLst>
              <a:ext uri="{FF2B5EF4-FFF2-40B4-BE49-F238E27FC236}">
                <a16:creationId xmlns:a16="http://schemas.microsoft.com/office/drawing/2014/main" id="{F390FE29-B143-1800-E459-30782FE1268F}"/>
              </a:ext>
            </a:extLst>
          </p:cNvPr>
          <p:cNvSpPr txBox="1"/>
          <p:nvPr/>
        </p:nvSpPr>
        <p:spPr>
          <a:xfrm>
            <a:off x="457200" y="446817"/>
            <a:ext cx="1772024" cy="369332"/>
          </a:xfrm>
          <a:prstGeom prst="rect">
            <a:avLst/>
          </a:prstGeom>
          <a:noFill/>
        </p:spPr>
        <p:txBody>
          <a:bodyPr wrap="none" rtlCol="0">
            <a:spAutoFit/>
          </a:bodyPr>
          <a:lstStyle/>
          <a:p>
            <a:r>
              <a:rPr lang="en-US" b="1" dirty="0">
                <a:solidFill>
                  <a:srgbClr val="C00000"/>
                </a:solidFill>
              </a:rPr>
              <a:t>Magnetic effects</a:t>
            </a:r>
          </a:p>
        </p:txBody>
      </p:sp>
      <p:pic>
        <p:nvPicPr>
          <p:cNvPr id="7" name="CaseB">
            <a:hlinkClick r:id="" action="ppaction://media"/>
            <a:extLst>
              <a:ext uri="{FF2B5EF4-FFF2-40B4-BE49-F238E27FC236}">
                <a16:creationId xmlns:a16="http://schemas.microsoft.com/office/drawing/2014/main" id="{CEC04AE5-B5D7-596A-0ACE-35E6E89F1F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39952" y="-668610"/>
            <a:ext cx="5414845" cy="3816424"/>
          </a:xfrm>
          <a:prstGeom prst="rect">
            <a:avLst/>
          </a:prstGeom>
        </p:spPr>
      </p:pic>
      <p:pic>
        <p:nvPicPr>
          <p:cNvPr id="6" name="CaseA2">
            <a:hlinkClick r:id="" action="ppaction://media"/>
            <a:extLst>
              <a:ext uri="{FF2B5EF4-FFF2-40B4-BE49-F238E27FC236}">
                <a16:creationId xmlns:a16="http://schemas.microsoft.com/office/drawing/2014/main" id="{10266432-E33E-2299-BC4E-ADF6EBE4053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43609" y="1601858"/>
            <a:ext cx="4032448" cy="2842099"/>
          </a:xfrm>
          <a:prstGeom prst="rect">
            <a:avLst/>
          </a:prstGeom>
        </p:spPr>
      </p:pic>
    </p:spTree>
    <p:extLst>
      <p:ext uri="{BB962C8B-B14F-4D97-AF65-F5344CB8AC3E}">
        <p14:creationId xmlns:p14="http://schemas.microsoft.com/office/powerpoint/2010/main" val="260400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12</a:t>
            </a:fld>
            <a:endParaRPr lang="en-US"/>
          </a:p>
        </p:txBody>
      </p:sp>
      <p:sp>
        <p:nvSpPr>
          <p:cNvPr id="5" name="CasellaDiTesto 4"/>
          <p:cNvSpPr txBox="1"/>
          <p:nvPr/>
        </p:nvSpPr>
        <p:spPr>
          <a:xfrm>
            <a:off x="711744" y="762258"/>
            <a:ext cx="1772024" cy="369332"/>
          </a:xfrm>
          <a:prstGeom prst="rect">
            <a:avLst/>
          </a:prstGeom>
          <a:noFill/>
        </p:spPr>
        <p:txBody>
          <a:bodyPr wrap="none" rtlCol="0">
            <a:spAutoFit/>
          </a:bodyPr>
          <a:lstStyle/>
          <a:p>
            <a:r>
              <a:rPr lang="en-US" b="1" dirty="0">
                <a:solidFill>
                  <a:srgbClr val="C00000"/>
                </a:solidFill>
              </a:rPr>
              <a:t>Magnetic effects</a:t>
            </a:r>
          </a:p>
        </p:txBody>
      </p:sp>
      <p:grpSp>
        <p:nvGrpSpPr>
          <p:cNvPr id="21" name="Gruppo 20"/>
          <p:cNvGrpSpPr/>
          <p:nvPr/>
        </p:nvGrpSpPr>
        <p:grpSpPr>
          <a:xfrm>
            <a:off x="3563888" y="483518"/>
            <a:ext cx="4824536" cy="1496922"/>
            <a:chOff x="35496" y="555526"/>
            <a:chExt cx="4824536" cy="1496922"/>
          </a:xfrm>
        </p:grpSpPr>
        <p:grpSp>
          <p:nvGrpSpPr>
            <p:cNvPr id="16" name="Gruppo 15"/>
            <p:cNvGrpSpPr/>
            <p:nvPr/>
          </p:nvGrpSpPr>
          <p:grpSpPr>
            <a:xfrm>
              <a:off x="35496" y="555526"/>
              <a:ext cx="4824536" cy="1496922"/>
              <a:chOff x="35496" y="535781"/>
              <a:chExt cx="4680520" cy="1459905"/>
            </a:xfrm>
          </p:grpSpPr>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864968"/>
                <a:ext cx="4680520" cy="1130718"/>
              </a:xfrm>
              <a:prstGeom prst="rect">
                <a:avLst/>
              </a:prstGeom>
            </p:spPr>
          </p:pic>
          <p:sp>
            <p:nvSpPr>
              <p:cNvPr id="11" name="CasellaDiTesto 10"/>
              <p:cNvSpPr txBox="1"/>
              <p:nvPr/>
            </p:nvSpPr>
            <p:spPr>
              <a:xfrm>
                <a:off x="463841" y="535781"/>
                <a:ext cx="1011815" cy="307777"/>
              </a:xfrm>
              <a:prstGeom prst="rect">
                <a:avLst/>
              </a:prstGeom>
              <a:noFill/>
            </p:spPr>
            <p:txBody>
              <a:bodyPr wrap="none" rtlCol="0">
                <a:spAutoFit/>
              </a:bodyPr>
              <a:lstStyle/>
              <a:p>
                <a:r>
                  <a:rPr lang="en-US" sz="1400" dirty="0"/>
                  <a:t>M=6 (0.1 c)</a:t>
                </a:r>
              </a:p>
            </p:txBody>
          </p:sp>
          <p:pic>
            <p:nvPicPr>
              <p:cNvPr id="14" name="Immagin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611880"/>
                <a:ext cx="1224136" cy="159670"/>
              </a:xfrm>
              <a:prstGeom prst="rect">
                <a:avLst/>
              </a:prstGeom>
            </p:spPr>
          </p:pic>
        </p:grpSp>
        <p:sp>
          <p:nvSpPr>
            <p:cNvPr id="18" name="CasellaDiTesto 17"/>
            <p:cNvSpPr txBox="1"/>
            <p:nvPr/>
          </p:nvSpPr>
          <p:spPr>
            <a:xfrm>
              <a:off x="2826390" y="555526"/>
              <a:ext cx="1529586" cy="276999"/>
            </a:xfrm>
            <a:prstGeom prst="rect">
              <a:avLst/>
            </a:prstGeom>
            <a:noFill/>
          </p:spPr>
          <p:txBody>
            <a:bodyPr wrap="none" rtlCol="0">
              <a:spAutoFit/>
            </a:bodyPr>
            <a:lstStyle/>
            <a:p>
              <a:r>
                <a:rPr lang="en-US" sz="1200" dirty="0">
                  <a:latin typeface="Standard Symbols PS" pitchFamily="18" charset="0"/>
                </a:rPr>
                <a:t>b</a:t>
              </a:r>
              <a:r>
                <a:rPr lang="en-US" sz="1200" dirty="0">
                  <a:latin typeface="+mj-lt"/>
                </a:rPr>
                <a:t>=0.5 (about 100 </a:t>
              </a:r>
              <a:r>
                <a:rPr lang="en-US" sz="1200" dirty="0" err="1">
                  <a:latin typeface="Standard Symbols PS" pitchFamily="18" charset="0"/>
                </a:rPr>
                <a:t>m</a:t>
              </a:r>
              <a:r>
                <a:rPr lang="en-US" sz="1200" dirty="0" err="1">
                  <a:latin typeface="+mj-lt"/>
                </a:rPr>
                <a:t>G</a:t>
              </a:r>
              <a:r>
                <a:rPr lang="en-US" sz="1200" dirty="0">
                  <a:latin typeface="+mj-lt"/>
                </a:rPr>
                <a:t>)</a:t>
              </a:r>
              <a:endParaRPr lang="en-US" sz="1200" dirty="0">
                <a:latin typeface="Standard Symbols PS" pitchFamily="18" charset="0"/>
              </a:endParaRPr>
            </a:p>
          </p:txBody>
        </p:sp>
      </p:grpSp>
      <p:grpSp>
        <p:nvGrpSpPr>
          <p:cNvPr id="22" name="Gruppo 21"/>
          <p:cNvGrpSpPr/>
          <p:nvPr/>
        </p:nvGrpSpPr>
        <p:grpSpPr>
          <a:xfrm>
            <a:off x="202589" y="2255324"/>
            <a:ext cx="4873467" cy="2404658"/>
            <a:chOff x="177112" y="2345937"/>
            <a:chExt cx="4634366" cy="2198423"/>
          </a:xfrm>
        </p:grpSpPr>
        <p:grpSp>
          <p:nvGrpSpPr>
            <p:cNvPr id="17" name="Gruppo 16"/>
            <p:cNvGrpSpPr/>
            <p:nvPr/>
          </p:nvGrpSpPr>
          <p:grpSpPr>
            <a:xfrm>
              <a:off x="177112" y="2345937"/>
              <a:ext cx="4634366" cy="2198423"/>
              <a:chOff x="154035" y="2351736"/>
              <a:chExt cx="4634366" cy="2198423"/>
            </a:xfrm>
          </p:grpSpPr>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35" y="2351736"/>
                <a:ext cx="4634366" cy="2198423"/>
              </a:xfrm>
              <a:prstGeom prst="rect">
                <a:avLst/>
              </a:prstGeom>
            </p:spPr>
          </p:pic>
          <p:sp>
            <p:nvSpPr>
              <p:cNvPr id="12" name="CasellaDiTesto 11"/>
              <p:cNvSpPr txBox="1"/>
              <p:nvPr/>
            </p:nvSpPr>
            <p:spPr>
              <a:xfrm>
                <a:off x="3203848" y="3291830"/>
                <a:ext cx="1143262" cy="307777"/>
              </a:xfrm>
              <a:prstGeom prst="rect">
                <a:avLst/>
              </a:prstGeom>
              <a:noFill/>
            </p:spPr>
            <p:txBody>
              <a:bodyPr wrap="none" rtlCol="0">
                <a:spAutoFit/>
              </a:bodyPr>
              <a:lstStyle/>
              <a:p>
                <a:r>
                  <a:rPr lang="en-US" sz="1400" dirty="0"/>
                  <a:t>M=19  (0.3 c)</a:t>
                </a:r>
              </a:p>
            </p:txBody>
          </p:sp>
          <p:pic>
            <p:nvPicPr>
              <p:cNvPr id="15" name="Immagin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856" y="3651870"/>
                <a:ext cx="1302127" cy="169843"/>
              </a:xfrm>
              <a:prstGeom prst="rect">
                <a:avLst/>
              </a:prstGeom>
            </p:spPr>
          </p:pic>
        </p:grpSp>
        <p:sp>
          <p:nvSpPr>
            <p:cNvPr id="19" name="CasellaDiTesto 18"/>
            <p:cNvSpPr txBox="1"/>
            <p:nvPr/>
          </p:nvSpPr>
          <p:spPr>
            <a:xfrm>
              <a:off x="3186430" y="3878927"/>
              <a:ext cx="1529586" cy="276999"/>
            </a:xfrm>
            <a:prstGeom prst="rect">
              <a:avLst/>
            </a:prstGeom>
            <a:noFill/>
          </p:spPr>
          <p:txBody>
            <a:bodyPr wrap="none" rtlCol="0">
              <a:spAutoFit/>
            </a:bodyPr>
            <a:lstStyle/>
            <a:p>
              <a:r>
                <a:rPr lang="en-US" sz="1200" dirty="0">
                  <a:latin typeface="Standard Symbols PS" pitchFamily="18" charset="0"/>
                </a:rPr>
                <a:t>b</a:t>
              </a:r>
              <a:r>
                <a:rPr lang="en-US" sz="1200" dirty="0">
                  <a:latin typeface="+mj-lt"/>
                </a:rPr>
                <a:t>=0.5 (about 100 </a:t>
              </a:r>
              <a:r>
                <a:rPr lang="en-US" sz="1200" dirty="0" err="1">
                  <a:latin typeface="Standard Symbols PS" pitchFamily="18" charset="0"/>
                </a:rPr>
                <a:t>m</a:t>
              </a:r>
              <a:r>
                <a:rPr lang="en-US" sz="1200" dirty="0" err="1">
                  <a:latin typeface="+mj-lt"/>
                </a:rPr>
                <a:t>G</a:t>
              </a:r>
              <a:r>
                <a:rPr lang="en-US" sz="1200" dirty="0">
                  <a:latin typeface="+mj-lt"/>
                </a:rPr>
                <a:t>)</a:t>
              </a:r>
              <a:endParaRPr lang="en-US" sz="1200" dirty="0">
                <a:latin typeface="Standard Symbols PS" pitchFamily="18" charset="0"/>
              </a:endParaRPr>
            </a:p>
          </p:txBody>
        </p:sp>
      </p:grpSp>
      <p:grpSp>
        <p:nvGrpSpPr>
          <p:cNvPr id="25" name="Gruppo 24"/>
          <p:cNvGrpSpPr/>
          <p:nvPr/>
        </p:nvGrpSpPr>
        <p:grpSpPr>
          <a:xfrm>
            <a:off x="4644008" y="2427734"/>
            <a:ext cx="4129936" cy="1038550"/>
            <a:chOff x="4788024" y="2931790"/>
            <a:chExt cx="4129936" cy="1038550"/>
          </a:xfrm>
        </p:grpSpPr>
        <p:pic>
          <p:nvPicPr>
            <p:cNvPr id="23" name="Immagin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2931790"/>
              <a:ext cx="4129936" cy="1038550"/>
            </a:xfrm>
            <a:prstGeom prst="rect">
              <a:avLst/>
            </a:prstGeom>
          </p:spPr>
        </p:pic>
        <p:sp>
          <p:nvSpPr>
            <p:cNvPr id="24" name="Rettangolo 23"/>
            <p:cNvSpPr/>
            <p:nvPr/>
          </p:nvSpPr>
          <p:spPr>
            <a:xfrm>
              <a:off x="5220072" y="2931790"/>
              <a:ext cx="3384376"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asellaDiTesto 27"/>
          <p:cNvSpPr txBox="1"/>
          <p:nvPr/>
        </p:nvSpPr>
        <p:spPr>
          <a:xfrm>
            <a:off x="5416579" y="2006719"/>
            <a:ext cx="2611805" cy="276999"/>
          </a:xfrm>
          <a:prstGeom prst="rect">
            <a:avLst/>
          </a:prstGeom>
          <a:noFill/>
        </p:spPr>
        <p:txBody>
          <a:bodyPr wrap="none" rtlCol="0">
            <a:spAutoFit/>
          </a:bodyPr>
          <a:lstStyle/>
          <a:p>
            <a:r>
              <a:rPr lang="en-US" sz="1200" dirty="0">
                <a:latin typeface="Standard Symbols PS" pitchFamily="18" charset="0"/>
              </a:rPr>
              <a:t>b </a:t>
            </a:r>
            <a:r>
              <a:rPr lang="en-US" sz="1200" dirty="0">
                <a:latin typeface="+mj-lt"/>
              </a:rPr>
              <a:t>= </a:t>
            </a:r>
            <a:r>
              <a:rPr lang="en-US" sz="1200" dirty="0" err="1">
                <a:latin typeface="+mj-lt"/>
              </a:rPr>
              <a:t>pressione</a:t>
            </a:r>
            <a:r>
              <a:rPr lang="en-US" sz="1200" dirty="0">
                <a:latin typeface="+mj-lt"/>
              </a:rPr>
              <a:t> gas/</a:t>
            </a:r>
            <a:r>
              <a:rPr lang="en-US" sz="1200" dirty="0" err="1">
                <a:latin typeface="+mj-lt"/>
              </a:rPr>
              <a:t>pressione</a:t>
            </a:r>
            <a:r>
              <a:rPr lang="en-US" sz="1200" dirty="0">
                <a:latin typeface="+mj-lt"/>
              </a:rPr>
              <a:t> </a:t>
            </a:r>
            <a:r>
              <a:rPr lang="en-US" sz="1200" dirty="0" err="1">
                <a:latin typeface="+mj-lt"/>
              </a:rPr>
              <a:t>magnetica</a:t>
            </a:r>
            <a:endParaRPr lang="en-US" sz="1200" dirty="0">
              <a:latin typeface="Standard Symbols PS" pitchFamily="18" charset="0"/>
            </a:endParaRPr>
          </a:p>
        </p:txBody>
      </p:sp>
      <p:sp>
        <p:nvSpPr>
          <p:cNvPr id="29" name="CasellaDiTesto 28"/>
          <p:cNvSpPr txBox="1"/>
          <p:nvPr/>
        </p:nvSpPr>
        <p:spPr>
          <a:xfrm>
            <a:off x="5580112" y="3932124"/>
            <a:ext cx="3199146" cy="553998"/>
          </a:xfrm>
          <a:prstGeom prst="rect">
            <a:avLst/>
          </a:prstGeom>
          <a:noFill/>
        </p:spPr>
        <p:txBody>
          <a:bodyPr wrap="none" rtlCol="0">
            <a:spAutoFit/>
          </a:bodyPr>
          <a:lstStyle/>
          <a:p>
            <a:r>
              <a:rPr lang="en-US" sz="1200" dirty="0"/>
              <a:t>Assuming the emissivity proportional to P B</a:t>
            </a:r>
            <a:r>
              <a:rPr lang="en-US" sz="1200" baseline="30000" dirty="0"/>
              <a:t>2 </a:t>
            </a:r>
            <a:r>
              <a:rPr lang="en-US" sz="1200" dirty="0"/>
              <a:t> we</a:t>
            </a:r>
          </a:p>
          <a:p>
            <a:r>
              <a:rPr lang="en-US" sz="1200" dirty="0"/>
              <a:t>can get brightness maps</a:t>
            </a:r>
            <a:r>
              <a:rPr lang="en-US" dirty="0"/>
              <a:t> </a:t>
            </a:r>
          </a:p>
        </p:txBody>
      </p:sp>
    </p:spTree>
    <p:extLst>
      <p:ext uri="{BB962C8B-B14F-4D97-AF65-F5344CB8AC3E}">
        <p14:creationId xmlns:p14="http://schemas.microsoft.com/office/powerpoint/2010/main" val="115719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dirty="0"/>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13</a:t>
            </a:fld>
            <a:endParaRPr lang="en-US"/>
          </a:p>
        </p:txBody>
      </p:sp>
      <p:grpSp>
        <p:nvGrpSpPr>
          <p:cNvPr id="5" name="Gruppo 4"/>
          <p:cNvGrpSpPr/>
          <p:nvPr/>
        </p:nvGrpSpPr>
        <p:grpSpPr>
          <a:xfrm>
            <a:off x="4644008" y="483518"/>
            <a:ext cx="3456384" cy="4184038"/>
            <a:chOff x="4932040" y="270378"/>
            <a:chExt cx="3456384" cy="4184038"/>
          </a:xfrm>
        </p:grpSpPr>
        <p:sp>
          <p:nvSpPr>
            <p:cNvPr id="6" name="CasellaDiTesto 5"/>
            <p:cNvSpPr txBox="1"/>
            <p:nvPr/>
          </p:nvSpPr>
          <p:spPr>
            <a:xfrm>
              <a:off x="4932040" y="270378"/>
              <a:ext cx="3456384" cy="338554"/>
            </a:xfrm>
            <a:prstGeom prst="rect">
              <a:avLst/>
            </a:prstGeom>
            <a:noFill/>
          </p:spPr>
          <p:txBody>
            <a:bodyPr wrap="square" rtlCol="0">
              <a:spAutoFit/>
            </a:bodyPr>
            <a:lstStyle/>
            <a:p>
              <a:r>
                <a:rPr lang="en-US" sz="1600" b="1" dirty="0">
                  <a:solidFill>
                    <a:srgbClr val="C00000"/>
                  </a:solidFill>
                </a:rPr>
                <a:t>Results from MHD simulations </a:t>
              </a:r>
            </a:p>
          </p:txBody>
        </p:sp>
        <p:sp>
          <p:nvSpPr>
            <p:cNvPr id="7" name="CasellaDiTesto 6"/>
            <p:cNvSpPr txBox="1"/>
            <p:nvPr/>
          </p:nvSpPr>
          <p:spPr>
            <a:xfrm>
              <a:off x="5076056" y="699542"/>
              <a:ext cx="3312368" cy="3754874"/>
            </a:xfrm>
            <a:prstGeom prst="rect">
              <a:avLst/>
            </a:prstGeom>
            <a:noFill/>
          </p:spPr>
          <p:txBody>
            <a:bodyPr wrap="square" rtlCol="0">
              <a:spAutoFit/>
            </a:bodyPr>
            <a:lstStyle/>
            <a:p>
              <a:pPr marL="285750" indent="-285750">
                <a:buFont typeface="Arial" pitchFamily="34" charset="0"/>
                <a:buChar char="•"/>
              </a:pPr>
              <a:r>
                <a:rPr lang="en-US" sz="1400" dirty="0"/>
                <a:t>In the initial phases jets produce small FRIIs sizes &lt; 5 </a:t>
              </a:r>
              <a:r>
                <a:rPr lang="en-US" sz="1400" dirty="0" err="1"/>
                <a:t>kpc</a:t>
              </a:r>
              <a:endParaRPr lang="en-US" sz="1400" dirty="0"/>
            </a:p>
            <a:p>
              <a:pPr marL="285750" indent="-285750">
                <a:buFont typeface="Arial" pitchFamily="34" charset="0"/>
                <a:buChar char="•"/>
              </a:pPr>
              <a:endParaRPr lang="en-US" sz="1400" dirty="0"/>
            </a:p>
            <a:p>
              <a:pPr marL="285750" indent="-285750">
                <a:buFont typeface="Arial" pitchFamily="34" charset="0"/>
                <a:buChar char="•"/>
              </a:pPr>
              <a:r>
                <a:rPr lang="en-US" sz="1400" dirty="0"/>
                <a:t>Large values of </a:t>
              </a:r>
              <a:r>
                <a:rPr lang="en-US" sz="1400" dirty="0">
                  <a:latin typeface="Standard Symbols PS" pitchFamily="18" charset="0"/>
                </a:rPr>
                <a:t>b</a:t>
              </a:r>
              <a:r>
                <a:rPr lang="en-US" sz="1400" dirty="0"/>
                <a:t> parameter (weak magnetic field) enhance the initial jet collimation , the final evolution is FRI (weak sources) or FRII(strong sources)</a:t>
              </a:r>
            </a:p>
            <a:p>
              <a:pPr marL="285750" indent="-285750">
                <a:buFont typeface="Arial" pitchFamily="34" charset="0"/>
                <a:buChar char="•"/>
              </a:pPr>
              <a:endParaRPr lang="en-US" sz="1400" dirty="0"/>
            </a:p>
            <a:p>
              <a:pPr marL="285750" indent="-285750">
                <a:buFont typeface="Arial" pitchFamily="34" charset="0"/>
                <a:buChar char="•"/>
              </a:pPr>
              <a:r>
                <a:rPr lang="en-US" sz="1400" dirty="0"/>
                <a:t>Small values of </a:t>
              </a:r>
              <a:r>
                <a:rPr lang="en-US" sz="1400" dirty="0">
                  <a:latin typeface="Standard Symbols PS" pitchFamily="18" charset="0"/>
                </a:rPr>
                <a:t>b</a:t>
              </a:r>
              <a:r>
                <a:rPr lang="en-US" sz="1400" dirty="0"/>
                <a:t> parameter (strong magnetic field) produce strong non axially symmetric modes (bending, wiggling ,  </a:t>
              </a:r>
              <a:r>
                <a:rPr lang="en-US" sz="1400" dirty="0" err="1"/>
                <a:t>ect</a:t>
              </a:r>
              <a:r>
                <a:rPr lang="en-US" sz="1400" dirty="0"/>
                <a:t>), resulting in complex morphology.</a:t>
              </a:r>
            </a:p>
            <a:p>
              <a:endParaRPr lang="en-US" sz="1400" dirty="0"/>
            </a:p>
            <a:p>
              <a:r>
                <a:rPr lang="en-US" sz="1400" dirty="0"/>
                <a:t>	      </a:t>
              </a:r>
            </a:p>
            <a:p>
              <a:r>
                <a:rPr lang="en-US" sz="1400" dirty="0"/>
                <a:t>                            </a:t>
              </a:r>
              <a:r>
                <a:rPr lang="en-US" sz="1400" dirty="0" err="1"/>
                <a:t>Massaglia</a:t>
              </a:r>
              <a:r>
                <a:rPr lang="en-US" sz="1400" dirty="0"/>
                <a:t> et al. 2019,2022</a:t>
              </a:r>
            </a:p>
            <a:p>
              <a:endParaRPr lang="en-US" sz="1400" dirty="0"/>
            </a:p>
          </p:txBody>
        </p:sp>
      </p:grpSp>
      <p:grpSp>
        <p:nvGrpSpPr>
          <p:cNvPr id="9" name="Gruppo 8"/>
          <p:cNvGrpSpPr/>
          <p:nvPr/>
        </p:nvGrpSpPr>
        <p:grpSpPr>
          <a:xfrm>
            <a:off x="179512" y="455793"/>
            <a:ext cx="4119231" cy="4420213"/>
            <a:chOff x="4917265" y="259514"/>
            <a:chExt cx="4119231" cy="4420213"/>
          </a:xfrm>
        </p:grpSpPr>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265" y="259514"/>
              <a:ext cx="4119231" cy="4184444"/>
            </a:xfrm>
            <a:prstGeom prst="rect">
              <a:avLst/>
            </a:prstGeom>
          </p:spPr>
        </p:pic>
        <p:sp>
          <p:nvSpPr>
            <p:cNvPr id="11" name="CasellaDiTesto 10"/>
            <p:cNvSpPr txBox="1"/>
            <p:nvPr/>
          </p:nvSpPr>
          <p:spPr>
            <a:xfrm>
              <a:off x="6228184" y="4371950"/>
              <a:ext cx="184731" cy="307777"/>
            </a:xfrm>
            <a:prstGeom prst="rect">
              <a:avLst/>
            </a:prstGeom>
            <a:noFill/>
          </p:spPr>
          <p:txBody>
            <a:bodyPr wrap="none" rtlCol="0">
              <a:spAutoFit/>
            </a:bodyPr>
            <a:lstStyle/>
            <a:p>
              <a:endParaRPr lang="en-US" sz="1400" dirty="0"/>
            </a:p>
          </p:txBody>
        </p:sp>
      </p:grpSp>
    </p:spTree>
    <p:extLst>
      <p:ext uri="{BB962C8B-B14F-4D97-AF65-F5344CB8AC3E}">
        <p14:creationId xmlns:p14="http://schemas.microsoft.com/office/powerpoint/2010/main" val="140746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14</a:t>
            </a:fld>
            <a:endParaRPr lang="en-US"/>
          </a:p>
        </p:txBody>
      </p:sp>
      <p:sp>
        <p:nvSpPr>
          <p:cNvPr id="5" name="CasellaDiTesto 4"/>
          <p:cNvSpPr txBox="1"/>
          <p:nvPr/>
        </p:nvSpPr>
        <p:spPr>
          <a:xfrm>
            <a:off x="251520" y="267494"/>
            <a:ext cx="3662669" cy="400110"/>
          </a:xfrm>
          <a:prstGeom prst="rect">
            <a:avLst/>
          </a:prstGeom>
          <a:noFill/>
        </p:spPr>
        <p:txBody>
          <a:bodyPr wrap="none" rtlCol="0">
            <a:spAutoFit/>
          </a:bodyPr>
          <a:lstStyle/>
          <a:p>
            <a:r>
              <a:rPr lang="en-US" sz="2000" b="1" dirty="0">
                <a:solidFill>
                  <a:srgbClr val="FF0000"/>
                </a:solidFill>
              </a:rPr>
              <a:t>What about </a:t>
            </a:r>
            <a:r>
              <a:rPr lang="en-US" sz="2000" b="1" dirty="0" err="1">
                <a:solidFill>
                  <a:srgbClr val="FF0000"/>
                </a:solidFill>
              </a:rPr>
              <a:t>radiative</a:t>
            </a:r>
            <a:r>
              <a:rPr lang="en-US" sz="2000" b="1" dirty="0">
                <a:solidFill>
                  <a:srgbClr val="FF0000"/>
                </a:solidFill>
              </a:rPr>
              <a:t> processes?</a:t>
            </a:r>
          </a:p>
        </p:txBody>
      </p:sp>
      <p:grpSp>
        <p:nvGrpSpPr>
          <p:cNvPr id="49" name="Gruppo 48"/>
          <p:cNvGrpSpPr/>
          <p:nvPr/>
        </p:nvGrpSpPr>
        <p:grpSpPr>
          <a:xfrm>
            <a:off x="179512" y="674514"/>
            <a:ext cx="8496944" cy="4129484"/>
            <a:chOff x="179512" y="674514"/>
            <a:chExt cx="8496944" cy="4129484"/>
          </a:xfrm>
        </p:grpSpPr>
        <p:pic>
          <p:nvPicPr>
            <p:cNvPr id="8" name="Picture 8" descr="lagrangian.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203598"/>
              <a:ext cx="1368152" cy="510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18"/>
            <p:cNvSpPr txBox="1">
              <a:spLocks noChangeArrowheads="1"/>
            </p:cNvSpPr>
            <p:nvPr/>
          </p:nvSpPr>
          <p:spPr>
            <a:xfrm>
              <a:off x="395536" y="674514"/>
              <a:ext cx="4896544" cy="52908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3139"/>
                </a:lnSpc>
              </a:pPr>
              <a:r>
                <a:rPr lang="en-US" altLang="x-none" sz="1600" dirty="0">
                  <a:solidFill>
                    <a:srgbClr val="0433FF"/>
                  </a:solidFill>
                </a:rPr>
                <a:t>   </a:t>
              </a:r>
              <a:r>
                <a:rPr lang="x-none" altLang="x-none" sz="1600" b="1">
                  <a:solidFill>
                    <a:srgbClr val="00B0F0"/>
                  </a:solidFill>
                </a:rPr>
                <a:t>Jets with new hybrid scheme</a:t>
              </a:r>
              <a:r>
                <a:rPr lang="en-US" altLang="x-none" sz="1600" b="1" dirty="0">
                  <a:solidFill>
                    <a:srgbClr val="00B0F0"/>
                  </a:solidFill>
                </a:rPr>
                <a:t>:  macro-</a:t>
              </a:r>
              <a:r>
                <a:rPr lang="x-none" altLang="x-none" sz="1600" b="1">
                  <a:solidFill>
                    <a:srgbClr val="00B0F0"/>
                  </a:solidFill>
                </a:rPr>
                <a:t>particle</a:t>
              </a:r>
              <a:r>
                <a:rPr lang="en-US" altLang="x-none" sz="1600" b="1" dirty="0">
                  <a:solidFill>
                    <a:srgbClr val="00B0F0"/>
                  </a:solidFill>
                </a:rPr>
                <a:t>*</a:t>
              </a:r>
              <a:r>
                <a:rPr lang="x-none" altLang="x-none" sz="1600" b="1">
                  <a:solidFill>
                    <a:srgbClr val="00B0F0"/>
                  </a:solidFill>
                </a:rPr>
                <a:t> + fluid</a:t>
              </a:r>
            </a:p>
          </p:txBody>
        </p:sp>
        <p:grpSp>
          <p:nvGrpSpPr>
            <p:cNvPr id="10" name="Group 3"/>
            <p:cNvGrpSpPr>
              <a:grpSpLocks/>
            </p:cNvGrpSpPr>
            <p:nvPr/>
          </p:nvGrpSpPr>
          <p:grpSpPr bwMode="auto">
            <a:xfrm>
              <a:off x="495350" y="1995686"/>
              <a:ext cx="5876850" cy="1043936"/>
              <a:chOff x="0" y="0"/>
              <a:chExt cx="8357493" cy="1979811"/>
            </a:xfrm>
          </p:grpSpPr>
          <p:sp>
            <p:nvSpPr>
              <p:cNvPr id="11" name="Rectangle 4"/>
              <p:cNvSpPr>
                <a:spLocks/>
              </p:cNvSpPr>
              <p:nvPr/>
            </p:nvSpPr>
            <p:spPr bwMode="auto">
              <a:xfrm>
                <a:off x="23068" y="0"/>
                <a:ext cx="8334425" cy="1979811"/>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nchor="ctr"/>
              <a:lstStyle/>
              <a:p>
                <a:endParaRPr lang="x-none" altLang="x-none">
                  <a:solidFill>
                    <a:srgbClr val="FFFFFF"/>
                  </a:solidFill>
                  <a:effectLst>
                    <a:outerShdw blurRad="38100" dist="38100" dir="2700000" algn="tl">
                      <a:srgbClr val="C0C0C0"/>
                    </a:outerShdw>
                  </a:effectLst>
                </a:endParaRPr>
              </a:p>
            </p:txBody>
          </p:sp>
          <p:pic>
            <p:nvPicPr>
              <p:cNvPr id="12" name="Picture 5" descr="phasespac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6" y="17660"/>
                <a:ext cx="5613401" cy="63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6" descr="phasespace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7501"/>
                <a:ext cx="8343900" cy="1320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5" name="Text Box 15"/>
            <p:cNvSpPr txBox="1">
              <a:spLocks/>
            </p:cNvSpPr>
            <p:nvPr/>
          </p:nvSpPr>
          <p:spPr bwMode="auto">
            <a:xfrm>
              <a:off x="251520" y="3651870"/>
              <a:ext cx="4320480"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p>
              <a:pPr>
                <a:lnSpc>
                  <a:spcPts val="2385"/>
                </a:lnSpc>
              </a:pPr>
              <a:r>
                <a:rPr lang="en-US" altLang="x-none" sz="1600" b="1" dirty="0">
                  <a:solidFill>
                    <a:srgbClr val="00B0F0"/>
                  </a:solidFill>
                </a:rPr>
                <a:t>Sub-grid </a:t>
              </a:r>
              <a:r>
                <a:rPr lang="x-none" altLang="x-none" sz="1600" b="1">
                  <a:solidFill>
                    <a:srgbClr val="00B0F0"/>
                  </a:solidFill>
                </a:rPr>
                <a:t>model for acceleration at shocks</a:t>
              </a:r>
              <a:r>
                <a:rPr lang="en-US" altLang="x-none" sz="1600" b="1" dirty="0">
                  <a:solidFill>
                    <a:srgbClr val="00B0F0"/>
                  </a:solidFill>
                </a:rPr>
                <a:t> (we take into account shock strength, orientation of magnetic field etc.)</a:t>
              </a:r>
              <a:endParaRPr lang="x-none" altLang="x-none" sz="1600" b="1">
                <a:solidFill>
                  <a:srgbClr val="00B0F0"/>
                </a:solidFill>
              </a:endParaRPr>
            </a:p>
          </p:txBody>
        </p:sp>
        <p:sp>
          <p:nvSpPr>
            <p:cNvPr id="21" name="CasellaDiTesto 20"/>
            <p:cNvSpPr txBox="1"/>
            <p:nvPr/>
          </p:nvSpPr>
          <p:spPr>
            <a:xfrm>
              <a:off x="2267744" y="1266314"/>
              <a:ext cx="2853666" cy="369332"/>
            </a:xfrm>
            <a:prstGeom prst="rect">
              <a:avLst/>
            </a:prstGeom>
            <a:noFill/>
          </p:spPr>
          <p:txBody>
            <a:bodyPr wrap="none" rtlCol="0">
              <a:spAutoFit/>
            </a:bodyPr>
            <a:lstStyle/>
            <a:p>
              <a:r>
                <a:rPr lang="en-US" sz="1200" dirty="0">
                  <a:solidFill>
                    <a:srgbClr val="00B0F0"/>
                  </a:solidFill>
                </a:rPr>
                <a:t>Macro-particles</a:t>
              </a:r>
              <a:r>
                <a:rPr lang="en-US" dirty="0">
                  <a:solidFill>
                    <a:srgbClr val="00B0F0"/>
                  </a:solidFill>
                </a:rPr>
                <a:t> </a:t>
              </a:r>
              <a:r>
                <a:rPr lang="en-US" sz="1200" dirty="0">
                  <a:solidFill>
                    <a:srgbClr val="00B0F0"/>
                  </a:solidFill>
                </a:rPr>
                <a:t>move at the fluid velocity</a:t>
              </a:r>
            </a:p>
          </p:txBody>
        </p:sp>
        <p:sp>
          <p:nvSpPr>
            <p:cNvPr id="22" name="CasellaDiTesto 21"/>
            <p:cNvSpPr txBox="1"/>
            <p:nvPr/>
          </p:nvSpPr>
          <p:spPr>
            <a:xfrm>
              <a:off x="5700764" y="917307"/>
              <a:ext cx="2615652" cy="646331"/>
            </a:xfrm>
            <a:prstGeom prst="rect">
              <a:avLst/>
            </a:prstGeom>
            <a:noFill/>
          </p:spPr>
          <p:txBody>
            <a:bodyPr wrap="none" rtlCol="0">
              <a:spAutoFit/>
            </a:bodyPr>
            <a:lstStyle/>
            <a:p>
              <a:r>
                <a:rPr lang="en-US" sz="1200" dirty="0">
                  <a:solidFill>
                    <a:srgbClr val="00B0F0"/>
                  </a:solidFill>
                </a:rPr>
                <a:t>*to each macro-particle we associate a</a:t>
              </a:r>
            </a:p>
            <a:p>
              <a:r>
                <a:rPr lang="en-US" sz="1200" dirty="0">
                  <a:solidFill>
                    <a:srgbClr val="00B0F0"/>
                  </a:solidFill>
                </a:rPr>
                <a:t>distribution function of non-thermal </a:t>
              </a:r>
            </a:p>
            <a:p>
              <a:r>
                <a:rPr lang="en-US" sz="1200" dirty="0">
                  <a:solidFill>
                    <a:srgbClr val="00B0F0"/>
                  </a:solidFill>
                </a:rPr>
                <a:t>relativistic  particles</a:t>
              </a:r>
            </a:p>
          </p:txBody>
        </p:sp>
        <p:cxnSp>
          <p:nvCxnSpPr>
            <p:cNvPr id="33" name="Connettore 7 32"/>
            <p:cNvCxnSpPr/>
            <p:nvPr/>
          </p:nvCxnSpPr>
          <p:spPr>
            <a:xfrm rot="10800000" flipV="1">
              <a:off x="1295636" y="1563637"/>
              <a:ext cx="5611230" cy="465921"/>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6444208" y="2398117"/>
              <a:ext cx="1854675" cy="461665"/>
            </a:xfrm>
            <a:prstGeom prst="rect">
              <a:avLst/>
            </a:prstGeom>
            <a:noFill/>
          </p:spPr>
          <p:txBody>
            <a:bodyPr wrap="none" rtlCol="0">
              <a:spAutoFit/>
            </a:bodyPr>
            <a:lstStyle/>
            <a:p>
              <a:r>
                <a:rPr lang="en-US" sz="1200" dirty="0">
                  <a:solidFill>
                    <a:srgbClr val="00B0F0"/>
                  </a:solidFill>
                </a:rPr>
                <a:t>Evolution equation  for the</a:t>
              </a:r>
            </a:p>
            <a:p>
              <a:r>
                <a:rPr lang="en-US" sz="1200" dirty="0">
                  <a:solidFill>
                    <a:srgbClr val="00B0F0"/>
                  </a:solidFill>
                </a:rPr>
                <a:t> distribution function</a:t>
              </a:r>
            </a:p>
          </p:txBody>
        </p:sp>
        <p:cxnSp>
          <p:nvCxnSpPr>
            <p:cNvPr id="40" name="Connettore 2 39"/>
            <p:cNvCxnSpPr/>
            <p:nvPr/>
          </p:nvCxnSpPr>
          <p:spPr>
            <a:xfrm>
              <a:off x="3851920" y="2859782"/>
              <a:ext cx="1152128"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5004048" y="3291830"/>
              <a:ext cx="2957861" cy="276999"/>
            </a:xfrm>
            <a:prstGeom prst="rect">
              <a:avLst/>
            </a:prstGeom>
            <a:noFill/>
          </p:spPr>
          <p:txBody>
            <a:bodyPr wrap="none" rtlCol="0">
              <a:spAutoFit/>
            </a:bodyPr>
            <a:lstStyle/>
            <a:p>
              <a:r>
                <a:rPr lang="en-US" sz="1200" dirty="0">
                  <a:solidFill>
                    <a:srgbClr val="00B0F0"/>
                  </a:solidFill>
                </a:rPr>
                <a:t>Energy losses, synchrotron, inverse </a:t>
              </a:r>
              <a:r>
                <a:rPr lang="en-US" sz="1200" dirty="0" err="1">
                  <a:solidFill>
                    <a:srgbClr val="00B0F0"/>
                  </a:solidFill>
                </a:rPr>
                <a:t>compton</a:t>
              </a:r>
              <a:endParaRPr lang="en-US" sz="1200" dirty="0">
                <a:solidFill>
                  <a:srgbClr val="00B0F0"/>
                </a:solidFill>
              </a:endParaRPr>
            </a:p>
          </p:txBody>
        </p:sp>
        <p:sp>
          <p:nvSpPr>
            <p:cNvPr id="42" name="CasellaDiTesto 41"/>
            <p:cNvSpPr txBox="1"/>
            <p:nvPr/>
          </p:nvSpPr>
          <p:spPr>
            <a:xfrm>
              <a:off x="2123728" y="2931790"/>
              <a:ext cx="439544" cy="707886"/>
            </a:xfrm>
            <a:prstGeom prst="rect">
              <a:avLst/>
            </a:prstGeom>
            <a:noFill/>
          </p:spPr>
          <p:txBody>
            <a:bodyPr wrap="none" rtlCol="0">
              <a:spAutoFit/>
            </a:bodyPr>
            <a:lstStyle/>
            <a:p>
              <a:r>
                <a:rPr lang="en-US" sz="4000" b="1" dirty="0">
                  <a:solidFill>
                    <a:srgbClr val="00B0F0"/>
                  </a:solidFill>
                </a:rPr>
                <a:t>+</a:t>
              </a:r>
            </a:p>
          </p:txBody>
        </p:sp>
        <p:sp>
          <p:nvSpPr>
            <p:cNvPr id="47" name="Documento 46"/>
            <p:cNvSpPr/>
            <p:nvPr/>
          </p:nvSpPr>
          <p:spPr>
            <a:xfrm>
              <a:off x="179512" y="771550"/>
              <a:ext cx="8496944" cy="40324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CasellaDiTesto 47"/>
          <p:cNvSpPr txBox="1"/>
          <p:nvPr/>
        </p:nvSpPr>
        <p:spPr>
          <a:xfrm>
            <a:off x="6084168" y="4299942"/>
            <a:ext cx="2506455" cy="400110"/>
          </a:xfrm>
          <a:prstGeom prst="rect">
            <a:avLst/>
          </a:prstGeom>
          <a:noFill/>
        </p:spPr>
        <p:txBody>
          <a:bodyPr wrap="none" rtlCol="0">
            <a:spAutoFit/>
          </a:bodyPr>
          <a:lstStyle/>
          <a:p>
            <a:r>
              <a:rPr lang="en-US" sz="2000" b="1" dirty="0">
                <a:solidFill>
                  <a:srgbClr val="FF0000"/>
                </a:solidFill>
              </a:rPr>
              <a:t>Synchrotron radiation</a:t>
            </a:r>
          </a:p>
        </p:txBody>
      </p:sp>
    </p:spTree>
    <p:extLst>
      <p:ext uri="{BB962C8B-B14F-4D97-AF65-F5344CB8AC3E}">
        <p14:creationId xmlns:p14="http://schemas.microsoft.com/office/powerpoint/2010/main" val="234735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15</a:t>
            </a:fld>
            <a:endParaRPr lang="en-US"/>
          </a:p>
        </p:txBody>
      </p:sp>
      <p:grpSp>
        <p:nvGrpSpPr>
          <p:cNvPr id="7" name="Gruppo 6"/>
          <p:cNvGrpSpPr/>
          <p:nvPr/>
        </p:nvGrpSpPr>
        <p:grpSpPr>
          <a:xfrm>
            <a:off x="5724128" y="51470"/>
            <a:ext cx="2478469" cy="3629655"/>
            <a:chOff x="5940152" y="699542"/>
            <a:chExt cx="2478469" cy="3629655"/>
          </a:xfrm>
        </p:grpSpPr>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152" y="699542"/>
              <a:ext cx="2220080" cy="3629655"/>
            </a:xfrm>
            <a:prstGeom prst="rect">
              <a:avLst/>
            </a:prstGeom>
          </p:spPr>
        </p:pic>
        <p:sp>
          <p:nvSpPr>
            <p:cNvPr id="6" name="CasellaDiTesto 5"/>
            <p:cNvSpPr txBox="1"/>
            <p:nvPr/>
          </p:nvSpPr>
          <p:spPr>
            <a:xfrm rot="16200000">
              <a:off x="7733498" y="2174658"/>
              <a:ext cx="1124026" cy="246221"/>
            </a:xfrm>
            <a:prstGeom prst="rect">
              <a:avLst/>
            </a:prstGeom>
            <a:noFill/>
          </p:spPr>
          <p:txBody>
            <a:bodyPr wrap="none" rtlCol="0">
              <a:spAutoFit/>
            </a:bodyPr>
            <a:lstStyle/>
            <a:p>
              <a:r>
                <a:rPr lang="en-US" sz="1000" dirty="0">
                  <a:solidFill>
                    <a:srgbClr val="0070C0"/>
                  </a:solidFill>
                </a:rPr>
                <a:t>Number of shocks</a:t>
              </a:r>
            </a:p>
          </p:txBody>
        </p:sp>
      </p:grpSp>
      <p:sp>
        <p:nvSpPr>
          <p:cNvPr id="8" name="CasellaDiTesto 7"/>
          <p:cNvSpPr txBox="1"/>
          <p:nvPr/>
        </p:nvSpPr>
        <p:spPr>
          <a:xfrm>
            <a:off x="5436096" y="3795886"/>
            <a:ext cx="3022751" cy="954107"/>
          </a:xfrm>
          <a:prstGeom prst="rect">
            <a:avLst/>
          </a:prstGeom>
          <a:noFill/>
        </p:spPr>
        <p:txBody>
          <a:bodyPr wrap="square" rtlCol="0">
            <a:spAutoFit/>
          </a:bodyPr>
          <a:lstStyle/>
          <a:p>
            <a:pPr marL="285750" indent="-285750">
              <a:buFont typeface="Arial" pitchFamily="34" charset="0"/>
              <a:buChar char="•"/>
            </a:pPr>
            <a:r>
              <a:rPr lang="en-US" sz="1400" dirty="0">
                <a:solidFill>
                  <a:srgbClr val="0070C0"/>
                </a:solidFill>
              </a:rPr>
              <a:t>Particles get energized at shocks</a:t>
            </a:r>
          </a:p>
          <a:p>
            <a:pPr marL="285750" indent="-285750">
              <a:buFont typeface="Arial" pitchFamily="34" charset="0"/>
              <a:buChar char="•"/>
            </a:pPr>
            <a:r>
              <a:rPr lang="en-US" sz="1400" dirty="0">
                <a:solidFill>
                  <a:srgbClr val="0070C0"/>
                </a:solidFill>
              </a:rPr>
              <a:t>Shocks are inside the jet </a:t>
            </a:r>
            <a:r>
              <a:rPr lang="en-US" sz="1400" dirty="0" err="1">
                <a:solidFill>
                  <a:srgbClr val="0070C0"/>
                </a:solidFill>
              </a:rPr>
              <a:t>spine,at</a:t>
            </a:r>
            <a:r>
              <a:rPr lang="en-US" sz="1400" dirty="0">
                <a:solidFill>
                  <a:srgbClr val="0070C0"/>
                </a:solidFill>
              </a:rPr>
              <a:t> jet –head </a:t>
            </a:r>
            <a:r>
              <a:rPr lang="en-US" sz="1400" dirty="0" err="1">
                <a:solidFill>
                  <a:srgbClr val="0070C0"/>
                </a:solidFill>
              </a:rPr>
              <a:t>snd</a:t>
            </a:r>
            <a:r>
              <a:rPr lang="en-US" sz="1400" dirty="0">
                <a:solidFill>
                  <a:srgbClr val="0070C0"/>
                </a:solidFill>
              </a:rPr>
              <a:t> in the cocoon</a:t>
            </a:r>
          </a:p>
          <a:p>
            <a:pPr marL="285750" indent="-285750">
              <a:buFont typeface="Arial" pitchFamily="34" charset="0"/>
              <a:buChar char="•"/>
            </a:pPr>
            <a:r>
              <a:rPr lang="en-US" sz="1400" dirty="0">
                <a:solidFill>
                  <a:srgbClr val="0070C0"/>
                </a:solidFill>
              </a:rPr>
              <a:t>Complex trajectories</a:t>
            </a:r>
          </a:p>
        </p:txBody>
      </p:sp>
      <p:sp>
        <p:nvSpPr>
          <p:cNvPr id="11" name="CasellaDiTesto 10"/>
          <p:cNvSpPr txBox="1"/>
          <p:nvPr/>
        </p:nvSpPr>
        <p:spPr>
          <a:xfrm>
            <a:off x="395536" y="4424213"/>
            <a:ext cx="2208233" cy="307777"/>
          </a:xfrm>
          <a:prstGeom prst="rect">
            <a:avLst/>
          </a:prstGeom>
          <a:noFill/>
        </p:spPr>
        <p:txBody>
          <a:bodyPr wrap="none" rtlCol="0">
            <a:spAutoFit/>
          </a:bodyPr>
          <a:lstStyle/>
          <a:p>
            <a:r>
              <a:rPr lang="en-US" sz="1400" dirty="0">
                <a:solidFill>
                  <a:srgbClr val="0070C0"/>
                </a:solidFill>
              </a:rPr>
              <a:t>Mukherjee et al.,2020,2021</a:t>
            </a:r>
          </a:p>
        </p:txBody>
      </p:sp>
      <p:sp>
        <p:nvSpPr>
          <p:cNvPr id="12" name="CasellaDiTesto 11"/>
          <p:cNvSpPr txBox="1"/>
          <p:nvPr/>
        </p:nvSpPr>
        <p:spPr>
          <a:xfrm>
            <a:off x="539552" y="3633286"/>
            <a:ext cx="1553630" cy="738664"/>
          </a:xfrm>
          <a:prstGeom prst="rect">
            <a:avLst/>
          </a:prstGeom>
          <a:noFill/>
        </p:spPr>
        <p:txBody>
          <a:bodyPr wrap="none" rtlCol="0">
            <a:spAutoFit/>
          </a:bodyPr>
          <a:lstStyle/>
          <a:p>
            <a:r>
              <a:rPr lang="en-US" sz="1400" dirty="0"/>
              <a:t>Colors  indicate</a:t>
            </a:r>
          </a:p>
          <a:p>
            <a:r>
              <a:rPr lang="en-US" sz="1400" dirty="0"/>
              <a:t>article ages (times </a:t>
            </a:r>
          </a:p>
          <a:p>
            <a:r>
              <a:rPr lang="en-US" sz="1400" dirty="0"/>
              <a:t>since injection)</a:t>
            </a:r>
          </a:p>
        </p:txBody>
      </p:sp>
      <p:sp>
        <p:nvSpPr>
          <p:cNvPr id="13" name="CasellaDiTesto 12"/>
          <p:cNvSpPr txBox="1"/>
          <p:nvPr/>
        </p:nvSpPr>
        <p:spPr>
          <a:xfrm>
            <a:off x="2802346" y="3777302"/>
            <a:ext cx="1950662" cy="738664"/>
          </a:xfrm>
          <a:prstGeom prst="rect">
            <a:avLst/>
          </a:prstGeom>
          <a:noFill/>
        </p:spPr>
        <p:txBody>
          <a:bodyPr wrap="none" rtlCol="0">
            <a:spAutoFit/>
          </a:bodyPr>
          <a:lstStyle/>
          <a:p>
            <a:r>
              <a:rPr lang="en-US" sz="1400" dirty="0"/>
              <a:t>Colors  indicate</a:t>
            </a:r>
          </a:p>
          <a:p>
            <a:r>
              <a:rPr lang="en-US" sz="1400" dirty="0"/>
              <a:t>maximum energy</a:t>
            </a:r>
          </a:p>
          <a:p>
            <a:r>
              <a:rPr lang="en-US" sz="1400" dirty="0"/>
              <a:t>(connected with shocks)</a:t>
            </a:r>
          </a:p>
        </p:txBody>
      </p:sp>
      <p:pic>
        <p:nvPicPr>
          <p:cNvPr id="14" name="rhowithpmov">
            <a:hlinkClick r:id="" action="ppaction://media"/>
            <a:extLst>
              <a:ext uri="{FF2B5EF4-FFF2-40B4-BE49-F238E27FC236}">
                <a16:creationId xmlns:a16="http://schemas.microsoft.com/office/drawing/2014/main" id="{F5173E5B-DE66-5043-FC71-C8934E32954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1914" y="116327"/>
            <a:ext cx="2511263" cy="3219822"/>
          </a:xfrm>
          <a:prstGeom prst="rect">
            <a:avLst/>
          </a:prstGeom>
        </p:spPr>
      </p:pic>
      <p:pic>
        <p:nvPicPr>
          <p:cNvPr id="15" name="rhowithemax">
            <a:hlinkClick r:id="" action="ppaction://media"/>
            <a:extLst>
              <a:ext uri="{FF2B5EF4-FFF2-40B4-BE49-F238E27FC236}">
                <a16:creationId xmlns:a16="http://schemas.microsoft.com/office/drawing/2014/main" id="{318F8974-1FAF-C603-BE44-849741AE6C57}"/>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798248" y="51470"/>
            <a:ext cx="2493832" cy="3385008"/>
          </a:xfrm>
          <a:prstGeom prst="rect">
            <a:avLst/>
          </a:prstGeom>
        </p:spPr>
      </p:pic>
    </p:spTree>
    <p:extLst>
      <p:ext uri="{BB962C8B-B14F-4D97-AF65-F5344CB8AC3E}">
        <p14:creationId xmlns:p14="http://schemas.microsoft.com/office/powerpoint/2010/main" val="3908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4"/>
                </p:tgtEl>
              </p:cMediaNode>
            </p:vide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16</a:t>
            </a:fld>
            <a:endParaRPr lang="en-US"/>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339502"/>
            <a:ext cx="3672408" cy="4305583"/>
          </a:xfrm>
          <a:prstGeom prst="rect">
            <a:avLst/>
          </a:prstGeom>
        </p:spPr>
      </p:pic>
      <p:sp>
        <p:nvSpPr>
          <p:cNvPr id="7" name="CasellaDiTesto 6"/>
          <p:cNvSpPr txBox="1"/>
          <p:nvPr/>
        </p:nvSpPr>
        <p:spPr>
          <a:xfrm>
            <a:off x="395536" y="365115"/>
            <a:ext cx="1878528" cy="523220"/>
          </a:xfrm>
          <a:prstGeom prst="rect">
            <a:avLst/>
          </a:prstGeom>
          <a:noFill/>
        </p:spPr>
        <p:txBody>
          <a:bodyPr wrap="none" rtlCol="0">
            <a:spAutoFit/>
          </a:bodyPr>
          <a:lstStyle/>
          <a:p>
            <a:r>
              <a:rPr lang="en-US" sz="1400" b="1" dirty="0">
                <a:solidFill>
                  <a:srgbClr val="C00000"/>
                </a:solidFill>
              </a:rPr>
              <a:t>Simulation parameters</a:t>
            </a:r>
          </a:p>
          <a:p>
            <a:endParaRPr lang="en-US" sz="1400" b="1" dirty="0">
              <a:solidFill>
                <a:srgbClr val="C00000"/>
              </a:solidFill>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170434"/>
            <a:ext cx="2247900" cy="1257300"/>
          </a:xfrm>
          <a:prstGeom prst="rect">
            <a:avLst/>
          </a:prstGeom>
        </p:spPr>
      </p:pic>
      <p:sp>
        <p:nvSpPr>
          <p:cNvPr id="9" name="CasellaDiTesto 8"/>
          <p:cNvSpPr txBox="1"/>
          <p:nvPr/>
        </p:nvSpPr>
        <p:spPr>
          <a:xfrm>
            <a:off x="1373656" y="2840037"/>
            <a:ext cx="1110112" cy="307777"/>
          </a:xfrm>
          <a:prstGeom prst="rect">
            <a:avLst/>
          </a:prstGeom>
          <a:noFill/>
        </p:spPr>
        <p:txBody>
          <a:bodyPr wrap="none" rtlCol="0">
            <a:spAutoFit/>
          </a:bodyPr>
          <a:lstStyle/>
          <a:p>
            <a:r>
              <a:rPr lang="en-US" sz="1400" dirty="0"/>
              <a:t>K-H unstable</a:t>
            </a:r>
          </a:p>
        </p:txBody>
      </p:sp>
    </p:spTree>
    <p:extLst>
      <p:ext uri="{BB962C8B-B14F-4D97-AF65-F5344CB8AC3E}">
        <p14:creationId xmlns:p14="http://schemas.microsoft.com/office/powerpoint/2010/main" val="2196842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17</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98" y="339502"/>
            <a:ext cx="3562135" cy="4372142"/>
          </a:xfrm>
          <a:prstGeom prst="rect">
            <a:avLst/>
          </a:prstGeom>
        </p:spPr>
      </p:pic>
      <p:sp>
        <p:nvSpPr>
          <p:cNvPr id="7" name="CasellaDiTesto 6"/>
          <p:cNvSpPr txBox="1"/>
          <p:nvPr/>
        </p:nvSpPr>
        <p:spPr>
          <a:xfrm>
            <a:off x="5652120" y="411510"/>
            <a:ext cx="1878528" cy="523220"/>
          </a:xfrm>
          <a:prstGeom prst="rect">
            <a:avLst/>
          </a:prstGeom>
          <a:noFill/>
        </p:spPr>
        <p:txBody>
          <a:bodyPr wrap="none" rtlCol="0">
            <a:spAutoFit/>
          </a:bodyPr>
          <a:lstStyle/>
          <a:p>
            <a:r>
              <a:rPr lang="en-US" sz="1400" b="1" dirty="0">
                <a:solidFill>
                  <a:srgbClr val="C00000"/>
                </a:solidFill>
              </a:rPr>
              <a:t>Simulation parameters</a:t>
            </a:r>
          </a:p>
          <a:p>
            <a:endParaRPr lang="en-US" sz="1400" b="1" dirty="0">
              <a:solidFill>
                <a:srgbClr val="C00000"/>
              </a:solidFill>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1275606"/>
            <a:ext cx="2247900" cy="1257300"/>
          </a:xfrm>
          <a:prstGeom prst="rect">
            <a:avLst/>
          </a:prstGeom>
        </p:spPr>
      </p:pic>
      <p:sp>
        <p:nvSpPr>
          <p:cNvPr id="9" name="CasellaDiTesto 8"/>
          <p:cNvSpPr txBox="1"/>
          <p:nvPr/>
        </p:nvSpPr>
        <p:spPr>
          <a:xfrm>
            <a:off x="5788379" y="3219822"/>
            <a:ext cx="2240005" cy="307777"/>
          </a:xfrm>
          <a:prstGeom prst="rect">
            <a:avLst/>
          </a:prstGeom>
          <a:noFill/>
        </p:spPr>
        <p:txBody>
          <a:bodyPr wrap="square" rtlCol="0">
            <a:spAutoFit/>
          </a:bodyPr>
          <a:lstStyle/>
          <a:p>
            <a:r>
              <a:rPr lang="en-US" sz="1400" dirty="0"/>
              <a:t>Current-Driven unstable</a:t>
            </a:r>
          </a:p>
        </p:txBody>
      </p:sp>
    </p:spTree>
    <p:extLst>
      <p:ext uri="{BB962C8B-B14F-4D97-AF65-F5344CB8AC3E}">
        <p14:creationId xmlns:p14="http://schemas.microsoft.com/office/powerpoint/2010/main" val="3265613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18</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41" y="547080"/>
            <a:ext cx="5948751" cy="3752862"/>
          </a:xfrm>
          <a:prstGeom prst="rect">
            <a:avLst/>
          </a:prstGeom>
        </p:spPr>
      </p:pic>
      <p:grpSp>
        <p:nvGrpSpPr>
          <p:cNvPr id="8" name="Gruppo 7"/>
          <p:cNvGrpSpPr/>
          <p:nvPr/>
        </p:nvGrpSpPr>
        <p:grpSpPr>
          <a:xfrm>
            <a:off x="6156176" y="2359209"/>
            <a:ext cx="2664296" cy="2300773"/>
            <a:chOff x="6300192" y="411510"/>
            <a:chExt cx="2664296" cy="2300773"/>
          </a:xfrm>
        </p:grpSpPr>
        <p:sp>
          <p:nvSpPr>
            <p:cNvPr id="6" name="CasellaDiTesto 5"/>
            <p:cNvSpPr txBox="1"/>
            <p:nvPr/>
          </p:nvSpPr>
          <p:spPr>
            <a:xfrm>
              <a:off x="6804248" y="411510"/>
              <a:ext cx="1068819" cy="338554"/>
            </a:xfrm>
            <a:prstGeom prst="rect">
              <a:avLst/>
            </a:prstGeom>
            <a:noFill/>
          </p:spPr>
          <p:txBody>
            <a:bodyPr wrap="none" rtlCol="0">
              <a:spAutoFit/>
            </a:bodyPr>
            <a:lstStyle/>
            <a:p>
              <a:r>
                <a:rPr lang="en-US" sz="1600" b="1" dirty="0"/>
                <a:t>Kink </a:t>
              </a:r>
              <a:r>
                <a:rPr lang="en-US" sz="1600" b="1" dirty="0" err="1"/>
                <a:t>vs</a:t>
              </a:r>
              <a:r>
                <a:rPr lang="en-US" sz="1600" b="1" dirty="0"/>
                <a:t> KH</a:t>
              </a:r>
            </a:p>
          </p:txBody>
        </p:sp>
        <p:sp>
          <p:nvSpPr>
            <p:cNvPr id="7" name="CasellaDiTesto 6"/>
            <p:cNvSpPr txBox="1"/>
            <p:nvPr/>
          </p:nvSpPr>
          <p:spPr>
            <a:xfrm>
              <a:off x="6300192" y="773291"/>
              <a:ext cx="2664296" cy="1938992"/>
            </a:xfrm>
            <a:prstGeom prst="rect">
              <a:avLst/>
            </a:prstGeom>
            <a:noFill/>
          </p:spPr>
          <p:txBody>
            <a:bodyPr wrap="square" rtlCol="0">
              <a:spAutoFit/>
            </a:bodyPr>
            <a:lstStyle/>
            <a:p>
              <a:pPr marL="171450" indent="-171450">
                <a:buFont typeface="Arial" pitchFamily="34" charset="0"/>
                <a:buChar char="•"/>
              </a:pPr>
              <a:r>
                <a:rPr lang="en-US" sz="1200" dirty="0"/>
                <a:t>The nature of the shock acceleration is fundamentally different between Kink unstable and KH unstable jet</a:t>
              </a:r>
            </a:p>
            <a:p>
              <a:pPr marL="171450" indent="-171450">
                <a:buFont typeface="Arial" pitchFamily="34" charset="0"/>
                <a:buChar char="•"/>
              </a:pPr>
              <a:endParaRPr lang="en-US" sz="1200" dirty="0"/>
            </a:p>
            <a:p>
              <a:pPr marL="171450" indent="-171450">
                <a:buFont typeface="Arial" pitchFamily="34" charset="0"/>
                <a:buChar char="•"/>
              </a:pPr>
              <a:r>
                <a:rPr lang="en-US" sz="1200" dirty="0"/>
                <a:t>Kink unstable jet have extended terminal shocks</a:t>
              </a:r>
            </a:p>
            <a:p>
              <a:pPr marL="171450" indent="-171450">
                <a:buFont typeface="Arial" pitchFamily="34" charset="0"/>
                <a:buChar char="•"/>
              </a:pPr>
              <a:endParaRPr lang="en-US" sz="1200" dirty="0"/>
            </a:p>
            <a:p>
              <a:pPr marL="171450" indent="-171450">
                <a:buFont typeface="Arial" pitchFamily="34" charset="0"/>
                <a:buChar char="•"/>
              </a:pPr>
              <a:r>
                <a:rPr lang="en-US" sz="1200" dirty="0"/>
                <a:t>KH unstable jet have weaker internal shocks all through the </a:t>
              </a:r>
              <a:r>
                <a:rPr lang="en-US" sz="1200" dirty="0" err="1"/>
                <a:t>coccon</a:t>
              </a:r>
              <a:endParaRPr lang="en-US" sz="1200" dirty="0"/>
            </a:p>
            <a:p>
              <a:endParaRPr lang="en-US" sz="1200" dirty="0"/>
            </a:p>
          </p:txBody>
        </p:sp>
      </p:grpSp>
      <p:sp>
        <p:nvSpPr>
          <p:cNvPr id="9" name="CasellaDiTesto 8"/>
          <p:cNvSpPr txBox="1"/>
          <p:nvPr/>
        </p:nvSpPr>
        <p:spPr>
          <a:xfrm>
            <a:off x="1475656" y="319757"/>
            <a:ext cx="1397498" cy="307777"/>
          </a:xfrm>
          <a:prstGeom prst="rect">
            <a:avLst/>
          </a:prstGeom>
          <a:noFill/>
        </p:spPr>
        <p:txBody>
          <a:bodyPr wrap="none" rtlCol="0">
            <a:spAutoFit/>
          </a:bodyPr>
          <a:lstStyle/>
          <a:p>
            <a:r>
              <a:rPr lang="en-US" sz="1400" dirty="0"/>
              <a:t>Kink unstable jet</a:t>
            </a:r>
          </a:p>
        </p:txBody>
      </p:sp>
      <p:sp>
        <p:nvSpPr>
          <p:cNvPr id="10" name="CasellaDiTesto 9"/>
          <p:cNvSpPr txBox="1"/>
          <p:nvPr/>
        </p:nvSpPr>
        <p:spPr>
          <a:xfrm>
            <a:off x="4110606" y="319757"/>
            <a:ext cx="1291700" cy="307777"/>
          </a:xfrm>
          <a:prstGeom prst="rect">
            <a:avLst/>
          </a:prstGeom>
          <a:noFill/>
        </p:spPr>
        <p:txBody>
          <a:bodyPr wrap="none" rtlCol="0">
            <a:spAutoFit/>
          </a:bodyPr>
          <a:lstStyle/>
          <a:p>
            <a:r>
              <a:rPr lang="en-US" sz="1400" dirty="0"/>
              <a:t>KH unstable jet</a:t>
            </a:r>
          </a:p>
        </p:txBody>
      </p:sp>
      <p:pic>
        <p:nvPicPr>
          <p:cNvPr id="11" name="Immagin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473645"/>
            <a:ext cx="2475274" cy="1732150"/>
          </a:xfrm>
          <a:prstGeom prst="rect">
            <a:avLst/>
          </a:prstGeom>
        </p:spPr>
      </p:pic>
    </p:spTree>
    <p:extLst>
      <p:ext uri="{BB962C8B-B14F-4D97-AF65-F5344CB8AC3E}">
        <p14:creationId xmlns:p14="http://schemas.microsoft.com/office/powerpoint/2010/main" val="393014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19</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5486"/>
            <a:ext cx="3744416" cy="4620449"/>
          </a:xfrm>
          <a:prstGeom prst="rect">
            <a:avLst/>
          </a:prstGeom>
        </p:spPr>
      </p:pic>
      <p:sp>
        <p:nvSpPr>
          <p:cNvPr id="6" name="CasellaDiTesto 5"/>
          <p:cNvSpPr txBox="1"/>
          <p:nvPr/>
        </p:nvSpPr>
        <p:spPr>
          <a:xfrm>
            <a:off x="6012160" y="608370"/>
            <a:ext cx="1878528" cy="523220"/>
          </a:xfrm>
          <a:prstGeom prst="rect">
            <a:avLst/>
          </a:prstGeom>
          <a:noFill/>
        </p:spPr>
        <p:txBody>
          <a:bodyPr wrap="none" rtlCol="0">
            <a:spAutoFit/>
          </a:bodyPr>
          <a:lstStyle/>
          <a:p>
            <a:r>
              <a:rPr lang="en-US" sz="1400" b="1" dirty="0">
                <a:solidFill>
                  <a:srgbClr val="C00000"/>
                </a:solidFill>
              </a:rPr>
              <a:t>Simulation parameters</a:t>
            </a:r>
          </a:p>
          <a:p>
            <a:endParaRPr lang="en-US" sz="1400" b="1" dirty="0">
              <a:solidFill>
                <a:srgbClr val="C00000"/>
              </a:solidFill>
            </a:endParaRP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484" y="1635646"/>
            <a:ext cx="2247900" cy="1257300"/>
          </a:xfrm>
          <a:prstGeom prst="rect">
            <a:avLst/>
          </a:prstGeom>
        </p:spPr>
      </p:pic>
      <p:sp>
        <p:nvSpPr>
          <p:cNvPr id="8" name="CasellaDiTesto 7"/>
          <p:cNvSpPr txBox="1"/>
          <p:nvPr/>
        </p:nvSpPr>
        <p:spPr>
          <a:xfrm>
            <a:off x="6448722" y="3219821"/>
            <a:ext cx="1147614" cy="307777"/>
          </a:xfrm>
          <a:prstGeom prst="rect">
            <a:avLst/>
          </a:prstGeom>
          <a:noFill/>
        </p:spPr>
        <p:txBody>
          <a:bodyPr wrap="square" rtlCol="0">
            <a:spAutoFit/>
          </a:bodyPr>
          <a:lstStyle/>
          <a:p>
            <a:r>
              <a:rPr lang="en-US" sz="1400" dirty="0"/>
              <a:t>Stable jet</a:t>
            </a:r>
          </a:p>
        </p:txBody>
      </p:sp>
    </p:spTree>
    <p:extLst>
      <p:ext uri="{BB962C8B-B14F-4D97-AF65-F5344CB8AC3E}">
        <p14:creationId xmlns:p14="http://schemas.microsoft.com/office/powerpoint/2010/main" val="22477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dirty="0"/>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2</a:t>
            </a:fld>
            <a:endParaRPr lang="en-US" dirty="0"/>
          </a:p>
        </p:txBody>
      </p:sp>
      <p:sp>
        <p:nvSpPr>
          <p:cNvPr id="5" name="CasellaDiTesto 4"/>
          <p:cNvSpPr txBox="1"/>
          <p:nvPr/>
        </p:nvSpPr>
        <p:spPr>
          <a:xfrm>
            <a:off x="467544" y="411510"/>
            <a:ext cx="3820213" cy="369332"/>
          </a:xfrm>
          <a:prstGeom prst="rect">
            <a:avLst/>
          </a:prstGeom>
          <a:noFill/>
        </p:spPr>
        <p:txBody>
          <a:bodyPr wrap="none" rtlCol="0">
            <a:spAutoFit/>
          </a:bodyPr>
          <a:lstStyle/>
          <a:p>
            <a:r>
              <a:rPr lang="en-US" b="1" dirty="0">
                <a:solidFill>
                  <a:srgbClr val="C00000"/>
                </a:solidFill>
              </a:rPr>
              <a:t>How can we approach the jet physics?</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987574"/>
            <a:ext cx="2518875"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asellaDiTesto 7"/>
          <p:cNvSpPr txBox="1"/>
          <p:nvPr/>
        </p:nvSpPr>
        <p:spPr>
          <a:xfrm>
            <a:off x="3490844" y="1396390"/>
            <a:ext cx="2953364" cy="2831544"/>
          </a:xfrm>
          <a:prstGeom prst="rect">
            <a:avLst/>
          </a:prstGeom>
          <a:noFill/>
        </p:spPr>
        <p:txBody>
          <a:bodyPr wrap="square" rtlCol="0">
            <a:spAutoFit/>
          </a:bodyPr>
          <a:lstStyle/>
          <a:p>
            <a:r>
              <a:rPr lang="en-US" b="1" dirty="0">
                <a:solidFill>
                  <a:srgbClr val="C00000"/>
                </a:solidFill>
              </a:rPr>
              <a:t>• Launching </a:t>
            </a:r>
            <a:r>
              <a:rPr lang="en-US" b="1" dirty="0" err="1">
                <a:solidFill>
                  <a:srgbClr val="C00000"/>
                </a:solidFill>
              </a:rPr>
              <a:t>phase</a:t>
            </a:r>
            <a:r>
              <a:rPr lang="en-US" dirty="0" err="1"/>
              <a:t>:</a:t>
            </a:r>
            <a:r>
              <a:rPr lang="en-US" sz="1400" dirty="0" err="1"/>
              <a:t>acceleration</a:t>
            </a:r>
            <a:r>
              <a:rPr lang="en-US" sz="1400" dirty="0"/>
              <a:t> </a:t>
            </a:r>
          </a:p>
          <a:p>
            <a:r>
              <a:rPr lang="en-US" sz="1400" dirty="0"/>
              <a:t>    from  disk and collimation</a:t>
            </a:r>
          </a:p>
          <a:p>
            <a:endParaRPr lang="en-US" b="1" dirty="0">
              <a:solidFill>
                <a:srgbClr val="C00000"/>
              </a:solidFill>
            </a:endParaRPr>
          </a:p>
          <a:p>
            <a:r>
              <a:rPr lang="en-US" b="1" dirty="0">
                <a:solidFill>
                  <a:srgbClr val="C00000"/>
                </a:solidFill>
              </a:rPr>
              <a:t>• Propagation phase</a:t>
            </a:r>
            <a:r>
              <a:rPr lang="en-US" dirty="0"/>
              <a:t>: </a:t>
            </a:r>
          </a:p>
          <a:p>
            <a:r>
              <a:rPr lang="en-US" sz="1400" dirty="0"/>
              <a:t>    confinement and stability</a:t>
            </a:r>
          </a:p>
          <a:p>
            <a:endParaRPr lang="en-US" sz="1400" dirty="0"/>
          </a:p>
          <a:p>
            <a:r>
              <a:rPr lang="en-US" b="1" dirty="0">
                <a:solidFill>
                  <a:srgbClr val="C00000"/>
                </a:solidFill>
              </a:rPr>
              <a:t>•</a:t>
            </a:r>
            <a:r>
              <a:rPr lang="en-US" dirty="0"/>
              <a:t> </a:t>
            </a:r>
            <a:r>
              <a:rPr lang="en-US" b="1" dirty="0">
                <a:solidFill>
                  <a:srgbClr val="C00000"/>
                </a:solidFill>
              </a:rPr>
              <a:t>Termination</a:t>
            </a:r>
            <a:r>
              <a:rPr lang="en-US" dirty="0"/>
              <a:t>: </a:t>
            </a:r>
            <a:r>
              <a:rPr lang="en-US" sz="1400" dirty="0"/>
              <a:t>Termination    </a:t>
            </a:r>
          </a:p>
          <a:p>
            <a:r>
              <a:rPr lang="en-US" sz="1400" dirty="0"/>
              <a:t>    interaction with external medium</a:t>
            </a:r>
          </a:p>
          <a:p>
            <a:endParaRPr lang="en-US" sz="1400" dirty="0"/>
          </a:p>
          <a:p>
            <a:r>
              <a:rPr lang="en-US" b="1" dirty="0">
                <a:solidFill>
                  <a:srgbClr val="C00000"/>
                </a:solidFill>
              </a:rPr>
              <a:t>•</a:t>
            </a:r>
            <a:r>
              <a:rPr lang="en-US" dirty="0"/>
              <a:t> </a:t>
            </a:r>
            <a:r>
              <a:rPr lang="en-US" b="1" dirty="0">
                <a:solidFill>
                  <a:srgbClr val="C00000"/>
                </a:solidFill>
              </a:rPr>
              <a:t>High-energy electron    </a:t>
            </a:r>
          </a:p>
          <a:p>
            <a:r>
              <a:rPr lang="en-US" b="1" dirty="0">
                <a:solidFill>
                  <a:srgbClr val="C00000"/>
                </a:solidFill>
              </a:rPr>
              <a:t>   acceleration  </a:t>
            </a:r>
          </a:p>
        </p:txBody>
      </p:sp>
      <p:grpSp>
        <p:nvGrpSpPr>
          <p:cNvPr id="13" name="Gruppo 12"/>
          <p:cNvGrpSpPr/>
          <p:nvPr/>
        </p:nvGrpSpPr>
        <p:grpSpPr>
          <a:xfrm>
            <a:off x="6444208" y="1491630"/>
            <a:ext cx="2160240" cy="2554545"/>
            <a:chOff x="6597950" y="1491630"/>
            <a:chExt cx="1800200" cy="2554545"/>
          </a:xfrm>
        </p:grpSpPr>
        <p:sp>
          <p:nvSpPr>
            <p:cNvPr id="9" name="CasellaDiTesto 8"/>
            <p:cNvSpPr txBox="1"/>
            <p:nvPr/>
          </p:nvSpPr>
          <p:spPr>
            <a:xfrm>
              <a:off x="6597950" y="1491630"/>
              <a:ext cx="1800200" cy="2554545"/>
            </a:xfrm>
            <a:prstGeom prst="rect">
              <a:avLst/>
            </a:prstGeom>
            <a:noFill/>
          </p:spPr>
          <p:txBody>
            <a:bodyPr wrap="square" rtlCol="0">
              <a:spAutoFit/>
            </a:bodyPr>
            <a:lstStyle/>
            <a:p>
              <a:r>
                <a:rPr lang="en-US" sz="1400" dirty="0"/>
                <a:t>     10</a:t>
              </a:r>
              <a:r>
                <a:rPr lang="en-US" sz="1600" baseline="30000" dirty="0"/>
                <a:t>15 </a:t>
              </a:r>
              <a:r>
                <a:rPr lang="en-US" sz="1600" dirty="0"/>
                <a:t>cm</a:t>
              </a:r>
            </a:p>
            <a:p>
              <a:endParaRPr lang="en-US" sz="1600" dirty="0"/>
            </a:p>
            <a:p>
              <a:endParaRPr lang="en-US" sz="1600" dirty="0"/>
            </a:p>
            <a:p>
              <a:r>
                <a:rPr lang="en-US" sz="1600" dirty="0"/>
                <a:t>    1-100 </a:t>
              </a:r>
              <a:r>
                <a:rPr lang="en-US" sz="1600" dirty="0" err="1"/>
                <a:t>kpc</a:t>
              </a:r>
              <a:endParaRPr lang="en-US" sz="1600" dirty="0"/>
            </a:p>
            <a:p>
              <a:endParaRPr lang="en-US" sz="1600" dirty="0"/>
            </a:p>
            <a:p>
              <a:endParaRPr lang="en-US" sz="1600" dirty="0"/>
            </a:p>
            <a:p>
              <a:r>
                <a:rPr lang="en-US" sz="1600" dirty="0"/>
                <a:t>&gt;  100 </a:t>
              </a:r>
              <a:r>
                <a:rPr lang="en-US" sz="1600" dirty="0" err="1"/>
                <a:t>kpc</a:t>
              </a:r>
              <a:r>
                <a:rPr lang="en-US" sz="1600" dirty="0"/>
                <a:t>  (3 x 10</a:t>
              </a:r>
              <a:r>
                <a:rPr lang="en-US" sz="1600" baseline="30000" dirty="0"/>
                <a:t>23 </a:t>
              </a:r>
              <a:r>
                <a:rPr lang="en-US" sz="1600" dirty="0"/>
                <a:t>cm)</a:t>
              </a:r>
            </a:p>
            <a:p>
              <a:pPr marL="285750" indent="-285750">
                <a:buFont typeface="Wingdings"/>
                <a:buChar char="Ø"/>
              </a:pPr>
              <a:endParaRPr lang="en-US" sz="1600" dirty="0"/>
            </a:p>
            <a:p>
              <a:r>
                <a:rPr lang="en-US" sz="1600" dirty="0"/>
                <a:t> </a:t>
              </a:r>
            </a:p>
            <a:p>
              <a:r>
                <a:rPr lang="en-US" sz="1600" dirty="0"/>
                <a:t>     10</a:t>
              </a:r>
              <a:r>
                <a:rPr lang="en-US" sz="1600" baseline="30000" dirty="0"/>
                <a:t>4 </a:t>
              </a:r>
              <a:r>
                <a:rPr lang="en-US" sz="1600" dirty="0"/>
                <a:t>cm</a:t>
              </a:r>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98" y="1563638"/>
              <a:ext cx="171450" cy="219075"/>
            </a:xfrm>
            <a:prstGeom prst="rect">
              <a:avLst/>
            </a:prstGeom>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98" y="2283718"/>
              <a:ext cx="171450" cy="219075"/>
            </a:xfrm>
            <a:prstGeom prst="rect">
              <a:avLst/>
            </a:prstGeom>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798" y="3792835"/>
              <a:ext cx="171450" cy="219075"/>
            </a:xfrm>
            <a:prstGeom prst="rect">
              <a:avLst/>
            </a:prstGeom>
          </p:spPr>
        </p:pic>
      </p:grpSp>
    </p:spTree>
    <p:extLst>
      <p:ext uri="{BB962C8B-B14F-4D97-AF65-F5344CB8AC3E}">
        <p14:creationId xmlns:p14="http://schemas.microsoft.com/office/powerpoint/2010/main" val="4063167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20</a:t>
            </a:fld>
            <a:endParaRPr lang="en-US"/>
          </a:p>
        </p:txBody>
      </p:sp>
      <p:sp>
        <p:nvSpPr>
          <p:cNvPr id="5" name="CasellaDiTesto 4"/>
          <p:cNvSpPr txBox="1"/>
          <p:nvPr/>
        </p:nvSpPr>
        <p:spPr>
          <a:xfrm>
            <a:off x="3344370" y="258202"/>
            <a:ext cx="2163734" cy="369332"/>
          </a:xfrm>
          <a:prstGeom prst="rect">
            <a:avLst/>
          </a:prstGeom>
          <a:noFill/>
        </p:spPr>
        <p:txBody>
          <a:bodyPr wrap="none" rtlCol="0">
            <a:spAutoFit/>
          </a:bodyPr>
          <a:lstStyle/>
          <a:p>
            <a:r>
              <a:rPr lang="en-US" b="1" dirty="0">
                <a:solidFill>
                  <a:srgbClr val="C00000"/>
                </a:solidFill>
              </a:rPr>
              <a:t>Some considerations</a:t>
            </a:r>
          </a:p>
        </p:txBody>
      </p:sp>
      <p:sp>
        <p:nvSpPr>
          <p:cNvPr id="6" name="CasellaDiTesto 5"/>
          <p:cNvSpPr txBox="1"/>
          <p:nvPr/>
        </p:nvSpPr>
        <p:spPr>
          <a:xfrm>
            <a:off x="755577" y="771550"/>
            <a:ext cx="7488832" cy="3693319"/>
          </a:xfrm>
          <a:prstGeom prst="rect">
            <a:avLst/>
          </a:prstGeom>
          <a:noFill/>
        </p:spPr>
        <p:txBody>
          <a:bodyPr wrap="square" rtlCol="0">
            <a:spAutoFit/>
          </a:bodyPr>
          <a:lstStyle/>
          <a:p>
            <a:pPr marL="285750" indent="-285750">
              <a:buFont typeface="Arial" pitchFamily="34" charset="0"/>
              <a:buChar char="•"/>
            </a:pPr>
            <a:r>
              <a:rPr lang="en-US" dirty="0"/>
              <a:t>Low power jets be decelerated from relativistic to sub-relativistic velocities as a consequence of entrainment due to KH instabilities.</a:t>
            </a:r>
          </a:p>
          <a:p>
            <a:pPr marL="285750" indent="-285750">
              <a:buFont typeface="Arial" pitchFamily="34" charset="0"/>
              <a:buChar char="•"/>
            </a:pPr>
            <a:endParaRPr lang="en-US" dirty="0"/>
          </a:p>
          <a:p>
            <a:pPr marL="285750" indent="-285750">
              <a:buFont typeface="Arial" pitchFamily="34" charset="0"/>
              <a:buChar char="•"/>
            </a:pPr>
            <a:r>
              <a:rPr lang="en-US" dirty="0"/>
              <a:t>The radio source morphology does not depend on jet power only, but also magnetic field and density ratio play important roles</a:t>
            </a:r>
          </a:p>
          <a:p>
            <a:pPr marL="285750" indent="-285750">
              <a:buFont typeface="Arial" pitchFamily="34" charset="0"/>
              <a:buChar char="•"/>
            </a:pPr>
            <a:endParaRPr lang="en-US" dirty="0"/>
          </a:p>
          <a:p>
            <a:pPr marL="285750" indent="-285750">
              <a:buFont typeface="Arial" pitchFamily="34" charset="0"/>
              <a:buChar char="•"/>
            </a:pPr>
            <a:r>
              <a:rPr lang="en-US" dirty="0"/>
              <a:t>The magnetic field on one side stabilizes KH instabilities, on the other it leads to Current Driven (Kink) instabilities. Low and intermediate power jets with strong magnetic field can develop complex and variegated morphologies</a:t>
            </a:r>
          </a:p>
          <a:p>
            <a:pPr marL="285750" indent="-285750">
              <a:buFont typeface="Arial" pitchFamily="34" charset="0"/>
              <a:buChar char="•"/>
            </a:pPr>
            <a:endParaRPr lang="en-US" dirty="0"/>
          </a:p>
          <a:p>
            <a:pPr marL="285750" indent="-285750">
              <a:buFont typeface="Arial" pitchFamily="34" charset="0"/>
              <a:buChar char="•"/>
            </a:pPr>
            <a:r>
              <a:rPr lang="en-US" dirty="0"/>
              <a:t>The different instabilities play important role also in higher power jets and in the evolution of non-thermal particles.</a:t>
            </a:r>
          </a:p>
        </p:txBody>
      </p:sp>
    </p:spTree>
    <p:extLst>
      <p:ext uri="{BB962C8B-B14F-4D97-AF65-F5344CB8AC3E}">
        <p14:creationId xmlns:p14="http://schemas.microsoft.com/office/powerpoint/2010/main" val="2938796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21</a:t>
            </a:fld>
            <a:endParaRPr lang="en-US"/>
          </a:p>
        </p:txBody>
      </p:sp>
      <p:sp>
        <p:nvSpPr>
          <p:cNvPr id="5" name="CasellaDiTesto 4"/>
          <p:cNvSpPr txBox="1"/>
          <p:nvPr/>
        </p:nvSpPr>
        <p:spPr>
          <a:xfrm>
            <a:off x="3132186" y="834266"/>
            <a:ext cx="1655838" cy="369332"/>
          </a:xfrm>
          <a:prstGeom prst="rect">
            <a:avLst/>
          </a:prstGeom>
          <a:noFill/>
        </p:spPr>
        <p:txBody>
          <a:bodyPr wrap="none" rtlCol="0">
            <a:spAutoFit/>
          </a:bodyPr>
          <a:lstStyle/>
          <a:p>
            <a:r>
              <a:rPr lang="en-US" b="1" dirty="0">
                <a:solidFill>
                  <a:srgbClr val="C00000"/>
                </a:solidFill>
              </a:rPr>
              <a:t>…. perspectives</a:t>
            </a:r>
          </a:p>
        </p:txBody>
      </p:sp>
      <p:sp>
        <p:nvSpPr>
          <p:cNvPr id="6" name="CasellaDiTesto 5"/>
          <p:cNvSpPr txBox="1"/>
          <p:nvPr/>
        </p:nvSpPr>
        <p:spPr>
          <a:xfrm>
            <a:off x="395536" y="1548537"/>
            <a:ext cx="7848872" cy="2031325"/>
          </a:xfrm>
          <a:prstGeom prst="rect">
            <a:avLst/>
          </a:prstGeom>
          <a:noFill/>
        </p:spPr>
        <p:txBody>
          <a:bodyPr wrap="square" rtlCol="0">
            <a:spAutoFit/>
          </a:bodyPr>
          <a:lstStyle/>
          <a:p>
            <a:pPr marL="285750" indent="-285750">
              <a:buFont typeface="Arial" pitchFamily="34" charset="0"/>
              <a:buChar char="•"/>
            </a:pPr>
            <a:r>
              <a:rPr lang="en-US" sz="1400" dirty="0"/>
              <a:t>Adopting injection conditions more in agreement with acceleration models, more proper velocity structure (</a:t>
            </a:r>
            <a:r>
              <a:rPr lang="en-US" sz="1400" dirty="0" err="1"/>
              <a:t>spine+wind</a:t>
            </a:r>
            <a:r>
              <a:rPr lang="en-US" sz="1400" dirty="0"/>
              <a:t>)</a:t>
            </a:r>
          </a:p>
          <a:p>
            <a:pPr marL="285750" indent="-285750">
              <a:buFont typeface="Arial" pitchFamily="34" charset="0"/>
              <a:buChar char="•"/>
            </a:pPr>
            <a:endParaRPr lang="en-US" sz="1400" dirty="0"/>
          </a:p>
          <a:p>
            <a:pPr marL="285750" indent="-285750">
              <a:buFont typeface="Arial" pitchFamily="34" charset="0"/>
              <a:buChar char="•"/>
            </a:pPr>
            <a:r>
              <a:rPr lang="en-US" sz="1400" dirty="0"/>
              <a:t>New developments in the </a:t>
            </a:r>
            <a:r>
              <a:rPr lang="en-US" sz="1400"/>
              <a:t>particle  module (PLUTO code): </a:t>
            </a:r>
            <a:endParaRPr lang="en-US" sz="1400" dirty="0"/>
          </a:p>
          <a:p>
            <a:r>
              <a:rPr lang="en-US" sz="1400" dirty="0"/>
              <a:t>        - particle acceleration from magnetic reconnection and turbulence</a:t>
            </a:r>
          </a:p>
          <a:p>
            <a:r>
              <a:rPr lang="en-US" sz="1400" dirty="0"/>
              <a:t>        - feedback of relativistic particles on the fluid</a:t>
            </a:r>
          </a:p>
          <a:p>
            <a:r>
              <a:rPr lang="en-US" sz="1400" dirty="0"/>
              <a:t>        - treatment of synchrotron  self </a:t>
            </a:r>
            <a:r>
              <a:rPr lang="en-US" sz="1400" dirty="0" err="1"/>
              <a:t>compton</a:t>
            </a:r>
            <a:r>
              <a:rPr lang="en-US" sz="1400" dirty="0"/>
              <a:t> </a:t>
            </a:r>
          </a:p>
          <a:p>
            <a:r>
              <a:rPr lang="en-US" sz="1400" dirty="0"/>
              <a:t>        - …..</a:t>
            </a:r>
          </a:p>
          <a:p>
            <a:pPr marL="285750" indent="-285750">
              <a:buFont typeface="Arial" pitchFamily="34" charset="0"/>
              <a:buChar char="•"/>
            </a:pPr>
            <a:endParaRPr lang="en-US" sz="1400" dirty="0"/>
          </a:p>
        </p:txBody>
      </p:sp>
      <p:sp>
        <p:nvSpPr>
          <p:cNvPr id="7" name="CasellaDiTesto 6"/>
          <p:cNvSpPr txBox="1"/>
          <p:nvPr/>
        </p:nvSpPr>
        <p:spPr>
          <a:xfrm>
            <a:off x="3035189" y="3592056"/>
            <a:ext cx="2832955" cy="707886"/>
          </a:xfrm>
          <a:prstGeom prst="rect">
            <a:avLst/>
          </a:prstGeom>
          <a:noFill/>
        </p:spPr>
        <p:txBody>
          <a:bodyPr wrap="none" rtlCol="0">
            <a:spAutoFit/>
          </a:bodyPr>
          <a:lstStyle/>
          <a:p>
            <a:r>
              <a:rPr lang="en-US" sz="4000" dirty="0">
                <a:solidFill>
                  <a:srgbClr val="C00000"/>
                </a:solidFill>
              </a:rPr>
              <a:t>Thank you!!!</a:t>
            </a:r>
          </a:p>
        </p:txBody>
      </p:sp>
    </p:spTree>
    <p:extLst>
      <p:ext uri="{BB962C8B-B14F-4D97-AF65-F5344CB8AC3E}">
        <p14:creationId xmlns:p14="http://schemas.microsoft.com/office/powerpoint/2010/main" val="4673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dirty="0"/>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3</a:t>
            </a:fld>
            <a:endParaRPr lang="en-US" dirty="0"/>
          </a:p>
        </p:txBody>
      </p:sp>
      <p:sp>
        <p:nvSpPr>
          <p:cNvPr id="5" name="CasellaDiTesto 4"/>
          <p:cNvSpPr txBox="1"/>
          <p:nvPr/>
        </p:nvSpPr>
        <p:spPr>
          <a:xfrm>
            <a:off x="683568" y="483518"/>
            <a:ext cx="2123082" cy="369332"/>
          </a:xfrm>
          <a:prstGeom prst="rect">
            <a:avLst/>
          </a:prstGeom>
          <a:noFill/>
        </p:spPr>
        <p:txBody>
          <a:bodyPr wrap="none" rtlCol="0">
            <a:spAutoFit/>
          </a:bodyPr>
          <a:lstStyle/>
          <a:p>
            <a:r>
              <a:rPr lang="en-US" b="1" dirty="0" err="1">
                <a:solidFill>
                  <a:srgbClr val="C00000"/>
                </a:solidFill>
              </a:rPr>
              <a:t>Multiscale</a:t>
            </a:r>
            <a:r>
              <a:rPr lang="en-US" b="1" dirty="0">
                <a:solidFill>
                  <a:srgbClr val="C00000"/>
                </a:solidFill>
              </a:rPr>
              <a:t> approach</a:t>
            </a:r>
          </a:p>
        </p:txBody>
      </p:sp>
      <p:grpSp>
        <p:nvGrpSpPr>
          <p:cNvPr id="27" name="Gruppo 26"/>
          <p:cNvGrpSpPr/>
          <p:nvPr/>
        </p:nvGrpSpPr>
        <p:grpSpPr>
          <a:xfrm>
            <a:off x="357414" y="982209"/>
            <a:ext cx="5798762" cy="3600400"/>
            <a:chOff x="1331640" y="843558"/>
            <a:chExt cx="5798762" cy="3600400"/>
          </a:xfrm>
        </p:grpSpPr>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635646"/>
              <a:ext cx="5562886" cy="1828894"/>
            </a:xfrm>
            <a:prstGeom prst="rect">
              <a:avLst/>
            </a:prstGeom>
          </p:spPr>
        </p:pic>
        <p:cxnSp>
          <p:nvCxnSpPr>
            <p:cNvPr id="8" name="Connettore 1 7"/>
            <p:cNvCxnSpPr/>
            <p:nvPr/>
          </p:nvCxnSpPr>
          <p:spPr>
            <a:xfrm>
              <a:off x="4126466" y="1856220"/>
              <a:ext cx="0" cy="1387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3131840" y="1875336"/>
              <a:ext cx="0" cy="1387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979712" y="1875336"/>
              <a:ext cx="0" cy="1387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6891092" y="1875336"/>
              <a:ext cx="0" cy="1387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5652120" y="1875336"/>
              <a:ext cx="0" cy="13877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4644008" y="1856220"/>
              <a:ext cx="0" cy="1387746"/>
            </a:xfrm>
            <a:prstGeom prst="line">
              <a:avLst/>
            </a:prstGeom>
          </p:spPr>
          <p:style>
            <a:lnRef idx="1">
              <a:schemeClr val="accent1"/>
            </a:lnRef>
            <a:fillRef idx="0">
              <a:schemeClr val="accent1"/>
            </a:fillRef>
            <a:effectRef idx="0">
              <a:schemeClr val="accent1"/>
            </a:effectRef>
            <a:fontRef idx="minor">
              <a:schemeClr val="tx1"/>
            </a:fontRef>
          </p:style>
        </p:cxnSp>
        <p:sp>
          <p:nvSpPr>
            <p:cNvPr id="16" name="Parentesi graffa aperta 15"/>
            <p:cNvSpPr/>
            <p:nvPr/>
          </p:nvSpPr>
          <p:spPr>
            <a:xfrm rot="5400000">
              <a:off x="4228814" y="1375900"/>
              <a:ext cx="318900" cy="5503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CasellaDiTesto 16"/>
            <p:cNvSpPr txBox="1"/>
            <p:nvPr/>
          </p:nvSpPr>
          <p:spPr>
            <a:xfrm>
              <a:off x="3715492" y="843558"/>
              <a:ext cx="1432572" cy="523220"/>
            </a:xfrm>
            <a:prstGeom prst="rect">
              <a:avLst/>
            </a:prstGeom>
            <a:noFill/>
          </p:spPr>
          <p:txBody>
            <a:bodyPr wrap="none" rtlCol="0">
              <a:spAutoFit/>
            </a:bodyPr>
            <a:lstStyle/>
            <a:p>
              <a:r>
                <a:rPr lang="en-US" sz="1400" dirty="0"/>
                <a:t>Launching region</a:t>
              </a:r>
            </a:p>
            <a:p>
              <a:r>
                <a:rPr lang="en-US" sz="1400" dirty="0"/>
                <a:t>       10</a:t>
              </a:r>
              <a:r>
                <a:rPr lang="en-US" sz="1400" baseline="30000" dirty="0"/>
                <a:t>15 </a:t>
              </a:r>
              <a:r>
                <a:rPr lang="en-US" sz="1400" dirty="0"/>
                <a:t>cm</a:t>
              </a:r>
            </a:p>
          </p:txBody>
        </p:sp>
        <p:sp>
          <p:nvSpPr>
            <p:cNvPr id="18" name="Parentesi graffa aperta 17"/>
            <p:cNvSpPr/>
            <p:nvPr/>
          </p:nvSpPr>
          <p:spPr>
            <a:xfrm rot="16200000">
              <a:off x="4986676" y="3246649"/>
              <a:ext cx="326294" cy="9470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Parentesi graffa aperta 18"/>
            <p:cNvSpPr/>
            <p:nvPr/>
          </p:nvSpPr>
          <p:spPr>
            <a:xfrm rot="5400000">
              <a:off x="5024981" y="1183393"/>
              <a:ext cx="307269" cy="947009"/>
            </a:xfrm>
            <a:prstGeom prst="leftBrace">
              <a:avLst>
                <a:gd name="adj1" fmla="val 8333"/>
                <a:gd name="adj2" fmla="val 506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asellaDiTesto 19"/>
            <p:cNvSpPr txBox="1"/>
            <p:nvPr/>
          </p:nvSpPr>
          <p:spPr>
            <a:xfrm>
              <a:off x="5148064" y="896402"/>
              <a:ext cx="1982338" cy="523220"/>
            </a:xfrm>
            <a:prstGeom prst="rect">
              <a:avLst/>
            </a:prstGeom>
            <a:noFill/>
          </p:spPr>
          <p:txBody>
            <a:bodyPr wrap="none" rtlCol="0">
              <a:spAutoFit/>
            </a:bodyPr>
            <a:lstStyle/>
            <a:p>
              <a:r>
                <a:rPr lang="en-US" sz="1400" dirty="0"/>
                <a:t>Propagation region with </a:t>
              </a:r>
            </a:p>
            <a:p>
              <a:r>
                <a:rPr lang="en-US" sz="1400" dirty="0"/>
                <a:t>deceleration &lt; 1 </a:t>
              </a:r>
              <a:r>
                <a:rPr lang="en-US" sz="1400" dirty="0" err="1"/>
                <a:t>kpc</a:t>
              </a:r>
              <a:endParaRPr lang="en-US" sz="1400" dirty="0"/>
            </a:p>
          </p:txBody>
        </p:sp>
        <p:sp>
          <p:nvSpPr>
            <p:cNvPr id="21" name="CasellaDiTesto 20"/>
            <p:cNvSpPr txBox="1"/>
            <p:nvPr/>
          </p:nvSpPr>
          <p:spPr>
            <a:xfrm>
              <a:off x="4109399" y="3920738"/>
              <a:ext cx="2118785" cy="523220"/>
            </a:xfrm>
            <a:prstGeom prst="rect">
              <a:avLst/>
            </a:prstGeom>
            <a:noFill/>
          </p:spPr>
          <p:txBody>
            <a:bodyPr wrap="none" rtlCol="0">
              <a:spAutoFit/>
            </a:bodyPr>
            <a:lstStyle/>
            <a:p>
              <a:r>
                <a:rPr lang="en-US" sz="1400" dirty="0"/>
                <a:t>Propagation region with </a:t>
              </a:r>
            </a:p>
            <a:p>
              <a:r>
                <a:rPr lang="en-US" sz="1400" dirty="0"/>
                <a:t>No Deceleration 1-100 </a:t>
              </a:r>
              <a:r>
                <a:rPr lang="en-US" sz="1400" dirty="0" err="1"/>
                <a:t>kpc</a:t>
              </a:r>
              <a:endParaRPr lang="en-US" sz="1400" dirty="0"/>
            </a:p>
          </p:txBody>
        </p:sp>
        <p:sp>
          <p:nvSpPr>
            <p:cNvPr id="23" name="Parentesi graffa aperta 22"/>
            <p:cNvSpPr/>
            <p:nvPr/>
          </p:nvSpPr>
          <p:spPr>
            <a:xfrm rot="5400000">
              <a:off x="2366592" y="1024032"/>
              <a:ext cx="307269" cy="1223227"/>
            </a:xfrm>
            <a:prstGeom prst="leftBrace">
              <a:avLst>
                <a:gd name="adj1" fmla="val 8333"/>
                <a:gd name="adj2" fmla="val 506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asellaDiTesto 23"/>
            <p:cNvSpPr txBox="1"/>
            <p:nvPr/>
          </p:nvSpPr>
          <p:spPr>
            <a:xfrm>
              <a:off x="1509542" y="896402"/>
              <a:ext cx="1861215" cy="523220"/>
            </a:xfrm>
            <a:prstGeom prst="rect">
              <a:avLst/>
            </a:prstGeom>
            <a:noFill/>
          </p:spPr>
          <p:txBody>
            <a:bodyPr wrap="none" rtlCol="0">
              <a:spAutoFit/>
            </a:bodyPr>
            <a:lstStyle/>
            <a:p>
              <a:r>
                <a:rPr lang="en-US" sz="1400" dirty="0"/>
                <a:t>Turbulent propagation </a:t>
              </a:r>
            </a:p>
            <a:p>
              <a:r>
                <a:rPr lang="en-US" sz="1400" dirty="0"/>
                <a:t> up to 100 </a:t>
              </a:r>
              <a:r>
                <a:rPr lang="en-US" sz="1400" dirty="0" err="1"/>
                <a:t>kpc</a:t>
              </a:r>
              <a:endParaRPr lang="en-US" sz="1400" dirty="0"/>
            </a:p>
          </p:txBody>
        </p:sp>
        <p:sp>
          <p:nvSpPr>
            <p:cNvPr id="25" name="Parentesi graffa aperta 24"/>
            <p:cNvSpPr/>
            <p:nvPr/>
          </p:nvSpPr>
          <p:spPr>
            <a:xfrm rot="16200000">
              <a:off x="2366592" y="3129068"/>
              <a:ext cx="307269" cy="1223227"/>
            </a:xfrm>
            <a:prstGeom prst="leftBrace">
              <a:avLst>
                <a:gd name="adj1" fmla="val 8333"/>
                <a:gd name="adj2" fmla="val 5065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CasellaDiTesto 25"/>
            <p:cNvSpPr txBox="1"/>
            <p:nvPr/>
          </p:nvSpPr>
          <p:spPr>
            <a:xfrm>
              <a:off x="1661942" y="3920738"/>
              <a:ext cx="1566326" cy="523220"/>
            </a:xfrm>
            <a:prstGeom prst="rect">
              <a:avLst/>
            </a:prstGeom>
            <a:noFill/>
          </p:spPr>
          <p:txBody>
            <a:bodyPr wrap="none" rtlCol="0">
              <a:spAutoFit/>
            </a:bodyPr>
            <a:lstStyle/>
            <a:p>
              <a:r>
                <a:rPr lang="en-US" sz="1400" dirty="0"/>
                <a:t>Termination shock,</a:t>
              </a:r>
            </a:p>
            <a:p>
              <a:r>
                <a:rPr lang="en-US" sz="1400" dirty="0"/>
                <a:t> hot spot</a:t>
              </a:r>
            </a:p>
          </p:txBody>
        </p:sp>
      </p:grpSp>
      <p:pic>
        <p:nvPicPr>
          <p:cNvPr id="28" name="Immagin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2140171"/>
            <a:ext cx="1800200" cy="1284476"/>
          </a:xfrm>
          <a:prstGeom prst="rect">
            <a:avLst/>
          </a:prstGeom>
        </p:spPr>
      </p:pic>
      <p:sp>
        <p:nvSpPr>
          <p:cNvPr id="29" name="CasellaDiTesto 28"/>
          <p:cNvSpPr txBox="1"/>
          <p:nvPr/>
        </p:nvSpPr>
        <p:spPr>
          <a:xfrm>
            <a:off x="6508486" y="3664644"/>
            <a:ext cx="1879938" cy="523220"/>
          </a:xfrm>
          <a:prstGeom prst="rect">
            <a:avLst/>
          </a:prstGeom>
          <a:noFill/>
        </p:spPr>
        <p:txBody>
          <a:bodyPr wrap="none" rtlCol="0">
            <a:spAutoFit/>
          </a:bodyPr>
          <a:lstStyle/>
          <a:p>
            <a:r>
              <a:rPr lang="en-US" sz="1400" dirty="0"/>
              <a:t>High-energy electron    </a:t>
            </a:r>
          </a:p>
          <a:p>
            <a:r>
              <a:rPr lang="en-US" sz="1400" dirty="0"/>
              <a:t>   acceleration 10</a:t>
            </a:r>
            <a:r>
              <a:rPr lang="en-US" sz="1400" baseline="30000" dirty="0"/>
              <a:t>4 </a:t>
            </a:r>
            <a:r>
              <a:rPr lang="en-US" sz="1400" dirty="0"/>
              <a:t>cm</a:t>
            </a:r>
          </a:p>
        </p:txBody>
      </p:sp>
      <p:sp>
        <p:nvSpPr>
          <p:cNvPr id="7" name="CasellaDiTesto 6"/>
          <p:cNvSpPr txBox="1"/>
          <p:nvPr/>
        </p:nvSpPr>
        <p:spPr>
          <a:xfrm>
            <a:off x="4967444" y="1923678"/>
            <a:ext cx="617477" cy="646331"/>
          </a:xfrm>
          <a:prstGeom prst="rect">
            <a:avLst/>
          </a:prstGeom>
          <a:noFill/>
        </p:spPr>
        <p:txBody>
          <a:bodyPr wrap="none" rtlCol="0">
            <a:spAutoFit/>
          </a:bodyPr>
          <a:lstStyle/>
          <a:p>
            <a:r>
              <a:rPr lang="en-US" dirty="0">
                <a:solidFill>
                  <a:srgbClr val="C00000"/>
                </a:solidFill>
              </a:rPr>
              <a:t>.       </a:t>
            </a:r>
          </a:p>
          <a:p>
            <a:r>
              <a:rPr lang="en-US" dirty="0">
                <a:solidFill>
                  <a:srgbClr val="C00000"/>
                </a:solidFill>
              </a:rPr>
              <a:t>   . </a:t>
            </a:r>
          </a:p>
        </p:txBody>
      </p:sp>
      <p:sp>
        <p:nvSpPr>
          <p:cNvPr id="9" name="CasellaDiTesto 8"/>
          <p:cNvSpPr txBox="1"/>
          <p:nvPr/>
        </p:nvSpPr>
        <p:spPr>
          <a:xfrm>
            <a:off x="4502591" y="2062177"/>
            <a:ext cx="458780" cy="369332"/>
          </a:xfrm>
          <a:prstGeom prst="rect">
            <a:avLst/>
          </a:prstGeom>
          <a:noFill/>
        </p:spPr>
        <p:txBody>
          <a:bodyPr wrap="none" rtlCol="0">
            <a:spAutoFit/>
          </a:bodyPr>
          <a:lstStyle/>
          <a:p>
            <a:r>
              <a:rPr lang="en-US" dirty="0">
                <a:solidFill>
                  <a:srgbClr val="C00000"/>
                </a:solidFill>
              </a:rPr>
              <a:t>.   .</a:t>
            </a:r>
          </a:p>
        </p:txBody>
      </p:sp>
      <p:sp>
        <p:nvSpPr>
          <p:cNvPr id="10" name="CasellaDiTesto 9"/>
          <p:cNvSpPr txBox="1"/>
          <p:nvPr/>
        </p:nvSpPr>
        <p:spPr>
          <a:xfrm>
            <a:off x="5325966" y="2850490"/>
            <a:ext cx="542178" cy="369332"/>
          </a:xfrm>
          <a:prstGeom prst="rect">
            <a:avLst/>
          </a:prstGeom>
          <a:noFill/>
        </p:spPr>
        <p:txBody>
          <a:bodyPr wrap="square" rtlCol="0">
            <a:spAutoFit/>
          </a:bodyPr>
          <a:lstStyle/>
          <a:p>
            <a:r>
              <a:rPr lang="en-US" dirty="0">
                <a:solidFill>
                  <a:srgbClr val="C00000"/>
                </a:solidFill>
              </a:rPr>
              <a:t>     .</a:t>
            </a:r>
          </a:p>
        </p:txBody>
      </p:sp>
      <p:sp>
        <p:nvSpPr>
          <p:cNvPr id="34" name="CasellaDiTesto 33"/>
          <p:cNvSpPr txBox="1"/>
          <p:nvPr/>
        </p:nvSpPr>
        <p:spPr>
          <a:xfrm>
            <a:off x="4617276" y="2850490"/>
            <a:ext cx="458780" cy="369332"/>
          </a:xfrm>
          <a:prstGeom prst="rect">
            <a:avLst/>
          </a:prstGeom>
          <a:noFill/>
        </p:spPr>
        <p:txBody>
          <a:bodyPr wrap="none" rtlCol="0">
            <a:spAutoFit/>
          </a:bodyPr>
          <a:lstStyle/>
          <a:p>
            <a:r>
              <a:rPr lang="en-US" dirty="0">
                <a:solidFill>
                  <a:srgbClr val="C00000"/>
                </a:solidFill>
              </a:rPr>
              <a:t>.   .</a:t>
            </a:r>
          </a:p>
        </p:txBody>
      </p:sp>
    </p:spTree>
    <p:extLst>
      <p:ext uri="{BB962C8B-B14F-4D97-AF65-F5344CB8AC3E}">
        <p14:creationId xmlns:p14="http://schemas.microsoft.com/office/powerpoint/2010/main" val="517231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dirty="0"/>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4</a:t>
            </a:fld>
            <a:endParaRPr lang="en-US"/>
          </a:p>
        </p:txBody>
      </p:sp>
      <p:grpSp>
        <p:nvGrpSpPr>
          <p:cNvPr id="18" name="Group 15"/>
          <p:cNvGrpSpPr>
            <a:grpSpLocks/>
          </p:cNvGrpSpPr>
          <p:nvPr/>
        </p:nvGrpSpPr>
        <p:grpSpPr bwMode="auto">
          <a:xfrm>
            <a:off x="266180" y="915566"/>
            <a:ext cx="4089796" cy="1656184"/>
            <a:chOff x="96" y="1344"/>
            <a:chExt cx="5520" cy="1767"/>
          </a:xfrm>
        </p:grpSpPr>
        <p:sp>
          <p:nvSpPr>
            <p:cNvPr id="19" name="AutoShape 16"/>
            <p:cNvSpPr>
              <a:spLocks noChangeArrowheads="1"/>
            </p:cNvSpPr>
            <p:nvPr/>
          </p:nvSpPr>
          <p:spPr bwMode="auto">
            <a:xfrm>
              <a:off x="864" y="1440"/>
              <a:ext cx="3648" cy="1248"/>
            </a:xfrm>
            <a:prstGeom prst="foldedCorner">
              <a:avLst>
                <a:gd name="adj" fmla="val 12500"/>
              </a:avLst>
            </a:prstGeom>
            <a:solidFill>
              <a:srgbClr val="CC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 Box 17"/>
            <p:cNvSpPr txBox="1">
              <a:spLocks noChangeArrowheads="1"/>
            </p:cNvSpPr>
            <p:nvPr/>
          </p:nvSpPr>
          <p:spPr bwMode="auto">
            <a:xfrm>
              <a:off x="1414" y="2352"/>
              <a:ext cx="3244" cy="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x-none" sz="1400" b="1" dirty="0">
                  <a:solidFill>
                    <a:srgbClr val="FF3300"/>
                  </a:solidFill>
                </a:rPr>
                <a:t>How </a:t>
              </a:r>
              <a:r>
                <a:rPr lang="it-IT" altLang="x-none" sz="1400" b="1" dirty="0" err="1">
                  <a:solidFill>
                    <a:srgbClr val="FF3300"/>
                  </a:solidFill>
                </a:rPr>
                <a:t>entrainment</a:t>
              </a:r>
              <a:r>
                <a:rPr lang="it-IT" altLang="x-none" sz="1400" b="1" dirty="0">
                  <a:solidFill>
                    <a:srgbClr val="FF3300"/>
                  </a:solidFill>
                </a:rPr>
                <a:t> </a:t>
              </a:r>
              <a:r>
                <a:rPr lang="it-IT" altLang="x-none" sz="1400" b="1" dirty="0" err="1">
                  <a:solidFill>
                    <a:srgbClr val="FF3300"/>
                  </a:solidFill>
                </a:rPr>
                <a:t>develops</a:t>
              </a:r>
              <a:r>
                <a:rPr lang="it-IT" altLang="x-none" sz="1400" b="1" dirty="0">
                  <a:solidFill>
                    <a:srgbClr val="FF3300"/>
                  </a:solidFill>
                </a:rPr>
                <a:t> </a:t>
              </a:r>
            </a:p>
          </p:txBody>
        </p:sp>
        <p:sp>
          <p:nvSpPr>
            <p:cNvPr id="21" name="Text Box 18"/>
            <p:cNvSpPr txBox="1">
              <a:spLocks noChangeArrowheads="1"/>
            </p:cNvSpPr>
            <p:nvPr/>
          </p:nvSpPr>
          <p:spPr bwMode="auto">
            <a:xfrm>
              <a:off x="1478" y="1469"/>
              <a:ext cx="3119" cy="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x-none" sz="1400" b="1" dirty="0" err="1">
                  <a:solidFill>
                    <a:srgbClr val="FF3300"/>
                  </a:solidFill>
                  <a:latin typeface="+mj-lt"/>
                  <a:cs typeface="Times New Roman" pitchFamily="18" charset="0"/>
                </a:rPr>
                <a:t>Our</a:t>
              </a:r>
              <a:r>
                <a:rPr lang="it-IT" altLang="x-none" sz="1400" b="1" dirty="0">
                  <a:solidFill>
                    <a:srgbClr val="FF3300"/>
                  </a:solidFill>
                  <a:latin typeface="+mj-lt"/>
                  <a:cs typeface="Times New Roman" pitchFamily="18" charset="0"/>
                </a:rPr>
                <a:t> </a:t>
              </a:r>
              <a:r>
                <a:rPr lang="it-IT" altLang="x-none" sz="1400" b="1" dirty="0" err="1">
                  <a:solidFill>
                    <a:srgbClr val="FF3300"/>
                  </a:solidFill>
                  <a:latin typeface="+mj-lt"/>
                  <a:cs typeface="Times New Roman" pitchFamily="18" charset="0"/>
                </a:rPr>
                <a:t>purposes</a:t>
              </a:r>
              <a:r>
                <a:rPr lang="it-IT" altLang="x-none" sz="1400" b="1" dirty="0">
                  <a:solidFill>
                    <a:srgbClr val="FF3300"/>
                  </a:solidFill>
                  <a:latin typeface="+mj-lt"/>
                  <a:cs typeface="Times New Roman" pitchFamily="18" charset="0"/>
                </a:rPr>
                <a:t> are to </a:t>
              </a:r>
              <a:r>
                <a:rPr lang="it-IT" altLang="x-none" sz="1400" b="1" dirty="0" err="1">
                  <a:solidFill>
                    <a:srgbClr val="FF3300"/>
                  </a:solidFill>
                  <a:latin typeface="+mj-lt"/>
                  <a:cs typeface="Times New Roman" pitchFamily="18" charset="0"/>
                </a:rPr>
                <a:t>study</a:t>
              </a:r>
              <a:r>
                <a:rPr lang="it-IT" altLang="x-none" sz="1400" b="1" dirty="0">
                  <a:solidFill>
                    <a:srgbClr val="FF3300"/>
                  </a:solidFill>
                  <a:latin typeface="+mj-lt"/>
                  <a:cs typeface="Times New Roman" pitchFamily="18" charset="0"/>
                </a:rPr>
                <a:t> </a:t>
              </a:r>
            </a:p>
          </p:txBody>
        </p:sp>
        <p:grpSp>
          <p:nvGrpSpPr>
            <p:cNvPr id="22" name="Group 19"/>
            <p:cNvGrpSpPr>
              <a:grpSpLocks/>
            </p:cNvGrpSpPr>
            <p:nvPr/>
          </p:nvGrpSpPr>
          <p:grpSpPr bwMode="auto">
            <a:xfrm>
              <a:off x="96" y="1728"/>
              <a:ext cx="5520" cy="666"/>
              <a:chOff x="192" y="48"/>
              <a:chExt cx="5520" cy="666"/>
            </a:xfrm>
          </p:grpSpPr>
          <p:sp>
            <p:nvSpPr>
              <p:cNvPr id="27" name="AutoShape 20"/>
              <p:cNvSpPr>
                <a:spLocks noChangeArrowheads="1"/>
              </p:cNvSpPr>
              <p:nvPr/>
            </p:nvSpPr>
            <p:spPr bwMode="auto">
              <a:xfrm rot="-5400000">
                <a:off x="2715" y="-2283"/>
                <a:ext cx="666" cy="5328"/>
              </a:xfrm>
              <a:prstGeom prst="triangle">
                <a:avLst>
                  <a:gd name="adj" fmla="val 50000"/>
                </a:avLst>
              </a:prstGeom>
              <a:gradFill rotWithShape="0">
                <a:gsLst>
                  <a:gs pos="0">
                    <a:schemeClr val="bg2"/>
                  </a:gs>
                  <a:gs pos="100000">
                    <a:srgbClr val="FF3300"/>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Oval 21"/>
              <p:cNvSpPr>
                <a:spLocks noChangeArrowheads="1"/>
              </p:cNvSpPr>
              <p:nvPr/>
            </p:nvSpPr>
            <p:spPr bwMode="auto">
              <a:xfrm>
                <a:off x="192" y="357"/>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3" name="Line 22"/>
            <p:cNvSpPr>
              <a:spLocks noChangeShapeType="1"/>
            </p:cNvSpPr>
            <p:nvPr/>
          </p:nvSpPr>
          <p:spPr bwMode="auto">
            <a:xfrm>
              <a:off x="4560" y="1344"/>
              <a:ext cx="0" cy="1392"/>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3"/>
            <p:cNvSpPr>
              <a:spLocks noChangeShapeType="1"/>
            </p:cNvSpPr>
            <p:nvPr/>
          </p:nvSpPr>
          <p:spPr bwMode="auto">
            <a:xfrm>
              <a:off x="816" y="1392"/>
              <a:ext cx="0" cy="1392"/>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4"/>
            <p:cNvSpPr txBox="1">
              <a:spLocks noChangeArrowheads="1"/>
            </p:cNvSpPr>
            <p:nvPr/>
          </p:nvSpPr>
          <p:spPr bwMode="auto">
            <a:xfrm>
              <a:off x="672" y="2736"/>
              <a:ext cx="515" cy="375"/>
            </a:xfrm>
            <a:prstGeom prst="rect">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x-none" sz="1400" b="1" dirty="0">
                  <a:solidFill>
                    <a:schemeClr val="accent2"/>
                  </a:solidFill>
                  <a:latin typeface="+mj-lt"/>
                </a:rPr>
                <a:t>pc</a:t>
              </a:r>
            </a:p>
          </p:txBody>
        </p:sp>
        <p:sp>
          <p:nvSpPr>
            <p:cNvPr id="26" name="Text Box 25"/>
            <p:cNvSpPr txBox="1">
              <a:spLocks noChangeArrowheads="1"/>
            </p:cNvSpPr>
            <p:nvPr/>
          </p:nvSpPr>
          <p:spPr bwMode="auto">
            <a:xfrm>
              <a:off x="4368" y="2736"/>
              <a:ext cx="640" cy="375"/>
            </a:xfrm>
            <a:prstGeom prst="rect">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it-IT" altLang="x-none" sz="1400" b="1" dirty="0" err="1">
                  <a:solidFill>
                    <a:schemeClr val="accent2"/>
                  </a:solidFill>
                  <a:latin typeface="+mj-lt"/>
                </a:rPr>
                <a:t>kpc</a:t>
              </a:r>
              <a:endParaRPr lang="it-IT" altLang="x-none" sz="1400" b="1" dirty="0">
                <a:solidFill>
                  <a:schemeClr val="accent2"/>
                </a:solidFill>
                <a:latin typeface="+mj-lt"/>
              </a:endParaRPr>
            </a:p>
          </p:txBody>
        </p:sp>
      </p:grpSp>
      <p:sp>
        <p:nvSpPr>
          <p:cNvPr id="30" name="Text Box 28"/>
          <p:cNvSpPr txBox="1">
            <a:spLocks noChangeArrowheads="1"/>
          </p:cNvSpPr>
          <p:nvPr/>
        </p:nvSpPr>
        <p:spPr bwMode="auto">
          <a:xfrm>
            <a:off x="1024418" y="5579094"/>
            <a:ext cx="3028470" cy="369332"/>
          </a:xfrm>
          <a:prstGeom prst="rect">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it-IT" altLang="x-none" dirty="0">
                <a:solidFill>
                  <a:schemeClr val="accent2"/>
                </a:solidFill>
                <a:latin typeface="Comic Sans MS" pitchFamily="66" charset="0"/>
              </a:rPr>
              <a:t> </a:t>
            </a:r>
          </a:p>
        </p:txBody>
      </p:sp>
      <p:sp>
        <p:nvSpPr>
          <p:cNvPr id="31" name="Text Box 29"/>
          <p:cNvSpPr txBox="1">
            <a:spLocks noChangeArrowheads="1"/>
          </p:cNvSpPr>
          <p:nvPr/>
        </p:nvSpPr>
        <p:spPr bwMode="auto">
          <a:xfrm>
            <a:off x="5675054" y="5733561"/>
            <a:ext cx="3043496" cy="371964"/>
          </a:xfrm>
          <a:prstGeom prst="rect">
            <a:avLst/>
          </a:prstGeom>
          <a:solidFill>
            <a:srgbClr val="FFFF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it-IT" altLang="x-none" dirty="0">
                <a:solidFill>
                  <a:schemeClr val="accent2"/>
                </a:solidFill>
                <a:latin typeface="Comic Sans MS" pitchFamily="66" charset="0"/>
              </a:rPr>
              <a:t>M=2,subrelativistic jet </a:t>
            </a:r>
          </a:p>
        </p:txBody>
      </p:sp>
      <p:sp>
        <p:nvSpPr>
          <p:cNvPr id="33" name="CasellaDiTesto 32"/>
          <p:cNvSpPr txBox="1"/>
          <p:nvPr/>
        </p:nvSpPr>
        <p:spPr>
          <a:xfrm>
            <a:off x="482204" y="339502"/>
            <a:ext cx="1400320" cy="369332"/>
          </a:xfrm>
          <a:prstGeom prst="rect">
            <a:avLst/>
          </a:prstGeom>
          <a:noFill/>
        </p:spPr>
        <p:txBody>
          <a:bodyPr wrap="none" rtlCol="0">
            <a:spAutoFit/>
          </a:bodyPr>
          <a:lstStyle/>
          <a:p>
            <a:r>
              <a:rPr lang="en-US" b="1" dirty="0">
                <a:solidFill>
                  <a:srgbClr val="FF0000"/>
                </a:solidFill>
              </a:rPr>
              <a:t>Deceleration</a:t>
            </a:r>
          </a:p>
        </p:txBody>
      </p:sp>
      <p:pic>
        <p:nvPicPr>
          <p:cNvPr id="43" name="Immagin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5009" y="339502"/>
            <a:ext cx="3139359" cy="2283718"/>
          </a:xfrm>
          <a:prstGeom prst="rect">
            <a:avLst/>
          </a:prstGeom>
        </p:spPr>
      </p:pic>
      <p:pic>
        <p:nvPicPr>
          <p:cNvPr id="45" name="Immagin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3097510"/>
            <a:ext cx="5326336" cy="648072"/>
          </a:xfrm>
          <a:prstGeom prst="rect">
            <a:avLst/>
          </a:prstGeom>
        </p:spPr>
      </p:pic>
      <p:sp>
        <p:nvSpPr>
          <p:cNvPr id="46" name="Ovale 45"/>
          <p:cNvSpPr/>
          <p:nvPr/>
        </p:nvSpPr>
        <p:spPr>
          <a:xfrm>
            <a:off x="2996208" y="3205522"/>
            <a:ext cx="216024" cy="2520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e 46"/>
          <p:cNvSpPr/>
          <p:nvPr/>
        </p:nvSpPr>
        <p:spPr>
          <a:xfrm>
            <a:off x="3707904" y="3241526"/>
            <a:ext cx="216024"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cxnSp>
        <p:nvCxnSpPr>
          <p:cNvPr id="48" name="Connettore 2 47"/>
          <p:cNvCxnSpPr/>
          <p:nvPr/>
        </p:nvCxnSpPr>
        <p:spPr>
          <a:xfrm>
            <a:off x="2987824" y="3421546"/>
            <a:ext cx="0" cy="6840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2 48"/>
          <p:cNvCxnSpPr/>
          <p:nvPr/>
        </p:nvCxnSpPr>
        <p:spPr>
          <a:xfrm>
            <a:off x="3707212" y="3421546"/>
            <a:ext cx="0" cy="68407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0" name="CasellaDiTesto 49"/>
          <p:cNvSpPr txBox="1"/>
          <p:nvPr/>
        </p:nvSpPr>
        <p:spPr>
          <a:xfrm>
            <a:off x="2793528" y="4105622"/>
            <a:ext cx="367408" cy="307777"/>
          </a:xfrm>
          <a:prstGeom prst="rect">
            <a:avLst/>
          </a:prstGeom>
          <a:noFill/>
        </p:spPr>
        <p:txBody>
          <a:bodyPr wrap="none" rtlCol="0">
            <a:spAutoFit/>
          </a:bodyPr>
          <a:lstStyle/>
          <a:p>
            <a:r>
              <a:rPr lang="en-US" sz="1400" dirty="0"/>
              <a:t>10</a:t>
            </a:r>
          </a:p>
        </p:txBody>
      </p:sp>
      <p:grpSp>
        <p:nvGrpSpPr>
          <p:cNvPr id="51" name="Gruppo 50"/>
          <p:cNvGrpSpPr/>
          <p:nvPr/>
        </p:nvGrpSpPr>
        <p:grpSpPr>
          <a:xfrm>
            <a:off x="3347864" y="4105622"/>
            <a:ext cx="835242" cy="337974"/>
            <a:chOff x="1475656" y="4011910"/>
            <a:chExt cx="835242" cy="337974"/>
          </a:xfrm>
        </p:grpSpPr>
        <p:grpSp>
          <p:nvGrpSpPr>
            <p:cNvPr id="65" name="Gruppo 64"/>
            <p:cNvGrpSpPr/>
            <p:nvPr/>
          </p:nvGrpSpPr>
          <p:grpSpPr>
            <a:xfrm>
              <a:off x="1475656" y="4011910"/>
              <a:ext cx="479555" cy="337974"/>
              <a:chOff x="1475656" y="3981713"/>
              <a:chExt cx="479555" cy="337974"/>
            </a:xfrm>
          </p:grpSpPr>
          <p:sp>
            <p:nvSpPr>
              <p:cNvPr id="69" name="CasellaDiTesto 68"/>
              <p:cNvSpPr txBox="1"/>
              <p:nvPr/>
            </p:nvSpPr>
            <p:spPr>
              <a:xfrm>
                <a:off x="1475656" y="4011910"/>
                <a:ext cx="367408" cy="307777"/>
              </a:xfrm>
              <a:prstGeom prst="rect">
                <a:avLst/>
              </a:prstGeom>
              <a:noFill/>
            </p:spPr>
            <p:txBody>
              <a:bodyPr wrap="none" rtlCol="0">
                <a:spAutoFit/>
              </a:bodyPr>
              <a:lstStyle/>
              <a:p>
                <a:r>
                  <a:rPr lang="en-US" sz="1400" dirty="0"/>
                  <a:t>10</a:t>
                </a:r>
                <a:endParaRPr lang="en-US" sz="1000" dirty="0"/>
              </a:p>
            </p:txBody>
          </p:sp>
          <p:sp>
            <p:nvSpPr>
              <p:cNvPr id="70" name="CasellaDiTesto 69"/>
              <p:cNvSpPr txBox="1"/>
              <p:nvPr/>
            </p:nvSpPr>
            <p:spPr>
              <a:xfrm>
                <a:off x="1666349" y="3981713"/>
                <a:ext cx="288862" cy="246221"/>
              </a:xfrm>
              <a:prstGeom prst="rect">
                <a:avLst/>
              </a:prstGeom>
              <a:noFill/>
            </p:spPr>
            <p:txBody>
              <a:bodyPr wrap="none" rtlCol="0">
                <a:spAutoFit/>
              </a:bodyPr>
              <a:lstStyle/>
              <a:p>
                <a:r>
                  <a:rPr lang="en-US" sz="1000" dirty="0"/>
                  <a:t>-2</a:t>
                </a:r>
              </a:p>
            </p:txBody>
          </p:sp>
        </p:grpSp>
        <p:grpSp>
          <p:nvGrpSpPr>
            <p:cNvPr id="66" name="Gruppo 65"/>
            <p:cNvGrpSpPr/>
            <p:nvPr/>
          </p:nvGrpSpPr>
          <p:grpSpPr>
            <a:xfrm>
              <a:off x="1788189" y="4011910"/>
              <a:ext cx="522709" cy="337974"/>
              <a:chOff x="1475656" y="3981713"/>
              <a:chExt cx="522709" cy="337974"/>
            </a:xfrm>
          </p:grpSpPr>
          <p:sp>
            <p:nvSpPr>
              <p:cNvPr id="67" name="CasellaDiTesto 66"/>
              <p:cNvSpPr txBox="1"/>
              <p:nvPr/>
            </p:nvSpPr>
            <p:spPr>
              <a:xfrm>
                <a:off x="1475656" y="4011910"/>
                <a:ext cx="412292" cy="307777"/>
              </a:xfrm>
              <a:prstGeom prst="rect">
                <a:avLst/>
              </a:prstGeom>
              <a:noFill/>
            </p:spPr>
            <p:txBody>
              <a:bodyPr wrap="none" rtlCol="0">
                <a:spAutoFit/>
              </a:bodyPr>
              <a:lstStyle/>
              <a:p>
                <a:r>
                  <a:rPr lang="en-US" sz="1400" dirty="0"/>
                  <a:t>,10</a:t>
                </a:r>
                <a:endParaRPr lang="en-US" sz="1000" dirty="0"/>
              </a:p>
            </p:txBody>
          </p:sp>
          <p:sp>
            <p:nvSpPr>
              <p:cNvPr id="68" name="CasellaDiTesto 67"/>
              <p:cNvSpPr txBox="1"/>
              <p:nvPr/>
            </p:nvSpPr>
            <p:spPr>
              <a:xfrm>
                <a:off x="1709503" y="3981713"/>
                <a:ext cx="288862" cy="246221"/>
              </a:xfrm>
              <a:prstGeom prst="rect">
                <a:avLst/>
              </a:prstGeom>
              <a:noFill/>
            </p:spPr>
            <p:txBody>
              <a:bodyPr wrap="none" rtlCol="0">
                <a:spAutoFit/>
              </a:bodyPr>
              <a:lstStyle/>
              <a:p>
                <a:r>
                  <a:rPr lang="en-US" sz="1000" dirty="0"/>
                  <a:t>-4</a:t>
                </a:r>
              </a:p>
            </p:txBody>
          </p:sp>
        </p:grpSp>
      </p:grpSp>
      <p:cxnSp>
        <p:nvCxnSpPr>
          <p:cNvPr id="52" name="Connettore 4 51"/>
          <p:cNvCxnSpPr>
            <a:endCxn id="63" idx="1"/>
          </p:cNvCxnSpPr>
          <p:nvPr/>
        </p:nvCxnSpPr>
        <p:spPr>
          <a:xfrm>
            <a:off x="2339752" y="3835592"/>
            <a:ext cx="4106060" cy="526124"/>
          </a:xfrm>
          <a:prstGeom prst="bentConnector3">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74" name="Gruppo 73"/>
          <p:cNvGrpSpPr/>
          <p:nvPr/>
        </p:nvGrpSpPr>
        <p:grpSpPr>
          <a:xfrm>
            <a:off x="6444623" y="4033614"/>
            <a:ext cx="1367737" cy="626368"/>
            <a:chOff x="6444623" y="4033614"/>
            <a:chExt cx="1367737" cy="626368"/>
          </a:xfrm>
        </p:grpSpPr>
        <p:grpSp>
          <p:nvGrpSpPr>
            <p:cNvPr id="53" name="Gruppo 52"/>
            <p:cNvGrpSpPr/>
            <p:nvPr/>
          </p:nvGrpSpPr>
          <p:grpSpPr>
            <a:xfrm>
              <a:off x="6445812" y="4177630"/>
              <a:ext cx="1366548" cy="360040"/>
              <a:chOff x="4573604" y="4083918"/>
              <a:chExt cx="1366548" cy="360040"/>
            </a:xfrm>
          </p:grpSpPr>
          <p:grpSp>
            <p:nvGrpSpPr>
              <p:cNvPr id="55" name="Gruppo 54"/>
              <p:cNvGrpSpPr/>
              <p:nvPr/>
            </p:nvGrpSpPr>
            <p:grpSpPr>
              <a:xfrm>
                <a:off x="4573604" y="4083918"/>
                <a:ext cx="862492" cy="337974"/>
                <a:chOff x="1475656" y="4011910"/>
                <a:chExt cx="862492" cy="337974"/>
              </a:xfrm>
            </p:grpSpPr>
            <p:grpSp>
              <p:nvGrpSpPr>
                <p:cNvPr id="59" name="Gruppo 58"/>
                <p:cNvGrpSpPr/>
                <p:nvPr/>
              </p:nvGrpSpPr>
              <p:grpSpPr>
                <a:xfrm>
                  <a:off x="1475656" y="4011910"/>
                  <a:ext cx="506805" cy="337974"/>
                  <a:chOff x="1475656" y="3981713"/>
                  <a:chExt cx="506805" cy="337974"/>
                </a:xfrm>
              </p:grpSpPr>
              <p:sp>
                <p:nvSpPr>
                  <p:cNvPr id="63" name="CasellaDiTesto 62"/>
                  <p:cNvSpPr txBox="1"/>
                  <p:nvPr/>
                </p:nvSpPr>
                <p:spPr>
                  <a:xfrm>
                    <a:off x="1475656" y="4011910"/>
                    <a:ext cx="367408" cy="307777"/>
                  </a:xfrm>
                  <a:prstGeom prst="rect">
                    <a:avLst/>
                  </a:prstGeom>
                  <a:noFill/>
                </p:spPr>
                <p:txBody>
                  <a:bodyPr wrap="none" rtlCol="0">
                    <a:spAutoFit/>
                  </a:bodyPr>
                  <a:lstStyle/>
                  <a:p>
                    <a:r>
                      <a:rPr lang="en-US" sz="1400" dirty="0"/>
                      <a:t>10</a:t>
                    </a:r>
                    <a:endParaRPr lang="en-US" sz="1000" dirty="0"/>
                  </a:p>
                </p:txBody>
              </p:sp>
              <p:sp>
                <p:nvSpPr>
                  <p:cNvPr id="64" name="CasellaDiTesto 63"/>
                  <p:cNvSpPr txBox="1"/>
                  <p:nvPr/>
                </p:nvSpPr>
                <p:spPr>
                  <a:xfrm>
                    <a:off x="1666349" y="3981713"/>
                    <a:ext cx="316112" cy="246221"/>
                  </a:xfrm>
                  <a:prstGeom prst="rect">
                    <a:avLst/>
                  </a:prstGeom>
                  <a:noFill/>
                </p:spPr>
                <p:txBody>
                  <a:bodyPr wrap="none" rtlCol="0">
                    <a:spAutoFit/>
                  </a:bodyPr>
                  <a:lstStyle/>
                  <a:p>
                    <a:r>
                      <a:rPr lang="en-US" sz="1000" dirty="0"/>
                      <a:t>43</a:t>
                    </a:r>
                  </a:p>
                </p:txBody>
              </p:sp>
            </p:grpSp>
            <p:grpSp>
              <p:nvGrpSpPr>
                <p:cNvPr id="60" name="Gruppo 59"/>
                <p:cNvGrpSpPr/>
                <p:nvPr/>
              </p:nvGrpSpPr>
              <p:grpSpPr>
                <a:xfrm>
                  <a:off x="1788189" y="4011910"/>
                  <a:ext cx="549959" cy="337974"/>
                  <a:chOff x="1475656" y="3981713"/>
                  <a:chExt cx="549959" cy="337974"/>
                </a:xfrm>
              </p:grpSpPr>
              <p:sp>
                <p:nvSpPr>
                  <p:cNvPr id="61" name="CasellaDiTesto 60"/>
                  <p:cNvSpPr txBox="1"/>
                  <p:nvPr/>
                </p:nvSpPr>
                <p:spPr>
                  <a:xfrm>
                    <a:off x="1475656" y="4011910"/>
                    <a:ext cx="412292" cy="307777"/>
                  </a:xfrm>
                  <a:prstGeom prst="rect">
                    <a:avLst/>
                  </a:prstGeom>
                  <a:noFill/>
                </p:spPr>
                <p:txBody>
                  <a:bodyPr wrap="none" rtlCol="0">
                    <a:spAutoFit/>
                  </a:bodyPr>
                  <a:lstStyle/>
                  <a:p>
                    <a:r>
                      <a:rPr lang="en-US" sz="1400" dirty="0"/>
                      <a:t>,10</a:t>
                    </a:r>
                    <a:endParaRPr lang="en-US" sz="1000" dirty="0"/>
                  </a:p>
                </p:txBody>
              </p:sp>
              <p:sp>
                <p:nvSpPr>
                  <p:cNvPr id="62" name="CasellaDiTesto 61"/>
                  <p:cNvSpPr txBox="1"/>
                  <p:nvPr/>
                </p:nvSpPr>
                <p:spPr>
                  <a:xfrm>
                    <a:off x="1709503" y="3981713"/>
                    <a:ext cx="316112" cy="246221"/>
                  </a:xfrm>
                  <a:prstGeom prst="rect">
                    <a:avLst/>
                  </a:prstGeom>
                  <a:noFill/>
                </p:spPr>
                <p:txBody>
                  <a:bodyPr wrap="none" rtlCol="0">
                    <a:spAutoFit/>
                  </a:bodyPr>
                  <a:lstStyle/>
                  <a:p>
                    <a:r>
                      <a:rPr lang="en-US" sz="1000" dirty="0"/>
                      <a:t>45</a:t>
                    </a:r>
                  </a:p>
                </p:txBody>
              </p:sp>
            </p:grpSp>
          </p:grpSp>
          <p:grpSp>
            <p:nvGrpSpPr>
              <p:cNvPr id="56" name="Gruppo 55"/>
              <p:cNvGrpSpPr/>
              <p:nvPr/>
            </p:nvGrpSpPr>
            <p:grpSpPr>
              <a:xfrm>
                <a:off x="5226944" y="4136181"/>
                <a:ext cx="713208" cy="307777"/>
                <a:chOff x="5658992" y="4190122"/>
                <a:chExt cx="713208" cy="307777"/>
              </a:xfrm>
            </p:grpSpPr>
            <p:sp>
              <p:nvSpPr>
                <p:cNvPr id="57" name="CasellaDiTesto 56"/>
                <p:cNvSpPr txBox="1"/>
                <p:nvPr/>
              </p:nvSpPr>
              <p:spPr>
                <a:xfrm>
                  <a:off x="5658992" y="4190122"/>
                  <a:ext cx="570028" cy="307777"/>
                </a:xfrm>
                <a:prstGeom prst="rect">
                  <a:avLst/>
                </a:prstGeom>
                <a:noFill/>
              </p:spPr>
              <p:txBody>
                <a:bodyPr wrap="none" rtlCol="0">
                  <a:spAutoFit/>
                </a:bodyPr>
                <a:lstStyle/>
                <a:p>
                  <a:r>
                    <a:rPr lang="en-US" sz="1400" dirty="0"/>
                    <a:t>erg  s</a:t>
                  </a:r>
                </a:p>
              </p:txBody>
            </p:sp>
            <p:sp>
              <p:nvSpPr>
                <p:cNvPr id="58" name="CasellaDiTesto 57"/>
                <p:cNvSpPr txBox="1"/>
                <p:nvPr/>
              </p:nvSpPr>
              <p:spPr>
                <a:xfrm>
                  <a:off x="6083338" y="4197737"/>
                  <a:ext cx="288862" cy="246221"/>
                </a:xfrm>
                <a:prstGeom prst="rect">
                  <a:avLst/>
                </a:prstGeom>
                <a:noFill/>
              </p:spPr>
              <p:txBody>
                <a:bodyPr wrap="none" rtlCol="0">
                  <a:spAutoFit/>
                </a:bodyPr>
                <a:lstStyle/>
                <a:p>
                  <a:r>
                    <a:rPr lang="en-US" sz="1000" dirty="0"/>
                    <a:t>-1</a:t>
                  </a:r>
                </a:p>
              </p:txBody>
            </p:sp>
          </p:grpSp>
        </p:grpSp>
        <p:sp>
          <p:nvSpPr>
            <p:cNvPr id="54" name="Ovale 53"/>
            <p:cNvSpPr/>
            <p:nvPr/>
          </p:nvSpPr>
          <p:spPr>
            <a:xfrm>
              <a:off x="6444623" y="4033614"/>
              <a:ext cx="1295729" cy="6263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7" name="Connettore 7 76"/>
          <p:cNvCxnSpPr/>
          <p:nvPr/>
        </p:nvCxnSpPr>
        <p:spPr>
          <a:xfrm>
            <a:off x="5639605" y="2114550"/>
            <a:ext cx="806207" cy="724326"/>
          </a:xfrm>
          <a:prstGeom prst="curvedConnector3">
            <a:avLst/>
          </a:prstGeom>
          <a:ln w="31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CasellaDiTesto 77"/>
          <p:cNvSpPr txBox="1"/>
          <p:nvPr/>
        </p:nvSpPr>
        <p:spPr>
          <a:xfrm>
            <a:off x="6619517" y="2715766"/>
            <a:ext cx="1736373" cy="400110"/>
          </a:xfrm>
          <a:prstGeom prst="rect">
            <a:avLst/>
          </a:prstGeom>
          <a:noFill/>
          <a:ln w="3175">
            <a:solidFill>
              <a:srgbClr val="C00000"/>
            </a:solidFill>
          </a:ln>
          <a:effectLst/>
        </p:spPr>
        <p:txBody>
          <a:bodyPr wrap="none" rtlCol="0">
            <a:spAutoFit/>
          </a:bodyPr>
          <a:lstStyle/>
          <a:p>
            <a:r>
              <a:rPr lang="en-US" sz="1000" dirty="0">
                <a:solidFill>
                  <a:srgbClr val="C00000"/>
                </a:solidFill>
                <a:latin typeface="Comic Sans MS" pitchFamily="66" charset="0"/>
              </a:rPr>
              <a:t>Constant external density</a:t>
            </a:r>
          </a:p>
          <a:p>
            <a:r>
              <a:rPr lang="en-US" sz="1000" dirty="0">
                <a:solidFill>
                  <a:srgbClr val="C00000"/>
                </a:solidFill>
                <a:latin typeface="Comic Sans MS" pitchFamily="66" charset="0"/>
              </a:rPr>
              <a:t>inside the galaxy core</a:t>
            </a:r>
          </a:p>
        </p:txBody>
      </p:sp>
    </p:spTree>
    <p:extLst>
      <p:ext uri="{BB962C8B-B14F-4D97-AF65-F5344CB8AC3E}">
        <p14:creationId xmlns:p14="http://schemas.microsoft.com/office/powerpoint/2010/main" val="379777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43" y="2067694"/>
            <a:ext cx="3789041" cy="2841780"/>
          </a:xfrm>
          <a:prstGeom prst="rect">
            <a:avLst/>
          </a:prstGeom>
        </p:spPr>
      </p:pic>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339502"/>
            <a:ext cx="5796136" cy="1932045"/>
          </a:xfrm>
          <a:prstGeom prst="rect">
            <a:avLst/>
          </a:prstGeom>
        </p:spPr>
      </p:pic>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5</a:t>
            </a:fld>
            <a:endParaRPr lang="en-US"/>
          </a:p>
        </p:txBody>
      </p:sp>
      <p:grpSp>
        <p:nvGrpSpPr>
          <p:cNvPr id="5" name="Gruppo 4"/>
          <p:cNvGrpSpPr/>
          <p:nvPr/>
        </p:nvGrpSpPr>
        <p:grpSpPr>
          <a:xfrm>
            <a:off x="323528" y="195486"/>
            <a:ext cx="3031023" cy="2413428"/>
            <a:chOff x="4572000" y="987574"/>
            <a:chExt cx="4029314" cy="3061500"/>
          </a:xfrm>
        </p:grpSpPr>
        <p:sp>
          <p:nvSpPr>
            <p:cNvPr id="6" name="Ovale 5"/>
            <p:cNvSpPr/>
            <p:nvPr/>
          </p:nvSpPr>
          <p:spPr>
            <a:xfrm>
              <a:off x="5455930" y="3579861"/>
              <a:ext cx="1564342" cy="4692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4572000" y="987574"/>
              <a:ext cx="4029314" cy="585635"/>
            </a:xfrm>
            <a:prstGeom prst="rect">
              <a:avLst/>
            </a:prstGeom>
            <a:noFill/>
          </p:spPr>
          <p:txBody>
            <a:bodyPr wrap="none" rtlCol="0">
              <a:spAutoFit/>
            </a:bodyPr>
            <a:lstStyle/>
            <a:p>
              <a:r>
                <a:rPr lang="en-US" sz="1200" dirty="0">
                  <a:solidFill>
                    <a:srgbClr val="FF0000"/>
                  </a:solidFill>
                </a:rPr>
                <a:t>Jet instabilities</a:t>
              </a:r>
              <a:r>
                <a:rPr lang="en-US" sz="1200" dirty="0"/>
                <a:t>: growth length-scale increases</a:t>
              </a:r>
            </a:p>
            <a:p>
              <a:r>
                <a:rPr lang="en-US" sz="1200" dirty="0"/>
                <a:t> with  Lorentz factor  and Mach number</a:t>
              </a:r>
            </a:p>
          </p:txBody>
        </p:sp>
        <p:sp>
          <p:nvSpPr>
            <p:cNvPr id="8" name="CasellaDiTesto 7"/>
            <p:cNvSpPr txBox="1"/>
            <p:nvPr/>
          </p:nvSpPr>
          <p:spPr>
            <a:xfrm>
              <a:off x="5390744" y="1923678"/>
              <a:ext cx="1750375" cy="351381"/>
            </a:xfrm>
            <a:prstGeom prst="rect">
              <a:avLst/>
            </a:prstGeom>
            <a:noFill/>
          </p:spPr>
          <p:txBody>
            <a:bodyPr wrap="none" rtlCol="0">
              <a:spAutoFit/>
            </a:bodyPr>
            <a:lstStyle/>
            <a:p>
              <a:pPr algn="ctr"/>
              <a:r>
                <a:rPr lang="en-US" sz="1200" dirty="0">
                  <a:solidFill>
                    <a:srgbClr val="FF0000"/>
                  </a:solidFill>
                </a:rPr>
                <a:t>Non linear growth</a:t>
              </a:r>
            </a:p>
          </p:txBody>
        </p:sp>
        <p:sp>
          <p:nvSpPr>
            <p:cNvPr id="9" name="CasellaDiTesto 8"/>
            <p:cNvSpPr txBox="1"/>
            <p:nvPr/>
          </p:nvSpPr>
          <p:spPr>
            <a:xfrm>
              <a:off x="5148064" y="2779064"/>
              <a:ext cx="2713485" cy="351381"/>
            </a:xfrm>
            <a:prstGeom prst="rect">
              <a:avLst/>
            </a:prstGeom>
            <a:noFill/>
          </p:spPr>
          <p:txBody>
            <a:bodyPr wrap="none" rtlCol="0">
              <a:spAutoFit/>
            </a:bodyPr>
            <a:lstStyle/>
            <a:p>
              <a:r>
                <a:rPr lang="en-US" sz="1200" dirty="0">
                  <a:solidFill>
                    <a:srgbClr val="FF0000"/>
                  </a:solidFill>
                </a:rPr>
                <a:t>Mixing and mass entrainment</a:t>
              </a:r>
              <a:endParaRPr lang="en-US" sz="1200" dirty="0"/>
            </a:p>
          </p:txBody>
        </p:sp>
        <p:sp>
          <p:nvSpPr>
            <p:cNvPr id="10" name="CasellaDiTesto 9"/>
            <p:cNvSpPr txBox="1"/>
            <p:nvPr/>
          </p:nvSpPr>
          <p:spPr>
            <a:xfrm>
              <a:off x="5433520" y="3643159"/>
              <a:ext cx="1567794" cy="351381"/>
            </a:xfrm>
            <a:prstGeom prst="rect">
              <a:avLst/>
            </a:prstGeom>
            <a:noFill/>
          </p:spPr>
          <p:txBody>
            <a:bodyPr wrap="none" rtlCol="0">
              <a:spAutoFit/>
            </a:bodyPr>
            <a:lstStyle/>
            <a:p>
              <a:r>
                <a:rPr lang="en-US" sz="1200" dirty="0">
                  <a:solidFill>
                    <a:srgbClr val="FF0000"/>
                  </a:solidFill>
                </a:rPr>
                <a:t>Jet deceleration</a:t>
              </a:r>
              <a:endParaRPr lang="en-US" sz="1200" dirty="0"/>
            </a:p>
          </p:txBody>
        </p:sp>
        <p:sp>
          <p:nvSpPr>
            <p:cNvPr id="11" name="Freccia in giù 10"/>
            <p:cNvSpPr/>
            <p:nvPr/>
          </p:nvSpPr>
          <p:spPr>
            <a:xfrm>
              <a:off x="6012160" y="1563638"/>
              <a:ext cx="484632" cy="386895"/>
            </a:xfrm>
            <a:prstGeom prst="downArrow">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ccia in giù 11"/>
            <p:cNvSpPr/>
            <p:nvPr/>
          </p:nvSpPr>
          <p:spPr>
            <a:xfrm>
              <a:off x="6012160" y="2355726"/>
              <a:ext cx="484632" cy="386895"/>
            </a:xfrm>
            <a:prstGeom prst="downArrow">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ccia in giù 12"/>
            <p:cNvSpPr/>
            <p:nvPr/>
          </p:nvSpPr>
          <p:spPr>
            <a:xfrm>
              <a:off x="6012160" y="3192967"/>
              <a:ext cx="484632" cy="386895"/>
            </a:xfrm>
            <a:prstGeom prst="downArrow">
              <a:avLst/>
            </a:prstGeom>
            <a:solidFill>
              <a:schemeClr val="tx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asellaDiTesto 16"/>
          <p:cNvSpPr txBox="1"/>
          <p:nvPr/>
        </p:nvSpPr>
        <p:spPr>
          <a:xfrm>
            <a:off x="5148064" y="2715766"/>
            <a:ext cx="2391296" cy="1323439"/>
          </a:xfrm>
          <a:prstGeom prst="rect">
            <a:avLst/>
          </a:prstGeom>
          <a:noFill/>
          <a:ln>
            <a:solidFill>
              <a:srgbClr val="0070C0"/>
            </a:solidFill>
          </a:ln>
          <a:effectLst>
            <a:outerShdw blurRad="76200" dir="13500000" sy="23000" kx="1200000" algn="br" rotWithShape="0">
              <a:prstClr val="black">
                <a:alpha val="20000"/>
              </a:prstClr>
            </a:outerShdw>
          </a:effectLst>
        </p:spPr>
        <p:txBody>
          <a:bodyPr wrap="none" rtlCol="0">
            <a:spAutoFit/>
          </a:bodyPr>
          <a:lstStyle/>
          <a:p>
            <a:r>
              <a:rPr lang="en-US" sz="1600" b="1" i="1" dirty="0">
                <a:solidFill>
                  <a:schemeClr val="tx2">
                    <a:lumMod val="60000"/>
                    <a:lumOff val="40000"/>
                  </a:schemeClr>
                </a:solidFill>
                <a:effectLst>
                  <a:outerShdw blurRad="38100" dist="38100" dir="2700000" algn="tl">
                    <a:srgbClr val="000000">
                      <a:alpha val="43137"/>
                    </a:srgbClr>
                  </a:outerShdw>
                </a:effectLst>
              </a:rPr>
              <a:t>I</a:t>
            </a:r>
            <a:r>
              <a:rPr lang="en-US" sz="1600" b="1" dirty="0">
                <a:solidFill>
                  <a:schemeClr val="tx2">
                    <a:lumMod val="60000"/>
                    <a:lumOff val="40000"/>
                  </a:schemeClr>
                </a:solidFill>
                <a:effectLst>
                  <a:outerShdw blurRad="38100" dist="38100" dir="2700000" algn="tl">
                    <a:srgbClr val="000000">
                      <a:alpha val="43137"/>
                    </a:srgbClr>
                  </a:outerShdw>
                </a:effectLst>
              </a:rPr>
              <a:t>  </a:t>
            </a:r>
            <a:r>
              <a:rPr lang="en-US" sz="1600" b="1" dirty="0" err="1">
                <a:solidFill>
                  <a:schemeClr val="tx2">
                    <a:lumMod val="60000"/>
                    <a:lumOff val="40000"/>
                  </a:schemeClr>
                </a:solidFill>
                <a:effectLst>
                  <a:outerShdw blurRad="38100" dist="38100" dir="2700000" algn="tl">
                    <a:srgbClr val="000000">
                      <a:alpha val="43137"/>
                    </a:srgbClr>
                  </a:outerShdw>
                </a:effectLst>
              </a:rPr>
              <a:t>ricollimation</a:t>
            </a:r>
            <a:r>
              <a:rPr lang="en-US" sz="1600" b="1" dirty="0">
                <a:solidFill>
                  <a:schemeClr val="tx2">
                    <a:lumMod val="60000"/>
                    <a:lumOff val="40000"/>
                  </a:schemeClr>
                </a:solidFill>
                <a:effectLst>
                  <a:outerShdw blurRad="38100" dist="38100" dir="2700000" algn="tl">
                    <a:srgbClr val="000000">
                      <a:alpha val="43137"/>
                    </a:srgbClr>
                  </a:outerShdw>
                </a:effectLst>
              </a:rPr>
              <a:t> shocks</a:t>
            </a:r>
          </a:p>
          <a:p>
            <a:endParaRPr lang="en-US" sz="1600" b="1" dirty="0">
              <a:solidFill>
                <a:schemeClr val="tx2">
                  <a:lumMod val="60000"/>
                  <a:lumOff val="40000"/>
                </a:schemeClr>
              </a:solidFill>
              <a:effectLst>
                <a:outerShdw blurRad="38100" dist="38100" dir="2700000" algn="tl">
                  <a:srgbClr val="000000">
                    <a:alpha val="43137"/>
                  </a:srgbClr>
                </a:outerShdw>
              </a:effectLst>
            </a:endParaRPr>
          </a:p>
          <a:p>
            <a:r>
              <a:rPr lang="en-US" sz="1600" b="1" i="1" dirty="0">
                <a:solidFill>
                  <a:schemeClr val="tx2">
                    <a:lumMod val="60000"/>
                    <a:lumOff val="40000"/>
                  </a:schemeClr>
                </a:solidFill>
                <a:effectLst>
                  <a:outerShdw blurRad="38100" dist="38100" dir="2700000" algn="tl">
                    <a:srgbClr val="000000">
                      <a:alpha val="43137"/>
                    </a:srgbClr>
                  </a:outerShdw>
                </a:effectLst>
              </a:rPr>
              <a:t>II</a:t>
            </a:r>
            <a:r>
              <a:rPr lang="en-US" sz="1600" b="1" dirty="0">
                <a:solidFill>
                  <a:schemeClr val="tx2">
                    <a:lumMod val="60000"/>
                    <a:lumOff val="40000"/>
                  </a:schemeClr>
                </a:solidFill>
                <a:effectLst>
                  <a:outerShdw blurRad="38100" dist="38100" dir="2700000" algn="tl">
                    <a:srgbClr val="000000">
                      <a:alpha val="43137"/>
                    </a:srgbClr>
                  </a:outerShdw>
                </a:effectLst>
              </a:rPr>
              <a:t>  growth of instabilities</a:t>
            </a:r>
          </a:p>
          <a:p>
            <a:endParaRPr lang="en-US" sz="1600" b="1" dirty="0">
              <a:solidFill>
                <a:schemeClr val="tx2">
                  <a:lumMod val="60000"/>
                  <a:lumOff val="40000"/>
                </a:schemeClr>
              </a:solidFill>
              <a:effectLst>
                <a:outerShdw blurRad="38100" dist="38100" dir="2700000" algn="tl">
                  <a:srgbClr val="000000">
                    <a:alpha val="43137"/>
                  </a:srgbClr>
                </a:outerShdw>
              </a:effectLst>
            </a:endParaRPr>
          </a:p>
          <a:p>
            <a:r>
              <a:rPr lang="en-US" sz="1600" b="1" i="1" dirty="0">
                <a:solidFill>
                  <a:schemeClr val="tx2">
                    <a:lumMod val="60000"/>
                    <a:lumOff val="40000"/>
                  </a:schemeClr>
                </a:solidFill>
                <a:effectLst>
                  <a:outerShdw blurRad="38100" dist="38100" dir="2700000" algn="tl">
                    <a:srgbClr val="000000">
                      <a:alpha val="43137"/>
                    </a:srgbClr>
                  </a:outerShdw>
                </a:effectLst>
              </a:rPr>
              <a:t>III</a:t>
            </a:r>
            <a:r>
              <a:rPr lang="en-US" sz="1600" b="1" dirty="0">
                <a:solidFill>
                  <a:schemeClr val="tx2">
                    <a:lumMod val="60000"/>
                    <a:lumOff val="40000"/>
                  </a:schemeClr>
                </a:solidFill>
                <a:effectLst>
                  <a:outerShdw blurRad="38100" dist="38100" dir="2700000" algn="tl">
                    <a:srgbClr val="000000">
                      <a:alpha val="43137"/>
                    </a:srgbClr>
                  </a:outerShdw>
                </a:effectLst>
              </a:rPr>
              <a:t> mixing and jet breaking</a:t>
            </a:r>
          </a:p>
        </p:txBody>
      </p:sp>
      <p:pic>
        <p:nvPicPr>
          <p:cNvPr id="32" name="Immagin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427615"/>
            <a:ext cx="1008112" cy="169062"/>
          </a:xfrm>
          <a:prstGeom prst="rect">
            <a:avLst/>
          </a:prstGeom>
        </p:spPr>
      </p:pic>
    </p:spTree>
    <p:extLst>
      <p:ext uri="{BB962C8B-B14F-4D97-AF65-F5344CB8AC3E}">
        <p14:creationId xmlns:p14="http://schemas.microsoft.com/office/powerpoint/2010/main" val="295507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531168" y="4796482"/>
            <a:ext cx="2133600" cy="273844"/>
          </a:xfrm>
        </p:spPr>
        <p:txBody>
          <a:bodyPr/>
          <a:lstStyle/>
          <a:p>
            <a:r>
              <a:rPr lang="en-US" dirty="0"/>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6</a:t>
            </a:fld>
            <a:endParaRPr lang="en-US"/>
          </a:p>
        </p:txBody>
      </p:sp>
      <p:grpSp>
        <p:nvGrpSpPr>
          <p:cNvPr id="55" name="Gruppo 54"/>
          <p:cNvGrpSpPr/>
          <p:nvPr/>
        </p:nvGrpSpPr>
        <p:grpSpPr>
          <a:xfrm>
            <a:off x="467544" y="51470"/>
            <a:ext cx="2663064" cy="2624321"/>
            <a:chOff x="467544" y="51470"/>
            <a:chExt cx="2663064" cy="2624321"/>
          </a:xfrm>
        </p:grpSpPr>
        <p:pic>
          <p:nvPicPr>
            <p:cNvPr id="49" name="Immagine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23478"/>
              <a:ext cx="2663064" cy="2552313"/>
            </a:xfrm>
            <a:prstGeom prst="rect">
              <a:avLst/>
            </a:prstGeom>
          </p:spPr>
        </p:pic>
        <p:sp>
          <p:nvSpPr>
            <p:cNvPr id="52" name="Rettangolo 51"/>
            <p:cNvSpPr/>
            <p:nvPr/>
          </p:nvSpPr>
          <p:spPr>
            <a:xfrm>
              <a:off x="1475656" y="51470"/>
              <a:ext cx="648072" cy="266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Immagine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23478"/>
              <a:ext cx="1198811" cy="201043"/>
            </a:xfrm>
            <a:prstGeom prst="rect">
              <a:avLst/>
            </a:prstGeom>
          </p:spPr>
        </p:pic>
      </p:grpSp>
      <p:grpSp>
        <p:nvGrpSpPr>
          <p:cNvPr id="56" name="Gruppo 55"/>
          <p:cNvGrpSpPr/>
          <p:nvPr/>
        </p:nvGrpSpPr>
        <p:grpSpPr>
          <a:xfrm>
            <a:off x="3203848" y="51470"/>
            <a:ext cx="2727099" cy="2624322"/>
            <a:chOff x="3357069" y="51470"/>
            <a:chExt cx="2727099" cy="2624322"/>
          </a:xfrm>
        </p:grpSpPr>
        <p:pic>
          <p:nvPicPr>
            <p:cNvPr id="50" name="Immagin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069" y="78884"/>
              <a:ext cx="2727099" cy="2596908"/>
            </a:xfrm>
            <a:prstGeom prst="rect">
              <a:avLst/>
            </a:prstGeom>
          </p:spPr>
        </p:pic>
        <p:sp>
          <p:nvSpPr>
            <p:cNvPr id="53" name="Rettangolo 52"/>
            <p:cNvSpPr/>
            <p:nvPr/>
          </p:nvSpPr>
          <p:spPr>
            <a:xfrm>
              <a:off x="4499992" y="51470"/>
              <a:ext cx="648072" cy="266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Immagin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5208" y="78884"/>
              <a:ext cx="1370054" cy="229761"/>
            </a:xfrm>
            <a:prstGeom prst="rect">
              <a:avLst/>
            </a:prstGeom>
          </p:spPr>
        </p:pic>
      </p:grpSp>
      <p:pic>
        <p:nvPicPr>
          <p:cNvPr id="59" name="Immagin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2787774"/>
            <a:ext cx="5724128" cy="1908043"/>
          </a:xfrm>
          <a:prstGeom prst="rect">
            <a:avLst/>
          </a:prstGeom>
        </p:spPr>
      </p:pic>
      <p:grpSp>
        <p:nvGrpSpPr>
          <p:cNvPr id="61" name="Gruppo 60"/>
          <p:cNvGrpSpPr/>
          <p:nvPr/>
        </p:nvGrpSpPr>
        <p:grpSpPr>
          <a:xfrm>
            <a:off x="467544" y="2715766"/>
            <a:ext cx="1368152" cy="288032"/>
            <a:chOff x="467544" y="2643758"/>
            <a:chExt cx="1368152" cy="288032"/>
          </a:xfrm>
        </p:grpSpPr>
        <p:pic>
          <p:nvPicPr>
            <p:cNvPr id="57" name="Immagin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2651759"/>
              <a:ext cx="720080" cy="280031"/>
            </a:xfrm>
            <a:prstGeom prst="rect">
              <a:avLst/>
            </a:prstGeom>
          </p:spPr>
        </p:pic>
        <p:sp>
          <p:nvSpPr>
            <p:cNvPr id="60" name="CasellaDiTesto 59"/>
            <p:cNvSpPr txBox="1"/>
            <p:nvPr/>
          </p:nvSpPr>
          <p:spPr>
            <a:xfrm>
              <a:off x="467544" y="2643758"/>
              <a:ext cx="712054" cy="246221"/>
            </a:xfrm>
            <a:prstGeom prst="rect">
              <a:avLst/>
            </a:prstGeom>
            <a:noFill/>
          </p:spPr>
          <p:txBody>
            <a:bodyPr wrap="none" rtlCol="0">
              <a:spAutoFit/>
            </a:bodyPr>
            <a:lstStyle/>
            <a:p>
              <a:r>
                <a:rPr lang="en-US" sz="1000" dirty="0"/>
                <a:t>Time unit:</a:t>
              </a:r>
            </a:p>
          </p:txBody>
        </p:sp>
      </p:grpSp>
      <p:grpSp>
        <p:nvGrpSpPr>
          <p:cNvPr id="66" name="Gruppo 65"/>
          <p:cNvGrpSpPr/>
          <p:nvPr/>
        </p:nvGrpSpPr>
        <p:grpSpPr>
          <a:xfrm>
            <a:off x="6050533" y="1707654"/>
            <a:ext cx="1905843" cy="993131"/>
            <a:chOff x="5906517" y="1362595"/>
            <a:chExt cx="1905843" cy="993131"/>
          </a:xfrm>
        </p:grpSpPr>
        <p:pic>
          <p:nvPicPr>
            <p:cNvPr id="62" name="Immagin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477" y="1362595"/>
              <a:ext cx="1198811" cy="201043"/>
            </a:xfrm>
            <a:prstGeom prst="rect">
              <a:avLst/>
            </a:prstGeom>
          </p:spPr>
        </p:pic>
        <p:sp>
          <p:nvSpPr>
            <p:cNvPr id="64" name="CasellaDiTesto 63"/>
            <p:cNvSpPr txBox="1"/>
            <p:nvPr/>
          </p:nvSpPr>
          <p:spPr>
            <a:xfrm>
              <a:off x="5906517" y="1617062"/>
              <a:ext cx="1905843" cy="738664"/>
            </a:xfrm>
            <a:prstGeom prst="rect">
              <a:avLst/>
            </a:prstGeom>
            <a:noFill/>
          </p:spPr>
          <p:txBody>
            <a:bodyPr wrap="none" rtlCol="0">
              <a:spAutoFit/>
            </a:bodyPr>
            <a:lstStyle/>
            <a:p>
              <a:pPr marL="285750" indent="-285750">
                <a:buFont typeface="Arial" pitchFamily="34" charset="0"/>
                <a:buChar char="•"/>
              </a:pPr>
              <a:r>
                <a:rPr lang="en-US" sz="1400" dirty="0"/>
                <a:t>Strong deceleration</a:t>
              </a:r>
            </a:p>
            <a:p>
              <a:pPr marL="285750" indent="-285750">
                <a:buFont typeface="Arial" pitchFamily="34" charset="0"/>
                <a:buChar char="•"/>
              </a:pPr>
              <a:r>
                <a:rPr lang="en-US" sz="1400" dirty="0"/>
                <a:t>Strong entrainment</a:t>
              </a:r>
            </a:p>
            <a:p>
              <a:pPr marL="285750" indent="-285750">
                <a:buFont typeface="Arial" pitchFamily="34" charset="0"/>
                <a:buChar char="•"/>
              </a:pPr>
              <a:r>
                <a:rPr lang="en-US" sz="1400" dirty="0"/>
                <a:t>Steady state</a:t>
              </a:r>
            </a:p>
          </p:txBody>
        </p:sp>
      </p:grpSp>
      <p:grpSp>
        <p:nvGrpSpPr>
          <p:cNvPr id="67" name="Gruppo 66"/>
          <p:cNvGrpSpPr/>
          <p:nvPr/>
        </p:nvGrpSpPr>
        <p:grpSpPr>
          <a:xfrm>
            <a:off x="6120104" y="2931790"/>
            <a:ext cx="1836272" cy="1093857"/>
            <a:chOff x="5940152" y="2990061"/>
            <a:chExt cx="1836272" cy="1093857"/>
          </a:xfrm>
        </p:grpSpPr>
        <p:pic>
          <p:nvPicPr>
            <p:cNvPr id="63" name="Immagin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258" y="2990061"/>
              <a:ext cx="1370054" cy="229761"/>
            </a:xfrm>
            <a:prstGeom prst="rect">
              <a:avLst/>
            </a:prstGeom>
          </p:spPr>
        </p:pic>
        <p:sp>
          <p:nvSpPr>
            <p:cNvPr id="65" name="CasellaDiTesto 64"/>
            <p:cNvSpPr txBox="1"/>
            <p:nvPr/>
          </p:nvSpPr>
          <p:spPr>
            <a:xfrm>
              <a:off x="5940152" y="3345254"/>
              <a:ext cx="1836272" cy="738664"/>
            </a:xfrm>
            <a:prstGeom prst="rect">
              <a:avLst/>
            </a:prstGeom>
            <a:noFill/>
          </p:spPr>
          <p:txBody>
            <a:bodyPr wrap="none" rtlCol="0">
              <a:spAutoFit/>
            </a:bodyPr>
            <a:lstStyle/>
            <a:p>
              <a:pPr marL="285750" indent="-285750">
                <a:buFont typeface="Arial" pitchFamily="34" charset="0"/>
                <a:buChar char="•"/>
              </a:pPr>
              <a:r>
                <a:rPr lang="en-US" sz="1400" dirty="0"/>
                <a:t>Weak deceleration</a:t>
              </a:r>
            </a:p>
            <a:p>
              <a:pPr marL="285750" indent="-285750">
                <a:buFont typeface="Arial" pitchFamily="34" charset="0"/>
                <a:buChar char="•"/>
              </a:pPr>
              <a:r>
                <a:rPr lang="en-US" sz="1400" dirty="0"/>
                <a:t>Weak entrainment</a:t>
              </a:r>
            </a:p>
            <a:p>
              <a:pPr marL="285750" indent="-285750">
                <a:buFont typeface="Arial" pitchFamily="34" charset="0"/>
                <a:buChar char="•"/>
              </a:pPr>
              <a:r>
                <a:rPr lang="en-US" sz="1400" dirty="0"/>
                <a:t>No Steady state</a:t>
              </a:r>
            </a:p>
          </p:txBody>
        </p:sp>
      </p:grpSp>
      <p:cxnSp>
        <p:nvCxnSpPr>
          <p:cNvPr id="71" name="Connettore 7 70"/>
          <p:cNvCxnSpPr/>
          <p:nvPr/>
        </p:nvCxnSpPr>
        <p:spPr>
          <a:xfrm flipV="1">
            <a:off x="5468270" y="702451"/>
            <a:ext cx="576064" cy="28512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74" name="CasellaDiTesto 73"/>
          <p:cNvSpPr txBox="1"/>
          <p:nvPr/>
        </p:nvSpPr>
        <p:spPr>
          <a:xfrm>
            <a:off x="6001556" y="227844"/>
            <a:ext cx="2255874" cy="1200329"/>
          </a:xfrm>
          <a:prstGeom prst="rect">
            <a:avLst/>
          </a:prstGeom>
          <a:noFill/>
        </p:spPr>
        <p:txBody>
          <a:bodyPr wrap="none" rtlCol="0">
            <a:spAutoFit/>
          </a:bodyPr>
          <a:lstStyle/>
          <a:p>
            <a:r>
              <a:rPr lang="en-US" sz="1200" dirty="0"/>
              <a:t>Each curve shows, as a </a:t>
            </a:r>
          </a:p>
          <a:p>
            <a:r>
              <a:rPr lang="en-US" sz="1200" dirty="0"/>
              <a:t>function of time, the distance</a:t>
            </a:r>
          </a:p>
          <a:p>
            <a:r>
              <a:rPr lang="en-US" sz="1200" dirty="0"/>
              <a:t>up to which relativistic  material</a:t>
            </a:r>
          </a:p>
          <a:p>
            <a:r>
              <a:rPr lang="en-US" sz="1200" dirty="0"/>
              <a:t>(</a:t>
            </a:r>
            <a:r>
              <a:rPr lang="en-US" sz="1200" dirty="0">
                <a:latin typeface="Symbol" pitchFamily="18" charset="2"/>
              </a:rPr>
              <a:t>g</a:t>
            </a:r>
            <a:r>
              <a:rPr lang="en-US" sz="1200" dirty="0">
                <a:latin typeface="+mj-lt"/>
              </a:rPr>
              <a:t>&gt;5) carries more than certain </a:t>
            </a:r>
          </a:p>
          <a:p>
            <a:r>
              <a:rPr lang="en-US" sz="1200" dirty="0">
                <a:latin typeface="+mj-lt"/>
              </a:rPr>
              <a:t>fraction of the initial momentum</a:t>
            </a:r>
          </a:p>
          <a:p>
            <a:r>
              <a:rPr lang="en-US" sz="1200" dirty="0">
                <a:latin typeface="+mj-lt"/>
              </a:rPr>
              <a:t>flux: 70%,60%,50%......10%</a:t>
            </a:r>
            <a:endParaRPr lang="en-US" sz="1200" dirty="0"/>
          </a:p>
        </p:txBody>
      </p:sp>
      <p:sp>
        <p:nvSpPr>
          <p:cNvPr id="5" name="TextBox 4">
            <a:extLst>
              <a:ext uri="{FF2B5EF4-FFF2-40B4-BE49-F238E27FC236}">
                <a16:creationId xmlns:a16="http://schemas.microsoft.com/office/drawing/2014/main" id="{0523C387-B6E2-CFE6-4DE2-9FC2F5F55136}"/>
              </a:ext>
            </a:extLst>
          </p:cNvPr>
          <p:cNvSpPr txBox="1"/>
          <p:nvPr/>
        </p:nvSpPr>
        <p:spPr>
          <a:xfrm flipH="1">
            <a:off x="6121263" y="4428618"/>
            <a:ext cx="2017188" cy="276999"/>
          </a:xfrm>
          <a:prstGeom prst="rect">
            <a:avLst/>
          </a:prstGeom>
          <a:noFill/>
        </p:spPr>
        <p:txBody>
          <a:bodyPr wrap="square" rtlCol="0">
            <a:spAutoFit/>
          </a:bodyPr>
          <a:lstStyle/>
          <a:p>
            <a:r>
              <a:rPr lang="en-US" sz="1200" dirty="0"/>
              <a:t>Rossi et al. 2008, 2020</a:t>
            </a:r>
          </a:p>
        </p:txBody>
      </p:sp>
    </p:spTree>
    <p:extLst>
      <p:ext uri="{BB962C8B-B14F-4D97-AF65-F5344CB8AC3E}">
        <p14:creationId xmlns:p14="http://schemas.microsoft.com/office/powerpoint/2010/main" val="34065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7</a:t>
            </a:fld>
            <a:endParaRPr lang="en-US"/>
          </a:p>
        </p:txBody>
      </p:sp>
      <p:sp>
        <p:nvSpPr>
          <p:cNvPr id="5" name="CasellaDiTesto 4"/>
          <p:cNvSpPr txBox="1"/>
          <p:nvPr/>
        </p:nvSpPr>
        <p:spPr>
          <a:xfrm>
            <a:off x="395536" y="123478"/>
            <a:ext cx="1772024" cy="369332"/>
          </a:xfrm>
          <a:prstGeom prst="rect">
            <a:avLst/>
          </a:prstGeom>
          <a:noFill/>
        </p:spPr>
        <p:txBody>
          <a:bodyPr wrap="none" rtlCol="0">
            <a:spAutoFit/>
          </a:bodyPr>
          <a:lstStyle/>
          <a:p>
            <a:r>
              <a:rPr lang="en-US" b="1" dirty="0">
                <a:solidFill>
                  <a:srgbClr val="C00000"/>
                </a:solidFill>
              </a:rPr>
              <a:t>Magnetic effects</a:t>
            </a:r>
          </a:p>
        </p:txBody>
      </p:sp>
      <p:grpSp>
        <p:nvGrpSpPr>
          <p:cNvPr id="12" name="Gruppo 11"/>
          <p:cNvGrpSpPr/>
          <p:nvPr/>
        </p:nvGrpSpPr>
        <p:grpSpPr>
          <a:xfrm>
            <a:off x="467544" y="555526"/>
            <a:ext cx="5472604" cy="1446769"/>
            <a:chOff x="467544" y="908957"/>
            <a:chExt cx="5472604" cy="1446769"/>
          </a:xfrm>
        </p:grpSpPr>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987575"/>
              <a:ext cx="4104452" cy="1368151"/>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059583"/>
              <a:ext cx="1632180" cy="1224135"/>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908957"/>
              <a:ext cx="2088233" cy="191776"/>
            </a:xfrm>
            <a:prstGeom prst="rect">
              <a:avLst/>
            </a:prstGeom>
          </p:spPr>
        </p:pic>
      </p:grpSp>
      <p:grpSp>
        <p:nvGrpSpPr>
          <p:cNvPr id="13" name="Gruppo 12"/>
          <p:cNvGrpSpPr/>
          <p:nvPr/>
        </p:nvGrpSpPr>
        <p:grpSpPr>
          <a:xfrm>
            <a:off x="467543" y="2006837"/>
            <a:ext cx="5514089" cy="1501017"/>
            <a:chOff x="467543" y="2596728"/>
            <a:chExt cx="5514089" cy="1501017"/>
          </a:xfrm>
        </p:grpSpPr>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96" y="2715766"/>
              <a:ext cx="4145936" cy="1381979"/>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43" y="2776818"/>
              <a:ext cx="1646789" cy="1235092"/>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531" y="2596728"/>
              <a:ext cx="2080270" cy="191045"/>
            </a:xfrm>
            <a:prstGeom prst="rect">
              <a:avLst/>
            </a:prstGeom>
          </p:spPr>
        </p:pic>
      </p:grpSp>
      <p:pic>
        <p:nvPicPr>
          <p:cNvPr id="14" name="Immagin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064" y="3508706"/>
            <a:ext cx="6876256" cy="1223284"/>
          </a:xfrm>
          <a:prstGeom prst="rect">
            <a:avLst/>
          </a:prstGeom>
        </p:spPr>
      </p:pic>
      <p:sp>
        <p:nvSpPr>
          <p:cNvPr id="15" name="CasellaDiTesto 14"/>
          <p:cNvSpPr txBox="1"/>
          <p:nvPr/>
        </p:nvSpPr>
        <p:spPr>
          <a:xfrm>
            <a:off x="6300192" y="771550"/>
            <a:ext cx="2064668" cy="1384995"/>
          </a:xfrm>
          <a:prstGeom prst="rect">
            <a:avLst/>
          </a:prstGeom>
          <a:noFill/>
        </p:spPr>
        <p:txBody>
          <a:bodyPr wrap="none" rtlCol="0">
            <a:spAutoFit/>
          </a:bodyPr>
          <a:lstStyle/>
          <a:p>
            <a:r>
              <a:rPr lang="en-US" sz="1400" dirty="0"/>
              <a:t>Magnetic field reduces </a:t>
            </a:r>
          </a:p>
          <a:p>
            <a:r>
              <a:rPr lang="en-US" sz="1400" dirty="0"/>
              <a:t>entrainment, stabilizing </a:t>
            </a:r>
          </a:p>
          <a:p>
            <a:r>
              <a:rPr lang="en-US" sz="1400" dirty="0"/>
              <a:t>KH inst. .</a:t>
            </a:r>
          </a:p>
          <a:p>
            <a:r>
              <a:rPr lang="en-US" sz="1400" dirty="0"/>
              <a:t>New inst. (current-driven)</a:t>
            </a:r>
          </a:p>
          <a:p>
            <a:r>
              <a:rPr lang="en-US" sz="1400" dirty="0"/>
              <a:t>starts deforming the jet </a:t>
            </a:r>
          </a:p>
          <a:p>
            <a:r>
              <a:rPr lang="en-US" sz="1400" dirty="0"/>
              <a:t>without deceleration.</a:t>
            </a:r>
          </a:p>
        </p:txBody>
      </p:sp>
    </p:spTree>
    <p:extLst>
      <p:ext uri="{BB962C8B-B14F-4D97-AF65-F5344CB8AC3E}">
        <p14:creationId xmlns:p14="http://schemas.microsoft.com/office/powerpoint/2010/main" val="45793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p:txBody>
          <a:bodyPr/>
          <a:lstStyle/>
          <a:p>
            <a:r>
              <a:rPr lang="en-US"/>
              <a:t>Bologna &amp; friends</a:t>
            </a:r>
          </a:p>
        </p:txBody>
      </p:sp>
      <p:sp>
        <p:nvSpPr>
          <p:cNvPr id="4" name="Segnaposto numero diapositiva 3"/>
          <p:cNvSpPr>
            <a:spLocks noGrp="1"/>
          </p:cNvSpPr>
          <p:nvPr>
            <p:ph type="sldNum" sz="quarter" idx="12"/>
          </p:nvPr>
        </p:nvSpPr>
        <p:spPr/>
        <p:txBody>
          <a:bodyPr/>
          <a:lstStyle/>
          <a:p>
            <a:fld id="{80CC7A9A-469C-4444-B490-1F79A8E572C1}" type="slidenum">
              <a:rPr lang="en-US" smtClean="0"/>
              <a:t>8</a:t>
            </a:fld>
            <a:endParaRPr lang="en-US"/>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090636"/>
            <a:ext cx="3411893" cy="1137298"/>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012600"/>
            <a:ext cx="2558920" cy="191919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8" y="802411"/>
            <a:ext cx="2016224" cy="185163"/>
          </a:xfrm>
          <a:prstGeom prst="rect">
            <a:avLst/>
          </a:prstGeom>
        </p:spPr>
      </p:pic>
      <p:cxnSp>
        <p:nvCxnSpPr>
          <p:cNvPr id="9" name="Connettore 2 8"/>
          <p:cNvCxnSpPr/>
          <p:nvPr/>
        </p:nvCxnSpPr>
        <p:spPr>
          <a:xfrm>
            <a:off x="251520" y="2067694"/>
            <a:ext cx="36004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251520" y="1851670"/>
            <a:ext cx="360040"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4" name="Gruppo 13"/>
          <p:cNvGrpSpPr/>
          <p:nvPr/>
        </p:nvGrpSpPr>
        <p:grpSpPr>
          <a:xfrm>
            <a:off x="4932040" y="2715766"/>
            <a:ext cx="3145476" cy="1200329"/>
            <a:chOff x="4932040" y="3099613"/>
            <a:chExt cx="3145476" cy="1200329"/>
          </a:xfrm>
        </p:grpSpPr>
        <p:sp>
          <p:nvSpPr>
            <p:cNvPr id="11" name="CasellaDiTesto 10"/>
            <p:cNvSpPr txBox="1"/>
            <p:nvPr/>
          </p:nvSpPr>
          <p:spPr>
            <a:xfrm>
              <a:off x="4932040" y="3099613"/>
              <a:ext cx="3145476" cy="1200329"/>
            </a:xfrm>
            <a:prstGeom prst="rect">
              <a:avLst/>
            </a:prstGeom>
            <a:noFill/>
          </p:spPr>
          <p:txBody>
            <a:bodyPr wrap="none" rtlCol="0">
              <a:spAutoFit/>
            </a:bodyPr>
            <a:lstStyle/>
            <a:p>
              <a:r>
                <a:rPr lang="en-US" sz="1600" b="1" dirty="0">
                  <a:solidFill>
                    <a:srgbClr val="C00000"/>
                  </a:solidFill>
                </a:rPr>
                <a:t>When does deceleration occur?</a:t>
              </a:r>
            </a:p>
            <a:p>
              <a:endParaRPr lang="en-US" sz="1400" dirty="0"/>
            </a:p>
            <a:p>
              <a:r>
                <a:rPr lang="en-US" sz="1400" dirty="0"/>
                <a:t>We can have deceleration in the first </a:t>
              </a:r>
              <a:r>
                <a:rPr lang="en-US" sz="1400" dirty="0" err="1"/>
                <a:t>kpc</a:t>
              </a:r>
              <a:endParaRPr lang="en-US" sz="1400" dirty="0"/>
            </a:p>
            <a:p>
              <a:r>
                <a:rPr lang="en-US" sz="1400" dirty="0"/>
                <a:t>for low power jets,  </a:t>
              </a:r>
            </a:p>
            <a:p>
              <a:r>
                <a:rPr lang="en-US" sz="1400" dirty="0"/>
                <a:t>with low magnetic field</a:t>
              </a:r>
            </a:p>
          </p:txBody>
        </p:sp>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533" y="3795886"/>
              <a:ext cx="1198811" cy="201043"/>
            </a:xfrm>
            <a:prstGeom prst="rect">
              <a:avLst/>
            </a:prstGeom>
          </p:spPr>
        </p:pic>
      </p:grpSp>
      <p:sp>
        <p:nvSpPr>
          <p:cNvPr id="15" name="CasellaDiTesto 14"/>
          <p:cNvSpPr txBox="1"/>
          <p:nvPr/>
        </p:nvSpPr>
        <p:spPr>
          <a:xfrm>
            <a:off x="3551709" y="1203598"/>
            <a:ext cx="4404667" cy="738664"/>
          </a:xfrm>
          <a:prstGeom prst="rect">
            <a:avLst/>
          </a:prstGeom>
          <a:noFill/>
        </p:spPr>
        <p:txBody>
          <a:bodyPr wrap="none" rtlCol="0">
            <a:spAutoFit/>
          </a:bodyPr>
          <a:lstStyle/>
          <a:p>
            <a:r>
              <a:rPr lang="en-US" sz="1400" b="1" dirty="0">
                <a:solidFill>
                  <a:srgbClr val="C00000"/>
                </a:solidFill>
              </a:rPr>
              <a:t>Why  in  lower power jets entrainment starts later?</a:t>
            </a:r>
          </a:p>
          <a:p>
            <a:r>
              <a:rPr lang="en-US" sz="1400" dirty="0"/>
              <a:t>It could be because there are weaker </a:t>
            </a:r>
            <a:r>
              <a:rPr lang="en-US" sz="1400" dirty="0" err="1"/>
              <a:t>recollimation</a:t>
            </a:r>
            <a:r>
              <a:rPr lang="en-US" sz="1400" dirty="0"/>
              <a:t> shocks</a:t>
            </a:r>
          </a:p>
          <a:p>
            <a:r>
              <a:rPr lang="en-US" sz="1400" dirty="0"/>
              <a:t>and  </a:t>
            </a:r>
            <a:r>
              <a:rPr lang="en-US" sz="1400" dirty="0" err="1"/>
              <a:t>recollimation</a:t>
            </a:r>
            <a:r>
              <a:rPr lang="en-US" sz="1400" dirty="0"/>
              <a:t> shocks promote instability.</a:t>
            </a:r>
          </a:p>
        </p:txBody>
      </p:sp>
      <p:sp>
        <p:nvSpPr>
          <p:cNvPr id="8" name="TextBox 7">
            <a:extLst>
              <a:ext uri="{FF2B5EF4-FFF2-40B4-BE49-F238E27FC236}">
                <a16:creationId xmlns:a16="http://schemas.microsoft.com/office/drawing/2014/main" id="{DB4EAB79-869C-ADF6-1157-42685626D553}"/>
              </a:ext>
            </a:extLst>
          </p:cNvPr>
          <p:cNvSpPr txBox="1"/>
          <p:nvPr/>
        </p:nvSpPr>
        <p:spPr>
          <a:xfrm>
            <a:off x="5292080" y="4227934"/>
            <a:ext cx="1944216" cy="276999"/>
          </a:xfrm>
          <a:prstGeom prst="rect">
            <a:avLst/>
          </a:prstGeom>
          <a:noFill/>
        </p:spPr>
        <p:txBody>
          <a:bodyPr wrap="square" rtlCol="0">
            <a:spAutoFit/>
          </a:bodyPr>
          <a:lstStyle/>
          <a:p>
            <a:r>
              <a:rPr lang="en-US" sz="1200" dirty="0"/>
              <a:t>Rossi et al. 2023</a:t>
            </a:r>
          </a:p>
        </p:txBody>
      </p:sp>
    </p:spTree>
    <p:extLst>
      <p:ext uri="{BB962C8B-B14F-4D97-AF65-F5344CB8AC3E}">
        <p14:creationId xmlns:p14="http://schemas.microsoft.com/office/powerpoint/2010/main" val="676721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en-US"/>
              <a:t>March 1-2</a:t>
            </a:r>
          </a:p>
        </p:txBody>
      </p:sp>
      <p:sp>
        <p:nvSpPr>
          <p:cNvPr id="3" name="Segnaposto piè di pagina 2"/>
          <p:cNvSpPr>
            <a:spLocks noGrp="1"/>
          </p:cNvSpPr>
          <p:nvPr>
            <p:ph type="ftr" sz="quarter" idx="11"/>
          </p:nvPr>
        </p:nvSpPr>
        <p:spPr>
          <a:xfrm>
            <a:off x="3110111" y="4731990"/>
            <a:ext cx="2895600" cy="273844"/>
          </a:xfrm>
        </p:spPr>
        <p:txBody>
          <a:bodyPr/>
          <a:lstStyle/>
          <a:p>
            <a:r>
              <a:rPr lang="en-US"/>
              <a:t>Bologna &amp; friends</a:t>
            </a:r>
          </a:p>
        </p:txBody>
      </p:sp>
      <p:sp>
        <p:nvSpPr>
          <p:cNvPr id="5" name="CasellaDiTesto 4"/>
          <p:cNvSpPr txBox="1"/>
          <p:nvPr/>
        </p:nvSpPr>
        <p:spPr>
          <a:xfrm>
            <a:off x="320571" y="267494"/>
            <a:ext cx="3747373" cy="338554"/>
          </a:xfrm>
          <a:prstGeom prst="rect">
            <a:avLst/>
          </a:prstGeom>
          <a:noFill/>
        </p:spPr>
        <p:txBody>
          <a:bodyPr wrap="none" rtlCol="0">
            <a:spAutoFit/>
          </a:bodyPr>
          <a:lstStyle/>
          <a:p>
            <a:r>
              <a:rPr lang="en-US" sz="1600" b="1" dirty="0">
                <a:solidFill>
                  <a:srgbClr val="C00000"/>
                </a:solidFill>
              </a:rPr>
              <a:t>Turbulent propagation starting from 1 </a:t>
            </a:r>
            <a:r>
              <a:rPr lang="en-US" sz="1600" b="1" dirty="0" err="1">
                <a:solidFill>
                  <a:srgbClr val="C00000"/>
                </a:solidFill>
              </a:rPr>
              <a:t>kpc</a:t>
            </a:r>
            <a:endParaRPr lang="en-US" sz="1600" b="1" dirty="0">
              <a:solidFill>
                <a:srgbClr val="C00000"/>
              </a:solidFill>
            </a:endParaRPr>
          </a:p>
        </p:txBody>
      </p:sp>
      <p:grpSp>
        <p:nvGrpSpPr>
          <p:cNvPr id="11" name="Gruppo 10"/>
          <p:cNvGrpSpPr/>
          <p:nvPr/>
        </p:nvGrpSpPr>
        <p:grpSpPr>
          <a:xfrm>
            <a:off x="251520" y="771550"/>
            <a:ext cx="2324708" cy="3816424"/>
            <a:chOff x="251520" y="771550"/>
            <a:chExt cx="2324708" cy="3816424"/>
          </a:xfrm>
        </p:grpSpPr>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473" y="1059582"/>
              <a:ext cx="2294755" cy="1721066"/>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859782"/>
              <a:ext cx="2304256" cy="1728192"/>
            </a:xfrm>
            <a:prstGeom prst="rect">
              <a:avLst/>
            </a:prstGeom>
          </p:spPr>
        </p:pic>
        <p:sp>
          <p:nvSpPr>
            <p:cNvPr id="8" name="CasellaDiTesto 7"/>
            <p:cNvSpPr txBox="1"/>
            <p:nvPr/>
          </p:nvSpPr>
          <p:spPr>
            <a:xfrm>
              <a:off x="611560" y="987574"/>
              <a:ext cx="918841" cy="246221"/>
            </a:xfrm>
            <a:prstGeom prst="rect">
              <a:avLst/>
            </a:prstGeom>
            <a:noFill/>
          </p:spPr>
          <p:txBody>
            <a:bodyPr wrap="none" rtlCol="0">
              <a:spAutoFit/>
            </a:bodyPr>
            <a:lstStyle/>
            <a:p>
              <a:r>
                <a:rPr lang="en-US" sz="1000" dirty="0">
                  <a:solidFill>
                    <a:schemeClr val="tx2">
                      <a:lumMod val="75000"/>
                    </a:schemeClr>
                  </a:solidFill>
                </a:rPr>
                <a:t>Mach number</a:t>
              </a:r>
            </a:p>
          </p:txBody>
        </p:sp>
        <p:sp>
          <p:nvSpPr>
            <p:cNvPr id="9" name="CasellaDiTesto 8"/>
            <p:cNvSpPr txBox="1"/>
            <p:nvPr/>
          </p:nvSpPr>
          <p:spPr>
            <a:xfrm>
              <a:off x="611560" y="2787774"/>
              <a:ext cx="574196" cy="246221"/>
            </a:xfrm>
            <a:prstGeom prst="rect">
              <a:avLst/>
            </a:prstGeom>
            <a:noFill/>
          </p:spPr>
          <p:txBody>
            <a:bodyPr wrap="none" rtlCol="0">
              <a:spAutoFit/>
            </a:bodyPr>
            <a:lstStyle/>
            <a:p>
              <a:r>
                <a:rPr lang="en-US" sz="1000" dirty="0">
                  <a:solidFill>
                    <a:schemeClr val="tx2">
                      <a:lumMod val="75000"/>
                    </a:schemeClr>
                  </a:solidFill>
                </a:rPr>
                <a:t>Density</a:t>
              </a: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771550"/>
              <a:ext cx="723900" cy="219075"/>
            </a:xfrm>
            <a:prstGeom prst="rect">
              <a:avLst/>
            </a:prstGeom>
          </p:spPr>
        </p:pic>
      </p:grpSp>
      <p:grpSp>
        <p:nvGrpSpPr>
          <p:cNvPr id="14" name="Gruppo 13"/>
          <p:cNvGrpSpPr/>
          <p:nvPr/>
        </p:nvGrpSpPr>
        <p:grpSpPr>
          <a:xfrm>
            <a:off x="2837738" y="915566"/>
            <a:ext cx="1446230" cy="1258615"/>
            <a:chOff x="2837738" y="881087"/>
            <a:chExt cx="1446230" cy="1258615"/>
          </a:xfrm>
        </p:grpSpPr>
        <p:sp>
          <p:nvSpPr>
            <p:cNvPr id="12" name="CasellaDiTesto 11"/>
            <p:cNvSpPr txBox="1"/>
            <p:nvPr/>
          </p:nvSpPr>
          <p:spPr>
            <a:xfrm>
              <a:off x="2837738" y="881087"/>
              <a:ext cx="1446230" cy="307777"/>
            </a:xfrm>
            <a:prstGeom prst="rect">
              <a:avLst/>
            </a:prstGeom>
            <a:noFill/>
          </p:spPr>
          <p:txBody>
            <a:bodyPr wrap="none" rtlCol="0">
              <a:spAutoFit/>
            </a:bodyPr>
            <a:lstStyle/>
            <a:p>
              <a:r>
                <a:rPr lang="en-US" sz="1400" dirty="0"/>
                <a:t>Initial conditions</a:t>
              </a:r>
              <a:r>
                <a:rPr lang="en-US" sz="1400" dirty="0">
                  <a:solidFill>
                    <a:schemeClr val="tx2">
                      <a:lumMod val="75000"/>
                    </a:schemeClr>
                  </a:solidFill>
                </a:rPr>
                <a:t>:</a:t>
              </a:r>
            </a:p>
          </p:txBody>
        </p:sp>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0111" y="1244352"/>
              <a:ext cx="885825" cy="895350"/>
            </a:xfrm>
            <a:prstGeom prst="rect">
              <a:avLst/>
            </a:prstGeom>
          </p:spPr>
        </p:pic>
      </p:grpSp>
      <p:grpSp>
        <p:nvGrpSpPr>
          <p:cNvPr id="4" name="Gruppo 3"/>
          <p:cNvGrpSpPr/>
          <p:nvPr/>
        </p:nvGrpSpPr>
        <p:grpSpPr>
          <a:xfrm>
            <a:off x="2555776" y="2480578"/>
            <a:ext cx="2581925" cy="2053972"/>
            <a:chOff x="2555776" y="2480578"/>
            <a:chExt cx="2581925" cy="2053972"/>
          </a:xfrm>
        </p:grpSpPr>
        <p:sp>
          <p:nvSpPr>
            <p:cNvPr id="15" name="CasellaDiTesto 14"/>
            <p:cNvSpPr txBox="1"/>
            <p:nvPr/>
          </p:nvSpPr>
          <p:spPr>
            <a:xfrm>
              <a:off x="2576228" y="2480578"/>
              <a:ext cx="2561473" cy="523220"/>
            </a:xfrm>
            <a:prstGeom prst="rect">
              <a:avLst/>
            </a:prstGeom>
            <a:noFill/>
          </p:spPr>
          <p:txBody>
            <a:bodyPr wrap="square" rtlCol="0">
              <a:spAutoFit/>
            </a:bodyPr>
            <a:lstStyle/>
            <a:p>
              <a:r>
                <a:rPr lang="en-US" sz="1400" dirty="0"/>
                <a:t>We perform a set of simulations with similar conditions</a:t>
              </a:r>
            </a:p>
          </p:txBody>
        </p:sp>
        <p:pic>
          <p:nvPicPr>
            <p:cNvPr id="16" name="Immagin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794" y="3147814"/>
              <a:ext cx="819150" cy="571500"/>
            </a:xfrm>
            <a:prstGeom prst="rect">
              <a:avLst/>
            </a:prstGeom>
          </p:spPr>
        </p:pic>
        <p:sp>
          <p:nvSpPr>
            <p:cNvPr id="17" name="CasellaDiTesto 16"/>
            <p:cNvSpPr txBox="1"/>
            <p:nvPr/>
          </p:nvSpPr>
          <p:spPr>
            <a:xfrm>
              <a:off x="2555776" y="3795886"/>
              <a:ext cx="2581925" cy="738664"/>
            </a:xfrm>
            <a:prstGeom prst="rect">
              <a:avLst/>
            </a:prstGeom>
            <a:noFill/>
          </p:spPr>
          <p:txBody>
            <a:bodyPr wrap="none" rtlCol="0">
              <a:spAutoFit/>
            </a:bodyPr>
            <a:lstStyle/>
            <a:p>
              <a:r>
                <a:rPr lang="en-US" sz="1400" dirty="0"/>
                <a:t>Non-relativistic  with 3 different  </a:t>
              </a:r>
            </a:p>
            <a:p>
              <a:r>
                <a:rPr lang="en-US" sz="1400" dirty="0"/>
                <a:t>external density stratification</a:t>
              </a:r>
            </a:p>
            <a:p>
              <a:r>
                <a:rPr lang="en-US" sz="1400" dirty="0"/>
                <a:t>(</a:t>
              </a:r>
              <a:r>
                <a:rPr lang="en-US" sz="1400" dirty="0" err="1"/>
                <a:t>Massaglia</a:t>
              </a:r>
              <a:r>
                <a:rPr lang="en-US" sz="1400" dirty="0"/>
                <a:t> et al. 2016)</a:t>
              </a:r>
            </a:p>
          </p:txBody>
        </p:sp>
        <p:sp>
          <p:nvSpPr>
            <p:cNvPr id="25" name="CasellaDiTesto 24"/>
            <p:cNvSpPr txBox="1"/>
            <p:nvPr/>
          </p:nvSpPr>
          <p:spPr>
            <a:xfrm>
              <a:off x="3995936" y="3075806"/>
              <a:ext cx="728084" cy="307777"/>
            </a:xfrm>
            <a:prstGeom prst="rect">
              <a:avLst/>
            </a:prstGeom>
            <a:noFill/>
          </p:spPr>
          <p:txBody>
            <a:bodyPr wrap="none" rtlCol="0">
              <a:spAutoFit/>
            </a:bodyPr>
            <a:lstStyle/>
            <a:p>
              <a:r>
                <a:rPr lang="en-US" sz="1400" dirty="0"/>
                <a:t>(0.06 c)</a:t>
              </a:r>
            </a:p>
          </p:txBody>
        </p:sp>
      </p:grpSp>
      <p:grpSp>
        <p:nvGrpSpPr>
          <p:cNvPr id="29" name="Gruppo 28"/>
          <p:cNvGrpSpPr/>
          <p:nvPr/>
        </p:nvGrpSpPr>
        <p:grpSpPr>
          <a:xfrm>
            <a:off x="5165776" y="267494"/>
            <a:ext cx="3078632" cy="4420715"/>
            <a:chOff x="5165776" y="267494"/>
            <a:chExt cx="3078632" cy="4420715"/>
          </a:xfrm>
        </p:grpSpPr>
        <p:grpSp>
          <p:nvGrpSpPr>
            <p:cNvPr id="24" name="Gruppo 23"/>
            <p:cNvGrpSpPr/>
            <p:nvPr/>
          </p:nvGrpSpPr>
          <p:grpSpPr>
            <a:xfrm>
              <a:off x="5165776" y="278527"/>
              <a:ext cx="3078632" cy="4409682"/>
              <a:chOff x="5165776" y="278527"/>
              <a:chExt cx="3078632" cy="4409682"/>
            </a:xfrm>
          </p:grpSpPr>
          <p:pic>
            <p:nvPicPr>
              <p:cNvPr id="18" name="Immagin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2002" y="382118"/>
                <a:ext cx="3042406" cy="1397544"/>
              </a:xfrm>
              <a:prstGeom prst="rect">
                <a:avLst/>
              </a:prstGeom>
            </p:spPr>
          </p:pic>
          <p:pic>
            <p:nvPicPr>
              <p:cNvPr id="19" name="Immagin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5776" y="1826314"/>
                <a:ext cx="3006624" cy="1393508"/>
              </a:xfrm>
              <a:prstGeom prst="rect">
                <a:avLst/>
              </a:prstGeom>
            </p:spPr>
          </p:pic>
          <p:pic>
            <p:nvPicPr>
              <p:cNvPr id="20" name="Immagin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0072" y="3291830"/>
                <a:ext cx="3024336" cy="1396379"/>
              </a:xfrm>
              <a:prstGeom prst="rect">
                <a:avLst/>
              </a:prstGeom>
            </p:spPr>
          </p:pic>
          <p:sp>
            <p:nvSpPr>
              <p:cNvPr id="21" name="CasellaDiTesto 20"/>
              <p:cNvSpPr txBox="1"/>
              <p:nvPr/>
            </p:nvSpPr>
            <p:spPr>
              <a:xfrm>
                <a:off x="5436096" y="278527"/>
                <a:ext cx="638316" cy="276999"/>
              </a:xfrm>
              <a:prstGeom prst="rect">
                <a:avLst/>
              </a:prstGeom>
              <a:noFill/>
            </p:spPr>
            <p:txBody>
              <a:bodyPr wrap="none" rtlCol="0">
                <a:spAutoFit/>
              </a:bodyPr>
              <a:lstStyle/>
              <a:p>
                <a:r>
                  <a:rPr lang="en-US" sz="1200" dirty="0">
                    <a:solidFill>
                      <a:schemeClr val="tx2">
                        <a:lumMod val="60000"/>
                        <a:lumOff val="40000"/>
                      </a:schemeClr>
                    </a:solidFill>
                  </a:rPr>
                  <a:t>density</a:t>
                </a:r>
              </a:p>
            </p:txBody>
          </p:sp>
          <p:sp>
            <p:nvSpPr>
              <p:cNvPr id="22" name="CasellaDiTesto 21"/>
              <p:cNvSpPr txBox="1"/>
              <p:nvPr/>
            </p:nvSpPr>
            <p:spPr>
              <a:xfrm>
                <a:off x="5436096" y="1718687"/>
                <a:ext cx="554960" cy="276999"/>
              </a:xfrm>
              <a:prstGeom prst="rect">
                <a:avLst/>
              </a:prstGeom>
              <a:noFill/>
            </p:spPr>
            <p:txBody>
              <a:bodyPr wrap="none" rtlCol="0">
                <a:spAutoFit/>
              </a:bodyPr>
              <a:lstStyle/>
              <a:p>
                <a:r>
                  <a:rPr lang="en-US" sz="1200" dirty="0">
                    <a:solidFill>
                      <a:schemeClr val="tx2">
                        <a:lumMod val="60000"/>
                        <a:lumOff val="40000"/>
                      </a:schemeClr>
                    </a:solidFill>
                  </a:rPr>
                  <a:t>tracer</a:t>
                </a:r>
              </a:p>
            </p:txBody>
          </p:sp>
          <p:sp>
            <p:nvSpPr>
              <p:cNvPr id="23" name="CasellaDiTesto 22"/>
              <p:cNvSpPr txBox="1"/>
              <p:nvPr/>
            </p:nvSpPr>
            <p:spPr>
              <a:xfrm>
                <a:off x="5445852" y="3158847"/>
                <a:ext cx="722249" cy="276999"/>
              </a:xfrm>
              <a:prstGeom prst="rect">
                <a:avLst/>
              </a:prstGeom>
              <a:noFill/>
            </p:spPr>
            <p:txBody>
              <a:bodyPr wrap="none" rtlCol="0">
                <a:spAutoFit/>
              </a:bodyPr>
              <a:lstStyle/>
              <a:p>
                <a:r>
                  <a:rPr lang="en-US" sz="1200" dirty="0">
                    <a:solidFill>
                      <a:schemeClr val="tx2">
                        <a:lumMod val="60000"/>
                        <a:lumOff val="40000"/>
                      </a:schemeClr>
                    </a:solidFill>
                  </a:rPr>
                  <a:t>pressure</a:t>
                </a:r>
              </a:p>
            </p:txBody>
          </p:sp>
        </p:grpSp>
        <p:pic>
          <p:nvPicPr>
            <p:cNvPr id="26" name="Immagin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7015" y="267494"/>
              <a:ext cx="919361" cy="152251"/>
            </a:xfrm>
            <a:prstGeom prst="rect">
              <a:avLst/>
            </a:prstGeom>
          </p:spPr>
        </p:pic>
      </p:grpSp>
    </p:spTree>
    <p:extLst>
      <p:ext uri="{BB962C8B-B14F-4D97-AF65-F5344CB8AC3E}">
        <p14:creationId xmlns:p14="http://schemas.microsoft.com/office/powerpoint/2010/main" val="38427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1063</Words>
  <Application>Microsoft Office PowerPoint</Application>
  <PresentationFormat>On-screen Show (16:9)</PresentationFormat>
  <Paragraphs>268</Paragraphs>
  <Slides>21</Slides>
  <Notes>1</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Comic Sans MS</vt:lpstr>
      <vt:lpstr>Standard Symbols PS</vt:lpstr>
      <vt:lpstr>Symbol</vt:lpstr>
      <vt:lpstr>Wingdings</vt:lpstr>
      <vt:lpstr>Tema di Office</vt:lpstr>
      <vt:lpstr>JET SIMULATIONS: RESULTS AND 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 SIMULATIONS: RESULTS AND PERSPECTIVES</dc:title>
  <dc:creator>paola rossi</dc:creator>
  <cp:lastModifiedBy>Gianluigi Bodo</cp:lastModifiedBy>
  <cp:revision>105</cp:revision>
  <dcterms:created xsi:type="dcterms:W3CDTF">2023-02-25T14:57:56Z</dcterms:created>
  <dcterms:modified xsi:type="dcterms:W3CDTF">2023-02-28T18:01:23Z</dcterms:modified>
</cp:coreProperties>
</file>