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handoutMasterIdLst>
    <p:handoutMasterId r:id="rId39"/>
  </p:handoutMasterIdLst>
  <p:sldIdLst>
    <p:sldId id="256" r:id="rId2"/>
    <p:sldId id="2944" r:id="rId3"/>
    <p:sldId id="2961" r:id="rId4"/>
    <p:sldId id="2956" r:id="rId5"/>
    <p:sldId id="2970" r:id="rId6"/>
    <p:sldId id="2960" r:id="rId7"/>
    <p:sldId id="2978" r:id="rId8"/>
    <p:sldId id="2955" r:id="rId9"/>
    <p:sldId id="2948" r:id="rId10"/>
    <p:sldId id="2958" r:id="rId11"/>
    <p:sldId id="2945" r:id="rId12"/>
    <p:sldId id="2953" r:id="rId13"/>
    <p:sldId id="2974" r:id="rId14"/>
    <p:sldId id="483" r:id="rId15"/>
    <p:sldId id="2976" r:id="rId16"/>
    <p:sldId id="2946" r:id="rId17"/>
    <p:sldId id="2957" r:id="rId18"/>
    <p:sldId id="2980" r:id="rId19"/>
    <p:sldId id="2954" r:id="rId20"/>
    <p:sldId id="2967" r:id="rId21"/>
    <p:sldId id="2949" r:id="rId22"/>
    <p:sldId id="2952" r:id="rId23"/>
    <p:sldId id="2968" r:id="rId24"/>
    <p:sldId id="2973" r:id="rId25"/>
    <p:sldId id="2962" r:id="rId26"/>
    <p:sldId id="2979" r:id="rId27"/>
    <p:sldId id="2963" r:id="rId28"/>
    <p:sldId id="469" r:id="rId29"/>
    <p:sldId id="2923" r:id="rId30"/>
    <p:sldId id="2925" r:id="rId31"/>
    <p:sldId id="585" r:id="rId32"/>
    <p:sldId id="516" r:id="rId33"/>
    <p:sldId id="2938" r:id="rId34"/>
    <p:sldId id="460" r:id="rId35"/>
    <p:sldId id="2971" r:id="rId36"/>
    <p:sldId id="478" r:id="rId37"/>
  </p:sldIdLst>
  <p:sldSz cx="12192000" cy="6858000"/>
  <p:notesSz cx="9928225" cy="67976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000FF"/>
    <a:srgbClr val="5B9BD5"/>
    <a:srgbClr val="CCCC00"/>
    <a:srgbClr val="CC3399"/>
    <a:srgbClr val="FFFFFF"/>
    <a:srgbClr val="FF2F2F"/>
    <a:srgbClr val="D60093"/>
    <a:srgbClr val="FF3399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95" autoAdjust="0"/>
    <p:restoredTop sz="94320" autoAdjust="0"/>
  </p:normalViewPr>
  <p:slideViewPr>
    <p:cSldViewPr snapToGrid="0">
      <p:cViewPr varScale="1">
        <p:scale>
          <a:sx n="77" d="100"/>
          <a:sy n="77" d="100"/>
        </p:scale>
        <p:origin x="77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1" cy="341064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B9370D35-3576-4EA9-9363-C7CF52A2A917}" type="datetime1">
              <a:rPr lang="it-IT" smtClean="0"/>
              <a:t>06/03/2023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6456613"/>
            <a:ext cx="4302231" cy="34106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23698" y="6456613"/>
            <a:ext cx="4302231" cy="34106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0C06F6FB-95BA-4713-8CEB-73E429449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226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1" cy="341064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306F326-71C4-4C77-A105-7122A53AE1D0}" type="datetime1">
              <a:rPr lang="it-IT" smtClean="0"/>
              <a:t>06/03/2023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823" y="3271382"/>
            <a:ext cx="7942580" cy="2676585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302231" cy="34106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3698" y="6456613"/>
            <a:ext cx="4302231" cy="34106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C3555254-FBF0-47C0-AF0B-FBD64631B8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6117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75.043006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103/PhysRevD.78.043005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326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257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308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004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645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914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927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023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Honda et al. 2007 (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  <a:hlinkClick r:id="rId3"/>
              </a:rPr>
              <a:t>https://journals.aps.org/prd/abstract/10.1103/PhysRevD.75.043006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)</a:t>
            </a:r>
          </a:p>
          <a:p>
            <a:b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</a:br>
            <a:endParaRPr lang="fr-FR" sz="1200" b="0" i="0" u="none" strike="noStrike" kern="1200" dirty="0">
              <a:solidFill>
                <a:srgbClr val="000000"/>
              </a:solidFill>
              <a:effectLst/>
              <a:latin typeface="Times New Roman" pitchFamily="16" charset="0"/>
              <a:ea typeface="ＭＳ Ｐゴシック" charset="0"/>
              <a:cs typeface="ＭＳ Ｐゴシック" charset="0"/>
            </a:endParaRPr>
          </a:p>
          <a:p>
            <a:r>
              <a:rPr lang="fr-FR" sz="1200" b="0" i="0" u="none" strike="noStrike" kern="1200" dirty="0" err="1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Enberg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 et al. 2008 (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  <a:hlinkClick r:id="rId4"/>
              </a:rPr>
              <a:t>https://doi.org/10.1103/PhysRevD.78.043005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)</a:t>
            </a:r>
          </a:p>
          <a:p>
            <a:br>
              <a:rPr lang="fr-FR" dirty="0"/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193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Je crois que les deux figures sont difficiles à comparer :</a:t>
            </a:r>
          </a:p>
          <a:p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dans 1/ (combinaison avec </a:t>
            </a:r>
            <a:r>
              <a:rPr lang="fr-FR" sz="1200" b="0" i="0" u="none" strike="noStrike" kern="1200" dirty="0" err="1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IceCube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), on a un modèle précis avec une certaine fluence total (/</a:t>
            </a:r>
            <a:r>
              <a:rPr lang="fr-FR" sz="1200" b="0" i="0" u="none" strike="noStrike" kern="1200" dirty="0" err="1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GeV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/cm²/s) qui est le seul paramètre. Après, c'est divisé par la taille du ciel (4pi sr) pour avoir une idée de la contribution du plan galactique au flux diffus d'</a:t>
            </a:r>
            <a:r>
              <a:rPr lang="fr-FR" sz="1200" b="0" i="0" u="none" strike="noStrike" kern="1200" dirty="0" err="1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IceCube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 (en /</a:t>
            </a:r>
            <a:r>
              <a:rPr lang="fr-FR" sz="1200" b="0" i="0" u="none" strike="noStrike" kern="1200" dirty="0" err="1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GeV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/cm²/s/sr) alors que, pour de vrai, la contribution du plan galactique est bien sûr localisée.</a:t>
            </a:r>
            <a:b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</a:br>
            <a:endParaRPr lang="fr-FR" sz="1200" b="0" i="0" u="none" strike="noStrike" kern="1200" dirty="0">
              <a:solidFill>
                <a:srgbClr val="000000"/>
              </a:solidFill>
              <a:effectLst/>
              <a:latin typeface="Times New Roman" pitchFamily="16" charset="0"/>
              <a:ea typeface="ＭＳ Ｐゴシック" charset="0"/>
              <a:cs typeface="ＭＳ Ｐゴシック" charset="0"/>
            </a:endParaRPr>
          </a:p>
          <a:p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dans 2/, on considère une densité constante dans une région rectangulaire donnée et on obtient des limites sur cette densité, pour différents indices spectraux (on pourrait dire qu'on a deux paramètres: la normalisation et l'indice spectral). Donc pour comparer avec l'autre, il faudrait multiplier la limite par (taille de la région considéré) / 4pi ~ 6e-3 pour la région 30deg/2deg. De plus, il faut regarder un spectre assez proche de celui de </a:t>
            </a:r>
            <a:r>
              <a:rPr lang="fr-FR" sz="1200" b="0" i="0" u="none" strike="noStrike" kern="1200" dirty="0" err="1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KRAgamma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 :  E^-2.4 ou E^-2.5</a:t>
            </a:r>
            <a:b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</a:br>
            <a:endParaRPr lang="fr-FR" sz="1200" b="0" i="0" u="none" strike="noStrike" kern="1200" dirty="0">
              <a:solidFill>
                <a:srgbClr val="000000"/>
              </a:solidFill>
              <a:effectLst/>
              <a:latin typeface="Times New Roman" pitchFamily="16" charset="0"/>
              <a:ea typeface="ＭＳ Ｐゴシック" charset="0"/>
              <a:cs typeface="ＭＳ Ｐゴシック" charset="0"/>
            </a:endParaRPr>
          </a:p>
          <a:p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A 10 </a:t>
            </a:r>
            <a:r>
              <a:rPr lang="fr-FR" sz="1200" b="0" i="0" u="none" strike="noStrike" kern="1200" dirty="0" err="1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TeV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, (1) = </a:t>
            </a:r>
            <a:r>
              <a:rPr lang="fr-FR" sz="1200" b="1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2e-8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, (2) = 3e-6 (en regardant les deux lignes grises qui commencent le plus haut à gauche et finissent le plus bas à droite qui sont E^-2.4/-2.5). On corrige avec le facteur au-dessus -&gt;</a:t>
            </a:r>
            <a:r>
              <a:rPr lang="fr-FR" sz="1200" b="1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1.8e-8</a:t>
            </a:r>
            <a:r>
              <a:rPr lang="fr-FR" sz="1200" b="0" i="0" u="none" strike="noStrike" kern="1200" dirty="0">
                <a:solidFill>
                  <a:srgbClr val="000000"/>
                </a:solidFill>
                <a:effectLst/>
                <a:latin typeface="Times New Roman" pitchFamily="16" charset="0"/>
                <a:ea typeface="ＭＳ Ｐゴシック" charset="0"/>
                <a:cs typeface="ＭＳ Ｐゴシック" charset="0"/>
              </a:rPr>
              <a:t>, donc c'est comparable.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251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5F9B4-ACEF-4805-A353-7A27A98B80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01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899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5F9B4-ACEF-4805-A353-7A27A98B802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19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449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88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506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64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972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627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987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729038" y="-1139825"/>
            <a:ext cx="10839451" cy="60975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51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CCB4-4107-4A8F-BBE1-363E05D34BC9}" type="datetime1">
              <a:rPr lang="it-IT" smtClean="0"/>
              <a:t>06/03/2023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57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DD1-3149-4D28-8E4B-4AACAACE10B1}" type="datetime1">
              <a:rPr lang="it-IT" smtClean="0"/>
              <a:t>06/03/2023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208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35E0-165C-4EDD-9922-D1D0E6E9B211}" type="datetime1">
              <a:rPr lang="it-IT" smtClean="0"/>
              <a:t>06/03/2023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19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3E19-2394-46D4-B81A-81D6A363F2B5}" type="datetime1">
              <a:rPr lang="it-IT" smtClean="0"/>
              <a:t>06/03/2023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96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2B1A3-1C85-4FBF-85F0-406DCF92BDDC}" type="datetime1">
              <a:rPr lang="it-IT" smtClean="0"/>
              <a:t>06/03/2023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61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D78E0-209D-47DB-9AE4-8167F974B0DB}" type="datetime1">
              <a:rPr lang="it-IT" smtClean="0"/>
              <a:t>06/03/2023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83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3A3A-549F-4241-B3E7-BB63EFD2E357}" type="datetime1">
              <a:rPr lang="it-IT" smtClean="0"/>
              <a:t>06/03/2023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41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0D2B0-9421-4018-BD71-E10FF7FDA1DA}" type="datetime1">
              <a:rPr lang="it-IT" smtClean="0"/>
              <a:t>06/03/2023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93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B85-83BF-4127-AC90-CFA84CC04CD6}" type="datetime1">
              <a:rPr lang="it-IT" smtClean="0"/>
              <a:t>06/03/2023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7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3D1E-67DA-4AF8-A4BE-9A2302DE1B61}" type="datetime1">
              <a:rPr lang="it-IT" smtClean="0"/>
              <a:t>06/03/2023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254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3F6E0-41C1-4289-91F4-BA52BCC622C9}" type="datetime1">
              <a:rPr lang="it-IT" smtClean="0"/>
              <a:t>06/03/2023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70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FE245-0056-4A7F-98AE-E589F6B5296F}" type="datetime1">
              <a:rPr lang="it-IT" smtClean="0"/>
              <a:t>06/03/2023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 Spurio: ASTRI and LHAASO Workshop- 8/03/2023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Connettore 1 6"/>
          <p:cNvCxnSpPr/>
          <p:nvPr userDrawn="1"/>
        </p:nvCxnSpPr>
        <p:spPr>
          <a:xfrm>
            <a:off x="838200" y="763480"/>
            <a:ext cx="10515600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68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evcat.uchicago.edu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mfollow.docs.ligo.org/userguide/analysis/searches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tro-colibri.scienc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760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994951" y="1636448"/>
            <a:ext cx="5987332" cy="228441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2A60A2"/>
                </a:solidFill>
              </a:rPr>
              <a:t>Multi-messenger astrophysics</a:t>
            </a:r>
            <a:br>
              <a:rPr lang="en-US" sz="4400" b="1" dirty="0">
                <a:solidFill>
                  <a:srgbClr val="2A60A2"/>
                </a:solidFill>
              </a:rPr>
            </a:br>
            <a:endParaRPr lang="en-GB" sz="4000" dirty="0">
              <a:solidFill>
                <a:srgbClr val="2A60A2"/>
              </a:solidFill>
            </a:endParaRPr>
          </a:p>
        </p:txBody>
      </p:sp>
      <p:pic>
        <p:nvPicPr>
          <p:cNvPr id="5" name="Picture 4" descr="https://lh6.googleusercontent.com/-vpOgu9EmeSg/UxXfGlDJadI/AAAAAAAAAB4/UpvqE_1WvUw/s250-no/logo250x25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02" y="5003406"/>
            <a:ext cx="978647" cy="97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upload.wikimedia.org/wikipedia/it/archive/5/58/20140103114318!INF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565" y="4979694"/>
            <a:ext cx="1052020" cy="103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445102" y="3726260"/>
            <a:ext cx="508703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Maurizio Spurio</a:t>
            </a:r>
          </a:p>
          <a:p>
            <a:pPr algn="ctr"/>
            <a:r>
              <a:rPr lang="en-US" sz="2000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Università di Bologna and INFN</a:t>
            </a:r>
          </a:p>
          <a:p>
            <a:pPr algn="ctr"/>
            <a:r>
              <a:rPr lang="en-US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maurizio.spurio@unibo.it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378091-C054-E34D-D849-473DF80C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160035"/>
            <a:ext cx="49815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6DE4EB5-156F-8674-82EC-7850E5EB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B9924F-353D-6CC2-5DCD-35D23D95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726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F530BB7-4AB4-4FAA-3EBC-EA22118A2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97"/>
          <a:stretch/>
        </p:blipFill>
        <p:spPr>
          <a:xfrm>
            <a:off x="3552241" y="2730395"/>
            <a:ext cx="8273873" cy="4173045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FD34F53-68DB-FD51-F61C-BABDD9B6949B}"/>
              </a:ext>
            </a:extLst>
          </p:cNvPr>
          <p:cNvSpPr txBox="1"/>
          <p:nvPr/>
        </p:nvSpPr>
        <p:spPr>
          <a:xfrm>
            <a:off x="161968" y="3286785"/>
            <a:ext cx="31797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solidFill>
                  <a:srgbClr val="000000"/>
                </a:solidFill>
              </a:rPr>
              <a:t>The comparable energy </a:t>
            </a:r>
            <a:r>
              <a:rPr lang="en-US" sz="2000" dirty="0">
                <a:solidFill>
                  <a:srgbClr val="000000"/>
                </a:solidFill>
              </a:rPr>
              <a:t>content 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of these three fluxes is intriguing for UHECRs origin </a:t>
            </a:r>
            <a:endParaRPr lang="en-US" sz="2000" dirty="0">
              <a:solidFill>
                <a:srgbClr val="00179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solidFill>
                  <a:srgbClr val="001792"/>
                </a:solidFill>
              </a:rPr>
              <a:t>Common sources?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solidFill>
                  <a:srgbClr val="001792"/>
                </a:solidFill>
              </a:rPr>
              <a:t>Common production mechanism?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 sources could be mainly opaque to </a:t>
            </a:r>
            <a:r>
              <a:rPr lang="en-US" sz="2000" i="0" u="none" strike="noStrike" baseline="0" dirty="0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US" sz="2000" i="0" u="none" strike="noStrike" baseline="0" dirty="0">
                <a:solidFill>
                  <a:srgbClr val="000000"/>
                </a:solidFill>
              </a:rPr>
              <a:t>-rays </a:t>
            </a:r>
            <a:endParaRPr lang="it-IT" sz="2000" dirty="0"/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43D67AB3-FB4B-E1C9-B883-593939939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Energy radiance </a:t>
            </a:r>
          </a:p>
        </p:txBody>
      </p:sp>
      <p:pic>
        <p:nvPicPr>
          <p:cNvPr id="12" name="Picture 2" descr="https://masterclass.icecube.wisc.edu/sites/default/files/images/cr-energy-icetop.png">
            <a:extLst>
              <a:ext uri="{FF2B5EF4-FFF2-40B4-BE49-F238E27FC236}">
                <a16:creationId xmlns:a16="http://schemas.microsoft.com/office/drawing/2014/main" id="{F751FF91-C8C7-4059-D781-20574227FC7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30" y="-405937"/>
            <a:ext cx="8496000" cy="72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4D8264-37C5-CD82-E174-D45FEBE73451}"/>
              </a:ext>
            </a:extLst>
          </p:cNvPr>
          <p:cNvSpPr txBox="1"/>
          <p:nvPr/>
        </p:nvSpPr>
        <p:spPr>
          <a:xfrm rot="5400000">
            <a:off x="10008998" y="4481314"/>
            <a:ext cx="3445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AAAAC+ArialMT"/>
              </a:rPr>
              <a:t>Ackermann et al, Snowmass 2022 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E72635-5C65-7FC5-4A9B-248B2A310825}"/>
              </a:ext>
            </a:extLst>
          </p:cNvPr>
          <p:cNvSpPr txBox="1"/>
          <p:nvPr/>
        </p:nvSpPr>
        <p:spPr>
          <a:xfrm>
            <a:off x="161968" y="1043896"/>
            <a:ext cx="33244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How Galactic CRs  are accelerated?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Where are they originated from?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How do they propagate in the ISM?</a:t>
            </a:r>
            <a:endParaRPr lang="it-IT" sz="2000" dirty="0">
              <a:solidFill>
                <a:srgbClr val="A50021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C09EE11-851D-DC7D-EF3F-F1795DB2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65" y="6270441"/>
            <a:ext cx="4114800" cy="365125"/>
          </a:xfrm>
        </p:spPr>
        <p:txBody>
          <a:bodyPr/>
          <a:lstStyle/>
          <a:p>
            <a:r>
              <a:rPr lang="en-US" dirty="0"/>
              <a:t>M. Spurio: ASTRI and LHAASO Workshop- 8/03/2023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0BCC91-A8F3-C015-B2FF-C831C196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84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The quest for galactic hadron sources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11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3E5D9F-A94F-ECBE-5EC1-23D0281E0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512" y="3334730"/>
            <a:ext cx="8920716" cy="31222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99DA5B-7E51-2430-1341-70F66F8BCCC9}"/>
              </a:ext>
            </a:extLst>
          </p:cNvPr>
          <p:cNvSpPr txBox="1"/>
          <p:nvPr/>
        </p:nvSpPr>
        <p:spPr>
          <a:xfrm>
            <a:off x="518336" y="830327"/>
            <a:ext cx="1140076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IACTs and ground arrays have reported &gt;100 Galactic sources (Supernova Remnants, Pulsar Wind Nebulae, Binaries, Nova, ….)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  <a:hlinkClick r:id="rId4"/>
              </a:rPr>
              <a:t>http://tevcat.uchicago.edu/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GeV-</a:t>
            </a:r>
            <a:r>
              <a:rPr lang="en-US" sz="2400" dirty="0" err="1"/>
              <a:t>TeV</a:t>
            </a:r>
            <a:r>
              <a:rPr lang="en-US" sz="2400" dirty="0"/>
              <a:t> 𝛄-ray observations as a potential guide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LHAASO report 𝛄-rays with up to PeV range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Emission measured from many 𝛄-ray sources seems leptonic-dominated but there are indications of hadronic components (IC443, W51, RXJ1713 (?)…)</a:t>
            </a:r>
          </a:p>
          <a:p>
            <a:endParaRPr lang="it-IT" sz="24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821EE73-24D0-B315-9913-45EB50C44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7773A1-5D08-C675-B864-25D294B5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231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The neutrino telescope world map 202*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12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50A009F-A2D0-CAA4-F0C6-7AA8C2E8B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995" y="901521"/>
            <a:ext cx="9432005" cy="5784472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1AA22216-D2A4-252F-2A6D-B359C107DD0B}"/>
              </a:ext>
            </a:extLst>
          </p:cNvPr>
          <p:cNvGrpSpPr/>
          <p:nvPr/>
        </p:nvGrpSpPr>
        <p:grpSpPr>
          <a:xfrm>
            <a:off x="4199860" y="2594344"/>
            <a:ext cx="2115880" cy="1637414"/>
            <a:chOff x="4199860" y="2594344"/>
            <a:chExt cx="2115880" cy="1637414"/>
          </a:xfrm>
        </p:grpSpPr>
        <p:sp>
          <p:nvSpPr>
            <p:cNvPr id="5" name="Callout: linea 4">
              <a:extLst>
                <a:ext uri="{FF2B5EF4-FFF2-40B4-BE49-F238E27FC236}">
                  <a16:creationId xmlns:a16="http://schemas.microsoft.com/office/drawing/2014/main" id="{F4FEFCE4-549E-E177-3762-DB2EF7B67398}"/>
                </a:ext>
              </a:extLst>
            </p:cNvPr>
            <p:cNvSpPr/>
            <p:nvPr/>
          </p:nvSpPr>
          <p:spPr>
            <a:xfrm>
              <a:off x="4199860" y="3338624"/>
              <a:ext cx="1752137" cy="893134"/>
            </a:xfrm>
            <a:prstGeom prst="borderCallout1">
              <a:avLst>
                <a:gd name="adj1" fmla="val -5547"/>
                <a:gd name="adj2" fmla="val 74225"/>
                <a:gd name="adj3" fmla="val -101899"/>
                <a:gd name="adj4" fmla="val 108873"/>
              </a:avLst>
            </a:prstGeom>
            <a:ln w="28575">
              <a:solidFill>
                <a:srgbClr val="FFFFFF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t-IT" dirty="0"/>
                <a:t>KM3NeT</a:t>
              </a:r>
            </a:p>
            <a:p>
              <a:pPr algn="r"/>
              <a:r>
                <a:rPr lang="it-IT" dirty="0"/>
                <a:t>1+0.01</a:t>
              </a:r>
            </a:p>
            <a:p>
              <a:pPr algn="r"/>
              <a:r>
                <a:rPr lang="it-IT" dirty="0"/>
                <a:t>km</a:t>
              </a:r>
              <a:r>
                <a:rPr lang="it-IT" baseline="30000" dirty="0"/>
                <a:t>3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A006BFE-6EBD-7FB4-8749-91F3D814F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9860" y="3381153"/>
              <a:ext cx="808075" cy="808075"/>
            </a:xfrm>
            <a:prstGeom prst="rect">
              <a:avLst/>
            </a:prstGeom>
          </p:spPr>
        </p:pic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8AB1C342-5EB6-1A2F-7C53-4A6E51458B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563" y="2594344"/>
              <a:ext cx="776177" cy="74428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20F2014A-28D0-E49A-AC87-9D7CFABA06FE}"/>
              </a:ext>
            </a:extLst>
          </p:cNvPr>
          <p:cNvGrpSpPr/>
          <p:nvPr/>
        </p:nvGrpSpPr>
        <p:grpSpPr>
          <a:xfrm>
            <a:off x="9791931" y="1264666"/>
            <a:ext cx="1752137" cy="893134"/>
            <a:chOff x="9791931" y="1264666"/>
            <a:chExt cx="1752137" cy="893134"/>
          </a:xfrm>
        </p:grpSpPr>
        <p:sp>
          <p:nvSpPr>
            <p:cNvPr id="14" name="Callout: linea 13">
              <a:extLst>
                <a:ext uri="{FF2B5EF4-FFF2-40B4-BE49-F238E27FC236}">
                  <a16:creationId xmlns:a16="http://schemas.microsoft.com/office/drawing/2014/main" id="{DBE883B9-F234-90B7-D4E4-CDB4838F195E}"/>
                </a:ext>
              </a:extLst>
            </p:cNvPr>
            <p:cNvSpPr/>
            <p:nvPr/>
          </p:nvSpPr>
          <p:spPr>
            <a:xfrm>
              <a:off x="9791931" y="1264666"/>
              <a:ext cx="1752137" cy="893134"/>
            </a:xfrm>
            <a:prstGeom prst="borderCallout1">
              <a:avLst>
                <a:gd name="adj1" fmla="val 64691"/>
                <a:gd name="adj2" fmla="val -416"/>
                <a:gd name="adj3" fmla="val 75482"/>
                <a:gd name="adj4" fmla="val -88348"/>
              </a:avLst>
            </a:prstGeom>
            <a:ln w="28575">
              <a:solidFill>
                <a:srgbClr val="FFFFFF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t-IT" dirty="0"/>
                <a:t>GVD/</a:t>
              </a:r>
            </a:p>
            <a:p>
              <a:pPr algn="r"/>
              <a:r>
                <a:rPr lang="it-IT" dirty="0"/>
                <a:t>Baikal</a:t>
              </a:r>
            </a:p>
            <a:p>
              <a:pPr algn="r"/>
              <a:r>
                <a:rPr lang="it-IT" dirty="0"/>
                <a:t>1 km</a:t>
              </a:r>
              <a:r>
                <a:rPr lang="it-IT" baseline="30000" dirty="0"/>
                <a:t>3</a:t>
              </a: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926E360D-47E1-0A74-6165-1F5EED33B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7414" y="1315918"/>
              <a:ext cx="873118" cy="820023"/>
            </a:xfrm>
            <a:prstGeom prst="rect">
              <a:avLst/>
            </a:prstGeom>
          </p:spPr>
        </p:pic>
      </p:grpSp>
      <p:sp>
        <p:nvSpPr>
          <p:cNvPr id="23" name="Callout: linea 22">
            <a:extLst>
              <a:ext uri="{FF2B5EF4-FFF2-40B4-BE49-F238E27FC236}">
                <a16:creationId xmlns:a16="http://schemas.microsoft.com/office/drawing/2014/main" id="{0B3C3EBF-B8FF-0087-E2C9-B61B5EAF05D2}"/>
              </a:ext>
            </a:extLst>
          </p:cNvPr>
          <p:cNvSpPr/>
          <p:nvPr/>
        </p:nvSpPr>
        <p:spPr>
          <a:xfrm>
            <a:off x="838200" y="5792859"/>
            <a:ext cx="2484134" cy="893134"/>
          </a:xfrm>
          <a:prstGeom prst="borderCallout1">
            <a:avLst>
              <a:gd name="adj1" fmla="val 61120"/>
              <a:gd name="adj2" fmla="val 99662"/>
              <a:gd name="adj3" fmla="val 94530"/>
              <a:gd name="adj4" fmla="val 194433"/>
            </a:avLst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IceCube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Deep ice 1 km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2011 –</a:t>
            </a:r>
            <a:endParaRPr lang="it-IT" baseline="30000" dirty="0">
              <a:solidFill>
                <a:schemeClr val="bg1"/>
              </a:solidFill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54EBE9D0-947C-0452-C06D-FC18DBD17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814423"/>
            <a:ext cx="850006" cy="850006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DA676B4E-8EAD-73AB-81E4-BF4248066105}"/>
              </a:ext>
            </a:extLst>
          </p:cNvPr>
          <p:cNvGrpSpPr/>
          <p:nvPr/>
        </p:nvGrpSpPr>
        <p:grpSpPr>
          <a:xfrm>
            <a:off x="1524000" y="901521"/>
            <a:ext cx="2118913" cy="893134"/>
            <a:chOff x="1524000" y="901521"/>
            <a:chExt cx="2118913" cy="893134"/>
          </a:xfrm>
        </p:grpSpPr>
        <p:sp>
          <p:nvSpPr>
            <p:cNvPr id="27" name="Callout: linea 26">
              <a:extLst>
                <a:ext uri="{FF2B5EF4-FFF2-40B4-BE49-F238E27FC236}">
                  <a16:creationId xmlns:a16="http://schemas.microsoft.com/office/drawing/2014/main" id="{7F1122FB-14B2-5E3B-D8AE-AE1A2338E1DE}"/>
                </a:ext>
              </a:extLst>
            </p:cNvPr>
            <p:cNvSpPr/>
            <p:nvPr/>
          </p:nvSpPr>
          <p:spPr>
            <a:xfrm>
              <a:off x="1524000" y="901521"/>
              <a:ext cx="2118913" cy="893134"/>
            </a:xfrm>
            <a:prstGeom prst="borderCallout1">
              <a:avLst>
                <a:gd name="adj1" fmla="val 61120"/>
                <a:gd name="adj2" fmla="val 99662"/>
                <a:gd name="adj3" fmla="val 162387"/>
                <a:gd name="adj4" fmla="val 216512"/>
              </a:avLst>
            </a:prstGeom>
            <a:solidFill>
              <a:srgbClr val="7030A0"/>
            </a:solidFill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t-IT" dirty="0">
                  <a:solidFill>
                    <a:schemeClr val="bg1"/>
                  </a:solidFill>
                </a:rPr>
                <a:t>ANTARES</a:t>
              </a:r>
            </a:p>
            <a:p>
              <a:pPr algn="r"/>
              <a:r>
                <a:rPr lang="en-US" dirty="0">
                  <a:solidFill>
                    <a:schemeClr val="bg1"/>
                  </a:solidFill>
                </a:rPr>
                <a:t>0.01 km</a:t>
              </a:r>
              <a:r>
                <a:rPr lang="en-US" baseline="30000" dirty="0">
                  <a:solidFill>
                    <a:schemeClr val="bg1"/>
                  </a:solidFill>
                </a:rPr>
                <a:t>3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pPr algn="r"/>
              <a:r>
                <a:rPr lang="en-US" dirty="0">
                  <a:solidFill>
                    <a:schemeClr val="bg1"/>
                  </a:solidFill>
                </a:rPr>
                <a:t>2008 –2022</a:t>
              </a:r>
              <a:endParaRPr lang="it-IT" baseline="30000" dirty="0">
                <a:solidFill>
                  <a:schemeClr val="bg1"/>
                </a:solidFill>
              </a:endParaRPr>
            </a:p>
          </p:txBody>
        </p:sp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5E98694B-CCC0-7745-2884-1C78437F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6532" y="948669"/>
              <a:ext cx="825794" cy="824904"/>
            </a:xfrm>
            <a:prstGeom prst="rect">
              <a:avLst/>
            </a:prstGeom>
          </p:spPr>
        </p:pic>
      </p:grpSp>
      <p:sp>
        <p:nvSpPr>
          <p:cNvPr id="31" name="Callout: linea 30">
            <a:extLst>
              <a:ext uri="{FF2B5EF4-FFF2-40B4-BE49-F238E27FC236}">
                <a16:creationId xmlns:a16="http://schemas.microsoft.com/office/drawing/2014/main" id="{88E17BE0-048E-EC8C-2098-AED65AC48BD8}"/>
              </a:ext>
            </a:extLst>
          </p:cNvPr>
          <p:cNvSpPr/>
          <p:nvPr/>
        </p:nvSpPr>
        <p:spPr>
          <a:xfrm>
            <a:off x="10263324" y="3347190"/>
            <a:ext cx="1752137" cy="650652"/>
          </a:xfrm>
          <a:prstGeom prst="borderCallout1">
            <a:avLst>
              <a:gd name="adj1" fmla="val 48025"/>
              <a:gd name="adj2" fmla="val 2315"/>
              <a:gd name="adj3" fmla="val -32690"/>
              <a:gd name="adj4" fmla="val -75846"/>
            </a:avLst>
          </a:prstGeom>
          <a:solidFill>
            <a:srgbClr val="00B050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R&amp;D - TRIDENT</a:t>
            </a:r>
          </a:p>
          <a:p>
            <a:pPr algn="r"/>
            <a:r>
              <a:rPr lang="it-IT" sz="1600" dirty="0"/>
              <a:t>arXiv:2207.04519</a:t>
            </a:r>
            <a:endParaRPr lang="it-IT" sz="1600" baseline="30000" dirty="0">
              <a:solidFill>
                <a:schemeClr val="bg1"/>
              </a:solidFill>
            </a:endParaRPr>
          </a:p>
        </p:txBody>
      </p:sp>
      <p:sp>
        <p:nvSpPr>
          <p:cNvPr id="34" name="Callout: linea 33">
            <a:extLst>
              <a:ext uri="{FF2B5EF4-FFF2-40B4-BE49-F238E27FC236}">
                <a16:creationId xmlns:a16="http://schemas.microsoft.com/office/drawing/2014/main" id="{D68E9054-3ADC-9233-83C3-8599EE49FFAE}"/>
              </a:ext>
            </a:extLst>
          </p:cNvPr>
          <p:cNvSpPr/>
          <p:nvPr/>
        </p:nvSpPr>
        <p:spPr>
          <a:xfrm>
            <a:off x="362901" y="2791197"/>
            <a:ext cx="1752137" cy="650652"/>
          </a:xfrm>
          <a:prstGeom prst="borderCallout1">
            <a:avLst>
              <a:gd name="adj1" fmla="val 46391"/>
              <a:gd name="adj2" fmla="val 100622"/>
              <a:gd name="adj3" fmla="val -84982"/>
              <a:gd name="adj4" fmla="val 156571"/>
            </a:avLst>
          </a:prstGeom>
          <a:solidFill>
            <a:srgbClr val="00B050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R&amp;D – P-ONE</a:t>
            </a:r>
          </a:p>
          <a:p>
            <a:pPr algn="r"/>
            <a:r>
              <a:rPr lang="it-IT" sz="1600" dirty="0"/>
              <a:t>arXiv:2005.09493</a:t>
            </a:r>
            <a:endParaRPr lang="it-IT" sz="1600" baseline="30000" dirty="0">
              <a:solidFill>
                <a:schemeClr val="bg1"/>
              </a:solidFill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0D8BB2B4-8DC8-6299-5915-92914016B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5743" y="5189797"/>
            <a:ext cx="3219718" cy="1249251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B116FEF-135B-D6CA-A1B6-FE3A8D428B2D}"/>
              </a:ext>
            </a:extLst>
          </p:cNvPr>
          <p:cNvSpPr txBox="1"/>
          <p:nvPr/>
        </p:nvSpPr>
        <p:spPr>
          <a:xfrm>
            <a:off x="8795743" y="6367913"/>
            <a:ext cx="345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>
                <a:solidFill>
                  <a:srgbClr val="7030A1"/>
                </a:solidFill>
                <a:latin typeface="NewsGothicMT"/>
              </a:rPr>
              <a:t>www.globalneutrinonetwork.org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9B3F16-C683-7128-58C4-DFA77DF7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77EDCD-E845-765E-EA2C-DEF58791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4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https://www.cta-observatory.org/wp-content/uploads/2017/12/CTA-Performance-prod3b-v1-South-20deg-EffectiveArea.png">
            <a:extLst>
              <a:ext uri="{FF2B5EF4-FFF2-40B4-BE49-F238E27FC236}">
                <a16:creationId xmlns:a16="http://schemas.microsoft.com/office/drawing/2014/main" id="{0FFA7DD8-1A20-8894-C1E2-DAB583628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147" r="6767" b="1659"/>
          <a:stretch/>
        </p:blipFill>
        <p:spPr bwMode="auto">
          <a:xfrm>
            <a:off x="1051807" y="3485548"/>
            <a:ext cx="3217518" cy="28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5">
            <a:extLst>
              <a:ext uri="{FF2B5EF4-FFF2-40B4-BE49-F238E27FC236}">
                <a16:creationId xmlns:a16="http://schemas.microsoft.com/office/drawing/2014/main" id="{8B36B9D7-08E0-F723-FF09-54270F09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  <a:latin typeface="Symbol" panose="05050102010706020507" pitchFamily="18" charset="2"/>
              </a:rPr>
              <a:t>g</a:t>
            </a:r>
            <a:r>
              <a:rPr lang="en-US" sz="4000" dirty="0">
                <a:solidFill>
                  <a:srgbClr val="A50021"/>
                </a:solidFill>
              </a:rPr>
              <a:t>-ray effective area and horizon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25CC8C-1640-B7F1-2F89-8426D1EBB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816" y="1264512"/>
            <a:ext cx="5423316" cy="5152150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ADDC065D-3EDB-F9D6-9483-9040A6590426}"/>
              </a:ext>
            </a:extLst>
          </p:cNvPr>
          <p:cNvGrpSpPr/>
          <p:nvPr/>
        </p:nvGrpSpPr>
        <p:grpSpPr>
          <a:xfrm>
            <a:off x="6254496" y="1527456"/>
            <a:ext cx="4644926" cy="432000"/>
            <a:chOff x="6254496" y="1527456"/>
            <a:chExt cx="4644925" cy="432000"/>
          </a:xfrm>
        </p:grpSpPr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FBE1C416-0E49-14DC-F047-9C9736D1D63D}"/>
                </a:ext>
              </a:extLst>
            </p:cNvPr>
            <p:cNvCxnSpPr>
              <a:cxnSpLocks/>
            </p:cNvCxnSpPr>
            <p:nvPr/>
          </p:nvCxnSpPr>
          <p:spPr>
            <a:xfrm>
              <a:off x="6254496" y="1743456"/>
              <a:ext cx="4089216" cy="0"/>
            </a:xfrm>
            <a:prstGeom prst="line">
              <a:avLst/>
            </a:prstGeom>
            <a:ln w="57150">
              <a:solidFill>
                <a:srgbClr val="A50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Risultati immagini per neutrino">
              <a:extLst>
                <a:ext uri="{FF2B5EF4-FFF2-40B4-BE49-F238E27FC236}">
                  <a16:creationId xmlns:a16="http://schemas.microsoft.com/office/drawing/2014/main" id="{FE67E90F-94B6-7BC2-29EC-63B4E1293B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4640" y="1527456"/>
              <a:ext cx="444781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5B1FB061-01DC-C5C7-5CCC-86FE1B420928}"/>
              </a:ext>
            </a:extLst>
          </p:cNvPr>
          <p:cNvCxnSpPr>
            <a:cxnSpLocks/>
          </p:cNvCxnSpPr>
          <p:nvPr/>
        </p:nvCxnSpPr>
        <p:spPr>
          <a:xfrm>
            <a:off x="7254240" y="1264512"/>
            <a:ext cx="0" cy="446572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28AD3FB-C1EA-E6A3-FE28-7EFC0E8B9521}"/>
              </a:ext>
            </a:extLst>
          </p:cNvPr>
          <p:cNvCxnSpPr>
            <a:cxnSpLocks/>
          </p:cNvCxnSpPr>
          <p:nvPr/>
        </p:nvCxnSpPr>
        <p:spPr>
          <a:xfrm>
            <a:off x="7912608" y="1264512"/>
            <a:ext cx="0" cy="446572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910A239-49D7-177C-0734-9ACB5BBA1C4C}"/>
              </a:ext>
            </a:extLst>
          </p:cNvPr>
          <p:cNvSpPr txBox="1"/>
          <p:nvPr/>
        </p:nvSpPr>
        <p:spPr>
          <a:xfrm>
            <a:off x="6827520" y="5115475"/>
            <a:ext cx="240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0.3</a:t>
            </a:r>
            <a:r>
              <a:rPr lang="it-IT" dirty="0">
                <a:solidFill>
                  <a:srgbClr val="0000FF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rgbClr val="0000FF"/>
                </a:solidFill>
              </a:rPr>
              <a:t>30 PeV: Galaxy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AFB7B78B-F343-E3DE-9FB2-4767E2C60402}"/>
              </a:ext>
            </a:extLst>
          </p:cNvPr>
          <p:cNvCxnSpPr>
            <a:cxnSpLocks/>
          </p:cNvCxnSpPr>
          <p:nvPr/>
        </p:nvCxnSpPr>
        <p:spPr>
          <a:xfrm flipH="1">
            <a:off x="7170441" y="5096692"/>
            <a:ext cx="792000" cy="0"/>
          </a:xfrm>
          <a:prstGeom prst="line">
            <a:avLst/>
          </a:prstGeom>
          <a:ln w="571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E7B2CD9-94BA-03D9-3C43-0B9B942DA55D}"/>
              </a:ext>
            </a:extLst>
          </p:cNvPr>
          <p:cNvSpPr txBox="1"/>
          <p:nvPr/>
        </p:nvSpPr>
        <p:spPr>
          <a:xfrm>
            <a:off x="6079840" y="4910650"/>
            <a:ext cx="82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10 </a:t>
            </a:r>
            <a:r>
              <a:rPr lang="it-IT" dirty="0" err="1">
                <a:solidFill>
                  <a:srgbClr val="0000FF"/>
                </a:solidFill>
              </a:rPr>
              <a:t>kpc</a:t>
            </a:r>
            <a:endParaRPr lang="it-IT" dirty="0">
              <a:solidFill>
                <a:srgbClr val="0000FF"/>
              </a:solidFill>
            </a:endParaRP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9DACCE0-4162-8BBA-8231-2E8B9E5635A5}"/>
              </a:ext>
            </a:extLst>
          </p:cNvPr>
          <p:cNvCxnSpPr>
            <a:cxnSpLocks/>
          </p:cNvCxnSpPr>
          <p:nvPr/>
        </p:nvCxnSpPr>
        <p:spPr>
          <a:xfrm>
            <a:off x="7065250" y="1264512"/>
            <a:ext cx="0" cy="4465728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2B6EA187-0FDD-FDEB-0A17-C72B6E6CC896}"/>
              </a:ext>
            </a:extLst>
          </p:cNvPr>
          <p:cNvCxnSpPr>
            <a:cxnSpLocks/>
          </p:cNvCxnSpPr>
          <p:nvPr/>
        </p:nvCxnSpPr>
        <p:spPr>
          <a:xfrm>
            <a:off x="9029483" y="1342498"/>
            <a:ext cx="0" cy="4465728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4AD120A-C97E-4F0B-E2CB-AAE4BED6D7E7}"/>
              </a:ext>
            </a:extLst>
          </p:cNvPr>
          <p:cNvSpPr txBox="1"/>
          <p:nvPr/>
        </p:nvSpPr>
        <p:spPr>
          <a:xfrm>
            <a:off x="6827520" y="3001757"/>
            <a:ext cx="3377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100 TeV</a:t>
            </a:r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rgbClr val="00B050"/>
                </a:solidFill>
              </a:rPr>
              <a:t>100 </a:t>
            </a:r>
            <a:r>
              <a:rPr lang="it-IT" dirty="0" err="1">
                <a:solidFill>
                  <a:srgbClr val="00B050"/>
                </a:solidFill>
              </a:rPr>
              <a:t>EeV</a:t>
            </a:r>
            <a:r>
              <a:rPr lang="it-IT" dirty="0">
                <a:solidFill>
                  <a:srgbClr val="00B050"/>
                </a:solidFill>
              </a:rPr>
              <a:t>: Local cluster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3E46C468-6599-3927-AFDF-67D03FE2A8D0}"/>
              </a:ext>
            </a:extLst>
          </p:cNvPr>
          <p:cNvCxnSpPr>
            <a:cxnSpLocks/>
          </p:cNvCxnSpPr>
          <p:nvPr/>
        </p:nvCxnSpPr>
        <p:spPr>
          <a:xfrm flipH="1">
            <a:off x="7065250" y="3441192"/>
            <a:ext cx="1964233" cy="0"/>
          </a:xfrm>
          <a:prstGeom prst="line">
            <a:avLst/>
          </a:prstGeom>
          <a:ln w="571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CB30665-FF9E-2E0E-4D83-1AB276CB16EC}"/>
              </a:ext>
            </a:extLst>
          </p:cNvPr>
          <p:cNvSpPr txBox="1"/>
          <p:nvPr/>
        </p:nvSpPr>
        <p:spPr>
          <a:xfrm>
            <a:off x="9198864" y="3390696"/>
            <a:ext cx="82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4 </a:t>
            </a:r>
            <a:r>
              <a:rPr lang="it-IT" dirty="0" err="1">
                <a:solidFill>
                  <a:srgbClr val="00B050"/>
                </a:solidFill>
              </a:rPr>
              <a:t>Mpc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2C81F9E-2887-C516-3EEA-565ACC58CD91}"/>
              </a:ext>
            </a:extLst>
          </p:cNvPr>
          <p:cNvSpPr txBox="1"/>
          <p:nvPr/>
        </p:nvSpPr>
        <p:spPr>
          <a:xfrm>
            <a:off x="10343713" y="2813292"/>
            <a:ext cx="18056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Extragalactic </a:t>
            </a:r>
            <a:r>
              <a:rPr lang="en-US" sz="1600" dirty="0">
                <a:latin typeface="Symbol" panose="05050102010706020507" pitchFamily="18" charset="2"/>
              </a:rPr>
              <a:t>g</a:t>
            </a:r>
            <a:r>
              <a:rPr lang="en-US" sz="1600" dirty="0"/>
              <a:t>-rays</a:t>
            </a:r>
          </a:p>
          <a:p>
            <a:r>
              <a:rPr lang="en-US" sz="1600" dirty="0"/>
              <a:t>above the line, degrade in energy, and contribute to the diffuse (1-100) GeV background</a:t>
            </a:r>
            <a:endParaRPr lang="it-IT" sz="1600" dirty="0"/>
          </a:p>
        </p:txBody>
      </p:sp>
      <p:pic>
        <p:nvPicPr>
          <p:cNvPr id="39" name="Picture 2" descr="https://www.slac.stanford.edu/exp/glast/groups/canda/lat_Performance_files/gAeffEnergy_P8R2_SOURCE_V6fb_10MeV.png">
            <a:extLst>
              <a:ext uri="{FF2B5EF4-FFF2-40B4-BE49-F238E27FC236}">
                <a16:creationId xmlns:a16="http://schemas.microsoft.com/office/drawing/2014/main" id="{6A738A23-67D7-2937-7DB8-0D64A322A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13"/>
          <a:stretch/>
        </p:blipFill>
        <p:spPr bwMode="auto">
          <a:xfrm>
            <a:off x="976759" y="1065126"/>
            <a:ext cx="3889047" cy="248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ttangolo 39">
            <a:extLst>
              <a:ext uri="{FF2B5EF4-FFF2-40B4-BE49-F238E27FC236}">
                <a16:creationId xmlns:a16="http://schemas.microsoft.com/office/drawing/2014/main" id="{04BAE6FC-F41C-8404-4D4A-0F147AEEDCB3}"/>
              </a:ext>
            </a:extLst>
          </p:cNvPr>
          <p:cNvSpPr/>
          <p:nvPr/>
        </p:nvSpPr>
        <p:spPr>
          <a:xfrm>
            <a:off x="1311283" y="799586"/>
            <a:ext cx="3219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Calibri"/>
              </a:rPr>
              <a:t>Fermi-LAT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effective area vs. E 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6D1F227D-5391-2B56-AC83-5DD9A655EF08}"/>
              </a:ext>
            </a:extLst>
          </p:cNvPr>
          <p:cNvSpPr/>
          <p:nvPr/>
        </p:nvSpPr>
        <p:spPr>
          <a:xfrm>
            <a:off x="3081665" y="1182783"/>
            <a:ext cx="1040293" cy="2088000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C11AA0F8-D0F4-3572-7F4E-E4695D174E31}"/>
              </a:ext>
            </a:extLst>
          </p:cNvPr>
          <p:cNvSpPr/>
          <p:nvPr/>
        </p:nvSpPr>
        <p:spPr>
          <a:xfrm>
            <a:off x="5796322" y="1332773"/>
            <a:ext cx="698043" cy="3481282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935C18B0-8168-67F7-75BB-2C519CA1ADA7}"/>
              </a:ext>
            </a:extLst>
          </p:cNvPr>
          <p:cNvSpPr/>
          <p:nvPr/>
        </p:nvSpPr>
        <p:spPr>
          <a:xfrm>
            <a:off x="1572768" y="3694127"/>
            <a:ext cx="2549190" cy="2364287"/>
          </a:xfrm>
          <a:prstGeom prst="rect">
            <a:avLst/>
          </a:prstGeom>
          <a:solidFill>
            <a:srgbClr val="45DBD4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  </a:t>
            </a:r>
          </a:p>
          <a:p>
            <a:r>
              <a:rPr lang="en-US" b="1" dirty="0">
                <a:solidFill>
                  <a:schemeClr val="tx1"/>
                </a:solidFill>
              </a:rPr>
              <a:t> CTA Effective area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32108713-6575-EFF7-2982-D27BBFD04D21}"/>
              </a:ext>
            </a:extLst>
          </p:cNvPr>
          <p:cNvSpPr/>
          <p:nvPr/>
        </p:nvSpPr>
        <p:spPr>
          <a:xfrm>
            <a:off x="5817178" y="1332772"/>
            <a:ext cx="1248072" cy="2057924"/>
          </a:xfrm>
          <a:prstGeom prst="rect">
            <a:avLst/>
          </a:prstGeom>
          <a:solidFill>
            <a:srgbClr val="45DBD4">
              <a:alpha val="16863"/>
            </a:srgb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  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7" name="Sole 56">
            <a:extLst>
              <a:ext uri="{FF2B5EF4-FFF2-40B4-BE49-F238E27FC236}">
                <a16:creationId xmlns:a16="http://schemas.microsoft.com/office/drawing/2014/main" id="{CF715369-70CC-4F1C-125C-A1FCC89E2332}"/>
              </a:ext>
            </a:extLst>
          </p:cNvPr>
          <p:cNvSpPr/>
          <p:nvPr/>
        </p:nvSpPr>
        <p:spPr>
          <a:xfrm>
            <a:off x="11019361" y="72693"/>
            <a:ext cx="648000" cy="720000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  <a:sym typeface="Symbol" panose="05050102010706020507" pitchFamily="18" charset="2"/>
              </a:rPr>
              <a:t>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11CE1EA0-F3F1-43AD-217D-2A901DF0B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F30C5574-6FC7-2F56-1C55-E70B9F284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6" grpId="0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EE99486-FC04-2C96-6E44-5FE20E7D4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11" t="14573" r="21076" b="8062"/>
          <a:stretch/>
        </p:blipFill>
        <p:spPr>
          <a:xfrm>
            <a:off x="55423" y="916598"/>
            <a:ext cx="4156631" cy="3240874"/>
          </a:xfrm>
          <a:prstGeom prst="rect">
            <a:avLst/>
          </a:prstGeom>
        </p:spPr>
      </p:pic>
      <p:pic>
        <p:nvPicPr>
          <p:cNvPr id="1026" name="Picture 2" descr="https://www.cta-observatory.org/wp-content/uploads/2017/12/CTA-Performance-prod3b-v1-South-20deg-EffectiveAre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913" y="2939836"/>
            <a:ext cx="437182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3712" y="1"/>
            <a:ext cx="9864489" cy="7800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A50021"/>
                </a:solidFill>
              </a:rPr>
              <a:t>Detecting </a:t>
            </a:r>
            <a:r>
              <a:rPr lang="en-US" dirty="0">
                <a:solidFill>
                  <a:srgbClr val="A50021"/>
                </a:solidFill>
                <a:latin typeface="Symbol" panose="05050102010706020507" pitchFamily="18" charset="2"/>
              </a:rPr>
              <a:t>n</a:t>
            </a:r>
            <a:r>
              <a:rPr lang="en-US" dirty="0">
                <a:solidFill>
                  <a:srgbClr val="A50021"/>
                </a:solidFill>
              </a:rPr>
              <a:t>: effective area + angular resolution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69664" y="887414"/>
            <a:ext cx="7948354" cy="1539567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Neutrino sky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2</a:t>
            </a:r>
            <a:r>
              <a:rPr lang="en-US" sz="2400" b="1" dirty="0">
                <a:latin typeface="Symbol" panose="05050102010706020507" pitchFamily="18" charset="2"/>
              </a:rPr>
              <a:t>p</a:t>
            </a:r>
            <a:r>
              <a:rPr lang="en-US" sz="2400" b="1" dirty="0"/>
              <a:t> of the sky</a:t>
            </a:r>
            <a:r>
              <a:rPr lang="en-US" sz="2400" dirty="0"/>
              <a:t>: upgoing neutrinos</a:t>
            </a:r>
            <a:r>
              <a:rPr lang="en-US" sz="2400" b="1" dirty="0"/>
              <a:t>, almost 100% duty cycle;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Effective area </a:t>
            </a:r>
            <a:r>
              <a:rPr lang="en-US" sz="2400" b="1" dirty="0" err="1"/>
              <a:t>A</a:t>
            </a:r>
            <a:r>
              <a:rPr lang="en-US" sz="2400" b="1" baseline="30000" dirty="0" err="1"/>
              <a:t>eff</a:t>
            </a:r>
            <a:r>
              <a:rPr lang="en-US" sz="2400" dirty="0"/>
              <a:t>= </a:t>
            </a:r>
            <a:r>
              <a:rPr lang="en-US" sz="2400" i="1" dirty="0"/>
              <a:t>function</a:t>
            </a:r>
            <a:r>
              <a:rPr lang="en-US" sz="2400" dirty="0"/>
              <a:t>[(</a:t>
            </a:r>
            <a:r>
              <a:rPr lang="en-US" sz="2400" dirty="0" err="1"/>
              <a:t>t,s</a:t>
            </a:r>
            <a:r>
              <a:rPr lang="en-US" sz="2400" dirty="0"/>
              <a:t>); </a:t>
            </a:r>
            <a:r>
              <a:rPr lang="en-US" sz="2400" dirty="0">
                <a:latin typeface="Symbol" panose="05050102010706020507" pitchFamily="18" charset="2"/>
              </a:rPr>
              <a:t>n</a:t>
            </a:r>
            <a:r>
              <a:rPr lang="en-US" sz="2400" dirty="0"/>
              <a:t> energy; analysis </a:t>
            </a:r>
            <a:r>
              <a:rPr lang="en-US" sz="2400" dirty="0" err="1"/>
              <a:t>cuts;</a:t>
            </a:r>
            <a:r>
              <a:rPr lang="en-US" sz="2400" dirty="0" err="1">
                <a:latin typeface="Symbol" panose="05050102010706020507" pitchFamily="18" charset="2"/>
              </a:rPr>
              <a:t>d</a:t>
            </a:r>
            <a:r>
              <a:rPr lang="en-US" sz="2400" dirty="0"/>
              <a:t>]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Angular resolution</a:t>
            </a:r>
            <a:r>
              <a:rPr lang="en-US" sz="2400" dirty="0"/>
              <a:t>: O(0.1</a:t>
            </a:r>
            <a:r>
              <a:rPr lang="en-US" sz="2400" baseline="30000" dirty="0"/>
              <a:t>o</a:t>
            </a:r>
            <a:r>
              <a:rPr lang="en-US" sz="2400" dirty="0"/>
              <a:t>) for </a:t>
            </a:r>
            <a:r>
              <a:rPr lang="en-US" sz="2400" dirty="0" err="1"/>
              <a:t>upgoing</a:t>
            </a:r>
            <a:r>
              <a:rPr lang="en-US" sz="2400" dirty="0"/>
              <a:t> tracks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962" y="3425905"/>
            <a:ext cx="4227824" cy="304055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9362421" y="5254440"/>
            <a:ext cx="1991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Neutrino detectors</a:t>
            </a:r>
          </a:p>
          <a:p>
            <a:r>
              <a:rPr lang="en-US" b="1" dirty="0"/>
              <a:t>upgoing tracks</a:t>
            </a:r>
          </a:p>
        </p:txBody>
      </p:sp>
      <p:cxnSp>
        <p:nvCxnSpPr>
          <p:cNvPr id="17" name="Connettore 1 16"/>
          <p:cNvCxnSpPr/>
          <p:nvPr/>
        </p:nvCxnSpPr>
        <p:spPr>
          <a:xfrm flipV="1">
            <a:off x="4020843" y="2395733"/>
            <a:ext cx="4131755" cy="832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V="1">
            <a:off x="7314141" y="4221602"/>
            <a:ext cx="2677505" cy="1875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igura a mano libera 23"/>
          <p:cNvSpPr/>
          <p:nvPr/>
        </p:nvSpPr>
        <p:spPr>
          <a:xfrm>
            <a:off x="8621341" y="3676910"/>
            <a:ext cx="2377440" cy="2027583"/>
          </a:xfrm>
          <a:custGeom>
            <a:avLst/>
            <a:gdLst>
              <a:gd name="connsiteX0" fmla="*/ 0 w 2377440"/>
              <a:gd name="connsiteY0" fmla="*/ 2027583 h 2027583"/>
              <a:gd name="connsiteX1" fmla="*/ 278296 w 2377440"/>
              <a:gd name="connsiteY1" fmla="*/ 1351722 h 2027583"/>
              <a:gd name="connsiteX2" fmla="*/ 723569 w 2377440"/>
              <a:gd name="connsiteY2" fmla="*/ 803082 h 2027583"/>
              <a:gd name="connsiteX3" fmla="*/ 1463040 w 2377440"/>
              <a:gd name="connsiteY3" fmla="*/ 326004 h 2027583"/>
              <a:gd name="connsiteX4" fmla="*/ 2377440 w 2377440"/>
              <a:gd name="connsiteY4" fmla="*/ 0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440" h="2027583">
                <a:moveTo>
                  <a:pt x="0" y="2027583"/>
                </a:moveTo>
                <a:cubicBezTo>
                  <a:pt x="78850" y="1791694"/>
                  <a:pt x="157701" y="1555806"/>
                  <a:pt x="278296" y="1351722"/>
                </a:cubicBezTo>
                <a:cubicBezTo>
                  <a:pt x="398891" y="1147638"/>
                  <a:pt x="526112" y="974035"/>
                  <a:pt x="723569" y="803082"/>
                </a:cubicBezTo>
                <a:cubicBezTo>
                  <a:pt x="921026" y="632129"/>
                  <a:pt x="1187395" y="459851"/>
                  <a:pt x="1463040" y="326004"/>
                </a:cubicBezTo>
                <a:cubicBezTo>
                  <a:pt x="1738685" y="192157"/>
                  <a:pt x="2058062" y="96078"/>
                  <a:pt x="237744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              </a:t>
            </a:r>
            <a:endParaRPr lang="en-US" sz="1050" b="1" dirty="0">
              <a:solidFill>
                <a:srgbClr val="00B050"/>
              </a:solidFill>
            </a:endParaRPr>
          </a:p>
          <a:p>
            <a:pPr algn="r"/>
            <a:endParaRPr lang="en-US" b="1" dirty="0">
              <a:solidFill>
                <a:srgbClr val="00B050"/>
              </a:solidFill>
            </a:endParaRP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1140200" y="2959069"/>
            <a:ext cx="7868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srgbClr val="00B050"/>
                </a:solidFill>
              </a:rPr>
              <a:t>KM3NeT</a:t>
            </a:r>
          </a:p>
          <a:p>
            <a:pPr lvl="0" algn="r"/>
            <a:r>
              <a:rPr lang="en-US" sz="1050" b="1" dirty="0">
                <a:solidFill>
                  <a:srgbClr val="00B050"/>
                </a:solidFill>
              </a:rPr>
              <a:t>J. Phys. G. 43   (2016)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14</a:t>
            </a:fld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4038600" y="3216492"/>
            <a:ext cx="3275541" cy="2880558"/>
          </a:xfrm>
          <a:prstGeom prst="rect">
            <a:avLst/>
          </a:prstGeom>
          <a:solidFill>
            <a:srgbClr val="45DBD4">
              <a:alpha val="1686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  Effective area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" name="Picture 2" descr="Risultati immagini per neutri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857" y="69637"/>
            <a:ext cx="659775" cy="64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47504656-2EC4-4D2C-AD72-992AA54920ED}"/>
              </a:ext>
            </a:extLst>
          </p:cNvPr>
          <p:cNvGrpSpPr/>
          <p:nvPr/>
        </p:nvGrpSpPr>
        <p:grpSpPr>
          <a:xfrm>
            <a:off x="8172081" y="2382620"/>
            <a:ext cx="3434786" cy="1838983"/>
            <a:chOff x="8172081" y="2382620"/>
            <a:chExt cx="3434786" cy="1838983"/>
          </a:xfrm>
        </p:grpSpPr>
        <p:sp>
          <p:nvSpPr>
            <p:cNvPr id="18" name="Rettangolo 17"/>
            <p:cNvSpPr/>
            <p:nvPr/>
          </p:nvSpPr>
          <p:spPr>
            <a:xfrm>
              <a:off x="8172081" y="2382620"/>
              <a:ext cx="1819564" cy="1838983"/>
            </a:xfrm>
            <a:prstGeom prst="rect">
              <a:avLst/>
            </a:prstGeom>
            <a:solidFill>
              <a:srgbClr val="45DBD4">
                <a:alpha val="16863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rgbClr val="0000FF"/>
                </a:solidFill>
              </a:endParaRPr>
            </a:p>
            <a:p>
              <a:pPr algn="ctr"/>
              <a:endParaRPr lang="en-US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CTA</a:t>
              </a: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11042324" y="3511327"/>
              <a:ext cx="564543" cy="151074"/>
            </a:xfrm>
            <a:prstGeom prst="line">
              <a:avLst/>
            </a:prstGeom>
            <a:ln w="381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111D66A3-E29A-8157-6785-ECA067C1B8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7382" y="2765029"/>
              <a:ext cx="1579632" cy="1325688"/>
            </a:xfrm>
            <a:custGeom>
              <a:avLst/>
              <a:gdLst>
                <a:gd name="connsiteX0" fmla="*/ 0 w 2753832"/>
                <a:gd name="connsiteY0" fmla="*/ 2069570 h 2069570"/>
                <a:gd name="connsiteX1" fmla="*/ 191386 w 2753832"/>
                <a:gd name="connsiteY1" fmla="*/ 1293393 h 2069570"/>
                <a:gd name="connsiteX2" fmla="*/ 457200 w 2753832"/>
                <a:gd name="connsiteY2" fmla="*/ 878723 h 2069570"/>
                <a:gd name="connsiteX3" fmla="*/ 1158949 w 2753832"/>
                <a:gd name="connsiteY3" fmla="*/ 325830 h 2069570"/>
                <a:gd name="connsiteX4" fmla="*/ 1669311 w 2753832"/>
                <a:gd name="connsiteY4" fmla="*/ 155709 h 2069570"/>
                <a:gd name="connsiteX5" fmla="*/ 2030818 w 2753832"/>
                <a:gd name="connsiteY5" fmla="*/ 6854 h 2069570"/>
                <a:gd name="connsiteX6" fmla="*/ 2753832 w 2753832"/>
                <a:gd name="connsiteY6" fmla="*/ 38751 h 206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3832" h="2069570">
                  <a:moveTo>
                    <a:pt x="0" y="2069570"/>
                  </a:moveTo>
                  <a:cubicBezTo>
                    <a:pt x="57593" y="1780718"/>
                    <a:pt x="115186" y="1491867"/>
                    <a:pt x="191386" y="1293393"/>
                  </a:cubicBezTo>
                  <a:cubicBezTo>
                    <a:pt x="267586" y="1094919"/>
                    <a:pt x="295940" y="1039983"/>
                    <a:pt x="457200" y="878723"/>
                  </a:cubicBezTo>
                  <a:cubicBezTo>
                    <a:pt x="618460" y="717463"/>
                    <a:pt x="956931" y="446332"/>
                    <a:pt x="1158949" y="325830"/>
                  </a:cubicBezTo>
                  <a:cubicBezTo>
                    <a:pt x="1360968" y="205328"/>
                    <a:pt x="1524000" y="208872"/>
                    <a:pt x="1669311" y="155709"/>
                  </a:cubicBezTo>
                  <a:cubicBezTo>
                    <a:pt x="1814622" y="102546"/>
                    <a:pt x="1850065" y="26347"/>
                    <a:pt x="2030818" y="6854"/>
                  </a:cubicBezTo>
                  <a:cubicBezTo>
                    <a:pt x="2211572" y="-12639"/>
                    <a:pt x="2482702" y="13056"/>
                    <a:pt x="2753832" y="38751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6879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376BCA0-1855-D311-BE61-AEB48DF49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398" y="863917"/>
            <a:ext cx="6362700" cy="5819775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56DA6274-11EF-E181-98DE-0FE4C13C862D}"/>
              </a:ext>
            </a:extLst>
          </p:cNvPr>
          <p:cNvGrpSpPr>
            <a:grpSpLocks/>
          </p:cNvGrpSpPr>
          <p:nvPr/>
        </p:nvGrpSpPr>
        <p:grpSpPr>
          <a:xfrm>
            <a:off x="6624317" y="1218212"/>
            <a:ext cx="4152014" cy="2214177"/>
            <a:chOff x="3145796" y="611258"/>
            <a:chExt cx="5190018" cy="2767721"/>
          </a:xfrm>
        </p:grpSpPr>
        <p:cxnSp>
          <p:nvCxnSpPr>
            <p:cNvPr id="7" name="Connettore 4 27">
              <a:extLst>
                <a:ext uri="{FF2B5EF4-FFF2-40B4-BE49-F238E27FC236}">
                  <a16:creationId xmlns:a16="http://schemas.microsoft.com/office/drawing/2014/main" id="{C5DCE664-9C38-C930-EA46-3F373682DB63}"/>
                </a:ext>
              </a:extLst>
            </p:cNvPr>
            <p:cNvCxnSpPr/>
            <p:nvPr/>
          </p:nvCxnSpPr>
          <p:spPr>
            <a:xfrm>
              <a:off x="4457700" y="2414899"/>
              <a:ext cx="1295400" cy="518801"/>
            </a:xfrm>
            <a:prstGeom prst="bentConnector3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4 29">
              <a:extLst>
                <a:ext uri="{FF2B5EF4-FFF2-40B4-BE49-F238E27FC236}">
                  <a16:creationId xmlns:a16="http://schemas.microsoft.com/office/drawing/2014/main" id="{9249EB13-4FA6-8A7F-6C2A-ED943916DE36}"/>
                </a:ext>
              </a:extLst>
            </p:cNvPr>
            <p:cNvCxnSpPr/>
            <p:nvPr/>
          </p:nvCxnSpPr>
          <p:spPr>
            <a:xfrm>
              <a:off x="5774695" y="3233293"/>
              <a:ext cx="1295400" cy="145686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4 33">
              <a:extLst>
                <a:ext uri="{FF2B5EF4-FFF2-40B4-BE49-F238E27FC236}">
                  <a16:creationId xmlns:a16="http://schemas.microsoft.com/office/drawing/2014/main" id="{DD60055C-E976-8779-FF5D-588318CE7D70}"/>
                </a:ext>
              </a:extLst>
            </p:cNvPr>
            <p:cNvCxnSpPr/>
            <p:nvPr/>
          </p:nvCxnSpPr>
          <p:spPr>
            <a:xfrm flipV="1">
              <a:off x="7070095" y="3192296"/>
              <a:ext cx="1265719" cy="154276"/>
            </a:xfrm>
            <a:prstGeom prst="bentConnector3">
              <a:avLst>
                <a:gd name="adj1" fmla="val 53763"/>
              </a:avLst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36">
              <a:extLst>
                <a:ext uri="{FF2B5EF4-FFF2-40B4-BE49-F238E27FC236}">
                  <a16:creationId xmlns:a16="http://schemas.microsoft.com/office/drawing/2014/main" id="{EAA4F5E7-18A2-2EAB-0DF2-8F6B84CCCCE8}"/>
                </a:ext>
              </a:extLst>
            </p:cNvPr>
            <p:cNvCxnSpPr/>
            <p:nvPr/>
          </p:nvCxnSpPr>
          <p:spPr>
            <a:xfrm>
              <a:off x="5761328" y="2924175"/>
              <a:ext cx="0" cy="32107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4 40">
              <a:extLst>
                <a:ext uri="{FF2B5EF4-FFF2-40B4-BE49-F238E27FC236}">
                  <a16:creationId xmlns:a16="http://schemas.microsoft.com/office/drawing/2014/main" id="{56369DAC-329A-4736-B604-A0AD184C7C86}"/>
                </a:ext>
              </a:extLst>
            </p:cNvPr>
            <p:cNvCxnSpPr/>
            <p:nvPr/>
          </p:nvCxnSpPr>
          <p:spPr>
            <a:xfrm>
              <a:off x="3145796" y="611258"/>
              <a:ext cx="1295400" cy="948996"/>
            </a:xfrm>
            <a:prstGeom prst="bentConnector3">
              <a:avLst/>
            </a:prstGeom>
            <a:ln w="57150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42">
              <a:extLst>
                <a:ext uri="{FF2B5EF4-FFF2-40B4-BE49-F238E27FC236}">
                  <a16:creationId xmlns:a16="http://schemas.microsoft.com/office/drawing/2014/main" id="{CE4DE6CD-D14B-1D8D-AC84-3A90882FB82B}"/>
                </a:ext>
              </a:extLst>
            </p:cNvPr>
            <p:cNvCxnSpPr/>
            <p:nvPr/>
          </p:nvCxnSpPr>
          <p:spPr>
            <a:xfrm>
              <a:off x="4444333" y="1523584"/>
              <a:ext cx="0" cy="942949"/>
            </a:xfrm>
            <a:prstGeom prst="line">
              <a:avLst/>
            </a:prstGeom>
            <a:ln w="57150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Figura a mano libera 15">
            <a:extLst>
              <a:ext uri="{FF2B5EF4-FFF2-40B4-BE49-F238E27FC236}">
                <a16:creationId xmlns:a16="http://schemas.microsoft.com/office/drawing/2014/main" id="{2EF7DC84-5DE7-A395-92FB-176FBD621F37}"/>
              </a:ext>
            </a:extLst>
          </p:cNvPr>
          <p:cNvSpPr>
            <a:spLocks noChangeAspect="1"/>
          </p:cNvSpPr>
          <p:nvPr/>
        </p:nvSpPr>
        <p:spPr>
          <a:xfrm>
            <a:off x="4281759" y="2385001"/>
            <a:ext cx="5030453" cy="1245420"/>
          </a:xfrm>
          <a:custGeom>
            <a:avLst/>
            <a:gdLst>
              <a:gd name="connsiteX0" fmla="*/ 0 w 6288066"/>
              <a:gd name="connsiteY0" fmla="*/ 1556775 h 1556775"/>
              <a:gd name="connsiteX1" fmla="*/ 613776 w 6288066"/>
              <a:gd name="connsiteY1" fmla="*/ 1118364 h 1556775"/>
              <a:gd name="connsiteX2" fmla="*/ 1665962 w 6288066"/>
              <a:gd name="connsiteY2" fmla="*/ 542167 h 1556775"/>
              <a:gd name="connsiteX3" fmla="*/ 2931091 w 6288066"/>
              <a:gd name="connsiteY3" fmla="*/ 66178 h 1556775"/>
              <a:gd name="connsiteX4" fmla="*/ 4283902 w 6288066"/>
              <a:gd name="connsiteY4" fmla="*/ 41126 h 1556775"/>
              <a:gd name="connsiteX5" fmla="*/ 5498927 w 6288066"/>
              <a:gd name="connsiteY5" fmla="*/ 416906 h 1556775"/>
              <a:gd name="connsiteX6" fmla="*/ 6288066 w 6288066"/>
              <a:gd name="connsiteY6" fmla="*/ 1206046 h 1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8066" h="1556775">
                <a:moveTo>
                  <a:pt x="0" y="1556775"/>
                </a:moveTo>
                <a:cubicBezTo>
                  <a:pt x="168058" y="1422120"/>
                  <a:pt x="336116" y="1287465"/>
                  <a:pt x="613776" y="1118364"/>
                </a:cubicBezTo>
                <a:cubicBezTo>
                  <a:pt x="891436" y="949263"/>
                  <a:pt x="1279743" y="717531"/>
                  <a:pt x="1665962" y="542167"/>
                </a:cubicBezTo>
                <a:cubicBezTo>
                  <a:pt x="2052181" y="366803"/>
                  <a:pt x="2494768" y="149685"/>
                  <a:pt x="2931091" y="66178"/>
                </a:cubicBezTo>
                <a:cubicBezTo>
                  <a:pt x="3367414" y="-17329"/>
                  <a:pt x="3855929" y="-17329"/>
                  <a:pt x="4283902" y="41126"/>
                </a:cubicBezTo>
                <a:cubicBezTo>
                  <a:pt x="4711875" y="99581"/>
                  <a:pt x="5164900" y="222753"/>
                  <a:pt x="5498927" y="416906"/>
                </a:cubicBezTo>
                <a:cubicBezTo>
                  <a:pt x="5832954" y="611059"/>
                  <a:pt x="6060510" y="908552"/>
                  <a:pt x="6288066" y="1206046"/>
                </a:cubicBezTo>
              </a:path>
            </a:pathLst>
          </a:custGeom>
          <a:noFill/>
          <a:ln w="57150">
            <a:solidFill>
              <a:srgbClr val="FF2F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2F2F"/>
              </a:solidFill>
            </a:endParaRPr>
          </a:p>
          <a:p>
            <a:endParaRPr lang="en-US" dirty="0">
              <a:solidFill>
                <a:srgbClr val="FF2F2F"/>
              </a:solidFill>
            </a:endParaRPr>
          </a:p>
          <a:p>
            <a:endParaRPr lang="en-US" dirty="0">
              <a:solidFill>
                <a:srgbClr val="FF2F2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tangolo 39">
                <a:extLst>
                  <a:ext uri="{FF2B5EF4-FFF2-40B4-BE49-F238E27FC236}">
                    <a16:creationId xmlns:a16="http://schemas.microsoft.com/office/drawing/2014/main" id="{50BFE763-70F6-016C-5A7A-A719232EA812}"/>
                  </a:ext>
                </a:extLst>
              </p:cNvPr>
              <p:cNvSpPr/>
              <p:nvPr/>
            </p:nvSpPr>
            <p:spPr>
              <a:xfrm>
                <a:off x="9452441" y="2594401"/>
                <a:ext cx="2385474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ANTARES 5</a:t>
                </a:r>
                <a:r>
                  <a:rPr lang="en-US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dirty="0">
                    <a:solidFill>
                      <a:srgbClr val="0000FF"/>
                    </a:solidFill>
                  </a:rPr>
                  <a:t> discovery potential (3y) </a:t>
                </a:r>
              </a:p>
            </p:txBody>
          </p:sp>
        </mc:Choice>
        <mc:Fallback xmlns="">
          <p:sp>
            <p:nvSpPr>
              <p:cNvPr id="40" name="Rettangolo 39">
                <a:extLst>
                  <a:ext uri="{FF2B5EF4-FFF2-40B4-BE49-F238E27FC236}">
                    <a16:creationId xmlns:a16="http://schemas.microsoft.com/office/drawing/2014/main" id="{50BFE763-70F6-016C-5A7A-A719232EA8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441" y="2594401"/>
                <a:ext cx="2385474" cy="769441"/>
              </a:xfrm>
              <a:prstGeom prst="rect">
                <a:avLst/>
              </a:prstGeom>
              <a:blipFill>
                <a:blip r:embed="rId3"/>
                <a:stretch>
                  <a:fillRect l="-2302" r="-3325" b="-119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Segnaposto piè di pagina 4">
            <a:extLst>
              <a:ext uri="{FF2B5EF4-FFF2-40B4-BE49-F238E27FC236}">
                <a16:creationId xmlns:a16="http://schemas.microsoft.com/office/drawing/2014/main" id="{4D767F3D-F74C-3459-9D63-A8DB026E5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200992" y="6441694"/>
            <a:ext cx="4114800" cy="365125"/>
          </a:xfrm>
        </p:spPr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2" name="Sole 41">
            <a:extLst>
              <a:ext uri="{FF2B5EF4-FFF2-40B4-BE49-F238E27FC236}">
                <a16:creationId xmlns:a16="http://schemas.microsoft.com/office/drawing/2014/main" id="{86C3EA80-D05B-F1F0-4D20-8E43F637EB31}"/>
              </a:ext>
            </a:extLst>
          </p:cNvPr>
          <p:cNvSpPr/>
          <p:nvPr/>
        </p:nvSpPr>
        <p:spPr>
          <a:xfrm>
            <a:off x="10321178" y="62293"/>
            <a:ext cx="648000" cy="720000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  <a:sym typeface="Symbol" panose="05050102010706020507" pitchFamily="18" charset="2"/>
              </a:rPr>
              <a:t>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43" name="Figura a mano libera 46">
            <a:extLst>
              <a:ext uri="{FF2B5EF4-FFF2-40B4-BE49-F238E27FC236}">
                <a16:creationId xmlns:a16="http://schemas.microsoft.com/office/drawing/2014/main" id="{D236BAA8-18DF-2B92-7BAC-AD07CF84B46B}"/>
              </a:ext>
            </a:extLst>
          </p:cNvPr>
          <p:cNvSpPr>
            <a:spLocks noChangeAspect="1"/>
          </p:cNvSpPr>
          <p:nvPr/>
        </p:nvSpPr>
        <p:spPr>
          <a:xfrm>
            <a:off x="6953936" y="2375028"/>
            <a:ext cx="2344872" cy="964226"/>
          </a:xfrm>
          <a:custGeom>
            <a:avLst/>
            <a:gdLst>
              <a:gd name="connsiteX0" fmla="*/ 0 w 2931090"/>
              <a:gd name="connsiteY0" fmla="*/ 2783 h 1205282"/>
              <a:gd name="connsiteX1" fmla="*/ 726509 w 2931090"/>
              <a:gd name="connsiteY1" fmla="*/ 27836 h 1205282"/>
              <a:gd name="connsiteX2" fmla="*/ 1678488 w 2931090"/>
              <a:gd name="connsiteY2" fmla="*/ 203200 h 1205282"/>
              <a:gd name="connsiteX3" fmla="*/ 2455101 w 2931090"/>
              <a:gd name="connsiteY3" fmla="*/ 629085 h 1205282"/>
              <a:gd name="connsiteX4" fmla="*/ 2931090 w 2931090"/>
              <a:gd name="connsiteY4" fmla="*/ 1205282 h 120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1090" h="1205282">
                <a:moveTo>
                  <a:pt x="0" y="2783"/>
                </a:moveTo>
                <a:cubicBezTo>
                  <a:pt x="223380" y="-1392"/>
                  <a:pt x="446761" y="-5567"/>
                  <a:pt x="726509" y="27836"/>
                </a:cubicBezTo>
                <a:cubicBezTo>
                  <a:pt x="1006257" y="61239"/>
                  <a:pt x="1390390" y="102992"/>
                  <a:pt x="1678488" y="203200"/>
                </a:cubicBezTo>
                <a:cubicBezTo>
                  <a:pt x="1966586" y="303408"/>
                  <a:pt x="2246334" y="462071"/>
                  <a:pt x="2455101" y="629085"/>
                </a:cubicBezTo>
                <a:cubicBezTo>
                  <a:pt x="2663868" y="796099"/>
                  <a:pt x="2797479" y="1000690"/>
                  <a:pt x="2931090" y="1205282"/>
                </a:cubicBezTo>
              </a:path>
            </a:pathLst>
          </a:custGeom>
          <a:noFill/>
          <a:ln w="57150">
            <a:solidFill>
              <a:srgbClr val="FF2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D0D054EC-9D0F-4631-05FF-B9A930C8801A}"/>
              </a:ext>
            </a:extLst>
          </p:cNvPr>
          <p:cNvGrpSpPr/>
          <p:nvPr/>
        </p:nvGrpSpPr>
        <p:grpSpPr>
          <a:xfrm>
            <a:off x="121874" y="3736248"/>
            <a:ext cx="4437145" cy="2705446"/>
            <a:chOff x="43092" y="3245103"/>
            <a:chExt cx="5369978" cy="3542027"/>
          </a:xfrm>
        </p:grpSpPr>
        <p:pic>
          <p:nvPicPr>
            <p:cNvPr id="45" name="Picture 2" descr="fig3">
              <a:extLst>
                <a:ext uri="{FF2B5EF4-FFF2-40B4-BE49-F238E27FC236}">
                  <a16:creationId xmlns:a16="http://schemas.microsoft.com/office/drawing/2014/main" id="{3096DD86-09A1-ADA1-A5DC-030C95447C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892"/>
            <a:stretch/>
          </p:blipFill>
          <p:spPr bwMode="auto">
            <a:xfrm>
              <a:off x="43092" y="3245103"/>
              <a:ext cx="5369978" cy="3542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Figura a mano libera 48">
              <a:extLst>
                <a:ext uri="{FF2B5EF4-FFF2-40B4-BE49-F238E27FC236}">
                  <a16:creationId xmlns:a16="http://schemas.microsoft.com/office/drawing/2014/main" id="{57036727-B067-F5CE-1EA7-CEBB460B0FC0}"/>
                </a:ext>
              </a:extLst>
            </p:cNvPr>
            <p:cNvSpPr/>
            <p:nvPr/>
          </p:nvSpPr>
          <p:spPr>
            <a:xfrm>
              <a:off x="1847850" y="4105275"/>
              <a:ext cx="1533525" cy="1123950"/>
            </a:xfrm>
            <a:custGeom>
              <a:avLst/>
              <a:gdLst>
                <a:gd name="connsiteX0" fmla="*/ 0 w 1533525"/>
                <a:gd name="connsiteY0" fmla="*/ 1123950 h 1123950"/>
                <a:gd name="connsiteX1" fmla="*/ 285750 w 1533525"/>
                <a:gd name="connsiteY1" fmla="*/ 838200 h 1123950"/>
                <a:gd name="connsiteX2" fmla="*/ 609600 w 1533525"/>
                <a:gd name="connsiteY2" fmla="*/ 504825 h 1123950"/>
                <a:gd name="connsiteX3" fmla="*/ 933450 w 1533525"/>
                <a:gd name="connsiteY3" fmla="*/ 219075 h 1123950"/>
                <a:gd name="connsiteX4" fmla="*/ 1352550 w 1533525"/>
                <a:gd name="connsiteY4" fmla="*/ 47625 h 1123950"/>
                <a:gd name="connsiteX5" fmla="*/ 1533525 w 1533525"/>
                <a:gd name="connsiteY5" fmla="*/ 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525" h="1123950">
                  <a:moveTo>
                    <a:pt x="0" y="1123950"/>
                  </a:moveTo>
                  <a:lnTo>
                    <a:pt x="285750" y="838200"/>
                  </a:lnTo>
                  <a:cubicBezTo>
                    <a:pt x="387350" y="735013"/>
                    <a:pt x="501650" y="608012"/>
                    <a:pt x="609600" y="504825"/>
                  </a:cubicBezTo>
                  <a:cubicBezTo>
                    <a:pt x="717550" y="401638"/>
                    <a:pt x="809625" y="295275"/>
                    <a:pt x="933450" y="219075"/>
                  </a:cubicBezTo>
                  <a:cubicBezTo>
                    <a:pt x="1057275" y="142875"/>
                    <a:pt x="1252538" y="84137"/>
                    <a:pt x="1352550" y="47625"/>
                  </a:cubicBezTo>
                  <a:cubicBezTo>
                    <a:pt x="1452562" y="11113"/>
                    <a:pt x="1493043" y="5556"/>
                    <a:pt x="1533525" y="0"/>
                  </a:cubicBezTo>
                </a:path>
              </a:pathLst>
            </a:custGeom>
            <a:noFill/>
            <a:ln w="38100">
              <a:solidFill>
                <a:srgbClr val="FF2F2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igura a mano libera 49">
              <a:extLst>
                <a:ext uri="{FF2B5EF4-FFF2-40B4-BE49-F238E27FC236}">
                  <a16:creationId xmlns:a16="http://schemas.microsoft.com/office/drawing/2014/main" id="{56A49927-ACAD-BE26-7507-488CD17010A2}"/>
                </a:ext>
              </a:extLst>
            </p:cNvPr>
            <p:cNvSpPr/>
            <p:nvPr/>
          </p:nvSpPr>
          <p:spPr>
            <a:xfrm>
              <a:off x="3371850" y="4109661"/>
              <a:ext cx="1304925" cy="890964"/>
            </a:xfrm>
            <a:custGeom>
              <a:avLst/>
              <a:gdLst>
                <a:gd name="connsiteX0" fmla="*/ 0 w 1304925"/>
                <a:gd name="connsiteY0" fmla="*/ 14664 h 890964"/>
                <a:gd name="connsiteX1" fmla="*/ 381000 w 1304925"/>
                <a:gd name="connsiteY1" fmla="*/ 14664 h 890964"/>
                <a:gd name="connsiteX2" fmla="*/ 752475 w 1304925"/>
                <a:gd name="connsiteY2" fmla="*/ 167064 h 890964"/>
                <a:gd name="connsiteX3" fmla="*/ 1047750 w 1304925"/>
                <a:gd name="connsiteY3" fmla="*/ 452814 h 890964"/>
                <a:gd name="connsiteX4" fmla="*/ 1304925 w 1304925"/>
                <a:gd name="connsiteY4" fmla="*/ 890964 h 89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5" h="890964">
                  <a:moveTo>
                    <a:pt x="0" y="14664"/>
                  </a:moveTo>
                  <a:cubicBezTo>
                    <a:pt x="127794" y="1964"/>
                    <a:pt x="255588" y="-10736"/>
                    <a:pt x="381000" y="14664"/>
                  </a:cubicBezTo>
                  <a:cubicBezTo>
                    <a:pt x="506412" y="40064"/>
                    <a:pt x="641350" y="94039"/>
                    <a:pt x="752475" y="167064"/>
                  </a:cubicBezTo>
                  <a:cubicBezTo>
                    <a:pt x="863600" y="240089"/>
                    <a:pt x="955675" y="332164"/>
                    <a:pt x="1047750" y="452814"/>
                  </a:cubicBezTo>
                  <a:cubicBezTo>
                    <a:pt x="1139825" y="573464"/>
                    <a:pt x="1222375" y="732214"/>
                    <a:pt x="1304925" y="890964"/>
                  </a:cubicBezTo>
                </a:path>
              </a:pathLst>
            </a:custGeom>
            <a:noFill/>
            <a:ln w="28575">
              <a:solidFill>
                <a:srgbClr val="FF2F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itolo 1">
            <a:extLst>
              <a:ext uri="{FF2B5EF4-FFF2-40B4-BE49-F238E27FC236}">
                <a16:creationId xmlns:a16="http://schemas.microsoft.com/office/drawing/2014/main" id="{518A1259-55D7-5414-9673-7B4BD8ED99F2}"/>
              </a:ext>
            </a:extLst>
          </p:cNvPr>
          <p:cNvSpPr txBox="1">
            <a:spLocks/>
          </p:cNvSpPr>
          <p:nvPr/>
        </p:nvSpPr>
        <p:spPr>
          <a:xfrm>
            <a:off x="723900" y="62293"/>
            <a:ext cx="10515600" cy="770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50021"/>
                </a:solidFill>
              </a:rPr>
              <a:t>Sensitivity for a Galactic source</a:t>
            </a:r>
            <a:endParaRPr lang="en-US" dirty="0">
              <a:solidFill>
                <a:srgbClr val="A50021"/>
              </a:solidFill>
            </a:endParaRPr>
          </a:p>
        </p:txBody>
      </p:sp>
      <p:pic>
        <p:nvPicPr>
          <p:cNvPr id="49" name="Picture 2" descr="Risultati immagini per neutrino">
            <a:extLst>
              <a:ext uri="{FF2B5EF4-FFF2-40B4-BE49-F238E27FC236}">
                <a16:creationId xmlns:a16="http://schemas.microsoft.com/office/drawing/2014/main" id="{3A8F8AE9-D849-EA9D-4BBE-9C04F7102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141" y="127238"/>
            <a:ext cx="659775" cy="64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A0E950-75BE-08F0-C02A-84D06C794F05}"/>
              </a:ext>
            </a:extLst>
          </p:cNvPr>
          <p:cNvSpPr txBox="1"/>
          <p:nvPr/>
        </p:nvSpPr>
        <p:spPr>
          <a:xfrm>
            <a:off x="7995579" y="733425"/>
            <a:ext cx="33102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u="none" strike="noStrike" baseline="0" dirty="0">
                <a:latin typeface="TrebuchetMS"/>
              </a:rPr>
              <a:t>Chin. </a:t>
            </a:r>
            <a:r>
              <a:rPr lang="it-IT" sz="1600" b="0" i="0" u="none" strike="noStrike" baseline="0" dirty="0" err="1">
                <a:latin typeface="TrebuchetMS"/>
              </a:rPr>
              <a:t>Phys</a:t>
            </a:r>
            <a:r>
              <a:rPr lang="it-IT" sz="1600" b="0" i="0" u="none" strike="noStrike" baseline="0" dirty="0">
                <a:latin typeface="TrebuchetMS"/>
              </a:rPr>
              <a:t>. C, 46, 035002 (2022)</a:t>
            </a:r>
            <a:endParaRPr lang="it-IT" sz="16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4E165DB-94A1-AB59-245C-3C6670684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72" y="938831"/>
            <a:ext cx="4031787" cy="2738005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5DA3C732-3F71-82D3-3962-5FA6788177AB}"/>
              </a:ext>
            </a:extLst>
          </p:cNvPr>
          <p:cNvSpPr txBox="1"/>
          <p:nvPr/>
        </p:nvSpPr>
        <p:spPr>
          <a:xfrm rot="16200000">
            <a:off x="3406078" y="2079238"/>
            <a:ext cx="2008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2F2F"/>
                </a:solidFill>
              </a:rPr>
              <a:t>RXJ 1713-3946</a:t>
            </a:r>
          </a:p>
          <a:p>
            <a:r>
              <a:rPr lang="en-US" dirty="0">
                <a:solidFill>
                  <a:srgbClr val="FF2F2F"/>
                </a:solidFill>
              </a:rPr>
              <a:t>Fermi-LAT+ HESS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574C545-1D23-9470-14E5-CFCD31F5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04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/>
      <p:bldP spid="43" grpId="0" animBg="1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Angular resolution of neutrino telescopes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16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067F232-E70D-4249-D7D2-5D4C6F72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4" t="10039" r="7684" b="890"/>
          <a:stretch/>
        </p:blipFill>
        <p:spPr>
          <a:xfrm>
            <a:off x="5852162" y="844907"/>
            <a:ext cx="5413248" cy="5116981"/>
          </a:xfrm>
          <a:prstGeom prst="rect">
            <a:avLst/>
          </a:prstGeom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77A1A63A-2847-BEA3-FADE-F783831F55ED}"/>
              </a:ext>
            </a:extLst>
          </p:cNvPr>
          <p:cNvSpPr/>
          <p:nvPr/>
        </p:nvSpPr>
        <p:spPr>
          <a:xfrm>
            <a:off x="8209068" y="2943387"/>
            <a:ext cx="1166619" cy="485612"/>
          </a:xfrm>
          <a:custGeom>
            <a:avLst/>
            <a:gdLst>
              <a:gd name="connsiteX0" fmla="*/ 764244 w 1166619"/>
              <a:gd name="connsiteY0" fmla="*/ 10034 h 485612"/>
              <a:gd name="connsiteX1" fmla="*/ 410676 w 1166619"/>
              <a:gd name="connsiteY1" fmla="*/ 10034 h 485612"/>
              <a:gd name="connsiteX2" fmla="*/ 81492 w 1166619"/>
              <a:gd name="connsiteY2" fmla="*/ 70994 h 485612"/>
              <a:gd name="connsiteX3" fmla="*/ 8340 w 1166619"/>
              <a:gd name="connsiteY3" fmla="*/ 302642 h 485612"/>
              <a:gd name="connsiteX4" fmla="*/ 227796 w 1166619"/>
              <a:gd name="connsiteY4" fmla="*/ 412370 h 485612"/>
              <a:gd name="connsiteX5" fmla="*/ 703284 w 1166619"/>
              <a:gd name="connsiteY5" fmla="*/ 485522 h 485612"/>
              <a:gd name="connsiteX6" fmla="*/ 1008084 w 1166619"/>
              <a:gd name="connsiteY6" fmla="*/ 424562 h 485612"/>
              <a:gd name="connsiteX7" fmla="*/ 1166580 w 1166619"/>
              <a:gd name="connsiteY7" fmla="*/ 302642 h 485612"/>
              <a:gd name="connsiteX8" fmla="*/ 1020276 w 1166619"/>
              <a:gd name="connsiteY8" fmla="*/ 107570 h 485612"/>
              <a:gd name="connsiteX9" fmla="*/ 764244 w 1166619"/>
              <a:gd name="connsiteY9" fmla="*/ 10034 h 48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6619" h="485612">
                <a:moveTo>
                  <a:pt x="764244" y="10034"/>
                </a:moveTo>
                <a:cubicBezTo>
                  <a:pt x="662644" y="-6222"/>
                  <a:pt x="524468" y="-126"/>
                  <a:pt x="410676" y="10034"/>
                </a:cubicBezTo>
                <a:cubicBezTo>
                  <a:pt x="296884" y="20194"/>
                  <a:pt x="148548" y="22226"/>
                  <a:pt x="81492" y="70994"/>
                </a:cubicBezTo>
                <a:cubicBezTo>
                  <a:pt x="14436" y="119762"/>
                  <a:pt x="-16044" y="245746"/>
                  <a:pt x="8340" y="302642"/>
                </a:cubicBezTo>
                <a:cubicBezTo>
                  <a:pt x="32724" y="359538"/>
                  <a:pt x="111972" y="381890"/>
                  <a:pt x="227796" y="412370"/>
                </a:cubicBezTo>
                <a:cubicBezTo>
                  <a:pt x="343620" y="442850"/>
                  <a:pt x="573236" y="483490"/>
                  <a:pt x="703284" y="485522"/>
                </a:cubicBezTo>
                <a:cubicBezTo>
                  <a:pt x="833332" y="487554"/>
                  <a:pt x="930868" y="455042"/>
                  <a:pt x="1008084" y="424562"/>
                </a:cubicBezTo>
                <a:cubicBezTo>
                  <a:pt x="1085300" y="394082"/>
                  <a:pt x="1164548" y="355474"/>
                  <a:pt x="1166580" y="302642"/>
                </a:cubicBezTo>
                <a:cubicBezTo>
                  <a:pt x="1168612" y="249810"/>
                  <a:pt x="1091396" y="158370"/>
                  <a:pt x="1020276" y="107570"/>
                </a:cubicBezTo>
                <a:cubicBezTo>
                  <a:pt x="949156" y="56770"/>
                  <a:pt x="865844" y="26290"/>
                  <a:pt x="764244" y="10034"/>
                </a:cubicBezTo>
                <a:close/>
              </a:path>
            </a:pathLst>
          </a:cu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9C011B-1560-8DEC-67A7-E5DC2ACB1588}"/>
              </a:ext>
            </a:extLst>
          </p:cNvPr>
          <p:cNvSpPr txBox="1"/>
          <p:nvPr/>
        </p:nvSpPr>
        <p:spPr>
          <a:xfrm>
            <a:off x="9375687" y="2943387"/>
            <a:ext cx="938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IceCube</a:t>
            </a:r>
          </a:p>
          <a:p>
            <a:r>
              <a:rPr lang="it-IT" b="1" dirty="0"/>
              <a:t>track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FA0215E-A06D-BCC6-F006-1897FB3246C6}"/>
              </a:ext>
            </a:extLst>
          </p:cNvPr>
          <p:cNvGrpSpPr/>
          <p:nvPr/>
        </p:nvGrpSpPr>
        <p:grpSpPr>
          <a:xfrm>
            <a:off x="1370461" y="1348921"/>
            <a:ext cx="3898392" cy="3835262"/>
            <a:chOff x="1183027" y="1279282"/>
            <a:chExt cx="3898392" cy="383526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12CC8016-B653-87E0-76A2-B67AD785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961" r="61427" b="12646"/>
            <a:stretch/>
          </p:blipFill>
          <p:spPr>
            <a:xfrm>
              <a:off x="1183027" y="1530096"/>
              <a:ext cx="3898392" cy="3584448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8B96DDC-634A-0E49-24DE-7872052B3BBE}"/>
                </a:ext>
              </a:extLst>
            </p:cNvPr>
            <p:cNvSpPr txBox="1"/>
            <p:nvPr/>
          </p:nvSpPr>
          <p:spPr>
            <a:xfrm>
              <a:off x="2372610" y="2884907"/>
              <a:ext cx="241104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B050"/>
                  </a:solidFill>
                </a:rPr>
                <a:t>KM3NeT Track </a:t>
              </a:r>
            </a:p>
            <a:p>
              <a:endParaRPr lang="it-IT" b="1" dirty="0">
                <a:solidFill>
                  <a:srgbClr val="00B050"/>
                </a:solidFill>
              </a:endParaRPr>
            </a:p>
            <a:p>
              <a:r>
                <a:rPr lang="it-IT" sz="1600" i="1" dirty="0">
                  <a:solidFill>
                    <a:srgbClr val="00B050"/>
                  </a:solidFill>
                </a:rPr>
                <a:t>= </a:t>
              </a:r>
              <a:r>
                <a:rPr lang="it-IT" sz="1600" i="1" dirty="0" err="1">
                  <a:solidFill>
                    <a:srgbClr val="00B050"/>
                  </a:solidFill>
                </a:rPr>
                <a:t>better</a:t>
              </a:r>
              <a:r>
                <a:rPr lang="it-IT" sz="1600" i="1" dirty="0">
                  <a:solidFill>
                    <a:srgbClr val="00B050"/>
                  </a:solidFill>
                </a:rPr>
                <a:t> </a:t>
              </a:r>
              <a:r>
                <a:rPr lang="it-IT" sz="1600" i="1" dirty="0" err="1">
                  <a:solidFill>
                    <a:srgbClr val="00B050"/>
                  </a:solidFill>
                </a:rPr>
                <a:t>angular</a:t>
              </a:r>
              <a:r>
                <a:rPr lang="it-IT" sz="1600" i="1" dirty="0">
                  <a:solidFill>
                    <a:srgbClr val="00B050"/>
                  </a:solidFill>
                </a:rPr>
                <a:t> </a:t>
              </a:r>
              <a:r>
                <a:rPr lang="it-IT" sz="1600" i="1" dirty="0" err="1">
                  <a:solidFill>
                    <a:srgbClr val="00B050"/>
                  </a:solidFill>
                </a:rPr>
                <a:t>resolution</a:t>
              </a:r>
              <a:endParaRPr lang="it-IT" sz="1600" i="1" dirty="0">
                <a:solidFill>
                  <a:srgbClr val="00B050"/>
                </a:solidFill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056E2A2-2FB6-EF10-951E-E96D0FB20BE0}"/>
                </a:ext>
              </a:extLst>
            </p:cNvPr>
            <p:cNvSpPr txBox="1"/>
            <p:nvPr/>
          </p:nvSpPr>
          <p:spPr>
            <a:xfrm>
              <a:off x="1907938" y="1279282"/>
              <a:ext cx="28757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KM3NeT </a:t>
              </a:r>
              <a:r>
                <a:rPr lang="it-IT" b="1" dirty="0" err="1">
                  <a:solidFill>
                    <a:srgbClr val="FF0000"/>
                  </a:solidFill>
                </a:rPr>
                <a:t>cascade</a:t>
              </a:r>
              <a:endParaRPr lang="it-IT" b="1" dirty="0">
                <a:solidFill>
                  <a:srgbClr val="FF0000"/>
                </a:solidFill>
              </a:endParaRPr>
            </a:p>
            <a:p>
              <a:r>
                <a:rPr lang="it-IT" b="1" dirty="0">
                  <a:solidFill>
                    <a:srgbClr val="FF0000"/>
                  </a:solidFill>
                </a:rPr>
                <a:t>= </a:t>
              </a:r>
              <a:r>
                <a:rPr lang="it-IT" sz="1600" i="1" dirty="0" err="1">
                  <a:solidFill>
                    <a:srgbClr val="FF0000"/>
                  </a:solidFill>
                </a:rPr>
                <a:t>better</a:t>
              </a:r>
              <a:r>
                <a:rPr lang="it-IT" sz="1600" i="1" dirty="0">
                  <a:solidFill>
                    <a:srgbClr val="FF0000"/>
                  </a:solidFill>
                </a:rPr>
                <a:t> energy </a:t>
              </a:r>
              <a:r>
                <a:rPr lang="it-IT" sz="1600" i="1" dirty="0" err="1">
                  <a:solidFill>
                    <a:srgbClr val="FF0000"/>
                  </a:solidFill>
                </a:rPr>
                <a:t>resolution</a:t>
              </a:r>
              <a:endParaRPr lang="it-IT" i="1" dirty="0">
                <a:solidFill>
                  <a:srgbClr val="FF0000"/>
                </a:solidFill>
              </a:endParaRPr>
            </a:p>
            <a:p>
              <a:endParaRPr lang="it-IT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426AD445-EEBA-7C56-254F-11B255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261D4D-4245-9DE8-DE03-A2722F4E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68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8B59E90-B8E9-A3D1-1382-8FC41A6C7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392" y="823853"/>
            <a:ext cx="8792008" cy="5580865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96C214-5063-DB94-8388-26394E5EE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E300DF-DB82-BDEE-8ED4-217949FA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17</a:t>
            </a:fld>
            <a:endParaRPr lang="it-IT"/>
          </a:p>
        </p:txBody>
      </p:sp>
      <p:sp>
        <p:nvSpPr>
          <p:cNvPr id="7" name="Titre 5">
            <a:extLst>
              <a:ext uri="{FF2B5EF4-FFF2-40B4-BE49-F238E27FC236}">
                <a16:creationId xmlns:a16="http://schemas.microsoft.com/office/drawing/2014/main" id="{16143EA5-9963-7559-BE2B-C43548D6B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Connecting network: EM, GW, </a:t>
            </a:r>
            <a:r>
              <a:rPr lang="en-US" sz="4000" dirty="0">
                <a:solidFill>
                  <a:srgbClr val="A50021"/>
                </a:solidFill>
                <a:latin typeface="Symbol" panose="05050102010706020507" pitchFamily="18" charset="2"/>
              </a:rPr>
              <a:t>n</a:t>
            </a:r>
            <a:r>
              <a:rPr lang="en-US" sz="4000" dirty="0">
                <a:solidFill>
                  <a:srgbClr val="A50021"/>
                </a:solidFill>
              </a:rPr>
              <a:t>, </a:t>
            </a:r>
            <a:r>
              <a:rPr lang="en-US" sz="4000" dirty="0">
                <a:solidFill>
                  <a:srgbClr val="A50021"/>
                </a:solidFill>
                <a:latin typeface="Symbol" panose="05050102010706020507" pitchFamily="18" charset="2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391275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AD2041-3642-1669-2164-547D920CF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434012-02DE-9AC3-85BE-E6D8164AE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0E8715-24DA-60CC-4FF3-D1C037E75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DA420F-2E77-7388-F673-270BAAF9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4A14DB-30E9-F247-4776-F956888B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961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GW Observatories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19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CFC836-AB45-297C-DB52-C5E7B27CB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4" t="14728" r="13750" b="7752"/>
          <a:stretch/>
        </p:blipFill>
        <p:spPr>
          <a:xfrm>
            <a:off x="946297" y="962884"/>
            <a:ext cx="10037135" cy="53162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13ED3D-FA4D-7DCC-170B-18C1D3A28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0" t="23854" r="7467" b="8913"/>
          <a:stretch/>
        </p:blipFill>
        <p:spPr>
          <a:xfrm>
            <a:off x="5486917" y="3517419"/>
            <a:ext cx="6247365" cy="2761745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9D3B6E0-9A81-4CA5-D960-31346C65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F9E4E8B-2AF8-5A0C-3389-C3CA37521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29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A50021"/>
                </a:solidFill>
              </a:rPr>
              <a:t>Multimessenger</a:t>
            </a:r>
            <a:r>
              <a:rPr lang="en-US" sz="4000" dirty="0">
                <a:solidFill>
                  <a:srgbClr val="A50021"/>
                </a:solidFill>
              </a:rPr>
              <a:t> probes: two/three communities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2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B3BCC1-EE5F-5B42-1DCF-3CA4046EA63B}"/>
              </a:ext>
            </a:extLst>
          </p:cNvPr>
          <p:cNvSpPr txBox="1"/>
          <p:nvPr/>
        </p:nvSpPr>
        <p:spPr>
          <a:xfrm>
            <a:off x="699310" y="902319"/>
            <a:ext cx="11252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Three large experimental branches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1522EF84-670A-0C34-57C4-33719782BF0A}"/>
              </a:ext>
            </a:extLst>
          </p:cNvPr>
          <p:cNvGrpSpPr/>
          <p:nvPr/>
        </p:nvGrpSpPr>
        <p:grpSpPr>
          <a:xfrm>
            <a:off x="514082" y="3429000"/>
            <a:ext cx="5372028" cy="2852564"/>
            <a:chOff x="240360" y="3183004"/>
            <a:chExt cx="5372028" cy="285256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41AA0BF5-DE91-90EC-B25D-A51674A94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" t="1" r="7660" b="31991"/>
            <a:stretch/>
          </p:blipFill>
          <p:spPr>
            <a:xfrm>
              <a:off x="240360" y="3183004"/>
              <a:ext cx="5137744" cy="2175631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E29F272C-E882-9907-01E8-2A0072EB3A99}"/>
                </a:ext>
              </a:extLst>
            </p:cNvPr>
            <p:cNvSpPr txBox="1"/>
            <p:nvPr/>
          </p:nvSpPr>
          <p:spPr>
            <a:xfrm>
              <a:off x="404991" y="5389237"/>
              <a:ext cx="52073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T</a:t>
              </a:r>
              <a:r>
                <a:rPr lang="en-US" sz="1800" dirty="0"/>
                <a:t>he </a:t>
              </a:r>
              <a:r>
                <a:rPr lang="en-US" sz="1800" b="1" u="sng" dirty="0"/>
                <a:t>electromagnetic radiation</a:t>
              </a:r>
              <a:r>
                <a:rPr lang="en-US" sz="1800" dirty="0"/>
                <a:t>, from radio to X-rays, with techniques developed by astronomers</a:t>
              </a:r>
              <a:endParaRPr lang="it-IT" dirty="0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C246D043-D771-C76B-CAD1-249CF248F788}"/>
              </a:ext>
            </a:extLst>
          </p:cNvPr>
          <p:cNvGrpSpPr/>
          <p:nvPr/>
        </p:nvGrpSpPr>
        <p:grpSpPr>
          <a:xfrm>
            <a:off x="2709317" y="1425016"/>
            <a:ext cx="4805772" cy="1938662"/>
            <a:chOff x="2350218" y="1456141"/>
            <a:chExt cx="4805772" cy="193866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BD87652-425F-585D-634D-DA8AC680B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1892" y="1456141"/>
              <a:ext cx="1864098" cy="1938662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2302F90-55EE-20CC-1F3A-FD9A8E676F67}"/>
                </a:ext>
              </a:extLst>
            </p:cNvPr>
            <p:cNvSpPr/>
            <p:nvPr/>
          </p:nvSpPr>
          <p:spPr>
            <a:xfrm>
              <a:off x="5527011" y="2010009"/>
              <a:ext cx="139385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3600" b="0" i="1" cap="none" spc="0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GWs</a:t>
              </a:r>
              <a:endParaRPr lang="it-IT" sz="3600" b="0" i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FF57ADE-236E-4518-A02C-DEF2CE617BA1}"/>
                </a:ext>
              </a:extLst>
            </p:cNvPr>
            <p:cNvSpPr txBox="1"/>
            <p:nvPr/>
          </p:nvSpPr>
          <p:spPr>
            <a:xfrm>
              <a:off x="2350218" y="1963807"/>
              <a:ext cx="294167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Gravitational waves (GWs), observed using laser interferometers</a:t>
              </a:r>
              <a:endParaRPr lang="it-IT" dirty="0"/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BEB2190D-3D1A-2526-43D9-909EFA129F46}"/>
              </a:ext>
            </a:extLst>
          </p:cNvPr>
          <p:cNvGrpSpPr/>
          <p:nvPr/>
        </p:nvGrpSpPr>
        <p:grpSpPr>
          <a:xfrm>
            <a:off x="7645454" y="3077287"/>
            <a:ext cx="4306187" cy="3155559"/>
            <a:chOff x="7721571" y="2794743"/>
            <a:chExt cx="4306187" cy="3155559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865FB6CE-6D2D-CA00-BD77-9ECC768CDD39}"/>
                </a:ext>
              </a:extLst>
            </p:cNvPr>
            <p:cNvSpPr/>
            <p:nvPr/>
          </p:nvSpPr>
          <p:spPr>
            <a:xfrm>
              <a:off x="7721572" y="2890440"/>
              <a:ext cx="4306186" cy="2028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90000"/>
                </a:lnSpc>
                <a:spcBef>
                  <a:spcPts val="1000"/>
                </a:spcBef>
                <a:buFont typeface="+mj-lt"/>
                <a:buAutoNum type="romanUcPeriod"/>
              </a:pPr>
              <a:r>
                <a:rPr lang="en-US" sz="2800" dirty="0">
                  <a:sym typeface="Symbol" panose="05050102010706020507" pitchFamily="18" charset="2"/>
                </a:rPr>
                <a:t>Charged CRs</a:t>
              </a:r>
            </a:p>
            <a:p>
              <a:pPr marL="571500" indent="-571500">
                <a:lnSpc>
                  <a:spcPct val="90000"/>
                </a:lnSpc>
                <a:spcBef>
                  <a:spcPts val="1000"/>
                </a:spcBef>
                <a:buFont typeface="+mj-lt"/>
                <a:buAutoNum type="romanUcPeriod"/>
              </a:pPr>
              <a:r>
                <a:rPr lang="en-US" sz="2800" dirty="0">
                  <a:sym typeface="Symbol" panose="05050102010706020507" pitchFamily="18" charset="2"/>
                </a:rPr>
                <a:t>Antimatter</a:t>
              </a:r>
            </a:p>
            <a:p>
              <a:pPr marL="571500" indent="-571500">
                <a:lnSpc>
                  <a:spcPct val="90000"/>
                </a:lnSpc>
                <a:spcBef>
                  <a:spcPts val="1000"/>
                </a:spcBef>
                <a:buFont typeface="+mj-lt"/>
                <a:buAutoNum type="romanUcPeriod"/>
              </a:pPr>
              <a:r>
                <a:rPr lang="en-US" sz="2800" dirty="0">
                  <a:sym typeface="Symbol" panose="05050102010706020507" pitchFamily="18" charset="2"/>
                </a:rPr>
                <a:t>Neutrinos</a:t>
              </a:r>
            </a:p>
            <a:p>
              <a:pPr marL="571500" indent="-571500">
                <a:lnSpc>
                  <a:spcPct val="90000"/>
                </a:lnSpc>
                <a:spcBef>
                  <a:spcPts val="1000"/>
                </a:spcBef>
                <a:buFont typeface="+mj-lt"/>
                <a:buAutoNum type="romanUcPeriod"/>
              </a:pPr>
              <a:r>
                <a:rPr lang="en-US" sz="2800" dirty="0">
                  <a:sym typeface="Symbol" panose="05050102010706020507" pitchFamily="18" charset="2"/>
                </a:rPr>
                <a:t> </a:t>
              </a:r>
              <a:r>
                <a:rPr lang="en-US" sz="2800" dirty="0">
                  <a:latin typeface="Symbol" panose="05050102010706020507" pitchFamily="18" charset="2"/>
                  <a:sym typeface="Symbol" panose="05050102010706020507" pitchFamily="18" charset="2"/>
                </a:rPr>
                <a:t>g-</a:t>
              </a:r>
              <a:r>
                <a:rPr lang="en-US" sz="2800" dirty="0">
                  <a:sym typeface="Symbol" panose="05050102010706020507" pitchFamily="18" charset="2"/>
                </a:rPr>
                <a:t>rays</a:t>
              </a:r>
              <a:endParaRPr lang="en-US" sz="2800" dirty="0">
                <a:latin typeface="Symbol" panose="05050102010706020507" pitchFamily="18" charset="2"/>
                <a:sym typeface="Symbol" panose="05050102010706020507" pitchFamily="18" charset="2"/>
              </a:endParaRPr>
            </a:p>
          </p:txBody>
        </p:sp>
        <p:sp>
          <p:nvSpPr>
            <p:cNvPr id="4" name="Sole 3">
              <a:extLst>
                <a:ext uri="{FF2B5EF4-FFF2-40B4-BE49-F238E27FC236}">
                  <a16:creationId xmlns:a16="http://schemas.microsoft.com/office/drawing/2014/main" id="{4192302C-CCB7-1B85-80B5-BCFFD63D84E8}"/>
                </a:ext>
              </a:extLst>
            </p:cNvPr>
            <p:cNvSpPr/>
            <p:nvPr/>
          </p:nvSpPr>
          <p:spPr>
            <a:xfrm>
              <a:off x="11153264" y="4427398"/>
              <a:ext cx="454315" cy="475279"/>
            </a:xfrm>
            <a:prstGeom prst="su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chemeClr val="tx1"/>
                  </a:solidFill>
                  <a:sym typeface="Symbol" panose="05050102010706020507" pitchFamily="18" charset="2"/>
                </a:rPr>
                <a:t></a:t>
              </a:r>
              <a:endParaRPr lang="it-IT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FA7413F0-78F1-FE70-783A-EA49776D742A}"/>
                </a:ext>
              </a:extLst>
            </p:cNvPr>
            <p:cNvSpPr/>
            <p:nvPr/>
          </p:nvSpPr>
          <p:spPr>
            <a:xfrm>
              <a:off x="11067579" y="2794743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solidFill>
                    <a:schemeClr val="tx1"/>
                  </a:solidFill>
                </a:rPr>
                <a:t>CR</a:t>
              </a:r>
            </a:p>
          </p:txBody>
        </p:sp>
        <p:pic>
          <p:nvPicPr>
            <p:cNvPr id="7" name="Picture 2" descr="Risultati immagini per neutrino">
              <a:extLst>
                <a:ext uri="{FF2B5EF4-FFF2-40B4-BE49-F238E27FC236}">
                  <a16:creationId xmlns:a16="http://schemas.microsoft.com/office/drawing/2014/main" id="{0357A052-96FA-35FA-69CD-70ECD15C5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6642" y="3979387"/>
              <a:ext cx="444782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E8DBDA44-E670-E3F4-3005-607822EE0612}"/>
                </a:ext>
              </a:extLst>
            </p:cNvPr>
            <p:cNvSpPr/>
            <p:nvPr/>
          </p:nvSpPr>
          <p:spPr>
            <a:xfrm>
              <a:off x="11067581" y="3380282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solidFill>
                    <a:schemeClr val="tx1"/>
                  </a:solidFill>
                </a:rPr>
                <a:t>p</a:t>
              </a:r>
              <a:r>
                <a:rPr lang="it-IT" sz="1400" baseline="30000" dirty="0">
                  <a:solidFill>
                    <a:schemeClr val="tx1"/>
                  </a:solidFill>
                </a:rPr>
                <a:t>- </a:t>
              </a:r>
              <a:r>
                <a:rPr lang="it-IT" sz="1400" dirty="0">
                  <a:solidFill>
                    <a:schemeClr val="tx1"/>
                  </a:solidFill>
                </a:rPr>
                <a:t>e</a:t>
              </a:r>
              <a:r>
                <a:rPr lang="it-IT" sz="1400" baseline="300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88A7F17-245E-6BA6-8E9C-5BE1B0018803}"/>
                </a:ext>
              </a:extLst>
            </p:cNvPr>
            <p:cNvSpPr txBox="1"/>
            <p:nvPr/>
          </p:nvSpPr>
          <p:spPr>
            <a:xfrm>
              <a:off x="7721571" y="5026972"/>
              <a:ext cx="430618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u="sng" dirty="0"/>
                <a:t>Individual quanta </a:t>
              </a:r>
              <a:r>
                <a:rPr lang="en-US" sz="1800" dirty="0"/>
                <a:t>(CRs, antimatter, γ -rays, and </a:t>
              </a:r>
              <a:r>
                <a:rPr lang="en-US" sz="1800" dirty="0">
                  <a:latin typeface="Symbol" panose="05050102010706020507" pitchFamily="18" charset="2"/>
                </a:rPr>
                <a:t>n</a:t>
              </a:r>
              <a:r>
                <a:rPr lang="en-US" sz="1800" dirty="0"/>
                <a:t>, with experimental methods born in high-energy physics laboratories</a:t>
              </a:r>
            </a:p>
          </p:txBody>
        </p:sp>
      </p:grpSp>
      <p:cxnSp>
        <p:nvCxnSpPr>
          <p:cNvPr id="10" name="Connettore a gomito 9">
            <a:extLst>
              <a:ext uri="{FF2B5EF4-FFF2-40B4-BE49-F238E27FC236}">
                <a16:creationId xmlns:a16="http://schemas.microsoft.com/office/drawing/2014/main" id="{01261CCD-42E0-972E-FDB9-872A9140B27D}"/>
              </a:ext>
            </a:extLst>
          </p:cNvPr>
          <p:cNvCxnSpPr>
            <a:cxnSpLocks/>
          </p:cNvCxnSpPr>
          <p:nvPr/>
        </p:nvCxnSpPr>
        <p:spPr>
          <a:xfrm rot="5400000">
            <a:off x="1518108" y="1228476"/>
            <a:ext cx="2235652" cy="2165396"/>
          </a:xfrm>
          <a:prstGeom prst="bentConnector3">
            <a:avLst>
              <a:gd name="adj1" fmla="val 63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a gomito 34">
            <a:extLst>
              <a:ext uri="{FF2B5EF4-FFF2-40B4-BE49-F238E27FC236}">
                <a16:creationId xmlns:a16="http://schemas.microsoft.com/office/drawing/2014/main" id="{51349291-A8CC-34D0-302F-5B1457EC4E3C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23462" y="1223877"/>
            <a:ext cx="1997583" cy="1877685"/>
          </a:xfrm>
          <a:prstGeom prst="bentConnector3">
            <a:avLst>
              <a:gd name="adj1" fmla="val 1563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9EAE060-ABAC-7749-B9DF-143B2E45B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0955C697-0953-2398-649A-ABA393C4A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991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Gravitational wave alert distribution in O4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20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7A1FBC1-EFB4-997C-081C-1B5A2B01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1677"/>
            <a:ext cx="12082832" cy="436393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388526-0902-BF4B-0BA3-34D9F2A92669}"/>
              </a:ext>
            </a:extLst>
          </p:cNvPr>
          <p:cNvSpPr txBox="1"/>
          <p:nvPr/>
        </p:nvSpPr>
        <p:spPr>
          <a:xfrm>
            <a:off x="838200" y="5375608"/>
            <a:ext cx="10761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GEMPDR+Baskerville"/>
              </a:rPr>
              <a:t>Embedded multi-messenger analysis: spatial- and temporal-coincident, assigning a FAR to the coincidence.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GEMPDR+Baskerville"/>
              </a:rPr>
              <a:t>RAVEN: online pipeline search between GW events with alerts for GRBs and galactic supernova alerts (SNEWS)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GEMPDR+Baskerville"/>
              </a:rPr>
              <a:t>LLAMA: online search pipeline combining IceCube HEN triggers </a:t>
            </a:r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CB28C9D-6446-DA66-7697-53640BE71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0AB515-4411-857C-77A3-F73FBAE9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20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467CF52-994E-A299-2347-92ECC449B44C}"/>
              </a:ext>
            </a:extLst>
          </p:cNvPr>
          <p:cNvSpPr txBox="1"/>
          <p:nvPr/>
        </p:nvSpPr>
        <p:spPr>
          <a:xfrm>
            <a:off x="109168" y="4385022"/>
            <a:ext cx="56201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hlinkClick r:id="rId4"/>
              </a:rPr>
              <a:t>https://emfollow.docs.ligo.org/userguide/analysis/searches.html</a:t>
            </a:r>
            <a:r>
              <a:rPr lang="it-IT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0350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KM3NeT </a:t>
            </a:r>
            <a:r>
              <a:rPr lang="en-US" sz="4000" dirty="0">
                <a:solidFill>
                  <a:srgbClr val="A50021"/>
                </a:solidFill>
                <a:latin typeface="Symbol" panose="05050102010706020507" pitchFamily="18" charset="2"/>
              </a:rPr>
              <a:t>n</a:t>
            </a:r>
            <a:r>
              <a:rPr lang="en-US" sz="4000" dirty="0">
                <a:solidFill>
                  <a:srgbClr val="A50021"/>
                </a:solidFill>
              </a:rPr>
              <a:t> alert distribution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21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4F8016C-118A-672D-671D-6009087BD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20" y="1016188"/>
            <a:ext cx="12223720" cy="5300966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E4CC472-7423-F7E4-89F0-0613887D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DC99F45-1012-1799-919C-998CDFA0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21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5FA2A5E-7CB4-A435-EEB2-ACED63FD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81" y="1451203"/>
            <a:ext cx="6148977" cy="41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3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A50021"/>
                </a:solidFill>
              </a:rPr>
              <a:t>Conclusions</a:t>
            </a:r>
            <a:endParaRPr lang="en-US" sz="4000" dirty="0">
              <a:solidFill>
                <a:srgbClr val="A50021"/>
              </a:solidFill>
            </a:endParaRP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22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F53E2D-AC09-793B-4DCF-50691D3C2738}"/>
              </a:ext>
            </a:extLst>
          </p:cNvPr>
          <p:cNvSpPr txBox="1"/>
          <p:nvPr/>
        </p:nvSpPr>
        <p:spPr>
          <a:xfrm>
            <a:off x="673240" y="935276"/>
            <a:ext cx="10882364" cy="5439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b="0" i="0" u="none" strike="noStrike" baseline="0" dirty="0"/>
              <a:t>The study of the Universe with probes different from the EM radiation has only recently reached its maturity</a:t>
            </a:r>
            <a:r>
              <a:rPr lang="en-US" sz="2200" dirty="0"/>
              <a:t>. </a:t>
            </a:r>
            <a:r>
              <a:rPr lang="en-US" sz="2200" b="1" dirty="0" err="1"/>
              <a:t>Multimessenger</a:t>
            </a:r>
            <a:r>
              <a:rPr lang="en-US" sz="2200" b="1" dirty="0"/>
              <a:t> astrophysics </a:t>
            </a:r>
            <a:r>
              <a:rPr lang="en-US" sz="2200" dirty="0"/>
              <a:t>is the </a:t>
            </a:r>
            <a:r>
              <a:rPr lang="en-US" sz="2200" b="0" i="0" u="none" strike="noStrike" baseline="0" dirty="0"/>
              <a:t>joint effort to understand HE phenomena using CRs, </a:t>
            </a:r>
            <a:r>
              <a:rPr lang="el-GR" sz="2200" b="0" i="0" u="none" strike="noStrike" baseline="0" dirty="0"/>
              <a:t>γ-</a:t>
            </a:r>
            <a:r>
              <a:rPr lang="en-US" sz="2200" b="0" i="0" u="none" strike="noStrike" baseline="0" dirty="0"/>
              <a:t>rays, neutrinos, gravitational waves, in addition to EM radiation.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 err="1"/>
              <a:t>Multimessenger</a:t>
            </a:r>
            <a:r>
              <a:rPr lang="en-US" sz="2200" dirty="0"/>
              <a:t> is a difficult task due to the differences in the experiments (visibility, duty cycles, sensitivity, time response,…). </a:t>
            </a:r>
            <a:r>
              <a:rPr lang="en-US" sz="2200" b="1" dirty="0"/>
              <a:t>Information brokers </a:t>
            </a:r>
            <a:r>
              <a:rPr lang="en-US" sz="2200" dirty="0"/>
              <a:t>are of fundamental importance.</a:t>
            </a:r>
            <a:endParaRPr lang="en-US" sz="2200" b="0" i="0" u="none" strike="noStrike" baseline="0" dirty="0"/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b="1" i="0" u="none" strike="noStrike" baseline="0" dirty="0"/>
              <a:t>Electrons</a:t>
            </a:r>
            <a:r>
              <a:rPr lang="en-US" sz="2200" b="0" i="0" u="none" strike="noStrike" baseline="0" dirty="0"/>
              <a:t> and </a:t>
            </a:r>
            <a:r>
              <a:rPr lang="en-US" sz="2200" b="1" i="0" u="none" strike="noStrike" baseline="0" dirty="0"/>
              <a:t>hadrons</a:t>
            </a:r>
            <a:r>
              <a:rPr lang="en-US" sz="2200" b="0" i="0" u="none" strike="noStrike" baseline="0" dirty="0"/>
              <a:t> are at the origin of EM radiation and </a:t>
            </a:r>
            <a:r>
              <a:rPr lang="en-US" sz="2200" b="0" i="0" u="none" strike="noStrike" baseline="0" dirty="0">
                <a:latin typeface="Symbol" panose="05050102010706020507" pitchFamily="18" charset="2"/>
              </a:rPr>
              <a:t>n</a:t>
            </a:r>
            <a:r>
              <a:rPr lang="en-US" sz="2200" b="0" i="0" u="none" strike="noStrike" baseline="0" dirty="0"/>
              <a:t>’s, respectively. IceCube do not see our own Galaxy, but the Universe: the Galaxy is so-far a neutrino desert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I</a:t>
            </a:r>
            <a:r>
              <a:rPr lang="en-US" sz="2200" b="0" i="0" u="none" strike="noStrike" baseline="0" dirty="0"/>
              <a:t>n the extreme universe more energy </a:t>
            </a:r>
            <a:r>
              <a:rPr lang="en-US" sz="2200" dirty="0"/>
              <a:t>seems to be</a:t>
            </a:r>
            <a:r>
              <a:rPr lang="en-US" sz="2200" b="0" i="0" u="none" strike="noStrike" baseline="0" dirty="0"/>
              <a:t> emitted in neutrinos than in </a:t>
            </a:r>
            <a:r>
              <a:rPr lang="el-GR" sz="2200" b="0" i="0" u="none" strike="noStrike" baseline="0" dirty="0"/>
              <a:t>γ-</a:t>
            </a:r>
            <a:r>
              <a:rPr lang="en-US" sz="2200" b="0" i="0" u="none" strike="noStrike" baseline="0" dirty="0"/>
              <a:t>rays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N</a:t>
            </a:r>
            <a:r>
              <a:rPr lang="en-US" sz="2200" b="0" i="0" u="none" strike="noStrike" baseline="0" dirty="0"/>
              <a:t>eutrinos seems to be produced in </a:t>
            </a:r>
            <a:r>
              <a:rPr lang="en-US" sz="2200" dirty="0"/>
              <a:t>sources obscured to HE </a:t>
            </a:r>
            <a:r>
              <a:rPr lang="el-GR" sz="2200" b="0" i="0" u="none" strike="noStrike" baseline="0" dirty="0"/>
              <a:t>γ-</a:t>
            </a:r>
            <a:r>
              <a:rPr lang="en-US" sz="2200" b="0" i="0" u="none" strike="noStrike" baseline="0" dirty="0"/>
              <a:t>rays</a:t>
            </a:r>
            <a:r>
              <a:rPr lang="en-US" sz="2200" dirty="0"/>
              <a:t>: </a:t>
            </a:r>
            <a:r>
              <a:rPr lang="en-US" sz="2200" b="0" i="0" u="none" strike="noStrike" baseline="0" dirty="0"/>
              <a:t>this is unexpected and represents a great opportunity for a “new” astronomy.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New actors (LHAASO, CTA,KM3NeT, IceCubeGen2,…) will play a fundamental role for this</a:t>
            </a:r>
            <a:endParaRPr lang="en-US" sz="2200" b="0" i="0" u="none" strike="noStrike" baseline="0" dirty="0"/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2200" dirty="0"/>
              <a:t>Today, astroparticle physics with </a:t>
            </a:r>
            <a:r>
              <a:rPr lang="en-US" altLang="en-US" sz="2200" dirty="0" err="1"/>
              <a:t>multimessenger</a:t>
            </a:r>
            <a:r>
              <a:rPr lang="en-US" altLang="en-US" sz="2200" dirty="0"/>
              <a:t> probes is paving the way for the </a:t>
            </a:r>
            <a:r>
              <a:rPr lang="en-US" altLang="en-US" sz="2200" b="1" dirty="0"/>
              <a:t>future of particle physics</a:t>
            </a:r>
            <a:r>
              <a:rPr lang="en-US" altLang="en-US" sz="2200" dirty="0"/>
              <a:t>, after the next generation of collider.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2200" dirty="0"/>
              <a:t>Only knowing the beams (=accelerators and space medium), we will have the opportunity to study the underlying properties of particles and interactions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C52ABF7-6A90-147A-12E7-2BB33DDB3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ABAFB84-26DC-1765-8AD9-A46D33E3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317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Spares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23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6CC10F2-403B-B4F6-C897-CB9C86B8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B987236-54A1-D8F7-D595-D2ECC16A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891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4B14537-9652-037F-0CDB-B40388A3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428" y="917445"/>
            <a:ext cx="6994271" cy="545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AD20C2A0-75D9-7CE7-79C4-DC36D7A4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712" y="1"/>
            <a:ext cx="9864489" cy="7800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50021"/>
                </a:solidFill>
              </a:rPr>
              <a:t>Event topologies in neutrino telescopes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DB4944-DF88-84AA-08EF-404A958DF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01" y="2238813"/>
            <a:ext cx="4805127" cy="332409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3CF6A9-55C7-F103-7C44-F70C07470399}"/>
              </a:ext>
            </a:extLst>
          </p:cNvPr>
          <p:cNvSpPr txBox="1"/>
          <p:nvPr/>
        </p:nvSpPr>
        <p:spPr>
          <a:xfrm>
            <a:off x="806640" y="1284706"/>
            <a:ext cx="3997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KM3NeT expected angular resolution: Tracks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0C4ED4-3313-08EB-FF6C-83EA098719C7}"/>
              </a:ext>
            </a:extLst>
          </p:cNvPr>
          <p:cNvSpPr txBox="1"/>
          <p:nvPr/>
        </p:nvSpPr>
        <p:spPr>
          <a:xfrm>
            <a:off x="5283758" y="5570258"/>
            <a:ext cx="286964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A50021"/>
                </a:solidFill>
              </a:rPr>
              <a:t>Track</a:t>
            </a:r>
          </a:p>
          <a:p>
            <a:r>
              <a:rPr lang="en-US" dirty="0">
                <a:solidFill>
                  <a:srgbClr val="A50021"/>
                </a:solidFill>
              </a:rPr>
              <a:t>=better angular resolution</a:t>
            </a:r>
            <a:endParaRPr lang="en-US" sz="2800" dirty="0">
              <a:solidFill>
                <a:srgbClr val="A50021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BD459F4-5C2D-A6C7-6A7D-8DF37CC35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Spurio: ASTRI and LHAASO Workshop 8/03/2023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42AAFA8-F128-27CA-3D9A-C1E2FC10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24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44444D-E5C5-E36A-30BD-4189C06701A9}"/>
              </a:ext>
            </a:extLst>
          </p:cNvPr>
          <p:cNvSpPr txBox="1"/>
          <p:nvPr/>
        </p:nvSpPr>
        <p:spPr>
          <a:xfrm>
            <a:off x="8781962" y="5570259"/>
            <a:ext cx="260307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A50021"/>
                </a:solidFill>
              </a:rPr>
              <a:t>Cascade</a:t>
            </a:r>
            <a:endParaRPr lang="it-IT" sz="2800" dirty="0">
              <a:solidFill>
                <a:srgbClr val="A50021"/>
              </a:solidFill>
            </a:endParaRPr>
          </a:p>
          <a:p>
            <a:r>
              <a:rPr lang="it-IT" sz="1800" b="1" dirty="0">
                <a:solidFill>
                  <a:srgbClr val="A50021"/>
                </a:solidFill>
              </a:rPr>
              <a:t>= </a:t>
            </a:r>
            <a:r>
              <a:rPr lang="it-IT" sz="1800" i="1" dirty="0" err="1">
                <a:solidFill>
                  <a:srgbClr val="A50021"/>
                </a:solidFill>
              </a:rPr>
              <a:t>better</a:t>
            </a:r>
            <a:r>
              <a:rPr lang="it-IT" sz="1800" i="1" dirty="0">
                <a:solidFill>
                  <a:srgbClr val="A50021"/>
                </a:solidFill>
              </a:rPr>
              <a:t> energy </a:t>
            </a:r>
            <a:r>
              <a:rPr lang="it-IT" sz="1800" i="1" dirty="0" err="1">
                <a:solidFill>
                  <a:srgbClr val="A50021"/>
                </a:solidFill>
              </a:rPr>
              <a:t>resolution</a:t>
            </a:r>
            <a:endParaRPr lang="it-IT" sz="1800" i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81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40D57C0-2C6F-2F43-31F1-AFDF6DFA4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309" y="877905"/>
            <a:ext cx="8783392" cy="5589431"/>
          </a:xfrm>
          <a:prstGeom prst="rect">
            <a:avLst/>
          </a:prstGeom>
        </p:spPr>
      </p:pic>
      <p:sp>
        <p:nvSpPr>
          <p:cNvPr id="8" name="Titre 5">
            <a:extLst>
              <a:ext uri="{FF2B5EF4-FFF2-40B4-BE49-F238E27FC236}">
                <a16:creationId xmlns:a16="http://schemas.microsoft.com/office/drawing/2014/main" id="{8B36B9D7-08E0-F723-FF09-54270F09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Time domain: </a:t>
            </a:r>
            <a:r>
              <a:rPr lang="en-US" sz="4000" dirty="0">
                <a:solidFill>
                  <a:srgbClr val="A50021"/>
                </a:solidFill>
                <a:latin typeface="Symbol" panose="05050102010706020507" pitchFamily="18" charset="2"/>
              </a:rPr>
              <a:t>n</a:t>
            </a:r>
            <a:r>
              <a:rPr lang="en-US" sz="4000" dirty="0">
                <a:solidFill>
                  <a:srgbClr val="A50021"/>
                </a:solidFill>
              </a:rPr>
              <a:t> vs. </a:t>
            </a:r>
            <a:r>
              <a:rPr lang="en-US" sz="4000" dirty="0">
                <a:solidFill>
                  <a:srgbClr val="A50021"/>
                </a:solidFill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147CA2-84C4-4309-4438-3C3E0DDDF201}"/>
              </a:ext>
            </a:extLst>
          </p:cNvPr>
          <p:cNvSpPr txBox="1"/>
          <p:nvPr/>
        </p:nvSpPr>
        <p:spPr>
          <a:xfrm>
            <a:off x="706740" y="6386131"/>
            <a:ext cx="166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From K. </a:t>
            </a:r>
            <a:r>
              <a:rPr lang="it-IT" dirty="0" err="1"/>
              <a:t>Murase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AD6113-EA5F-314D-2F60-8B33B579A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21" y="841863"/>
            <a:ext cx="1700011" cy="18481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1DAC526-25F3-55B2-ACC1-B63AB41A8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12" y="2890230"/>
            <a:ext cx="2318197" cy="156478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34B76C4-294B-A4F4-B53E-196A6880B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30" y="4477660"/>
            <a:ext cx="1468192" cy="1815921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022DF0A-A9C6-346B-245C-25DF140F1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340E97-4B0B-E06B-C831-99BF5CF8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022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712FF2-8ECB-BAE7-9EC7-9F371C49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F26C3D-E853-7CCD-FCDB-297B6614A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8A2A875-510E-0A24-BE85-598906B60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9" y="99881"/>
            <a:ext cx="11840638" cy="66582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A8C3B1-97DA-0442-42FE-6200D07BB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464" y="365126"/>
            <a:ext cx="2569535" cy="10585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190D4D-F706-3DD7-0922-5A990913CAB3}"/>
              </a:ext>
            </a:extLst>
          </p:cNvPr>
          <p:cNvSpPr txBox="1"/>
          <p:nvPr/>
        </p:nvSpPr>
        <p:spPr>
          <a:xfrm>
            <a:off x="1414130" y="5477172"/>
            <a:ext cx="33917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hlinkClick r:id="rId4"/>
              </a:rPr>
              <a:t>https://astro-colibri.science/</a:t>
            </a:r>
            <a:r>
              <a:rPr lang="it-IT" sz="2000" dirty="0"/>
              <a:t>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1BD5CE-C636-07D7-FAA5-17299755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5EF501-D170-E4E1-99EA-69F25AD8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81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Instrument sensitivity (O3b)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27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FE5A146-0D43-2530-47B3-0EEE9EE65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49" y="1005276"/>
            <a:ext cx="4731488" cy="41838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E322AC4-DFB9-8C2E-8E85-4887CC0AA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234" y="1063157"/>
            <a:ext cx="5331186" cy="3923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6AB7B1E-52E8-1D25-0A26-6190EFF0E2CB}"/>
                  </a:ext>
                </a:extLst>
              </p:cNvPr>
              <p:cNvSpPr txBox="1"/>
              <p:nvPr/>
            </p:nvSpPr>
            <p:spPr>
              <a:xfrm>
                <a:off x="1071121" y="5113981"/>
                <a:ext cx="10049758" cy="863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b="0" i="0" u="none" strike="noStrike" baseline="0" dirty="0">
                    <a:solidFill>
                      <a:srgbClr val="3F3F3F"/>
                    </a:solidFill>
                    <a:latin typeface="AAAAAI+Carlito"/>
                  </a:rPr>
                  <a:t>In O4, </a:t>
                </a:r>
                <a:r>
                  <a:rPr lang="it-IT" sz="2400" b="0" i="0" u="none" strike="noStrike" baseline="0" dirty="0" err="1">
                    <a:solidFill>
                      <a:srgbClr val="3F3F3F"/>
                    </a:solidFill>
                    <a:latin typeface="AAAAAI+Carlito"/>
                  </a:rPr>
                  <a:t>expected</a:t>
                </a:r>
                <a:r>
                  <a:rPr lang="it-IT" sz="2400" b="0" i="0" u="none" strike="noStrike" baseline="0" dirty="0">
                    <a:solidFill>
                      <a:srgbClr val="3F3F3F"/>
                    </a:solidFill>
                    <a:latin typeface="AAAAAI+Carlito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b="1" i="1" u="none" strike="noStrike" baseline="0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1" i="1" u="none" strike="noStrike" baseline="0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b>
                        <m:r>
                          <a:rPr lang="it-IT" sz="2400" b="1" i="1" u="none" strike="noStrike" baseline="0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1" i="1" u="none" strike="noStrike" baseline="0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b>
                      <m:sup>
                        <m:r>
                          <a:rPr lang="it-IT" sz="2400" b="1" i="1" u="none" strike="noStrike" baseline="0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1" i="1" u="none" strike="noStrike" baseline="0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𝟓𝟐</m:t>
                        </m:r>
                      </m:sup>
                    </m:sSubSup>
                  </m:oMath>
                </a14:m>
                <a:r>
                  <a:rPr lang="it-IT" sz="2400" b="1" i="0" u="none" strike="noStrike" baseline="0" dirty="0">
                    <a:solidFill>
                      <a:srgbClr val="3F3F3F"/>
                    </a:solidFill>
                    <a:latin typeface="AAAAAI+Carlito"/>
                  </a:rPr>
                  <a:t> BNSs </a:t>
                </a:r>
                <a:r>
                  <a:rPr lang="it-IT" sz="2400" b="0" i="0" u="none" strike="noStrike" baseline="0" dirty="0">
                    <a:solidFill>
                      <a:srgbClr val="3F3F3F"/>
                    </a:solidFill>
                    <a:latin typeface="AAAAAI+Carlito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b="1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1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𝟕𝟗</m:t>
                        </m:r>
                      </m:e>
                      <m:sub>
                        <m:r>
                          <a:rPr lang="it-IT" sz="2400" b="1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1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𝟒𝟒</m:t>
                        </m:r>
                      </m:sub>
                      <m:sup>
                        <m:r>
                          <a:rPr lang="it-IT" sz="2400" b="1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1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𝟖𝟗</m:t>
                        </m:r>
                      </m:sup>
                    </m:sSubSup>
                    <m:r>
                      <a:rPr lang="it-IT" sz="2400" b="1" i="1">
                        <a:solidFill>
                          <a:srgbClr val="3F3F3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b="1" i="0" u="none" strike="noStrike" baseline="0" dirty="0" err="1">
                    <a:solidFill>
                      <a:srgbClr val="3F3F3F"/>
                    </a:solidFill>
                    <a:latin typeface="AAAAAI+Carlito"/>
                  </a:rPr>
                  <a:t>BBHs</a:t>
                </a:r>
                <a:r>
                  <a:rPr lang="it-IT" sz="2400" b="1" i="0" u="none" strike="noStrike" baseline="0" dirty="0">
                    <a:solidFill>
                      <a:srgbClr val="3F3F3F"/>
                    </a:solidFill>
                    <a:latin typeface="AAAAAI+Carlito"/>
                  </a:rPr>
                  <a:t> </a:t>
                </a:r>
                <a:endParaRPr lang="it-IT" sz="2400" b="1" dirty="0">
                  <a:solidFill>
                    <a:srgbClr val="919191"/>
                  </a:solidFill>
                  <a:latin typeface="AAAAAI+Carlito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b="0" i="0" u="none" strike="noStrike" baseline="0" dirty="0" err="1">
                    <a:solidFill>
                      <a:srgbClr val="3F3F3F"/>
                    </a:solidFill>
                    <a:latin typeface="AAAAAI+Carlito"/>
                  </a:rPr>
                  <a:t>Almost</a:t>
                </a:r>
                <a:r>
                  <a:rPr lang="it-IT" sz="2400" b="0" i="0" u="none" strike="noStrike" baseline="0" dirty="0">
                    <a:solidFill>
                      <a:srgbClr val="3F3F3F"/>
                    </a:solidFill>
                    <a:latin typeface="AAAAAI+Carlito"/>
                  </a:rPr>
                  <a:t> </a:t>
                </a:r>
                <a:r>
                  <a:rPr lang="it-IT" sz="2400" b="0" i="0" u="none" strike="noStrike" baseline="0" dirty="0" err="1">
                    <a:solidFill>
                      <a:srgbClr val="3F3F3F"/>
                    </a:solidFill>
                    <a:latin typeface="AAAAAI+Carlito"/>
                  </a:rPr>
                  <a:t>twice</a:t>
                </a:r>
                <a:r>
                  <a:rPr lang="it-IT" sz="2400" b="0" i="0" u="none" strike="noStrike" baseline="0" dirty="0">
                    <a:solidFill>
                      <a:srgbClr val="3F3F3F"/>
                    </a:solidFill>
                    <a:latin typeface="AAAAAI+Carlito"/>
                  </a:rPr>
                  <a:t> the events in </a:t>
                </a:r>
                <a:r>
                  <a:rPr lang="it-IT" sz="2400" b="0" i="0" u="none" strike="noStrike" baseline="0" dirty="0" err="1">
                    <a:solidFill>
                      <a:srgbClr val="3F3F3F"/>
                    </a:solidFill>
                    <a:latin typeface="AAAAAI+Carlito"/>
                  </a:rPr>
                  <a:t>Gravitational-wave</a:t>
                </a:r>
                <a:r>
                  <a:rPr lang="it-IT" sz="2400" b="0" i="0" u="none" strike="noStrike" baseline="0" dirty="0">
                    <a:solidFill>
                      <a:srgbClr val="3F3F3F"/>
                    </a:solidFill>
                    <a:latin typeface="AAAAAI+Carlito"/>
                  </a:rPr>
                  <a:t> </a:t>
                </a:r>
                <a:r>
                  <a:rPr lang="it-IT" sz="2400" b="0" i="0" u="none" strike="noStrike" baseline="0" dirty="0" err="1">
                    <a:solidFill>
                      <a:srgbClr val="3F3F3F"/>
                    </a:solidFill>
                    <a:latin typeface="AAAAAI+Carlito"/>
                  </a:rPr>
                  <a:t>Transient</a:t>
                </a:r>
                <a:r>
                  <a:rPr lang="it-IT" sz="2400" b="0" i="0" u="none" strike="noStrike" baseline="0" dirty="0">
                    <a:solidFill>
                      <a:srgbClr val="3F3F3F"/>
                    </a:solidFill>
                    <a:latin typeface="AAAAAI+Carlito"/>
                  </a:rPr>
                  <a:t> </a:t>
                </a:r>
                <a:r>
                  <a:rPr lang="it-IT" sz="2400" b="0" i="0" u="none" strike="noStrike" baseline="0" dirty="0" err="1">
                    <a:solidFill>
                      <a:srgbClr val="3F3F3F"/>
                    </a:solidFill>
                    <a:latin typeface="AAAAAI+Carlito"/>
                  </a:rPr>
                  <a:t>Catalog</a:t>
                </a:r>
                <a:r>
                  <a:rPr lang="it-IT" sz="2400" b="0" i="0" u="none" strike="noStrike" baseline="0" dirty="0">
                    <a:solidFill>
                      <a:srgbClr val="3F3F3F"/>
                    </a:solidFill>
                    <a:latin typeface="AAAAAI+Carlito"/>
                  </a:rPr>
                  <a:t> after O4</a:t>
                </a:r>
                <a:endParaRPr lang="it-IT" sz="2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6AB7B1E-52E8-1D25-0A26-6190EFF0E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121" y="5113981"/>
                <a:ext cx="10049758" cy="863891"/>
              </a:xfrm>
              <a:prstGeom prst="rect">
                <a:avLst/>
              </a:prstGeom>
              <a:blipFill>
                <a:blip r:embed="rId5"/>
                <a:stretch>
                  <a:fillRect l="-850" t="-2113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0FABE8C-18E3-2095-B588-E3A87EA4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82A4FB-D450-3C2A-D369-8619FCCE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24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75928" y="61296"/>
            <a:ext cx="9036528" cy="719138"/>
          </a:xfrm>
        </p:spPr>
        <p:txBody>
          <a:bodyPr>
            <a:normAutofit/>
          </a:bodyPr>
          <a:lstStyle/>
          <a:p>
            <a:r>
              <a:rPr lang="en-US" sz="4000" dirty="0"/>
              <a:t>The atmospheric neutrino background</a:t>
            </a:r>
          </a:p>
        </p:txBody>
      </p:sp>
      <p:sp>
        <p:nvSpPr>
          <p:cNvPr id="22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28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All-sky / All-flavor neutrino search…"/>
          <p:cNvSpPr txBox="1"/>
          <p:nvPr/>
        </p:nvSpPr>
        <p:spPr>
          <a:xfrm>
            <a:off x="6505178" y="1042028"/>
            <a:ext cx="4371319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  <a:defRPr sz="26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alibri"/>
                <a:cs typeface="Calibri"/>
              </a:rPr>
              <a:t>Atmospheric </a:t>
            </a:r>
            <a:r>
              <a:rPr lang="en-US" sz="2000" b="1" dirty="0">
                <a:solidFill>
                  <a:srgbClr val="0000FF"/>
                </a:solidFill>
                <a:latin typeface="Symbol" panose="05050102010706020507" pitchFamily="18" charset="2"/>
                <a:cs typeface="Calibri"/>
              </a:rPr>
              <a:t>n</a:t>
            </a:r>
            <a:r>
              <a:rPr lang="en-US" sz="2000" b="1" baseline="-25000" dirty="0">
                <a:solidFill>
                  <a:srgbClr val="0000FF"/>
                </a:solidFill>
                <a:latin typeface="Symbol" panose="05050102010706020507" pitchFamily="18" charset="2"/>
                <a:cs typeface="Calibri"/>
              </a:rPr>
              <a:t>m</a:t>
            </a:r>
            <a:r>
              <a:rPr lang="en-US" sz="2000" dirty="0">
                <a:latin typeface="Calibri"/>
                <a:cs typeface="Calibri"/>
              </a:rPr>
              <a:t> and </a:t>
            </a:r>
            <a:r>
              <a:rPr lang="en-US" sz="2000" b="1" dirty="0">
                <a:solidFill>
                  <a:srgbClr val="FF2F2F"/>
                </a:solidFill>
                <a:latin typeface="Symbol" panose="05050102010706020507" pitchFamily="18" charset="2"/>
                <a:cs typeface="Calibri"/>
              </a:rPr>
              <a:t>n</a:t>
            </a:r>
            <a:r>
              <a:rPr lang="en-US" sz="2000" b="1" baseline="-25000" dirty="0">
                <a:solidFill>
                  <a:srgbClr val="FF2F2F"/>
                </a:solidFill>
                <a:latin typeface="Calibri"/>
                <a:cs typeface="Calibri"/>
              </a:rPr>
              <a:t>e</a:t>
            </a:r>
            <a:r>
              <a:rPr lang="en-US" sz="2000" dirty="0">
                <a:latin typeface="Calibri"/>
                <a:cs typeface="Calibri"/>
              </a:rPr>
              <a:t>  energy spectra can be measured</a:t>
            </a:r>
          </a:p>
          <a:p>
            <a:pPr>
              <a:spcAft>
                <a:spcPts val="300"/>
              </a:spcAft>
              <a:defRPr sz="26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alibri"/>
                <a:cs typeface="Calibri"/>
              </a:rPr>
              <a:t>	– energy estimation</a:t>
            </a:r>
          </a:p>
          <a:p>
            <a:pPr>
              <a:spcAft>
                <a:spcPts val="300"/>
              </a:spcAft>
              <a:defRPr sz="26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alibri"/>
                <a:cs typeface="Calibri"/>
              </a:rPr>
              <a:t>	– detector systematics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96A52FC-F590-1373-FAB1-8580DAEBDECF}"/>
              </a:ext>
            </a:extLst>
          </p:cNvPr>
          <p:cNvSpPr txBox="1"/>
          <p:nvPr/>
        </p:nvSpPr>
        <p:spPr>
          <a:xfrm>
            <a:off x="9062627" y="127874"/>
            <a:ext cx="2743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&amp;"/>
            </a:pPr>
            <a:r>
              <a:rPr lang="de-DE" sz="1600" b="0" i="0" u="none" strike="noStrike" baseline="0" dirty="0"/>
              <a:t>EPJ 73: 2606 (2013)</a:t>
            </a:r>
          </a:p>
          <a:p>
            <a:pPr marL="285750" indent="-285750">
              <a:buFont typeface="Wingdings" panose="05000000000000000000" pitchFamily="2" charset="2"/>
              <a:buChar char="&amp;"/>
            </a:pPr>
            <a:r>
              <a:rPr lang="de-DE" sz="1600" b="0" i="0" u="none" strike="noStrike" baseline="0" dirty="0"/>
              <a:t>PLB 816: 136228 (2021)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CA1CA84-B498-163F-B2E7-294FC7F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37" y="1008870"/>
            <a:ext cx="5862434" cy="53080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862AAE6-B8B3-8CF0-A3EB-AD3925618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360" y="2492123"/>
            <a:ext cx="3385867" cy="360946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C6E8CDE-4262-6CCC-8B6E-A0AC781D944E}"/>
              </a:ext>
            </a:extLst>
          </p:cNvPr>
          <p:cNvSpPr txBox="1"/>
          <p:nvPr/>
        </p:nvSpPr>
        <p:spPr>
          <a:xfrm>
            <a:off x="6633437" y="6024487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Atm./Cosmic transition: 30-200 </a:t>
            </a:r>
            <a:r>
              <a:rPr lang="en-US" dirty="0" err="1"/>
              <a:t>TeV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D13035-EDA2-BDD6-0903-B851CEF0D88E}"/>
              </a:ext>
            </a:extLst>
          </p:cNvPr>
          <p:cNvSpPr txBox="1"/>
          <p:nvPr/>
        </p:nvSpPr>
        <p:spPr>
          <a:xfrm>
            <a:off x="1838632" y="3851477"/>
            <a:ext cx="757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2F2F"/>
                </a:solidFill>
                <a:highlight>
                  <a:srgbClr val="FFFFFF"/>
                </a:highlight>
                <a:latin typeface="Symbol" panose="05050102010706020507" pitchFamily="18" charset="2"/>
                <a:cs typeface="Calibri"/>
              </a:rPr>
              <a:t>n</a:t>
            </a:r>
            <a:r>
              <a:rPr lang="en-US" sz="2800" b="1" baseline="-25000" dirty="0">
                <a:solidFill>
                  <a:srgbClr val="FF2F2F"/>
                </a:solidFill>
                <a:highlight>
                  <a:srgbClr val="FFFFFF"/>
                </a:highlight>
                <a:latin typeface="Calibri"/>
                <a:cs typeface="Calibri"/>
              </a:rPr>
              <a:t>e</a:t>
            </a:r>
            <a:r>
              <a:rPr lang="en-US" sz="2800" dirty="0">
                <a:highlight>
                  <a:srgbClr val="FFFFFF"/>
                </a:highlight>
                <a:latin typeface="Calibri"/>
                <a:cs typeface="Calibri"/>
              </a:rPr>
              <a:t> </a:t>
            </a:r>
            <a:endParaRPr lang="it-IT" sz="2800" dirty="0">
              <a:highlight>
                <a:srgbClr val="FFFFFF"/>
              </a:highligh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1BF3121-43AB-51F0-A355-E9ECBEBC1C79}"/>
              </a:ext>
            </a:extLst>
          </p:cNvPr>
          <p:cNvSpPr txBox="1"/>
          <p:nvPr/>
        </p:nvSpPr>
        <p:spPr>
          <a:xfrm>
            <a:off x="4522839" y="900594"/>
            <a:ext cx="550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highlight>
                  <a:srgbClr val="FFFFFF"/>
                </a:highlight>
                <a:latin typeface="Symbol" panose="05050102010706020507" pitchFamily="18" charset="2"/>
                <a:cs typeface="Calibri"/>
              </a:rPr>
              <a:t>n</a:t>
            </a:r>
            <a:r>
              <a:rPr lang="en-US" sz="2400" b="1" baseline="-25000" dirty="0">
                <a:solidFill>
                  <a:srgbClr val="0000FF"/>
                </a:solidFill>
                <a:highlight>
                  <a:srgbClr val="FFFFFF"/>
                </a:highlight>
                <a:latin typeface="Symbol" panose="05050102010706020507" pitchFamily="18" charset="2"/>
                <a:cs typeface="Calibri"/>
              </a:rPr>
              <a:t>m</a:t>
            </a:r>
            <a:r>
              <a:rPr lang="en-US" sz="2400" dirty="0">
                <a:highlight>
                  <a:srgbClr val="FFFFFF"/>
                </a:highlight>
                <a:latin typeface="Calibri"/>
                <a:cs typeface="Calibri"/>
              </a:rPr>
              <a:t> </a:t>
            </a:r>
            <a:endParaRPr lang="it-IT" sz="2400" dirty="0">
              <a:highlight>
                <a:srgbClr val="FFFFFF"/>
              </a:highlight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0EBD20B-AAC9-9629-0A3A-F5465AB98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7A41DE-AB27-E2EC-722D-08873328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48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07F0DE4-D6BA-E959-28E5-D89268A1B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29"/>
          <a:stretch/>
        </p:blipFill>
        <p:spPr>
          <a:xfrm>
            <a:off x="7000895" y="2919055"/>
            <a:ext cx="3925498" cy="3137955"/>
          </a:xfrm>
          <a:prstGeom prst="rect">
            <a:avLst/>
          </a:prstGeom>
        </p:spPr>
      </p:pic>
      <p:sp>
        <p:nvSpPr>
          <p:cNvPr id="16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29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7284681-4D36-FB46-A8CF-8AFFBA2E3705}"/>
              </a:ext>
            </a:extLst>
          </p:cNvPr>
          <p:cNvSpPr txBox="1"/>
          <p:nvPr/>
        </p:nvSpPr>
        <p:spPr>
          <a:xfrm>
            <a:off x="1068162" y="1084428"/>
            <a:ext cx="9877734" cy="15542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A neutrino signal is expected from the Galactic Ridge, as suggested by gamma-ray data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ymbol" panose="05050102010706020507" pitchFamily="18" charset="2"/>
              </a:rPr>
              <a:t>n </a:t>
            </a:r>
            <a:r>
              <a:rPr lang="en-US" sz="2000" dirty="0">
                <a:latin typeface="Calibri" panose="020F0502020204030204" pitchFamily="34" charset="0"/>
              </a:rPr>
              <a:t>flux relates to the spectrum of primary CRs, if CR flux does not have a cut-off below 1 PeV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Analysis in 2016 (7 y data 2007-2013) gives limits close to expectation without cutoff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Using </a:t>
            </a:r>
            <a:r>
              <a:rPr lang="en-US" sz="2000" b="0" i="0" u="none" strike="noStrike" baseline="0" dirty="0">
                <a:latin typeface="Calibri" panose="020F0502020204030204" pitchFamily="34" charset="0"/>
              </a:rPr>
              <a:t>the full ANTARES dataset, we expect a sensitivity below the extrapolated gamma-ray</a:t>
            </a:r>
            <a:endParaRPr lang="en-US" b="1" dirty="0">
              <a:cs typeface="Calibri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B8CEFFE-E356-89A8-E234-E5FD63E741EF}"/>
              </a:ext>
            </a:extLst>
          </p:cNvPr>
          <p:cNvSpPr txBox="1">
            <a:spLocks/>
          </p:cNvSpPr>
          <p:nvPr/>
        </p:nvSpPr>
        <p:spPr>
          <a:xfrm>
            <a:off x="854119" y="42532"/>
            <a:ext cx="8893175" cy="719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Search for diffuse flux from Galactic ridge</a:t>
            </a:r>
          </a:p>
        </p:txBody>
      </p:sp>
      <p:sp>
        <p:nvSpPr>
          <p:cNvPr id="17" name="ZoneTexte 14">
            <a:extLst>
              <a:ext uri="{FF2B5EF4-FFF2-40B4-BE49-F238E27FC236}">
                <a16:creationId xmlns:a16="http://schemas.microsoft.com/office/drawing/2014/main" id="{E4486D31-0592-F1A6-6865-2A5A28D3683D}"/>
              </a:ext>
            </a:extLst>
          </p:cNvPr>
          <p:cNvSpPr txBox="1"/>
          <p:nvPr/>
        </p:nvSpPr>
        <p:spPr>
          <a:xfrm>
            <a:off x="8861671" y="143955"/>
            <a:ext cx="259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&amp;"/>
            </a:pPr>
            <a:r>
              <a:rPr lang="en-US" sz="1600" dirty="0"/>
              <a:t>PLB 760 (2016) 143</a:t>
            </a:r>
          </a:p>
          <a:p>
            <a:pPr marL="285750" indent="-285750">
              <a:buFont typeface="Wingdings" charset="0"/>
              <a:buChar char="&amp;"/>
            </a:pPr>
            <a:r>
              <a:rPr lang="en-US" sz="1600" dirty="0" err="1"/>
              <a:t>ApJ</a:t>
            </a:r>
            <a:r>
              <a:rPr lang="en-US" sz="1600" dirty="0"/>
              <a:t> 868 (2018) L20</a:t>
            </a:r>
          </a:p>
          <a:p>
            <a:endParaRPr lang="en-US" sz="800" dirty="0"/>
          </a:p>
          <a:p>
            <a:pPr marL="285750" indent="-285750">
              <a:buFont typeface="Wingdings" charset="0"/>
              <a:buChar char="&amp;"/>
            </a:pPr>
            <a:r>
              <a:rPr lang="en-US" sz="1600" dirty="0"/>
              <a:t>new paper in preparation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B24DC890-1C5F-C4E5-74A6-057204DC2BA2}"/>
              </a:ext>
            </a:extLst>
          </p:cNvPr>
          <p:cNvGrpSpPr/>
          <p:nvPr/>
        </p:nvGrpSpPr>
        <p:grpSpPr>
          <a:xfrm>
            <a:off x="748336" y="2632688"/>
            <a:ext cx="5086261" cy="2466304"/>
            <a:chOff x="748336" y="2632688"/>
            <a:chExt cx="5086261" cy="2466304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6AC062B-3304-577F-2E80-7EF551C14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336" y="2632688"/>
              <a:ext cx="4945487" cy="2466304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A5F3A6B-5885-6C4F-94D9-570D1F4DCA09}"/>
                </a:ext>
              </a:extLst>
            </p:cNvPr>
            <p:cNvSpPr txBox="1"/>
            <p:nvPr/>
          </p:nvSpPr>
          <p:spPr>
            <a:xfrm rot="2147905">
              <a:off x="4285662" y="3161721"/>
              <a:ext cx="1548935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OFF regions</a:t>
              </a:r>
              <a:endParaRPr lang="en-US" sz="1600" b="1" dirty="0">
                <a:solidFill>
                  <a:srgbClr val="FF0000"/>
                </a:solidFill>
                <a:cs typeface="Calibri"/>
              </a:endParaRPr>
            </a:p>
          </p:txBody>
        </p:sp>
      </p:grpSp>
      <p:sp>
        <p:nvSpPr>
          <p:cNvPr id="20" name="ZoneTexte 26">
            <a:extLst>
              <a:ext uri="{FF2B5EF4-FFF2-40B4-BE49-F238E27FC236}">
                <a16:creationId xmlns:a16="http://schemas.microsoft.com/office/drawing/2014/main" id="{418D7758-194F-F0DD-76A1-D391DDB29679}"/>
              </a:ext>
            </a:extLst>
          </p:cNvPr>
          <p:cNvSpPr txBox="1"/>
          <p:nvPr/>
        </p:nvSpPr>
        <p:spPr>
          <a:xfrm>
            <a:off x="1670127" y="5136722"/>
            <a:ext cx="3101904" cy="52322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>
                <a:cs typeface="Calibri" panose="020F0502020204030204"/>
              </a:rPr>
              <a:t>Galactic ridge:</a:t>
            </a:r>
          </a:p>
          <a:p>
            <a:pPr algn="ctr"/>
            <a:r>
              <a:rPr lang="en-US" sz="1400" dirty="0">
                <a:cs typeface="Calibri" panose="020F0502020204030204"/>
              </a:rPr>
              <a:t>|l| &lt; </a:t>
            </a:r>
            <a:r>
              <a:rPr lang="en-US" sz="1400" dirty="0" err="1">
                <a:cs typeface="Calibri" panose="020F0502020204030204"/>
              </a:rPr>
              <a:t>l</a:t>
            </a:r>
            <a:r>
              <a:rPr lang="en-US" sz="1400" baseline="-25000" dirty="0" err="1">
                <a:cs typeface="Calibri" panose="020F0502020204030204"/>
              </a:rPr>
              <a:t>ridge</a:t>
            </a:r>
            <a:r>
              <a:rPr lang="en-US" sz="1400" dirty="0">
                <a:cs typeface="Calibri" panose="020F0502020204030204"/>
              </a:rPr>
              <a:t> </a:t>
            </a:r>
            <a:r>
              <a:rPr lang="en-US" sz="1400" dirty="0">
                <a:ea typeface="+mn-lt"/>
                <a:cs typeface="+mn-lt"/>
              </a:rPr>
              <a:t>≈ 30-40° and |b| &lt; b</a:t>
            </a:r>
            <a:r>
              <a:rPr lang="en-US" sz="1400" baseline="-25000" dirty="0">
                <a:ea typeface="+mn-lt"/>
                <a:cs typeface="+mn-lt"/>
              </a:rPr>
              <a:t>ridge</a:t>
            </a:r>
            <a:r>
              <a:rPr lang="en-US" sz="1400" dirty="0">
                <a:ea typeface="+mn-lt"/>
                <a:cs typeface="+mn-lt"/>
              </a:rPr>
              <a:t> ≈ 2-3°</a:t>
            </a:r>
            <a:endParaRPr lang="en-US" sz="1400" dirty="0">
              <a:cs typeface="Calibri"/>
            </a:endParaRPr>
          </a:p>
        </p:txBody>
      </p:sp>
      <p:pic>
        <p:nvPicPr>
          <p:cNvPr id="2" name="Image 42">
            <a:extLst>
              <a:ext uri="{FF2B5EF4-FFF2-40B4-BE49-F238E27FC236}">
                <a16:creationId xmlns:a16="http://schemas.microsoft.com/office/drawing/2014/main" id="{46801C1A-0F05-566A-74E6-24781C9BF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902" y="2572170"/>
            <a:ext cx="5307039" cy="400025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CE2DE0-224C-2DBD-2B27-B6EF5E08CC6C}"/>
              </a:ext>
            </a:extLst>
          </p:cNvPr>
          <p:cNvSpPr txBox="1"/>
          <p:nvPr/>
        </p:nvSpPr>
        <p:spPr>
          <a:xfrm>
            <a:off x="6737394" y="4049872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2F2F"/>
                </a:solidFill>
                <a:latin typeface="Calibri" panose="020F0502020204030204" pitchFamily="34" charset="0"/>
              </a:rPr>
              <a:t>Preliminary </a:t>
            </a:r>
            <a:endParaRPr lang="it-IT" sz="3600" b="1" dirty="0">
              <a:solidFill>
                <a:srgbClr val="FF2F2F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5ADF293-6EED-FC82-4A20-6C1B003F4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8AA360-2B3D-FD9C-8F07-CA1411E28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371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29680F69-8FAF-C173-511B-59B58CA80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039" y="1330940"/>
            <a:ext cx="4344574" cy="2909596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A50021"/>
                </a:solidFill>
              </a:rPr>
              <a:t>Multimessenger</a:t>
            </a:r>
            <a:r>
              <a:rPr lang="en-US" sz="4000" dirty="0">
                <a:solidFill>
                  <a:srgbClr val="A50021"/>
                </a:solidFill>
              </a:rPr>
              <a:t>: two communities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3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3BC3935-C7FF-4083-7541-75C7025BE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08" y="818714"/>
            <a:ext cx="5788901" cy="469959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C1F863E-6E90-9E52-A9F0-4BFCAB48A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927" y="937371"/>
            <a:ext cx="5530831" cy="446778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2047DE6-B001-D25A-27C6-07942BC49B93}"/>
              </a:ext>
            </a:extLst>
          </p:cNvPr>
          <p:cNvSpPr txBox="1"/>
          <p:nvPr/>
        </p:nvSpPr>
        <p:spPr>
          <a:xfrm rot="16200000">
            <a:off x="5313254" y="2763221"/>
            <a:ext cx="13024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TeV cm</a:t>
            </a:r>
            <a:r>
              <a:rPr lang="it-IT" b="1" baseline="30000" dirty="0"/>
              <a:t>-2</a:t>
            </a:r>
            <a:r>
              <a:rPr lang="it-IT" b="1" dirty="0"/>
              <a:t> s</a:t>
            </a:r>
            <a:r>
              <a:rPr lang="it-IT" b="1" baseline="30000" dirty="0"/>
              <a:t>-1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CD0696F-4F87-C90C-3B31-E565239C7C0C}"/>
              </a:ext>
            </a:extLst>
          </p:cNvPr>
          <p:cNvGrpSpPr/>
          <p:nvPr/>
        </p:nvGrpSpPr>
        <p:grpSpPr>
          <a:xfrm>
            <a:off x="4837601" y="5131242"/>
            <a:ext cx="4699977" cy="1726758"/>
            <a:chOff x="4837601" y="5131242"/>
            <a:chExt cx="4699977" cy="172675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596177DD-C01F-526B-1424-70CD605C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4537" y="5131242"/>
              <a:ext cx="1660345" cy="1726758"/>
            </a:xfrm>
            <a:prstGeom prst="rect">
              <a:avLst/>
            </a:prstGeom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D513EA3F-865D-B645-BE13-0BBF31C9BE3E}"/>
                </a:ext>
              </a:extLst>
            </p:cNvPr>
            <p:cNvSpPr txBox="1"/>
            <p:nvPr/>
          </p:nvSpPr>
          <p:spPr>
            <a:xfrm rot="16200000">
              <a:off x="4463025" y="5854619"/>
              <a:ext cx="111848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W  m</a:t>
              </a:r>
              <a:r>
                <a:rPr lang="it-IT" b="1" baseline="30000" dirty="0"/>
                <a:t>-2</a:t>
              </a:r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1F3514B-060F-3417-5F15-C9EB6DAD2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5134" y="5678675"/>
              <a:ext cx="2562444" cy="919852"/>
            </a:xfrm>
            <a:prstGeom prst="rect">
              <a:avLst/>
            </a:prstGeom>
          </p:spPr>
        </p:pic>
      </p:grpSp>
      <p:sp>
        <p:nvSpPr>
          <p:cNvPr id="8" name="Ovale 7">
            <a:extLst>
              <a:ext uri="{FF2B5EF4-FFF2-40B4-BE49-F238E27FC236}">
                <a16:creationId xmlns:a16="http://schemas.microsoft.com/office/drawing/2014/main" id="{56D37E1C-396B-5241-55DE-95AAB59F450A}"/>
              </a:ext>
            </a:extLst>
          </p:cNvPr>
          <p:cNvSpPr/>
          <p:nvPr/>
        </p:nvSpPr>
        <p:spPr>
          <a:xfrm>
            <a:off x="141908" y="1499616"/>
            <a:ext cx="909479" cy="30236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9026835-E552-5BA6-8B31-136D24606E1E}"/>
              </a:ext>
            </a:extLst>
          </p:cNvPr>
          <p:cNvSpPr/>
          <p:nvPr/>
        </p:nvSpPr>
        <p:spPr>
          <a:xfrm>
            <a:off x="5668224" y="1539574"/>
            <a:ext cx="909479" cy="30236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4D8BBE5D-DD37-5751-CB5B-AC5BD273B36B}"/>
              </a:ext>
            </a:extLst>
          </p:cNvPr>
          <p:cNvSpPr/>
          <p:nvPr/>
        </p:nvSpPr>
        <p:spPr>
          <a:xfrm rot="5400000">
            <a:off x="2856568" y="4626901"/>
            <a:ext cx="719917" cy="1274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740EC1E0-2949-1BDA-0327-F259B12B4C8D}"/>
              </a:ext>
            </a:extLst>
          </p:cNvPr>
          <p:cNvSpPr/>
          <p:nvPr/>
        </p:nvSpPr>
        <p:spPr>
          <a:xfrm rot="5400000">
            <a:off x="8741943" y="4849280"/>
            <a:ext cx="622060" cy="7748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4109AA5C-F809-10D8-009F-43121AE5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Spurio: ASTRI and LHAASO Workshop- 8/03/2023</a:t>
            </a:r>
            <a:endParaRPr lang="it-IT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1AC7856B-09DA-0320-1B48-28B86CFE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51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44A36A9-74D4-2CBD-9633-A7747B12B4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7"/>
          <a:stretch/>
        </p:blipFill>
        <p:spPr>
          <a:xfrm>
            <a:off x="6267221" y="2359055"/>
            <a:ext cx="5662384" cy="41702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68" y="31237"/>
            <a:ext cx="9144032" cy="719138"/>
          </a:xfrm>
        </p:spPr>
        <p:txBody>
          <a:bodyPr>
            <a:normAutofit/>
          </a:bodyPr>
          <a:lstStyle/>
          <a:p>
            <a:r>
              <a:rPr lang="en-US" sz="3600" dirty="0"/>
              <a:t>Search for cosmic sources: </a:t>
            </a:r>
            <a:r>
              <a:rPr lang="en-US" sz="3600" dirty="0" err="1"/>
              <a:t>tracks+cascades</a:t>
            </a:r>
            <a:endParaRPr lang="en-US" sz="3600" dirty="0"/>
          </a:p>
        </p:txBody>
      </p:sp>
      <p:sp>
        <p:nvSpPr>
          <p:cNvPr id="18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30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2C9237-2F4A-1747-8807-CBF59E6E5FA9}"/>
              </a:ext>
            </a:extLst>
          </p:cNvPr>
          <p:cNvSpPr/>
          <p:nvPr/>
        </p:nvSpPr>
        <p:spPr>
          <a:xfrm>
            <a:off x="1625600" y="983591"/>
            <a:ext cx="8915400" cy="4890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EE6910"/>
              </a:solidFill>
            </a:endParaRPr>
          </a:p>
        </p:txBody>
      </p:sp>
      <p:sp>
        <p:nvSpPr>
          <p:cNvPr id="39" name="TextBox 33">
            <a:extLst>
              <a:ext uri="{FF2B5EF4-FFF2-40B4-BE49-F238E27FC236}">
                <a16:creationId xmlns:a16="http://schemas.microsoft.com/office/drawing/2014/main" id="{4DECE42B-4C3F-1240-A1BF-F7D959616A32}"/>
              </a:ext>
            </a:extLst>
          </p:cNvPr>
          <p:cNvSpPr txBox="1"/>
          <p:nvPr/>
        </p:nvSpPr>
        <p:spPr>
          <a:xfrm>
            <a:off x="576209" y="979356"/>
            <a:ext cx="1135339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Search in data for spatial clustering of events with respect to atmospheric (~isotropic) foregrounds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	- Self-clustering of neutrinos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	- Following templates for emission (point-source, extended, diffuse)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Data set 13 year </a:t>
            </a:r>
            <a:r>
              <a:rPr lang="en-US" sz="2000" dirty="0"/>
              <a:t>(from Jan 2007 to Feb 2020); Livetime: 3845 days </a:t>
            </a: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2CE64213-D043-0DF4-04C5-8F0E71E4B65A}"/>
              </a:ext>
            </a:extLst>
          </p:cNvPr>
          <p:cNvSpPr/>
          <p:nvPr/>
        </p:nvSpPr>
        <p:spPr>
          <a:xfrm>
            <a:off x="9459303" y="92027"/>
            <a:ext cx="2666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sym typeface="Wingdings" charset="0"/>
              </a:rPr>
              <a:t> PRD 96, 082001 (2017)</a:t>
            </a:r>
          </a:p>
          <a:p>
            <a:r>
              <a:rPr lang="en-GB" dirty="0">
                <a:solidFill>
                  <a:srgbClr val="000000"/>
                </a:solidFill>
                <a:sym typeface="Wingdings" charset="0"/>
              </a:rPr>
              <a:t> </a:t>
            </a:r>
            <a:r>
              <a:rPr lang="en-US" dirty="0" err="1"/>
              <a:t>PoS</a:t>
            </a:r>
            <a:r>
              <a:rPr lang="en-US" dirty="0"/>
              <a:t>(ICRC2021)1161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FF742F-F942-E840-BB3A-551435ECA130}"/>
              </a:ext>
            </a:extLst>
          </p:cNvPr>
          <p:cNvSpPr/>
          <p:nvPr/>
        </p:nvSpPr>
        <p:spPr>
          <a:xfrm>
            <a:off x="7325418" y="5355228"/>
            <a:ext cx="4264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err="1">
                <a:solidFill>
                  <a:srgbClr val="6C8DCF"/>
                </a:solidFill>
              </a:rPr>
              <a:t>Most</a:t>
            </a:r>
            <a:r>
              <a:rPr lang="es-ES" sz="1600" b="1" dirty="0">
                <a:solidFill>
                  <a:srgbClr val="6C8DCF"/>
                </a:solidFill>
              </a:rPr>
              <a:t> </a:t>
            </a:r>
            <a:r>
              <a:rPr lang="es-ES" sz="1600" b="1" dirty="0" err="1">
                <a:solidFill>
                  <a:srgbClr val="6C8DCF"/>
                </a:solidFill>
              </a:rPr>
              <a:t>significant</a:t>
            </a:r>
            <a:r>
              <a:rPr lang="es-ES" sz="1600" b="1" dirty="0">
                <a:solidFill>
                  <a:srgbClr val="6C8DCF"/>
                </a:solidFill>
              </a:rPr>
              <a:t> </a:t>
            </a:r>
            <a:r>
              <a:rPr lang="es-ES" sz="1600" b="1" dirty="0" err="1">
                <a:solidFill>
                  <a:srgbClr val="6C8DCF"/>
                </a:solidFill>
              </a:rPr>
              <a:t>source</a:t>
            </a:r>
            <a:r>
              <a:rPr lang="es-ES" sz="1600" b="1" dirty="0">
                <a:solidFill>
                  <a:srgbClr val="6C8DCF"/>
                </a:solidFill>
              </a:rPr>
              <a:t>: </a:t>
            </a:r>
            <a:r>
              <a:rPr lang="es-ES" sz="1600" b="1" dirty="0">
                <a:solidFill>
                  <a:srgbClr val="EE6910"/>
                </a:solidFill>
              </a:rPr>
              <a:t>J0242+1101</a:t>
            </a:r>
          </a:p>
          <a:p>
            <a:r>
              <a:rPr lang="es-ES" sz="1600" b="1" dirty="0">
                <a:solidFill>
                  <a:srgbClr val="6C8DCF"/>
                </a:solidFill>
              </a:rPr>
              <a:t>pre-trial </a:t>
            </a:r>
            <a:r>
              <a:rPr lang="es-ES" sz="1600" b="1" dirty="0" err="1">
                <a:solidFill>
                  <a:srgbClr val="6C8DCF"/>
                </a:solidFill>
              </a:rPr>
              <a:t>significance</a:t>
            </a:r>
            <a:r>
              <a:rPr lang="es-ES" sz="1600" b="1" dirty="0">
                <a:solidFill>
                  <a:srgbClr val="6C8DCF"/>
                </a:solidFill>
              </a:rPr>
              <a:t>: </a:t>
            </a:r>
            <a:r>
              <a:rPr lang="es-ES" sz="1600" b="1" dirty="0">
                <a:solidFill>
                  <a:srgbClr val="EE6910"/>
                </a:solidFill>
              </a:rPr>
              <a:t>3.8σ;   </a:t>
            </a:r>
            <a:r>
              <a:rPr lang="es-ES" sz="1600" b="1" dirty="0" err="1">
                <a:solidFill>
                  <a:srgbClr val="6C8DCF"/>
                </a:solidFill>
              </a:rPr>
              <a:t>post-trial</a:t>
            </a:r>
            <a:r>
              <a:rPr lang="es-ES" sz="1600" b="1" dirty="0">
                <a:solidFill>
                  <a:srgbClr val="6C8DCF"/>
                </a:solidFill>
              </a:rPr>
              <a:t> : </a:t>
            </a:r>
            <a:r>
              <a:rPr lang="es-ES" sz="1600" b="1" dirty="0">
                <a:solidFill>
                  <a:srgbClr val="EE6910"/>
                </a:solidFill>
              </a:rPr>
              <a:t>2.4σ</a:t>
            </a: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4DA48463-FD3D-194C-C612-2B0944D33A1E}"/>
              </a:ext>
            </a:extLst>
          </p:cNvPr>
          <p:cNvSpPr/>
          <p:nvPr/>
        </p:nvSpPr>
        <p:spPr>
          <a:xfrm>
            <a:off x="1679931" y="5490305"/>
            <a:ext cx="4532960" cy="657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75" b="1" dirty="0">
                <a:solidFill>
                  <a:srgbClr val="EE690F"/>
                </a:solidFill>
              </a:rPr>
              <a:t>Using a pre-definite candidate-list search: </a:t>
            </a:r>
            <a:r>
              <a:rPr lang="en-US" b="1" dirty="0">
                <a:solidFill>
                  <a:srgbClr val="EE690F"/>
                </a:solidFill>
              </a:rPr>
              <a:t>121 investigated sources</a:t>
            </a:r>
            <a:endParaRPr lang="es-ES" sz="1500" b="1" dirty="0">
              <a:solidFill>
                <a:srgbClr val="EE690F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643528E-C147-046F-9649-ADF2F8735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4" y="2649996"/>
            <a:ext cx="6244677" cy="2396606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58D551F-D667-49B4-1EF7-6E60CAE2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B413751-0CC1-62D6-5D5D-9C080016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52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580" y="7479"/>
            <a:ext cx="9144032" cy="719138"/>
          </a:xfrm>
        </p:spPr>
        <p:txBody>
          <a:bodyPr/>
          <a:lstStyle/>
          <a:p>
            <a:r>
              <a:rPr lang="en-US" sz="3600" dirty="0"/>
              <a:t>Catalog-based searches (stacking sources)</a:t>
            </a:r>
          </a:p>
        </p:txBody>
      </p:sp>
      <p:sp>
        <p:nvSpPr>
          <p:cNvPr id="18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31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90" y="2684950"/>
            <a:ext cx="8006985" cy="2419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6290" y="912878"/>
            <a:ext cx="857549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Based on Promising associations between IceCube neutrinos and radio galaxies [Plavin+,</a:t>
            </a:r>
            <a:r>
              <a:rPr lang="en-US" sz="2000" dirty="0" err="1"/>
              <a:t>ApJ</a:t>
            </a:r>
            <a:r>
              <a:rPr lang="en-US" sz="2000" dirty="0"/>
              <a:t> 894 (2020) 101; </a:t>
            </a:r>
            <a:r>
              <a:rPr lang="en-US" sz="2000" dirty="0" err="1"/>
              <a:t>ApJ</a:t>
            </a:r>
            <a:r>
              <a:rPr lang="en-US" sz="2000" dirty="0"/>
              <a:t> 908 (2021) 157]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Likelihood based stacking approach using data from 11 years (2008-2017) </a:t>
            </a:r>
          </a:p>
        </p:txBody>
      </p:sp>
      <p:sp>
        <p:nvSpPr>
          <p:cNvPr id="6" name="Rectangle 5"/>
          <p:cNvSpPr/>
          <p:nvPr/>
        </p:nvSpPr>
        <p:spPr>
          <a:xfrm>
            <a:off x="9356849" y="92896"/>
            <a:ext cx="23196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&amp;"/>
            </a:pPr>
            <a:r>
              <a:rPr lang="fr-FR" dirty="0" err="1"/>
              <a:t>ApJ</a:t>
            </a:r>
            <a:r>
              <a:rPr lang="fr-FR" dirty="0"/>
              <a:t> 911 </a:t>
            </a:r>
            <a:r>
              <a:rPr lang="en-US" sz="1600" dirty="0">
                <a:sym typeface="Wingdings" charset="0"/>
              </a:rPr>
              <a:t>(</a:t>
            </a:r>
            <a:r>
              <a:rPr lang="fr-FR" dirty="0"/>
              <a:t>2021) 48</a:t>
            </a:r>
          </a:p>
          <a:p>
            <a:pPr marL="285750" indent="-285750">
              <a:buFont typeface="Wingdings" panose="05000000000000000000" pitchFamily="2" charset="2"/>
              <a:buChar char="&amp;"/>
            </a:pPr>
            <a:r>
              <a:rPr lang="en-US" dirty="0" err="1"/>
              <a:t>PoS</a:t>
            </a:r>
            <a:r>
              <a:rPr lang="en-US" dirty="0"/>
              <a:t>(ICRC2021)1164</a:t>
            </a:r>
          </a:p>
        </p:txBody>
      </p:sp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7B8C8B75-7540-084E-7915-731B02038E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54328" y="4013864"/>
          <a:ext cx="3337672" cy="260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3" imgW="5334120" imgH="4168080" progId="Paint.Picture">
                  <p:embed/>
                </p:oleObj>
              </mc:Choice>
              <mc:Fallback>
                <p:oleObj name="Immagine bitmap" r:id="rId3" imgW="5334120" imgH="4168080" progId="Paint.Picture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7B8C8B75-7540-084E-7915-731B02038E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54328" y="4013864"/>
                        <a:ext cx="3337672" cy="260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magine 14">
            <a:extLst>
              <a:ext uri="{FF2B5EF4-FFF2-40B4-BE49-F238E27FC236}">
                <a16:creationId xmlns:a16="http://schemas.microsoft.com/office/drawing/2014/main" id="{5C2213BB-37A4-B534-55E7-D35094E96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326" y="1358427"/>
            <a:ext cx="3337673" cy="2328508"/>
          </a:xfrm>
          <a:prstGeom prst="rect">
            <a:avLst/>
          </a:prstGeom>
        </p:spPr>
      </p:pic>
      <p:cxnSp>
        <p:nvCxnSpPr>
          <p:cNvPr id="24" name="Connettore a gomito 23">
            <a:extLst>
              <a:ext uri="{FF2B5EF4-FFF2-40B4-BE49-F238E27FC236}">
                <a16:creationId xmlns:a16="http://schemas.microsoft.com/office/drawing/2014/main" id="{31C2F5AC-1253-F44C-C700-C6230638C0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516281" y="2395304"/>
            <a:ext cx="1389549" cy="1286541"/>
          </a:xfrm>
          <a:prstGeom prst="bentConnector3">
            <a:avLst>
              <a:gd name="adj1" fmla="val 10279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a gomito 27">
            <a:extLst>
              <a:ext uri="{FF2B5EF4-FFF2-40B4-BE49-F238E27FC236}">
                <a16:creationId xmlns:a16="http://schemas.microsoft.com/office/drawing/2014/main" id="{6C65F33E-3697-E0A6-0295-75628E5E1E55}"/>
              </a:ext>
            </a:extLst>
          </p:cNvPr>
          <p:cNvCxnSpPr>
            <a:cxnSpLocks/>
          </p:cNvCxnSpPr>
          <p:nvPr/>
        </p:nvCxnSpPr>
        <p:spPr>
          <a:xfrm>
            <a:off x="7567785" y="4121851"/>
            <a:ext cx="1374196" cy="1367089"/>
          </a:xfrm>
          <a:prstGeom prst="bentConnector3">
            <a:avLst>
              <a:gd name="adj1" fmla="val 50000"/>
            </a:avLst>
          </a:prstGeom>
          <a:ln w="381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A342B4-B4E3-F79D-1059-5D2790ED452B}"/>
              </a:ext>
            </a:extLst>
          </p:cNvPr>
          <p:cNvSpPr txBox="1"/>
          <p:nvPr/>
        </p:nvSpPr>
        <p:spPr>
          <a:xfrm>
            <a:off x="691178" y="5433020"/>
            <a:ext cx="70812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Association with blazars of the 5th Roma-</a:t>
            </a:r>
            <a:r>
              <a:rPr lang="en-US" sz="2000" dirty="0" err="1"/>
              <a:t>BZCat</a:t>
            </a:r>
            <a:r>
              <a:rPr lang="en-US" sz="2000" dirty="0"/>
              <a:t> catalog as for IC events in [</a:t>
            </a:r>
            <a:r>
              <a:rPr lang="en-US" sz="2000" dirty="0" err="1"/>
              <a:t>Buson</a:t>
            </a:r>
            <a:r>
              <a:rPr lang="en-US" sz="2000" dirty="0"/>
              <a:t>+, </a:t>
            </a:r>
            <a:r>
              <a:rPr lang="en-US" sz="2000" dirty="0" err="1"/>
              <a:t>ApJ</a:t>
            </a:r>
            <a:r>
              <a:rPr lang="en-US" sz="2000" dirty="0"/>
              <a:t> 933 (2022) 2, L43]: </a:t>
            </a:r>
            <a:r>
              <a:rPr lang="en-US" sz="2000" b="1" dirty="0"/>
              <a:t>work in progress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EB5287A-14BF-BBFC-A1BD-9AA6FD26E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F7A9DE-082E-D377-2992-55DBF8834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735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1337" y="53641"/>
            <a:ext cx="9827951" cy="690638"/>
          </a:xfrm>
        </p:spPr>
        <p:txBody>
          <a:bodyPr>
            <a:normAutofit/>
          </a:bodyPr>
          <a:lstStyle/>
          <a:p>
            <a:r>
              <a:rPr lang="en-US" sz="3600" dirty="0" err="1"/>
              <a:t>Multimessenger</a:t>
            </a:r>
            <a:r>
              <a:rPr lang="en-US" sz="3600" dirty="0"/>
              <a:t> approaches: sending alerts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D0DF306-9156-A2A1-1A03-E76DBAA01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90" y="1329184"/>
            <a:ext cx="6791294" cy="450717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8A05D4B-910E-AC30-154E-FD6FE32E377E}"/>
              </a:ext>
            </a:extLst>
          </p:cNvPr>
          <p:cNvSpPr txBox="1"/>
          <p:nvPr/>
        </p:nvSpPr>
        <p:spPr>
          <a:xfrm>
            <a:off x="7382933" y="1021645"/>
            <a:ext cx="451197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Alert system (</a:t>
            </a:r>
            <a:r>
              <a:rPr lang="en-US" b="1" dirty="0" err="1"/>
              <a:t>TAToO</a:t>
            </a:r>
            <a:r>
              <a:rPr lang="en-US" b="1" dirty="0"/>
              <a:t>: Telescopes and Antares Target of Opportunity</a:t>
            </a:r>
            <a:r>
              <a:rPr lang="en-US" dirty="0"/>
              <a:t>) operating since 2009: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b="1" dirty="0"/>
              <a:t>High energy (HE)</a:t>
            </a:r>
            <a:r>
              <a:rPr lang="en-US" dirty="0"/>
              <a:t>: single neutrino with an energy ≥ 5 </a:t>
            </a:r>
            <a:r>
              <a:rPr lang="en-US" dirty="0" err="1"/>
              <a:t>TeV</a:t>
            </a:r>
            <a:r>
              <a:rPr lang="en-US" dirty="0"/>
              <a:t>.  </a:t>
            </a:r>
            <a:r>
              <a:rPr lang="en-US" b="1" dirty="0"/>
              <a:t>Rate: ~1/month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b="1" dirty="0"/>
              <a:t>Very high energy (VHE)</a:t>
            </a:r>
            <a:r>
              <a:rPr lang="en-US" dirty="0"/>
              <a:t> : single neutrino with an energy ≥ 30 </a:t>
            </a:r>
            <a:r>
              <a:rPr lang="en-US" dirty="0" err="1"/>
              <a:t>TeV</a:t>
            </a:r>
            <a:r>
              <a:rPr lang="en-US" dirty="0"/>
              <a:t>. </a:t>
            </a:r>
            <a:r>
              <a:rPr lang="en-US" b="1" dirty="0"/>
              <a:t>Rate: ~3-5/year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b="1" dirty="0"/>
              <a:t>Directional trigger</a:t>
            </a:r>
            <a:r>
              <a:rPr lang="en-US" dirty="0"/>
              <a:t>: single neutrino from the direction (≤ 0.4°) of a local galaxy (≤ 20 </a:t>
            </a:r>
            <a:r>
              <a:rPr lang="en-US" dirty="0" err="1"/>
              <a:t>Mpc</a:t>
            </a:r>
            <a:r>
              <a:rPr lang="en-US" dirty="0"/>
              <a:t>). Mainly introduced to enhance the chance to detect a local CCSN. </a:t>
            </a:r>
            <a:r>
              <a:rPr lang="en-US" b="1" dirty="0"/>
              <a:t>Rate: ~1/month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b="1" dirty="0"/>
              <a:t>Doublet trigger</a:t>
            </a:r>
            <a:r>
              <a:rPr lang="en-US" dirty="0"/>
              <a:t>: at least two neutrinos coming from close directions (≤ 3°)</a:t>
            </a:r>
          </a:p>
          <a:p>
            <a:r>
              <a:rPr lang="en-US" dirty="0"/>
              <a:t>within a predefined time window (15 min).</a:t>
            </a:r>
          </a:p>
          <a:p>
            <a:r>
              <a:rPr lang="en-US" b="1" dirty="0"/>
              <a:t>No doublet trigger ever been issued</a:t>
            </a:r>
            <a:endParaRPr lang="it-IT" b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AD4CE3-236E-849A-F060-794586081574}"/>
              </a:ext>
            </a:extLst>
          </p:cNvPr>
          <p:cNvSpPr txBox="1"/>
          <p:nvPr/>
        </p:nvSpPr>
        <p:spPr>
          <a:xfrm>
            <a:off x="9318915" y="229683"/>
            <a:ext cx="2715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&amp;"/>
            </a:pPr>
            <a:r>
              <a:rPr lang="de-DE" b="0" i="0" u="none" strike="noStrike" baseline="0" dirty="0"/>
              <a:t> APP 35 (2012) 530–536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9E1270-EC6D-FBBF-97E3-9528D3A6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F3CA75-67C4-BA12-BB35-BD25DC4B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042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1337" y="53641"/>
            <a:ext cx="9827951" cy="690638"/>
          </a:xfrm>
        </p:spPr>
        <p:txBody>
          <a:bodyPr>
            <a:normAutofit/>
          </a:bodyPr>
          <a:lstStyle/>
          <a:p>
            <a:r>
              <a:rPr lang="en-US" sz="3600" dirty="0"/>
              <a:t>Multi-messenger approaches: receiving alerts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8A05D4B-910E-AC30-154E-FD6FE32E377E}"/>
              </a:ext>
            </a:extLst>
          </p:cNvPr>
          <p:cNvSpPr txBox="1"/>
          <p:nvPr/>
        </p:nvSpPr>
        <p:spPr>
          <a:xfrm>
            <a:off x="7168445" y="1021645"/>
            <a:ext cx="502355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Follow-up of IceCube neutrinos</a:t>
            </a:r>
            <a:r>
              <a:rPr lang="en-U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115 IceCube events received, 37 analyzed (7 HESE, 3 EHE, 10 gold and 17 bronze)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ANTARES candidates found compatible with any of the IceCube alerts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90% confidence level upper limits on the neutrino fluence</a:t>
            </a:r>
          </a:p>
          <a:p>
            <a:endParaRPr lang="en-US" dirty="0"/>
          </a:p>
          <a:p>
            <a:r>
              <a:rPr lang="en-US" b="1" dirty="0"/>
              <a:t>Dedicated offline follow-up of IC events: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TXS0506+056    (</a:t>
            </a:r>
            <a:r>
              <a:rPr lang="en-US" b="1" dirty="0" err="1"/>
              <a:t>ApJL</a:t>
            </a:r>
            <a:r>
              <a:rPr lang="en-US" b="1" dirty="0"/>
              <a:t> 863 (2018) 2, L30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AT2019dsg and AT2019fdr (</a:t>
            </a:r>
            <a:r>
              <a:rPr lang="en-US" b="1" dirty="0" err="1"/>
              <a:t>ApJ</a:t>
            </a:r>
            <a:r>
              <a:rPr lang="en-US" b="1" dirty="0"/>
              <a:t> 920 (2021) 1, 50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HESE and EHE events (</a:t>
            </a:r>
            <a:r>
              <a:rPr lang="en-US" b="1" dirty="0" err="1"/>
              <a:t>ApJ</a:t>
            </a:r>
            <a:r>
              <a:rPr lang="en-US" b="1" dirty="0"/>
              <a:t>. 879 (2019)2, 108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/>
              <a:t>Follow-up of LIGO/Virgo GWs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candidates associated with GWs</a:t>
            </a:r>
          </a:p>
          <a:p>
            <a:endParaRPr lang="en-US" dirty="0"/>
          </a:p>
          <a:p>
            <a:r>
              <a:rPr lang="en-US" b="1" dirty="0"/>
              <a:t>Follow-up of Fermi-GMB and Swift GRBs</a:t>
            </a:r>
          </a:p>
          <a:p>
            <a:endParaRPr lang="en-US" b="1" dirty="0"/>
          </a:p>
          <a:p>
            <a:r>
              <a:rPr lang="en-US" b="1" dirty="0"/>
              <a:t>Follow-up of HAWC alerts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64AE2A8-A5BC-4A8E-EA09-7F9E18EDB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7268"/>
            <a:ext cx="7031865" cy="5718220"/>
          </a:xfrm>
          <a:prstGeom prst="rect">
            <a:avLst/>
          </a:prstGeom>
        </p:spPr>
      </p:pic>
      <p:sp>
        <p:nvSpPr>
          <p:cNvPr id="15" name="Pulsante di azione: Avanti o successivo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E81164B-D857-AD12-CFC0-64DF8D2A7C4F}"/>
              </a:ext>
            </a:extLst>
          </p:cNvPr>
          <p:cNvSpPr/>
          <p:nvPr/>
        </p:nvSpPr>
        <p:spPr>
          <a:xfrm>
            <a:off x="11273739" y="4635919"/>
            <a:ext cx="541175" cy="24088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Pulsante di azione: Avanti o successivo 1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2FF88CB-5848-1842-ED1B-311354547C2D}"/>
              </a:ext>
            </a:extLst>
          </p:cNvPr>
          <p:cNvSpPr/>
          <p:nvPr/>
        </p:nvSpPr>
        <p:spPr>
          <a:xfrm>
            <a:off x="11273739" y="5506438"/>
            <a:ext cx="541175" cy="24088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ulsante di azione: Avanti o successivo 1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3689994-A1CF-ED30-22AF-54B8BCA58746}"/>
              </a:ext>
            </a:extLst>
          </p:cNvPr>
          <p:cNvSpPr/>
          <p:nvPr/>
        </p:nvSpPr>
        <p:spPr>
          <a:xfrm>
            <a:off x="11273739" y="6039715"/>
            <a:ext cx="541175" cy="24088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32B98F5-9441-1A50-061F-9BA3ADBE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113BCB-98E5-07DA-98B0-719F5F0E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322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9BE0DC-56DB-450D-9D3A-3BB6DF1D2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C95A7003-CF4A-4262-B6D2-74A8335CC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748"/>
            <a:ext cx="12242632" cy="6848223"/>
          </a:xfr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2CCE163-31BC-C98E-55E7-A052952FB039}"/>
              </a:ext>
            </a:extLst>
          </p:cNvPr>
          <p:cNvSpPr txBox="1">
            <a:spLocks noChangeArrowheads="1"/>
          </p:cNvSpPr>
          <p:nvPr/>
        </p:nvSpPr>
        <p:spPr>
          <a:xfrm>
            <a:off x="1290196" y="45095"/>
            <a:ext cx="9144032" cy="719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>
                <a:solidFill>
                  <a:srgbClr val="FFFF00"/>
                </a:solidFill>
              </a:rPr>
              <a:t>KM3NeT started!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570EC7B-8B83-498A-9ACD-7BC331C2C12A}"/>
              </a:ext>
            </a:extLst>
          </p:cNvPr>
          <p:cNvSpPr txBox="1"/>
          <p:nvPr/>
        </p:nvSpPr>
        <p:spPr>
          <a:xfrm>
            <a:off x="9924607" y="4972071"/>
            <a:ext cx="2267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Spares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B97751E-2E44-733D-86C6-3DD6E4472DF4}"/>
              </a:ext>
            </a:extLst>
          </p:cNvPr>
          <p:cNvSpPr txBox="1"/>
          <p:nvPr/>
        </p:nvSpPr>
        <p:spPr>
          <a:xfrm>
            <a:off x="1457855" y="1919173"/>
            <a:ext cx="8634412" cy="3708708"/>
          </a:xfrm>
          <a:prstGeom prst="rect">
            <a:avLst/>
          </a:prstGeom>
          <a:solidFill>
            <a:srgbClr val="BDD7EE">
              <a:alpha val="50196"/>
            </a:srgb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Next generation neutrino telescope in the Mediterranean Sea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Under construction: currently running with 19 DUs (ARCA) and 10 DUs (ORCA)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ARCA reached a comparable sensitivity to cosmic neutrinos as ANTARES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Better median angular resolution (~0.1° @1 PeV) and x100 ANTARES instrumented volume (ARCA)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Will allow multi-</a:t>
            </a:r>
            <a:r>
              <a:rPr lang="en-US" sz="2000" dirty="0" err="1"/>
              <a:t>flavour</a:t>
            </a:r>
            <a:r>
              <a:rPr lang="en-US" sz="2000" dirty="0"/>
              <a:t> neutrino detection in real-time over an extended energy range (ARCA+ORCA)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Real-time framework in preparation, enter the multi-messenger game soon!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ARCA detector: burst in 2022 from the Italian PNRR (</a:t>
            </a:r>
            <a:r>
              <a:rPr lang="en-US" sz="2000" dirty="0" err="1"/>
              <a:t>Insfrastrutture</a:t>
            </a:r>
            <a:r>
              <a:rPr lang="en-US" sz="2000" dirty="0"/>
              <a:t> di ricerca)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D4F5A16-40CA-FA72-26D6-C47D0153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D3AED3-55C4-CB59-3E9A-7F9DB4108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56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A29587-1FE6-EC0D-B31F-DD1DC29BF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0FEFB3-416D-27AB-4C25-88A3112D3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A371E07-5D07-B61D-4FB7-A11775B8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3212" cy="6857999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270828-58EA-E994-DFD4-F9B82D59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99F34E-2EAA-558A-C61C-51FF8ECD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782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DEA51BC-09FD-4D1D-D10A-E6AE387A99F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48953" y="-292608"/>
            <a:ext cx="7956000" cy="726061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3900" y="62293"/>
            <a:ext cx="10515600" cy="77071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50021"/>
                </a:solidFill>
              </a:rPr>
              <a:t>Sensitivity for a Galactic source</a:t>
            </a:r>
          </a:p>
        </p:txBody>
      </p:sp>
      <p:sp>
        <p:nvSpPr>
          <p:cNvPr id="16" name="Figura a mano libera 15"/>
          <p:cNvSpPr/>
          <p:nvPr/>
        </p:nvSpPr>
        <p:spPr>
          <a:xfrm>
            <a:off x="1749468" y="1656224"/>
            <a:ext cx="6288066" cy="1556775"/>
          </a:xfrm>
          <a:custGeom>
            <a:avLst/>
            <a:gdLst>
              <a:gd name="connsiteX0" fmla="*/ 0 w 6288066"/>
              <a:gd name="connsiteY0" fmla="*/ 1556775 h 1556775"/>
              <a:gd name="connsiteX1" fmla="*/ 613776 w 6288066"/>
              <a:gd name="connsiteY1" fmla="*/ 1118364 h 1556775"/>
              <a:gd name="connsiteX2" fmla="*/ 1665962 w 6288066"/>
              <a:gd name="connsiteY2" fmla="*/ 542167 h 1556775"/>
              <a:gd name="connsiteX3" fmla="*/ 2931091 w 6288066"/>
              <a:gd name="connsiteY3" fmla="*/ 66178 h 1556775"/>
              <a:gd name="connsiteX4" fmla="*/ 4283902 w 6288066"/>
              <a:gd name="connsiteY4" fmla="*/ 41126 h 1556775"/>
              <a:gd name="connsiteX5" fmla="*/ 5498927 w 6288066"/>
              <a:gd name="connsiteY5" fmla="*/ 416906 h 1556775"/>
              <a:gd name="connsiteX6" fmla="*/ 6288066 w 6288066"/>
              <a:gd name="connsiteY6" fmla="*/ 1206046 h 1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8066" h="1556775">
                <a:moveTo>
                  <a:pt x="0" y="1556775"/>
                </a:moveTo>
                <a:cubicBezTo>
                  <a:pt x="168058" y="1422120"/>
                  <a:pt x="336116" y="1287465"/>
                  <a:pt x="613776" y="1118364"/>
                </a:cubicBezTo>
                <a:cubicBezTo>
                  <a:pt x="891436" y="949263"/>
                  <a:pt x="1279743" y="717531"/>
                  <a:pt x="1665962" y="542167"/>
                </a:cubicBezTo>
                <a:cubicBezTo>
                  <a:pt x="2052181" y="366803"/>
                  <a:pt x="2494768" y="149685"/>
                  <a:pt x="2931091" y="66178"/>
                </a:cubicBezTo>
                <a:cubicBezTo>
                  <a:pt x="3367414" y="-17329"/>
                  <a:pt x="3855929" y="-17329"/>
                  <a:pt x="4283902" y="41126"/>
                </a:cubicBezTo>
                <a:cubicBezTo>
                  <a:pt x="4711875" y="99581"/>
                  <a:pt x="5164900" y="222753"/>
                  <a:pt x="5498927" y="416906"/>
                </a:cubicBezTo>
                <a:cubicBezTo>
                  <a:pt x="5832954" y="611059"/>
                  <a:pt x="6060510" y="908552"/>
                  <a:pt x="6288066" y="1206046"/>
                </a:cubicBezTo>
              </a:path>
            </a:pathLst>
          </a:custGeom>
          <a:noFill/>
          <a:ln w="57150">
            <a:solidFill>
              <a:srgbClr val="FF2F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2F2F"/>
                </a:solidFill>
              </a:rPr>
              <a:t>RXJ 1713-3946</a:t>
            </a:r>
          </a:p>
          <a:p>
            <a:r>
              <a:rPr lang="en-US" dirty="0">
                <a:solidFill>
                  <a:srgbClr val="FF2F2F"/>
                </a:solidFill>
              </a:rPr>
              <a:t>Fermi-LAT+ HESS</a:t>
            </a:r>
          </a:p>
          <a:p>
            <a:endParaRPr lang="en-US" dirty="0">
              <a:solidFill>
                <a:srgbClr val="FF2F2F"/>
              </a:solidFill>
            </a:endParaRPr>
          </a:p>
          <a:p>
            <a:endParaRPr lang="en-US" dirty="0">
              <a:solidFill>
                <a:srgbClr val="FF2F2F"/>
              </a:solidFill>
            </a:endParaRPr>
          </a:p>
          <a:p>
            <a:endParaRPr lang="en-US" dirty="0">
              <a:solidFill>
                <a:srgbClr val="FF2F2F"/>
              </a:solidFill>
            </a:endParaRPr>
          </a:p>
        </p:txBody>
      </p:sp>
      <p:grpSp>
        <p:nvGrpSpPr>
          <p:cNvPr id="45" name="Gruppo 44"/>
          <p:cNvGrpSpPr/>
          <p:nvPr/>
        </p:nvGrpSpPr>
        <p:grpSpPr>
          <a:xfrm>
            <a:off x="4669796" y="145387"/>
            <a:ext cx="5190018" cy="2767721"/>
            <a:chOff x="3145796" y="611258"/>
            <a:chExt cx="5190018" cy="2767721"/>
          </a:xfrm>
        </p:grpSpPr>
        <p:cxnSp>
          <p:nvCxnSpPr>
            <p:cNvPr id="28" name="Connettore 4 27"/>
            <p:cNvCxnSpPr/>
            <p:nvPr/>
          </p:nvCxnSpPr>
          <p:spPr>
            <a:xfrm>
              <a:off x="4457700" y="2414899"/>
              <a:ext cx="1295400" cy="518801"/>
            </a:xfrm>
            <a:prstGeom prst="bentConnector3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4 29"/>
            <p:cNvCxnSpPr/>
            <p:nvPr/>
          </p:nvCxnSpPr>
          <p:spPr>
            <a:xfrm>
              <a:off x="5774695" y="3233293"/>
              <a:ext cx="1295400" cy="145686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4 33"/>
            <p:cNvCxnSpPr/>
            <p:nvPr/>
          </p:nvCxnSpPr>
          <p:spPr>
            <a:xfrm flipV="1">
              <a:off x="7070095" y="3192296"/>
              <a:ext cx="1265719" cy="154276"/>
            </a:xfrm>
            <a:prstGeom prst="bentConnector3">
              <a:avLst>
                <a:gd name="adj1" fmla="val 53763"/>
              </a:avLst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5761328" y="2924175"/>
              <a:ext cx="0" cy="32107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4 40"/>
            <p:cNvCxnSpPr/>
            <p:nvPr/>
          </p:nvCxnSpPr>
          <p:spPr>
            <a:xfrm>
              <a:off x="3145796" y="611258"/>
              <a:ext cx="1295400" cy="948996"/>
            </a:xfrm>
            <a:prstGeom prst="bentConnector3">
              <a:avLst/>
            </a:prstGeom>
            <a:ln w="57150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/>
          </p:nvCxnSpPr>
          <p:spPr>
            <a:xfrm>
              <a:off x="4444333" y="1523584"/>
              <a:ext cx="0" cy="942949"/>
            </a:xfrm>
            <a:prstGeom prst="line">
              <a:avLst/>
            </a:prstGeom>
            <a:ln w="57150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igura a mano libera 46"/>
          <p:cNvSpPr/>
          <p:nvPr/>
        </p:nvSpPr>
        <p:spPr>
          <a:xfrm>
            <a:off x="5106444" y="1656987"/>
            <a:ext cx="2931090" cy="1205282"/>
          </a:xfrm>
          <a:custGeom>
            <a:avLst/>
            <a:gdLst>
              <a:gd name="connsiteX0" fmla="*/ 0 w 2931090"/>
              <a:gd name="connsiteY0" fmla="*/ 2783 h 1205282"/>
              <a:gd name="connsiteX1" fmla="*/ 726509 w 2931090"/>
              <a:gd name="connsiteY1" fmla="*/ 27836 h 1205282"/>
              <a:gd name="connsiteX2" fmla="*/ 1678488 w 2931090"/>
              <a:gd name="connsiteY2" fmla="*/ 203200 h 1205282"/>
              <a:gd name="connsiteX3" fmla="*/ 2455101 w 2931090"/>
              <a:gd name="connsiteY3" fmla="*/ 629085 h 1205282"/>
              <a:gd name="connsiteX4" fmla="*/ 2931090 w 2931090"/>
              <a:gd name="connsiteY4" fmla="*/ 1205282 h 120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1090" h="1205282">
                <a:moveTo>
                  <a:pt x="0" y="2783"/>
                </a:moveTo>
                <a:cubicBezTo>
                  <a:pt x="223380" y="-1392"/>
                  <a:pt x="446761" y="-5567"/>
                  <a:pt x="726509" y="27836"/>
                </a:cubicBezTo>
                <a:cubicBezTo>
                  <a:pt x="1006257" y="61239"/>
                  <a:pt x="1390390" y="102992"/>
                  <a:pt x="1678488" y="203200"/>
                </a:cubicBezTo>
                <a:cubicBezTo>
                  <a:pt x="1966586" y="303408"/>
                  <a:pt x="2246334" y="462071"/>
                  <a:pt x="2455101" y="629085"/>
                </a:cubicBezTo>
                <a:cubicBezTo>
                  <a:pt x="2663868" y="796099"/>
                  <a:pt x="2797479" y="1000690"/>
                  <a:pt x="2931090" y="1205282"/>
                </a:cubicBezTo>
              </a:path>
            </a:pathLst>
          </a:custGeom>
          <a:noFill/>
          <a:ln w="57150">
            <a:solidFill>
              <a:srgbClr val="FF2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uppo 50"/>
          <p:cNvGrpSpPr/>
          <p:nvPr/>
        </p:nvGrpSpPr>
        <p:grpSpPr>
          <a:xfrm>
            <a:off x="-641778" y="4906395"/>
            <a:ext cx="2985858" cy="1815080"/>
            <a:chOff x="43092" y="3245103"/>
            <a:chExt cx="5369978" cy="3542027"/>
          </a:xfrm>
        </p:grpSpPr>
        <p:pic>
          <p:nvPicPr>
            <p:cNvPr id="20" name="Picture 2" descr="fig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892"/>
            <a:stretch/>
          </p:blipFill>
          <p:spPr bwMode="auto">
            <a:xfrm>
              <a:off x="43092" y="3245103"/>
              <a:ext cx="5369978" cy="3542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Figura a mano libera 48"/>
            <p:cNvSpPr/>
            <p:nvPr/>
          </p:nvSpPr>
          <p:spPr>
            <a:xfrm>
              <a:off x="1847850" y="4105275"/>
              <a:ext cx="1533525" cy="1123950"/>
            </a:xfrm>
            <a:custGeom>
              <a:avLst/>
              <a:gdLst>
                <a:gd name="connsiteX0" fmla="*/ 0 w 1533525"/>
                <a:gd name="connsiteY0" fmla="*/ 1123950 h 1123950"/>
                <a:gd name="connsiteX1" fmla="*/ 285750 w 1533525"/>
                <a:gd name="connsiteY1" fmla="*/ 838200 h 1123950"/>
                <a:gd name="connsiteX2" fmla="*/ 609600 w 1533525"/>
                <a:gd name="connsiteY2" fmla="*/ 504825 h 1123950"/>
                <a:gd name="connsiteX3" fmla="*/ 933450 w 1533525"/>
                <a:gd name="connsiteY3" fmla="*/ 219075 h 1123950"/>
                <a:gd name="connsiteX4" fmla="*/ 1352550 w 1533525"/>
                <a:gd name="connsiteY4" fmla="*/ 47625 h 1123950"/>
                <a:gd name="connsiteX5" fmla="*/ 1533525 w 1533525"/>
                <a:gd name="connsiteY5" fmla="*/ 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525" h="1123950">
                  <a:moveTo>
                    <a:pt x="0" y="1123950"/>
                  </a:moveTo>
                  <a:lnTo>
                    <a:pt x="285750" y="838200"/>
                  </a:lnTo>
                  <a:cubicBezTo>
                    <a:pt x="387350" y="735013"/>
                    <a:pt x="501650" y="608012"/>
                    <a:pt x="609600" y="504825"/>
                  </a:cubicBezTo>
                  <a:cubicBezTo>
                    <a:pt x="717550" y="401638"/>
                    <a:pt x="809625" y="295275"/>
                    <a:pt x="933450" y="219075"/>
                  </a:cubicBezTo>
                  <a:cubicBezTo>
                    <a:pt x="1057275" y="142875"/>
                    <a:pt x="1252538" y="84137"/>
                    <a:pt x="1352550" y="47625"/>
                  </a:cubicBezTo>
                  <a:cubicBezTo>
                    <a:pt x="1452562" y="11113"/>
                    <a:pt x="1493043" y="5556"/>
                    <a:pt x="1533525" y="0"/>
                  </a:cubicBezTo>
                </a:path>
              </a:pathLst>
            </a:custGeom>
            <a:noFill/>
            <a:ln w="38100">
              <a:solidFill>
                <a:srgbClr val="FF2F2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igura a mano libera 49"/>
            <p:cNvSpPr/>
            <p:nvPr/>
          </p:nvSpPr>
          <p:spPr>
            <a:xfrm>
              <a:off x="3371850" y="4109661"/>
              <a:ext cx="1304925" cy="890964"/>
            </a:xfrm>
            <a:custGeom>
              <a:avLst/>
              <a:gdLst>
                <a:gd name="connsiteX0" fmla="*/ 0 w 1304925"/>
                <a:gd name="connsiteY0" fmla="*/ 14664 h 890964"/>
                <a:gd name="connsiteX1" fmla="*/ 381000 w 1304925"/>
                <a:gd name="connsiteY1" fmla="*/ 14664 h 890964"/>
                <a:gd name="connsiteX2" fmla="*/ 752475 w 1304925"/>
                <a:gd name="connsiteY2" fmla="*/ 167064 h 890964"/>
                <a:gd name="connsiteX3" fmla="*/ 1047750 w 1304925"/>
                <a:gd name="connsiteY3" fmla="*/ 452814 h 890964"/>
                <a:gd name="connsiteX4" fmla="*/ 1304925 w 1304925"/>
                <a:gd name="connsiteY4" fmla="*/ 890964 h 89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5" h="890964">
                  <a:moveTo>
                    <a:pt x="0" y="14664"/>
                  </a:moveTo>
                  <a:cubicBezTo>
                    <a:pt x="127794" y="1964"/>
                    <a:pt x="255588" y="-10736"/>
                    <a:pt x="381000" y="14664"/>
                  </a:cubicBezTo>
                  <a:cubicBezTo>
                    <a:pt x="506412" y="40064"/>
                    <a:pt x="641350" y="94039"/>
                    <a:pt x="752475" y="167064"/>
                  </a:cubicBezTo>
                  <a:cubicBezTo>
                    <a:pt x="863600" y="240089"/>
                    <a:pt x="955675" y="332164"/>
                    <a:pt x="1047750" y="452814"/>
                  </a:cubicBezTo>
                  <a:cubicBezTo>
                    <a:pt x="1139825" y="573464"/>
                    <a:pt x="1222375" y="732214"/>
                    <a:pt x="1304925" y="890964"/>
                  </a:cubicBezTo>
                </a:path>
              </a:pathLst>
            </a:custGeom>
            <a:noFill/>
            <a:ln w="28575">
              <a:solidFill>
                <a:srgbClr val="FF2F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tangolo 51"/>
              <p:cNvSpPr/>
              <p:nvPr/>
            </p:nvSpPr>
            <p:spPr>
              <a:xfrm>
                <a:off x="6096001" y="1148860"/>
                <a:ext cx="4067075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ANTARES 5</a:t>
                </a:r>
                <a:r>
                  <a:rPr lang="en-US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dirty="0">
                    <a:solidFill>
                      <a:srgbClr val="0000FF"/>
                    </a:solidFill>
                  </a:rPr>
                  <a:t> discovery potential (3y) </a:t>
                </a:r>
              </a:p>
            </p:txBody>
          </p:sp>
        </mc:Choice>
        <mc:Fallback xmlns="">
          <p:sp>
            <p:nvSpPr>
              <p:cNvPr id="52" name="Rettangolo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1148860"/>
                <a:ext cx="4067075" cy="492443"/>
              </a:xfrm>
              <a:prstGeom prst="rect">
                <a:avLst/>
              </a:prstGeom>
              <a:blipFill>
                <a:blip r:embed="rId5"/>
                <a:stretch>
                  <a:fillRect r="-300" b="-74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149086"/>
            <a:ext cx="4114800" cy="365125"/>
          </a:xfrm>
        </p:spPr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36</a:t>
            </a:fld>
            <a:endParaRPr lang="it-IT"/>
          </a:p>
        </p:txBody>
      </p:sp>
      <p:pic>
        <p:nvPicPr>
          <p:cNvPr id="23" name="Picture 2" descr="Risultati immagini per neutri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025" y="46645"/>
            <a:ext cx="659775" cy="64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le 2">
            <a:extLst>
              <a:ext uri="{FF2B5EF4-FFF2-40B4-BE49-F238E27FC236}">
                <a16:creationId xmlns:a16="http://schemas.microsoft.com/office/drawing/2014/main" id="{573B0FE7-62F0-8894-DC85-05E3CAD22EA1}"/>
              </a:ext>
            </a:extLst>
          </p:cNvPr>
          <p:cNvSpPr/>
          <p:nvPr/>
        </p:nvSpPr>
        <p:spPr>
          <a:xfrm>
            <a:off x="9859814" y="46645"/>
            <a:ext cx="648000" cy="720000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  <a:sym typeface="Symbol" panose="05050102010706020507" pitchFamily="18" charset="2"/>
              </a:rPr>
              <a:t></a:t>
            </a:r>
            <a:endParaRPr lang="it-IT" sz="1200" b="1" dirty="0">
              <a:solidFill>
                <a:schemeClr val="tx1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223D28C-DFF8-4C0E-266F-75764BC99460}"/>
              </a:ext>
            </a:extLst>
          </p:cNvPr>
          <p:cNvCxnSpPr/>
          <p:nvPr/>
        </p:nvCxnSpPr>
        <p:spPr>
          <a:xfrm>
            <a:off x="2796569" y="4894203"/>
            <a:ext cx="81676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BBF32B7-352A-6AB4-5F2B-E979BEDA071F}"/>
              </a:ext>
            </a:extLst>
          </p:cNvPr>
          <p:cNvCxnSpPr/>
          <p:nvPr/>
        </p:nvCxnSpPr>
        <p:spPr>
          <a:xfrm>
            <a:off x="2856247" y="2373651"/>
            <a:ext cx="81676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95884769-1350-2568-F6B4-A0970CCF6C79}"/>
              </a:ext>
            </a:extLst>
          </p:cNvPr>
          <p:cNvCxnSpPr>
            <a:cxnSpLocks/>
          </p:cNvCxnSpPr>
          <p:nvPr/>
        </p:nvCxnSpPr>
        <p:spPr>
          <a:xfrm flipV="1">
            <a:off x="3339113" y="922009"/>
            <a:ext cx="0" cy="6570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D8F6ACE7-8E8F-94B9-5E08-A7AFFCE86F0E}"/>
              </a:ext>
            </a:extLst>
          </p:cNvPr>
          <p:cNvCxnSpPr>
            <a:cxnSpLocks/>
          </p:cNvCxnSpPr>
          <p:nvPr/>
        </p:nvCxnSpPr>
        <p:spPr>
          <a:xfrm flipV="1">
            <a:off x="8594095" y="1094383"/>
            <a:ext cx="0" cy="6570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23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7" grpId="0" animBg="1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A50021"/>
                </a:solidFill>
              </a:rPr>
              <a:t>Multimessenger</a:t>
            </a:r>
            <a:r>
              <a:rPr lang="en-US" sz="4000" dirty="0">
                <a:solidFill>
                  <a:srgbClr val="A50021"/>
                </a:solidFill>
              </a:rPr>
              <a:t>: two leading actors 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4</a:t>
            </a:fld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BC5F9D0-A276-0B9A-B7D5-D7DCF5313E7E}"/>
              </a:ext>
            </a:extLst>
          </p:cNvPr>
          <p:cNvGrpSpPr/>
          <p:nvPr/>
        </p:nvGrpSpPr>
        <p:grpSpPr>
          <a:xfrm>
            <a:off x="9362797" y="1029850"/>
            <a:ext cx="2610406" cy="4596052"/>
            <a:chOff x="5921267" y="1256202"/>
            <a:chExt cx="2775385" cy="5075187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B2E9D1CA-70D8-A99B-BB8E-3984072D2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1267" y="1256202"/>
              <a:ext cx="2775385" cy="5075187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447A4A9-4999-4B7A-7A2C-B7A4A254FF8B}"/>
                </a:ext>
              </a:extLst>
            </p:cNvPr>
            <p:cNvSpPr txBox="1"/>
            <p:nvPr/>
          </p:nvSpPr>
          <p:spPr>
            <a:xfrm>
              <a:off x="7545055" y="5785216"/>
              <a:ext cx="115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(F. Halzen)</a:t>
              </a:r>
            </a:p>
          </p:txBody>
        </p:sp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FF17A161-97EC-ED17-0C40-5D389B1278D7}"/>
              </a:ext>
            </a:extLst>
          </p:cNvPr>
          <p:cNvSpPr/>
          <p:nvPr/>
        </p:nvSpPr>
        <p:spPr>
          <a:xfrm>
            <a:off x="7177268" y="740178"/>
            <a:ext cx="2475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err="1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hadrons</a:t>
            </a:r>
            <a:endParaRPr lang="it-IT" sz="5400" b="0" cap="none" spc="0" dirty="0">
              <a:ln w="0"/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F882F008-FC0D-C94E-E4A6-C57A1E3998E0}"/>
              </a:ext>
            </a:extLst>
          </p:cNvPr>
          <p:cNvGrpSpPr/>
          <p:nvPr/>
        </p:nvGrpSpPr>
        <p:grpSpPr>
          <a:xfrm>
            <a:off x="178024" y="805755"/>
            <a:ext cx="4994753" cy="3992616"/>
            <a:chOff x="279559" y="871665"/>
            <a:chExt cx="4994753" cy="3992616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8F0A4163-0A14-BBB1-7CE5-1979FA4A99B2}"/>
                </a:ext>
              </a:extLst>
            </p:cNvPr>
            <p:cNvSpPr/>
            <p:nvPr/>
          </p:nvSpPr>
          <p:spPr>
            <a:xfrm>
              <a:off x="1382129" y="871665"/>
              <a:ext cx="27896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0" cap="none" spc="0" dirty="0" err="1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electrons</a:t>
              </a:r>
              <a:endParaRPr lang="it-IT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5E705523-7976-F582-43B4-A288FD07E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559" y="1791472"/>
              <a:ext cx="4994753" cy="3072809"/>
            </a:xfrm>
            <a:prstGeom prst="rect">
              <a:avLst/>
            </a:prstGeom>
          </p:spPr>
        </p:pic>
      </p:grpSp>
      <p:pic>
        <p:nvPicPr>
          <p:cNvPr id="31" name="Picture 2" descr="https://upload.wikimedia.org/wikipedia/commons/thumb/4/48/GW_propagating_surface_bin.gif/800px-GW_propagating_surface_bin.gif">
            <a:extLst>
              <a:ext uri="{FF2B5EF4-FFF2-40B4-BE49-F238E27FC236}">
                <a16:creationId xmlns:a16="http://schemas.microsoft.com/office/drawing/2014/main" id="{94616667-06D6-181E-4EEB-D74882DE4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4856"/>
            <a:ext cx="2940167" cy="1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3A12FEEC-7753-51D8-C691-D47545F487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" t="1" r="7660" b="31991"/>
          <a:stretch/>
        </p:blipFill>
        <p:spPr>
          <a:xfrm>
            <a:off x="1050852" y="4909688"/>
            <a:ext cx="3489251" cy="1355624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17F24786-99D1-160D-4FF9-9069410E9135}"/>
              </a:ext>
            </a:extLst>
          </p:cNvPr>
          <p:cNvSpPr/>
          <p:nvPr/>
        </p:nvSpPr>
        <p:spPr>
          <a:xfrm>
            <a:off x="5851263" y="3776813"/>
            <a:ext cx="13938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0" i="1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GWs</a:t>
            </a:r>
            <a:endParaRPr lang="it-IT" sz="3600" b="0" i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67CB21AB-D174-9B3C-B0F1-71F92592E940}"/>
              </a:ext>
            </a:extLst>
          </p:cNvPr>
          <p:cNvGrpSpPr/>
          <p:nvPr/>
        </p:nvGrpSpPr>
        <p:grpSpPr>
          <a:xfrm>
            <a:off x="9308552" y="5551295"/>
            <a:ext cx="2718895" cy="553709"/>
            <a:chOff x="5551503" y="5986335"/>
            <a:chExt cx="2718895" cy="553709"/>
          </a:xfrm>
        </p:grpSpPr>
        <p:sp>
          <p:nvSpPr>
            <p:cNvPr id="2" name="Sole 1">
              <a:extLst>
                <a:ext uri="{FF2B5EF4-FFF2-40B4-BE49-F238E27FC236}">
                  <a16:creationId xmlns:a16="http://schemas.microsoft.com/office/drawing/2014/main" id="{151CCACF-B90D-7EC4-576F-F8581C0F447B}"/>
                </a:ext>
              </a:extLst>
            </p:cNvPr>
            <p:cNvSpPr/>
            <p:nvPr/>
          </p:nvSpPr>
          <p:spPr>
            <a:xfrm>
              <a:off x="7816083" y="5986335"/>
              <a:ext cx="454315" cy="475279"/>
            </a:xfrm>
            <a:prstGeom prst="su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solidFill>
                    <a:schemeClr val="tx1"/>
                  </a:solidFill>
                  <a:sym typeface="Symbol" panose="05050102010706020507" pitchFamily="18" charset="2"/>
                </a:rPr>
                <a:t>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569CEFB0-A5ED-CD84-BFC1-2813E7F4C01E}"/>
                </a:ext>
              </a:extLst>
            </p:cNvPr>
            <p:cNvSpPr/>
            <p:nvPr/>
          </p:nvSpPr>
          <p:spPr>
            <a:xfrm>
              <a:off x="5551503" y="5986335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CR</a:t>
              </a:r>
            </a:p>
          </p:txBody>
        </p:sp>
        <p:pic>
          <p:nvPicPr>
            <p:cNvPr id="4" name="Picture 2" descr="Risultati immagini per neutrino">
              <a:extLst>
                <a:ext uri="{FF2B5EF4-FFF2-40B4-BE49-F238E27FC236}">
                  <a16:creationId xmlns:a16="http://schemas.microsoft.com/office/drawing/2014/main" id="{0C9A4EFD-947C-0807-1DE3-2427C6AAF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450" y="6040335"/>
              <a:ext cx="444782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232DE3C-F838-BC3A-59BE-0032F07596C3}"/>
                </a:ext>
              </a:extLst>
            </p:cNvPr>
            <p:cNvSpPr/>
            <p:nvPr/>
          </p:nvSpPr>
          <p:spPr>
            <a:xfrm>
              <a:off x="6325386" y="6000044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p</a:t>
              </a:r>
              <a:r>
                <a:rPr lang="it-IT" sz="1600" baseline="30000" dirty="0">
                  <a:solidFill>
                    <a:schemeClr val="tx1"/>
                  </a:solidFill>
                </a:rPr>
                <a:t>- </a:t>
              </a:r>
              <a:r>
                <a:rPr lang="it-IT" sz="1600" dirty="0">
                  <a:solidFill>
                    <a:schemeClr val="tx1"/>
                  </a:solidFill>
                </a:rPr>
                <a:t>e</a:t>
              </a:r>
              <a:r>
                <a:rPr lang="it-IT" sz="1600" baseline="30000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DBAD4B6-D2BD-999E-AD35-9C072AF8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Spurio: ASTRI and LHAASO Workshop- 8/03/2023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29A7DA-B212-F3BB-7383-42CCDAE79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92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Multi-messenger synergies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5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6470959-9887-3DEA-A509-09511F93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347" y="1176284"/>
            <a:ext cx="5784020" cy="5180066"/>
          </a:xfrm>
          <a:prstGeom prst="rect">
            <a:avLst/>
          </a:prstGeom>
        </p:spPr>
      </p:pic>
      <p:sp>
        <p:nvSpPr>
          <p:cNvPr id="9" name="Callout: linea 8">
            <a:extLst>
              <a:ext uri="{FF2B5EF4-FFF2-40B4-BE49-F238E27FC236}">
                <a16:creationId xmlns:a16="http://schemas.microsoft.com/office/drawing/2014/main" id="{68B282D8-0943-32B8-2846-4DB7E7574CFC}"/>
              </a:ext>
            </a:extLst>
          </p:cNvPr>
          <p:cNvSpPr/>
          <p:nvPr/>
        </p:nvSpPr>
        <p:spPr>
          <a:xfrm>
            <a:off x="9239698" y="4582632"/>
            <a:ext cx="2792820" cy="1871331"/>
          </a:xfrm>
          <a:prstGeom prst="borderCallout1">
            <a:avLst>
              <a:gd name="adj1" fmla="val 48295"/>
              <a:gd name="adj2" fmla="val -2622"/>
              <a:gd name="adj3" fmla="val 39378"/>
              <a:gd name="adj4" fmla="val -44239"/>
            </a:avLst>
          </a:prstGeom>
          <a:solidFill>
            <a:schemeClr val="bg1"/>
          </a:solidFill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0" u="none" strike="noStrike" baseline="0">
                <a:solidFill>
                  <a:srgbClr val="000000"/>
                </a:solidFill>
              </a:rPr>
              <a:t>Neutrino telescopes: </a:t>
            </a:r>
            <a:r>
              <a:rPr lang="en-US" sz="1800" b="1" i="0" u="none" strike="sngStrike" baseline="0">
                <a:solidFill>
                  <a:srgbClr val="000000"/>
                </a:solidFill>
              </a:rPr>
              <a:t>ANTARES</a:t>
            </a:r>
            <a:r>
              <a:rPr lang="en-US" sz="1800" b="1" i="0" u="none" strike="noStrike" baseline="0">
                <a:solidFill>
                  <a:srgbClr val="000000"/>
                </a:solidFill>
              </a:rPr>
              <a:t>, IceCube, KM3NeT, GVD…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</a:rPr>
              <a:t>Mutual follow-up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</a:rPr>
              <a:t>Confirmation of sources, improve significance </a:t>
            </a:r>
            <a:endParaRPr lang="it-IT" dirty="0"/>
          </a:p>
        </p:txBody>
      </p:sp>
      <p:sp>
        <p:nvSpPr>
          <p:cNvPr id="10" name="Callout: linea 9">
            <a:extLst>
              <a:ext uri="{FF2B5EF4-FFF2-40B4-BE49-F238E27FC236}">
                <a16:creationId xmlns:a16="http://schemas.microsoft.com/office/drawing/2014/main" id="{FB1A19C5-61FE-F7BB-1A95-9A84F3FF0A60}"/>
              </a:ext>
            </a:extLst>
          </p:cNvPr>
          <p:cNvSpPr/>
          <p:nvPr/>
        </p:nvSpPr>
        <p:spPr>
          <a:xfrm>
            <a:off x="9159957" y="2390628"/>
            <a:ext cx="2952302" cy="1871332"/>
          </a:xfrm>
          <a:prstGeom prst="borderCallout1">
            <a:avLst>
              <a:gd name="adj1" fmla="val 48295"/>
              <a:gd name="adj2" fmla="val -2622"/>
              <a:gd name="adj3" fmla="val 58633"/>
              <a:gd name="adj4" fmla="val -56545"/>
            </a:avLst>
          </a:prstGeom>
          <a:solidFill>
            <a:schemeClr val="bg1"/>
          </a:solidFill>
          <a:ln w="28575">
            <a:solidFill>
              <a:srgbClr val="CC3399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0000"/>
                </a:solidFill>
              </a:rPr>
              <a:t>VHE γ-ray telescopes:</a:t>
            </a:r>
          </a:p>
          <a:p>
            <a:r>
              <a:rPr lang="en-US" b="1" dirty="0">
                <a:solidFill>
                  <a:srgbClr val="000000"/>
                </a:solidFill>
              </a:rPr>
              <a:t>HAWC, LHAASO…</a:t>
            </a:r>
          </a:p>
          <a:p>
            <a:r>
              <a:rPr lang="en-US" b="1" dirty="0">
                <a:solidFill>
                  <a:srgbClr val="000000"/>
                </a:solidFill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All-sky monitoring</a:t>
            </a:r>
          </a:p>
          <a:p>
            <a:r>
              <a:rPr lang="en-US" dirty="0">
                <a:solidFill>
                  <a:srgbClr val="000000"/>
                </a:solidFill>
              </a:rPr>
              <a:t>- Provide triggers</a:t>
            </a:r>
          </a:p>
          <a:p>
            <a:r>
              <a:rPr lang="en-US" b="1" dirty="0">
                <a:solidFill>
                  <a:srgbClr val="000000"/>
                </a:solidFill>
              </a:rPr>
              <a:t>HESS, MAGIC, CTA…</a:t>
            </a:r>
          </a:p>
          <a:p>
            <a:r>
              <a:rPr lang="en-US" dirty="0">
                <a:solidFill>
                  <a:srgbClr val="000000"/>
                </a:solidFill>
              </a:rPr>
              <a:t>-  Follow-up (not easy access)</a:t>
            </a:r>
            <a:endParaRPr lang="it-IT" dirty="0"/>
          </a:p>
        </p:txBody>
      </p:sp>
      <p:sp>
        <p:nvSpPr>
          <p:cNvPr id="11" name="Callout: linea 10">
            <a:extLst>
              <a:ext uri="{FF2B5EF4-FFF2-40B4-BE49-F238E27FC236}">
                <a16:creationId xmlns:a16="http://schemas.microsoft.com/office/drawing/2014/main" id="{921A61C2-B584-CD59-4BC9-B0042D88E5DB}"/>
              </a:ext>
            </a:extLst>
          </p:cNvPr>
          <p:cNvSpPr/>
          <p:nvPr/>
        </p:nvSpPr>
        <p:spPr>
          <a:xfrm>
            <a:off x="8900301" y="1060315"/>
            <a:ext cx="3094075" cy="1108727"/>
          </a:xfrm>
          <a:prstGeom prst="borderCallout1">
            <a:avLst>
              <a:gd name="adj1" fmla="val 48295"/>
              <a:gd name="adj2" fmla="val -2622"/>
              <a:gd name="adj3" fmla="val 136158"/>
              <a:gd name="adj4" fmla="val -68251"/>
            </a:avLst>
          </a:prstGeom>
          <a:solidFill>
            <a:schemeClr val="bg1"/>
          </a:solidFill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b="1" dirty="0">
                <a:solidFill>
                  <a:srgbClr val="000000"/>
                </a:solidFill>
              </a:rPr>
              <a:t>γ-</a:t>
            </a:r>
            <a:r>
              <a:rPr lang="en-US" b="1" dirty="0">
                <a:solidFill>
                  <a:srgbClr val="000000"/>
                </a:solidFill>
              </a:rPr>
              <a:t>ray telescopes: Fermi-LAT</a:t>
            </a:r>
          </a:p>
          <a:p>
            <a:r>
              <a:rPr lang="en-US" b="1" dirty="0">
                <a:solidFill>
                  <a:srgbClr val="000000"/>
                </a:solidFill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All-sky complete monitoring</a:t>
            </a:r>
          </a:p>
          <a:p>
            <a:r>
              <a:rPr lang="en-US" dirty="0">
                <a:solidFill>
                  <a:srgbClr val="000000"/>
                </a:solidFill>
              </a:rPr>
              <a:t>- Provide also transient triggers</a:t>
            </a:r>
          </a:p>
        </p:txBody>
      </p:sp>
      <p:sp>
        <p:nvSpPr>
          <p:cNvPr id="12" name="Callout: linea 11">
            <a:extLst>
              <a:ext uri="{FF2B5EF4-FFF2-40B4-BE49-F238E27FC236}">
                <a16:creationId xmlns:a16="http://schemas.microsoft.com/office/drawing/2014/main" id="{3862A47F-AED5-2785-CFE3-7A6C5373B6EC}"/>
              </a:ext>
            </a:extLst>
          </p:cNvPr>
          <p:cNvSpPr/>
          <p:nvPr/>
        </p:nvSpPr>
        <p:spPr>
          <a:xfrm>
            <a:off x="116959" y="877965"/>
            <a:ext cx="2902688" cy="1347470"/>
          </a:xfrm>
          <a:prstGeom prst="borderCallout1">
            <a:avLst>
              <a:gd name="adj1" fmla="val 24967"/>
              <a:gd name="adj2" fmla="val 100516"/>
              <a:gd name="adj3" fmla="val 263806"/>
              <a:gd name="adj4" fmla="val 186845"/>
            </a:avLst>
          </a:prstGeom>
          <a:solidFill>
            <a:schemeClr val="bg1"/>
          </a:solidFill>
          <a:ln w="28575">
            <a:solidFill>
              <a:srgbClr val="CCCC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0000"/>
                </a:solidFill>
              </a:rPr>
              <a:t>X-ray telescopes: Swift, INTEGRAL, SVOM, ATHENA…</a:t>
            </a:r>
          </a:p>
          <a:p>
            <a:r>
              <a:rPr lang="en-US" dirty="0">
                <a:solidFill>
                  <a:srgbClr val="000000"/>
                </a:solidFill>
              </a:rPr>
              <a:t>- Provide transient triggers (GRB, AGN, Novae…)</a:t>
            </a:r>
          </a:p>
          <a:p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dirty="0" err="1">
                <a:solidFill>
                  <a:srgbClr val="000000"/>
                </a:solidFill>
              </a:rPr>
              <a:t>ToO</a:t>
            </a:r>
            <a:r>
              <a:rPr lang="en-US" dirty="0">
                <a:solidFill>
                  <a:srgbClr val="000000"/>
                </a:solidFill>
              </a:rPr>
              <a:t> program </a:t>
            </a:r>
            <a:endParaRPr lang="it-IT" dirty="0"/>
          </a:p>
        </p:txBody>
      </p:sp>
      <p:sp>
        <p:nvSpPr>
          <p:cNvPr id="13" name="Callout: linea 12">
            <a:extLst>
              <a:ext uri="{FF2B5EF4-FFF2-40B4-BE49-F238E27FC236}">
                <a16:creationId xmlns:a16="http://schemas.microsoft.com/office/drawing/2014/main" id="{8D98BB07-2B14-8934-1580-D97DA2337C4D}"/>
              </a:ext>
            </a:extLst>
          </p:cNvPr>
          <p:cNvSpPr/>
          <p:nvPr/>
        </p:nvSpPr>
        <p:spPr>
          <a:xfrm>
            <a:off x="116959" y="2523754"/>
            <a:ext cx="2618321" cy="2537951"/>
          </a:xfrm>
          <a:prstGeom prst="borderCallout1">
            <a:avLst>
              <a:gd name="adj1" fmla="val 24967"/>
              <a:gd name="adj2" fmla="val 100516"/>
              <a:gd name="adj3" fmla="val 21377"/>
              <a:gd name="adj4" fmla="val 167049"/>
            </a:avLst>
          </a:prstGeom>
          <a:solidFill>
            <a:schemeClr val="bg1"/>
          </a:solidFill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0000"/>
                </a:solidFill>
              </a:rPr>
              <a:t>Optical telescopes: TAROT, MASTER, LCOGT, ZTF, LSST…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Easy access follow-up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large error box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0000"/>
                </a:solidFill>
              </a:rPr>
              <a:t>Characteristation</a:t>
            </a:r>
            <a:r>
              <a:rPr lang="en-US" dirty="0">
                <a:solidFill>
                  <a:srgbClr val="000000"/>
                </a:solidFill>
              </a:rPr>
              <a:t> of potential counterpart with spectroscopy (nature, redshift…)</a:t>
            </a:r>
            <a:endParaRPr lang="it-IT" dirty="0"/>
          </a:p>
        </p:txBody>
      </p:sp>
      <p:sp>
        <p:nvSpPr>
          <p:cNvPr id="14" name="Callout: linea 13">
            <a:extLst>
              <a:ext uri="{FF2B5EF4-FFF2-40B4-BE49-F238E27FC236}">
                <a16:creationId xmlns:a16="http://schemas.microsoft.com/office/drawing/2014/main" id="{9AEB13BC-EFE9-1B6F-E6B3-391978685C8D}"/>
              </a:ext>
            </a:extLst>
          </p:cNvPr>
          <p:cNvSpPr/>
          <p:nvPr/>
        </p:nvSpPr>
        <p:spPr>
          <a:xfrm>
            <a:off x="116959" y="5203020"/>
            <a:ext cx="2902688" cy="1347470"/>
          </a:xfrm>
          <a:prstGeom prst="borderCallout1">
            <a:avLst>
              <a:gd name="adj1" fmla="val 24967"/>
              <a:gd name="adj2" fmla="val 100516"/>
              <a:gd name="adj3" fmla="val -24774"/>
              <a:gd name="adj4" fmla="val 128647"/>
            </a:avLst>
          </a:prstGeom>
          <a:solidFill>
            <a:schemeClr val="bg1"/>
          </a:solidFill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0000"/>
                </a:solidFill>
              </a:rPr>
              <a:t>Radio telescopes: Parkes,</a:t>
            </a:r>
          </a:p>
          <a:p>
            <a:r>
              <a:rPr lang="en-US" b="1" dirty="0">
                <a:solidFill>
                  <a:srgbClr val="000000"/>
                </a:solidFill>
              </a:rPr>
              <a:t>MWA, </a:t>
            </a:r>
            <a:r>
              <a:rPr lang="en-US" b="1" dirty="0" err="1">
                <a:solidFill>
                  <a:srgbClr val="000000"/>
                </a:solidFill>
              </a:rPr>
              <a:t>Lofar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Nenufar</a:t>
            </a:r>
            <a:r>
              <a:rPr lang="en-US" b="1" dirty="0">
                <a:solidFill>
                  <a:srgbClr val="000000"/>
                </a:solidFill>
              </a:rPr>
              <a:t>, ASKAP, SKA, VLBI…</a:t>
            </a:r>
          </a:p>
          <a:p>
            <a:r>
              <a:rPr lang="en-US" dirty="0">
                <a:solidFill>
                  <a:srgbClr val="000000"/>
                </a:solidFill>
              </a:rPr>
              <a:t>- Provide triggers (FRB…)</a:t>
            </a:r>
          </a:p>
          <a:p>
            <a:r>
              <a:rPr lang="en-US" dirty="0">
                <a:solidFill>
                  <a:srgbClr val="000000"/>
                </a:solidFill>
              </a:rPr>
              <a:t>- Follow-up</a:t>
            </a:r>
            <a:endParaRPr lang="it-IT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9418ABA-EF7B-65A2-6A91-BDE2AF958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AA329DA-BFDA-E110-CF3C-86E607E7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87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EF04E1A-F33E-B53A-EF78-48F8BB2D6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356" y="823146"/>
            <a:ext cx="9574604" cy="52117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9092B7-5FB6-1468-47E9-B87375D07861}"/>
              </a:ext>
            </a:extLst>
          </p:cNvPr>
          <p:cNvSpPr txBox="1"/>
          <p:nvPr/>
        </p:nvSpPr>
        <p:spPr>
          <a:xfrm>
            <a:off x="1548384" y="6045805"/>
            <a:ext cx="8501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/>
              <a:t>At the UHE the radiance in neutrinos is larger than the energy in gamma rays</a:t>
            </a:r>
            <a:endParaRPr lang="it-IT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75AACB8B-DC99-EF5F-2076-CCFA7FDF6BE7}"/>
              </a:ext>
            </a:extLst>
          </p:cNvPr>
          <p:cNvGrpSpPr/>
          <p:nvPr/>
        </p:nvGrpSpPr>
        <p:grpSpPr>
          <a:xfrm>
            <a:off x="7498080" y="3525149"/>
            <a:ext cx="1219200" cy="1083427"/>
            <a:chOff x="7485888" y="3451997"/>
            <a:chExt cx="1219200" cy="108342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706CBB0C-7EAF-D63F-A732-88775C8FB041}"/>
                </a:ext>
              </a:extLst>
            </p:cNvPr>
            <p:cNvCxnSpPr/>
            <p:nvPr/>
          </p:nvCxnSpPr>
          <p:spPr>
            <a:xfrm>
              <a:off x="7485888" y="3925824"/>
              <a:ext cx="1219200" cy="60960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BB59C1A-1AB8-0FF4-A060-CD6CD5A0BDA4}"/>
                </a:ext>
              </a:extLst>
            </p:cNvPr>
            <p:cNvSpPr txBox="1"/>
            <p:nvPr/>
          </p:nvSpPr>
          <p:spPr>
            <a:xfrm>
              <a:off x="7924800" y="3451997"/>
              <a:ext cx="341376" cy="670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dirty="0">
                  <a:solidFill>
                    <a:srgbClr val="00B0F0"/>
                  </a:solidFill>
                  <a:latin typeface="Symbol" panose="05050102010706020507" pitchFamily="18" charset="2"/>
                </a:rPr>
                <a:t>n</a:t>
              </a:r>
              <a:endParaRPr lang="it-IT" dirty="0">
                <a:solidFill>
                  <a:srgbClr val="00B0F0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14" name="Titre 5">
            <a:extLst>
              <a:ext uri="{FF2B5EF4-FFF2-40B4-BE49-F238E27FC236}">
                <a16:creationId xmlns:a16="http://schemas.microsoft.com/office/drawing/2014/main" id="{87C7AF9B-999B-7257-3869-E246625A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Energy density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54E43E9-113D-BF79-6911-AC144CDF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AAE349-8014-4985-5194-136E4D01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86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A50021"/>
                </a:solidFill>
              </a:rPr>
              <a:t>Multimessenger</a:t>
            </a:r>
            <a:r>
              <a:rPr lang="en-US" sz="4000" dirty="0">
                <a:solidFill>
                  <a:srgbClr val="A50021"/>
                </a:solidFill>
              </a:rPr>
              <a:t>: prejudices</a:t>
            </a: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7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E870CC-75D1-0B64-9119-977B30C2DF71}"/>
              </a:ext>
            </a:extLst>
          </p:cNvPr>
          <p:cNvSpPr txBox="1"/>
          <p:nvPr/>
        </p:nvSpPr>
        <p:spPr>
          <a:xfrm>
            <a:off x="545907" y="815131"/>
            <a:ext cx="11100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Experimental facts: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EM and radiations (mainly originated by </a:t>
            </a:r>
            <a:r>
              <a:rPr lang="en-US" sz="2400" b="1" dirty="0">
                <a:solidFill>
                  <a:srgbClr val="0000FF"/>
                </a:solidFill>
              </a:rPr>
              <a:t>accelerated electrons</a:t>
            </a:r>
            <a:r>
              <a:rPr lang="en-US" sz="2400" dirty="0"/>
              <a:t>) observed from different Galactic and extragalactic sources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Charged CRs (mainly </a:t>
            </a:r>
            <a:r>
              <a:rPr lang="en-US" sz="2400" b="1" dirty="0">
                <a:solidFill>
                  <a:srgbClr val="FF0000"/>
                </a:solidFill>
              </a:rPr>
              <a:t>protons and nuclei</a:t>
            </a:r>
            <a:r>
              <a:rPr lang="en-US" sz="2400" dirty="0"/>
              <a:t>) observed, as originated by Galactic and extragalactic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Then</a:t>
            </a:r>
            <a:r>
              <a:rPr lang="en-US" sz="2400" b="1" dirty="0"/>
              <a:t>, the two phenomena should have a common origin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 far, this is not confirmed by strong observational evidences either for Galactic and extragalactic objects</a:t>
            </a:r>
          </a:p>
        </p:txBody>
      </p:sp>
      <p:pic>
        <p:nvPicPr>
          <p:cNvPr id="1026" name="Picture 2" descr="mass gap">
            <a:extLst>
              <a:ext uri="{FF2B5EF4-FFF2-40B4-BE49-F238E27FC236}">
                <a16:creationId xmlns:a16="http://schemas.microsoft.com/office/drawing/2014/main" id="{2561AAE9-E4B7-E42E-F8D2-72E82A67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635" y="3458496"/>
            <a:ext cx="5450730" cy="292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EC16AF5-0A1D-C315-5C1D-EBF2581F8DE4}"/>
              </a:ext>
            </a:extLst>
          </p:cNvPr>
          <p:cNvSpPr txBox="1"/>
          <p:nvPr/>
        </p:nvSpPr>
        <p:spPr>
          <a:xfrm>
            <a:off x="545907" y="3862119"/>
            <a:ext cx="480591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before 2015, very few (or no one) suspected the existences of &gt;30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BHs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D79CC56-5153-6C2B-45D9-A8034535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F8F2E05-744D-BF23-74D2-8B1E5015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7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992C7B-4652-AB37-880D-C727CB1BA032}"/>
              </a:ext>
            </a:extLst>
          </p:cNvPr>
          <p:cNvSpPr txBox="1"/>
          <p:nvPr/>
        </p:nvSpPr>
        <p:spPr>
          <a:xfrm>
            <a:off x="545907" y="5178201"/>
            <a:ext cx="480591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solidFill>
                  <a:prstClr val="black"/>
                </a:solidFill>
              </a:rPr>
              <a:t>Consider: </a:t>
            </a:r>
            <a:r>
              <a:rPr lang="en-US" sz="2400" dirty="0">
                <a:solidFill>
                  <a:prstClr val="black"/>
                </a:solidFill>
              </a:rPr>
              <a:t>GRB170817A would have been totally irrelevant without GW170817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70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8B36B9D7-08E0-F723-FF09-54270F09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A50021"/>
                </a:solidFill>
              </a:rPr>
              <a:t>Multimessenger</a:t>
            </a:r>
            <a:r>
              <a:rPr lang="en-US" sz="4000" dirty="0">
                <a:solidFill>
                  <a:srgbClr val="A50021"/>
                </a:solidFill>
              </a:rPr>
              <a:t> studies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2BDF042-82D1-935A-12FB-0BB638F536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" t="1" r="7660" b="31991"/>
          <a:stretch/>
        </p:blipFill>
        <p:spPr>
          <a:xfrm>
            <a:off x="795290" y="1184140"/>
            <a:ext cx="2481422" cy="1050784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B914B768-511C-EE1F-5764-EC22E53E50C1}"/>
              </a:ext>
            </a:extLst>
          </p:cNvPr>
          <p:cNvSpPr/>
          <p:nvPr/>
        </p:nvSpPr>
        <p:spPr>
          <a:xfrm>
            <a:off x="767523" y="2775030"/>
            <a:ext cx="4306186" cy="203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sz="2400" dirty="0">
                <a:sym typeface="Symbol" panose="05050102010706020507" pitchFamily="18" charset="2"/>
              </a:rPr>
              <a:t>Charged CRs</a:t>
            </a: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sz="2400" dirty="0">
                <a:sym typeface="Symbol" panose="05050102010706020507" pitchFamily="18" charset="2"/>
              </a:rPr>
              <a:t>Antimatter</a:t>
            </a: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sz="2400" dirty="0">
                <a:sym typeface="Symbol" panose="05050102010706020507" pitchFamily="18" charset="2"/>
              </a:rPr>
              <a:t>Neutrinos</a:t>
            </a: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  <a:sym typeface="Symbol" panose="05050102010706020507" pitchFamily="18" charset="2"/>
              </a:rPr>
              <a:t>g-</a:t>
            </a:r>
            <a:r>
              <a:rPr lang="en-US" sz="2400" dirty="0">
                <a:sym typeface="Symbol" panose="05050102010706020507" pitchFamily="18" charset="2"/>
              </a:rPr>
              <a:t>rays</a:t>
            </a:r>
            <a:endParaRPr lang="en-US" sz="2400" dirty="0">
              <a:latin typeface="Symbol" panose="05050102010706020507" pitchFamily="18" charset="2"/>
              <a:sym typeface="Symbol" panose="05050102010706020507" pitchFamily="18" charset="2"/>
            </a:endParaRPr>
          </a:p>
        </p:txBody>
      </p:sp>
      <p:sp>
        <p:nvSpPr>
          <p:cNvPr id="16" name="Sole 15">
            <a:extLst>
              <a:ext uri="{FF2B5EF4-FFF2-40B4-BE49-F238E27FC236}">
                <a16:creationId xmlns:a16="http://schemas.microsoft.com/office/drawing/2014/main" id="{9C99BE07-B99D-903C-5689-DEB60317D662}"/>
              </a:ext>
            </a:extLst>
          </p:cNvPr>
          <p:cNvSpPr/>
          <p:nvPr/>
        </p:nvSpPr>
        <p:spPr>
          <a:xfrm>
            <a:off x="3233572" y="4294606"/>
            <a:ext cx="454315" cy="475279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sym typeface="Symbol" panose="05050102010706020507" pitchFamily="18" charset="2"/>
              </a:rPr>
              <a:t>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45AF9772-46B2-1E66-1B92-20DF8E0501A2}"/>
              </a:ext>
            </a:extLst>
          </p:cNvPr>
          <p:cNvSpPr/>
          <p:nvPr/>
        </p:nvSpPr>
        <p:spPr>
          <a:xfrm>
            <a:off x="3147887" y="2651318"/>
            <a:ext cx="540000" cy="54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CR</a:t>
            </a:r>
          </a:p>
        </p:txBody>
      </p:sp>
      <p:pic>
        <p:nvPicPr>
          <p:cNvPr id="18" name="Picture 2" descr="Risultati immagini per neutrino">
            <a:extLst>
              <a:ext uri="{FF2B5EF4-FFF2-40B4-BE49-F238E27FC236}">
                <a16:creationId xmlns:a16="http://schemas.microsoft.com/office/drawing/2014/main" id="{3595357E-C5FE-068B-79C1-82DFF665E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950" y="3835962"/>
            <a:ext cx="44478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e 18">
            <a:extLst>
              <a:ext uri="{FF2B5EF4-FFF2-40B4-BE49-F238E27FC236}">
                <a16:creationId xmlns:a16="http://schemas.microsoft.com/office/drawing/2014/main" id="{E037E8DF-930F-1367-8862-1F336D05B3D1}"/>
              </a:ext>
            </a:extLst>
          </p:cNvPr>
          <p:cNvSpPr/>
          <p:nvPr/>
        </p:nvSpPr>
        <p:spPr>
          <a:xfrm>
            <a:off x="3147889" y="3236857"/>
            <a:ext cx="540000" cy="5400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</a:t>
            </a:r>
            <a:r>
              <a:rPr lang="en-US" sz="1600" baseline="30000" dirty="0">
                <a:solidFill>
                  <a:schemeClr val="tx1"/>
                </a:solidFill>
              </a:rPr>
              <a:t>- </a:t>
            </a:r>
            <a:r>
              <a:rPr lang="en-US" sz="1600" dirty="0">
                <a:solidFill>
                  <a:schemeClr val="tx1"/>
                </a:solidFill>
              </a:rPr>
              <a:t>e</a:t>
            </a:r>
            <a:r>
              <a:rPr lang="en-US" sz="1600" baseline="30000" dirty="0">
                <a:solidFill>
                  <a:schemeClr val="tx1"/>
                </a:solidFill>
              </a:rPr>
              <a:t>+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A28CE77-00F9-6A97-F1B3-DF256AD1D6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117" y="5200734"/>
            <a:ext cx="1385874" cy="1441308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7CCC6547-AD40-8EE9-9EE1-0FBC7B21640C}"/>
              </a:ext>
            </a:extLst>
          </p:cNvPr>
          <p:cNvSpPr/>
          <p:nvPr/>
        </p:nvSpPr>
        <p:spPr>
          <a:xfrm>
            <a:off x="1402569" y="5598223"/>
            <a:ext cx="13938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0" i="1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GWs</a:t>
            </a:r>
            <a:endParaRPr lang="it-IT" sz="3600" b="0" i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782E4A7-C8F1-28FF-2EBB-30742F188B10}"/>
              </a:ext>
            </a:extLst>
          </p:cNvPr>
          <p:cNvSpPr/>
          <p:nvPr/>
        </p:nvSpPr>
        <p:spPr>
          <a:xfrm>
            <a:off x="7775424" y="385820"/>
            <a:ext cx="1587294" cy="54476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4800" b="0" cap="none" spc="0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}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D367E87-9435-410D-026A-93C303A84951}"/>
              </a:ext>
            </a:extLst>
          </p:cNvPr>
          <p:cNvSpPr/>
          <p:nvPr/>
        </p:nvSpPr>
        <p:spPr>
          <a:xfrm>
            <a:off x="1285907" y="1242415"/>
            <a:ext cx="13938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i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19C97B0-AAD6-273E-AAA0-0F5DCE5E705D}"/>
              </a:ext>
            </a:extLst>
          </p:cNvPr>
          <p:cNvSpPr txBox="1"/>
          <p:nvPr/>
        </p:nvSpPr>
        <p:spPr>
          <a:xfrm>
            <a:off x="5239458" y="1483680"/>
            <a:ext cx="335726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Field-of-view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Effective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Visibility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Duty cycles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Time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Sky visibility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Horizon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….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0CC6186-80C3-238A-DB58-B603BB2D68A5}"/>
              </a:ext>
            </a:extLst>
          </p:cNvPr>
          <p:cNvSpPr txBox="1"/>
          <p:nvPr/>
        </p:nvSpPr>
        <p:spPr>
          <a:xfrm>
            <a:off x="9255374" y="1974326"/>
            <a:ext cx="26597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Different combinations for the study of 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Galaxy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Local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Local Universe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Cosmology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E02206F-81DA-29D7-A7B6-0F35A3D35584}"/>
              </a:ext>
            </a:extLst>
          </p:cNvPr>
          <p:cNvSpPr/>
          <p:nvPr/>
        </p:nvSpPr>
        <p:spPr>
          <a:xfrm>
            <a:off x="3666110" y="385820"/>
            <a:ext cx="1587294" cy="54476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4800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it-IT" sz="34800" b="0" cap="none" spc="0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EE4957B6-09EF-B5C3-2399-69AB5D8D83AE}"/>
              </a:ext>
            </a:extLst>
          </p:cNvPr>
          <p:cNvSpPr/>
          <p:nvPr/>
        </p:nvSpPr>
        <p:spPr>
          <a:xfrm>
            <a:off x="9180943" y="3236857"/>
            <a:ext cx="2448209" cy="10311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A14961D-C5DD-FC49-9CE7-458187889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527294-B5DF-E358-31FF-07DD151A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87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  <p:bldP spid="28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16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A50021"/>
                </a:solidFill>
              </a:rPr>
              <a:t>CRs, </a:t>
            </a:r>
            <a:r>
              <a:rPr lang="en-US" sz="4000" dirty="0">
                <a:solidFill>
                  <a:srgbClr val="A50021"/>
                </a:solidFill>
                <a:latin typeface="Symbol" panose="05050102010706020507" pitchFamily="18" charset="2"/>
              </a:rPr>
              <a:t>g</a:t>
            </a:r>
            <a:r>
              <a:rPr lang="en-US" sz="4000" dirty="0">
                <a:solidFill>
                  <a:srgbClr val="A50021"/>
                </a:solidFill>
              </a:rPr>
              <a:t>-rays and </a:t>
            </a:r>
            <a:r>
              <a:rPr lang="en-US" sz="4000" dirty="0">
                <a:solidFill>
                  <a:srgbClr val="A50021"/>
                </a:solidFill>
                <a:latin typeface="Symbol" panose="05050102010706020507" pitchFamily="18" charset="2"/>
              </a:rPr>
              <a:t>n</a:t>
            </a:r>
            <a:r>
              <a:rPr lang="en-US" sz="4000" dirty="0">
                <a:solidFill>
                  <a:srgbClr val="A50021"/>
                </a:solidFill>
              </a:rPr>
              <a:t>: intrinsically </a:t>
            </a:r>
            <a:r>
              <a:rPr lang="en-US" sz="4000" dirty="0" err="1">
                <a:solidFill>
                  <a:srgbClr val="A50021"/>
                </a:solidFill>
              </a:rPr>
              <a:t>multimessenger</a:t>
            </a:r>
            <a:endParaRPr lang="en-US" sz="4000" dirty="0">
              <a:solidFill>
                <a:srgbClr val="A50021"/>
              </a:solidFill>
            </a:endParaRP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10200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>
                <a:solidFill>
                  <a:schemeClr val="bg1"/>
                </a:solidFill>
              </a:rPr>
              <a:pPr algn="r">
                <a:defRPr/>
              </a:pPr>
              <a:t>9</a:t>
            </a:fld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EEE53E4D-C948-66A0-00C3-D9B197CA5465}"/>
              </a:ext>
            </a:extLst>
          </p:cNvPr>
          <p:cNvGrpSpPr>
            <a:grpSpLocks/>
          </p:cNvGrpSpPr>
          <p:nvPr/>
        </p:nvGrpSpPr>
        <p:grpSpPr bwMode="auto">
          <a:xfrm>
            <a:off x="575468" y="821572"/>
            <a:ext cx="6551613" cy="5918103"/>
            <a:chOff x="-204" y="218"/>
            <a:chExt cx="4065" cy="3629"/>
          </a:xfrm>
        </p:grpSpPr>
        <p:pic>
          <p:nvPicPr>
            <p:cNvPr id="3" name="Picture 3" descr="casa_xray">
              <a:extLst>
                <a:ext uri="{FF2B5EF4-FFF2-40B4-BE49-F238E27FC236}">
                  <a16:creationId xmlns:a16="http://schemas.microsoft.com/office/drawing/2014/main" id="{22A720D1-4C7D-435D-9E31-D5024D393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04" y="218"/>
              <a:ext cx="4065" cy="3629"/>
            </a:xfrm>
            <a:prstGeom prst="rect">
              <a:avLst/>
            </a:prstGeom>
            <a:noFill/>
          </p:spPr>
        </p:pic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D7A8CBE0-0EE1-21E8-A95F-25CF2784A9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4" y="2541"/>
              <a:ext cx="1409" cy="609"/>
              <a:chOff x="1494" y="2541"/>
              <a:chExt cx="1409" cy="60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BAC4E9D6-C574-CD89-CBBF-F29FCCD44E2A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750" y="2599"/>
                <a:ext cx="323" cy="26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32" y="83"/>
                  </a:cxn>
                  <a:cxn ang="0">
                    <a:pos x="93" y="44"/>
                  </a:cxn>
                  <a:cxn ang="0">
                    <a:pos x="131" y="0"/>
                  </a:cxn>
                </a:cxnLst>
                <a:rect l="0" t="0" r="r" b="b"/>
                <a:pathLst>
                  <a:path w="131" h="96">
                    <a:moveTo>
                      <a:pt x="0" y="96"/>
                    </a:moveTo>
                    <a:cubicBezTo>
                      <a:pt x="5" y="94"/>
                      <a:pt x="17" y="92"/>
                      <a:pt x="32" y="83"/>
                    </a:cubicBezTo>
                    <a:cubicBezTo>
                      <a:pt x="47" y="74"/>
                      <a:pt x="76" y="58"/>
                      <a:pt x="93" y="44"/>
                    </a:cubicBezTo>
                    <a:cubicBezTo>
                      <a:pt x="110" y="30"/>
                      <a:pt x="123" y="9"/>
                      <a:pt x="131" y="0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45000"/>
                  </a:srgb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001F91D-22F2-A0E0-269D-07F8F851E7B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757" y="2647"/>
                <a:ext cx="478" cy="527"/>
              </a:xfrm>
              <a:custGeom>
                <a:avLst/>
                <a:gdLst/>
                <a:ahLst/>
                <a:cxnLst>
                  <a:cxn ang="0">
                    <a:pos x="107" y="113"/>
                  </a:cxn>
                  <a:cxn ang="0">
                    <a:pos x="8" y="131"/>
                  </a:cxn>
                  <a:cxn ang="0">
                    <a:pos x="59" y="14"/>
                  </a:cxn>
                  <a:cxn ang="0">
                    <a:pos x="149" y="47"/>
                  </a:cxn>
                  <a:cxn ang="0">
                    <a:pos x="194" y="191"/>
                  </a:cxn>
                </a:cxnLst>
                <a:rect l="0" t="0" r="r" b="b"/>
                <a:pathLst>
                  <a:path w="194" h="191">
                    <a:moveTo>
                      <a:pt x="107" y="113"/>
                    </a:moveTo>
                    <a:cubicBezTo>
                      <a:pt x="91" y="115"/>
                      <a:pt x="16" y="147"/>
                      <a:pt x="8" y="131"/>
                    </a:cubicBezTo>
                    <a:cubicBezTo>
                      <a:pt x="0" y="115"/>
                      <a:pt x="36" y="28"/>
                      <a:pt x="59" y="14"/>
                    </a:cubicBezTo>
                    <a:cubicBezTo>
                      <a:pt x="82" y="0"/>
                      <a:pt x="127" y="18"/>
                      <a:pt x="149" y="47"/>
                    </a:cubicBezTo>
                    <a:cubicBezTo>
                      <a:pt x="171" y="76"/>
                      <a:pt x="185" y="161"/>
                      <a:pt x="194" y="191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86000"/>
                  </a:srgb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E825243-6C63-0629-60FF-0024478FC62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377" y="2658"/>
                <a:ext cx="530" cy="296"/>
              </a:xfrm>
              <a:custGeom>
                <a:avLst/>
                <a:gdLst/>
                <a:ahLst/>
                <a:cxnLst>
                  <a:cxn ang="0">
                    <a:pos x="50" y="48"/>
                  </a:cxn>
                  <a:cxn ang="0">
                    <a:pos x="23" y="49"/>
                  </a:cxn>
                  <a:cxn ang="0">
                    <a:pos x="27" y="1"/>
                  </a:cxn>
                  <a:cxn ang="0">
                    <a:pos x="186" y="55"/>
                  </a:cxn>
                  <a:cxn ang="0">
                    <a:pos x="202" y="107"/>
                  </a:cxn>
                </a:cxnLst>
                <a:rect l="0" t="0" r="r" b="b"/>
                <a:pathLst>
                  <a:path w="215" h="107">
                    <a:moveTo>
                      <a:pt x="50" y="48"/>
                    </a:moveTo>
                    <a:cubicBezTo>
                      <a:pt x="46" y="48"/>
                      <a:pt x="27" y="57"/>
                      <a:pt x="23" y="49"/>
                    </a:cubicBezTo>
                    <a:cubicBezTo>
                      <a:pt x="19" y="41"/>
                      <a:pt x="0" y="0"/>
                      <a:pt x="27" y="1"/>
                    </a:cubicBezTo>
                    <a:cubicBezTo>
                      <a:pt x="54" y="2"/>
                      <a:pt x="157" y="37"/>
                      <a:pt x="186" y="55"/>
                    </a:cubicBezTo>
                    <a:cubicBezTo>
                      <a:pt x="215" y="73"/>
                      <a:pt x="199" y="96"/>
                      <a:pt x="202" y="107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86000"/>
                  </a:srgb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866766E2-D151-9C7B-E3E7-5CA6DFCCC4B8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2245" y="2658"/>
                <a:ext cx="190" cy="1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3" y="57"/>
                  </a:cxn>
                  <a:cxn ang="0">
                    <a:pos x="72" y="55"/>
                  </a:cxn>
                  <a:cxn ang="0">
                    <a:pos x="70" y="3"/>
                  </a:cxn>
                </a:cxnLst>
                <a:rect l="0" t="0" r="r" b="b"/>
                <a:pathLst>
                  <a:path w="77" h="66">
                    <a:moveTo>
                      <a:pt x="0" y="0"/>
                    </a:moveTo>
                    <a:cubicBezTo>
                      <a:pt x="7" y="9"/>
                      <a:pt x="31" y="48"/>
                      <a:pt x="43" y="57"/>
                    </a:cubicBezTo>
                    <a:cubicBezTo>
                      <a:pt x="55" y="66"/>
                      <a:pt x="67" y="64"/>
                      <a:pt x="72" y="55"/>
                    </a:cubicBezTo>
                    <a:cubicBezTo>
                      <a:pt x="77" y="46"/>
                      <a:pt x="70" y="14"/>
                      <a:pt x="70" y="3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45000"/>
                  </a:srgb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B931E9F7-FFFD-AD27-887D-F5BE8F79CE95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2386" y="2365"/>
                <a:ext cx="222" cy="812"/>
              </a:xfrm>
              <a:custGeom>
                <a:avLst/>
                <a:gdLst/>
                <a:ahLst/>
                <a:cxnLst>
                  <a:cxn ang="0">
                    <a:pos x="16" y="61"/>
                  </a:cxn>
                  <a:cxn ang="0">
                    <a:pos x="4" y="22"/>
                  </a:cxn>
                  <a:cxn ang="0">
                    <a:pos x="37" y="4"/>
                  </a:cxn>
                  <a:cxn ang="0">
                    <a:pos x="58" y="48"/>
                  </a:cxn>
                  <a:cxn ang="0">
                    <a:pos x="90" y="294"/>
                  </a:cxn>
                </a:cxnLst>
                <a:rect l="0" t="0" r="r" b="b"/>
                <a:pathLst>
                  <a:path w="90" h="294">
                    <a:moveTo>
                      <a:pt x="16" y="61"/>
                    </a:moveTo>
                    <a:cubicBezTo>
                      <a:pt x="14" y="54"/>
                      <a:pt x="0" y="32"/>
                      <a:pt x="4" y="22"/>
                    </a:cubicBezTo>
                    <a:cubicBezTo>
                      <a:pt x="8" y="12"/>
                      <a:pt x="28" y="0"/>
                      <a:pt x="37" y="4"/>
                    </a:cubicBezTo>
                    <a:cubicBezTo>
                      <a:pt x="46" y="8"/>
                      <a:pt x="49" y="0"/>
                      <a:pt x="58" y="48"/>
                    </a:cubicBezTo>
                    <a:cubicBezTo>
                      <a:pt x="67" y="96"/>
                      <a:pt x="83" y="243"/>
                      <a:pt x="90" y="294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86000"/>
                  </a:srgb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13" name="Text Box 11">
            <a:extLst>
              <a:ext uri="{FF2B5EF4-FFF2-40B4-BE49-F238E27FC236}">
                <a16:creationId xmlns:a16="http://schemas.microsoft.com/office/drawing/2014/main" id="{BA0B5E3B-9C3C-7B8D-1A2A-01CFCB9C1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196" y="4531470"/>
            <a:ext cx="2447925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0" dirty="0">
                <a:solidFill>
                  <a:schemeClr val="bg1"/>
                </a:solidFill>
                <a:effectLst/>
                <a:latin typeface="Arial" charset="0"/>
              </a:rPr>
              <a:t>protons/nuclei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b="0" dirty="0">
                <a:solidFill>
                  <a:schemeClr val="bg1"/>
                </a:solidFill>
                <a:effectLst/>
                <a:latin typeface="Arial" charset="0"/>
              </a:rPr>
              <a:t>electrons/positrons</a:t>
            </a:r>
          </a:p>
        </p:txBody>
      </p:sp>
      <p:grpSp>
        <p:nvGrpSpPr>
          <p:cNvPr id="14" name="Group 12">
            <a:extLst>
              <a:ext uri="{FF2B5EF4-FFF2-40B4-BE49-F238E27FC236}">
                <a16:creationId xmlns:a16="http://schemas.microsoft.com/office/drawing/2014/main" id="{9A8E8EDC-326E-DE5A-33F9-48114470D879}"/>
              </a:ext>
            </a:extLst>
          </p:cNvPr>
          <p:cNvGrpSpPr>
            <a:grpSpLocks/>
          </p:cNvGrpSpPr>
          <p:nvPr/>
        </p:nvGrpSpPr>
        <p:grpSpPr bwMode="auto">
          <a:xfrm>
            <a:off x="3987007" y="2032836"/>
            <a:ext cx="5437187" cy="4321175"/>
            <a:chOff x="2245" y="981"/>
            <a:chExt cx="3425" cy="2722"/>
          </a:xfrm>
        </p:grpSpPr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8A53BA9E-3DC8-0298-1588-3C77738FB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2522"/>
              <a:ext cx="318" cy="318"/>
            </a:xfrm>
            <a:prstGeom prst="ellipse">
              <a:avLst/>
            </a:prstGeom>
            <a:noFill/>
            <a:ln w="38100" algn="ctr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0DB13CD5-2AD6-4F07-69E2-C3B2618B7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981"/>
              <a:ext cx="2835" cy="2722"/>
            </a:xfrm>
            <a:prstGeom prst="ellipse">
              <a:avLst/>
            </a:prstGeom>
            <a:gradFill rotWithShape="1">
              <a:gsLst>
                <a:gs pos="0">
                  <a:srgbClr val="AC0000"/>
                </a:gs>
                <a:gs pos="100000">
                  <a:srgbClr val="AC0000">
                    <a:gamma/>
                    <a:shade val="5882"/>
                    <a:invGamma/>
                  </a:srgbClr>
                </a:gs>
              </a:gsLst>
              <a:lin ang="0" scaled="1"/>
            </a:gradFill>
            <a:ln w="38100" algn="ctr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8B2D0E8F-B4F4-5BB3-1727-2929311933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3" y="1484"/>
              <a:ext cx="811" cy="1064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365EC024-D70C-A51A-6479-C7E76EDA1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2" y="2820"/>
              <a:ext cx="1192" cy="694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E42CA92-8102-76E1-453D-F52212740782}"/>
              </a:ext>
            </a:extLst>
          </p:cNvPr>
          <p:cNvGrpSpPr>
            <a:grpSpLocks/>
          </p:cNvGrpSpPr>
          <p:nvPr/>
        </p:nvGrpSpPr>
        <p:grpSpPr bwMode="auto">
          <a:xfrm>
            <a:off x="5185569" y="2536073"/>
            <a:ext cx="3554413" cy="698500"/>
            <a:chOff x="3000" y="1298"/>
            <a:chExt cx="2239" cy="44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167D962B-CA10-F79A-2F22-AD95AFFCD3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00" y="1434"/>
              <a:ext cx="2239" cy="304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21" name="Text Box 19">
              <a:extLst>
                <a:ext uri="{FF2B5EF4-FFF2-40B4-BE49-F238E27FC236}">
                  <a16:creationId xmlns:a16="http://schemas.microsoft.com/office/drawing/2014/main" id="{8FF85841-D0F6-0DEA-2723-888A06403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1298"/>
              <a:ext cx="499" cy="327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800" b="0">
                  <a:solidFill>
                    <a:schemeClr val="bg1"/>
                  </a:solidFill>
                  <a:effectLst/>
                  <a:latin typeface="Arial" charset="0"/>
                </a:rPr>
                <a:t>p</a:t>
              </a:r>
            </a:p>
          </p:txBody>
        </p:sp>
      </p:grpSp>
      <p:grpSp>
        <p:nvGrpSpPr>
          <p:cNvPr id="22" name="Group 20">
            <a:extLst>
              <a:ext uri="{FF2B5EF4-FFF2-40B4-BE49-F238E27FC236}">
                <a16:creationId xmlns:a16="http://schemas.microsoft.com/office/drawing/2014/main" id="{AE051164-AEE3-FD3F-28B8-EC0E79239E1C}"/>
              </a:ext>
            </a:extLst>
          </p:cNvPr>
          <p:cNvGrpSpPr>
            <a:grpSpLocks/>
          </p:cNvGrpSpPr>
          <p:nvPr/>
        </p:nvGrpSpPr>
        <p:grpSpPr bwMode="auto">
          <a:xfrm>
            <a:off x="6117432" y="3548898"/>
            <a:ext cx="3519487" cy="995363"/>
            <a:chOff x="3587" y="1936"/>
            <a:chExt cx="2217" cy="627"/>
          </a:xfrm>
        </p:grpSpPr>
        <p:grpSp>
          <p:nvGrpSpPr>
            <p:cNvPr id="23" name="Group 21">
              <a:extLst>
                <a:ext uri="{FF2B5EF4-FFF2-40B4-BE49-F238E27FC236}">
                  <a16:creationId xmlns:a16="http://schemas.microsoft.com/office/drawing/2014/main" id="{F95D0D67-A647-D04A-BA03-6631139F9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7" y="2066"/>
              <a:ext cx="2025" cy="497"/>
              <a:chOff x="3587" y="2066"/>
              <a:chExt cx="2025" cy="497"/>
            </a:xfrm>
          </p:grpSpPr>
          <p:sp>
            <p:nvSpPr>
              <p:cNvPr id="25" name="Line 22">
                <a:extLst>
                  <a:ext uri="{FF2B5EF4-FFF2-40B4-BE49-F238E27FC236}">
                    <a16:creationId xmlns:a16="http://schemas.microsoft.com/office/drawing/2014/main" id="{9646064D-9640-E53A-27AE-A9D583222F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7" y="2182"/>
                <a:ext cx="415" cy="57"/>
              </a:xfrm>
              <a:prstGeom prst="line">
                <a:avLst/>
              </a:prstGeom>
              <a:noFill/>
              <a:ln w="571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 Box 23">
                <a:extLst>
                  <a:ext uri="{FF2B5EF4-FFF2-40B4-BE49-F238E27FC236}">
                    <a16:creationId xmlns:a16="http://schemas.microsoft.com/office/drawing/2014/main" id="{C50F7D1B-8A78-366D-1392-84248F912E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6" y="2198"/>
                <a:ext cx="499" cy="3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3200" b="0">
                    <a:solidFill>
                      <a:schemeClr val="bg1"/>
                    </a:solidFill>
                    <a:effectLst/>
                    <a:latin typeface="Arial" charset="0"/>
                    <a:sym typeface="Symbol" pitchFamily="18" charset="2"/>
                  </a:rPr>
                  <a:t></a:t>
                </a:r>
                <a:r>
                  <a:rPr lang="en-US" sz="2400" b="0" baseline="30000">
                    <a:solidFill>
                      <a:schemeClr val="bg1"/>
                    </a:solidFill>
                    <a:effectLst/>
                    <a:latin typeface="Arial" charset="0"/>
                    <a:sym typeface="Symbol" pitchFamily="18" charset="2"/>
                  </a:rPr>
                  <a:t>0</a:t>
                </a:r>
              </a:p>
            </p:txBody>
          </p:sp>
          <p:grpSp>
            <p:nvGrpSpPr>
              <p:cNvPr id="27" name="Group 24">
                <a:extLst>
                  <a:ext uri="{FF2B5EF4-FFF2-40B4-BE49-F238E27FC236}">
                    <a16:creationId xmlns:a16="http://schemas.microsoft.com/office/drawing/2014/main" id="{4AEFFD08-1A1C-C81B-0369-697A7E68E1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17227">
                <a:off x="4030" y="2090"/>
                <a:ext cx="1543" cy="91"/>
                <a:chOff x="2272" y="2817"/>
                <a:chExt cx="747" cy="73"/>
              </a:xfrm>
            </p:grpSpPr>
            <p:sp>
              <p:nvSpPr>
                <p:cNvPr id="34" name="Freeform 25">
                  <a:extLst>
                    <a:ext uri="{FF2B5EF4-FFF2-40B4-BE49-F238E27FC236}">
                      <a16:creationId xmlns:a16="http://schemas.microsoft.com/office/drawing/2014/main" id="{BE6431C3-F987-FA52-211A-C98678EC3B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50" y="8"/>
                    </a:cxn>
                    <a:cxn ang="0">
                      <a:pos x="144" y="104"/>
                    </a:cxn>
                    <a:cxn ang="0">
                      <a:pos x="240" y="8"/>
                    </a:cxn>
                    <a:cxn ang="0">
                      <a:pos x="336" y="104"/>
                    </a:cxn>
                    <a:cxn ang="0">
                      <a:pos x="432" y="8"/>
                    </a:cxn>
                    <a:cxn ang="0">
                      <a:pos x="528" y="104"/>
                    </a:cxn>
                    <a:cxn ang="0">
                      <a:pos x="576" y="56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26">
                  <a:extLst>
                    <a:ext uri="{FF2B5EF4-FFF2-40B4-BE49-F238E27FC236}">
                      <a16:creationId xmlns:a16="http://schemas.microsoft.com/office/drawing/2014/main" id="{F3C1EAB9-A7AB-724F-D1C6-A41788BF5A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55" y="7"/>
                    </a:cxn>
                    <a:cxn ang="0">
                      <a:pos x="149" y="103"/>
                    </a:cxn>
                    <a:cxn ang="0">
                      <a:pos x="245" y="7"/>
                    </a:cxn>
                    <a:cxn ang="0">
                      <a:pos x="341" y="103"/>
                    </a:cxn>
                    <a:cxn ang="0">
                      <a:pos x="437" y="7"/>
                    </a:cxn>
                    <a:cxn ang="0">
                      <a:pos x="533" y="103"/>
                    </a:cxn>
                    <a:cxn ang="0">
                      <a:pos x="581" y="5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27">
                  <a:extLst>
                    <a:ext uri="{FF2B5EF4-FFF2-40B4-BE49-F238E27FC236}">
                      <a16:creationId xmlns:a16="http://schemas.microsoft.com/office/drawing/2014/main" id="{3CB64455-53F1-654A-4699-547D4CACCD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28" y="5"/>
                    </a:cxn>
                    <a:cxn ang="0">
                      <a:pos x="85" y="10"/>
                    </a:cxn>
                    <a:cxn ang="0">
                      <a:pos x="119" y="18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8" name="Group 28">
                <a:extLst>
                  <a:ext uri="{FF2B5EF4-FFF2-40B4-BE49-F238E27FC236}">
                    <a16:creationId xmlns:a16="http://schemas.microsoft.com/office/drawing/2014/main" id="{3227AE31-476F-DD9D-855C-1DDF772EA7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69" y="2284"/>
                <a:ext cx="1543" cy="91"/>
                <a:chOff x="2272" y="2817"/>
                <a:chExt cx="747" cy="73"/>
              </a:xfrm>
            </p:grpSpPr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5C830847-CDCA-9455-ACE0-DC9327E29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50" y="8"/>
                    </a:cxn>
                    <a:cxn ang="0">
                      <a:pos x="144" y="104"/>
                    </a:cxn>
                    <a:cxn ang="0">
                      <a:pos x="240" y="8"/>
                    </a:cxn>
                    <a:cxn ang="0">
                      <a:pos x="336" y="104"/>
                    </a:cxn>
                    <a:cxn ang="0">
                      <a:pos x="432" y="8"/>
                    </a:cxn>
                    <a:cxn ang="0">
                      <a:pos x="528" y="104"/>
                    </a:cxn>
                    <a:cxn ang="0">
                      <a:pos x="576" y="56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0">
                  <a:extLst>
                    <a:ext uri="{FF2B5EF4-FFF2-40B4-BE49-F238E27FC236}">
                      <a16:creationId xmlns:a16="http://schemas.microsoft.com/office/drawing/2014/main" id="{C238DF77-7468-A032-4333-D70DEF0F5B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55" y="7"/>
                    </a:cxn>
                    <a:cxn ang="0">
                      <a:pos x="149" y="103"/>
                    </a:cxn>
                    <a:cxn ang="0">
                      <a:pos x="245" y="7"/>
                    </a:cxn>
                    <a:cxn ang="0">
                      <a:pos x="341" y="103"/>
                    </a:cxn>
                    <a:cxn ang="0">
                      <a:pos x="437" y="7"/>
                    </a:cxn>
                    <a:cxn ang="0">
                      <a:pos x="533" y="103"/>
                    </a:cxn>
                    <a:cxn ang="0">
                      <a:pos x="581" y="5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1">
                  <a:extLst>
                    <a:ext uri="{FF2B5EF4-FFF2-40B4-BE49-F238E27FC236}">
                      <a16:creationId xmlns:a16="http://schemas.microsoft.com/office/drawing/2014/main" id="{C5D06514-6D19-851A-41CC-D375BDB592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28" y="5"/>
                    </a:cxn>
                    <a:cxn ang="0">
                      <a:pos x="85" y="10"/>
                    </a:cxn>
                    <a:cxn ang="0">
                      <a:pos x="119" y="18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F3F31360-152A-D9EA-79E9-3D315931842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99218">
                <a:off x="3858" y="2098"/>
                <a:ext cx="315" cy="252"/>
              </a:xfrm>
              <a:custGeom>
                <a:avLst/>
                <a:gdLst/>
                <a:ahLst/>
                <a:cxnLst>
                  <a:cxn ang="0">
                    <a:pos x="183" y="186"/>
                  </a:cxn>
                  <a:cxn ang="0">
                    <a:pos x="213" y="0"/>
                  </a:cxn>
                  <a:cxn ang="0">
                    <a:pos x="272" y="183"/>
                  </a:cxn>
                  <a:cxn ang="0">
                    <a:pos x="408" y="92"/>
                  </a:cxn>
                  <a:cxn ang="0">
                    <a:pos x="317" y="228"/>
                  </a:cxn>
                  <a:cxn ang="0">
                    <a:pos x="453" y="364"/>
                  </a:cxn>
                  <a:cxn ang="0">
                    <a:pos x="272" y="273"/>
                  </a:cxn>
                  <a:cxn ang="0">
                    <a:pos x="181" y="410"/>
                  </a:cxn>
                  <a:cxn ang="0">
                    <a:pos x="181" y="273"/>
                  </a:cxn>
                  <a:cxn ang="0">
                    <a:pos x="0" y="273"/>
                  </a:cxn>
                  <a:cxn ang="0">
                    <a:pos x="183" y="186"/>
                  </a:cxn>
                </a:cxnLst>
                <a:rect l="0" t="0" r="r" b="b"/>
                <a:pathLst>
                  <a:path w="453" h="410">
                    <a:moveTo>
                      <a:pt x="183" y="186"/>
                    </a:moveTo>
                    <a:cubicBezTo>
                      <a:pt x="191" y="127"/>
                      <a:pt x="213" y="59"/>
                      <a:pt x="213" y="0"/>
                    </a:cubicBezTo>
                    <a:lnTo>
                      <a:pt x="272" y="183"/>
                    </a:lnTo>
                    <a:lnTo>
                      <a:pt x="408" y="92"/>
                    </a:lnTo>
                    <a:lnTo>
                      <a:pt x="317" y="228"/>
                    </a:lnTo>
                    <a:lnTo>
                      <a:pt x="453" y="364"/>
                    </a:lnTo>
                    <a:lnTo>
                      <a:pt x="272" y="273"/>
                    </a:lnTo>
                    <a:lnTo>
                      <a:pt x="181" y="410"/>
                    </a:lnTo>
                    <a:lnTo>
                      <a:pt x="181" y="273"/>
                    </a:lnTo>
                    <a:lnTo>
                      <a:pt x="0" y="273"/>
                    </a:lnTo>
                    <a:lnTo>
                      <a:pt x="183" y="186"/>
                    </a:lnTo>
                    <a:close/>
                  </a:path>
                </a:pathLst>
              </a:custGeom>
              <a:solidFill>
                <a:srgbClr val="66FF33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 Box 33">
              <a:extLst>
                <a:ext uri="{FF2B5EF4-FFF2-40B4-BE49-F238E27FC236}">
                  <a16:creationId xmlns:a16="http://schemas.microsoft.com/office/drawing/2014/main" id="{75F17696-13CD-5389-1954-2FEE840F3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5" y="1936"/>
              <a:ext cx="499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3200" b="0">
                  <a:solidFill>
                    <a:schemeClr val="bg1"/>
                  </a:solidFill>
                  <a:effectLst/>
                  <a:latin typeface="Arial" charset="0"/>
                  <a:sym typeface="Symbol" pitchFamily="18" charset="2"/>
                </a:rPr>
                <a:t></a:t>
              </a:r>
            </a:p>
          </p:txBody>
        </p:sp>
      </p:grpSp>
      <p:sp>
        <p:nvSpPr>
          <p:cNvPr id="37" name="Text Box 35">
            <a:extLst>
              <a:ext uri="{FF2B5EF4-FFF2-40B4-BE49-F238E27FC236}">
                <a16:creationId xmlns:a16="http://schemas.microsoft.com/office/drawing/2014/main" id="{79BAB314-8855-862E-88AD-4050EA4A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942" y="2112407"/>
            <a:ext cx="1817175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0" dirty="0">
                <a:solidFill>
                  <a:schemeClr val="bg1"/>
                </a:solidFill>
                <a:effectLst/>
                <a:latin typeface="Arial" charset="0"/>
              </a:rPr>
              <a:t>radiation fields and matter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486D7C-7873-6A41-9FD6-248A38EF5C43}"/>
              </a:ext>
            </a:extLst>
          </p:cNvPr>
          <p:cNvGrpSpPr>
            <a:grpSpLocks/>
          </p:cNvGrpSpPr>
          <p:nvPr/>
        </p:nvGrpSpPr>
        <p:grpSpPr bwMode="auto">
          <a:xfrm>
            <a:off x="4969669" y="2896436"/>
            <a:ext cx="4205288" cy="1343025"/>
            <a:chOff x="2864" y="1525"/>
            <a:chExt cx="2649" cy="846"/>
          </a:xfrm>
        </p:grpSpPr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74BCB951-714A-3AB6-ADDF-778DF9A51C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4" y="2164"/>
              <a:ext cx="629" cy="41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40" name="Text Box 39">
              <a:extLst>
                <a:ext uri="{FF2B5EF4-FFF2-40B4-BE49-F238E27FC236}">
                  <a16:creationId xmlns:a16="http://schemas.microsoft.com/office/drawing/2014/main" id="{D3C06C53-4A20-15E1-6CE2-A23F8DF48B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" y="1842"/>
              <a:ext cx="499" cy="327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800" b="0">
                  <a:solidFill>
                    <a:schemeClr val="bg1"/>
                  </a:solidFill>
                  <a:effectLst/>
                  <a:latin typeface="Arial" charset="0"/>
                </a:rPr>
                <a:t>p</a:t>
              </a:r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id="{A71EA33C-FA99-1557-5385-2195E5AC0D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12" y="1978"/>
              <a:ext cx="668" cy="109"/>
            </a:xfrm>
            <a:prstGeom prst="line">
              <a:avLst/>
            </a:prstGeom>
            <a:noFill/>
            <a:ln w="57150">
              <a:solidFill>
                <a:srgbClr val="99CCFF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42" name="Text Box 41">
              <a:extLst>
                <a:ext uri="{FF2B5EF4-FFF2-40B4-BE49-F238E27FC236}">
                  <a16:creationId xmlns:a16="http://schemas.microsoft.com/office/drawing/2014/main" id="{FBB7DE28-2163-AB4F-5D0C-694FB8DF0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2" y="1702"/>
              <a:ext cx="499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3200" b="0">
                  <a:solidFill>
                    <a:schemeClr val="bg1"/>
                  </a:solidFill>
                  <a:effectLst/>
                  <a:latin typeface="Arial" charset="0"/>
                  <a:sym typeface="Symbol" pitchFamily="18" charset="2"/>
                </a:rPr>
                <a:t></a:t>
              </a:r>
              <a:r>
                <a:rPr lang="en-US" sz="3200" b="0" baseline="30000">
                  <a:solidFill>
                    <a:schemeClr val="bg1"/>
                  </a:solidFill>
                  <a:effectLst/>
                  <a:latin typeface="Arial" charset="0"/>
                  <a:sym typeface="Symbol" pitchFamily="18" charset="2"/>
                </a:rPr>
                <a:t></a:t>
              </a:r>
              <a:endParaRPr lang="en-US" sz="3200" b="0">
                <a:solidFill>
                  <a:schemeClr val="bg1"/>
                </a:solidFill>
                <a:effectLst/>
                <a:latin typeface="Arial" charset="0"/>
                <a:sym typeface="Symbol" pitchFamily="18" charset="2"/>
              </a:endParaRPr>
            </a:p>
          </p:txBody>
        </p:sp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828051F1-1F7F-C87B-E682-E767587F8C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44" y="1801"/>
              <a:ext cx="1069" cy="168"/>
            </a:xfrm>
            <a:prstGeom prst="line">
              <a:avLst/>
            </a:prstGeom>
            <a:noFill/>
            <a:ln w="57150">
              <a:solidFill>
                <a:srgbClr val="FF9999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AF6FCAB-51B7-EE1A-6F2C-19D62A294CA4}"/>
                </a:ext>
              </a:extLst>
            </p:cNvPr>
            <p:cNvSpPr>
              <a:spLocks/>
            </p:cNvSpPr>
            <p:nvPr/>
          </p:nvSpPr>
          <p:spPr bwMode="auto">
            <a:xfrm rot="18699218">
              <a:off x="4229" y="1844"/>
              <a:ext cx="315" cy="252"/>
            </a:xfrm>
            <a:custGeom>
              <a:avLst/>
              <a:gdLst/>
              <a:ahLst/>
              <a:cxnLst>
                <a:cxn ang="0">
                  <a:pos x="183" y="186"/>
                </a:cxn>
                <a:cxn ang="0">
                  <a:pos x="213" y="0"/>
                </a:cxn>
                <a:cxn ang="0">
                  <a:pos x="272" y="183"/>
                </a:cxn>
                <a:cxn ang="0">
                  <a:pos x="408" y="92"/>
                </a:cxn>
                <a:cxn ang="0">
                  <a:pos x="317" y="228"/>
                </a:cxn>
                <a:cxn ang="0">
                  <a:pos x="453" y="364"/>
                </a:cxn>
                <a:cxn ang="0">
                  <a:pos x="272" y="273"/>
                </a:cxn>
                <a:cxn ang="0">
                  <a:pos x="181" y="410"/>
                </a:cxn>
                <a:cxn ang="0">
                  <a:pos x="181" y="273"/>
                </a:cxn>
                <a:cxn ang="0">
                  <a:pos x="0" y="273"/>
                </a:cxn>
                <a:cxn ang="0">
                  <a:pos x="183" y="186"/>
                </a:cxn>
              </a:cxnLst>
              <a:rect l="0" t="0" r="r" b="b"/>
              <a:pathLst>
                <a:path w="453" h="410">
                  <a:moveTo>
                    <a:pt x="183" y="186"/>
                  </a:moveTo>
                  <a:cubicBezTo>
                    <a:pt x="191" y="127"/>
                    <a:pt x="213" y="59"/>
                    <a:pt x="213" y="0"/>
                  </a:cubicBezTo>
                  <a:lnTo>
                    <a:pt x="272" y="183"/>
                  </a:lnTo>
                  <a:lnTo>
                    <a:pt x="408" y="92"/>
                  </a:lnTo>
                  <a:lnTo>
                    <a:pt x="317" y="228"/>
                  </a:lnTo>
                  <a:lnTo>
                    <a:pt x="453" y="364"/>
                  </a:lnTo>
                  <a:lnTo>
                    <a:pt x="272" y="273"/>
                  </a:lnTo>
                  <a:lnTo>
                    <a:pt x="181" y="410"/>
                  </a:lnTo>
                  <a:lnTo>
                    <a:pt x="181" y="273"/>
                  </a:lnTo>
                  <a:lnTo>
                    <a:pt x="0" y="273"/>
                  </a:lnTo>
                  <a:lnTo>
                    <a:pt x="183" y="186"/>
                  </a:lnTo>
                  <a:close/>
                </a:path>
              </a:pathLst>
            </a:custGeom>
            <a:solidFill>
              <a:srgbClr val="66FF33"/>
            </a:solidFill>
            <a:ln w="1905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45" name="Text Box 44">
              <a:extLst>
                <a:ext uri="{FF2B5EF4-FFF2-40B4-BE49-F238E27FC236}">
                  <a16:creationId xmlns:a16="http://schemas.microsoft.com/office/drawing/2014/main" id="{34E80CE6-A4ED-5F66-86D9-D81B972B93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1525"/>
              <a:ext cx="499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3200" b="0">
                  <a:solidFill>
                    <a:schemeClr val="bg1"/>
                  </a:solidFill>
                  <a:effectLst/>
                  <a:latin typeface="Arial" charset="0"/>
                  <a:sym typeface="Symbol" pitchFamily="18" charset="2"/>
                </a:rPr>
                <a:t></a:t>
              </a: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60F6AE6-7A48-FA38-FAA3-71B42484639F}"/>
                </a:ext>
              </a:extLst>
            </p:cNvPr>
            <p:cNvSpPr>
              <a:spLocks/>
            </p:cNvSpPr>
            <p:nvPr/>
          </p:nvSpPr>
          <p:spPr bwMode="auto">
            <a:xfrm rot="18699218">
              <a:off x="3314" y="2019"/>
              <a:ext cx="453" cy="252"/>
            </a:xfrm>
            <a:custGeom>
              <a:avLst/>
              <a:gdLst/>
              <a:ahLst/>
              <a:cxnLst>
                <a:cxn ang="0">
                  <a:pos x="183" y="186"/>
                </a:cxn>
                <a:cxn ang="0">
                  <a:pos x="213" y="0"/>
                </a:cxn>
                <a:cxn ang="0">
                  <a:pos x="272" y="183"/>
                </a:cxn>
                <a:cxn ang="0">
                  <a:pos x="408" y="92"/>
                </a:cxn>
                <a:cxn ang="0">
                  <a:pos x="317" y="228"/>
                </a:cxn>
                <a:cxn ang="0">
                  <a:pos x="453" y="364"/>
                </a:cxn>
                <a:cxn ang="0">
                  <a:pos x="272" y="273"/>
                </a:cxn>
                <a:cxn ang="0">
                  <a:pos x="181" y="410"/>
                </a:cxn>
                <a:cxn ang="0">
                  <a:pos x="181" y="273"/>
                </a:cxn>
                <a:cxn ang="0">
                  <a:pos x="0" y="273"/>
                </a:cxn>
                <a:cxn ang="0">
                  <a:pos x="183" y="186"/>
                </a:cxn>
              </a:cxnLst>
              <a:rect l="0" t="0" r="r" b="b"/>
              <a:pathLst>
                <a:path w="453" h="410">
                  <a:moveTo>
                    <a:pt x="183" y="186"/>
                  </a:moveTo>
                  <a:cubicBezTo>
                    <a:pt x="191" y="127"/>
                    <a:pt x="213" y="59"/>
                    <a:pt x="213" y="0"/>
                  </a:cubicBezTo>
                  <a:lnTo>
                    <a:pt x="272" y="183"/>
                  </a:lnTo>
                  <a:lnTo>
                    <a:pt x="408" y="92"/>
                  </a:lnTo>
                  <a:lnTo>
                    <a:pt x="317" y="228"/>
                  </a:lnTo>
                  <a:lnTo>
                    <a:pt x="453" y="364"/>
                  </a:lnTo>
                  <a:lnTo>
                    <a:pt x="272" y="273"/>
                  </a:lnTo>
                  <a:lnTo>
                    <a:pt x="181" y="410"/>
                  </a:lnTo>
                  <a:lnTo>
                    <a:pt x="181" y="273"/>
                  </a:lnTo>
                  <a:lnTo>
                    <a:pt x="0" y="273"/>
                  </a:lnTo>
                  <a:lnTo>
                    <a:pt x="183" y="186"/>
                  </a:lnTo>
                  <a:close/>
                </a:path>
              </a:pathLst>
            </a:custGeom>
            <a:solidFill>
              <a:srgbClr val="FFFF00"/>
            </a:solidFill>
            <a:ln w="381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134BD6-643E-59BF-8FA8-E2E220518152}"/>
              </a:ext>
            </a:extLst>
          </p:cNvPr>
          <p:cNvGrpSpPr>
            <a:grpSpLocks/>
          </p:cNvGrpSpPr>
          <p:nvPr/>
        </p:nvGrpSpPr>
        <p:grpSpPr bwMode="auto">
          <a:xfrm>
            <a:off x="5123657" y="4518861"/>
            <a:ext cx="4049712" cy="1401762"/>
            <a:chOff x="2961" y="2547"/>
            <a:chExt cx="2551" cy="883"/>
          </a:xfrm>
        </p:grpSpPr>
        <p:sp>
          <p:nvSpPr>
            <p:cNvPr id="48" name="Line 47">
              <a:extLst>
                <a:ext uri="{FF2B5EF4-FFF2-40B4-BE49-F238E27FC236}">
                  <a16:creationId xmlns:a16="http://schemas.microsoft.com/office/drawing/2014/main" id="{0DF5644A-B520-B4D7-9067-CE62E51D4B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1" y="2922"/>
              <a:ext cx="111" cy="281"/>
            </a:xfrm>
            <a:prstGeom prst="line">
              <a:avLst/>
            </a:prstGeom>
            <a:noFill/>
            <a:ln w="5715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it-IT" dirty="0">
                <a:solidFill>
                  <a:schemeClr val="bg1"/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3596835-5818-3758-CD68-98B6AF556E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61" y="2547"/>
              <a:ext cx="2551" cy="883"/>
              <a:chOff x="2961" y="2523"/>
              <a:chExt cx="2551" cy="883"/>
            </a:xfrm>
          </p:grpSpPr>
          <p:sp>
            <p:nvSpPr>
              <p:cNvPr id="50" name="Text Box 49">
                <a:extLst>
                  <a:ext uri="{FF2B5EF4-FFF2-40B4-BE49-F238E27FC236}">
                    <a16:creationId xmlns:a16="http://schemas.microsoft.com/office/drawing/2014/main" id="{344ED1F4-38EF-B6DE-4816-905C3859F7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7" y="2523"/>
                <a:ext cx="499" cy="3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3200" b="0">
                    <a:solidFill>
                      <a:schemeClr val="bg1"/>
                    </a:solidFill>
                    <a:effectLst/>
                    <a:latin typeface="Arial" charset="0"/>
                    <a:sym typeface="Symbol" pitchFamily="18" charset="2"/>
                  </a:rPr>
                  <a:t>e</a:t>
                </a:r>
                <a:r>
                  <a:rPr lang="en-US" sz="3200" b="0" baseline="30000">
                    <a:solidFill>
                      <a:schemeClr val="bg1"/>
                    </a:solidFill>
                    <a:effectLst/>
                    <a:latin typeface="Arial" charset="0"/>
                    <a:sym typeface="Symbol" pitchFamily="18" charset="2"/>
                  </a:rPr>
                  <a:t></a:t>
                </a:r>
                <a:endParaRPr lang="en-US" sz="3200" b="0">
                  <a:solidFill>
                    <a:schemeClr val="bg1"/>
                  </a:solidFill>
                  <a:effectLst/>
                  <a:latin typeface="Arial" charset="0"/>
                  <a:sym typeface="Symbol" pitchFamily="18" charset="2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9B3E82F-EBF4-3402-C50E-4AC757008F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69" y="2909"/>
                <a:ext cx="1543" cy="91"/>
                <a:chOff x="2272" y="2817"/>
                <a:chExt cx="747" cy="73"/>
              </a:xfrm>
            </p:grpSpPr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DAE8D871-B572-AC55-932C-CAC1E2B9B0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50" y="8"/>
                    </a:cxn>
                    <a:cxn ang="0">
                      <a:pos x="144" y="104"/>
                    </a:cxn>
                    <a:cxn ang="0">
                      <a:pos x="240" y="8"/>
                    </a:cxn>
                    <a:cxn ang="0">
                      <a:pos x="336" y="104"/>
                    </a:cxn>
                    <a:cxn ang="0">
                      <a:pos x="432" y="8"/>
                    </a:cxn>
                    <a:cxn ang="0">
                      <a:pos x="528" y="104"/>
                    </a:cxn>
                    <a:cxn ang="0">
                      <a:pos x="576" y="56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C0F99F8E-6666-3CED-D664-D8E8D86CA3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55" y="7"/>
                    </a:cxn>
                    <a:cxn ang="0">
                      <a:pos x="149" y="103"/>
                    </a:cxn>
                    <a:cxn ang="0">
                      <a:pos x="245" y="7"/>
                    </a:cxn>
                    <a:cxn ang="0">
                      <a:pos x="341" y="103"/>
                    </a:cxn>
                    <a:cxn ang="0">
                      <a:pos x="437" y="7"/>
                    </a:cxn>
                    <a:cxn ang="0">
                      <a:pos x="533" y="103"/>
                    </a:cxn>
                    <a:cxn ang="0">
                      <a:pos x="581" y="5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CE40D8F4-DD2C-C044-F9B7-094A5D362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28" y="5"/>
                    </a:cxn>
                    <a:cxn ang="0">
                      <a:pos x="85" y="10"/>
                    </a:cxn>
                    <a:cxn ang="0">
                      <a:pos x="119" y="18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2" name="Freeform 54">
                <a:extLst>
                  <a:ext uri="{FF2B5EF4-FFF2-40B4-BE49-F238E27FC236}">
                    <a16:creationId xmlns:a16="http://schemas.microsoft.com/office/drawing/2014/main" id="{998838C7-1F5D-E13A-62CA-9BEEADAA0DC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699218">
                <a:off x="3718" y="2775"/>
                <a:ext cx="453" cy="252"/>
              </a:xfrm>
              <a:custGeom>
                <a:avLst/>
                <a:gdLst/>
                <a:ahLst/>
                <a:cxnLst>
                  <a:cxn ang="0">
                    <a:pos x="183" y="186"/>
                  </a:cxn>
                  <a:cxn ang="0">
                    <a:pos x="213" y="0"/>
                  </a:cxn>
                  <a:cxn ang="0">
                    <a:pos x="272" y="183"/>
                  </a:cxn>
                  <a:cxn ang="0">
                    <a:pos x="408" y="92"/>
                  </a:cxn>
                  <a:cxn ang="0">
                    <a:pos x="317" y="228"/>
                  </a:cxn>
                  <a:cxn ang="0">
                    <a:pos x="453" y="364"/>
                  </a:cxn>
                  <a:cxn ang="0">
                    <a:pos x="272" y="273"/>
                  </a:cxn>
                  <a:cxn ang="0">
                    <a:pos x="181" y="410"/>
                  </a:cxn>
                  <a:cxn ang="0">
                    <a:pos x="181" y="273"/>
                  </a:cxn>
                  <a:cxn ang="0">
                    <a:pos x="0" y="273"/>
                  </a:cxn>
                  <a:cxn ang="0">
                    <a:pos x="183" y="186"/>
                  </a:cxn>
                </a:cxnLst>
                <a:rect l="0" t="0" r="r" b="b"/>
                <a:pathLst>
                  <a:path w="453" h="410">
                    <a:moveTo>
                      <a:pt x="183" y="186"/>
                    </a:moveTo>
                    <a:cubicBezTo>
                      <a:pt x="191" y="127"/>
                      <a:pt x="213" y="59"/>
                      <a:pt x="213" y="0"/>
                    </a:cubicBezTo>
                    <a:lnTo>
                      <a:pt x="272" y="183"/>
                    </a:lnTo>
                    <a:lnTo>
                      <a:pt x="408" y="92"/>
                    </a:lnTo>
                    <a:lnTo>
                      <a:pt x="317" y="228"/>
                    </a:lnTo>
                    <a:lnTo>
                      <a:pt x="453" y="364"/>
                    </a:lnTo>
                    <a:lnTo>
                      <a:pt x="272" y="273"/>
                    </a:lnTo>
                    <a:lnTo>
                      <a:pt x="181" y="410"/>
                    </a:lnTo>
                    <a:lnTo>
                      <a:pt x="181" y="273"/>
                    </a:lnTo>
                    <a:lnTo>
                      <a:pt x="0" y="273"/>
                    </a:lnTo>
                    <a:lnTo>
                      <a:pt x="183" y="186"/>
                    </a:lnTo>
                    <a:close/>
                  </a:path>
                </a:pathLst>
              </a:custGeom>
              <a:solidFill>
                <a:srgbClr val="FFFF00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Line 55">
                <a:extLst>
                  <a:ext uri="{FF2B5EF4-FFF2-40B4-BE49-F238E27FC236}">
                    <a16:creationId xmlns:a16="http://schemas.microsoft.com/office/drawing/2014/main" id="{638F3BFE-9519-0683-8E32-79CF7AABF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1" y="2836"/>
                <a:ext cx="950" cy="76"/>
              </a:xfrm>
              <a:prstGeom prst="line">
                <a:avLst/>
              </a:prstGeom>
              <a:noFill/>
              <a:ln w="5715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 Box 56">
                <a:extLst>
                  <a:ext uri="{FF2B5EF4-FFF2-40B4-BE49-F238E27FC236}">
                    <a16:creationId xmlns:a16="http://schemas.microsoft.com/office/drawing/2014/main" id="{B7453E45-D5C4-68F1-BE78-3F0FC2D588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9" y="2568"/>
                <a:ext cx="499" cy="3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3200" b="0">
                    <a:solidFill>
                      <a:schemeClr val="bg1"/>
                    </a:solidFill>
                    <a:effectLst/>
                    <a:latin typeface="Arial" charset="0"/>
                    <a:sym typeface="Symbol" pitchFamily="18" charset="2"/>
                  </a:rPr>
                  <a:t></a:t>
                </a:r>
              </a:p>
            </p:txBody>
          </p:sp>
          <p:sp>
            <p:nvSpPr>
              <p:cNvPr id="55" name="Text Box 57">
                <a:extLst>
                  <a:ext uri="{FF2B5EF4-FFF2-40B4-BE49-F238E27FC236}">
                    <a16:creationId xmlns:a16="http://schemas.microsoft.com/office/drawing/2014/main" id="{5FC480C7-D76B-3D33-EDBA-625454838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5" y="2976"/>
                <a:ext cx="1360" cy="430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1800" b="0">
                    <a:solidFill>
                      <a:schemeClr val="bg1"/>
                    </a:solidFill>
                    <a:effectLst/>
                    <a:latin typeface="Arial" charset="0"/>
                  </a:rPr>
                  <a:t>Inverse Compton</a:t>
                </a:r>
              </a:p>
              <a:p>
                <a:pPr>
                  <a:spcBef>
                    <a:spcPct val="15000"/>
                  </a:spcBef>
                  <a:buClrTx/>
                  <a:buSzTx/>
                  <a:buFontTx/>
                  <a:buNone/>
                </a:pPr>
                <a:r>
                  <a:rPr lang="en-US" sz="1800" b="0">
                    <a:solidFill>
                      <a:schemeClr val="bg1"/>
                    </a:solidFill>
                    <a:effectLst/>
                    <a:latin typeface="Arial" charset="0"/>
                  </a:rPr>
                  <a:t>(+Bremsstr.)</a:t>
                </a:r>
              </a:p>
            </p:txBody>
          </p:sp>
        </p:grpSp>
      </p:grpSp>
      <p:sp>
        <p:nvSpPr>
          <p:cNvPr id="61" name="Sole 60">
            <a:extLst>
              <a:ext uri="{FF2B5EF4-FFF2-40B4-BE49-F238E27FC236}">
                <a16:creationId xmlns:a16="http://schemas.microsoft.com/office/drawing/2014/main" id="{B51EC7E5-E472-0B7E-5249-D3DC5AF08510}"/>
              </a:ext>
            </a:extLst>
          </p:cNvPr>
          <p:cNvSpPr/>
          <p:nvPr/>
        </p:nvSpPr>
        <p:spPr>
          <a:xfrm>
            <a:off x="11162215" y="4830101"/>
            <a:ext cx="454315" cy="475279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  <a:sym typeface="Symbol" panose="05050102010706020507" pitchFamily="18" charset="2"/>
              </a:rPr>
              <a:t>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id="{9BC65347-60BD-10B8-B9FE-EFE358889F19}"/>
              </a:ext>
            </a:extLst>
          </p:cNvPr>
          <p:cNvSpPr/>
          <p:nvPr/>
        </p:nvSpPr>
        <p:spPr>
          <a:xfrm>
            <a:off x="11076530" y="2502502"/>
            <a:ext cx="540000" cy="54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CR</a:t>
            </a:r>
          </a:p>
        </p:txBody>
      </p:sp>
      <p:pic>
        <p:nvPicPr>
          <p:cNvPr id="63" name="Picture 2" descr="Risultati immagini per neutrino">
            <a:extLst>
              <a:ext uri="{FF2B5EF4-FFF2-40B4-BE49-F238E27FC236}">
                <a16:creationId xmlns:a16="http://schemas.microsoft.com/office/drawing/2014/main" id="{9753129B-870D-9D6B-F7F8-3AEAAF3F1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5593" y="4065098"/>
            <a:ext cx="44478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Ovale 63">
            <a:extLst>
              <a:ext uri="{FF2B5EF4-FFF2-40B4-BE49-F238E27FC236}">
                <a16:creationId xmlns:a16="http://schemas.microsoft.com/office/drawing/2014/main" id="{BB796FA4-FF4D-ECFD-7649-D0A14D38C5C1}"/>
              </a:ext>
            </a:extLst>
          </p:cNvPr>
          <p:cNvSpPr/>
          <p:nvPr/>
        </p:nvSpPr>
        <p:spPr>
          <a:xfrm>
            <a:off x="11076532" y="3283113"/>
            <a:ext cx="540000" cy="5400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p</a:t>
            </a:r>
            <a:r>
              <a:rPr lang="it-IT" sz="1600" baseline="30000" dirty="0">
                <a:solidFill>
                  <a:schemeClr val="tx1"/>
                </a:solidFill>
              </a:rPr>
              <a:t>- </a:t>
            </a:r>
            <a:r>
              <a:rPr lang="it-IT" sz="1600" dirty="0">
                <a:solidFill>
                  <a:schemeClr val="tx1"/>
                </a:solidFill>
              </a:rPr>
              <a:t>e</a:t>
            </a:r>
            <a:r>
              <a:rPr lang="it-IT" sz="1600" baseline="30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7B22008-B22E-09D6-56AA-9B8A8238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Spurio: ASTRI and LHAASO Workshop- 8/03/2023</a:t>
            </a:r>
            <a:endParaRPr lang="it-IT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134B7882-C031-A1AB-5F1C-2469725F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10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35415</TotalTime>
  <Words>2589</Words>
  <Application>Microsoft Office PowerPoint</Application>
  <PresentationFormat>Widescreen</PresentationFormat>
  <Paragraphs>448</Paragraphs>
  <Slides>36</Slides>
  <Notes>21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50" baseType="lpstr">
      <vt:lpstr>AAAAAC+ArialMT</vt:lpstr>
      <vt:lpstr>AAAAAI+Carlito</vt:lpstr>
      <vt:lpstr>Arial</vt:lpstr>
      <vt:lpstr>Calibri</vt:lpstr>
      <vt:lpstr>Calibri Light</vt:lpstr>
      <vt:lpstr>Cambria Math</vt:lpstr>
      <vt:lpstr>GEMPDR+Baskerville</vt:lpstr>
      <vt:lpstr>NewsGothicMT</vt:lpstr>
      <vt:lpstr>Symbol</vt:lpstr>
      <vt:lpstr>Times New Roman</vt:lpstr>
      <vt:lpstr>TrebuchetMS</vt:lpstr>
      <vt:lpstr>Wingdings</vt:lpstr>
      <vt:lpstr>Tema di Office</vt:lpstr>
      <vt:lpstr>Immagine bitmap</vt:lpstr>
      <vt:lpstr>Multi-messenger astrophysics </vt:lpstr>
      <vt:lpstr>Multimessenger probes: two/three communities</vt:lpstr>
      <vt:lpstr>Multimessenger: two communities</vt:lpstr>
      <vt:lpstr>Multimessenger: two leading actors </vt:lpstr>
      <vt:lpstr>Multi-messenger synergies</vt:lpstr>
      <vt:lpstr>Energy density </vt:lpstr>
      <vt:lpstr>Multimessenger: prejudices</vt:lpstr>
      <vt:lpstr>Multimessenger studies</vt:lpstr>
      <vt:lpstr>CRs, g-rays and n: intrinsically multimessenger</vt:lpstr>
      <vt:lpstr>Energy radiance </vt:lpstr>
      <vt:lpstr>The quest for galactic hadron sources</vt:lpstr>
      <vt:lpstr>The neutrino telescope world map 202*</vt:lpstr>
      <vt:lpstr>g-ray effective area and horizon</vt:lpstr>
      <vt:lpstr>Detecting n: effective area + angular resolution</vt:lpstr>
      <vt:lpstr>Presentazione standard di PowerPoint</vt:lpstr>
      <vt:lpstr>Angular resolution of neutrino telescopes</vt:lpstr>
      <vt:lpstr>Connecting network: EM, GW, n, g</vt:lpstr>
      <vt:lpstr>Presentazione standard di PowerPoint</vt:lpstr>
      <vt:lpstr>GW Observatories</vt:lpstr>
      <vt:lpstr>Gravitational wave alert distribution in O4</vt:lpstr>
      <vt:lpstr>KM3NeT n alert distribution</vt:lpstr>
      <vt:lpstr>Conclusions</vt:lpstr>
      <vt:lpstr>Spares</vt:lpstr>
      <vt:lpstr>Event topologies in neutrino telescopes</vt:lpstr>
      <vt:lpstr>Time domain: n vs. g</vt:lpstr>
      <vt:lpstr>Presentazione standard di PowerPoint</vt:lpstr>
      <vt:lpstr>Instrument sensitivity (O3b)</vt:lpstr>
      <vt:lpstr>The atmospheric neutrino background</vt:lpstr>
      <vt:lpstr>Presentazione standard di PowerPoint</vt:lpstr>
      <vt:lpstr>Search for cosmic sources: tracks+cascades</vt:lpstr>
      <vt:lpstr>Catalog-based searches (stacking sources)</vt:lpstr>
      <vt:lpstr>Multimessenger approaches: sending alerts</vt:lpstr>
      <vt:lpstr>Multi-messenger approaches: receiving alerts</vt:lpstr>
      <vt:lpstr>Presentazione standard di PowerPoint</vt:lpstr>
      <vt:lpstr>Presentazione standard di PowerPoint</vt:lpstr>
      <vt:lpstr>Sensitivity for a Galactic source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Spurio</dc:creator>
  <cp:lastModifiedBy>Maurizio Spurio</cp:lastModifiedBy>
  <cp:revision>607</cp:revision>
  <cp:lastPrinted>2019-04-08T14:25:59Z</cp:lastPrinted>
  <dcterms:created xsi:type="dcterms:W3CDTF">2017-04-19T13:15:59Z</dcterms:created>
  <dcterms:modified xsi:type="dcterms:W3CDTF">2023-03-06T16:57:32Z</dcterms:modified>
</cp:coreProperties>
</file>