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8" r:id="rId2"/>
    <p:sldId id="295" r:id="rId3"/>
    <p:sldId id="1046" r:id="rId4"/>
    <p:sldId id="899" r:id="rId5"/>
    <p:sldId id="951" r:id="rId6"/>
    <p:sldId id="359" r:id="rId7"/>
    <p:sldId id="955" r:id="rId8"/>
    <p:sldId id="989" r:id="rId9"/>
    <p:sldId id="1034" r:id="rId10"/>
    <p:sldId id="316" r:id="rId11"/>
    <p:sldId id="1007" r:id="rId12"/>
    <p:sldId id="323" r:id="rId13"/>
    <p:sldId id="1050" r:id="rId14"/>
    <p:sldId id="995" r:id="rId15"/>
    <p:sldId id="1002" r:id="rId16"/>
    <p:sldId id="1017" r:id="rId17"/>
    <p:sldId id="921" r:id="rId18"/>
    <p:sldId id="1015" r:id="rId19"/>
    <p:sldId id="1019" r:id="rId20"/>
    <p:sldId id="1062" r:id="rId21"/>
    <p:sldId id="932" r:id="rId22"/>
    <p:sldId id="1081" r:id="rId23"/>
    <p:sldId id="1013" r:id="rId24"/>
    <p:sldId id="1054" r:id="rId25"/>
    <p:sldId id="1060" r:id="rId26"/>
    <p:sldId id="1016" r:id="rId27"/>
    <p:sldId id="1077" r:id="rId28"/>
    <p:sldId id="1018" r:id="rId29"/>
    <p:sldId id="1037" r:id="rId30"/>
    <p:sldId id="1036" r:id="rId31"/>
    <p:sldId id="1055" r:id="rId32"/>
    <p:sldId id="1053" r:id="rId33"/>
    <p:sldId id="997" r:id="rId34"/>
    <p:sldId id="1071" r:id="rId35"/>
    <p:sldId id="1075" r:id="rId36"/>
    <p:sldId id="994" r:id="rId37"/>
    <p:sldId id="1051" r:id="rId38"/>
    <p:sldId id="834" r:id="rId39"/>
    <p:sldId id="357" r:id="rId40"/>
    <p:sldId id="1063" r:id="rId41"/>
    <p:sldId id="1065" r:id="rId42"/>
    <p:sldId id="915" r:id="rId43"/>
    <p:sldId id="1072" r:id="rId44"/>
    <p:sldId id="1076" r:id="rId45"/>
    <p:sldId id="1073" r:id="rId46"/>
    <p:sldId id="1070" r:id="rId47"/>
    <p:sldId id="1074" r:id="rId48"/>
    <p:sldId id="1080" r:id="rId49"/>
    <p:sldId id="1079" r:id="rId50"/>
    <p:sldId id="289" r:id="rId5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B0119B-E355-4CCD-B157-05F90FAF0A3B}" v="3" dt="2023-05-26T16:35:04.0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6903" autoAdjust="0"/>
  </p:normalViewPr>
  <p:slideViewPr>
    <p:cSldViewPr snapToGrid="0">
      <p:cViewPr varScale="1">
        <p:scale>
          <a:sx n="64" d="100"/>
          <a:sy n="64" d="100"/>
        </p:scale>
        <p:origin x="78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a Cardillo" userId="b5e71c5a-b64e-4045-a981-500ac0bf68af" providerId="ADAL" clId="{B9B0119B-E355-4CCD-B157-05F90FAF0A3B}"/>
    <pc:docChg chg="addSld delSld modSld">
      <pc:chgData name="Martina Cardillo" userId="b5e71c5a-b64e-4045-a981-500ac0bf68af" providerId="ADAL" clId="{B9B0119B-E355-4CCD-B157-05F90FAF0A3B}" dt="2023-05-26T16:36:24.121" v="8" actId="255"/>
      <pc:docMkLst>
        <pc:docMk/>
      </pc:docMkLst>
      <pc:sldChg chg="modSp add mod">
        <pc:chgData name="Martina Cardillo" userId="b5e71c5a-b64e-4045-a981-500ac0bf68af" providerId="ADAL" clId="{B9B0119B-E355-4CCD-B157-05F90FAF0A3B}" dt="2023-05-26T16:36:24.121" v="8" actId="255"/>
        <pc:sldMkLst>
          <pc:docMk/>
          <pc:sldMk cId="1873780830" sldId="357"/>
        </pc:sldMkLst>
        <pc:spChg chg="mod">
          <ac:chgData name="Martina Cardillo" userId="b5e71c5a-b64e-4045-a981-500ac0bf68af" providerId="ADAL" clId="{B9B0119B-E355-4CCD-B157-05F90FAF0A3B}" dt="2023-05-26T16:36:24.121" v="8" actId="255"/>
          <ac:spMkLst>
            <pc:docMk/>
            <pc:sldMk cId="1873780830" sldId="357"/>
            <ac:spMk id="2" creationId="{00000000-0000-0000-0000-000000000000}"/>
          </ac:spMkLst>
        </pc:spChg>
      </pc:sldChg>
      <pc:sldChg chg="del">
        <pc:chgData name="Martina Cardillo" userId="b5e71c5a-b64e-4045-a981-500ac0bf68af" providerId="ADAL" clId="{B9B0119B-E355-4CCD-B157-05F90FAF0A3B}" dt="2023-05-26T16:34:58.193" v="2" actId="2696"/>
        <pc:sldMkLst>
          <pc:docMk/>
          <pc:sldMk cId="2982290585" sldId="357"/>
        </pc:sldMkLst>
      </pc:sldChg>
      <pc:sldChg chg="del">
        <pc:chgData name="Martina Cardillo" userId="b5e71c5a-b64e-4045-a981-500ac0bf68af" providerId="ADAL" clId="{B9B0119B-E355-4CCD-B157-05F90FAF0A3B}" dt="2023-05-26T16:34:58.193" v="2" actId="2696"/>
        <pc:sldMkLst>
          <pc:docMk/>
          <pc:sldMk cId="1172053996" sldId="362"/>
        </pc:sldMkLst>
      </pc:sldChg>
      <pc:sldChg chg="add del">
        <pc:chgData name="Martina Cardillo" userId="b5e71c5a-b64e-4045-a981-500ac0bf68af" providerId="ADAL" clId="{B9B0119B-E355-4CCD-B157-05F90FAF0A3B}" dt="2023-05-26T16:35:07.401" v="4" actId="47"/>
        <pc:sldMkLst>
          <pc:docMk/>
          <pc:sldMk cId="1679824999" sldId="362"/>
        </pc:sldMkLst>
      </pc:sldChg>
      <pc:sldChg chg="del">
        <pc:chgData name="Martina Cardillo" userId="b5e71c5a-b64e-4045-a981-500ac0bf68af" providerId="ADAL" clId="{B9B0119B-E355-4CCD-B157-05F90FAF0A3B}" dt="2023-05-26T16:34:58.193" v="2" actId="2696"/>
        <pc:sldMkLst>
          <pc:docMk/>
          <pc:sldMk cId="645466406" sldId="834"/>
        </pc:sldMkLst>
      </pc:sldChg>
      <pc:sldChg chg="add">
        <pc:chgData name="Martina Cardillo" userId="b5e71c5a-b64e-4045-a981-500ac0bf68af" providerId="ADAL" clId="{B9B0119B-E355-4CCD-B157-05F90FAF0A3B}" dt="2023-05-26T16:35:04.059" v="3"/>
        <pc:sldMkLst>
          <pc:docMk/>
          <pc:sldMk cId="2849428223" sldId="834"/>
        </pc:sldMkLst>
      </pc:sldChg>
      <pc:sldChg chg="modAnim">
        <pc:chgData name="Martina Cardillo" userId="b5e71c5a-b64e-4045-a981-500ac0bf68af" providerId="ADAL" clId="{B9B0119B-E355-4CCD-B157-05F90FAF0A3B}" dt="2023-05-26T16:34:34.910" v="1"/>
        <pc:sldMkLst>
          <pc:docMk/>
          <pc:sldMk cId="3202728404" sldId="10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86A68-4D4D-4765-862E-34A855705170}" type="datetimeFigureOut">
              <a:rPr lang="it-IT" smtClean="0"/>
              <a:t>29/05/2023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675621-DEA7-4559-997B-0406DB89C3CF}" type="slidenum">
              <a:rPr lang="it-IT" smtClean="0"/>
              <a:t>‹N›</a:t>
            </a:fld>
            <a:endParaRPr lang="it-IT"/>
          </a:p>
        </p:txBody>
      </p:sp>
    </p:spTree>
    <p:extLst>
      <p:ext uri="{BB962C8B-B14F-4D97-AF65-F5344CB8AC3E}">
        <p14:creationId xmlns:p14="http://schemas.microsoft.com/office/powerpoint/2010/main" val="306764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sz="1800" b="0" i="0" u="none" strike="noStrike" baseline="0" dirty="0">
                <a:latin typeface="Cambria" panose="02040503050406030204" pitchFamily="18" charset="0"/>
              </a:rPr>
              <a:t>Per quanto riguarda la prima tecnica di  rilevazione (scintillatori e  water </a:t>
            </a:r>
            <a:r>
              <a:rPr lang="it-IT" sz="1800" b="0" i="0" u="none" strike="noStrike" baseline="0" dirty="0" err="1">
                <a:latin typeface="Cambria" panose="02040503050406030204" pitchFamily="18" charset="0"/>
              </a:rPr>
              <a:t>cherenkov</a:t>
            </a:r>
            <a:r>
              <a:rPr lang="it-IT" sz="1800" b="0" i="0" u="none" strike="noStrike" baseline="0" dirty="0">
                <a:latin typeface="Cambria" panose="02040503050406030204" pitchFamily="18" charset="0"/>
              </a:rPr>
              <a:t>), c’è il vantaggio di un cosiddetto duty-</a:t>
            </a:r>
            <a:r>
              <a:rPr lang="it-IT" sz="1800" b="0" i="0" u="none" strike="noStrike" baseline="0" dirty="0" err="1">
                <a:latin typeface="Cambria" panose="02040503050406030204" pitchFamily="18" charset="0"/>
              </a:rPr>
              <a:t>cicle</a:t>
            </a:r>
            <a:r>
              <a:rPr lang="it-IT" sz="1800" b="0" i="0" u="none" strike="noStrike" baseline="0" dirty="0">
                <a:latin typeface="Cambria" panose="02040503050406030204" pitchFamily="18" charset="0"/>
              </a:rPr>
              <a:t> maggiore perché l’osservazione e possibile in qualsiasi ora del giorno e con qualsiasi tempo atmosferico,</a:t>
            </a:r>
          </a:p>
          <a:p>
            <a:pPr algn="l"/>
            <a:r>
              <a:rPr lang="it-IT" sz="1800" b="0" i="0" u="none" strike="noStrike" baseline="0" dirty="0">
                <a:latin typeface="Cambria" panose="02040503050406030204" pitchFamily="18" charset="0"/>
              </a:rPr>
              <a:t>Oltre che del campo di vista molto ampio (&gt;45°). La </a:t>
            </a:r>
            <a:r>
              <a:rPr lang="it-IT" sz="1800" b="0" i="0" u="none" strike="noStrike" baseline="0" dirty="0" err="1">
                <a:latin typeface="Cambria" panose="02040503050406030204" pitchFamily="18" charset="0"/>
              </a:rPr>
              <a:t>sensibilita</a:t>
            </a:r>
            <a:r>
              <a:rPr lang="it-IT" sz="1800" b="0" i="0" u="none" strike="noStrike" baseline="0" dirty="0">
                <a:latin typeface="Cambria" panose="02040503050406030204" pitchFamily="18" charset="0"/>
              </a:rPr>
              <a:t>, comunque, e limitata, a causa dell’impossibilita di puntare una sorgente e a causa della bassa capacita, per la rilevazione gamma, di eliminare le componenti di background dovute ai raggi cosmici stessi, che sono un fattore 1000 </a:t>
            </a:r>
            <a:r>
              <a:rPr lang="it-IT" sz="1800" b="0" i="0" u="none" strike="noStrike" baseline="0" dirty="0" err="1">
                <a:latin typeface="Cambria" panose="02040503050406030204" pitchFamily="18" charset="0"/>
              </a:rPr>
              <a:t>piu</a:t>
            </a:r>
            <a:r>
              <a:rPr lang="it-IT" sz="1800" b="0" i="0" u="none" strike="noStrike" baseline="0" dirty="0">
                <a:latin typeface="Cambria" panose="02040503050406030204" pitchFamily="18" charset="0"/>
              </a:rPr>
              <a:t> numerosi dei raggi gamma.</a:t>
            </a:r>
            <a:endParaRPr lang="it-IT" dirty="0"/>
          </a:p>
        </p:txBody>
      </p:sp>
      <p:sp>
        <p:nvSpPr>
          <p:cNvPr id="4" name="Segnaposto numero diapositiva 3"/>
          <p:cNvSpPr>
            <a:spLocks noGrp="1"/>
          </p:cNvSpPr>
          <p:nvPr>
            <p:ph type="sldNum" sz="quarter" idx="5"/>
          </p:nvPr>
        </p:nvSpPr>
        <p:spPr/>
        <p:txBody>
          <a:bodyPr/>
          <a:lstStyle/>
          <a:p>
            <a:fld id="{26AAC529-583D-41D9-8F63-BB390834393D}" type="slidenum">
              <a:rPr lang="it-IT" smtClean="0"/>
              <a:t>6</a:t>
            </a:fld>
            <a:endParaRPr lang="it-IT"/>
          </a:p>
        </p:txBody>
      </p:sp>
    </p:spTree>
    <p:extLst>
      <p:ext uri="{BB962C8B-B14F-4D97-AF65-F5344CB8AC3E}">
        <p14:creationId xmlns:p14="http://schemas.microsoft.com/office/powerpoint/2010/main" val="3474023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Non sono sorgenti di accelerazione ma…</a:t>
            </a:r>
          </a:p>
        </p:txBody>
      </p:sp>
      <p:sp>
        <p:nvSpPr>
          <p:cNvPr id="4" name="Segnaposto numero diapositiva 3"/>
          <p:cNvSpPr>
            <a:spLocks noGrp="1"/>
          </p:cNvSpPr>
          <p:nvPr>
            <p:ph type="sldNum" sz="quarter" idx="5"/>
          </p:nvPr>
        </p:nvSpPr>
        <p:spPr/>
        <p:txBody>
          <a:bodyPr/>
          <a:lstStyle/>
          <a:p>
            <a:fld id="{26AAC529-583D-41D9-8F63-BB390834393D}" type="slidenum">
              <a:rPr lang="it-IT" smtClean="0"/>
              <a:t>20</a:t>
            </a:fld>
            <a:endParaRPr lang="it-IT"/>
          </a:p>
        </p:txBody>
      </p:sp>
    </p:spTree>
    <p:extLst>
      <p:ext uri="{BB962C8B-B14F-4D97-AF65-F5344CB8AC3E}">
        <p14:creationId xmlns:p14="http://schemas.microsoft.com/office/powerpoint/2010/main" val="3670264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6AAC529-583D-41D9-8F63-BB390834393D}" type="slidenum">
              <a:rPr lang="it-IT" smtClean="0"/>
              <a:t>22</a:t>
            </a:fld>
            <a:endParaRPr lang="it-IT"/>
          </a:p>
        </p:txBody>
      </p:sp>
    </p:spTree>
    <p:extLst>
      <p:ext uri="{BB962C8B-B14F-4D97-AF65-F5344CB8AC3E}">
        <p14:creationId xmlns:p14="http://schemas.microsoft.com/office/powerpoint/2010/main" val="6269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…Da qui chiaramente è iniziato il putiferio tra gli altri strumenti, presenti e futuri, per capire meglio cosa LHAASO sta osservando e in generale per riuscire a selezionare i candidati </a:t>
            </a:r>
            <a:r>
              <a:rPr lang="it-IT" dirty="0" err="1"/>
              <a:t>pevatroni</a:t>
            </a:r>
            <a:r>
              <a:rPr lang="it-IT" dirty="0"/>
              <a:t> della nostra Galassia</a:t>
            </a:r>
          </a:p>
          <a:p>
            <a:endParaRPr lang="it-IT" dirty="0"/>
          </a:p>
          <a:p>
            <a:r>
              <a:rPr lang="en-US" sz="1800" b="0" i="0" u="none" strike="noStrike" baseline="0" dirty="0">
                <a:solidFill>
                  <a:srgbClr val="000000"/>
                </a:solidFill>
                <a:latin typeface="Arial" panose="020B0604020202020204" pitchFamily="34" charset="0"/>
              </a:rPr>
              <a:t>We acknowledge the significant results obtained by HAWC and recognize that they hinted at what LHAASO saw successively </a:t>
            </a:r>
            <a:endParaRPr lang="it-IT" dirty="0"/>
          </a:p>
          <a:p>
            <a:r>
              <a:rPr lang="en-US" sz="1800" b="0" i="0" u="none" strike="noStrike" baseline="0" dirty="0">
                <a:solidFill>
                  <a:srgbClr val="000000"/>
                </a:solidFill>
                <a:latin typeface="Arial" panose="020B0604020202020204" pitchFamily="34" charset="0"/>
              </a:rPr>
              <a:t>However, we think LHAASO results were a breakthrough for two main reasons, the extension by an order of magnitude of energy range and the relatively large number of sources. </a:t>
            </a:r>
          </a:p>
          <a:p>
            <a:r>
              <a:rPr lang="en-US" sz="1800" b="0" i="0" u="none" strike="noStrike" baseline="0" dirty="0">
                <a:solidFill>
                  <a:srgbClr val="000000"/>
                </a:solidFill>
                <a:latin typeface="Arial" panose="020B0604020202020204" pitchFamily="34" charset="0"/>
              </a:rPr>
              <a:t>Despite the fact the portion of the Galaxy observable by the LHAASO site is smaller than that by the HAWC site (and it doesn’t include the Galactic center) LHAASO tripled the number of known sources emitting above 100 </a:t>
            </a:r>
            <a:r>
              <a:rPr lang="en-US" sz="1800" b="0" i="0" u="none" strike="noStrike" baseline="0" dirty="0" err="1">
                <a:solidFill>
                  <a:srgbClr val="000000"/>
                </a:solidFill>
                <a:latin typeface="Arial" panose="020B0604020202020204" pitchFamily="34" charset="0"/>
              </a:rPr>
              <a:t>TeV</a:t>
            </a:r>
            <a:r>
              <a:rPr lang="en-US" sz="1800" b="0" i="0" u="none" strike="noStrike" baseline="0" dirty="0">
                <a:solidFill>
                  <a:srgbClr val="000000"/>
                </a:solidFill>
                <a:latin typeface="Arial" panose="020B0604020202020204" pitchFamily="34" charset="0"/>
              </a:rPr>
              <a:t>, demonstrating that this feature is quite common on galactic sources. The number of sources for which a hadronic scenario is almost excluded increased similarly. </a:t>
            </a:r>
          </a:p>
          <a:p>
            <a:r>
              <a:rPr lang="en-US" sz="1800" b="0" i="0" u="none" strike="noStrike" baseline="0" dirty="0">
                <a:solidFill>
                  <a:srgbClr val="000000"/>
                </a:solidFill>
                <a:latin typeface="Arial" panose="020B0604020202020204" pitchFamily="34" charset="0"/>
              </a:rPr>
              <a:t>Moreover, the detection of photons near (in some cases above) 1 </a:t>
            </a:r>
            <a:r>
              <a:rPr lang="en-US" sz="1800" b="0" i="0" u="none" strike="noStrike" baseline="0" dirty="0" err="1">
                <a:solidFill>
                  <a:srgbClr val="000000"/>
                </a:solidFill>
                <a:latin typeface="Arial" panose="020B0604020202020204" pitchFamily="34" charset="0"/>
              </a:rPr>
              <a:t>PeV</a:t>
            </a:r>
            <a:r>
              <a:rPr lang="en-US" sz="1800" b="0" i="0" u="none" strike="noStrike" baseline="0" dirty="0">
                <a:solidFill>
                  <a:srgbClr val="000000"/>
                </a:solidFill>
                <a:latin typeface="Arial" panose="020B0604020202020204" pitchFamily="34" charset="0"/>
              </a:rPr>
              <a:t> challenge an astrophysical explanation of what we are observing (both assuming hadronic or leptonic origin) </a:t>
            </a:r>
          </a:p>
          <a:p>
            <a:r>
              <a:rPr lang="en-US" sz="1800" b="0" i="0" u="none" strike="noStrike" baseline="0" dirty="0">
                <a:solidFill>
                  <a:srgbClr val="000000"/>
                </a:solidFill>
                <a:latin typeface="Arial" panose="020B0604020202020204" pitchFamily="34" charset="0"/>
              </a:rPr>
              <a:t>Let us also note that LHAASO obtained these results with only 10 months of observations, suggesting these 12 sources are only the top of the iceberg of what will be detected by future observations of both LHAASO and other instruments based on the same technology (i.e. SWGO at the south). </a:t>
            </a:r>
          </a:p>
          <a:p>
            <a:r>
              <a:rPr lang="en-US" sz="1800" b="0" i="0" u="none" strike="noStrike" baseline="0" dirty="0">
                <a:solidFill>
                  <a:srgbClr val="000000"/>
                </a:solidFill>
                <a:latin typeface="Arial" panose="020B0604020202020204" pitchFamily="34" charset="0"/>
              </a:rPr>
              <a:t>We tried to better explain our point of view also in the text. </a:t>
            </a:r>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23</a:t>
            </a:fld>
            <a:endParaRPr lang="it-IT"/>
          </a:p>
        </p:txBody>
      </p:sp>
    </p:spTree>
    <p:extLst>
      <p:ext uri="{BB962C8B-B14F-4D97-AF65-F5344CB8AC3E}">
        <p14:creationId xmlns:p14="http://schemas.microsoft.com/office/powerpoint/2010/main" val="3707644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a:t>
            </a:r>
            <a:r>
              <a:rPr lang="it-IT" dirty="0" err="1"/>
              <a:t>Have</a:t>
            </a:r>
            <a:r>
              <a:rPr lang="it-IT" dirty="0"/>
              <a:t> a look to the </a:t>
            </a:r>
            <a:r>
              <a:rPr lang="it-IT" dirty="0" err="1"/>
              <a:t>columns</a:t>
            </a:r>
            <a:r>
              <a:rPr lang="it-IT" dirty="0"/>
              <a:t> "</a:t>
            </a:r>
            <a:r>
              <a:rPr lang="it-IT" dirty="0" err="1"/>
              <a:t>Possible</a:t>
            </a:r>
            <a:r>
              <a:rPr lang="it-IT" dirty="0"/>
              <a:t> </a:t>
            </a:r>
            <a:r>
              <a:rPr lang="it-IT" dirty="0" err="1"/>
              <a:t>origin</a:t>
            </a:r>
            <a:r>
              <a:rPr lang="it-IT" dirty="0"/>
              <a:t>" and "</a:t>
            </a:r>
            <a:r>
              <a:rPr lang="it-IT" dirty="0" err="1"/>
              <a:t>Potential</a:t>
            </a:r>
            <a:r>
              <a:rPr lang="it-IT" dirty="0"/>
              <a:t> TeV </a:t>
            </a:r>
            <a:r>
              <a:rPr lang="it-IT" dirty="0" err="1"/>
              <a:t>Counterpart</a:t>
            </a:r>
            <a:r>
              <a:rPr lang="it-IT" dirty="0"/>
              <a:t>" </a:t>
            </a:r>
            <a:r>
              <a:rPr lang="it-IT" dirty="0">
                <a:sym typeface="Wingdings" panose="05000000000000000000" pitchFamily="2" charset="2"/>
              </a:rPr>
              <a:t> spiegare la problematica della risoluzione angolare</a:t>
            </a:r>
            <a:endParaRPr lang="it-IT" dirty="0"/>
          </a:p>
        </p:txBody>
      </p:sp>
      <p:sp>
        <p:nvSpPr>
          <p:cNvPr id="4" name="Segnaposto numero diapositiva 3"/>
          <p:cNvSpPr>
            <a:spLocks noGrp="1"/>
          </p:cNvSpPr>
          <p:nvPr>
            <p:ph type="sldNum" sz="quarter" idx="5"/>
          </p:nvPr>
        </p:nvSpPr>
        <p:spPr/>
        <p:txBody>
          <a:bodyPr/>
          <a:lstStyle/>
          <a:p>
            <a:fld id="{26AAC529-583D-41D9-8F63-BB390834393D}" type="slidenum">
              <a:rPr lang="it-IT" smtClean="0"/>
              <a:t>24</a:t>
            </a:fld>
            <a:endParaRPr lang="it-IT"/>
          </a:p>
        </p:txBody>
      </p:sp>
    </p:spTree>
    <p:extLst>
      <p:ext uri="{BB962C8B-B14F-4D97-AF65-F5344CB8AC3E}">
        <p14:creationId xmlns:p14="http://schemas.microsoft.com/office/powerpoint/2010/main" val="1897715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dirty="0" err="1"/>
              <a:t>Complex</a:t>
            </a:r>
            <a:r>
              <a:rPr lang="it-IT" dirty="0"/>
              <a:t> </a:t>
            </a:r>
            <a:r>
              <a:rPr lang="it-IT" dirty="0" err="1"/>
              <a:t>enviroinment</a:t>
            </a:r>
            <a:r>
              <a:rPr lang="it-IT" dirty="0"/>
              <a:t> traducibile come "un gran casino"</a:t>
            </a:r>
          </a:p>
          <a:p>
            <a:pPr algn="l"/>
            <a:r>
              <a:rPr lang="it-IT" dirty="0"/>
              <a:t>Two of the sources with the </a:t>
            </a:r>
            <a:r>
              <a:rPr lang="it-IT" dirty="0" err="1"/>
              <a:t>highest</a:t>
            </a:r>
            <a:r>
              <a:rPr lang="it-IT" dirty="0"/>
              <a:t> </a:t>
            </a:r>
            <a:r>
              <a:rPr lang="it-IT" dirty="0" err="1"/>
              <a:t>significance</a:t>
            </a:r>
            <a:endParaRPr lang="it-IT" dirty="0"/>
          </a:p>
          <a:p>
            <a:pPr algn="l"/>
            <a:r>
              <a:rPr lang="it-IT" dirty="0"/>
              <a:t>J1825: HAWC risolve tre sorgenti, HESS 2 e ci sono sia PSR ma anche </a:t>
            </a:r>
            <a:r>
              <a:rPr lang="it-IT" dirty="0" err="1"/>
              <a:t>SNRs</a:t>
            </a:r>
            <a:endParaRPr lang="it-IT" dirty="0"/>
          </a:p>
          <a:p>
            <a:pPr algn="l"/>
            <a:r>
              <a:rPr lang="it-IT" dirty="0"/>
              <a:t>J1908: 2 PSR e una SNR nei dintorni (interagente con le </a:t>
            </a:r>
            <a:r>
              <a:rPr lang="it-IT" dirty="0" err="1"/>
              <a:t>MCs</a:t>
            </a:r>
            <a:r>
              <a:rPr lang="it-IT" dirty="0"/>
              <a:t>)</a:t>
            </a:r>
          </a:p>
          <a:p>
            <a:pPr algn="l"/>
            <a:endParaRPr lang="it-IT" dirty="0"/>
          </a:p>
          <a:p>
            <a:pPr algn="l"/>
            <a:r>
              <a:rPr lang="en-US" sz="1800" b="0" i="0" u="none" strike="noStrike" baseline="0" dirty="0" err="1">
                <a:solidFill>
                  <a:srgbClr val="000000"/>
                </a:solidFill>
                <a:latin typeface="URWPalladioL-Roma"/>
              </a:rPr>
              <a:t>PWNe</a:t>
            </a:r>
            <a:r>
              <a:rPr lang="en-US" sz="1800" b="0" i="0" u="none" strike="noStrike" baseline="0" dirty="0">
                <a:solidFill>
                  <a:srgbClr val="000000"/>
                </a:solidFill>
                <a:latin typeface="URWPalladioL-Roma"/>
              </a:rPr>
              <a:t> should be the most numerous between the different kinds of Galactic sources </a:t>
            </a:r>
            <a:r>
              <a:rPr lang="en-US" sz="1800" b="0" i="0" u="none" strike="noStrike" baseline="0" dirty="0">
                <a:solidFill>
                  <a:srgbClr val="000000"/>
                </a:solidFill>
                <a:latin typeface="SFSS0500"/>
              </a:rPr>
              <a:t>328</a:t>
            </a:r>
          </a:p>
          <a:p>
            <a:pPr algn="l"/>
            <a:r>
              <a:rPr lang="en-US" sz="1800" b="0" i="0" u="none" strike="noStrike" baseline="0" dirty="0">
                <a:solidFill>
                  <a:srgbClr val="000000"/>
                </a:solidFill>
                <a:latin typeface="URWPalladioL-Roma"/>
              </a:rPr>
              <a:t>[</a:t>
            </a:r>
            <a:r>
              <a:rPr lang="en-US" sz="1800" b="0" i="0" u="none" strike="noStrike" baseline="0" dirty="0">
                <a:solidFill>
                  <a:srgbClr val="0875B8"/>
                </a:solidFill>
                <a:latin typeface="URWPalladioL-Roma"/>
              </a:rPr>
              <a:t>48</a:t>
            </a:r>
            <a:r>
              <a:rPr lang="en-US" sz="1800" b="0" i="0" u="none" strike="noStrike" baseline="0" dirty="0">
                <a:solidFill>
                  <a:srgbClr val="000000"/>
                </a:solidFill>
                <a:latin typeface="URWPalladioL-Roma"/>
              </a:rPr>
              <a:t>] and their </a:t>
            </a:r>
            <a:r>
              <a:rPr lang="en-US" sz="1800" b="0" i="1" u="none" strike="noStrike" baseline="0" dirty="0">
                <a:solidFill>
                  <a:srgbClr val="000000"/>
                </a:solidFill>
                <a:latin typeface="PazoMath-Italic"/>
              </a:rPr>
              <a:t>γ</a:t>
            </a:r>
            <a:r>
              <a:rPr lang="en-US" sz="1800" b="0" i="0" u="none" strike="noStrike" baseline="0" dirty="0">
                <a:solidFill>
                  <a:srgbClr val="000000"/>
                </a:solidFill>
                <a:latin typeface="URWPalladioL-Roma"/>
              </a:rPr>
              <a:t>-ray emission is estimated to last a very long time (</a:t>
            </a:r>
            <a:r>
              <a:rPr lang="en-US" sz="1800" b="0" i="0" u="none" strike="noStrike" baseline="0" dirty="0">
                <a:solidFill>
                  <a:srgbClr val="000000"/>
                </a:solidFill>
                <a:latin typeface="CMSY10"/>
              </a:rPr>
              <a:t>∼ </a:t>
            </a:r>
            <a:r>
              <a:rPr lang="en-US" sz="1800" b="0" i="0" u="none" strike="noStrike" baseline="0" dirty="0">
                <a:solidFill>
                  <a:srgbClr val="000000"/>
                </a:solidFill>
                <a:latin typeface="URWPalladioL-Roma"/>
              </a:rPr>
              <a:t>100 </a:t>
            </a:r>
            <a:r>
              <a:rPr lang="en-US" sz="1800" b="0" i="0" u="none" strike="noStrike" baseline="0" dirty="0" err="1">
                <a:solidFill>
                  <a:srgbClr val="000000"/>
                </a:solidFill>
                <a:latin typeface="URWPalladioL-Roma"/>
              </a:rPr>
              <a:t>kyrs</a:t>
            </a:r>
            <a:r>
              <a:rPr lang="en-US" sz="1800" b="0" i="0" u="none" strike="noStrike" baseline="0" dirty="0">
                <a:solidFill>
                  <a:srgbClr val="000000"/>
                </a:solidFill>
                <a:latin typeface="URWPalladioL-Roma"/>
              </a:rPr>
              <a:t>) </a:t>
            </a:r>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26</a:t>
            </a:fld>
            <a:endParaRPr lang="it-IT"/>
          </a:p>
        </p:txBody>
      </p:sp>
    </p:spTree>
    <p:extLst>
      <p:ext uri="{BB962C8B-B14F-4D97-AF65-F5344CB8AC3E}">
        <p14:creationId xmlns:p14="http://schemas.microsoft.com/office/powerpoint/2010/main" val="722346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dirty="0" err="1"/>
              <a:t>Complex</a:t>
            </a:r>
            <a:r>
              <a:rPr lang="it-IT" dirty="0"/>
              <a:t> </a:t>
            </a:r>
            <a:r>
              <a:rPr lang="it-IT" dirty="0" err="1"/>
              <a:t>enviroinment</a:t>
            </a:r>
            <a:r>
              <a:rPr lang="it-IT" dirty="0"/>
              <a:t> traducibile come "un gran casino"</a:t>
            </a:r>
          </a:p>
          <a:p>
            <a:pPr algn="l"/>
            <a:r>
              <a:rPr lang="it-IT" dirty="0"/>
              <a:t>Two of the sources with the </a:t>
            </a:r>
            <a:r>
              <a:rPr lang="it-IT" dirty="0" err="1"/>
              <a:t>highest</a:t>
            </a:r>
            <a:r>
              <a:rPr lang="it-IT" dirty="0"/>
              <a:t> </a:t>
            </a:r>
            <a:r>
              <a:rPr lang="it-IT" dirty="0" err="1"/>
              <a:t>significance</a:t>
            </a:r>
            <a:endParaRPr lang="it-IT" dirty="0"/>
          </a:p>
          <a:p>
            <a:pPr algn="l"/>
            <a:r>
              <a:rPr lang="it-IT" dirty="0"/>
              <a:t>J1825: HAWC risolve tre sorgenti, HESS 2 e ci sono sia PSR ma anche </a:t>
            </a:r>
            <a:r>
              <a:rPr lang="it-IT" dirty="0" err="1"/>
              <a:t>SNRs</a:t>
            </a:r>
            <a:endParaRPr lang="it-IT" dirty="0"/>
          </a:p>
          <a:p>
            <a:pPr algn="l"/>
            <a:r>
              <a:rPr lang="it-IT" dirty="0"/>
              <a:t>J1908: 2 PSR e una SNR nei dintorni (interagente con le </a:t>
            </a:r>
            <a:r>
              <a:rPr lang="it-IT" dirty="0" err="1"/>
              <a:t>MCs</a:t>
            </a:r>
            <a:r>
              <a:rPr lang="it-IT" dirty="0"/>
              <a:t>)</a:t>
            </a:r>
          </a:p>
          <a:p>
            <a:pPr algn="l"/>
            <a:endParaRPr lang="it-IT" dirty="0"/>
          </a:p>
          <a:p>
            <a:pPr algn="l"/>
            <a:r>
              <a:rPr lang="en-US" sz="1800" b="0" i="0" u="none" strike="noStrike" baseline="0" dirty="0" err="1">
                <a:solidFill>
                  <a:srgbClr val="000000"/>
                </a:solidFill>
                <a:latin typeface="URWPalladioL-Roma"/>
              </a:rPr>
              <a:t>PWNe</a:t>
            </a:r>
            <a:r>
              <a:rPr lang="en-US" sz="1800" b="0" i="0" u="none" strike="noStrike" baseline="0" dirty="0">
                <a:solidFill>
                  <a:srgbClr val="000000"/>
                </a:solidFill>
                <a:latin typeface="URWPalladioL-Roma"/>
              </a:rPr>
              <a:t> should be the most numerous between the different kinds of Galactic sources and their </a:t>
            </a:r>
            <a:r>
              <a:rPr lang="en-US" sz="1800" b="0" i="1" u="none" strike="noStrike" baseline="0" dirty="0">
                <a:solidFill>
                  <a:srgbClr val="000000"/>
                </a:solidFill>
                <a:latin typeface="PazoMath-Italic"/>
              </a:rPr>
              <a:t>γ</a:t>
            </a:r>
            <a:r>
              <a:rPr lang="en-US" sz="1800" b="0" i="0" u="none" strike="noStrike" baseline="0" dirty="0">
                <a:solidFill>
                  <a:srgbClr val="000000"/>
                </a:solidFill>
                <a:latin typeface="URWPalladioL-Roma"/>
              </a:rPr>
              <a:t>-ray emission is estimated to last a very long time (</a:t>
            </a:r>
            <a:r>
              <a:rPr lang="en-US" sz="1800" b="0" i="0" u="none" strike="noStrike" baseline="0" dirty="0">
                <a:solidFill>
                  <a:srgbClr val="000000"/>
                </a:solidFill>
                <a:latin typeface="CMSY10"/>
              </a:rPr>
              <a:t>∼ </a:t>
            </a:r>
            <a:r>
              <a:rPr lang="en-US" sz="1800" b="0" i="0" u="none" strike="noStrike" baseline="0" dirty="0">
                <a:solidFill>
                  <a:srgbClr val="000000"/>
                </a:solidFill>
                <a:latin typeface="URWPalladioL-Roma"/>
              </a:rPr>
              <a:t>100 </a:t>
            </a:r>
            <a:r>
              <a:rPr lang="en-US" sz="1800" b="0" i="0" u="none" strike="noStrike" baseline="0" dirty="0" err="1">
                <a:solidFill>
                  <a:srgbClr val="000000"/>
                </a:solidFill>
                <a:latin typeface="URWPalladioL-Roma"/>
              </a:rPr>
              <a:t>kyrs</a:t>
            </a:r>
            <a:r>
              <a:rPr lang="en-US" sz="1800" b="0" i="0" u="none" strike="noStrike" baseline="0" dirty="0">
                <a:solidFill>
                  <a:srgbClr val="000000"/>
                </a:solidFill>
                <a:latin typeface="URWPalladioL-Roma"/>
              </a:rPr>
              <a:t>) </a:t>
            </a:r>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27</a:t>
            </a:fld>
            <a:endParaRPr lang="it-IT"/>
          </a:p>
        </p:txBody>
      </p:sp>
    </p:spTree>
    <p:extLst>
      <p:ext uri="{BB962C8B-B14F-4D97-AF65-F5344CB8AC3E}">
        <p14:creationId xmlns:p14="http://schemas.microsoft.com/office/powerpoint/2010/main" val="2389542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1" i="1" u="none" strike="noStrike" baseline="0" dirty="0">
                <a:latin typeface="LiberationSans-BoldItalic"/>
              </a:rPr>
              <a:t>Dopo LHAASO </a:t>
            </a:r>
            <a:r>
              <a:rPr lang="en-US" sz="1800" b="1" i="1" u="none" strike="noStrike" baseline="0" dirty="0" err="1">
                <a:latin typeface="LiberationSans-BoldItalic"/>
              </a:rPr>
              <a:t>sono</a:t>
            </a:r>
            <a:r>
              <a:rPr lang="en-US" sz="1800" b="1" i="1" u="none" strike="noStrike" baseline="0" dirty="0">
                <a:latin typeface="LiberationSans-BoldItalic"/>
              </a:rPr>
              <a:t> </a:t>
            </a:r>
            <a:r>
              <a:rPr lang="en-US" sz="1800" b="1" i="1" u="none" strike="noStrike" baseline="0" dirty="0" err="1">
                <a:latin typeface="LiberationSans-BoldItalic"/>
              </a:rPr>
              <a:t>stati</a:t>
            </a:r>
            <a:r>
              <a:rPr lang="en-US" sz="1800" b="1" i="1" u="none" strike="noStrike" baseline="0" dirty="0">
                <a:latin typeface="LiberationSans-BoldItalic"/>
              </a:rPr>
              <a:t> </a:t>
            </a:r>
            <a:r>
              <a:rPr lang="en-US" sz="1800" b="1" i="1" u="none" strike="noStrike" baseline="0" dirty="0" err="1">
                <a:latin typeface="LiberationSans-BoldItalic"/>
              </a:rPr>
              <a:t>fatti</a:t>
            </a:r>
            <a:r>
              <a:rPr lang="en-US" sz="1800" b="1" i="1" u="none" strike="noStrike" baseline="0" dirty="0">
                <a:latin typeface="LiberationSans-BoldItalic"/>
              </a:rPr>
              <a:t> </a:t>
            </a:r>
            <a:r>
              <a:rPr lang="en-US" sz="1800" b="1" i="1" u="none" strike="noStrike" baseline="0" dirty="0" err="1">
                <a:latin typeface="LiberationSans-BoldItalic"/>
              </a:rPr>
              <a:t>degli</a:t>
            </a:r>
            <a:r>
              <a:rPr lang="en-US" sz="1800" b="1" i="1" u="none" strike="noStrike" baseline="0" dirty="0">
                <a:latin typeface="LiberationSans-BoldItalic"/>
              </a:rPr>
              <a:t> </a:t>
            </a:r>
            <a:r>
              <a:rPr lang="en-US" sz="1800" b="1" i="1" u="none" strike="noStrike" baseline="0" dirty="0" err="1">
                <a:latin typeface="LiberationSans-BoldItalic"/>
              </a:rPr>
              <a:t>studi</a:t>
            </a:r>
            <a:r>
              <a:rPr lang="en-US" sz="1800" b="1" i="1" u="none" strike="noStrike" baseline="0" dirty="0">
                <a:latin typeface="LiberationSans-BoldItalic"/>
              </a:rPr>
              <a:t> </a:t>
            </a:r>
            <a:r>
              <a:rPr lang="en-US" sz="1800" b="1" i="1" u="none" strike="noStrike" baseline="0" dirty="0" err="1">
                <a:latin typeface="LiberationSans-BoldItalic"/>
              </a:rPr>
              <a:t>più</a:t>
            </a:r>
            <a:r>
              <a:rPr lang="en-US" sz="1800" b="1" i="1" u="none" strike="noStrike" baseline="0" dirty="0">
                <a:latin typeface="LiberationSans-BoldItalic"/>
              </a:rPr>
              <a:t> </a:t>
            </a:r>
            <a:r>
              <a:rPr lang="en-US" sz="1800" b="1" i="1" u="none" strike="noStrike" baseline="0" dirty="0" err="1">
                <a:latin typeface="LiberationSans-BoldItalic"/>
              </a:rPr>
              <a:t>approfonditi</a:t>
            </a:r>
            <a:r>
              <a:rPr lang="en-US" sz="1800" b="1" i="1" u="none" strike="noStrike" baseline="0" dirty="0">
                <a:latin typeface="LiberationSans-BoldItalic"/>
              </a:rPr>
              <a:t> </a:t>
            </a:r>
            <a:r>
              <a:rPr lang="en-US" sz="1800" b="1" i="1" u="none" strike="noStrike" baseline="0" dirty="0" err="1">
                <a:latin typeface="LiberationSans-BoldItalic"/>
              </a:rPr>
              <a:t>che</a:t>
            </a:r>
            <a:r>
              <a:rPr lang="en-US" sz="1800" b="1" i="1" u="none" strike="noStrike" baseline="0" dirty="0">
                <a:latin typeface="LiberationSans-BoldItalic"/>
              </a:rPr>
              <a:t> </a:t>
            </a:r>
            <a:r>
              <a:rPr lang="en-US" sz="1800" b="1" i="1" u="none" strike="noStrike" baseline="0" dirty="0" err="1">
                <a:latin typeface="LiberationSans-BoldItalic"/>
              </a:rPr>
              <a:t>hanno</a:t>
            </a:r>
            <a:r>
              <a:rPr lang="en-US" sz="1800" b="1" i="1" u="none" strike="noStrike" baseline="0" dirty="0">
                <a:latin typeface="LiberationSans-BoldItalic"/>
              </a:rPr>
              <a:t> </a:t>
            </a:r>
            <a:r>
              <a:rPr lang="en-US" sz="1800" b="1" i="1" u="none" strike="noStrike" baseline="0" dirty="0" err="1">
                <a:latin typeface="LiberationSans-BoldItalic"/>
              </a:rPr>
              <a:t>capito</a:t>
            </a:r>
            <a:r>
              <a:rPr lang="en-US" sz="1800" b="1" i="1" u="none" strike="noStrike" baseline="0" dirty="0">
                <a:latin typeface="LiberationSans-BoldItalic"/>
              </a:rPr>
              <a:t> </a:t>
            </a:r>
            <a:r>
              <a:rPr lang="en-US" sz="1800" b="1" i="1" u="none" strike="noStrike" baseline="0" dirty="0" err="1">
                <a:latin typeface="LiberationSans-BoldItalic"/>
              </a:rPr>
              <a:t>meglio</a:t>
            </a:r>
            <a:r>
              <a:rPr lang="en-US" sz="1800" b="1" i="1" u="none" strike="noStrike" baseline="0" dirty="0">
                <a:latin typeface="LiberationSans-BoldItalic"/>
              </a:rPr>
              <a:t> </a:t>
            </a:r>
            <a:r>
              <a:rPr lang="en-US" sz="1800" b="1" i="1" u="none" strike="noStrike" baseline="0" dirty="0" err="1">
                <a:latin typeface="LiberationSans-BoldItalic"/>
              </a:rPr>
              <a:t>cosa</a:t>
            </a:r>
            <a:r>
              <a:rPr lang="en-US" sz="1800" b="1" i="1" u="none" strike="noStrike" baseline="0" dirty="0">
                <a:latin typeface="LiberationSans-BoldItalic"/>
              </a:rPr>
              <a:t> </a:t>
            </a:r>
            <a:r>
              <a:rPr lang="en-US" sz="1800" b="1" i="1" u="none" strike="noStrike" baseline="0" dirty="0" err="1">
                <a:latin typeface="LiberationSans-BoldItalic"/>
              </a:rPr>
              <a:t>sia</a:t>
            </a:r>
            <a:r>
              <a:rPr lang="en-US" sz="1800" b="1" i="1" u="none" strike="noStrike" baseline="0" dirty="0">
                <a:latin typeface="LiberationSans-BoldItalic"/>
              </a:rPr>
              <a:t> </a:t>
            </a:r>
            <a:r>
              <a:rPr lang="en-US" sz="1800" b="1" i="1" u="none" strike="noStrike" baseline="0" dirty="0" err="1">
                <a:latin typeface="LiberationSans-BoldItalic"/>
              </a:rPr>
              <a:t>necessario</a:t>
            </a:r>
            <a:r>
              <a:rPr lang="en-US" sz="1800" b="1" i="1" u="none" strike="noStrike" baseline="0" dirty="0">
                <a:latin typeface="LiberationSans-BoldItalic"/>
              </a:rPr>
              <a:t>.</a:t>
            </a:r>
          </a:p>
          <a:p>
            <a:pPr algn="l"/>
            <a:r>
              <a:rPr lang="en-US" sz="1800" b="0" i="0" u="none" strike="noStrike" baseline="0" dirty="0">
                <a:solidFill>
                  <a:srgbClr val="000000"/>
                </a:solidFill>
                <a:latin typeface="URWPalladioL-Roma"/>
              </a:rPr>
              <a:t>The power injected by a single stellar wind is between 10-50% of the power generated </a:t>
            </a:r>
            <a:r>
              <a:rPr lang="en-US" sz="1800" b="0" i="0" u="none" strike="noStrike" baseline="0" dirty="0">
                <a:solidFill>
                  <a:srgbClr val="000000"/>
                </a:solidFill>
                <a:latin typeface="SFSS0500"/>
              </a:rPr>
              <a:t>305</a:t>
            </a:r>
          </a:p>
          <a:p>
            <a:pPr algn="l"/>
            <a:r>
              <a:rPr lang="en-US" sz="1800" b="0" i="0" u="none" strike="noStrike" baseline="0" dirty="0">
                <a:solidFill>
                  <a:srgbClr val="000000"/>
                </a:solidFill>
                <a:latin typeface="URWPalladioL-Roma"/>
              </a:rPr>
              <a:t>by a SNR shock [</a:t>
            </a:r>
            <a:r>
              <a:rPr lang="en-US" sz="1800" b="0" i="0" u="none" strike="noStrike" baseline="0" dirty="0">
                <a:solidFill>
                  <a:srgbClr val="0875B8"/>
                </a:solidFill>
                <a:latin typeface="URWPalladioL-Roma"/>
              </a:rPr>
              <a:t>67</a:t>
            </a:r>
            <a:r>
              <a:rPr lang="en-US" sz="1800" b="0" i="0" u="none" strike="noStrike" baseline="0" dirty="0">
                <a:solidFill>
                  <a:srgbClr val="000000"/>
                </a:solidFill>
                <a:latin typeface="URWPalladioL-Roma"/>
              </a:rPr>
              <a:t>] with an average energy per massive star of about 1048 erg</a:t>
            </a:r>
            <a:endParaRPr lang="en-US" sz="1800" b="1" i="1" u="none" strike="noStrike" baseline="0" dirty="0">
              <a:latin typeface="LiberationSans-BoldItalic"/>
            </a:endParaRPr>
          </a:p>
          <a:p>
            <a:pPr algn="l"/>
            <a:endParaRPr lang="en-US" sz="1800" b="1" i="1" u="none" strike="noStrike" baseline="0" dirty="0">
              <a:latin typeface="LiberationSans-BoldItalic"/>
            </a:endParaRPr>
          </a:p>
          <a:p>
            <a:pPr algn="l"/>
            <a:r>
              <a:rPr lang="en-US" sz="1800" b="1" i="1" u="none" strike="noStrike" baseline="0" dirty="0">
                <a:latin typeface="LiberationSans-BoldItalic"/>
              </a:rPr>
              <a:t>Dalla </a:t>
            </a:r>
            <a:r>
              <a:rPr lang="en-US" sz="1800" b="1" i="1" u="none" strike="noStrike" baseline="0" dirty="0" err="1">
                <a:latin typeface="LiberationSans-BoldItalic"/>
              </a:rPr>
              <a:t>presentazione</a:t>
            </a:r>
            <a:r>
              <a:rPr lang="en-US" sz="1800" b="1" i="1" u="none" strike="noStrike" baseline="0" dirty="0">
                <a:latin typeface="LiberationSans-BoldItalic"/>
              </a:rPr>
              <a:t> di </a:t>
            </a:r>
            <a:r>
              <a:rPr lang="en-US" sz="1800" b="1" i="1" u="none" strike="noStrike" baseline="0" dirty="0" err="1">
                <a:latin typeface="LiberationSans-BoldItalic"/>
              </a:rPr>
              <a:t>Vieu</a:t>
            </a:r>
            <a:r>
              <a:rPr lang="en-US" sz="1800" b="1" i="1" u="none" strike="noStrike" baseline="0" dirty="0">
                <a:latin typeface="LiberationSans-BoldItalic"/>
              </a:rPr>
              <a:t>:</a:t>
            </a:r>
          </a:p>
          <a:p>
            <a:pPr algn="l"/>
            <a:endParaRPr lang="en-US" sz="1800" b="0" i="0" u="none" strike="noStrike" baseline="0" dirty="0">
              <a:latin typeface="Carlito"/>
            </a:endParaRPr>
          </a:p>
          <a:p>
            <a:pPr algn="l"/>
            <a:r>
              <a:rPr lang="en-US" sz="1800" b="0" i="0" u="none" strike="noStrike" baseline="0" dirty="0">
                <a:latin typeface="Carlito"/>
              </a:rPr>
              <a:t>Massive star cluster = a bounded group of stars which contains SN </a:t>
            </a:r>
            <a:r>
              <a:rPr lang="it-IT" sz="1800" b="0" i="0" u="none" strike="noStrike" baseline="0" dirty="0" err="1">
                <a:latin typeface="Carlito"/>
              </a:rPr>
              <a:t>progenitors</a:t>
            </a:r>
            <a:r>
              <a:rPr lang="it-IT" sz="1800" b="0" i="0" u="none" strike="noStrike" baseline="0" dirty="0">
                <a:latin typeface="Carlito"/>
              </a:rPr>
              <a:t> (ZAMS &gt;~ 8 </a:t>
            </a:r>
            <a:r>
              <a:rPr lang="it-IT" sz="1800" b="0" i="0" u="none" strike="noStrike" baseline="0" dirty="0" err="1">
                <a:latin typeface="Carlito"/>
              </a:rPr>
              <a:t>Msol</a:t>
            </a:r>
            <a:r>
              <a:rPr lang="it-IT" sz="1800" b="0" i="0" u="none" strike="noStrike" baseline="0" dirty="0">
                <a:latin typeface="Carlito"/>
              </a:rPr>
              <a:t>).</a:t>
            </a:r>
          </a:p>
          <a:p>
            <a:pPr algn="l"/>
            <a:r>
              <a:rPr lang="it-IT" sz="1800" b="0" i="0" u="none" strike="noStrike" baseline="0" dirty="0">
                <a:latin typeface="Carlito"/>
              </a:rPr>
              <a:t>I </a:t>
            </a:r>
            <a:r>
              <a:rPr lang="it-IT" sz="1800" b="0" i="0" u="none" strike="noStrike" baseline="0" dirty="0" err="1">
                <a:latin typeface="Carlito"/>
              </a:rPr>
              <a:t>superbubble</a:t>
            </a:r>
            <a:r>
              <a:rPr lang="it-IT" sz="1800" b="0" i="0" u="none" strike="noStrike" baseline="0" dirty="0">
                <a:latin typeface="Carlito"/>
              </a:rPr>
              <a:t> sono i contenitori degli </a:t>
            </a:r>
            <a:r>
              <a:rPr lang="it-IT" sz="1800" b="0" i="0" u="none" strike="noStrike" baseline="0" dirty="0" err="1">
                <a:latin typeface="Carlito"/>
              </a:rPr>
              <a:t>YMSCs</a:t>
            </a:r>
            <a:endParaRPr lang="en-US" sz="1800" b="0" i="0" u="none" strike="noStrike" baseline="0" dirty="0">
              <a:latin typeface="Carlito"/>
            </a:endParaRPr>
          </a:p>
          <a:p>
            <a:pPr algn="l"/>
            <a:endParaRPr lang="en-US" sz="1800" b="1" i="1" u="none" strike="noStrike" baseline="0" dirty="0">
              <a:latin typeface="LiberationSans-BoldItalic"/>
            </a:endParaRPr>
          </a:p>
          <a:p>
            <a:pPr algn="l"/>
            <a:r>
              <a:rPr lang="en-US" sz="1800" b="1" i="1" u="none" strike="noStrike" baseline="0" dirty="0">
                <a:latin typeface="LiberationSans-BoldItalic"/>
              </a:rPr>
              <a:t>Can massive star clusters produce </a:t>
            </a:r>
            <a:r>
              <a:rPr lang="en-US" sz="1800" b="1" i="1" u="none" strike="noStrike" baseline="0" dirty="0" err="1">
                <a:latin typeface="LiberationSans-BoldItalic"/>
              </a:rPr>
              <a:t>PeV</a:t>
            </a:r>
            <a:r>
              <a:rPr lang="en-US" sz="1800" b="1" i="1" u="none" strike="noStrike" baseline="0" dirty="0">
                <a:latin typeface="LiberationSans-BoldItalic"/>
              </a:rPr>
              <a:t> photons?</a:t>
            </a:r>
          </a:p>
          <a:p>
            <a:pPr algn="l"/>
            <a:r>
              <a:rPr lang="en-US" sz="1800" b="0" i="0" u="none" strike="noStrike" baseline="0" dirty="0">
                <a:latin typeface="LiberationSans"/>
              </a:rPr>
              <a:t>Fast SN exploding within young compact massive star clusters </a:t>
            </a:r>
            <a:r>
              <a:rPr lang="en-US" sz="1800" b="1" i="0" u="none" strike="noStrike" baseline="0" dirty="0">
                <a:latin typeface="LiberationSans-Bold"/>
              </a:rPr>
              <a:t>can account for the</a:t>
            </a:r>
          </a:p>
          <a:p>
            <a:pPr algn="l"/>
            <a:r>
              <a:rPr lang="en-US" sz="1800" b="1" i="0" u="none" strike="noStrike" baseline="0" dirty="0">
                <a:latin typeface="LiberationSans-Bold"/>
              </a:rPr>
              <a:t>UHE GCR up to 100 </a:t>
            </a:r>
            <a:r>
              <a:rPr lang="en-US" sz="1800" b="1" i="0" u="none" strike="noStrike" baseline="0" dirty="0" err="1">
                <a:latin typeface="LiberationSans-Bold"/>
              </a:rPr>
              <a:t>PeV</a:t>
            </a:r>
            <a:r>
              <a:rPr lang="en-US" sz="1800" b="1" i="0" u="none" strike="noStrike" baseline="0" dirty="0">
                <a:latin typeface="LiberationSans-Bold"/>
              </a:rPr>
              <a:t>.</a:t>
            </a:r>
          </a:p>
          <a:p>
            <a:pPr algn="l"/>
            <a:r>
              <a:rPr lang="en-US" sz="1800" b="0" i="0" u="none" strike="noStrike" baseline="0" dirty="0">
                <a:latin typeface="LiberationSans"/>
              </a:rPr>
              <a:t>Very few of these events are required (~ 1/10 000 </a:t>
            </a:r>
            <a:r>
              <a:rPr lang="en-US" sz="1800" b="0" i="0" u="none" strike="noStrike" baseline="0" dirty="0" err="1">
                <a:latin typeface="LiberationSans"/>
              </a:rPr>
              <a:t>yr</a:t>
            </a:r>
            <a:r>
              <a:rPr lang="en-US" sz="1800" b="0" i="0" u="none" strike="noStrike" baseline="0" dirty="0">
                <a:latin typeface="LiberationSans"/>
              </a:rPr>
              <a:t>) and UHE particles escape within</a:t>
            </a:r>
          </a:p>
          <a:p>
            <a:pPr algn="l"/>
            <a:r>
              <a:rPr lang="en-US" sz="1800" b="0" i="0" u="none" strike="noStrike" baseline="0" dirty="0">
                <a:latin typeface="LiberationSans"/>
              </a:rPr>
              <a:t>1kyr =&gt; </a:t>
            </a:r>
            <a:r>
              <a:rPr lang="en-US" sz="1800" b="1" i="0" u="none" strike="noStrike" baseline="0" dirty="0">
                <a:latin typeface="LiberationSans-Bold"/>
              </a:rPr>
              <a:t>O(1), or possibly O(0) gamma-ray counterpart</a:t>
            </a:r>
            <a:r>
              <a:rPr lang="en-US" sz="1800" b="0" i="0" u="none" strike="noStrike" baseline="0" dirty="0">
                <a:latin typeface="LiberationSans"/>
              </a:rPr>
              <a:t>!</a:t>
            </a:r>
          </a:p>
          <a:p>
            <a:pPr algn="l"/>
            <a:r>
              <a:rPr lang="en-US" sz="1800" b="1" i="1" u="none" strike="noStrike" baseline="0" dirty="0">
                <a:latin typeface="LiberationSans-BoldItalic"/>
              </a:rPr>
              <a:t>&gt; Can massive star clusters produce ɣ-rays up to 100 </a:t>
            </a:r>
            <a:r>
              <a:rPr lang="en-US" sz="1800" b="1" i="1" u="none" strike="noStrike" baseline="0" dirty="0" err="1">
                <a:latin typeface="LiberationSans-BoldItalic"/>
              </a:rPr>
              <a:t>TeV</a:t>
            </a:r>
            <a:r>
              <a:rPr lang="en-US" sz="1800" b="1" i="1" u="none" strike="noStrike" baseline="0" dirty="0">
                <a:latin typeface="LiberationSans-BoldItalic"/>
              </a:rPr>
              <a:t>?</a:t>
            </a:r>
          </a:p>
          <a:p>
            <a:pPr algn="l"/>
            <a:r>
              <a:rPr lang="en-US" sz="1800" b="0" i="0" u="none" strike="noStrike" baseline="0" dirty="0">
                <a:latin typeface="LiberationSans"/>
              </a:rPr>
              <a:t>Young compact clusters can accelerate particles at the WTS up to 1 </a:t>
            </a:r>
            <a:r>
              <a:rPr lang="en-US" sz="1800" b="0" i="0" u="none" strike="noStrike" baseline="0" dirty="0" err="1">
                <a:latin typeface="LiberationSans"/>
              </a:rPr>
              <a:t>PeV</a:t>
            </a:r>
            <a:r>
              <a:rPr lang="en-US" sz="1800" b="0" i="0" u="none" strike="noStrike" baseline="0" dirty="0">
                <a:latin typeface="LiberationSans"/>
              </a:rPr>
              <a:t> and produce</a:t>
            </a:r>
          </a:p>
          <a:p>
            <a:pPr algn="l"/>
            <a:r>
              <a:rPr lang="en-US" sz="1800" b="0" i="0" u="none" strike="noStrike" baseline="0" dirty="0">
                <a:latin typeface="LiberationSans"/>
              </a:rPr>
              <a:t>detectable photons up to 100s </a:t>
            </a:r>
            <a:r>
              <a:rPr lang="en-US" sz="1800" b="0" i="0" u="none" strike="noStrike" baseline="0" dirty="0" err="1">
                <a:latin typeface="LiberationSans"/>
              </a:rPr>
              <a:t>TeV.</a:t>
            </a:r>
            <a:r>
              <a:rPr lang="en-US" sz="1800" b="0" i="0" u="none" strike="noStrike" baseline="0" dirty="0" err="1">
                <a:latin typeface="Carlito"/>
              </a:rPr>
              <a:t>nded</a:t>
            </a:r>
            <a:r>
              <a:rPr lang="en-US" sz="1800" b="0" i="0" u="none" strike="noStrike" baseline="0" dirty="0">
                <a:latin typeface="Carlito"/>
              </a:rPr>
              <a:t> group of stars which contains SN </a:t>
            </a:r>
            <a:r>
              <a:rPr lang="it-IT" sz="1800" b="0" i="0" u="none" strike="noStrike" baseline="0" dirty="0" err="1">
                <a:latin typeface="Carlito"/>
              </a:rPr>
              <a:t>progenitors</a:t>
            </a:r>
            <a:r>
              <a:rPr lang="it-IT" sz="1800" b="0" i="0" u="none" strike="noStrike" baseline="0" dirty="0">
                <a:latin typeface="Carlito"/>
              </a:rPr>
              <a:t> (ZAMS &gt;~ 8 </a:t>
            </a:r>
            <a:r>
              <a:rPr lang="it-IT" sz="1800" b="0" i="0" u="none" strike="noStrike" baseline="0" dirty="0" err="1">
                <a:latin typeface="Carlito"/>
              </a:rPr>
              <a:t>Msol</a:t>
            </a:r>
            <a:r>
              <a:rPr lang="it-IT" sz="1800" b="0" i="0" u="none" strike="noStrike" baseline="0" dirty="0">
                <a:latin typeface="Carlito"/>
              </a:rPr>
              <a:t>).</a:t>
            </a:r>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28</a:t>
            </a:fld>
            <a:endParaRPr lang="it-IT"/>
          </a:p>
        </p:txBody>
      </p:sp>
    </p:spTree>
    <p:extLst>
      <p:ext uri="{BB962C8B-B14F-4D97-AF65-F5344CB8AC3E}">
        <p14:creationId xmlns:p14="http://schemas.microsoft.com/office/powerpoint/2010/main" val="2568368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0" i="0" u="none" strike="noStrike" baseline="0" dirty="0">
                <a:solidFill>
                  <a:srgbClr val="000000"/>
                </a:solidFill>
                <a:latin typeface="URWPalladioL-Roma"/>
              </a:rPr>
              <a:t>The main problem related to </a:t>
            </a:r>
            <a:r>
              <a:rPr lang="en-US" sz="1800" b="0" i="0" u="none" strike="noStrike" baseline="0" dirty="0" err="1">
                <a:solidFill>
                  <a:srgbClr val="000000"/>
                </a:solidFill>
                <a:latin typeface="URWPalladioL-Roma"/>
              </a:rPr>
              <a:t>TeV</a:t>
            </a:r>
            <a:r>
              <a:rPr lang="en-US" sz="1800" b="0" i="0" u="none" strike="noStrike" baseline="0" dirty="0">
                <a:solidFill>
                  <a:srgbClr val="000000"/>
                </a:solidFill>
                <a:latin typeface="URWPalladioL-Roma"/>
              </a:rPr>
              <a:t> halo detection is the possibility of confusing them with extended SNRs [</a:t>
            </a:r>
            <a:r>
              <a:rPr lang="en-US" sz="1800" b="0" i="0" u="none" strike="noStrike" baseline="0" dirty="0">
                <a:solidFill>
                  <a:srgbClr val="0875B8"/>
                </a:solidFill>
                <a:latin typeface="URWPalladioL-Roma"/>
              </a:rPr>
              <a:t>118</a:t>
            </a:r>
            <a:r>
              <a:rPr lang="en-US" sz="1800" b="0" i="0" u="none" strike="noStrike" baseline="0" dirty="0">
                <a:solidFill>
                  <a:srgbClr val="000000"/>
                </a:solidFill>
                <a:latin typeface="URWPalladioL-Roma"/>
              </a:rPr>
              <a:t>]. In order to verify the </a:t>
            </a:r>
            <a:r>
              <a:rPr lang="en-US" sz="1800" b="0" i="0" u="none" strike="noStrike" baseline="0" dirty="0" err="1">
                <a:solidFill>
                  <a:srgbClr val="000000"/>
                </a:solidFill>
                <a:latin typeface="URWPalladioL-Roma"/>
              </a:rPr>
              <a:t>TeV</a:t>
            </a:r>
            <a:r>
              <a:rPr lang="en-US" sz="1800" b="0" i="0" u="none" strike="noStrike" baseline="0" dirty="0">
                <a:solidFill>
                  <a:srgbClr val="000000"/>
                </a:solidFill>
                <a:latin typeface="URWPalladioL-Roma"/>
              </a:rPr>
              <a:t> halo origin of a</a:t>
            </a:r>
          </a:p>
          <a:p>
            <a:pPr algn="l"/>
            <a:r>
              <a:rPr lang="en-US" sz="1800" b="0" i="0" u="none" strike="noStrike" baseline="0" dirty="0">
                <a:solidFill>
                  <a:srgbClr val="000000"/>
                </a:solidFill>
                <a:latin typeface="URWPalladioL-Roma"/>
              </a:rPr>
              <a:t>source, beyond the co-location of the bulk of its emission with a pulsar, this pulsar needs to have a spin-down luminosity sufficient to generate a halo and needs to be enough old to allow electrons to diffuse in the ISM (bow-shock nebula [</a:t>
            </a:r>
            <a:r>
              <a:rPr lang="en-US" sz="1800" b="0" i="0" u="none" strike="noStrike" baseline="0" dirty="0">
                <a:solidFill>
                  <a:srgbClr val="0875B8"/>
                </a:solidFill>
                <a:latin typeface="URWPalladioL-Roma"/>
              </a:rPr>
              <a:t>70</a:t>
            </a:r>
            <a:r>
              <a:rPr lang="en-US" sz="1800" b="0" i="0" u="none" strike="noStrike" baseline="0" dirty="0">
                <a:solidFill>
                  <a:srgbClr val="000000"/>
                </a:solidFill>
                <a:latin typeface="URWPalladioL-Roma"/>
              </a:rPr>
              <a:t>]). Furthermore, the extension of the halo has to be larger than the possible PWN X-ray emission, otherwise the emission</a:t>
            </a:r>
          </a:p>
          <a:p>
            <a:pPr algn="l"/>
            <a:r>
              <a:rPr lang="en-US" sz="1800" b="0" i="0" u="none" strike="noStrike" baseline="0" dirty="0">
                <a:solidFill>
                  <a:srgbClr val="000000"/>
                </a:solidFill>
                <a:latin typeface="URWPalladioL-Roma"/>
              </a:rPr>
              <a:t>could be a </a:t>
            </a:r>
            <a:r>
              <a:rPr lang="en-US" sz="1800" b="0" i="1" u="none" strike="noStrike" baseline="0" dirty="0">
                <a:solidFill>
                  <a:srgbClr val="000000"/>
                </a:solidFill>
                <a:latin typeface="PazoMath-Italic"/>
              </a:rPr>
              <a:t>γ</a:t>
            </a:r>
            <a:r>
              <a:rPr lang="en-US" sz="1800" b="0" i="0" u="none" strike="noStrike" baseline="0" dirty="0">
                <a:solidFill>
                  <a:srgbClr val="000000"/>
                </a:solidFill>
                <a:latin typeface="URWPalladioL-Roma"/>
              </a:rPr>
              <a:t>-ray PWN, and its morphology must be explained by slow-diffusion, otherwise this could indicate a hadronic accelerator</a:t>
            </a:r>
            <a:endParaRPr lang="it-IT" dirty="0"/>
          </a:p>
          <a:p>
            <a:pPr algn="l"/>
            <a:endParaRPr lang="it-IT" dirty="0"/>
          </a:p>
          <a:p>
            <a:pPr algn="l"/>
            <a:r>
              <a:rPr lang="it-IT" dirty="0"/>
              <a:t>*J1825 </a:t>
            </a:r>
            <a:r>
              <a:rPr lang="it-IT" dirty="0">
                <a:sym typeface="Wingdings" panose="05000000000000000000" pitchFamily="2" charset="2"/>
              </a:rPr>
              <a:t> HESS J1825: </a:t>
            </a:r>
            <a:r>
              <a:rPr lang="en-US" sz="1800" b="0" i="0" u="none" strike="noStrike" baseline="0" dirty="0">
                <a:solidFill>
                  <a:srgbClr val="000000"/>
                </a:solidFill>
                <a:latin typeface="URWPalladioL-Roma"/>
              </a:rPr>
              <a:t>The extraordinary extension of this source makes it a possible candidate </a:t>
            </a:r>
            <a:r>
              <a:rPr lang="en-US" sz="1800" b="0" i="0" u="none" strike="noStrike" baseline="0" dirty="0" err="1">
                <a:solidFill>
                  <a:srgbClr val="000000"/>
                </a:solidFill>
                <a:latin typeface="URWPalladioL-Roma"/>
              </a:rPr>
              <a:t>TeV</a:t>
            </a:r>
            <a:r>
              <a:rPr lang="en-US" sz="1800" b="0" i="0" u="none" strike="noStrike" baseline="0" dirty="0">
                <a:solidFill>
                  <a:srgbClr val="000000"/>
                </a:solidFill>
                <a:latin typeface="URWPalladioL-Roma"/>
              </a:rPr>
              <a:t> halo [</a:t>
            </a:r>
            <a:r>
              <a:rPr lang="en-US" sz="1800" b="0" i="0" u="none" strike="noStrike" baseline="0" dirty="0">
                <a:solidFill>
                  <a:srgbClr val="0875B8"/>
                </a:solidFill>
                <a:latin typeface="URWPalladioL-Roma"/>
              </a:rPr>
              <a:t>146</a:t>
            </a:r>
            <a:r>
              <a:rPr lang="en-US" sz="1800" b="0" i="0" u="none" strike="noStrike" baseline="0" dirty="0">
                <a:solidFill>
                  <a:srgbClr val="000000"/>
                </a:solidFill>
                <a:latin typeface="URWPalladioL-Roma"/>
              </a:rPr>
              <a:t>], even because it is not possible to explain it within the standard dynamics of the PWN [</a:t>
            </a:r>
            <a:r>
              <a:rPr lang="en-US" sz="1800" b="0" i="0" u="none" strike="noStrike" baseline="0" dirty="0">
                <a:solidFill>
                  <a:srgbClr val="0875B8"/>
                </a:solidFill>
                <a:latin typeface="URWPalladioL-Roma"/>
              </a:rPr>
              <a:t>147</a:t>
            </a:r>
            <a:r>
              <a:rPr lang="en-US" sz="1800" b="0" i="0" u="none" strike="noStrike" baseline="0" dirty="0">
                <a:solidFill>
                  <a:srgbClr val="000000"/>
                </a:solidFill>
                <a:latin typeface="URWPalladioL-Roma"/>
              </a:rPr>
              <a:t>].</a:t>
            </a:r>
          </a:p>
          <a:p>
            <a:pPr algn="l"/>
            <a:r>
              <a:rPr lang="en-US" sz="1800" b="0" i="0" u="none" strike="noStrike" baseline="0" dirty="0">
                <a:solidFill>
                  <a:srgbClr val="000000"/>
                </a:solidFill>
                <a:latin typeface="URWPalladioL-Roma"/>
              </a:rPr>
              <a:t>*J1929 </a:t>
            </a:r>
            <a:r>
              <a:rPr lang="en-US" sz="1800" b="0" i="0" u="none" strike="noStrike" baseline="0" dirty="0">
                <a:solidFill>
                  <a:srgbClr val="000000"/>
                </a:solidFill>
                <a:latin typeface="URWPalladioL-Roma"/>
                <a:sym typeface="Wingdings" panose="05000000000000000000" pitchFamily="2" charset="2"/>
              </a:rPr>
              <a:t> HAWC: </a:t>
            </a:r>
            <a:r>
              <a:rPr lang="en-US" sz="1800" b="0" i="0" u="none" strike="noStrike" baseline="0" dirty="0">
                <a:latin typeface="URWPalladioL-Roma"/>
              </a:rPr>
              <a:t>Actually, the estimated age of the PSR (</a:t>
            </a:r>
            <a:r>
              <a:rPr lang="en-US" sz="1800" b="0" i="0" u="none" strike="noStrike" baseline="0" dirty="0">
                <a:latin typeface="CMSY10"/>
              </a:rPr>
              <a:t>∼ </a:t>
            </a:r>
            <a:r>
              <a:rPr lang="en-US" sz="1800" b="0" i="0" u="none" strike="noStrike" baseline="0" dirty="0">
                <a:latin typeface="URWPalladioL-Roma"/>
              </a:rPr>
              <a:t>80000 </a:t>
            </a:r>
            <a:r>
              <a:rPr lang="en-US" sz="1800" b="0" i="0" u="none" strike="noStrike" baseline="0" dirty="0" err="1">
                <a:latin typeface="URWPalladioL-Roma"/>
              </a:rPr>
              <a:t>yrs</a:t>
            </a:r>
            <a:r>
              <a:rPr lang="en-US" sz="1800" b="0" i="0" u="none" strike="noStrike" baseline="0" dirty="0">
                <a:latin typeface="URWPalladioL-Roma"/>
              </a:rPr>
              <a:t>) and the lack of X-ray detection in its correspondence open the chance that 3HWC J1928+178 could be another </a:t>
            </a:r>
            <a:r>
              <a:rPr lang="en-US" sz="1800" b="0" i="0" u="none" strike="noStrike" baseline="0" dirty="0" err="1">
                <a:latin typeface="URWPalladioL-Roma"/>
              </a:rPr>
              <a:t>TeV</a:t>
            </a:r>
            <a:r>
              <a:rPr lang="en-US" sz="1800" b="0" i="0" u="none" strike="noStrike" baseline="0" dirty="0">
                <a:latin typeface="URWPalladioL-Roma"/>
              </a:rPr>
              <a:t> halo </a:t>
            </a:r>
            <a:r>
              <a:rPr lang="en-US" sz="1800" b="0" i="0" u="none" strike="noStrike" baseline="0" dirty="0">
                <a:latin typeface="URWPalladioL-Roma"/>
                <a:sym typeface="Wingdings" panose="05000000000000000000" pitchFamily="2" charset="2"/>
              </a:rPr>
              <a:t> </a:t>
            </a:r>
            <a:r>
              <a:rPr lang="en-US" sz="1800" b="0" i="0" u="none" strike="noStrike" baseline="0" dirty="0" err="1">
                <a:latin typeface="URWPalladioL-Roma"/>
                <a:sym typeface="Wingdings" panose="05000000000000000000" pitchFamily="2" charset="2"/>
              </a:rPr>
              <a:t>però</a:t>
            </a:r>
            <a:r>
              <a:rPr lang="en-US" sz="1800" b="0" i="0" u="none" strike="noStrike" baseline="0" dirty="0">
                <a:latin typeface="URWPalladioL-Roma"/>
                <a:sym typeface="Wingdings" panose="05000000000000000000" pitchFamily="2" charset="2"/>
              </a:rPr>
              <a:t> </a:t>
            </a:r>
            <a:r>
              <a:rPr lang="en-US" sz="1800" b="0" i="0" u="none" strike="noStrike" baseline="0" dirty="0" err="1">
                <a:latin typeface="URWPalladioL-Roma"/>
                <a:sym typeface="Wingdings" panose="05000000000000000000" pitchFamily="2" charset="2"/>
              </a:rPr>
              <a:t>studi</a:t>
            </a:r>
            <a:r>
              <a:rPr lang="en-US" sz="1800" b="0" i="0" u="none" strike="noStrike" baseline="0" dirty="0">
                <a:latin typeface="URWPalladioL-Roma"/>
                <a:sym typeface="Wingdings" panose="05000000000000000000" pitchFamily="2" charset="2"/>
              </a:rPr>
              <a:t> </a:t>
            </a:r>
            <a:r>
              <a:rPr lang="en-US" sz="1800" b="0" i="0" u="none" strike="noStrike" baseline="0" dirty="0" err="1">
                <a:latin typeface="URWPalladioL-Roma"/>
                <a:sym typeface="Wingdings" panose="05000000000000000000" pitchFamily="2" charset="2"/>
              </a:rPr>
              <a:t>più</a:t>
            </a:r>
            <a:r>
              <a:rPr lang="en-US" sz="1800" b="0" i="0" u="none" strike="noStrike" baseline="0" dirty="0">
                <a:latin typeface="URWPalladioL-Roma"/>
                <a:sym typeface="Wingdings" panose="05000000000000000000" pitchFamily="2" charset="2"/>
              </a:rPr>
              <a:t> </a:t>
            </a:r>
            <a:r>
              <a:rPr lang="en-US" sz="1800" b="0" i="0" u="none" strike="noStrike" baseline="0" dirty="0" err="1">
                <a:latin typeface="URWPalladioL-Roma"/>
                <a:sym typeface="Wingdings" panose="05000000000000000000" pitchFamily="2" charset="2"/>
              </a:rPr>
              <a:t>approfonditi</a:t>
            </a:r>
            <a:r>
              <a:rPr lang="en-US" sz="1800" b="0" i="0" u="none" strike="noStrike" baseline="0" dirty="0">
                <a:latin typeface="URWPalladioL-Roma"/>
                <a:sym typeface="Wingdings" panose="05000000000000000000" pitchFamily="2" charset="2"/>
              </a:rPr>
              <a:t> del proper motion non </a:t>
            </a:r>
            <a:r>
              <a:rPr lang="en-US" sz="1800" b="0" i="0" u="none" strike="noStrike" baseline="0" dirty="0" err="1">
                <a:latin typeface="URWPalladioL-Roma"/>
                <a:sym typeface="Wingdings" panose="05000000000000000000" pitchFamily="2" charset="2"/>
              </a:rPr>
              <a:t>convincono</a:t>
            </a:r>
            <a:endParaRPr lang="en-US" sz="1800" b="0" i="0" u="none" strike="noStrike" baseline="0" dirty="0">
              <a:latin typeface="URWPalladioL-Roma"/>
              <a:sym typeface="Wingdings" panose="05000000000000000000" pitchFamily="2" charset="2"/>
            </a:endParaRPr>
          </a:p>
          <a:p>
            <a:pPr algn="l"/>
            <a:r>
              <a:rPr lang="it-IT" dirty="0"/>
              <a:t>*J1956 </a:t>
            </a:r>
            <a:r>
              <a:rPr lang="it-IT" dirty="0">
                <a:sym typeface="Wingdings" panose="05000000000000000000" pitchFamily="2" charset="2"/>
              </a:rPr>
              <a:t> Dall'analisi dei dati Fermi-LAT </a:t>
            </a:r>
            <a:r>
              <a:rPr lang="en-US" sz="1800" b="0" i="0" u="none" strike="noStrike" baseline="0" dirty="0">
                <a:latin typeface="URWPalladioL-Roma"/>
              </a:rPr>
              <a:t>he authors estimated a possible </a:t>
            </a:r>
            <a:r>
              <a:rPr lang="en-US" sz="1800" b="0" i="0" u="none" strike="noStrike" baseline="0" dirty="0" err="1">
                <a:latin typeface="URWPalladioL-Roma"/>
              </a:rPr>
              <a:t>TeV</a:t>
            </a:r>
            <a:r>
              <a:rPr lang="en-US" sz="1800" b="0" i="0" u="none" strike="noStrike" baseline="0" dirty="0">
                <a:latin typeface="URWPalladioL-Roma"/>
              </a:rPr>
              <a:t> halo generated from this source (based on </a:t>
            </a:r>
            <a:r>
              <a:rPr lang="en-US" sz="1800" b="0" i="0" u="none" strike="noStrike" baseline="0" dirty="0" err="1">
                <a:latin typeface="URWPalladioL-Roma"/>
              </a:rPr>
              <a:t>Geminga</a:t>
            </a:r>
            <a:r>
              <a:rPr lang="en-US" sz="1800" b="0" i="0" u="none" strike="noStrike" baseline="0" dirty="0">
                <a:latin typeface="URWPalladioL-Roma"/>
              </a:rPr>
              <a:t> one parameter), suggesting that this is the VHE/UHE emission source.</a:t>
            </a:r>
          </a:p>
          <a:p>
            <a:pPr algn="l"/>
            <a:r>
              <a:rPr lang="en-US" sz="1800" b="0" i="0" u="none" strike="noStrike" baseline="0" dirty="0">
                <a:latin typeface="URWPalladioL-Roma"/>
              </a:rPr>
              <a:t>*J2032 </a:t>
            </a:r>
            <a:r>
              <a:rPr lang="en-US" sz="1800" b="0" i="0" u="none" strike="noStrike" baseline="0" dirty="0">
                <a:latin typeface="URWPalladioL-Roma"/>
                <a:sym typeface="Wingdings" panose="05000000000000000000" pitchFamily="2" charset="2"/>
              </a:rPr>
              <a:t> </a:t>
            </a:r>
            <a:r>
              <a:rPr lang="en-US" sz="1800" b="0" i="0" u="none" strike="noStrike" baseline="0" dirty="0">
                <a:solidFill>
                  <a:srgbClr val="000000"/>
                </a:solidFill>
                <a:latin typeface="URWPalladioL-Roma"/>
              </a:rPr>
              <a:t>According to [</a:t>
            </a:r>
            <a:r>
              <a:rPr lang="en-US" sz="1800" b="0" i="0" u="none" strike="noStrike" baseline="0" dirty="0">
                <a:solidFill>
                  <a:srgbClr val="0875B8"/>
                </a:solidFill>
                <a:latin typeface="URWPalladioL-Roma"/>
              </a:rPr>
              <a:t>118</a:t>
            </a:r>
            <a:r>
              <a:rPr lang="en-US" sz="1800" b="0" i="0" u="none" strike="noStrike" baseline="0" dirty="0">
                <a:solidFill>
                  <a:srgbClr val="000000"/>
                </a:solidFill>
                <a:latin typeface="URWPalladioL-Roma"/>
              </a:rPr>
              <a:t>], it is a candidate </a:t>
            </a:r>
            <a:r>
              <a:rPr lang="en-US" sz="1800" b="0" i="0" u="none" strike="noStrike" baseline="0" dirty="0" err="1">
                <a:solidFill>
                  <a:srgbClr val="000000"/>
                </a:solidFill>
                <a:latin typeface="URWPalladioL-Roma"/>
              </a:rPr>
              <a:t>TeV</a:t>
            </a:r>
            <a:r>
              <a:rPr lang="en-US" sz="1800" b="0" i="0" u="none" strike="noStrike" baseline="0" dirty="0">
                <a:solidFill>
                  <a:srgbClr val="000000"/>
                </a:solidFill>
                <a:latin typeface="URWPalladioL-Roma"/>
              </a:rPr>
              <a:t> halo because it is associated with a pulsar &gt;100 </a:t>
            </a:r>
            <a:r>
              <a:rPr lang="en-US" sz="1800" b="0" i="0" u="none" strike="noStrike" baseline="0" dirty="0" err="1">
                <a:solidFill>
                  <a:srgbClr val="000000"/>
                </a:solidFill>
                <a:latin typeface="URWPalladioL-Roma"/>
              </a:rPr>
              <a:t>kyrs</a:t>
            </a:r>
            <a:r>
              <a:rPr lang="en-US" sz="1800" b="0" i="0" u="none" strike="noStrike" baseline="0" dirty="0">
                <a:solidFill>
                  <a:srgbClr val="000000"/>
                </a:solidFill>
                <a:latin typeface="URWPalladioL-Roma"/>
              </a:rPr>
              <a:t> and has a </a:t>
            </a:r>
            <a:r>
              <a:rPr lang="en-US" sz="1800" b="0" i="0" u="none" strike="noStrike" baseline="0" dirty="0" err="1">
                <a:solidFill>
                  <a:srgbClr val="000000"/>
                </a:solidFill>
                <a:latin typeface="URWPalladioL-Roma"/>
              </a:rPr>
              <a:t>TeV</a:t>
            </a:r>
            <a:r>
              <a:rPr lang="en-US" sz="1800" b="0" i="0" u="none" strike="noStrike" baseline="0" dirty="0">
                <a:solidFill>
                  <a:srgbClr val="000000"/>
                </a:solidFill>
                <a:latin typeface="URWPalladioL-Roma"/>
              </a:rPr>
              <a:t> halo-expected-flux ma Nessun </a:t>
            </a:r>
            <a:r>
              <a:rPr lang="en-US" sz="1800" b="0" i="0" u="none" strike="noStrike" baseline="0" dirty="0" err="1">
                <a:solidFill>
                  <a:srgbClr val="000000"/>
                </a:solidFill>
                <a:latin typeface="URWPalladioL-Roma"/>
              </a:rPr>
              <a:t>altra</a:t>
            </a:r>
            <a:r>
              <a:rPr lang="en-US" sz="1800" b="0" i="0" u="none" strike="noStrike" baseline="0" dirty="0">
                <a:solidFill>
                  <a:srgbClr val="000000"/>
                </a:solidFill>
                <a:latin typeface="URWPalladioL-Roma"/>
              </a:rPr>
              <a:t> </a:t>
            </a:r>
            <a:r>
              <a:rPr lang="en-US" sz="1800" b="0" i="0" u="none" strike="noStrike" baseline="0" dirty="0" err="1">
                <a:solidFill>
                  <a:srgbClr val="000000"/>
                </a:solidFill>
                <a:latin typeface="URWPalladioL-Roma"/>
              </a:rPr>
              <a:t>analisi</a:t>
            </a:r>
            <a:r>
              <a:rPr lang="en-US" sz="1800" b="0" i="0" u="none" strike="noStrike" baseline="0" dirty="0">
                <a:solidFill>
                  <a:srgbClr val="000000"/>
                </a:solidFill>
                <a:latin typeface="URWPalladioL-Roma"/>
              </a:rPr>
              <a:t> lo </a:t>
            </a:r>
            <a:r>
              <a:rPr lang="en-US" sz="1800" b="0" i="0" u="none" strike="noStrike" baseline="0" dirty="0" err="1">
                <a:solidFill>
                  <a:srgbClr val="000000"/>
                </a:solidFill>
                <a:latin typeface="URWPalladioL-Roma"/>
              </a:rPr>
              <a:t>conferma</a:t>
            </a:r>
            <a:endParaRPr lang="en-US" sz="1800" b="0" i="0" u="none" strike="noStrike" baseline="0" dirty="0">
              <a:solidFill>
                <a:srgbClr val="000000"/>
              </a:solidFill>
              <a:latin typeface="URWPalladioL-Roma"/>
            </a:endParaRPr>
          </a:p>
          <a:p>
            <a:pPr algn="l"/>
            <a:r>
              <a:rPr lang="en-US" sz="1800" b="0" i="0" u="none" strike="noStrike" baseline="0" dirty="0">
                <a:solidFill>
                  <a:srgbClr val="000000"/>
                </a:solidFill>
                <a:latin typeface="URWPalladioL-Roma"/>
              </a:rPr>
              <a:t>*J2108 </a:t>
            </a:r>
            <a:r>
              <a:rPr lang="en-US" sz="1800" b="0" i="0" u="none" strike="noStrike" baseline="0" dirty="0">
                <a:solidFill>
                  <a:srgbClr val="000000"/>
                </a:solidFill>
                <a:latin typeface="URWPalladioL-Roma"/>
                <a:sym typeface="Wingdings" panose="05000000000000000000" pitchFamily="2" charset="2"/>
              </a:rPr>
              <a:t> prima </a:t>
            </a:r>
            <a:r>
              <a:rPr lang="en-US" sz="1800" b="0" i="0" u="none" strike="noStrike" baseline="0" dirty="0" err="1">
                <a:solidFill>
                  <a:srgbClr val="000000"/>
                </a:solidFill>
                <a:latin typeface="URWPalladioL-Roma"/>
                <a:sym typeface="Wingdings" panose="05000000000000000000" pitchFamily="2" charset="2"/>
              </a:rPr>
              <a:t>sorgente</a:t>
            </a:r>
            <a:r>
              <a:rPr lang="en-US" sz="1800" b="0" i="0" u="none" strike="noStrike" baseline="0" dirty="0">
                <a:solidFill>
                  <a:srgbClr val="000000"/>
                </a:solidFill>
                <a:latin typeface="URWPalladioL-Roma"/>
                <a:sym typeface="Wingdings" panose="05000000000000000000" pitchFamily="2" charset="2"/>
              </a:rPr>
              <a:t> </a:t>
            </a:r>
            <a:r>
              <a:rPr lang="en-US" sz="1800" b="0" i="0" u="none" strike="noStrike" baseline="0" dirty="0" err="1">
                <a:solidFill>
                  <a:srgbClr val="000000"/>
                </a:solidFill>
                <a:latin typeface="URWPalladioL-Roma"/>
                <a:sym typeface="Wingdings" panose="05000000000000000000" pitchFamily="2" charset="2"/>
              </a:rPr>
              <a:t>rivelata</a:t>
            </a:r>
            <a:r>
              <a:rPr lang="en-US" sz="1800" b="0" i="0" u="none" strike="noStrike" baseline="0" dirty="0">
                <a:solidFill>
                  <a:srgbClr val="000000"/>
                </a:solidFill>
                <a:latin typeface="URWPalladioL-Roma"/>
                <a:sym typeface="Wingdings" panose="05000000000000000000" pitchFamily="2" charset="2"/>
              </a:rPr>
              <a:t> alle UHE! </a:t>
            </a:r>
            <a:r>
              <a:rPr lang="en-US" sz="1800" b="0" i="0" u="none" strike="noStrike" baseline="0" dirty="0">
                <a:latin typeface="URWPalladioL-Roma"/>
              </a:rPr>
              <a:t>but the absence of X-ray emission implies a weak magnetic field, favoring a </a:t>
            </a:r>
            <a:r>
              <a:rPr lang="en-US" sz="1800" b="0" i="0" u="none" strike="noStrike" baseline="0" dirty="0" err="1">
                <a:latin typeface="URWPalladioL-Roma"/>
              </a:rPr>
              <a:t>TeV</a:t>
            </a:r>
            <a:r>
              <a:rPr lang="en-US" sz="1800" b="0" i="0" u="none" strike="noStrike" baseline="0" dirty="0">
                <a:latin typeface="URWPalladioL-Roma"/>
              </a:rPr>
              <a:t> Halo scenario over that the</a:t>
            </a:r>
            <a:endParaRPr lang="en-US" sz="1800" b="0" i="0" u="none" strike="noStrike" baseline="0" dirty="0">
              <a:latin typeface="SFSS0500"/>
            </a:endParaRPr>
          </a:p>
          <a:p>
            <a:pPr algn="l"/>
            <a:r>
              <a:rPr lang="it-IT" sz="1800" b="0" i="0" u="none" strike="noStrike" baseline="0" dirty="0">
                <a:latin typeface="URWPalladioL-Roma"/>
              </a:rPr>
              <a:t>PWN one. Ma comunque non ci sono PSR vicine</a:t>
            </a:r>
            <a:endParaRPr lang="it-IT" dirty="0"/>
          </a:p>
        </p:txBody>
      </p:sp>
      <p:sp>
        <p:nvSpPr>
          <p:cNvPr id="4" name="Segnaposto numero diapositiva 3"/>
          <p:cNvSpPr>
            <a:spLocks noGrp="1"/>
          </p:cNvSpPr>
          <p:nvPr>
            <p:ph type="sldNum" sz="quarter" idx="5"/>
          </p:nvPr>
        </p:nvSpPr>
        <p:spPr/>
        <p:txBody>
          <a:bodyPr/>
          <a:lstStyle/>
          <a:p>
            <a:fld id="{26AAC529-583D-41D9-8F63-BB390834393D}" type="slidenum">
              <a:rPr lang="it-IT" smtClean="0"/>
              <a:t>29</a:t>
            </a:fld>
            <a:endParaRPr lang="it-IT"/>
          </a:p>
        </p:txBody>
      </p:sp>
    </p:spTree>
    <p:extLst>
      <p:ext uri="{BB962C8B-B14F-4D97-AF65-F5344CB8AC3E}">
        <p14:creationId xmlns:p14="http://schemas.microsoft.com/office/powerpoint/2010/main" val="1484337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 SNR sono fondamentali anche per lo studio sulla propagazione dei raggi cosmici ma non ho tempo di parlarvene quindi credetemi sulla fiducia o andatevi a guardare qualche seminario/presentazione/articolo</a:t>
            </a:r>
          </a:p>
          <a:p>
            <a:endParaRPr lang="it-IT" dirty="0"/>
          </a:p>
          <a:p>
            <a:r>
              <a:rPr lang="it-IT" dirty="0"/>
              <a:t>MAGIC: evidenzia come la morfologia cambia con l'energia (ad alte energie solo la coda come anche al GeV) </a:t>
            </a:r>
            <a:r>
              <a:rPr lang="it-IT" dirty="0">
                <a:sym typeface="Wingdings" panose="05000000000000000000" pitchFamily="2" charset="2"/>
              </a:rPr>
              <a:t> modello adronico favorito</a:t>
            </a:r>
            <a:endParaRPr lang="it-IT" dirty="0"/>
          </a:p>
          <a:p>
            <a:endParaRPr lang="it-IT" dirty="0"/>
          </a:p>
        </p:txBody>
      </p:sp>
      <p:sp>
        <p:nvSpPr>
          <p:cNvPr id="4" name="Segnaposto numero diapositiva 3"/>
          <p:cNvSpPr>
            <a:spLocks noGrp="1"/>
          </p:cNvSpPr>
          <p:nvPr>
            <p:ph type="sldNum" sz="quarter" idx="5"/>
          </p:nvPr>
        </p:nvSpPr>
        <p:spPr/>
        <p:txBody>
          <a:bodyPr/>
          <a:lstStyle/>
          <a:p>
            <a:fld id="{26AAC529-583D-41D9-8F63-BB390834393D}" type="slidenum">
              <a:rPr lang="it-IT" smtClean="0"/>
              <a:t>30</a:t>
            </a:fld>
            <a:endParaRPr lang="it-IT"/>
          </a:p>
        </p:txBody>
      </p:sp>
    </p:spTree>
    <p:extLst>
      <p:ext uri="{BB962C8B-B14F-4D97-AF65-F5344CB8AC3E}">
        <p14:creationId xmlns:p14="http://schemas.microsoft.com/office/powerpoint/2010/main" val="1970188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36</a:t>
            </a:fld>
            <a:endParaRPr lang="it-IT"/>
          </a:p>
        </p:txBody>
      </p:sp>
    </p:spTree>
    <p:extLst>
      <p:ext uri="{BB962C8B-B14F-4D97-AF65-F5344CB8AC3E}">
        <p14:creationId xmlns:p14="http://schemas.microsoft.com/office/powerpoint/2010/main" val="3205301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Li </a:t>
            </a:r>
            <a:r>
              <a:rPr lang="it-IT" dirty="0" err="1"/>
              <a:t>conosciuamo</a:t>
            </a:r>
            <a:r>
              <a:rPr lang="it-IT" dirty="0"/>
              <a:t> tutti ma servono per sottolineare due input fondamentali: </a:t>
            </a:r>
            <a:r>
              <a:rPr lang="it-IT" dirty="0" err="1"/>
              <a:t>lì'importanza</a:t>
            </a:r>
            <a:r>
              <a:rPr lang="it-IT" dirty="0"/>
              <a:t> del </a:t>
            </a:r>
            <a:r>
              <a:rPr lang="it-IT" dirty="0" err="1"/>
              <a:t>multiwavelength</a:t>
            </a:r>
            <a:r>
              <a:rPr lang="it-IT" dirty="0"/>
              <a:t> e la sovrapposizione tra elettroni e protoni (adorni)</a:t>
            </a:r>
          </a:p>
        </p:txBody>
      </p:sp>
      <p:sp>
        <p:nvSpPr>
          <p:cNvPr id="4" name="Segnaposto numero diapositiva 3"/>
          <p:cNvSpPr>
            <a:spLocks noGrp="1"/>
          </p:cNvSpPr>
          <p:nvPr>
            <p:ph type="sldNum" sz="quarter" idx="5"/>
          </p:nvPr>
        </p:nvSpPr>
        <p:spPr/>
        <p:txBody>
          <a:bodyPr/>
          <a:lstStyle/>
          <a:p>
            <a:fld id="{7F675621-DEA7-4559-997B-0406DB89C3CF}" type="slidenum">
              <a:rPr lang="it-IT" smtClean="0"/>
              <a:t>7</a:t>
            </a:fld>
            <a:endParaRPr lang="it-IT"/>
          </a:p>
        </p:txBody>
      </p:sp>
    </p:spTree>
    <p:extLst>
      <p:ext uri="{BB962C8B-B14F-4D97-AF65-F5344CB8AC3E}">
        <p14:creationId xmlns:p14="http://schemas.microsoft.com/office/powerpoint/2010/main" val="3131096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particolare ero qui per questo progetto</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281AC0-A4C7-437A-8E75-508B7FEEB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029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44</a:t>
            </a:fld>
            <a:endParaRPr lang="it-IT"/>
          </a:p>
        </p:txBody>
      </p:sp>
    </p:spTree>
    <p:extLst>
      <p:ext uri="{BB962C8B-B14F-4D97-AF65-F5344CB8AC3E}">
        <p14:creationId xmlns:p14="http://schemas.microsoft.com/office/powerpoint/2010/main" val="2095191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err="1">
                <a:solidFill>
                  <a:srgbClr val="001E4C"/>
                </a:solidFill>
                <a:latin typeface="AAAAAC+Arial-BoldMT"/>
              </a:rPr>
              <a:t>Dalle</a:t>
            </a:r>
            <a:r>
              <a:rPr lang="en-US" sz="1800" b="1" i="0" u="none" strike="noStrike" baseline="0" dirty="0">
                <a:solidFill>
                  <a:srgbClr val="001E4C"/>
                </a:solidFill>
                <a:latin typeface="AAAAAC+Arial-BoldMT"/>
              </a:rPr>
              <a:t> slides CTA general meeting 2022: </a:t>
            </a:r>
          </a:p>
          <a:p>
            <a:endParaRPr lang="en-US" sz="1800" b="1" i="0" u="none" strike="noStrike" baseline="0" dirty="0">
              <a:solidFill>
                <a:srgbClr val="001E4C"/>
              </a:solidFill>
              <a:latin typeface="AAAAAC+Arial-BoldMT"/>
            </a:endParaRPr>
          </a:p>
          <a:p>
            <a:r>
              <a:rPr lang="en-US" sz="1800" b="1" i="0" u="none" strike="noStrike" baseline="0" dirty="0">
                <a:solidFill>
                  <a:srgbClr val="001E4C"/>
                </a:solidFill>
                <a:latin typeface="AAAAAC+Arial-BoldMT"/>
              </a:rPr>
              <a:t>Gamma-ray pulsar + PWN/</a:t>
            </a:r>
            <a:r>
              <a:rPr lang="en-US" sz="1800" b="1" i="0" u="none" strike="noStrike" baseline="0" dirty="0" err="1">
                <a:solidFill>
                  <a:srgbClr val="001E4C"/>
                </a:solidFill>
                <a:latin typeface="AAAAAC+Arial-BoldMT"/>
              </a:rPr>
              <a:t>TeV</a:t>
            </a:r>
            <a:r>
              <a:rPr lang="en-US" sz="1800" b="1" i="0" u="none" strike="noStrike" baseline="0" dirty="0">
                <a:solidFill>
                  <a:srgbClr val="001E4C"/>
                </a:solidFill>
                <a:latin typeface="AAAAAC+Arial-BoldMT"/>
              </a:rPr>
              <a:t> halo:</a:t>
            </a:r>
          </a:p>
          <a:p>
            <a:r>
              <a:rPr lang="en-US" sz="1800" b="0" i="0" u="none" strike="noStrike" baseline="0" dirty="0">
                <a:solidFill>
                  <a:srgbClr val="0098C3"/>
                </a:solidFill>
                <a:latin typeface="AAAAAB+ArialMT"/>
              </a:rPr>
              <a:t>– Self-consistent leptonic scenario of emission explaining both prominent peaks in the SED </a:t>
            </a:r>
          </a:p>
          <a:p>
            <a:r>
              <a:rPr lang="en-US" sz="1800" b="0" i="0" u="none" strike="noStrike" baseline="0" dirty="0">
                <a:solidFill>
                  <a:srgbClr val="0098C3"/>
                </a:solidFill>
                <a:latin typeface="AAAAAB+ArialMT"/>
              </a:rPr>
              <a:t>– Low magnetic field required by X-ray ULs - seems to be consistent with </a:t>
            </a:r>
            <a:r>
              <a:rPr lang="en-US" sz="1800" b="0" i="0" u="none" strike="noStrike" baseline="0" dirty="0" err="1">
                <a:solidFill>
                  <a:srgbClr val="0098C3"/>
                </a:solidFill>
                <a:latin typeface="AAAAAB+ArialMT"/>
              </a:rPr>
              <a:t>TeV</a:t>
            </a:r>
            <a:r>
              <a:rPr lang="en-US" sz="1800" b="0" i="0" u="none" strike="noStrike" baseline="0" dirty="0">
                <a:solidFill>
                  <a:srgbClr val="0098C3"/>
                </a:solidFill>
                <a:latin typeface="AAAAAB+ArialMT"/>
              </a:rPr>
              <a:t> halo hypothesis </a:t>
            </a:r>
          </a:p>
          <a:p>
            <a:r>
              <a:rPr lang="en-US" sz="1800" b="1" i="0" u="none" strike="noStrike" baseline="0" dirty="0">
                <a:solidFill>
                  <a:srgbClr val="001E4C"/>
                </a:solidFill>
                <a:latin typeface="AAAAAC+Arial-BoldMT"/>
              </a:rPr>
              <a:t>Interaction of relativistic protons with molecular clouds: </a:t>
            </a:r>
          </a:p>
          <a:p>
            <a:r>
              <a:rPr lang="en-US" sz="1800" b="0" i="0" u="none" strike="noStrike" baseline="0" dirty="0">
                <a:solidFill>
                  <a:srgbClr val="0098C3"/>
                </a:solidFill>
                <a:latin typeface="AAAAAB+ArialMT"/>
              </a:rPr>
              <a:t>– Acceleration site unknown</a:t>
            </a:r>
          </a:p>
          <a:p>
            <a:r>
              <a:rPr lang="en-US" sz="1800" b="0" i="0" u="none" strike="noStrike" baseline="0" dirty="0">
                <a:solidFill>
                  <a:srgbClr val="0098C3"/>
                </a:solidFill>
                <a:latin typeface="AAAAAB+ArialMT"/>
              </a:rPr>
              <a:t> – Hard proton spectral index 0.5±0.3 needed to explain the emission - can be explained if gas clumps are present in a SNR shell, </a:t>
            </a:r>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48</a:t>
            </a:fld>
            <a:endParaRPr lang="it-IT"/>
          </a:p>
        </p:txBody>
      </p:sp>
    </p:spTree>
    <p:extLst>
      <p:ext uri="{BB962C8B-B14F-4D97-AF65-F5344CB8AC3E}">
        <p14:creationId xmlns:p14="http://schemas.microsoft.com/office/powerpoint/2010/main" val="1698196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49</a:t>
            </a:fld>
            <a:endParaRPr lang="it-IT"/>
          </a:p>
        </p:txBody>
      </p:sp>
    </p:spTree>
    <p:extLst>
      <p:ext uri="{BB962C8B-B14F-4D97-AF65-F5344CB8AC3E}">
        <p14:creationId xmlns:p14="http://schemas.microsoft.com/office/powerpoint/2010/main" val="4200932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281AC0-A4C7-437A-8E75-508B7FEEB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976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sottolineerei </a:t>
            </a:r>
            <a:r>
              <a:rPr lang="it-IT" dirty="0" err="1"/>
              <a:t>Theoretically</a:t>
            </a:r>
            <a:r>
              <a:rPr lang="it-IT" dirty="0"/>
              <a:t>….</a:t>
            </a:r>
          </a:p>
        </p:txBody>
      </p:sp>
      <p:sp>
        <p:nvSpPr>
          <p:cNvPr id="4" name="Segnaposto numero diapositiva 3"/>
          <p:cNvSpPr>
            <a:spLocks noGrp="1"/>
          </p:cNvSpPr>
          <p:nvPr>
            <p:ph type="sldNum" sz="quarter" idx="5"/>
          </p:nvPr>
        </p:nvSpPr>
        <p:spPr/>
        <p:txBody>
          <a:bodyPr/>
          <a:lstStyle/>
          <a:p>
            <a:fld id="{7F675621-DEA7-4559-997B-0406DB89C3CF}" type="slidenum">
              <a:rPr lang="it-IT" smtClean="0"/>
              <a:t>8</a:t>
            </a:fld>
            <a:endParaRPr lang="it-IT"/>
          </a:p>
        </p:txBody>
      </p:sp>
    </p:spTree>
    <p:extLst>
      <p:ext uri="{BB962C8B-B14F-4D97-AF65-F5344CB8AC3E}">
        <p14:creationId xmlns:p14="http://schemas.microsoft.com/office/powerpoint/2010/main" val="142076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0" i="0" u="none" strike="noStrike" baseline="0" dirty="0">
                <a:solidFill>
                  <a:srgbClr val="000000"/>
                </a:solidFill>
                <a:latin typeface="URWPalladioL-Roma"/>
              </a:rPr>
              <a:t>From a theoretical point of view, the hadronic </a:t>
            </a:r>
            <a:r>
              <a:rPr lang="en-US" sz="1800" b="0" i="0" u="none" strike="noStrike" baseline="0" dirty="0" err="1">
                <a:solidFill>
                  <a:srgbClr val="000000"/>
                </a:solidFill>
                <a:latin typeface="URWPalladioL-Roma"/>
              </a:rPr>
              <a:t>PeVatron</a:t>
            </a:r>
            <a:r>
              <a:rPr lang="en-US" sz="1800" b="0" i="0" u="none" strike="noStrike" baseline="0" dirty="0">
                <a:solidFill>
                  <a:srgbClr val="000000"/>
                </a:solidFill>
                <a:latin typeface="URWPalladioL-Roma"/>
              </a:rPr>
              <a:t> requirements can be summa- </a:t>
            </a:r>
            <a:r>
              <a:rPr lang="en-US" sz="1800" b="0" i="0" u="none" strike="noStrike" baseline="0" dirty="0">
                <a:solidFill>
                  <a:srgbClr val="000000"/>
                </a:solidFill>
                <a:latin typeface="SFSS0500"/>
              </a:rPr>
              <a:t>210</a:t>
            </a:r>
          </a:p>
          <a:p>
            <a:pPr algn="l"/>
            <a:r>
              <a:rPr lang="en-US" sz="1800" b="0" i="0" u="none" strike="noStrike" baseline="0" dirty="0" err="1">
                <a:solidFill>
                  <a:srgbClr val="000000"/>
                </a:solidFill>
                <a:latin typeface="URWPalladioL-Roma"/>
              </a:rPr>
              <a:t>rized</a:t>
            </a:r>
            <a:r>
              <a:rPr lang="en-US" sz="1800" b="0" i="0" u="none" strike="noStrike" baseline="0" dirty="0">
                <a:solidFill>
                  <a:srgbClr val="000000"/>
                </a:solidFill>
                <a:latin typeface="URWPalladioL-Roma"/>
              </a:rPr>
              <a:t> in the following way [</a:t>
            </a:r>
            <a:r>
              <a:rPr lang="en-US" sz="1800" b="0" i="0" u="none" strike="noStrike" baseline="0" dirty="0">
                <a:solidFill>
                  <a:srgbClr val="0875B8"/>
                </a:solidFill>
                <a:latin typeface="URWPalladioL-Roma"/>
              </a:rPr>
              <a:t>66</a:t>
            </a:r>
            <a:r>
              <a:rPr lang="en-US" sz="1800" b="0" i="0" u="none" strike="noStrike" baseline="0" dirty="0">
                <a:solidFill>
                  <a:srgbClr val="000000"/>
                </a:solidFill>
                <a:latin typeface="URWPalladioL-Roma"/>
              </a:rPr>
              <a:t>]: </a:t>
            </a:r>
            <a:r>
              <a:rPr lang="en-US" sz="1800" b="0" i="0" u="none" strike="noStrike" baseline="0" dirty="0">
                <a:solidFill>
                  <a:srgbClr val="000000"/>
                </a:solidFill>
                <a:latin typeface="SFSS0500"/>
              </a:rPr>
              <a:t>211</a:t>
            </a:r>
          </a:p>
          <a:p>
            <a:pPr algn="l"/>
            <a:r>
              <a:rPr lang="en-US" sz="1800" b="0" i="0" u="none" strike="noStrike" baseline="0" dirty="0">
                <a:solidFill>
                  <a:srgbClr val="000000"/>
                </a:solidFill>
                <a:latin typeface="URWPalladioL-Roma"/>
              </a:rPr>
              <a:t>• Energetics - Hadronic </a:t>
            </a:r>
            <a:r>
              <a:rPr lang="en-US" sz="1800" b="0" i="0" u="none" strike="noStrike" baseline="0" dirty="0" err="1">
                <a:solidFill>
                  <a:srgbClr val="000000"/>
                </a:solidFill>
                <a:latin typeface="URWPalladioL-Roma"/>
              </a:rPr>
              <a:t>PeVatrons</a:t>
            </a:r>
            <a:r>
              <a:rPr lang="en-US" sz="1800" b="0" i="0" u="none" strike="noStrike" baseline="0" dirty="0">
                <a:solidFill>
                  <a:srgbClr val="000000"/>
                </a:solidFill>
                <a:latin typeface="URWPalladioL-Roma"/>
              </a:rPr>
              <a:t> must explain the CR power of the Galaxy, estimated </a:t>
            </a:r>
            <a:r>
              <a:rPr lang="en-US" sz="1800" b="0" i="0" u="none" strike="noStrike" baseline="0" dirty="0">
                <a:solidFill>
                  <a:srgbClr val="000000"/>
                </a:solidFill>
                <a:latin typeface="SFSS0500"/>
              </a:rPr>
              <a:t>212</a:t>
            </a:r>
          </a:p>
          <a:p>
            <a:pPr algn="l"/>
            <a:r>
              <a:rPr lang="en-US" sz="1800" b="0" i="0" u="none" strike="noStrike" baseline="0" dirty="0">
                <a:solidFill>
                  <a:srgbClr val="000000"/>
                </a:solidFill>
                <a:latin typeface="URWPalladioL-Roma"/>
              </a:rPr>
              <a:t>to be about </a:t>
            </a:r>
            <a:r>
              <a:rPr lang="en-US" sz="1800" b="0" i="0" u="none" strike="noStrike" baseline="0" dirty="0">
                <a:solidFill>
                  <a:srgbClr val="000000"/>
                </a:solidFill>
                <a:latin typeface="URWPalladioL-Ital"/>
              </a:rPr>
              <a:t>PCR </a:t>
            </a:r>
            <a:r>
              <a:rPr lang="en-US" sz="1800" b="0" i="0" u="none" strike="noStrike" baseline="0" dirty="0">
                <a:solidFill>
                  <a:srgbClr val="000000"/>
                </a:solidFill>
                <a:latin typeface="CMSY10"/>
              </a:rPr>
              <a:t>∼ </a:t>
            </a:r>
            <a:r>
              <a:rPr lang="en-US" sz="1800" b="0" i="0" u="none" strike="noStrike" baseline="0" dirty="0">
                <a:solidFill>
                  <a:srgbClr val="000000"/>
                </a:solidFill>
                <a:latin typeface="URWPalladioL-Roma"/>
              </a:rPr>
              <a:t>1040 </a:t>
            </a:r>
            <a:r>
              <a:rPr lang="en-US" sz="1800" b="0" i="0" u="none" strike="noStrike" baseline="0" dirty="0">
                <a:solidFill>
                  <a:srgbClr val="000000"/>
                </a:solidFill>
                <a:latin typeface="CMSY10"/>
              </a:rPr>
              <a:t>− </a:t>
            </a:r>
            <a:r>
              <a:rPr lang="en-US" sz="1800" b="0" i="0" u="none" strike="noStrike" baseline="0" dirty="0">
                <a:solidFill>
                  <a:srgbClr val="000000"/>
                </a:solidFill>
                <a:latin typeface="URWPalladioL-Roma"/>
              </a:rPr>
              <a:t>1041 erg/s [</a:t>
            </a:r>
            <a:r>
              <a:rPr lang="en-US" sz="1800" b="0" i="0" u="none" strike="noStrike" baseline="0" dirty="0">
                <a:solidFill>
                  <a:srgbClr val="0875B8"/>
                </a:solidFill>
                <a:latin typeface="URWPalladioL-Roma"/>
              </a:rPr>
              <a:t>10</a:t>
            </a:r>
            <a:r>
              <a:rPr lang="en-US" sz="1800" b="0" i="0" u="none" strike="noStrike" baseline="0" dirty="0">
                <a:solidFill>
                  <a:srgbClr val="000000"/>
                </a:solidFill>
                <a:latin typeface="URWPalladioL-Roma"/>
              </a:rPr>
              <a:t>]; </a:t>
            </a:r>
            <a:r>
              <a:rPr lang="en-US" sz="1800" b="0" i="0" u="none" strike="noStrike" baseline="0" dirty="0">
                <a:solidFill>
                  <a:srgbClr val="000000"/>
                </a:solidFill>
                <a:latin typeface="SFSS0500"/>
              </a:rPr>
              <a:t>213</a:t>
            </a:r>
          </a:p>
          <a:p>
            <a:pPr algn="l"/>
            <a:r>
              <a:rPr lang="en-US" sz="1800" b="0" i="0" u="none" strike="noStrike" baseline="0" dirty="0">
                <a:solidFill>
                  <a:srgbClr val="000000"/>
                </a:solidFill>
                <a:latin typeface="URWPalladioL-Roma"/>
              </a:rPr>
              <a:t>• Power-law injected spectrum - According to DSA, the accelerated spectrum at the </a:t>
            </a:r>
            <a:r>
              <a:rPr lang="en-US" sz="1800" b="0" i="0" u="none" strike="noStrike" baseline="0" dirty="0">
                <a:solidFill>
                  <a:srgbClr val="000000"/>
                </a:solidFill>
                <a:latin typeface="SFSS0500"/>
              </a:rPr>
              <a:t>214</a:t>
            </a:r>
          </a:p>
          <a:p>
            <a:pPr algn="l"/>
            <a:r>
              <a:rPr lang="en-US" sz="1800" b="0" i="0" u="none" strike="noStrike" baseline="0" dirty="0">
                <a:solidFill>
                  <a:srgbClr val="000000"/>
                </a:solidFill>
                <a:latin typeface="URWPalladioL-Roma"/>
              </a:rPr>
              <a:t>source must follow a power-law that, after correction for transport effects and CR </a:t>
            </a:r>
            <a:r>
              <a:rPr lang="en-US" sz="1800" b="0" i="0" u="none" strike="noStrike" baseline="0" dirty="0">
                <a:solidFill>
                  <a:srgbClr val="000000"/>
                </a:solidFill>
                <a:latin typeface="SFSS0500"/>
              </a:rPr>
              <a:t>215</a:t>
            </a:r>
          </a:p>
          <a:p>
            <a:pPr algn="l"/>
            <a:r>
              <a:rPr lang="en-US" sz="1800" b="0" i="0" u="none" strike="noStrike" baseline="0" dirty="0">
                <a:solidFill>
                  <a:srgbClr val="000000"/>
                </a:solidFill>
                <a:latin typeface="URWPalladioL-Roma"/>
              </a:rPr>
              <a:t>anisotropy, has to be </a:t>
            </a:r>
            <a:r>
              <a:rPr lang="en-US" sz="1800" b="0" i="0" u="none" strike="noStrike" baseline="0" dirty="0">
                <a:solidFill>
                  <a:srgbClr val="000000"/>
                </a:solidFill>
                <a:latin typeface="PazoMath"/>
              </a:rPr>
              <a:t>∝ </a:t>
            </a:r>
            <a:r>
              <a:rPr lang="en-US" sz="1800" b="0" i="0" u="none" strike="noStrike" baseline="0" dirty="0">
                <a:solidFill>
                  <a:srgbClr val="000000"/>
                </a:solidFill>
                <a:latin typeface="URWPalladioL-Ital"/>
              </a:rPr>
              <a:t>E</a:t>
            </a:r>
            <a:r>
              <a:rPr lang="en-US" sz="1800" b="0" i="0" u="none" strike="noStrike" baseline="0" dirty="0">
                <a:solidFill>
                  <a:srgbClr val="000000"/>
                </a:solidFill>
                <a:latin typeface="CMSY10"/>
              </a:rPr>
              <a:t>−</a:t>
            </a:r>
            <a:r>
              <a:rPr lang="en-US" sz="1800" b="0" i="0" u="none" strike="noStrike" baseline="0" dirty="0">
                <a:solidFill>
                  <a:srgbClr val="000000"/>
                </a:solidFill>
                <a:latin typeface="URWPalladioL-Roma"/>
              </a:rPr>
              <a:t>2.1</a:t>
            </a:r>
            <a:r>
              <a:rPr lang="en-US" sz="1800" b="0" i="0" u="none" strike="noStrike" baseline="0" dirty="0">
                <a:solidFill>
                  <a:srgbClr val="000000"/>
                </a:solidFill>
                <a:latin typeface="CMSY10"/>
              </a:rPr>
              <a:t>÷</a:t>
            </a:r>
            <a:r>
              <a:rPr lang="en-US" sz="1800" b="0" i="0" u="none" strike="noStrike" baseline="0" dirty="0">
                <a:solidFill>
                  <a:srgbClr val="000000"/>
                </a:solidFill>
                <a:latin typeface="URWPalladioL-Roma"/>
              </a:rPr>
              <a:t>2.3 [</a:t>
            </a:r>
            <a:r>
              <a:rPr lang="en-US" sz="1800" b="0" i="0" u="none" strike="noStrike" baseline="0" dirty="0">
                <a:solidFill>
                  <a:srgbClr val="0875B8"/>
                </a:solidFill>
                <a:latin typeface="URWPalladioL-Roma"/>
              </a:rPr>
              <a:t>9</a:t>
            </a:r>
            <a:r>
              <a:rPr lang="en-US" sz="1800" b="0" i="0" u="none" strike="noStrike" baseline="0" dirty="0">
                <a:solidFill>
                  <a:srgbClr val="000000"/>
                </a:solidFill>
                <a:latin typeface="URWPalladioL-Roma"/>
              </a:rPr>
              <a:t>,</a:t>
            </a:r>
            <a:r>
              <a:rPr lang="en-US" sz="1800" b="0" i="0" u="none" strike="noStrike" baseline="0" dirty="0">
                <a:solidFill>
                  <a:srgbClr val="0875B8"/>
                </a:solidFill>
                <a:latin typeface="URWPalladioL-Roma"/>
              </a:rPr>
              <a:t>10</a:t>
            </a:r>
            <a:r>
              <a:rPr lang="en-US" sz="1800" b="0" i="0" u="none" strike="noStrike" baseline="0" dirty="0">
                <a:solidFill>
                  <a:srgbClr val="000000"/>
                </a:solidFill>
                <a:latin typeface="URWPalladioL-Roma"/>
              </a:rPr>
              <a:t>]; </a:t>
            </a:r>
            <a:r>
              <a:rPr lang="en-US" sz="1800" b="0" i="0" u="none" strike="noStrike" baseline="0" dirty="0">
                <a:solidFill>
                  <a:srgbClr val="000000"/>
                </a:solidFill>
                <a:latin typeface="SFSS0500"/>
              </a:rPr>
              <a:t>216</a:t>
            </a:r>
          </a:p>
          <a:p>
            <a:pPr algn="l"/>
            <a:r>
              <a:rPr lang="en-US" sz="1800" b="0" i="0" u="none" strike="noStrike" baseline="0" dirty="0">
                <a:solidFill>
                  <a:srgbClr val="000000"/>
                </a:solidFill>
                <a:latin typeface="URWPalladioL-Roma"/>
              </a:rPr>
              <a:t>• Maximum energy - The acceleration efficiency at the source must be such as to explain </a:t>
            </a:r>
            <a:r>
              <a:rPr lang="en-US" sz="1800" b="0" i="0" u="none" strike="noStrike" baseline="0" dirty="0">
                <a:solidFill>
                  <a:srgbClr val="000000"/>
                </a:solidFill>
                <a:latin typeface="SFSS0500"/>
              </a:rPr>
              <a:t>217</a:t>
            </a:r>
          </a:p>
          <a:p>
            <a:pPr algn="l"/>
            <a:r>
              <a:rPr lang="it-IT" sz="1800" b="0" i="0" u="none" strike="noStrike" baseline="0" dirty="0" err="1">
                <a:solidFill>
                  <a:srgbClr val="000000"/>
                </a:solidFill>
                <a:latin typeface="URWPalladioL-Roma"/>
              </a:rPr>
              <a:t>PeV</a:t>
            </a:r>
            <a:r>
              <a:rPr lang="it-IT" sz="1800" b="0" i="0" u="none" strike="noStrike" baseline="0" dirty="0">
                <a:solidFill>
                  <a:srgbClr val="000000"/>
                </a:solidFill>
                <a:latin typeface="URWPalladioL-Roma"/>
              </a:rPr>
              <a:t> </a:t>
            </a:r>
            <a:r>
              <a:rPr lang="it-IT" sz="1800" b="0" i="0" u="none" strike="noStrike" baseline="0" dirty="0" err="1">
                <a:solidFill>
                  <a:srgbClr val="000000"/>
                </a:solidFill>
                <a:latin typeface="URWPalladioL-Roma"/>
              </a:rPr>
              <a:t>particle</a:t>
            </a:r>
            <a:r>
              <a:rPr lang="it-IT" sz="1800" b="0" i="0" u="none" strike="noStrike" baseline="0" dirty="0">
                <a:solidFill>
                  <a:srgbClr val="000000"/>
                </a:solidFill>
                <a:latin typeface="URWPalladioL-Roma"/>
              </a:rPr>
              <a:t> energies; </a:t>
            </a:r>
            <a:r>
              <a:rPr lang="it-IT" sz="1800" b="0" i="0" u="none" strike="noStrike" baseline="0" dirty="0">
                <a:solidFill>
                  <a:srgbClr val="000000"/>
                </a:solidFill>
                <a:latin typeface="SFSS0500"/>
              </a:rPr>
              <a:t>218</a:t>
            </a:r>
          </a:p>
          <a:p>
            <a:pPr algn="l"/>
            <a:r>
              <a:rPr lang="en-US" sz="1800" b="0" i="0" u="none" strike="noStrike" baseline="0" dirty="0">
                <a:solidFill>
                  <a:srgbClr val="000000"/>
                </a:solidFill>
                <a:latin typeface="URWPalladioL-Roma"/>
              </a:rPr>
              <a:t>• Anisotropy - The source distribution must be correlated with the CR anisotropy in </a:t>
            </a:r>
            <a:r>
              <a:rPr lang="en-US" sz="1800" b="0" i="0" u="none" strike="noStrike" baseline="0" dirty="0">
                <a:solidFill>
                  <a:srgbClr val="000000"/>
                </a:solidFill>
                <a:latin typeface="SFSS0500"/>
              </a:rPr>
              <a:t>219</a:t>
            </a:r>
          </a:p>
          <a:p>
            <a:pPr algn="l"/>
            <a:r>
              <a:rPr lang="en-US" sz="1800" b="0" i="0" u="none" strike="noStrike" baseline="0" dirty="0">
                <a:solidFill>
                  <a:srgbClr val="000000"/>
                </a:solidFill>
                <a:latin typeface="URWPalladioL-Roma"/>
              </a:rPr>
              <a:t>their arrival direction predicted by any diffusive model for CRs [</a:t>
            </a:r>
            <a:r>
              <a:rPr lang="en-US" sz="1800" b="0" i="0" u="none" strike="noStrike" baseline="0" dirty="0">
                <a:solidFill>
                  <a:srgbClr val="0875B8"/>
                </a:solidFill>
                <a:latin typeface="URWPalladioL-Roma"/>
              </a:rPr>
              <a:t>10</a:t>
            </a:r>
            <a:r>
              <a:rPr lang="en-US" sz="1800" b="0" i="0" u="none" strike="noStrike" baseline="0" dirty="0">
                <a:solidFill>
                  <a:srgbClr val="000000"/>
                </a:solidFill>
                <a:latin typeface="URWPalladioL-Roma"/>
              </a:rPr>
              <a:t>,</a:t>
            </a:r>
            <a:r>
              <a:rPr lang="en-US" sz="1800" b="0" i="0" u="none" strike="noStrike" baseline="0" dirty="0">
                <a:solidFill>
                  <a:srgbClr val="0875B8"/>
                </a:solidFill>
                <a:latin typeface="URWPalladioL-Roma"/>
              </a:rPr>
              <a:t>75</a:t>
            </a:r>
            <a:r>
              <a:rPr lang="en-US" sz="1800" b="0" i="0" u="none" strike="noStrike" baseline="0" dirty="0">
                <a:solidFill>
                  <a:srgbClr val="000000"/>
                </a:solidFill>
                <a:latin typeface="URWPalladioL-Roma"/>
              </a:rPr>
              <a:t>]; </a:t>
            </a:r>
            <a:r>
              <a:rPr lang="en-US" sz="1800" b="0" i="0" u="none" strike="noStrike" baseline="0" dirty="0">
                <a:solidFill>
                  <a:srgbClr val="000000"/>
                </a:solidFill>
                <a:latin typeface="SFSS0500"/>
              </a:rPr>
              <a:t>220</a:t>
            </a:r>
          </a:p>
          <a:p>
            <a:pPr algn="l"/>
            <a:r>
              <a:rPr lang="en-US" sz="1800" b="0" i="0" u="none" strike="noStrike" baseline="0" dirty="0">
                <a:solidFill>
                  <a:srgbClr val="000000"/>
                </a:solidFill>
                <a:latin typeface="URWPalladioL-Roma"/>
              </a:rPr>
              <a:t>• Composition - Galactic CR sources must explain their composition that is slightly </a:t>
            </a:r>
            <a:r>
              <a:rPr lang="en-US" sz="1800" b="0" i="0" u="none" strike="noStrike" baseline="0" dirty="0">
                <a:solidFill>
                  <a:srgbClr val="000000"/>
                </a:solidFill>
                <a:latin typeface="SFSS0500"/>
              </a:rPr>
              <a:t>221</a:t>
            </a:r>
          </a:p>
          <a:p>
            <a:pPr algn="l"/>
            <a:r>
              <a:rPr lang="en-US" sz="1800" b="0" i="0" u="none" strike="noStrike" baseline="0" dirty="0">
                <a:solidFill>
                  <a:srgbClr val="000000"/>
                </a:solidFill>
                <a:latin typeface="URWPalladioL-Roma"/>
              </a:rPr>
              <a:t>different with respect to the Solar CR one (e.g. large overabundance of light elements, </a:t>
            </a:r>
            <a:r>
              <a:rPr lang="en-US" sz="1800" b="0" i="0" u="none" strike="noStrike" baseline="0" dirty="0">
                <a:solidFill>
                  <a:srgbClr val="000000"/>
                </a:solidFill>
                <a:latin typeface="SFSS0500"/>
              </a:rPr>
              <a:t>222</a:t>
            </a:r>
          </a:p>
          <a:p>
            <a:pPr algn="l"/>
            <a:r>
              <a:rPr lang="en-US" sz="1800" b="0" i="0" u="none" strike="noStrike" baseline="0" dirty="0">
                <a:solidFill>
                  <a:srgbClr val="000000"/>
                </a:solidFill>
                <a:latin typeface="URWPalladioL-Roma"/>
              </a:rPr>
              <a:t>overabundance of metals with respect to H and He) [</a:t>
            </a:r>
            <a:r>
              <a:rPr lang="en-US" sz="1800" b="0" i="0" u="none" strike="noStrike" baseline="0" dirty="0">
                <a:solidFill>
                  <a:srgbClr val="0875B8"/>
                </a:solidFill>
                <a:latin typeface="URWPalladioL-Roma"/>
              </a:rPr>
              <a:t>9</a:t>
            </a:r>
            <a:r>
              <a:rPr lang="en-US" sz="1800" b="0" i="0" u="none" strike="noStrike" baseline="0" dirty="0">
                <a:solidFill>
                  <a:srgbClr val="000000"/>
                </a:solidFill>
                <a:latin typeface="URWPalladioL-Roma"/>
              </a:rPr>
              <a:t>,</a:t>
            </a:r>
            <a:r>
              <a:rPr lang="en-US" sz="1800" b="0" i="0" u="none" strike="noStrike" baseline="0" dirty="0">
                <a:solidFill>
                  <a:srgbClr val="0875B8"/>
                </a:solidFill>
                <a:latin typeface="URWPalladioL-Roma"/>
              </a:rPr>
              <a:t>10</a:t>
            </a:r>
            <a:r>
              <a:rPr lang="en-US" sz="1800" b="0" i="0" u="none" strike="noStrike" baseline="0" dirty="0">
                <a:solidFill>
                  <a:srgbClr val="000000"/>
                </a:solidFill>
                <a:latin typeface="URWPalladioL-Roma"/>
              </a:rPr>
              <a:t>]. Moreover, the composition </a:t>
            </a:r>
            <a:r>
              <a:rPr lang="en-US" sz="1800" b="0" i="0" u="none" strike="noStrike" baseline="0" dirty="0">
                <a:solidFill>
                  <a:srgbClr val="000000"/>
                </a:solidFill>
                <a:latin typeface="SFSS0500"/>
              </a:rPr>
              <a:t>223</a:t>
            </a:r>
          </a:p>
          <a:p>
            <a:pPr algn="l"/>
            <a:r>
              <a:rPr lang="en-US" sz="1800" b="0" i="0" u="none" strike="noStrike" baseline="0" dirty="0">
                <a:solidFill>
                  <a:srgbClr val="000000"/>
                </a:solidFill>
                <a:latin typeface="URWPalladioL-Roma"/>
              </a:rPr>
              <a:t>varies over energy (e.g. different elements have different spectral indices), and this </a:t>
            </a:r>
            <a:r>
              <a:rPr lang="en-US" sz="1800" b="0" i="0" u="none" strike="noStrike" baseline="0" dirty="0">
                <a:solidFill>
                  <a:srgbClr val="000000"/>
                </a:solidFill>
                <a:latin typeface="SFSS0500"/>
              </a:rPr>
              <a:t>224</a:t>
            </a:r>
          </a:p>
          <a:p>
            <a:pPr algn="l"/>
            <a:r>
              <a:rPr lang="en-US" sz="1800" b="0" i="0" u="none" strike="noStrike" baseline="0" dirty="0">
                <a:solidFill>
                  <a:srgbClr val="000000"/>
                </a:solidFill>
                <a:latin typeface="URWPalladioL-Roma"/>
              </a:rPr>
              <a:t>also this energy dependence needs to be reproduced. </a:t>
            </a:r>
            <a:r>
              <a:rPr lang="en-US" sz="1800" b="0" i="0" u="none" strike="noStrike" baseline="0" dirty="0">
                <a:solidFill>
                  <a:srgbClr val="000000"/>
                </a:solidFill>
                <a:latin typeface="SFSS0500"/>
              </a:rPr>
              <a:t>225</a:t>
            </a:r>
          </a:p>
          <a:p>
            <a:pPr algn="l"/>
            <a:r>
              <a:rPr lang="en-US" sz="1800" b="0" i="0" u="none" strike="noStrike" baseline="0" dirty="0">
                <a:solidFill>
                  <a:srgbClr val="000000"/>
                </a:solidFill>
                <a:latin typeface="URWPalladioL-Roma"/>
              </a:rPr>
              <a:t>From an observational point of view, a candidate hadronic </a:t>
            </a:r>
            <a:r>
              <a:rPr lang="en-US" sz="1800" b="0" i="0" u="none" strike="noStrike" baseline="0" dirty="0" err="1">
                <a:solidFill>
                  <a:srgbClr val="000000"/>
                </a:solidFill>
                <a:latin typeface="URWPalladioL-Roma"/>
              </a:rPr>
              <a:t>PeVatron</a:t>
            </a:r>
            <a:r>
              <a:rPr lang="en-US" sz="1800" b="0" i="0" u="none" strike="noStrike" baseline="0" dirty="0">
                <a:solidFill>
                  <a:srgbClr val="000000"/>
                </a:solidFill>
                <a:latin typeface="URWPalladioL-Roma"/>
              </a:rPr>
              <a:t> must have some </a:t>
            </a:r>
            <a:r>
              <a:rPr lang="en-US" sz="1800" b="0" i="0" u="none" strike="noStrike" baseline="0" dirty="0">
                <a:solidFill>
                  <a:srgbClr val="000000"/>
                </a:solidFill>
                <a:latin typeface="SFSS0500"/>
              </a:rPr>
              <a:t>226</a:t>
            </a:r>
          </a:p>
          <a:p>
            <a:pPr algn="l"/>
            <a:r>
              <a:rPr lang="it-IT" sz="1800" b="0" i="0" u="none" strike="noStrike" baseline="0" dirty="0">
                <a:solidFill>
                  <a:srgbClr val="000000"/>
                </a:solidFill>
                <a:latin typeface="URWPalladioL-Roma"/>
              </a:rPr>
              <a:t>precise features [</a:t>
            </a:r>
            <a:r>
              <a:rPr lang="it-IT" sz="1800" b="0" i="0" u="none" strike="noStrike" baseline="0" dirty="0">
                <a:solidFill>
                  <a:srgbClr val="0875B8"/>
                </a:solidFill>
                <a:latin typeface="URWPalladioL-Roma"/>
              </a:rPr>
              <a:t>76</a:t>
            </a:r>
            <a:r>
              <a:rPr lang="it-IT" sz="1800" b="0" i="0" u="none" strike="noStrike" baseline="0" dirty="0">
                <a:solidFill>
                  <a:srgbClr val="000000"/>
                </a:solidFill>
                <a:latin typeface="URWPalladioL-Roma"/>
              </a:rPr>
              <a:t>]: </a:t>
            </a:r>
            <a:r>
              <a:rPr lang="it-IT" sz="1800" b="0" i="0" u="none" strike="noStrike" baseline="0" dirty="0">
                <a:solidFill>
                  <a:srgbClr val="000000"/>
                </a:solidFill>
                <a:latin typeface="SFSS0500"/>
              </a:rPr>
              <a:t>227</a:t>
            </a:r>
          </a:p>
          <a:p>
            <a:pPr algn="l"/>
            <a:r>
              <a:rPr lang="en-US" sz="1800" b="0" i="0" u="none" strike="noStrike" baseline="0" dirty="0">
                <a:solidFill>
                  <a:srgbClr val="000000"/>
                </a:solidFill>
                <a:latin typeface="URWPalladioL-Roma"/>
              </a:rPr>
              <a:t>• Evidence of UHE </a:t>
            </a:r>
            <a:r>
              <a:rPr lang="en-US" sz="1800" b="0" i="1" u="none" strike="noStrike" baseline="0" dirty="0">
                <a:solidFill>
                  <a:srgbClr val="000000"/>
                </a:solidFill>
                <a:latin typeface="PazoMath-Italic"/>
              </a:rPr>
              <a:t>γ</a:t>
            </a:r>
            <a:r>
              <a:rPr lang="en-US" sz="1800" b="0" i="0" u="none" strike="noStrike" baseline="0" dirty="0">
                <a:solidFill>
                  <a:srgbClr val="000000"/>
                </a:solidFill>
                <a:latin typeface="URWPalladioL-Roma"/>
              </a:rPr>
              <a:t>-ray emission (</a:t>
            </a:r>
            <a:r>
              <a:rPr lang="en-US" sz="1800" b="0" i="0" u="none" strike="noStrike" baseline="0" dirty="0">
                <a:solidFill>
                  <a:srgbClr val="000000"/>
                </a:solidFill>
                <a:latin typeface="URWPalladioL-Ital"/>
              </a:rPr>
              <a:t>E </a:t>
            </a:r>
            <a:r>
              <a:rPr lang="en-US" sz="1800" b="0" i="0" u="none" strike="noStrike" baseline="0" dirty="0">
                <a:solidFill>
                  <a:srgbClr val="000000"/>
                </a:solidFill>
                <a:latin typeface="CMMI10"/>
              </a:rPr>
              <a:t>&gt; </a:t>
            </a:r>
            <a:r>
              <a:rPr lang="en-US" sz="1800" b="0" i="0" u="none" strike="noStrike" baseline="0" dirty="0">
                <a:solidFill>
                  <a:srgbClr val="000000"/>
                </a:solidFill>
                <a:latin typeface="URWPalladioL-Roma"/>
              </a:rPr>
              <a:t>100 </a:t>
            </a:r>
            <a:r>
              <a:rPr lang="en-US" sz="1800" b="0" i="0" u="none" strike="noStrike" baseline="0" dirty="0" err="1">
                <a:solidFill>
                  <a:srgbClr val="000000"/>
                </a:solidFill>
                <a:latin typeface="URWPalladioL-Roma"/>
              </a:rPr>
              <a:t>TeV</a:t>
            </a:r>
            <a:r>
              <a:rPr lang="en-US" sz="1800" b="0" i="0" u="none" strike="noStrike" baseline="0" dirty="0">
                <a:solidFill>
                  <a:srgbClr val="000000"/>
                </a:solidFill>
                <a:latin typeface="URWPalladioL-Roma"/>
              </a:rPr>
              <a:t>) - If we have CR acceleration, we </a:t>
            </a:r>
            <a:r>
              <a:rPr lang="en-US" sz="1800" b="0" i="0" u="none" strike="noStrike" baseline="0" dirty="0">
                <a:solidFill>
                  <a:srgbClr val="000000"/>
                </a:solidFill>
                <a:latin typeface="SFSS0500"/>
              </a:rPr>
              <a:t>228</a:t>
            </a:r>
          </a:p>
          <a:p>
            <a:pPr algn="l"/>
            <a:r>
              <a:rPr lang="en-US" sz="1800" b="0" i="0" u="none" strike="noStrike" baseline="0" dirty="0">
                <a:solidFill>
                  <a:srgbClr val="000000"/>
                </a:solidFill>
                <a:latin typeface="URWPalladioL-Roma"/>
              </a:rPr>
              <a:t>expected protons accelerated at least up to 1 </a:t>
            </a:r>
            <a:r>
              <a:rPr lang="en-US" sz="1800" b="0" i="0" u="none" strike="noStrike" baseline="0" dirty="0" err="1">
                <a:solidFill>
                  <a:srgbClr val="000000"/>
                </a:solidFill>
                <a:latin typeface="URWPalladioL-Roma"/>
              </a:rPr>
              <a:t>PeV</a:t>
            </a:r>
            <a:r>
              <a:rPr lang="en-US" sz="1800" b="0" i="0" u="none" strike="noStrike" baseline="0" dirty="0">
                <a:solidFill>
                  <a:srgbClr val="000000"/>
                </a:solidFill>
                <a:latin typeface="URWPalladioL-Roma"/>
              </a:rPr>
              <a:t> and consequently, </a:t>
            </a:r>
            <a:r>
              <a:rPr lang="en-US" sz="1800" b="0" i="1" u="none" strike="noStrike" baseline="0" dirty="0">
                <a:solidFill>
                  <a:srgbClr val="000000"/>
                </a:solidFill>
                <a:latin typeface="PazoMath-Italic"/>
              </a:rPr>
              <a:t>γ</a:t>
            </a:r>
            <a:r>
              <a:rPr lang="en-US" sz="1800" b="0" i="0" u="none" strike="noStrike" baseline="0" dirty="0">
                <a:solidFill>
                  <a:srgbClr val="000000"/>
                </a:solidFill>
                <a:latin typeface="URWPalladioL-Roma"/>
              </a:rPr>
              <a:t>-ray emission </a:t>
            </a:r>
            <a:r>
              <a:rPr lang="en-US" sz="1800" b="0" i="0" u="none" strike="noStrike" baseline="0" dirty="0">
                <a:solidFill>
                  <a:srgbClr val="000000"/>
                </a:solidFill>
                <a:latin typeface="SFSS0500"/>
              </a:rPr>
              <a:t>229</a:t>
            </a:r>
          </a:p>
          <a:p>
            <a:pPr algn="l"/>
            <a:r>
              <a:rPr lang="en-US" sz="1800" b="0" i="0" u="none" strike="noStrike" baseline="0" dirty="0">
                <a:solidFill>
                  <a:srgbClr val="000000"/>
                </a:solidFill>
                <a:latin typeface="URWPalladioL-Roma"/>
              </a:rPr>
              <a:t>well above 100 </a:t>
            </a:r>
            <a:r>
              <a:rPr lang="en-US" sz="1800" b="0" i="0" u="none" strike="noStrike" baseline="0" dirty="0" err="1">
                <a:solidFill>
                  <a:srgbClr val="000000"/>
                </a:solidFill>
                <a:latin typeface="URWPalladioL-Roma"/>
              </a:rPr>
              <a:t>TeV</a:t>
            </a:r>
            <a:r>
              <a:rPr lang="en-US" sz="1800" b="0" i="0" u="none" strike="noStrike" baseline="0" dirty="0">
                <a:solidFill>
                  <a:srgbClr val="000000"/>
                </a:solidFill>
                <a:latin typeface="URWPalladioL-Roma"/>
              </a:rPr>
              <a:t> without a cut-off in the spectrum; </a:t>
            </a:r>
            <a:r>
              <a:rPr lang="en-US" sz="1800" b="0" i="0" u="none" strike="noStrike" baseline="0" dirty="0">
                <a:solidFill>
                  <a:srgbClr val="000000"/>
                </a:solidFill>
                <a:latin typeface="SFSS0500"/>
              </a:rPr>
              <a:t>230</a:t>
            </a:r>
          </a:p>
          <a:p>
            <a:pPr algn="l"/>
            <a:r>
              <a:rPr lang="en-US" sz="1800" b="0" i="0" u="none" strike="noStrike" baseline="0" dirty="0">
                <a:solidFill>
                  <a:srgbClr val="000000"/>
                </a:solidFill>
                <a:latin typeface="URWPalladioL-Roma"/>
              </a:rPr>
              <a:t>• Spectral curvature - The parent particle power-law is modified by the existence of a </a:t>
            </a:r>
            <a:r>
              <a:rPr lang="en-US" sz="1800" b="0" i="0" u="none" strike="noStrike" baseline="0" dirty="0">
                <a:solidFill>
                  <a:srgbClr val="000000"/>
                </a:solidFill>
                <a:latin typeface="SFSS0500"/>
              </a:rPr>
              <a:t>231</a:t>
            </a:r>
          </a:p>
          <a:p>
            <a:pPr algn="l"/>
            <a:r>
              <a:rPr lang="en-US" sz="1800" b="0" i="0" u="none" strike="noStrike" baseline="0" dirty="0">
                <a:solidFill>
                  <a:srgbClr val="000000"/>
                </a:solidFill>
                <a:latin typeface="URWPalladioL-Roma"/>
              </a:rPr>
              <a:t>maximum energy and/or to some break due to losses; </a:t>
            </a:r>
            <a:r>
              <a:rPr lang="en-US" sz="1800" b="0" i="0" u="none" strike="noStrike" baseline="0" dirty="0">
                <a:solidFill>
                  <a:srgbClr val="000000"/>
                </a:solidFill>
                <a:latin typeface="SFSS0500"/>
              </a:rPr>
              <a:t>232</a:t>
            </a:r>
          </a:p>
          <a:p>
            <a:pPr algn="l"/>
            <a:r>
              <a:rPr lang="en-US" sz="1800" b="0" i="0" u="none" strike="noStrike" baseline="0" dirty="0">
                <a:solidFill>
                  <a:srgbClr val="000000"/>
                </a:solidFill>
                <a:latin typeface="URWPalladioL-Roma"/>
              </a:rPr>
              <a:t>• Correlation with target material - The p-p interaction is most </a:t>
            </a:r>
            <a:r>
              <a:rPr lang="en-US" sz="1800" b="0" i="0" u="none" strike="noStrike" baseline="0" dirty="0" err="1">
                <a:solidFill>
                  <a:srgbClr val="000000"/>
                </a:solidFill>
                <a:latin typeface="URWPalladioL-Roma"/>
              </a:rPr>
              <a:t>favoured</a:t>
            </a:r>
            <a:r>
              <a:rPr lang="en-US" sz="1800" b="0" i="0" u="none" strike="noStrike" baseline="0" dirty="0">
                <a:solidFill>
                  <a:srgbClr val="000000"/>
                </a:solidFill>
                <a:latin typeface="URWPalladioL-Roma"/>
              </a:rPr>
              <a:t> in presence of </a:t>
            </a:r>
            <a:r>
              <a:rPr lang="en-US" sz="1800" b="0" i="0" u="none" strike="noStrike" baseline="0" dirty="0">
                <a:solidFill>
                  <a:srgbClr val="000000"/>
                </a:solidFill>
                <a:latin typeface="SFSS0500"/>
              </a:rPr>
              <a:t>233</a:t>
            </a:r>
          </a:p>
          <a:p>
            <a:pPr algn="l"/>
            <a:r>
              <a:rPr lang="en-US" sz="1800" b="0" i="0" u="none" strike="noStrike" baseline="0" dirty="0">
                <a:solidFill>
                  <a:srgbClr val="000000"/>
                </a:solidFill>
                <a:latin typeface="URWPalladioL-Roma"/>
              </a:rPr>
              <a:t>a dense target in the source surroundings [</a:t>
            </a:r>
            <a:r>
              <a:rPr lang="en-US" sz="1800" b="0" i="0" u="none" strike="noStrike" baseline="0" dirty="0">
                <a:solidFill>
                  <a:srgbClr val="0875B8"/>
                </a:solidFill>
                <a:latin typeface="URWPalladioL-Roma"/>
              </a:rPr>
              <a:t>75</a:t>
            </a:r>
            <a:r>
              <a:rPr lang="en-US" sz="1800" b="0" i="0" u="none" strike="noStrike" baseline="0" dirty="0">
                <a:solidFill>
                  <a:srgbClr val="000000"/>
                </a:solidFill>
                <a:latin typeface="URWPalladioL-Roma"/>
              </a:rPr>
              <a:t>,</a:t>
            </a:r>
            <a:r>
              <a:rPr lang="en-US" sz="1800" b="0" i="0" u="none" strike="noStrike" baseline="0" dirty="0">
                <a:solidFill>
                  <a:srgbClr val="0875B8"/>
                </a:solidFill>
                <a:latin typeface="URWPalladioL-Roma"/>
              </a:rPr>
              <a:t>77</a:t>
            </a:r>
            <a:r>
              <a:rPr lang="en-US" sz="1800" b="0" i="0" u="none" strike="noStrike" baseline="0" dirty="0">
                <a:solidFill>
                  <a:srgbClr val="000000"/>
                </a:solidFill>
                <a:latin typeface="URWPalladioL-Roma"/>
              </a:rPr>
              <a:t>] </a:t>
            </a:r>
            <a:r>
              <a:rPr lang="en-US" sz="1800" b="0" i="0" u="none" strike="noStrike" baseline="0" dirty="0">
                <a:solidFill>
                  <a:srgbClr val="000000"/>
                </a:solidFill>
                <a:latin typeface="SFSS0500"/>
              </a:rPr>
              <a:t>234</a:t>
            </a:r>
          </a:p>
          <a:p>
            <a:pPr algn="l"/>
            <a:r>
              <a:rPr lang="en-US" sz="1800" b="0" i="0" u="none" strike="noStrike" baseline="0" dirty="0">
                <a:solidFill>
                  <a:srgbClr val="000000"/>
                </a:solidFill>
                <a:latin typeface="URWPalladioL-Roma"/>
              </a:rPr>
              <a:t>• Extended emission with likely energy-dependent morphology - CRs diffuse through </a:t>
            </a:r>
            <a:r>
              <a:rPr lang="en-US" sz="1800" b="0" i="0" u="none" strike="noStrike" baseline="0" dirty="0">
                <a:solidFill>
                  <a:srgbClr val="000000"/>
                </a:solidFill>
                <a:latin typeface="SFSS0500"/>
              </a:rPr>
              <a:t>235</a:t>
            </a:r>
          </a:p>
          <a:p>
            <a:pPr algn="l"/>
            <a:r>
              <a:rPr lang="en-US" sz="1800" b="0" i="0" u="none" strike="noStrike" baseline="0" dirty="0">
                <a:solidFill>
                  <a:srgbClr val="000000"/>
                </a:solidFill>
                <a:latin typeface="URWPalladioL-Roma"/>
              </a:rPr>
              <a:t>the media surrounding the source and diffusion (as like as cooling) is energy </a:t>
            </a:r>
            <a:r>
              <a:rPr lang="en-US" sz="1800" b="0" i="0" u="none" strike="noStrike" baseline="0" dirty="0" err="1">
                <a:solidFill>
                  <a:srgbClr val="000000"/>
                </a:solidFill>
                <a:latin typeface="URWPalladioL-Roma"/>
              </a:rPr>
              <a:t>depen</a:t>
            </a:r>
            <a:r>
              <a:rPr lang="en-US" sz="1800" b="0" i="0" u="none" strike="noStrike" baseline="0" dirty="0">
                <a:solidFill>
                  <a:srgbClr val="000000"/>
                </a:solidFill>
                <a:latin typeface="URWPalladioL-Roma"/>
              </a:rPr>
              <a:t>- </a:t>
            </a:r>
            <a:r>
              <a:rPr lang="en-US" sz="1800" b="0" i="0" u="none" strike="noStrike" baseline="0" dirty="0">
                <a:solidFill>
                  <a:srgbClr val="000000"/>
                </a:solidFill>
                <a:latin typeface="SFSS0500"/>
              </a:rPr>
              <a:t>236</a:t>
            </a:r>
          </a:p>
          <a:p>
            <a:pPr algn="l"/>
            <a:r>
              <a:rPr lang="it-IT" sz="1800" b="0" i="0" u="none" strike="noStrike" baseline="0" dirty="0" err="1">
                <a:solidFill>
                  <a:srgbClr val="000000"/>
                </a:solidFill>
                <a:latin typeface="URWPalladioL-Roma"/>
              </a:rPr>
              <a:t>dent</a:t>
            </a:r>
            <a:r>
              <a:rPr lang="it-IT" sz="1800" b="0" i="0" u="none" strike="noStrike" baseline="0" dirty="0">
                <a:solidFill>
                  <a:srgbClr val="000000"/>
                </a:solidFill>
                <a:latin typeface="URWPalladioL-Roma"/>
              </a:rPr>
              <a:t>; </a:t>
            </a:r>
            <a:r>
              <a:rPr lang="it-IT" sz="1800" b="0" i="0" u="none" strike="noStrike" baseline="0" dirty="0">
                <a:solidFill>
                  <a:srgbClr val="000000"/>
                </a:solidFill>
                <a:latin typeface="SFSS0500"/>
              </a:rPr>
              <a:t>237</a:t>
            </a:r>
          </a:p>
          <a:p>
            <a:pPr algn="l"/>
            <a:r>
              <a:rPr lang="en-US" sz="1800" b="0" i="0" u="none" strike="noStrike" baseline="0" dirty="0">
                <a:solidFill>
                  <a:srgbClr val="000000"/>
                </a:solidFill>
                <a:latin typeface="URWPalladioL-Roma"/>
              </a:rPr>
              <a:t>• Multi-wavelength counterpart - Secondary non-thermal electrons produced in the p-p </a:t>
            </a:r>
            <a:r>
              <a:rPr lang="en-US" sz="1800" b="0" i="0" u="none" strike="noStrike" baseline="0" dirty="0">
                <a:solidFill>
                  <a:srgbClr val="000000"/>
                </a:solidFill>
                <a:latin typeface="SFSS0500"/>
              </a:rPr>
              <a:t>238</a:t>
            </a:r>
          </a:p>
          <a:p>
            <a:pPr algn="l"/>
            <a:r>
              <a:rPr lang="en-US" sz="1800" b="0" i="0" u="none" strike="noStrike" baseline="0" dirty="0">
                <a:solidFill>
                  <a:srgbClr val="000000"/>
                </a:solidFill>
                <a:latin typeface="URWPalladioL-Roma"/>
              </a:rPr>
              <a:t>interaction emit in radio/X-ray bands. </a:t>
            </a:r>
            <a:r>
              <a:rPr lang="en-US" sz="1800" b="0" i="0" u="none" strike="noStrike" baseline="0" dirty="0">
                <a:solidFill>
                  <a:srgbClr val="000000"/>
                </a:solidFill>
                <a:latin typeface="SFSS0500"/>
              </a:rPr>
              <a:t>239</a:t>
            </a:r>
          </a:p>
          <a:p>
            <a:pPr algn="l"/>
            <a:r>
              <a:rPr lang="en-US" sz="1800" b="0" i="0" u="none" strike="noStrike" baseline="0" dirty="0">
                <a:solidFill>
                  <a:srgbClr val="000000"/>
                </a:solidFill>
                <a:latin typeface="URWPalladioL-Roma"/>
              </a:rPr>
              <a:t>All these observational requirements can be</a:t>
            </a:r>
            <a:endParaRPr lang="it-IT" dirty="0"/>
          </a:p>
        </p:txBody>
      </p:sp>
      <p:sp>
        <p:nvSpPr>
          <p:cNvPr id="4" name="Segnaposto numero diapositiva 3"/>
          <p:cNvSpPr>
            <a:spLocks noGrp="1"/>
          </p:cNvSpPr>
          <p:nvPr>
            <p:ph type="sldNum" sz="quarter" idx="5"/>
          </p:nvPr>
        </p:nvSpPr>
        <p:spPr/>
        <p:txBody>
          <a:bodyPr/>
          <a:lstStyle/>
          <a:p>
            <a:fld id="{26AAC529-583D-41D9-8F63-BB390834393D}" type="slidenum">
              <a:rPr lang="it-IT" smtClean="0"/>
              <a:t>13</a:t>
            </a:fld>
            <a:endParaRPr lang="it-IT"/>
          </a:p>
        </p:txBody>
      </p:sp>
    </p:spTree>
    <p:extLst>
      <p:ext uri="{BB962C8B-B14F-4D97-AF65-F5344CB8AC3E}">
        <p14:creationId xmlns:p14="http://schemas.microsoft.com/office/powerpoint/2010/main" val="1341203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s-ES" b="0" i="0" dirty="0">
                <a:solidFill>
                  <a:srgbClr val="000000"/>
                </a:solidFill>
                <a:effectLst/>
                <a:latin typeface="Helvetica Neue"/>
              </a:rPr>
              <a:t>HAWC: Sierra Negra </a:t>
            </a:r>
            <a:r>
              <a:rPr lang="es-ES" b="0" i="0" dirty="0" err="1">
                <a:solidFill>
                  <a:srgbClr val="000000"/>
                </a:solidFill>
                <a:effectLst/>
                <a:latin typeface="Helvetica Neue"/>
              </a:rPr>
              <a:t>volcano</a:t>
            </a:r>
            <a:r>
              <a:rPr lang="es-ES" b="0" i="0" dirty="0">
                <a:solidFill>
                  <a:srgbClr val="000000"/>
                </a:solidFill>
                <a:effectLst/>
                <a:latin typeface="Helvetica Neue"/>
              </a:rPr>
              <a:t> </a:t>
            </a:r>
            <a:r>
              <a:rPr lang="es-ES" b="0" i="0" err="1">
                <a:solidFill>
                  <a:srgbClr val="000000"/>
                </a:solidFill>
                <a:effectLst/>
                <a:latin typeface="Helvetica Neue"/>
              </a:rPr>
              <a:t>near</a:t>
            </a:r>
            <a:r>
              <a:rPr lang="es-ES" b="0" i="0">
                <a:solidFill>
                  <a:srgbClr val="000000"/>
                </a:solidFill>
                <a:effectLst/>
                <a:latin typeface="Helvetica Neue"/>
              </a:rPr>
              <a:t> Puebla, </a:t>
            </a:r>
            <a:r>
              <a:rPr lang="es-ES" b="0" i="0" dirty="0" err="1">
                <a:solidFill>
                  <a:srgbClr val="000000"/>
                </a:solidFill>
                <a:effectLst/>
                <a:latin typeface="Helvetica Neue"/>
              </a:rPr>
              <a:t>Mexico</a:t>
            </a:r>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14</a:t>
            </a:fld>
            <a:endParaRPr lang="it-IT"/>
          </a:p>
        </p:txBody>
      </p:sp>
    </p:spTree>
    <p:extLst>
      <p:ext uri="{BB962C8B-B14F-4D97-AF65-F5344CB8AC3E}">
        <p14:creationId xmlns:p14="http://schemas.microsoft.com/office/powerpoint/2010/main" val="3975918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a:t>
            </a:r>
            <a:r>
              <a:rPr lang="it-IT" dirty="0" err="1"/>
              <a:t>will</a:t>
            </a:r>
            <a:r>
              <a:rPr lang="it-IT" dirty="0"/>
              <a:t> </a:t>
            </a:r>
            <a:r>
              <a:rPr lang="it-IT" dirty="0" err="1"/>
              <a:t>explain</a:t>
            </a:r>
            <a:r>
              <a:rPr lang="it-IT" dirty="0"/>
              <a:t> </a:t>
            </a:r>
            <a:r>
              <a:rPr lang="it-IT" dirty="0" err="1"/>
              <a:t>later</a:t>
            </a:r>
            <a:r>
              <a:rPr lang="it-IT" dirty="0"/>
              <a:t> </a:t>
            </a:r>
            <a:r>
              <a:rPr lang="it-IT" dirty="0" err="1"/>
              <a:t>what</a:t>
            </a:r>
            <a:r>
              <a:rPr lang="it-IT" dirty="0"/>
              <a:t> </a:t>
            </a:r>
            <a:r>
              <a:rPr lang="it-IT" dirty="0" err="1"/>
              <a:t>is</a:t>
            </a:r>
            <a:r>
              <a:rPr lang="it-IT" dirty="0"/>
              <a:t> B.L…</a:t>
            </a:r>
          </a:p>
        </p:txBody>
      </p:sp>
      <p:sp>
        <p:nvSpPr>
          <p:cNvPr id="4" name="Segnaposto numero diapositiva 3"/>
          <p:cNvSpPr>
            <a:spLocks noGrp="1"/>
          </p:cNvSpPr>
          <p:nvPr>
            <p:ph type="sldNum" sz="quarter" idx="5"/>
          </p:nvPr>
        </p:nvSpPr>
        <p:spPr/>
        <p:txBody>
          <a:bodyPr/>
          <a:lstStyle/>
          <a:p>
            <a:fld id="{26AAC529-583D-41D9-8F63-BB390834393D}" type="slidenum">
              <a:rPr lang="it-IT" smtClean="0"/>
              <a:t>15</a:t>
            </a:fld>
            <a:endParaRPr lang="it-IT"/>
          </a:p>
        </p:txBody>
      </p:sp>
    </p:spTree>
    <p:extLst>
      <p:ext uri="{BB962C8B-B14F-4D97-AF65-F5344CB8AC3E}">
        <p14:creationId xmlns:p14="http://schemas.microsoft.com/office/powerpoint/2010/main" val="2364526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Collegamento con i </a:t>
            </a:r>
            <a:r>
              <a:rPr lang="it-IT" dirty="0" err="1"/>
              <a:t>Superbubbles</a:t>
            </a:r>
            <a:endParaRPr lang="it-IT" dirty="0"/>
          </a:p>
          <a:p>
            <a:r>
              <a:rPr lang="it-IT" dirty="0"/>
              <a:t>Sito per Immagine </a:t>
            </a:r>
            <a:r>
              <a:rPr lang="it-IT" dirty="0" err="1"/>
              <a:t>APEX+Planck</a:t>
            </a:r>
            <a:r>
              <a:rPr lang="it-IT" dirty="0"/>
              <a:t> </a:t>
            </a:r>
            <a:r>
              <a:rPr lang="it-IT" dirty="0">
                <a:sym typeface="Wingdings" panose="05000000000000000000" pitchFamily="2" charset="2"/>
              </a:rPr>
              <a:t></a:t>
            </a:r>
            <a:r>
              <a:rPr lang="it-IT" dirty="0"/>
              <a:t> https://www.mpifr-bonn.mpg.de/pressreleases/2016/3#</a:t>
            </a:r>
          </a:p>
          <a:p>
            <a:endParaRPr lang="it-IT" dirty="0"/>
          </a:p>
          <a:p>
            <a:r>
              <a:rPr lang="en-US" b="0" i="1" dirty="0">
                <a:solidFill>
                  <a:srgbClr val="000000"/>
                </a:solidFill>
                <a:effectLst/>
                <a:latin typeface="Roboto" panose="02000000000000000000" pitchFamily="2" charset="0"/>
              </a:rPr>
              <a:t>Three areas of the Galactic plane as seen by the APEX LABOCA camera merged with large-scale images from the Planck satellite. Above: 6 x 3 degree field centered on the Galactic </a:t>
            </a:r>
            <a:r>
              <a:rPr lang="en-US" b="0" i="1" dirty="0" err="1">
                <a:solidFill>
                  <a:srgbClr val="000000"/>
                </a:solidFill>
                <a:effectLst/>
                <a:latin typeface="Roboto" panose="02000000000000000000" pitchFamily="2" charset="0"/>
              </a:rPr>
              <a:t>centre</a:t>
            </a:r>
            <a:r>
              <a:rPr lang="en-US" b="0" i="1" dirty="0">
                <a:solidFill>
                  <a:srgbClr val="000000"/>
                </a:solidFill>
                <a:effectLst/>
                <a:latin typeface="Roboto" panose="02000000000000000000" pitchFamily="2" charset="0"/>
              </a:rPr>
              <a:t> (constellation: Sagittarius). </a:t>
            </a:r>
            <a:endParaRPr lang="it-IT" b="0" i="1" dirty="0">
              <a:solidFill>
                <a:srgbClr val="000000"/>
              </a:solidFill>
              <a:effectLst/>
              <a:latin typeface="Roboto" panose="02000000000000000000" pitchFamily="2" charset="0"/>
            </a:endParaRPr>
          </a:p>
          <a:p>
            <a:endParaRPr lang="it-IT" b="0" i="1" dirty="0">
              <a:solidFill>
                <a:srgbClr val="000000"/>
              </a:solidFill>
              <a:effectLst/>
              <a:latin typeface="Roboto" panose="02000000000000000000" pitchFamily="2" charset="0"/>
            </a:endParaRPr>
          </a:p>
          <a:p>
            <a:r>
              <a:rPr lang="it-IT" b="0" i="0" dirty="0">
                <a:solidFill>
                  <a:srgbClr val="000000"/>
                </a:solidFill>
                <a:effectLst/>
                <a:latin typeface="Roboto" panose="02000000000000000000" pitchFamily="2" charset="0"/>
              </a:rPr>
              <a:t>APEX, the Atacama </a:t>
            </a:r>
            <a:r>
              <a:rPr lang="it-IT" b="0" i="0" dirty="0" err="1">
                <a:solidFill>
                  <a:srgbClr val="000000"/>
                </a:solidFill>
                <a:effectLst/>
                <a:latin typeface="Roboto" panose="02000000000000000000" pitchFamily="2" charset="0"/>
              </a:rPr>
              <a:t>Pathfinder</a:t>
            </a:r>
            <a:r>
              <a:rPr lang="it-IT" b="0" i="0" dirty="0">
                <a:solidFill>
                  <a:srgbClr val="000000"/>
                </a:solidFill>
                <a:effectLst/>
                <a:latin typeface="Roboto" panose="02000000000000000000" pitchFamily="2" charset="0"/>
              </a:rPr>
              <a:t> </a:t>
            </a:r>
            <a:r>
              <a:rPr lang="it-IT" b="0" i="0" dirty="0" err="1">
                <a:solidFill>
                  <a:srgbClr val="000000"/>
                </a:solidFill>
                <a:effectLst/>
                <a:latin typeface="Roboto" panose="02000000000000000000" pitchFamily="2" charset="0"/>
              </a:rPr>
              <a:t>EXperiment</a:t>
            </a:r>
            <a:r>
              <a:rPr lang="it-IT" b="0" i="0" dirty="0">
                <a:solidFill>
                  <a:srgbClr val="000000"/>
                </a:solidFill>
                <a:effectLst/>
                <a:latin typeface="Roboto" panose="02000000000000000000" pitchFamily="2" charset="0"/>
              </a:rPr>
              <a:t> </a:t>
            </a:r>
            <a:r>
              <a:rPr lang="it-IT" b="0" i="0" dirty="0" err="1">
                <a:solidFill>
                  <a:srgbClr val="000000"/>
                </a:solidFill>
                <a:effectLst/>
                <a:latin typeface="Roboto" panose="02000000000000000000" pitchFamily="2" charset="0"/>
              </a:rPr>
              <a:t>telescope</a:t>
            </a:r>
            <a:r>
              <a:rPr lang="it-IT" b="0" i="0" dirty="0">
                <a:solidFill>
                  <a:srgbClr val="000000"/>
                </a:solidFill>
                <a:effectLst/>
                <a:latin typeface="Roboto" panose="02000000000000000000" pitchFamily="2" charset="0"/>
              </a:rPr>
              <a:t>, </a:t>
            </a:r>
            <a:r>
              <a:rPr lang="it-IT" b="0" i="0" dirty="0" err="1">
                <a:solidFill>
                  <a:srgbClr val="000000"/>
                </a:solidFill>
                <a:effectLst/>
                <a:latin typeface="Roboto" panose="02000000000000000000" pitchFamily="2" charset="0"/>
              </a:rPr>
              <a:t>is</a:t>
            </a:r>
            <a:r>
              <a:rPr lang="it-IT" b="0" i="0" dirty="0">
                <a:solidFill>
                  <a:srgbClr val="000000"/>
                </a:solidFill>
                <a:effectLst/>
                <a:latin typeface="Roboto" panose="02000000000000000000" pitchFamily="2" charset="0"/>
              </a:rPr>
              <a:t> </a:t>
            </a:r>
            <a:r>
              <a:rPr lang="it-IT" b="0" i="0" dirty="0" err="1">
                <a:solidFill>
                  <a:srgbClr val="000000"/>
                </a:solidFill>
                <a:effectLst/>
                <a:latin typeface="Roboto" panose="02000000000000000000" pitchFamily="2" charset="0"/>
              </a:rPr>
              <a:t>located</a:t>
            </a:r>
            <a:r>
              <a:rPr lang="it-IT" b="0" i="0" dirty="0">
                <a:solidFill>
                  <a:srgbClr val="000000"/>
                </a:solidFill>
                <a:effectLst/>
                <a:latin typeface="Roboto" panose="02000000000000000000" pitchFamily="2" charset="0"/>
              </a:rPr>
              <a:t> </a:t>
            </a:r>
            <a:r>
              <a:rPr lang="it-IT" b="0" i="0" dirty="0" err="1">
                <a:solidFill>
                  <a:srgbClr val="000000"/>
                </a:solidFill>
                <a:effectLst/>
                <a:latin typeface="Roboto" panose="02000000000000000000" pitchFamily="2" charset="0"/>
              </a:rPr>
              <a:t>at</a:t>
            </a:r>
            <a:r>
              <a:rPr lang="it-IT" b="0" i="0" dirty="0">
                <a:solidFill>
                  <a:srgbClr val="000000"/>
                </a:solidFill>
                <a:effectLst/>
                <a:latin typeface="Roboto" panose="02000000000000000000" pitchFamily="2" charset="0"/>
              </a:rPr>
              <a:t> 5100 </a:t>
            </a:r>
            <a:r>
              <a:rPr lang="it-IT" b="0" i="0" dirty="0" err="1">
                <a:solidFill>
                  <a:srgbClr val="000000"/>
                </a:solidFill>
                <a:effectLst/>
                <a:latin typeface="Roboto" panose="02000000000000000000" pitchFamily="2" charset="0"/>
              </a:rPr>
              <a:t>metres</a:t>
            </a:r>
            <a:r>
              <a:rPr lang="it-IT" b="0" i="0" dirty="0">
                <a:solidFill>
                  <a:srgbClr val="000000"/>
                </a:solidFill>
                <a:effectLst/>
                <a:latin typeface="Roboto" panose="02000000000000000000" pitchFamily="2" charset="0"/>
              </a:rPr>
              <a:t> </a:t>
            </a:r>
            <a:r>
              <a:rPr lang="it-IT" b="0" i="0" dirty="0" err="1">
                <a:solidFill>
                  <a:srgbClr val="000000"/>
                </a:solidFill>
                <a:effectLst/>
                <a:latin typeface="Roboto" panose="02000000000000000000" pitchFamily="2" charset="0"/>
              </a:rPr>
              <a:t>altitude</a:t>
            </a:r>
            <a:r>
              <a:rPr lang="it-IT" b="0" i="0" dirty="0">
                <a:solidFill>
                  <a:srgbClr val="000000"/>
                </a:solidFill>
                <a:effectLst/>
                <a:latin typeface="Roboto" panose="02000000000000000000" pitchFamily="2" charset="0"/>
              </a:rPr>
              <a:t> on the </a:t>
            </a:r>
            <a:r>
              <a:rPr lang="it-IT" b="0" i="0" dirty="0" err="1">
                <a:solidFill>
                  <a:srgbClr val="000000"/>
                </a:solidFill>
                <a:effectLst/>
                <a:latin typeface="Roboto" panose="02000000000000000000" pitchFamily="2" charset="0"/>
              </a:rPr>
              <a:t>Chajnantor</a:t>
            </a:r>
            <a:r>
              <a:rPr lang="it-IT" b="0" i="0" dirty="0">
                <a:solidFill>
                  <a:srgbClr val="000000"/>
                </a:solidFill>
                <a:effectLst/>
                <a:latin typeface="Roboto" panose="02000000000000000000" pitchFamily="2" charset="0"/>
              </a:rPr>
              <a:t> Plateau in </a:t>
            </a:r>
            <a:r>
              <a:rPr lang="it-IT" b="0" i="0" dirty="0" err="1">
                <a:solidFill>
                  <a:srgbClr val="000000"/>
                </a:solidFill>
                <a:effectLst/>
                <a:latin typeface="Roboto" panose="02000000000000000000" pitchFamily="2" charset="0"/>
              </a:rPr>
              <a:t>Chile’s</a:t>
            </a:r>
            <a:r>
              <a:rPr lang="it-IT" b="0" i="0" dirty="0">
                <a:solidFill>
                  <a:srgbClr val="000000"/>
                </a:solidFill>
                <a:effectLst/>
                <a:latin typeface="Roboto" panose="02000000000000000000" pitchFamily="2" charset="0"/>
              </a:rPr>
              <a:t> Atacama </a:t>
            </a:r>
            <a:r>
              <a:rPr lang="it-IT" b="0" i="0" dirty="0" err="1">
                <a:solidFill>
                  <a:srgbClr val="000000"/>
                </a:solidFill>
                <a:effectLst/>
                <a:latin typeface="Roboto" panose="02000000000000000000" pitchFamily="2" charset="0"/>
              </a:rPr>
              <a:t>region</a:t>
            </a:r>
            <a:r>
              <a:rPr lang="it-IT" b="0" i="0" dirty="0">
                <a:solidFill>
                  <a:srgbClr val="000000"/>
                </a:solidFill>
                <a:effectLst/>
                <a:latin typeface="Roboto" panose="02000000000000000000" pitchFamily="2" charset="0"/>
              </a:rPr>
              <a:t>.</a:t>
            </a:r>
            <a:endParaRPr lang="it-IT" dirty="0"/>
          </a:p>
        </p:txBody>
      </p:sp>
      <p:sp>
        <p:nvSpPr>
          <p:cNvPr id="4" name="Segnaposto numero diapositiva 3"/>
          <p:cNvSpPr>
            <a:spLocks noGrp="1"/>
          </p:cNvSpPr>
          <p:nvPr>
            <p:ph type="sldNum" sz="quarter" idx="5"/>
          </p:nvPr>
        </p:nvSpPr>
        <p:spPr/>
        <p:txBody>
          <a:bodyPr/>
          <a:lstStyle/>
          <a:p>
            <a:fld id="{26AAC529-583D-41D9-8F63-BB390834393D}" type="slidenum">
              <a:rPr lang="it-IT" smtClean="0"/>
              <a:t>16</a:t>
            </a:fld>
            <a:endParaRPr lang="it-IT"/>
          </a:p>
        </p:txBody>
      </p:sp>
    </p:spTree>
    <p:extLst>
      <p:ext uri="{BB962C8B-B14F-4D97-AF65-F5344CB8AC3E}">
        <p14:creationId xmlns:p14="http://schemas.microsoft.com/office/powerpoint/2010/main" val="749942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…ci ricolleghiamo alla questione sezione d'urto e Klein </a:t>
            </a:r>
            <a:r>
              <a:rPr lang="it-IT" dirty="0" err="1"/>
              <a:t>Nishina</a:t>
            </a:r>
            <a:endParaRPr lang="it-IT" dirty="0"/>
          </a:p>
          <a:p>
            <a:endParaRPr lang="it-IT" dirty="0"/>
          </a:p>
          <a:p>
            <a:r>
              <a:rPr lang="it-IT" dirty="0"/>
              <a:t>Gamma-ray </a:t>
            </a:r>
            <a:r>
              <a:rPr lang="it-IT" dirty="0" err="1"/>
              <a:t>emission</a:t>
            </a:r>
            <a:r>
              <a:rPr lang="it-IT" dirty="0"/>
              <a:t> from </a:t>
            </a:r>
            <a:r>
              <a:rPr lang="it-IT" dirty="0" err="1"/>
              <a:t>Crab</a:t>
            </a:r>
            <a:r>
              <a:rPr lang="it-IT" dirty="0"/>
              <a:t> Nebula </a:t>
            </a:r>
            <a:r>
              <a:rPr lang="it-IT" dirty="0" err="1"/>
              <a:t>discovered</a:t>
            </a:r>
            <a:r>
              <a:rPr lang="it-IT" dirty="0"/>
              <a:t> by the Whipple </a:t>
            </a:r>
            <a:r>
              <a:rPr lang="it-IT" dirty="0" err="1"/>
              <a:t>telescope</a:t>
            </a:r>
            <a:r>
              <a:rPr lang="it-IT" dirty="0"/>
              <a:t> in 1989</a:t>
            </a:r>
          </a:p>
        </p:txBody>
      </p:sp>
      <p:sp>
        <p:nvSpPr>
          <p:cNvPr id="4" name="Segnaposto numero diapositiva 3"/>
          <p:cNvSpPr>
            <a:spLocks noGrp="1"/>
          </p:cNvSpPr>
          <p:nvPr>
            <p:ph type="sldNum" sz="quarter" idx="5"/>
          </p:nvPr>
        </p:nvSpPr>
        <p:spPr/>
        <p:txBody>
          <a:bodyPr/>
          <a:lstStyle/>
          <a:p>
            <a:fld id="{7F675621-DEA7-4559-997B-0406DB89C3CF}" type="slidenum">
              <a:rPr lang="it-IT" smtClean="0"/>
              <a:t>18</a:t>
            </a:fld>
            <a:endParaRPr lang="it-IT"/>
          </a:p>
        </p:txBody>
      </p:sp>
    </p:spTree>
    <p:extLst>
      <p:ext uri="{BB962C8B-B14F-4D97-AF65-F5344CB8AC3E}">
        <p14:creationId xmlns:p14="http://schemas.microsoft.com/office/powerpoint/2010/main" val="2664028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DA non molto, </a:t>
            </a:r>
            <a:r>
              <a:rPr lang="en-US" dirty="0" err="1"/>
              <a:t>nel</a:t>
            </a:r>
            <a:r>
              <a:rPr lang="en-US" dirty="0"/>
              <a:t> mondo del </a:t>
            </a:r>
            <a:r>
              <a:rPr lang="en-US" dirty="0" err="1"/>
              <a:t>TeV</a:t>
            </a:r>
            <a:r>
              <a:rPr lang="en-US" dirty="0"/>
              <a:t> </a:t>
            </a:r>
            <a:r>
              <a:rPr lang="en-US" dirty="0" err="1"/>
              <a:t>si</a:t>
            </a:r>
            <a:r>
              <a:rPr lang="en-US" dirty="0"/>
              <a:t> </a:t>
            </a:r>
            <a:r>
              <a:rPr lang="en-US" dirty="0" err="1"/>
              <a:t>sono</a:t>
            </a:r>
            <a:r>
              <a:rPr lang="en-US" dirty="0"/>
              <a:t> </a:t>
            </a:r>
            <a:r>
              <a:rPr lang="en-US" dirty="0" err="1"/>
              <a:t>inseriti</a:t>
            </a:r>
            <a:r>
              <a:rPr lang="en-US" dirty="0"/>
              <a:t> </a:t>
            </a:r>
            <a:r>
              <a:rPr lang="en-US" dirty="0" err="1"/>
              <a:t>i</a:t>
            </a:r>
            <a:r>
              <a:rPr lang="en-US" dirty="0"/>
              <a:t> </a:t>
            </a:r>
            <a:r>
              <a:rPr lang="en-US" dirty="0" err="1"/>
              <a:t>Microquasars</a:t>
            </a:r>
            <a:r>
              <a:rPr lang="en-US" dirty="0"/>
              <a:t>.</a:t>
            </a:r>
          </a:p>
          <a:p>
            <a:r>
              <a:rPr lang="en-US" dirty="0" err="1"/>
              <a:t>Microquasars</a:t>
            </a:r>
            <a:r>
              <a:rPr lang="en-US" dirty="0"/>
              <a:t> are binary stellar systems where the remnant of a star that has collapsed to form a dark and compact object (such as a neutron star or a black hole) is gravitationally linked to a star that still produces light, and around which it makes a closed orbital movement. In this cosmic dance of a dead star with a living one, the first sucks matter from the second, producing radiation and very high energetic particles (Fig. 1). These binary star systems in our galaxy are known under the name of “</a:t>
            </a:r>
            <a:r>
              <a:rPr lang="en-US" dirty="0" err="1"/>
              <a:t>microquasars</a:t>
            </a:r>
            <a:r>
              <a:rPr lang="en-US" dirty="0"/>
              <a:t>” because they are miniature versions of the quasars (‘quasi-stellar-</a:t>
            </a:r>
            <a:r>
              <a:rPr lang="en-US" dirty="0" err="1"/>
              <a:t>radiosource</a:t>
            </a:r>
            <a:r>
              <a:rPr lang="en-US" dirty="0"/>
              <a:t>’), that are the nuclei of distant galaxies harboring a super massive black hole, and are able to produce in a region as compact as the solar system, the luminosity of </a:t>
            </a:r>
          </a:p>
          <a:p>
            <a:r>
              <a:rPr lang="en-US" dirty="0"/>
              <a:t>100 galaxies like the Milky Way. Nowadays the study of </a:t>
            </a:r>
            <a:r>
              <a:rPr lang="en-US" dirty="0" err="1"/>
              <a:t>microquasars</a:t>
            </a:r>
            <a:r>
              <a:rPr lang="en-US" dirty="0"/>
              <a:t> is one of the main scientific motivations of the space observatories that probe the X-ray and γ-ray Universe. </a:t>
            </a:r>
          </a:p>
          <a:p>
            <a:r>
              <a:rPr lang="en-US" dirty="0"/>
              <a:t>[Mirabel 2011]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cap="none" dirty="0">
                <a:solidFill>
                  <a:schemeClr val="bg1"/>
                </a:solidFill>
                <a:latin typeface="Segoe Print" panose="02000600000000000000" pitchFamily="2" charset="0"/>
                <a:ea typeface="Calibri"/>
                <a:cs typeface="Calibri"/>
                <a:sym typeface="Calibri"/>
              </a:rPr>
              <a:t>SS 433 (broad MWL emission) is a key target to understand particle acceleration in XRB jets. The jet produces two bright </a:t>
            </a:r>
            <a:r>
              <a:rPr lang="en-US" b="0" i="0" u="none" strike="noStrike" cap="none" dirty="0" err="1">
                <a:solidFill>
                  <a:schemeClr val="bg1"/>
                </a:solidFill>
                <a:latin typeface="Segoe Print" panose="02000600000000000000" pitchFamily="2" charset="0"/>
                <a:ea typeface="Calibri"/>
                <a:cs typeface="Calibri"/>
                <a:sym typeface="Calibri"/>
              </a:rPr>
              <a:t>TeV</a:t>
            </a:r>
            <a:r>
              <a:rPr lang="en-US" b="0" i="0" u="none" strike="noStrike" cap="none" dirty="0">
                <a:solidFill>
                  <a:schemeClr val="bg1"/>
                </a:solidFill>
                <a:latin typeface="Segoe Print" panose="02000600000000000000" pitchFamily="2" charset="0"/>
                <a:ea typeface="Calibri"/>
                <a:cs typeface="Calibri"/>
                <a:sym typeface="Calibri"/>
              </a:rPr>
              <a:t> spots (e1 and w1). HESS </a:t>
            </a:r>
            <a:r>
              <a:rPr lang="en-US" b="0" i="0" u="none" strike="noStrike" cap="none" dirty="0" err="1">
                <a:solidFill>
                  <a:schemeClr val="bg1"/>
                </a:solidFill>
                <a:latin typeface="Segoe Print" panose="02000600000000000000" pitchFamily="2" charset="0"/>
                <a:ea typeface="Calibri"/>
                <a:cs typeface="Calibri"/>
                <a:sym typeface="Calibri"/>
              </a:rPr>
              <a:t>conferma</a:t>
            </a:r>
            <a:r>
              <a:rPr lang="en-US" b="0" i="0" u="none" strike="noStrike" cap="none" dirty="0">
                <a:solidFill>
                  <a:schemeClr val="bg1"/>
                </a:solidFill>
                <a:latin typeface="Segoe Print" panose="02000600000000000000" pitchFamily="2" charset="0"/>
                <a:ea typeface="Calibri"/>
                <a:cs typeface="Calibri"/>
                <a:sym typeface="Calibri"/>
              </a:rPr>
              <a:t> </a:t>
            </a:r>
            <a:r>
              <a:rPr lang="en-US" b="0" i="0" u="none" strike="noStrike" cap="none" dirty="0" err="1">
                <a:solidFill>
                  <a:schemeClr val="bg1"/>
                </a:solidFill>
                <a:latin typeface="Segoe Print" panose="02000600000000000000" pitchFamily="2" charset="0"/>
                <a:ea typeface="Calibri"/>
                <a:cs typeface="Calibri"/>
                <a:sym typeface="Calibri"/>
              </a:rPr>
              <a:t>quanto</a:t>
            </a:r>
            <a:r>
              <a:rPr lang="en-US" b="0" i="0" u="none" strike="noStrike" cap="none" dirty="0">
                <a:solidFill>
                  <a:schemeClr val="bg1"/>
                </a:solidFill>
                <a:latin typeface="Segoe Print" panose="02000600000000000000" pitchFamily="2" charset="0"/>
                <a:ea typeface="Calibri"/>
                <a:cs typeface="Calibri"/>
                <a:sym typeface="Calibri"/>
              </a:rPr>
              <a:t> visto da HAWC ed è il primo IACT ad </a:t>
            </a:r>
            <a:r>
              <a:rPr lang="en-US" b="0" i="0" u="none" strike="noStrike" cap="none" dirty="0" err="1">
                <a:solidFill>
                  <a:schemeClr val="bg1"/>
                </a:solidFill>
                <a:latin typeface="Segoe Print" panose="02000600000000000000" pitchFamily="2" charset="0"/>
                <a:ea typeface="Calibri"/>
                <a:cs typeface="Calibri"/>
                <a:sym typeface="Calibri"/>
              </a:rPr>
              <a:t>avere</a:t>
            </a:r>
            <a:r>
              <a:rPr lang="en-US" b="0" i="0" u="none" strike="noStrike" cap="none" dirty="0">
                <a:solidFill>
                  <a:schemeClr val="bg1"/>
                </a:solidFill>
                <a:latin typeface="Segoe Print" panose="02000600000000000000" pitchFamily="2" charset="0"/>
                <a:ea typeface="Calibri"/>
                <a:cs typeface="Calibri"/>
                <a:sym typeface="Calibri"/>
              </a:rPr>
              <a:t> </a:t>
            </a:r>
            <a:r>
              <a:rPr lang="en-US" b="0" i="0" u="none" strike="noStrike" cap="none" dirty="0" err="1">
                <a:solidFill>
                  <a:schemeClr val="bg1"/>
                </a:solidFill>
                <a:latin typeface="Segoe Print" panose="02000600000000000000" pitchFamily="2" charset="0"/>
                <a:ea typeface="Calibri"/>
                <a:cs typeface="Calibri"/>
                <a:sym typeface="Calibri"/>
              </a:rPr>
              <a:t>questi</a:t>
            </a:r>
            <a:r>
              <a:rPr lang="en-US" b="0" i="0" u="none" strike="noStrike" cap="none" dirty="0">
                <a:solidFill>
                  <a:schemeClr val="bg1"/>
                </a:solidFill>
                <a:latin typeface="Segoe Print" panose="02000600000000000000" pitchFamily="2" charset="0"/>
                <a:ea typeface="Calibri"/>
                <a:cs typeface="Calibri"/>
                <a:sym typeface="Calibri"/>
              </a:rPr>
              <a:t> </a:t>
            </a:r>
            <a:r>
              <a:rPr lang="en-US" b="0" i="0" u="none" strike="noStrike" cap="none" dirty="0" err="1">
                <a:solidFill>
                  <a:schemeClr val="bg1"/>
                </a:solidFill>
                <a:latin typeface="Segoe Print" panose="02000600000000000000" pitchFamily="2" charset="0"/>
                <a:ea typeface="Calibri"/>
                <a:cs typeface="Calibri"/>
                <a:sym typeface="Calibri"/>
              </a:rPr>
              <a:t>risultati</a:t>
            </a:r>
            <a:r>
              <a:rPr lang="en-US" b="0" i="0" u="none" strike="noStrike" cap="none" dirty="0">
                <a:solidFill>
                  <a:schemeClr val="bg1"/>
                </a:solidFill>
                <a:latin typeface="Segoe Print" panose="02000600000000000000" pitchFamily="2" charset="0"/>
                <a:ea typeface="Calibri"/>
                <a:cs typeface="Calibri"/>
                <a:sym typeface="Calibri"/>
              </a:rPr>
              <a:t>. Il </a:t>
            </a:r>
            <a:r>
              <a:rPr lang="en-US" b="0" i="0" u="none" strike="noStrike" cap="none" dirty="0" err="1">
                <a:solidFill>
                  <a:schemeClr val="bg1"/>
                </a:solidFill>
                <a:latin typeface="Segoe Print" panose="02000600000000000000" pitchFamily="2" charset="0"/>
                <a:ea typeface="Calibri"/>
                <a:cs typeface="Calibri"/>
                <a:sym typeface="Calibri"/>
              </a:rPr>
              <a:t>TeV</a:t>
            </a:r>
            <a:r>
              <a:rPr lang="en-US" b="0" i="0" u="none" strike="noStrike" cap="none" dirty="0">
                <a:solidFill>
                  <a:schemeClr val="bg1"/>
                </a:solidFill>
                <a:latin typeface="Segoe Print" panose="02000600000000000000" pitchFamily="2" charset="0"/>
                <a:ea typeface="Calibri"/>
                <a:cs typeface="Calibri"/>
                <a:sym typeface="Calibri"/>
              </a:rPr>
              <a:t> è in </a:t>
            </a:r>
            <a:r>
              <a:rPr lang="en-US" b="0" i="0" u="none" strike="noStrike" cap="none" dirty="0" err="1">
                <a:solidFill>
                  <a:schemeClr val="bg1"/>
                </a:solidFill>
                <a:latin typeface="Segoe Print" panose="02000600000000000000" pitchFamily="2" charset="0"/>
                <a:ea typeface="Calibri"/>
                <a:cs typeface="Calibri"/>
                <a:sym typeface="Calibri"/>
              </a:rPr>
              <a:t>coincidenza</a:t>
            </a:r>
            <a:r>
              <a:rPr lang="en-US" b="0" i="0" u="none" strike="noStrike" cap="none" dirty="0">
                <a:solidFill>
                  <a:schemeClr val="bg1"/>
                </a:solidFill>
                <a:latin typeface="Segoe Print" panose="02000600000000000000" pitchFamily="2" charset="0"/>
                <a:ea typeface="Calibri"/>
                <a:cs typeface="Calibri"/>
                <a:sym typeface="Calibri"/>
              </a:rPr>
              <a:t> </a:t>
            </a:r>
            <a:r>
              <a:rPr lang="en-US" b="0" i="0" u="none" strike="noStrike" cap="none" dirty="0" err="1">
                <a:solidFill>
                  <a:schemeClr val="bg1"/>
                </a:solidFill>
                <a:latin typeface="Segoe Print" panose="02000600000000000000" pitchFamily="2" charset="0"/>
                <a:ea typeface="Calibri"/>
                <a:cs typeface="Calibri"/>
                <a:sym typeface="Calibri"/>
              </a:rPr>
              <a:t>dell'X</a:t>
            </a:r>
            <a:r>
              <a:rPr lang="en-US" b="0" i="0" u="none" strike="noStrike" cap="none" dirty="0">
                <a:solidFill>
                  <a:schemeClr val="bg1"/>
                </a:solidFill>
                <a:latin typeface="Segoe Print" panose="02000600000000000000" pitchFamily="2" charset="0"/>
                <a:ea typeface="Calibri"/>
                <a:cs typeface="Calibri"/>
                <a:sym typeface="Calibri"/>
              </a:rPr>
              <a:t> </a:t>
            </a:r>
            <a:r>
              <a:rPr lang="en-US" b="0" i="0" u="none" strike="noStrike" cap="none" dirty="0" err="1">
                <a:solidFill>
                  <a:schemeClr val="bg1"/>
                </a:solidFill>
                <a:latin typeface="Segoe Print" panose="02000600000000000000" pitchFamily="2" charset="0"/>
                <a:ea typeface="Calibri"/>
                <a:cs typeface="Calibri"/>
                <a:sym typeface="Calibri"/>
              </a:rPr>
              <a:t>mentre</a:t>
            </a:r>
            <a:r>
              <a:rPr lang="en-US" b="0" i="0" u="none" strike="noStrike" cap="none" dirty="0">
                <a:solidFill>
                  <a:schemeClr val="bg1"/>
                </a:solidFill>
                <a:latin typeface="Segoe Print" panose="02000600000000000000" pitchFamily="2" charset="0"/>
                <a:ea typeface="Calibri"/>
                <a:cs typeface="Calibri"/>
                <a:sym typeface="Calibri"/>
              </a:rPr>
              <a:t> al GeV, come </a:t>
            </a:r>
            <a:r>
              <a:rPr lang="en-US" b="0" i="0" u="none" strike="noStrike" cap="none" dirty="0" err="1">
                <a:solidFill>
                  <a:schemeClr val="bg1"/>
                </a:solidFill>
                <a:latin typeface="Segoe Print" panose="02000600000000000000" pitchFamily="2" charset="0"/>
                <a:ea typeface="Calibri"/>
                <a:cs typeface="Calibri"/>
                <a:sym typeface="Calibri"/>
              </a:rPr>
              <a:t>evidenzia</a:t>
            </a:r>
            <a:r>
              <a:rPr lang="en-US" b="0" i="0" u="none" strike="noStrike" cap="none" dirty="0">
                <a:solidFill>
                  <a:schemeClr val="bg1"/>
                </a:solidFill>
                <a:latin typeface="Segoe Print" panose="02000600000000000000" pitchFamily="2" charset="0"/>
                <a:ea typeface="Calibri"/>
                <a:cs typeface="Calibri"/>
                <a:sym typeface="Calibri"/>
              </a:rPr>
              <a:t> Fermi, la </a:t>
            </a:r>
            <a:r>
              <a:rPr lang="en-US" b="0" i="0" u="none" strike="noStrike" cap="none" dirty="0" err="1">
                <a:solidFill>
                  <a:schemeClr val="bg1"/>
                </a:solidFill>
                <a:latin typeface="Segoe Print" panose="02000600000000000000" pitchFamily="2" charset="0"/>
                <a:ea typeface="Calibri"/>
                <a:cs typeface="Calibri"/>
                <a:sym typeface="Calibri"/>
              </a:rPr>
              <a:t>situazione</a:t>
            </a:r>
            <a:r>
              <a:rPr lang="en-US" b="0" i="0" u="none" strike="noStrike" cap="none" dirty="0">
                <a:solidFill>
                  <a:schemeClr val="bg1"/>
                </a:solidFill>
                <a:latin typeface="Segoe Print" panose="02000600000000000000" pitchFamily="2" charset="0"/>
                <a:ea typeface="Calibri"/>
                <a:cs typeface="Calibri"/>
                <a:sym typeface="Calibri"/>
              </a:rPr>
              <a:t> è </a:t>
            </a:r>
            <a:r>
              <a:rPr lang="en-US" b="0" i="0" u="none" strike="noStrike" cap="none" dirty="0" err="1">
                <a:solidFill>
                  <a:schemeClr val="bg1"/>
                </a:solidFill>
                <a:latin typeface="Segoe Print" panose="02000600000000000000" pitchFamily="2" charset="0"/>
                <a:ea typeface="Calibri"/>
                <a:cs typeface="Calibri"/>
                <a:sym typeface="Calibri"/>
              </a:rPr>
              <a:t>più</a:t>
            </a:r>
            <a:r>
              <a:rPr lang="en-US" b="0" i="0" u="none" strike="noStrike" cap="none" dirty="0">
                <a:solidFill>
                  <a:schemeClr val="bg1"/>
                </a:solidFill>
                <a:latin typeface="Segoe Print" panose="02000600000000000000" pitchFamily="2" charset="0"/>
                <a:ea typeface="Calibri"/>
                <a:cs typeface="Calibri"/>
                <a:sym typeface="Calibri"/>
              </a:rPr>
              <a:t> </a:t>
            </a:r>
            <a:r>
              <a:rPr lang="en-US" b="0" i="0" u="none" strike="noStrike" cap="none" dirty="0" err="1">
                <a:solidFill>
                  <a:schemeClr val="bg1"/>
                </a:solidFill>
                <a:latin typeface="Segoe Print" panose="02000600000000000000" pitchFamily="2" charset="0"/>
                <a:ea typeface="Calibri"/>
                <a:cs typeface="Calibri"/>
                <a:sym typeface="Calibri"/>
              </a:rPr>
              <a:t>complessa</a:t>
            </a:r>
            <a:r>
              <a:rPr lang="en-US" b="0" i="0" u="none" strike="noStrike" cap="none" dirty="0">
                <a:solidFill>
                  <a:schemeClr val="bg1"/>
                </a:solidFill>
                <a:latin typeface="Segoe Print" panose="02000600000000000000" pitchFamily="2" charset="0"/>
                <a:ea typeface="Calibri"/>
                <a:cs typeface="Calibri"/>
                <a:sym typeface="Calibri"/>
              </a:rPr>
              <a:t>.</a:t>
            </a:r>
          </a:p>
          <a:p>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19</a:t>
            </a:fld>
            <a:endParaRPr lang="it-IT"/>
          </a:p>
        </p:txBody>
      </p:sp>
    </p:spTree>
    <p:extLst>
      <p:ext uri="{BB962C8B-B14F-4D97-AF65-F5344CB8AC3E}">
        <p14:creationId xmlns:p14="http://schemas.microsoft.com/office/powerpoint/2010/main" val="2657769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A54FCD-522B-247B-387F-19B5D51A72D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FA7A4E0-DCE0-3DBD-6C79-A7EC050B4D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E950289-4139-C69E-DCC9-418CE92CC9E5}"/>
              </a:ext>
            </a:extLst>
          </p:cNvPr>
          <p:cNvSpPr>
            <a:spLocks noGrp="1"/>
          </p:cNvSpPr>
          <p:nvPr>
            <p:ph type="dt" sz="half" idx="10"/>
          </p:nvPr>
        </p:nvSpPr>
        <p:spPr/>
        <p:txBody>
          <a:bodyPr/>
          <a:lstStyle/>
          <a:p>
            <a:fld id="{F058F8F5-0DA8-4AC3-8EA4-163510F74F40}" type="datetimeFigureOut">
              <a:rPr lang="it-IT" smtClean="0"/>
              <a:t>29/05/2023</a:t>
            </a:fld>
            <a:endParaRPr lang="it-IT"/>
          </a:p>
        </p:txBody>
      </p:sp>
      <p:sp>
        <p:nvSpPr>
          <p:cNvPr id="5" name="Segnaposto piè di pagina 4">
            <a:extLst>
              <a:ext uri="{FF2B5EF4-FFF2-40B4-BE49-F238E27FC236}">
                <a16:creationId xmlns:a16="http://schemas.microsoft.com/office/drawing/2014/main" id="{3D69EBD6-02F4-B244-CCC6-417405AA954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8EE5841-F2E5-F6AD-DB29-F67D69378085}"/>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36136333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497A5F-D53E-9D4C-AA6F-84F45E82FC9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438EB67-4D21-F838-5E54-EF6D330D898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02DFE2B-8977-7A0C-36F9-7590B5029824}"/>
              </a:ext>
            </a:extLst>
          </p:cNvPr>
          <p:cNvSpPr>
            <a:spLocks noGrp="1"/>
          </p:cNvSpPr>
          <p:nvPr>
            <p:ph type="dt" sz="half" idx="10"/>
          </p:nvPr>
        </p:nvSpPr>
        <p:spPr/>
        <p:txBody>
          <a:bodyPr/>
          <a:lstStyle/>
          <a:p>
            <a:fld id="{F058F8F5-0DA8-4AC3-8EA4-163510F74F40}" type="datetimeFigureOut">
              <a:rPr lang="it-IT" smtClean="0"/>
              <a:t>29/05/2023</a:t>
            </a:fld>
            <a:endParaRPr lang="it-IT"/>
          </a:p>
        </p:txBody>
      </p:sp>
      <p:sp>
        <p:nvSpPr>
          <p:cNvPr id="5" name="Segnaposto piè di pagina 4">
            <a:extLst>
              <a:ext uri="{FF2B5EF4-FFF2-40B4-BE49-F238E27FC236}">
                <a16:creationId xmlns:a16="http://schemas.microsoft.com/office/drawing/2014/main" id="{E6BA1ED4-0274-7CD9-4B87-0BA36C45F66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1326CB5-5419-9BC2-B676-FA86793202F6}"/>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39317462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4077FF0-C1CC-FB50-CD2F-3648933E8FC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078AEBA-BFBE-F7ED-FEA5-57E34FA5341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6D1BF1B-FF91-1786-E68B-055E74374A3F}"/>
              </a:ext>
            </a:extLst>
          </p:cNvPr>
          <p:cNvSpPr>
            <a:spLocks noGrp="1"/>
          </p:cNvSpPr>
          <p:nvPr>
            <p:ph type="dt" sz="half" idx="10"/>
          </p:nvPr>
        </p:nvSpPr>
        <p:spPr/>
        <p:txBody>
          <a:bodyPr/>
          <a:lstStyle/>
          <a:p>
            <a:fld id="{F058F8F5-0DA8-4AC3-8EA4-163510F74F40}" type="datetimeFigureOut">
              <a:rPr lang="it-IT" smtClean="0"/>
              <a:t>29/05/2023</a:t>
            </a:fld>
            <a:endParaRPr lang="it-IT"/>
          </a:p>
        </p:txBody>
      </p:sp>
      <p:sp>
        <p:nvSpPr>
          <p:cNvPr id="5" name="Segnaposto piè di pagina 4">
            <a:extLst>
              <a:ext uri="{FF2B5EF4-FFF2-40B4-BE49-F238E27FC236}">
                <a16:creationId xmlns:a16="http://schemas.microsoft.com/office/drawing/2014/main" id="{C07A2B7C-7604-C3E6-A7AA-63B13D4CEBF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25BF4FF-B5C6-C365-95A5-F7DCF00B2C67}"/>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12751601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239AD6-25DF-E13A-7B66-6BAD5199DB8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C79362D-95D0-BB71-BD08-E5C76A7C8FA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47A47D3-508D-B401-DB5C-C2B2EBC93582}"/>
              </a:ext>
            </a:extLst>
          </p:cNvPr>
          <p:cNvSpPr>
            <a:spLocks noGrp="1"/>
          </p:cNvSpPr>
          <p:nvPr>
            <p:ph type="dt" sz="half" idx="10"/>
          </p:nvPr>
        </p:nvSpPr>
        <p:spPr/>
        <p:txBody>
          <a:bodyPr/>
          <a:lstStyle/>
          <a:p>
            <a:fld id="{F058F8F5-0DA8-4AC3-8EA4-163510F74F40}" type="datetimeFigureOut">
              <a:rPr lang="it-IT" smtClean="0"/>
              <a:t>29/05/2023</a:t>
            </a:fld>
            <a:endParaRPr lang="it-IT"/>
          </a:p>
        </p:txBody>
      </p:sp>
      <p:sp>
        <p:nvSpPr>
          <p:cNvPr id="5" name="Segnaposto piè di pagina 4">
            <a:extLst>
              <a:ext uri="{FF2B5EF4-FFF2-40B4-BE49-F238E27FC236}">
                <a16:creationId xmlns:a16="http://schemas.microsoft.com/office/drawing/2014/main" id="{9343227D-B3AF-2EDC-75E7-119A7142B7E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74DFDAE-F604-296C-10FE-9CE178B48B35}"/>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22711000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1A99C6-3E52-CA1A-282B-200DAFE887C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5FF366B-1F9D-E8BA-9E44-24F42B277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19FB8F7-6259-9528-65C2-25B1F07855E1}"/>
              </a:ext>
            </a:extLst>
          </p:cNvPr>
          <p:cNvSpPr>
            <a:spLocks noGrp="1"/>
          </p:cNvSpPr>
          <p:nvPr>
            <p:ph type="dt" sz="half" idx="10"/>
          </p:nvPr>
        </p:nvSpPr>
        <p:spPr/>
        <p:txBody>
          <a:bodyPr/>
          <a:lstStyle/>
          <a:p>
            <a:fld id="{F058F8F5-0DA8-4AC3-8EA4-163510F74F40}" type="datetimeFigureOut">
              <a:rPr lang="it-IT" smtClean="0"/>
              <a:t>29/05/2023</a:t>
            </a:fld>
            <a:endParaRPr lang="it-IT"/>
          </a:p>
        </p:txBody>
      </p:sp>
      <p:sp>
        <p:nvSpPr>
          <p:cNvPr id="5" name="Segnaposto piè di pagina 4">
            <a:extLst>
              <a:ext uri="{FF2B5EF4-FFF2-40B4-BE49-F238E27FC236}">
                <a16:creationId xmlns:a16="http://schemas.microsoft.com/office/drawing/2014/main" id="{46225621-A70D-1F75-2612-89704D67E78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B167DB2-B98E-30A1-4283-791755146027}"/>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7209386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D32A87-C6AA-C7E6-FCA7-5EF76FF7F08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2B06C2-4D96-2450-2BC3-420DCC026DE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C135D1B-A1F6-A521-224F-6585EC7725B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BA8648E-5173-B983-2010-E86644C040D1}"/>
              </a:ext>
            </a:extLst>
          </p:cNvPr>
          <p:cNvSpPr>
            <a:spLocks noGrp="1"/>
          </p:cNvSpPr>
          <p:nvPr>
            <p:ph type="dt" sz="half" idx="10"/>
          </p:nvPr>
        </p:nvSpPr>
        <p:spPr/>
        <p:txBody>
          <a:bodyPr/>
          <a:lstStyle/>
          <a:p>
            <a:fld id="{F058F8F5-0DA8-4AC3-8EA4-163510F74F40}" type="datetimeFigureOut">
              <a:rPr lang="it-IT" smtClean="0"/>
              <a:t>29/05/2023</a:t>
            </a:fld>
            <a:endParaRPr lang="it-IT"/>
          </a:p>
        </p:txBody>
      </p:sp>
      <p:sp>
        <p:nvSpPr>
          <p:cNvPr id="6" name="Segnaposto piè di pagina 5">
            <a:extLst>
              <a:ext uri="{FF2B5EF4-FFF2-40B4-BE49-F238E27FC236}">
                <a16:creationId xmlns:a16="http://schemas.microsoft.com/office/drawing/2014/main" id="{814ED7BF-FD92-0A80-5BB4-1F5BC0A444C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582A239-3EA0-8665-3C33-324F1C7FBD07}"/>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34140044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143649-7B5E-D9C1-A45A-EE1456BD760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120C1A4-BB97-E010-EB76-15FDD1ECE6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7161116-9F33-9C04-7C0E-74F29227ABE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929B5BC-1530-509E-0D1D-8D10D003C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15366D5-37AA-D703-C74B-768581ACC5D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396AEC8C-7AB3-E981-4E99-65665EF5EDA6}"/>
              </a:ext>
            </a:extLst>
          </p:cNvPr>
          <p:cNvSpPr>
            <a:spLocks noGrp="1"/>
          </p:cNvSpPr>
          <p:nvPr>
            <p:ph type="dt" sz="half" idx="10"/>
          </p:nvPr>
        </p:nvSpPr>
        <p:spPr/>
        <p:txBody>
          <a:bodyPr/>
          <a:lstStyle/>
          <a:p>
            <a:fld id="{F058F8F5-0DA8-4AC3-8EA4-163510F74F40}" type="datetimeFigureOut">
              <a:rPr lang="it-IT" smtClean="0"/>
              <a:t>29/05/2023</a:t>
            </a:fld>
            <a:endParaRPr lang="it-IT"/>
          </a:p>
        </p:txBody>
      </p:sp>
      <p:sp>
        <p:nvSpPr>
          <p:cNvPr id="8" name="Segnaposto piè di pagina 7">
            <a:extLst>
              <a:ext uri="{FF2B5EF4-FFF2-40B4-BE49-F238E27FC236}">
                <a16:creationId xmlns:a16="http://schemas.microsoft.com/office/drawing/2014/main" id="{97111991-4DC7-7D6E-BA03-D4D8AEB6D53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2185436-2715-396E-6781-C75DB7DFD67A}"/>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42252321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292CEB-0DC0-2D4D-44EE-9A81F4C0AEC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3933737-8E1D-E418-71D7-686998EFD5AE}"/>
              </a:ext>
            </a:extLst>
          </p:cNvPr>
          <p:cNvSpPr>
            <a:spLocks noGrp="1"/>
          </p:cNvSpPr>
          <p:nvPr>
            <p:ph type="dt" sz="half" idx="10"/>
          </p:nvPr>
        </p:nvSpPr>
        <p:spPr/>
        <p:txBody>
          <a:bodyPr/>
          <a:lstStyle/>
          <a:p>
            <a:fld id="{F058F8F5-0DA8-4AC3-8EA4-163510F74F40}" type="datetimeFigureOut">
              <a:rPr lang="it-IT" smtClean="0"/>
              <a:t>29/05/2023</a:t>
            </a:fld>
            <a:endParaRPr lang="it-IT"/>
          </a:p>
        </p:txBody>
      </p:sp>
      <p:sp>
        <p:nvSpPr>
          <p:cNvPr id="4" name="Segnaposto piè di pagina 3">
            <a:extLst>
              <a:ext uri="{FF2B5EF4-FFF2-40B4-BE49-F238E27FC236}">
                <a16:creationId xmlns:a16="http://schemas.microsoft.com/office/drawing/2014/main" id="{5AF2F987-B9EE-C484-CACD-B779281F1BC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C13FDBE-707D-84A3-81A3-35E82A3DD9C6}"/>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7962445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EF84209-67FD-1C30-41CE-3D7EA3321573}"/>
              </a:ext>
            </a:extLst>
          </p:cNvPr>
          <p:cNvSpPr>
            <a:spLocks noGrp="1"/>
          </p:cNvSpPr>
          <p:nvPr>
            <p:ph type="dt" sz="half" idx="10"/>
          </p:nvPr>
        </p:nvSpPr>
        <p:spPr/>
        <p:txBody>
          <a:bodyPr/>
          <a:lstStyle/>
          <a:p>
            <a:fld id="{F058F8F5-0DA8-4AC3-8EA4-163510F74F40}" type="datetimeFigureOut">
              <a:rPr lang="it-IT" smtClean="0"/>
              <a:t>29/05/2023</a:t>
            </a:fld>
            <a:endParaRPr lang="it-IT"/>
          </a:p>
        </p:txBody>
      </p:sp>
      <p:sp>
        <p:nvSpPr>
          <p:cNvPr id="3" name="Segnaposto piè di pagina 2">
            <a:extLst>
              <a:ext uri="{FF2B5EF4-FFF2-40B4-BE49-F238E27FC236}">
                <a16:creationId xmlns:a16="http://schemas.microsoft.com/office/drawing/2014/main" id="{BC6F04F1-19C6-B038-2BA3-40BD05A5A00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724B413-58BA-AAEB-5F82-EA9D01A2511A}"/>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2451259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98A8C7-3BC6-FA40-2080-5C525479EC8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371A095-8306-A506-9172-19569E10D6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7CEE014-E08E-0BCB-AAFC-9C635BF249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3312FB8-BDB8-BC12-9643-FF6D4803E9F3}"/>
              </a:ext>
            </a:extLst>
          </p:cNvPr>
          <p:cNvSpPr>
            <a:spLocks noGrp="1"/>
          </p:cNvSpPr>
          <p:nvPr>
            <p:ph type="dt" sz="half" idx="10"/>
          </p:nvPr>
        </p:nvSpPr>
        <p:spPr/>
        <p:txBody>
          <a:bodyPr/>
          <a:lstStyle/>
          <a:p>
            <a:fld id="{F058F8F5-0DA8-4AC3-8EA4-163510F74F40}" type="datetimeFigureOut">
              <a:rPr lang="it-IT" smtClean="0"/>
              <a:t>29/05/2023</a:t>
            </a:fld>
            <a:endParaRPr lang="it-IT"/>
          </a:p>
        </p:txBody>
      </p:sp>
      <p:sp>
        <p:nvSpPr>
          <p:cNvPr id="6" name="Segnaposto piè di pagina 5">
            <a:extLst>
              <a:ext uri="{FF2B5EF4-FFF2-40B4-BE49-F238E27FC236}">
                <a16:creationId xmlns:a16="http://schemas.microsoft.com/office/drawing/2014/main" id="{FA32F49A-B1F3-03C8-C624-549B840909F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5AD7350-933B-EB4E-E33D-BCD1860D5125}"/>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37463388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C51247-FCE8-5CB7-49B4-28E216A355B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FAE58C1-4F79-3254-50EA-622F1D4B99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E1A3624-4F48-0D8F-A1E2-40D6AC007F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42ACB79-23EE-1698-D087-9FA63B233D82}"/>
              </a:ext>
            </a:extLst>
          </p:cNvPr>
          <p:cNvSpPr>
            <a:spLocks noGrp="1"/>
          </p:cNvSpPr>
          <p:nvPr>
            <p:ph type="dt" sz="half" idx="10"/>
          </p:nvPr>
        </p:nvSpPr>
        <p:spPr/>
        <p:txBody>
          <a:bodyPr/>
          <a:lstStyle/>
          <a:p>
            <a:fld id="{F058F8F5-0DA8-4AC3-8EA4-163510F74F40}" type="datetimeFigureOut">
              <a:rPr lang="it-IT" smtClean="0"/>
              <a:t>29/05/2023</a:t>
            </a:fld>
            <a:endParaRPr lang="it-IT"/>
          </a:p>
        </p:txBody>
      </p:sp>
      <p:sp>
        <p:nvSpPr>
          <p:cNvPr id="6" name="Segnaposto piè di pagina 5">
            <a:extLst>
              <a:ext uri="{FF2B5EF4-FFF2-40B4-BE49-F238E27FC236}">
                <a16:creationId xmlns:a16="http://schemas.microsoft.com/office/drawing/2014/main" id="{38E7DB47-41FC-55C3-91E8-39FA66584AD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3B1A7B2-8FDD-9F50-AE33-05FB2A4316EE}"/>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27208483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7F0716F-0189-8ECD-EA2A-1C83088611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A39A4C9-2C81-4C9E-886E-D2AEAA1C1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4981987-3414-F967-0490-641EB7AAF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58F8F5-0DA8-4AC3-8EA4-163510F74F40}" type="datetimeFigureOut">
              <a:rPr lang="it-IT" smtClean="0"/>
              <a:t>29/05/2023</a:t>
            </a:fld>
            <a:endParaRPr lang="it-IT"/>
          </a:p>
        </p:txBody>
      </p:sp>
      <p:sp>
        <p:nvSpPr>
          <p:cNvPr id="5" name="Segnaposto piè di pagina 4">
            <a:extLst>
              <a:ext uri="{FF2B5EF4-FFF2-40B4-BE49-F238E27FC236}">
                <a16:creationId xmlns:a16="http://schemas.microsoft.com/office/drawing/2014/main" id="{96750EF6-0ACD-2B4B-A1AE-1AAA49FEE9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4038E57E-66AD-7864-6F1E-2DCBBA5543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7ED058-E779-4BF2-8E05-E9A70C2ED822}" type="slidenum">
              <a:rPr lang="it-IT" smtClean="0"/>
              <a:t>‹N›</a:t>
            </a:fld>
            <a:endParaRPr lang="it-IT"/>
          </a:p>
        </p:txBody>
      </p:sp>
    </p:spTree>
    <p:extLst>
      <p:ext uri="{BB962C8B-B14F-4D97-AF65-F5344CB8AC3E}">
        <p14:creationId xmlns:p14="http://schemas.microsoft.com/office/powerpoint/2010/main" val="1853554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200.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230.png"/><Relationship Id="rId2" Type="http://schemas.openxmlformats.org/officeDocument/2006/relationships/image" Target="../media/image2220.pn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7.xml"/><Relationship Id="rId5" Type="http://schemas.openxmlformats.org/officeDocument/2006/relationships/image" Target="../media/image40.emf"/><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1.jpg"/><Relationship Id="rId7" Type="http://schemas.openxmlformats.org/officeDocument/2006/relationships/image" Target="../media/image45.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png"/><Relationship Id="rId7" Type="http://schemas.openxmlformats.org/officeDocument/2006/relationships/image" Target="../media/image51.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emf"/><Relationship Id="rId4" Type="http://schemas.openxmlformats.org/officeDocument/2006/relationships/image" Target="../media/image54.emf"/></Relationships>
</file>

<file path=ppt/slides/_rels/slide2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gi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gif"/><Relationship Id="rId5" Type="http://schemas.openxmlformats.org/officeDocument/2006/relationships/image" Target="../media/image41.jpg"/><Relationship Id="rId4" Type="http://schemas.openxmlformats.org/officeDocument/2006/relationships/image" Target="../media/image60.emf"/></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emf"/><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6.emf"/><Relationship Id="rId5" Type="http://schemas.openxmlformats.org/officeDocument/2006/relationships/image" Target="../media/image65.emf"/><Relationship Id="rId10" Type="http://schemas.openxmlformats.org/officeDocument/2006/relationships/image" Target="../media/image70.png"/><Relationship Id="rId4" Type="http://schemas.openxmlformats.org/officeDocument/2006/relationships/image" Target="../media/image64.emf"/><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3.emf"/><Relationship Id="rId4" Type="http://schemas.openxmlformats.org/officeDocument/2006/relationships/image" Target="../media/image72.emf"/></Relationships>
</file>

<file path=ppt/slides/_rels/slide28.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78.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7.emf"/><Relationship Id="rId5" Type="http://schemas.openxmlformats.org/officeDocument/2006/relationships/image" Target="../media/image76.jpg"/><Relationship Id="rId4" Type="http://schemas.openxmlformats.org/officeDocument/2006/relationships/image" Target="../media/image75.emf"/></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82.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jp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1.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0.png"/><Relationship Id="rId5" Type="http://schemas.openxmlformats.org/officeDocument/2006/relationships/image" Target="../media/image85.emf"/><Relationship Id="rId10" Type="http://schemas.openxmlformats.org/officeDocument/2006/relationships/image" Target="../media/image89.png"/><Relationship Id="rId4" Type="http://schemas.openxmlformats.org/officeDocument/2006/relationships/image" Target="../media/image84.png"/><Relationship Id="rId9" Type="http://schemas.openxmlformats.org/officeDocument/2006/relationships/image" Target="../media/image56.gif"/></Relationships>
</file>

<file path=ppt/slides/_rels/slide31.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6.png"/><Relationship Id="rId3" Type="http://schemas.openxmlformats.org/officeDocument/2006/relationships/image" Target="../media/image97.jpeg"/><Relationship Id="rId7" Type="http://schemas.openxmlformats.org/officeDocument/2006/relationships/image" Target="../media/image101.png"/><Relationship Id="rId12" Type="http://schemas.openxmlformats.org/officeDocument/2006/relationships/image" Target="../media/image105.png"/><Relationship Id="rId17" Type="http://schemas.openxmlformats.org/officeDocument/2006/relationships/hyperlink" Target="https://www.sciencedirect.com/science/article/abs/pii/S2214404822000350" TargetMode="External"/><Relationship Id="rId2" Type="http://schemas.openxmlformats.org/officeDocument/2006/relationships/notesSlide" Target="../notesSlides/notesSlide19.xml"/><Relationship Id="rId16" Type="http://schemas.openxmlformats.org/officeDocument/2006/relationships/hyperlink" Target="https://www.sciencedirect.com/science/article/pii/S2214404822000180" TargetMode="External"/><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4.png"/><Relationship Id="rId5" Type="http://schemas.openxmlformats.org/officeDocument/2006/relationships/image" Target="../media/image99.png"/><Relationship Id="rId15" Type="http://schemas.openxmlformats.org/officeDocument/2006/relationships/image" Target="../media/image108.jpeg"/><Relationship Id="rId10" Type="http://schemas.openxmlformats.org/officeDocument/2006/relationships/image" Target="../media/image103.png"/><Relationship Id="rId4" Type="http://schemas.openxmlformats.org/officeDocument/2006/relationships/image" Target="../media/image98.jpeg"/><Relationship Id="rId9" Type="http://schemas.openxmlformats.org/officeDocument/2006/relationships/hyperlink" Target="https://www.cta-observatory.org/science/ctao-performance/#1472563157648-91558872-faf1" TargetMode="External"/><Relationship Id="rId14" Type="http://schemas.openxmlformats.org/officeDocument/2006/relationships/image" Target="../media/image107.jpeg"/></Relationships>
</file>

<file path=ppt/slides/_rels/slide3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16.emf"/><Relationship Id="rId3" Type="http://schemas.openxmlformats.org/officeDocument/2006/relationships/image" Target="../media/image111.png"/><Relationship Id="rId7" Type="http://schemas.openxmlformats.org/officeDocument/2006/relationships/image" Target="../media/image115.jpe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jpg"/><Relationship Id="rId9" Type="http://schemas.openxmlformats.org/officeDocument/2006/relationships/image" Target="../media/image11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530.png"/><Relationship Id="rId3" Type="http://schemas.openxmlformats.org/officeDocument/2006/relationships/image" Target="../media/image9.emf"/><Relationship Id="rId7" Type="http://schemas.openxmlformats.org/officeDocument/2006/relationships/image" Target="../media/image520.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58.png"/><Relationship Id="rId10" Type="http://schemas.openxmlformats.org/officeDocument/2006/relationships/image" Target="../media/image11.emf"/><Relationship Id="rId4" Type="http://schemas.openxmlformats.org/officeDocument/2006/relationships/image" Target="../media/image572.png"/><Relationship Id="rId9"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4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jpeg"/><Relationship Id="rId2" Type="http://schemas.openxmlformats.org/officeDocument/2006/relationships/image" Target="../media/image121.jpe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jpg"/><Relationship Id="rId4" Type="http://schemas.openxmlformats.org/officeDocument/2006/relationships/image" Target="../media/image123.png"/></Relationships>
</file>

<file path=ppt/slides/_rels/slide4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28.jpeg"/><Relationship Id="rId7" Type="http://schemas.openxmlformats.org/officeDocument/2006/relationships/image" Target="../media/image9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97.jpeg"/><Relationship Id="rId9" Type="http://schemas.openxmlformats.org/officeDocument/2006/relationships/image" Target="../media/image10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p:nvPr/>
        </p:nvSpPr>
        <p:spPr>
          <a:xfrm>
            <a:off x="1335425" y="1628159"/>
            <a:ext cx="9608234" cy="3139321"/>
          </a:xfrm>
          <a:prstGeom prst="rect">
            <a:avLst/>
          </a:prstGeom>
          <a:noFill/>
          <a:scene3d>
            <a:camera prst="orthographicFront">
              <a:rot lat="20999999" lon="0" rev="0"/>
            </a:camera>
            <a:lightRig rig="glow" dir="tl">
              <a:rot lat="0" lon="0" rev="5400000"/>
            </a:lightRig>
          </a:scene3d>
          <a:sp3d>
            <a:bevelT w="139700" prst="cross"/>
          </a:sp3d>
        </p:spPr>
        <p:txBody>
          <a:bodyPr wrap="square" lIns="91440" tIns="45720" rIns="91440" bIns="45720">
            <a:spAutoFit/>
            <a:sp3d contourW="12700">
              <a:bevelT w="25400" h="25400"/>
              <a:contourClr>
                <a:schemeClr val="accent6">
                  <a:shade val="73000"/>
                </a:schemeClr>
              </a:contourClr>
            </a:sp3d>
          </a:bodyPr>
          <a:lstStyle/>
          <a:p>
            <a:pPr lvl="0" algn="ctr">
              <a:defRPr/>
            </a:pPr>
            <a:r>
              <a:rPr lang="en-GB" sz="66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Gamma-ray astronomy and the search of the lost </a:t>
            </a:r>
            <a:r>
              <a:rPr lang="en-GB" sz="6600" b="1" dirty="0" err="1">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Pevatrons</a:t>
            </a:r>
            <a:endParaRPr kumimoji="0" lang="it-IT" sz="66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endParaRPr>
          </a:p>
        </p:txBody>
      </p:sp>
      <p:sp>
        <p:nvSpPr>
          <p:cNvPr id="6" name="TextBox 1"/>
          <p:cNvSpPr txBox="1"/>
          <p:nvPr/>
        </p:nvSpPr>
        <p:spPr>
          <a:xfrm>
            <a:off x="3642500" y="5054128"/>
            <a:ext cx="4994084"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Segoe Print" panose="02000600000000000000" pitchFamily="2" charset="0"/>
                <a:ea typeface="+mn-ea"/>
                <a:cs typeface="Lucida Handwriting"/>
              </a:rPr>
              <a:t>    M</a:t>
            </a:r>
            <a:r>
              <a:rPr kumimoji="0" lang="en-US" sz="3200" b="0"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rPr>
              <a:t>artina Cardillo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rPr>
              <a:t>           </a:t>
            </a:r>
            <a:r>
              <a:rPr kumimoji="0" lang="en-US" sz="2400" b="0"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rPr>
              <a:t>IAPS-INAF</a:t>
            </a:r>
            <a:r>
              <a:rPr kumimoji="0" lang="en-US" sz="2400" b="0" i="1"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Segoe Print" panose="02000600000000000000" pitchFamily="2" charset="0"/>
                <a:ea typeface="Handwriting - Dakota" charset="0"/>
                <a:cs typeface="Handwriting - Dakota" charset="0"/>
              </a:rPr>
              <a:t>   martina.cardillo@inaf.it</a:t>
            </a:r>
          </a:p>
        </p:txBody>
      </p:sp>
      <p:pic>
        <p:nvPicPr>
          <p:cNvPr id="10" name="Immagin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298161">
            <a:off x="1734000" y="1534359"/>
            <a:ext cx="797022" cy="797022"/>
          </a:xfrm>
          <a:prstGeom prst="rect">
            <a:avLst/>
          </a:prstGeom>
        </p:spPr>
      </p:pic>
      <p:pic>
        <p:nvPicPr>
          <p:cNvPr id="11" name="Immagin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32695">
            <a:off x="7345670" y="3982121"/>
            <a:ext cx="968395" cy="740906"/>
          </a:xfrm>
          <a:prstGeom prst="rect">
            <a:avLst/>
          </a:prstGeom>
        </p:spPr>
      </p:pic>
      <p:sp>
        <p:nvSpPr>
          <p:cNvPr id="2" name="TextBox 2">
            <a:extLst>
              <a:ext uri="{FF2B5EF4-FFF2-40B4-BE49-F238E27FC236}">
                <a16:creationId xmlns:a16="http://schemas.microsoft.com/office/drawing/2014/main" id="{AC09B43C-EA09-2812-71BC-60C65C61F4E8}"/>
              </a:ext>
            </a:extLst>
          </p:cNvPr>
          <p:cNvSpPr txBox="1"/>
          <p:nvPr/>
        </p:nvSpPr>
        <p:spPr>
          <a:xfrm>
            <a:off x="0" y="0"/>
            <a:ext cx="1219199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err="1">
                <a:ln>
                  <a:noFill/>
                </a:ln>
                <a:solidFill>
                  <a:srgbClr val="FFFF00"/>
                </a:solidFill>
                <a:effectLst/>
                <a:uLnTx/>
                <a:uFillTx/>
                <a:latin typeface="Segoe Print" panose="02000600000000000000" pitchFamily="2" charset="0"/>
                <a:ea typeface="+mn-ea"/>
                <a:cs typeface="Lucida Handwriting"/>
              </a:rPr>
              <a:t>AVENGe</a:t>
            </a:r>
            <a:endParaRPr kumimoji="0" lang="it-IT" sz="2800" b="0" i="0" u="none" strike="noStrike" kern="1200" cap="none" spc="0" normalizeH="0" baseline="0" noProof="0" dirty="0">
              <a:ln>
                <a:noFill/>
              </a:ln>
              <a:solidFill>
                <a:srgbClr val="FFFF00"/>
              </a:solidFill>
              <a:effectLst/>
              <a:uLnTx/>
              <a:uFillTx/>
              <a:latin typeface="Segoe Print" panose="02000600000000000000" pitchFamily="2" charset="0"/>
              <a:ea typeface="+mn-ea"/>
              <a:cs typeface="Lucida Handwriting"/>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err="1">
                <a:ln>
                  <a:noFill/>
                </a:ln>
                <a:solidFill>
                  <a:srgbClr val="FFFF00"/>
                </a:solidFill>
                <a:effectLst/>
                <a:uLnTx/>
                <a:uFillTx/>
                <a:latin typeface="Segoe Print" panose="02000600000000000000" pitchFamily="2" charset="0"/>
                <a:ea typeface="+mn-ea"/>
                <a:cs typeface="Lucida Handwriting"/>
              </a:rPr>
              <a:t>May</a:t>
            </a:r>
            <a:r>
              <a:rPr kumimoji="0" lang="it-IT" sz="2800" b="0" i="0" u="none" strike="noStrike" kern="1200" cap="none" spc="0" normalizeH="0" baseline="0" noProof="0" dirty="0">
                <a:ln>
                  <a:noFill/>
                </a:ln>
                <a:solidFill>
                  <a:srgbClr val="FFFF00"/>
                </a:solidFill>
                <a:effectLst/>
                <a:uLnTx/>
                <a:uFillTx/>
                <a:latin typeface="Segoe Print" panose="02000600000000000000" pitchFamily="2" charset="0"/>
                <a:ea typeface="+mn-ea"/>
                <a:cs typeface="Lucida Handwriting"/>
              </a:rPr>
              <a:t> 29-31, 2023</a:t>
            </a:r>
            <a:endParaRPr kumimoji="0" lang="en-US" sz="2400" b="1"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endParaRPr>
          </a:p>
        </p:txBody>
      </p:sp>
      <p:pic>
        <p:nvPicPr>
          <p:cNvPr id="4" name="Immagine 3" descr="Immagine che contiene Viso umano, persona, vestiti, sorriso&#10;&#10;Descrizione generata automaticamente">
            <a:extLst>
              <a:ext uri="{FF2B5EF4-FFF2-40B4-BE49-F238E27FC236}">
                <a16:creationId xmlns:a16="http://schemas.microsoft.com/office/drawing/2014/main" id="{396B6740-71B1-9C7D-DB4A-C05BD3DE5B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6694" y="4910804"/>
            <a:ext cx="1439779" cy="1799724"/>
          </a:xfrm>
          <a:prstGeom prst="rect">
            <a:avLst/>
          </a:prstGeom>
        </p:spPr>
      </p:pic>
    </p:spTree>
    <p:extLst>
      <p:ext uri="{BB962C8B-B14F-4D97-AF65-F5344CB8AC3E}">
        <p14:creationId xmlns:p14="http://schemas.microsoft.com/office/powerpoint/2010/main" val="37090354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4"/>
          <p:cNvSpPr/>
          <p:nvPr/>
        </p:nvSpPr>
        <p:spPr>
          <a:xfrm>
            <a:off x="2988258" y="63108"/>
            <a:ext cx="6309741"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High-</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energy</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gamma-</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rays</a:t>
            </a:r>
            <a:endPar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901521"/>
            <a:ext cx="4581625" cy="3200400"/>
          </a:xfrm>
          <a:prstGeom prst="rect">
            <a:avLst/>
          </a:prstGeom>
        </p:spPr>
      </p:pic>
      <p:sp>
        <p:nvSpPr>
          <p:cNvPr id="5" name="Connettore 1 10"/>
          <p:cNvSpPr/>
          <p:nvPr/>
        </p:nvSpPr>
        <p:spPr>
          <a:xfrm flipH="1">
            <a:off x="5409437" y="1687133"/>
            <a:ext cx="16863" cy="2042338"/>
          </a:xfrm>
          <a:prstGeom prst="line">
            <a:avLst/>
          </a:prstGeom>
          <a:noFill/>
          <a:ln w="22225">
            <a:solidFill>
              <a:srgbClr val="FF0000"/>
            </a:solidFill>
            <a:prstDash val="solid"/>
          </a:ln>
        </p:spPr>
        <p:txBody>
          <a:bodyPr lIns="81639" tIns="40820" rIns="81639" bIns="40820" anchor="ctr" anchorCtr="1" compatLnSpc="0"/>
          <a:lstStyle/>
          <a:p>
            <a:pPr hangingPunct="0">
              <a:defRPr/>
            </a:pPr>
            <a:endParaRPr lang="it-IT" sz="1600">
              <a:latin typeface="Segoe Print" panose="02000600000000000000" pitchFamily="2" charset="0"/>
              <a:ea typeface="Droid Sans Fallback" pitchFamily="2"/>
              <a:cs typeface="Lohit Hindi" pitchFamily="2"/>
            </a:endParaRPr>
          </a:p>
        </p:txBody>
      </p:sp>
      <p:sp>
        <p:nvSpPr>
          <p:cNvPr id="7" name="TextBox 6"/>
          <p:cNvSpPr txBox="1"/>
          <p:nvPr/>
        </p:nvSpPr>
        <p:spPr>
          <a:xfrm>
            <a:off x="5064538" y="3830356"/>
            <a:ext cx="1009961" cy="338554"/>
          </a:xfrm>
          <a:prstGeom prst="rect">
            <a:avLst/>
          </a:prstGeom>
          <a:noFill/>
        </p:spPr>
        <p:txBody>
          <a:bodyPr wrap="square" rtlCol="0">
            <a:spAutoFit/>
          </a:bodyPr>
          <a:lstStyle/>
          <a:p>
            <a:r>
              <a:rPr lang="en-US" sz="1600" dirty="0">
                <a:solidFill>
                  <a:srgbClr val="FF0000"/>
                </a:solidFill>
                <a:latin typeface="Segoe Print" panose="02000600000000000000" pitchFamily="2" charset="0"/>
              </a:rPr>
              <a:t>10 </a:t>
            </a:r>
            <a:r>
              <a:rPr lang="en-US" sz="1600" dirty="0" err="1">
                <a:solidFill>
                  <a:srgbClr val="FF0000"/>
                </a:solidFill>
                <a:latin typeface="Segoe Print" panose="02000600000000000000" pitchFamily="2" charset="0"/>
              </a:rPr>
              <a:t>TeV</a:t>
            </a:r>
            <a:endParaRPr lang="en-US" sz="1600" dirty="0">
              <a:solidFill>
                <a:srgbClr val="FF0000"/>
              </a:solidFill>
              <a:latin typeface="Segoe Print" panose="02000600000000000000" pitchFamily="2" charset="0"/>
            </a:endParaRPr>
          </a:p>
        </p:txBody>
      </p:sp>
      <mc:AlternateContent xmlns:mc="http://schemas.openxmlformats.org/markup-compatibility/2006" xmlns:a14="http://schemas.microsoft.com/office/drawing/2010/main">
        <mc:Choice Requires="a14">
          <p:sp>
            <p:nvSpPr>
              <p:cNvPr id="9" name="TextBox 8"/>
              <p:cNvSpPr txBox="1"/>
              <p:nvPr/>
            </p:nvSpPr>
            <p:spPr>
              <a:xfrm>
                <a:off x="435497" y="4279110"/>
                <a:ext cx="11403874" cy="830997"/>
              </a:xfrm>
              <a:prstGeom prst="rect">
                <a:avLst/>
              </a:prstGeom>
              <a:noFill/>
            </p:spPr>
            <p:txBody>
              <a:bodyPr wrap="square" rtlCol="0">
                <a:spAutoFit/>
              </a:bodyPr>
              <a:lstStyle/>
              <a:p>
                <a:pPr marL="285750" indent="-285750" algn="ctr">
                  <a:defRPr/>
                </a:pPr>
                <a:r>
                  <a:rPr lang="en-US" sz="2400" dirty="0">
                    <a:solidFill>
                      <a:schemeClr val="bg1"/>
                    </a:solidFill>
                    <a:latin typeface="Segoe Print" panose="02000600000000000000" pitchFamily="2" charset="0"/>
                    <a:sym typeface="Wingdings"/>
                  </a:rPr>
                  <a:t>Despite the great amount of SNRs detected in the gamma-ray band,</a:t>
                </a:r>
              </a:p>
              <a:p>
                <a:pPr marL="285750" indent="-285750" algn="ctr">
                  <a:defRPr/>
                </a:pPr>
                <a:r>
                  <a:rPr lang="en-US" sz="2400" dirty="0">
                    <a:solidFill>
                      <a:schemeClr val="bg1"/>
                    </a:solidFill>
                    <a:latin typeface="Segoe Print" panose="02000600000000000000" pitchFamily="2" charset="0"/>
                    <a:sym typeface="Wingdings"/>
                  </a:rPr>
                  <a:t>no young SNRs show gamma-ray emission up to </a:t>
                </a:r>
                <a14:m>
                  <m:oMath xmlns:m="http://schemas.openxmlformats.org/officeDocument/2006/math">
                    <m:r>
                      <m:rPr>
                        <m:sty m:val="p"/>
                      </m:rPr>
                      <a:rPr lang="it-IT" sz="2400">
                        <a:solidFill>
                          <a:schemeClr val="bg1"/>
                        </a:solidFill>
                        <a:latin typeface="Cambria Math" charset="0"/>
                        <a:ea typeface="Cambria Math" charset="0"/>
                        <a:cs typeface="Cambria Math" charset="0"/>
                        <a:sym typeface="Wingdings"/>
                      </a:rPr>
                      <m:t>E</m:t>
                    </m:r>
                    <m:r>
                      <a:rPr lang="en-US" sz="2400" i="1">
                        <a:solidFill>
                          <a:schemeClr val="bg1"/>
                        </a:solidFill>
                        <a:latin typeface="Cambria Math" charset="0"/>
                        <a:ea typeface="Cambria Math" charset="0"/>
                        <a:cs typeface="Cambria Math" charset="0"/>
                        <a:sym typeface="Wingdings"/>
                      </a:rPr>
                      <m:t>≥</m:t>
                    </m:r>
                    <m:r>
                      <a:rPr lang="it-IT" sz="2400" i="1">
                        <a:solidFill>
                          <a:schemeClr val="bg1"/>
                        </a:solidFill>
                        <a:latin typeface="Cambria Math" charset="0"/>
                        <a:ea typeface="Cambria Math" charset="0"/>
                        <a:cs typeface="Cambria Math" charset="0"/>
                        <a:sym typeface="Wingdings"/>
                      </a:rPr>
                      <m:t>100 </m:t>
                    </m:r>
                    <m:r>
                      <a:rPr lang="it-IT" sz="2400" i="1">
                        <a:solidFill>
                          <a:schemeClr val="bg1"/>
                        </a:solidFill>
                        <a:latin typeface="Cambria Math" charset="0"/>
                        <a:ea typeface="Cambria Math" charset="0"/>
                        <a:cs typeface="Cambria Math" charset="0"/>
                        <a:sym typeface="Wingdings"/>
                      </a:rPr>
                      <m:t>𝑇𝑒𝑉</m:t>
                    </m:r>
                  </m:oMath>
                </a14:m>
                <a:endParaRPr lang="en-US" sz="2400" dirty="0">
                  <a:solidFill>
                    <a:schemeClr val="bg1"/>
                  </a:solidFill>
                  <a:latin typeface="Segoe Print" panose="02000600000000000000" pitchFamily="2" charset="0"/>
                  <a:sym typeface="Wingdings"/>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35497" y="4279110"/>
                <a:ext cx="11403874" cy="830997"/>
              </a:xfrm>
              <a:prstGeom prst="rect">
                <a:avLst/>
              </a:prstGeom>
              <a:blipFill>
                <a:blip r:embed="rId3"/>
                <a:stretch>
                  <a:fillRect t="-5882" b="-16912"/>
                </a:stretch>
              </a:blipFill>
            </p:spPr>
            <p:txBody>
              <a:bodyPr/>
              <a:lstStyle/>
              <a:p>
                <a:r>
                  <a:rPr lang="it-IT">
                    <a:noFill/>
                  </a:rPr>
                  <a:t> </a:t>
                </a:r>
              </a:p>
            </p:txBody>
          </p:sp>
        </mc:Fallback>
      </mc:AlternateContent>
      <p:sp>
        <p:nvSpPr>
          <p:cNvPr id="10" name="Down Arrow 9"/>
          <p:cNvSpPr/>
          <p:nvPr/>
        </p:nvSpPr>
        <p:spPr>
          <a:xfrm>
            <a:off x="5936413" y="5239662"/>
            <a:ext cx="402042" cy="450760"/>
          </a:xfrm>
          <a:prstGeom prst="downArrow">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Print" panose="02000600000000000000" pitchFamily="2" charset="0"/>
            </a:endParaRPr>
          </a:p>
        </p:txBody>
      </p:sp>
      <p:sp>
        <p:nvSpPr>
          <p:cNvPr id="11" name="TextBox 10"/>
          <p:cNvSpPr txBox="1"/>
          <p:nvPr/>
        </p:nvSpPr>
        <p:spPr>
          <a:xfrm>
            <a:off x="2591774" y="5805084"/>
            <a:ext cx="7368161" cy="954107"/>
          </a:xfrm>
          <a:prstGeom prst="rect">
            <a:avLst/>
          </a:prstGeom>
          <a:noFill/>
          <a:ln w="25400">
            <a:solidFill>
              <a:srgbClr val="FFFF00"/>
            </a:solidFill>
          </a:ln>
        </p:spPr>
        <p:txBody>
          <a:bodyPr wrap="square" rtlCol="0">
            <a:spAutoFit/>
          </a:bodyPr>
          <a:lstStyle/>
          <a:p>
            <a:pPr marL="285750" indent="-285750">
              <a:defRPr/>
            </a:pPr>
            <a:r>
              <a:rPr lang="it-IT" sz="2800" dirty="0" err="1">
                <a:solidFill>
                  <a:schemeClr val="bg1"/>
                </a:solidFill>
                <a:latin typeface="Segoe Print" panose="02000600000000000000" pitchFamily="2" charset="0"/>
                <a:sym typeface="Wingdings"/>
              </a:rPr>
              <a:t>What</a:t>
            </a:r>
            <a:r>
              <a:rPr lang="it-IT" sz="2800" dirty="0">
                <a:solidFill>
                  <a:schemeClr val="bg1"/>
                </a:solidFill>
                <a:latin typeface="Segoe Print" panose="02000600000000000000" pitchFamily="2" charset="0"/>
                <a:sym typeface="Wingdings"/>
              </a:rPr>
              <a:t> </a:t>
            </a:r>
            <a:r>
              <a:rPr lang="it-IT" sz="2800" dirty="0" err="1">
                <a:solidFill>
                  <a:schemeClr val="bg1"/>
                </a:solidFill>
                <a:latin typeface="Segoe Print" panose="02000600000000000000" pitchFamily="2" charset="0"/>
                <a:sym typeface="Wingdings"/>
              </a:rPr>
              <a:t>is</a:t>
            </a:r>
            <a:r>
              <a:rPr lang="it-IT" sz="2800" dirty="0">
                <a:solidFill>
                  <a:schemeClr val="bg1"/>
                </a:solidFill>
                <a:latin typeface="Segoe Print" panose="02000600000000000000" pitchFamily="2" charset="0"/>
                <a:sym typeface="Wingdings"/>
              </a:rPr>
              <a:t> the </a:t>
            </a:r>
            <a:r>
              <a:rPr lang="it-IT" sz="2800" dirty="0" err="1">
                <a:solidFill>
                  <a:schemeClr val="bg1"/>
                </a:solidFill>
                <a:latin typeface="Segoe Print" panose="02000600000000000000" pitchFamily="2" charset="0"/>
                <a:sym typeface="Wingdings"/>
              </a:rPr>
              <a:t>probability</a:t>
            </a:r>
            <a:r>
              <a:rPr lang="it-IT" sz="2800" dirty="0">
                <a:solidFill>
                  <a:schemeClr val="bg1"/>
                </a:solidFill>
                <a:latin typeface="Segoe Print" panose="02000600000000000000" pitchFamily="2" charset="0"/>
                <a:sym typeface="Wingdings"/>
              </a:rPr>
              <a:t> to </a:t>
            </a:r>
            <a:r>
              <a:rPr lang="it-IT" sz="2800" dirty="0" err="1">
                <a:solidFill>
                  <a:schemeClr val="bg1"/>
                </a:solidFill>
                <a:latin typeface="Segoe Print" panose="02000600000000000000" pitchFamily="2" charset="0"/>
                <a:sym typeface="Wingdings"/>
              </a:rPr>
              <a:t>detect</a:t>
            </a:r>
            <a:r>
              <a:rPr lang="it-IT" sz="2800" dirty="0">
                <a:solidFill>
                  <a:schemeClr val="bg1"/>
                </a:solidFill>
                <a:latin typeface="Segoe Print" panose="02000600000000000000" pitchFamily="2" charset="0"/>
                <a:sym typeface="Wingdings"/>
              </a:rPr>
              <a:t> SNR</a:t>
            </a:r>
          </a:p>
          <a:p>
            <a:pPr marL="285750" indent="-285750">
              <a:defRPr/>
            </a:pPr>
            <a:r>
              <a:rPr lang="it-IT" sz="2800" dirty="0">
                <a:solidFill>
                  <a:schemeClr val="bg1"/>
                </a:solidFill>
                <a:latin typeface="Segoe Print" panose="02000600000000000000" pitchFamily="2" charset="0"/>
                <a:sym typeface="Wingdings"/>
              </a:rPr>
              <a:t>   </a:t>
            </a:r>
            <a:r>
              <a:rPr lang="it-IT" sz="2800" dirty="0" err="1">
                <a:solidFill>
                  <a:schemeClr val="bg1"/>
                </a:solidFill>
                <a:latin typeface="Segoe Print" panose="02000600000000000000" pitchFamily="2" charset="0"/>
                <a:sym typeface="Wingdings"/>
              </a:rPr>
              <a:t>emitting</a:t>
            </a:r>
            <a:r>
              <a:rPr lang="it-IT" sz="2800" dirty="0">
                <a:solidFill>
                  <a:schemeClr val="bg1"/>
                </a:solidFill>
                <a:latin typeface="Segoe Print" panose="02000600000000000000" pitchFamily="2" charset="0"/>
                <a:sym typeface="Wingdings"/>
              </a:rPr>
              <a:t> </a:t>
            </a:r>
            <a:r>
              <a:rPr lang="it-IT" sz="2800" dirty="0" err="1">
                <a:solidFill>
                  <a:schemeClr val="bg1"/>
                </a:solidFill>
                <a:latin typeface="Segoe Print" panose="02000600000000000000" pitchFamily="2" charset="0"/>
                <a:sym typeface="Wingdings"/>
              </a:rPr>
              <a:t>Pevatron</a:t>
            </a:r>
            <a:r>
              <a:rPr lang="it-IT" sz="2800" dirty="0">
                <a:solidFill>
                  <a:schemeClr val="bg1"/>
                </a:solidFill>
                <a:latin typeface="Segoe Print" panose="02000600000000000000" pitchFamily="2" charset="0"/>
                <a:sym typeface="Wingdings"/>
              </a:rPr>
              <a:t> gamma-</a:t>
            </a:r>
            <a:r>
              <a:rPr lang="it-IT" sz="2800" dirty="0" err="1">
                <a:solidFill>
                  <a:schemeClr val="bg1"/>
                </a:solidFill>
                <a:latin typeface="Segoe Print" panose="02000600000000000000" pitchFamily="2" charset="0"/>
                <a:sym typeface="Wingdings"/>
              </a:rPr>
              <a:t>rays</a:t>
            </a:r>
            <a:r>
              <a:rPr lang="it-IT" sz="2800" dirty="0">
                <a:solidFill>
                  <a:schemeClr val="bg1"/>
                </a:solidFill>
                <a:latin typeface="Segoe Print" panose="02000600000000000000" pitchFamily="2" charset="0"/>
                <a:sym typeface="Wingdings"/>
              </a:rPr>
              <a:t>?</a:t>
            </a:r>
            <a:endParaRPr lang="en-US" sz="2800" dirty="0">
              <a:solidFill>
                <a:schemeClr val="bg1"/>
              </a:solidFill>
              <a:latin typeface="Segoe Print" panose="02000600000000000000" pitchFamily="2" charset="0"/>
              <a:sym typeface="Wingdings"/>
            </a:endParaRPr>
          </a:p>
        </p:txBody>
      </p:sp>
      <p:grpSp>
        <p:nvGrpSpPr>
          <p:cNvPr id="15" name="Gruppo 14"/>
          <p:cNvGrpSpPr/>
          <p:nvPr/>
        </p:nvGrpSpPr>
        <p:grpSpPr>
          <a:xfrm>
            <a:off x="6105626" y="901521"/>
            <a:ext cx="4562374" cy="3238438"/>
            <a:chOff x="6105626" y="901521"/>
            <a:chExt cx="4562374" cy="3238438"/>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7434" y="901521"/>
              <a:ext cx="4530566" cy="3200400"/>
            </a:xfrm>
            <a:prstGeom prst="rect">
              <a:avLst/>
            </a:prstGeom>
          </p:spPr>
        </p:pic>
        <p:sp>
          <p:nvSpPr>
            <p:cNvPr id="6" name="Connettore 1 10"/>
            <p:cNvSpPr/>
            <p:nvPr/>
          </p:nvSpPr>
          <p:spPr>
            <a:xfrm>
              <a:off x="9740720" y="1687134"/>
              <a:ext cx="13577" cy="2143223"/>
            </a:xfrm>
            <a:prstGeom prst="line">
              <a:avLst/>
            </a:prstGeom>
            <a:noFill/>
            <a:ln w="22225">
              <a:solidFill>
                <a:srgbClr val="FF0000"/>
              </a:solidFill>
              <a:prstDash val="solid"/>
            </a:ln>
          </p:spPr>
          <p:txBody>
            <a:bodyPr lIns="81639" tIns="40820" rIns="81639" bIns="40820" anchor="ctr" anchorCtr="1" compatLnSpc="0"/>
            <a:lstStyle/>
            <a:p>
              <a:pPr hangingPunct="0">
                <a:defRPr/>
              </a:pPr>
              <a:endParaRPr lang="it-IT" sz="1600">
                <a:latin typeface="Segoe Print" panose="02000600000000000000" pitchFamily="2" charset="0"/>
                <a:ea typeface="Droid Sans Fallback" pitchFamily="2"/>
                <a:cs typeface="Lohit Hindi" pitchFamily="2"/>
              </a:endParaRPr>
            </a:p>
          </p:txBody>
        </p:sp>
        <p:sp>
          <p:nvSpPr>
            <p:cNvPr id="8" name="TextBox 7"/>
            <p:cNvSpPr txBox="1"/>
            <p:nvPr/>
          </p:nvSpPr>
          <p:spPr>
            <a:xfrm>
              <a:off x="8885156" y="3491802"/>
              <a:ext cx="1074779" cy="338554"/>
            </a:xfrm>
            <a:prstGeom prst="rect">
              <a:avLst/>
            </a:prstGeom>
            <a:noFill/>
          </p:spPr>
          <p:txBody>
            <a:bodyPr wrap="square" rtlCol="0">
              <a:spAutoFit/>
            </a:bodyPr>
            <a:lstStyle/>
            <a:p>
              <a:r>
                <a:rPr lang="en-US" sz="1600" dirty="0">
                  <a:solidFill>
                    <a:srgbClr val="FF0000"/>
                  </a:solidFill>
                  <a:latin typeface="Segoe Print" panose="02000600000000000000" pitchFamily="2" charset="0"/>
                </a:rPr>
                <a:t>10 </a:t>
              </a:r>
              <a:r>
                <a:rPr lang="en-US" sz="1600" dirty="0" err="1">
                  <a:solidFill>
                    <a:srgbClr val="FF0000"/>
                  </a:solidFill>
                  <a:latin typeface="Segoe Print" panose="02000600000000000000" pitchFamily="2" charset="0"/>
                </a:rPr>
                <a:t>TeV</a:t>
              </a:r>
              <a:endParaRPr lang="en-US" sz="1600" dirty="0">
                <a:solidFill>
                  <a:srgbClr val="FF0000"/>
                </a:solidFill>
                <a:latin typeface="Segoe Print" panose="02000600000000000000" pitchFamily="2" charset="0"/>
              </a:endParaRPr>
            </a:p>
          </p:txBody>
        </p:sp>
        <p:sp>
          <p:nvSpPr>
            <p:cNvPr id="12" name="TextBox 3"/>
            <p:cNvSpPr txBox="1">
              <a:spLocks noChangeArrowheads="1"/>
            </p:cNvSpPr>
            <p:nvPr/>
          </p:nvSpPr>
          <p:spPr bwMode="auto">
            <a:xfrm>
              <a:off x="6105626" y="3832182"/>
              <a:ext cx="202586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b="1" dirty="0" err="1">
                  <a:solidFill>
                    <a:srgbClr val="FF0000"/>
                  </a:solidFill>
                  <a:latin typeface="Segoe Print" panose="02000600000000000000" pitchFamily="2" charset="0"/>
                  <a:cs typeface="MV Boli" charset="0"/>
                </a:rPr>
                <a:t>Nahee</a:t>
              </a:r>
              <a:r>
                <a:rPr lang="it-IT" sz="1400" b="1" dirty="0">
                  <a:solidFill>
                    <a:srgbClr val="FF0000"/>
                  </a:solidFill>
                  <a:latin typeface="Segoe Print" panose="02000600000000000000" pitchFamily="2" charset="0"/>
                  <a:cs typeface="MV Boli" charset="0"/>
                </a:rPr>
                <a:t> 2015</a:t>
              </a:r>
            </a:p>
          </p:txBody>
        </p:sp>
      </p:grpSp>
      <p:sp>
        <p:nvSpPr>
          <p:cNvPr id="13" name="TextBox 3"/>
          <p:cNvSpPr txBox="1">
            <a:spLocks noChangeArrowheads="1"/>
          </p:cNvSpPr>
          <p:nvPr/>
        </p:nvSpPr>
        <p:spPr bwMode="auto">
          <a:xfrm>
            <a:off x="1503471" y="3832182"/>
            <a:ext cx="202586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b="1" dirty="0">
                <a:solidFill>
                  <a:srgbClr val="FF0000"/>
                </a:solidFill>
                <a:latin typeface="Segoe Print" panose="02000600000000000000" pitchFamily="2" charset="0"/>
                <a:cs typeface="MV Boli" charset="0"/>
              </a:rPr>
              <a:t>Ghiotto 2015</a:t>
            </a:r>
          </a:p>
        </p:txBody>
      </p:sp>
      <p:sp>
        <p:nvSpPr>
          <p:cNvPr id="14" name="Rettangolo 13"/>
          <p:cNvSpPr/>
          <p:nvPr/>
        </p:nvSpPr>
        <p:spPr>
          <a:xfrm>
            <a:off x="3209882" y="1168651"/>
            <a:ext cx="1039389" cy="235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146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7">
            <a:extLst>
              <a:ext uri="{FF2B5EF4-FFF2-40B4-BE49-F238E27FC236}">
                <a16:creationId xmlns:a16="http://schemas.microsoft.com/office/drawing/2014/main" id="{26E1BF25-E67D-3780-B13B-30C8D4B6AB26}"/>
              </a:ext>
            </a:extLst>
          </p:cNvPr>
          <p:cNvSpPr>
            <a:spLocks noChangeAspect="1"/>
          </p:cNvSpPr>
          <p:nvPr/>
        </p:nvSpPr>
        <p:spPr>
          <a:xfrm>
            <a:off x="136469" y="4687387"/>
            <a:ext cx="1340398" cy="791217"/>
          </a:xfrm>
          <a:prstGeom prst="ellipse">
            <a:avLst/>
          </a:prstGeom>
          <a:noFill/>
          <a:ln w="254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Segoe Print" panose="02000600000000000000" pitchFamily="2" charset="0"/>
              </a:rPr>
              <a:t>Type I</a:t>
            </a:r>
          </a:p>
          <a:p>
            <a:pPr algn="ctr"/>
            <a:r>
              <a:rPr lang="en-US" dirty="0">
                <a:solidFill>
                  <a:schemeClr val="bg1"/>
                </a:solidFill>
                <a:latin typeface="Segoe Print" panose="02000600000000000000" pitchFamily="2" charset="0"/>
              </a:rPr>
              <a:t>(ISM)</a:t>
            </a:r>
          </a:p>
        </p:txBody>
      </p:sp>
      <p:sp>
        <p:nvSpPr>
          <p:cNvPr id="3" name="Oval 12">
            <a:extLst>
              <a:ext uri="{FF2B5EF4-FFF2-40B4-BE49-F238E27FC236}">
                <a16:creationId xmlns:a16="http://schemas.microsoft.com/office/drawing/2014/main" id="{62ECB130-39C4-5A3C-8468-AD6D75D49A9D}"/>
              </a:ext>
            </a:extLst>
          </p:cNvPr>
          <p:cNvSpPr>
            <a:spLocks noChangeAspect="1"/>
          </p:cNvSpPr>
          <p:nvPr/>
        </p:nvSpPr>
        <p:spPr>
          <a:xfrm>
            <a:off x="11436405" y="5885298"/>
            <a:ext cx="584674" cy="531292"/>
          </a:xfrm>
          <a:prstGeom prst="ellipse">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egoe Print" panose="02000600000000000000" pitchFamily="2" charset="0"/>
            </a:endParaRPr>
          </a:p>
        </p:txBody>
      </p:sp>
      <p:sp>
        <p:nvSpPr>
          <p:cNvPr id="4" name="Oval 14">
            <a:extLst>
              <a:ext uri="{FF2B5EF4-FFF2-40B4-BE49-F238E27FC236}">
                <a16:creationId xmlns:a16="http://schemas.microsoft.com/office/drawing/2014/main" id="{09254EB6-4B9B-1A70-D728-894397EF4BB9}"/>
              </a:ext>
            </a:extLst>
          </p:cNvPr>
          <p:cNvSpPr>
            <a:spLocks noChangeAspect="1"/>
          </p:cNvSpPr>
          <p:nvPr/>
        </p:nvSpPr>
        <p:spPr>
          <a:xfrm>
            <a:off x="136469" y="5740825"/>
            <a:ext cx="1390527" cy="820239"/>
          </a:xfrm>
          <a:prstGeom prst="ellipse">
            <a:avLst/>
          </a:prstGeom>
          <a:noFill/>
          <a:ln w="254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Segoe Print" panose="02000600000000000000" pitchFamily="2" charset="0"/>
              </a:rPr>
              <a:t>Type II</a:t>
            </a:r>
          </a:p>
          <a:p>
            <a:pPr algn="ctr"/>
            <a:r>
              <a:rPr lang="en-US" dirty="0">
                <a:solidFill>
                  <a:schemeClr val="bg1"/>
                </a:solidFill>
                <a:latin typeface="Segoe Print" panose="02000600000000000000" pitchFamily="2" charset="0"/>
              </a:rPr>
              <a:t>(wind)</a:t>
            </a:r>
          </a:p>
        </p:txBody>
      </p:sp>
      <mc:AlternateContent xmlns:mc="http://schemas.openxmlformats.org/markup-compatibility/2006" xmlns:a14="http://schemas.microsoft.com/office/drawing/2010/main">
        <mc:Choice Requires="a14">
          <p:sp>
            <p:nvSpPr>
              <p:cNvPr id="5" name="TextBox 1">
                <a:extLst>
                  <a:ext uri="{FF2B5EF4-FFF2-40B4-BE49-F238E27FC236}">
                    <a16:creationId xmlns:a16="http://schemas.microsoft.com/office/drawing/2014/main" id="{82566487-12BC-52FC-8D15-16319FBCCD68}"/>
                  </a:ext>
                </a:extLst>
              </p:cNvPr>
              <p:cNvSpPr txBox="1"/>
              <p:nvPr/>
            </p:nvSpPr>
            <p:spPr>
              <a:xfrm>
                <a:off x="2158251" y="4739723"/>
                <a:ext cx="8970148" cy="7647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rgbClr val="FFFF00"/>
                              </a:solidFill>
                              <a:latin typeface="Cambria Math" panose="02040503050406030204" pitchFamily="18" charset="0"/>
                            </a:rPr>
                          </m:ctrlPr>
                        </m:sSubPr>
                        <m:e>
                          <m:r>
                            <a:rPr lang="it-IT" sz="2000" i="1">
                              <a:solidFill>
                                <a:srgbClr val="FFFF00"/>
                              </a:solidFill>
                              <a:latin typeface="Cambria Math" charset="0"/>
                            </a:rPr>
                            <m:t>𝐸</m:t>
                          </m:r>
                        </m:e>
                        <m:sub>
                          <m:r>
                            <a:rPr lang="it-IT" sz="2000" i="1">
                              <a:solidFill>
                                <a:srgbClr val="FFFF00"/>
                              </a:solidFill>
                              <a:latin typeface="Cambria Math" charset="0"/>
                            </a:rPr>
                            <m:t>𝑀</m:t>
                          </m:r>
                        </m:sub>
                      </m:sSub>
                      <m:d>
                        <m:dPr>
                          <m:ctrlPr>
                            <a:rPr lang="it-IT" sz="2000" i="1">
                              <a:solidFill>
                                <a:srgbClr val="FFFF00"/>
                              </a:solidFill>
                              <a:latin typeface="Cambria Math" panose="02040503050406030204" pitchFamily="18" charset="0"/>
                            </a:rPr>
                          </m:ctrlPr>
                        </m:dPr>
                        <m:e>
                          <m:r>
                            <a:rPr lang="it-IT" sz="2000" i="1">
                              <a:solidFill>
                                <a:srgbClr val="FFFF00"/>
                              </a:solidFill>
                              <a:latin typeface="Cambria Math" charset="0"/>
                            </a:rPr>
                            <m:t>𝑅</m:t>
                          </m:r>
                        </m:e>
                      </m:d>
                      <m:r>
                        <a:rPr lang="it-IT" sz="2000" i="1">
                          <a:solidFill>
                            <a:srgbClr val="FFFF00"/>
                          </a:solidFill>
                          <a:latin typeface="Cambria Math" charset="0"/>
                        </a:rPr>
                        <m:t>=</m:t>
                      </m:r>
                      <m:f>
                        <m:fPr>
                          <m:ctrlPr>
                            <a:rPr lang="mr-IN" sz="2000" i="1">
                              <a:solidFill>
                                <a:srgbClr val="FFFF00"/>
                              </a:solidFill>
                              <a:latin typeface="Cambria Math" panose="02040503050406030204" pitchFamily="18" charset="0"/>
                            </a:rPr>
                          </m:ctrlPr>
                        </m:fPr>
                        <m:num>
                          <m:r>
                            <a:rPr lang="it-IT" sz="2000" i="1">
                              <a:solidFill>
                                <a:srgbClr val="FFFF00"/>
                              </a:solidFill>
                              <a:latin typeface="Cambria Math" charset="0"/>
                            </a:rPr>
                            <m:t>2</m:t>
                          </m:r>
                          <m:r>
                            <a:rPr lang="it-IT" sz="2000" i="1">
                              <a:solidFill>
                                <a:srgbClr val="FFFF00"/>
                              </a:solidFill>
                              <a:latin typeface="Cambria Math" charset="0"/>
                            </a:rPr>
                            <m:t>𝑍𝑒</m:t>
                          </m:r>
                        </m:num>
                        <m:den>
                          <m:r>
                            <a:rPr lang="it-IT" sz="2000" i="1">
                              <a:solidFill>
                                <a:srgbClr val="FFFF00"/>
                              </a:solidFill>
                              <a:latin typeface="Cambria Math" charset="0"/>
                            </a:rPr>
                            <m:t>10</m:t>
                          </m:r>
                        </m:den>
                      </m:f>
                      <m:rad>
                        <m:radPr>
                          <m:degHide m:val="on"/>
                          <m:ctrlPr>
                            <a:rPr lang="mr-IN" sz="2000" i="1">
                              <a:solidFill>
                                <a:srgbClr val="FFFF00"/>
                              </a:solidFill>
                              <a:latin typeface="Cambria Math" panose="02040503050406030204" pitchFamily="18" charset="0"/>
                            </a:rPr>
                          </m:ctrlPr>
                        </m:radPr>
                        <m:deg/>
                        <m:e>
                          <m:r>
                            <a:rPr lang="it-IT" sz="2000" i="1">
                              <a:solidFill>
                                <a:srgbClr val="FFFF00"/>
                              </a:solidFill>
                              <a:latin typeface="Cambria Math" charset="0"/>
                            </a:rPr>
                            <m:t>4</m:t>
                          </m:r>
                          <m:r>
                            <a:rPr lang="it-IT" sz="2000" i="1">
                              <a:solidFill>
                                <a:srgbClr val="FFFF00"/>
                              </a:solidFill>
                              <a:latin typeface="Cambria Math" charset="0"/>
                              <a:ea typeface="Cambria Math" charset="0"/>
                              <a:cs typeface="Cambria Math" charset="0"/>
                            </a:rPr>
                            <m:t>𝜋𝜌</m:t>
                          </m:r>
                          <m:sSup>
                            <m:sSupPr>
                              <m:ctrlPr>
                                <a:rPr lang="it-IT" sz="2000" i="1">
                                  <a:solidFill>
                                    <a:srgbClr val="FFFF00"/>
                                  </a:solidFill>
                                  <a:latin typeface="Cambria Math" panose="02040503050406030204" pitchFamily="18" charset="0"/>
                                  <a:ea typeface="Cambria Math" charset="0"/>
                                  <a:cs typeface="Cambria Math" charset="0"/>
                                </a:rPr>
                              </m:ctrlPr>
                            </m:sSupPr>
                            <m:e>
                              <m:r>
                                <a:rPr lang="it-IT" sz="2000" i="1">
                                  <a:solidFill>
                                    <a:srgbClr val="FFFF00"/>
                                  </a:solidFill>
                                  <a:latin typeface="Cambria Math" charset="0"/>
                                  <a:ea typeface="Cambria Math" charset="0"/>
                                  <a:cs typeface="Cambria Math" charset="0"/>
                                </a:rPr>
                                <m:t>𝑅</m:t>
                              </m:r>
                            </m:e>
                            <m:sup>
                              <m:r>
                                <a:rPr lang="it-IT" sz="2000" i="1">
                                  <a:solidFill>
                                    <a:srgbClr val="FFFF00"/>
                                  </a:solidFill>
                                  <a:latin typeface="Cambria Math" charset="0"/>
                                  <a:ea typeface="Cambria Math" charset="0"/>
                                  <a:cs typeface="Cambria Math" charset="0"/>
                                </a:rPr>
                                <m:t>2</m:t>
                              </m:r>
                            </m:sup>
                          </m:sSup>
                        </m:e>
                      </m:rad>
                      <m:f>
                        <m:fPr>
                          <m:ctrlPr>
                            <a:rPr lang="mr-IN" sz="2000" i="1">
                              <a:solidFill>
                                <a:srgbClr val="FFFF00"/>
                              </a:solidFill>
                              <a:latin typeface="Cambria Math" panose="02040503050406030204" pitchFamily="18" charset="0"/>
                            </a:rPr>
                          </m:ctrlPr>
                        </m:fPr>
                        <m:num>
                          <m:sSub>
                            <m:sSubPr>
                              <m:ctrlPr>
                                <a:rPr lang="en-US" sz="2000" i="1">
                                  <a:solidFill>
                                    <a:srgbClr val="FFFF00"/>
                                  </a:solidFill>
                                  <a:latin typeface="Cambria Math" panose="02040503050406030204" pitchFamily="18" charset="0"/>
                                </a:rPr>
                              </m:ctrlPr>
                            </m:sSubPr>
                            <m:e>
                              <m:r>
                                <a:rPr lang="en-US" sz="2000" i="1">
                                  <a:solidFill>
                                    <a:srgbClr val="FFFF00"/>
                                  </a:solidFill>
                                  <a:latin typeface="Cambria Math" charset="0"/>
                                  <a:ea typeface="Cambria Math" charset="0"/>
                                  <a:cs typeface="Cambria Math" charset="0"/>
                                </a:rPr>
                                <m:t>𝜉</m:t>
                              </m:r>
                            </m:e>
                            <m:sub>
                              <m:r>
                                <a:rPr lang="it-IT" sz="2000" i="1">
                                  <a:solidFill>
                                    <a:srgbClr val="FFFF00"/>
                                  </a:solidFill>
                                  <a:latin typeface="Cambria Math" charset="0"/>
                                </a:rPr>
                                <m:t>𝐶𝑅</m:t>
                              </m:r>
                            </m:sub>
                          </m:sSub>
                        </m:num>
                        <m:den>
                          <m:r>
                            <a:rPr lang="it-IT" sz="2000" i="1">
                              <a:solidFill>
                                <a:srgbClr val="FFFF00"/>
                              </a:solidFill>
                              <a:latin typeface="Cambria Math" charset="0"/>
                            </a:rPr>
                            <m:t>𝑐</m:t>
                          </m:r>
                          <m:r>
                            <m:rPr>
                              <m:sty m:val="p"/>
                            </m:rPr>
                            <a:rPr lang="el-GR" sz="2000" i="1">
                              <a:solidFill>
                                <a:srgbClr val="FFFF00"/>
                              </a:solidFill>
                              <a:latin typeface="Cambria Math" charset="0"/>
                              <a:ea typeface="Cambria Math" charset="0"/>
                              <a:cs typeface="Cambria Math" charset="0"/>
                            </a:rPr>
                            <m:t>Λ</m:t>
                          </m:r>
                        </m:den>
                      </m:f>
                      <m:sSubSup>
                        <m:sSubSupPr>
                          <m:ctrlPr>
                            <a:rPr lang="en-US" sz="2000" i="1">
                              <a:solidFill>
                                <a:srgbClr val="FFFF00"/>
                              </a:solidFill>
                              <a:latin typeface="Cambria Math" panose="02040503050406030204" pitchFamily="18" charset="0"/>
                            </a:rPr>
                          </m:ctrlPr>
                        </m:sSubSupPr>
                        <m:e>
                          <m:r>
                            <a:rPr lang="it-IT" sz="2000" i="1">
                              <a:solidFill>
                                <a:srgbClr val="FFFF00"/>
                              </a:solidFill>
                              <a:latin typeface="Cambria Math" charset="0"/>
                            </a:rPr>
                            <m:t>𝑉</m:t>
                          </m:r>
                        </m:e>
                        <m:sub>
                          <m:r>
                            <a:rPr lang="it-IT" sz="2000" i="1">
                              <a:solidFill>
                                <a:srgbClr val="FFFF00"/>
                              </a:solidFill>
                              <a:latin typeface="Cambria Math" charset="0"/>
                            </a:rPr>
                            <m:t>𝑠h</m:t>
                          </m:r>
                        </m:sub>
                        <m:sup>
                          <m:r>
                            <a:rPr lang="it-IT" sz="2000" i="1">
                              <a:solidFill>
                                <a:srgbClr val="FFFF00"/>
                              </a:solidFill>
                              <a:latin typeface="Cambria Math" charset="0"/>
                            </a:rPr>
                            <m:t>2</m:t>
                          </m:r>
                        </m:sup>
                      </m:sSubSup>
                      <m:r>
                        <a:rPr lang="it-IT" sz="2000" i="1">
                          <a:solidFill>
                            <a:srgbClr val="FFFF00"/>
                          </a:solidFill>
                          <a:latin typeface="Cambria Math" charset="0"/>
                        </a:rPr>
                        <m:t>=130</m:t>
                      </m:r>
                      <m:d>
                        <m:dPr>
                          <m:ctrlPr>
                            <a:rPr lang="mr-IN" sz="2000" i="1">
                              <a:solidFill>
                                <a:srgbClr val="FFFF00"/>
                              </a:solidFill>
                              <a:latin typeface="Cambria Math" panose="02040503050406030204" pitchFamily="18" charset="0"/>
                            </a:rPr>
                          </m:ctrlPr>
                        </m:dPr>
                        <m:e>
                          <m:f>
                            <m:fPr>
                              <m:ctrlPr>
                                <a:rPr lang="mr-IN" sz="2000" i="1">
                                  <a:solidFill>
                                    <a:srgbClr val="FFFF00"/>
                                  </a:solidFill>
                                  <a:latin typeface="Cambria Math" panose="02040503050406030204" pitchFamily="18" charset="0"/>
                                </a:rPr>
                              </m:ctrlPr>
                            </m:fPr>
                            <m:num>
                              <m:sSub>
                                <m:sSubPr>
                                  <m:ctrlPr>
                                    <a:rPr lang="en-US" sz="2000" i="1">
                                      <a:solidFill>
                                        <a:srgbClr val="FFFF00"/>
                                      </a:solidFill>
                                      <a:latin typeface="Cambria Math" panose="02040503050406030204" pitchFamily="18" charset="0"/>
                                    </a:rPr>
                                  </m:ctrlPr>
                                </m:sSubPr>
                                <m:e>
                                  <m:r>
                                    <a:rPr lang="en-US" sz="2000" i="1">
                                      <a:solidFill>
                                        <a:srgbClr val="FFFF00"/>
                                      </a:solidFill>
                                      <a:latin typeface="Cambria Math" charset="0"/>
                                      <a:ea typeface="Cambria Math" charset="0"/>
                                      <a:cs typeface="Cambria Math" charset="0"/>
                                    </a:rPr>
                                    <m:t>𝜉</m:t>
                                  </m:r>
                                </m:e>
                                <m:sub>
                                  <m:r>
                                    <a:rPr lang="it-IT" sz="2000" i="1">
                                      <a:solidFill>
                                        <a:srgbClr val="FFFF00"/>
                                      </a:solidFill>
                                      <a:latin typeface="Cambria Math" charset="0"/>
                                    </a:rPr>
                                    <m:t>𝐶𝑅</m:t>
                                  </m:r>
                                </m:sub>
                              </m:sSub>
                            </m:num>
                            <m:den>
                              <m:r>
                                <a:rPr lang="it-IT" sz="2000" i="1">
                                  <a:solidFill>
                                    <a:srgbClr val="FFFF00"/>
                                  </a:solidFill>
                                  <a:latin typeface="Cambria Math" charset="0"/>
                                </a:rPr>
                                <m:t>0.1</m:t>
                              </m:r>
                            </m:den>
                          </m:f>
                        </m:e>
                      </m:d>
                      <m:sSup>
                        <m:sSupPr>
                          <m:ctrlPr>
                            <a:rPr lang="mr-IN" sz="2000" i="1">
                              <a:solidFill>
                                <a:srgbClr val="FFFF00"/>
                              </a:solidFill>
                              <a:latin typeface="Cambria Math" panose="02040503050406030204" pitchFamily="18" charset="0"/>
                            </a:rPr>
                          </m:ctrlPr>
                        </m:sSupPr>
                        <m:e>
                          <m:d>
                            <m:dPr>
                              <m:ctrlPr>
                                <a:rPr lang="mr-IN" sz="2000" i="1">
                                  <a:solidFill>
                                    <a:srgbClr val="FFFF00"/>
                                  </a:solidFill>
                                  <a:latin typeface="Cambria Math" panose="02040503050406030204" pitchFamily="18" charset="0"/>
                                </a:rPr>
                              </m:ctrlPr>
                            </m:dPr>
                            <m:e>
                              <m:f>
                                <m:fPr>
                                  <m:ctrlPr>
                                    <a:rPr lang="mr-IN" sz="2000" i="1">
                                      <a:solidFill>
                                        <a:srgbClr val="FFFF00"/>
                                      </a:solidFill>
                                      <a:latin typeface="Cambria Math" panose="02040503050406030204" pitchFamily="18" charset="0"/>
                                    </a:rPr>
                                  </m:ctrlPr>
                                </m:fPr>
                                <m:num>
                                  <m:sSub>
                                    <m:sSubPr>
                                      <m:ctrlPr>
                                        <a:rPr lang="en-US" sz="2000" i="1">
                                          <a:solidFill>
                                            <a:srgbClr val="FFFF00"/>
                                          </a:solidFill>
                                          <a:latin typeface="Cambria Math" panose="02040503050406030204" pitchFamily="18" charset="0"/>
                                        </a:rPr>
                                      </m:ctrlPr>
                                    </m:sSubPr>
                                    <m:e>
                                      <m:r>
                                        <a:rPr lang="it-IT" sz="2000" i="1">
                                          <a:solidFill>
                                            <a:srgbClr val="FFFF00"/>
                                          </a:solidFill>
                                          <a:latin typeface="Cambria Math" charset="0"/>
                                        </a:rPr>
                                        <m:t>𝑀</m:t>
                                      </m:r>
                                    </m:e>
                                    <m:sub>
                                      <m:r>
                                        <a:rPr lang="it-IT" sz="2000" i="1">
                                          <a:solidFill>
                                            <a:srgbClr val="FFFF00"/>
                                          </a:solidFill>
                                          <a:latin typeface="Cambria Math" charset="0"/>
                                        </a:rPr>
                                        <m:t>𝑒𝑗</m:t>
                                      </m:r>
                                    </m:sub>
                                  </m:sSub>
                                </m:num>
                                <m:den>
                                  <m:sSub>
                                    <m:sSubPr>
                                      <m:ctrlPr>
                                        <a:rPr lang="en-US" sz="2000" i="1">
                                          <a:solidFill>
                                            <a:srgbClr val="FFFF00"/>
                                          </a:solidFill>
                                          <a:latin typeface="Cambria Math" panose="02040503050406030204" pitchFamily="18" charset="0"/>
                                        </a:rPr>
                                      </m:ctrlPr>
                                    </m:sSubPr>
                                    <m:e>
                                      <m:r>
                                        <a:rPr lang="it-IT" sz="2000" i="1">
                                          <a:solidFill>
                                            <a:srgbClr val="FFFF00"/>
                                          </a:solidFill>
                                          <a:latin typeface="Cambria Math" charset="0"/>
                                        </a:rPr>
                                        <m:t>𝑀</m:t>
                                      </m:r>
                                    </m:e>
                                    <m:sub>
                                      <m:r>
                                        <a:rPr lang="en-US" sz="2000" i="1">
                                          <a:solidFill>
                                            <a:srgbClr val="FFFF00"/>
                                          </a:solidFill>
                                          <a:latin typeface="Cambria Math" charset="0"/>
                                          <a:ea typeface="Cambria Math" charset="0"/>
                                          <a:cs typeface="Cambria Math" charset="0"/>
                                        </a:rPr>
                                        <m:t>⊙</m:t>
                                      </m:r>
                                    </m:sub>
                                  </m:sSub>
                                </m:den>
                              </m:f>
                            </m:e>
                          </m:d>
                        </m:e>
                        <m:sup>
                          <m:r>
                            <a:rPr lang="it-IT" sz="2000" i="1">
                              <a:solidFill>
                                <a:srgbClr val="FFFF00"/>
                              </a:solidFill>
                              <a:latin typeface="Cambria Math" charset="0"/>
                            </a:rPr>
                            <m:t>−2/3</m:t>
                          </m:r>
                        </m:sup>
                      </m:sSup>
                      <m:sSup>
                        <m:sSupPr>
                          <m:ctrlPr>
                            <a:rPr lang="mr-IN" sz="2000" i="1">
                              <a:solidFill>
                                <a:srgbClr val="FFFF00"/>
                              </a:solidFill>
                              <a:latin typeface="Cambria Math" panose="02040503050406030204" pitchFamily="18" charset="0"/>
                            </a:rPr>
                          </m:ctrlPr>
                        </m:sSupPr>
                        <m:e>
                          <m:d>
                            <m:dPr>
                              <m:ctrlPr>
                                <a:rPr lang="mr-IN" sz="2000" i="1">
                                  <a:solidFill>
                                    <a:srgbClr val="FFFF00"/>
                                  </a:solidFill>
                                  <a:latin typeface="Cambria Math" panose="02040503050406030204" pitchFamily="18" charset="0"/>
                                </a:rPr>
                              </m:ctrlPr>
                            </m:dPr>
                            <m:e>
                              <m:f>
                                <m:fPr>
                                  <m:ctrlPr>
                                    <a:rPr lang="mr-IN" sz="2000" i="1">
                                      <a:solidFill>
                                        <a:srgbClr val="FFFF00"/>
                                      </a:solidFill>
                                      <a:latin typeface="Cambria Math" panose="02040503050406030204" pitchFamily="18" charset="0"/>
                                    </a:rPr>
                                  </m:ctrlPr>
                                </m:fPr>
                                <m:num>
                                  <m:sSub>
                                    <m:sSubPr>
                                      <m:ctrlPr>
                                        <a:rPr lang="en-US" sz="2000" i="1">
                                          <a:solidFill>
                                            <a:srgbClr val="FFFF00"/>
                                          </a:solidFill>
                                          <a:latin typeface="Cambria Math" panose="02040503050406030204" pitchFamily="18" charset="0"/>
                                        </a:rPr>
                                      </m:ctrlPr>
                                    </m:sSubPr>
                                    <m:e>
                                      <m:r>
                                        <a:rPr lang="it-IT" sz="2000" i="1">
                                          <a:solidFill>
                                            <a:srgbClr val="FFFF00"/>
                                          </a:solidFill>
                                          <a:latin typeface="Cambria Math" charset="0"/>
                                        </a:rPr>
                                        <m:t>𝑛</m:t>
                                      </m:r>
                                    </m:e>
                                    <m:sub>
                                      <m:r>
                                        <a:rPr lang="it-IT" sz="2000" i="1">
                                          <a:solidFill>
                                            <a:srgbClr val="FFFF00"/>
                                          </a:solidFill>
                                          <a:latin typeface="Cambria Math" charset="0"/>
                                        </a:rPr>
                                        <m:t>𝐼𝑆𝑀</m:t>
                                      </m:r>
                                    </m:sub>
                                  </m:sSub>
                                </m:num>
                                <m:den>
                                  <m:sSup>
                                    <m:sSupPr>
                                      <m:ctrlPr>
                                        <a:rPr lang="it-IT" sz="2000" i="1">
                                          <a:solidFill>
                                            <a:srgbClr val="FFFF00"/>
                                          </a:solidFill>
                                          <a:latin typeface="Cambria Math" panose="02040503050406030204" pitchFamily="18" charset="0"/>
                                        </a:rPr>
                                      </m:ctrlPr>
                                    </m:sSupPr>
                                    <m:e>
                                      <m:r>
                                        <a:rPr lang="it-IT" sz="2000" i="1">
                                          <a:solidFill>
                                            <a:srgbClr val="FFFF00"/>
                                          </a:solidFill>
                                          <a:latin typeface="Cambria Math" charset="0"/>
                                        </a:rPr>
                                        <m:t>𝑐𝑚</m:t>
                                      </m:r>
                                    </m:e>
                                    <m:sup>
                                      <m:r>
                                        <a:rPr lang="it-IT" sz="2000" i="1">
                                          <a:solidFill>
                                            <a:srgbClr val="FFFF00"/>
                                          </a:solidFill>
                                          <a:latin typeface="Cambria Math" charset="0"/>
                                        </a:rPr>
                                        <m:t>−3</m:t>
                                      </m:r>
                                    </m:sup>
                                  </m:sSup>
                                </m:den>
                              </m:f>
                            </m:e>
                          </m:d>
                        </m:e>
                        <m:sup>
                          <m:r>
                            <a:rPr lang="it-IT" sz="2000" i="1">
                              <a:solidFill>
                                <a:srgbClr val="FFFF00"/>
                              </a:solidFill>
                              <a:latin typeface="Cambria Math" charset="0"/>
                              <a:ea typeface="Cambria Math" charset="0"/>
                              <a:cs typeface="Cambria Math" charset="0"/>
                            </a:rPr>
                            <m:t>1/6</m:t>
                          </m:r>
                        </m:sup>
                      </m:sSup>
                      <m:d>
                        <m:dPr>
                          <m:ctrlPr>
                            <a:rPr lang="mr-IN" sz="2000" i="1">
                              <a:solidFill>
                                <a:srgbClr val="FFFF00"/>
                              </a:solidFill>
                              <a:latin typeface="Cambria Math" panose="02040503050406030204" pitchFamily="18" charset="0"/>
                            </a:rPr>
                          </m:ctrlPr>
                        </m:dPr>
                        <m:e>
                          <m:f>
                            <m:fPr>
                              <m:ctrlPr>
                                <a:rPr lang="mr-IN" sz="2000" i="1">
                                  <a:solidFill>
                                    <a:srgbClr val="FFFF00"/>
                                  </a:solidFill>
                                  <a:latin typeface="Cambria Math" panose="02040503050406030204" pitchFamily="18" charset="0"/>
                                </a:rPr>
                              </m:ctrlPr>
                            </m:fPr>
                            <m:num>
                              <m:sSub>
                                <m:sSubPr>
                                  <m:ctrlPr>
                                    <a:rPr lang="en-US" sz="2000" i="1">
                                      <a:solidFill>
                                        <a:srgbClr val="FFFF00"/>
                                      </a:solidFill>
                                      <a:latin typeface="Cambria Math" panose="02040503050406030204" pitchFamily="18" charset="0"/>
                                    </a:rPr>
                                  </m:ctrlPr>
                                </m:sSubPr>
                                <m:e>
                                  <m:r>
                                    <a:rPr lang="it-IT" sz="2000" i="1">
                                      <a:solidFill>
                                        <a:srgbClr val="FFFF00"/>
                                      </a:solidFill>
                                      <a:latin typeface="Cambria Math" charset="0"/>
                                    </a:rPr>
                                    <m:t>𝐸</m:t>
                                  </m:r>
                                </m:e>
                                <m:sub>
                                  <m:r>
                                    <a:rPr lang="it-IT" sz="2000" i="1">
                                      <a:solidFill>
                                        <a:srgbClr val="FFFF00"/>
                                      </a:solidFill>
                                      <a:latin typeface="Cambria Math" charset="0"/>
                                      <a:ea typeface="Cambria Math" charset="0"/>
                                      <a:cs typeface="Cambria Math" charset="0"/>
                                    </a:rPr>
                                    <m:t>𝑆𝑁</m:t>
                                  </m:r>
                                </m:sub>
                              </m:sSub>
                            </m:num>
                            <m:den>
                              <m:sSup>
                                <m:sSupPr>
                                  <m:ctrlPr>
                                    <a:rPr lang="it-IT" sz="2000" i="1">
                                      <a:solidFill>
                                        <a:srgbClr val="FFFF00"/>
                                      </a:solidFill>
                                      <a:latin typeface="Cambria Math" panose="02040503050406030204" pitchFamily="18" charset="0"/>
                                    </a:rPr>
                                  </m:ctrlPr>
                                </m:sSupPr>
                                <m:e>
                                  <m:r>
                                    <a:rPr lang="it-IT" sz="2000" i="1">
                                      <a:solidFill>
                                        <a:srgbClr val="FFFF00"/>
                                      </a:solidFill>
                                      <a:latin typeface="Cambria Math" charset="0"/>
                                    </a:rPr>
                                    <m:t>10</m:t>
                                  </m:r>
                                </m:e>
                                <m:sup>
                                  <m:r>
                                    <a:rPr lang="it-IT" sz="2000" i="1">
                                      <a:solidFill>
                                        <a:srgbClr val="FFFF00"/>
                                      </a:solidFill>
                                      <a:latin typeface="Cambria Math" charset="0"/>
                                    </a:rPr>
                                    <m:t>51</m:t>
                                  </m:r>
                                </m:sup>
                              </m:sSup>
                              <m:r>
                                <a:rPr lang="it-IT" sz="2000" i="1">
                                  <a:solidFill>
                                    <a:srgbClr val="FFFF00"/>
                                  </a:solidFill>
                                  <a:latin typeface="Cambria Math" charset="0"/>
                                </a:rPr>
                                <m:t>𝑒𝑟𝑔</m:t>
                              </m:r>
                            </m:den>
                          </m:f>
                        </m:e>
                      </m:d>
                      <m:r>
                        <a:rPr lang="it-IT" sz="2000" i="1">
                          <a:solidFill>
                            <a:srgbClr val="FFFF00"/>
                          </a:solidFill>
                          <a:latin typeface="Cambria Math" charset="0"/>
                        </a:rPr>
                        <m:t>𝑇𝑒𝑉</m:t>
                      </m:r>
                    </m:oMath>
                  </m:oMathPara>
                </a14:m>
                <a:endParaRPr lang="en-US" sz="2000" dirty="0">
                  <a:latin typeface="Segoe Print" panose="02000600000000000000" pitchFamily="2" charset="0"/>
                </a:endParaRPr>
              </a:p>
            </p:txBody>
          </p:sp>
        </mc:Choice>
        <mc:Fallback xmlns="">
          <p:sp>
            <p:nvSpPr>
              <p:cNvPr id="5" name="TextBox 1">
                <a:extLst>
                  <a:ext uri="{FF2B5EF4-FFF2-40B4-BE49-F238E27FC236}">
                    <a16:creationId xmlns:a16="http://schemas.microsoft.com/office/drawing/2014/main" id="{82566487-12BC-52FC-8D15-16319FBCCD68}"/>
                  </a:ext>
                </a:extLst>
              </p:cNvPr>
              <p:cNvSpPr txBox="1">
                <a:spLocks noRot="1" noChangeAspect="1" noMove="1" noResize="1" noEditPoints="1" noAdjustHandles="1" noChangeArrowheads="1" noChangeShapeType="1" noTextEdit="1"/>
              </p:cNvSpPr>
              <p:nvPr/>
            </p:nvSpPr>
            <p:spPr>
              <a:xfrm>
                <a:off x="2158251" y="4739723"/>
                <a:ext cx="8970148" cy="764761"/>
              </a:xfrm>
              <a:prstGeom prst="rect">
                <a:avLst/>
              </a:prstGeom>
              <a:blipFill>
                <a:blip r:embed="rId2"/>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TextBox 16">
                <a:extLst>
                  <a:ext uri="{FF2B5EF4-FFF2-40B4-BE49-F238E27FC236}">
                    <a16:creationId xmlns:a16="http://schemas.microsoft.com/office/drawing/2014/main" id="{F19F7544-77E6-9D20-6338-9CA98F5EDE37}"/>
                  </a:ext>
                </a:extLst>
              </p:cNvPr>
              <p:cNvSpPr txBox="1"/>
              <p:nvPr/>
            </p:nvSpPr>
            <p:spPr>
              <a:xfrm>
                <a:off x="2158251" y="5743122"/>
                <a:ext cx="9862828" cy="7033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FF00"/>
                              </a:solidFill>
                              <a:latin typeface="Cambria Math" panose="02040503050406030204" pitchFamily="18" charset="0"/>
                            </a:rPr>
                          </m:ctrlPr>
                        </m:sSubPr>
                        <m:e>
                          <m:r>
                            <a:rPr lang="it-IT" i="1">
                              <a:solidFill>
                                <a:srgbClr val="FFFF00"/>
                              </a:solidFill>
                              <a:latin typeface="Cambria Math" charset="0"/>
                            </a:rPr>
                            <m:t>𝐸</m:t>
                          </m:r>
                        </m:e>
                        <m:sub>
                          <m:r>
                            <a:rPr lang="it-IT" i="1">
                              <a:solidFill>
                                <a:srgbClr val="FFFF00"/>
                              </a:solidFill>
                              <a:latin typeface="Cambria Math" charset="0"/>
                            </a:rPr>
                            <m:t>𝑀</m:t>
                          </m:r>
                        </m:sub>
                      </m:sSub>
                      <m:d>
                        <m:dPr>
                          <m:ctrlPr>
                            <a:rPr lang="it-IT" i="1">
                              <a:solidFill>
                                <a:srgbClr val="FFFF00"/>
                              </a:solidFill>
                              <a:latin typeface="Cambria Math" panose="02040503050406030204" pitchFamily="18" charset="0"/>
                            </a:rPr>
                          </m:ctrlPr>
                        </m:dPr>
                        <m:e>
                          <m:r>
                            <a:rPr lang="it-IT" i="1">
                              <a:solidFill>
                                <a:srgbClr val="FFFF00"/>
                              </a:solidFill>
                              <a:latin typeface="Cambria Math" charset="0"/>
                            </a:rPr>
                            <m:t>𝑅</m:t>
                          </m:r>
                        </m:e>
                      </m:d>
                      <m:r>
                        <a:rPr lang="it-IT" i="1">
                          <a:solidFill>
                            <a:srgbClr val="FFFF00"/>
                          </a:solidFill>
                          <a:latin typeface="Cambria Math" charset="0"/>
                        </a:rPr>
                        <m:t>=</m:t>
                      </m:r>
                      <m:f>
                        <m:fPr>
                          <m:ctrlPr>
                            <a:rPr lang="mr-IN" i="1">
                              <a:solidFill>
                                <a:srgbClr val="FFFF00"/>
                              </a:solidFill>
                              <a:latin typeface="Cambria Math" panose="02040503050406030204" pitchFamily="18" charset="0"/>
                            </a:rPr>
                          </m:ctrlPr>
                        </m:fPr>
                        <m:num>
                          <m:r>
                            <a:rPr lang="it-IT" i="1">
                              <a:solidFill>
                                <a:srgbClr val="FFFF00"/>
                              </a:solidFill>
                              <a:latin typeface="Cambria Math" charset="0"/>
                            </a:rPr>
                            <m:t>2</m:t>
                          </m:r>
                          <m:r>
                            <a:rPr lang="it-IT" i="1">
                              <a:solidFill>
                                <a:srgbClr val="FFFF00"/>
                              </a:solidFill>
                              <a:latin typeface="Cambria Math" charset="0"/>
                            </a:rPr>
                            <m:t>𝑍𝑒</m:t>
                          </m:r>
                        </m:num>
                        <m:den>
                          <m:r>
                            <a:rPr lang="it-IT" i="1">
                              <a:solidFill>
                                <a:srgbClr val="FFFF00"/>
                              </a:solidFill>
                              <a:latin typeface="Cambria Math" charset="0"/>
                            </a:rPr>
                            <m:t>5</m:t>
                          </m:r>
                        </m:den>
                      </m:f>
                      <m:rad>
                        <m:radPr>
                          <m:degHide m:val="on"/>
                          <m:ctrlPr>
                            <a:rPr lang="mr-IN" i="1">
                              <a:solidFill>
                                <a:srgbClr val="FFFF00"/>
                              </a:solidFill>
                              <a:latin typeface="Cambria Math" panose="02040503050406030204" pitchFamily="18" charset="0"/>
                            </a:rPr>
                          </m:ctrlPr>
                        </m:radPr>
                        <m:deg/>
                        <m:e>
                          <m:r>
                            <a:rPr lang="it-IT" i="1">
                              <a:solidFill>
                                <a:srgbClr val="FFFF00"/>
                              </a:solidFill>
                              <a:latin typeface="Cambria Math" charset="0"/>
                            </a:rPr>
                            <m:t>4</m:t>
                          </m:r>
                          <m:r>
                            <a:rPr lang="it-IT" i="1">
                              <a:solidFill>
                                <a:srgbClr val="FFFF00"/>
                              </a:solidFill>
                              <a:latin typeface="Cambria Math" charset="0"/>
                              <a:ea typeface="Cambria Math" charset="0"/>
                              <a:cs typeface="Cambria Math" charset="0"/>
                            </a:rPr>
                            <m:t>𝜋𝜌</m:t>
                          </m:r>
                          <m:sSup>
                            <m:sSupPr>
                              <m:ctrlPr>
                                <a:rPr lang="it-IT" i="1">
                                  <a:solidFill>
                                    <a:srgbClr val="FFFF00"/>
                                  </a:solidFill>
                                  <a:latin typeface="Cambria Math" panose="02040503050406030204" pitchFamily="18" charset="0"/>
                                  <a:ea typeface="Cambria Math" charset="0"/>
                                  <a:cs typeface="Cambria Math" charset="0"/>
                                </a:rPr>
                              </m:ctrlPr>
                            </m:sSupPr>
                            <m:e>
                              <m:r>
                                <a:rPr lang="it-IT" i="1">
                                  <a:solidFill>
                                    <a:srgbClr val="FFFF00"/>
                                  </a:solidFill>
                                  <a:latin typeface="Cambria Math" charset="0"/>
                                  <a:ea typeface="Cambria Math" charset="0"/>
                                  <a:cs typeface="Cambria Math" charset="0"/>
                                </a:rPr>
                                <m:t>𝑅</m:t>
                              </m:r>
                            </m:e>
                            <m:sup>
                              <m:r>
                                <a:rPr lang="it-IT" i="1">
                                  <a:solidFill>
                                    <a:srgbClr val="FFFF00"/>
                                  </a:solidFill>
                                  <a:latin typeface="Cambria Math" charset="0"/>
                                  <a:ea typeface="Cambria Math" charset="0"/>
                                  <a:cs typeface="Cambria Math" charset="0"/>
                                </a:rPr>
                                <m:t>2</m:t>
                              </m:r>
                            </m:sup>
                          </m:sSup>
                        </m:e>
                      </m:rad>
                      <m:f>
                        <m:fPr>
                          <m:ctrlPr>
                            <a:rPr lang="mr-IN" i="1">
                              <a:solidFill>
                                <a:srgbClr val="FFFF00"/>
                              </a:solidFill>
                              <a:latin typeface="Cambria Math" panose="02040503050406030204" pitchFamily="18" charset="0"/>
                            </a:rPr>
                          </m:ctrlPr>
                        </m:fPr>
                        <m:num>
                          <m:sSub>
                            <m:sSubPr>
                              <m:ctrlPr>
                                <a:rPr lang="en-US" i="1">
                                  <a:solidFill>
                                    <a:srgbClr val="FFFF00"/>
                                  </a:solidFill>
                                  <a:latin typeface="Cambria Math" panose="02040503050406030204" pitchFamily="18" charset="0"/>
                                </a:rPr>
                              </m:ctrlPr>
                            </m:sSubPr>
                            <m:e>
                              <m:r>
                                <a:rPr lang="en-US" i="1">
                                  <a:solidFill>
                                    <a:srgbClr val="FFFF00"/>
                                  </a:solidFill>
                                  <a:latin typeface="Cambria Math" charset="0"/>
                                  <a:ea typeface="Cambria Math" charset="0"/>
                                  <a:cs typeface="Cambria Math" charset="0"/>
                                </a:rPr>
                                <m:t>𝜉</m:t>
                              </m:r>
                            </m:e>
                            <m:sub>
                              <m:r>
                                <a:rPr lang="it-IT" i="1">
                                  <a:solidFill>
                                    <a:srgbClr val="FFFF00"/>
                                  </a:solidFill>
                                  <a:latin typeface="Cambria Math" charset="0"/>
                                </a:rPr>
                                <m:t>𝐶𝑅</m:t>
                              </m:r>
                            </m:sub>
                          </m:sSub>
                        </m:num>
                        <m:den>
                          <m:r>
                            <a:rPr lang="it-IT" i="1">
                              <a:solidFill>
                                <a:srgbClr val="FFFF00"/>
                              </a:solidFill>
                              <a:latin typeface="Cambria Math" charset="0"/>
                            </a:rPr>
                            <m:t>𝑐</m:t>
                          </m:r>
                          <m:r>
                            <a:rPr lang="el-GR" i="1">
                              <a:solidFill>
                                <a:srgbClr val="FFFF00"/>
                              </a:solidFill>
                              <a:latin typeface="Cambria Math" charset="0"/>
                              <a:ea typeface="Cambria Math" charset="0"/>
                              <a:cs typeface="Cambria Math" charset="0"/>
                            </a:rPr>
                            <m:t>𝛬</m:t>
                          </m:r>
                        </m:den>
                      </m:f>
                      <m:sSubSup>
                        <m:sSubSupPr>
                          <m:ctrlPr>
                            <a:rPr lang="en-US" i="1">
                              <a:solidFill>
                                <a:srgbClr val="FFFF00"/>
                              </a:solidFill>
                              <a:latin typeface="Cambria Math" panose="02040503050406030204" pitchFamily="18" charset="0"/>
                            </a:rPr>
                          </m:ctrlPr>
                        </m:sSubSupPr>
                        <m:e>
                          <m:r>
                            <a:rPr lang="it-IT" i="1">
                              <a:solidFill>
                                <a:srgbClr val="FFFF00"/>
                              </a:solidFill>
                              <a:latin typeface="Cambria Math" charset="0"/>
                            </a:rPr>
                            <m:t>𝑉</m:t>
                          </m:r>
                        </m:e>
                        <m:sub>
                          <m:r>
                            <a:rPr lang="it-IT" i="1">
                              <a:solidFill>
                                <a:srgbClr val="FFFF00"/>
                              </a:solidFill>
                              <a:latin typeface="Cambria Math" charset="0"/>
                            </a:rPr>
                            <m:t>𝑠h</m:t>
                          </m:r>
                        </m:sub>
                        <m:sup>
                          <m:r>
                            <a:rPr lang="it-IT" i="1">
                              <a:solidFill>
                                <a:srgbClr val="FFFF00"/>
                              </a:solidFill>
                              <a:latin typeface="Cambria Math" charset="0"/>
                            </a:rPr>
                            <m:t>2</m:t>
                          </m:r>
                        </m:sup>
                      </m:sSubSup>
                      <m:r>
                        <a:rPr lang="it-IT" i="1">
                          <a:solidFill>
                            <a:srgbClr val="FFFF00"/>
                          </a:solidFill>
                          <a:latin typeface="Cambria Math" charset="0"/>
                        </a:rPr>
                        <m:t>=1</m:t>
                      </m:r>
                      <m:d>
                        <m:dPr>
                          <m:ctrlPr>
                            <a:rPr lang="mr-IN" i="1">
                              <a:solidFill>
                                <a:srgbClr val="FFFF00"/>
                              </a:solidFill>
                              <a:latin typeface="Cambria Math" panose="02040503050406030204" pitchFamily="18" charset="0"/>
                            </a:rPr>
                          </m:ctrlPr>
                        </m:dPr>
                        <m:e>
                          <m:f>
                            <m:fPr>
                              <m:ctrlPr>
                                <a:rPr lang="mr-IN" i="1">
                                  <a:solidFill>
                                    <a:srgbClr val="FFFF00"/>
                                  </a:solidFill>
                                  <a:latin typeface="Cambria Math" panose="02040503050406030204" pitchFamily="18" charset="0"/>
                                </a:rPr>
                              </m:ctrlPr>
                            </m:fPr>
                            <m:num>
                              <m:sSub>
                                <m:sSubPr>
                                  <m:ctrlPr>
                                    <a:rPr lang="en-US" i="1">
                                      <a:solidFill>
                                        <a:srgbClr val="FFFF00"/>
                                      </a:solidFill>
                                      <a:latin typeface="Cambria Math" panose="02040503050406030204" pitchFamily="18" charset="0"/>
                                    </a:rPr>
                                  </m:ctrlPr>
                                </m:sSubPr>
                                <m:e>
                                  <m:r>
                                    <a:rPr lang="en-US" i="1">
                                      <a:solidFill>
                                        <a:srgbClr val="FFFF00"/>
                                      </a:solidFill>
                                      <a:latin typeface="Cambria Math" charset="0"/>
                                      <a:ea typeface="Cambria Math" charset="0"/>
                                      <a:cs typeface="Cambria Math" charset="0"/>
                                    </a:rPr>
                                    <m:t>𝜉</m:t>
                                  </m:r>
                                </m:e>
                                <m:sub>
                                  <m:r>
                                    <a:rPr lang="it-IT" i="1">
                                      <a:solidFill>
                                        <a:srgbClr val="FFFF00"/>
                                      </a:solidFill>
                                      <a:latin typeface="Cambria Math" charset="0"/>
                                    </a:rPr>
                                    <m:t>𝐶𝑅</m:t>
                                  </m:r>
                                </m:sub>
                              </m:sSub>
                            </m:num>
                            <m:den>
                              <m:r>
                                <a:rPr lang="it-IT" i="1">
                                  <a:solidFill>
                                    <a:srgbClr val="FFFF00"/>
                                  </a:solidFill>
                                  <a:latin typeface="Cambria Math" charset="0"/>
                                </a:rPr>
                                <m:t>0.1</m:t>
                              </m:r>
                            </m:den>
                          </m:f>
                        </m:e>
                      </m:d>
                      <m:sSup>
                        <m:sSupPr>
                          <m:ctrlPr>
                            <a:rPr lang="mr-IN" i="1">
                              <a:solidFill>
                                <a:srgbClr val="FFFF00"/>
                              </a:solidFill>
                              <a:latin typeface="Cambria Math" panose="02040503050406030204" pitchFamily="18" charset="0"/>
                            </a:rPr>
                          </m:ctrlPr>
                        </m:sSupPr>
                        <m:e>
                          <m:d>
                            <m:dPr>
                              <m:ctrlPr>
                                <a:rPr lang="mr-IN" i="1">
                                  <a:solidFill>
                                    <a:srgbClr val="FFFF00"/>
                                  </a:solidFill>
                                  <a:latin typeface="Cambria Math" panose="02040503050406030204" pitchFamily="18" charset="0"/>
                                </a:rPr>
                              </m:ctrlPr>
                            </m:dPr>
                            <m:e>
                              <m:f>
                                <m:fPr>
                                  <m:ctrlPr>
                                    <a:rPr lang="mr-IN" i="1">
                                      <a:solidFill>
                                        <a:srgbClr val="FFFF00"/>
                                      </a:solidFill>
                                      <a:latin typeface="Cambria Math" panose="02040503050406030204" pitchFamily="18" charset="0"/>
                                    </a:rPr>
                                  </m:ctrlPr>
                                </m:fPr>
                                <m:num>
                                  <m:sSub>
                                    <m:sSubPr>
                                      <m:ctrlPr>
                                        <a:rPr lang="en-US" i="1">
                                          <a:solidFill>
                                            <a:srgbClr val="FFFF00"/>
                                          </a:solidFill>
                                          <a:latin typeface="Cambria Math" panose="02040503050406030204" pitchFamily="18" charset="0"/>
                                        </a:rPr>
                                      </m:ctrlPr>
                                    </m:sSubPr>
                                    <m:e>
                                      <m:r>
                                        <a:rPr lang="it-IT" i="1">
                                          <a:solidFill>
                                            <a:srgbClr val="FFFF00"/>
                                          </a:solidFill>
                                          <a:latin typeface="Cambria Math" charset="0"/>
                                        </a:rPr>
                                        <m:t>𝑀</m:t>
                                      </m:r>
                                    </m:e>
                                    <m:sub>
                                      <m:r>
                                        <a:rPr lang="it-IT" i="1">
                                          <a:solidFill>
                                            <a:srgbClr val="FFFF00"/>
                                          </a:solidFill>
                                          <a:latin typeface="Cambria Math" charset="0"/>
                                        </a:rPr>
                                        <m:t>𝑒𝑗</m:t>
                                      </m:r>
                                    </m:sub>
                                  </m:sSub>
                                </m:num>
                                <m:den>
                                  <m:sSub>
                                    <m:sSubPr>
                                      <m:ctrlPr>
                                        <a:rPr lang="en-US" i="1">
                                          <a:solidFill>
                                            <a:srgbClr val="FFFF00"/>
                                          </a:solidFill>
                                          <a:latin typeface="Cambria Math" panose="02040503050406030204" pitchFamily="18" charset="0"/>
                                        </a:rPr>
                                      </m:ctrlPr>
                                    </m:sSubPr>
                                    <m:e>
                                      <m:r>
                                        <a:rPr lang="it-IT" i="1">
                                          <a:solidFill>
                                            <a:srgbClr val="FFFF00"/>
                                          </a:solidFill>
                                          <a:latin typeface="Cambria Math" charset="0"/>
                                        </a:rPr>
                                        <m:t>𝑀</m:t>
                                      </m:r>
                                    </m:e>
                                    <m:sub>
                                      <m:r>
                                        <a:rPr lang="en-US" i="1">
                                          <a:solidFill>
                                            <a:srgbClr val="FFFF00"/>
                                          </a:solidFill>
                                          <a:latin typeface="Cambria Math" charset="0"/>
                                          <a:ea typeface="Cambria Math" charset="0"/>
                                          <a:cs typeface="Cambria Math" charset="0"/>
                                        </a:rPr>
                                        <m:t>⊙</m:t>
                                      </m:r>
                                    </m:sub>
                                  </m:sSub>
                                </m:den>
                              </m:f>
                            </m:e>
                          </m:d>
                        </m:e>
                        <m:sup>
                          <m:r>
                            <a:rPr lang="it-IT" i="1">
                              <a:solidFill>
                                <a:srgbClr val="FFFF00"/>
                              </a:solidFill>
                              <a:latin typeface="Cambria Math" charset="0"/>
                            </a:rPr>
                            <m:t>−1</m:t>
                          </m:r>
                        </m:sup>
                      </m:sSup>
                      <m:sSup>
                        <m:sSupPr>
                          <m:ctrlPr>
                            <a:rPr lang="mr-IN" i="1">
                              <a:solidFill>
                                <a:srgbClr val="FFFF00"/>
                              </a:solidFill>
                              <a:latin typeface="Cambria Math" panose="02040503050406030204" pitchFamily="18" charset="0"/>
                            </a:rPr>
                          </m:ctrlPr>
                        </m:sSupPr>
                        <m:e>
                          <m:d>
                            <m:dPr>
                              <m:ctrlPr>
                                <a:rPr lang="mr-IN" i="1">
                                  <a:solidFill>
                                    <a:srgbClr val="FFFF00"/>
                                  </a:solidFill>
                                  <a:latin typeface="Cambria Math" panose="02040503050406030204" pitchFamily="18" charset="0"/>
                                </a:rPr>
                              </m:ctrlPr>
                            </m:dPr>
                            <m:e>
                              <m:f>
                                <m:fPr>
                                  <m:ctrlPr>
                                    <a:rPr lang="mr-IN" i="1">
                                      <a:solidFill>
                                        <a:srgbClr val="FFFF00"/>
                                      </a:solidFill>
                                      <a:latin typeface="Cambria Math" panose="02040503050406030204" pitchFamily="18" charset="0"/>
                                    </a:rPr>
                                  </m:ctrlPr>
                                </m:fPr>
                                <m:num>
                                  <m:acc>
                                    <m:accPr>
                                      <m:chr m:val="̇"/>
                                      <m:ctrlPr>
                                        <a:rPr lang="mr-IN" i="1">
                                          <a:solidFill>
                                            <a:srgbClr val="FFFF00"/>
                                          </a:solidFill>
                                          <a:latin typeface="Cambria Math" panose="02040503050406030204" pitchFamily="18" charset="0"/>
                                        </a:rPr>
                                      </m:ctrlPr>
                                    </m:accPr>
                                    <m:e>
                                      <m:r>
                                        <a:rPr lang="it-IT" i="1">
                                          <a:solidFill>
                                            <a:srgbClr val="FFFF00"/>
                                          </a:solidFill>
                                          <a:latin typeface="Cambria Math" charset="0"/>
                                        </a:rPr>
                                        <m:t>𝑀</m:t>
                                      </m:r>
                                    </m:e>
                                  </m:acc>
                                </m:num>
                                <m:den>
                                  <m:sSup>
                                    <m:sSupPr>
                                      <m:ctrlPr>
                                        <a:rPr lang="it-IT" i="1">
                                          <a:solidFill>
                                            <a:srgbClr val="FFFF00"/>
                                          </a:solidFill>
                                          <a:latin typeface="Cambria Math" panose="02040503050406030204" pitchFamily="18" charset="0"/>
                                        </a:rPr>
                                      </m:ctrlPr>
                                    </m:sSupPr>
                                    <m:e>
                                      <m:r>
                                        <a:rPr lang="it-IT" i="1">
                                          <a:solidFill>
                                            <a:srgbClr val="FFFF00"/>
                                          </a:solidFill>
                                          <a:latin typeface="Cambria Math" charset="0"/>
                                        </a:rPr>
                                        <m:t>10</m:t>
                                      </m:r>
                                    </m:e>
                                    <m:sup>
                                      <m:r>
                                        <a:rPr lang="it-IT" i="1">
                                          <a:solidFill>
                                            <a:srgbClr val="FFFF00"/>
                                          </a:solidFill>
                                          <a:latin typeface="Cambria Math" charset="0"/>
                                        </a:rPr>
                                        <m:t>−5</m:t>
                                      </m:r>
                                    </m:sup>
                                  </m:sSup>
                                  <m:sSub>
                                    <m:sSubPr>
                                      <m:ctrlPr>
                                        <a:rPr lang="en-US" i="1">
                                          <a:solidFill>
                                            <a:srgbClr val="FFFF00"/>
                                          </a:solidFill>
                                          <a:latin typeface="Cambria Math" panose="02040503050406030204" pitchFamily="18" charset="0"/>
                                        </a:rPr>
                                      </m:ctrlPr>
                                    </m:sSubPr>
                                    <m:e>
                                      <m:r>
                                        <a:rPr lang="it-IT" i="1">
                                          <a:solidFill>
                                            <a:srgbClr val="FFFF00"/>
                                          </a:solidFill>
                                          <a:latin typeface="Cambria Math" charset="0"/>
                                        </a:rPr>
                                        <m:t>𝑀</m:t>
                                      </m:r>
                                    </m:e>
                                    <m:sub>
                                      <m:r>
                                        <a:rPr lang="en-US" i="1">
                                          <a:solidFill>
                                            <a:srgbClr val="FFFF00"/>
                                          </a:solidFill>
                                          <a:latin typeface="Cambria Math" charset="0"/>
                                          <a:ea typeface="Cambria Math" charset="0"/>
                                          <a:cs typeface="Cambria Math" charset="0"/>
                                        </a:rPr>
                                        <m:t>⊙</m:t>
                                      </m:r>
                                    </m:sub>
                                  </m:sSub>
                                  <m:r>
                                    <a:rPr lang="it-IT" i="1">
                                      <a:solidFill>
                                        <a:srgbClr val="FFFF00"/>
                                      </a:solidFill>
                                      <a:latin typeface="Cambria Math" charset="0"/>
                                      <a:ea typeface="Cambria Math" charset="0"/>
                                      <a:cs typeface="Cambria Math" charset="0"/>
                                    </a:rPr>
                                    <m:t>/</m:t>
                                  </m:r>
                                  <m:r>
                                    <a:rPr lang="it-IT" i="1">
                                      <a:solidFill>
                                        <a:srgbClr val="FFFF00"/>
                                      </a:solidFill>
                                      <a:latin typeface="Cambria Math" charset="0"/>
                                      <a:ea typeface="Cambria Math" charset="0"/>
                                      <a:cs typeface="Cambria Math" charset="0"/>
                                    </a:rPr>
                                    <m:t>𝑦𝑟</m:t>
                                  </m:r>
                                </m:den>
                              </m:f>
                            </m:e>
                          </m:d>
                        </m:e>
                        <m:sup>
                          <m:r>
                            <a:rPr lang="it-IT" i="1">
                              <a:solidFill>
                                <a:srgbClr val="FFFF00"/>
                              </a:solidFill>
                              <a:latin typeface="Cambria Math" charset="0"/>
                              <a:ea typeface="Cambria Math" charset="0"/>
                              <a:cs typeface="Cambria Math" charset="0"/>
                            </a:rPr>
                            <m:t>1/2</m:t>
                          </m:r>
                        </m:sup>
                      </m:sSup>
                      <m:sSup>
                        <m:sSupPr>
                          <m:ctrlPr>
                            <a:rPr lang="mr-IN" i="1">
                              <a:solidFill>
                                <a:srgbClr val="FFFF00"/>
                              </a:solidFill>
                              <a:latin typeface="Cambria Math" panose="02040503050406030204" pitchFamily="18" charset="0"/>
                            </a:rPr>
                          </m:ctrlPr>
                        </m:sSupPr>
                        <m:e>
                          <m:d>
                            <m:dPr>
                              <m:ctrlPr>
                                <a:rPr lang="mr-IN" i="1">
                                  <a:solidFill>
                                    <a:srgbClr val="FFFF00"/>
                                  </a:solidFill>
                                  <a:latin typeface="Cambria Math" panose="02040503050406030204" pitchFamily="18" charset="0"/>
                                </a:rPr>
                              </m:ctrlPr>
                            </m:dPr>
                            <m:e>
                              <m:f>
                                <m:fPr>
                                  <m:ctrlPr>
                                    <a:rPr lang="mr-IN" i="1">
                                      <a:solidFill>
                                        <a:srgbClr val="FFFF00"/>
                                      </a:solidFill>
                                      <a:latin typeface="Cambria Math" panose="02040503050406030204" pitchFamily="18" charset="0"/>
                                    </a:rPr>
                                  </m:ctrlPr>
                                </m:fPr>
                                <m:num>
                                  <m:sSub>
                                    <m:sSubPr>
                                      <m:ctrlPr>
                                        <a:rPr lang="en-US" i="1">
                                          <a:solidFill>
                                            <a:srgbClr val="FFFF00"/>
                                          </a:solidFill>
                                          <a:latin typeface="Cambria Math" panose="02040503050406030204" pitchFamily="18" charset="0"/>
                                        </a:rPr>
                                      </m:ctrlPr>
                                    </m:sSubPr>
                                    <m:e>
                                      <m:r>
                                        <a:rPr lang="it-IT" i="1">
                                          <a:solidFill>
                                            <a:srgbClr val="FFFF00"/>
                                          </a:solidFill>
                                          <a:latin typeface="Cambria Math" charset="0"/>
                                        </a:rPr>
                                        <m:t>𝑉</m:t>
                                      </m:r>
                                    </m:e>
                                    <m:sub>
                                      <m:r>
                                        <a:rPr lang="it-IT" i="1">
                                          <a:solidFill>
                                            <a:srgbClr val="FFFF00"/>
                                          </a:solidFill>
                                          <a:latin typeface="Cambria Math" charset="0"/>
                                        </a:rPr>
                                        <m:t>𝑤</m:t>
                                      </m:r>
                                    </m:sub>
                                  </m:sSub>
                                </m:num>
                                <m:den>
                                  <m:r>
                                    <a:rPr lang="it-IT" i="1">
                                      <a:solidFill>
                                        <a:srgbClr val="FFFF00"/>
                                      </a:solidFill>
                                      <a:latin typeface="Cambria Math" charset="0"/>
                                    </a:rPr>
                                    <m:t>10</m:t>
                                  </m:r>
                                  <m:r>
                                    <a:rPr lang="it-IT" i="1">
                                      <a:solidFill>
                                        <a:srgbClr val="FFFF00"/>
                                      </a:solidFill>
                                      <a:latin typeface="Cambria Math" charset="0"/>
                                    </a:rPr>
                                    <m:t>𝑘𝑚</m:t>
                                  </m:r>
                                  <m:r>
                                    <a:rPr lang="it-IT" i="1">
                                      <a:solidFill>
                                        <a:srgbClr val="FFFF00"/>
                                      </a:solidFill>
                                      <a:latin typeface="Cambria Math" charset="0"/>
                                    </a:rPr>
                                    <m:t>/</m:t>
                                  </m:r>
                                  <m:r>
                                    <a:rPr lang="it-IT" i="1">
                                      <a:solidFill>
                                        <a:srgbClr val="FFFF00"/>
                                      </a:solidFill>
                                      <a:latin typeface="Cambria Math" charset="0"/>
                                    </a:rPr>
                                    <m:t>𝑠</m:t>
                                  </m:r>
                                </m:den>
                              </m:f>
                            </m:e>
                          </m:d>
                        </m:e>
                        <m:sup>
                          <m:r>
                            <a:rPr lang="it-IT" i="1">
                              <a:solidFill>
                                <a:srgbClr val="FFFF00"/>
                              </a:solidFill>
                              <a:latin typeface="Cambria Math" charset="0"/>
                            </a:rPr>
                            <m:t>−1/2</m:t>
                          </m:r>
                        </m:sup>
                      </m:sSup>
                      <m:d>
                        <m:dPr>
                          <m:ctrlPr>
                            <a:rPr lang="mr-IN" i="1">
                              <a:solidFill>
                                <a:srgbClr val="FFFF00"/>
                              </a:solidFill>
                              <a:latin typeface="Cambria Math" panose="02040503050406030204" pitchFamily="18" charset="0"/>
                            </a:rPr>
                          </m:ctrlPr>
                        </m:dPr>
                        <m:e>
                          <m:f>
                            <m:fPr>
                              <m:ctrlPr>
                                <a:rPr lang="mr-IN" i="1">
                                  <a:solidFill>
                                    <a:srgbClr val="FFFF00"/>
                                  </a:solidFill>
                                  <a:latin typeface="Cambria Math" panose="02040503050406030204" pitchFamily="18" charset="0"/>
                                </a:rPr>
                              </m:ctrlPr>
                            </m:fPr>
                            <m:num>
                              <m:sSub>
                                <m:sSubPr>
                                  <m:ctrlPr>
                                    <a:rPr lang="en-US" i="1">
                                      <a:solidFill>
                                        <a:srgbClr val="FFFF00"/>
                                      </a:solidFill>
                                      <a:latin typeface="Cambria Math" panose="02040503050406030204" pitchFamily="18" charset="0"/>
                                    </a:rPr>
                                  </m:ctrlPr>
                                </m:sSubPr>
                                <m:e>
                                  <m:r>
                                    <a:rPr lang="it-IT" i="1">
                                      <a:solidFill>
                                        <a:srgbClr val="FFFF00"/>
                                      </a:solidFill>
                                      <a:latin typeface="Cambria Math" charset="0"/>
                                    </a:rPr>
                                    <m:t>𝐸</m:t>
                                  </m:r>
                                </m:e>
                                <m:sub>
                                  <m:r>
                                    <a:rPr lang="it-IT" i="1">
                                      <a:solidFill>
                                        <a:srgbClr val="FFFF00"/>
                                      </a:solidFill>
                                      <a:latin typeface="Cambria Math" charset="0"/>
                                      <a:ea typeface="Cambria Math" charset="0"/>
                                      <a:cs typeface="Cambria Math" charset="0"/>
                                    </a:rPr>
                                    <m:t>𝑆𝑁</m:t>
                                  </m:r>
                                </m:sub>
                              </m:sSub>
                            </m:num>
                            <m:den>
                              <m:sSup>
                                <m:sSupPr>
                                  <m:ctrlPr>
                                    <a:rPr lang="it-IT" i="1">
                                      <a:solidFill>
                                        <a:srgbClr val="FFFF00"/>
                                      </a:solidFill>
                                      <a:latin typeface="Cambria Math" panose="02040503050406030204" pitchFamily="18" charset="0"/>
                                    </a:rPr>
                                  </m:ctrlPr>
                                </m:sSupPr>
                                <m:e>
                                  <m:r>
                                    <a:rPr lang="it-IT" i="1">
                                      <a:solidFill>
                                        <a:srgbClr val="FFFF00"/>
                                      </a:solidFill>
                                      <a:latin typeface="Cambria Math" charset="0"/>
                                    </a:rPr>
                                    <m:t>10</m:t>
                                  </m:r>
                                </m:e>
                                <m:sup>
                                  <m:r>
                                    <a:rPr lang="it-IT" i="1">
                                      <a:solidFill>
                                        <a:srgbClr val="FFFF00"/>
                                      </a:solidFill>
                                      <a:latin typeface="Cambria Math" charset="0"/>
                                    </a:rPr>
                                    <m:t>51</m:t>
                                  </m:r>
                                </m:sup>
                              </m:sSup>
                              <m:r>
                                <a:rPr lang="it-IT" i="1">
                                  <a:solidFill>
                                    <a:srgbClr val="FFFF00"/>
                                  </a:solidFill>
                                  <a:latin typeface="Cambria Math" charset="0"/>
                                </a:rPr>
                                <m:t>𝑒𝑟𝑔</m:t>
                              </m:r>
                            </m:den>
                          </m:f>
                        </m:e>
                      </m:d>
                      <m:r>
                        <a:rPr lang="it-IT" i="1">
                          <a:solidFill>
                            <a:srgbClr val="FFFF00"/>
                          </a:solidFill>
                          <a:latin typeface="Cambria Math" charset="0"/>
                        </a:rPr>
                        <m:t>𝑃𝑒𝑉</m:t>
                      </m:r>
                    </m:oMath>
                  </m:oMathPara>
                </a14:m>
                <a:endParaRPr lang="en-US" dirty="0">
                  <a:latin typeface="Segoe Print" panose="02000600000000000000" pitchFamily="2" charset="0"/>
                </a:endParaRPr>
              </a:p>
            </p:txBody>
          </p:sp>
        </mc:Choice>
        <mc:Fallback xmlns="">
          <p:sp>
            <p:nvSpPr>
              <p:cNvPr id="6" name="TextBox 16">
                <a:extLst>
                  <a:ext uri="{FF2B5EF4-FFF2-40B4-BE49-F238E27FC236}">
                    <a16:creationId xmlns:a16="http://schemas.microsoft.com/office/drawing/2014/main" id="{F19F7544-77E6-9D20-6338-9CA98F5EDE37}"/>
                  </a:ext>
                </a:extLst>
              </p:cNvPr>
              <p:cNvSpPr txBox="1">
                <a:spLocks noRot="1" noChangeAspect="1" noMove="1" noResize="1" noEditPoints="1" noAdjustHandles="1" noChangeArrowheads="1" noChangeShapeType="1" noTextEdit="1"/>
              </p:cNvSpPr>
              <p:nvPr/>
            </p:nvSpPr>
            <p:spPr>
              <a:xfrm>
                <a:off x="2158251" y="5743122"/>
                <a:ext cx="9862828" cy="703334"/>
              </a:xfrm>
              <a:prstGeom prst="rect">
                <a:avLst/>
              </a:prstGeom>
              <a:blipFill>
                <a:blip r:embed="rId3"/>
                <a:stretch>
                  <a:fillRect/>
                </a:stretch>
              </a:blipFill>
            </p:spPr>
            <p:txBody>
              <a:bodyPr/>
              <a:lstStyle/>
              <a:p>
                <a:r>
                  <a:rPr lang="it-IT">
                    <a:noFill/>
                  </a:rPr>
                  <a:t> </a:t>
                </a:r>
              </a:p>
            </p:txBody>
          </p:sp>
        </mc:Fallback>
      </mc:AlternateContent>
      <p:sp>
        <p:nvSpPr>
          <p:cNvPr id="7" name="TextBox 13">
            <a:extLst>
              <a:ext uri="{FF2B5EF4-FFF2-40B4-BE49-F238E27FC236}">
                <a16:creationId xmlns:a16="http://schemas.microsoft.com/office/drawing/2014/main" id="{95D35180-40E5-D51F-E6A4-9162267A5318}"/>
              </a:ext>
            </a:extLst>
          </p:cNvPr>
          <p:cNvSpPr txBox="1"/>
          <p:nvPr/>
        </p:nvSpPr>
        <p:spPr>
          <a:xfrm>
            <a:off x="644776" y="1009085"/>
            <a:ext cx="4916088" cy="3170099"/>
          </a:xfrm>
          <a:prstGeom prst="rect">
            <a:avLst/>
          </a:prstGeom>
          <a:noFill/>
        </p:spPr>
        <p:txBody>
          <a:bodyPr wrap="square" rtlCol="0">
            <a:spAutoFit/>
          </a:bodyPr>
          <a:lstStyle/>
          <a:p>
            <a:pPr marL="342900" indent="-342900">
              <a:buFont typeface="Wingdings" charset="2"/>
              <a:buChar char="Ø"/>
            </a:pPr>
            <a:r>
              <a:rPr lang="en-US" sz="2400" dirty="0">
                <a:solidFill>
                  <a:schemeClr val="bg1"/>
                </a:solidFill>
                <a:latin typeface="Segoe Print" panose="02000600000000000000" pitchFamily="2" charset="0"/>
                <a:cs typeface="Lucida Sans"/>
              </a:rPr>
              <a:t>Current driven regime</a:t>
            </a:r>
          </a:p>
          <a:p>
            <a:r>
              <a:rPr lang="en-US" sz="2400" dirty="0">
                <a:solidFill>
                  <a:schemeClr val="bg1"/>
                </a:solidFill>
                <a:latin typeface="Segoe Print" panose="02000600000000000000" pitchFamily="2" charset="0"/>
                <a:cs typeface="Lucida Sans"/>
              </a:rPr>
              <a:t>     (NR Bell instability) </a:t>
            </a:r>
          </a:p>
          <a:p>
            <a:pPr marL="342900" indent="-342900">
              <a:buFont typeface="Wingdings" charset="2"/>
              <a:buChar char="Ø"/>
            </a:pPr>
            <a:endParaRPr lang="en-US" sz="2400" dirty="0">
              <a:solidFill>
                <a:schemeClr val="bg1"/>
              </a:solidFill>
              <a:latin typeface="Segoe Print" panose="02000600000000000000" pitchFamily="2" charset="0"/>
              <a:cs typeface="Lucida Sans"/>
            </a:endParaRPr>
          </a:p>
          <a:p>
            <a:pPr marL="342900" indent="-342900">
              <a:buFont typeface="Wingdings" charset="2"/>
              <a:buChar char="Ø"/>
            </a:pPr>
            <a:r>
              <a:rPr lang="en-US" sz="2400" dirty="0">
                <a:solidFill>
                  <a:schemeClr val="bg1"/>
                </a:solidFill>
                <a:latin typeface="Segoe Print" panose="02000600000000000000" pitchFamily="2" charset="0"/>
                <a:cs typeface="Lucida Sans"/>
              </a:rPr>
              <a:t>Simulation results about growth rate</a:t>
            </a:r>
          </a:p>
          <a:p>
            <a:r>
              <a:rPr lang="en-US" sz="1600" dirty="0">
                <a:solidFill>
                  <a:schemeClr val="bg1"/>
                </a:solidFill>
                <a:latin typeface="Segoe Print" panose="02000600000000000000" pitchFamily="2" charset="0"/>
                <a:cs typeface="Lucida Sans"/>
              </a:rPr>
              <a:t>     (Bell, </a:t>
            </a:r>
            <a:r>
              <a:rPr lang="en-US" sz="1600" dirty="0" err="1">
                <a:solidFill>
                  <a:schemeClr val="bg1"/>
                </a:solidFill>
                <a:latin typeface="Segoe Print" panose="02000600000000000000" pitchFamily="2" charset="0"/>
                <a:cs typeface="Lucida Sans"/>
              </a:rPr>
              <a:t>Schure</a:t>
            </a:r>
            <a:r>
              <a:rPr lang="en-US" sz="1600" dirty="0">
                <a:solidFill>
                  <a:schemeClr val="bg1"/>
                </a:solidFill>
                <a:latin typeface="Segoe Print" panose="02000600000000000000" pitchFamily="2" charset="0"/>
                <a:cs typeface="Lucida Sans"/>
              </a:rPr>
              <a:t> 2013)</a:t>
            </a:r>
          </a:p>
          <a:p>
            <a:endParaRPr lang="en-US" sz="1600" dirty="0">
              <a:solidFill>
                <a:schemeClr val="bg1"/>
              </a:solidFill>
              <a:latin typeface="Segoe Print" panose="02000600000000000000" pitchFamily="2" charset="0"/>
              <a:cs typeface="Lucida Sans"/>
            </a:endParaRPr>
          </a:p>
          <a:p>
            <a:pPr marL="342900" indent="-342900">
              <a:buFont typeface="Wingdings" charset="2"/>
              <a:buChar char="Ø"/>
            </a:pPr>
            <a:r>
              <a:rPr lang="en-US" sz="2400" dirty="0">
                <a:solidFill>
                  <a:schemeClr val="bg1"/>
                </a:solidFill>
                <a:latin typeface="Segoe Print" panose="02000600000000000000" pitchFamily="2" charset="0"/>
                <a:cs typeface="Lucida Sans"/>
              </a:rPr>
              <a:t>Ejecta and Medium density profile</a:t>
            </a:r>
          </a:p>
        </p:txBody>
      </p:sp>
      <p:grpSp>
        <p:nvGrpSpPr>
          <p:cNvPr id="8" name="Gruppo 7">
            <a:extLst>
              <a:ext uri="{FF2B5EF4-FFF2-40B4-BE49-F238E27FC236}">
                <a16:creationId xmlns:a16="http://schemas.microsoft.com/office/drawing/2014/main" id="{50F3B658-C7A9-ED94-03B9-744F0AA07E52}"/>
              </a:ext>
            </a:extLst>
          </p:cNvPr>
          <p:cNvGrpSpPr/>
          <p:nvPr/>
        </p:nvGrpSpPr>
        <p:grpSpPr>
          <a:xfrm>
            <a:off x="6354431" y="734244"/>
            <a:ext cx="5460580" cy="3766841"/>
            <a:chOff x="4232414" y="3178886"/>
            <a:chExt cx="4916089" cy="3409101"/>
          </a:xfrm>
        </p:grpSpPr>
        <p:pic>
          <p:nvPicPr>
            <p:cNvPr id="9" name="Picture 3" descr="Em_vs_t_csi10_different_Esn_flat.jpg">
              <a:extLst>
                <a:ext uri="{FF2B5EF4-FFF2-40B4-BE49-F238E27FC236}">
                  <a16:creationId xmlns:a16="http://schemas.microsoft.com/office/drawing/2014/main" id="{B9BA18B7-53A8-2C1A-7C8C-64F4A33BA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2414" y="3178886"/>
              <a:ext cx="4916089" cy="3409101"/>
            </a:xfrm>
            <a:prstGeom prst="rect">
              <a:avLst/>
            </a:prstGeom>
          </p:spPr>
        </p:pic>
        <p:sp>
          <p:nvSpPr>
            <p:cNvPr id="10" name="Connettore 1 10">
              <a:extLst>
                <a:ext uri="{FF2B5EF4-FFF2-40B4-BE49-F238E27FC236}">
                  <a16:creationId xmlns:a16="http://schemas.microsoft.com/office/drawing/2014/main" id="{EC3AE402-9B72-8254-6324-E824A8FFFBD7}"/>
                </a:ext>
              </a:extLst>
            </p:cNvPr>
            <p:cNvSpPr/>
            <p:nvPr/>
          </p:nvSpPr>
          <p:spPr>
            <a:xfrm>
              <a:off x="6315851" y="3309665"/>
              <a:ext cx="0" cy="2927526"/>
            </a:xfrm>
            <a:prstGeom prst="line">
              <a:avLst/>
            </a:prstGeom>
            <a:noFill/>
            <a:ln w="0">
              <a:solidFill>
                <a:srgbClr val="FF0000"/>
              </a:solidFill>
              <a:prstDash val="solid"/>
            </a:ln>
          </p:spPr>
          <p:txBody>
            <a:bodyPr lIns="81639" tIns="40820" rIns="81639" bIns="40820" anchor="ctr" anchorCtr="1" compatLnSpc="0"/>
            <a:lstStyle/>
            <a:p>
              <a:pPr hangingPunct="0">
                <a:defRPr/>
              </a:pPr>
              <a:endParaRPr lang="it-IT" sz="1600">
                <a:latin typeface="Segoe Print" panose="02000600000000000000" pitchFamily="2" charset="0"/>
                <a:ea typeface="Droid Sans Fallback" pitchFamily="2"/>
                <a:cs typeface="Lohit Hindi" pitchFamily="2"/>
              </a:endParaRPr>
            </a:p>
          </p:txBody>
        </p:sp>
        <p:sp>
          <p:nvSpPr>
            <p:cNvPr id="11" name="TextBox 6">
              <a:extLst>
                <a:ext uri="{FF2B5EF4-FFF2-40B4-BE49-F238E27FC236}">
                  <a16:creationId xmlns:a16="http://schemas.microsoft.com/office/drawing/2014/main" id="{2F20FD51-7F3F-339C-5CF3-DFBB5367151B}"/>
                </a:ext>
              </a:extLst>
            </p:cNvPr>
            <p:cNvSpPr txBox="1"/>
            <p:nvPr/>
          </p:nvSpPr>
          <p:spPr>
            <a:xfrm flipH="1">
              <a:off x="5325346" y="3377234"/>
              <a:ext cx="1826355" cy="362111"/>
            </a:xfrm>
            <a:prstGeom prst="rect">
              <a:avLst/>
            </a:prstGeom>
            <a:noFill/>
          </p:spPr>
          <p:txBody>
            <a:bodyPr wrap="square" rtlCol="0">
              <a:spAutoFit/>
            </a:bodyPr>
            <a:lstStyle/>
            <a:p>
              <a:pPr algn="ctr"/>
              <a:r>
                <a:rPr lang="en-US" sz="2000" b="1" dirty="0" err="1">
                  <a:solidFill>
                    <a:srgbClr val="FF0000"/>
                  </a:solidFill>
                  <a:latin typeface="Segoe Print" panose="02000600000000000000" pitchFamily="2" charset="0"/>
                  <a:cs typeface="Bell Gothic Std Bold"/>
                </a:rPr>
                <a:t>Sedov</a:t>
              </a:r>
              <a:r>
                <a:rPr lang="en-US" sz="2000" b="1" dirty="0">
                  <a:solidFill>
                    <a:srgbClr val="FF0000"/>
                  </a:solidFill>
                  <a:latin typeface="Segoe Print" panose="02000600000000000000" pitchFamily="2" charset="0"/>
                  <a:cs typeface="Bell Gothic Std Bold"/>
                </a:rPr>
                <a:t> Time</a:t>
              </a:r>
            </a:p>
          </p:txBody>
        </p:sp>
        <p:sp>
          <p:nvSpPr>
            <p:cNvPr id="12" name="Oval 14">
              <a:extLst>
                <a:ext uri="{FF2B5EF4-FFF2-40B4-BE49-F238E27FC236}">
                  <a16:creationId xmlns:a16="http://schemas.microsoft.com/office/drawing/2014/main" id="{4599122A-F744-3817-607D-C5B1535BBF96}"/>
                </a:ext>
              </a:extLst>
            </p:cNvPr>
            <p:cNvSpPr>
              <a:spLocks noChangeAspect="1"/>
            </p:cNvSpPr>
            <p:nvPr/>
          </p:nvSpPr>
          <p:spPr>
            <a:xfrm>
              <a:off x="6061123" y="5981757"/>
              <a:ext cx="509452" cy="51086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latin typeface="Segoe Print" panose="02000600000000000000" pitchFamily="2" charset="0"/>
              </a:endParaRPr>
            </a:p>
          </p:txBody>
        </p:sp>
      </p:grpSp>
      <p:sp>
        <p:nvSpPr>
          <p:cNvPr id="13" name="Rettangolo 24">
            <a:extLst>
              <a:ext uri="{FF2B5EF4-FFF2-40B4-BE49-F238E27FC236}">
                <a16:creationId xmlns:a16="http://schemas.microsoft.com/office/drawing/2014/main" id="{D15F742E-15E2-C093-D07F-E8610A6AF8B0}"/>
              </a:ext>
            </a:extLst>
          </p:cNvPr>
          <p:cNvSpPr/>
          <p:nvPr/>
        </p:nvSpPr>
        <p:spPr>
          <a:xfrm>
            <a:off x="2702128" y="63108"/>
            <a:ext cx="6882012"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Maximum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energy</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estimation</a:t>
            </a:r>
            <a:endPar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sp>
        <p:nvSpPr>
          <p:cNvPr id="14" name="TextBox 3">
            <a:extLst>
              <a:ext uri="{FF2B5EF4-FFF2-40B4-BE49-F238E27FC236}">
                <a16:creationId xmlns:a16="http://schemas.microsoft.com/office/drawing/2014/main" id="{E2B578FA-B231-8E8D-0A9E-FE8A248C51A7}"/>
              </a:ext>
            </a:extLst>
          </p:cNvPr>
          <p:cNvSpPr txBox="1">
            <a:spLocks noChangeArrowheads="1"/>
          </p:cNvSpPr>
          <p:nvPr/>
        </p:nvSpPr>
        <p:spPr bwMode="auto">
          <a:xfrm rot="21050824">
            <a:off x="6149" y="265355"/>
            <a:ext cx="287936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b="1" dirty="0">
                <a:solidFill>
                  <a:srgbClr val="FFFF00"/>
                </a:solidFill>
                <a:latin typeface="Segoe Print" panose="02000600000000000000" pitchFamily="2" charset="0"/>
                <a:cs typeface="MV Boli" charset="0"/>
              </a:rPr>
              <a:t>Cardillo, Amato, Blasi 2015</a:t>
            </a:r>
          </a:p>
        </p:txBody>
      </p:sp>
    </p:spTree>
    <p:extLst>
      <p:ext uri="{BB962C8B-B14F-4D97-AF65-F5344CB8AC3E}">
        <p14:creationId xmlns:p14="http://schemas.microsoft.com/office/powerpoint/2010/main" val="30152398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o 18"/>
          <p:cNvGrpSpPr/>
          <p:nvPr/>
        </p:nvGrpSpPr>
        <p:grpSpPr>
          <a:xfrm rot="1100171">
            <a:off x="10404822" y="5602776"/>
            <a:ext cx="1331131" cy="1024853"/>
            <a:chOff x="1587500" y="0"/>
            <a:chExt cx="9080500" cy="6858000"/>
          </a:xfrm>
        </p:grpSpPr>
        <p:pic>
          <p:nvPicPr>
            <p:cNvPr id="20"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7500" y="0"/>
              <a:ext cx="9080500" cy="6858000"/>
            </a:xfrm>
            <a:prstGeom prst="rect">
              <a:avLst/>
            </a:prstGeom>
          </p:spPr>
        </p:pic>
        <p:pic>
          <p:nvPicPr>
            <p:cNvPr id="21"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3432" y="502182"/>
              <a:ext cx="2489673" cy="2489673"/>
            </a:xfrm>
            <a:prstGeom prst="rect">
              <a:avLst/>
            </a:prstGeom>
          </p:spPr>
        </p:pic>
        <p:pic>
          <p:nvPicPr>
            <p:cNvPr id="22"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6504" y="3007904"/>
              <a:ext cx="2002493" cy="1539025"/>
            </a:xfrm>
            <a:prstGeom prst="rect">
              <a:avLst/>
            </a:prstGeom>
          </p:spPr>
        </p:pic>
        <p:pic>
          <p:nvPicPr>
            <p:cNvPr id="2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333037">
              <a:off x="5618086" y="2826314"/>
              <a:ext cx="3903473" cy="1617501"/>
            </a:xfrm>
            <a:prstGeom prst="rect">
              <a:avLst/>
            </a:prstGeom>
          </p:spPr>
        </p:pic>
      </p:grpSp>
      <p:pic>
        <p:nvPicPr>
          <p:cNvPr id="2" name="Immagin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3808" y="4988619"/>
            <a:ext cx="1411306" cy="833898"/>
          </a:xfrm>
          <a:prstGeom prst="rect">
            <a:avLst/>
          </a:prstGeom>
        </p:spPr>
      </p:pic>
      <p:sp>
        <p:nvSpPr>
          <p:cNvPr id="7" name="TextBox 6"/>
          <p:cNvSpPr txBox="1"/>
          <p:nvPr/>
        </p:nvSpPr>
        <p:spPr>
          <a:xfrm>
            <a:off x="14597" y="4215970"/>
            <a:ext cx="12174584" cy="769441"/>
          </a:xfrm>
          <a:prstGeom prst="rect">
            <a:avLst/>
          </a:prstGeom>
          <a:noFill/>
        </p:spPr>
        <p:txBody>
          <a:bodyPr wrap="square" rtlCol="0">
            <a:spAutoFit/>
          </a:bodyPr>
          <a:lstStyle/>
          <a:p>
            <a:pPr marL="285750" indent="-285750">
              <a:buFont typeface="Wingdings" charset="2"/>
              <a:buChar char="²"/>
            </a:pPr>
            <a:r>
              <a:rPr lang="en-US" sz="2200" dirty="0">
                <a:solidFill>
                  <a:srgbClr val="FFFFFF"/>
                </a:solidFill>
                <a:latin typeface="Segoe Print" panose="02000600000000000000" pitchFamily="2" charset="0"/>
              </a:rPr>
              <a:t> Type II SNRs can accelerate particles up to the knee at very early time </a:t>
            </a:r>
            <a:r>
              <a:rPr lang="en-US" sz="2200" dirty="0">
                <a:solidFill>
                  <a:srgbClr val="FFFFFF"/>
                </a:solidFill>
                <a:latin typeface="Segoe Print" panose="02000600000000000000" pitchFamily="2" charset="0"/>
                <a:sym typeface="Wingdings"/>
              </a:rPr>
              <a:t> </a:t>
            </a:r>
            <a:r>
              <a:rPr lang="en-US" sz="2200" dirty="0">
                <a:solidFill>
                  <a:srgbClr val="FFC000"/>
                </a:solidFill>
                <a:latin typeface="Segoe Print" panose="02000600000000000000" pitchFamily="2" charset="0"/>
                <a:sym typeface="Wingdings"/>
              </a:rPr>
              <a:t>detection problem</a:t>
            </a:r>
            <a:endParaRPr lang="en-US" sz="2200" dirty="0">
              <a:solidFill>
                <a:srgbClr val="FFC000"/>
              </a:solidFill>
              <a:latin typeface="Segoe Print" panose="02000600000000000000" pitchFamily="2" charset="0"/>
            </a:endParaRPr>
          </a:p>
        </p:txBody>
      </p:sp>
      <p:sp>
        <p:nvSpPr>
          <p:cNvPr id="8" name="TextBox 7"/>
          <p:cNvSpPr txBox="1"/>
          <p:nvPr/>
        </p:nvSpPr>
        <p:spPr>
          <a:xfrm>
            <a:off x="11780" y="3240686"/>
            <a:ext cx="12132091" cy="430887"/>
          </a:xfrm>
          <a:prstGeom prst="rect">
            <a:avLst/>
          </a:prstGeom>
          <a:noFill/>
        </p:spPr>
        <p:txBody>
          <a:bodyPr wrap="square" rtlCol="0">
            <a:spAutoFit/>
          </a:bodyPr>
          <a:lstStyle/>
          <a:p>
            <a:pPr marL="285750" indent="-285750">
              <a:buFont typeface="Wingdings" charset="2"/>
              <a:buChar char="²"/>
            </a:pPr>
            <a:r>
              <a:rPr lang="en-US" sz="2200" dirty="0">
                <a:solidFill>
                  <a:schemeClr val="bg1"/>
                </a:solidFill>
                <a:latin typeface="Segoe Print" panose="02000600000000000000" pitchFamily="2" charset="0"/>
              </a:rPr>
              <a:t> Type II SNRs can accelerate particles up to the knee through the NRH instability</a:t>
            </a:r>
          </a:p>
        </p:txBody>
      </p:sp>
      <p:sp>
        <p:nvSpPr>
          <p:cNvPr id="9" name="Title 1"/>
          <p:cNvSpPr txBox="1">
            <a:spLocks/>
          </p:cNvSpPr>
          <p:nvPr/>
        </p:nvSpPr>
        <p:spPr>
          <a:xfrm>
            <a:off x="5375808" y="3714197"/>
            <a:ext cx="1440383" cy="789967"/>
          </a:xfrm>
          <a:prstGeom prst="rect">
            <a:avLst/>
          </a:prstGeom>
          <a:no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u="sng" dirty="0">
                <a:solidFill>
                  <a:srgbClr val="FFC000"/>
                </a:solidFill>
                <a:latin typeface="Segoe Print" panose="02000600000000000000" pitchFamily="2" charset="0"/>
                <a:cs typeface="Herculanum"/>
              </a:rPr>
              <a:t>but…</a:t>
            </a:r>
          </a:p>
        </p:txBody>
      </p:sp>
      <p:sp>
        <p:nvSpPr>
          <p:cNvPr id="10" name="Rettangolo 24"/>
          <p:cNvSpPr/>
          <p:nvPr/>
        </p:nvSpPr>
        <p:spPr>
          <a:xfrm>
            <a:off x="4070289" y="63108"/>
            <a:ext cx="4145687"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Main</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Conclusions</a:t>
            </a:r>
            <a:endPar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sp>
        <p:nvSpPr>
          <p:cNvPr id="17" name="TextBox 6"/>
          <p:cNvSpPr txBox="1"/>
          <p:nvPr/>
        </p:nvSpPr>
        <p:spPr>
          <a:xfrm>
            <a:off x="11780" y="5172099"/>
            <a:ext cx="12192000" cy="430887"/>
          </a:xfrm>
          <a:prstGeom prst="rect">
            <a:avLst/>
          </a:prstGeom>
          <a:noFill/>
        </p:spPr>
        <p:txBody>
          <a:bodyPr wrap="square" rtlCol="0">
            <a:spAutoFit/>
          </a:bodyPr>
          <a:lstStyle/>
          <a:p>
            <a:pPr marL="285750" indent="-285750">
              <a:buFont typeface="Wingdings" charset="2"/>
              <a:buChar char="²"/>
            </a:pPr>
            <a:r>
              <a:rPr lang="en-US" sz="2200" dirty="0">
                <a:solidFill>
                  <a:srgbClr val="FFFFFF"/>
                </a:solidFill>
                <a:latin typeface="Segoe Print" panose="02000600000000000000" pitchFamily="2" charset="0"/>
              </a:rPr>
              <a:t> Distant MCs could be "the only hope" of a </a:t>
            </a:r>
            <a:r>
              <a:rPr lang="en-US" sz="2200" dirty="0" err="1">
                <a:solidFill>
                  <a:srgbClr val="FFFFFF"/>
                </a:solidFill>
                <a:latin typeface="Segoe Print" panose="02000600000000000000" pitchFamily="2" charset="0"/>
              </a:rPr>
              <a:t>Pevatron</a:t>
            </a:r>
            <a:r>
              <a:rPr lang="en-US" sz="2200" dirty="0">
                <a:solidFill>
                  <a:srgbClr val="FFFFFF"/>
                </a:solidFill>
                <a:latin typeface="Segoe Print" panose="02000600000000000000" pitchFamily="2" charset="0"/>
              </a:rPr>
              <a:t> detection </a:t>
            </a:r>
            <a:r>
              <a:rPr lang="en-US" dirty="0">
                <a:solidFill>
                  <a:srgbClr val="FFFFFF"/>
                </a:solidFill>
                <a:latin typeface="Segoe Print" panose="02000600000000000000" pitchFamily="2" charset="0"/>
              </a:rPr>
              <a:t>(</a:t>
            </a:r>
            <a:r>
              <a:rPr lang="en-US" dirty="0" err="1">
                <a:solidFill>
                  <a:srgbClr val="FFFFFF"/>
                </a:solidFill>
                <a:latin typeface="Segoe Print" panose="02000600000000000000" pitchFamily="2" charset="0"/>
              </a:rPr>
              <a:t>Gabici</a:t>
            </a:r>
            <a:r>
              <a:rPr lang="en-US" dirty="0">
                <a:solidFill>
                  <a:srgbClr val="FFFFFF"/>
                </a:solidFill>
                <a:latin typeface="Segoe Print" panose="02000600000000000000" pitchFamily="2" charset="0"/>
              </a:rPr>
              <a:t> 2009)</a:t>
            </a:r>
            <a:endParaRPr lang="en-US" sz="2200" dirty="0">
              <a:solidFill>
                <a:srgbClr val="FFFFFF"/>
              </a:solidFill>
              <a:latin typeface="Segoe Print" panose="02000600000000000000" pitchFamily="2" charset="0"/>
            </a:endParaRPr>
          </a:p>
        </p:txBody>
      </p:sp>
      <p:sp>
        <p:nvSpPr>
          <p:cNvPr id="18" name="TextBox 10"/>
          <p:cNvSpPr txBox="1"/>
          <p:nvPr/>
        </p:nvSpPr>
        <p:spPr>
          <a:xfrm>
            <a:off x="1461350" y="6151744"/>
            <a:ext cx="9355671" cy="523220"/>
          </a:xfrm>
          <a:prstGeom prst="rect">
            <a:avLst/>
          </a:prstGeom>
          <a:noFill/>
          <a:ln w="25400">
            <a:solidFill>
              <a:srgbClr val="FFDB00"/>
            </a:solidFill>
          </a:ln>
        </p:spPr>
        <p:txBody>
          <a:bodyPr wrap="square" rtlCol="0">
            <a:spAutoFit/>
          </a:bodyPr>
          <a:lstStyle/>
          <a:p>
            <a:r>
              <a:rPr lang="en-US" sz="2800" dirty="0">
                <a:solidFill>
                  <a:schemeClr val="bg1"/>
                </a:solidFill>
                <a:latin typeface="Segoe Print" panose="02000600000000000000" pitchFamily="2" charset="0"/>
                <a:cs typeface="Lucida Sans"/>
              </a:rPr>
              <a:t>And what if SNR do not were galactic CR sources?</a:t>
            </a:r>
          </a:p>
        </p:txBody>
      </p:sp>
      <p:sp>
        <p:nvSpPr>
          <p:cNvPr id="3" name="TextBox 3">
            <a:extLst>
              <a:ext uri="{FF2B5EF4-FFF2-40B4-BE49-F238E27FC236}">
                <a16:creationId xmlns:a16="http://schemas.microsoft.com/office/drawing/2014/main" id="{7145D8E5-E3D8-4F2D-70C5-0EA203A263C2}"/>
              </a:ext>
            </a:extLst>
          </p:cNvPr>
          <p:cNvSpPr txBox="1"/>
          <p:nvPr/>
        </p:nvSpPr>
        <p:spPr>
          <a:xfrm>
            <a:off x="17416" y="741981"/>
            <a:ext cx="12192000" cy="769441"/>
          </a:xfrm>
          <a:prstGeom prst="rect">
            <a:avLst/>
          </a:prstGeom>
          <a:noFill/>
        </p:spPr>
        <p:txBody>
          <a:bodyPr wrap="square" rtlCol="0">
            <a:spAutoFit/>
          </a:bodyPr>
          <a:lstStyle/>
          <a:p>
            <a:pPr marL="285750" indent="-285750">
              <a:buFont typeface="Wingdings" charset="2"/>
              <a:buChar char="²"/>
            </a:pPr>
            <a:r>
              <a:rPr lang="en-US" sz="2200" dirty="0">
                <a:solidFill>
                  <a:schemeClr val="bg1"/>
                </a:solidFill>
                <a:latin typeface="Segoe Print" panose="02000600000000000000" pitchFamily="2" charset="0"/>
              </a:rPr>
              <a:t> We have the proof of CR energization from some middle-aged SNRs but no proof of freshly accelerated CRs</a:t>
            </a:r>
          </a:p>
        </p:txBody>
      </p:sp>
      <p:sp>
        <p:nvSpPr>
          <p:cNvPr id="12" name="TextBox 3">
            <a:extLst>
              <a:ext uri="{FF2B5EF4-FFF2-40B4-BE49-F238E27FC236}">
                <a16:creationId xmlns:a16="http://schemas.microsoft.com/office/drawing/2014/main" id="{9EA6F605-CE71-33C3-DC4F-7933CD88879F}"/>
              </a:ext>
            </a:extLst>
          </p:cNvPr>
          <p:cNvSpPr txBox="1"/>
          <p:nvPr/>
        </p:nvSpPr>
        <p:spPr>
          <a:xfrm>
            <a:off x="0" y="1685376"/>
            <a:ext cx="12192000" cy="1446550"/>
          </a:xfrm>
          <a:prstGeom prst="rect">
            <a:avLst/>
          </a:prstGeom>
          <a:noFill/>
        </p:spPr>
        <p:txBody>
          <a:bodyPr wrap="square" rtlCol="0">
            <a:spAutoFit/>
          </a:bodyPr>
          <a:lstStyle/>
          <a:p>
            <a:pPr marL="285750" indent="-285750">
              <a:buFont typeface="Wingdings" charset="2"/>
              <a:buChar char="²"/>
            </a:pPr>
            <a:r>
              <a:rPr lang="en-US" sz="2200" dirty="0">
                <a:solidFill>
                  <a:schemeClr val="bg1"/>
                </a:solidFill>
                <a:latin typeface="Segoe Print" panose="02000600000000000000" pitchFamily="2" charset="0"/>
              </a:rPr>
              <a:t> Main hypothesis: </a:t>
            </a:r>
          </a:p>
          <a:p>
            <a:pPr marL="742950" lvl="1" indent="-285750">
              <a:buFont typeface="Wingdings" charset="2"/>
              <a:buChar char="²"/>
            </a:pPr>
            <a:r>
              <a:rPr lang="en-US" sz="2200" dirty="0">
                <a:solidFill>
                  <a:schemeClr val="bg1"/>
                </a:solidFill>
                <a:latin typeface="Segoe Print" panose="02000600000000000000" pitchFamily="2" charset="0"/>
              </a:rPr>
              <a:t>middle-aged SNRs re-accelerate CRs </a:t>
            </a:r>
            <a:r>
              <a:rPr lang="en-US" dirty="0">
                <a:solidFill>
                  <a:schemeClr val="bg1"/>
                </a:solidFill>
                <a:latin typeface="Segoe Print" panose="02000600000000000000" pitchFamily="2" charset="0"/>
              </a:rPr>
              <a:t>(Cardillo et al. 2016)</a:t>
            </a:r>
          </a:p>
          <a:p>
            <a:pPr marL="742950" lvl="1" indent="-285750">
              <a:buFont typeface="Wingdings" charset="2"/>
              <a:buChar char="²"/>
            </a:pPr>
            <a:r>
              <a:rPr lang="en-US" sz="2200" dirty="0">
                <a:solidFill>
                  <a:schemeClr val="bg1"/>
                </a:solidFill>
                <a:latin typeface="Segoe Print" panose="02000600000000000000" pitchFamily="2" charset="0"/>
              </a:rPr>
              <a:t>Middle aged SNRs could accelerate CRs but in regions with suppressed diffusion coefficient </a:t>
            </a:r>
            <a:r>
              <a:rPr lang="en-US" dirty="0">
                <a:solidFill>
                  <a:schemeClr val="bg1"/>
                </a:solidFill>
                <a:latin typeface="Segoe Print" panose="02000600000000000000" pitchFamily="2" charset="0"/>
              </a:rPr>
              <a:t>(Celli et al. 2019)</a:t>
            </a:r>
            <a:endParaRPr lang="en-US" sz="22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9006200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200" fill="hold"/>
                                        <p:tgtEl>
                                          <p:spTgt spid="19"/>
                                        </p:tgtEl>
                                        <p:attrNameLst>
                                          <p:attrName>ppt_w</p:attrName>
                                        </p:attrNameLst>
                                      </p:cBhvr>
                                      <p:tavLst>
                                        <p:tav tm="0">
                                          <p:val>
                                            <p:fltVal val="0"/>
                                          </p:val>
                                        </p:tav>
                                        <p:tav tm="100000">
                                          <p:val>
                                            <p:strVal val="#ppt_w"/>
                                          </p:val>
                                        </p:tav>
                                      </p:tavLst>
                                    </p:anim>
                                    <p:anim calcmode="lin" valueType="num">
                                      <p:cBhvr>
                                        <p:cTn id="36" dur="200" fill="hold"/>
                                        <p:tgtEl>
                                          <p:spTgt spid="19"/>
                                        </p:tgtEl>
                                        <p:attrNameLst>
                                          <p:attrName>ppt_h</p:attrName>
                                        </p:attrNameLst>
                                      </p:cBhvr>
                                      <p:tavLst>
                                        <p:tav tm="0">
                                          <p:val>
                                            <p:fltVal val="0"/>
                                          </p:val>
                                        </p:tav>
                                        <p:tav tm="100000">
                                          <p:val>
                                            <p:strVal val="#ppt_h"/>
                                          </p:val>
                                        </p:tav>
                                      </p:tavLst>
                                    </p:anim>
                                    <p:animEffect transition="in" filter="fade">
                                      <p:cBhvr>
                                        <p:cTn id="37" dur="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7D058CE-0CEB-EC61-980F-3F0B7DC831AC}"/>
              </a:ext>
            </a:extLst>
          </p:cNvPr>
          <p:cNvSpPr txBox="1"/>
          <p:nvPr/>
        </p:nvSpPr>
        <p:spPr>
          <a:xfrm>
            <a:off x="7128386" y="827494"/>
            <a:ext cx="5063614" cy="5940088"/>
          </a:xfrm>
          <a:prstGeom prst="rect">
            <a:avLst/>
          </a:prstGeom>
          <a:noFill/>
        </p:spPr>
        <p:txBody>
          <a:bodyPr wrap="square">
            <a:spAutoFit/>
          </a:bodyPr>
          <a:lstStyle/>
          <a:p>
            <a:pPr marL="285750" indent="-285750">
              <a:buFont typeface="Wingdings" panose="05000000000000000000" pitchFamily="2" charset="2"/>
              <a:buChar char="v"/>
            </a:pPr>
            <a:r>
              <a:rPr lang="it-IT" sz="2000" dirty="0">
                <a:solidFill>
                  <a:schemeClr val="bg1"/>
                </a:solidFill>
                <a:latin typeface="Segoe Print" panose="02000600000000000000" pitchFamily="2" charset="0"/>
              </a:rPr>
              <a:t>Detected VHE-UHE </a:t>
            </a:r>
            <a:r>
              <a:rPr lang="it-IT" sz="2000" dirty="0" err="1">
                <a:solidFill>
                  <a:schemeClr val="bg1"/>
                </a:solidFill>
                <a:latin typeface="Segoe Print" panose="02000600000000000000" pitchFamily="2" charset="0"/>
              </a:rPr>
              <a:t>Emission</a:t>
            </a: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err="1">
                <a:solidFill>
                  <a:schemeClr val="bg1"/>
                </a:solidFill>
                <a:latin typeface="Segoe Print" panose="02000600000000000000" pitchFamily="2" charset="0"/>
              </a:rPr>
              <a:t>Spectral</a:t>
            </a:r>
            <a:r>
              <a:rPr lang="it-IT" sz="2000" dirty="0">
                <a:solidFill>
                  <a:schemeClr val="bg1"/>
                </a:solidFill>
                <a:latin typeface="Segoe Print" panose="02000600000000000000" pitchFamily="2" charset="0"/>
              </a:rPr>
              <a:t> curvature</a:t>
            </a:r>
          </a:p>
          <a:p>
            <a:pPr marL="742950" lvl="1" indent="-285750">
              <a:buFont typeface="Wingdings" panose="05000000000000000000" pitchFamily="2" charset="2"/>
              <a:buChar char="§"/>
            </a:pPr>
            <a:r>
              <a:rPr lang="it-IT" sz="2000" dirty="0">
                <a:solidFill>
                  <a:schemeClr val="bg1"/>
                </a:solidFill>
                <a:latin typeface="Segoe Print" panose="02000600000000000000" pitchFamily="2" charset="0"/>
              </a:rPr>
              <a:t>Signature of Emax, KN, </a:t>
            </a:r>
            <a:r>
              <a:rPr lang="it-IT" sz="2000" dirty="0" err="1">
                <a:solidFill>
                  <a:schemeClr val="bg1"/>
                </a:solidFill>
                <a:latin typeface="Segoe Print" panose="02000600000000000000" pitchFamily="2" charset="0"/>
              </a:rPr>
              <a:t>spectral</a:t>
            </a:r>
            <a:r>
              <a:rPr lang="it-IT" sz="2000" dirty="0">
                <a:solidFill>
                  <a:schemeClr val="bg1"/>
                </a:solidFill>
                <a:latin typeface="Segoe Print" panose="02000600000000000000" pitchFamily="2" charset="0"/>
              </a:rPr>
              <a:t> breaks</a:t>
            </a:r>
          </a:p>
          <a:p>
            <a:pPr marL="742950" lvl="1" indent="-285750">
              <a:buFont typeface="Wingdings" panose="05000000000000000000" pitchFamily="2" charset="2"/>
              <a:buChar char="§"/>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err="1">
                <a:solidFill>
                  <a:schemeClr val="bg1"/>
                </a:solidFill>
                <a:latin typeface="Segoe Print" panose="02000600000000000000" pitchFamily="2" charset="0"/>
              </a:rPr>
              <a:t>Spatially-resolved</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emission</a:t>
            </a: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err="1">
                <a:solidFill>
                  <a:schemeClr val="bg1"/>
                </a:solidFill>
                <a:latin typeface="Segoe Print" panose="02000600000000000000" pitchFamily="2" charset="0"/>
              </a:rPr>
              <a:t>Correlation</a:t>
            </a:r>
            <a:r>
              <a:rPr lang="it-IT" sz="2000" dirty="0">
                <a:solidFill>
                  <a:schemeClr val="bg1"/>
                </a:solidFill>
                <a:latin typeface="Segoe Print" panose="02000600000000000000" pitchFamily="2" charset="0"/>
              </a:rPr>
              <a:t> with target </a:t>
            </a:r>
            <a:r>
              <a:rPr lang="it-IT" sz="2000" dirty="0" err="1">
                <a:solidFill>
                  <a:schemeClr val="bg1"/>
                </a:solidFill>
                <a:latin typeface="Segoe Print" panose="02000600000000000000" pitchFamily="2" charset="0"/>
              </a:rPr>
              <a:t>material</a:t>
            </a:r>
            <a:endParaRPr lang="it-IT" sz="2000" dirty="0">
              <a:solidFill>
                <a:schemeClr val="bg1"/>
              </a:solidFill>
              <a:latin typeface="Segoe Print" panose="02000600000000000000" pitchFamily="2" charset="0"/>
            </a:endParaRPr>
          </a:p>
          <a:p>
            <a:pPr marL="742950" lvl="1" indent="-285750">
              <a:buFont typeface="Wingdings" panose="05000000000000000000" pitchFamily="2" charset="2"/>
              <a:buChar char="§"/>
            </a:pPr>
            <a:r>
              <a:rPr lang="it-IT" sz="2000" dirty="0">
                <a:solidFill>
                  <a:schemeClr val="bg1"/>
                </a:solidFill>
                <a:latin typeface="Segoe Print" panose="02000600000000000000" pitchFamily="2" charset="0"/>
              </a:rPr>
              <a:t>Not </a:t>
            </a:r>
            <a:r>
              <a:rPr lang="it-IT" sz="2000" dirty="0" err="1">
                <a:solidFill>
                  <a:schemeClr val="bg1"/>
                </a:solidFill>
                <a:latin typeface="Segoe Print" panose="02000600000000000000" pitchFamily="2" charset="0"/>
              </a:rPr>
              <a:t>perfect</a:t>
            </a:r>
            <a:r>
              <a:rPr lang="it-IT" sz="2000" dirty="0">
                <a:solidFill>
                  <a:schemeClr val="bg1"/>
                </a:solidFill>
                <a:latin typeface="Segoe Print" panose="02000600000000000000" pitchFamily="2" charset="0"/>
              </a:rPr>
              <a:t>: i.e. </a:t>
            </a:r>
            <a:r>
              <a:rPr lang="it-IT" sz="2000" dirty="0" err="1">
                <a:solidFill>
                  <a:schemeClr val="bg1"/>
                </a:solidFill>
                <a:latin typeface="Segoe Print" panose="02000600000000000000" pitchFamily="2" charset="0"/>
              </a:rPr>
              <a:t>emission</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is</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convolution</a:t>
            </a:r>
            <a:r>
              <a:rPr lang="it-IT" sz="2000" dirty="0">
                <a:solidFill>
                  <a:schemeClr val="bg1"/>
                </a:solidFill>
                <a:latin typeface="Segoe Print" panose="02000600000000000000" pitchFamily="2" charset="0"/>
              </a:rPr>
              <a:t> of CR </a:t>
            </a:r>
            <a:r>
              <a:rPr lang="it-IT" sz="2000" dirty="0" err="1">
                <a:solidFill>
                  <a:schemeClr val="bg1"/>
                </a:solidFill>
                <a:latin typeface="Segoe Print" panose="02000600000000000000" pitchFamily="2" charset="0"/>
              </a:rPr>
              <a:t>distribution</a:t>
            </a:r>
            <a:r>
              <a:rPr lang="it-IT" sz="2000" dirty="0">
                <a:solidFill>
                  <a:schemeClr val="bg1"/>
                </a:solidFill>
                <a:latin typeface="Segoe Print" panose="02000600000000000000" pitchFamily="2" charset="0"/>
              </a:rPr>
              <a:t> with gas</a:t>
            </a:r>
          </a:p>
          <a:p>
            <a:pPr marL="742950" lvl="1" indent="-285750">
              <a:buFont typeface="Wingdings" panose="05000000000000000000" pitchFamily="2" charset="2"/>
              <a:buChar char="§"/>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a:solidFill>
                  <a:schemeClr val="bg1"/>
                </a:solidFill>
                <a:latin typeface="Segoe Print" panose="02000600000000000000" pitchFamily="2" charset="0"/>
              </a:rPr>
              <a:t>Energy-</a:t>
            </a:r>
            <a:r>
              <a:rPr lang="it-IT" sz="2000" dirty="0" err="1">
                <a:solidFill>
                  <a:schemeClr val="bg1"/>
                </a:solidFill>
                <a:latin typeface="Segoe Print" panose="02000600000000000000" pitchFamily="2" charset="0"/>
              </a:rPr>
              <a:t>dependent</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morphology</a:t>
            </a:r>
            <a:endParaRPr lang="it-IT" sz="2000" dirty="0">
              <a:solidFill>
                <a:schemeClr val="bg1"/>
              </a:solidFill>
              <a:latin typeface="Segoe Print" panose="02000600000000000000" pitchFamily="2" charset="0"/>
            </a:endParaRPr>
          </a:p>
          <a:p>
            <a:pPr marL="742950" lvl="1" indent="-285750">
              <a:buFont typeface="Wingdings" panose="05000000000000000000" pitchFamily="2" charset="2"/>
              <a:buChar char="§"/>
            </a:pPr>
            <a:r>
              <a:rPr lang="it-IT" sz="2000" dirty="0" err="1">
                <a:solidFill>
                  <a:schemeClr val="bg1"/>
                </a:solidFill>
                <a:latin typeface="Segoe Print" panose="02000600000000000000" pitchFamily="2" charset="0"/>
              </a:rPr>
              <a:t>Expected</a:t>
            </a:r>
            <a:r>
              <a:rPr lang="it-IT" sz="2000" dirty="0">
                <a:solidFill>
                  <a:schemeClr val="bg1"/>
                </a:solidFill>
                <a:latin typeface="Segoe Print" panose="02000600000000000000" pitchFamily="2" charset="0"/>
              </a:rPr>
              <a:t> in general due to energy </a:t>
            </a:r>
            <a:r>
              <a:rPr lang="it-IT" sz="2000" dirty="0" err="1">
                <a:solidFill>
                  <a:schemeClr val="bg1"/>
                </a:solidFill>
                <a:latin typeface="Segoe Print" panose="02000600000000000000" pitchFamily="2" charset="0"/>
              </a:rPr>
              <a:t>dependence</a:t>
            </a:r>
            <a:r>
              <a:rPr lang="it-IT" sz="2000" dirty="0">
                <a:solidFill>
                  <a:schemeClr val="bg1"/>
                </a:solidFill>
                <a:latin typeface="Segoe Print" panose="02000600000000000000" pitchFamily="2" charset="0"/>
              </a:rPr>
              <a:t> of </a:t>
            </a:r>
            <a:r>
              <a:rPr lang="it-IT" sz="2000" dirty="0" err="1">
                <a:solidFill>
                  <a:schemeClr val="bg1"/>
                </a:solidFill>
                <a:latin typeface="Segoe Print" panose="02000600000000000000" pitchFamily="2" charset="0"/>
              </a:rPr>
              <a:t>transport</a:t>
            </a:r>
            <a:r>
              <a:rPr lang="it-IT" sz="2000" dirty="0">
                <a:solidFill>
                  <a:schemeClr val="bg1"/>
                </a:solidFill>
                <a:latin typeface="Segoe Print" panose="02000600000000000000" pitchFamily="2" charset="0"/>
              </a:rPr>
              <a:t> and/or </a:t>
            </a:r>
            <a:r>
              <a:rPr lang="it-IT" sz="2000" dirty="0" err="1">
                <a:solidFill>
                  <a:schemeClr val="bg1"/>
                </a:solidFill>
                <a:latin typeface="Segoe Print" panose="02000600000000000000" pitchFamily="2" charset="0"/>
              </a:rPr>
              <a:t>cooling</a:t>
            </a:r>
            <a:endParaRPr lang="it-IT" sz="2000" dirty="0">
              <a:solidFill>
                <a:schemeClr val="bg1"/>
              </a:solidFill>
              <a:latin typeface="Segoe Print" panose="02000600000000000000" pitchFamily="2" charset="0"/>
            </a:endParaRPr>
          </a:p>
          <a:p>
            <a:pPr marL="742950" lvl="1" indent="-285750">
              <a:buFont typeface="Wingdings" panose="05000000000000000000" pitchFamily="2" charset="2"/>
              <a:buChar char="§"/>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a:solidFill>
                  <a:schemeClr val="bg1"/>
                </a:solidFill>
                <a:latin typeface="Segoe Print" panose="02000600000000000000" pitchFamily="2" charset="0"/>
              </a:rPr>
              <a:t>A multi-</a:t>
            </a:r>
            <a:r>
              <a:rPr lang="it-IT" sz="2000" dirty="0" err="1">
                <a:solidFill>
                  <a:schemeClr val="bg1"/>
                </a:solidFill>
                <a:latin typeface="Segoe Print" panose="02000600000000000000" pitchFamily="2" charset="0"/>
              </a:rPr>
              <a:t>wavelength</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counterpart</a:t>
            </a:r>
            <a:r>
              <a:rPr lang="it-IT" sz="2000" dirty="0">
                <a:solidFill>
                  <a:schemeClr val="bg1"/>
                </a:solidFill>
                <a:latin typeface="Segoe Print" panose="02000600000000000000" pitchFamily="2" charset="0"/>
              </a:rPr>
              <a:t>!</a:t>
            </a:r>
          </a:p>
        </p:txBody>
      </p:sp>
      <p:sp>
        <p:nvSpPr>
          <p:cNvPr id="3" name="CasellaDiTesto 2">
            <a:extLst>
              <a:ext uri="{FF2B5EF4-FFF2-40B4-BE49-F238E27FC236}">
                <a16:creationId xmlns:a16="http://schemas.microsoft.com/office/drawing/2014/main" id="{EA05BBC2-232A-5CD3-BA11-EC27FAB34DEC}"/>
              </a:ext>
            </a:extLst>
          </p:cNvPr>
          <p:cNvSpPr txBox="1"/>
          <p:nvPr/>
        </p:nvSpPr>
        <p:spPr>
          <a:xfrm>
            <a:off x="0" y="682158"/>
            <a:ext cx="5063613" cy="6555641"/>
          </a:xfrm>
          <a:prstGeom prst="rect">
            <a:avLst/>
          </a:prstGeom>
          <a:noFill/>
        </p:spPr>
        <p:txBody>
          <a:bodyPr wrap="square">
            <a:spAutoFit/>
          </a:bodyPr>
          <a:lstStyle/>
          <a:p>
            <a:pPr marL="285750" indent="-285750">
              <a:buFont typeface="Wingdings" panose="05000000000000000000" pitchFamily="2" charset="2"/>
              <a:buChar char="v"/>
            </a:pP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Energetics</a:t>
            </a:r>
            <a:endParaRPr lang="it-IT" sz="2000" dirty="0">
              <a:solidFill>
                <a:schemeClr val="bg1"/>
              </a:solidFill>
              <a:latin typeface="Segoe Print" panose="02000600000000000000" pitchFamily="2" charset="0"/>
            </a:endParaRPr>
          </a:p>
          <a:p>
            <a:pPr lvl="1"/>
            <a:r>
              <a:rPr lang="en-US" sz="2000" dirty="0">
                <a:solidFill>
                  <a:schemeClr val="bg1"/>
                </a:solidFill>
                <a:latin typeface="Segoe Print" panose="02000600000000000000" pitchFamily="2" charset="0"/>
              </a:rPr>
              <a:t>	P</a:t>
            </a:r>
            <a:r>
              <a:rPr lang="en-US" sz="2000" baseline="-25000" dirty="0">
                <a:solidFill>
                  <a:schemeClr val="bg1"/>
                </a:solidFill>
                <a:latin typeface="Segoe Print" panose="02000600000000000000" pitchFamily="2" charset="0"/>
              </a:rPr>
              <a:t>CR</a:t>
            </a:r>
            <a:r>
              <a:rPr lang="en-US" sz="2000" dirty="0">
                <a:solidFill>
                  <a:schemeClr val="bg1"/>
                </a:solidFill>
                <a:latin typeface="Segoe Print" panose="02000600000000000000" pitchFamily="2" charset="0"/>
              </a:rPr>
              <a:t> ∼ 10</a:t>
            </a:r>
            <a:r>
              <a:rPr lang="en-US" sz="2000" baseline="30000" dirty="0">
                <a:solidFill>
                  <a:schemeClr val="bg1"/>
                </a:solidFill>
                <a:latin typeface="Segoe Print" panose="02000600000000000000" pitchFamily="2" charset="0"/>
              </a:rPr>
              <a:t>40</a:t>
            </a:r>
            <a:r>
              <a:rPr lang="en-US" sz="2000" dirty="0">
                <a:solidFill>
                  <a:schemeClr val="bg1"/>
                </a:solidFill>
                <a:latin typeface="Segoe Print" panose="02000600000000000000" pitchFamily="2" charset="0"/>
              </a:rPr>
              <a:t> − 10</a:t>
            </a:r>
            <a:r>
              <a:rPr lang="en-US" sz="2000" baseline="30000" dirty="0">
                <a:solidFill>
                  <a:schemeClr val="bg1"/>
                </a:solidFill>
                <a:latin typeface="Segoe Print" panose="02000600000000000000" pitchFamily="2" charset="0"/>
              </a:rPr>
              <a:t>41</a:t>
            </a:r>
            <a:r>
              <a:rPr lang="en-US" sz="2000" dirty="0">
                <a:solidFill>
                  <a:schemeClr val="bg1"/>
                </a:solidFill>
                <a:latin typeface="Segoe Print" panose="02000600000000000000" pitchFamily="2" charset="0"/>
              </a:rPr>
              <a:t> erg/s</a:t>
            </a:r>
          </a:p>
          <a:p>
            <a:endParaRPr lang="en-US"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a:solidFill>
                  <a:schemeClr val="bg1"/>
                </a:solidFill>
                <a:latin typeface="Segoe Print" panose="02000600000000000000" pitchFamily="2" charset="0"/>
              </a:rPr>
              <a:t> Power-</a:t>
            </a:r>
            <a:r>
              <a:rPr lang="it-IT" sz="2000" dirty="0" err="1">
                <a:solidFill>
                  <a:schemeClr val="bg1"/>
                </a:solidFill>
                <a:latin typeface="Segoe Print" panose="02000600000000000000" pitchFamily="2" charset="0"/>
              </a:rPr>
              <a:t>law</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injected</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spectrum</a:t>
            </a:r>
            <a:endParaRPr lang="it-IT" sz="2000" dirty="0">
              <a:solidFill>
                <a:schemeClr val="bg1"/>
              </a:solidFill>
              <a:latin typeface="Segoe Print" panose="02000600000000000000" pitchFamily="2" charset="0"/>
            </a:endParaRPr>
          </a:p>
          <a:p>
            <a:pPr marL="742950" lvl="1" indent="-285750">
              <a:buFont typeface="Wingdings" panose="05000000000000000000" pitchFamily="2" charset="2"/>
              <a:buChar char="§"/>
            </a:pPr>
            <a:r>
              <a:rPr lang="it-IT" sz="2000" dirty="0" err="1">
                <a:solidFill>
                  <a:schemeClr val="bg1"/>
                </a:solidFill>
                <a:latin typeface="Segoe Print" panose="02000600000000000000" pitchFamily="2" charset="0"/>
              </a:rPr>
              <a:t>Required</a:t>
            </a:r>
            <a:r>
              <a:rPr lang="it-IT" sz="2000" dirty="0">
                <a:solidFill>
                  <a:schemeClr val="bg1"/>
                </a:solidFill>
                <a:latin typeface="Segoe Print" panose="02000600000000000000" pitchFamily="2" charset="0"/>
              </a:rPr>
              <a:t> from </a:t>
            </a:r>
            <a:r>
              <a:rPr lang="it-IT" sz="2000" dirty="0" err="1">
                <a:solidFill>
                  <a:schemeClr val="bg1"/>
                </a:solidFill>
                <a:latin typeface="Segoe Print" panose="02000600000000000000" pitchFamily="2" charset="0"/>
              </a:rPr>
              <a:t>acceleration</a:t>
            </a:r>
            <a:r>
              <a:rPr lang="it-IT" sz="2000" dirty="0">
                <a:solidFill>
                  <a:schemeClr val="bg1"/>
                </a:solidFill>
                <a:latin typeface="Segoe Print" panose="02000600000000000000" pitchFamily="2" charset="0"/>
              </a:rPr>
              <a:t> theory</a:t>
            </a:r>
          </a:p>
          <a:p>
            <a:pPr marL="285750" indent="-285750">
              <a:buFont typeface="Wingdings" panose="05000000000000000000" pitchFamily="2" charset="2"/>
              <a:buChar char="v"/>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a:solidFill>
                  <a:schemeClr val="bg1"/>
                </a:solidFill>
                <a:latin typeface="Segoe Print" panose="02000600000000000000" pitchFamily="2" charset="0"/>
              </a:rPr>
              <a:t> Maximum energy</a:t>
            </a:r>
          </a:p>
          <a:p>
            <a:pPr marL="742950" lvl="1" indent="-285750">
              <a:buFont typeface="Wingdings" panose="05000000000000000000" pitchFamily="2" charset="2"/>
              <a:buChar char="§"/>
            </a:pPr>
            <a:r>
              <a:rPr lang="it-IT" sz="2000" dirty="0" err="1">
                <a:solidFill>
                  <a:schemeClr val="bg1"/>
                </a:solidFill>
                <a:latin typeface="Segoe Print" panose="02000600000000000000" pitchFamily="2" charset="0"/>
              </a:rPr>
              <a:t>They</a:t>
            </a:r>
            <a:r>
              <a:rPr lang="it-IT" sz="2000" dirty="0">
                <a:solidFill>
                  <a:schemeClr val="bg1"/>
                </a:solidFill>
                <a:latin typeface="Segoe Print" panose="02000600000000000000" pitchFamily="2" charset="0"/>
              </a:rPr>
              <a:t> must </a:t>
            </a:r>
            <a:r>
              <a:rPr lang="it-IT" sz="2000" dirty="0" err="1">
                <a:solidFill>
                  <a:schemeClr val="bg1"/>
                </a:solidFill>
                <a:latin typeface="Segoe Print" panose="02000600000000000000" pitchFamily="2" charset="0"/>
              </a:rPr>
              <a:t>explain</a:t>
            </a:r>
            <a:r>
              <a:rPr lang="it-IT" sz="2000" dirty="0">
                <a:solidFill>
                  <a:schemeClr val="bg1"/>
                </a:solidFill>
                <a:latin typeface="Segoe Print" panose="02000600000000000000" pitchFamily="2" charset="0"/>
              </a:rPr>
              <a:t> the </a:t>
            </a:r>
            <a:r>
              <a:rPr lang="it-IT" sz="2000" dirty="0" err="1">
                <a:solidFill>
                  <a:schemeClr val="bg1"/>
                </a:solidFill>
                <a:latin typeface="Segoe Print" panose="02000600000000000000" pitchFamily="2" charset="0"/>
              </a:rPr>
              <a:t>PeV</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proton</a:t>
            </a:r>
            <a:r>
              <a:rPr lang="it-IT" sz="2000" dirty="0">
                <a:solidFill>
                  <a:schemeClr val="bg1"/>
                </a:solidFill>
                <a:latin typeface="Segoe Print" panose="02000600000000000000" pitchFamily="2" charset="0"/>
              </a:rPr>
              <a:t> energies</a:t>
            </a:r>
          </a:p>
          <a:p>
            <a:pPr marL="285750" indent="-285750">
              <a:buFont typeface="Wingdings" panose="05000000000000000000" pitchFamily="2" charset="2"/>
              <a:buChar char="v"/>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err="1">
                <a:solidFill>
                  <a:schemeClr val="bg1"/>
                </a:solidFill>
                <a:latin typeface="Segoe Print" panose="02000600000000000000" pitchFamily="2" charset="0"/>
              </a:rPr>
              <a:t>Anisotropy</a:t>
            </a:r>
            <a:endParaRPr lang="it-IT" sz="2000" dirty="0">
              <a:solidFill>
                <a:schemeClr val="bg1"/>
              </a:solidFill>
              <a:latin typeface="Segoe Print" panose="02000600000000000000" pitchFamily="2" charset="0"/>
            </a:endParaRPr>
          </a:p>
          <a:p>
            <a:pPr marL="742950" lvl="1" indent="-285750">
              <a:buFont typeface="Wingdings" panose="05000000000000000000" pitchFamily="2" charset="2"/>
              <a:buChar char="§"/>
            </a:pPr>
            <a:r>
              <a:rPr lang="it-IT" sz="2000" dirty="0">
                <a:solidFill>
                  <a:schemeClr val="bg1"/>
                </a:solidFill>
                <a:latin typeface="Segoe Print" panose="02000600000000000000" pitchFamily="2" charset="0"/>
              </a:rPr>
              <a:t>Source </a:t>
            </a:r>
            <a:r>
              <a:rPr lang="it-IT" sz="2000" dirty="0" err="1">
                <a:solidFill>
                  <a:schemeClr val="bg1"/>
                </a:solidFill>
                <a:latin typeface="Segoe Print" panose="02000600000000000000" pitchFamily="2" charset="0"/>
              </a:rPr>
              <a:t>distribution</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has</a:t>
            </a:r>
            <a:r>
              <a:rPr lang="it-IT" sz="2000" dirty="0">
                <a:solidFill>
                  <a:schemeClr val="bg1"/>
                </a:solidFill>
                <a:latin typeface="Segoe Print" panose="02000600000000000000" pitchFamily="2" charset="0"/>
              </a:rPr>
              <a:t> to be </a:t>
            </a:r>
            <a:r>
              <a:rPr lang="it-IT" sz="2000" dirty="0" err="1">
                <a:solidFill>
                  <a:schemeClr val="bg1"/>
                </a:solidFill>
                <a:latin typeface="Segoe Print" panose="02000600000000000000" pitchFamily="2" charset="0"/>
              </a:rPr>
              <a:t>correlated</a:t>
            </a:r>
            <a:r>
              <a:rPr lang="it-IT" sz="2000" dirty="0">
                <a:solidFill>
                  <a:schemeClr val="bg1"/>
                </a:solidFill>
                <a:latin typeface="Segoe Print" panose="02000600000000000000" pitchFamily="2" charset="0"/>
              </a:rPr>
              <a:t> with CR </a:t>
            </a:r>
            <a:r>
              <a:rPr lang="it-IT" sz="2000" dirty="0" err="1">
                <a:solidFill>
                  <a:schemeClr val="bg1"/>
                </a:solidFill>
                <a:latin typeface="Segoe Print" panose="02000600000000000000" pitchFamily="2" charset="0"/>
              </a:rPr>
              <a:t>anisotropy</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at</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PeV</a:t>
            </a:r>
            <a:r>
              <a:rPr lang="it-IT" sz="2000" dirty="0">
                <a:solidFill>
                  <a:schemeClr val="bg1"/>
                </a:solidFill>
                <a:latin typeface="Segoe Print" panose="02000600000000000000" pitchFamily="2" charset="0"/>
              </a:rPr>
              <a:t>, ~10</a:t>
            </a:r>
            <a:r>
              <a:rPr lang="it-IT" sz="2000" baseline="30000" dirty="0">
                <a:solidFill>
                  <a:schemeClr val="bg1"/>
                </a:solidFill>
                <a:latin typeface="Segoe Print" panose="02000600000000000000" pitchFamily="2" charset="0"/>
              </a:rPr>
              <a:t>-3</a:t>
            </a:r>
            <a:r>
              <a:rPr lang="it-IT" sz="2000" dirty="0">
                <a:solidFill>
                  <a:schemeClr val="bg1"/>
                </a:solidFill>
                <a:latin typeface="Segoe Print" panose="02000600000000000000" pitchFamily="2" charset="0"/>
              </a:rPr>
              <a:t>)</a:t>
            </a:r>
          </a:p>
          <a:p>
            <a:pPr marL="742950" lvl="1" indent="-285750">
              <a:buFont typeface="Wingdings" panose="05000000000000000000" pitchFamily="2" charset="2"/>
              <a:buChar char="§"/>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Composition</a:t>
            </a:r>
            <a:endParaRPr lang="it-IT" sz="2000" dirty="0">
              <a:solidFill>
                <a:schemeClr val="bg1"/>
              </a:solidFill>
              <a:latin typeface="Segoe Print" panose="02000600000000000000" pitchFamily="2" charset="0"/>
            </a:endParaRPr>
          </a:p>
          <a:p>
            <a:pPr marL="742950" lvl="1" indent="-285750">
              <a:buFont typeface="Wingdings" panose="05000000000000000000" pitchFamily="2" charset="2"/>
              <a:buChar char="§"/>
            </a:pPr>
            <a:r>
              <a:rPr lang="it-IT" sz="2000" dirty="0" err="1">
                <a:solidFill>
                  <a:schemeClr val="bg1"/>
                </a:solidFill>
                <a:latin typeface="Segoe Print" panose="02000600000000000000" pitchFamily="2" charset="0"/>
              </a:rPr>
              <a:t>They</a:t>
            </a:r>
            <a:r>
              <a:rPr lang="it-IT" sz="2000" dirty="0">
                <a:solidFill>
                  <a:schemeClr val="bg1"/>
                </a:solidFill>
                <a:latin typeface="Segoe Print" panose="02000600000000000000" pitchFamily="2" charset="0"/>
              </a:rPr>
              <a:t> must </a:t>
            </a:r>
            <a:r>
              <a:rPr lang="it-IT" sz="2000" dirty="0" err="1">
                <a:solidFill>
                  <a:schemeClr val="bg1"/>
                </a:solidFill>
                <a:latin typeface="Segoe Print" panose="02000600000000000000" pitchFamily="2" charset="0"/>
              </a:rPr>
              <a:t>explain</a:t>
            </a:r>
            <a:r>
              <a:rPr lang="it-IT" sz="2000" dirty="0">
                <a:solidFill>
                  <a:schemeClr val="bg1"/>
                </a:solidFill>
                <a:latin typeface="Segoe Print" panose="02000600000000000000" pitchFamily="2" charset="0"/>
              </a:rPr>
              <a:t> CR </a:t>
            </a:r>
            <a:r>
              <a:rPr lang="it-IT" sz="2000" dirty="0" err="1">
                <a:solidFill>
                  <a:schemeClr val="bg1"/>
                </a:solidFill>
                <a:latin typeface="Segoe Print" panose="02000600000000000000" pitchFamily="2" charset="0"/>
              </a:rPr>
              <a:t>composition</a:t>
            </a:r>
            <a:r>
              <a:rPr lang="it-IT" sz="2000" dirty="0">
                <a:solidFill>
                  <a:schemeClr val="bg1"/>
                </a:solidFill>
                <a:latin typeface="Segoe Print" panose="02000600000000000000" pitchFamily="2" charset="0"/>
              </a:rPr>
              <a:t> and </a:t>
            </a:r>
            <a:r>
              <a:rPr lang="it-IT" sz="2000" dirty="0" err="1">
                <a:solidFill>
                  <a:schemeClr val="bg1"/>
                </a:solidFill>
                <a:latin typeface="Segoe Print" panose="02000600000000000000" pitchFamily="2" charset="0"/>
              </a:rPr>
              <a:t>its</a:t>
            </a:r>
            <a:r>
              <a:rPr lang="it-IT" sz="2000" dirty="0">
                <a:solidFill>
                  <a:schemeClr val="bg1"/>
                </a:solidFill>
                <a:latin typeface="Segoe Print" panose="02000600000000000000" pitchFamily="2" charset="0"/>
              </a:rPr>
              <a:t> energy </a:t>
            </a:r>
            <a:r>
              <a:rPr lang="it-IT" sz="2000" dirty="0" err="1">
                <a:solidFill>
                  <a:schemeClr val="bg1"/>
                </a:solidFill>
                <a:latin typeface="Segoe Print" panose="02000600000000000000" pitchFamily="2" charset="0"/>
              </a:rPr>
              <a:t>dependence</a:t>
            </a: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endParaRPr lang="it-IT" sz="2000" dirty="0">
              <a:solidFill>
                <a:schemeClr val="bg1"/>
              </a:solidFill>
              <a:latin typeface="Segoe Print" panose="02000600000000000000" pitchFamily="2" charset="0"/>
            </a:endParaRPr>
          </a:p>
        </p:txBody>
      </p:sp>
      <p:sp>
        <p:nvSpPr>
          <p:cNvPr id="8" name="Rettangolo 24">
            <a:extLst>
              <a:ext uri="{FF2B5EF4-FFF2-40B4-BE49-F238E27FC236}">
                <a16:creationId xmlns:a16="http://schemas.microsoft.com/office/drawing/2014/main" id="{45F9127D-3522-D2D9-E44C-2433871C7BFD}"/>
              </a:ext>
            </a:extLst>
          </p:cNvPr>
          <p:cNvSpPr/>
          <p:nvPr/>
        </p:nvSpPr>
        <p:spPr>
          <a:xfrm>
            <a:off x="4718470" y="2390318"/>
            <a:ext cx="2403365" cy="1569660"/>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200" u="sng"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38100" dist="38100" dir="2700000" algn="tl">
                    <a:srgbClr val="000000">
                      <a:alpha val="43137"/>
                    </a:srgbClr>
                  </a:outerShdw>
                </a:effectLst>
                <a:latin typeface="Segoe Print" panose="02000600000000000000" pitchFamily="2" charset="0"/>
                <a:ea typeface="Chalkboard" charset="0"/>
                <a:cs typeface="Chalkboard" charset="0"/>
              </a:rPr>
              <a:t>Receipt</a:t>
            </a:r>
            <a:r>
              <a:rPr lang="it-IT" sz="3200" u="sng"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38100" dist="38100" dir="2700000" algn="tl">
                    <a:srgbClr val="000000">
                      <a:alpha val="43137"/>
                    </a:srgbClr>
                  </a:outerShdw>
                </a:effectLst>
                <a:latin typeface="Segoe Print" panose="02000600000000000000" pitchFamily="2" charset="0"/>
                <a:ea typeface="Chalkboard" charset="0"/>
                <a:cs typeface="Chalkboard" charset="0"/>
              </a:rPr>
              <a:t> to be a CR source</a:t>
            </a:r>
          </a:p>
        </p:txBody>
      </p:sp>
      <p:sp>
        <p:nvSpPr>
          <p:cNvPr id="9" name="Rettangolo 24">
            <a:extLst>
              <a:ext uri="{FF2B5EF4-FFF2-40B4-BE49-F238E27FC236}">
                <a16:creationId xmlns:a16="http://schemas.microsoft.com/office/drawing/2014/main" id="{BB3E3634-DA0A-ECA6-752A-09236B4C8DFD}"/>
              </a:ext>
            </a:extLst>
          </p:cNvPr>
          <p:cNvSpPr/>
          <p:nvPr/>
        </p:nvSpPr>
        <p:spPr>
          <a:xfrm>
            <a:off x="2694941" y="20904"/>
            <a:ext cx="6896440"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Where do most CRs come from?</a:t>
            </a:r>
          </a:p>
        </p:txBody>
      </p:sp>
      <p:sp>
        <p:nvSpPr>
          <p:cNvPr id="10" name="CasellaDiTesto 9">
            <a:extLst>
              <a:ext uri="{FF2B5EF4-FFF2-40B4-BE49-F238E27FC236}">
                <a16:creationId xmlns:a16="http://schemas.microsoft.com/office/drawing/2014/main" id="{B97E3C25-5FCC-9BC2-0ED6-73F8C846EDF3}"/>
              </a:ext>
            </a:extLst>
          </p:cNvPr>
          <p:cNvSpPr txBox="1"/>
          <p:nvPr/>
        </p:nvSpPr>
        <p:spPr>
          <a:xfrm>
            <a:off x="4453751" y="3959979"/>
            <a:ext cx="2932805" cy="369332"/>
          </a:xfrm>
          <a:prstGeom prst="rect">
            <a:avLst/>
          </a:prstGeom>
          <a:noFill/>
        </p:spPr>
        <p:txBody>
          <a:bodyPr wrap="square" rtlCol="0">
            <a:spAutoFit/>
          </a:bodyPr>
          <a:lstStyle/>
          <a:p>
            <a:pPr algn="ctr"/>
            <a:r>
              <a:rPr lang="it-IT" dirty="0" err="1">
                <a:solidFill>
                  <a:srgbClr val="FFFF00"/>
                </a:solidFill>
                <a:latin typeface="Tekton Pro" pitchFamily="34" charset="0"/>
              </a:rPr>
              <a:t>MC&amp;Giuliani</a:t>
            </a:r>
            <a:r>
              <a:rPr lang="it-IT" dirty="0">
                <a:solidFill>
                  <a:srgbClr val="FFFF00"/>
                </a:solidFill>
                <a:latin typeface="Tekton Pro" pitchFamily="34" charset="0"/>
              </a:rPr>
              <a:t> 2023</a:t>
            </a:r>
          </a:p>
        </p:txBody>
      </p:sp>
      <p:sp>
        <p:nvSpPr>
          <p:cNvPr id="11" name="Rettangolo arrotondato 26">
            <a:extLst>
              <a:ext uri="{FF2B5EF4-FFF2-40B4-BE49-F238E27FC236}">
                <a16:creationId xmlns:a16="http://schemas.microsoft.com/office/drawing/2014/main" id="{07146FD6-083D-3D6E-5BB6-BB7146D12B6B}"/>
              </a:ext>
            </a:extLst>
          </p:cNvPr>
          <p:cNvSpPr/>
          <p:nvPr/>
        </p:nvSpPr>
        <p:spPr>
          <a:xfrm>
            <a:off x="356855" y="98910"/>
            <a:ext cx="1680692" cy="428761"/>
          </a:xfrm>
          <a:prstGeom prst="round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Theory</a:t>
            </a:r>
          </a:p>
        </p:txBody>
      </p:sp>
      <p:sp>
        <p:nvSpPr>
          <p:cNvPr id="12" name="Rettangolo arrotondato 26">
            <a:extLst>
              <a:ext uri="{FF2B5EF4-FFF2-40B4-BE49-F238E27FC236}">
                <a16:creationId xmlns:a16="http://schemas.microsoft.com/office/drawing/2014/main" id="{CCB3AE6A-CDAD-8C5D-FD6A-9C2BBB5025C2}"/>
              </a:ext>
            </a:extLst>
          </p:cNvPr>
          <p:cNvSpPr/>
          <p:nvPr/>
        </p:nvSpPr>
        <p:spPr>
          <a:xfrm>
            <a:off x="9850788" y="90418"/>
            <a:ext cx="2161338" cy="445744"/>
          </a:xfrm>
          <a:prstGeom prst="round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Observations</a:t>
            </a:r>
          </a:p>
        </p:txBody>
      </p:sp>
    </p:spTree>
    <p:extLst>
      <p:ext uri="{BB962C8B-B14F-4D97-AF65-F5344CB8AC3E}">
        <p14:creationId xmlns:p14="http://schemas.microsoft.com/office/powerpoint/2010/main" val="34981302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left)">
                                      <p:cBhvr>
                                        <p:cTn id="29" dur="500"/>
                                        <p:tgtEl>
                                          <p:spTgt spid="3">
                                            <p:txEl>
                                              <p:pRg st="6" end="6"/>
                                            </p:txEl>
                                          </p:spTgt>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wipe(left)">
                                      <p:cBhvr>
                                        <p:cTn id="33" dur="500"/>
                                        <p:tgtEl>
                                          <p:spTgt spid="3">
                                            <p:txEl>
                                              <p:pRg st="7" end="7"/>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wipe(left)">
                                      <p:cBhvr>
                                        <p:cTn id="37" dur="500"/>
                                        <p:tgtEl>
                                          <p:spTgt spid="3">
                                            <p:txEl>
                                              <p:pRg st="9" end="9"/>
                                            </p:txEl>
                                          </p:spTgt>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wipe(left)">
                                      <p:cBhvr>
                                        <p:cTn id="41" dur="500"/>
                                        <p:tgtEl>
                                          <p:spTgt spid="3">
                                            <p:txEl>
                                              <p:pRg st="10" end="10"/>
                                            </p:txEl>
                                          </p:spTgt>
                                        </p:tgtEl>
                                      </p:cBhvr>
                                    </p:animEffect>
                                  </p:childTnLst>
                                </p:cTn>
                              </p:par>
                            </p:childTnLst>
                          </p:cTn>
                        </p:par>
                        <p:par>
                          <p:cTn id="42" fill="hold">
                            <p:stCondLst>
                              <p:cond delay="4500"/>
                            </p:stCondLst>
                            <p:childTnLst>
                              <p:par>
                                <p:cTn id="43" presetID="22" presetClass="entr" presetSubtype="8" fill="hold" nodeType="after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wipe(left)">
                                      <p:cBhvr>
                                        <p:cTn id="45" dur="500"/>
                                        <p:tgtEl>
                                          <p:spTgt spid="3">
                                            <p:txEl>
                                              <p:pRg st="12" end="12"/>
                                            </p:txEl>
                                          </p:spTgt>
                                        </p:tgtEl>
                                      </p:cBhvr>
                                    </p:animEffect>
                                  </p:childTnLst>
                                </p:cTn>
                              </p:par>
                            </p:childTnLst>
                          </p:cTn>
                        </p:par>
                        <p:par>
                          <p:cTn id="46" fill="hold">
                            <p:stCondLst>
                              <p:cond delay="5000"/>
                            </p:stCondLst>
                            <p:childTnLst>
                              <p:par>
                                <p:cTn id="47" presetID="22" presetClass="entr" presetSubtype="8" fill="hold" nodeType="after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Effect transition="in" filter="wipe(left)">
                                      <p:cBhvr>
                                        <p:cTn id="49" dur="500"/>
                                        <p:tgtEl>
                                          <p:spTgt spid="3">
                                            <p:txEl>
                                              <p:pRg st="13" end="1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4">
                                            <p:txEl>
                                              <p:pRg st="0" end="0"/>
                                            </p:txEl>
                                          </p:spTgt>
                                        </p:tgtEl>
                                        <p:attrNameLst>
                                          <p:attrName>style.visibility</p:attrName>
                                        </p:attrNameLst>
                                      </p:cBhvr>
                                      <p:to>
                                        <p:strVal val="visible"/>
                                      </p:to>
                                    </p:set>
                                    <p:animEffect transition="in" filter="wipe(left)">
                                      <p:cBhvr>
                                        <p:cTn id="60" dur="500"/>
                                        <p:tgtEl>
                                          <p:spTgt spid="4">
                                            <p:txEl>
                                              <p:pRg st="0" end="0"/>
                                            </p:txEl>
                                          </p:spTgt>
                                        </p:tgtEl>
                                      </p:cBhvr>
                                    </p:animEffect>
                                  </p:childTnLst>
                                </p:cTn>
                              </p:par>
                            </p:childTnLst>
                          </p:cTn>
                        </p:par>
                        <p:par>
                          <p:cTn id="61" fill="hold">
                            <p:stCondLst>
                              <p:cond delay="1000"/>
                            </p:stCondLst>
                            <p:childTnLst>
                              <p:par>
                                <p:cTn id="62" presetID="22" presetClass="entr" presetSubtype="8" fill="hold" nodeType="after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wipe(left)">
                                      <p:cBhvr>
                                        <p:cTn id="64" dur="500"/>
                                        <p:tgtEl>
                                          <p:spTgt spid="4">
                                            <p:txEl>
                                              <p:pRg st="2" end="2"/>
                                            </p:txEl>
                                          </p:spTgt>
                                        </p:tgtEl>
                                      </p:cBhvr>
                                    </p:animEffect>
                                  </p:childTnLst>
                                </p:cTn>
                              </p:par>
                            </p:childTnLst>
                          </p:cTn>
                        </p:par>
                        <p:par>
                          <p:cTn id="65" fill="hold">
                            <p:stCondLst>
                              <p:cond delay="1500"/>
                            </p:stCondLst>
                            <p:childTnLst>
                              <p:par>
                                <p:cTn id="66" presetID="22" presetClass="entr" presetSubtype="8" fill="hold" nodeType="afterEffect">
                                  <p:stCondLst>
                                    <p:cond delay="0"/>
                                  </p:stCondLst>
                                  <p:childTnLst>
                                    <p:set>
                                      <p:cBhvr>
                                        <p:cTn id="67" dur="1" fill="hold">
                                          <p:stCondLst>
                                            <p:cond delay="0"/>
                                          </p:stCondLst>
                                        </p:cTn>
                                        <p:tgtEl>
                                          <p:spTgt spid="4">
                                            <p:txEl>
                                              <p:pRg st="3" end="3"/>
                                            </p:txEl>
                                          </p:spTgt>
                                        </p:tgtEl>
                                        <p:attrNameLst>
                                          <p:attrName>style.visibility</p:attrName>
                                        </p:attrNameLst>
                                      </p:cBhvr>
                                      <p:to>
                                        <p:strVal val="visible"/>
                                      </p:to>
                                    </p:set>
                                    <p:animEffect transition="in" filter="wipe(left)">
                                      <p:cBhvr>
                                        <p:cTn id="68" dur="500"/>
                                        <p:tgtEl>
                                          <p:spTgt spid="4">
                                            <p:txEl>
                                              <p:pRg st="3" end="3"/>
                                            </p:txEl>
                                          </p:spTgt>
                                        </p:tgtEl>
                                      </p:cBhvr>
                                    </p:animEffect>
                                  </p:childTnLst>
                                </p:cTn>
                              </p:par>
                            </p:childTnLst>
                          </p:cTn>
                        </p:par>
                        <p:par>
                          <p:cTn id="69" fill="hold">
                            <p:stCondLst>
                              <p:cond delay="2000"/>
                            </p:stCondLst>
                            <p:childTnLst>
                              <p:par>
                                <p:cTn id="70" presetID="22" presetClass="entr" presetSubtype="8" fill="hold" nodeType="afterEffect">
                                  <p:stCondLst>
                                    <p:cond delay="0"/>
                                  </p:stCondLst>
                                  <p:childTnLst>
                                    <p:set>
                                      <p:cBhvr>
                                        <p:cTn id="71" dur="1" fill="hold">
                                          <p:stCondLst>
                                            <p:cond delay="0"/>
                                          </p:stCondLst>
                                        </p:cTn>
                                        <p:tgtEl>
                                          <p:spTgt spid="4">
                                            <p:txEl>
                                              <p:pRg st="5" end="5"/>
                                            </p:txEl>
                                          </p:spTgt>
                                        </p:tgtEl>
                                        <p:attrNameLst>
                                          <p:attrName>style.visibility</p:attrName>
                                        </p:attrNameLst>
                                      </p:cBhvr>
                                      <p:to>
                                        <p:strVal val="visible"/>
                                      </p:to>
                                    </p:set>
                                    <p:animEffect transition="in" filter="wipe(left)">
                                      <p:cBhvr>
                                        <p:cTn id="72" dur="500"/>
                                        <p:tgtEl>
                                          <p:spTgt spid="4">
                                            <p:txEl>
                                              <p:pRg st="5" end="5"/>
                                            </p:txEl>
                                          </p:spTgt>
                                        </p:tgtEl>
                                      </p:cBhvr>
                                    </p:animEffect>
                                  </p:childTnLst>
                                </p:cTn>
                              </p:par>
                            </p:childTnLst>
                          </p:cTn>
                        </p:par>
                        <p:par>
                          <p:cTn id="73" fill="hold">
                            <p:stCondLst>
                              <p:cond delay="2500"/>
                            </p:stCondLst>
                            <p:childTnLst>
                              <p:par>
                                <p:cTn id="74" presetID="22" presetClass="entr" presetSubtype="8" fill="hold" nodeType="afterEffect">
                                  <p:stCondLst>
                                    <p:cond delay="0"/>
                                  </p:stCondLst>
                                  <p:childTnLst>
                                    <p:set>
                                      <p:cBhvr>
                                        <p:cTn id="75" dur="1" fill="hold">
                                          <p:stCondLst>
                                            <p:cond delay="0"/>
                                          </p:stCondLst>
                                        </p:cTn>
                                        <p:tgtEl>
                                          <p:spTgt spid="4">
                                            <p:txEl>
                                              <p:pRg st="7" end="7"/>
                                            </p:txEl>
                                          </p:spTgt>
                                        </p:tgtEl>
                                        <p:attrNameLst>
                                          <p:attrName>style.visibility</p:attrName>
                                        </p:attrNameLst>
                                      </p:cBhvr>
                                      <p:to>
                                        <p:strVal val="visible"/>
                                      </p:to>
                                    </p:set>
                                    <p:animEffect transition="in" filter="wipe(left)">
                                      <p:cBhvr>
                                        <p:cTn id="76" dur="500"/>
                                        <p:tgtEl>
                                          <p:spTgt spid="4">
                                            <p:txEl>
                                              <p:pRg st="7" end="7"/>
                                            </p:txEl>
                                          </p:spTgt>
                                        </p:tgtEl>
                                      </p:cBhvr>
                                    </p:animEffect>
                                  </p:childTnLst>
                                </p:cTn>
                              </p:par>
                            </p:childTnLst>
                          </p:cTn>
                        </p:par>
                        <p:par>
                          <p:cTn id="77" fill="hold">
                            <p:stCondLst>
                              <p:cond delay="3000"/>
                            </p:stCondLst>
                            <p:childTnLst>
                              <p:par>
                                <p:cTn id="78" presetID="22" presetClass="entr" presetSubtype="8" fill="hold" nodeType="afterEffect">
                                  <p:stCondLst>
                                    <p:cond delay="0"/>
                                  </p:stCondLst>
                                  <p:childTnLst>
                                    <p:set>
                                      <p:cBhvr>
                                        <p:cTn id="79" dur="1" fill="hold">
                                          <p:stCondLst>
                                            <p:cond delay="0"/>
                                          </p:stCondLst>
                                        </p:cTn>
                                        <p:tgtEl>
                                          <p:spTgt spid="4">
                                            <p:txEl>
                                              <p:pRg st="8" end="8"/>
                                            </p:txEl>
                                          </p:spTgt>
                                        </p:tgtEl>
                                        <p:attrNameLst>
                                          <p:attrName>style.visibility</p:attrName>
                                        </p:attrNameLst>
                                      </p:cBhvr>
                                      <p:to>
                                        <p:strVal val="visible"/>
                                      </p:to>
                                    </p:set>
                                    <p:animEffect transition="in" filter="wipe(left)">
                                      <p:cBhvr>
                                        <p:cTn id="80" dur="500"/>
                                        <p:tgtEl>
                                          <p:spTgt spid="4">
                                            <p:txEl>
                                              <p:pRg st="8" end="8"/>
                                            </p:txEl>
                                          </p:spTgt>
                                        </p:tgtEl>
                                      </p:cBhvr>
                                    </p:animEffect>
                                  </p:childTnLst>
                                </p:cTn>
                              </p:par>
                            </p:childTnLst>
                          </p:cTn>
                        </p:par>
                        <p:par>
                          <p:cTn id="81" fill="hold">
                            <p:stCondLst>
                              <p:cond delay="3500"/>
                            </p:stCondLst>
                            <p:childTnLst>
                              <p:par>
                                <p:cTn id="82" presetID="22" presetClass="entr" presetSubtype="8" fill="hold" nodeType="afterEffect">
                                  <p:stCondLst>
                                    <p:cond delay="0"/>
                                  </p:stCondLst>
                                  <p:childTnLst>
                                    <p:set>
                                      <p:cBhvr>
                                        <p:cTn id="83" dur="1" fill="hold">
                                          <p:stCondLst>
                                            <p:cond delay="0"/>
                                          </p:stCondLst>
                                        </p:cTn>
                                        <p:tgtEl>
                                          <p:spTgt spid="4">
                                            <p:txEl>
                                              <p:pRg st="10" end="10"/>
                                            </p:txEl>
                                          </p:spTgt>
                                        </p:tgtEl>
                                        <p:attrNameLst>
                                          <p:attrName>style.visibility</p:attrName>
                                        </p:attrNameLst>
                                      </p:cBhvr>
                                      <p:to>
                                        <p:strVal val="visible"/>
                                      </p:to>
                                    </p:set>
                                    <p:animEffect transition="in" filter="wipe(left)">
                                      <p:cBhvr>
                                        <p:cTn id="84" dur="500"/>
                                        <p:tgtEl>
                                          <p:spTgt spid="4">
                                            <p:txEl>
                                              <p:pRg st="10" end="10"/>
                                            </p:txEl>
                                          </p:spTgt>
                                        </p:tgtEl>
                                      </p:cBhvr>
                                    </p:animEffect>
                                  </p:childTnLst>
                                </p:cTn>
                              </p:par>
                            </p:childTnLst>
                          </p:cTn>
                        </p:par>
                        <p:par>
                          <p:cTn id="85" fill="hold">
                            <p:stCondLst>
                              <p:cond delay="4000"/>
                            </p:stCondLst>
                            <p:childTnLst>
                              <p:par>
                                <p:cTn id="86" presetID="22" presetClass="entr" presetSubtype="8" fill="hold" nodeType="afterEffect">
                                  <p:stCondLst>
                                    <p:cond delay="0"/>
                                  </p:stCondLst>
                                  <p:childTnLst>
                                    <p:set>
                                      <p:cBhvr>
                                        <p:cTn id="87" dur="1" fill="hold">
                                          <p:stCondLst>
                                            <p:cond delay="0"/>
                                          </p:stCondLst>
                                        </p:cTn>
                                        <p:tgtEl>
                                          <p:spTgt spid="4">
                                            <p:txEl>
                                              <p:pRg st="11" end="11"/>
                                            </p:txEl>
                                          </p:spTgt>
                                        </p:tgtEl>
                                        <p:attrNameLst>
                                          <p:attrName>style.visibility</p:attrName>
                                        </p:attrNameLst>
                                      </p:cBhvr>
                                      <p:to>
                                        <p:strVal val="visible"/>
                                      </p:to>
                                    </p:set>
                                    <p:animEffect transition="in" filter="wipe(left)">
                                      <p:cBhvr>
                                        <p:cTn id="88" dur="500"/>
                                        <p:tgtEl>
                                          <p:spTgt spid="4">
                                            <p:txEl>
                                              <p:pRg st="11" end="11"/>
                                            </p:txEl>
                                          </p:spTgt>
                                        </p:tgtEl>
                                      </p:cBhvr>
                                    </p:animEffect>
                                  </p:childTnLst>
                                </p:cTn>
                              </p:par>
                            </p:childTnLst>
                          </p:cTn>
                        </p:par>
                        <p:par>
                          <p:cTn id="89" fill="hold">
                            <p:stCondLst>
                              <p:cond delay="4500"/>
                            </p:stCondLst>
                            <p:childTnLst>
                              <p:par>
                                <p:cTn id="90" presetID="22" presetClass="entr" presetSubtype="8" fill="hold" nodeType="afterEffect">
                                  <p:stCondLst>
                                    <p:cond delay="0"/>
                                  </p:stCondLst>
                                  <p:childTnLst>
                                    <p:set>
                                      <p:cBhvr>
                                        <p:cTn id="91" dur="1" fill="hold">
                                          <p:stCondLst>
                                            <p:cond delay="0"/>
                                          </p:stCondLst>
                                        </p:cTn>
                                        <p:tgtEl>
                                          <p:spTgt spid="4">
                                            <p:txEl>
                                              <p:pRg st="13" end="13"/>
                                            </p:txEl>
                                          </p:spTgt>
                                        </p:tgtEl>
                                        <p:attrNameLst>
                                          <p:attrName>style.visibility</p:attrName>
                                        </p:attrNameLst>
                                      </p:cBhvr>
                                      <p:to>
                                        <p:strVal val="visible"/>
                                      </p:to>
                                    </p:set>
                                    <p:animEffect transition="in" filter="wipe(left)">
                                      <p:cBhvr>
                                        <p:cTn id="92"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interni, schermo&#10;&#10;Descrizione generata automaticamente">
            <a:extLst>
              <a:ext uri="{FF2B5EF4-FFF2-40B4-BE49-F238E27FC236}">
                <a16:creationId xmlns:a16="http://schemas.microsoft.com/office/drawing/2014/main" id="{331E5304-F00D-0590-3E1D-9BDBC4005868}"/>
              </a:ext>
            </a:extLst>
          </p:cNvPr>
          <p:cNvPicPr>
            <a:picLocks noChangeAspect="1"/>
          </p:cNvPicPr>
          <p:nvPr/>
        </p:nvPicPr>
        <p:blipFill rotWithShape="1">
          <a:blip r:embed="rId3">
            <a:extLst>
              <a:ext uri="{28A0092B-C50C-407E-A947-70E740481C1C}">
                <a14:useLocalDpi xmlns:a14="http://schemas.microsoft.com/office/drawing/2010/main" val="0"/>
              </a:ext>
            </a:extLst>
          </a:blip>
          <a:srcRect r="1414"/>
          <a:stretch/>
        </p:blipFill>
        <p:spPr>
          <a:xfrm>
            <a:off x="150145" y="692033"/>
            <a:ext cx="11891709" cy="5885748"/>
          </a:xfrm>
          <a:prstGeom prst="rect">
            <a:avLst/>
          </a:prstGeom>
        </p:spPr>
      </p:pic>
      <p:sp>
        <p:nvSpPr>
          <p:cNvPr id="7" name="CasellaDiTesto 6">
            <a:extLst>
              <a:ext uri="{FF2B5EF4-FFF2-40B4-BE49-F238E27FC236}">
                <a16:creationId xmlns:a16="http://schemas.microsoft.com/office/drawing/2014/main" id="{C3A97528-0663-A425-1F22-EDB6E236B944}"/>
              </a:ext>
            </a:extLst>
          </p:cNvPr>
          <p:cNvSpPr txBox="1"/>
          <p:nvPr/>
        </p:nvSpPr>
        <p:spPr>
          <a:xfrm>
            <a:off x="0" y="668084"/>
            <a:ext cx="4649821" cy="338554"/>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1600">
                <a:solidFill>
                  <a:schemeClr val="bg1"/>
                </a:solidFill>
                <a:latin typeface="Segoe Print" panose="02000600000000000000" pitchFamily="2" charset="0"/>
                <a:ea typeface="Handwriting - Dakota" charset="0"/>
                <a:cs typeface="Handwriting - Dakota" charset="0"/>
              </a:rPr>
              <a:t>From Ribot presentation at Gamma 2022</a:t>
            </a:r>
            <a:endParaRPr lang="en-US" sz="1600" dirty="0">
              <a:solidFill>
                <a:schemeClr val="bg1"/>
              </a:solidFill>
              <a:latin typeface="Segoe Print" panose="02000600000000000000" pitchFamily="2" charset="0"/>
              <a:ea typeface="Handwriting - Dakota" charset="0"/>
              <a:cs typeface="Handwriting - Dakota" charset="0"/>
            </a:endParaRPr>
          </a:p>
        </p:txBody>
      </p:sp>
      <p:sp>
        <p:nvSpPr>
          <p:cNvPr id="8" name="Rettangolo 24">
            <a:extLst>
              <a:ext uri="{FF2B5EF4-FFF2-40B4-BE49-F238E27FC236}">
                <a16:creationId xmlns:a16="http://schemas.microsoft.com/office/drawing/2014/main" id="{BF73D6EF-9C70-8FFD-FC04-F0688434FB29}"/>
              </a:ext>
            </a:extLst>
          </p:cNvPr>
          <p:cNvSpPr/>
          <p:nvPr/>
        </p:nvSpPr>
        <p:spPr>
          <a:xfrm>
            <a:off x="2709502" y="21753"/>
            <a:ext cx="6773009"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Current</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Cherenkov</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Facilities</a:t>
            </a:r>
          </a:p>
        </p:txBody>
      </p:sp>
    </p:spTree>
    <p:extLst>
      <p:ext uri="{BB962C8B-B14F-4D97-AF65-F5344CB8AC3E}">
        <p14:creationId xmlns:p14="http://schemas.microsoft.com/office/powerpoint/2010/main" val="41401846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F40643E-DF58-98BD-FB56-ED30810A02AB}"/>
              </a:ext>
            </a:extLst>
          </p:cNvPr>
          <p:cNvSpPr/>
          <p:nvPr/>
        </p:nvSpPr>
        <p:spPr>
          <a:xfrm>
            <a:off x="1295683" y="2314998"/>
            <a:ext cx="9600634" cy="1938992"/>
          </a:xfrm>
          <a:prstGeom prst="rect">
            <a:avLst/>
          </a:prstGeom>
          <a:noFill/>
          <a:scene3d>
            <a:camera prst="orthographicFront">
              <a:rot lat="20999999" lon="0" rev="0"/>
            </a:camera>
            <a:lightRig rig="glow" dir="tl">
              <a:rot lat="0" lon="0" rev="5400000"/>
            </a:lightRig>
          </a:scene3d>
          <a:sp3d>
            <a:bevelT w="139700" prst="cross"/>
          </a:sp3d>
        </p:spPr>
        <p:txBody>
          <a:bodyPr wrap="square" lIns="91440" tIns="45720" rIns="91440" bIns="45720">
            <a:spAutoFit/>
            <a:sp3d contourW="12700">
              <a:bevelT w="25400" h="25400"/>
              <a:contourClr>
                <a:schemeClr val="accent6">
                  <a:shade val="73000"/>
                </a:schemeClr>
              </a:contourClr>
            </a:sp3d>
          </a:bodyPr>
          <a:lstStyle/>
          <a:p>
            <a:pPr lvl="0" algn="ctr">
              <a:defRPr/>
            </a:pPr>
            <a:r>
              <a:rPr lang="en-GB" sz="66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Other sources</a:t>
            </a:r>
          </a:p>
          <a:p>
            <a:pPr lvl="0" algn="ctr">
              <a:defRPr/>
            </a:pPr>
            <a:r>
              <a:rPr kumimoji="0" lang="en-GB" sz="54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rPr>
              <a:t>(Before L</a:t>
            </a:r>
            <a:r>
              <a:rPr lang="en-GB" sz="54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HAASO)</a:t>
            </a:r>
            <a:endParaRPr kumimoji="0" lang="it-IT" sz="54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endParaRPr>
          </a:p>
        </p:txBody>
      </p:sp>
    </p:spTree>
    <p:extLst>
      <p:ext uri="{BB962C8B-B14F-4D97-AF65-F5344CB8AC3E}">
        <p14:creationId xmlns:p14="http://schemas.microsoft.com/office/powerpoint/2010/main" val="2217514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9B7C6BE5-1BBE-412E-9EFB-6B631134A418}"/>
              </a:ext>
            </a:extLst>
          </p:cNvPr>
          <p:cNvPicPr>
            <a:picLocks noChangeAspect="1"/>
          </p:cNvPicPr>
          <p:nvPr/>
        </p:nvPicPr>
        <p:blipFill>
          <a:blip r:embed="rId3"/>
          <a:stretch>
            <a:fillRect/>
          </a:stretch>
        </p:blipFill>
        <p:spPr>
          <a:xfrm>
            <a:off x="5853774" y="543731"/>
            <a:ext cx="4379644" cy="1746644"/>
          </a:xfrm>
          <a:prstGeom prst="rect">
            <a:avLst/>
          </a:prstGeom>
        </p:spPr>
      </p:pic>
      <p:sp>
        <p:nvSpPr>
          <p:cNvPr id="6" name="TextBox 5"/>
          <p:cNvSpPr txBox="1"/>
          <p:nvPr/>
        </p:nvSpPr>
        <p:spPr>
          <a:xfrm>
            <a:off x="3288405" y="1468192"/>
            <a:ext cx="5306096"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4" name="Rettangolo 24"/>
          <p:cNvSpPr/>
          <p:nvPr/>
        </p:nvSpPr>
        <p:spPr>
          <a:xfrm>
            <a:off x="3555755" y="6601"/>
            <a:ext cx="8630889"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Other</a:t>
            </a:r>
            <a:r>
              <a:rPr kumimoji="0" lang="it-IT" sz="32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 Sources? - </a:t>
            </a:r>
            <a:r>
              <a:rPr kumimoji="0" lang="it-IT" sz="32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Galactic</a:t>
            </a:r>
            <a:r>
              <a:rPr kumimoji="0" lang="it-IT" sz="32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 Center </a:t>
            </a:r>
            <a:r>
              <a:rPr kumimoji="0" lang="it-IT" sz="32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Region</a:t>
            </a:r>
            <a:endParaRPr kumimoji="0" lang="it-IT" sz="32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28" y="144832"/>
            <a:ext cx="3344857" cy="3611809"/>
          </a:xfrm>
          <a:prstGeom prst="rect">
            <a:avLst/>
          </a:prstGeom>
        </p:spPr>
      </p:pic>
      <p:sp>
        <p:nvSpPr>
          <p:cNvPr id="8" name="CasellaDiTesto 8"/>
          <p:cNvSpPr txBox="1"/>
          <p:nvPr/>
        </p:nvSpPr>
        <p:spPr>
          <a:xfrm>
            <a:off x="715721" y="273552"/>
            <a:ext cx="28400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HESS </a:t>
            </a:r>
            <a:r>
              <a:rPr kumimoji="0" lang="it-IT" sz="1400" b="0" i="0" u="none" strike="noStrike" kern="1200" cap="none" spc="0" normalizeH="0" baseline="0" noProof="0" dirty="0" err="1">
                <a:ln>
                  <a:noFill/>
                </a:ln>
                <a:solidFill>
                  <a:srgbClr val="FF0000"/>
                </a:solidFill>
                <a:effectLst/>
                <a:uLnTx/>
                <a:uFillTx/>
                <a:latin typeface="Segoe Print" panose="02000600000000000000" pitchFamily="2" charset="0"/>
                <a:ea typeface="+mn-ea"/>
                <a:cs typeface="+mn-cs"/>
              </a:rPr>
              <a:t>collaboration</a:t>
            </a:r>
            <a:r>
              <a:rPr kumimoji="0" lang="it-IT" sz="14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HESS </a:t>
            </a:r>
            <a:r>
              <a:rPr kumimoji="0" lang="it-IT" sz="1400" b="0" i="0" u="none" strike="noStrike" kern="1200" cap="none" spc="0" normalizeH="0" baseline="0" noProof="0" dirty="0" err="1">
                <a:ln>
                  <a:noFill/>
                </a:ln>
                <a:solidFill>
                  <a:srgbClr val="FF0000"/>
                </a:solidFill>
                <a:effectLst/>
                <a:uLnTx/>
                <a:uFillTx/>
                <a:latin typeface="Segoe Print" panose="02000600000000000000" pitchFamily="2" charset="0"/>
                <a:ea typeface="+mn-ea"/>
                <a:cs typeface="+mn-cs"/>
              </a:rPr>
              <a:t>collaboration</a:t>
            </a:r>
            <a:r>
              <a:rPr kumimoji="0" lang="it-IT" sz="14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 2018</a:t>
            </a:r>
          </a:p>
        </p:txBody>
      </p:sp>
      <p:sp>
        <p:nvSpPr>
          <p:cNvPr id="9" name="Rettangolo 8"/>
          <p:cNvSpPr/>
          <p:nvPr/>
        </p:nvSpPr>
        <p:spPr>
          <a:xfrm>
            <a:off x="4581833" y="4100164"/>
            <a:ext cx="7665286" cy="286232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Perfect correlation between molecular gas distribution and gamma-ray emission seen by HESS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CR energy density 10 times greater than CR sea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CR spectrum with and index </a:t>
            </a:r>
            <a:r>
              <a:rPr kumimoji="0" lang="en-GB" sz="20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sym typeface="Wingdings"/>
              </a:rPr>
              <a:t>γ</a:t>
            </a:r>
            <a:r>
              <a:rPr kumimoji="0" lang="en-GB" sz="2000" b="0" i="0" u="none" strike="noStrike" kern="1200" cap="none" spc="0" normalizeH="0" baseline="-25000" noProof="0" dirty="0" err="1">
                <a:ln>
                  <a:noFill/>
                </a:ln>
                <a:solidFill>
                  <a:prstClr val="white"/>
                </a:solidFill>
                <a:effectLst/>
                <a:uLnTx/>
                <a:uFillTx/>
                <a:latin typeface="Segoe Print" panose="02000600000000000000" pitchFamily="2" charset="0"/>
                <a:ea typeface="+mn-ea"/>
                <a:cs typeface="+mn-cs"/>
                <a:sym typeface="Wingdings"/>
              </a:rPr>
              <a:t>E</a:t>
            </a:r>
            <a:r>
              <a:rPr kumimoji="0" lang="en-GB"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 =2.3-2.4 up to 100 </a:t>
            </a:r>
            <a:r>
              <a:rPr kumimoji="0" lang="en-GB" sz="20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sym typeface="Wingdings"/>
              </a:rPr>
              <a:t>TeV</a:t>
            </a:r>
            <a:r>
              <a:rPr kumimoji="0" lang="en-GB"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 (but with large error bars)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Spatial distribution with 1/r (continuous injection)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Maybe from </a:t>
            </a:r>
            <a:r>
              <a:rPr kumimoji="0" lang="en-GB" sz="20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sym typeface="Wingdings"/>
              </a:rPr>
              <a:t>Sgr</a:t>
            </a:r>
            <a:r>
              <a:rPr kumimoji="0" lang="en-GB"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 A* </a:t>
            </a:r>
            <a:r>
              <a:rPr kumimoji="0" lang="en-GB" sz="1400" b="0" i="0" u="none" strike="noStrike" kern="1200" cap="none" spc="0" normalizeH="0" baseline="0" noProof="0" dirty="0">
                <a:ln>
                  <a:noFill/>
                </a:ln>
                <a:solidFill>
                  <a:schemeClr val="bg1"/>
                </a:solidFill>
                <a:effectLst/>
                <a:uLnTx/>
                <a:uFillTx/>
                <a:latin typeface="Segoe Print" panose="02000600000000000000" pitchFamily="2" charset="0"/>
                <a:ea typeface="+mn-ea"/>
                <a:cs typeface="+mn-cs"/>
                <a:sym typeface="Wingdings"/>
              </a:rPr>
              <a:t>(Rodríguez-Ramírez et al., 2019)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FFC000"/>
                </a:solidFill>
                <a:latin typeface="Segoe Print" panose="02000600000000000000" pitchFamily="2" charset="0"/>
                <a:sym typeface="Wingdings"/>
              </a:rPr>
              <a:t>First </a:t>
            </a:r>
            <a:r>
              <a:rPr lang="en-GB" sz="2000" dirty="0" err="1">
                <a:solidFill>
                  <a:srgbClr val="FFC000"/>
                </a:solidFill>
                <a:latin typeface="Segoe Print" panose="02000600000000000000" pitchFamily="2" charset="0"/>
                <a:sym typeface="Wingdings"/>
              </a:rPr>
              <a:t>spectro</a:t>
            </a:r>
            <a:r>
              <a:rPr lang="en-GB" sz="2000" dirty="0">
                <a:solidFill>
                  <a:srgbClr val="FFC000"/>
                </a:solidFill>
                <a:latin typeface="Segoe Print" panose="02000600000000000000" pitchFamily="2" charset="0"/>
                <a:sym typeface="Wingdings"/>
              </a:rPr>
              <a:t>-morphological analysis on-going </a:t>
            </a:r>
            <a:r>
              <a:rPr lang="en-GB" sz="1600" dirty="0">
                <a:solidFill>
                  <a:srgbClr val="FFC000"/>
                </a:solidFill>
                <a:latin typeface="Segoe Print" panose="02000600000000000000" pitchFamily="2" charset="0"/>
                <a:sym typeface="Wingdings"/>
              </a:rPr>
              <a:t>(Devin talk Gamma 2022)</a:t>
            </a:r>
            <a:endParaRPr kumimoji="0" lang="en-GB" sz="2000" b="0" i="0" u="none" strike="noStrike" kern="1200" cap="none" spc="0" normalizeH="0" baseline="0" noProof="0" dirty="0">
              <a:ln>
                <a:noFill/>
              </a:ln>
              <a:solidFill>
                <a:srgbClr val="FFC000"/>
              </a:solidFill>
              <a:effectLst/>
              <a:uLnTx/>
              <a:uFillTx/>
              <a:latin typeface="Segoe Print" panose="02000600000000000000" pitchFamily="2" charset="0"/>
              <a:sym typeface="Wingdings"/>
            </a:endParaRPr>
          </a:p>
        </p:txBody>
      </p:sp>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29" y="3854222"/>
            <a:ext cx="4481204" cy="2930888"/>
          </a:xfrm>
          <a:prstGeom prst="rect">
            <a:avLst/>
          </a:prstGeom>
        </p:spPr>
      </p:pic>
      <p:sp>
        <p:nvSpPr>
          <p:cNvPr id="10" name="CasellaDiTesto 8"/>
          <p:cNvSpPr txBox="1"/>
          <p:nvPr/>
        </p:nvSpPr>
        <p:spPr>
          <a:xfrm>
            <a:off x="1237742" y="3885361"/>
            <a:ext cx="33440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MAGIC </a:t>
            </a:r>
            <a:r>
              <a:rPr kumimoji="0" lang="it-IT" sz="1600" b="0" i="0" u="none" strike="noStrike" kern="1200" cap="none" spc="0" normalizeH="0" baseline="0" noProof="0" dirty="0" err="1">
                <a:ln>
                  <a:noFill/>
                </a:ln>
                <a:solidFill>
                  <a:srgbClr val="FF0000"/>
                </a:solidFill>
                <a:effectLst/>
                <a:uLnTx/>
                <a:uFillTx/>
                <a:latin typeface="Segoe Print" panose="02000600000000000000" pitchFamily="2" charset="0"/>
                <a:ea typeface="+mn-ea"/>
                <a:cs typeface="+mn-cs"/>
              </a:rPr>
              <a:t>collaboration</a:t>
            </a:r>
            <a:r>
              <a:rPr kumimoji="0" lang="it-IT" sz="16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 2020</a:t>
            </a:r>
          </a:p>
        </p:txBody>
      </p:sp>
      <p:pic>
        <p:nvPicPr>
          <p:cNvPr id="11" name="Immagine 10">
            <a:extLst>
              <a:ext uri="{FF2B5EF4-FFF2-40B4-BE49-F238E27FC236}">
                <a16:creationId xmlns:a16="http://schemas.microsoft.com/office/drawing/2014/main" id="{2B1CC006-7B8B-2794-4A4E-C234F81E2349}"/>
              </a:ext>
            </a:extLst>
          </p:cNvPr>
          <p:cNvPicPr>
            <a:picLocks noChangeAspect="1"/>
          </p:cNvPicPr>
          <p:nvPr/>
        </p:nvPicPr>
        <p:blipFill>
          <a:blip r:embed="rId6"/>
          <a:stretch>
            <a:fillRect/>
          </a:stretch>
        </p:blipFill>
        <p:spPr>
          <a:xfrm>
            <a:off x="5393271" y="2277830"/>
            <a:ext cx="5489877" cy="1822334"/>
          </a:xfrm>
          <a:prstGeom prst="rect">
            <a:avLst/>
          </a:prstGeom>
        </p:spPr>
      </p:pic>
      <p:sp>
        <p:nvSpPr>
          <p:cNvPr id="14" name="CasellaDiTesto 8">
            <a:extLst>
              <a:ext uri="{FF2B5EF4-FFF2-40B4-BE49-F238E27FC236}">
                <a16:creationId xmlns:a16="http://schemas.microsoft.com/office/drawing/2014/main" id="{D3BE9265-354B-83A0-72EF-1528FA473F58}"/>
              </a:ext>
            </a:extLst>
          </p:cNvPr>
          <p:cNvSpPr txBox="1"/>
          <p:nvPr/>
        </p:nvSpPr>
        <p:spPr>
          <a:xfrm>
            <a:off x="10809233" y="2715608"/>
            <a:ext cx="139618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HESS </a:t>
            </a:r>
            <a:r>
              <a:rPr kumimoji="0" lang="it-IT" sz="1400" b="0" i="0" u="none" strike="noStrike" kern="1200" cap="none" spc="0" normalizeH="0" baseline="0" noProof="0" dirty="0" err="1">
                <a:ln>
                  <a:noFill/>
                </a:ln>
                <a:solidFill>
                  <a:srgbClr val="FFFF00"/>
                </a:solidFill>
                <a:effectLst/>
                <a:uLnTx/>
                <a:uFillTx/>
                <a:latin typeface="Segoe Print" panose="02000600000000000000" pitchFamily="2" charset="0"/>
                <a:ea typeface="+mn-ea"/>
                <a:cs typeface="+mn-cs"/>
              </a:rPr>
              <a:t>collaboration</a:t>
            </a:r>
            <a:r>
              <a:rPr kumimoji="0" lang="it-IT" sz="14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 2016</a:t>
            </a:r>
          </a:p>
        </p:txBody>
      </p:sp>
      <p:sp>
        <p:nvSpPr>
          <p:cNvPr id="15" name="CasellaDiTesto 8">
            <a:extLst>
              <a:ext uri="{FF2B5EF4-FFF2-40B4-BE49-F238E27FC236}">
                <a16:creationId xmlns:a16="http://schemas.microsoft.com/office/drawing/2014/main" id="{14470D9C-0DAC-FFBE-D3D8-812BDE9BE3D4}"/>
              </a:ext>
            </a:extLst>
          </p:cNvPr>
          <p:cNvSpPr txBox="1"/>
          <p:nvPr/>
        </p:nvSpPr>
        <p:spPr>
          <a:xfrm>
            <a:off x="10399510" y="826005"/>
            <a:ext cx="169186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err="1">
                <a:solidFill>
                  <a:srgbClr val="FFFF00"/>
                </a:solidFill>
                <a:latin typeface="Segoe Print" panose="02000600000000000000" pitchFamily="2" charset="0"/>
              </a:rPr>
              <a:t>APEX+Planck</a:t>
            </a:r>
            <a:r>
              <a:rPr lang="it-IT" sz="1400" dirty="0">
                <a:solidFill>
                  <a:srgbClr val="FFFF00"/>
                </a:solidFill>
                <a:latin typeface="Segoe Print" panose="02000600000000000000" pitchFamily="2" charset="0"/>
              </a:rPr>
              <a:t>: </a:t>
            </a:r>
            <a:r>
              <a:rPr lang="it-IT" sz="1400" dirty="0" err="1">
                <a:solidFill>
                  <a:srgbClr val="FFFF00"/>
                </a:solidFill>
                <a:latin typeface="Segoe Print" panose="02000600000000000000" pitchFamily="2" charset="0"/>
              </a:rPr>
              <a:t>Dust</a:t>
            </a:r>
            <a:endParaRPr lang="it-IT" sz="1400" dirty="0">
              <a:solidFill>
                <a:srgbClr val="FFFF00"/>
              </a:solidFill>
              <a:latin typeface="Segoe Print" panose="020006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(ATLASGAL-</a:t>
            </a:r>
            <a:r>
              <a:rPr kumimoji="0" lang="it-IT" sz="1400" b="0" i="0" u="none" strike="noStrike" kern="1200" cap="none" spc="0" normalizeH="0" baseline="0" noProof="0" dirty="0" err="1">
                <a:ln>
                  <a:noFill/>
                </a:ln>
                <a:solidFill>
                  <a:srgbClr val="FFFF00"/>
                </a:solidFill>
                <a:effectLst/>
                <a:uLnTx/>
                <a:uFillTx/>
                <a:latin typeface="Segoe Print" panose="02000600000000000000" pitchFamily="2" charset="0"/>
                <a:ea typeface="+mn-ea"/>
                <a:cs typeface="+mn-cs"/>
              </a:rPr>
              <a:t>Konsortium</a:t>
            </a:r>
            <a:r>
              <a:rPr kumimoji="0" lang="it-IT" sz="14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a:t>
            </a:r>
            <a:r>
              <a:rPr kumimoji="0" lang="it-IT" sz="1400" b="0" i="0" u="none" strike="noStrike" kern="1200" cap="none" spc="0" normalizeH="0" baseline="0" noProof="0" dirty="0" err="1">
                <a:ln>
                  <a:noFill/>
                </a:ln>
                <a:solidFill>
                  <a:srgbClr val="FFFF00"/>
                </a:solidFill>
                <a:effectLst/>
                <a:uLnTx/>
                <a:uFillTx/>
                <a:latin typeface="Segoe Print" panose="02000600000000000000" pitchFamily="2" charset="0"/>
                <a:ea typeface="+mn-ea"/>
                <a:cs typeface="+mn-cs"/>
              </a:rPr>
              <a:t>Csengeri</a:t>
            </a:r>
            <a:r>
              <a:rPr kumimoji="0" lang="it-IT" sz="14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+ 2016)</a:t>
            </a:r>
          </a:p>
        </p:txBody>
      </p:sp>
    </p:spTree>
    <p:extLst>
      <p:ext uri="{BB962C8B-B14F-4D97-AF65-F5344CB8AC3E}">
        <p14:creationId xmlns:p14="http://schemas.microsoft.com/office/powerpoint/2010/main" val="16393770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EA8D5E5-AF8B-A44B-02D4-A82896360CB1}"/>
              </a:ext>
            </a:extLst>
          </p:cNvPr>
          <p:cNvPicPr>
            <a:picLocks noChangeAspect="1"/>
          </p:cNvPicPr>
          <p:nvPr/>
        </p:nvPicPr>
        <p:blipFill>
          <a:blip r:embed="rId2"/>
          <a:stretch>
            <a:fillRect/>
          </a:stretch>
        </p:blipFill>
        <p:spPr>
          <a:xfrm rot="16200000">
            <a:off x="7769420" y="304159"/>
            <a:ext cx="4095179" cy="3745489"/>
          </a:xfrm>
          <a:prstGeom prst="rect">
            <a:avLst/>
          </a:prstGeom>
        </p:spPr>
      </p:pic>
      <p:sp>
        <p:nvSpPr>
          <p:cNvPr id="4" name="Rettangolo 24"/>
          <p:cNvSpPr/>
          <p:nvPr/>
        </p:nvSpPr>
        <p:spPr>
          <a:xfrm>
            <a:off x="0" y="20994"/>
            <a:ext cx="10644261"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Other</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sources? – From GCR to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Superbubbles</a:t>
            </a:r>
            <a:endPar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sp>
        <p:nvSpPr>
          <p:cNvPr id="10" name="TextBox 9"/>
          <p:cNvSpPr txBox="1"/>
          <p:nvPr/>
        </p:nvSpPr>
        <p:spPr>
          <a:xfrm>
            <a:off x="138196" y="701976"/>
            <a:ext cx="7632344" cy="2800767"/>
          </a:xfrm>
          <a:prstGeom prst="rect">
            <a:avLst/>
          </a:prstGeom>
          <a:noFill/>
        </p:spPr>
        <p:txBody>
          <a:bodyPr wrap="square" rtlCol="0">
            <a:spAutoFit/>
          </a:bodyPr>
          <a:lstStyle/>
          <a:p>
            <a:pPr marL="285750" indent="-285750">
              <a:defRPr/>
            </a:pPr>
            <a:r>
              <a:rPr lang="en-US" sz="1600" dirty="0">
                <a:solidFill>
                  <a:schemeClr val="bg1"/>
                </a:solidFill>
                <a:latin typeface="Segoe Print" panose="02000600000000000000" pitchFamily="2" charset="0"/>
                <a:sym typeface="Wingdings"/>
              </a:rPr>
              <a:t>Hot and rarefied extended cavities formed by OB stars winds containing also a lot of SNRs [Bykov 1992]:</a:t>
            </a:r>
          </a:p>
          <a:p>
            <a:pPr marL="342900" indent="-342900">
              <a:buFont typeface="Arial" panose="020B0604020202020204" pitchFamily="34" charset="0"/>
              <a:buChar char="•"/>
              <a:defRPr/>
            </a:pPr>
            <a:r>
              <a:rPr lang="en-US" sz="1600" dirty="0">
                <a:solidFill>
                  <a:srgbClr val="FFC000"/>
                </a:solidFill>
                <a:latin typeface="Segoe Print" panose="02000600000000000000" pitchFamily="2" charset="0"/>
                <a:sym typeface="Wingdings"/>
              </a:rPr>
              <a:t>Multiple shocks and winds </a:t>
            </a:r>
          </a:p>
          <a:p>
            <a:pPr marL="800100" lvl="1" indent="-342900">
              <a:buFont typeface="Arial" panose="020B0604020202020204" pitchFamily="34" charset="0"/>
              <a:buChar char="•"/>
            </a:pPr>
            <a:r>
              <a:rPr lang="en-US" sz="1600" dirty="0">
                <a:solidFill>
                  <a:schemeClr val="bg1"/>
                </a:solidFill>
                <a:latin typeface="Segoe Print" panose="02000600000000000000" pitchFamily="2" charset="0"/>
                <a:sym typeface="Wingdings"/>
              </a:rPr>
              <a:t> enhanced turbulence and acceleration</a:t>
            </a:r>
          </a:p>
          <a:p>
            <a:pPr marL="342900" indent="-342900">
              <a:buFont typeface="Arial" panose="020B0604020202020204" pitchFamily="34" charset="0"/>
              <a:buChar char="•"/>
            </a:pPr>
            <a:r>
              <a:rPr lang="en-US" sz="1600" dirty="0">
                <a:solidFill>
                  <a:srgbClr val="FFC000"/>
                </a:solidFill>
                <a:latin typeface="Segoe Print" panose="02000600000000000000" pitchFamily="2" charset="0"/>
                <a:sym typeface="Wingdings"/>
              </a:rPr>
              <a:t>No radiative phase</a:t>
            </a:r>
          </a:p>
          <a:p>
            <a:pPr marL="800100" lvl="1" indent="-342900">
              <a:buFont typeface="Arial" panose="020B0604020202020204" pitchFamily="34" charset="0"/>
              <a:buChar char="•"/>
            </a:pPr>
            <a:r>
              <a:rPr lang="en-US" sz="1600" dirty="0">
                <a:solidFill>
                  <a:schemeClr val="bg1"/>
                </a:solidFill>
                <a:latin typeface="Segoe Print" panose="02000600000000000000" pitchFamily="2" charset="0"/>
                <a:sym typeface="Wingdings"/>
              </a:rPr>
              <a:t> larger acceleration efficiency</a:t>
            </a:r>
          </a:p>
          <a:p>
            <a:pPr marL="342900" indent="-342900">
              <a:buFont typeface="Arial" panose="020B0604020202020204" pitchFamily="34" charset="0"/>
              <a:buChar char="•"/>
            </a:pPr>
            <a:r>
              <a:rPr lang="en-US" sz="1600" dirty="0">
                <a:solidFill>
                  <a:srgbClr val="FFC000"/>
                </a:solidFill>
                <a:latin typeface="Segoe Print" panose="02000600000000000000" pitchFamily="2" charset="0"/>
                <a:sym typeface="Wingdings"/>
              </a:rPr>
              <a:t>Low-energy spectrum slope similar to the one measured by Voyager</a:t>
            </a:r>
          </a:p>
          <a:p>
            <a:pPr marL="342900" indent="-342900">
              <a:buFont typeface="Arial" panose="020B0604020202020204" pitchFamily="34" charset="0"/>
              <a:buChar char="•"/>
            </a:pPr>
            <a:r>
              <a:rPr lang="en-US" sz="1600" dirty="0">
                <a:solidFill>
                  <a:srgbClr val="FFC000"/>
                </a:solidFill>
                <a:latin typeface="Segoe Print" panose="02000600000000000000" pitchFamily="2" charset="0"/>
                <a:sym typeface="Wingdings"/>
              </a:rPr>
              <a:t>Explanation of some CR composition anomalies</a:t>
            </a:r>
          </a:p>
          <a:p>
            <a:pPr marL="800100" lvl="1" indent="-342900">
              <a:buFont typeface="Arial" panose="020B0604020202020204" pitchFamily="34" charset="0"/>
              <a:buChar char="•"/>
            </a:pPr>
            <a:r>
              <a:rPr lang="en-US" sz="1600" dirty="0">
                <a:solidFill>
                  <a:schemeClr val="bg1"/>
                </a:solidFill>
                <a:latin typeface="Segoe Print" panose="02000600000000000000" pitchFamily="2" charset="0"/>
                <a:sym typeface="Wingdings" panose="05000000000000000000" pitchFamily="2" charset="2"/>
              </a:rPr>
              <a:t> </a:t>
            </a:r>
            <a:r>
              <a:rPr lang="en-US" sz="1600" baseline="30000" dirty="0">
                <a:solidFill>
                  <a:schemeClr val="bg1"/>
                </a:solidFill>
                <a:latin typeface="Segoe Print" panose="02000600000000000000" pitchFamily="2" charset="0"/>
                <a:sym typeface="Wingdings" panose="05000000000000000000" pitchFamily="2" charset="2"/>
              </a:rPr>
              <a:t>22</a:t>
            </a:r>
            <a:r>
              <a:rPr lang="en-US" sz="1600" dirty="0">
                <a:solidFill>
                  <a:schemeClr val="bg1"/>
                </a:solidFill>
                <a:latin typeface="Segoe Print" panose="02000600000000000000" pitchFamily="2" charset="0"/>
                <a:sym typeface="Wingdings" panose="05000000000000000000" pitchFamily="2" charset="2"/>
              </a:rPr>
              <a:t>Ne, Be abundances [ Higdon+ 2003, </a:t>
            </a:r>
            <a:r>
              <a:rPr lang="en-US" sz="1600" dirty="0" err="1">
                <a:solidFill>
                  <a:schemeClr val="bg1"/>
                </a:solidFill>
                <a:latin typeface="Segoe Print" panose="02000600000000000000" pitchFamily="2" charset="0"/>
                <a:sym typeface="Wingdings" panose="05000000000000000000" pitchFamily="2" charset="2"/>
              </a:rPr>
              <a:t>Tatischeff</a:t>
            </a:r>
            <a:r>
              <a:rPr lang="en-US" sz="1600" dirty="0">
                <a:solidFill>
                  <a:schemeClr val="bg1"/>
                </a:solidFill>
                <a:latin typeface="Segoe Print" panose="02000600000000000000" pitchFamily="2" charset="0"/>
                <a:sym typeface="Wingdings" panose="05000000000000000000" pitchFamily="2" charset="2"/>
              </a:rPr>
              <a:t> 2018] </a:t>
            </a:r>
          </a:p>
          <a:p>
            <a:pPr marL="342900" indent="-342900">
              <a:buFont typeface="Arial" panose="020B0604020202020204" pitchFamily="34" charset="0"/>
              <a:buChar char="•"/>
            </a:pPr>
            <a:r>
              <a:rPr lang="en-US" sz="1600" dirty="0">
                <a:solidFill>
                  <a:srgbClr val="FFC000"/>
                </a:solidFill>
                <a:latin typeface="Segoe Print" panose="02000600000000000000" pitchFamily="2" charset="0"/>
                <a:sym typeface="Wingdings" panose="05000000000000000000" pitchFamily="2" charset="2"/>
              </a:rPr>
              <a:t>Spatial and spectral behavior similar to the GC one [Aharonian 2018]</a:t>
            </a:r>
            <a:endParaRPr lang="en-US" sz="1600" dirty="0">
              <a:solidFill>
                <a:srgbClr val="FFC000"/>
              </a:solidFill>
              <a:latin typeface="Segoe Print" panose="02000600000000000000" pitchFamily="2" charset="0"/>
              <a:sym typeface="Wingdings"/>
            </a:endParaRPr>
          </a:p>
        </p:txBody>
      </p:sp>
      <p:sp>
        <p:nvSpPr>
          <p:cNvPr id="2" name="TextBox 1"/>
          <p:cNvSpPr txBox="1"/>
          <p:nvPr/>
        </p:nvSpPr>
        <p:spPr>
          <a:xfrm rot="20995844">
            <a:off x="8349242" y="1515210"/>
            <a:ext cx="3360531" cy="954107"/>
          </a:xfrm>
          <a:prstGeom prst="rect">
            <a:avLst/>
          </a:prstGeom>
          <a:noFill/>
        </p:spPr>
        <p:txBody>
          <a:bodyPr wrap="square" rtlCol="0">
            <a:spAutoFit/>
          </a:bodyPr>
          <a:lstStyle/>
          <a:p>
            <a:pPr algn="ctr"/>
            <a:r>
              <a:rPr lang="en-US" sz="2800" u="sng" dirty="0">
                <a:solidFill>
                  <a:srgbClr val="FFFF00"/>
                </a:solidFill>
                <a:latin typeface="Segoe Print" panose="02000600000000000000" pitchFamily="2" charset="0"/>
              </a:rPr>
              <a:t>DIRECT </a:t>
            </a:r>
          </a:p>
          <a:p>
            <a:pPr algn="ctr"/>
            <a:r>
              <a:rPr lang="en-US" sz="2800" u="sng" dirty="0">
                <a:solidFill>
                  <a:srgbClr val="FFFF00"/>
                </a:solidFill>
                <a:latin typeface="Segoe Print" panose="02000600000000000000" pitchFamily="2" charset="0"/>
              </a:rPr>
              <a:t>PROOF ?</a:t>
            </a: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51" y="3547743"/>
            <a:ext cx="4562357" cy="3229322"/>
          </a:xfrm>
          <a:prstGeom prst="rect">
            <a:avLst/>
          </a:prstGeom>
        </p:spPr>
      </p:pic>
      <p:sp>
        <p:nvSpPr>
          <p:cNvPr id="12" name="CasellaDiTesto 8"/>
          <p:cNvSpPr txBox="1"/>
          <p:nvPr/>
        </p:nvSpPr>
        <p:spPr>
          <a:xfrm>
            <a:off x="645451" y="6498452"/>
            <a:ext cx="2603862" cy="338554"/>
          </a:xfrm>
          <a:prstGeom prst="rect">
            <a:avLst/>
          </a:prstGeom>
          <a:noFill/>
        </p:spPr>
        <p:txBody>
          <a:bodyPr wrap="square" rtlCol="0">
            <a:spAutoFit/>
          </a:bodyPr>
          <a:lstStyle/>
          <a:p>
            <a:r>
              <a:rPr lang="it-IT" sz="1600" dirty="0" err="1">
                <a:solidFill>
                  <a:srgbClr val="FF0000"/>
                </a:solidFill>
                <a:latin typeface="Segoe Print" panose="02000600000000000000" pitchFamily="2" charset="0"/>
              </a:rPr>
              <a:t>Aharonian</a:t>
            </a:r>
            <a:r>
              <a:rPr lang="it-IT" sz="1600" dirty="0">
                <a:solidFill>
                  <a:srgbClr val="FF0000"/>
                </a:solidFill>
                <a:latin typeface="Segoe Print" panose="02000600000000000000" pitchFamily="2" charset="0"/>
              </a:rPr>
              <a:t> et al. 2018</a:t>
            </a:r>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4873" y="3691895"/>
            <a:ext cx="3969267" cy="2941017"/>
          </a:xfrm>
          <a:prstGeom prst="rect">
            <a:avLst/>
          </a:prstGeom>
        </p:spPr>
      </p:pic>
      <p:sp>
        <p:nvSpPr>
          <p:cNvPr id="11" name="CasellaDiTesto 8"/>
          <p:cNvSpPr txBox="1"/>
          <p:nvPr/>
        </p:nvSpPr>
        <p:spPr>
          <a:xfrm>
            <a:off x="8680056" y="3660851"/>
            <a:ext cx="2986927" cy="338554"/>
          </a:xfrm>
          <a:prstGeom prst="rect">
            <a:avLst/>
          </a:prstGeom>
          <a:noFill/>
        </p:spPr>
        <p:txBody>
          <a:bodyPr wrap="square" rtlCol="0">
            <a:spAutoFit/>
          </a:bodyPr>
          <a:lstStyle/>
          <a:p>
            <a:r>
              <a:rPr lang="it-IT" sz="1600" dirty="0">
                <a:solidFill>
                  <a:srgbClr val="FF0000"/>
                </a:solidFill>
                <a:latin typeface="Segoe Print" panose="02000600000000000000" pitchFamily="2" charset="0"/>
              </a:rPr>
              <a:t>HAWC </a:t>
            </a:r>
            <a:r>
              <a:rPr lang="it-IT" sz="1600" dirty="0" err="1">
                <a:solidFill>
                  <a:srgbClr val="FF0000"/>
                </a:solidFill>
                <a:latin typeface="Segoe Print" panose="02000600000000000000" pitchFamily="2" charset="0"/>
              </a:rPr>
              <a:t>collaboration</a:t>
            </a:r>
            <a:r>
              <a:rPr lang="it-IT" sz="1600" dirty="0">
                <a:solidFill>
                  <a:srgbClr val="FF0000"/>
                </a:solidFill>
                <a:latin typeface="Segoe Print" panose="02000600000000000000" pitchFamily="2" charset="0"/>
              </a:rPr>
              <a:t> 2021</a:t>
            </a:r>
          </a:p>
        </p:txBody>
      </p:sp>
      <p:pic>
        <p:nvPicPr>
          <p:cNvPr id="13" name="Immagine 12">
            <a:extLst>
              <a:ext uri="{FF2B5EF4-FFF2-40B4-BE49-F238E27FC236}">
                <a16:creationId xmlns:a16="http://schemas.microsoft.com/office/drawing/2014/main" id="{A8D8E269-96C3-23F1-67A5-0D7CB717E620}"/>
              </a:ext>
            </a:extLst>
          </p:cNvPr>
          <p:cNvPicPr>
            <a:picLocks noChangeAspect="1"/>
          </p:cNvPicPr>
          <p:nvPr/>
        </p:nvPicPr>
        <p:blipFill rotWithShape="1">
          <a:blip r:embed="rId5"/>
          <a:srcRect b="17003"/>
          <a:stretch/>
        </p:blipFill>
        <p:spPr>
          <a:xfrm>
            <a:off x="5376910" y="3791831"/>
            <a:ext cx="2667963" cy="2719432"/>
          </a:xfrm>
          <a:prstGeom prst="rect">
            <a:avLst/>
          </a:prstGeom>
        </p:spPr>
      </p:pic>
      <p:sp>
        <p:nvSpPr>
          <p:cNvPr id="5" name="CasellaDiTesto 8">
            <a:extLst>
              <a:ext uri="{FF2B5EF4-FFF2-40B4-BE49-F238E27FC236}">
                <a16:creationId xmlns:a16="http://schemas.microsoft.com/office/drawing/2014/main" id="{66A8D31D-3978-CAFC-EF68-3C543279514C}"/>
              </a:ext>
            </a:extLst>
          </p:cNvPr>
          <p:cNvSpPr txBox="1"/>
          <p:nvPr/>
        </p:nvSpPr>
        <p:spPr>
          <a:xfrm rot="21266661">
            <a:off x="6170396" y="1213448"/>
            <a:ext cx="1614402" cy="584775"/>
          </a:xfrm>
          <a:prstGeom prst="rect">
            <a:avLst/>
          </a:prstGeom>
          <a:noFill/>
        </p:spPr>
        <p:txBody>
          <a:bodyPr wrap="square" rtlCol="0">
            <a:spAutoFit/>
          </a:bodyPr>
          <a:lstStyle/>
          <a:p>
            <a:pPr algn="ctr"/>
            <a:r>
              <a:rPr lang="it-IT" sz="1600" dirty="0" err="1">
                <a:solidFill>
                  <a:srgbClr val="FFFF00"/>
                </a:solidFill>
                <a:latin typeface="Segoe Print" panose="02000600000000000000" pitchFamily="2" charset="0"/>
              </a:rPr>
              <a:t>Vieu</a:t>
            </a:r>
            <a:r>
              <a:rPr lang="it-IT" sz="1600" dirty="0">
                <a:solidFill>
                  <a:srgbClr val="FFFF00"/>
                </a:solidFill>
                <a:latin typeface="Segoe Print" panose="02000600000000000000" pitchFamily="2" charset="0"/>
              </a:rPr>
              <a:t> </a:t>
            </a:r>
            <a:r>
              <a:rPr lang="it-IT" sz="1600" dirty="0" err="1">
                <a:solidFill>
                  <a:srgbClr val="FFFF00"/>
                </a:solidFill>
                <a:latin typeface="Segoe Print" panose="02000600000000000000" pitchFamily="2" charset="0"/>
              </a:rPr>
              <a:t>thesis</a:t>
            </a:r>
            <a:r>
              <a:rPr lang="it-IT" sz="1600" dirty="0">
                <a:solidFill>
                  <a:srgbClr val="FFFF00"/>
                </a:solidFill>
                <a:latin typeface="Segoe Print" panose="02000600000000000000" pitchFamily="2" charset="0"/>
              </a:rPr>
              <a:t> 2023</a:t>
            </a:r>
          </a:p>
        </p:txBody>
      </p:sp>
    </p:spTree>
    <p:extLst>
      <p:ext uri="{BB962C8B-B14F-4D97-AF65-F5344CB8AC3E}">
        <p14:creationId xmlns:p14="http://schemas.microsoft.com/office/powerpoint/2010/main" val="7217187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1"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3E67773-F189-02CE-E968-40F15D453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19443">
            <a:off x="2565505" y="5180927"/>
            <a:ext cx="1365270" cy="1420372"/>
          </a:xfrm>
          <a:prstGeom prst="rect">
            <a:avLst/>
          </a:prstGeom>
        </p:spPr>
      </p:pic>
      <p:sp>
        <p:nvSpPr>
          <p:cNvPr id="4" name="Rettangolo 24"/>
          <p:cNvSpPr/>
          <p:nvPr/>
        </p:nvSpPr>
        <p:spPr>
          <a:xfrm>
            <a:off x="2170735" y="10856"/>
            <a:ext cx="7944804"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Other</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Sources? - CRAB NEBULA</a:t>
            </a:r>
          </a:p>
        </p:txBody>
      </p:sp>
      <p:sp>
        <p:nvSpPr>
          <p:cNvPr id="15" name="TextBox 8"/>
          <p:cNvSpPr txBox="1"/>
          <p:nvPr/>
        </p:nvSpPr>
        <p:spPr>
          <a:xfrm>
            <a:off x="8707838" y="657187"/>
            <a:ext cx="3275708" cy="1569660"/>
          </a:xfrm>
          <a:prstGeom prst="rect">
            <a:avLst/>
          </a:prstGeom>
          <a:noFill/>
          <a:ln w="25400">
            <a:solidFill>
              <a:srgbClr val="FFFF00"/>
            </a:solidFill>
          </a:ln>
        </p:spPr>
        <p:txBody>
          <a:bodyPr wrap="square" rtlCol="0">
            <a:spAutoFit/>
          </a:bodyPr>
          <a:lstStyle/>
          <a:p>
            <a:pPr algn="ctr"/>
            <a:r>
              <a:rPr lang="en-US" sz="2400" dirty="0">
                <a:solidFill>
                  <a:schemeClr val="bg1"/>
                </a:solidFill>
                <a:latin typeface="Segoe Print" panose="02000600000000000000" pitchFamily="2" charset="0"/>
              </a:rPr>
              <a:t>Standard Candle for Gamma-ray astronomy (when it is not flaring)</a:t>
            </a:r>
          </a:p>
        </p:txBody>
      </p:sp>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3369" y="2519198"/>
            <a:ext cx="3837599" cy="2398500"/>
          </a:xfrm>
          <a:prstGeom prst="rect">
            <a:avLst/>
          </a:prstGeom>
        </p:spPr>
      </p:pic>
      <p:sp>
        <p:nvSpPr>
          <p:cNvPr id="16" name="TextBox 3"/>
          <p:cNvSpPr txBox="1">
            <a:spLocks noChangeArrowheads="1"/>
          </p:cNvSpPr>
          <p:nvPr/>
        </p:nvSpPr>
        <p:spPr bwMode="auto">
          <a:xfrm>
            <a:off x="2985926" y="2709257"/>
            <a:ext cx="197659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1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MAGIC </a:t>
            </a:r>
            <a:r>
              <a:rPr lang="it-IT" sz="11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collaboration</a:t>
            </a:r>
            <a:r>
              <a:rPr lang="it-IT" sz="11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2020</a:t>
            </a:r>
          </a:p>
        </p:txBody>
      </p:sp>
      <p:sp>
        <p:nvSpPr>
          <p:cNvPr id="18" name="TextBox 7"/>
          <p:cNvSpPr txBox="1"/>
          <p:nvPr/>
        </p:nvSpPr>
        <p:spPr>
          <a:xfrm>
            <a:off x="95250" y="5292666"/>
            <a:ext cx="2823150" cy="954107"/>
          </a:xfrm>
          <a:prstGeom prst="rect">
            <a:avLst/>
          </a:prstGeom>
          <a:noFill/>
        </p:spPr>
        <p:txBody>
          <a:bodyPr wrap="square" rtlCol="0">
            <a:spAutoFit/>
          </a:bodyPr>
          <a:lstStyle/>
          <a:p>
            <a:pPr algn="ctr"/>
            <a:r>
              <a:rPr lang="en-US" sz="2800" dirty="0">
                <a:solidFill>
                  <a:schemeClr val="bg1"/>
                </a:solidFill>
                <a:latin typeface="Segoe Print" panose="02000600000000000000" pitchFamily="2" charset="0"/>
              </a:rPr>
              <a:t>Detection </a:t>
            </a:r>
          </a:p>
          <a:p>
            <a:pPr algn="ctr"/>
            <a:r>
              <a:rPr lang="en-US" sz="2800" dirty="0">
                <a:solidFill>
                  <a:schemeClr val="bg1"/>
                </a:solidFill>
                <a:latin typeface="Segoe Print" panose="02000600000000000000" pitchFamily="2" charset="0"/>
              </a:rPr>
              <a:t>above 1 </a:t>
            </a:r>
            <a:r>
              <a:rPr lang="en-US" sz="2800" dirty="0" err="1">
                <a:solidFill>
                  <a:schemeClr val="bg1"/>
                </a:solidFill>
                <a:latin typeface="Segoe Print" panose="02000600000000000000" pitchFamily="2" charset="0"/>
              </a:rPr>
              <a:t>PeV</a:t>
            </a:r>
            <a:r>
              <a:rPr lang="en-US" sz="2800" dirty="0">
                <a:solidFill>
                  <a:schemeClr val="bg1"/>
                </a:solidFill>
                <a:latin typeface="Segoe Print" panose="02000600000000000000" pitchFamily="2" charset="0"/>
              </a:rPr>
              <a:t>!!!</a:t>
            </a:r>
          </a:p>
        </p:txBody>
      </p:sp>
      <p:pic>
        <p:nvPicPr>
          <p:cNvPr id="24" name="Immagine 23">
            <a:extLst>
              <a:ext uri="{FF2B5EF4-FFF2-40B4-BE49-F238E27FC236}">
                <a16:creationId xmlns:a16="http://schemas.microsoft.com/office/drawing/2014/main" id="{355145A8-7533-C25B-A20B-ED2C7A824C26}"/>
              </a:ext>
            </a:extLst>
          </p:cNvPr>
          <p:cNvPicPr>
            <a:picLocks noChangeAspect="1"/>
          </p:cNvPicPr>
          <p:nvPr/>
        </p:nvPicPr>
        <p:blipFill rotWithShape="1">
          <a:blip r:embed="rId5">
            <a:extLst>
              <a:ext uri="{28A0092B-C50C-407E-A947-70E740481C1C}">
                <a14:useLocalDpi xmlns:a14="http://schemas.microsoft.com/office/drawing/2010/main" val="0"/>
              </a:ext>
            </a:extLst>
          </a:blip>
          <a:srcRect t="30025" b="29481"/>
          <a:stretch/>
        </p:blipFill>
        <p:spPr>
          <a:xfrm>
            <a:off x="326563" y="588423"/>
            <a:ext cx="7585676" cy="1728504"/>
          </a:xfrm>
          <a:prstGeom prst="rect">
            <a:avLst/>
          </a:prstGeom>
        </p:spPr>
      </p:pic>
      <p:pic>
        <p:nvPicPr>
          <p:cNvPr id="26" name="Immagine 25">
            <a:extLst>
              <a:ext uri="{FF2B5EF4-FFF2-40B4-BE49-F238E27FC236}">
                <a16:creationId xmlns:a16="http://schemas.microsoft.com/office/drawing/2014/main" id="{34E3AB04-A7BF-F846-ABAB-F8B3A50A9261}"/>
              </a:ext>
            </a:extLst>
          </p:cNvPr>
          <p:cNvPicPr>
            <a:picLocks noChangeAspect="1"/>
          </p:cNvPicPr>
          <p:nvPr/>
        </p:nvPicPr>
        <p:blipFill>
          <a:blip r:embed="rId6"/>
          <a:stretch>
            <a:fillRect/>
          </a:stretch>
        </p:blipFill>
        <p:spPr>
          <a:xfrm>
            <a:off x="5405973" y="2519198"/>
            <a:ext cx="3301865" cy="2481606"/>
          </a:xfrm>
          <a:prstGeom prst="rect">
            <a:avLst/>
          </a:prstGeom>
        </p:spPr>
      </p:pic>
      <p:sp>
        <p:nvSpPr>
          <p:cNvPr id="27" name="TextBox 3">
            <a:extLst>
              <a:ext uri="{FF2B5EF4-FFF2-40B4-BE49-F238E27FC236}">
                <a16:creationId xmlns:a16="http://schemas.microsoft.com/office/drawing/2014/main" id="{26E82674-F31D-E018-B7A9-F74246250C08}"/>
              </a:ext>
            </a:extLst>
          </p:cNvPr>
          <p:cNvSpPr txBox="1">
            <a:spLocks noChangeArrowheads="1"/>
          </p:cNvSpPr>
          <p:nvPr/>
        </p:nvSpPr>
        <p:spPr bwMode="auto">
          <a:xfrm>
            <a:off x="6705082" y="2767536"/>
            <a:ext cx="1976599"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05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LHAASO </a:t>
            </a:r>
            <a:r>
              <a:rPr lang="it-IT" sz="105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collaboration</a:t>
            </a:r>
            <a:r>
              <a:rPr lang="it-IT" sz="105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2021</a:t>
            </a:r>
          </a:p>
        </p:txBody>
      </p:sp>
      <p:pic>
        <p:nvPicPr>
          <p:cNvPr id="29" name="Immagine 28">
            <a:extLst>
              <a:ext uri="{FF2B5EF4-FFF2-40B4-BE49-F238E27FC236}">
                <a16:creationId xmlns:a16="http://schemas.microsoft.com/office/drawing/2014/main" id="{2F1AA2DE-2D84-4F77-DD5D-04005F383598}"/>
              </a:ext>
            </a:extLst>
          </p:cNvPr>
          <p:cNvPicPr>
            <a:picLocks noChangeAspect="1"/>
          </p:cNvPicPr>
          <p:nvPr/>
        </p:nvPicPr>
        <p:blipFill>
          <a:blip r:embed="rId7"/>
          <a:stretch>
            <a:fillRect/>
          </a:stretch>
        </p:blipFill>
        <p:spPr>
          <a:xfrm>
            <a:off x="8707838" y="2550924"/>
            <a:ext cx="2699544" cy="2398095"/>
          </a:xfrm>
          <a:prstGeom prst="rect">
            <a:avLst/>
          </a:prstGeom>
        </p:spPr>
      </p:pic>
      <p:sp>
        <p:nvSpPr>
          <p:cNvPr id="32" name="Title 1">
            <a:extLst>
              <a:ext uri="{FF2B5EF4-FFF2-40B4-BE49-F238E27FC236}">
                <a16:creationId xmlns:a16="http://schemas.microsoft.com/office/drawing/2014/main" id="{8E0A56CF-C2AE-6700-6F2D-E9FAD3DCD83A}"/>
              </a:ext>
            </a:extLst>
          </p:cNvPr>
          <p:cNvSpPr txBox="1">
            <a:spLocks/>
          </p:cNvSpPr>
          <p:nvPr/>
        </p:nvSpPr>
        <p:spPr>
          <a:xfrm>
            <a:off x="3965590" y="5437236"/>
            <a:ext cx="1440383" cy="789967"/>
          </a:xfrm>
          <a:prstGeom prst="rect">
            <a:avLst/>
          </a:prstGeom>
          <a:no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u="sng" dirty="0">
                <a:solidFill>
                  <a:srgbClr val="FFC000"/>
                </a:solidFill>
                <a:latin typeface="Segoe Print" panose="02000600000000000000" pitchFamily="2" charset="0"/>
                <a:cs typeface="Herculanum"/>
              </a:rPr>
              <a:t>but…</a:t>
            </a:r>
          </a:p>
        </p:txBody>
      </p:sp>
      <p:sp>
        <p:nvSpPr>
          <p:cNvPr id="33" name="TextBox 7">
            <a:extLst>
              <a:ext uri="{FF2B5EF4-FFF2-40B4-BE49-F238E27FC236}">
                <a16:creationId xmlns:a16="http://schemas.microsoft.com/office/drawing/2014/main" id="{91D68015-438E-3453-CAF2-321102BEA310}"/>
              </a:ext>
            </a:extLst>
          </p:cNvPr>
          <p:cNvSpPr txBox="1"/>
          <p:nvPr/>
        </p:nvSpPr>
        <p:spPr>
          <a:xfrm>
            <a:off x="9114164" y="5019590"/>
            <a:ext cx="3071076" cy="1631216"/>
          </a:xfrm>
          <a:prstGeom prst="rect">
            <a:avLst/>
          </a:prstGeom>
          <a:noFill/>
        </p:spPr>
        <p:txBody>
          <a:bodyPr wrap="square" rtlCol="0">
            <a:spAutoFit/>
          </a:bodyPr>
          <a:lstStyle/>
          <a:p>
            <a:r>
              <a:rPr lang="en-US" sz="2000" dirty="0">
                <a:solidFill>
                  <a:schemeClr val="bg1"/>
                </a:solidFill>
                <a:latin typeface="Segoe Print" panose="02000600000000000000" pitchFamily="2" charset="0"/>
              </a:rPr>
              <a:t>Leptonic origin of gamma-rays possible!!</a:t>
            </a:r>
          </a:p>
          <a:p>
            <a:endParaRPr lang="en-US" sz="2000" dirty="0">
              <a:solidFill>
                <a:schemeClr val="bg1"/>
              </a:solidFill>
              <a:latin typeface="Segoe Print" panose="02000600000000000000" pitchFamily="2" charset="0"/>
            </a:endParaRPr>
          </a:p>
          <a:p>
            <a:r>
              <a:rPr lang="en-US" sz="2000" dirty="0">
                <a:solidFill>
                  <a:schemeClr val="bg1"/>
                </a:solidFill>
                <a:latin typeface="Segoe Print" panose="02000600000000000000" pitchFamily="2" charset="0"/>
              </a:rPr>
              <a:t>There is a hadronic component?</a:t>
            </a:r>
          </a:p>
        </p:txBody>
      </p:sp>
      <p:sp>
        <p:nvSpPr>
          <p:cNvPr id="34" name="Title 1">
            <a:extLst>
              <a:ext uri="{FF2B5EF4-FFF2-40B4-BE49-F238E27FC236}">
                <a16:creationId xmlns:a16="http://schemas.microsoft.com/office/drawing/2014/main" id="{644AE347-77F1-0E55-517C-D1D40564C481}"/>
              </a:ext>
            </a:extLst>
          </p:cNvPr>
          <p:cNvSpPr txBox="1">
            <a:spLocks/>
          </p:cNvSpPr>
          <p:nvPr/>
        </p:nvSpPr>
        <p:spPr>
          <a:xfrm>
            <a:off x="7505960" y="5427401"/>
            <a:ext cx="1440383" cy="789967"/>
          </a:xfrm>
          <a:prstGeom prst="rect">
            <a:avLst/>
          </a:prstGeom>
          <a:no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u="sng" dirty="0">
                <a:solidFill>
                  <a:srgbClr val="FFC000"/>
                </a:solidFill>
                <a:latin typeface="Segoe Print" panose="02000600000000000000" pitchFamily="2" charset="0"/>
                <a:cs typeface="Herculanum"/>
              </a:rPr>
              <a:t>So…</a:t>
            </a:r>
          </a:p>
        </p:txBody>
      </p:sp>
      <p:sp>
        <p:nvSpPr>
          <p:cNvPr id="35" name="TextBox 7">
            <a:extLst>
              <a:ext uri="{FF2B5EF4-FFF2-40B4-BE49-F238E27FC236}">
                <a16:creationId xmlns:a16="http://schemas.microsoft.com/office/drawing/2014/main" id="{B5045D7C-10C4-EBE7-4391-17714BD612A3}"/>
              </a:ext>
            </a:extLst>
          </p:cNvPr>
          <p:cNvSpPr txBox="1"/>
          <p:nvPr/>
        </p:nvSpPr>
        <p:spPr>
          <a:xfrm>
            <a:off x="4917625" y="5190863"/>
            <a:ext cx="3071076" cy="1261884"/>
          </a:xfrm>
          <a:prstGeom prst="rect">
            <a:avLst/>
          </a:prstGeom>
          <a:noFill/>
        </p:spPr>
        <p:txBody>
          <a:bodyPr wrap="square" rtlCol="0">
            <a:spAutoFit/>
          </a:bodyPr>
          <a:lstStyle/>
          <a:p>
            <a:pPr algn="ctr"/>
            <a:r>
              <a:rPr lang="en-US" sz="2800" dirty="0">
                <a:solidFill>
                  <a:schemeClr val="bg1"/>
                </a:solidFill>
                <a:latin typeface="Segoe Print" panose="02000600000000000000" pitchFamily="2" charset="0"/>
              </a:rPr>
              <a:t>Crab is a </a:t>
            </a:r>
          </a:p>
          <a:p>
            <a:pPr algn="ctr"/>
            <a:r>
              <a:rPr lang="en-US" sz="2800" dirty="0">
                <a:solidFill>
                  <a:schemeClr val="bg1"/>
                </a:solidFill>
                <a:latin typeface="Segoe Print" panose="02000600000000000000" pitchFamily="2" charset="0"/>
              </a:rPr>
              <a:t>PWN </a:t>
            </a:r>
          </a:p>
          <a:p>
            <a:pPr algn="ctr"/>
            <a:r>
              <a:rPr lang="en-US" sz="2000" dirty="0">
                <a:solidFill>
                  <a:schemeClr val="bg1"/>
                </a:solidFill>
                <a:latin typeface="Segoe Print" panose="02000600000000000000" pitchFamily="2" charset="0"/>
              </a:rPr>
              <a:t>(leptonic source)</a:t>
            </a:r>
            <a:endParaRPr lang="en-US" sz="2800" dirty="0">
              <a:solidFill>
                <a:schemeClr val="bg1"/>
              </a:solidFill>
              <a:latin typeface="Segoe Print" panose="02000600000000000000" pitchFamily="2" charset="0"/>
            </a:endParaRPr>
          </a:p>
        </p:txBody>
      </p:sp>
      <p:sp>
        <p:nvSpPr>
          <p:cNvPr id="17" name="Ovale 16">
            <a:extLst>
              <a:ext uri="{FF2B5EF4-FFF2-40B4-BE49-F238E27FC236}">
                <a16:creationId xmlns:a16="http://schemas.microsoft.com/office/drawing/2014/main" id="{AA35F515-E410-A0A9-C097-324BE72CDD14}"/>
              </a:ext>
            </a:extLst>
          </p:cNvPr>
          <p:cNvSpPr/>
          <p:nvPr/>
        </p:nvSpPr>
        <p:spPr>
          <a:xfrm>
            <a:off x="4350235" y="4539404"/>
            <a:ext cx="325461" cy="26161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8F8897F6-4151-0A7C-5EDB-6DCBD2530045}"/>
              </a:ext>
            </a:extLst>
          </p:cNvPr>
          <p:cNvSpPr/>
          <p:nvPr/>
        </p:nvSpPr>
        <p:spPr>
          <a:xfrm>
            <a:off x="8138578" y="4687408"/>
            <a:ext cx="325461" cy="26161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D6924B10-2FF1-1BAE-5133-E9B5C35EB9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3495" y="6379111"/>
            <a:ext cx="271695" cy="271695"/>
          </a:xfrm>
          <a:prstGeom prst="rect">
            <a:avLst/>
          </a:prstGeom>
        </p:spPr>
      </p:pic>
    </p:spTree>
    <p:extLst>
      <p:ext uri="{BB962C8B-B14F-4D97-AF65-F5344CB8AC3E}">
        <p14:creationId xmlns:p14="http://schemas.microsoft.com/office/powerpoint/2010/main" val="39924635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par>
                                <p:cTn id="28" presetID="53" presetClass="entr" presetSubtype="16"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500" fill="hold"/>
                                        <p:tgtEl>
                                          <p:spTgt spid="29"/>
                                        </p:tgtEl>
                                        <p:attrNameLst>
                                          <p:attrName>ppt_w</p:attrName>
                                        </p:attrNameLst>
                                      </p:cBhvr>
                                      <p:tavLst>
                                        <p:tav tm="0">
                                          <p:val>
                                            <p:fltVal val="0"/>
                                          </p:val>
                                        </p:tav>
                                        <p:tav tm="100000">
                                          <p:val>
                                            <p:strVal val="#ppt_w"/>
                                          </p:val>
                                        </p:tav>
                                      </p:tavLst>
                                    </p:anim>
                                    <p:anim calcmode="lin" valueType="num">
                                      <p:cBhvr>
                                        <p:cTn id="31" dur="500" fill="hold"/>
                                        <p:tgtEl>
                                          <p:spTgt spid="29"/>
                                        </p:tgtEl>
                                        <p:attrNameLst>
                                          <p:attrName>ppt_h</p:attrName>
                                        </p:attrNameLst>
                                      </p:cBhvr>
                                      <p:tavLst>
                                        <p:tav tm="0">
                                          <p:val>
                                            <p:fltVal val="0"/>
                                          </p:val>
                                        </p:tav>
                                        <p:tav tm="100000">
                                          <p:val>
                                            <p:strVal val="#ppt_h"/>
                                          </p:val>
                                        </p:tav>
                                      </p:tavLst>
                                    </p:anim>
                                    <p:animEffect transition="in" filter="fade">
                                      <p:cBhvr>
                                        <p:cTn id="32" dur="500"/>
                                        <p:tgtEl>
                                          <p:spTgt spid="2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childTnLst>
                          </p:cTn>
                        </p:par>
                        <p:par>
                          <p:cTn id="44" fill="hold">
                            <p:stCondLst>
                              <p:cond delay="1000"/>
                            </p:stCondLst>
                            <p:childTnLst>
                              <p:par>
                                <p:cTn id="45" presetID="53" presetClass="entr" presetSubtype="16"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1500"/>
                            </p:stCondLst>
                            <p:childTnLst>
                              <p:par>
                                <p:cTn id="51" presetID="53" presetClass="entr" presetSubtype="16"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Effect transition="in" filter="fade">
                                      <p:cBhvr>
                                        <p:cTn id="55" dur="500"/>
                                        <p:tgtEl>
                                          <p:spTgt spid="2"/>
                                        </p:tgtEl>
                                      </p:cBhvr>
                                    </p:animEffect>
                                  </p:childTnLst>
                                </p:cTn>
                              </p:par>
                              <p:par>
                                <p:cTn id="56" presetID="53" presetClass="entr" presetSubtype="16" fill="hold" nodeType="with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animEffect transition="in" filter="fade">
                                      <p:cBhvr>
                                        <p:cTn id="67" dur="500"/>
                                        <p:tgtEl>
                                          <p:spTgt spid="32"/>
                                        </p:tgtEl>
                                      </p:cBhvr>
                                    </p:animEffect>
                                  </p:childTnLst>
                                </p:cTn>
                              </p:par>
                            </p:childTnLst>
                          </p:cTn>
                        </p:par>
                        <p:par>
                          <p:cTn id="68" fill="hold">
                            <p:stCondLst>
                              <p:cond delay="500"/>
                            </p:stCondLst>
                            <p:childTnLst>
                              <p:par>
                                <p:cTn id="69" presetID="53" presetClass="entr" presetSubtype="16"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p:cTn id="71" dur="500" fill="hold"/>
                                        <p:tgtEl>
                                          <p:spTgt spid="35"/>
                                        </p:tgtEl>
                                        <p:attrNameLst>
                                          <p:attrName>ppt_w</p:attrName>
                                        </p:attrNameLst>
                                      </p:cBhvr>
                                      <p:tavLst>
                                        <p:tav tm="0">
                                          <p:val>
                                            <p:fltVal val="0"/>
                                          </p:val>
                                        </p:tav>
                                        <p:tav tm="100000">
                                          <p:val>
                                            <p:strVal val="#ppt_w"/>
                                          </p:val>
                                        </p:tav>
                                      </p:tavLst>
                                    </p:anim>
                                    <p:anim calcmode="lin" valueType="num">
                                      <p:cBhvr>
                                        <p:cTn id="72" dur="500" fill="hold"/>
                                        <p:tgtEl>
                                          <p:spTgt spid="35"/>
                                        </p:tgtEl>
                                        <p:attrNameLst>
                                          <p:attrName>ppt_h</p:attrName>
                                        </p:attrNameLst>
                                      </p:cBhvr>
                                      <p:tavLst>
                                        <p:tav tm="0">
                                          <p:val>
                                            <p:fltVal val="0"/>
                                          </p:val>
                                        </p:tav>
                                        <p:tav tm="100000">
                                          <p:val>
                                            <p:strVal val="#ppt_h"/>
                                          </p:val>
                                        </p:tav>
                                      </p:tavLst>
                                    </p:anim>
                                    <p:animEffect transition="in" filter="fad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ppt_w</p:attrName>
                                        </p:attrNameLst>
                                      </p:cBhvr>
                                      <p:tavLst>
                                        <p:tav tm="0">
                                          <p:val>
                                            <p:fltVal val="0"/>
                                          </p:val>
                                        </p:tav>
                                        <p:tav tm="100000">
                                          <p:val>
                                            <p:strVal val="#ppt_w"/>
                                          </p:val>
                                        </p:tav>
                                      </p:tavLst>
                                    </p:anim>
                                    <p:anim calcmode="lin" valueType="num">
                                      <p:cBhvr>
                                        <p:cTn id="79" dur="500" fill="hold"/>
                                        <p:tgtEl>
                                          <p:spTgt spid="34"/>
                                        </p:tgtEl>
                                        <p:attrNameLst>
                                          <p:attrName>ppt_h</p:attrName>
                                        </p:attrNameLst>
                                      </p:cBhvr>
                                      <p:tavLst>
                                        <p:tav tm="0">
                                          <p:val>
                                            <p:fltVal val="0"/>
                                          </p:val>
                                        </p:tav>
                                        <p:tav tm="100000">
                                          <p:val>
                                            <p:strVal val="#ppt_h"/>
                                          </p:val>
                                        </p:tav>
                                      </p:tavLst>
                                    </p:anim>
                                    <p:animEffect transition="in" filter="fade">
                                      <p:cBhvr>
                                        <p:cTn id="80" dur="500"/>
                                        <p:tgtEl>
                                          <p:spTgt spid="34"/>
                                        </p:tgtEl>
                                      </p:cBhvr>
                                    </p:animEffect>
                                  </p:childTnLst>
                                </p:cTn>
                              </p:par>
                            </p:childTnLst>
                          </p:cTn>
                        </p:par>
                        <p:par>
                          <p:cTn id="81" fill="hold">
                            <p:stCondLst>
                              <p:cond delay="500"/>
                            </p:stCondLst>
                            <p:childTnLst>
                              <p:par>
                                <p:cTn id="82" presetID="53" presetClass="entr" presetSubtype="16" fill="hold" grpId="0" nodeType="afterEffect">
                                  <p:stCondLst>
                                    <p:cond delay="0"/>
                                  </p:stCondLst>
                                  <p:childTnLst>
                                    <p:set>
                                      <p:cBhvr>
                                        <p:cTn id="83" dur="1" fill="hold">
                                          <p:stCondLst>
                                            <p:cond delay="0"/>
                                          </p:stCondLst>
                                        </p:cTn>
                                        <p:tgtEl>
                                          <p:spTgt spid="33"/>
                                        </p:tgtEl>
                                        <p:attrNameLst>
                                          <p:attrName>style.visibility</p:attrName>
                                        </p:attrNameLst>
                                      </p:cBhvr>
                                      <p:to>
                                        <p:strVal val="visible"/>
                                      </p:to>
                                    </p:set>
                                    <p:anim calcmode="lin" valueType="num">
                                      <p:cBhvr>
                                        <p:cTn id="84" dur="500" fill="hold"/>
                                        <p:tgtEl>
                                          <p:spTgt spid="33"/>
                                        </p:tgtEl>
                                        <p:attrNameLst>
                                          <p:attrName>ppt_w</p:attrName>
                                        </p:attrNameLst>
                                      </p:cBhvr>
                                      <p:tavLst>
                                        <p:tav tm="0">
                                          <p:val>
                                            <p:fltVal val="0"/>
                                          </p:val>
                                        </p:tav>
                                        <p:tav tm="100000">
                                          <p:val>
                                            <p:strVal val="#ppt_w"/>
                                          </p:val>
                                        </p:tav>
                                      </p:tavLst>
                                    </p:anim>
                                    <p:anim calcmode="lin" valueType="num">
                                      <p:cBhvr>
                                        <p:cTn id="85" dur="500" fill="hold"/>
                                        <p:tgtEl>
                                          <p:spTgt spid="33"/>
                                        </p:tgtEl>
                                        <p:attrNameLst>
                                          <p:attrName>ppt_h</p:attrName>
                                        </p:attrNameLst>
                                      </p:cBhvr>
                                      <p:tavLst>
                                        <p:tav tm="0">
                                          <p:val>
                                            <p:fltVal val="0"/>
                                          </p:val>
                                        </p:tav>
                                        <p:tav tm="100000">
                                          <p:val>
                                            <p:strVal val="#ppt_h"/>
                                          </p:val>
                                        </p:tav>
                                      </p:tavLst>
                                    </p:anim>
                                    <p:animEffect transition="in" filter="fade">
                                      <p:cBhvr>
                                        <p:cTn id="8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7" grpId="0"/>
      <p:bldP spid="32" grpId="0"/>
      <p:bldP spid="33" grpId="0"/>
      <p:bldP spid="34" grpId="0"/>
      <p:bldP spid="35" grpId="0"/>
      <p:bldP spid="17"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98;p19">
            <a:extLst>
              <a:ext uri="{FF2B5EF4-FFF2-40B4-BE49-F238E27FC236}">
                <a16:creationId xmlns:a16="http://schemas.microsoft.com/office/drawing/2014/main" id="{0291ED73-F9F7-3D97-4456-E497169F39A4}"/>
              </a:ext>
            </a:extLst>
          </p:cNvPr>
          <p:cNvPicPr preferRelativeResize="0"/>
          <p:nvPr/>
        </p:nvPicPr>
        <p:blipFill rotWithShape="1">
          <a:blip r:embed="rId3">
            <a:alphaModFix/>
          </a:blip>
          <a:srcRect/>
          <a:stretch/>
        </p:blipFill>
        <p:spPr>
          <a:xfrm>
            <a:off x="73964" y="3300068"/>
            <a:ext cx="2477955" cy="2827723"/>
          </a:xfrm>
          <a:prstGeom prst="rect">
            <a:avLst/>
          </a:prstGeom>
          <a:noFill/>
          <a:ln>
            <a:noFill/>
          </a:ln>
        </p:spPr>
      </p:pic>
      <p:pic>
        <p:nvPicPr>
          <p:cNvPr id="7" name="Immagine 6">
            <a:extLst>
              <a:ext uri="{FF2B5EF4-FFF2-40B4-BE49-F238E27FC236}">
                <a16:creationId xmlns:a16="http://schemas.microsoft.com/office/drawing/2014/main" id="{4C8AFB66-4081-FEE8-DA68-466361DB8B66}"/>
              </a:ext>
            </a:extLst>
          </p:cNvPr>
          <p:cNvPicPr>
            <a:picLocks noChangeAspect="1"/>
          </p:cNvPicPr>
          <p:nvPr/>
        </p:nvPicPr>
        <p:blipFill>
          <a:blip r:embed="rId4"/>
          <a:stretch>
            <a:fillRect/>
          </a:stretch>
        </p:blipFill>
        <p:spPr>
          <a:xfrm>
            <a:off x="5505836" y="4050761"/>
            <a:ext cx="2793392" cy="2743864"/>
          </a:xfrm>
          <a:prstGeom prst="rect">
            <a:avLst/>
          </a:prstGeom>
        </p:spPr>
      </p:pic>
      <p:pic>
        <p:nvPicPr>
          <p:cNvPr id="9" name="Immagine 8">
            <a:extLst>
              <a:ext uri="{FF2B5EF4-FFF2-40B4-BE49-F238E27FC236}">
                <a16:creationId xmlns:a16="http://schemas.microsoft.com/office/drawing/2014/main" id="{E46966C9-2AA3-71D9-F42F-CFEE0788CCE0}"/>
              </a:ext>
            </a:extLst>
          </p:cNvPr>
          <p:cNvPicPr>
            <a:picLocks noChangeAspect="1"/>
          </p:cNvPicPr>
          <p:nvPr/>
        </p:nvPicPr>
        <p:blipFill>
          <a:blip r:embed="rId5"/>
          <a:stretch>
            <a:fillRect/>
          </a:stretch>
        </p:blipFill>
        <p:spPr>
          <a:xfrm>
            <a:off x="8313678" y="4050761"/>
            <a:ext cx="3825984" cy="2726490"/>
          </a:xfrm>
          <a:prstGeom prst="rect">
            <a:avLst/>
          </a:prstGeom>
        </p:spPr>
      </p:pic>
      <p:pic>
        <p:nvPicPr>
          <p:cNvPr id="11" name="Immagine 10">
            <a:extLst>
              <a:ext uri="{FF2B5EF4-FFF2-40B4-BE49-F238E27FC236}">
                <a16:creationId xmlns:a16="http://schemas.microsoft.com/office/drawing/2014/main" id="{78C7E828-A1DB-FCF9-E6CC-2295F1DEA121}"/>
              </a:ext>
            </a:extLst>
          </p:cNvPr>
          <p:cNvPicPr>
            <a:picLocks noChangeAspect="1"/>
          </p:cNvPicPr>
          <p:nvPr/>
        </p:nvPicPr>
        <p:blipFill>
          <a:blip r:embed="rId6"/>
          <a:stretch>
            <a:fillRect/>
          </a:stretch>
        </p:blipFill>
        <p:spPr>
          <a:xfrm>
            <a:off x="7140100" y="1760310"/>
            <a:ext cx="4717746" cy="2184603"/>
          </a:xfrm>
          <a:prstGeom prst="rect">
            <a:avLst/>
          </a:prstGeom>
        </p:spPr>
      </p:pic>
      <p:pic>
        <p:nvPicPr>
          <p:cNvPr id="13" name="Immagine 12">
            <a:extLst>
              <a:ext uri="{FF2B5EF4-FFF2-40B4-BE49-F238E27FC236}">
                <a16:creationId xmlns:a16="http://schemas.microsoft.com/office/drawing/2014/main" id="{AB1E1A78-4277-4355-23F0-8A98CEBCBCBA}"/>
              </a:ext>
            </a:extLst>
          </p:cNvPr>
          <p:cNvPicPr>
            <a:picLocks noChangeAspect="1"/>
          </p:cNvPicPr>
          <p:nvPr/>
        </p:nvPicPr>
        <p:blipFill>
          <a:blip r:embed="rId7"/>
          <a:stretch>
            <a:fillRect/>
          </a:stretch>
        </p:blipFill>
        <p:spPr>
          <a:xfrm>
            <a:off x="6357166" y="313630"/>
            <a:ext cx="5782496" cy="1602077"/>
          </a:xfrm>
          <a:prstGeom prst="rect">
            <a:avLst/>
          </a:prstGeom>
        </p:spPr>
      </p:pic>
      <p:sp>
        <p:nvSpPr>
          <p:cNvPr id="14" name="Rettangolo 24">
            <a:extLst>
              <a:ext uri="{FF2B5EF4-FFF2-40B4-BE49-F238E27FC236}">
                <a16:creationId xmlns:a16="http://schemas.microsoft.com/office/drawing/2014/main" id="{F8424D10-5647-DD5A-D6A1-B46CF07A191C}"/>
              </a:ext>
            </a:extLst>
          </p:cNvPr>
          <p:cNvSpPr/>
          <p:nvPr/>
        </p:nvSpPr>
        <p:spPr>
          <a:xfrm>
            <a:off x="309662" y="10856"/>
            <a:ext cx="11666976"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2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Other</a:t>
            </a:r>
            <a:r>
              <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sources? - Gamma-ray </a:t>
            </a:r>
            <a:r>
              <a:rPr lang="it-IT" sz="32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binaries</a:t>
            </a:r>
            <a:r>
              <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&amp;: </a:t>
            </a:r>
            <a:r>
              <a:rPr lang="it-IT" sz="32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Microquasars</a:t>
            </a:r>
            <a:endPar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sp>
        <p:nvSpPr>
          <p:cNvPr id="4" name="Google Shape;200;p19">
            <a:extLst>
              <a:ext uri="{FF2B5EF4-FFF2-40B4-BE49-F238E27FC236}">
                <a16:creationId xmlns:a16="http://schemas.microsoft.com/office/drawing/2014/main" id="{CE58A080-CB05-8173-E5B5-B68EF4E31108}"/>
              </a:ext>
            </a:extLst>
          </p:cNvPr>
          <p:cNvSpPr txBox="1"/>
          <p:nvPr/>
        </p:nvSpPr>
        <p:spPr>
          <a:xfrm>
            <a:off x="0" y="605813"/>
            <a:ext cx="6956443" cy="1415742"/>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2000" b="0" i="0" u="none" strike="noStrike" cap="none" dirty="0">
                <a:solidFill>
                  <a:schemeClr val="bg1"/>
                </a:solidFill>
                <a:latin typeface="Segoe Print" panose="02000600000000000000" pitchFamily="2" charset="0"/>
                <a:ea typeface="Calibri"/>
                <a:cs typeface="Calibri"/>
                <a:sym typeface="Calibri"/>
              </a:rPr>
              <a:t>Binary stellar systems (BS/</a:t>
            </a:r>
            <a:r>
              <a:rPr lang="en-US" sz="2000" b="0" i="0" u="none" strike="noStrike" cap="none" dirty="0" err="1">
                <a:solidFill>
                  <a:schemeClr val="bg1"/>
                </a:solidFill>
                <a:latin typeface="Segoe Print" panose="02000600000000000000" pitchFamily="2" charset="0"/>
                <a:ea typeface="Calibri"/>
                <a:cs typeface="Calibri"/>
                <a:sym typeface="Calibri"/>
              </a:rPr>
              <a:t>BH+Companion</a:t>
            </a:r>
            <a:r>
              <a:rPr lang="en-US" sz="2000" b="0" i="0" u="none" strike="noStrike" cap="none" dirty="0">
                <a:solidFill>
                  <a:schemeClr val="bg1"/>
                </a:solidFill>
                <a:latin typeface="Segoe Print" panose="02000600000000000000" pitchFamily="2" charset="0"/>
                <a:ea typeface="Calibri"/>
                <a:cs typeface="Calibri"/>
                <a:sym typeface="Calibri"/>
              </a:rPr>
              <a:t>)</a:t>
            </a:r>
          </a:p>
          <a:p>
            <a:pPr marL="0" marR="0" lvl="0" indent="0" algn="just" rtl="0">
              <a:lnSpc>
                <a:spcPct val="100000"/>
              </a:lnSpc>
              <a:spcBef>
                <a:spcPts val="0"/>
              </a:spcBef>
              <a:spcAft>
                <a:spcPts val="0"/>
              </a:spcAft>
              <a:buClr>
                <a:srgbClr val="000000"/>
              </a:buClr>
              <a:buSzPts val="1400"/>
              <a:buFont typeface="Arial"/>
              <a:buNone/>
            </a:pPr>
            <a:endParaRPr lang="en-US" sz="2000" b="0" i="0" u="none" strike="noStrike" cap="none" dirty="0">
              <a:solidFill>
                <a:schemeClr val="bg1"/>
              </a:solidFill>
              <a:latin typeface="Segoe Print" panose="02000600000000000000" pitchFamily="2" charset="0"/>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2000" b="0" i="0" u="none" strike="noStrike" cap="none" dirty="0" err="1">
                <a:solidFill>
                  <a:schemeClr val="bg1"/>
                </a:solidFill>
                <a:latin typeface="Segoe Print" panose="02000600000000000000" pitchFamily="2" charset="0"/>
                <a:ea typeface="Calibri"/>
                <a:cs typeface="Calibri"/>
                <a:sym typeface="Calibri"/>
              </a:rPr>
              <a:t>Cyg</a:t>
            </a:r>
            <a:r>
              <a:rPr lang="en-US" sz="2000" b="0" i="0" u="none" strike="noStrike" cap="none" dirty="0">
                <a:solidFill>
                  <a:schemeClr val="bg1"/>
                </a:solidFill>
                <a:latin typeface="Segoe Print" panose="02000600000000000000" pitchFamily="2" charset="0"/>
                <a:ea typeface="Calibri"/>
                <a:cs typeface="Calibri"/>
                <a:sym typeface="Calibri"/>
              </a:rPr>
              <a:t> X-1, </a:t>
            </a:r>
            <a:r>
              <a:rPr lang="en-US" sz="2000" b="0" i="0" u="none" strike="noStrike" cap="none" dirty="0" err="1">
                <a:solidFill>
                  <a:schemeClr val="bg1"/>
                </a:solidFill>
                <a:latin typeface="Segoe Print" panose="02000600000000000000" pitchFamily="2" charset="0"/>
                <a:ea typeface="Calibri"/>
                <a:cs typeface="Calibri"/>
                <a:sym typeface="Calibri"/>
              </a:rPr>
              <a:t>Cyg</a:t>
            </a:r>
            <a:r>
              <a:rPr lang="en-US" sz="2000" b="0" i="0" u="none" strike="noStrike" cap="none" dirty="0">
                <a:solidFill>
                  <a:schemeClr val="bg1"/>
                </a:solidFill>
                <a:latin typeface="Segoe Print" panose="02000600000000000000" pitchFamily="2" charset="0"/>
                <a:ea typeface="Calibri"/>
                <a:cs typeface="Calibri"/>
                <a:sym typeface="Calibri"/>
              </a:rPr>
              <a:t> X-3 and </a:t>
            </a:r>
            <a:r>
              <a:rPr lang="en-US" sz="2000" b="1" i="0" u="none" strike="noStrike" cap="none" dirty="0">
                <a:solidFill>
                  <a:srgbClr val="FFFF00"/>
                </a:solidFill>
                <a:latin typeface="Segoe Print" panose="02000600000000000000" pitchFamily="2" charset="0"/>
                <a:ea typeface="Calibri"/>
                <a:cs typeface="Calibri"/>
                <a:sym typeface="Calibri"/>
              </a:rPr>
              <a:t>SS 433 </a:t>
            </a:r>
            <a:r>
              <a:rPr lang="en-US" sz="2000" b="0" i="0" u="none" strike="noStrike" cap="none" dirty="0">
                <a:solidFill>
                  <a:schemeClr val="bg1"/>
                </a:solidFill>
                <a:latin typeface="Segoe Print" panose="02000600000000000000" pitchFamily="2" charset="0"/>
                <a:ea typeface="Calibri"/>
                <a:cs typeface="Calibri"/>
                <a:sym typeface="Calibri"/>
              </a:rPr>
              <a:t>(emitting X-rays) show HE emission up to GeV. </a:t>
            </a:r>
          </a:p>
        </p:txBody>
      </p:sp>
      <p:pic>
        <p:nvPicPr>
          <p:cNvPr id="16" name="Immagine 15">
            <a:extLst>
              <a:ext uri="{FF2B5EF4-FFF2-40B4-BE49-F238E27FC236}">
                <a16:creationId xmlns:a16="http://schemas.microsoft.com/office/drawing/2014/main" id="{EF005B1A-3EE6-89A5-D3D0-8E955EEA54D9}"/>
              </a:ext>
            </a:extLst>
          </p:cNvPr>
          <p:cNvPicPr>
            <a:picLocks noChangeAspect="1"/>
          </p:cNvPicPr>
          <p:nvPr/>
        </p:nvPicPr>
        <p:blipFill>
          <a:blip r:embed="rId8"/>
          <a:stretch>
            <a:fillRect/>
          </a:stretch>
        </p:blipFill>
        <p:spPr>
          <a:xfrm>
            <a:off x="2551920" y="3300068"/>
            <a:ext cx="2718222" cy="2827723"/>
          </a:xfrm>
          <a:prstGeom prst="rect">
            <a:avLst/>
          </a:prstGeom>
        </p:spPr>
      </p:pic>
      <p:sp>
        <p:nvSpPr>
          <p:cNvPr id="17" name="CasellaDiTesto 16">
            <a:extLst>
              <a:ext uri="{FF2B5EF4-FFF2-40B4-BE49-F238E27FC236}">
                <a16:creationId xmlns:a16="http://schemas.microsoft.com/office/drawing/2014/main" id="{8FC1D6E7-4BAE-CFA2-6D78-F45B17F88BA1}"/>
              </a:ext>
            </a:extLst>
          </p:cNvPr>
          <p:cNvSpPr txBox="1"/>
          <p:nvPr/>
        </p:nvSpPr>
        <p:spPr>
          <a:xfrm>
            <a:off x="2848836" y="6547206"/>
            <a:ext cx="3128367" cy="27699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1200" b="1" dirty="0">
                <a:solidFill>
                  <a:srgbClr val="FFFF00"/>
                </a:solidFill>
                <a:latin typeface="Segoe Print" panose="02000600000000000000" pitchFamily="2" charset="0"/>
                <a:ea typeface="Handwriting - Dakota" charset="0"/>
                <a:cs typeface="Handwriting - Dakota" charset="0"/>
              </a:rPr>
              <a:t>Olivera-Nieto Gamma2022</a:t>
            </a:r>
          </a:p>
        </p:txBody>
      </p:sp>
      <p:sp>
        <p:nvSpPr>
          <p:cNvPr id="18" name="TextBox 8">
            <a:extLst>
              <a:ext uri="{FF2B5EF4-FFF2-40B4-BE49-F238E27FC236}">
                <a16:creationId xmlns:a16="http://schemas.microsoft.com/office/drawing/2014/main" id="{3B2C6F14-7E6F-FB80-2697-1B69C3D392A3}"/>
              </a:ext>
            </a:extLst>
          </p:cNvPr>
          <p:cNvSpPr txBox="1"/>
          <p:nvPr/>
        </p:nvSpPr>
        <p:spPr>
          <a:xfrm>
            <a:off x="4294223" y="2237700"/>
            <a:ext cx="1682980" cy="523220"/>
          </a:xfrm>
          <a:prstGeom prst="rect">
            <a:avLst/>
          </a:prstGeom>
          <a:noFill/>
          <a:ln w="25400">
            <a:solidFill>
              <a:srgbClr val="FFC000"/>
            </a:solidFill>
          </a:ln>
        </p:spPr>
        <p:txBody>
          <a:bodyPr wrap="square" rtlCol="0">
            <a:spAutoFit/>
          </a:bodyPr>
          <a:lstStyle/>
          <a:p>
            <a:r>
              <a:rPr lang="en-US" sz="2800" dirty="0">
                <a:solidFill>
                  <a:schemeClr val="bg1"/>
                </a:solidFill>
                <a:latin typeface="Segoe Print" panose="02000600000000000000" pitchFamily="2" charset="0"/>
              </a:rPr>
              <a:t>SS 433</a:t>
            </a:r>
          </a:p>
        </p:txBody>
      </p:sp>
      <p:sp>
        <p:nvSpPr>
          <p:cNvPr id="19" name="CasellaDiTesto 18">
            <a:extLst>
              <a:ext uri="{FF2B5EF4-FFF2-40B4-BE49-F238E27FC236}">
                <a16:creationId xmlns:a16="http://schemas.microsoft.com/office/drawing/2014/main" id="{2A876EF4-3C9C-B5BF-B70C-85BC17A005AB}"/>
              </a:ext>
            </a:extLst>
          </p:cNvPr>
          <p:cNvSpPr txBox="1"/>
          <p:nvPr/>
        </p:nvSpPr>
        <p:spPr>
          <a:xfrm>
            <a:off x="2631105" y="2977065"/>
            <a:ext cx="2600889" cy="369332"/>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b="1" dirty="0">
                <a:solidFill>
                  <a:srgbClr val="FFC000"/>
                </a:solidFill>
                <a:latin typeface="Segoe Print" panose="02000600000000000000" pitchFamily="2" charset="0"/>
                <a:ea typeface="Handwriting - Dakota" charset="0"/>
                <a:cs typeface="Handwriting - Dakota" charset="0"/>
              </a:rPr>
              <a:t>Fermi-LAT </a:t>
            </a:r>
            <a:r>
              <a:rPr lang="en-US" sz="1200" b="1" dirty="0">
                <a:solidFill>
                  <a:srgbClr val="FFC000"/>
                </a:solidFill>
                <a:latin typeface="Segoe Print" panose="02000600000000000000" pitchFamily="2" charset="0"/>
                <a:ea typeface="Handwriting - Dakota" charset="0"/>
                <a:cs typeface="Handwriting - Dakota" charset="0"/>
              </a:rPr>
              <a:t>(Fang+2020)</a:t>
            </a:r>
            <a:endParaRPr lang="en-US" b="1" dirty="0">
              <a:solidFill>
                <a:srgbClr val="FFC000"/>
              </a:solidFill>
              <a:latin typeface="Segoe Print" panose="02000600000000000000" pitchFamily="2" charset="0"/>
              <a:ea typeface="Handwriting - Dakota" charset="0"/>
              <a:cs typeface="Handwriting - Dakota" charset="0"/>
            </a:endParaRPr>
          </a:p>
        </p:txBody>
      </p:sp>
      <p:sp>
        <p:nvSpPr>
          <p:cNvPr id="20" name="CasellaDiTesto 19">
            <a:extLst>
              <a:ext uri="{FF2B5EF4-FFF2-40B4-BE49-F238E27FC236}">
                <a16:creationId xmlns:a16="http://schemas.microsoft.com/office/drawing/2014/main" id="{872656F3-40DB-ED6F-B64D-AF7D4EF0597E}"/>
              </a:ext>
            </a:extLst>
          </p:cNvPr>
          <p:cNvSpPr txBox="1"/>
          <p:nvPr/>
        </p:nvSpPr>
        <p:spPr>
          <a:xfrm>
            <a:off x="-33693" y="3000085"/>
            <a:ext cx="2321096" cy="369332"/>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b="1" dirty="0">
                <a:solidFill>
                  <a:srgbClr val="FFC000"/>
                </a:solidFill>
                <a:latin typeface="Segoe Print" panose="02000600000000000000" pitchFamily="2" charset="0"/>
                <a:ea typeface="Handwriting - Dakota" charset="0"/>
                <a:cs typeface="Handwriting - Dakota" charset="0"/>
              </a:rPr>
              <a:t>HAWC</a:t>
            </a:r>
            <a:r>
              <a:rPr lang="en-US" sz="1200" b="1" dirty="0">
                <a:solidFill>
                  <a:srgbClr val="FFC000"/>
                </a:solidFill>
                <a:latin typeface="Segoe Print" panose="02000600000000000000" pitchFamily="2" charset="0"/>
                <a:ea typeface="Handwriting - Dakota" charset="0"/>
                <a:cs typeface="Handwriting - Dakota" charset="0"/>
              </a:rPr>
              <a:t> (HAWC2018)</a:t>
            </a:r>
          </a:p>
        </p:txBody>
      </p:sp>
      <p:sp>
        <p:nvSpPr>
          <p:cNvPr id="21" name="CasellaDiTesto 20">
            <a:extLst>
              <a:ext uri="{FF2B5EF4-FFF2-40B4-BE49-F238E27FC236}">
                <a16:creationId xmlns:a16="http://schemas.microsoft.com/office/drawing/2014/main" id="{B9C4A382-9A2A-ADFD-10CF-6943DDBCB2BB}"/>
              </a:ext>
            </a:extLst>
          </p:cNvPr>
          <p:cNvSpPr txBox="1"/>
          <p:nvPr/>
        </p:nvSpPr>
        <p:spPr>
          <a:xfrm>
            <a:off x="5419988" y="3681429"/>
            <a:ext cx="889960" cy="369332"/>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b="1" dirty="0">
                <a:solidFill>
                  <a:srgbClr val="FFC000"/>
                </a:solidFill>
                <a:latin typeface="Segoe Print" panose="02000600000000000000" pitchFamily="2" charset="0"/>
                <a:ea typeface="Handwriting - Dakota" charset="0"/>
                <a:cs typeface="Handwriting - Dakota" charset="0"/>
              </a:rPr>
              <a:t>HESS</a:t>
            </a:r>
            <a:endParaRPr lang="en-US" sz="1200" b="1" dirty="0">
              <a:solidFill>
                <a:srgbClr val="FFC000"/>
              </a:solidFill>
              <a:latin typeface="Segoe Print" panose="02000600000000000000" pitchFamily="2" charset="0"/>
              <a:ea typeface="Handwriting - Dakota" charset="0"/>
              <a:cs typeface="Handwriting - Dakota" charset="0"/>
            </a:endParaRPr>
          </a:p>
        </p:txBody>
      </p:sp>
      <p:sp>
        <p:nvSpPr>
          <p:cNvPr id="23" name="CasellaDiTesto 22">
            <a:extLst>
              <a:ext uri="{FF2B5EF4-FFF2-40B4-BE49-F238E27FC236}">
                <a16:creationId xmlns:a16="http://schemas.microsoft.com/office/drawing/2014/main" id="{1B106DB5-CDC6-D17B-5023-34377DD8591E}"/>
              </a:ext>
            </a:extLst>
          </p:cNvPr>
          <p:cNvSpPr txBox="1"/>
          <p:nvPr/>
        </p:nvSpPr>
        <p:spPr>
          <a:xfrm>
            <a:off x="8690737" y="1335441"/>
            <a:ext cx="2101156" cy="461665"/>
          </a:xfrm>
          <a:prstGeom prst="rect">
            <a:avLst/>
          </a:prstGeom>
          <a:noFill/>
        </p:spPr>
        <p:txBody>
          <a:bodyPr wrap="square">
            <a:spAutoFit/>
          </a:bodyPr>
          <a:lstStyle/>
          <a:p>
            <a:pPr algn="ctr"/>
            <a:r>
              <a:rPr lang="en-US" sz="1200" b="1" dirty="0">
                <a:solidFill>
                  <a:srgbClr val="FFFF00"/>
                </a:solidFill>
                <a:latin typeface="Segoe Print" panose="02000600000000000000" pitchFamily="2" charset="0"/>
                <a:ea typeface="Handwriting - Dakota" charset="0"/>
                <a:cs typeface="Handwriting - Dakota" charset="0"/>
              </a:rPr>
              <a:t>The </a:t>
            </a:r>
            <a:r>
              <a:rPr lang="en-US" sz="1200" b="1" dirty="0" err="1">
                <a:solidFill>
                  <a:srgbClr val="FFFF00"/>
                </a:solidFill>
                <a:latin typeface="Segoe Print" panose="02000600000000000000" pitchFamily="2" charset="0"/>
                <a:ea typeface="Handwriting - Dakota" charset="0"/>
                <a:cs typeface="Handwriting - Dakota" charset="0"/>
              </a:rPr>
              <a:t>Manaetee</a:t>
            </a:r>
            <a:r>
              <a:rPr lang="en-US" sz="1200" b="1" dirty="0">
                <a:solidFill>
                  <a:srgbClr val="FFFF00"/>
                </a:solidFill>
                <a:latin typeface="Segoe Print" panose="02000600000000000000" pitchFamily="2" charset="0"/>
                <a:ea typeface="Handwriting - Dakota" charset="0"/>
                <a:cs typeface="Handwriting - Dakota" charset="0"/>
              </a:rPr>
              <a:t> Nebula</a:t>
            </a:r>
          </a:p>
          <a:p>
            <a:pPr algn="ctr"/>
            <a:r>
              <a:rPr lang="en-US" sz="1200" b="1" dirty="0">
                <a:solidFill>
                  <a:srgbClr val="FFFF00"/>
                </a:solidFill>
                <a:latin typeface="Segoe Print" panose="02000600000000000000" pitchFamily="2" charset="0"/>
                <a:ea typeface="Handwriting - Dakota" charset="0"/>
                <a:cs typeface="Handwriting - Dakota" charset="0"/>
              </a:rPr>
              <a:t>(Safi-Arb Gamma2022)</a:t>
            </a:r>
            <a:endParaRPr lang="it-IT" sz="1200" dirty="0"/>
          </a:p>
        </p:txBody>
      </p:sp>
    </p:spTree>
    <p:extLst>
      <p:ext uri="{BB962C8B-B14F-4D97-AF65-F5344CB8AC3E}">
        <p14:creationId xmlns:p14="http://schemas.microsoft.com/office/powerpoint/2010/main" val="36587832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par>
                                <p:cTn id="56" presetID="53" presetClass="entr" presetSubtype="16"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Effect transition="in" filter="fade">
                                      <p:cBhvr>
                                        <p:cTn id="60" dur="500"/>
                                        <p:tgtEl>
                                          <p:spTgt spid="7"/>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animEffect transition="in" filter="fade">
                                      <p:cBhvr>
                                        <p:cTn id="65" dur="500"/>
                                        <p:tgtEl>
                                          <p:spTgt spid="21"/>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500" fill="hold"/>
                                        <p:tgtEl>
                                          <p:spTgt spid="17"/>
                                        </p:tgtEl>
                                        <p:attrNameLst>
                                          <p:attrName>ppt_w</p:attrName>
                                        </p:attrNameLst>
                                      </p:cBhvr>
                                      <p:tavLst>
                                        <p:tav tm="0">
                                          <p:val>
                                            <p:fltVal val="0"/>
                                          </p:val>
                                        </p:tav>
                                        <p:tav tm="100000">
                                          <p:val>
                                            <p:strVal val="#ppt_w"/>
                                          </p:val>
                                        </p:tav>
                                      </p:tavLst>
                                    </p:anim>
                                    <p:anim calcmode="lin" valueType="num">
                                      <p:cBhvr>
                                        <p:cTn id="69" dur="500" fill="hold"/>
                                        <p:tgtEl>
                                          <p:spTgt spid="17"/>
                                        </p:tgtEl>
                                        <p:attrNameLst>
                                          <p:attrName>ppt_h</p:attrName>
                                        </p:attrNameLst>
                                      </p:cBhvr>
                                      <p:tavLst>
                                        <p:tav tm="0">
                                          <p:val>
                                            <p:fltVal val="0"/>
                                          </p:val>
                                        </p:tav>
                                        <p:tav tm="100000">
                                          <p:val>
                                            <p:strVal val="#ppt_h"/>
                                          </p:val>
                                        </p:tav>
                                      </p:tavLst>
                                    </p:anim>
                                    <p:animEffect transition="in" filter="fade">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p:bldP spid="21"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magine 37">
            <a:extLst>
              <a:ext uri="{FF2B5EF4-FFF2-40B4-BE49-F238E27FC236}">
                <a16:creationId xmlns:a16="http://schemas.microsoft.com/office/drawing/2014/main" id="{EBF92AA7-B854-AF80-DC0E-CA8AF017B3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0589" y="741432"/>
            <a:ext cx="5096658" cy="5804709"/>
          </a:xfrm>
          <a:prstGeom prst="rect">
            <a:avLst/>
          </a:prstGeom>
        </p:spPr>
      </p:pic>
      <p:sp>
        <p:nvSpPr>
          <p:cNvPr id="8" name="CasellaDiTesto 14"/>
          <p:cNvSpPr txBox="1">
            <a:spLocks noChangeArrowheads="1"/>
          </p:cNvSpPr>
          <p:nvPr/>
        </p:nvSpPr>
        <p:spPr bwMode="auto">
          <a:xfrm>
            <a:off x="102830" y="569892"/>
            <a:ext cx="3206707"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b="1" dirty="0">
                <a:solidFill>
                  <a:srgbClr val="FFFF00"/>
                </a:solidFill>
                <a:latin typeface="Segoe Print" panose="02000600000000000000" pitchFamily="2" charset="0"/>
                <a:cs typeface="Arial" charset="0"/>
              </a:rPr>
              <a:t>Protons (85 %)</a:t>
            </a:r>
          </a:p>
          <a:p>
            <a:pPr defTabSz="914400" fontAlgn="base">
              <a:spcBef>
                <a:spcPct val="0"/>
              </a:spcBef>
              <a:spcAft>
                <a:spcPct val="0"/>
              </a:spcAft>
            </a:pPr>
            <a:r>
              <a:rPr lang="en-US" b="1" dirty="0">
                <a:solidFill>
                  <a:srgbClr val="FFFF00"/>
                </a:solidFill>
                <a:latin typeface="Segoe Print" panose="02000600000000000000" pitchFamily="2" charset="0"/>
                <a:cs typeface="Arial" charset="0"/>
              </a:rPr>
              <a:t>Nuclei (13%)</a:t>
            </a:r>
          </a:p>
          <a:p>
            <a:pPr defTabSz="914400" fontAlgn="base">
              <a:spcBef>
                <a:spcPct val="0"/>
              </a:spcBef>
              <a:spcAft>
                <a:spcPct val="0"/>
              </a:spcAft>
            </a:pPr>
            <a:r>
              <a:rPr lang="en-US" b="1" dirty="0">
                <a:solidFill>
                  <a:srgbClr val="FFFF00"/>
                </a:solidFill>
                <a:latin typeface="Segoe Print" panose="02000600000000000000" pitchFamily="2" charset="0"/>
                <a:cs typeface="Arial" charset="0"/>
              </a:rPr>
              <a:t>Electrons/Positrons (2%)</a:t>
            </a:r>
          </a:p>
        </p:txBody>
      </p:sp>
      <p:sp>
        <p:nvSpPr>
          <p:cNvPr id="9" name="Rettangolo 24"/>
          <p:cNvSpPr/>
          <p:nvPr/>
        </p:nvSpPr>
        <p:spPr>
          <a:xfrm>
            <a:off x="1588056" y="20904"/>
            <a:ext cx="9110186"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Cosmic Ray Overview: screenshot slide</a:t>
            </a:r>
          </a:p>
        </p:txBody>
      </p:sp>
      <p:sp>
        <p:nvSpPr>
          <p:cNvPr id="2" name="TextBox 12">
            <a:extLst>
              <a:ext uri="{FF2B5EF4-FFF2-40B4-BE49-F238E27FC236}">
                <a16:creationId xmlns:a16="http://schemas.microsoft.com/office/drawing/2014/main" id="{D351A4B3-B62F-6272-2DFB-C489574B22F0}"/>
              </a:ext>
            </a:extLst>
          </p:cNvPr>
          <p:cNvSpPr txBox="1"/>
          <p:nvPr/>
        </p:nvSpPr>
        <p:spPr>
          <a:xfrm>
            <a:off x="9263198" y="5740316"/>
            <a:ext cx="2483235" cy="954107"/>
          </a:xfrm>
          <a:prstGeom prst="rect">
            <a:avLst/>
          </a:prstGeom>
          <a:noFill/>
          <a:ln w="25400">
            <a:solidFill>
              <a:schemeClr val="bg1"/>
            </a:solidFill>
          </a:ln>
        </p:spPr>
        <p:txBody>
          <a:bodyPr wrap="square" rtlCol="0">
            <a:spAutoFit/>
          </a:bodyPr>
          <a:lstStyle/>
          <a:p>
            <a:pPr algn="ctr"/>
            <a:r>
              <a:rPr lang="en-US" sz="2800" dirty="0">
                <a:solidFill>
                  <a:srgbClr val="FFFF00"/>
                </a:solidFill>
                <a:latin typeface="Segoe Print" panose="02000600000000000000" pitchFamily="2" charset="0"/>
              </a:rPr>
              <a:t>Galactic </a:t>
            </a:r>
          </a:p>
          <a:p>
            <a:pPr algn="ctr"/>
            <a:r>
              <a:rPr lang="en-US" sz="2800" dirty="0">
                <a:solidFill>
                  <a:srgbClr val="FFFF00"/>
                </a:solidFill>
                <a:latin typeface="Segoe Print" panose="02000600000000000000" pitchFamily="2" charset="0"/>
              </a:rPr>
              <a:t>component</a:t>
            </a:r>
          </a:p>
        </p:txBody>
      </p:sp>
      <p:grpSp>
        <p:nvGrpSpPr>
          <p:cNvPr id="17" name="Gruppo 16">
            <a:extLst>
              <a:ext uri="{FF2B5EF4-FFF2-40B4-BE49-F238E27FC236}">
                <a16:creationId xmlns:a16="http://schemas.microsoft.com/office/drawing/2014/main" id="{F66FB300-5979-6906-3A60-6032FC42717C}"/>
              </a:ext>
            </a:extLst>
          </p:cNvPr>
          <p:cNvGrpSpPr/>
          <p:nvPr/>
        </p:nvGrpSpPr>
        <p:grpSpPr>
          <a:xfrm>
            <a:off x="114528" y="666125"/>
            <a:ext cx="11826980" cy="5510684"/>
            <a:chOff x="114528" y="666125"/>
            <a:chExt cx="11826980" cy="5510684"/>
          </a:xfrm>
        </p:grpSpPr>
        <p:grpSp>
          <p:nvGrpSpPr>
            <p:cNvPr id="5" name="Gruppo 4"/>
            <p:cNvGrpSpPr/>
            <p:nvPr/>
          </p:nvGrpSpPr>
          <p:grpSpPr>
            <a:xfrm>
              <a:off x="114528" y="666125"/>
              <a:ext cx="11826980" cy="5510684"/>
              <a:chOff x="261645" y="587181"/>
              <a:chExt cx="11826980" cy="5510684"/>
            </a:xfrm>
          </p:grpSpPr>
          <p:sp>
            <p:nvSpPr>
              <p:cNvPr id="23" name="Ovale 22"/>
              <p:cNvSpPr/>
              <p:nvPr/>
            </p:nvSpPr>
            <p:spPr>
              <a:xfrm>
                <a:off x="4320928" y="1193466"/>
                <a:ext cx="554077" cy="6017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e 23"/>
              <p:cNvSpPr/>
              <p:nvPr/>
            </p:nvSpPr>
            <p:spPr>
              <a:xfrm>
                <a:off x="6081088" y="2626827"/>
                <a:ext cx="488555"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e 24"/>
              <p:cNvSpPr/>
              <p:nvPr/>
            </p:nvSpPr>
            <p:spPr>
              <a:xfrm>
                <a:off x="7063776" y="4174771"/>
                <a:ext cx="565885" cy="5310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ttangolo arrotondato 25"/>
              <p:cNvSpPr/>
              <p:nvPr/>
            </p:nvSpPr>
            <p:spPr>
              <a:xfrm>
                <a:off x="416932" y="5376053"/>
                <a:ext cx="2724541" cy="721812"/>
              </a:xfrm>
              <a:prstGeom prst="round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W</a:t>
                </a:r>
                <a:r>
                  <a:rPr lang="en-US" sz="2800" baseline="-25000" dirty="0"/>
                  <a:t>CR</a:t>
                </a:r>
                <a:r>
                  <a:rPr lang="en-US" sz="2800" dirty="0"/>
                  <a:t> ~ 1 eV/cm</a:t>
                </a:r>
                <a:r>
                  <a:rPr lang="en-US" sz="2800" baseline="30000" dirty="0"/>
                  <a:t>3</a:t>
                </a:r>
              </a:p>
            </p:txBody>
          </p:sp>
          <p:sp>
            <p:nvSpPr>
              <p:cNvPr id="27" name="Rettangolo arrotondato 26"/>
              <p:cNvSpPr/>
              <p:nvPr/>
            </p:nvSpPr>
            <p:spPr>
              <a:xfrm>
                <a:off x="289214" y="1633996"/>
                <a:ext cx="2938028" cy="827097"/>
              </a:xfrm>
              <a:prstGeom prst="round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Solar modulation</a:t>
                </a:r>
              </a:p>
            </p:txBody>
          </p:sp>
          <p:sp>
            <p:nvSpPr>
              <p:cNvPr id="28" name="Rettangolo arrotondato 27"/>
              <p:cNvSpPr/>
              <p:nvPr/>
            </p:nvSpPr>
            <p:spPr>
              <a:xfrm>
                <a:off x="9277962" y="587181"/>
                <a:ext cx="2023630" cy="827097"/>
              </a:xfrm>
              <a:prstGeom prst="round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CR "Knee"</a:t>
                </a:r>
                <a:endParaRPr lang="en-US" sz="2800" baseline="30000" dirty="0"/>
              </a:p>
            </p:txBody>
          </p:sp>
          <p:sp>
            <p:nvSpPr>
              <p:cNvPr id="29" name="Rettangolo arrotondato 28"/>
              <p:cNvSpPr/>
              <p:nvPr/>
            </p:nvSpPr>
            <p:spPr>
              <a:xfrm>
                <a:off x="9150597" y="3388756"/>
                <a:ext cx="2938028" cy="827097"/>
              </a:xfrm>
              <a:prstGeom prst="round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power law E</a:t>
                </a:r>
                <a:r>
                  <a:rPr lang="en-US" sz="2800" baseline="30000" dirty="0"/>
                  <a:t>-3,1</a:t>
                </a:r>
              </a:p>
            </p:txBody>
          </p:sp>
          <p:sp>
            <p:nvSpPr>
              <p:cNvPr id="30" name="Rettangolo arrotondato 29"/>
              <p:cNvSpPr/>
              <p:nvPr/>
            </p:nvSpPr>
            <p:spPr>
              <a:xfrm>
                <a:off x="261645" y="3309856"/>
                <a:ext cx="2938028" cy="827097"/>
              </a:xfrm>
              <a:prstGeom prst="round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power law E</a:t>
                </a:r>
                <a:r>
                  <a:rPr lang="en-US" sz="2800" baseline="30000" dirty="0"/>
                  <a:t>-2,7</a:t>
                </a:r>
              </a:p>
            </p:txBody>
          </p:sp>
          <p:sp>
            <p:nvSpPr>
              <p:cNvPr id="31" name="Rettangolo arrotondato 30"/>
              <p:cNvSpPr/>
              <p:nvPr/>
            </p:nvSpPr>
            <p:spPr>
              <a:xfrm>
                <a:off x="9980153" y="4610364"/>
                <a:ext cx="2023630" cy="827097"/>
              </a:xfrm>
              <a:prstGeom prst="round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CR "Ankle"</a:t>
                </a:r>
                <a:endParaRPr lang="en-US" sz="2800" baseline="30000" dirty="0"/>
              </a:p>
            </p:txBody>
          </p:sp>
          <p:cxnSp>
            <p:nvCxnSpPr>
              <p:cNvPr id="33" name="Connettore 2 32"/>
              <p:cNvCxnSpPr>
                <a:cxnSpLocks/>
                <a:stCxn id="27" idx="3"/>
                <a:endCxn id="23" idx="2"/>
              </p:cNvCxnSpPr>
              <p:nvPr/>
            </p:nvCxnSpPr>
            <p:spPr>
              <a:xfrm flipV="1">
                <a:off x="3227242" y="1494332"/>
                <a:ext cx="1093686" cy="5532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p:cNvCxnSpPr>
                <a:cxnSpLocks/>
                <a:stCxn id="30" idx="3"/>
              </p:cNvCxnSpPr>
              <p:nvPr/>
            </p:nvCxnSpPr>
            <p:spPr>
              <a:xfrm flipV="1">
                <a:off x="3199673" y="2461093"/>
                <a:ext cx="2499172" cy="12623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p:cNvCxnSpPr>
                <a:cxnSpLocks/>
                <a:stCxn id="28" idx="2"/>
                <a:endCxn id="24" idx="6"/>
              </p:cNvCxnSpPr>
              <p:nvPr/>
            </p:nvCxnSpPr>
            <p:spPr>
              <a:xfrm flipH="1">
                <a:off x="6569643" y="1414278"/>
                <a:ext cx="3720134" cy="14741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ttore 2 38"/>
              <p:cNvCxnSpPr>
                <a:cxnSpLocks/>
                <a:stCxn id="29" idx="1"/>
              </p:cNvCxnSpPr>
              <p:nvPr/>
            </p:nvCxnSpPr>
            <p:spPr>
              <a:xfrm flipH="1" flipV="1">
                <a:off x="8090177" y="3568304"/>
                <a:ext cx="1060420" cy="2340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ttore 2 40"/>
              <p:cNvCxnSpPr>
                <a:cxnSpLocks/>
                <a:stCxn id="31" idx="1"/>
                <a:endCxn id="25" idx="6"/>
              </p:cNvCxnSpPr>
              <p:nvPr/>
            </p:nvCxnSpPr>
            <p:spPr>
              <a:xfrm flipH="1" flipV="1">
                <a:off x="7629661" y="4440291"/>
                <a:ext cx="2350492" cy="5836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CasellaDiTesto 14"/>
              <p:cNvSpPr txBox="1">
                <a:spLocks noChangeArrowheads="1"/>
              </p:cNvSpPr>
              <p:nvPr/>
            </p:nvSpPr>
            <p:spPr bwMode="auto">
              <a:xfrm>
                <a:off x="5278400" y="1336880"/>
                <a:ext cx="115762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400" b="1" dirty="0">
                    <a:solidFill>
                      <a:srgbClr val="FF0000"/>
                    </a:solidFill>
                    <a:latin typeface="Segoe Print" panose="02000600000000000000" pitchFamily="2" charset="0"/>
                    <a:cs typeface="Arial" charset="0"/>
                  </a:rPr>
                  <a:t>GALACTIC</a:t>
                </a:r>
              </a:p>
            </p:txBody>
          </p:sp>
          <p:sp>
            <p:nvSpPr>
              <p:cNvPr id="35" name="CasellaDiTesto 14"/>
              <p:cNvSpPr txBox="1">
                <a:spLocks noChangeArrowheads="1"/>
              </p:cNvSpPr>
              <p:nvPr/>
            </p:nvSpPr>
            <p:spPr bwMode="auto">
              <a:xfrm>
                <a:off x="7080578" y="1601800"/>
                <a:ext cx="151302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fontAlgn="base">
                  <a:spcBef>
                    <a:spcPct val="0"/>
                  </a:spcBef>
                  <a:spcAft>
                    <a:spcPct val="0"/>
                  </a:spcAft>
                </a:pPr>
                <a:r>
                  <a:rPr lang="en-US" sz="1400" b="1" dirty="0">
                    <a:solidFill>
                      <a:srgbClr val="FF0000"/>
                    </a:solidFill>
                    <a:latin typeface="Segoe Print" panose="02000600000000000000" pitchFamily="2" charset="0"/>
                    <a:cs typeface="Arial" charset="0"/>
                  </a:rPr>
                  <a:t>   extra-</a:t>
                </a:r>
              </a:p>
              <a:p>
                <a:pPr algn="ctr" defTabSz="914400" fontAlgn="base">
                  <a:spcBef>
                    <a:spcPct val="0"/>
                  </a:spcBef>
                  <a:spcAft>
                    <a:spcPct val="0"/>
                  </a:spcAft>
                </a:pPr>
                <a:r>
                  <a:rPr lang="en-US" sz="1400" b="1" dirty="0">
                    <a:solidFill>
                      <a:srgbClr val="FF0000"/>
                    </a:solidFill>
                    <a:latin typeface="Segoe Print" panose="02000600000000000000" pitchFamily="2" charset="0"/>
                    <a:cs typeface="Arial" charset="0"/>
                  </a:rPr>
                  <a:t>GALACTIC</a:t>
                </a:r>
              </a:p>
            </p:txBody>
          </p:sp>
          <p:cxnSp>
            <p:nvCxnSpPr>
              <p:cNvPr id="4" name="Straight Connector 4"/>
              <p:cNvCxnSpPr>
                <a:cxnSpLocks/>
              </p:cNvCxnSpPr>
              <p:nvPr/>
            </p:nvCxnSpPr>
            <p:spPr>
              <a:xfrm>
                <a:off x="6623332" y="1193466"/>
                <a:ext cx="0" cy="4696177"/>
              </a:xfrm>
              <a:prstGeom prst="line">
                <a:avLst/>
              </a:prstGeom>
              <a:noFill/>
              <a:ln w="25400" cap="flat" cmpd="sng" algn="ctr">
                <a:solidFill>
                  <a:srgbClr val="FF0000"/>
                </a:solidFill>
                <a:prstDash val="solid"/>
                <a:miter lim="800000"/>
              </a:ln>
              <a:effectLst/>
            </p:spPr>
          </p:cxnSp>
        </p:grpSp>
        <p:sp>
          <p:nvSpPr>
            <p:cNvPr id="6" name="Ovale 5">
              <a:extLst>
                <a:ext uri="{FF2B5EF4-FFF2-40B4-BE49-F238E27FC236}">
                  <a16:creationId xmlns:a16="http://schemas.microsoft.com/office/drawing/2014/main" id="{7A5C37F4-5BE8-9EAA-540C-8B5690927B92}"/>
                </a:ext>
              </a:extLst>
            </p:cNvPr>
            <p:cNvSpPr/>
            <p:nvPr/>
          </p:nvSpPr>
          <p:spPr>
            <a:xfrm>
              <a:off x="6684665" y="3263496"/>
              <a:ext cx="488555"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ttangolo arrotondato 27">
              <a:extLst>
                <a:ext uri="{FF2B5EF4-FFF2-40B4-BE49-F238E27FC236}">
                  <a16:creationId xmlns:a16="http://schemas.microsoft.com/office/drawing/2014/main" id="{547B014F-0318-1C3C-76F0-B436D8CB68DE}"/>
                </a:ext>
              </a:extLst>
            </p:cNvPr>
            <p:cNvSpPr/>
            <p:nvPr/>
          </p:nvSpPr>
          <p:spPr>
            <a:xfrm>
              <a:off x="9867357" y="2003144"/>
              <a:ext cx="2023630" cy="827097"/>
            </a:xfrm>
            <a:prstGeom prst="round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CR "Second Knee"</a:t>
              </a:r>
              <a:endParaRPr lang="en-US" sz="2800" baseline="30000" dirty="0"/>
            </a:p>
          </p:txBody>
        </p:sp>
        <p:cxnSp>
          <p:nvCxnSpPr>
            <p:cNvPr id="10" name="Connettore 2 9">
              <a:extLst>
                <a:ext uri="{FF2B5EF4-FFF2-40B4-BE49-F238E27FC236}">
                  <a16:creationId xmlns:a16="http://schemas.microsoft.com/office/drawing/2014/main" id="{C3AF8FA0-3F03-C0BD-0BDA-5290FB76B79C}"/>
                </a:ext>
              </a:extLst>
            </p:cNvPr>
            <p:cNvCxnSpPr>
              <a:cxnSpLocks/>
              <a:stCxn id="7" idx="2"/>
              <a:endCxn id="6" idx="6"/>
            </p:cNvCxnSpPr>
            <p:nvPr/>
          </p:nvCxnSpPr>
          <p:spPr>
            <a:xfrm flipH="1">
              <a:off x="7173220" y="2830241"/>
              <a:ext cx="3705952" cy="6948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4">
              <a:extLst>
                <a:ext uri="{FF2B5EF4-FFF2-40B4-BE49-F238E27FC236}">
                  <a16:creationId xmlns:a16="http://schemas.microsoft.com/office/drawing/2014/main" id="{16E17FAD-18E6-4F9C-4D4F-38C61E96C23B}"/>
                </a:ext>
              </a:extLst>
            </p:cNvPr>
            <p:cNvCxnSpPr>
              <a:cxnSpLocks/>
            </p:cNvCxnSpPr>
            <p:nvPr/>
          </p:nvCxnSpPr>
          <p:spPr>
            <a:xfrm>
              <a:off x="7062369" y="1272410"/>
              <a:ext cx="0" cy="4689537"/>
            </a:xfrm>
            <a:prstGeom prst="line">
              <a:avLst/>
            </a:prstGeom>
            <a:noFill/>
            <a:ln w="25400" cap="flat" cmpd="sng" algn="ctr">
              <a:solidFill>
                <a:srgbClr val="FF0000"/>
              </a:solidFill>
              <a:prstDash val="solid"/>
              <a:miter lim="800000"/>
            </a:ln>
            <a:effectLst/>
          </p:spPr>
        </p:cxnSp>
      </p:grpSp>
      <p:sp>
        <p:nvSpPr>
          <p:cNvPr id="20" name="Rettangolo 19">
            <a:extLst>
              <a:ext uri="{FF2B5EF4-FFF2-40B4-BE49-F238E27FC236}">
                <a16:creationId xmlns:a16="http://schemas.microsoft.com/office/drawing/2014/main" id="{B87C6B63-2550-51A3-E474-2909E1DD02A7}"/>
              </a:ext>
            </a:extLst>
          </p:cNvPr>
          <p:cNvSpPr/>
          <p:nvPr/>
        </p:nvSpPr>
        <p:spPr>
          <a:xfrm>
            <a:off x="6476215" y="1272410"/>
            <a:ext cx="580782" cy="4696177"/>
          </a:xfrm>
          <a:prstGeom prst="rect">
            <a:avLst/>
          </a:prstGeom>
          <a:solidFill>
            <a:srgbClr val="FF0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14">
            <a:extLst>
              <a:ext uri="{FF2B5EF4-FFF2-40B4-BE49-F238E27FC236}">
                <a16:creationId xmlns:a16="http://schemas.microsoft.com/office/drawing/2014/main" id="{64E8C3A5-C3EE-B295-A897-D5B392249E55}"/>
              </a:ext>
            </a:extLst>
          </p:cNvPr>
          <p:cNvSpPr txBox="1">
            <a:spLocks noChangeArrowheads="1"/>
          </p:cNvSpPr>
          <p:nvPr/>
        </p:nvSpPr>
        <p:spPr bwMode="auto">
          <a:xfrm>
            <a:off x="6456435" y="1289113"/>
            <a:ext cx="68931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fontAlgn="base">
              <a:spcBef>
                <a:spcPct val="0"/>
              </a:spcBef>
              <a:spcAft>
                <a:spcPct val="0"/>
              </a:spcAft>
            </a:pPr>
            <a:r>
              <a:rPr lang="en-US" sz="1200" b="1" dirty="0">
                <a:solidFill>
                  <a:srgbClr val="FF0000"/>
                </a:solidFill>
                <a:latin typeface="Segoe Print" panose="02000600000000000000" pitchFamily="2" charset="0"/>
                <a:cs typeface="Arial" charset="0"/>
              </a:rPr>
              <a:t>   Transition region</a:t>
            </a:r>
          </a:p>
        </p:txBody>
      </p:sp>
      <p:sp>
        <p:nvSpPr>
          <p:cNvPr id="37" name="CasellaDiTesto 36">
            <a:extLst>
              <a:ext uri="{FF2B5EF4-FFF2-40B4-BE49-F238E27FC236}">
                <a16:creationId xmlns:a16="http://schemas.microsoft.com/office/drawing/2014/main" id="{D40873ED-17D5-AF27-4141-652B5A034970}"/>
              </a:ext>
            </a:extLst>
          </p:cNvPr>
          <p:cNvSpPr txBox="1"/>
          <p:nvPr/>
        </p:nvSpPr>
        <p:spPr>
          <a:xfrm>
            <a:off x="3450589" y="6176809"/>
            <a:ext cx="1193436" cy="369332"/>
          </a:xfrm>
          <a:prstGeom prst="rect">
            <a:avLst/>
          </a:prstGeom>
          <a:noFill/>
        </p:spPr>
        <p:txBody>
          <a:bodyPr wrap="square" rtlCol="0">
            <a:spAutoFit/>
          </a:bodyPr>
          <a:lstStyle/>
          <a:p>
            <a:pPr algn="ctr"/>
            <a:r>
              <a:rPr lang="it-IT" dirty="0">
                <a:solidFill>
                  <a:srgbClr val="FF0000"/>
                </a:solidFill>
                <a:latin typeface="Tekton Pro" pitchFamily="34" charset="0"/>
              </a:rPr>
              <a:t>Evoli 2021</a:t>
            </a:r>
          </a:p>
        </p:txBody>
      </p:sp>
    </p:spTree>
    <p:extLst>
      <p:ext uri="{BB962C8B-B14F-4D97-AF65-F5344CB8AC3E}">
        <p14:creationId xmlns:p14="http://schemas.microsoft.com/office/powerpoint/2010/main" val="12980786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schermata, Policromia, testo, diagramma&#10;&#10;Descrizione generata automaticamente">
            <a:extLst>
              <a:ext uri="{FF2B5EF4-FFF2-40B4-BE49-F238E27FC236}">
                <a16:creationId xmlns:a16="http://schemas.microsoft.com/office/drawing/2014/main" id="{BABE9EE3-AB60-D303-C7F8-0C9CBED0B5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367" y="3579709"/>
            <a:ext cx="2846681" cy="3040104"/>
          </a:xfrm>
          <a:prstGeom prst="rect">
            <a:avLst/>
          </a:prstGeom>
        </p:spPr>
      </p:pic>
      <p:pic>
        <p:nvPicPr>
          <p:cNvPr id="4" name="Immagine 3">
            <a:extLst>
              <a:ext uri="{FF2B5EF4-FFF2-40B4-BE49-F238E27FC236}">
                <a16:creationId xmlns:a16="http://schemas.microsoft.com/office/drawing/2014/main" id="{5E0B8BC3-21DF-41E3-2520-3A6A1B4DA115}"/>
              </a:ext>
            </a:extLst>
          </p:cNvPr>
          <p:cNvPicPr>
            <a:picLocks noChangeAspect="1"/>
          </p:cNvPicPr>
          <p:nvPr/>
        </p:nvPicPr>
        <p:blipFill>
          <a:blip r:embed="rId4"/>
          <a:stretch>
            <a:fillRect/>
          </a:stretch>
        </p:blipFill>
        <p:spPr>
          <a:xfrm>
            <a:off x="115418" y="795158"/>
            <a:ext cx="2793315" cy="2316885"/>
          </a:xfrm>
          <a:prstGeom prst="rect">
            <a:avLst/>
          </a:prstGeom>
        </p:spPr>
      </p:pic>
      <p:sp>
        <p:nvSpPr>
          <p:cNvPr id="7" name="Rettangolo 24">
            <a:extLst>
              <a:ext uri="{FF2B5EF4-FFF2-40B4-BE49-F238E27FC236}">
                <a16:creationId xmlns:a16="http://schemas.microsoft.com/office/drawing/2014/main" id="{88360F9D-02AA-A061-2DF0-7C883CC3C135}"/>
              </a:ext>
            </a:extLst>
          </p:cNvPr>
          <p:cNvSpPr/>
          <p:nvPr/>
        </p:nvSpPr>
        <p:spPr>
          <a:xfrm>
            <a:off x="1636138" y="10856"/>
            <a:ext cx="9014007"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And for the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propagation</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TeV HALOS</a:t>
            </a:r>
          </a:p>
        </p:txBody>
      </p:sp>
      <p:sp>
        <p:nvSpPr>
          <p:cNvPr id="9" name="CasellaDiTesto 8">
            <a:extLst>
              <a:ext uri="{FF2B5EF4-FFF2-40B4-BE49-F238E27FC236}">
                <a16:creationId xmlns:a16="http://schemas.microsoft.com/office/drawing/2014/main" id="{97375B14-0738-61F9-5E03-F881ABB916EA}"/>
              </a:ext>
            </a:extLst>
          </p:cNvPr>
          <p:cNvSpPr txBox="1"/>
          <p:nvPr/>
        </p:nvSpPr>
        <p:spPr>
          <a:xfrm>
            <a:off x="1326483" y="880013"/>
            <a:ext cx="1135451" cy="430887"/>
          </a:xfrm>
          <a:prstGeom prst="rect">
            <a:avLst/>
          </a:prstGeom>
          <a:noFill/>
        </p:spPr>
        <p:txBody>
          <a:bodyPr wrap="square" rtlCol="0">
            <a:spAutoFit/>
          </a:bodyPr>
          <a:lstStyle/>
          <a:p>
            <a:pPr algn="ctr"/>
            <a:r>
              <a:rPr lang="it-IT" sz="1100" b="1" dirty="0">
                <a:solidFill>
                  <a:schemeClr val="bg1"/>
                </a:solidFill>
                <a:latin typeface="Segoe Print" panose="02000600000000000000" pitchFamily="2" charset="0"/>
              </a:rPr>
              <a:t>VELA</a:t>
            </a:r>
          </a:p>
          <a:p>
            <a:pPr algn="ctr"/>
            <a:r>
              <a:rPr lang="it-IT" sz="1100" b="1" dirty="0">
                <a:solidFill>
                  <a:schemeClr val="bg1"/>
                </a:solidFill>
                <a:latin typeface="Segoe Print" panose="02000600000000000000" pitchFamily="2" charset="0"/>
              </a:rPr>
              <a:t>HESS 2020</a:t>
            </a:r>
          </a:p>
        </p:txBody>
      </p:sp>
      <p:sp>
        <p:nvSpPr>
          <p:cNvPr id="11" name="TextBox 7">
            <a:extLst>
              <a:ext uri="{FF2B5EF4-FFF2-40B4-BE49-F238E27FC236}">
                <a16:creationId xmlns:a16="http://schemas.microsoft.com/office/drawing/2014/main" id="{E40ACD56-A4BD-64BE-CCDC-A7C753C14222}"/>
              </a:ext>
            </a:extLst>
          </p:cNvPr>
          <p:cNvSpPr txBox="1"/>
          <p:nvPr/>
        </p:nvSpPr>
        <p:spPr>
          <a:xfrm>
            <a:off x="8207556" y="764017"/>
            <a:ext cx="3984444"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Segoe Print" panose="02000600000000000000" pitchFamily="2" charset="0"/>
              </a:rPr>
              <a:t>Both pulsar and extended emission evaded detection for a long time</a:t>
            </a:r>
          </a:p>
          <a:p>
            <a:pPr marL="285750" indent="-285750">
              <a:buFont typeface="Arial" panose="020B0604020202020204" pitchFamily="34" charset="0"/>
              <a:buChar char="•"/>
            </a:pPr>
            <a:r>
              <a:rPr lang="en-US" dirty="0">
                <a:solidFill>
                  <a:srgbClr val="FFC000"/>
                </a:solidFill>
                <a:latin typeface="Segoe Print" panose="02000600000000000000" pitchFamily="2" charset="0"/>
                <a:sym typeface="Wingdings" panose="05000000000000000000" pitchFamily="2" charset="2"/>
              </a:rPr>
              <a:t>Escaping electrons and positrons (due to RS that disrupts PWN) form an extended halo of GeV and </a:t>
            </a:r>
            <a:r>
              <a:rPr lang="en-US" dirty="0" err="1">
                <a:solidFill>
                  <a:srgbClr val="FFC000"/>
                </a:solidFill>
                <a:latin typeface="Segoe Print" panose="02000600000000000000" pitchFamily="2" charset="0"/>
                <a:sym typeface="Wingdings" panose="05000000000000000000" pitchFamily="2" charset="2"/>
              </a:rPr>
              <a:t>TeV</a:t>
            </a:r>
            <a:r>
              <a:rPr lang="en-US" dirty="0">
                <a:solidFill>
                  <a:srgbClr val="FFC000"/>
                </a:solidFill>
                <a:latin typeface="Segoe Print" panose="02000600000000000000" pitchFamily="2" charset="0"/>
                <a:sym typeface="Wingdings" panose="05000000000000000000" pitchFamily="2" charset="2"/>
              </a:rPr>
              <a:t> gamma-rays</a:t>
            </a:r>
            <a:endParaRPr lang="en-US" dirty="0">
              <a:solidFill>
                <a:srgbClr val="FFC000"/>
              </a:solidFill>
              <a:latin typeface="Segoe Print" panose="02000600000000000000" pitchFamily="2" charset="0"/>
            </a:endParaRPr>
          </a:p>
        </p:txBody>
      </p:sp>
      <p:pic>
        <p:nvPicPr>
          <p:cNvPr id="13" name="Immagine 12">
            <a:extLst>
              <a:ext uri="{FF2B5EF4-FFF2-40B4-BE49-F238E27FC236}">
                <a16:creationId xmlns:a16="http://schemas.microsoft.com/office/drawing/2014/main" id="{ED44889D-B5CD-8F17-26CA-E519C3CC9380}"/>
              </a:ext>
            </a:extLst>
          </p:cNvPr>
          <p:cNvPicPr>
            <a:picLocks noChangeAspect="1"/>
          </p:cNvPicPr>
          <p:nvPr/>
        </p:nvPicPr>
        <p:blipFill>
          <a:blip r:embed="rId5"/>
          <a:stretch>
            <a:fillRect/>
          </a:stretch>
        </p:blipFill>
        <p:spPr>
          <a:xfrm>
            <a:off x="2811457" y="795158"/>
            <a:ext cx="5396099" cy="2316885"/>
          </a:xfrm>
          <a:prstGeom prst="rect">
            <a:avLst/>
          </a:prstGeom>
        </p:spPr>
      </p:pic>
      <p:sp>
        <p:nvSpPr>
          <p:cNvPr id="18" name="TextBox 7">
            <a:extLst>
              <a:ext uri="{FF2B5EF4-FFF2-40B4-BE49-F238E27FC236}">
                <a16:creationId xmlns:a16="http://schemas.microsoft.com/office/drawing/2014/main" id="{C85F8D78-7BD4-E3E8-A666-D858AFF53818}"/>
              </a:ext>
            </a:extLst>
          </p:cNvPr>
          <p:cNvSpPr txBox="1"/>
          <p:nvPr/>
        </p:nvSpPr>
        <p:spPr>
          <a:xfrm>
            <a:off x="3480342" y="3668600"/>
            <a:ext cx="5091285"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solidFill>
                  <a:schemeClr val="bg1"/>
                </a:solidFill>
                <a:latin typeface="Segoe Print" panose="02000600000000000000" pitchFamily="2" charset="0"/>
              </a:rPr>
              <a:t>TeV</a:t>
            </a:r>
            <a:r>
              <a:rPr lang="en-US" sz="2000" dirty="0">
                <a:solidFill>
                  <a:schemeClr val="bg1"/>
                </a:solidFill>
                <a:latin typeface="Segoe Print" panose="02000600000000000000" pitchFamily="2" charset="0"/>
              </a:rPr>
              <a:t> halo candidate near the Galactic plane in a non-crowded region.</a:t>
            </a:r>
          </a:p>
          <a:p>
            <a:pPr marL="285750" indent="-285750">
              <a:buFont typeface="Arial" panose="020B0604020202020204" pitchFamily="34" charset="0"/>
              <a:buChar char="•"/>
            </a:pPr>
            <a:endParaRPr lang="en-US" sz="2000" dirty="0">
              <a:solidFill>
                <a:schemeClr val="bg1"/>
              </a:solidFill>
              <a:latin typeface="Segoe Print" panose="02000600000000000000" pitchFamily="2" charset="0"/>
            </a:endParaRPr>
          </a:p>
          <a:p>
            <a:pPr marL="285750" indent="-285750">
              <a:buFont typeface="Arial" panose="020B0604020202020204" pitchFamily="34" charset="0"/>
              <a:buChar char="•"/>
            </a:pPr>
            <a:r>
              <a:rPr lang="en-US" sz="2000" dirty="0">
                <a:solidFill>
                  <a:schemeClr val="bg1"/>
                </a:solidFill>
                <a:latin typeface="Segoe Print" panose="02000600000000000000" pitchFamily="2" charset="0"/>
              </a:rPr>
              <a:t>This </a:t>
            </a:r>
            <a:r>
              <a:rPr lang="en-US" sz="2000" dirty="0" err="1">
                <a:solidFill>
                  <a:schemeClr val="bg1"/>
                </a:solidFill>
                <a:latin typeface="Segoe Print" panose="02000600000000000000" pitchFamily="2" charset="0"/>
              </a:rPr>
              <a:t>TeV</a:t>
            </a:r>
            <a:r>
              <a:rPr lang="en-US" sz="2000" dirty="0">
                <a:solidFill>
                  <a:schemeClr val="bg1"/>
                </a:solidFill>
                <a:latin typeface="Segoe Print" panose="02000600000000000000" pitchFamily="2" charset="0"/>
              </a:rPr>
              <a:t> halo candidate shares similar characteristics to others, suggesting that </a:t>
            </a:r>
            <a:r>
              <a:rPr lang="en-US" sz="2000" dirty="0" err="1">
                <a:solidFill>
                  <a:schemeClr val="bg1"/>
                </a:solidFill>
                <a:latin typeface="Segoe Print" panose="02000600000000000000" pitchFamily="2" charset="0"/>
              </a:rPr>
              <a:t>TeV</a:t>
            </a:r>
            <a:r>
              <a:rPr lang="en-US" sz="2000" dirty="0">
                <a:solidFill>
                  <a:schemeClr val="bg1"/>
                </a:solidFill>
                <a:latin typeface="Segoe Print" panose="02000600000000000000" pitchFamily="2" charset="0"/>
              </a:rPr>
              <a:t> halos could be a general feature of middle-age pulsars.</a:t>
            </a:r>
          </a:p>
        </p:txBody>
      </p:sp>
      <p:sp>
        <p:nvSpPr>
          <p:cNvPr id="19" name="TextBox 8">
            <a:extLst>
              <a:ext uri="{FF2B5EF4-FFF2-40B4-BE49-F238E27FC236}">
                <a16:creationId xmlns:a16="http://schemas.microsoft.com/office/drawing/2014/main" id="{2A946DF3-DB9A-C030-FC03-6D37CC2B59FC}"/>
              </a:ext>
            </a:extLst>
          </p:cNvPr>
          <p:cNvSpPr txBox="1"/>
          <p:nvPr/>
        </p:nvSpPr>
        <p:spPr>
          <a:xfrm>
            <a:off x="8935699" y="3112043"/>
            <a:ext cx="2528159" cy="1200329"/>
          </a:xfrm>
          <a:prstGeom prst="rect">
            <a:avLst/>
          </a:prstGeom>
          <a:noFill/>
          <a:ln w="25400">
            <a:solidFill>
              <a:srgbClr val="FFC000"/>
            </a:solidFill>
          </a:ln>
        </p:spPr>
        <p:txBody>
          <a:bodyPr wrap="square" rtlCol="0">
            <a:spAutoFit/>
          </a:bodyPr>
          <a:lstStyle/>
          <a:p>
            <a:pPr algn="ctr"/>
            <a:r>
              <a:rPr lang="en-US" sz="2400" dirty="0" err="1">
                <a:solidFill>
                  <a:schemeClr val="bg1"/>
                </a:solidFill>
                <a:latin typeface="Segoe Print" panose="02000600000000000000" pitchFamily="2" charset="0"/>
              </a:rPr>
              <a:t>TeV</a:t>
            </a:r>
            <a:r>
              <a:rPr lang="en-US" sz="2400" dirty="0">
                <a:solidFill>
                  <a:schemeClr val="bg1"/>
                </a:solidFill>
                <a:latin typeface="Segoe Print" panose="02000600000000000000" pitchFamily="2" charset="0"/>
              </a:rPr>
              <a:t> Halos as new source class</a:t>
            </a:r>
          </a:p>
        </p:txBody>
      </p:sp>
      <p:sp>
        <p:nvSpPr>
          <p:cNvPr id="21" name="CasellaDiTesto 20">
            <a:extLst>
              <a:ext uri="{FF2B5EF4-FFF2-40B4-BE49-F238E27FC236}">
                <a16:creationId xmlns:a16="http://schemas.microsoft.com/office/drawing/2014/main" id="{AF36911B-8DD5-1472-D7DE-AE1D0EF7344D}"/>
              </a:ext>
            </a:extLst>
          </p:cNvPr>
          <p:cNvSpPr txBox="1"/>
          <p:nvPr/>
        </p:nvSpPr>
        <p:spPr>
          <a:xfrm>
            <a:off x="3445035" y="2145595"/>
            <a:ext cx="1135451" cy="430887"/>
          </a:xfrm>
          <a:prstGeom prst="rect">
            <a:avLst/>
          </a:prstGeom>
          <a:noFill/>
        </p:spPr>
        <p:txBody>
          <a:bodyPr wrap="square" rtlCol="0">
            <a:spAutoFit/>
          </a:bodyPr>
          <a:lstStyle/>
          <a:p>
            <a:pPr algn="ctr"/>
            <a:r>
              <a:rPr lang="it-IT" sz="1100" b="1" dirty="0" err="1">
                <a:solidFill>
                  <a:schemeClr val="bg1"/>
                </a:solidFill>
                <a:latin typeface="Segoe Print" panose="02000600000000000000" pitchFamily="2" charset="0"/>
              </a:rPr>
              <a:t>Geminga</a:t>
            </a:r>
            <a:endParaRPr lang="it-IT" sz="1100" b="1" dirty="0">
              <a:solidFill>
                <a:schemeClr val="bg1"/>
              </a:solidFill>
              <a:latin typeface="Segoe Print" panose="02000600000000000000" pitchFamily="2" charset="0"/>
            </a:endParaRPr>
          </a:p>
          <a:p>
            <a:pPr algn="ctr"/>
            <a:r>
              <a:rPr lang="it-IT" sz="1100" b="1" dirty="0">
                <a:solidFill>
                  <a:schemeClr val="bg1"/>
                </a:solidFill>
                <a:latin typeface="Segoe Print" panose="02000600000000000000" pitchFamily="2" charset="0"/>
              </a:rPr>
              <a:t>HAWC 2017</a:t>
            </a:r>
          </a:p>
        </p:txBody>
      </p:sp>
      <p:sp>
        <p:nvSpPr>
          <p:cNvPr id="24" name="CasellaDiTesto 23">
            <a:extLst>
              <a:ext uri="{FF2B5EF4-FFF2-40B4-BE49-F238E27FC236}">
                <a16:creationId xmlns:a16="http://schemas.microsoft.com/office/drawing/2014/main" id="{3DA8C88F-6AE4-C9BB-8D7C-FCC8A8030A78}"/>
              </a:ext>
            </a:extLst>
          </p:cNvPr>
          <p:cNvSpPr txBox="1"/>
          <p:nvPr/>
        </p:nvSpPr>
        <p:spPr>
          <a:xfrm>
            <a:off x="469095" y="5530668"/>
            <a:ext cx="2405005" cy="430887"/>
          </a:xfrm>
          <a:prstGeom prst="rect">
            <a:avLst/>
          </a:prstGeom>
          <a:noFill/>
        </p:spPr>
        <p:txBody>
          <a:bodyPr wrap="square" rtlCol="0">
            <a:spAutoFit/>
          </a:bodyPr>
          <a:lstStyle/>
          <a:p>
            <a:pPr algn="ctr"/>
            <a:r>
              <a:rPr lang="it-IT" sz="1100" b="1" dirty="0">
                <a:solidFill>
                  <a:srgbClr val="FF0000"/>
                </a:solidFill>
                <a:latin typeface="Segoe Print" panose="02000600000000000000" pitchFamily="2" charset="0"/>
              </a:rPr>
              <a:t>PSR J0359+5414</a:t>
            </a:r>
          </a:p>
          <a:p>
            <a:pPr algn="ctr"/>
            <a:r>
              <a:rPr lang="it-IT" sz="1100" b="1" dirty="0">
                <a:solidFill>
                  <a:srgbClr val="FF0000"/>
                </a:solidFill>
                <a:latin typeface="Segoe Print" panose="02000600000000000000" pitchFamily="2" charset="0"/>
              </a:rPr>
              <a:t>HAWC (Albert+23)</a:t>
            </a:r>
          </a:p>
        </p:txBody>
      </p:sp>
      <p:sp>
        <p:nvSpPr>
          <p:cNvPr id="25" name="TextBox 8">
            <a:extLst>
              <a:ext uri="{FF2B5EF4-FFF2-40B4-BE49-F238E27FC236}">
                <a16:creationId xmlns:a16="http://schemas.microsoft.com/office/drawing/2014/main" id="{ACD555B2-A703-CA91-82AC-BD4F9F2C194C}"/>
              </a:ext>
            </a:extLst>
          </p:cNvPr>
          <p:cNvSpPr txBox="1"/>
          <p:nvPr/>
        </p:nvSpPr>
        <p:spPr>
          <a:xfrm>
            <a:off x="8820964" y="4765454"/>
            <a:ext cx="2757628" cy="830997"/>
          </a:xfrm>
          <a:prstGeom prst="rect">
            <a:avLst/>
          </a:prstGeom>
          <a:noFill/>
          <a:ln w="25400">
            <a:solidFill>
              <a:srgbClr val="FFC000"/>
            </a:solidFill>
          </a:ln>
        </p:spPr>
        <p:txBody>
          <a:bodyPr wrap="square" rtlCol="0">
            <a:spAutoFit/>
          </a:bodyPr>
          <a:lstStyle/>
          <a:p>
            <a:pPr algn="ctr"/>
            <a:r>
              <a:rPr lang="en-US" sz="2400" dirty="0">
                <a:solidFill>
                  <a:schemeClr val="bg1"/>
                </a:solidFill>
                <a:latin typeface="Segoe Print" panose="02000600000000000000" pitchFamily="2" charset="0"/>
              </a:rPr>
              <a:t>Propagation study </a:t>
            </a:r>
          </a:p>
        </p:txBody>
      </p:sp>
      <p:pic>
        <p:nvPicPr>
          <p:cNvPr id="26" name="Immagine 25">
            <a:extLst>
              <a:ext uri="{FF2B5EF4-FFF2-40B4-BE49-F238E27FC236}">
                <a16:creationId xmlns:a16="http://schemas.microsoft.com/office/drawing/2014/main" id="{0E7CC0C2-9C52-970B-C04C-BE6706AC99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8919" y="5830385"/>
            <a:ext cx="1222509" cy="809385"/>
          </a:xfrm>
          <a:prstGeom prst="rect">
            <a:avLst/>
          </a:prstGeom>
        </p:spPr>
      </p:pic>
      <p:sp>
        <p:nvSpPr>
          <p:cNvPr id="27" name="Freccia in giù 26">
            <a:extLst>
              <a:ext uri="{FF2B5EF4-FFF2-40B4-BE49-F238E27FC236}">
                <a16:creationId xmlns:a16="http://schemas.microsoft.com/office/drawing/2014/main" id="{9CE3CC49-5033-D365-4E17-4ED601324926}"/>
              </a:ext>
            </a:extLst>
          </p:cNvPr>
          <p:cNvSpPr/>
          <p:nvPr/>
        </p:nvSpPr>
        <p:spPr>
          <a:xfrm>
            <a:off x="10013697" y="4376681"/>
            <a:ext cx="412955" cy="32446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162484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up)">
                                      <p:cBhvr>
                                        <p:cTn id="35" dur="500"/>
                                        <p:tgtEl>
                                          <p:spTgt spid="26"/>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up)">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4" grpId="0"/>
      <p:bldP spid="25"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4">
            <a:extLst>
              <a:ext uri="{FF2B5EF4-FFF2-40B4-BE49-F238E27FC236}">
                <a16:creationId xmlns:a16="http://schemas.microsoft.com/office/drawing/2014/main" id="{39C5943C-7B45-4E5D-9B25-DA39580A40AD}"/>
              </a:ext>
            </a:extLst>
          </p:cNvPr>
          <p:cNvSpPr/>
          <p:nvPr/>
        </p:nvSpPr>
        <p:spPr>
          <a:xfrm>
            <a:off x="4899038" y="13947"/>
            <a:ext cx="2488182"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Pevatrons</a:t>
            </a:r>
            <a:endPar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sp>
        <p:nvSpPr>
          <p:cNvPr id="7" name="CasellaDiTesto 6">
            <a:extLst>
              <a:ext uri="{FF2B5EF4-FFF2-40B4-BE49-F238E27FC236}">
                <a16:creationId xmlns:a16="http://schemas.microsoft.com/office/drawing/2014/main" id="{90477471-C43C-F313-9C38-A63DFD0F7A60}"/>
              </a:ext>
            </a:extLst>
          </p:cNvPr>
          <p:cNvSpPr txBox="1"/>
          <p:nvPr/>
        </p:nvSpPr>
        <p:spPr>
          <a:xfrm>
            <a:off x="249409" y="712685"/>
            <a:ext cx="11561199" cy="1077218"/>
          </a:xfrm>
          <a:prstGeom prst="rect">
            <a:avLst/>
          </a:prstGeom>
          <a:noFill/>
        </p:spPr>
        <p:txBody>
          <a:bodyPr wrap="square" rtlCol="0">
            <a:spAutoFit/>
          </a:bodyPr>
          <a:lstStyle/>
          <a:p>
            <a:pPr algn="ctr"/>
            <a:r>
              <a:rPr lang="it-IT" sz="2400" dirty="0">
                <a:solidFill>
                  <a:srgbClr val="FFC000"/>
                </a:solidFill>
                <a:latin typeface="Segoe Print" panose="02000600000000000000" pitchFamily="2" charset="0"/>
              </a:rPr>
              <a:t>HIGH-ENERGY ASTROPHYSICS</a:t>
            </a:r>
            <a:endParaRPr lang="it-IT" sz="2000" dirty="0">
              <a:solidFill>
                <a:srgbClr val="FFFF00"/>
              </a:solidFill>
              <a:latin typeface="Segoe Print" panose="02000600000000000000" pitchFamily="2" charset="0"/>
            </a:endParaRPr>
          </a:p>
          <a:p>
            <a:pPr algn="ctr"/>
            <a:r>
              <a:rPr lang="it-IT" sz="2000" u="sng" dirty="0">
                <a:solidFill>
                  <a:srgbClr val="FFC000"/>
                </a:solidFill>
                <a:latin typeface="Segoe Print" panose="02000600000000000000" pitchFamily="2" charset="0"/>
              </a:rPr>
              <a:t>PEVATRON</a:t>
            </a:r>
            <a:r>
              <a:rPr lang="it-IT" sz="2000" u="sng" dirty="0">
                <a:solidFill>
                  <a:schemeClr val="bg1"/>
                </a:solidFill>
                <a:latin typeface="Segoe Print" panose="02000600000000000000" pitchFamily="2" charset="0"/>
              </a:rPr>
              <a:t> = an </a:t>
            </a:r>
            <a:r>
              <a:rPr lang="it-IT" sz="2000" u="sng" dirty="0" err="1">
                <a:solidFill>
                  <a:schemeClr val="bg1"/>
                </a:solidFill>
                <a:latin typeface="Segoe Print" panose="02000600000000000000" pitchFamily="2" charset="0"/>
              </a:rPr>
              <a:t>object</a:t>
            </a:r>
            <a:r>
              <a:rPr lang="it-IT" sz="2000" u="sng" dirty="0">
                <a:solidFill>
                  <a:schemeClr val="bg1"/>
                </a:solidFill>
                <a:latin typeface="Segoe Print" panose="02000600000000000000" pitchFamily="2" charset="0"/>
              </a:rPr>
              <a:t> </a:t>
            </a:r>
            <a:r>
              <a:rPr lang="en-US" sz="2000" b="0" i="0" u="sng" strike="noStrike" baseline="0" dirty="0">
                <a:solidFill>
                  <a:schemeClr val="bg1"/>
                </a:solidFill>
                <a:latin typeface="Segoe Print" panose="02000600000000000000" pitchFamily="2" charset="0"/>
              </a:rPr>
              <a:t>capable of accelerating </a:t>
            </a:r>
            <a:r>
              <a:rPr lang="en-US" sz="2000" b="0" i="0" u="sng" strike="noStrike" baseline="0" dirty="0">
                <a:solidFill>
                  <a:srgbClr val="FFC000"/>
                </a:solidFill>
                <a:latin typeface="Segoe Print" panose="02000600000000000000" pitchFamily="2" charset="0"/>
              </a:rPr>
              <a:t>PARTICLES</a:t>
            </a:r>
            <a:r>
              <a:rPr lang="en-US" sz="2000" b="0" i="0" u="sng" strike="noStrike" baseline="0" dirty="0">
                <a:solidFill>
                  <a:schemeClr val="bg1"/>
                </a:solidFill>
                <a:latin typeface="Segoe Print" panose="02000600000000000000" pitchFamily="2" charset="0"/>
              </a:rPr>
              <a:t> (hadrons or leptons) up to the </a:t>
            </a:r>
            <a:r>
              <a:rPr lang="en-US" sz="2000" b="0" i="0" u="sng" strike="noStrike" baseline="0" dirty="0" err="1">
                <a:solidFill>
                  <a:schemeClr val="bg1"/>
                </a:solidFill>
                <a:latin typeface="Segoe Print" panose="02000600000000000000" pitchFamily="2" charset="0"/>
              </a:rPr>
              <a:t>PeV</a:t>
            </a:r>
            <a:r>
              <a:rPr lang="en-US" sz="2000" b="0" i="0" u="sng" strike="noStrike" baseline="0" dirty="0">
                <a:solidFill>
                  <a:schemeClr val="bg1"/>
                </a:solidFill>
                <a:latin typeface="Segoe Print" panose="02000600000000000000" pitchFamily="2" charset="0"/>
              </a:rPr>
              <a:t> (=10</a:t>
            </a:r>
            <a:r>
              <a:rPr lang="en-US" sz="2000" b="0" i="0" u="sng" strike="noStrike" baseline="30000" dirty="0">
                <a:solidFill>
                  <a:schemeClr val="bg1"/>
                </a:solidFill>
                <a:latin typeface="Segoe Print" panose="02000600000000000000" pitchFamily="2" charset="0"/>
              </a:rPr>
              <a:t>15 </a:t>
            </a:r>
            <a:r>
              <a:rPr lang="en-US" sz="2000" b="0" i="0" u="sng" strike="noStrike" baseline="0" dirty="0">
                <a:solidFill>
                  <a:schemeClr val="bg1"/>
                </a:solidFill>
                <a:latin typeface="Segoe Print" panose="02000600000000000000" pitchFamily="2" charset="0"/>
              </a:rPr>
              <a:t>eV) range</a:t>
            </a:r>
            <a:endParaRPr lang="it-IT" sz="2000" u="sng" dirty="0">
              <a:solidFill>
                <a:schemeClr val="bg1"/>
              </a:solidFill>
              <a:latin typeface="Segoe Print" panose="02000600000000000000" pitchFamily="2" charset="0"/>
            </a:endParaRPr>
          </a:p>
        </p:txBody>
      </p:sp>
      <p:sp>
        <p:nvSpPr>
          <p:cNvPr id="8" name="CasellaDiTesto 7">
            <a:extLst>
              <a:ext uri="{FF2B5EF4-FFF2-40B4-BE49-F238E27FC236}">
                <a16:creationId xmlns:a16="http://schemas.microsoft.com/office/drawing/2014/main" id="{256650D7-0203-A93B-7510-00D6A61680E8}"/>
              </a:ext>
            </a:extLst>
          </p:cNvPr>
          <p:cNvSpPr txBox="1"/>
          <p:nvPr/>
        </p:nvSpPr>
        <p:spPr>
          <a:xfrm>
            <a:off x="1210981" y="5426397"/>
            <a:ext cx="10130576" cy="1200329"/>
          </a:xfrm>
          <a:prstGeom prst="rect">
            <a:avLst/>
          </a:prstGeom>
          <a:noFill/>
        </p:spPr>
        <p:txBody>
          <a:bodyPr wrap="square" rtlCol="0">
            <a:spAutoFit/>
          </a:bodyPr>
          <a:lstStyle/>
          <a:p>
            <a:pPr algn="ctr"/>
            <a:r>
              <a:rPr lang="it-IT" sz="2400" dirty="0">
                <a:solidFill>
                  <a:srgbClr val="FFFF00"/>
                </a:solidFill>
                <a:latin typeface="Segoe Print" panose="02000600000000000000" pitchFamily="2" charset="0"/>
              </a:rPr>
              <a:t>COSMIC RAY </a:t>
            </a:r>
            <a:r>
              <a:rPr lang="it-IT" sz="2400" dirty="0">
                <a:solidFill>
                  <a:srgbClr val="FFC000"/>
                </a:solidFill>
                <a:latin typeface="Segoe Print" panose="02000600000000000000" pitchFamily="2" charset="0"/>
              </a:rPr>
              <a:t>CONTEXT</a:t>
            </a:r>
            <a:endParaRPr lang="it-IT" sz="2400" dirty="0">
              <a:solidFill>
                <a:srgbClr val="FFFF00"/>
              </a:solidFill>
              <a:latin typeface="Segoe Print" panose="02000600000000000000" pitchFamily="2" charset="0"/>
            </a:endParaRPr>
          </a:p>
          <a:p>
            <a:pPr algn="ctr"/>
            <a:r>
              <a:rPr lang="it-IT" sz="2400" u="sng" dirty="0">
                <a:solidFill>
                  <a:srgbClr val="FFC000"/>
                </a:solidFill>
                <a:latin typeface="Segoe Print" panose="02000600000000000000" pitchFamily="2" charset="0"/>
              </a:rPr>
              <a:t>PEVATRON</a:t>
            </a:r>
            <a:r>
              <a:rPr lang="it-IT" sz="2400" u="sng" dirty="0">
                <a:solidFill>
                  <a:schemeClr val="bg1"/>
                </a:solidFill>
                <a:latin typeface="Segoe Print" panose="02000600000000000000" pitchFamily="2" charset="0"/>
              </a:rPr>
              <a:t>= an </a:t>
            </a:r>
            <a:r>
              <a:rPr lang="it-IT" sz="2400" u="sng" dirty="0" err="1">
                <a:solidFill>
                  <a:schemeClr val="bg1"/>
                </a:solidFill>
                <a:latin typeface="Segoe Print" panose="02000600000000000000" pitchFamily="2" charset="0"/>
              </a:rPr>
              <a:t>object</a:t>
            </a:r>
            <a:r>
              <a:rPr lang="it-IT" sz="2400" u="sng" dirty="0">
                <a:solidFill>
                  <a:schemeClr val="bg1"/>
                </a:solidFill>
                <a:latin typeface="Segoe Print" panose="02000600000000000000" pitchFamily="2" charset="0"/>
              </a:rPr>
              <a:t> </a:t>
            </a:r>
            <a:r>
              <a:rPr lang="en-US" sz="2400" b="0" i="0" u="sng" strike="noStrike" baseline="0" dirty="0">
                <a:solidFill>
                  <a:schemeClr val="bg1"/>
                </a:solidFill>
                <a:latin typeface="Segoe Print" panose="02000600000000000000" pitchFamily="2" charset="0"/>
              </a:rPr>
              <a:t>capable of accelerating </a:t>
            </a:r>
            <a:r>
              <a:rPr lang="en-US" sz="2400" b="0" i="0" u="sng" strike="noStrike" baseline="0" dirty="0">
                <a:solidFill>
                  <a:srgbClr val="FFC000"/>
                </a:solidFill>
                <a:latin typeface="Segoe Print" panose="02000600000000000000" pitchFamily="2" charset="0"/>
              </a:rPr>
              <a:t>HADRONS</a:t>
            </a:r>
            <a:r>
              <a:rPr lang="en-US" sz="2400" b="0" i="0" u="sng" strike="noStrike" baseline="0" dirty="0">
                <a:solidFill>
                  <a:schemeClr val="bg1"/>
                </a:solidFill>
                <a:latin typeface="Segoe Print" panose="02000600000000000000" pitchFamily="2" charset="0"/>
              </a:rPr>
              <a:t> up to the </a:t>
            </a:r>
            <a:r>
              <a:rPr lang="en-US" sz="2400" b="0" i="0" u="sng" strike="noStrike" baseline="0" dirty="0" err="1">
                <a:solidFill>
                  <a:schemeClr val="bg1"/>
                </a:solidFill>
                <a:latin typeface="Segoe Print" panose="02000600000000000000" pitchFamily="2" charset="0"/>
              </a:rPr>
              <a:t>PeV</a:t>
            </a:r>
            <a:r>
              <a:rPr lang="en-US" sz="2400" b="0" i="0" u="sng" strike="noStrike" baseline="0" dirty="0">
                <a:solidFill>
                  <a:schemeClr val="bg1"/>
                </a:solidFill>
                <a:latin typeface="Segoe Print" panose="02000600000000000000" pitchFamily="2" charset="0"/>
              </a:rPr>
              <a:t> (=10</a:t>
            </a:r>
            <a:r>
              <a:rPr lang="en-US" sz="2400" b="0" i="0" u="sng" strike="noStrike" baseline="30000" dirty="0">
                <a:solidFill>
                  <a:schemeClr val="bg1"/>
                </a:solidFill>
                <a:latin typeface="Segoe Print" panose="02000600000000000000" pitchFamily="2" charset="0"/>
              </a:rPr>
              <a:t>15 </a:t>
            </a:r>
            <a:r>
              <a:rPr lang="en-US" sz="2400" b="0" i="0" u="sng" strike="noStrike" baseline="0" dirty="0">
                <a:solidFill>
                  <a:schemeClr val="bg1"/>
                </a:solidFill>
                <a:latin typeface="Segoe Print" panose="02000600000000000000" pitchFamily="2" charset="0"/>
              </a:rPr>
              <a:t>eV) range</a:t>
            </a:r>
            <a:endParaRPr lang="it-IT" sz="2400" u="sng" dirty="0">
              <a:solidFill>
                <a:schemeClr val="bg1"/>
              </a:solidFill>
              <a:latin typeface="Segoe Print" panose="02000600000000000000" pitchFamily="2" charset="0"/>
            </a:endParaRPr>
          </a:p>
        </p:txBody>
      </p:sp>
      <p:pic>
        <p:nvPicPr>
          <p:cNvPr id="10" name="Immagine 9">
            <a:extLst>
              <a:ext uri="{FF2B5EF4-FFF2-40B4-BE49-F238E27FC236}">
                <a16:creationId xmlns:a16="http://schemas.microsoft.com/office/drawing/2014/main" id="{46B77F42-3643-43C7-FD68-B34F8D19B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758" y="1986200"/>
            <a:ext cx="4391177" cy="2980357"/>
          </a:xfrm>
          <a:prstGeom prst="rect">
            <a:avLst/>
          </a:prstGeom>
        </p:spPr>
      </p:pic>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B01F800D-A4FE-1E2C-24AE-BC79EE08375A}"/>
                  </a:ext>
                </a:extLst>
              </p:cNvPr>
              <p:cNvSpPr txBox="1"/>
              <p:nvPr/>
            </p:nvSpPr>
            <p:spPr>
              <a:xfrm>
                <a:off x="714758" y="1986200"/>
                <a:ext cx="6096000" cy="3231654"/>
              </a:xfrm>
              <a:prstGeom prst="rect">
                <a:avLst/>
              </a:prstGeom>
              <a:noFill/>
            </p:spPr>
            <p:txBody>
              <a:bodyPr wrap="square">
                <a:spAutoFit/>
              </a:bodyPr>
              <a:lstStyle/>
              <a:p>
                <a:pPr algn="ctr"/>
                <a:r>
                  <a:rPr lang="it-IT" sz="2000" dirty="0">
                    <a:solidFill>
                      <a:schemeClr val="bg1"/>
                    </a:solidFill>
                    <a:latin typeface="Segoe Print" panose="02000600000000000000" pitchFamily="2" charset="0"/>
                  </a:rPr>
                  <a:t>INVERSE COMPTON (</a:t>
                </a:r>
                <a:r>
                  <a:rPr lang="it-IT" sz="2000" dirty="0" err="1">
                    <a:solidFill>
                      <a:schemeClr val="bg1"/>
                    </a:solidFill>
                    <a:latin typeface="Segoe Print" panose="02000600000000000000" pitchFamily="2" charset="0"/>
                  </a:rPr>
                  <a:t>leptonic</a:t>
                </a:r>
                <a:r>
                  <a:rPr lang="it-IT" sz="2000" dirty="0">
                    <a:solidFill>
                      <a:schemeClr val="bg1"/>
                    </a:solidFill>
                    <a:latin typeface="Segoe Print" panose="02000600000000000000" pitchFamily="2" charset="0"/>
                  </a:rPr>
                  <a:t>)</a:t>
                </a:r>
              </a:p>
              <a:p>
                <a:r>
                  <a:rPr lang="it-IT" sz="2000" dirty="0">
                    <a:solidFill>
                      <a:srgbClr val="FFC000"/>
                    </a:solidFill>
                    <a:latin typeface="Segoe Print" panose="02000600000000000000" pitchFamily="2" charset="0"/>
                  </a:rPr>
                  <a:t>Thomson scattering (</a:t>
                </a:r>
                <a14:m>
                  <m:oMath xmlns:m="http://schemas.openxmlformats.org/officeDocument/2006/math">
                    <m:r>
                      <a:rPr lang="it-IT" sz="2400" b="0" i="1" smtClean="0">
                        <a:solidFill>
                          <a:srgbClr val="FFC000"/>
                        </a:solidFill>
                        <a:latin typeface="Cambria Math" panose="02040503050406030204" pitchFamily="18" charset="0"/>
                      </a:rPr>
                      <m:t>h</m:t>
                    </m:r>
                    <m:sSub>
                      <m:sSubPr>
                        <m:ctrlPr>
                          <a:rPr lang="it-IT" sz="2400" b="0" i="1" smtClean="0">
                            <a:solidFill>
                              <a:srgbClr val="FFC000"/>
                            </a:solidFill>
                            <a:latin typeface="Cambria Math" panose="02040503050406030204" pitchFamily="18" charset="0"/>
                          </a:rPr>
                        </m:ctrlPr>
                      </m:sSubPr>
                      <m:e>
                        <m:r>
                          <a:rPr lang="it-IT" sz="2400" b="0" i="1" smtClean="0">
                            <a:solidFill>
                              <a:srgbClr val="FFC000"/>
                            </a:solidFill>
                            <a:latin typeface="Cambria Math" panose="02040503050406030204" pitchFamily="18" charset="0"/>
                            <a:ea typeface="Cambria Math" panose="02040503050406030204" pitchFamily="18" charset="0"/>
                          </a:rPr>
                          <m:t>𝜈</m:t>
                        </m:r>
                      </m:e>
                      <m:sub>
                        <m:r>
                          <a:rPr lang="it-IT" sz="2400" b="0" i="1" smtClean="0">
                            <a:solidFill>
                              <a:srgbClr val="FFC000"/>
                            </a:solidFill>
                            <a:latin typeface="Cambria Math" panose="02040503050406030204" pitchFamily="18" charset="0"/>
                          </a:rPr>
                          <m:t>𝑖</m:t>
                        </m:r>
                      </m:sub>
                    </m:sSub>
                    <m:r>
                      <a:rPr lang="it-IT" sz="2400" b="0" i="1" smtClean="0">
                        <a:solidFill>
                          <a:srgbClr val="FFC000"/>
                        </a:solidFill>
                        <a:latin typeface="Cambria Math" panose="02040503050406030204" pitchFamily="18" charset="0"/>
                      </a:rPr>
                      <m:t>≪</m:t>
                    </m:r>
                    <m:sSub>
                      <m:sSubPr>
                        <m:ctrlPr>
                          <a:rPr lang="it-IT" sz="2400" b="0" i="1" smtClean="0">
                            <a:solidFill>
                              <a:srgbClr val="FFC000"/>
                            </a:solidFill>
                            <a:latin typeface="Cambria Math" panose="02040503050406030204" pitchFamily="18" charset="0"/>
                          </a:rPr>
                        </m:ctrlPr>
                      </m:sSubPr>
                      <m:e>
                        <m:r>
                          <a:rPr lang="it-IT" sz="2400" b="0" i="1" smtClean="0">
                            <a:solidFill>
                              <a:srgbClr val="FFC000"/>
                            </a:solidFill>
                            <a:latin typeface="Cambria Math" panose="02040503050406030204" pitchFamily="18" charset="0"/>
                          </a:rPr>
                          <m:t>𝑚</m:t>
                        </m:r>
                      </m:e>
                      <m:sub>
                        <m:r>
                          <a:rPr lang="it-IT" sz="2400" b="0" i="1" smtClean="0">
                            <a:solidFill>
                              <a:srgbClr val="FFC000"/>
                            </a:solidFill>
                            <a:latin typeface="Cambria Math" panose="02040503050406030204" pitchFamily="18" charset="0"/>
                          </a:rPr>
                          <m:t>𝑒</m:t>
                        </m:r>
                      </m:sub>
                    </m:sSub>
                    <m:sSup>
                      <m:sSupPr>
                        <m:ctrlPr>
                          <a:rPr lang="it-IT" sz="2400" b="0" i="1" smtClean="0">
                            <a:solidFill>
                              <a:srgbClr val="FFC000"/>
                            </a:solidFill>
                            <a:latin typeface="Cambria Math" panose="02040503050406030204" pitchFamily="18" charset="0"/>
                          </a:rPr>
                        </m:ctrlPr>
                      </m:sSupPr>
                      <m:e>
                        <m:r>
                          <a:rPr lang="it-IT" sz="2400" b="0" i="1" smtClean="0">
                            <a:solidFill>
                              <a:srgbClr val="FFC000"/>
                            </a:solidFill>
                            <a:latin typeface="Cambria Math" panose="02040503050406030204" pitchFamily="18" charset="0"/>
                          </a:rPr>
                          <m:t>𝑐</m:t>
                        </m:r>
                      </m:e>
                      <m:sup>
                        <m:r>
                          <a:rPr lang="it-IT" sz="2400" b="0" i="1" smtClean="0">
                            <a:solidFill>
                              <a:srgbClr val="FFC000"/>
                            </a:solidFill>
                            <a:latin typeface="Cambria Math" panose="02040503050406030204" pitchFamily="18" charset="0"/>
                          </a:rPr>
                          <m:t>2</m:t>
                        </m:r>
                      </m:sup>
                    </m:sSup>
                  </m:oMath>
                </a14:m>
                <a:r>
                  <a:rPr lang="it-IT" sz="2400" dirty="0">
                    <a:solidFill>
                      <a:srgbClr val="FFC000"/>
                    </a:solidFill>
                    <a:latin typeface="Segoe Print" panose="02000600000000000000" pitchFamily="2" charset="0"/>
                  </a:rPr>
                  <a:t>)</a:t>
                </a:r>
              </a:p>
              <a:p>
                <a:pPr marL="285750" indent="-285750">
                  <a:buFont typeface="Arial" panose="020B0604020202020204" pitchFamily="34" charset="0"/>
                  <a:buChar char="•"/>
                </a:pPr>
                <a:r>
                  <a:rPr lang="it-IT" sz="2000" dirty="0">
                    <a:solidFill>
                      <a:schemeClr val="bg1"/>
                    </a:solidFill>
                    <a:latin typeface="Segoe Print" panose="02000600000000000000" pitchFamily="2" charset="0"/>
                  </a:rPr>
                  <a:t>transfer small, </a:t>
                </a:r>
              </a:p>
              <a:p>
                <a:pPr marL="285750" indent="-285750">
                  <a:buFont typeface="Arial" panose="020B0604020202020204" pitchFamily="34" charset="0"/>
                  <a:buChar char="•"/>
                </a:pPr>
                <a:r>
                  <a:rPr lang="it-IT" sz="2000" dirty="0">
                    <a:solidFill>
                      <a:schemeClr val="bg1"/>
                    </a:solidFill>
                    <a:latin typeface="Segoe Print" panose="02000600000000000000" pitchFamily="2" charset="0"/>
                  </a:rPr>
                  <a:t>scattering </a:t>
                </a:r>
                <a:r>
                  <a:rPr lang="it-IT" sz="2000" dirty="0" err="1">
                    <a:solidFill>
                      <a:schemeClr val="bg1"/>
                    </a:solidFill>
                    <a:latin typeface="Segoe Print" panose="02000600000000000000" pitchFamily="2" charset="0"/>
                  </a:rPr>
                  <a:t>almost</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elastic</a:t>
                </a:r>
                <a:r>
                  <a:rPr lang="it-IT" sz="2000" dirty="0">
                    <a:solidFill>
                      <a:schemeClr val="bg1"/>
                    </a:solidFill>
                    <a:latin typeface="Segoe Print" panose="02000600000000000000" pitchFamily="2" charset="0"/>
                  </a:rPr>
                  <a:t>, </a:t>
                </a:r>
              </a:p>
              <a:p>
                <a:pPr marL="285750" indent="-285750">
                  <a:buFont typeface="Arial" panose="020B0604020202020204" pitchFamily="34" charset="0"/>
                  <a:buChar char="•"/>
                </a:pPr>
                <a:r>
                  <a:rPr lang="it-IT" sz="2000" dirty="0">
                    <a:solidFill>
                      <a:schemeClr val="bg1"/>
                    </a:solidFill>
                    <a:latin typeface="Segoe Print" panose="02000600000000000000" pitchFamily="2" charset="0"/>
                  </a:rPr>
                  <a:t>Thomson cross-</a:t>
                </a:r>
                <a:r>
                  <a:rPr lang="it-IT" sz="2000" dirty="0" err="1">
                    <a:solidFill>
                      <a:schemeClr val="bg1"/>
                    </a:solidFill>
                    <a:latin typeface="Segoe Print" panose="02000600000000000000" pitchFamily="2" charset="0"/>
                  </a:rPr>
                  <a:t>section</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applied</a:t>
                </a:r>
                <a:r>
                  <a:rPr lang="it-IT" sz="2000" dirty="0">
                    <a:solidFill>
                      <a:schemeClr val="bg1"/>
                    </a:solidFill>
                    <a:latin typeface="Segoe Print" panose="02000600000000000000" pitchFamily="2" charset="0"/>
                  </a:rPr>
                  <a:t> </a:t>
                </a:r>
              </a:p>
              <a:p>
                <a:r>
                  <a:rPr lang="it-IT" sz="2000" dirty="0">
                    <a:solidFill>
                      <a:srgbClr val="FFC000"/>
                    </a:solidFill>
                    <a:latin typeface="Segoe Print" panose="02000600000000000000" pitchFamily="2" charset="0"/>
                  </a:rPr>
                  <a:t>Klein-</a:t>
                </a:r>
                <a:r>
                  <a:rPr lang="it-IT" sz="2000" dirty="0" err="1">
                    <a:solidFill>
                      <a:srgbClr val="FFC000"/>
                    </a:solidFill>
                    <a:latin typeface="Segoe Print" panose="02000600000000000000" pitchFamily="2" charset="0"/>
                  </a:rPr>
                  <a:t>Nishina</a:t>
                </a:r>
                <a:r>
                  <a:rPr lang="it-IT" sz="2000" dirty="0">
                    <a:solidFill>
                      <a:srgbClr val="FFC000"/>
                    </a:solidFill>
                    <a:latin typeface="Segoe Print" panose="02000600000000000000" pitchFamily="2" charset="0"/>
                  </a:rPr>
                  <a:t> scattering (</a:t>
                </a:r>
                <a14:m>
                  <m:oMath xmlns:m="http://schemas.openxmlformats.org/officeDocument/2006/math">
                    <m:r>
                      <a:rPr lang="it-IT" sz="2000" b="0" i="1" smtClean="0">
                        <a:solidFill>
                          <a:srgbClr val="FFC000"/>
                        </a:solidFill>
                        <a:latin typeface="Cambria Math" panose="02040503050406030204" pitchFamily="18" charset="0"/>
                      </a:rPr>
                      <m:t>h</m:t>
                    </m:r>
                    <m:sSub>
                      <m:sSubPr>
                        <m:ctrlPr>
                          <a:rPr lang="it-IT" sz="2000" b="0" i="1" smtClean="0">
                            <a:solidFill>
                              <a:srgbClr val="FFC000"/>
                            </a:solidFill>
                            <a:latin typeface="Cambria Math" panose="02040503050406030204" pitchFamily="18" charset="0"/>
                          </a:rPr>
                        </m:ctrlPr>
                      </m:sSubPr>
                      <m:e>
                        <m:r>
                          <a:rPr lang="it-IT" sz="2000" b="0" i="1" smtClean="0">
                            <a:solidFill>
                              <a:srgbClr val="FFC000"/>
                            </a:solidFill>
                            <a:latin typeface="Cambria Math" panose="02040503050406030204" pitchFamily="18" charset="0"/>
                            <a:ea typeface="Cambria Math" panose="02040503050406030204" pitchFamily="18" charset="0"/>
                          </a:rPr>
                          <m:t>𝜈</m:t>
                        </m:r>
                      </m:e>
                      <m:sub>
                        <m:r>
                          <a:rPr lang="it-IT" sz="2000" b="0" i="1" smtClean="0">
                            <a:solidFill>
                              <a:srgbClr val="FFC000"/>
                            </a:solidFill>
                            <a:latin typeface="Cambria Math" panose="02040503050406030204" pitchFamily="18" charset="0"/>
                          </a:rPr>
                          <m:t>𝑖</m:t>
                        </m:r>
                      </m:sub>
                    </m:sSub>
                    <m:r>
                      <a:rPr lang="it-IT" sz="2000" b="0" i="1" smtClean="0">
                        <a:solidFill>
                          <a:srgbClr val="FFC000"/>
                        </a:solidFill>
                        <a:latin typeface="Cambria Math" panose="02040503050406030204" pitchFamily="18" charset="0"/>
                      </a:rPr>
                      <m:t>≫</m:t>
                    </m:r>
                    <m:sSub>
                      <m:sSubPr>
                        <m:ctrlPr>
                          <a:rPr lang="it-IT" sz="2000" b="0" i="1" smtClean="0">
                            <a:solidFill>
                              <a:srgbClr val="FFC000"/>
                            </a:solidFill>
                            <a:latin typeface="Cambria Math" panose="02040503050406030204" pitchFamily="18" charset="0"/>
                          </a:rPr>
                        </m:ctrlPr>
                      </m:sSubPr>
                      <m:e>
                        <m:r>
                          <a:rPr lang="it-IT" sz="2000" b="0" i="1" smtClean="0">
                            <a:solidFill>
                              <a:srgbClr val="FFC000"/>
                            </a:solidFill>
                            <a:latin typeface="Cambria Math" panose="02040503050406030204" pitchFamily="18" charset="0"/>
                          </a:rPr>
                          <m:t>𝑚</m:t>
                        </m:r>
                      </m:e>
                      <m:sub>
                        <m:r>
                          <a:rPr lang="it-IT" sz="2000" b="0" i="1" smtClean="0">
                            <a:solidFill>
                              <a:srgbClr val="FFC000"/>
                            </a:solidFill>
                            <a:latin typeface="Cambria Math" panose="02040503050406030204" pitchFamily="18" charset="0"/>
                          </a:rPr>
                          <m:t>𝑒</m:t>
                        </m:r>
                      </m:sub>
                    </m:sSub>
                    <m:sSup>
                      <m:sSupPr>
                        <m:ctrlPr>
                          <a:rPr lang="it-IT" sz="2000" b="0" i="1" smtClean="0">
                            <a:solidFill>
                              <a:srgbClr val="FFC000"/>
                            </a:solidFill>
                            <a:latin typeface="Cambria Math" panose="02040503050406030204" pitchFamily="18" charset="0"/>
                          </a:rPr>
                        </m:ctrlPr>
                      </m:sSupPr>
                      <m:e>
                        <m:r>
                          <a:rPr lang="it-IT" sz="2000" b="0" i="1" smtClean="0">
                            <a:solidFill>
                              <a:srgbClr val="FFC000"/>
                            </a:solidFill>
                            <a:latin typeface="Cambria Math" panose="02040503050406030204" pitchFamily="18" charset="0"/>
                          </a:rPr>
                          <m:t>𝑐</m:t>
                        </m:r>
                      </m:e>
                      <m:sup>
                        <m:r>
                          <a:rPr lang="it-IT" sz="2000" b="0" i="1" smtClean="0">
                            <a:solidFill>
                              <a:srgbClr val="FFC000"/>
                            </a:solidFill>
                            <a:latin typeface="Cambria Math" panose="02040503050406030204" pitchFamily="18" charset="0"/>
                          </a:rPr>
                          <m:t>2</m:t>
                        </m:r>
                      </m:sup>
                    </m:sSup>
                  </m:oMath>
                </a14:m>
                <a:r>
                  <a:rPr lang="it-IT" sz="2000" dirty="0">
                    <a:solidFill>
                      <a:srgbClr val="FFC000"/>
                    </a:solidFill>
                    <a:latin typeface="Segoe Print" panose="02000600000000000000" pitchFamily="2" charset="0"/>
                  </a:rPr>
                  <a:t>)</a:t>
                </a:r>
              </a:p>
              <a:p>
                <a:pPr marL="285750" indent="-285750">
                  <a:buFont typeface="Arial" panose="020B0604020202020204" pitchFamily="34" charset="0"/>
                  <a:buChar char="•"/>
                </a:pPr>
                <a:r>
                  <a:rPr lang="it-IT" sz="2000" dirty="0">
                    <a:solidFill>
                      <a:schemeClr val="bg1"/>
                    </a:solidFill>
                    <a:latin typeface="Segoe Print" panose="02000600000000000000" pitchFamily="2" charset="0"/>
                  </a:rPr>
                  <a:t>transfer large, </a:t>
                </a:r>
              </a:p>
              <a:p>
                <a:pPr marL="285750" indent="-285750">
                  <a:buFont typeface="Arial" panose="020B0604020202020204" pitchFamily="34" charset="0"/>
                  <a:buChar char="•"/>
                </a:pPr>
                <a:r>
                  <a:rPr lang="it-IT" sz="2000" dirty="0">
                    <a:solidFill>
                      <a:schemeClr val="bg1"/>
                    </a:solidFill>
                    <a:latin typeface="Segoe Print" panose="02000600000000000000" pitchFamily="2" charset="0"/>
                  </a:rPr>
                  <a:t>scattering </a:t>
                </a:r>
                <a:r>
                  <a:rPr lang="it-IT" sz="2000" dirty="0" err="1">
                    <a:solidFill>
                      <a:schemeClr val="bg1"/>
                    </a:solidFill>
                    <a:latin typeface="Segoe Print" panose="02000600000000000000" pitchFamily="2" charset="0"/>
                  </a:rPr>
                  <a:t>deeply</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inelastic</a:t>
                </a:r>
                <a:r>
                  <a:rPr lang="it-IT" sz="2000" dirty="0">
                    <a:solidFill>
                      <a:schemeClr val="bg1"/>
                    </a:solidFill>
                    <a:latin typeface="Segoe Print" panose="02000600000000000000" pitchFamily="2" charset="0"/>
                  </a:rPr>
                  <a:t>, </a:t>
                </a:r>
              </a:p>
              <a:p>
                <a:pPr marL="285750" indent="-285750">
                  <a:buFont typeface="Arial" panose="020B0604020202020204" pitchFamily="34" charset="0"/>
                  <a:buChar char="•"/>
                </a:pPr>
                <a:r>
                  <a:rPr lang="it-IT" sz="2000" dirty="0" err="1">
                    <a:solidFill>
                      <a:schemeClr val="bg1"/>
                    </a:solidFill>
                    <a:latin typeface="Segoe Print" panose="02000600000000000000" pitchFamily="2" charset="0"/>
                  </a:rPr>
                  <a:t>need</a:t>
                </a:r>
                <a:r>
                  <a:rPr lang="it-IT" sz="2000" dirty="0">
                    <a:solidFill>
                      <a:schemeClr val="bg1"/>
                    </a:solidFill>
                    <a:latin typeface="Segoe Print" panose="02000600000000000000" pitchFamily="2" charset="0"/>
                  </a:rPr>
                  <a:t> to use cross-</a:t>
                </a:r>
                <a:r>
                  <a:rPr lang="it-IT" sz="2000" dirty="0" err="1">
                    <a:solidFill>
                      <a:schemeClr val="bg1"/>
                    </a:solidFill>
                    <a:latin typeface="Segoe Print" panose="02000600000000000000" pitchFamily="2" charset="0"/>
                  </a:rPr>
                  <a:t>section</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derived</a:t>
                </a:r>
                <a:r>
                  <a:rPr lang="it-IT" sz="2000" dirty="0">
                    <a:solidFill>
                      <a:schemeClr val="bg1"/>
                    </a:solidFill>
                    <a:latin typeface="Segoe Print" panose="02000600000000000000" pitchFamily="2" charset="0"/>
                  </a:rPr>
                  <a:t> from QED.</a:t>
                </a:r>
              </a:p>
            </p:txBody>
          </p:sp>
        </mc:Choice>
        <mc:Fallback xmlns="">
          <p:sp>
            <p:nvSpPr>
              <p:cNvPr id="12" name="CasellaDiTesto 11">
                <a:extLst>
                  <a:ext uri="{FF2B5EF4-FFF2-40B4-BE49-F238E27FC236}">
                    <a16:creationId xmlns:a16="http://schemas.microsoft.com/office/drawing/2014/main" id="{B01F800D-A4FE-1E2C-24AE-BC79EE08375A}"/>
                  </a:ext>
                </a:extLst>
              </p:cNvPr>
              <p:cNvSpPr txBox="1">
                <a:spLocks noRot="1" noChangeAspect="1" noMove="1" noResize="1" noEditPoints="1" noAdjustHandles="1" noChangeArrowheads="1" noChangeShapeType="1" noTextEdit="1"/>
              </p:cNvSpPr>
              <p:nvPr/>
            </p:nvSpPr>
            <p:spPr>
              <a:xfrm>
                <a:off x="714758" y="1986200"/>
                <a:ext cx="6096000" cy="3231654"/>
              </a:xfrm>
              <a:prstGeom prst="rect">
                <a:avLst/>
              </a:prstGeom>
              <a:blipFill>
                <a:blip r:embed="rId3"/>
                <a:stretch>
                  <a:fillRect l="-1000" t="-1132" b="-2453"/>
                </a:stretch>
              </a:blipFill>
            </p:spPr>
            <p:txBody>
              <a:bodyPr/>
              <a:lstStyle/>
              <a:p>
                <a:r>
                  <a:rPr lang="it-IT">
                    <a:noFill/>
                  </a:rPr>
                  <a:t> </a:t>
                </a:r>
              </a:p>
            </p:txBody>
          </p:sp>
        </mc:Fallback>
      </mc:AlternateContent>
      <p:cxnSp>
        <p:nvCxnSpPr>
          <p:cNvPr id="13" name="Connettore 2 12">
            <a:extLst>
              <a:ext uri="{FF2B5EF4-FFF2-40B4-BE49-F238E27FC236}">
                <a16:creationId xmlns:a16="http://schemas.microsoft.com/office/drawing/2014/main" id="{CEC86345-0BC9-2145-B625-A1F047A77546}"/>
              </a:ext>
            </a:extLst>
          </p:cNvPr>
          <p:cNvCxnSpPr>
            <a:cxnSpLocks/>
          </p:cNvCxnSpPr>
          <p:nvPr/>
        </p:nvCxnSpPr>
        <p:spPr>
          <a:xfrm flipV="1">
            <a:off x="5653668" y="3183867"/>
            <a:ext cx="3942819" cy="68560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Connettore 2 8">
            <a:extLst>
              <a:ext uri="{FF2B5EF4-FFF2-40B4-BE49-F238E27FC236}">
                <a16:creationId xmlns:a16="http://schemas.microsoft.com/office/drawing/2014/main" id="{6F000591-BBF5-EC67-2726-535B490C5029}"/>
              </a:ext>
            </a:extLst>
          </p:cNvPr>
          <p:cNvCxnSpPr>
            <a:cxnSpLocks/>
          </p:cNvCxnSpPr>
          <p:nvPr/>
        </p:nvCxnSpPr>
        <p:spPr>
          <a:xfrm flipV="1">
            <a:off x="5464098" y="2428687"/>
            <a:ext cx="4132389" cy="20300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517350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left)">
                                      <p:cBhvr>
                                        <p:cTn id="17" dur="500"/>
                                        <p:tgtEl>
                                          <p:spTgt spid="12">
                                            <p:txEl>
                                              <p:pRg st="1" end="1"/>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wipe(left)">
                                      <p:cBhvr>
                                        <p:cTn id="21" dur="500"/>
                                        <p:tgtEl>
                                          <p:spTgt spid="12">
                                            <p:txEl>
                                              <p:pRg st="2" end="2"/>
                                            </p:txEl>
                                          </p:spTgt>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Effect transition="in" filter="wipe(left)">
                                      <p:cBhvr>
                                        <p:cTn id="25" dur="500"/>
                                        <p:tgtEl>
                                          <p:spTgt spid="12">
                                            <p:txEl>
                                              <p:pRg st="3" end="3"/>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animEffect transition="in" filter="wipe(left)">
                                      <p:cBhvr>
                                        <p:cTn id="29" dur="500"/>
                                        <p:tgtEl>
                                          <p:spTgt spid="12">
                                            <p:txEl>
                                              <p:pRg st="4" end="4"/>
                                            </p:txEl>
                                          </p:spTgt>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2">
                                            <p:txEl>
                                              <p:pRg st="5" end="5"/>
                                            </p:txEl>
                                          </p:spTgt>
                                        </p:tgtEl>
                                        <p:attrNameLst>
                                          <p:attrName>style.visibility</p:attrName>
                                        </p:attrNameLst>
                                      </p:cBhvr>
                                      <p:to>
                                        <p:strVal val="visible"/>
                                      </p:to>
                                    </p:set>
                                    <p:animEffect transition="in" filter="wipe(left)">
                                      <p:cBhvr>
                                        <p:cTn id="38" dur="500"/>
                                        <p:tgtEl>
                                          <p:spTgt spid="12">
                                            <p:txEl>
                                              <p:pRg st="5" end="5"/>
                                            </p:txEl>
                                          </p:spTgt>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wipe(left)">
                                      <p:cBhvr>
                                        <p:cTn id="42" dur="500"/>
                                        <p:tgtEl>
                                          <p:spTgt spid="12">
                                            <p:txEl>
                                              <p:pRg st="6" end="6"/>
                                            </p:txEl>
                                          </p:spTgt>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12">
                                            <p:txEl>
                                              <p:pRg st="7" end="7"/>
                                            </p:txEl>
                                          </p:spTgt>
                                        </p:tgtEl>
                                        <p:attrNameLst>
                                          <p:attrName>style.visibility</p:attrName>
                                        </p:attrNameLst>
                                      </p:cBhvr>
                                      <p:to>
                                        <p:strVal val="visible"/>
                                      </p:to>
                                    </p:set>
                                    <p:animEffect transition="in" filter="wipe(left)">
                                      <p:cBhvr>
                                        <p:cTn id="46" dur="500"/>
                                        <p:tgtEl>
                                          <p:spTgt spid="12">
                                            <p:txEl>
                                              <p:pRg st="7" end="7"/>
                                            </p:txEl>
                                          </p:spTgt>
                                        </p:tgtEl>
                                      </p:cBhvr>
                                    </p:animEffect>
                                  </p:childTnLst>
                                </p:cTn>
                              </p:par>
                            </p:childTnLst>
                          </p:cTn>
                        </p:par>
                        <p:par>
                          <p:cTn id="47" fill="hold">
                            <p:stCondLst>
                              <p:cond delay="1500"/>
                            </p:stCondLst>
                            <p:childTnLst>
                              <p:par>
                                <p:cTn id="48" presetID="22" presetClass="entr" presetSubtype="8" fill="hold" nodeType="afterEffect">
                                  <p:stCondLst>
                                    <p:cond delay="0"/>
                                  </p:stCondLst>
                                  <p:childTnLst>
                                    <p:set>
                                      <p:cBhvr>
                                        <p:cTn id="49" dur="1" fill="hold">
                                          <p:stCondLst>
                                            <p:cond delay="0"/>
                                          </p:stCondLst>
                                        </p:cTn>
                                        <p:tgtEl>
                                          <p:spTgt spid="12">
                                            <p:txEl>
                                              <p:pRg st="8" end="8"/>
                                            </p:txEl>
                                          </p:spTgt>
                                        </p:tgtEl>
                                        <p:attrNameLst>
                                          <p:attrName>style.visibility</p:attrName>
                                        </p:attrNameLst>
                                      </p:cBhvr>
                                      <p:to>
                                        <p:strVal val="visible"/>
                                      </p:to>
                                    </p:set>
                                    <p:animEffect transition="in" filter="wipe(left)">
                                      <p:cBhvr>
                                        <p:cTn id="50" dur="500"/>
                                        <p:tgtEl>
                                          <p:spTgt spid="12">
                                            <p:txEl>
                                              <p:pRg st="8" end="8"/>
                                            </p:txEl>
                                          </p:spTgt>
                                        </p:tgtEl>
                                      </p:cBhvr>
                                    </p:animEffect>
                                  </p:childTnLst>
                                </p:cTn>
                              </p:par>
                            </p:childTnLst>
                          </p:cTn>
                        </p:par>
                        <p:par>
                          <p:cTn id="51" fill="hold">
                            <p:stCondLst>
                              <p:cond delay="2000"/>
                            </p:stCondLst>
                            <p:childTnLst>
                              <p:par>
                                <p:cTn id="52" presetID="22" presetClass="entr" presetSubtype="8"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ppt_w</p:attrName>
                                        </p:attrNameLst>
                                      </p:cBhvr>
                                      <p:tavLst>
                                        <p:tav tm="0">
                                          <p:val>
                                            <p:fltVal val="0"/>
                                          </p:val>
                                        </p:tav>
                                        <p:tav tm="100000">
                                          <p:val>
                                            <p:strVal val="#ppt_w"/>
                                          </p:val>
                                        </p:tav>
                                      </p:tavLst>
                                    </p:anim>
                                    <p:anim calcmode="lin" valueType="num">
                                      <p:cBhvr>
                                        <p:cTn id="60" dur="500" fill="hold"/>
                                        <p:tgtEl>
                                          <p:spTgt spid="8"/>
                                        </p:tgtEl>
                                        <p:attrNameLst>
                                          <p:attrName>ppt_h</p:attrName>
                                        </p:attrNameLst>
                                      </p:cBhvr>
                                      <p:tavLst>
                                        <p:tav tm="0">
                                          <p:val>
                                            <p:fltVal val="0"/>
                                          </p:val>
                                        </p:tav>
                                        <p:tav tm="100000">
                                          <p:val>
                                            <p:strVal val="#ppt_h"/>
                                          </p:val>
                                        </p:tav>
                                      </p:tavLst>
                                    </p:anim>
                                    <p:animEffect transition="in" filter="fade">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F40643E-DF58-98BD-FB56-ED30810A02AB}"/>
              </a:ext>
            </a:extLst>
          </p:cNvPr>
          <p:cNvSpPr/>
          <p:nvPr/>
        </p:nvSpPr>
        <p:spPr>
          <a:xfrm>
            <a:off x="4894668" y="5750004"/>
            <a:ext cx="7297332" cy="1107996"/>
          </a:xfrm>
          <a:prstGeom prst="rect">
            <a:avLst/>
          </a:prstGeom>
          <a:noFill/>
          <a:scene3d>
            <a:camera prst="orthographicFront">
              <a:rot lat="20999999" lon="0" rev="0"/>
            </a:camera>
            <a:lightRig rig="glow" dir="tl">
              <a:rot lat="0" lon="0" rev="5400000"/>
            </a:lightRig>
          </a:scene3d>
          <a:sp3d>
            <a:bevelT w="139700" prst="cross"/>
          </a:sp3d>
        </p:spPr>
        <p:txBody>
          <a:bodyPr wrap="square" lIns="91440" tIns="45720" rIns="91440" bIns="45720">
            <a:spAutoFit/>
            <a:sp3d contourW="12700">
              <a:bevelT w="25400" h="25400"/>
              <a:contourClr>
                <a:schemeClr val="accent6">
                  <a:shade val="73000"/>
                </a:schemeClr>
              </a:contourClr>
            </a:sp3d>
          </a:bodyPr>
          <a:lstStyle/>
          <a:p>
            <a:pPr lvl="0" algn="ctr">
              <a:defRPr/>
            </a:pPr>
            <a:r>
              <a:rPr lang="en-GB" sz="66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…when suddenly…</a:t>
            </a:r>
            <a:endParaRPr kumimoji="0" lang="it-IT" sz="66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endParaRPr>
          </a:p>
        </p:txBody>
      </p:sp>
      <p:sp>
        <p:nvSpPr>
          <p:cNvPr id="3" name="Rectangle 3">
            <a:extLst>
              <a:ext uri="{FF2B5EF4-FFF2-40B4-BE49-F238E27FC236}">
                <a16:creationId xmlns:a16="http://schemas.microsoft.com/office/drawing/2014/main" id="{55BA9A97-F086-DB0A-96E1-568D727E7738}"/>
              </a:ext>
            </a:extLst>
          </p:cNvPr>
          <p:cNvSpPr/>
          <p:nvPr/>
        </p:nvSpPr>
        <p:spPr>
          <a:xfrm>
            <a:off x="0" y="562707"/>
            <a:ext cx="7127631" cy="4832092"/>
          </a:xfrm>
          <a:prstGeom prst="rect">
            <a:avLst/>
          </a:prstGeom>
          <a:noFill/>
          <a:scene3d>
            <a:camera prst="orthographicFront">
              <a:rot lat="20999999" lon="0" rev="0"/>
            </a:camera>
            <a:lightRig rig="glow" dir="tl">
              <a:rot lat="0" lon="0" rev="5400000"/>
            </a:lightRig>
          </a:scene3d>
          <a:sp3d>
            <a:bevelT w="139700" prst="cross"/>
          </a:sp3d>
        </p:spPr>
        <p:txBody>
          <a:bodyPr wrap="square" lIns="91440" tIns="45720" rIns="91440" bIns="45720">
            <a:spAutoFit/>
            <a:sp3d contourW="12700">
              <a:bevelT w="25400" h="25400"/>
              <a:contourClr>
                <a:schemeClr val="accent6">
                  <a:shade val="73000"/>
                </a:schemeClr>
              </a:contourClr>
            </a:sp3d>
          </a:bodyPr>
          <a:lstStyle/>
          <a:p>
            <a:pPr lvl="0" algn="ctr">
              <a:defRPr/>
            </a:pPr>
            <a:r>
              <a:rPr lang="en-GB" sz="44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Ok… </a:t>
            </a:r>
          </a:p>
          <a:p>
            <a:pPr lvl="0" algn="ctr">
              <a:defRPr/>
            </a:pPr>
            <a:r>
              <a:rPr lang="en-GB" sz="44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We have some hints of emission around 100 </a:t>
            </a:r>
            <a:r>
              <a:rPr lang="en-GB" sz="4400" b="1" dirty="0" err="1">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TeV</a:t>
            </a:r>
            <a:r>
              <a:rPr lang="en-GB" sz="44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a:t>
            </a:r>
          </a:p>
          <a:p>
            <a:pPr lvl="0" algn="ctr">
              <a:defRPr/>
            </a:pPr>
            <a:r>
              <a:rPr lang="en-GB" sz="44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but just one </a:t>
            </a:r>
            <a:r>
              <a:rPr lang="en-GB" sz="4400" b="1" dirty="0" err="1">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PeVatron</a:t>
            </a:r>
            <a:r>
              <a:rPr lang="en-GB" sz="44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 (the Crab)…</a:t>
            </a:r>
          </a:p>
          <a:p>
            <a:pPr lvl="0" algn="ctr">
              <a:defRPr/>
            </a:pPr>
            <a:r>
              <a:rPr lang="en-GB" sz="44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And it could be a leptonic one...</a:t>
            </a:r>
            <a:endParaRPr kumimoji="0" lang="it-IT" sz="44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endParaRPr>
          </a:p>
        </p:txBody>
      </p:sp>
      <p:pic>
        <p:nvPicPr>
          <p:cNvPr id="5" name="Immagine 4" descr="Immagine che contiene testo, Cartoni animati, clipart, cartone animato&#10;&#10;Descrizione generata automaticamente">
            <a:extLst>
              <a:ext uri="{FF2B5EF4-FFF2-40B4-BE49-F238E27FC236}">
                <a16:creationId xmlns:a16="http://schemas.microsoft.com/office/drawing/2014/main" id="{EFD7BE09-7895-7ED4-02FB-6A1843D6B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092" y="968874"/>
            <a:ext cx="3998600" cy="4019757"/>
          </a:xfrm>
          <a:prstGeom prst="rect">
            <a:avLst/>
          </a:prstGeom>
        </p:spPr>
      </p:pic>
    </p:spTree>
    <p:extLst>
      <p:ext uri="{BB962C8B-B14F-4D97-AF65-F5344CB8AC3E}">
        <p14:creationId xmlns:p14="http://schemas.microsoft.com/office/powerpoint/2010/main" val="20452257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luce, cielo notturno&#10;&#10;Descrizione generata automaticamente">
            <a:extLst>
              <a:ext uri="{FF2B5EF4-FFF2-40B4-BE49-F238E27FC236}">
                <a16:creationId xmlns:a16="http://schemas.microsoft.com/office/drawing/2014/main" id="{F89B1FCE-66D7-6778-40B2-9FC0610EE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8565"/>
            <a:ext cx="7808313" cy="5767724"/>
          </a:xfrm>
          <a:prstGeom prst="rect">
            <a:avLst/>
          </a:prstGeom>
        </p:spPr>
      </p:pic>
      <p:pic>
        <p:nvPicPr>
          <p:cNvPr id="7" name="Immagine 6">
            <a:extLst>
              <a:ext uri="{FF2B5EF4-FFF2-40B4-BE49-F238E27FC236}">
                <a16:creationId xmlns:a16="http://schemas.microsoft.com/office/drawing/2014/main" id="{80680BDF-83CC-8C92-8238-C9C37BC61EFC}"/>
              </a:ext>
            </a:extLst>
          </p:cNvPr>
          <p:cNvPicPr>
            <a:picLocks noChangeAspect="1"/>
          </p:cNvPicPr>
          <p:nvPr/>
        </p:nvPicPr>
        <p:blipFill>
          <a:blip r:embed="rId4"/>
          <a:stretch>
            <a:fillRect/>
          </a:stretch>
        </p:blipFill>
        <p:spPr>
          <a:xfrm>
            <a:off x="5068797" y="4458879"/>
            <a:ext cx="7123204" cy="2527410"/>
          </a:xfrm>
          <a:prstGeom prst="rect">
            <a:avLst/>
          </a:prstGeom>
        </p:spPr>
      </p:pic>
      <p:sp>
        <p:nvSpPr>
          <p:cNvPr id="8" name="Rettangolo 24">
            <a:extLst>
              <a:ext uri="{FF2B5EF4-FFF2-40B4-BE49-F238E27FC236}">
                <a16:creationId xmlns:a16="http://schemas.microsoft.com/office/drawing/2014/main" id="{DAFAC07C-4287-61FA-A69F-8B505DF85D24}"/>
              </a:ext>
            </a:extLst>
          </p:cNvPr>
          <p:cNvSpPr/>
          <p:nvPr/>
        </p:nvSpPr>
        <p:spPr>
          <a:xfrm>
            <a:off x="2110626" y="10856"/>
            <a:ext cx="8065028"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PeVatrons</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storm</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from LHAASO</a:t>
            </a:r>
          </a:p>
        </p:txBody>
      </p:sp>
      <p:sp>
        <p:nvSpPr>
          <p:cNvPr id="9" name="TextBox 7">
            <a:extLst>
              <a:ext uri="{FF2B5EF4-FFF2-40B4-BE49-F238E27FC236}">
                <a16:creationId xmlns:a16="http://schemas.microsoft.com/office/drawing/2014/main" id="{C75EC5FC-BC9F-4E4E-A444-F3D468498D0F}"/>
              </a:ext>
            </a:extLst>
          </p:cNvPr>
          <p:cNvSpPr txBox="1"/>
          <p:nvPr/>
        </p:nvSpPr>
        <p:spPr>
          <a:xfrm>
            <a:off x="463962" y="684243"/>
            <a:ext cx="11479247" cy="584775"/>
          </a:xfrm>
          <a:prstGeom prst="rect">
            <a:avLst/>
          </a:prstGeom>
          <a:noFill/>
        </p:spPr>
        <p:txBody>
          <a:bodyPr wrap="square" rtlCol="0">
            <a:spAutoFit/>
          </a:bodyPr>
          <a:lstStyle/>
          <a:p>
            <a:pPr algn="ctr"/>
            <a:r>
              <a:rPr lang="en-US" sz="3200" dirty="0">
                <a:solidFill>
                  <a:schemeClr val="bg1"/>
                </a:solidFill>
                <a:latin typeface="Segoe Print" panose="02000600000000000000" pitchFamily="2" charset="0"/>
              </a:rPr>
              <a:t>OUR GALAXY IS FULL OF "PEVATRONS"!!!!!!</a:t>
            </a:r>
          </a:p>
        </p:txBody>
      </p:sp>
      <p:sp>
        <p:nvSpPr>
          <p:cNvPr id="10" name="TextBox 7">
            <a:extLst>
              <a:ext uri="{FF2B5EF4-FFF2-40B4-BE49-F238E27FC236}">
                <a16:creationId xmlns:a16="http://schemas.microsoft.com/office/drawing/2014/main" id="{41863F1C-76F5-130E-D1C8-6C736717346D}"/>
              </a:ext>
            </a:extLst>
          </p:cNvPr>
          <p:cNvSpPr txBox="1"/>
          <p:nvPr/>
        </p:nvSpPr>
        <p:spPr>
          <a:xfrm>
            <a:off x="8073406" y="1296074"/>
            <a:ext cx="3869803" cy="1815882"/>
          </a:xfrm>
          <a:prstGeom prst="rect">
            <a:avLst/>
          </a:prstGeom>
          <a:noFill/>
        </p:spPr>
        <p:txBody>
          <a:bodyPr wrap="square" rtlCol="0">
            <a:spAutoFit/>
          </a:bodyPr>
          <a:lstStyle/>
          <a:p>
            <a:pPr algn="ctr"/>
            <a:r>
              <a:rPr lang="en-US" sz="2800" dirty="0">
                <a:solidFill>
                  <a:srgbClr val="FFC000"/>
                </a:solidFill>
                <a:latin typeface="Segoe Print" panose="02000600000000000000" pitchFamily="2" charset="0"/>
              </a:rPr>
              <a:t>12 "</a:t>
            </a:r>
            <a:r>
              <a:rPr lang="en-US" sz="2800" dirty="0" err="1">
                <a:solidFill>
                  <a:schemeClr val="bg1"/>
                </a:solidFill>
                <a:latin typeface="Segoe Print" panose="02000600000000000000" pitchFamily="2" charset="0"/>
              </a:rPr>
              <a:t>PeVatrons</a:t>
            </a:r>
            <a:r>
              <a:rPr lang="en-US" sz="2800" dirty="0">
                <a:solidFill>
                  <a:srgbClr val="FFC000"/>
                </a:solidFill>
                <a:latin typeface="Segoe Print" panose="02000600000000000000" pitchFamily="2" charset="0"/>
              </a:rPr>
              <a:t>" discovered with high significance (&gt;7</a:t>
            </a:r>
            <a:r>
              <a:rPr lang="el-GR" sz="2800" dirty="0">
                <a:solidFill>
                  <a:srgbClr val="FFC000"/>
                </a:solidFill>
                <a:latin typeface="Segoe Print" panose="02000600000000000000" pitchFamily="2" charset="0"/>
              </a:rPr>
              <a:t>σ</a:t>
            </a:r>
            <a:r>
              <a:rPr lang="en-US" sz="2800" dirty="0">
                <a:solidFill>
                  <a:srgbClr val="FFC000"/>
                </a:solidFill>
                <a:latin typeface="Segoe Print" panose="02000600000000000000" pitchFamily="2" charset="0"/>
              </a:rPr>
              <a:t>)!!</a:t>
            </a:r>
          </a:p>
        </p:txBody>
      </p:sp>
      <p:sp>
        <p:nvSpPr>
          <p:cNvPr id="11" name="TextBox 7">
            <a:extLst>
              <a:ext uri="{FF2B5EF4-FFF2-40B4-BE49-F238E27FC236}">
                <a16:creationId xmlns:a16="http://schemas.microsoft.com/office/drawing/2014/main" id="{A5ECC6A3-445E-C84C-2EDE-D7E84C2BCAE8}"/>
              </a:ext>
            </a:extLst>
          </p:cNvPr>
          <p:cNvSpPr txBox="1"/>
          <p:nvPr/>
        </p:nvSpPr>
        <p:spPr>
          <a:xfrm>
            <a:off x="-90697" y="6513489"/>
            <a:ext cx="1909769" cy="338554"/>
          </a:xfrm>
          <a:prstGeom prst="rect">
            <a:avLst/>
          </a:prstGeom>
          <a:noFill/>
        </p:spPr>
        <p:txBody>
          <a:bodyPr wrap="square" rtlCol="0">
            <a:spAutoFit/>
          </a:bodyPr>
          <a:lstStyle/>
          <a:p>
            <a:pPr algn="ctr"/>
            <a:r>
              <a:rPr lang="en-US" sz="1600" dirty="0">
                <a:solidFill>
                  <a:schemeClr val="bg1"/>
                </a:solidFill>
                <a:latin typeface="Segoe Print" panose="02000600000000000000" pitchFamily="2" charset="0"/>
              </a:rPr>
              <a:t>Cao ICRC 2021</a:t>
            </a:r>
          </a:p>
        </p:txBody>
      </p:sp>
      <p:pic>
        <p:nvPicPr>
          <p:cNvPr id="2" name="Immagine 1">
            <a:extLst>
              <a:ext uri="{FF2B5EF4-FFF2-40B4-BE49-F238E27FC236}">
                <a16:creationId xmlns:a16="http://schemas.microsoft.com/office/drawing/2014/main" id="{0D8D0D7A-D20C-6193-E067-F1C1944105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9443">
            <a:off x="3086776" y="5091142"/>
            <a:ext cx="1365270" cy="1420372"/>
          </a:xfrm>
          <a:prstGeom prst="rect">
            <a:avLst/>
          </a:prstGeom>
        </p:spPr>
      </p:pic>
      <p:pic>
        <p:nvPicPr>
          <p:cNvPr id="3" name="Immagine 2">
            <a:extLst>
              <a:ext uri="{FF2B5EF4-FFF2-40B4-BE49-F238E27FC236}">
                <a16:creationId xmlns:a16="http://schemas.microsoft.com/office/drawing/2014/main" id="{8BA4A333-E033-0281-2463-F9D30146C2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4766" y="6289326"/>
            <a:ext cx="271695" cy="271695"/>
          </a:xfrm>
          <a:prstGeom prst="rect">
            <a:avLst/>
          </a:prstGeom>
        </p:spPr>
      </p:pic>
      <p:sp>
        <p:nvSpPr>
          <p:cNvPr id="4" name="TextBox 7">
            <a:extLst>
              <a:ext uri="{FF2B5EF4-FFF2-40B4-BE49-F238E27FC236}">
                <a16:creationId xmlns:a16="http://schemas.microsoft.com/office/drawing/2014/main" id="{31773E8E-8B62-8187-D2F8-0A79651276F5}"/>
              </a:ext>
            </a:extLst>
          </p:cNvPr>
          <p:cNvSpPr txBox="1"/>
          <p:nvPr/>
        </p:nvSpPr>
        <p:spPr>
          <a:xfrm>
            <a:off x="6656834" y="3230942"/>
            <a:ext cx="4775647" cy="1200329"/>
          </a:xfrm>
          <a:prstGeom prst="rect">
            <a:avLst/>
          </a:prstGeom>
          <a:noFill/>
        </p:spPr>
        <p:txBody>
          <a:bodyPr wrap="square" rtlCol="0">
            <a:spAutoFit/>
          </a:bodyPr>
          <a:lstStyle/>
          <a:p>
            <a:pPr algn="ctr"/>
            <a:r>
              <a:rPr lang="en-US" sz="2400" dirty="0">
                <a:solidFill>
                  <a:schemeClr val="bg1"/>
                </a:solidFill>
                <a:latin typeface="Segoe Print" panose="02000600000000000000" pitchFamily="2" charset="0"/>
              </a:rPr>
              <a:t>LEPTONIC</a:t>
            </a:r>
          </a:p>
          <a:p>
            <a:pPr algn="ctr"/>
            <a:r>
              <a:rPr lang="en-US" sz="2400" dirty="0">
                <a:solidFill>
                  <a:schemeClr val="bg1"/>
                </a:solidFill>
                <a:latin typeface="Segoe Print" panose="02000600000000000000" pitchFamily="2" charset="0"/>
              </a:rPr>
              <a:t>Or</a:t>
            </a:r>
          </a:p>
          <a:p>
            <a:pPr algn="ctr"/>
            <a:r>
              <a:rPr lang="en-US" sz="2400" dirty="0">
                <a:solidFill>
                  <a:schemeClr val="bg1"/>
                </a:solidFill>
                <a:latin typeface="Segoe Print" panose="02000600000000000000" pitchFamily="2" charset="0"/>
              </a:rPr>
              <a:t>HADRONIC?</a:t>
            </a:r>
          </a:p>
        </p:txBody>
      </p:sp>
      <p:pic>
        <p:nvPicPr>
          <p:cNvPr id="6" name="Immagine 5">
            <a:extLst>
              <a:ext uri="{FF2B5EF4-FFF2-40B4-BE49-F238E27FC236}">
                <a16:creationId xmlns:a16="http://schemas.microsoft.com/office/drawing/2014/main" id="{E44C1F43-8544-D5A8-9114-849A82ABA7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7814" y="2710150"/>
            <a:ext cx="1785395" cy="1721121"/>
          </a:xfrm>
          <a:prstGeom prst="rect">
            <a:avLst/>
          </a:prstGeom>
        </p:spPr>
      </p:pic>
      <p:sp>
        <p:nvSpPr>
          <p:cNvPr id="13" name="Ovale 12">
            <a:extLst>
              <a:ext uri="{FF2B5EF4-FFF2-40B4-BE49-F238E27FC236}">
                <a16:creationId xmlns:a16="http://schemas.microsoft.com/office/drawing/2014/main" id="{7A3EA8DF-A7F1-A766-4329-F0FB0AD5BA26}"/>
              </a:ext>
            </a:extLst>
          </p:cNvPr>
          <p:cNvSpPr/>
          <p:nvPr/>
        </p:nvSpPr>
        <p:spPr>
          <a:xfrm>
            <a:off x="7846488" y="4645022"/>
            <a:ext cx="693357" cy="22663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410465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numero, Carattere, documento&#10;&#10;Descrizione generata automaticamente">
            <a:extLst>
              <a:ext uri="{FF2B5EF4-FFF2-40B4-BE49-F238E27FC236}">
                <a16:creationId xmlns:a16="http://schemas.microsoft.com/office/drawing/2014/main" id="{79309741-C6D3-3E3E-BE0F-8AF1D8081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
            <a:ext cx="12192000" cy="6644640"/>
          </a:xfrm>
          <a:prstGeom prst="rect">
            <a:avLst/>
          </a:prstGeom>
        </p:spPr>
      </p:pic>
      <p:sp>
        <p:nvSpPr>
          <p:cNvPr id="4" name="Ovale 3">
            <a:extLst>
              <a:ext uri="{FF2B5EF4-FFF2-40B4-BE49-F238E27FC236}">
                <a16:creationId xmlns:a16="http://schemas.microsoft.com/office/drawing/2014/main" id="{D65E6305-8FBE-1E34-3DB2-CEFE4F518E52}"/>
              </a:ext>
            </a:extLst>
          </p:cNvPr>
          <p:cNvSpPr/>
          <p:nvPr/>
        </p:nvSpPr>
        <p:spPr>
          <a:xfrm>
            <a:off x="3212123" y="914400"/>
            <a:ext cx="1887416" cy="58369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CC7AA02E-37BE-2A65-DAAD-3230135091D8}"/>
              </a:ext>
            </a:extLst>
          </p:cNvPr>
          <p:cNvSpPr/>
          <p:nvPr/>
        </p:nvSpPr>
        <p:spPr>
          <a:xfrm>
            <a:off x="8703717" y="914400"/>
            <a:ext cx="3067291" cy="56600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624766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F40643E-DF58-98BD-FB56-ED30810A02AB}"/>
              </a:ext>
            </a:extLst>
          </p:cNvPr>
          <p:cNvSpPr/>
          <p:nvPr/>
        </p:nvSpPr>
        <p:spPr>
          <a:xfrm>
            <a:off x="1295683" y="2336864"/>
            <a:ext cx="9600634" cy="1938992"/>
          </a:xfrm>
          <a:prstGeom prst="rect">
            <a:avLst/>
          </a:prstGeom>
          <a:noFill/>
          <a:scene3d>
            <a:camera prst="orthographicFront">
              <a:rot lat="20999999" lon="0" rev="0"/>
            </a:camera>
            <a:lightRig rig="glow" dir="tl">
              <a:rot lat="0" lon="0" rev="5400000"/>
            </a:lightRig>
          </a:scene3d>
          <a:sp3d>
            <a:bevelT w="139700" prst="cross"/>
          </a:sp3d>
        </p:spPr>
        <p:txBody>
          <a:bodyPr wrap="square" lIns="91440" tIns="45720" rIns="91440" bIns="45720">
            <a:spAutoFit/>
            <a:sp3d contourW="12700">
              <a:bevelT w="25400" h="25400"/>
              <a:contourClr>
                <a:schemeClr val="accent6">
                  <a:shade val="73000"/>
                </a:schemeClr>
              </a:contourClr>
            </a:sp3d>
          </a:bodyPr>
          <a:lstStyle/>
          <a:p>
            <a:pPr lvl="0" algn="ctr">
              <a:defRPr/>
            </a:pPr>
            <a:r>
              <a:rPr lang="en-GB" sz="66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Other sources</a:t>
            </a:r>
          </a:p>
          <a:p>
            <a:pPr lvl="0" algn="ctr">
              <a:defRPr/>
            </a:pPr>
            <a:r>
              <a:rPr lang="en-GB" sz="54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(After </a:t>
            </a:r>
            <a:r>
              <a:rPr lang="en-GB" sz="5400" b="1" dirty="0" err="1">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Lhaaso</a:t>
            </a:r>
            <a:r>
              <a:rPr lang="en-GB" sz="54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a:t>
            </a:r>
          </a:p>
        </p:txBody>
      </p:sp>
    </p:spTree>
    <p:extLst>
      <p:ext uri="{BB962C8B-B14F-4D97-AF65-F5344CB8AC3E}">
        <p14:creationId xmlns:p14="http://schemas.microsoft.com/office/powerpoint/2010/main" val="27737820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24"/>
          <p:cNvSpPr/>
          <p:nvPr/>
        </p:nvSpPr>
        <p:spPr>
          <a:xfrm>
            <a:off x="3508347" y="17"/>
            <a:ext cx="5014513"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Pulsar Wind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Nebulae</a:t>
            </a:r>
            <a:endPar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pic>
        <p:nvPicPr>
          <p:cNvPr id="23" name="Immagine 22">
            <a:extLst>
              <a:ext uri="{FF2B5EF4-FFF2-40B4-BE49-F238E27FC236}">
                <a16:creationId xmlns:a16="http://schemas.microsoft.com/office/drawing/2014/main" id="{27FCD13A-2F69-64C6-8B52-1A405E28D1D7}"/>
              </a:ext>
            </a:extLst>
          </p:cNvPr>
          <p:cNvPicPr>
            <a:picLocks noChangeAspect="1"/>
          </p:cNvPicPr>
          <p:nvPr/>
        </p:nvPicPr>
        <p:blipFill>
          <a:blip r:embed="rId3"/>
          <a:stretch>
            <a:fillRect/>
          </a:stretch>
        </p:blipFill>
        <p:spPr>
          <a:xfrm>
            <a:off x="2617099" y="579673"/>
            <a:ext cx="6797004" cy="5093233"/>
          </a:xfrm>
          <a:prstGeom prst="rect">
            <a:avLst/>
          </a:prstGeom>
        </p:spPr>
      </p:pic>
      <p:grpSp>
        <p:nvGrpSpPr>
          <p:cNvPr id="28" name="Gruppo 27">
            <a:extLst>
              <a:ext uri="{FF2B5EF4-FFF2-40B4-BE49-F238E27FC236}">
                <a16:creationId xmlns:a16="http://schemas.microsoft.com/office/drawing/2014/main" id="{DE68130F-7C2C-4AF3-2149-E66EF3E43D7A}"/>
              </a:ext>
            </a:extLst>
          </p:cNvPr>
          <p:cNvGrpSpPr/>
          <p:nvPr/>
        </p:nvGrpSpPr>
        <p:grpSpPr>
          <a:xfrm>
            <a:off x="2528540" y="612860"/>
            <a:ext cx="1741537" cy="1661632"/>
            <a:chOff x="77535" y="546547"/>
            <a:chExt cx="3070724" cy="2921746"/>
          </a:xfrm>
        </p:grpSpPr>
        <p:pic>
          <p:nvPicPr>
            <p:cNvPr id="25" name="Immagine 24">
              <a:extLst>
                <a:ext uri="{FF2B5EF4-FFF2-40B4-BE49-F238E27FC236}">
                  <a16:creationId xmlns:a16="http://schemas.microsoft.com/office/drawing/2014/main" id="{0F476D88-E7F5-0771-2C37-E87AC12EEF58}"/>
                </a:ext>
              </a:extLst>
            </p:cNvPr>
            <p:cNvPicPr>
              <a:picLocks noChangeAspect="1"/>
            </p:cNvPicPr>
            <p:nvPr/>
          </p:nvPicPr>
          <p:blipFill>
            <a:blip r:embed="rId4"/>
            <a:stretch>
              <a:fillRect/>
            </a:stretch>
          </p:blipFill>
          <p:spPr>
            <a:xfrm>
              <a:off x="495459" y="546547"/>
              <a:ext cx="2652800" cy="2918081"/>
            </a:xfrm>
            <a:prstGeom prst="rect">
              <a:avLst/>
            </a:prstGeom>
          </p:spPr>
        </p:pic>
        <p:pic>
          <p:nvPicPr>
            <p:cNvPr id="27" name="Immagine 26">
              <a:extLst>
                <a:ext uri="{FF2B5EF4-FFF2-40B4-BE49-F238E27FC236}">
                  <a16:creationId xmlns:a16="http://schemas.microsoft.com/office/drawing/2014/main" id="{F5EF3957-C8E2-172A-32C2-AA8956279B27}"/>
                </a:ext>
              </a:extLst>
            </p:cNvPr>
            <p:cNvPicPr>
              <a:picLocks noChangeAspect="1"/>
            </p:cNvPicPr>
            <p:nvPr/>
          </p:nvPicPr>
          <p:blipFill>
            <a:blip r:embed="rId5"/>
            <a:stretch>
              <a:fillRect/>
            </a:stretch>
          </p:blipFill>
          <p:spPr>
            <a:xfrm>
              <a:off x="77535" y="546547"/>
              <a:ext cx="540913" cy="2921746"/>
            </a:xfrm>
            <a:prstGeom prst="rect">
              <a:avLst/>
            </a:prstGeom>
          </p:spPr>
        </p:pic>
      </p:grpSp>
      <p:grpSp>
        <p:nvGrpSpPr>
          <p:cNvPr id="32" name="Gruppo 31">
            <a:extLst>
              <a:ext uri="{FF2B5EF4-FFF2-40B4-BE49-F238E27FC236}">
                <a16:creationId xmlns:a16="http://schemas.microsoft.com/office/drawing/2014/main" id="{485C5907-841F-E2C4-97AD-633F5249C116}"/>
              </a:ext>
            </a:extLst>
          </p:cNvPr>
          <p:cNvGrpSpPr/>
          <p:nvPr/>
        </p:nvGrpSpPr>
        <p:grpSpPr>
          <a:xfrm>
            <a:off x="151549" y="1169172"/>
            <a:ext cx="2043188" cy="1816284"/>
            <a:chOff x="20544" y="3665236"/>
            <a:chExt cx="3022374" cy="2975020"/>
          </a:xfrm>
        </p:grpSpPr>
        <p:pic>
          <p:nvPicPr>
            <p:cNvPr id="30" name="Immagine 29">
              <a:extLst>
                <a:ext uri="{FF2B5EF4-FFF2-40B4-BE49-F238E27FC236}">
                  <a16:creationId xmlns:a16="http://schemas.microsoft.com/office/drawing/2014/main" id="{6ECA0E2A-01DA-BB8E-4045-B57A2A5FEBE7}"/>
                </a:ext>
              </a:extLst>
            </p:cNvPr>
            <p:cNvPicPr>
              <a:picLocks noChangeAspect="1"/>
            </p:cNvPicPr>
            <p:nvPr/>
          </p:nvPicPr>
          <p:blipFill>
            <a:blip r:embed="rId6"/>
            <a:stretch>
              <a:fillRect/>
            </a:stretch>
          </p:blipFill>
          <p:spPr>
            <a:xfrm>
              <a:off x="467143" y="3665236"/>
              <a:ext cx="2575775" cy="2975020"/>
            </a:xfrm>
            <a:prstGeom prst="rect">
              <a:avLst/>
            </a:prstGeom>
          </p:spPr>
        </p:pic>
        <p:pic>
          <p:nvPicPr>
            <p:cNvPr id="31" name="Immagine 30">
              <a:extLst>
                <a:ext uri="{FF2B5EF4-FFF2-40B4-BE49-F238E27FC236}">
                  <a16:creationId xmlns:a16="http://schemas.microsoft.com/office/drawing/2014/main" id="{F47692C2-60A0-6C57-C5BE-DABA42AE4729}"/>
                </a:ext>
              </a:extLst>
            </p:cNvPr>
            <p:cNvPicPr>
              <a:picLocks noChangeAspect="1"/>
            </p:cNvPicPr>
            <p:nvPr/>
          </p:nvPicPr>
          <p:blipFill>
            <a:blip r:embed="rId5"/>
            <a:stretch>
              <a:fillRect/>
            </a:stretch>
          </p:blipFill>
          <p:spPr>
            <a:xfrm>
              <a:off x="20544" y="3668901"/>
              <a:ext cx="540913" cy="2971355"/>
            </a:xfrm>
            <a:prstGeom prst="rect">
              <a:avLst/>
            </a:prstGeom>
          </p:spPr>
        </p:pic>
      </p:grpSp>
      <p:cxnSp>
        <p:nvCxnSpPr>
          <p:cNvPr id="21" name="Connettore 2 20">
            <a:extLst>
              <a:ext uri="{FF2B5EF4-FFF2-40B4-BE49-F238E27FC236}">
                <a16:creationId xmlns:a16="http://schemas.microsoft.com/office/drawing/2014/main" id="{A8466AFB-C13E-8523-12C0-1910145EDC62}"/>
              </a:ext>
            </a:extLst>
          </p:cNvPr>
          <p:cNvCxnSpPr>
            <a:cxnSpLocks/>
            <a:endCxn id="25" idx="2"/>
          </p:cNvCxnSpPr>
          <p:nvPr/>
        </p:nvCxnSpPr>
        <p:spPr>
          <a:xfrm flipH="1" flipV="1">
            <a:off x="3517820" y="2272408"/>
            <a:ext cx="554559" cy="90824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Connettore 2 23">
            <a:extLst>
              <a:ext uri="{FF2B5EF4-FFF2-40B4-BE49-F238E27FC236}">
                <a16:creationId xmlns:a16="http://schemas.microsoft.com/office/drawing/2014/main" id="{68BD62E9-BAA1-0EB5-5E9B-25242FBCCC45}"/>
              </a:ext>
            </a:extLst>
          </p:cNvPr>
          <p:cNvCxnSpPr>
            <a:cxnSpLocks/>
            <a:endCxn id="30" idx="3"/>
          </p:cNvCxnSpPr>
          <p:nvPr/>
        </p:nvCxnSpPr>
        <p:spPr>
          <a:xfrm flipH="1" flipV="1">
            <a:off x="2194737" y="2077314"/>
            <a:ext cx="1047000" cy="17194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3" name="CasellaDiTesto 8">
            <a:extLst>
              <a:ext uri="{FF2B5EF4-FFF2-40B4-BE49-F238E27FC236}">
                <a16:creationId xmlns:a16="http://schemas.microsoft.com/office/drawing/2014/main" id="{5A0531FA-03F2-B077-704D-3AF1AF414E03}"/>
              </a:ext>
            </a:extLst>
          </p:cNvPr>
          <p:cNvSpPr txBox="1"/>
          <p:nvPr/>
        </p:nvSpPr>
        <p:spPr>
          <a:xfrm>
            <a:off x="-733" y="3145973"/>
            <a:ext cx="3185918" cy="830997"/>
          </a:xfrm>
          <a:prstGeom prst="rect">
            <a:avLst/>
          </a:prstGeom>
          <a:noFill/>
        </p:spPr>
        <p:txBody>
          <a:bodyPr wrap="square" rtlCol="0">
            <a:spAutoFit/>
          </a:bodyPr>
          <a:lstStyle/>
          <a:p>
            <a:r>
              <a:rPr lang="it-IT" sz="1600" dirty="0">
                <a:solidFill>
                  <a:srgbClr val="FFC000"/>
                </a:solidFill>
                <a:latin typeface="Segoe Print" panose="02000600000000000000" pitchFamily="2" charset="0"/>
              </a:rPr>
              <a:t>LHAASO J1825-1326</a:t>
            </a:r>
          </a:p>
          <a:p>
            <a:r>
              <a:rPr lang="it-IT" sz="1600" dirty="0">
                <a:solidFill>
                  <a:schemeClr val="bg1"/>
                </a:solidFill>
                <a:latin typeface="Segoe Print" panose="02000600000000000000" pitchFamily="2" charset="0"/>
              </a:rPr>
              <a:t>PWN? SNR?</a:t>
            </a:r>
          </a:p>
          <a:p>
            <a:r>
              <a:rPr lang="it-IT" sz="1600" dirty="0">
                <a:solidFill>
                  <a:srgbClr val="FFC000"/>
                </a:solidFill>
                <a:latin typeface="Segoe Print" panose="02000600000000000000" pitchFamily="2" charset="0"/>
              </a:rPr>
              <a:t>[</a:t>
            </a:r>
            <a:r>
              <a:rPr lang="it-IT" sz="1600" dirty="0" err="1">
                <a:solidFill>
                  <a:srgbClr val="FFC000"/>
                </a:solidFill>
                <a:latin typeface="Segoe Print" panose="02000600000000000000" pitchFamily="2" charset="0"/>
              </a:rPr>
              <a:t>MC&amp;Giuliani</a:t>
            </a:r>
            <a:r>
              <a:rPr lang="it-IT" sz="1600" dirty="0">
                <a:solidFill>
                  <a:srgbClr val="FFC000"/>
                </a:solidFill>
                <a:latin typeface="Segoe Print" panose="02000600000000000000" pitchFamily="2" charset="0"/>
              </a:rPr>
              <a:t> 2023]</a:t>
            </a:r>
          </a:p>
        </p:txBody>
      </p:sp>
      <p:sp>
        <p:nvSpPr>
          <p:cNvPr id="35" name="CasellaDiTesto 8">
            <a:extLst>
              <a:ext uri="{FF2B5EF4-FFF2-40B4-BE49-F238E27FC236}">
                <a16:creationId xmlns:a16="http://schemas.microsoft.com/office/drawing/2014/main" id="{48D6C258-60D9-1AF7-5862-41654C92995C}"/>
              </a:ext>
            </a:extLst>
          </p:cNvPr>
          <p:cNvSpPr txBox="1"/>
          <p:nvPr/>
        </p:nvSpPr>
        <p:spPr>
          <a:xfrm>
            <a:off x="9132277" y="3145973"/>
            <a:ext cx="3077020" cy="830997"/>
          </a:xfrm>
          <a:prstGeom prst="rect">
            <a:avLst/>
          </a:prstGeom>
          <a:noFill/>
        </p:spPr>
        <p:txBody>
          <a:bodyPr wrap="square" rtlCol="0">
            <a:spAutoFit/>
          </a:bodyPr>
          <a:lstStyle/>
          <a:p>
            <a:pPr algn="r"/>
            <a:r>
              <a:rPr lang="it-IT" sz="1600" dirty="0">
                <a:solidFill>
                  <a:srgbClr val="FFC000"/>
                </a:solidFill>
                <a:latin typeface="Segoe Print" panose="02000600000000000000" pitchFamily="2" charset="0"/>
              </a:rPr>
              <a:t>LHAASO J1908+621</a:t>
            </a:r>
          </a:p>
          <a:p>
            <a:pPr algn="r"/>
            <a:r>
              <a:rPr lang="it-IT" sz="1600" dirty="0">
                <a:solidFill>
                  <a:schemeClr val="bg1"/>
                </a:solidFill>
                <a:latin typeface="Segoe Print" panose="02000600000000000000" pitchFamily="2" charset="0"/>
              </a:rPr>
              <a:t>PWN?SNR?</a:t>
            </a:r>
          </a:p>
          <a:p>
            <a:pPr algn="r"/>
            <a:r>
              <a:rPr lang="it-IT" sz="1600" dirty="0">
                <a:solidFill>
                  <a:srgbClr val="FFC000"/>
                </a:solidFill>
                <a:latin typeface="Segoe Print" panose="02000600000000000000" pitchFamily="2" charset="0"/>
              </a:rPr>
              <a:t>[</a:t>
            </a:r>
            <a:r>
              <a:rPr lang="it-IT" sz="1600" dirty="0" err="1">
                <a:solidFill>
                  <a:srgbClr val="FFC000"/>
                </a:solidFill>
                <a:latin typeface="Segoe Print" panose="02000600000000000000" pitchFamily="2" charset="0"/>
              </a:rPr>
              <a:t>MC&amp;Giuliani</a:t>
            </a:r>
            <a:r>
              <a:rPr lang="it-IT" sz="1600" dirty="0">
                <a:solidFill>
                  <a:srgbClr val="FFC000"/>
                </a:solidFill>
                <a:latin typeface="Segoe Print" panose="02000600000000000000" pitchFamily="2" charset="0"/>
              </a:rPr>
              <a:t> 2023]</a:t>
            </a:r>
          </a:p>
        </p:txBody>
      </p:sp>
      <p:sp>
        <p:nvSpPr>
          <p:cNvPr id="38" name="TextBox 7">
            <a:extLst>
              <a:ext uri="{FF2B5EF4-FFF2-40B4-BE49-F238E27FC236}">
                <a16:creationId xmlns:a16="http://schemas.microsoft.com/office/drawing/2014/main" id="{C242CA96-4A36-1222-EC68-DEE006CCA630}"/>
              </a:ext>
            </a:extLst>
          </p:cNvPr>
          <p:cNvSpPr txBox="1"/>
          <p:nvPr/>
        </p:nvSpPr>
        <p:spPr>
          <a:xfrm>
            <a:off x="6208190" y="4563502"/>
            <a:ext cx="2693769" cy="1938992"/>
          </a:xfrm>
          <a:prstGeom prst="rect">
            <a:avLst/>
          </a:prstGeom>
          <a:noFill/>
        </p:spPr>
        <p:txBody>
          <a:bodyPr wrap="square" rtlCol="0">
            <a:spAutoFit/>
          </a:bodyPr>
          <a:lstStyle/>
          <a:p>
            <a:pPr algn="ctr"/>
            <a:r>
              <a:rPr lang="en-US" sz="2400" dirty="0">
                <a:solidFill>
                  <a:schemeClr val="bg1"/>
                </a:solidFill>
                <a:latin typeface="Segoe Print" panose="02000600000000000000" pitchFamily="2" charset="0"/>
              </a:rPr>
              <a:t>Very Complex </a:t>
            </a:r>
          </a:p>
          <a:p>
            <a:pPr algn="ctr"/>
            <a:r>
              <a:rPr lang="en-US" sz="2400" dirty="0">
                <a:solidFill>
                  <a:schemeClr val="bg1"/>
                </a:solidFill>
                <a:latin typeface="Segoe Print" panose="02000600000000000000" pitchFamily="2" charset="0"/>
              </a:rPr>
              <a:t>Environment and low angular resolution</a:t>
            </a:r>
          </a:p>
        </p:txBody>
      </p:sp>
      <p:sp>
        <p:nvSpPr>
          <p:cNvPr id="39" name="CasellaDiTesto 8">
            <a:extLst>
              <a:ext uri="{FF2B5EF4-FFF2-40B4-BE49-F238E27FC236}">
                <a16:creationId xmlns:a16="http://schemas.microsoft.com/office/drawing/2014/main" id="{B1FBAA51-D99C-8276-E5EF-585512C7C037}"/>
              </a:ext>
            </a:extLst>
          </p:cNvPr>
          <p:cNvSpPr txBox="1"/>
          <p:nvPr/>
        </p:nvSpPr>
        <p:spPr>
          <a:xfrm>
            <a:off x="899295" y="771823"/>
            <a:ext cx="1655590" cy="307777"/>
          </a:xfrm>
          <a:prstGeom prst="rect">
            <a:avLst/>
          </a:prstGeom>
          <a:noFill/>
        </p:spPr>
        <p:txBody>
          <a:bodyPr wrap="square" rtlCol="0">
            <a:spAutoFit/>
          </a:bodyPr>
          <a:lstStyle/>
          <a:p>
            <a:pPr algn="ctr"/>
            <a:r>
              <a:rPr lang="it-IT" sz="1400" dirty="0">
                <a:solidFill>
                  <a:srgbClr val="FF0000"/>
                </a:solidFill>
                <a:latin typeface="Segoe Print" panose="02000600000000000000" pitchFamily="2" charset="0"/>
              </a:rPr>
              <a:t>Cao et al. 2021</a:t>
            </a:r>
          </a:p>
        </p:txBody>
      </p:sp>
      <p:sp>
        <p:nvSpPr>
          <p:cNvPr id="13" name="TextBox 7"/>
          <p:cNvSpPr txBox="1"/>
          <p:nvPr/>
        </p:nvSpPr>
        <p:spPr>
          <a:xfrm>
            <a:off x="4758637" y="633940"/>
            <a:ext cx="2290491" cy="1446550"/>
          </a:xfrm>
          <a:prstGeom prst="rect">
            <a:avLst/>
          </a:prstGeom>
          <a:noFill/>
        </p:spPr>
        <p:txBody>
          <a:bodyPr wrap="square" rtlCol="0">
            <a:spAutoFit/>
          </a:bodyPr>
          <a:lstStyle/>
          <a:p>
            <a:pPr algn="ctr"/>
            <a:r>
              <a:rPr lang="en-US" sz="2000" dirty="0">
                <a:solidFill>
                  <a:schemeClr val="bg1"/>
                </a:solidFill>
                <a:latin typeface="Segoe Print" panose="02000600000000000000" pitchFamily="2" charset="0"/>
              </a:rPr>
              <a:t>The majority </a:t>
            </a:r>
            <a:r>
              <a:rPr lang="en-US" sz="2000" dirty="0">
                <a:solidFill>
                  <a:srgbClr val="FFFF00"/>
                </a:solidFill>
                <a:latin typeface="Segoe Print" panose="02000600000000000000" pitchFamily="2" charset="0"/>
              </a:rPr>
              <a:t>could be PWN!!!</a:t>
            </a:r>
          </a:p>
          <a:p>
            <a:pPr algn="ctr"/>
            <a:r>
              <a:rPr lang="en-US" sz="1600" dirty="0">
                <a:solidFill>
                  <a:srgbClr val="FFFF00"/>
                </a:solidFill>
                <a:latin typeface="Segoe Print" panose="02000600000000000000" pitchFamily="2" charset="0"/>
              </a:rPr>
              <a:t>(statistics: more numerous and long last)</a:t>
            </a:r>
            <a:endParaRPr lang="en-US" sz="1600" dirty="0">
              <a:solidFill>
                <a:schemeClr val="bg1"/>
              </a:solidFill>
              <a:latin typeface="Segoe Print" panose="02000600000000000000" pitchFamily="2" charset="0"/>
            </a:endParaRPr>
          </a:p>
        </p:txBody>
      </p:sp>
      <p:pic>
        <p:nvPicPr>
          <p:cNvPr id="11" name="Immagine 10" descr="Immagine che contiene testo, schermata, cerchio, astronomia&#10;&#10;Descrizione generata automaticamente">
            <a:extLst>
              <a:ext uri="{FF2B5EF4-FFF2-40B4-BE49-F238E27FC236}">
                <a16:creationId xmlns:a16="http://schemas.microsoft.com/office/drawing/2014/main" id="{D6E0B3A1-8B9B-DA3B-7C37-BD16B44921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91" y="3983170"/>
            <a:ext cx="3318416" cy="2864430"/>
          </a:xfrm>
          <a:prstGeom prst="rect">
            <a:avLst/>
          </a:prstGeom>
        </p:spPr>
      </p:pic>
      <p:pic>
        <p:nvPicPr>
          <p:cNvPr id="17" name="Immagine 16" descr="Immagine che contiene testo, schermata, Carattere, diagramma&#10;&#10;Descrizione generata automaticamente">
            <a:extLst>
              <a:ext uri="{FF2B5EF4-FFF2-40B4-BE49-F238E27FC236}">
                <a16:creationId xmlns:a16="http://schemas.microsoft.com/office/drawing/2014/main" id="{29635A5E-AC47-1936-1145-9B9F7038A2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1978" y="3974886"/>
            <a:ext cx="3308071" cy="2877986"/>
          </a:xfrm>
          <a:prstGeom prst="rect">
            <a:avLst/>
          </a:prstGeom>
        </p:spPr>
      </p:pic>
      <p:grpSp>
        <p:nvGrpSpPr>
          <p:cNvPr id="40" name="Gruppo 39">
            <a:extLst>
              <a:ext uri="{FF2B5EF4-FFF2-40B4-BE49-F238E27FC236}">
                <a16:creationId xmlns:a16="http://schemas.microsoft.com/office/drawing/2014/main" id="{F18D0DAB-F096-F06E-8A40-8106A24E5257}"/>
              </a:ext>
            </a:extLst>
          </p:cNvPr>
          <p:cNvGrpSpPr/>
          <p:nvPr/>
        </p:nvGrpSpPr>
        <p:grpSpPr>
          <a:xfrm>
            <a:off x="8901959" y="655181"/>
            <a:ext cx="3262059" cy="2198860"/>
            <a:chOff x="8938722" y="939583"/>
            <a:chExt cx="3262059" cy="2198860"/>
          </a:xfrm>
        </p:grpSpPr>
        <p:grpSp>
          <p:nvGrpSpPr>
            <p:cNvPr id="3" name="Gruppo 2"/>
            <p:cNvGrpSpPr/>
            <p:nvPr/>
          </p:nvGrpSpPr>
          <p:grpSpPr>
            <a:xfrm>
              <a:off x="8938722" y="939583"/>
              <a:ext cx="3231145" cy="2198860"/>
              <a:chOff x="4141427" y="531542"/>
              <a:chExt cx="5057191" cy="3540034"/>
            </a:xfrm>
          </p:grpSpPr>
          <p:pic>
            <p:nvPicPr>
              <p:cNvPr id="5" name="Immagin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41427" y="531542"/>
                <a:ext cx="5057191" cy="3540034"/>
              </a:xfrm>
              <a:prstGeom prst="rect">
                <a:avLst/>
              </a:prstGeom>
            </p:spPr>
          </p:pic>
          <p:sp>
            <p:nvSpPr>
              <p:cNvPr id="2" name="Rettangolo 1"/>
              <p:cNvSpPr/>
              <p:nvPr/>
            </p:nvSpPr>
            <p:spPr>
              <a:xfrm>
                <a:off x="4858249" y="2922045"/>
                <a:ext cx="2011191" cy="2090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3"/>
            <p:cNvSpPr txBox="1">
              <a:spLocks noChangeArrowheads="1"/>
            </p:cNvSpPr>
            <p:nvPr/>
          </p:nvSpPr>
          <p:spPr bwMode="auto">
            <a:xfrm>
              <a:off x="9871603" y="2726531"/>
              <a:ext cx="23291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Abeysekara</a:t>
              </a: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et al. 2020</a:t>
              </a:r>
            </a:p>
          </p:txBody>
        </p:sp>
        <p:sp>
          <p:nvSpPr>
            <p:cNvPr id="18" name="Rettangolo 17">
              <a:extLst>
                <a:ext uri="{FF2B5EF4-FFF2-40B4-BE49-F238E27FC236}">
                  <a16:creationId xmlns:a16="http://schemas.microsoft.com/office/drawing/2014/main" id="{EED467DD-D942-9F65-9FC5-22D7D6B416B7}"/>
                </a:ext>
              </a:extLst>
            </p:cNvPr>
            <p:cNvSpPr/>
            <p:nvPr/>
          </p:nvSpPr>
          <p:spPr>
            <a:xfrm>
              <a:off x="9396715" y="2272408"/>
              <a:ext cx="1284992" cy="1298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3">
            <a:extLst>
              <a:ext uri="{FF2B5EF4-FFF2-40B4-BE49-F238E27FC236}">
                <a16:creationId xmlns:a16="http://schemas.microsoft.com/office/drawing/2014/main" id="{A48600F4-50DD-0855-F175-BADCD3F04DB8}"/>
              </a:ext>
            </a:extLst>
          </p:cNvPr>
          <p:cNvSpPr txBox="1">
            <a:spLocks noChangeArrowheads="1"/>
          </p:cNvSpPr>
          <p:nvPr/>
        </p:nvSpPr>
        <p:spPr bwMode="auto">
          <a:xfrm>
            <a:off x="13773" y="6577046"/>
            <a:ext cx="23291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HESS </a:t>
            </a:r>
            <a:r>
              <a:rPr lang="it-IT" sz="14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coll</a:t>
            </a: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2019</a:t>
            </a:r>
          </a:p>
        </p:txBody>
      </p:sp>
      <p:sp>
        <p:nvSpPr>
          <p:cNvPr id="20" name="TextBox 3">
            <a:extLst>
              <a:ext uri="{FF2B5EF4-FFF2-40B4-BE49-F238E27FC236}">
                <a16:creationId xmlns:a16="http://schemas.microsoft.com/office/drawing/2014/main" id="{E8741BD5-CBD7-67EE-370A-92DF439AFC83}"/>
              </a:ext>
            </a:extLst>
          </p:cNvPr>
          <p:cNvSpPr txBox="1">
            <a:spLocks noChangeArrowheads="1"/>
          </p:cNvSpPr>
          <p:nvPr/>
        </p:nvSpPr>
        <p:spPr bwMode="auto">
          <a:xfrm>
            <a:off x="5064369" y="6591563"/>
            <a:ext cx="150113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Burgess+ 2022</a:t>
            </a:r>
          </a:p>
        </p:txBody>
      </p:sp>
      <p:pic>
        <p:nvPicPr>
          <p:cNvPr id="34" name="Immagine 33">
            <a:extLst>
              <a:ext uri="{FF2B5EF4-FFF2-40B4-BE49-F238E27FC236}">
                <a16:creationId xmlns:a16="http://schemas.microsoft.com/office/drawing/2014/main" id="{8EDAA63B-1AE8-B4D1-F00E-24845D30420E}"/>
              </a:ext>
            </a:extLst>
          </p:cNvPr>
          <p:cNvPicPr>
            <a:picLocks noChangeAspect="1"/>
          </p:cNvPicPr>
          <p:nvPr/>
        </p:nvPicPr>
        <p:blipFill>
          <a:blip r:embed="rId10"/>
          <a:stretch>
            <a:fillRect/>
          </a:stretch>
        </p:blipFill>
        <p:spPr>
          <a:xfrm>
            <a:off x="8626397" y="4046310"/>
            <a:ext cx="3537621" cy="2800900"/>
          </a:xfrm>
          <a:prstGeom prst="rect">
            <a:avLst/>
          </a:prstGeom>
        </p:spPr>
      </p:pic>
      <p:sp>
        <p:nvSpPr>
          <p:cNvPr id="37" name="TextBox 3">
            <a:extLst>
              <a:ext uri="{FF2B5EF4-FFF2-40B4-BE49-F238E27FC236}">
                <a16:creationId xmlns:a16="http://schemas.microsoft.com/office/drawing/2014/main" id="{C43B3537-5E7B-FE7A-E7A3-EA6F61C1D51D}"/>
              </a:ext>
            </a:extLst>
          </p:cNvPr>
          <p:cNvSpPr txBox="1">
            <a:spLocks noChangeArrowheads="1"/>
          </p:cNvSpPr>
          <p:nvPr/>
        </p:nvSpPr>
        <p:spPr bwMode="auto">
          <a:xfrm>
            <a:off x="8626397" y="6593451"/>
            <a:ext cx="150113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Crestan</a:t>
            </a: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+ 2021</a:t>
            </a:r>
          </a:p>
        </p:txBody>
      </p:sp>
      <p:sp>
        <p:nvSpPr>
          <p:cNvPr id="9" name="TextBox 8"/>
          <p:cNvSpPr txBox="1"/>
          <p:nvPr/>
        </p:nvSpPr>
        <p:spPr>
          <a:xfrm>
            <a:off x="11010456" y="305342"/>
            <a:ext cx="1060077" cy="400110"/>
          </a:xfrm>
          <a:prstGeom prst="rect">
            <a:avLst/>
          </a:prstGeom>
          <a:noFill/>
          <a:ln w="25400">
            <a:solidFill>
              <a:srgbClr val="FFC000"/>
            </a:solidFill>
          </a:ln>
        </p:spPr>
        <p:txBody>
          <a:bodyPr wrap="square" rtlCol="0">
            <a:spAutoFit/>
          </a:bodyPr>
          <a:lstStyle/>
          <a:p>
            <a:r>
              <a:rPr lang="en-US" sz="2000" dirty="0">
                <a:solidFill>
                  <a:schemeClr val="bg1"/>
                </a:solidFill>
                <a:latin typeface="Segoe Print" panose="02000600000000000000" pitchFamily="2" charset="0"/>
              </a:rPr>
              <a:t>HAWC</a:t>
            </a:r>
          </a:p>
        </p:txBody>
      </p:sp>
    </p:spTree>
    <p:extLst>
      <p:ext uri="{BB962C8B-B14F-4D97-AF65-F5344CB8AC3E}">
        <p14:creationId xmlns:p14="http://schemas.microsoft.com/office/powerpoint/2010/main" val="14427662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arn(inVertical)">
                                      <p:cBhvr>
                                        <p:cTn id="30" dur="500"/>
                                        <p:tgtEl>
                                          <p:spTgt spid="3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fltVal val="0"/>
                                          </p:val>
                                        </p:tav>
                                        <p:tav tm="100000">
                                          <p:val>
                                            <p:strVal val="#ppt_w"/>
                                          </p:val>
                                        </p:tav>
                                      </p:tavLst>
                                    </p:anim>
                                    <p:anim calcmode="lin" valueType="num">
                                      <p:cBhvr>
                                        <p:cTn id="39" dur="500" fill="hold"/>
                                        <p:tgtEl>
                                          <p:spTgt spid="38"/>
                                        </p:tgtEl>
                                        <p:attrNameLst>
                                          <p:attrName>ppt_h</p:attrName>
                                        </p:attrNameLst>
                                      </p:cBhvr>
                                      <p:tavLst>
                                        <p:tav tm="0">
                                          <p:val>
                                            <p:fltVal val="0"/>
                                          </p:val>
                                        </p:tav>
                                        <p:tav tm="100000">
                                          <p:val>
                                            <p:strVal val="#ppt_h"/>
                                          </p:val>
                                        </p:tav>
                                      </p:tavLst>
                                    </p:anim>
                                    <p:animEffect transition="in" filter="fade">
                                      <p:cBhvr>
                                        <p:cTn id="4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8" grpId="0"/>
      <p:bldP spid="19" grpId="0"/>
      <p:bldP spid="20" grpId="0"/>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24"/>
          <p:cNvSpPr/>
          <p:nvPr/>
        </p:nvSpPr>
        <p:spPr>
          <a:xfrm>
            <a:off x="3508347" y="17"/>
            <a:ext cx="5014513"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Pulsar Wind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Nebulae</a:t>
            </a:r>
            <a:endPar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pic>
        <p:nvPicPr>
          <p:cNvPr id="7" name="Immagine 6">
            <a:extLst>
              <a:ext uri="{FF2B5EF4-FFF2-40B4-BE49-F238E27FC236}">
                <a16:creationId xmlns:a16="http://schemas.microsoft.com/office/drawing/2014/main" id="{DC47335A-A9D6-524D-B131-06B4F425BFCC}"/>
              </a:ext>
            </a:extLst>
          </p:cNvPr>
          <p:cNvPicPr>
            <a:picLocks noChangeAspect="1"/>
          </p:cNvPicPr>
          <p:nvPr/>
        </p:nvPicPr>
        <p:blipFill>
          <a:blip r:embed="rId3"/>
          <a:stretch>
            <a:fillRect/>
          </a:stretch>
        </p:blipFill>
        <p:spPr>
          <a:xfrm>
            <a:off x="401846" y="2715822"/>
            <a:ext cx="4736999" cy="4082968"/>
          </a:xfrm>
          <a:prstGeom prst="rect">
            <a:avLst/>
          </a:prstGeom>
        </p:spPr>
      </p:pic>
      <p:sp>
        <p:nvSpPr>
          <p:cNvPr id="8" name="CasellaDiTesto 8">
            <a:extLst>
              <a:ext uri="{FF2B5EF4-FFF2-40B4-BE49-F238E27FC236}">
                <a16:creationId xmlns:a16="http://schemas.microsoft.com/office/drawing/2014/main" id="{BABF75A9-D8F5-444B-9A70-81E97A981F17}"/>
              </a:ext>
            </a:extLst>
          </p:cNvPr>
          <p:cNvSpPr txBox="1"/>
          <p:nvPr/>
        </p:nvSpPr>
        <p:spPr>
          <a:xfrm>
            <a:off x="5138845" y="6273225"/>
            <a:ext cx="1903610" cy="584775"/>
          </a:xfrm>
          <a:prstGeom prst="rect">
            <a:avLst/>
          </a:prstGeom>
          <a:noFill/>
        </p:spPr>
        <p:txBody>
          <a:bodyPr wrap="square" rtlCol="0">
            <a:spAutoFit/>
          </a:bodyPr>
          <a:lstStyle/>
          <a:p>
            <a:pPr algn="ctr"/>
            <a:r>
              <a:rPr lang="it-IT" sz="1600" dirty="0" err="1">
                <a:solidFill>
                  <a:srgbClr val="FFC000"/>
                </a:solidFill>
                <a:latin typeface="Segoe Print" panose="02000600000000000000" pitchFamily="2" charset="0"/>
              </a:rPr>
              <a:t>DeOnaWilhelmi</a:t>
            </a:r>
            <a:r>
              <a:rPr lang="it-IT" sz="1600" dirty="0">
                <a:solidFill>
                  <a:srgbClr val="FFC000"/>
                </a:solidFill>
                <a:latin typeface="Segoe Print" panose="02000600000000000000" pitchFamily="2" charset="0"/>
              </a:rPr>
              <a:t>+ 2022</a:t>
            </a:r>
            <a:endParaRPr lang="it-IT" sz="1600" dirty="0">
              <a:solidFill>
                <a:schemeClr val="bg1"/>
              </a:solidFill>
              <a:latin typeface="Segoe Print" panose="02000600000000000000" pitchFamily="2" charset="0"/>
            </a:endParaRPr>
          </a:p>
        </p:txBody>
      </p:sp>
      <p:grpSp>
        <p:nvGrpSpPr>
          <p:cNvPr id="26" name="Gruppo 25">
            <a:extLst>
              <a:ext uri="{FF2B5EF4-FFF2-40B4-BE49-F238E27FC236}">
                <a16:creationId xmlns:a16="http://schemas.microsoft.com/office/drawing/2014/main" id="{E89009FE-CCCA-402A-911C-6B4EE3795A43}"/>
              </a:ext>
            </a:extLst>
          </p:cNvPr>
          <p:cNvGrpSpPr/>
          <p:nvPr/>
        </p:nvGrpSpPr>
        <p:grpSpPr>
          <a:xfrm>
            <a:off x="7143535" y="572382"/>
            <a:ext cx="4301091" cy="4800723"/>
            <a:chOff x="6802693" y="-408464"/>
            <a:chExt cx="4773043" cy="6852221"/>
          </a:xfrm>
        </p:grpSpPr>
        <p:pic>
          <p:nvPicPr>
            <p:cNvPr id="14" name="Immagine 13">
              <a:extLst>
                <a:ext uri="{FF2B5EF4-FFF2-40B4-BE49-F238E27FC236}">
                  <a16:creationId xmlns:a16="http://schemas.microsoft.com/office/drawing/2014/main" id="{32D68D31-537D-AD76-0D87-3B077636CCC0}"/>
                </a:ext>
              </a:extLst>
            </p:cNvPr>
            <p:cNvPicPr>
              <a:picLocks noChangeAspect="1"/>
            </p:cNvPicPr>
            <p:nvPr/>
          </p:nvPicPr>
          <p:blipFill>
            <a:blip r:embed="rId4"/>
            <a:stretch>
              <a:fillRect/>
            </a:stretch>
          </p:blipFill>
          <p:spPr>
            <a:xfrm>
              <a:off x="6802693" y="3014877"/>
              <a:ext cx="4773043" cy="3428880"/>
            </a:xfrm>
            <a:prstGeom prst="rect">
              <a:avLst/>
            </a:prstGeom>
          </p:spPr>
        </p:pic>
        <p:sp>
          <p:nvSpPr>
            <p:cNvPr id="15" name="Rettangolo 14">
              <a:extLst>
                <a:ext uri="{FF2B5EF4-FFF2-40B4-BE49-F238E27FC236}">
                  <a16:creationId xmlns:a16="http://schemas.microsoft.com/office/drawing/2014/main" id="{32FB8939-B5AE-2650-EDE4-DD05D8B5D2CA}"/>
                </a:ext>
              </a:extLst>
            </p:cNvPr>
            <p:cNvSpPr/>
            <p:nvPr/>
          </p:nvSpPr>
          <p:spPr>
            <a:xfrm>
              <a:off x="7610152" y="4311520"/>
              <a:ext cx="1681645" cy="1054318"/>
            </a:xfrm>
            <a:prstGeom prst="rect">
              <a:avLst/>
            </a:prstGeom>
          </p:spPr>
          <p:txBody>
            <a:bodyPr wrap="square">
              <a:spAutoFit/>
            </a:bodyPr>
            <a:lstStyle/>
            <a:p>
              <a:pPr>
                <a:defRPr/>
              </a:pPr>
              <a:r>
                <a:rPr lang="en-US" sz="1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Protons:</a:t>
              </a:r>
            </a:p>
            <a:p>
              <a:pPr>
                <a:defRPr/>
              </a:pPr>
              <a:r>
                <a:rPr lang="en-US" sz="1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γ = 5 × 10</a:t>
              </a:r>
              <a:r>
                <a:rPr lang="en-US" sz="1400" b="1" baseline="30000"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6</a:t>
              </a:r>
              <a:r>
                <a:rPr lang="en-US" sz="1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a:t>
              </a:r>
            </a:p>
            <a:p>
              <a:pPr>
                <a:defRPr/>
              </a:pPr>
              <a:r>
                <a:rPr lang="en-US" sz="1400" b="1" dirty="0" err="1">
                  <a:solidFill>
                    <a:srgbClr val="FF0000"/>
                  </a:solidFill>
                  <a:latin typeface="Segoe Print" panose="02000600000000000000" pitchFamily="2" charset="0"/>
                  <a:ea typeface="Handwriting - Dakota" charset="0"/>
                  <a:cs typeface="Handwriting - Dakota" charset="0"/>
                  <a:sym typeface="Wingdings" panose="05000000000000000000" pitchFamily="2" charset="2"/>
                </a:rPr>
                <a:t>χp</a:t>
              </a:r>
              <a:r>
                <a:rPr lang="en-US" sz="1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 = 4%;</a:t>
              </a:r>
              <a:endParaRPr lang="it-IT" sz="1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endParaRPr>
            </a:p>
          </p:txBody>
        </p:sp>
        <p:pic>
          <p:nvPicPr>
            <p:cNvPr id="16" name="Immagine 15">
              <a:extLst>
                <a:ext uri="{FF2B5EF4-FFF2-40B4-BE49-F238E27FC236}">
                  <a16:creationId xmlns:a16="http://schemas.microsoft.com/office/drawing/2014/main" id="{7F947D54-B280-ECC3-15E2-F45C4100CF1A}"/>
                </a:ext>
              </a:extLst>
            </p:cNvPr>
            <p:cNvPicPr>
              <a:picLocks noChangeAspect="1"/>
            </p:cNvPicPr>
            <p:nvPr/>
          </p:nvPicPr>
          <p:blipFill>
            <a:blip r:embed="rId5"/>
            <a:stretch>
              <a:fillRect/>
            </a:stretch>
          </p:blipFill>
          <p:spPr>
            <a:xfrm>
              <a:off x="6802693" y="-408464"/>
              <a:ext cx="4773043" cy="3423341"/>
            </a:xfrm>
            <a:prstGeom prst="rect">
              <a:avLst/>
            </a:prstGeom>
          </p:spPr>
        </p:pic>
        <p:sp>
          <p:nvSpPr>
            <p:cNvPr id="22" name="Rettangolo 21">
              <a:extLst>
                <a:ext uri="{FF2B5EF4-FFF2-40B4-BE49-F238E27FC236}">
                  <a16:creationId xmlns:a16="http://schemas.microsoft.com/office/drawing/2014/main" id="{FC208A7E-582C-A7B9-28E8-E2F9CBEE80E0}"/>
                </a:ext>
              </a:extLst>
            </p:cNvPr>
            <p:cNvSpPr/>
            <p:nvPr/>
          </p:nvSpPr>
          <p:spPr>
            <a:xfrm>
              <a:off x="7610152" y="1152184"/>
              <a:ext cx="1374487" cy="835592"/>
            </a:xfrm>
            <a:prstGeom prst="rect">
              <a:avLst/>
            </a:prstGeom>
          </p:spPr>
          <p:txBody>
            <a:bodyPr wrap="square">
              <a:spAutoFit/>
            </a:bodyPr>
            <a:lstStyle/>
            <a:p>
              <a:pPr>
                <a:defRPr/>
              </a:pPr>
              <a:r>
                <a:rPr lang="en-US" sz="1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Protons:</a:t>
              </a:r>
            </a:p>
            <a:p>
              <a:pPr>
                <a:defRPr/>
              </a:pPr>
              <a:r>
                <a:rPr lang="en-US" sz="1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γ = 10</a:t>
              </a:r>
              <a:r>
                <a:rPr lang="en-US" sz="1400" b="1" baseline="30000"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5</a:t>
              </a:r>
              <a:endParaRPr lang="en-US" sz="1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endParaRPr>
            </a:p>
            <a:p>
              <a:pPr>
                <a:defRPr/>
              </a:pPr>
              <a:r>
                <a:rPr lang="en-US" sz="1400" b="1" dirty="0" err="1">
                  <a:solidFill>
                    <a:srgbClr val="FF0000"/>
                  </a:solidFill>
                  <a:latin typeface="Segoe Print" panose="02000600000000000000" pitchFamily="2" charset="0"/>
                  <a:ea typeface="Handwriting - Dakota" charset="0"/>
                  <a:cs typeface="Handwriting - Dakota" charset="0"/>
                  <a:sym typeface="Wingdings" panose="05000000000000000000" pitchFamily="2" charset="2"/>
                </a:rPr>
                <a:t>χp</a:t>
              </a:r>
              <a:r>
                <a:rPr lang="en-US" sz="1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 = 15%</a:t>
              </a:r>
              <a:endParaRPr lang="it-IT" sz="1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endParaRPr>
            </a:p>
          </p:txBody>
        </p:sp>
      </p:grpSp>
      <p:sp>
        <p:nvSpPr>
          <p:cNvPr id="29" name="CasellaDiTesto 8">
            <a:extLst>
              <a:ext uri="{FF2B5EF4-FFF2-40B4-BE49-F238E27FC236}">
                <a16:creationId xmlns:a16="http://schemas.microsoft.com/office/drawing/2014/main" id="{6DF0937C-0C26-8910-7272-56D4F1D8040F}"/>
              </a:ext>
            </a:extLst>
          </p:cNvPr>
          <p:cNvSpPr txBox="1"/>
          <p:nvPr/>
        </p:nvSpPr>
        <p:spPr>
          <a:xfrm>
            <a:off x="9406184" y="254941"/>
            <a:ext cx="2040193" cy="338554"/>
          </a:xfrm>
          <a:prstGeom prst="rect">
            <a:avLst/>
          </a:prstGeom>
          <a:noFill/>
        </p:spPr>
        <p:txBody>
          <a:bodyPr wrap="square" rtlCol="0">
            <a:spAutoFit/>
          </a:bodyPr>
          <a:lstStyle/>
          <a:p>
            <a:r>
              <a:rPr lang="it-IT" sz="1600" dirty="0">
                <a:solidFill>
                  <a:srgbClr val="FFC000"/>
                </a:solidFill>
                <a:latin typeface="Segoe Print" panose="02000600000000000000" pitchFamily="2" charset="0"/>
              </a:rPr>
              <a:t>Vercellone+ 2022</a:t>
            </a:r>
            <a:endParaRPr lang="it-IT" sz="1600" dirty="0">
              <a:solidFill>
                <a:schemeClr val="bg1"/>
              </a:solidFill>
              <a:latin typeface="Segoe Print" panose="02000600000000000000" pitchFamily="2" charset="0"/>
            </a:endParaRPr>
          </a:p>
        </p:txBody>
      </p:sp>
      <p:sp>
        <p:nvSpPr>
          <p:cNvPr id="36" name="Rettangolo 35">
            <a:extLst>
              <a:ext uri="{FF2B5EF4-FFF2-40B4-BE49-F238E27FC236}">
                <a16:creationId xmlns:a16="http://schemas.microsoft.com/office/drawing/2014/main" id="{A169B449-CC81-EDF3-CACB-AB60FF14BE91}"/>
              </a:ext>
            </a:extLst>
          </p:cNvPr>
          <p:cNvSpPr/>
          <p:nvPr/>
        </p:nvSpPr>
        <p:spPr>
          <a:xfrm rot="20472231">
            <a:off x="10461741" y="2880350"/>
            <a:ext cx="1087490" cy="400110"/>
          </a:xfrm>
          <a:prstGeom prst="rect">
            <a:avLst/>
          </a:prstGeom>
        </p:spPr>
        <p:txBody>
          <a:bodyPr wrap="square">
            <a:spAutoFit/>
          </a:bodyPr>
          <a:lstStyle/>
          <a:p>
            <a:pPr algn="ctr">
              <a:defRPr/>
            </a:pPr>
            <a:r>
              <a:rPr lang="it-IT" sz="20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500h</a:t>
            </a:r>
          </a:p>
        </p:txBody>
      </p:sp>
      <p:sp>
        <p:nvSpPr>
          <p:cNvPr id="42" name="CasellaDiTesto 41">
            <a:extLst>
              <a:ext uri="{FF2B5EF4-FFF2-40B4-BE49-F238E27FC236}">
                <a16:creationId xmlns:a16="http://schemas.microsoft.com/office/drawing/2014/main" id="{3DA5A51C-D544-C875-C87D-137C5CDE4B74}"/>
              </a:ext>
            </a:extLst>
          </p:cNvPr>
          <p:cNvSpPr txBox="1"/>
          <p:nvPr/>
        </p:nvSpPr>
        <p:spPr>
          <a:xfrm>
            <a:off x="7143534" y="5411450"/>
            <a:ext cx="5048466" cy="1446550"/>
          </a:xfrm>
          <a:prstGeom prst="rect">
            <a:avLst/>
          </a:prstGeom>
          <a:noFill/>
        </p:spPr>
        <p:txBody>
          <a:bodyPr wrap="square">
            <a:spAutoFit/>
          </a:bodyPr>
          <a:lstStyle/>
          <a:p>
            <a:r>
              <a:rPr lang="en-US" sz="1800" b="0" i="0" u="none" strike="noStrike" baseline="0" dirty="0">
                <a:solidFill>
                  <a:schemeClr val="bg1"/>
                </a:solidFill>
                <a:latin typeface="Kristen ITC" panose="03050502040202030202" pitchFamily="66" charset="0"/>
              </a:rPr>
              <a:t>If there are </a:t>
            </a:r>
            <a:r>
              <a:rPr lang="en-US" sz="1800" b="0" i="0" u="none" strike="noStrike" baseline="0" dirty="0">
                <a:solidFill>
                  <a:srgbClr val="FFC000"/>
                </a:solidFill>
                <a:latin typeface="Kristen ITC" panose="03050502040202030202" pitchFamily="66" charset="0"/>
              </a:rPr>
              <a:t>protons (hadrons):</a:t>
            </a:r>
          </a:p>
          <a:p>
            <a:pPr marL="285750" indent="-285750">
              <a:buFont typeface="Arial" panose="020B0604020202020204" pitchFamily="34" charset="0"/>
              <a:buChar char="•"/>
            </a:pPr>
            <a:r>
              <a:rPr lang="en-US" sz="1800" b="0" i="0" u="none" strike="noStrike" baseline="0" dirty="0">
                <a:solidFill>
                  <a:srgbClr val="FFC000"/>
                </a:solidFill>
                <a:latin typeface="Kristen ITC" panose="03050502040202030202" pitchFamily="66" charset="0"/>
              </a:rPr>
              <a:t>~few % </a:t>
            </a:r>
            <a:r>
              <a:rPr lang="en-US" sz="1800" b="0" i="0" u="none" strike="noStrike" baseline="0" dirty="0">
                <a:solidFill>
                  <a:schemeClr val="bg1"/>
                </a:solidFill>
                <a:latin typeface="Kristen ITC" panose="03050502040202030202" pitchFamily="66" charset="0"/>
              </a:rPr>
              <a:t>of the total energy </a:t>
            </a:r>
            <a:r>
              <a:rPr lang="en-US" sz="1600" b="0" i="0" u="none" strike="noStrike" baseline="0" dirty="0">
                <a:solidFill>
                  <a:schemeClr val="bg1"/>
                </a:solidFill>
                <a:latin typeface="Kristen ITC" panose="03050502040202030202" pitchFamily="66" charset="0"/>
              </a:rPr>
              <a:t>(</a:t>
            </a:r>
            <a:r>
              <a:rPr lang="en-US" sz="1600" b="0" i="0" u="none" strike="noStrike" baseline="0" dirty="0" err="1">
                <a:solidFill>
                  <a:schemeClr val="bg1"/>
                </a:solidFill>
                <a:latin typeface="Kristen ITC" panose="03050502040202030202" pitchFamily="66" charset="0"/>
              </a:rPr>
              <a:t>Guepin</a:t>
            </a:r>
            <a:r>
              <a:rPr lang="en-US" sz="1600" b="0" i="0" u="none" strike="noStrike" baseline="0" dirty="0">
                <a:solidFill>
                  <a:schemeClr val="bg1"/>
                </a:solidFill>
                <a:latin typeface="Kristen ITC" panose="03050502040202030202" pitchFamily="66" charset="0"/>
              </a:rPr>
              <a:t>+ (2020))</a:t>
            </a:r>
          </a:p>
          <a:p>
            <a:pPr marL="285750" indent="-285750">
              <a:buFont typeface="Arial" panose="020B0604020202020204" pitchFamily="34" charset="0"/>
              <a:buChar char="•"/>
            </a:pPr>
            <a:r>
              <a:rPr lang="en-US" sz="1800" b="0" i="0" u="none" strike="noStrike" baseline="0" dirty="0">
                <a:solidFill>
                  <a:schemeClr val="bg1"/>
                </a:solidFill>
                <a:latin typeface="Kristen ITC" panose="03050502040202030202" pitchFamily="66" charset="0"/>
              </a:rPr>
              <a:t> pp emission may show up in the </a:t>
            </a:r>
            <a:r>
              <a:rPr lang="en-US" sz="1800" b="0" i="0" u="none" strike="noStrike" baseline="0" dirty="0">
                <a:solidFill>
                  <a:srgbClr val="FFC000"/>
                </a:solidFill>
                <a:latin typeface="Kristen ITC" panose="03050502040202030202" pitchFamily="66" charset="0"/>
              </a:rPr>
              <a:t>high energy tale </a:t>
            </a:r>
            <a:r>
              <a:rPr lang="en-US" sz="1800" b="0" i="0" u="none" strike="noStrike" baseline="0" dirty="0">
                <a:solidFill>
                  <a:schemeClr val="bg1"/>
                </a:solidFill>
                <a:latin typeface="Kristen ITC" panose="03050502040202030202" pitchFamily="66" charset="0"/>
              </a:rPr>
              <a:t>of IC emission </a:t>
            </a:r>
            <a:endParaRPr lang="it-IT" dirty="0">
              <a:solidFill>
                <a:schemeClr val="bg1"/>
              </a:solidFill>
              <a:latin typeface="Kristen ITC" panose="03050502040202030202" pitchFamily="66" charset="0"/>
            </a:endParaRPr>
          </a:p>
        </p:txBody>
      </p:sp>
      <p:sp>
        <p:nvSpPr>
          <p:cNvPr id="43" name="CasellaDiTesto 42">
            <a:extLst>
              <a:ext uri="{FF2B5EF4-FFF2-40B4-BE49-F238E27FC236}">
                <a16:creationId xmlns:a16="http://schemas.microsoft.com/office/drawing/2014/main" id="{70AA4158-93CF-452E-DEA2-7593DD53D98B}"/>
              </a:ext>
            </a:extLst>
          </p:cNvPr>
          <p:cNvSpPr txBox="1"/>
          <p:nvPr/>
        </p:nvSpPr>
        <p:spPr>
          <a:xfrm>
            <a:off x="167929" y="1963898"/>
            <a:ext cx="6634315" cy="646331"/>
          </a:xfrm>
          <a:prstGeom prst="rect">
            <a:avLst/>
          </a:prstGeom>
          <a:noFill/>
        </p:spPr>
        <p:txBody>
          <a:bodyPr wrap="square">
            <a:spAutoFit/>
          </a:bodyPr>
          <a:lstStyle/>
          <a:p>
            <a:r>
              <a:rPr lang="en-US" sz="1800" b="0" i="0" u="none" strike="noStrike" baseline="0" dirty="0">
                <a:solidFill>
                  <a:schemeClr val="bg1"/>
                </a:solidFill>
                <a:latin typeface="Kristen ITC" panose="03050502040202030202" pitchFamily="66" charset="0"/>
              </a:rPr>
              <a:t>Acceleration is limited by the </a:t>
            </a:r>
            <a:r>
              <a:rPr lang="en-US" sz="1800" b="0" i="0" u="none" strike="noStrike" baseline="0" dirty="0">
                <a:solidFill>
                  <a:srgbClr val="FFC000"/>
                </a:solidFill>
                <a:latin typeface="Kristen ITC" panose="03050502040202030202" pitchFamily="66" charset="0"/>
              </a:rPr>
              <a:t>maximum potential drop </a:t>
            </a:r>
            <a:r>
              <a:rPr lang="en-US" sz="1800" b="0" i="0" u="none" strike="noStrike" baseline="0" dirty="0">
                <a:solidFill>
                  <a:schemeClr val="bg1"/>
                </a:solidFill>
                <a:latin typeface="Kristen ITC" panose="03050502040202030202" pitchFamily="66" charset="0"/>
              </a:rPr>
              <a:t>(not in the Crab)</a:t>
            </a:r>
            <a:endParaRPr lang="it-IT" dirty="0">
              <a:solidFill>
                <a:schemeClr val="bg1"/>
              </a:solidFill>
              <a:latin typeface="Kristen ITC" panose="03050502040202030202" pitchFamily="66" charset="0"/>
            </a:endParaRPr>
          </a:p>
        </p:txBody>
      </p:sp>
      <p:sp>
        <p:nvSpPr>
          <p:cNvPr id="49" name="CasellaDiTesto 48">
            <a:extLst>
              <a:ext uri="{FF2B5EF4-FFF2-40B4-BE49-F238E27FC236}">
                <a16:creationId xmlns:a16="http://schemas.microsoft.com/office/drawing/2014/main" id="{B11B0602-DBAA-CB47-BEA6-3F03335127EA}"/>
              </a:ext>
            </a:extLst>
          </p:cNvPr>
          <p:cNvSpPr txBox="1"/>
          <p:nvPr/>
        </p:nvSpPr>
        <p:spPr>
          <a:xfrm>
            <a:off x="167929" y="615536"/>
            <a:ext cx="6634315" cy="1200329"/>
          </a:xfrm>
          <a:prstGeom prst="rect">
            <a:avLst/>
          </a:prstGeom>
          <a:noFill/>
        </p:spPr>
        <p:txBody>
          <a:bodyPr wrap="square">
            <a:spAutoFit/>
          </a:bodyPr>
          <a:lstStyle/>
          <a:p>
            <a:r>
              <a:rPr lang="en-US" sz="1800" b="0" i="0" u="none" strike="noStrike" baseline="0" dirty="0">
                <a:solidFill>
                  <a:srgbClr val="FFC000"/>
                </a:solidFill>
                <a:latin typeface="Kristen ITC" panose="03050502040202030202" pitchFamily="66" charset="0"/>
              </a:rPr>
              <a:t>Leptonic origin of gamma-rays &gt; 100 </a:t>
            </a:r>
            <a:r>
              <a:rPr lang="en-US" sz="1800" b="0" i="0" u="none" strike="noStrike" baseline="0" dirty="0" err="1">
                <a:solidFill>
                  <a:srgbClr val="FFC000"/>
                </a:solidFill>
                <a:latin typeface="Kristen ITC" panose="03050502040202030202" pitchFamily="66" charset="0"/>
              </a:rPr>
              <a:t>TeV</a:t>
            </a:r>
            <a:r>
              <a:rPr lang="en-US" sz="1800" b="0" i="0" u="none" strike="noStrike" baseline="0" dirty="0">
                <a:solidFill>
                  <a:srgbClr val="FFC000"/>
                </a:solidFill>
                <a:latin typeface="Kristen ITC" panose="03050502040202030202" pitchFamily="66" charset="0"/>
              </a:rPr>
              <a:t> is possible </a:t>
            </a:r>
            <a:endParaRPr lang="en-US" dirty="0">
              <a:solidFill>
                <a:srgbClr val="FFC000"/>
              </a:solidFill>
              <a:latin typeface="Kristen ITC" panose="03050502040202030202" pitchFamily="66" charset="0"/>
            </a:endParaRPr>
          </a:p>
          <a:p>
            <a:pPr lvl="1"/>
            <a:r>
              <a:rPr lang="en-US" b="0" i="0" u="none" strike="noStrike" baseline="0" dirty="0">
                <a:solidFill>
                  <a:schemeClr val="bg1"/>
                </a:solidFill>
                <a:latin typeface="Kristen ITC" panose="03050502040202030202" pitchFamily="66" charset="0"/>
                <a:sym typeface="Wingdings" panose="05000000000000000000" pitchFamily="2" charset="2"/>
              </a:rPr>
              <a:t> IC on BKG photon field (no KN effect due to an increase of the cooling time in radiation dominated environments [low B]) </a:t>
            </a:r>
            <a:r>
              <a:rPr lang="en-US" sz="1400" b="0" i="0" u="none" strike="noStrike" baseline="0" dirty="0">
                <a:solidFill>
                  <a:schemeClr val="bg1"/>
                </a:solidFill>
                <a:latin typeface="Kristen ITC" panose="03050502040202030202" pitchFamily="66" charset="0"/>
                <a:sym typeface="Wingdings" panose="05000000000000000000" pitchFamily="2" charset="2"/>
              </a:rPr>
              <a:t>[</a:t>
            </a:r>
            <a:r>
              <a:rPr lang="en-US" sz="1400" b="0" i="0" u="none" strike="noStrike" baseline="0" dirty="0" err="1">
                <a:solidFill>
                  <a:schemeClr val="bg1"/>
                </a:solidFill>
                <a:latin typeface="Kristen ITC" panose="03050502040202030202" pitchFamily="66" charset="0"/>
                <a:sym typeface="Wingdings" panose="05000000000000000000" pitchFamily="2" charset="2"/>
              </a:rPr>
              <a:t>Breuhaus</a:t>
            </a:r>
            <a:r>
              <a:rPr lang="en-US" sz="1400" b="0" i="0" u="none" strike="noStrike" baseline="0" dirty="0">
                <a:solidFill>
                  <a:schemeClr val="bg1"/>
                </a:solidFill>
                <a:latin typeface="Kristen ITC" panose="03050502040202030202" pitchFamily="66" charset="0"/>
                <a:sym typeface="Wingdings" panose="05000000000000000000" pitchFamily="2" charset="2"/>
              </a:rPr>
              <a:t>+ 2022]</a:t>
            </a:r>
            <a:endParaRPr lang="en-US" b="0" i="0" u="none" strike="noStrike" baseline="0" dirty="0">
              <a:solidFill>
                <a:schemeClr val="bg1"/>
              </a:solidFill>
              <a:latin typeface="Kristen ITC" panose="03050502040202030202" pitchFamily="66" charset="0"/>
            </a:endParaRPr>
          </a:p>
        </p:txBody>
      </p:sp>
    </p:spTree>
    <p:extLst>
      <p:ext uri="{BB962C8B-B14F-4D97-AF65-F5344CB8AC3E}">
        <p14:creationId xmlns:p14="http://schemas.microsoft.com/office/powerpoint/2010/main" val="28483449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descr="Immagine che contiene testo, schermata, Elementi grafici&#10;&#10;Descrizione generata automaticamente">
            <a:extLst>
              <a:ext uri="{FF2B5EF4-FFF2-40B4-BE49-F238E27FC236}">
                <a16:creationId xmlns:a16="http://schemas.microsoft.com/office/drawing/2014/main" id="{92D22517-2C5E-38B3-E7D9-1364C00D6B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440" y="4350303"/>
            <a:ext cx="2914712" cy="2446824"/>
          </a:xfrm>
          <a:prstGeom prst="rect">
            <a:avLst/>
          </a:prstGeom>
        </p:spPr>
      </p:pic>
      <p:sp>
        <p:nvSpPr>
          <p:cNvPr id="4" name="Rettangolo 24"/>
          <p:cNvSpPr/>
          <p:nvPr/>
        </p:nvSpPr>
        <p:spPr>
          <a:xfrm>
            <a:off x="947652" y="10856"/>
            <a:ext cx="10390986"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Young Massive Star Clusters (inside </a:t>
            </a:r>
            <a:r>
              <a:rPr lang="it-IT" sz="32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superbubbles</a:t>
            </a:r>
            <a:r>
              <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t>
            </a:r>
          </a:p>
        </p:txBody>
      </p:sp>
      <p:sp>
        <p:nvSpPr>
          <p:cNvPr id="10" name="TextBox 9"/>
          <p:cNvSpPr txBox="1"/>
          <p:nvPr/>
        </p:nvSpPr>
        <p:spPr>
          <a:xfrm>
            <a:off x="0" y="506517"/>
            <a:ext cx="9113044" cy="3908762"/>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latin typeface="Segoe Print" panose="02000600000000000000" pitchFamily="2" charset="0"/>
                <a:sym typeface="Wingdings"/>
              </a:rPr>
              <a:t>Clusters with age &lt; few </a:t>
            </a:r>
            <a:r>
              <a:rPr lang="en-US" sz="2000" dirty="0" err="1">
                <a:solidFill>
                  <a:schemeClr val="bg1"/>
                </a:solidFill>
                <a:latin typeface="Segoe Print" panose="02000600000000000000" pitchFamily="2" charset="0"/>
                <a:sym typeface="Wingdings"/>
              </a:rPr>
              <a:t>Myrs</a:t>
            </a:r>
            <a:r>
              <a:rPr lang="en-US" sz="2000" dirty="0">
                <a:solidFill>
                  <a:schemeClr val="bg1"/>
                </a:solidFill>
                <a:latin typeface="Segoe Print" panose="02000600000000000000" pitchFamily="2" charset="0"/>
                <a:sym typeface="Wingdings"/>
              </a:rPr>
              <a:t> that can reach M up to 6x10</a:t>
            </a:r>
            <a:r>
              <a:rPr lang="en-US" sz="2000" baseline="30000" dirty="0">
                <a:solidFill>
                  <a:schemeClr val="bg1"/>
                </a:solidFill>
                <a:latin typeface="Segoe Print" panose="02000600000000000000" pitchFamily="2" charset="0"/>
                <a:sym typeface="Wingdings"/>
              </a:rPr>
              <a:t>4</a:t>
            </a:r>
            <a:r>
              <a:rPr lang="en-US" sz="2000" dirty="0">
                <a:solidFill>
                  <a:schemeClr val="bg1"/>
                </a:solidFill>
                <a:latin typeface="Segoe Print" panose="02000600000000000000" pitchFamily="2" charset="0"/>
                <a:sym typeface="Wingdings"/>
              </a:rPr>
              <a:t> Solar masses</a:t>
            </a:r>
          </a:p>
          <a:p>
            <a:pPr marL="342900" indent="-342900">
              <a:buFont typeface="Arial" panose="020B0604020202020204" pitchFamily="34" charset="0"/>
              <a:buChar char="•"/>
            </a:pPr>
            <a:endParaRPr lang="en-US" sz="2000" dirty="0">
              <a:solidFill>
                <a:schemeClr val="bg1"/>
              </a:solidFill>
              <a:latin typeface="Segoe Print" panose="02000600000000000000" pitchFamily="2" charset="0"/>
              <a:sym typeface="Wingdings"/>
            </a:endParaRPr>
          </a:p>
          <a:p>
            <a:pPr marL="342900" indent="-342900">
              <a:buFont typeface="Arial" panose="020B0604020202020204" pitchFamily="34" charset="0"/>
              <a:buChar char="•"/>
            </a:pPr>
            <a:r>
              <a:rPr lang="en-US" sz="2000" dirty="0">
                <a:solidFill>
                  <a:srgbClr val="FFC000"/>
                </a:solidFill>
                <a:latin typeface="Segoe Print" panose="02000600000000000000" pitchFamily="2" charset="0"/>
                <a:sym typeface="Wingdings"/>
              </a:rPr>
              <a:t>Acceleration at 1 </a:t>
            </a:r>
            <a:r>
              <a:rPr lang="en-US" sz="2000" dirty="0" err="1">
                <a:solidFill>
                  <a:srgbClr val="FFC000"/>
                </a:solidFill>
                <a:latin typeface="Segoe Print" panose="02000600000000000000" pitchFamily="2" charset="0"/>
                <a:sym typeface="Wingdings"/>
              </a:rPr>
              <a:t>PeV</a:t>
            </a:r>
            <a:r>
              <a:rPr lang="en-US" sz="2000" dirty="0">
                <a:solidFill>
                  <a:srgbClr val="FFC000"/>
                </a:solidFill>
                <a:latin typeface="Segoe Print" panose="02000600000000000000" pitchFamily="2" charset="0"/>
                <a:sym typeface="Wingdings"/>
              </a:rPr>
              <a:t> </a:t>
            </a:r>
            <a:r>
              <a:rPr lang="en-US" sz="2000" dirty="0">
                <a:solidFill>
                  <a:schemeClr val="bg1"/>
                </a:solidFill>
                <a:latin typeface="Segoe Print" panose="02000600000000000000" pitchFamily="2" charset="0"/>
                <a:sym typeface="Wingdings"/>
              </a:rPr>
              <a:t>possible at Wind Termination Shocks </a:t>
            </a:r>
            <a:r>
              <a:rPr lang="en-US" sz="1600" dirty="0">
                <a:solidFill>
                  <a:srgbClr val="FFC000"/>
                </a:solidFill>
                <a:latin typeface="Segoe Print" panose="02000600000000000000" pitchFamily="2" charset="0"/>
                <a:sym typeface="Wingdings"/>
              </a:rPr>
              <a:t>[</a:t>
            </a:r>
            <a:r>
              <a:rPr lang="en-US" sz="1600" dirty="0" err="1">
                <a:solidFill>
                  <a:schemeClr val="bg1"/>
                </a:solidFill>
                <a:latin typeface="Segoe Print" panose="02000600000000000000" pitchFamily="2" charset="0"/>
                <a:sym typeface="Wingdings"/>
              </a:rPr>
              <a:t>Morlino</a:t>
            </a:r>
            <a:r>
              <a:rPr lang="en-US" sz="1600" dirty="0">
                <a:solidFill>
                  <a:schemeClr val="bg1"/>
                </a:solidFill>
                <a:latin typeface="Segoe Print" panose="02000600000000000000" pitchFamily="2" charset="0"/>
                <a:sym typeface="Wingdings"/>
              </a:rPr>
              <a:t> 2021, </a:t>
            </a:r>
            <a:r>
              <a:rPr lang="en-US" sz="1600" dirty="0" err="1">
                <a:solidFill>
                  <a:schemeClr val="bg1"/>
                </a:solidFill>
                <a:latin typeface="Segoe Print" panose="02000600000000000000" pitchFamily="2" charset="0"/>
                <a:sym typeface="Wingdings"/>
              </a:rPr>
              <a:t>Vieu</a:t>
            </a:r>
            <a:r>
              <a:rPr lang="en-US" sz="1600" dirty="0">
                <a:solidFill>
                  <a:schemeClr val="bg1"/>
                </a:solidFill>
                <a:latin typeface="Segoe Print" panose="02000600000000000000" pitchFamily="2" charset="0"/>
                <a:sym typeface="Wingdings"/>
              </a:rPr>
              <a:t> et al. 2022]</a:t>
            </a:r>
          </a:p>
          <a:p>
            <a:pPr marL="342900" indent="-342900">
              <a:buFont typeface="Arial" panose="020B0604020202020204" pitchFamily="34" charset="0"/>
              <a:buChar char="•"/>
            </a:pPr>
            <a:endParaRPr lang="en-US" sz="2000" dirty="0">
              <a:solidFill>
                <a:schemeClr val="bg1"/>
              </a:solidFill>
              <a:latin typeface="Segoe Print" panose="02000600000000000000" pitchFamily="2" charset="0"/>
              <a:sym typeface="Wingdings"/>
            </a:endParaRPr>
          </a:p>
          <a:p>
            <a:pPr marL="285750" indent="-285750">
              <a:buFont typeface="Arial" panose="020B0604020202020204" pitchFamily="34" charset="0"/>
              <a:buChar char="•"/>
            </a:pPr>
            <a:r>
              <a:rPr lang="en-US" sz="2000" dirty="0">
                <a:solidFill>
                  <a:srgbClr val="FFC000"/>
                </a:solidFill>
                <a:latin typeface="Segoe Print" panose="02000600000000000000" pitchFamily="2" charset="0"/>
                <a:sym typeface="Wingdings"/>
              </a:rPr>
              <a:t>Collective effects</a:t>
            </a:r>
            <a:r>
              <a:rPr lang="en-US" sz="2000" dirty="0">
                <a:solidFill>
                  <a:schemeClr val="bg1"/>
                </a:solidFill>
                <a:latin typeface="Segoe Print" panose="02000600000000000000" pitchFamily="2" charset="0"/>
                <a:sym typeface="Wingdings"/>
              </a:rPr>
              <a:t> in the most compact clusters (size of a few pc) can generate a </a:t>
            </a:r>
            <a:r>
              <a:rPr lang="en-US" sz="2000" dirty="0">
                <a:solidFill>
                  <a:srgbClr val="FFC000"/>
                </a:solidFill>
                <a:latin typeface="Segoe Print" panose="02000600000000000000" pitchFamily="2" charset="0"/>
                <a:sym typeface="Wingdings"/>
              </a:rPr>
              <a:t>collective </a:t>
            </a:r>
            <a:r>
              <a:rPr lang="en-US" sz="2000" dirty="0" err="1">
                <a:solidFill>
                  <a:srgbClr val="FFC000"/>
                </a:solidFill>
                <a:latin typeface="Segoe Print" panose="02000600000000000000" pitchFamily="2" charset="0"/>
                <a:sym typeface="Wingdings"/>
              </a:rPr>
              <a:t>ourflows</a:t>
            </a:r>
            <a:r>
              <a:rPr lang="en-US" sz="2000" dirty="0">
                <a:solidFill>
                  <a:srgbClr val="FFC000"/>
                </a:solidFill>
                <a:latin typeface="Segoe Print" panose="02000600000000000000" pitchFamily="2" charset="0"/>
                <a:sym typeface="Wingdings"/>
              </a:rPr>
              <a:t> </a:t>
            </a:r>
            <a:r>
              <a:rPr lang="en-US" sz="2000" dirty="0">
                <a:solidFill>
                  <a:schemeClr val="bg1"/>
                </a:solidFill>
                <a:latin typeface="Segoe Print" panose="02000600000000000000" pitchFamily="2" charset="0"/>
                <a:sym typeface="Wingdings" panose="05000000000000000000" pitchFamily="2" charset="2"/>
              </a:rPr>
              <a:t>(right amount of power </a:t>
            </a:r>
            <a:r>
              <a:rPr lang="en-US" sz="1600" dirty="0">
                <a:solidFill>
                  <a:schemeClr val="bg1"/>
                </a:solidFill>
                <a:latin typeface="Segoe Print" panose="02000600000000000000" pitchFamily="2" charset="0"/>
                <a:sym typeface="Wingdings" panose="05000000000000000000" pitchFamily="2" charset="2"/>
              </a:rPr>
              <a:t>[</a:t>
            </a:r>
            <a:r>
              <a:rPr lang="en-US" sz="1600" dirty="0" err="1">
                <a:solidFill>
                  <a:schemeClr val="bg1"/>
                </a:solidFill>
                <a:latin typeface="Segoe Print" panose="02000600000000000000" pitchFamily="2" charset="0"/>
                <a:sym typeface="Wingdings" panose="05000000000000000000" pitchFamily="2" charset="2"/>
              </a:rPr>
              <a:t>Vink</a:t>
            </a:r>
            <a:r>
              <a:rPr lang="en-US" sz="1600" dirty="0">
                <a:solidFill>
                  <a:schemeClr val="bg1"/>
                </a:solidFill>
                <a:latin typeface="Segoe Print" panose="02000600000000000000" pitchFamily="2" charset="0"/>
                <a:sym typeface="Wingdings" panose="05000000000000000000" pitchFamily="2" charset="2"/>
              </a:rPr>
              <a:t> 2022])</a:t>
            </a:r>
          </a:p>
          <a:p>
            <a:pPr marL="285750" indent="-285750">
              <a:buFont typeface="Arial" panose="020B0604020202020204" pitchFamily="34" charset="0"/>
              <a:buChar char="•"/>
            </a:pPr>
            <a:endParaRPr lang="en-US" sz="1600" dirty="0">
              <a:solidFill>
                <a:schemeClr val="bg1"/>
              </a:solidFill>
              <a:latin typeface="Segoe Print" panose="02000600000000000000" pitchFamily="2" charset="0"/>
              <a:sym typeface="Wingdings" panose="05000000000000000000" pitchFamily="2" charset="2"/>
            </a:endParaRPr>
          </a:p>
          <a:p>
            <a:pPr marL="285750" indent="-285750">
              <a:buFont typeface="Arial" panose="020B0604020202020204" pitchFamily="34" charset="0"/>
              <a:buChar char="•"/>
            </a:pPr>
            <a:r>
              <a:rPr lang="en-US" sz="2000" dirty="0">
                <a:solidFill>
                  <a:schemeClr val="bg1"/>
                </a:solidFill>
                <a:latin typeface="Segoe Print" panose="02000600000000000000" pitchFamily="2" charset="0"/>
                <a:sym typeface="Wingdings" panose="05000000000000000000" pitchFamily="2" charset="2"/>
              </a:rPr>
              <a:t>Several physical ingredients to a deep analysis (cluster population, stellar population inside, stellar wind, cluster wind, PA model, gas distribution</a:t>
            </a:r>
            <a:r>
              <a:rPr lang="en-US" sz="1600" dirty="0">
                <a:solidFill>
                  <a:schemeClr val="bg1"/>
                </a:solidFill>
                <a:latin typeface="Segoe Print" panose="02000600000000000000" pitchFamily="2" charset="0"/>
                <a:sym typeface="Wingdings" panose="05000000000000000000" pitchFamily="2" charset="2"/>
              </a:rPr>
              <a:t>) [</a:t>
            </a:r>
            <a:r>
              <a:rPr lang="en-US" sz="1600" dirty="0" err="1">
                <a:solidFill>
                  <a:schemeClr val="bg1"/>
                </a:solidFill>
                <a:latin typeface="Segoe Print" panose="02000600000000000000" pitchFamily="2" charset="0"/>
                <a:sym typeface="Wingdings" panose="05000000000000000000" pitchFamily="2" charset="2"/>
              </a:rPr>
              <a:t>Morlino</a:t>
            </a:r>
            <a:r>
              <a:rPr lang="en-US" sz="1600" dirty="0">
                <a:solidFill>
                  <a:schemeClr val="bg1"/>
                </a:solidFill>
                <a:latin typeface="Segoe Print" panose="02000600000000000000" pitchFamily="2" charset="0"/>
                <a:sym typeface="Wingdings" panose="05000000000000000000" pitchFamily="2" charset="2"/>
              </a:rPr>
              <a:t> CTAO general meeting]</a:t>
            </a:r>
            <a:endParaRPr lang="en-US" sz="2800" dirty="0">
              <a:solidFill>
                <a:schemeClr val="bg1"/>
              </a:solidFill>
              <a:latin typeface="Segoe Print" panose="02000600000000000000" pitchFamily="2" charset="0"/>
              <a:sym typeface="Wingdings"/>
            </a:endParaRPr>
          </a:p>
        </p:txBody>
      </p:sp>
      <p:pic>
        <p:nvPicPr>
          <p:cNvPr id="24" name="Immagine 23">
            <a:extLst>
              <a:ext uri="{FF2B5EF4-FFF2-40B4-BE49-F238E27FC236}">
                <a16:creationId xmlns:a16="http://schemas.microsoft.com/office/drawing/2014/main" id="{B08BDD8D-3AB1-AB4E-EC5C-3827D17DDA0F}"/>
              </a:ext>
            </a:extLst>
          </p:cNvPr>
          <p:cNvPicPr>
            <a:picLocks noChangeAspect="1"/>
          </p:cNvPicPr>
          <p:nvPr/>
        </p:nvPicPr>
        <p:blipFill>
          <a:blip r:embed="rId4"/>
          <a:stretch>
            <a:fillRect/>
          </a:stretch>
        </p:blipFill>
        <p:spPr>
          <a:xfrm>
            <a:off x="6297952" y="4525522"/>
            <a:ext cx="2815092" cy="2197494"/>
          </a:xfrm>
          <a:prstGeom prst="rect">
            <a:avLst/>
          </a:prstGeom>
        </p:spPr>
      </p:pic>
      <p:sp>
        <p:nvSpPr>
          <p:cNvPr id="11" name="CasellaDiTesto 8"/>
          <p:cNvSpPr txBox="1"/>
          <p:nvPr/>
        </p:nvSpPr>
        <p:spPr>
          <a:xfrm>
            <a:off x="9033029" y="2164912"/>
            <a:ext cx="2986927" cy="307777"/>
          </a:xfrm>
          <a:prstGeom prst="rect">
            <a:avLst/>
          </a:prstGeom>
          <a:noFill/>
        </p:spPr>
        <p:txBody>
          <a:bodyPr wrap="square" rtlCol="0">
            <a:spAutoFit/>
          </a:bodyPr>
          <a:lstStyle/>
          <a:p>
            <a:r>
              <a:rPr lang="it-IT" sz="1400" dirty="0">
                <a:solidFill>
                  <a:srgbClr val="FF0000"/>
                </a:solidFill>
                <a:latin typeface="Segoe Print" panose="02000600000000000000" pitchFamily="2" charset="0"/>
              </a:rPr>
              <a:t>HAWC </a:t>
            </a:r>
            <a:r>
              <a:rPr lang="it-IT" sz="1400" dirty="0" err="1">
                <a:solidFill>
                  <a:srgbClr val="FF0000"/>
                </a:solidFill>
                <a:latin typeface="Segoe Print" panose="02000600000000000000" pitchFamily="2" charset="0"/>
              </a:rPr>
              <a:t>collaboration</a:t>
            </a:r>
            <a:r>
              <a:rPr lang="it-IT" sz="1400" dirty="0">
                <a:solidFill>
                  <a:srgbClr val="FF0000"/>
                </a:solidFill>
                <a:latin typeface="Segoe Print" panose="02000600000000000000" pitchFamily="2" charset="0"/>
              </a:rPr>
              <a:t> 2021</a:t>
            </a:r>
          </a:p>
        </p:txBody>
      </p:sp>
      <p:sp>
        <p:nvSpPr>
          <p:cNvPr id="25" name="CasellaDiTesto 14">
            <a:extLst>
              <a:ext uri="{FF2B5EF4-FFF2-40B4-BE49-F238E27FC236}">
                <a16:creationId xmlns:a16="http://schemas.microsoft.com/office/drawing/2014/main" id="{4DFF16FB-BEA5-025B-CF9C-F38D320427FC}"/>
              </a:ext>
            </a:extLst>
          </p:cNvPr>
          <p:cNvSpPr txBox="1">
            <a:spLocks noChangeArrowheads="1"/>
          </p:cNvSpPr>
          <p:nvPr/>
        </p:nvSpPr>
        <p:spPr bwMode="auto">
          <a:xfrm>
            <a:off x="7264574" y="5961168"/>
            <a:ext cx="183261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fontAlgn="base">
              <a:spcBef>
                <a:spcPct val="0"/>
              </a:spcBef>
              <a:spcAft>
                <a:spcPct val="0"/>
              </a:spcAft>
            </a:pPr>
            <a:r>
              <a:rPr lang="en-US" sz="1200" b="1" dirty="0">
                <a:solidFill>
                  <a:srgbClr val="FF9900"/>
                </a:solidFill>
                <a:latin typeface="Segoe Print" panose="02000600000000000000" pitchFamily="2" charset="0"/>
                <a:cs typeface="Arial" charset="0"/>
              </a:rPr>
              <a:t>Lemoine-</a:t>
            </a:r>
            <a:r>
              <a:rPr lang="en-US" sz="1200" b="1" dirty="0" err="1">
                <a:solidFill>
                  <a:srgbClr val="FF9900"/>
                </a:solidFill>
                <a:latin typeface="Segoe Print" panose="02000600000000000000" pitchFamily="2" charset="0"/>
                <a:cs typeface="Arial" charset="0"/>
              </a:rPr>
              <a:t>Goumard</a:t>
            </a:r>
            <a:endParaRPr lang="en-US" sz="1200" b="1" dirty="0">
              <a:solidFill>
                <a:srgbClr val="FF9900"/>
              </a:solidFill>
              <a:latin typeface="Segoe Print" panose="02000600000000000000" pitchFamily="2" charset="0"/>
              <a:cs typeface="Arial" charset="0"/>
            </a:endParaRPr>
          </a:p>
          <a:p>
            <a:pPr algn="ctr" defTabSz="914400" fontAlgn="base">
              <a:spcBef>
                <a:spcPct val="0"/>
              </a:spcBef>
              <a:spcAft>
                <a:spcPct val="0"/>
              </a:spcAft>
            </a:pPr>
            <a:r>
              <a:rPr lang="en-US" sz="1200" b="1" dirty="0">
                <a:solidFill>
                  <a:srgbClr val="FF9900"/>
                </a:solidFill>
                <a:latin typeface="Segoe Print" panose="02000600000000000000" pitchFamily="2" charset="0"/>
                <a:cs typeface="Arial" charset="0"/>
              </a:rPr>
              <a:t>talk Gamma2022</a:t>
            </a:r>
          </a:p>
        </p:txBody>
      </p:sp>
      <p:sp>
        <p:nvSpPr>
          <p:cNvPr id="2" name="CasellaDiTesto 8">
            <a:extLst>
              <a:ext uri="{FF2B5EF4-FFF2-40B4-BE49-F238E27FC236}">
                <a16:creationId xmlns:a16="http://schemas.microsoft.com/office/drawing/2014/main" id="{45E16784-5A9B-9EF0-D09B-77C0CD3463B5}"/>
              </a:ext>
            </a:extLst>
          </p:cNvPr>
          <p:cNvSpPr txBox="1"/>
          <p:nvPr/>
        </p:nvSpPr>
        <p:spPr>
          <a:xfrm>
            <a:off x="6291557" y="4515059"/>
            <a:ext cx="1313725" cy="523220"/>
          </a:xfrm>
          <a:prstGeom prst="rect">
            <a:avLst/>
          </a:prstGeom>
          <a:noFill/>
        </p:spPr>
        <p:txBody>
          <a:bodyPr wrap="square" rtlCol="0">
            <a:spAutoFit/>
          </a:bodyPr>
          <a:lstStyle/>
          <a:p>
            <a:pPr algn="ctr"/>
            <a:r>
              <a:rPr lang="it-IT" sz="1400" dirty="0">
                <a:solidFill>
                  <a:srgbClr val="FF0000"/>
                </a:solidFill>
                <a:latin typeface="Segoe Print" panose="02000600000000000000" pitchFamily="2" charset="0"/>
              </a:rPr>
              <a:t>Low-energy break</a:t>
            </a:r>
          </a:p>
        </p:txBody>
      </p:sp>
      <p:grpSp>
        <p:nvGrpSpPr>
          <p:cNvPr id="27" name="Gruppo 26">
            <a:extLst>
              <a:ext uri="{FF2B5EF4-FFF2-40B4-BE49-F238E27FC236}">
                <a16:creationId xmlns:a16="http://schemas.microsoft.com/office/drawing/2014/main" id="{11F28A28-597E-280A-D029-E90CA6C994B1}"/>
              </a:ext>
            </a:extLst>
          </p:cNvPr>
          <p:cNvGrpSpPr/>
          <p:nvPr/>
        </p:nvGrpSpPr>
        <p:grpSpPr>
          <a:xfrm>
            <a:off x="3118152" y="4350303"/>
            <a:ext cx="2896963" cy="2446824"/>
            <a:chOff x="6506948" y="4885616"/>
            <a:chExt cx="2313834" cy="1898415"/>
          </a:xfrm>
        </p:grpSpPr>
        <p:sp>
          <p:nvSpPr>
            <p:cNvPr id="26" name="CasellaDiTesto 25">
              <a:extLst>
                <a:ext uri="{FF2B5EF4-FFF2-40B4-BE49-F238E27FC236}">
                  <a16:creationId xmlns:a16="http://schemas.microsoft.com/office/drawing/2014/main" id="{D9C49694-D1EF-AABA-344F-867EEA009C8D}"/>
                </a:ext>
              </a:extLst>
            </p:cNvPr>
            <p:cNvSpPr txBox="1"/>
            <p:nvPr/>
          </p:nvSpPr>
          <p:spPr>
            <a:xfrm>
              <a:off x="6506948" y="6568587"/>
              <a:ext cx="2313834" cy="215444"/>
            </a:xfrm>
            <a:prstGeom prst="rect">
              <a:avLst/>
            </a:prstGeom>
            <a:solidFill>
              <a:schemeClr val="bg1"/>
            </a:solidFill>
          </p:spPr>
          <p:txBody>
            <a:bodyPr wrap="square" rtlCol="0">
              <a:spAutoFit/>
            </a:bodyPr>
            <a:lstStyle/>
            <a:p>
              <a:pPr algn="ctr"/>
              <a:r>
                <a:rPr lang="it-IT" sz="800" dirty="0"/>
                <a:t>                    E [TeV]</a:t>
              </a:r>
            </a:p>
          </p:txBody>
        </p:sp>
        <p:pic>
          <p:nvPicPr>
            <p:cNvPr id="23" name="Immagine 22" descr="Immagine che contiene testo, schermata, linea, Parallelo&#10;&#10;Descrizione generata automaticamente">
              <a:extLst>
                <a:ext uri="{FF2B5EF4-FFF2-40B4-BE49-F238E27FC236}">
                  <a16:creationId xmlns:a16="http://schemas.microsoft.com/office/drawing/2014/main" id="{E081F594-0CE6-BB9D-186D-B4AAEDFC2B5D}"/>
                </a:ext>
              </a:extLst>
            </p:cNvPr>
            <p:cNvPicPr>
              <a:picLocks noChangeAspect="1"/>
            </p:cNvPicPr>
            <p:nvPr/>
          </p:nvPicPr>
          <p:blipFill rotWithShape="1">
            <a:blip r:embed="rId5">
              <a:extLst>
                <a:ext uri="{28A0092B-C50C-407E-A947-70E740481C1C}">
                  <a14:useLocalDpi xmlns:a14="http://schemas.microsoft.com/office/drawing/2010/main" val="0"/>
                </a:ext>
              </a:extLst>
            </a:blip>
            <a:srcRect b="34492"/>
            <a:stretch/>
          </p:blipFill>
          <p:spPr>
            <a:xfrm>
              <a:off x="6506948" y="4885616"/>
              <a:ext cx="2313834" cy="1685204"/>
            </a:xfrm>
            <a:prstGeom prst="rect">
              <a:avLst/>
            </a:prstGeom>
          </p:spPr>
        </p:pic>
      </p:grpSp>
      <p:sp>
        <p:nvSpPr>
          <p:cNvPr id="22" name="CasellaDiTesto 8">
            <a:extLst>
              <a:ext uri="{FF2B5EF4-FFF2-40B4-BE49-F238E27FC236}">
                <a16:creationId xmlns:a16="http://schemas.microsoft.com/office/drawing/2014/main" id="{A309EC7C-6CAF-C9D3-D792-D9AACA1D73A6}"/>
              </a:ext>
            </a:extLst>
          </p:cNvPr>
          <p:cNvSpPr txBox="1"/>
          <p:nvPr/>
        </p:nvSpPr>
        <p:spPr>
          <a:xfrm>
            <a:off x="2235430" y="6519446"/>
            <a:ext cx="1640545" cy="338554"/>
          </a:xfrm>
          <a:prstGeom prst="rect">
            <a:avLst/>
          </a:prstGeom>
          <a:noFill/>
        </p:spPr>
        <p:txBody>
          <a:bodyPr wrap="square" rtlCol="0">
            <a:spAutoFit/>
          </a:bodyPr>
          <a:lstStyle/>
          <a:p>
            <a:pPr algn="ctr"/>
            <a:r>
              <a:rPr lang="it-IT" sz="1600" dirty="0" err="1">
                <a:solidFill>
                  <a:srgbClr val="FF0000"/>
                </a:solidFill>
                <a:latin typeface="Segoe Print" panose="02000600000000000000" pitchFamily="2" charset="0"/>
              </a:rPr>
              <a:t>Westerlund</a:t>
            </a:r>
            <a:r>
              <a:rPr lang="it-IT" sz="1600" dirty="0">
                <a:solidFill>
                  <a:srgbClr val="FF0000"/>
                </a:solidFill>
                <a:latin typeface="Segoe Print" panose="02000600000000000000" pitchFamily="2" charset="0"/>
              </a:rPr>
              <a:t> 1</a:t>
            </a:r>
          </a:p>
        </p:txBody>
      </p:sp>
      <p:pic>
        <p:nvPicPr>
          <p:cNvPr id="29" name="Immagine 28">
            <a:extLst>
              <a:ext uri="{FF2B5EF4-FFF2-40B4-BE49-F238E27FC236}">
                <a16:creationId xmlns:a16="http://schemas.microsoft.com/office/drawing/2014/main" id="{12E55E18-4D18-9A65-14CA-ADDE9672B1FC}"/>
              </a:ext>
            </a:extLst>
          </p:cNvPr>
          <p:cNvPicPr>
            <a:picLocks noChangeAspect="1"/>
          </p:cNvPicPr>
          <p:nvPr/>
        </p:nvPicPr>
        <p:blipFill>
          <a:blip r:embed="rId6"/>
          <a:stretch>
            <a:fillRect/>
          </a:stretch>
        </p:blipFill>
        <p:spPr>
          <a:xfrm>
            <a:off x="9100050" y="1185802"/>
            <a:ext cx="2978659" cy="2786894"/>
          </a:xfrm>
          <a:prstGeom prst="rect">
            <a:avLst/>
          </a:prstGeom>
        </p:spPr>
      </p:pic>
      <p:pic>
        <p:nvPicPr>
          <p:cNvPr id="31" name="Immagine 30">
            <a:extLst>
              <a:ext uri="{FF2B5EF4-FFF2-40B4-BE49-F238E27FC236}">
                <a16:creationId xmlns:a16="http://schemas.microsoft.com/office/drawing/2014/main" id="{33518138-0108-2F99-5D80-76FE259A6304}"/>
              </a:ext>
            </a:extLst>
          </p:cNvPr>
          <p:cNvPicPr>
            <a:picLocks noChangeAspect="1"/>
          </p:cNvPicPr>
          <p:nvPr/>
        </p:nvPicPr>
        <p:blipFill>
          <a:blip r:embed="rId7"/>
          <a:stretch>
            <a:fillRect/>
          </a:stretch>
        </p:blipFill>
        <p:spPr>
          <a:xfrm>
            <a:off x="9029436" y="3963473"/>
            <a:ext cx="3097401" cy="2786894"/>
          </a:xfrm>
          <a:prstGeom prst="rect">
            <a:avLst/>
          </a:prstGeom>
        </p:spPr>
      </p:pic>
      <p:sp>
        <p:nvSpPr>
          <p:cNvPr id="15" name="CasellaDiTesto 8">
            <a:extLst>
              <a:ext uri="{FF2B5EF4-FFF2-40B4-BE49-F238E27FC236}">
                <a16:creationId xmlns:a16="http://schemas.microsoft.com/office/drawing/2014/main" id="{C10C6505-C3A5-4D6C-A867-0657C7769307}"/>
              </a:ext>
            </a:extLst>
          </p:cNvPr>
          <p:cNvSpPr txBox="1"/>
          <p:nvPr/>
        </p:nvSpPr>
        <p:spPr>
          <a:xfrm>
            <a:off x="9624458" y="3687438"/>
            <a:ext cx="2070410" cy="338554"/>
          </a:xfrm>
          <a:prstGeom prst="rect">
            <a:avLst/>
          </a:prstGeom>
          <a:noFill/>
        </p:spPr>
        <p:txBody>
          <a:bodyPr wrap="square" rtlCol="0">
            <a:spAutoFit/>
          </a:bodyPr>
          <a:lstStyle/>
          <a:p>
            <a:pPr algn="ctr"/>
            <a:r>
              <a:rPr lang="it-IT" sz="1600" dirty="0">
                <a:solidFill>
                  <a:srgbClr val="FF0000"/>
                </a:solidFill>
                <a:latin typeface="Segoe Print" panose="02000600000000000000" pitchFamily="2" charset="0"/>
              </a:rPr>
              <a:t>Cygnus </a:t>
            </a:r>
            <a:r>
              <a:rPr lang="it-IT" sz="1600" dirty="0" err="1">
                <a:solidFill>
                  <a:srgbClr val="FF0000"/>
                </a:solidFill>
                <a:latin typeface="Segoe Print" panose="02000600000000000000" pitchFamily="2" charset="0"/>
              </a:rPr>
              <a:t>Region</a:t>
            </a:r>
            <a:endParaRPr lang="it-IT" sz="1600" dirty="0">
              <a:solidFill>
                <a:srgbClr val="FF0000"/>
              </a:solidFill>
              <a:latin typeface="Segoe Print" panose="02000600000000000000" pitchFamily="2" charset="0"/>
            </a:endParaRPr>
          </a:p>
        </p:txBody>
      </p:sp>
      <p:sp>
        <p:nvSpPr>
          <p:cNvPr id="32" name="CasellaDiTesto 8">
            <a:extLst>
              <a:ext uri="{FF2B5EF4-FFF2-40B4-BE49-F238E27FC236}">
                <a16:creationId xmlns:a16="http://schemas.microsoft.com/office/drawing/2014/main" id="{5280F20D-F7A0-17C7-3335-281B0436E309}"/>
              </a:ext>
            </a:extLst>
          </p:cNvPr>
          <p:cNvSpPr txBox="1"/>
          <p:nvPr/>
        </p:nvSpPr>
        <p:spPr>
          <a:xfrm>
            <a:off x="9531356" y="4417627"/>
            <a:ext cx="1568490" cy="338554"/>
          </a:xfrm>
          <a:prstGeom prst="rect">
            <a:avLst/>
          </a:prstGeom>
          <a:noFill/>
        </p:spPr>
        <p:txBody>
          <a:bodyPr wrap="square" rtlCol="0">
            <a:spAutoFit/>
          </a:bodyPr>
          <a:lstStyle/>
          <a:p>
            <a:r>
              <a:rPr lang="it-IT" sz="1600" dirty="0" err="1">
                <a:solidFill>
                  <a:schemeClr val="accent2">
                    <a:lumMod val="75000"/>
                  </a:schemeClr>
                </a:solidFill>
                <a:latin typeface="Segoe Print" panose="02000600000000000000" pitchFamily="2" charset="0"/>
              </a:rPr>
              <a:t>Banik</a:t>
            </a:r>
            <a:r>
              <a:rPr lang="it-IT" sz="1600" dirty="0">
                <a:solidFill>
                  <a:schemeClr val="accent2">
                    <a:lumMod val="75000"/>
                  </a:schemeClr>
                </a:solidFill>
                <a:latin typeface="Segoe Print" panose="02000600000000000000" pitchFamily="2" charset="0"/>
              </a:rPr>
              <a:t> 2022</a:t>
            </a:r>
          </a:p>
        </p:txBody>
      </p:sp>
      <p:sp>
        <p:nvSpPr>
          <p:cNvPr id="3" name="CasellaDiTesto 8">
            <a:extLst>
              <a:ext uri="{FF2B5EF4-FFF2-40B4-BE49-F238E27FC236}">
                <a16:creationId xmlns:a16="http://schemas.microsoft.com/office/drawing/2014/main" id="{AB2BF5DE-A4AD-51D3-F1EB-07BF3B1C44DC}"/>
              </a:ext>
            </a:extLst>
          </p:cNvPr>
          <p:cNvSpPr txBox="1"/>
          <p:nvPr/>
        </p:nvSpPr>
        <p:spPr>
          <a:xfrm>
            <a:off x="8750446" y="878523"/>
            <a:ext cx="3552092" cy="338554"/>
          </a:xfrm>
          <a:prstGeom prst="rect">
            <a:avLst/>
          </a:prstGeom>
          <a:noFill/>
        </p:spPr>
        <p:txBody>
          <a:bodyPr wrap="square" rtlCol="0">
            <a:spAutoFit/>
          </a:bodyPr>
          <a:lstStyle/>
          <a:p>
            <a:r>
              <a:rPr lang="it-IT" sz="1600" dirty="0" err="1">
                <a:solidFill>
                  <a:srgbClr val="FFFF00"/>
                </a:solidFill>
                <a:latin typeface="Segoe Print" panose="02000600000000000000" pitchFamily="2" charset="0"/>
              </a:rPr>
              <a:t>Abeysekara</a:t>
            </a:r>
            <a:r>
              <a:rPr lang="it-IT" sz="1600" dirty="0">
                <a:solidFill>
                  <a:srgbClr val="FFFF00"/>
                </a:solidFill>
                <a:latin typeface="Segoe Print" panose="02000600000000000000" pitchFamily="2" charset="0"/>
              </a:rPr>
              <a:t>+ 2021 (HAWC </a:t>
            </a:r>
            <a:r>
              <a:rPr lang="it-IT" sz="1600" dirty="0" err="1">
                <a:solidFill>
                  <a:srgbClr val="FFFF00"/>
                </a:solidFill>
                <a:latin typeface="Segoe Print" panose="02000600000000000000" pitchFamily="2" charset="0"/>
              </a:rPr>
              <a:t>coll</a:t>
            </a:r>
            <a:r>
              <a:rPr lang="it-IT" sz="1600" dirty="0">
                <a:solidFill>
                  <a:srgbClr val="FFFF00"/>
                </a:solidFill>
                <a:latin typeface="Segoe Print" panose="02000600000000000000" pitchFamily="2" charset="0"/>
              </a:rPr>
              <a:t>)</a:t>
            </a:r>
          </a:p>
        </p:txBody>
      </p:sp>
      <p:sp>
        <p:nvSpPr>
          <p:cNvPr id="18" name="CasellaDiTesto 8">
            <a:extLst>
              <a:ext uri="{FF2B5EF4-FFF2-40B4-BE49-F238E27FC236}">
                <a16:creationId xmlns:a16="http://schemas.microsoft.com/office/drawing/2014/main" id="{D75B1E5D-9C1B-EC64-D965-864BFEE85131}"/>
              </a:ext>
            </a:extLst>
          </p:cNvPr>
          <p:cNvSpPr txBox="1"/>
          <p:nvPr/>
        </p:nvSpPr>
        <p:spPr>
          <a:xfrm>
            <a:off x="4051169" y="4399533"/>
            <a:ext cx="2093560" cy="338554"/>
          </a:xfrm>
          <a:prstGeom prst="rect">
            <a:avLst/>
          </a:prstGeom>
          <a:noFill/>
        </p:spPr>
        <p:txBody>
          <a:bodyPr wrap="square" rtlCol="0">
            <a:spAutoFit/>
          </a:bodyPr>
          <a:lstStyle/>
          <a:p>
            <a:r>
              <a:rPr lang="it-IT" sz="1600" dirty="0">
                <a:solidFill>
                  <a:srgbClr val="FFC000"/>
                </a:solidFill>
                <a:latin typeface="Segoe Print" panose="02000600000000000000" pitchFamily="2" charset="0"/>
              </a:rPr>
              <a:t>Aharonian+2022</a:t>
            </a:r>
          </a:p>
        </p:txBody>
      </p:sp>
    </p:spTree>
    <p:extLst>
      <p:ext uri="{BB962C8B-B14F-4D97-AF65-F5344CB8AC3E}">
        <p14:creationId xmlns:p14="http://schemas.microsoft.com/office/powerpoint/2010/main" val="32336602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24">
            <a:extLst>
              <a:ext uri="{FF2B5EF4-FFF2-40B4-BE49-F238E27FC236}">
                <a16:creationId xmlns:a16="http://schemas.microsoft.com/office/drawing/2014/main" id="{88360F9D-02AA-A061-2DF0-7C883CC3C135}"/>
              </a:ext>
            </a:extLst>
          </p:cNvPr>
          <p:cNvSpPr/>
          <p:nvPr/>
        </p:nvSpPr>
        <p:spPr>
          <a:xfrm>
            <a:off x="4673823" y="10856"/>
            <a:ext cx="2938625"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TeV HALOS</a:t>
            </a:r>
          </a:p>
        </p:txBody>
      </p:sp>
      <p:sp>
        <p:nvSpPr>
          <p:cNvPr id="8" name="CasellaDiTesto 7">
            <a:extLst>
              <a:ext uri="{FF2B5EF4-FFF2-40B4-BE49-F238E27FC236}">
                <a16:creationId xmlns:a16="http://schemas.microsoft.com/office/drawing/2014/main" id="{10439C4D-42D9-E327-CEF3-36B7090082DB}"/>
              </a:ext>
            </a:extLst>
          </p:cNvPr>
          <p:cNvSpPr txBox="1"/>
          <p:nvPr/>
        </p:nvSpPr>
        <p:spPr>
          <a:xfrm>
            <a:off x="4584003" y="790372"/>
            <a:ext cx="3152338" cy="1815882"/>
          </a:xfrm>
          <a:prstGeom prst="rect">
            <a:avLst/>
          </a:prstGeom>
          <a:noFill/>
        </p:spPr>
        <p:txBody>
          <a:bodyPr wrap="square">
            <a:spAutoFit/>
          </a:bodyPr>
          <a:lstStyle/>
          <a:p>
            <a:pPr algn="ctr"/>
            <a:r>
              <a:rPr lang="en-US" sz="2800" dirty="0">
                <a:solidFill>
                  <a:schemeClr val="bg1"/>
                </a:solidFill>
                <a:latin typeface="Segoe Print" panose="02000600000000000000" pitchFamily="2" charset="0"/>
              </a:rPr>
              <a:t>Several LHAASO sources could be </a:t>
            </a:r>
            <a:r>
              <a:rPr lang="en-US" sz="2800" dirty="0" err="1">
                <a:solidFill>
                  <a:schemeClr val="bg1"/>
                </a:solidFill>
                <a:latin typeface="Segoe Print" panose="02000600000000000000" pitchFamily="2" charset="0"/>
              </a:rPr>
              <a:t>TeV</a:t>
            </a:r>
            <a:r>
              <a:rPr lang="en-US" sz="2800" dirty="0">
                <a:solidFill>
                  <a:schemeClr val="bg1"/>
                </a:solidFill>
                <a:latin typeface="Segoe Print" panose="02000600000000000000" pitchFamily="2" charset="0"/>
              </a:rPr>
              <a:t> halos!</a:t>
            </a:r>
          </a:p>
        </p:txBody>
      </p:sp>
      <p:pic>
        <p:nvPicPr>
          <p:cNvPr id="2" name="Immagine 1" descr="Immagine che contiene testo, schermata, cerchio, astronomia&#10;&#10;Descrizione generata automaticamente">
            <a:extLst>
              <a:ext uri="{FF2B5EF4-FFF2-40B4-BE49-F238E27FC236}">
                <a16:creationId xmlns:a16="http://schemas.microsoft.com/office/drawing/2014/main" id="{E44B6650-3A11-14A9-94A5-32539A550B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91" y="405183"/>
            <a:ext cx="3318416" cy="2864430"/>
          </a:xfrm>
          <a:prstGeom prst="rect">
            <a:avLst/>
          </a:prstGeom>
        </p:spPr>
      </p:pic>
      <p:sp>
        <p:nvSpPr>
          <p:cNvPr id="10" name="CasellaDiTesto 8">
            <a:extLst>
              <a:ext uri="{FF2B5EF4-FFF2-40B4-BE49-F238E27FC236}">
                <a16:creationId xmlns:a16="http://schemas.microsoft.com/office/drawing/2014/main" id="{480DB084-5FB2-4E47-8B69-4249D19EBD9C}"/>
              </a:ext>
            </a:extLst>
          </p:cNvPr>
          <p:cNvSpPr txBox="1"/>
          <p:nvPr/>
        </p:nvSpPr>
        <p:spPr>
          <a:xfrm>
            <a:off x="235340" y="91904"/>
            <a:ext cx="3185918" cy="338554"/>
          </a:xfrm>
          <a:prstGeom prst="rect">
            <a:avLst/>
          </a:prstGeom>
          <a:noFill/>
        </p:spPr>
        <p:txBody>
          <a:bodyPr wrap="square" rtlCol="0">
            <a:spAutoFit/>
          </a:bodyPr>
          <a:lstStyle/>
          <a:p>
            <a:pPr algn="ctr"/>
            <a:r>
              <a:rPr lang="it-IT" sz="1600" dirty="0">
                <a:solidFill>
                  <a:srgbClr val="FFC000"/>
                </a:solidFill>
                <a:latin typeface="Segoe Print" panose="02000600000000000000" pitchFamily="2" charset="0"/>
              </a:rPr>
              <a:t>LHAASO J1825-1326</a:t>
            </a:r>
          </a:p>
        </p:txBody>
      </p:sp>
      <p:pic>
        <p:nvPicPr>
          <p:cNvPr id="14" name="Immagine 13" descr="Immagine che contiene testo, schermata, Policromia, diagramma&#10;&#10;Descrizione generata automaticamente">
            <a:extLst>
              <a:ext uri="{FF2B5EF4-FFF2-40B4-BE49-F238E27FC236}">
                <a16:creationId xmlns:a16="http://schemas.microsoft.com/office/drawing/2014/main" id="{BFF72BC5-E7DE-555E-9AD6-4B378294C7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8429" y="160303"/>
            <a:ext cx="2771970" cy="3162683"/>
          </a:xfrm>
          <a:prstGeom prst="rect">
            <a:avLst/>
          </a:prstGeom>
        </p:spPr>
      </p:pic>
      <p:pic>
        <p:nvPicPr>
          <p:cNvPr id="16" name="Immagine 15" descr="Immagine che contiene testo, schermata, diagramma, software&#10;&#10;Descrizione generata automaticamente">
            <a:extLst>
              <a:ext uri="{FF2B5EF4-FFF2-40B4-BE49-F238E27FC236}">
                <a16:creationId xmlns:a16="http://schemas.microsoft.com/office/drawing/2014/main" id="{EFED0FBF-1EC9-4EB3-6352-4B082F4EA5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56" y="3774831"/>
            <a:ext cx="3267117" cy="3019295"/>
          </a:xfrm>
          <a:prstGeom prst="rect">
            <a:avLst/>
          </a:prstGeom>
        </p:spPr>
      </p:pic>
      <p:sp>
        <p:nvSpPr>
          <p:cNvPr id="17" name="CasellaDiTesto 8">
            <a:extLst>
              <a:ext uri="{FF2B5EF4-FFF2-40B4-BE49-F238E27FC236}">
                <a16:creationId xmlns:a16="http://schemas.microsoft.com/office/drawing/2014/main" id="{512FAECF-ECE5-8FBD-3F1E-FF6924A3FA27}"/>
              </a:ext>
            </a:extLst>
          </p:cNvPr>
          <p:cNvSpPr txBox="1"/>
          <p:nvPr/>
        </p:nvSpPr>
        <p:spPr>
          <a:xfrm>
            <a:off x="642944" y="3436277"/>
            <a:ext cx="3185918" cy="338554"/>
          </a:xfrm>
          <a:prstGeom prst="rect">
            <a:avLst/>
          </a:prstGeom>
          <a:noFill/>
        </p:spPr>
        <p:txBody>
          <a:bodyPr wrap="square" rtlCol="0">
            <a:spAutoFit/>
          </a:bodyPr>
          <a:lstStyle/>
          <a:p>
            <a:r>
              <a:rPr lang="it-IT" sz="1600" dirty="0">
                <a:solidFill>
                  <a:srgbClr val="FFC000"/>
                </a:solidFill>
                <a:latin typeface="Segoe Print" panose="02000600000000000000" pitchFamily="2" charset="0"/>
              </a:rPr>
              <a:t>LHAASO J1956+2845</a:t>
            </a:r>
          </a:p>
        </p:txBody>
      </p:sp>
      <p:sp>
        <p:nvSpPr>
          <p:cNvPr id="20" name="CasellaDiTesto 8">
            <a:extLst>
              <a:ext uri="{FF2B5EF4-FFF2-40B4-BE49-F238E27FC236}">
                <a16:creationId xmlns:a16="http://schemas.microsoft.com/office/drawing/2014/main" id="{4FAF9695-DE55-9AD9-CF02-09F2C09CF2ED}"/>
              </a:ext>
            </a:extLst>
          </p:cNvPr>
          <p:cNvSpPr txBox="1"/>
          <p:nvPr/>
        </p:nvSpPr>
        <p:spPr>
          <a:xfrm>
            <a:off x="7442834" y="334021"/>
            <a:ext cx="1832901" cy="584775"/>
          </a:xfrm>
          <a:prstGeom prst="rect">
            <a:avLst/>
          </a:prstGeom>
          <a:noFill/>
        </p:spPr>
        <p:txBody>
          <a:bodyPr wrap="square" rtlCol="0">
            <a:spAutoFit/>
          </a:bodyPr>
          <a:lstStyle/>
          <a:p>
            <a:pPr algn="r"/>
            <a:r>
              <a:rPr lang="it-IT" sz="1600" dirty="0">
                <a:solidFill>
                  <a:srgbClr val="FFC000"/>
                </a:solidFill>
                <a:latin typeface="Segoe Print" panose="02000600000000000000" pitchFamily="2" charset="0"/>
              </a:rPr>
              <a:t>LHAASO J1929+1745</a:t>
            </a:r>
          </a:p>
        </p:txBody>
      </p:sp>
      <p:pic>
        <p:nvPicPr>
          <p:cNvPr id="23" name="Immagine 22" descr="Immagine che contiene testo, schermata, Policromia, arte&#10;&#10;Descrizione generata automaticamente">
            <a:extLst>
              <a:ext uri="{FF2B5EF4-FFF2-40B4-BE49-F238E27FC236}">
                <a16:creationId xmlns:a16="http://schemas.microsoft.com/office/drawing/2014/main" id="{51495FD4-2537-C20B-6A50-41F57242CF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6913" y="3774831"/>
            <a:ext cx="3225535" cy="3019295"/>
          </a:xfrm>
          <a:prstGeom prst="rect">
            <a:avLst/>
          </a:prstGeom>
        </p:spPr>
      </p:pic>
      <p:pic>
        <p:nvPicPr>
          <p:cNvPr id="29" name="Immagine 28" descr="Immagine che contiene testo, schermata, Policromia, Elementi grafici&#10;&#10;Descrizione generata automaticamente">
            <a:extLst>
              <a:ext uri="{FF2B5EF4-FFF2-40B4-BE49-F238E27FC236}">
                <a16:creationId xmlns:a16="http://schemas.microsoft.com/office/drawing/2014/main" id="{274E58EF-C74A-ECAD-87EB-B0ED95151A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2088" y="3825151"/>
            <a:ext cx="3560973" cy="2940945"/>
          </a:xfrm>
          <a:prstGeom prst="rect">
            <a:avLst/>
          </a:prstGeom>
        </p:spPr>
      </p:pic>
      <p:sp>
        <p:nvSpPr>
          <p:cNvPr id="31" name="CasellaDiTesto 30">
            <a:extLst>
              <a:ext uri="{FF2B5EF4-FFF2-40B4-BE49-F238E27FC236}">
                <a16:creationId xmlns:a16="http://schemas.microsoft.com/office/drawing/2014/main" id="{C04A9A0D-F561-9EA2-77D5-7776FC0DEDDE}"/>
              </a:ext>
            </a:extLst>
          </p:cNvPr>
          <p:cNvSpPr txBox="1"/>
          <p:nvPr/>
        </p:nvSpPr>
        <p:spPr>
          <a:xfrm>
            <a:off x="4669051" y="2571210"/>
            <a:ext cx="3185918" cy="369332"/>
          </a:xfrm>
          <a:prstGeom prst="rect">
            <a:avLst/>
          </a:prstGeom>
          <a:noFill/>
        </p:spPr>
        <p:txBody>
          <a:bodyPr wrap="square">
            <a:spAutoFit/>
          </a:bodyPr>
          <a:lstStyle/>
          <a:p>
            <a:pPr algn="ctr"/>
            <a:r>
              <a:rPr lang="it-IT" sz="1800" dirty="0">
                <a:solidFill>
                  <a:srgbClr val="FFC000"/>
                </a:solidFill>
                <a:latin typeface="Segoe Print" panose="02000600000000000000" pitchFamily="2" charset="0"/>
              </a:rPr>
              <a:t>[</a:t>
            </a:r>
            <a:r>
              <a:rPr lang="it-IT" sz="1800" dirty="0" err="1">
                <a:solidFill>
                  <a:srgbClr val="FFC000"/>
                </a:solidFill>
                <a:latin typeface="Segoe Print" panose="02000600000000000000" pitchFamily="2" charset="0"/>
              </a:rPr>
              <a:t>MC&amp;Giuliani</a:t>
            </a:r>
            <a:r>
              <a:rPr lang="it-IT" sz="1800" dirty="0">
                <a:solidFill>
                  <a:srgbClr val="FFC000"/>
                </a:solidFill>
                <a:latin typeface="Segoe Print" panose="02000600000000000000" pitchFamily="2" charset="0"/>
              </a:rPr>
              <a:t> </a:t>
            </a:r>
            <a:r>
              <a:rPr lang="it-IT" dirty="0">
                <a:solidFill>
                  <a:srgbClr val="FFC000"/>
                </a:solidFill>
                <a:latin typeface="Segoe Print" panose="02000600000000000000" pitchFamily="2" charset="0"/>
              </a:rPr>
              <a:t>2023</a:t>
            </a:r>
            <a:r>
              <a:rPr lang="it-IT" sz="1800" dirty="0">
                <a:solidFill>
                  <a:srgbClr val="FFC000"/>
                </a:solidFill>
                <a:latin typeface="Segoe Print" panose="02000600000000000000" pitchFamily="2" charset="0"/>
              </a:rPr>
              <a:t>]</a:t>
            </a:r>
          </a:p>
        </p:txBody>
      </p:sp>
      <p:sp>
        <p:nvSpPr>
          <p:cNvPr id="32" name="CasellaDiTesto 8">
            <a:extLst>
              <a:ext uri="{FF2B5EF4-FFF2-40B4-BE49-F238E27FC236}">
                <a16:creationId xmlns:a16="http://schemas.microsoft.com/office/drawing/2014/main" id="{CBA6C5B7-0F19-4238-F163-526565B845BA}"/>
              </a:ext>
            </a:extLst>
          </p:cNvPr>
          <p:cNvSpPr txBox="1"/>
          <p:nvPr/>
        </p:nvSpPr>
        <p:spPr>
          <a:xfrm>
            <a:off x="8677143" y="3459723"/>
            <a:ext cx="3185918" cy="338554"/>
          </a:xfrm>
          <a:prstGeom prst="rect">
            <a:avLst/>
          </a:prstGeom>
          <a:noFill/>
        </p:spPr>
        <p:txBody>
          <a:bodyPr wrap="square" rtlCol="0">
            <a:spAutoFit/>
          </a:bodyPr>
          <a:lstStyle/>
          <a:p>
            <a:pPr algn="r"/>
            <a:r>
              <a:rPr lang="it-IT" sz="1600" dirty="0">
                <a:solidFill>
                  <a:srgbClr val="FFC000"/>
                </a:solidFill>
                <a:latin typeface="Segoe Print" panose="02000600000000000000" pitchFamily="2" charset="0"/>
              </a:rPr>
              <a:t>LHAASO J2108+3651</a:t>
            </a:r>
          </a:p>
        </p:txBody>
      </p:sp>
      <p:sp>
        <p:nvSpPr>
          <p:cNvPr id="33" name="CasellaDiTesto 8">
            <a:extLst>
              <a:ext uri="{FF2B5EF4-FFF2-40B4-BE49-F238E27FC236}">
                <a16:creationId xmlns:a16="http://schemas.microsoft.com/office/drawing/2014/main" id="{A2A99AFE-57A8-FB17-D1DE-D1CDE18939E6}"/>
              </a:ext>
            </a:extLst>
          </p:cNvPr>
          <p:cNvSpPr txBox="1"/>
          <p:nvPr/>
        </p:nvSpPr>
        <p:spPr>
          <a:xfrm>
            <a:off x="4426530" y="3436277"/>
            <a:ext cx="3185918" cy="338554"/>
          </a:xfrm>
          <a:prstGeom prst="rect">
            <a:avLst/>
          </a:prstGeom>
          <a:noFill/>
        </p:spPr>
        <p:txBody>
          <a:bodyPr wrap="square" rtlCol="0">
            <a:spAutoFit/>
          </a:bodyPr>
          <a:lstStyle/>
          <a:p>
            <a:pPr algn="ctr"/>
            <a:r>
              <a:rPr lang="it-IT" sz="1600" dirty="0">
                <a:solidFill>
                  <a:srgbClr val="FFC000"/>
                </a:solidFill>
                <a:latin typeface="Segoe Print" panose="02000600000000000000" pitchFamily="2" charset="0"/>
              </a:rPr>
              <a:t>LHAASO J2032+4102</a:t>
            </a:r>
          </a:p>
        </p:txBody>
      </p:sp>
      <p:sp>
        <p:nvSpPr>
          <p:cNvPr id="34" name="TextBox 3">
            <a:extLst>
              <a:ext uri="{FF2B5EF4-FFF2-40B4-BE49-F238E27FC236}">
                <a16:creationId xmlns:a16="http://schemas.microsoft.com/office/drawing/2014/main" id="{82B78EFE-2EEC-AB80-CE47-D0B3029A5A38}"/>
              </a:ext>
            </a:extLst>
          </p:cNvPr>
          <p:cNvSpPr txBox="1">
            <a:spLocks noChangeArrowheads="1"/>
          </p:cNvSpPr>
          <p:nvPr/>
        </p:nvSpPr>
        <p:spPr bwMode="auto">
          <a:xfrm>
            <a:off x="141601" y="3046424"/>
            <a:ext cx="23291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HESS </a:t>
            </a:r>
            <a:r>
              <a:rPr lang="it-IT" sz="14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coll</a:t>
            </a: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2019</a:t>
            </a:r>
          </a:p>
        </p:txBody>
      </p:sp>
      <p:sp>
        <p:nvSpPr>
          <p:cNvPr id="6" name="TextBox 3">
            <a:extLst>
              <a:ext uri="{FF2B5EF4-FFF2-40B4-BE49-F238E27FC236}">
                <a16:creationId xmlns:a16="http://schemas.microsoft.com/office/drawing/2014/main" id="{B51162CD-67FD-E6CB-6654-5A5A7584D15F}"/>
              </a:ext>
            </a:extLst>
          </p:cNvPr>
          <p:cNvSpPr txBox="1">
            <a:spLocks noChangeArrowheads="1"/>
          </p:cNvSpPr>
          <p:nvPr/>
        </p:nvSpPr>
        <p:spPr bwMode="auto">
          <a:xfrm>
            <a:off x="947803" y="3907131"/>
            <a:ext cx="23291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Xing</a:t>
            </a: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+ 2022</a:t>
            </a:r>
          </a:p>
        </p:txBody>
      </p:sp>
      <p:sp>
        <p:nvSpPr>
          <p:cNvPr id="35" name="TextBox 3">
            <a:extLst>
              <a:ext uri="{FF2B5EF4-FFF2-40B4-BE49-F238E27FC236}">
                <a16:creationId xmlns:a16="http://schemas.microsoft.com/office/drawing/2014/main" id="{8EC37194-946A-E0A1-8F48-6DC5AD75B0CE}"/>
              </a:ext>
            </a:extLst>
          </p:cNvPr>
          <p:cNvSpPr txBox="1">
            <a:spLocks noChangeArrowheads="1"/>
          </p:cNvSpPr>
          <p:nvPr/>
        </p:nvSpPr>
        <p:spPr bwMode="auto">
          <a:xfrm>
            <a:off x="9805388" y="85102"/>
            <a:ext cx="23291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Albert+2023,HAWC </a:t>
            </a:r>
            <a:r>
              <a:rPr lang="it-IT" sz="14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coll</a:t>
            </a: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a:t>
            </a:r>
          </a:p>
        </p:txBody>
      </p:sp>
      <p:sp>
        <p:nvSpPr>
          <p:cNvPr id="36" name="CasellaDiTesto 8">
            <a:extLst>
              <a:ext uri="{FF2B5EF4-FFF2-40B4-BE49-F238E27FC236}">
                <a16:creationId xmlns:a16="http://schemas.microsoft.com/office/drawing/2014/main" id="{6FD1C2F4-DFD0-0602-D7E1-878DDED0A1F3}"/>
              </a:ext>
            </a:extLst>
          </p:cNvPr>
          <p:cNvSpPr txBox="1"/>
          <p:nvPr/>
        </p:nvSpPr>
        <p:spPr>
          <a:xfrm>
            <a:off x="4302877" y="6508590"/>
            <a:ext cx="3552092" cy="338554"/>
          </a:xfrm>
          <a:prstGeom prst="rect">
            <a:avLst/>
          </a:prstGeom>
          <a:noFill/>
        </p:spPr>
        <p:txBody>
          <a:bodyPr wrap="square" rtlCol="0">
            <a:spAutoFit/>
          </a:bodyPr>
          <a:lstStyle/>
          <a:p>
            <a:r>
              <a:rPr lang="it-IT" sz="1600" dirty="0" err="1">
                <a:solidFill>
                  <a:srgbClr val="FF0000"/>
                </a:solidFill>
                <a:latin typeface="Segoe Print" panose="02000600000000000000" pitchFamily="2" charset="0"/>
              </a:rPr>
              <a:t>Abeysekara</a:t>
            </a:r>
            <a:r>
              <a:rPr lang="it-IT" sz="1600" dirty="0">
                <a:solidFill>
                  <a:srgbClr val="FF0000"/>
                </a:solidFill>
                <a:latin typeface="Segoe Print" panose="02000600000000000000" pitchFamily="2" charset="0"/>
              </a:rPr>
              <a:t>+ 2021 (HAWC </a:t>
            </a:r>
            <a:r>
              <a:rPr lang="it-IT" sz="1600" dirty="0" err="1">
                <a:solidFill>
                  <a:srgbClr val="FF0000"/>
                </a:solidFill>
                <a:latin typeface="Segoe Print" panose="02000600000000000000" pitchFamily="2" charset="0"/>
              </a:rPr>
              <a:t>coll</a:t>
            </a:r>
            <a:r>
              <a:rPr lang="it-IT" sz="1600" dirty="0">
                <a:solidFill>
                  <a:srgbClr val="FF0000"/>
                </a:solidFill>
                <a:latin typeface="Segoe Print" panose="02000600000000000000" pitchFamily="2" charset="0"/>
              </a:rPr>
              <a:t>)</a:t>
            </a:r>
          </a:p>
        </p:txBody>
      </p:sp>
      <p:sp>
        <p:nvSpPr>
          <p:cNvPr id="37" name="CasellaDiTesto 8">
            <a:extLst>
              <a:ext uri="{FF2B5EF4-FFF2-40B4-BE49-F238E27FC236}">
                <a16:creationId xmlns:a16="http://schemas.microsoft.com/office/drawing/2014/main" id="{AE8B5E3B-03AE-72CC-AAE4-A43696EDB04E}"/>
              </a:ext>
            </a:extLst>
          </p:cNvPr>
          <p:cNvSpPr txBox="1"/>
          <p:nvPr/>
        </p:nvSpPr>
        <p:spPr>
          <a:xfrm>
            <a:off x="8927389" y="4124022"/>
            <a:ext cx="2310370" cy="345904"/>
          </a:xfrm>
          <a:prstGeom prst="rect">
            <a:avLst/>
          </a:prstGeom>
          <a:noFill/>
        </p:spPr>
        <p:txBody>
          <a:bodyPr wrap="square" rtlCol="0">
            <a:spAutoFit/>
          </a:bodyPr>
          <a:lstStyle/>
          <a:p>
            <a:r>
              <a:rPr lang="it-IT" sz="1600" dirty="0">
                <a:solidFill>
                  <a:srgbClr val="FF0000"/>
                </a:solidFill>
                <a:latin typeface="Segoe Print" panose="02000600000000000000" pitchFamily="2" charset="0"/>
              </a:rPr>
              <a:t>Cao, Aharonian+21</a:t>
            </a:r>
          </a:p>
        </p:txBody>
      </p:sp>
      <p:sp>
        <p:nvSpPr>
          <p:cNvPr id="3" name="CasellaDiTesto 8">
            <a:extLst>
              <a:ext uri="{FF2B5EF4-FFF2-40B4-BE49-F238E27FC236}">
                <a16:creationId xmlns:a16="http://schemas.microsoft.com/office/drawing/2014/main" id="{C7DB268A-86C9-24ED-0716-500C17CB8BED}"/>
              </a:ext>
            </a:extLst>
          </p:cNvPr>
          <p:cNvSpPr txBox="1"/>
          <p:nvPr/>
        </p:nvSpPr>
        <p:spPr>
          <a:xfrm>
            <a:off x="8585941" y="5863913"/>
            <a:ext cx="2078473" cy="584775"/>
          </a:xfrm>
          <a:prstGeom prst="rect">
            <a:avLst/>
          </a:prstGeom>
          <a:noFill/>
        </p:spPr>
        <p:txBody>
          <a:bodyPr wrap="square" rtlCol="0">
            <a:spAutoFit/>
          </a:bodyPr>
          <a:lstStyle/>
          <a:p>
            <a:pPr algn="ctr"/>
            <a:r>
              <a:rPr lang="it-IT" sz="1600" dirty="0">
                <a:solidFill>
                  <a:schemeClr val="bg1"/>
                </a:solidFill>
                <a:latin typeface="Segoe Print" panose="02000600000000000000" pitchFamily="2" charset="0"/>
              </a:rPr>
              <a:t>First source </a:t>
            </a:r>
            <a:r>
              <a:rPr lang="it-IT" sz="1600" dirty="0" err="1">
                <a:solidFill>
                  <a:schemeClr val="bg1"/>
                </a:solidFill>
                <a:latin typeface="Segoe Print" panose="02000600000000000000" pitchFamily="2" charset="0"/>
              </a:rPr>
              <a:t>discovered</a:t>
            </a:r>
            <a:r>
              <a:rPr lang="it-IT" sz="1600" dirty="0">
                <a:solidFill>
                  <a:schemeClr val="bg1"/>
                </a:solidFill>
                <a:latin typeface="Segoe Print" panose="02000600000000000000" pitchFamily="2" charset="0"/>
              </a:rPr>
              <a:t> </a:t>
            </a:r>
            <a:r>
              <a:rPr lang="it-IT" sz="1600" dirty="0" err="1">
                <a:solidFill>
                  <a:schemeClr val="bg1"/>
                </a:solidFill>
                <a:latin typeface="Segoe Print" panose="02000600000000000000" pitchFamily="2" charset="0"/>
              </a:rPr>
              <a:t>at</a:t>
            </a:r>
            <a:r>
              <a:rPr lang="it-IT" sz="1600" dirty="0">
                <a:solidFill>
                  <a:schemeClr val="bg1"/>
                </a:solidFill>
                <a:latin typeface="Segoe Print" panose="02000600000000000000" pitchFamily="2" charset="0"/>
              </a:rPr>
              <a:t> UHE</a:t>
            </a:r>
          </a:p>
        </p:txBody>
      </p:sp>
    </p:spTree>
    <p:extLst>
      <p:ext uri="{BB962C8B-B14F-4D97-AF65-F5344CB8AC3E}">
        <p14:creationId xmlns:p14="http://schemas.microsoft.com/office/powerpoint/2010/main" val="37909616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24">
            <a:extLst>
              <a:ext uri="{FF2B5EF4-FFF2-40B4-BE49-F238E27FC236}">
                <a16:creationId xmlns:a16="http://schemas.microsoft.com/office/drawing/2014/main" id="{837A328F-567C-4DDD-98D9-0978C6B17369}"/>
              </a:ext>
            </a:extLst>
          </p:cNvPr>
          <p:cNvSpPr/>
          <p:nvPr/>
        </p:nvSpPr>
        <p:spPr>
          <a:xfrm>
            <a:off x="3482004" y="20904"/>
            <a:ext cx="5322290"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Cosmic Ray Overview</a:t>
            </a:r>
          </a:p>
        </p:txBody>
      </p:sp>
      <p:pic>
        <p:nvPicPr>
          <p:cNvPr id="4" name="Immagine 3" descr="Immagine che contiene testo, diagramma, Diagramma, linea&#10;&#10;Descrizione generata automaticamente">
            <a:extLst>
              <a:ext uri="{FF2B5EF4-FFF2-40B4-BE49-F238E27FC236}">
                <a16:creationId xmlns:a16="http://schemas.microsoft.com/office/drawing/2014/main" id="{6A0B8968-26A2-2ECA-2891-5601F6B28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3967" y="3429000"/>
            <a:ext cx="4275242" cy="3249184"/>
          </a:xfrm>
          <a:prstGeom prst="rect">
            <a:avLst/>
          </a:prstGeom>
        </p:spPr>
      </p:pic>
      <p:pic>
        <p:nvPicPr>
          <p:cNvPr id="7" name="Immagine 6" descr="Immagine che contiene testo, schermata, Diagramma, diagramma&#10;&#10;Descrizione generata automaticamente">
            <a:extLst>
              <a:ext uri="{FF2B5EF4-FFF2-40B4-BE49-F238E27FC236}">
                <a16:creationId xmlns:a16="http://schemas.microsoft.com/office/drawing/2014/main" id="{24842276-50D1-1D39-E9FB-1DCB826E9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13" y="667234"/>
            <a:ext cx="5935693" cy="3834427"/>
          </a:xfrm>
          <a:prstGeom prst="rect">
            <a:avLst/>
          </a:prstGeom>
        </p:spPr>
      </p:pic>
      <p:sp>
        <p:nvSpPr>
          <p:cNvPr id="8" name="TextBox 5">
            <a:extLst>
              <a:ext uri="{FF2B5EF4-FFF2-40B4-BE49-F238E27FC236}">
                <a16:creationId xmlns:a16="http://schemas.microsoft.com/office/drawing/2014/main" id="{BEF8ACBA-9B81-2A19-ABF7-8D6780BEAE14}"/>
              </a:ext>
            </a:extLst>
          </p:cNvPr>
          <p:cNvSpPr txBox="1"/>
          <p:nvPr/>
        </p:nvSpPr>
        <p:spPr>
          <a:xfrm>
            <a:off x="6539271" y="1953767"/>
            <a:ext cx="5464932" cy="1323439"/>
          </a:xfrm>
          <a:prstGeom prst="rect">
            <a:avLst/>
          </a:prstGeom>
          <a:noFill/>
          <a:ln w="25400">
            <a:solidFill>
              <a:srgbClr val="FFFF00"/>
            </a:solidFill>
          </a:ln>
        </p:spPr>
        <p:txBody>
          <a:bodyPr wrap="square" rtlCol="0">
            <a:spAutoFit/>
          </a:bodyPr>
          <a:lstStyle/>
          <a:p>
            <a:pPr algn="ctr"/>
            <a:r>
              <a:rPr lang="en-US" sz="2000" dirty="0">
                <a:solidFill>
                  <a:srgbClr val="FFFF00"/>
                </a:solidFill>
                <a:latin typeface="Segoe Print" panose="02000600000000000000" pitchFamily="2" charset="0"/>
                <a:cs typeface="Arial" panose="020B0604020202020204" pitchFamily="34" charset="0"/>
              </a:rPr>
              <a:t>      Extra-Galactic component</a:t>
            </a:r>
          </a:p>
          <a:p>
            <a:pPr marL="285750" indent="-285750">
              <a:buFont typeface="Arial" charset="0"/>
              <a:buChar char="•"/>
            </a:pPr>
            <a:r>
              <a:rPr lang="en-US" sz="2000" dirty="0">
                <a:solidFill>
                  <a:schemeClr val="bg1"/>
                </a:solidFill>
                <a:latin typeface="Segoe Print" panose="02000600000000000000" pitchFamily="2" charset="0"/>
                <a:cs typeface="Arial" panose="020B0604020202020204" pitchFamily="34" charset="0"/>
              </a:rPr>
              <a:t>Limited information</a:t>
            </a:r>
          </a:p>
          <a:p>
            <a:pPr marL="285750" indent="-285750">
              <a:buFont typeface="Arial" charset="0"/>
              <a:buChar char="•"/>
            </a:pPr>
            <a:r>
              <a:rPr lang="en-US" sz="2000" dirty="0">
                <a:solidFill>
                  <a:schemeClr val="bg1"/>
                </a:solidFill>
                <a:latin typeface="Segoe Print" panose="02000600000000000000" pitchFamily="2" charset="0"/>
                <a:cs typeface="Arial" panose="020B0604020202020204" pitchFamily="34" charset="0"/>
              </a:rPr>
              <a:t>Extra-Galactic magnetic field</a:t>
            </a:r>
          </a:p>
          <a:p>
            <a:pPr marL="285750" indent="-285750">
              <a:buFont typeface="Arial" charset="0"/>
              <a:buChar char="•"/>
            </a:pPr>
            <a:r>
              <a:rPr lang="en-US" sz="2000" dirty="0">
                <a:solidFill>
                  <a:schemeClr val="bg1"/>
                </a:solidFill>
                <a:latin typeface="Segoe Print" panose="02000600000000000000" pitchFamily="2" charset="0"/>
                <a:cs typeface="Arial" panose="020B0604020202020204" pitchFamily="34" charset="0"/>
              </a:rPr>
              <a:t>Origin connected to transition region</a:t>
            </a:r>
          </a:p>
        </p:txBody>
      </p:sp>
      <p:sp>
        <p:nvSpPr>
          <p:cNvPr id="9" name="CasellaDiTesto 8">
            <a:extLst>
              <a:ext uri="{FF2B5EF4-FFF2-40B4-BE49-F238E27FC236}">
                <a16:creationId xmlns:a16="http://schemas.microsoft.com/office/drawing/2014/main" id="{08A037B4-DF8F-7319-8BBE-7E659CD2B6DD}"/>
              </a:ext>
            </a:extLst>
          </p:cNvPr>
          <p:cNvSpPr txBox="1"/>
          <p:nvPr/>
        </p:nvSpPr>
        <p:spPr>
          <a:xfrm>
            <a:off x="6424863" y="779732"/>
            <a:ext cx="5579340" cy="1015663"/>
          </a:xfrm>
          <a:prstGeom prst="rect">
            <a:avLst/>
          </a:prstGeom>
          <a:noFill/>
        </p:spPr>
        <p:txBody>
          <a:bodyPr wrap="square" rtlCol="0">
            <a:spAutoFit/>
          </a:bodyPr>
          <a:lstStyle/>
          <a:p>
            <a:pPr algn="ctr"/>
            <a:r>
              <a:rPr lang="en-US" sz="2000" dirty="0">
                <a:solidFill>
                  <a:schemeClr val="bg1"/>
                </a:solidFill>
                <a:latin typeface="Segoe Print" panose="02000600000000000000" pitchFamily="2" charset="0"/>
                <a:cs typeface="Arial" panose="020B0604020202020204" pitchFamily="34" charset="0"/>
              </a:rPr>
              <a:t>Between the </a:t>
            </a:r>
            <a:r>
              <a:rPr lang="en-US" sz="2000" i="1" dirty="0">
                <a:solidFill>
                  <a:schemeClr val="bg1"/>
                </a:solidFill>
                <a:latin typeface="Segoe Print" panose="02000600000000000000" pitchFamily="2" charset="0"/>
                <a:cs typeface="Arial" panose="020B0604020202020204" pitchFamily="34" charset="0"/>
              </a:rPr>
              <a:t>knee </a:t>
            </a:r>
            <a:r>
              <a:rPr lang="en-US" sz="2000" dirty="0">
                <a:solidFill>
                  <a:schemeClr val="bg1"/>
                </a:solidFill>
                <a:latin typeface="Segoe Print" panose="02000600000000000000" pitchFamily="2" charset="0"/>
                <a:cs typeface="Arial" panose="020B0604020202020204" pitchFamily="34" charset="0"/>
              </a:rPr>
              <a:t>and the </a:t>
            </a:r>
            <a:r>
              <a:rPr lang="en-US" sz="2000" i="1" dirty="0">
                <a:solidFill>
                  <a:schemeClr val="bg1"/>
                </a:solidFill>
                <a:latin typeface="Segoe Print" panose="02000600000000000000" pitchFamily="2" charset="0"/>
                <a:cs typeface="Arial" panose="020B0604020202020204" pitchFamily="34" charset="0"/>
              </a:rPr>
              <a:t>second knee </a:t>
            </a:r>
            <a:r>
              <a:rPr lang="en-US" sz="2000" dirty="0">
                <a:solidFill>
                  <a:schemeClr val="bg1"/>
                </a:solidFill>
                <a:latin typeface="Segoe Print" panose="02000600000000000000" pitchFamily="2" charset="0"/>
                <a:cs typeface="Arial" panose="020B0604020202020204" pitchFamily="34" charset="0"/>
              </a:rPr>
              <a:t>(~10</a:t>
            </a:r>
            <a:r>
              <a:rPr lang="en-US" sz="2000" baseline="30000" dirty="0">
                <a:solidFill>
                  <a:schemeClr val="bg1"/>
                </a:solidFill>
                <a:latin typeface="Segoe Print" panose="02000600000000000000" pitchFamily="2" charset="0"/>
                <a:cs typeface="Arial" panose="020B0604020202020204" pitchFamily="34" charset="0"/>
              </a:rPr>
              <a:t>17</a:t>
            </a:r>
            <a:r>
              <a:rPr lang="en-US" sz="2000" dirty="0">
                <a:solidFill>
                  <a:schemeClr val="bg1"/>
                </a:solidFill>
                <a:latin typeface="Segoe Print" panose="02000600000000000000" pitchFamily="2" charset="0"/>
                <a:cs typeface="Arial" panose="020B0604020202020204" pitchFamily="34" charset="0"/>
              </a:rPr>
              <a:t> eV) </a:t>
            </a:r>
            <a:r>
              <a:rPr lang="en-US" sz="2000" dirty="0">
                <a:solidFill>
                  <a:srgbClr val="FFFF00"/>
                </a:solidFill>
                <a:latin typeface="Segoe Print" panose="02000600000000000000" pitchFamily="2" charset="0"/>
                <a:cs typeface="Arial" panose="020B0604020202020204" pitchFamily="34" charset="0"/>
              </a:rPr>
              <a:t>should</a:t>
            </a:r>
            <a:r>
              <a:rPr lang="en-US" sz="2000" dirty="0">
                <a:solidFill>
                  <a:schemeClr val="bg1"/>
                </a:solidFill>
                <a:latin typeface="Segoe Print" panose="02000600000000000000" pitchFamily="2" charset="0"/>
                <a:cs typeface="Arial" panose="020B0604020202020204" pitchFamily="34" charset="0"/>
              </a:rPr>
              <a:t> be the transition from Galactic to extragalactic component.</a:t>
            </a:r>
          </a:p>
        </p:txBody>
      </p:sp>
      <p:sp>
        <p:nvSpPr>
          <p:cNvPr id="10" name="CasellaDiTesto 9">
            <a:extLst>
              <a:ext uri="{FF2B5EF4-FFF2-40B4-BE49-F238E27FC236}">
                <a16:creationId xmlns:a16="http://schemas.microsoft.com/office/drawing/2014/main" id="{BF7EDE98-9494-D46B-BCFD-88A2E72243FD}"/>
              </a:ext>
            </a:extLst>
          </p:cNvPr>
          <p:cNvSpPr txBox="1"/>
          <p:nvPr/>
        </p:nvSpPr>
        <p:spPr>
          <a:xfrm>
            <a:off x="352114" y="290971"/>
            <a:ext cx="1441516" cy="369332"/>
          </a:xfrm>
          <a:prstGeom prst="rect">
            <a:avLst/>
          </a:prstGeom>
          <a:noFill/>
        </p:spPr>
        <p:txBody>
          <a:bodyPr wrap="square" rtlCol="0">
            <a:spAutoFit/>
          </a:bodyPr>
          <a:lstStyle/>
          <a:p>
            <a:pPr algn="ctr"/>
            <a:r>
              <a:rPr lang="it-IT" dirty="0">
                <a:solidFill>
                  <a:srgbClr val="FFFF00"/>
                </a:solidFill>
                <a:latin typeface="Tekton Pro" pitchFamily="34" charset="0"/>
              </a:rPr>
              <a:t>Schroder+19</a:t>
            </a:r>
          </a:p>
        </p:txBody>
      </p:sp>
      <p:sp>
        <p:nvSpPr>
          <p:cNvPr id="11" name="CasellaDiTesto 10">
            <a:extLst>
              <a:ext uri="{FF2B5EF4-FFF2-40B4-BE49-F238E27FC236}">
                <a16:creationId xmlns:a16="http://schemas.microsoft.com/office/drawing/2014/main" id="{27F1F284-AA36-729B-FB42-323C40C547D3}"/>
              </a:ext>
            </a:extLst>
          </p:cNvPr>
          <p:cNvSpPr txBox="1"/>
          <p:nvPr/>
        </p:nvSpPr>
        <p:spPr>
          <a:xfrm>
            <a:off x="7385539" y="6308852"/>
            <a:ext cx="1441516" cy="369332"/>
          </a:xfrm>
          <a:prstGeom prst="rect">
            <a:avLst/>
          </a:prstGeom>
          <a:noFill/>
        </p:spPr>
        <p:txBody>
          <a:bodyPr wrap="square" rtlCol="0">
            <a:spAutoFit/>
          </a:bodyPr>
          <a:lstStyle/>
          <a:p>
            <a:pPr algn="ctr"/>
            <a:r>
              <a:rPr lang="it-IT" dirty="0">
                <a:solidFill>
                  <a:srgbClr val="FF0000"/>
                </a:solidFill>
                <a:latin typeface="Tekton Pro" pitchFamily="34" charset="0"/>
              </a:rPr>
              <a:t>Adriani+22</a:t>
            </a:r>
          </a:p>
        </p:txBody>
      </p:sp>
      <p:sp>
        <p:nvSpPr>
          <p:cNvPr id="12" name="CasellaDiTesto 11">
            <a:extLst>
              <a:ext uri="{FF2B5EF4-FFF2-40B4-BE49-F238E27FC236}">
                <a16:creationId xmlns:a16="http://schemas.microsoft.com/office/drawing/2014/main" id="{443729CE-9486-EA27-920A-9BC360E64856}"/>
              </a:ext>
            </a:extLst>
          </p:cNvPr>
          <p:cNvSpPr txBox="1"/>
          <p:nvPr/>
        </p:nvSpPr>
        <p:spPr>
          <a:xfrm>
            <a:off x="352113" y="5590601"/>
            <a:ext cx="6287807" cy="1200329"/>
          </a:xfrm>
          <a:prstGeom prst="rect">
            <a:avLst/>
          </a:prstGeom>
          <a:noFill/>
        </p:spPr>
        <p:txBody>
          <a:bodyPr wrap="square" rtlCol="0">
            <a:spAutoFit/>
          </a:bodyPr>
          <a:lstStyle/>
          <a:p>
            <a:pPr algn="ctr"/>
            <a:r>
              <a:rPr lang="en-US" dirty="0">
                <a:solidFill>
                  <a:schemeClr val="bg1"/>
                </a:solidFill>
                <a:latin typeface="Segoe Print" panose="02000600000000000000" pitchFamily="2" charset="0"/>
                <a:cs typeface="Arial" panose="020B0604020202020204" pitchFamily="34" charset="0"/>
              </a:rPr>
              <a:t>Recent results by CALET/DAMPE show that the region below 1 </a:t>
            </a:r>
            <a:r>
              <a:rPr lang="en-US" dirty="0" err="1">
                <a:solidFill>
                  <a:schemeClr val="bg1"/>
                </a:solidFill>
                <a:latin typeface="Segoe Print" panose="02000600000000000000" pitchFamily="2" charset="0"/>
                <a:cs typeface="Arial" panose="020B0604020202020204" pitchFamily="34" charset="0"/>
              </a:rPr>
              <a:t>PeV</a:t>
            </a:r>
            <a:r>
              <a:rPr lang="en-US" dirty="0">
                <a:solidFill>
                  <a:schemeClr val="bg1"/>
                </a:solidFill>
                <a:latin typeface="Segoe Print" panose="02000600000000000000" pitchFamily="2" charset="0"/>
                <a:cs typeface="Arial" panose="020B0604020202020204" pitchFamily="34" charset="0"/>
              </a:rPr>
              <a:t> may not be as featureless as we</a:t>
            </a:r>
          </a:p>
          <a:p>
            <a:pPr algn="ctr"/>
            <a:r>
              <a:rPr lang="en-US" dirty="0">
                <a:solidFill>
                  <a:schemeClr val="bg1"/>
                </a:solidFill>
                <a:latin typeface="Segoe Print" panose="02000600000000000000" pitchFamily="2" charset="0"/>
                <a:cs typeface="Arial" panose="020B0604020202020204" pitchFamily="34" charset="0"/>
              </a:rPr>
              <a:t>thought, showing hardening and steepening between 100 GeV and 100 </a:t>
            </a:r>
            <a:r>
              <a:rPr lang="en-US" dirty="0" err="1">
                <a:solidFill>
                  <a:schemeClr val="bg1"/>
                </a:solidFill>
                <a:latin typeface="Segoe Print" panose="02000600000000000000" pitchFamily="2" charset="0"/>
                <a:cs typeface="Arial" panose="020B0604020202020204" pitchFamily="34" charset="0"/>
              </a:rPr>
              <a:t>TeV</a:t>
            </a:r>
            <a:endParaRPr lang="en-US" dirty="0">
              <a:solidFill>
                <a:schemeClr val="bg1"/>
              </a:solidFill>
              <a:latin typeface="Segoe Print" panose="02000600000000000000" pitchFamily="2" charset="0"/>
              <a:cs typeface="Arial" panose="020B0604020202020204" pitchFamily="34" charset="0"/>
            </a:endParaRPr>
          </a:p>
        </p:txBody>
      </p:sp>
      <p:sp>
        <p:nvSpPr>
          <p:cNvPr id="2" name="TextBox 5">
            <a:extLst>
              <a:ext uri="{FF2B5EF4-FFF2-40B4-BE49-F238E27FC236}">
                <a16:creationId xmlns:a16="http://schemas.microsoft.com/office/drawing/2014/main" id="{27F516B9-B8D6-84E4-44F7-6CE3D8E4C502}"/>
              </a:ext>
            </a:extLst>
          </p:cNvPr>
          <p:cNvSpPr txBox="1"/>
          <p:nvPr/>
        </p:nvSpPr>
        <p:spPr>
          <a:xfrm>
            <a:off x="352113" y="4732225"/>
            <a:ext cx="6287807" cy="707886"/>
          </a:xfrm>
          <a:prstGeom prst="rect">
            <a:avLst/>
          </a:prstGeom>
          <a:noFill/>
          <a:ln w="25400">
            <a:solidFill>
              <a:srgbClr val="FFFF00"/>
            </a:solidFill>
          </a:ln>
        </p:spPr>
        <p:txBody>
          <a:bodyPr wrap="square" rtlCol="0">
            <a:spAutoFit/>
          </a:bodyPr>
          <a:lstStyle/>
          <a:p>
            <a:pPr algn="ctr"/>
            <a:r>
              <a:rPr lang="en-US" sz="2000" dirty="0">
                <a:solidFill>
                  <a:srgbClr val="FFFF00"/>
                </a:solidFill>
                <a:latin typeface="Segoe Print" panose="02000600000000000000" pitchFamily="2" charset="0"/>
                <a:cs typeface="Arial" panose="020B0604020202020204" pitchFamily="34" charset="0"/>
              </a:rPr>
              <a:t>But also the Galactic Component is not so bright and clear</a:t>
            </a:r>
            <a:endParaRPr lang="en-US" sz="2000" dirty="0">
              <a:solidFill>
                <a:schemeClr val="bg1"/>
              </a:solidFill>
              <a:latin typeface="Segoe Print" panose="02000600000000000000" pitchFamily="2" charset="0"/>
              <a:cs typeface="Arial" panose="020B0604020202020204" pitchFamily="34" charset="0"/>
            </a:endParaRPr>
          </a:p>
        </p:txBody>
      </p:sp>
    </p:spTree>
    <p:extLst>
      <p:ext uri="{BB962C8B-B14F-4D97-AF65-F5344CB8AC3E}">
        <p14:creationId xmlns:p14="http://schemas.microsoft.com/office/powerpoint/2010/main" val="37116323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1000"/>
                                        <p:tgtEl>
                                          <p:spTgt spid="2"/>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A1F1E5C1-05BD-F6AD-51CD-4E3AA8E9D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94" y="798920"/>
            <a:ext cx="2742951" cy="2197981"/>
          </a:xfrm>
          <a:prstGeom prst="rect">
            <a:avLst/>
          </a:prstGeom>
        </p:spPr>
      </p:pic>
      <p:sp>
        <p:nvSpPr>
          <p:cNvPr id="9" name="TextBox 3">
            <a:extLst>
              <a:ext uri="{FF2B5EF4-FFF2-40B4-BE49-F238E27FC236}">
                <a16:creationId xmlns:a16="http://schemas.microsoft.com/office/drawing/2014/main" id="{1F01F1D9-0C15-51A3-8216-3A125AF50749}"/>
              </a:ext>
            </a:extLst>
          </p:cNvPr>
          <p:cNvSpPr txBox="1">
            <a:spLocks noChangeArrowheads="1"/>
          </p:cNvSpPr>
          <p:nvPr/>
        </p:nvSpPr>
        <p:spPr bwMode="auto">
          <a:xfrm>
            <a:off x="585299" y="2987066"/>
            <a:ext cx="263160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Tibet AS </a:t>
            </a:r>
            <a:r>
              <a:rPr kumimoji="0" lang="it-IT" sz="1400" b="0" i="0" u="none" strike="noStrike" kern="1200" cap="none" spc="0" normalizeH="0" baseline="0" noProof="0" dirty="0" err="1">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collaboration</a:t>
            </a: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 2021</a:t>
            </a:r>
          </a:p>
        </p:txBody>
      </p:sp>
      <p:pic>
        <p:nvPicPr>
          <p:cNvPr id="10" name="Immagine 9">
            <a:extLst>
              <a:ext uri="{FF2B5EF4-FFF2-40B4-BE49-F238E27FC236}">
                <a16:creationId xmlns:a16="http://schemas.microsoft.com/office/drawing/2014/main" id="{105006AC-0BA9-FE9B-E7E8-AB8CBA08FE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710" y="798920"/>
            <a:ext cx="2450551" cy="2200055"/>
          </a:xfrm>
          <a:prstGeom prst="rect">
            <a:avLst/>
          </a:prstGeom>
        </p:spPr>
      </p:pic>
      <p:sp>
        <p:nvSpPr>
          <p:cNvPr id="11" name="TextBox 3">
            <a:extLst>
              <a:ext uri="{FF2B5EF4-FFF2-40B4-BE49-F238E27FC236}">
                <a16:creationId xmlns:a16="http://schemas.microsoft.com/office/drawing/2014/main" id="{45A5998A-F491-57BB-0C73-62B0286F13AC}"/>
              </a:ext>
            </a:extLst>
          </p:cNvPr>
          <p:cNvSpPr txBox="1">
            <a:spLocks noChangeArrowheads="1"/>
          </p:cNvSpPr>
          <p:nvPr/>
        </p:nvSpPr>
        <p:spPr bwMode="auto">
          <a:xfrm>
            <a:off x="3306497" y="2996900"/>
            <a:ext cx="253276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Cao+ (LHAASO </a:t>
            </a:r>
            <a:r>
              <a:rPr kumimoji="0" lang="it-IT" sz="1400" b="0" i="0" u="none" strike="noStrike" kern="1200" cap="none" spc="0" normalizeH="0" baseline="0" noProof="0" dirty="0" err="1">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coll</a:t>
            </a: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 2021</a:t>
            </a:r>
          </a:p>
        </p:txBody>
      </p:sp>
      <p:sp>
        <p:nvSpPr>
          <p:cNvPr id="13" name="Rettangolo 24">
            <a:extLst>
              <a:ext uri="{FF2B5EF4-FFF2-40B4-BE49-F238E27FC236}">
                <a16:creationId xmlns:a16="http://schemas.microsoft.com/office/drawing/2014/main" id="{7B64A142-FE02-0D1C-D617-5DFAB2479091}"/>
              </a:ext>
            </a:extLst>
          </p:cNvPr>
          <p:cNvSpPr/>
          <p:nvPr/>
        </p:nvSpPr>
        <p:spPr>
          <a:xfrm>
            <a:off x="1487090" y="20904"/>
            <a:ext cx="9312165"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And finally… The Supernova Remnants</a:t>
            </a:r>
          </a:p>
        </p:txBody>
      </p:sp>
      <p:pic>
        <p:nvPicPr>
          <p:cNvPr id="15" name="Immagine 14">
            <a:extLst>
              <a:ext uri="{FF2B5EF4-FFF2-40B4-BE49-F238E27FC236}">
                <a16:creationId xmlns:a16="http://schemas.microsoft.com/office/drawing/2014/main" id="{791A30C4-A9EB-A323-C1C6-E6F789319B11}"/>
              </a:ext>
            </a:extLst>
          </p:cNvPr>
          <p:cNvPicPr>
            <a:picLocks noChangeAspect="1"/>
          </p:cNvPicPr>
          <p:nvPr/>
        </p:nvPicPr>
        <p:blipFill>
          <a:blip r:embed="rId5"/>
          <a:stretch>
            <a:fillRect/>
          </a:stretch>
        </p:blipFill>
        <p:spPr>
          <a:xfrm>
            <a:off x="598280" y="4125297"/>
            <a:ext cx="3495272" cy="2607436"/>
          </a:xfrm>
          <a:prstGeom prst="rect">
            <a:avLst/>
          </a:prstGeom>
        </p:spPr>
      </p:pic>
      <p:sp>
        <p:nvSpPr>
          <p:cNvPr id="16" name="TextBox 3">
            <a:extLst>
              <a:ext uri="{FF2B5EF4-FFF2-40B4-BE49-F238E27FC236}">
                <a16:creationId xmlns:a16="http://schemas.microsoft.com/office/drawing/2014/main" id="{6C4800AD-5202-9B96-D800-0E3C1C6116BD}"/>
              </a:ext>
            </a:extLst>
          </p:cNvPr>
          <p:cNvSpPr txBox="1">
            <a:spLocks noChangeArrowheads="1"/>
          </p:cNvSpPr>
          <p:nvPr/>
        </p:nvSpPr>
        <p:spPr bwMode="auto">
          <a:xfrm>
            <a:off x="490587" y="3809662"/>
            <a:ext cx="37935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Gamma Cygni (MAGIC </a:t>
            </a:r>
            <a:r>
              <a:rPr kumimoji="0" lang="it-IT" sz="1400" b="0" i="0" u="none" strike="noStrike" kern="1200" cap="none" spc="0" normalizeH="0" baseline="0" noProof="0" dirty="0" err="1">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collaboration</a:t>
            </a: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 2019)</a:t>
            </a:r>
          </a:p>
        </p:txBody>
      </p:sp>
      <p:pic>
        <p:nvPicPr>
          <p:cNvPr id="17" name="Immagine 16">
            <a:extLst>
              <a:ext uri="{FF2B5EF4-FFF2-40B4-BE49-F238E27FC236}">
                <a16:creationId xmlns:a16="http://schemas.microsoft.com/office/drawing/2014/main" id="{481766A3-8E8C-9850-0EB7-D7098EE485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4346" y="4117439"/>
            <a:ext cx="2447466" cy="2410290"/>
          </a:xfrm>
          <a:prstGeom prst="rect">
            <a:avLst/>
          </a:prstGeom>
        </p:spPr>
      </p:pic>
      <p:sp>
        <p:nvSpPr>
          <p:cNvPr id="18" name="TextBox 3">
            <a:extLst>
              <a:ext uri="{FF2B5EF4-FFF2-40B4-BE49-F238E27FC236}">
                <a16:creationId xmlns:a16="http://schemas.microsoft.com/office/drawing/2014/main" id="{B60AC068-B31A-ECC1-1471-7C41CB5AF957}"/>
              </a:ext>
            </a:extLst>
          </p:cNvPr>
          <p:cNvSpPr txBox="1">
            <a:spLocks noChangeArrowheads="1"/>
          </p:cNvSpPr>
          <p:nvPr/>
        </p:nvSpPr>
        <p:spPr bwMode="auto">
          <a:xfrm>
            <a:off x="4953682" y="6527729"/>
            <a:ext cx="287356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W28 (</a:t>
            </a:r>
            <a:r>
              <a:rPr kumimoji="0" lang="it-IT" sz="1400" b="0" i="0" u="none" strike="noStrike" kern="1200" cap="none" spc="0" normalizeH="0" baseline="0" noProof="0" dirty="0" err="1">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Aharonian</a:t>
            </a: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 et al. 2008)</a:t>
            </a:r>
          </a:p>
        </p:txBody>
      </p:sp>
      <p:sp>
        <p:nvSpPr>
          <p:cNvPr id="20" name="TextBox 3">
            <a:extLst>
              <a:ext uri="{FF2B5EF4-FFF2-40B4-BE49-F238E27FC236}">
                <a16:creationId xmlns:a16="http://schemas.microsoft.com/office/drawing/2014/main" id="{352FE202-D60A-8F27-25C5-EBEF17939EFE}"/>
              </a:ext>
            </a:extLst>
          </p:cNvPr>
          <p:cNvSpPr txBox="1">
            <a:spLocks noChangeArrowheads="1"/>
          </p:cNvSpPr>
          <p:nvPr/>
        </p:nvSpPr>
        <p:spPr bwMode="auto">
          <a:xfrm>
            <a:off x="0" y="490698"/>
            <a:ext cx="27429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it-IT" sz="1600" b="1" dirty="0">
                <a:solidFill>
                  <a:srgbClr val="FF9900"/>
                </a:solidFill>
                <a:latin typeface="Segoe Print" panose="02000600000000000000" pitchFamily="2" charset="0"/>
                <a:cs typeface="MV Boli" charset="0"/>
              </a:rPr>
              <a:t>LHAASO J2226+6057</a:t>
            </a:r>
          </a:p>
        </p:txBody>
      </p:sp>
      <p:pic>
        <p:nvPicPr>
          <p:cNvPr id="4" name="Immagine 3">
            <a:extLst>
              <a:ext uri="{FF2B5EF4-FFF2-40B4-BE49-F238E27FC236}">
                <a16:creationId xmlns:a16="http://schemas.microsoft.com/office/drawing/2014/main" id="{E7F4A1C5-B815-0EB1-C079-97BDE7A9EB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2945" y="4615917"/>
            <a:ext cx="3508807" cy="2116816"/>
          </a:xfrm>
          <a:prstGeom prst="rect">
            <a:avLst/>
          </a:prstGeom>
        </p:spPr>
      </p:pic>
      <p:sp>
        <p:nvSpPr>
          <p:cNvPr id="21" name="TextBox 3">
            <a:extLst>
              <a:ext uri="{FF2B5EF4-FFF2-40B4-BE49-F238E27FC236}">
                <a16:creationId xmlns:a16="http://schemas.microsoft.com/office/drawing/2014/main" id="{7F281337-798E-9B0B-FF69-B11CE47554CA}"/>
              </a:ext>
            </a:extLst>
          </p:cNvPr>
          <p:cNvSpPr txBox="1">
            <a:spLocks noChangeArrowheads="1"/>
          </p:cNvSpPr>
          <p:nvPr/>
        </p:nvSpPr>
        <p:spPr bwMode="auto">
          <a:xfrm>
            <a:off x="8495014" y="4357249"/>
            <a:ext cx="287356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Celli</a:t>
            </a:r>
            <a:r>
              <a:rPr kumimoji="0" lang="it-IT" sz="1400" b="0" i="0" u="none" strike="noStrike" kern="1200" cap="none" spc="0" normalizeH="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 </a:t>
            </a: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Talk Gamma2022</a:t>
            </a:r>
          </a:p>
        </p:txBody>
      </p:sp>
      <p:pic>
        <p:nvPicPr>
          <p:cNvPr id="7" name="Picture 2" descr="https://lh4.googleusercontent.com/cQuYc-S7y5QpOMmTfat85vTw0FxVFK3XnpAjZ6s-vML6RLR-rBp5_E9oeaCDJLC2aoa4YgYzerHT_WLo6KfczMMQ6QlSQvuUvnEYaC2THsl2CE4WtvImQntFUuEnamxWdo3TJBiGvpU">
            <a:extLst>
              <a:ext uri="{FF2B5EF4-FFF2-40B4-BE49-F238E27FC236}">
                <a16:creationId xmlns:a16="http://schemas.microsoft.com/office/drawing/2014/main" id="{28DBCA27-0309-83B7-F3AE-FD16D212B6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6034" y="2245001"/>
            <a:ext cx="915258" cy="70684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3">
            <a:extLst>
              <a:ext uri="{FF2B5EF4-FFF2-40B4-BE49-F238E27FC236}">
                <a16:creationId xmlns:a16="http://schemas.microsoft.com/office/drawing/2014/main" id="{24B9B23F-BE1B-6D46-09A3-89818E56D362}"/>
              </a:ext>
            </a:extLst>
          </p:cNvPr>
          <p:cNvSpPr txBox="1">
            <a:spLocks noChangeArrowheads="1"/>
          </p:cNvSpPr>
          <p:nvPr/>
        </p:nvSpPr>
        <p:spPr bwMode="auto">
          <a:xfrm>
            <a:off x="10931892" y="1320229"/>
            <a:ext cx="117361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MAGIC </a:t>
            </a:r>
            <a:r>
              <a:rPr kumimoji="0" lang="it-IT" sz="1400" b="0" i="0" u="none" strike="noStrike" kern="1200" cap="none" spc="0" normalizeH="0" baseline="0" noProof="0" dirty="0" err="1">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coll</a:t>
            </a: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 2023</a:t>
            </a:r>
          </a:p>
        </p:txBody>
      </p:sp>
      <p:sp>
        <p:nvSpPr>
          <p:cNvPr id="27" name="TextBox 8">
            <a:extLst>
              <a:ext uri="{FF2B5EF4-FFF2-40B4-BE49-F238E27FC236}">
                <a16:creationId xmlns:a16="http://schemas.microsoft.com/office/drawing/2014/main" id="{FB9F6FAD-EC21-569F-A38F-C0AC3572FD6A}"/>
              </a:ext>
            </a:extLst>
          </p:cNvPr>
          <p:cNvSpPr txBox="1"/>
          <p:nvPr/>
        </p:nvSpPr>
        <p:spPr>
          <a:xfrm>
            <a:off x="134627" y="3371392"/>
            <a:ext cx="2631606" cy="400110"/>
          </a:xfrm>
          <a:prstGeom prst="rect">
            <a:avLst/>
          </a:prstGeom>
          <a:noFill/>
          <a:ln w="25400">
            <a:solidFill>
              <a:srgbClr val="FFC000"/>
            </a:solidFill>
          </a:ln>
        </p:spPr>
        <p:txBody>
          <a:bodyPr wrap="square" rtlCol="0">
            <a:spAutoFit/>
          </a:bodyPr>
          <a:lstStyle/>
          <a:p>
            <a:r>
              <a:rPr lang="en-US" sz="2000" dirty="0">
                <a:solidFill>
                  <a:schemeClr val="bg1"/>
                </a:solidFill>
                <a:latin typeface="Segoe Print" panose="02000600000000000000" pitchFamily="2" charset="0"/>
              </a:rPr>
              <a:t>Propagation study </a:t>
            </a:r>
          </a:p>
        </p:txBody>
      </p:sp>
      <p:pic>
        <p:nvPicPr>
          <p:cNvPr id="28" name="Immagine 27">
            <a:extLst>
              <a:ext uri="{FF2B5EF4-FFF2-40B4-BE49-F238E27FC236}">
                <a16:creationId xmlns:a16="http://schemas.microsoft.com/office/drawing/2014/main" id="{1ABF71A8-9F12-4108-F353-041546BE16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27679" y="3371392"/>
            <a:ext cx="655838" cy="434210"/>
          </a:xfrm>
          <a:prstGeom prst="rect">
            <a:avLst/>
          </a:prstGeom>
        </p:spPr>
      </p:pic>
      <p:pic>
        <p:nvPicPr>
          <p:cNvPr id="3" name="Immagine 2" descr="Immagine che contiene testo, schermata, grafica, Elementi grafici&#10;&#10;Descrizione generata automaticamente">
            <a:extLst>
              <a:ext uri="{FF2B5EF4-FFF2-40B4-BE49-F238E27FC236}">
                <a16:creationId xmlns:a16="http://schemas.microsoft.com/office/drawing/2014/main" id="{3AD0B204-6A95-481B-7F9B-AE7D30598B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98951" y="516071"/>
            <a:ext cx="2450551" cy="2029000"/>
          </a:xfrm>
          <a:prstGeom prst="rect">
            <a:avLst/>
          </a:prstGeom>
        </p:spPr>
      </p:pic>
      <p:pic>
        <p:nvPicPr>
          <p:cNvPr id="6" name="Immagine 5" descr="Immagine che contiene testo, diagramma, linea, Diagramma&#10;&#10;Descrizione generata automaticamente">
            <a:extLst>
              <a:ext uri="{FF2B5EF4-FFF2-40B4-BE49-F238E27FC236}">
                <a16:creationId xmlns:a16="http://schemas.microsoft.com/office/drawing/2014/main" id="{0660327F-4558-0B51-22D1-6FA0550EE2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3055" y="2213686"/>
            <a:ext cx="2912447" cy="2027385"/>
          </a:xfrm>
          <a:prstGeom prst="rect">
            <a:avLst/>
          </a:prstGeom>
        </p:spPr>
      </p:pic>
      <p:pic>
        <p:nvPicPr>
          <p:cNvPr id="14" name="Immagine 13">
            <a:extLst>
              <a:ext uri="{FF2B5EF4-FFF2-40B4-BE49-F238E27FC236}">
                <a16:creationId xmlns:a16="http://schemas.microsoft.com/office/drawing/2014/main" id="{C9EBF132-4800-F29D-49FB-8D98800548DC}"/>
              </a:ext>
            </a:extLst>
          </p:cNvPr>
          <p:cNvPicPr>
            <a:picLocks noChangeAspect="1"/>
          </p:cNvPicPr>
          <p:nvPr/>
        </p:nvPicPr>
        <p:blipFill>
          <a:blip r:embed="rId12"/>
          <a:stretch>
            <a:fillRect/>
          </a:stretch>
        </p:blipFill>
        <p:spPr>
          <a:xfrm>
            <a:off x="8649502" y="516220"/>
            <a:ext cx="2143431" cy="2027385"/>
          </a:xfrm>
          <a:prstGeom prst="rect">
            <a:avLst/>
          </a:prstGeom>
        </p:spPr>
      </p:pic>
      <p:sp>
        <p:nvSpPr>
          <p:cNvPr id="19" name="TextBox 3">
            <a:extLst>
              <a:ext uri="{FF2B5EF4-FFF2-40B4-BE49-F238E27FC236}">
                <a16:creationId xmlns:a16="http://schemas.microsoft.com/office/drawing/2014/main" id="{6C4296CB-C33D-3D8E-2E2A-C3DC73354308}"/>
              </a:ext>
            </a:extLst>
          </p:cNvPr>
          <p:cNvSpPr txBox="1">
            <a:spLocks noChangeArrowheads="1"/>
          </p:cNvSpPr>
          <p:nvPr/>
        </p:nvSpPr>
        <p:spPr bwMode="auto">
          <a:xfrm>
            <a:off x="6565472" y="2522867"/>
            <a:ext cx="148954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Fang</a:t>
            </a: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+ 2022</a:t>
            </a:r>
          </a:p>
        </p:txBody>
      </p:sp>
      <p:sp>
        <p:nvSpPr>
          <p:cNvPr id="24" name="CasellaDiTesto 23">
            <a:extLst>
              <a:ext uri="{FF2B5EF4-FFF2-40B4-BE49-F238E27FC236}">
                <a16:creationId xmlns:a16="http://schemas.microsoft.com/office/drawing/2014/main" id="{E4C01195-0E59-DB2C-039C-D910D7557755}"/>
              </a:ext>
            </a:extLst>
          </p:cNvPr>
          <p:cNvSpPr txBox="1"/>
          <p:nvPr/>
        </p:nvSpPr>
        <p:spPr>
          <a:xfrm>
            <a:off x="5585660" y="2997697"/>
            <a:ext cx="3709686" cy="923330"/>
          </a:xfrm>
          <a:prstGeom prst="rect">
            <a:avLst/>
          </a:prstGeom>
          <a:noFill/>
        </p:spPr>
        <p:txBody>
          <a:bodyPr wrap="square">
            <a:spAutoFit/>
          </a:bodyPr>
          <a:lstStyle/>
          <a:p>
            <a:pPr algn="ctr"/>
            <a:r>
              <a:rPr lang="en-US" sz="1800" dirty="0">
                <a:solidFill>
                  <a:schemeClr val="bg1"/>
                </a:solidFill>
                <a:latin typeface="Segoe Print" panose="02000600000000000000" pitchFamily="2" charset="0"/>
              </a:rPr>
              <a:t>Fermi-LAT and MAGIC detection </a:t>
            </a:r>
            <a:r>
              <a:rPr lang="en-US" sz="1800" dirty="0" err="1">
                <a:solidFill>
                  <a:schemeClr val="bg1"/>
                </a:solidFill>
                <a:latin typeface="Segoe Print" panose="02000600000000000000" pitchFamily="2" charset="0"/>
              </a:rPr>
              <a:t>favoured</a:t>
            </a:r>
            <a:r>
              <a:rPr lang="en-US" sz="1800" dirty="0">
                <a:solidFill>
                  <a:schemeClr val="bg1"/>
                </a:solidFill>
                <a:latin typeface="Segoe Print" panose="02000600000000000000" pitchFamily="2" charset="0"/>
              </a:rPr>
              <a:t> hadrons from SNR/MC interaction</a:t>
            </a:r>
          </a:p>
        </p:txBody>
      </p:sp>
    </p:spTree>
    <p:extLst>
      <p:ext uri="{BB962C8B-B14F-4D97-AF65-F5344CB8AC3E}">
        <p14:creationId xmlns:p14="http://schemas.microsoft.com/office/powerpoint/2010/main" val="1330725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par>
                                <p:cTn id="17" presetID="5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par>
                                <p:cTn id="37" presetID="53" presetClass="entr" presetSubtype="16"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CE0C935-663D-562E-997F-1D69D07A8E1A}"/>
              </a:ext>
            </a:extLst>
          </p:cNvPr>
          <p:cNvPicPr>
            <a:picLocks noChangeAspect="1"/>
          </p:cNvPicPr>
          <p:nvPr/>
        </p:nvPicPr>
        <p:blipFill>
          <a:blip r:embed="rId2"/>
          <a:stretch>
            <a:fillRect/>
          </a:stretch>
        </p:blipFill>
        <p:spPr>
          <a:xfrm>
            <a:off x="1859379" y="738478"/>
            <a:ext cx="8473242" cy="5665061"/>
          </a:xfrm>
          <a:prstGeom prst="rect">
            <a:avLst/>
          </a:prstGeom>
        </p:spPr>
      </p:pic>
      <p:sp>
        <p:nvSpPr>
          <p:cNvPr id="4" name="Rettangolo 24">
            <a:extLst>
              <a:ext uri="{FF2B5EF4-FFF2-40B4-BE49-F238E27FC236}">
                <a16:creationId xmlns:a16="http://schemas.microsoft.com/office/drawing/2014/main" id="{CC75E0D3-D1C2-829A-DE60-D001F717F008}"/>
              </a:ext>
            </a:extLst>
          </p:cNvPr>
          <p:cNvSpPr/>
          <p:nvPr/>
        </p:nvSpPr>
        <p:spPr>
          <a:xfrm>
            <a:off x="1712315" y="20904"/>
            <a:ext cx="8861721"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More kinds of source is "</a:t>
            </a:r>
            <a:r>
              <a:rPr lang="en-US"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mel</a:t>
            </a:r>
            <a:r>
              <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en-US"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che</a:t>
            </a:r>
            <a:r>
              <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one"</a:t>
            </a:r>
          </a:p>
        </p:txBody>
      </p:sp>
      <p:sp>
        <p:nvSpPr>
          <p:cNvPr id="2" name="TextBox 3">
            <a:extLst>
              <a:ext uri="{FF2B5EF4-FFF2-40B4-BE49-F238E27FC236}">
                <a16:creationId xmlns:a16="http://schemas.microsoft.com/office/drawing/2014/main" id="{42E5B8D6-7546-39CC-94D4-F7B1A756BE5E}"/>
              </a:ext>
            </a:extLst>
          </p:cNvPr>
          <p:cNvSpPr txBox="1">
            <a:spLocks noChangeArrowheads="1"/>
          </p:cNvSpPr>
          <p:nvPr/>
        </p:nvSpPr>
        <p:spPr bwMode="auto">
          <a:xfrm>
            <a:off x="1859379" y="6034207"/>
            <a:ext cx="287356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srgbClr val="FF0000"/>
                </a:solidFill>
                <a:effectLst/>
                <a:uLnTx/>
                <a:uFillTx/>
                <a:latin typeface="MV Boli" panose="02000500030200090000" pitchFamily="2" charset="0"/>
                <a:ea typeface="Microsoft YaHei Light" panose="020B0502040204020203" pitchFamily="34" charset="-122"/>
                <a:cs typeface="MV Boli" panose="02000500030200090000" pitchFamily="2" charset="0"/>
              </a:rPr>
              <a:t>Vieu&amp;Revill</a:t>
            </a:r>
            <a:r>
              <a:rPr kumimoji="0" lang="it-IT" sz="1800" b="0" i="0" u="none" strike="noStrike" kern="1200" cap="none" spc="0" normalizeH="0" baseline="0" noProof="0" dirty="0">
                <a:ln>
                  <a:noFill/>
                </a:ln>
                <a:solidFill>
                  <a:srgbClr val="FF0000"/>
                </a:solidFill>
                <a:effectLst/>
                <a:uLnTx/>
                <a:uFillTx/>
                <a:latin typeface="MV Boli" panose="02000500030200090000" pitchFamily="2" charset="0"/>
                <a:ea typeface="Microsoft YaHei Light" panose="020B0502040204020203" pitchFamily="34" charset="-122"/>
                <a:cs typeface="MV Boli" panose="02000500030200090000" pitchFamily="2" charset="0"/>
              </a:rPr>
              <a:t> 2023</a:t>
            </a:r>
          </a:p>
        </p:txBody>
      </p:sp>
    </p:spTree>
    <p:extLst>
      <p:ext uri="{BB962C8B-B14F-4D97-AF65-F5344CB8AC3E}">
        <p14:creationId xmlns:p14="http://schemas.microsoft.com/office/powerpoint/2010/main" val="10379913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numero, Parallelo, schermata&#10;&#10;Descrizione generata automaticamente">
            <a:extLst>
              <a:ext uri="{FF2B5EF4-FFF2-40B4-BE49-F238E27FC236}">
                <a16:creationId xmlns:a16="http://schemas.microsoft.com/office/drawing/2014/main" id="{FB68D67A-3EED-D1FE-07D7-ECF229DD2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51" y="87922"/>
            <a:ext cx="7061410" cy="6682153"/>
          </a:xfrm>
          <a:prstGeom prst="rect">
            <a:avLst/>
          </a:prstGeom>
        </p:spPr>
      </p:pic>
      <p:sp>
        <p:nvSpPr>
          <p:cNvPr id="8" name="TextBox 7">
            <a:extLst>
              <a:ext uri="{FF2B5EF4-FFF2-40B4-BE49-F238E27FC236}">
                <a16:creationId xmlns:a16="http://schemas.microsoft.com/office/drawing/2014/main" id="{818B00FD-E997-06C9-CDC6-A0DB066DBEE2}"/>
              </a:ext>
            </a:extLst>
          </p:cNvPr>
          <p:cNvSpPr txBox="1"/>
          <p:nvPr/>
        </p:nvSpPr>
        <p:spPr>
          <a:xfrm>
            <a:off x="7088951" y="6173862"/>
            <a:ext cx="1909769" cy="646331"/>
          </a:xfrm>
          <a:prstGeom prst="rect">
            <a:avLst/>
          </a:prstGeom>
          <a:noFill/>
        </p:spPr>
        <p:txBody>
          <a:bodyPr wrap="square" rtlCol="0">
            <a:spAutoFit/>
          </a:bodyPr>
          <a:lstStyle/>
          <a:p>
            <a:pPr algn="ctr"/>
            <a:r>
              <a:rPr lang="en-US" dirty="0" err="1">
                <a:solidFill>
                  <a:schemeClr val="bg1"/>
                </a:solidFill>
                <a:latin typeface="Segoe Print" panose="02000600000000000000" pitchFamily="2" charset="0"/>
              </a:rPr>
              <a:t>MC&amp;Giuliani</a:t>
            </a:r>
            <a:r>
              <a:rPr lang="en-US" dirty="0">
                <a:solidFill>
                  <a:schemeClr val="bg1"/>
                </a:solidFill>
                <a:latin typeface="Segoe Print" panose="02000600000000000000" pitchFamily="2" charset="0"/>
              </a:rPr>
              <a:t> 2023</a:t>
            </a:r>
          </a:p>
        </p:txBody>
      </p:sp>
      <p:sp>
        <p:nvSpPr>
          <p:cNvPr id="2" name="Ovale 1">
            <a:extLst>
              <a:ext uri="{FF2B5EF4-FFF2-40B4-BE49-F238E27FC236}">
                <a16:creationId xmlns:a16="http://schemas.microsoft.com/office/drawing/2014/main" id="{CAF40D7F-46C1-5D8E-F998-7EC8F1F2A875}"/>
              </a:ext>
            </a:extLst>
          </p:cNvPr>
          <p:cNvSpPr/>
          <p:nvPr/>
        </p:nvSpPr>
        <p:spPr>
          <a:xfrm>
            <a:off x="7277491" y="524215"/>
            <a:ext cx="2451798" cy="14168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Segoe Print" panose="02000600000000000000" pitchFamily="2" charset="0"/>
              </a:rPr>
              <a:t>HIGHEST ENERGY SENSITIVITY</a:t>
            </a:r>
          </a:p>
        </p:txBody>
      </p:sp>
      <p:sp>
        <p:nvSpPr>
          <p:cNvPr id="9" name="Ovale 8">
            <a:extLst>
              <a:ext uri="{FF2B5EF4-FFF2-40B4-BE49-F238E27FC236}">
                <a16:creationId xmlns:a16="http://schemas.microsoft.com/office/drawing/2014/main" id="{60F73871-3157-3479-DC81-B06CFC6C7FEA}"/>
              </a:ext>
            </a:extLst>
          </p:cNvPr>
          <p:cNvSpPr/>
          <p:nvPr/>
        </p:nvSpPr>
        <p:spPr>
          <a:xfrm>
            <a:off x="9567008" y="1802613"/>
            <a:ext cx="2451798" cy="11409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Segoe Print" panose="02000600000000000000" pitchFamily="2" charset="0"/>
              </a:rPr>
              <a:t>WIDE BAND SENSITIVITY</a:t>
            </a:r>
          </a:p>
        </p:txBody>
      </p:sp>
      <p:sp>
        <p:nvSpPr>
          <p:cNvPr id="10" name="Ovale 9">
            <a:extLst>
              <a:ext uri="{FF2B5EF4-FFF2-40B4-BE49-F238E27FC236}">
                <a16:creationId xmlns:a16="http://schemas.microsoft.com/office/drawing/2014/main" id="{752C3976-ADB3-F0A7-98CE-D121410B1AC5}"/>
              </a:ext>
            </a:extLst>
          </p:cNvPr>
          <p:cNvSpPr/>
          <p:nvPr/>
        </p:nvSpPr>
        <p:spPr>
          <a:xfrm>
            <a:off x="7441614" y="3159795"/>
            <a:ext cx="2761912" cy="141681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Segoe Print" panose="02000600000000000000" pitchFamily="2" charset="0"/>
              </a:rPr>
              <a:t>GOOD ANGUKAR RESOLUTION</a:t>
            </a:r>
          </a:p>
        </p:txBody>
      </p:sp>
      <p:sp>
        <p:nvSpPr>
          <p:cNvPr id="11" name="Ovale 10">
            <a:extLst>
              <a:ext uri="{FF2B5EF4-FFF2-40B4-BE49-F238E27FC236}">
                <a16:creationId xmlns:a16="http://schemas.microsoft.com/office/drawing/2014/main" id="{4DFD3CB1-7D84-CCA9-DE1D-480939803909}"/>
              </a:ext>
            </a:extLst>
          </p:cNvPr>
          <p:cNvSpPr/>
          <p:nvPr/>
        </p:nvSpPr>
        <p:spPr>
          <a:xfrm>
            <a:off x="9567008" y="4947963"/>
            <a:ext cx="2359285" cy="1225899"/>
          </a:xfrm>
          <a:prstGeom prst="ellipse">
            <a:avLst/>
          </a:prstGeom>
          <a:solidFill>
            <a:srgbClr val="2E1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Segoe Print" panose="02000600000000000000" pitchFamily="2" charset="0"/>
              </a:rPr>
              <a:t>NEUTRINOS</a:t>
            </a:r>
          </a:p>
        </p:txBody>
      </p:sp>
      <p:sp>
        <p:nvSpPr>
          <p:cNvPr id="4" name="Ovale 3">
            <a:extLst>
              <a:ext uri="{FF2B5EF4-FFF2-40B4-BE49-F238E27FC236}">
                <a16:creationId xmlns:a16="http://schemas.microsoft.com/office/drawing/2014/main" id="{FC44ED32-90F8-2BA3-66AF-E8D5D83C9214}"/>
              </a:ext>
            </a:extLst>
          </p:cNvPr>
          <p:cNvSpPr/>
          <p:nvPr/>
        </p:nvSpPr>
        <p:spPr>
          <a:xfrm>
            <a:off x="3994481" y="241335"/>
            <a:ext cx="1408214" cy="65788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997342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4">
            <a:extLst>
              <a:ext uri="{FF2B5EF4-FFF2-40B4-BE49-F238E27FC236}">
                <a16:creationId xmlns:a16="http://schemas.microsoft.com/office/drawing/2014/main" id="{A511484A-CC41-057C-AFE2-C3772CE96A02}"/>
              </a:ext>
            </a:extLst>
          </p:cNvPr>
          <p:cNvSpPr/>
          <p:nvPr/>
        </p:nvSpPr>
        <p:spPr>
          <a:xfrm>
            <a:off x="2075371" y="10856"/>
            <a:ext cx="8135560"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What</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we</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need</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in the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next</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future?</a:t>
            </a:r>
          </a:p>
        </p:txBody>
      </p:sp>
      <p:sp>
        <p:nvSpPr>
          <p:cNvPr id="4" name="Rettangolo 3">
            <a:extLst>
              <a:ext uri="{FF2B5EF4-FFF2-40B4-BE49-F238E27FC236}">
                <a16:creationId xmlns:a16="http://schemas.microsoft.com/office/drawing/2014/main" id="{5AE4AAA5-5A88-EDF8-9348-35DA8649FBD6}"/>
              </a:ext>
            </a:extLst>
          </p:cNvPr>
          <p:cNvSpPr/>
          <p:nvPr/>
        </p:nvSpPr>
        <p:spPr>
          <a:xfrm>
            <a:off x="0" y="657187"/>
            <a:ext cx="12192000" cy="6186309"/>
          </a:xfrm>
          <a:prstGeom prst="rect">
            <a:avLst/>
          </a:prstGeom>
        </p:spPr>
        <p:txBody>
          <a:bodyPr wrap="square">
            <a:spAutoFit/>
          </a:bodyPr>
          <a:lstStyle/>
          <a:p>
            <a:pPr marL="342900" lvl="0" indent="-342900">
              <a:buFont typeface="Wingdings" panose="05000000000000000000" pitchFamily="2" charset="2"/>
              <a:buChar char="§"/>
              <a:defRPr/>
            </a:pPr>
            <a:r>
              <a:rPr lang="en-GB" sz="2200" dirty="0">
                <a:solidFill>
                  <a:schemeClr val="bg1"/>
                </a:solidFill>
                <a:latin typeface="Segoe Print" panose="02000600000000000000" pitchFamily="2" charset="0"/>
                <a:ea typeface="Handwriting - Dakota" charset="0"/>
                <a:cs typeface="Handwriting - Dakota" charset="0"/>
                <a:sym typeface="Wingdings" panose="05000000000000000000" pitchFamily="2" charset="2"/>
              </a:rPr>
              <a:t>Wide </a:t>
            </a:r>
            <a:r>
              <a:rPr lang="en-GB" sz="2200" dirty="0" err="1">
                <a:solidFill>
                  <a:schemeClr val="bg1"/>
                </a:solidFill>
                <a:latin typeface="Segoe Print" panose="02000600000000000000" pitchFamily="2" charset="0"/>
                <a:ea typeface="Handwriting - Dakota" charset="0"/>
                <a:cs typeface="Handwriting - Dakota" charset="0"/>
                <a:sym typeface="Wingdings" panose="05000000000000000000" pitchFamily="2" charset="2"/>
              </a:rPr>
              <a:t>FoV</a:t>
            </a:r>
            <a:r>
              <a:rPr lang="en-GB" sz="2200" dirty="0">
                <a:solidFill>
                  <a:schemeClr val="bg1"/>
                </a:solidFill>
                <a:latin typeface="Segoe Print" panose="02000600000000000000" pitchFamily="2" charset="0"/>
                <a:ea typeface="Handwriting - Dakota" charset="0"/>
                <a:cs typeface="Handwriting - Dakota" charset="0"/>
                <a:sym typeface="Wingdings" panose="05000000000000000000" pitchFamily="2" charset="2"/>
              </a:rPr>
              <a:t> with almost homogeneous off-axis acceptance</a:t>
            </a:r>
          </a:p>
          <a:p>
            <a:pPr marL="800100" lvl="1" indent="-342900">
              <a:buFont typeface="Wingdings" panose="05000000000000000000" pitchFamily="2" charset="2"/>
              <a:buChar char="ü"/>
              <a:defRPr/>
            </a:pPr>
            <a:r>
              <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rPr>
              <a:t>Multi-target fields, surveys, and extended sources (GC, SNRs, </a:t>
            </a:r>
            <a:r>
              <a:rPr lang="en-GB" sz="2200" dirty="0" err="1">
                <a:solidFill>
                  <a:srgbClr val="FFC000"/>
                </a:solidFill>
                <a:latin typeface="Segoe Print" panose="02000600000000000000" pitchFamily="2" charset="0"/>
                <a:ea typeface="Handwriting - Dakota" charset="0"/>
                <a:cs typeface="Handwriting - Dakota" charset="0"/>
                <a:sym typeface="Wingdings" panose="05000000000000000000" pitchFamily="2" charset="2"/>
              </a:rPr>
              <a:t>TeV</a:t>
            </a:r>
            <a:r>
              <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rPr>
              <a:t> halos)</a:t>
            </a:r>
          </a:p>
          <a:p>
            <a:pPr marL="800100" lvl="1" indent="-342900">
              <a:buFont typeface="Wingdings" panose="05000000000000000000" pitchFamily="2" charset="2"/>
              <a:buChar char="ü"/>
              <a:defRPr/>
            </a:pPr>
            <a:r>
              <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rPr>
              <a:t>Enhanced chance for serendipitous discoveries</a:t>
            </a:r>
          </a:p>
          <a:p>
            <a:pPr marL="800100" lvl="1" indent="-342900">
              <a:buFont typeface="Wingdings" panose="05000000000000000000" pitchFamily="2" charset="2"/>
              <a:buChar char="ü"/>
              <a:defRPr/>
            </a:pPr>
            <a:endParaRPr lang="it-IT" sz="2200" dirty="0">
              <a:solidFill>
                <a:srgbClr val="F76F09"/>
              </a:solidFill>
              <a:latin typeface="Segoe Print" panose="02000600000000000000" pitchFamily="2" charset="0"/>
              <a:ea typeface="Handwriting - Dakota" charset="0"/>
              <a:cs typeface="Handwriting - Dakota"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2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Sensitivity: better than current IACTs (E &gt; 10 </a:t>
            </a:r>
            <a:r>
              <a:rPr kumimoji="0" lang="en-GB" sz="2200" b="0" i="0" u="none" strike="noStrike" kern="1200" cap="none" spc="0" normalizeH="0" baseline="0" noProof="0" dirty="0" err="1">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TeV</a:t>
            </a:r>
            <a:r>
              <a:rPr kumimoji="0" lang="en-GB" sz="22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Extended spectra </a:t>
            </a:r>
            <a:r>
              <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rPr>
              <a:t>for </a:t>
            </a:r>
            <a:r>
              <a:rPr kumimoji="0" lang="en-GB" sz="2200" b="0"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PeVatron</a:t>
            </a: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 confirmation and </a:t>
            </a:r>
            <a:r>
              <a:rPr kumimoji="0" lang="en-GB" sz="2200" b="0"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lepto</a:t>
            </a: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a:t>
            </a:r>
            <a:r>
              <a:rPr kumimoji="0" lang="en-GB" sz="2200" b="0"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hadro</a:t>
            </a: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 origin discerning (SNRs, Micro-quasars, PWN)</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Diffusion coefficient constraints (Gamma-</a:t>
            </a:r>
            <a:r>
              <a:rPr kumimoji="0" lang="en-GB" sz="2200" b="0"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Cygni</a:t>
            </a: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 SNRs, </a:t>
            </a:r>
            <a:r>
              <a:rPr kumimoji="0" lang="en-GB" sz="2200" b="0"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TeV</a:t>
            </a: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 halos)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F76F09"/>
              </a:solidFill>
              <a:effectLst/>
              <a:uLnTx/>
              <a:uFillTx/>
              <a:latin typeface="Segoe Print" panose="02000600000000000000" pitchFamily="2" charset="0"/>
              <a:ea typeface="Handwriting - Dakota" charset="0"/>
              <a:cs typeface="Handwriting - Dakota" charset="0"/>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2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Energy/Angular resolution: ≤ 10% / ≤ 0.1° (E ≤ 10 </a:t>
            </a:r>
            <a:r>
              <a:rPr kumimoji="0" lang="en-GB" sz="2200" b="0" i="0" u="none" strike="noStrike" kern="1200" cap="none" spc="0" normalizeH="0" baseline="0" noProof="0" dirty="0" err="1">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TeV</a:t>
            </a:r>
            <a:r>
              <a:rPr kumimoji="0" lang="en-GB" sz="22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Characterize extended sources morphology </a:t>
            </a:r>
          </a:p>
          <a:p>
            <a:pPr marL="1257300" lvl="2" indent="-342900">
              <a:buFont typeface="Wingdings" panose="05000000000000000000" pitchFamily="2" charset="2"/>
              <a:buChar char="ü"/>
              <a:defRPr/>
            </a:pPr>
            <a:r>
              <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rPr>
              <a:t>Energy dependence</a:t>
            </a:r>
          </a:p>
          <a:p>
            <a:pPr marL="1257300" lvl="2" indent="-342900">
              <a:buFont typeface="Wingdings" panose="05000000000000000000" pitchFamily="2" charset="2"/>
              <a:buChar char="ü"/>
              <a:defRPr/>
            </a:pP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Identification acceleration regions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rPr>
              <a:t>MW association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rPr>
              <a:t>Spectral Shape (hadrons vs leptons)</a:t>
            </a:r>
          </a:p>
          <a:p>
            <a:pPr lvl="2">
              <a:defRPr/>
            </a:pPr>
            <a:endPar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endParaRPr>
          </a:p>
          <a:p>
            <a:pPr lvl="8">
              <a:defRPr/>
            </a:pPr>
            <a:r>
              <a:rPr lang="en-GB" sz="2200" dirty="0">
                <a:solidFill>
                  <a:schemeClr val="bg1"/>
                </a:solidFill>
                <a:latin typeface="Segoe Print" panose="02000600000000000000" pitchFamily="2" charset="0"/>
                <a:ea typeface="Handwriting - Dakota" charset="0"/>
                <a:cs typeface="Handwriting - Dakota" charset="0"/>
                <a:sym typeface="Wingdings" panose="05000000000000000000" pitchFamily="2" charset="2"/>
              </a:rPr>
              <a:t>		And we would like also </a:t>
            </a:r>
          </a:p>
          <a:p>
            <a:pPr lvl="8">
              <a:defRPr/>
            </a:pPr>
            <a:r>
              <a:rPr lang="en-GB" sz="2200" dirty="0">
                <a:solidFill>
                  <a:schemeClr val="bg1"/>
                </a:solidFill>
                <a:latin typeface="Segoe Print" panose="02000600000000000000" pitchFamily="2" charset="0"/>
                <a:ea typeface="Handwriting - Dakota" charset="0"/>
                <a:cs typeface="Handwriting - Dakota" charset="0"/>
                <a:sym typeface="Wingdings" panose="05000000000000000000" pitchFamily="2" charset="2"/>
              </a:rPr>
              <a:t>		a neutrino detection, thanks!</a:t>
            </a:r>
            <a:endPar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endParaRPr>
          </a:p>
        </p:txBody>
      </p:sp>
      <p:pic>
        <p:nvPicPr>
          <p:cNvPr id="7" name="Immagine 6" descr="Immagine che contiene testo, persona, cravatta&#10;&#10;Descrizione generata automaticamente">
            <a:extLst>
              <a:ext uri="{FF2B5EF4-FFF2-40B4-BE49-F238E27FC236}">
                <a16:creationId xmlns:a16="http://schemas.microsoft.com/office/drawing/2014/main" id="{D18C6052-5398-5B5E-EBB2-45586E9820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6211" y="4959531"/>
            <a:ext cx="2205789" cy="1887613"/>
          </a:xfrm>
          <a:prstGeom prst="rect">
            <a:avLst/>
          </a:prstGeom>
        </p:spPr>
      </p:pic>
    </p:spTree>
    <p:extLst>
      <p:ext uri="{BB962C8B-B14F-4D97-AF65-F5344CB8AC3E}">
        <p14:creationId xmlns:p14="http://schemas.microsoft.com/office/powerpoint/2010/main" val="24367478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wipe(left)">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left)">
                                      <p:cBhvr>
                                        <p:cTn id="19" dur="500"/>
                                        <p:tgtEl>
                                          <p:spTgt spid="4">
                                            <p:txEl>
                                              <p:pRg st="4" end="4"/>
                                            </p:txEl>
                                          </p:spTgt>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wipe(left)">
                                      <p:cBhvr>
                                        <p:cTn id="23" dur="500"/>
                                        <p:tgtEl>
                                          <p:spTgt spid="4">
                                            <p:txEl>
                                              <p:pRg st="5" end="5"/>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wipe(left)">
                                      <p:cBhvr>
                                        <p:cTn id="26" dur="500"/>
                                        <p:tgtEl>
                                          <p:spTgt spid="4">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wipe(left)">
                                      <p:cBhvr>
                                        <p:cTn id="31" dur="500"/>
                                        <p:tgtEl>
                                          <p:spTgt spid="4">
                                            <p:txEl>
                                              <p:pRg st="8" end="8"/>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wipe(left)">
                                      <p:cBhvr>
                                        <p:cTn id="34" dur="500"/>
                                        <p:tgtEl>
                                          <p:spTgt spid="4">
                                            <p:txEl>
                                              <p:pRg st="9" end="9"/>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Effect transition="in" filter="wipe(left)">
                                      <p:cBhvr>
                                        <p:cTn id="37" dur="500"/>
                                        <p:tgtEl>
                                          <p:spTgt spid="4">
                                            <p:txEl>
                                              <p:pRg st="10" end="10"/>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4">
                                            <p:txEl>
                                              <p:pRg st="11" end="11"/>
                                            </p:txEl>
                                          </p:spTgt>
                                        </p:tgtEl>
                                        <p:attrNameLst>
                                          <p:attrName>style.visibility</p:attrName>
                                        </p:attrNameLst>
                                      </p:cBhvr>
                                      <p:to>
                                        <p:strVal val="visible"/>
                                      </p:to>
                                    </p:set>
                                    <p:animEffect transition="in" filter="wipe(left)">
                                      <p:cBhvr>
                                        <p:cTn id="40" dur="500"/>
                                        <p:tgtEl>
                                          <p:spTgt spid="4">
                                            <p:txEl>
                                              <p:pRg st="11" end="11"/>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4">
                                            <p:txEl>
                                              <p:pRg st="12" end="12"/>
                                            </p:txEl>
                                          </p:spTgt>
                                        </p:tgtEl>
                                        <p:attrNameLst>
                                          <p:attrName>style.visibility</p:attrName>
                                        </p:attrNameLst>
                                      </p:cBhvr>
                                      <p:to>
                                        <p:strVal val="visible"/>
                                      </p:to>
                                    </p:set>
                                    <p:animEffect transition="in" filter="wipe(left)">
                                      <p:cBhvr>
                                        <p:cTn id="43" dur="500"/>
                                        <p:tgtEl>
                                          <p:spTgt spid="4">
                                            <p:txEl>
                                              <p:pRg st="12" end="12"/>
                                            </p:txEl>
                                          </p:spTgt>
                                        </p:tgtEl>
                                      </p:cBhvr>
                                    </p:animEffect>
                                  </p:childTnLst>
                                </p:cTn>
                              </p:par>
                              <p:par>
                                <p:cTn id="44" presetID="22" presetClass="entr" presetSubtype="8" fill="hold" nodeType="withEffect">
                                  <p:stCondLst>
                                    <p:cond delay="0"/>
                                  </p:stCondLst>
                                  <p:childTnLst>
                                    <p:set>
                                      <p:cBhvr>
                                        <p:cTn id="45" dur="1" fill="hold">
                                          <p:stCondLst>
                                            <p:cond delay="0"/>
                                          </p:stCondLst>
                                        </p:cTn>
                                        <p:tgtEl>
                                          <p:spTgt spid="4">
                                            <p:txEl>
                                              <p:pRg st="13" end="13"/>
                                            </p:txEl>
                                          </p:spTgt>
                                        </p:tgtEl>
                                        <p:attrNameLst>
                                          <p:attrName>style.visibility</p:attrName>
                                        </p:attrNameLst>
                                      </p:cBhvr>
                                      <p:to>
                                        <p:strVal val="visible"/>
                                      </p:to>
                                    </p:set>
                                    <p:animEffect transition="in" filter="wipe(left)">
                                      <p:cBhvr>
                                        <p:cTn id="46" dur="500"/>
                                        <p:tgtEl>
                                          <p:spTgt spid="4">
                                            <p:txEl>
                                              <p:pRg st="13" end="1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
                                            <p:txEl>
                                              <p:pRg st="15" end="15"/>
                                            </p:txEl>
                                          </p:spTgt>
                                        </p:tgtEl>
                                        <p:attrNameLst>
                                          <p:attrName>style.visibility</p:attrName>
                                        </p:attrNameLst>
                                      </p:cBhvr>
                                      <p:to>
                                        <p:strVal val="visible"/>
                                      </p:to>
                                    </p:set>
                                    <p:animEffect transition="in" filter="wipe(left)">
                                      <p:cBhvr>
                                        <p:cTn id="51" dur="500"/>
                                        <p:tgtEl>
                                          <p:spTgt spid="4">
                                            <p:txEl>
                                              <p:pRg st="15" end="15"/>
                                            </p:txEl>
                                          </p:spTgt>
                                        </p:tgtEl>
                                      </p:cBhvr>
                                    </p:animEffect>
                                  </p:childTnLst>
                                </p:cTn>
                              </p:par>
                              <p:par>
                                <p:cTn id="52" presetID="22" presetClass="entr" presetSubtype="8" fill="hold" nodeType="withEffect">
                                  <p:stCondLst>
                                    <p:cond delay="0"/>
                                  </p:stCondLst>
                                  <p:childTnLst>
                                    <p:set>
                                      <p:cBhvr>
                                        <p:cTn id="53" dur="1" fill="hold">
                                          <p:stCondLst>
                                            <p:cond delay="0"/>
                                          </p:stCondLst>
                                        </p:cTn>
                                        <p:tgtEl>
                                          <p:spTgt spid="4">
                                            <p:txEl>
                                              <p:pRg st="16" end="16"/>
                                            </p:txEl>
                                          </p:spTgt>
                                        </p:tgtEl>
                                        <p:attrNameLst>
                                          <p:attrName>style.visibility</p:attrName>
                                        </p:attrNameLst>
                                      </p:cBhvr>
                                      <p:to>
                                        <p:strVal val="visible"/>
                                      </p:to>
                                    </p:set>
                                    <p:animEffect transition="in" filter="wipe(left)">
                                      <p:cBhvr>
                                        <p:cTn id="54" dur="500"/>
                                        <p:tgtEl>
                                          <p:spTgt spid="4">
                                            <p:txEl>
                                              <p:pRg st="16" end="16"/>
                                            </p:txEl>
                                          </p:spTgt>
                                        </p:tgtEl>
                                      </p:cBhvr>
                                    </p:animEffect>
                                  </p:childTnLst>
                                </p:cTn>
                              </p:par>
                            </p:childTnLst>
                          </p:cTn>
                        </p:par>
                        <p:par>
                          <p:cTn id="55" fill="hold">
                            <p:stCondLst>
                              <p:cond delay="500"/>
                            </p:stCondLst>
                            <p:childTnLst>
                              <p:par>
                                <p:cTn id="56" presetID="10" presetClass="entr" presetSubtype="0" fill="hold" nodeType="afterEffect">
                                  <p:stCondLst>
                                    <p:cond delay="20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2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Carattere, diagramma&#10;&#10;Descrizione generata automaticamente">
            <a:extLst>
              <a:ext uri="{FF2B5EF4-FFF2-40B4-BE49-F238E27FC236}">
                <a16:creationId xmlns:a16="http://schemas.microsoft.com/office/drawing/2014/main" id="{EA308D5B-4AE3-F1B3-E280-E0B636E4B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192" y="609599"/>
            <a:ext cx="9995096" cy="5940405"/>
          </a:xfrm>
          <a:prstGeom prst="rect">
            <a:avLst/>
          </a:prstGeom>
        </p:spPr>
      </p:pic>
      <p:sp>
        <p:nvSpPr>
          <p:cNvPr id="6" name="Rettangolo 24">
            <a:extLst>
              <a:ext uri="{FF2B5EF4-FFF2-40B4-BE49-F238E27FC236}">
                <a16:creationId xmlns:a16="http://schemas.microsoft.com/office/drawing/2014/main" id="{5711B273-D86A-5188-79EC-3E23C5D26AA5}"/>
              </a:ext>
            </a:extLst>
          </p:cNvPr>
          <p:cNvSpPr/>
          <p:nvPr/>
        </p:nvSpPr>
        <p:spPr>
          <a:xfrm>
            <a:off x="3709210" y="13202"/>
            <a:ext cx="5088252"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The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current</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VHE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sky</a:t>
            </a:r>
            <a:endPar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sp>
        <p:nvSpPr>
          <p:cNvPr id="7" name="CasellaDiTesto 6">
            <a:extLst>
              <a:ext uri="{FF2B5EF4-FFF2-40B4-BE49-F238E27FC236}">
                <a16:creationId xmlns:a16="http://schemas.microsoft.com/office/drawing/2014/main" id="{6B4F4E7B-357D-D4E8-F185-90B9BDE46B69}"/>
              </a:ext>
            </a:extLst>
          </p:cNvPr>
          <p:cNvSpPr txBox="1"/>
          <p:nvPr/>
        </p:nvSpPr>
        <p:spPr>
          <a:xfrm>
            <a:off x="0" y="6475466"/>
            <a:ext cx="4235455" cy="369332"/>
          </a:xfrm>
          <a:prstGeom prst="rect">
            <a:avLst/>
          </a:prstGeom>
          <a:noFill/>
        </p:spPr>
        <p:txBody>
          <a:bodyPr wrap="none" rtlCol="0">
            <a:spAutoFit/>
          </a:bodyPr>
          <a:lstStyle/>
          <a:p>
            <a:pPr algn="ctr"/>
            <a:r>
              <a:rPr lang="it-IT" dirty="0" err="1">
                <a:solidFill>
                  <a:srgbClr val="FFC000"/>
                </a:solidFill>
                <a:latin typeface="Segoe Print" panose="02000600000000000000" pitchFamily="2" charset="0"/>
              </a:rPr>
              <a:t>Morlino's</a:t>
            </a:r>
            <a:r>
              <a:rPr lang="it-IT" dirty="0">
                <a:solidFill>
                  <a:srgbClr val="FFC000"/>
                </a:solidFill>
                <a:latin typeface="Segoe Print" panose="02000600000000000000" pitchFamily="2" charset="0"/>
              </a:rPr>
              <a:t> talk </a:t>
            </a:r>
            <a:r>
              <a:rPr lang="it-IT" dirty="0" err="1">
                <a:solidFill>
                  <a:srgbClr val="FFC000"/>
                </a:solidFill>
                <a:latin typeface="Segoe Print" panose="02000600000000000000" pitchFamily="2" charset="0"/>
              </a:rPr>
              <a:t>at</a:t>
            </a:r>
            <a:r>
              <a:rPr lang="it-IT" dirty="0">
                <a:solidFill>
                  <a:srgbClr val="FFC000"/>
                </a:solidFill>
                <a:latin typeface="Segoe Print" panose="02000600000000000000" pitchFamily="2" charset="0"/>
              </a:rPr>
              <a:t> CTA CM in 2022</a:t>
            </a:r>
          </a:p>
        </p:txBody>
      </p:sp>
    </p:spTree>
    <p:extLst>
      <p:ext uri="{BB962C8B-B14F-4D97-AF65-F5344CB8AC3E}">
        <p14:creationId xmlns:p14="http://schemas.microsoft.com/office/powerpoint/2010/main" val="16962913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diagramma, grafica&#10;&#10;Descrizione generata automaticamente">
            <a:extLst>
              <a:ext uri="{FF2B5EF4-FFF2-40B4-BE49-F238E27FC236}">
                <a16:creationId xmlns:a16="http://schemas.microsoft.com/office/drawing/2014/main" id="{19838637-89DE-0542-CC54-4CF097C398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87" y="571043"/>
            <a:ext cx="9974826" cy="5999649"/>
          </a:xfrm>
          <a:prstGeom prst="rect">
            <a:avLst/>
          </a:prstGeom>
        </p:spPr>
      </p:pic>
      <p:sp>
        <p:nvSpPr>
          <p:cNvPr id="4" name="Rettangolo 24">
            <a:extLst>
              <a:ext uri="{FF2B5EF4-FFF2-40B4-BE49-F238E27FC236}">
                <a16:creationId xmlns:a16="http://schemas.microsoft.com/office/drawing/2014/main" id="{0B6F8FDD-CFF1-AD18-0A8F-A664C59C526C}"/>
              </a:ext>
            </a:extLst>
          </p:cNvPr>
          <p:cNvSpPr/>
          <p:nvPr/>
        </p:nvSpPr>
        <p:spPr>
          <a:xfrm>
            <a:off x="3870313" y="13202"/>
            <a:ext cx="4766049"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The future VHE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sky</a:t>
            </a:r>
            <a:endPar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sp>
        <p:nvSpPr>
          <p:cNvPr id="5" name="CasellaDiTesto 4">
            <a:extLst>
              <a:ext uri="{FF2B5EF4-FFF2-40B4-BE49-F238E27FC236}">
                <a16:creationId xmlns:a16="http://schemas.microsoft.com/office/drawing/2014/main" id="{35F3D602-F1C9-F574-2CDD-3CE86173E30D}"/>
              </a:ext>
            </a:extLst>
          </p:cNvPr>
          <p:cNvSpPr txBox="1"/>
          <p:nvPr/>
        </p:nvSpPr>
        <p:spPr>
          <a:xfrm>
            <a:off x="0" y="6488668"/>
            <a:ext cx="3645550" cy="369332"/>
          </a:xfrm>
          <a:prstGeom prst="rect">
            <a:avLst/>
          </a:prstGeom>
          <a:noFill/>
        </p:spPr>
        <p:txBody>
          <a:bodyPr wrap="none" rtlCol="0">
            <a:spAutoFit/>
          </a:bodyPr>
          <a:lstStyle/>
          <a:p>
            <a:pPr algn="ctr"/>
            <a:r>
              <a:rPr lang="it-IT" dirty="0" err="1">
                <a:solidFill>
                  <a:srgbClr val="FFC000"/>
                </a:solidFill>
                <a:latin typeface="Segoe Print" panose="02000600000000000000" pitchFamily="2" charset="0"/>
              </a:rPr>
              <a:t>Morlino's</a:t>
            </a:r>
            <a:r>
              <a:rPr lang="it-IT" dirty="0">
                <a:solidFill>
                  <a:srgbClr val="FFC000"/>
                </a:solidFill>
                <a:latin typeface="Segoe Print" panose="02000600000000000000" pitchFamily="2" charset="0"/>
              </a:rPr>
              <a:t> talk </a:t>
            </a:r>
            <a:r>
              <a:rPr lang="it-IT" dirty="0" err="1">
                <a:solidFill>
                  <a:srgbClr val="FFC000"/>
                </a:solidFill>
                <a:latin typeface="Segoe Print" panose="02000600000000000000" pitchFamily="2" charset="0"/>
              </a:rPr>
              <a:t>at</a:t>
            </a:r>
            <a:r>
              <a:rPr lang="it-IT" dirty="0">
                <a:solidFill>
                  <a:srgbClr val="FFC000"/>
                </a:solidFill>
                <a:latin typeface="Segoe Print" panose="02000600000000000000" pitchFamily="2" charset="0"/>
              </a:rPr>
              <a:t> CM in 2022</a:t>
            </a:r>
          </a:p>
        </p:txBody>
      </p:sp>
    </p:spTree>
    <p:extLst>
      <p:ext uri="{BB962C8B-B14F-4D97-AF65-F5344CB8AC3E}">
        <p14:creationId xmlns:p14="http://schemas.microsoft.com/office/powerpoint/2010/main" val="26920064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23" descr="Immagine che contiene cielo, esterni, telescopio&#10;&#10;Descrizione generata automaticamente">
            <a:extLst>
              <a:ext uri="{FF2B5EF4-FFF2-40B4-BE49-F238E27FC236}">
                <a16:creationId xmlns:a16="http://schemas.microsoft.com/office/drawing/2014/main" id="{165AFB6F-73EA-CFC6-D858-798645A2C5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09" r="1796" b="-4"/>
          <a:stretch/>
        </p:blipFill>
        <p:spPr>
          <a:xfrm>
            <a:off x="9901084" y="4916346"/>
            <a:ext cx="2290916" cy="1941654"/>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29" name="Immagine 28" descr="Immagine che contiene cielo, esterni, persone, costa&#10;&#10;Descrizione generata automaticamente">
            <a:extLst>
              <a:ext uri="{FF2B5EF4-FFF2-40B4-BE49-F238E27FC236}">
                <a16:creationId xmlns:a16="http://schemas.microsoft.com/office/drawing/2014/main" id="{779C0038-C627-3F49-5F0B-07B0289BBF79}"/>
              </a:ext>
            </a:extLst>
          </p:cNvPr>
          <p:cNvPicPr>
            <a:picLocks noChangeAspect="1"/>
          </p:cNvPicPr>
          <p:nvPr/>
        </p:nvPicPr>
        <p:blipFill rotWithShape="1">
          <a:blip r:embed="rId4">
            <a:extLst>
              <a:ext uri="{28A0092B-C50C-407E-A947-70E740481C1C}">
                <a14:useLocalDpi xmlns:a14="http://schemas.microsoft.com/office/drawing/2010/main" val="0"/>
              </a:ext>
            </a:extLst>
          </a:blip>
          <a:srcRect t="24998"/>
          <a:stretch/>
        </p:blipFill>
        <p:spPr>
          <a:xfrm>
            <a:off x="8980958" y="1937649"/>
            <a:ext cx="3211042" cy="828008"/>
          </a:xfrm>
          <a:prstGeom prst="rect">
            <a:avLst/>
          </a:prstGeom>
        </p:spPr>
      </p:pic>
      <p:pic>
        <p:nvPicPr>
          <p:cNvPr id="30" name="Immagine 29" descr="Immagine che contiene erba, esterni, parecchi&#10;&#10;Descrizione generata automaticamente">
            <a:extLst>
              <a:ext uri="{FF2B5EF4-FFF2-40B4-BE49-F238E27FC236}">
                <a16:creationId xmlns:a16="http://schemas.microsoft.com/office/drawing/2014/main" id="{8A6B6CA6-D847-FDCF-8C9D-5515D51C5D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0959" y="1038937"/>
            <a:ext cx="3211041" cy="890975"/>
          </a:xfrm>
          <a:prstGeom prst="rect">
            <a:avLst/>
          </a:prstGeom>
        </p:spPr>
      </p:pic>
      <p:pic>
        <p:nvPicPr>
          <p:cNvPr id="31" name="Immagine 30">
            <a:extLst>
              <a:ext uri="{FF2B5EF4-FFF2-40B4-BE49-F238E27FC236}">
                <a16:creationId xmlns:a16="http://schemas.microsoft.com/office/drawing/2014/main" id="{D5586B15-B27E-E192-AEBF-2CC4FE90CB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0702" y="-10692"/>
            <a:ext cx="4815840" cy="1034808"/>
          </a:xfrm>
          <a:prstGeom prst="rect">
            <a:avLst/>
          </a:prstGeom>
          <a:gradFill flip="none" rotWithShape="1">
            <a:gsLst>
              <a:gs pos="4400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3500000" scaled="1"/>
            <a:tileRect/>
          </a:gradFill>
        </p:spPr>
      </p:pic>
      <p:sp>
        <p:nvSpPr>
          <p:cNvPr id="32" name="Rettangolo 31">
            <a:extLst>
              <a:ext uri="{FF2B5EF4-FFF2-40B4-BE49-F238E27FC236}">
                <a16:creationId xmlns:a16="http://schemas.microsoft.com/office/drawing/2014/main" id="{07494D0F-5056-3DDC-FAD9-441D12BCA593}"/>
              </a:ext>
            </a:extLst>
          </p:cNvPr>
          <p:cNvSpPr/>
          <p:nvPr/>
        </p:nvSpPr>
        <p:spPr>
          <a:xfrm>
            <a:off x="9318307" y="1662407"/>
            <a:ext cx="2536343" cy="469734"/>
          </a:xfrm>
          <a:prstGeom prst="rect">
            <a:avLst/>
          </a:prstGeom>
        </p:spPr>
        <p:txBody>
          <a:bodyPr vert="horz" lIns="91440" tIns="45720" rIns="91440" bIns="45720" rtlCol="0">
            <a:norm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solidFill>
                  <a:srgbClr val="FFFF00"/>
                </a:solidFill>
                <a:effectLst/>
                <a:uLnTx/>
                <a:uFillTx/>
                <a:latin typeface="Arial" panose="020B0604020202020204" pitchFamily="34" charset="0"/>
                <a:cs typeface="Arial" panose="020B0604020202020204" pitchFamily="34" charset="0"/>
              </a:rPr>
              <a:t>CTA North (La Palma)</a:t>
            </a:r>
          </a:p>
        </p:txBody>
      </p:sp>
      <p:sp>
        <p:nvSpPr>
          <p:cNvPr id="33" name="Rettangolo 32">
            <a:extLst>
              <a:ext uri="{FF2B5EF4-FFF2-40B4-BE49-F238E27FC236}">
                <a16:creationId xmlns:a16="http://schemas.microsoft.com/office/drawing/2014/main" id="{7E3FAF7B-E997-7E21-2DE6-19E032E14844}"/>
              </a:ext>
            </a:extLst>
          </p:cNvPr>
          <p:cNvSpPr/>
          <p:nvPr/>
        </p:nvSpPr>
        <p:spPr>
          <a:xfrm>
            <a:off x="8406984" y="2559318"/>
            <a:ext cx="4114801" cy="469734"/>
          </a:xfrm>
          <a:prstGeom prst="rect">
            <a:avLst/>
          </a:prstGeom>
        </p:spPr>
        <p:txBody>
          <a:bodyPr vert="horz" lIns="91440" tIns="45720" rIns="91440" bIns="45720" rtlCol="0">
            <a:norm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solidFill>
                  <a:srgbClr val="FFFF00"/>
                </a:solidFill>
                <a:effectLst/>
                <a:uLnTx/>
                <a:uFillTx/>
                <a:latin typeface="Arial" panose="020B0604020202020204" pitchFamily="34" charset="0"/>
                <a:cs typeface="Arial" panose="020B0604020202020204" pitchFamily="34" charset="0"/>
              </a:rPr>
              <a:t>CTA South (</a:t>
            </a:r>
            <a:r>
              <a:rPr kumimoji="0" lang="en-US" sz="1600" b="1" i="0" u="none" strike="noStrike" kern="1200" cap="none" spc="0" normalizeH="0" baseline="0" noProof="0" dirty="0" err="1">
                <a:ln/>
                <a:solidFill>
                  <a:srgbClr val="FFFF00"/>
                </a:solidFill>
                <a:effectLst/>
                <a:uLnTx/>
                <a:uFillTx/>
                <a:latin typeface="Arial" panose="020B0604020202020204" pitchFamily="34" charset="0"/>
                <a:cs typeface="Arial" panose="020B0604020202020204" pitchFamily="34" charset="0"/>
              </a:rPr>
              <a:t>Cile</a:t>
            </a:r>
            <a:r>
              <a:rPr kumimoji="0" lang="en-US" sz="1600" b="1" i="0" u="none" strike="noStrike" kern="1200" cap="none" spc="0" normalizeH="0" baseline="0" noProof="0" dirty="0">
                <a:ln/>
                <a:solidFill>
                  <a:srgbClr val="FFFF00"/>
                </a:solidFill>
                <a:effectLst/>
                <a:uLnTx/>
                <a:uFillTx/>
                <a:latin typeface="Arial" panose="020B0604020202020204" pitchFamily="34" charset="0"/>
                <a:cs typeface="Arial" panose="020B0604020202020204" pitchFamily="34" charset="0"/>
              </a:rPr>
              <a:t>)</a:t>
            </a:r>
          </a:p>
        </p:txBody>
      </p:sp>
      <p:pic>
        <p:nvPicPr>
          <p:cNvPr id="34" name="Immagine 33">
            <a:extLst>
              <a:ext uri="{FF2B5EF4-FFF2-40B4-BE49-F238E27FC236}">
                <a16:creationId xmlns:a16="http://schemas.microsoft.com/office/drawing/2014/main" id="{DAFE4544-B064-354D-42AA-FD11D011C5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2224" y="2841355"/>
            <a:ext cx="3266164" cy="2086197"/>
          </a:xfrm>
          <a:prstGeom prst="rect">
            <a:avLst/>
          </a:prstGeom>
        </p:spPr>
      </p:pic>
      <p:pic>
        <p:nvPicPr>
          <p:cNvPr id="35" name="Immagine 34">
            <a:extLst>
              <a:ext uri="{FF2B5EF4-FFF2-40B4-BE49-F238E27FC236}">
                <a16:creationId xmlns:a16="http://schemas.microsoft.com/office/drawing/2014/main" id="{2F181FB2-97C5-E089-9B01-6055746211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0575" y="2832752"/>
            <a:ext cx="2925990" cy="2103401"/>
          </a:xfrm>
          <a:prstGeom prst="rect">
            <a:avLst/>
          </a:prstGeom>
        </p:spPr>
      </p:pic>
      <p:sp>
        <p:nvSpPr>
          <p:cNvPr id="36" name="CasellaDiTesto 8">
            <a:extLst>
              <a:ext uri="{FF2B5EF4-FFF2-40B4-BE49-F238E27FC236}">
                <a16:creationId xmlns:a16="http://schemas.microsoft.com/office/drawing/2014/main" id="{FC67BC20-20C3-631F-0393-DE03EC503356}"/>
              </a:ext>
            </a:extLst>
          </p:cNvPr>
          <p:cNvSpPr txBox="1"/>
          <p:nvPr/>
        </p:nvSpPr>
        <p:spPr>
          <a:xfrm>
            <a:off x="9522278" y="4966899"/>
            <a:ext cx="2488928" cy="307777"/>
          </a:xfrm>
          <a:prstGeom prst="rect">
            <a:avLst/>
          </a:prstGeom>
          <a:noFill/>
        </p:spPr>
        <p:txBody>
          <a:bodyPr wrap="square" rtlCol="0">
            <a:spAutoFit/>
          </a:bodyPr>
          <a:lstStyle/>
          <a:p>
            <a:pPr algn="ctr" hangingPunct="1">
              <a:defRPr/>
            </a:pPr>
            <a:r>
              <a:rPr lang="it-IT" sz="1400" b="1" kern="1200" dirty="0">
                <a:solidFill>
                  <a:schemeClr val="accent2">
                    <a:lumMod val="40000"/>
                    <a:lumOff val="60000"/>
                  </a:schemeClr>
                </a:solidFill>
                <a:latin typeface="Segoe Print" panose="02000600000000000000" pitchFamily="2" charset="0"/>
                <a:ea typeface="+mn-ea"/>
                <a:cs typeface="+mn-cs"/>
              </a:rPr>
              <a:t>CTA </a:t>
            </a:r>
            <a:r>
              <a:rPr lang="it-IT" sz="1400" b="1" kern="1200" dirty="0" err="1">
                <a:solidFill>
                  <a:schemeClr val="accent2">
                    <a:lumMod val="40000"/>
                    <a:lumOff val="60000"/>
                  </a:schemeClr>
                </a:solidFill>
                <a:latin typeface="Segoe Print" panose="02000600000000000000" pitchFamily="2" charset="0"/>
                <a:ea typeface="+mn-ea"/>
                <a:cs typeface="+mn-cs"/>
              </a:rPr>
              <a:t>Angular</a:t>
            </a:r>
            <a:r>
              <a:rPr lang="it-IT" sz="1400" b="1" kern="1200" dirty="0">
                <a:solidFill>
                  <a:schemeClr val="accent2">
                    <a:lumMod val="40000"/>
                    <a:lumOff val="60000"/>
                  </a:schemeClr>
                </a:solidFill>
                <a:latin typeface="Segoe Print" panose="02000600000000000000" pitchFamily="2" charset="0"/>
                <a:ea typeface="+mn-ea"/>
                <a:cs typeface="+mn-cs"/>
              </a:rPr>
              <a:t> </a:t>
            </a:r>
            <a:r>
              <a:rPr lang="it-IT" sz="1400" b="1" kern="1200" dirty="0" err="1">
                <a:solidFill>
                  <a:schemeClr val="accent2">
                    <a:lumMod val="40000"/>
                    <a:lumOff val="60000"/>
                  </a:schemeClr>
                </a:solidFill>
                <a:latin typeface="Segoe Print" panose="02000600000000000000" pitchFamily="2" charset="0"/>
                <a:ea typeface="+mn-ea"/>
                <a:cs typeface="+mn-cs"/>
              </a:rPr>
              <a:t>Resolution</a:t>
            </a:r>
            <a:endParaRPr lang="it-IT" sz="1400" b="1" kern="1200" dirty="0">
              <a:solidFill>
                <a:schemeClr val="accent2">
                  <a:lumMod val="40000"/>
                  <a:lumOff val="60000"/>
                </a:schemeClr>
              </a:solidFill>
              <a:latin typeface="Segoe Print" panose="02000600000000000000" pitchFamily="2" charset="0"/>
              <a:ea typeface="+mn-ea"/>
              <a:cs typeface="+mn-cs"/>
            </a:endParaRPr>
          </a:p>
        </p:txBody>
      </p:sp>
      <p:sp>
        <p:nvSpPr>
          <p:cNvPr id="37" name="CasellaDiTesto 8">
            <a:extLst>
              <a:ext uri="{FF2B5EF4-FFF2-40B4-BE49-F238E27FC236}">
                <a16:creationId xmlns:a16="http://schemas.microsoft.com/office/drawing/2014/main" id="{2D661254-2567-A506-BA99-F3B017C734BC}"/>
              </a:ext>
            </a:extLst>
          </p:cNvPr>
          <p:cNvSpPr txBox="1"/>
          <p:nvPr/>
        </p:nvSpPr>
        <p:spPr>
          <a:xfrm>
            <a:off x="6492030" y="4942373"/>
            <a:ext cx="2488928" cy="307777"/>
          </a:xfrm>
          <a:prstGeom prst="rect">
            <a:avLst/>
          </a:prstGeom>
          <a:noFill/>
        </p:spPr>
        <p:txBody>
          <a:bodyPr wrap="square" rtlCol="0">
            <a:spAutoFit/>
          </a:bodyPr>
          <a:lstStyle/>
          <a:p>
            <a:pPr algn="ctr" hangingPunct="1">
              <a:defRPr/>
            </a:pPr>
            <a:r>
              <a:rPr lang="it-IT" sz="1400" b="1" kern="1200" dirty="0">
                <a:solidFill>
                  <a:schemeClr val="accent2">
                    <a:lumMod val="40000"/>
                    <a:lumOff val="60000"/>
                  </a:schemeClr>
                </a:solidFill>
                <a:latin typeface="Segoe Print" panose="02000600000000000000" pitchFamily="2" charset="0"/>
                <a:ea typeface="+mn-ea"/>
                <a:cs typeface="+mn-cs"/>
              </a:rPr>
              <a:t>CTA </a:t>
            </a:r>
            <a:r>
              <a:rPr lang="it-IT" sz="1400" b="1" kern="1200" dirty="0" err="1">
                <a:solidFill>
                  <a:schemeClr val="accent2">
                    <a:lumMod val="40000"/>
                    <a:lumOff val="60000"/>
                  </a:schemeClr>
                </a:solidFill>
                <a:latin typeface="Segoe Print" panose="02000600000000000000" pitchFamily="2" charset="0"/>
                <a:ea typeface="+mn-ea"/>
                <a:cs typeface="+mn-cs"/>
              </a:rPr>
              <a:t>Sensitivity</a:t>
            </a:r>
            <a:endParaRPr lang="it-IT" sz="1400" b="1" kern="1200" dirty="0">
              <a:solidFill>
                <a:schemeClr val="accent2">
                  <a:lumMod val="40000"/>
                  <a:lumOff val="60000"/>
                </a:schemeClr>
              </a:solidFill>
              <a:latin typeface="Segoe Print" panose="02000600000000000000" pitchFamily="2" charset="0"/>
              <a:ea typeface="+mn-ea"/>
              <a:cs typeface="+mn-cs"/>
            </a:endParaRPr>
          </a:p>
        </p:txBody>
      </p:sp>
      <p:sp>
        <p:nvSpPr>
          <p:cNvPr id="38" name="TextBox 1">
            <a:extLst>
              <a:ext uri="{FF2B5EF4-FFF2-40B4-BE49-F238E27FC236}">
                <a16:creationId xmlns:a16="http://schemas.microsoft.com/office/drawing/2014/main" id="{73D5E5EC-5994-2B97-462F-640CD04D57F8}"/>
              </a:ext>
            </a:extLst>
          </p:cNvPr>
          <p:cNvSpPr txBox="1"/>
          <p:nvPr/>
        </p:nvSpPr>
        <p:spPr>
          <a:xfrm>
            <a:off x="6675169" y="5315410"/>
            <a:ext cx="3713954" cy="95410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1" i="1"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rPr>
              <a:t>CTA website (</a:t>
            </a:r>
            <a:r>
              <a:rPr kumimoji="0" lang="en-US" sz="1400" b="1" i="1"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hlinkClick r:id="rId9"/>
              </a:rPr>
              <a:t>https://www.cta-observatory.org/science/ctao-performance/#1472563157648 91558872-faf1</a:t>
            </a:r>
            <a:r>
              <a:rPr kumimoji="0" lang="en-US" sz="1400" b="1" i="1"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rPr>
              <a:t>)</a:t>
            </a:r>
          </a:p>
        </p:txBody>
      </p:sp>
      <p:pic>
        <p:nvPicPr>
          <p:cNvPr id="43" name="Immagine 42">
            <a:extLst>
              <a:ext uri="{FF2B5EF4-FFF2-40B4-BE49-F238E27FC236}">
                <a16:creationId xmlns:a16="http://schemas.microsoft.com/office/drawing/2014/main" id="{8F529F26-C7A4-C301-1ECE-A94ED1B893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86" y="2803115"/>
            <a:ext cx="2755438" cy="1932701"/>
          </a:xfrm>
          <a:prstGeom prst="rect">
            <a:avLst/>
          </a:prstGeom>
        </p:spPr>
      </p:pic>
      <p:pic>
        <p:nvPicPr>
          <p:cNvPr id="44" name="Immagine 43">
            <a:extLst>
              <a:ext uri="{FF2B5EF4-FFF2-40B4-BE49-F238E27FC236}">
                <a16:creationId xmlns:a16="http://schemas.microsoft.com/office/drawing/2014/main" id="{E678CAB6-A9D9-0C0F-9433-CFC88BAA36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86" y="4735816"/>
            <a:ext cx="2755438" cy="1915777"/>
          </a:xfrm>
          <a:prstGeom prst="rect">
            <a:avLst/>
          </a:prstGeom>
        </p:spPr>
      </p:pic>
      <p:pic>
        <p:nvPicPr>
          <p:cNvPr id="45" name="Immagine 44">
            <a:extLst>
              <a:ext uri="{FF2B5EF4-FFF2-40B4-BE49-F238E27FC236}">
                <a16:creationId xmlns:a16="http://schemas.microsoft.com/office/drawing/2014/main" id="{49A57851-89FA-08C2-02D0-5D9C640676A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2938" y="3512987"/>
            <a:ext cx="2818449" cy="2018626"/>
          </a:xfrm>
          <a:prstGeom prst="rect">
            <a:avLst/>
          </a:prstGeom>
        </p:spPr>
      </p:pic>
      <p:sp>
        <p:nvSpPr>
          <p:cNvPr id="46" name="CasellaDiTesto 8">
            <a:extLst>
              <a:ext uri="{FF2B5EF4-FFF2-40B4-BE49-F238E27FC236}">
                <a16:creationId xmlns:a16="http://schemas.microsoft.com/office/drawing/2014/main" id="{C51953DD-1EE1-DFC8-2340-7223E67C9002}"/>
              </a:ext>
            </a:extLst>
          </p:cNvPr>
          <p:cNvSpPr txBox="1"/>
          <p:nvPr/>
        </p:nvSpPr>
        <p:spPr>
          <a:xfrm>
            <a:off x="3582179" y="4060635"/>
            <a:ext cx="1783190" cy="461665"/>
          </a:xfrm>
          <a:prstGeom prst="rect">
            <a:avLst/>
          </a:prstGeom>
          <a:noFill/>
        </p:spPr>
        <p:txBody>
          <a:bodyPr wrap="square" rtlCol="0">
            <a:spAutoFit/>
          </a:bodyPr>
          <a:lstStyle/>
          <a:p>
            <a:pPr algn="ctr" hangingPunct="1">
              <a:defRPr/>
            </a:pPr>
            <a:r>
              <a:rPr lang="it-IT" sz="1200" b="1" kern="1200" dirty="0">
                <a:solidFill>
                  <a:srgbClr val="003399"/>
                </a:solidFill>
                <a:latin typeface="Segoe Print" panose="02000600000000000000" pitchFamily="2" charset="0"/>
                <a:ea typeface="+mn-ea"/>
                <a:cs typeface="+mn-cs"/>
              </a:rPr>
              <a:t>ASTRI Mini-Array</a:t>
            </a:r>
          </a:p>
          <a:p>
            <a:pPr algn="ctr" hangingPunct="1">
              <a:defRPr/>
            </a:pPr>
            <a:r>
              <a:rPr lang="it-IT" sz="1200" b="1" kern="1200" dirty="0" err="1">
                <a:solidFill>
                  <a:srgbClr val="003399"/>
                </a:solidFill>
                <a:latin typeface="Segoe Print" panose="02000600000000000000" pitchFamily="2" charset="0"/>
                <a:ea typeface="+mn-ea"/>
                <a:cs typeface="+mn-cs"/>
              </a:rPr>
              <a:t>Angular</a:t>
            </a:r>
            <a:r>
              <a:rPr lang="it-IT" sz="1200" b="1" kern="1200" dirty="0">
                <a:solidFill>
                  <a:srgbClr val="003399"/>
                </a:solidFill>
                <a:latin typeface="Segoe Print" panose="02000600000000000000" pitchFamily="2" charset="0"/>
                <a:ea typeface="+mn-ea"/>
                <a:cs typeface="+mn-cs"/>
              </a:rPr>
              <a:t> </a:t>
            </a:r>
            <a:r>
              <a:rPr lang="it-IT" sz="1200" b="1" kern="1200" dirty="0" err="1">
                <a:solidFill>
                  <a:srgbClr val="003399"/>
                </a:solidFill>
                <a:latin typeface="Segoe Print" panose="02000600000000000000" pitchFamily="2" charset="0"/>
                <a:ea typeface="+mn-ea"/>
                <a:cs typeface="+mn-cs"/>
              </a:rPr>
              <a:t>Resolution</a:t>
            </a:r>
            <a:endParaRPr lang="it-IT" sz="1200" b="1" kern="1200" dirty="0">
              <a:solidFill>
                <a:srgbClr val="003399"/>
              </a:solidFill>
              <a:latin typeface="Segoe Print" panose="02000600000000000000" pitchFamily="2" charset="0"/>
              <a:ea typeface="+mn-ea"/>
              <a:cs typeface="+mn-cs"/>
            </a:endParaRPr>
          </a:p>
        </p:txBody>
      </p:sp>
      <p:sp>
        <p:nvSpPr>
          <p:cNvPr id="47" name="Rectangle 13">
            <a:extLst>
              <a:ext uri="{FF2B5EF4-FFF2-40B4-BE49-F238E27FC236}">
                <a16:creationId xmlns:a16="http://schemas.microsoft.com/office/drawing/2014/main" id="{02A3FE76-5E66-12CE-A1F5-51F78C8E1C17}"/>
              </a:ext>
            </a:extLst>
          </p:cNvPr>
          <p:cNvSpPr/>
          <p:nvPr/>
        </p:nvSpPr>
        <p:spPr>
          <a:xfrm>
            <a:off x="2850446" y="5592957"/>
            <a:ext cx="3246656" cy="523220"/>
          </a:xfrm>
          <a:prstGeom prst="rect">
            <a:avLst/>
          </a:prstGeom>
          <a:ln>
            <a:solidFill>
              <a:srgbClr val="FFC000"/>
            </a:solidFill>
          </a:ln>
        </p:spPr>
        <p:txBody>
          <a:bodyPr wrap="square">
            <a:spAutoFit/>
          </a:bodyPr>
          <a:lstStyle/>
          <a:p>
            <a:pPr eaLnBrk="0" fontAlgn="base">
              <a:spcBef>
                <a:spcPct val="0"/>
              </a:spcBef>
              <a:spcAft>
                <a:spcPct val="0"/>
              </a:spcAft>
              <a:defRPr/>
            </a:pPr>
            <a:r>
              <a:rPr lang="it-IT" altLang="en-US" sz="1400" b="1" kern="1200" dirty="0">
                <a:solidFill>
                  <a:srgbClr val="FFFF00"/>
                </a:solidFill>
                <a:latin typeface="Segoe Print" panose="02000600000000000000" pitchFamily="2" charset="0"/>
                <a:ea typeface="Times New Roman" panose="02020603050405020304" pitchFamily="18" charset="0"/>
                <a:cs typeface="Arial" panose="020B0604020202020204" pitchFamily="34" charset="0"/>
              </a:rPr>
              <a:t>1 </a:t>
            </a:r>
            <a:r>
              <a:rPr lang="it-IT" altLang="en-US" sz="1400" b="1" kern="1200" dirty="0" err="1">
                <a:solidFill>
                  <a:srgbClr val="FFFF00"/>
                </a:solidFill>
                <a:latin typeface="Segoe Print" panose="02000600000000000000" pitchFamily="2" charset="0"/>
                <a:ea typeface="Times New Roman" panose="02020603050405020304" pitchFamily="18" charset="0"/>
                <a:cs typeface="Arial" panose="020B0604020202020204" pitchFamily="34" charset="0"/>
              </a:rPr>
              <a:t>telescope</a:t>
            </a:r>
            <a:r>
              <a:rPr lang="it-IT" altLang="en-US" sz="1400" b="1" kern="1200" dirty="0">
                <a:solidFill>
                  <a:srgbClr val="FFFF00"/>
                </a:solidFill>
                <a:latin typeface="Segoe Print" panose="02000600000000000000" pitchFamily="2" charset="0"/>
                <a:ea typeface="Times New Roman" panose="02020603050405020304" pitchFamily="18" charset="0"/>
                <a:cs typeface="Arial" panose="020B0604020202020204" pitchFamily="34" charset="0"/>
              </a:rPr>
              <a:t> operative </a:t>
            </a:r>
            <a:r>
              <a:rPr lang="it-IT" altLang="en-US" sz="1400" b="1" kern="1200" dirty="0">
                <a:solidFill>
                  <a:srgbClr val="FFFF00"/>
                </a:solidFill>
                <a:latin typeface="Segoe Print" panose="02000600000000000000" pitchFamily="2" charset="0"/>
                <a:ea typeface="Times New Roman" panose="02020603050405020304" pitchFamily="18" charset="0"/>
                <a:cs typeface="Arial" panose="020B0604020202020204" pitchFamily="34" charset="0"/>
                <a:sym typeface="Symbol" panose="05050102010706020507" pitchFamily="18" charset="2"/>
              </a:rPr>
              <a:t> </a:t>
            </a:r>
            <a:r>
              <a:rPr lang="it-IT" altLang="en-US" sz="1400" b="1" dirty="0">
                <a:solidFill>
                  <a:srgbClr val="FFFF00"/>
                </a:solidFill>
                <a:latin typeface="Segoe Print" panose="02000600000000000000" pitchFamily="2" charset="0"/>
                <a:ea typeface="Times New Roman" panose="02020603050405020304" pitchFamily="18" charset="0"/>
                <a:cs typeface="Arial" panose="020B0604020202020204" pitchFamily="34" charset="0"/>
                <a:sym typeface="Symbol" panose="05050102010706020507" pitchFamily="18" charset="2"/>
              </a:rPr>
              <a:t>in the </a:t>
            </a:r>
            <a:r>
              <a:rPr lang="it-IT" altLang="en-US" sz="1400" b="1" dirty="0" err="1">
                <a:solidFill>
                  <a:srgbClr val="FFFF00"/>
                </a:solidFill>
                <a:latin typeface="Segoe Print" panose="02000600000000000000" pitchFamily="2" charset="0"/>
                <a:ea typeface="Times New Roman" panose="02020603050405020304" pitchFamily="18" charset="0"/>
                <a:cs typeface="Arial" panose="020B0604020202020204" pitchFamily="34" charset="0"/>
                <a:sym typeface="Symbol" panose="05050102010706020507" pitchFamily="18" charset="2"/>
              </a:rPr>
              <a:t>next</a:t>
            </a:r>
            <a:r>
              <a:rPr lang="it-IT" altLang="en-US" sz="1400" b="1" dirty="0">
                <a:solidFill>
                  <a:srgbClr val="FFFF00"/>
                </a:solidFill>
                <a:latin typeface="Segoe Print" panose="02000600000000000000" pitchFamily="2" charset="0"/>
                <a:ea typeface="Times New Roman" panose="02020603050405020304" pitchFamily="18" charset="0"/>
                <a:cs typeface="Arial" panose="020B0604020202020204" pitchFamily="34" charset="0"/>
                <a:sym typeface="Symbol" panose="05050102010706020507" pitchFamily="18" charset="2"/>
              </a:rPr>
              <a:t> one-</a:t>
            </a:r>
            <a:r>
              <a:rPr lang="it-IT" altLang="en-US" sz="1400" b="1" dirty="0" err="1">
                <a:solidFill>
                  <a:srgbClr val="FFFF00"/>
                </a:solidFill>
                <a:latin typeface="Segoe Print" panose="02000600000000000000" pitchFamily="2" charset="0"/>
                <a:ea typeface="Times New Roman" panose="02020603050405020304" pitchFamily="18" charset="0"/>
                <a:cs typeface="Arial" panose="020B0604020202020204" pitchFamily="34" charset="0"/>
                <a:sym typeface="Symbol" panose="05050102010706020507" pitchFamily="18" charset="2"/>
              </a:rPr>
              <a:t>two</a:t>
            </a:r>
            <a:r>
              <a:rPr lang="it-IT" altLang="en-US" sz="1400" b="1" dirty="0">
                <a:solidFill>
                  <a:srgbClr val="FFFF00"/>
                </a:solidFill>
                <a:latin typeface="Segoe Print" panose="02000600000000000000" pitchFamily="2" charset="0"/>
                <a:ea typeface="Times New Roman" panose="02020603050405020304" pitchFamily="18" charset="0"/>
                <a:cs typeface="Arial" panose="020B0604020202020204" pitchFamily="34" charset="0"/>
                <a:sym typeface="Symbol" panose="05050102010706020507" pitchFamily="18" charset="2"/>
              </a:rPr>
              <a:t> </a:t>
            </a:r>
            <a:r>
              <a:rPr lang="it-IT" altLang="en-US" sz="1400" b="1" dirty="0" err="1">
                <a:solidFill>
                  <a:srgbClr val="FFFF00"/>
                </a:solidFill>
                <a:latin typeface="Segoe Print" panose="02000600000000000000" pitchFamily="2" charset="0"/>
                <a:ea typeface="Times New Roman" panose="02020603050405020304" pitchFamily="18" charset="0"/>
                <a:cs typeface="Arial" panose="020B0604020202020204" pitchFamily="34" charset="0"/>
                <a:sym typeface="Symbol" panose="05050102010706020507" pitchFamily="18" charset="2"/>
              </a:rPr>
              <a:t>months</a:t>
            </a:r>
            <a:r>
              <a:rPr lang="it-IT" altLang="en-US" sz="1400" b="1" dirty="0">
                <a:solidFill>
                  <a:srgbClr val="FFFF00"/>
                </a:solidFill>
                <a:latin typeface="Segoe Print" panose="02000600000000000000" pitchFamily="2" charset="0"/>
                <a:ea typeface="Times New Roman" panose="02020603050405020304" pitchFamily="18" charset="0"/>
                <a:cs typeface="Arial" panose="020B0604020202020204" pitchFamily="34" charset="0"/>
                <a:sym typeface="Symbol" panose="05050102010706020507" pitchFamily="18" charset="2"/>
              </a:rPr>
              <a:t>!</a:t>
            </a:r>
            <a:endParaRPr lang="it-IT" altLang="en-US" sz="1400" b="1" kern="1200" dirty="0">
              <a:solidFill>
                <a:srgbClr val="FFFF00"/>
              </a:solidFill>
              <a:latin typeface="Segoe Print" panose="02000600000000000000" pitchFamily="2" charset="0"/>
              <a:ea typeface="Times New Roman" panose="02020603050405020304" pitchFamily="18" charset="0"/>
              <a:cs typeface="Arial" panose="020B0604020202020204" pitchFamily="34" charset="0"/>
            </a:endParaRPr>
          </a:p>
        </p:txBody>
      </p:sp>
      <p:sp>
        <p:nvSpPr>
          <p:cNvPr id="48" name="Rectangle 13">
            <a:extLst>
              <a:ext uri="{FF2B5EF4-FFF2-40B4-BE49-F238E27FC236}">
                <a16:creationId xmlns:a16="http://schemas.microsoft.com/office/drawing/2014/main" id="{AE7097DF-3D88-8388-8CB7-8AEE5A4510C4}"/>
              </a:ext>
            </a:extLst>
          </p:cNvPr>
          <p:cNvSpPr/>
          <p:nvPr/>
        </p:nvSpPr>
        <p:spPr>
          <a:xfrm>
            <a:off x="2849344" y="6155065"/>
            <a:ext cx="3713954" cy="307777"/>
          </a:xfrm>
          <a:prstGeom prst="rect">
            <a:avLst/>
          </a:prstGeom>
          <a:ln>
            <a:solidFill>
              <a:srgbClr val="FFC000"/>
            </a:solidFill>
          </a:ln>
        </p:spPr>
        <p:txBody>
          <a:bodyPr wrap="square">
            <a:spAutoFit/>
          </a:bodyPr>
          <a:lstStyle/>
          <a:p>
            <a:pPr eaLnBrk="0" fontAlgn="base">
              <a:spcBef>
                <a:spcPct val="0"/>
              </a:spcBef>
              <a:spcAft>
                <a:spcPct val="0"/>
              </a:spcAft>
              <a:defRPr/>
            </a:pPr>
            <a:r>
              <a:rPr lang="it-IT" altLang="en-US" sz="1400" b="1" kern="1200" dirty="0">
                <a:solidFill>
                  <a:srgbClr val="FFFF00"/>
                </a:solidFill>
                <a:latin typeface="Segoe Print" panose="02000600000000000000" pitchFamily="2" charset="0"/>
                <a:ea typeface="Times New Roman" panose="02020603050405020304" pitchFamily="18" charset="0"/>
                <a:cs typeface="Arial" panose="020B0604020202020204" pitchFamily="34" charset="0"/>
              </a:rPr>
              <a:t>3 </a:t>
            </a:r>
            <a:r>
              <a:rPr lang="it-IT" altLang="en-US" sz="1400" b="1" kern="1200" dirty="0" err="1">
                <a:solidFill>
                  <a:srgbClr val="FFFF00"/>
                </a:solidFill>
                <a:latin typeface="Segoe Print" panose="02000600000000000000" pitchFamily="2" charset="0"/>
                <a:ea typeface="Times New Roman" panose="02020603050405020304" pitchFamily="18" charset="0"/>
                <a:cs typeface="Arial" panose="020B0604020202020204" pitchFamily="34" charset="0"/>
              </a:rPr>
              <a:t>telescopes</a:t>
            </a:r>
            <a:r>
              <a:rPr lang="it-IT" altLang="en-US" sz="1400" b="1" kern="1200" dirty="0">
                <a:solidFill>
                  <a:srgbClr val="FFFF00"/>
                </a:solidFill>
                <a:latin typeface="Segoe Print" panose="02000600000000000000" pitchFamily="2" charset="0"/>
                <a:ea typeface="Times New Roman" panose="02020603050405020304" pitchFamily="18" charset="0"/>
                <a:cs typeface="Arial" panose="020B0604020202020204" pitchFamily="34" charset="0"/>
              </a:rPr>
              <a:t> operative </a:t>
            </a:r>
            <a:r>
              <a:rPr lang="it-IT" altLang="en-US" sz="1400" b="1" kern="1200" dirty="0">
                <a:solidFill>
                  <a:srgbClr val="FFFF00"/>
                </a:solidFill>
                <a:latin typeface="Segoe Print" panose="02000600000000000000" pitchFamily="2" charset="0"/>
                <a:ea typeface="Times New Roman" panose="02020603050405020304" pitchFamily="18" charset="0"/>
                <a:cs typeface="Arial" panose="020B0604020202020204" pitchFamily="34" charset="0"/>
                <a:sym typeface="Symbol" panose="05050102010706020507" pitchFamily="18" charset="2"/>
              </a:rPr>
              <a:t> </a:t>
            </a:r>
            <a:r>
              <a:rPr lang="it-IT" altLang="en-US" sz="1400" b="1" kern="1200" dirty="0" err="1">
                <a:solidFill>
                  <a:srgbClr val="FFFF00"/>
                </a:solidFill>
                <a:latin typeface="Segoe Print" panose="02000600000000000000" pitchFamily="2" charset="0"/>
                <a:ea typeface="Times New Roman" panose="02020603050405020304" pitchFamily="18" charset="0"/>
                <a:cs typeface="Arial" panose="020B0604020202020204" pitchFamily="34" charset="0"/>
                <a:sym typeface="Symbol" panose="05050102010706020507" pitchFamily="18" charset="2"/>
              </a:rPr>
              <a:t>early</a:t>
            </a:r>
            <a:r>
              <a:rPr lang="it-IT" altLang="en-US" sz="1400" b="1" kern="1200" dirty="0">
                <a:solidFill>
                  <a:srgbClr val="FFFF00"/>
                </a:solidFill>
                <a:latin typeface="Segoe Print" panose="02000600000000000000" pitchFamily="2" charset="0"/>
                <a:ea typeface="Times New Roman" panose="02020603050405020304" pitchFamily="18" charset="0"/>
                <a:cs typeface="Arial" panose="020B0604020202020204" pitchFamily="34" charset="0"/>
                <a:sym typeface="Symbol" panose="05050102010706020507" pitchFamily="18" charset="2"/>
              </a:rPr>
              <a:t> 2024</a:t>
            </a:r>
            <a:endParaRPr lang="it-IT" altLang="en-US" sz="1400" b="1" kern="1200" dirty="0">
              <a:solidFill>
                <a:srgbClr val="FFFF00"/>
              </a:solidFill>
              <a:latin typeface="Segoe Print" panose="02000600000000000000" pitchFamily="2" charset="0"/>
              <a:ea typeface="Times New Roman" panose="02020603050405020304" pitchFamily="18" charset="0"/>
              <a:cs typeface="Arial" panose="020B0604020202020204" pitchFamily="34" charset="0"/>
            </a:endParaRPr>
          </a:p>
        </p:txBody>
      </p:sp>
      <p:sp>
        <p:nvSpPr>
          <p:cNvPr id="49" name="Rectangle 13">
            <a:extLst>
              <a:ext uri="{FF2B5EF4-FFF2-40B4-BE49-F238E27FC236}">
                <a16:creationId xmlns:a16="http://schemas.microsoft.com/office/drawing/2014/main" id="{4DA009D6-A134-9D5B-42A1-897BA649F5D6}"/>
              </a:ext>
            </a:extLst>
          </p:cNvPr>
          <p:cNvSpPr/>
          <p:nvPr/>
        </p:nvSpPr>
        <p:spPr>
          <a:xfrm>
            <a:off x="2839804" y="6515072"/>
            <a:ext cx="3739502" cy="307777"/>
          </a:xfrm>
          <a:prstGeom prst="rect">
            <a:avLst/>
          </a:prstGeom>
          <a:ln>
            <a:solidFill>
              <a:srgbClr val="FFC000"/>
            </a:solidFill>
          </a:ln>
        </p:spPr>
        <p:txBody>
          <a:bodyPr wrap="square">
            <a:spAutoFit/>
          </a:bodyPr>
          <a:lstStyle/>
          <a:p>
            <a:pPr algn="just" eaLnBrk="0" fontAlgn="base">
              <a:spcBef>
                <a:spcPct val="0"/>
              </a:spcBef>
              <a:spcAft>
                <a:spcPct val="0"/>
              </a:spcAft>
              <a:defRPr/>
            </a:pPr>
            <a:r>
              <a:rPr lang="it-IT" altLang="en-US" sz="1400" b="1" kern="1200" dirty="0">
                <a:solidFill>
                  <a:srgbClr val="FFFF00"/>
                </a:solidFill>
                <a:latin typeface="Segoe Print" panose="02000600000000000000" pitchFamily="2" charset="0"/>
                <a:ea typeface="Times New Roman" panose="02020603050405020304" pitchFamily="18" charset="0"/>
                <a:cs typeface="Arial" panose="020B0604020202020204" pitchFamily="34" charset="0"/>
              </a:rPr>
              <a:t>Complete Array</a:t>
            </a:r>
            <a:r>
              <a:rPr lang="it-IT" altLang="en-US" sz="1400" b="1" kern="1200" dirty="0">
                <a:solidFill>
                  <a:srgbClr val="FFFF00"/>
                </a:solidFill>
                <a:latin typeface="Segoe Print" panose="02000600000000000000" pitchFamily="2" charset="0"/>
                <a:ea typeface="Times New Roman" panose="02020603050405020304" pitchFamily="18" charset="0"/>
                <a:cs typeface="Arial" panose="020B0604020202020204" pitchFamily="34" charset="0"/>
                <a:sym typeface="Symbol" panose="05050102010706020507" pitchFamily="18" charset="2"/>
              </a:rPr>
              <a:t> by the end of 2024</a:t>
            </a:r>
            <a:endParaRPr lang="it-IT" altLang="en-US" sz="1400" b="1" kern="1200" dirty="0">
              <a:solidFill>
                <a:srgbClr val="FFFF00"/>
              </a:solidFill>
              <a:latin typeface="Segoe Print" panose="02000600000000000000" pitchFamily="2" charset="0"/>
              <a:ea typeface="Times New Roman" panose="02020603050405020304" pitchFamily="18" charset="0"/>
              <a:cs typeface="Arial" panose="020B0604020202020204" pitchFamily="34" charset="0"/>
            </a:endParaRPr>
          </a:p>
        </p:txBody>
      </p:sp>
      <p:pic>
        <p:nvPicPr>
          <p:cNvPr id="50" name="Content Placeholder 8">
            <a:extLst>
              <a:ext uri="{FF2B5EF4-FFF2-40B4-BE49-F238E27FC236}">
                <a16:creationId xmlns:a16="http://schemas.microsoft.com/office/drawing/2014/main" id="{7296E0CB-EA1C-B8E2-D5B0-64E427EF593C}"/>
              </a:ext>
            </a:extLst>
          </p:cNvPr>
          <p:cNvPicPr>
            <a:picLocks noChangeAspect="1"/>
          </p:cNvPicPr>
          <p:nvPr/>
        </p:nvPicPr>
        <p:blipFill rotWithShape="1">
          <a:blip r:embed="rId13">
            <a:extLst>
              <a:ext uri="{28A0092B-C50C-407E-A947-70E740481C1C}">
                <a14:useLocalDpi xmlns:a14="http://schemas.microsoft.com/office/drawing/2010/main" val="0"/>
              </a:ext>
            </a:extLst>
          </a:blip>
          <a:srcRect l="1248" r="1326" b="10396"/>
          <a:stretch/>
        </p:blipFill>
        <p:spPr>
          <a:xfrm>
            <a:off x="3104254" y="-3659"/>
            <a:ext cx="2486103" cy="1051812"/>
          </a:xfrm>
          <a:prstGeom prst="rect">
            <a:avLst/>
          </a:prstGeom>
        </p:spPr>
      </p:pic>
      <p:pic>
        <p:nvPicPr>
          <p:cNvPr id="51" name="Picture 24">
            <a:extLst>
              <a:ext uri="{FF2B5EF4-FFF2-40B4-BE49-F238E27FC236}">
                <a16:creationId xmlns:a16="http://schemas.microsoft.com/office/drawing/2014/main" id="{4609CC93-2A46-B17D-3B31-F2D2141A62A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55847" y="1034808"/>
            <a:ext cx="3379661" cy="1190549"/>
          </a:xfrm>
          <a:prstGeom prst="rect">
            <a:avLst/>
          </a:prstGeom>
        </p:spPr>
      </p:pic>
      <p:sp>
        <p:nvSpPr>
          <p:cNvPr id="52" name="Rettangolo 51">
            <a:extLst>
              <a:ext uri="{FF2B5EF4-FFF2-40B4-BE49-F238E27FC236}">
                <a16:creationId xmlns:a16="http://schemas.microsoft.com/office/drawing/2014/main" id="{66CC5E03-BEE3-7A20-D4D2-F2D4042ED406}"/>
              </a:ext>
            </a:extLst>
          </p:cNvPr>
          <p:cNvSpPr/>
          <p:nvPr/>
        </p:nvSpPr>
        <p:spPr>
          <a:xfrm>
            <a:off x="2352157" y="2254276"/>
            <a:ext cx="2057558" cy="469734"/>
          </a:xfrm>
          <a:prstGeom prst="rect">
            <a:avLst/>
          </a:prstGeom>
        </p:spPr>
        <p:txBody>
          <a:bodyPr vert="horz" lIns="91440" tIns="45720" rIns="91440" bIns="45720" rtlCol="0">
            <a:normAutofit fontScale="77500" lnSpcReduction="20000"/>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b="1" i="0" u="none" strike="noStrike" kern="1200" cap="none" spc="0" normalizeH="0" baseline="0" noProof="0" dirty="0">
                <a:ln/>
                <a:solidFill>
                  <a:srgbClr val="FFFF00"/>
                </a:solidFill>
                <a:effectLst/>
                <a:uLnTx/>
                <a:uFillTx/>
                <a:latin typeface="Arial" panose="020B0604020202020204" pitchFamily="34" charset="0"/>
                <a:cs typeface="Arial" panose="020B0604020202020204" pitchFamily="34" charset="0"/>
              </a:rPr>
              <a:t>Teide Observatory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b="1" i="0" u="none" strike="noStrike" kern="1200" cap="none" spc="0" normalizeH="0" baseline="0" noProof="0" dirty="0">
                <a:ln/>
                <a:solidFill>
                  <a:srgbClr val="FFFF00"/>
                </a:solidFill>
                <a:effectLst/>
                <a:uLnTx/>
                <a:uFillTx/>
                <a:latin typeface="Arial" panose="020B0604020202020204" pitchFamily="34" charset="0"/>
                <a:cs typeface="Arial" panose="020B0604020202020204" pitchFamily="34" charset="0"/>
              </a:rPr>
              <a:t>(Tenerife)</a:t>
            </a:r>
          </a:p>
        </p:txBody>
      </p:sp>
      <p:pic>
        <p:nvPicPr>
          <p:cNvPr id="53" name="Immagine 52" descr="Immagine che contiene esterni, trasporto, rosso, macchina agricola&#10;&#10;Descrizione generata automaticamente">
            <a:extLst>
              <a:ext uri="{FF2B5EF4-FFF2-40B4-BE49-F238E27FC236}">
                <a16:creationId xmlns:a16="http://schemas.microsoft.com/office/drawing/2014/main" id="{A84DEE0A-D086-E571-69B4-487B7EF58D1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253320" y="266753"/>
            <a:ext cx="2254161" cy="1690621"/>
          </a:xfrm>
          <a:prstGeom prst="rect">
            <a:avLst/>
          </a:prstGeom>
        </p:spPr>
      </p:pic>
      <p:sp>
        <p:nvSpPr>
          <p:cNvPr id="42" name="Rettangolo 41">
            <a:extLst>
              <a:ext uri="{FF2B5EF4-FFF2-40B4-BE49-F238E27FC236}">
                <a16:creationId xmlns:a16="http://schemas.microsoft.com/office/drawing/2014/main" id="{7F8E6650-3720-4F55-2700-2AD6737F6424}"/>
              </a:ext>
            </a:extLst>
          </p:cNvPr>
          <p:cNvSpPr/>
          <p:nvPr/>
        </p:nvSpPr>
        <p:spPr>
          <a:xfrm>
            <a:off x="-236630" y="2235862"/>
            <a:ext cx="2057558" cy="469734"/>
          </a:xfrm>
          <a:prstGeom prst="rect">
            <a:avLst/>
          </a:prstGeom>
        </p:spPr>
        <p:txBody>
          <a:bodyPr vert="horz" lIns="91440" tIns="45720" rIns="91440" bIns="45720" rtlCol="0">
            <a:normAutofit fontScale="77500" lnSpcReduction="20000"/>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b="1" i="0" u="none" strike="noStrike" kern="1200" cap="none" spc="0" normalizeH="0" baseline="0" noProof="0" dirty="0">
                <a:ln/>
                <a:solidFill>
                  <a:srgbClr val="FFFF00"/>
                </a:solidFill>
                <a:effectLst/>
                <a:uLnTx/>
                <a:uFillTx/>
                <a:latin typeface="Arial" panose="020B0604020202020204" pitchFamily="34" charset="0"/>
                <a:cs typeface="Arial" panose="020B0604020202020204" pitchFamily="34" charset="0"/>
              </a:rPr>
              <a:t>Serra La Nave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b="1" i="0" u="none" strike="noStrike" kern="1200" cap="none" spc="0" normalizeH="0" baseline="0" noProof="0" dirty="0">
                <a:ln/>
                <a:solidFill>
                  <a:srgbClr val="FFFF00"/>
                </a:solidFill>
                <a:effectLst/>
                <a:uLnTx/>
                <a:uFillTx/>
                <a:latin typeface="Arial" panose="020B0604020202020204" pitchFamily="34" charset="0"/>
                <a:cs typeface="Arial" panose="020B0604020202020204" pitchFamily="34" charset="0"/>
              </a:rPr>
              <a:t>(Sicily)</a:t>
            </a:r>
          </a:p>
        </p:txBody>
      </p:sp>
      <p:sp>
        <p:nvSpPr>
          <p:cNvPr id="54" name="Rettangolo 53">
            <a:extLst>
              <a:ext uri="{FF2B5EF4-FFF2-40B4-BE49-F238E27FC236}">
                <a16:creationId xmlns:a16="http://schemas.microsoft.com/office/drawing/2014/main" id="{78A26334-23E6-BBCE-043C-A233C7015F49}"/>
              </a:ext>
            </a:extLst>
          </p:cNvPr>
          <p:cNvSpPr/>
          <p:nvPr/>
        </p:nvSpPr>
        <p:spPr>
          <a:xfrm>
            <a:off x="8270777" y="6402644"/>
            <a:ext cx="2057558" cy="469734"/>
          </a:xfrm>
          <a:prstGeom prst="rect">
            <a:avLst/>
          </a:prstGeom>
        </p:spPr>
        <p:txBody>
          <a:bodyPr vert="horz" lIns="91440" tIns="45720" rIns="91440" bIns="45720" rtlCol="0">
            <a:normAutofit fontScale="77500" lnSpcReduction="20000"/>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b="1" i="0" u="none" strike="noStrike" kern="1200" cap="none" spc="0" normalizeH="0" baseline="0" noProof="0" dirty="0">
                <a:ln/>
                <a:solidFill>
                  <a:srgbClr val="FFFF00"/>
                </a:solidFill>
                <a:effectLst/>
                <a:uLnTx/>
                <a:uFillTx/>
                <a:latin typeface="Arial" panose="020B0604020202020204" pitchFamily="34" charset="0"/>
                <a:cs typeface="Arial" panose="020B0604020202020204" pitchFamily="34" charset="0"/>
              </a:rPr>
              <a:t>LST1, La Palma</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b="1" i="0" u="none" strike="noStrike" kern="1200" cap="none" spc="0" normalizeH="0" baseline="0" noProof="0" dirty="0">
                <a:ln/>
                <a:solidFill>
                  <a:srgbClr val="FFFF00"/>
                </a:solidFill>
                <a:effectLst/>
                <a:uLnTx/>
                <a:uFillTx/>
                <a:latin typeface="Arial" panose="020B0604020202020204" pitchFamily="34" charset="0"/>
                <a:cs typeface="Arial" panose="020B0604020202020204" pitchFamily="34" charset="0"/>
              </a:rPr>
              <a:t>(</a:t>
            </a:r>
            <a:r>
              <a:rPr kumimoji="0" lang="en-US" b="1" i="0" u="none" strike="noStrike" kern="1200" cap="none" spc="0" normalizeH="0" baseline="0" noProof="0" dirty="0" err="1">
                <a:ln/>
                <a:solidFill>
                  <a:srgbClr val="FFFF00"/>
                </a:solidFill>
                <a:effectLst/>
                <a:uLnTx/>
                <a:uFillTx/>
                <a:latin typeface="Arial" panose="020B0604020202020204" pitchFamily="34" charset="0"/>
                <a:cs typeface="Arial" panose="020B0604020202020204" pitchFamily="34" charset="0"/>
              </a:rPr>
              <a:t>Canarian</a:t>
            </a:r>
            <a:r>
              <a:rPr kumimoji="0" lang="en-US" b="1" i="0" u="none" strike="noStrike" kern="1200" cap="none" spc="0" normalizeH="0" baseline="0" noProof="0" dirty="0">
                <a:ln/>
                <a:solidFill>
                  <a:srgbClr val="FFFF00"/>
                </a:solidFill>
                <a:effectLst/>
                <a:uLnTx/>
                <a:uFillTx/>
                <a:latin typeface="Arial" panose="020B0604020202020204" pitchFamily="34" charset="0"/>
                <a:cs typeface="Arial" panose="020B0604020202020204" pitchFamily="34" charset="0"/>
              </a:rPr>
              <a:t> Islands)</a:t>
            </a:r>
          </a:p>
        </p:txBody>
      </p:sp>
      <p:sp>
        <p:nvSpPr>
          <p:cNvPr id="81" name="CasellaDiTesto 8">
            <a:extLst>
              <a:ext uri="{FF2B5EF4-FFF2-40B4-BE49-F238E27FC236}">
                <a16:creationId xmlns:a16="http://schemas.microsoft.com/office/drawing/2014/main" id="{96ED7F60-17BF-E400-E403-F7B2EBAC594C}"/>
              </a:ext>
            </a:extLst>
          </p:cNvPr>
          <p:cNvSpPr txBox="1"/>
          <p:nvPr/>
        </p:nvSpPr>
        <p:spPr>
          <a:xfrm>
            <a:off x="1172127" y="2931088"/>
            <a:ext cx="1523496" cy="646331"/>
          </a:xfrm>
          <a:prstGeom prst="rect">
            <a:avLst/>
          </a:prstGeom>
          <a:noFill/>
        </p:spPr>
        <p:txBody>
          <a:bodyPr wrap="square" rtlCol="0">
            <a:spAutoFit/>
          </a:bodyPr>
          <a:lstStyle/>
          <a:p>
            <a:pPr algn="ctr" hangingPunct="1">
              <a:defRPr/>
            </a:pPr>
            <a:r>
              <a:rPr lang="it-IT" sz="1200" b="1" kern="1200" dirty="0">
                <a:solidFill>
                  <a:srgbClr val="003399"/>
                </a:solidFill>
                <a:latin typeface="Segoe Print" panose="02000600000000000000" pitchFamily="2" charset="0"/>
                <a:ea typeface="+mn-ea"/>
                <a:cs typeface="+mn-cs"/>
              </a:rPr>
              <a:t>ASTRI Mini-Array</a:t>
            </a:r>
          </a:p>
          <a:p>
            <a:pPr algn="ctr" hangingPunct="1">
              <a:defRPr/>
            </a:pPr>
            <a:r>
              <a:rPr lang="it-IT" sz="1200" b="1" kern="1200" dirty="0" err="1">
                <a:solidFill>
                  <a:srgbClr val="003399"/>
                </a:solidFill>
                <a:latin typeface="Segoe Print" panose="02000600000000000000" pitchFamily="2" charset="0"/>
                <a:ea typeface="+mn-ea"/>
                <a:cs typeface="+mn-cs"/>
              </a:rPr>
              <a:t>Sensitivity</a:t>
            </a:r>
            <a:endParaRPr lang="it-IT" sz="1200" b="1" kern="1200" dirty="0">
              <a:solidFill>
                <a:srgbClr val="003399"/>
              </a:solidFill>
              <a:latin typeface="Segoe Print" panose="02000600000000000000" pitchFamily="2" charset="0"/>
              <a:ea typeface="+mn-ea"/>
              <a:cs typeface="+mn-cs"/>
            </a:endParaRPr>
          </a:p>
        </p:txBody>
      </p:sp>
      <p:sp>
        <p:nvSpPr>
          <p:cNvPr id="3" name="CasellaDiTesto 2">
            <a:extLst>
              <a:ext uri="{FF2B5EF4-FFF2-40B4-BE49-F238E27FC236}">
                <a16:creationId xmlns:a16="http://schemas.microsoft.com/office/drawing/2014/main" id="{FD34B1E0-C2EF-0377-2FB4-5FE427916022}"/>
              </a:ext>
            </a:extLst>
          </p:cNvPr>
          <p:cNvSpPr txBox="1"/>
          <p:nvPr/>
        </p:nvSpPr>
        <p:spPr>
          <a:xfrm rot="21140011">
            <a:off x="6496626" y="1774965"/>
            <a:ext cx="2101156" cy="646331"/>
          </a:xfrm>
          <a:prstGeom prst="rect">
            <a:avLst/>
          </a:prstGeom>
          <a:noFill/>
        </p:spPr>
        <p:txBody>
          <a:bodyPr wrap="square">
            <a:spAutoFit/>
          </a:bodyPr>
          <a:lstStyle/>
          <a:p>
            <a:pPr algn="ctr"/>
            <a:r>
              <a:rPr lang="en-US" b="1" dirty="0" err="1">
                <a:solidFill>
                  <a:schemeClr val="bg1"/>
                </a:solidFill>
                <a:latin typeface="Segoe Print" panose="02000600000000000000" pitchFamily="2" charset="0"/>
                <a:ea typeface="Handwriting - Dakota" charset="0"/>
                <a:cs typeface="Handwriting - Dakota" charset="0"/>
              </a:rPr>
              <a:t>Hoffman&amp;Zanin</a:t>
            </a:r>
            <a:r>
              <a:rPr lang="en-US" b="1" dirty="0">
                <a:solidFill>
                  <a:schemeClr val="bg1"/>
                </a:solidFill>
                <a:latin typeface="Segoe Print" panose="02000600000000000000" pitchFamily="2" charset="0"/>
                <a:ea typeface="Handwriting - Dakota" charset="0"/>
                <a:cs typeface="Handwriting - Dakota" charset="0"/>
              </a:rPr>
              <a:t> 2023</a:t>
            </a:r>
            <a:endParaRPr lang="it-IT" dirty="0">
              <a:solidFill>
                <a:schemeClr val="bg1"/>
              </a:solidFill>
            </a:endParaRPr>
          </a:p>
        </p:txBody>
      </p:sp>
      <p:sp>
        <p:nvSpPr>
          <p:cNvPr id="2" name="TextBox 1">
            <a:extLst>
              <a:ext uri="{FF2B5EF4-FFF2-40B4-BE49-F238E27FC236}">
                <a16:creationId xmlns:a16="http://schemas.microsoft.com/office/drawing/2014/main" id="{B09762D5-3236-5BB1-6C93-0FDDB2A9444F}"/>
              </a:ext>
            </a:extLst>
          </p:cNvPr>
          <p:cNvSpPr txBox="1"/>
          <p:nvPr/>
        </p:nvSpPr>
        <p:spPr>
          <a:xfrm>
            <a:off x="2539419" y="2799969"/>
            <a:ext cx="3694081" cy="646331"/>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200" b="1" i="1"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hlinkClick r:id="rId16">
                  <a:extLst>
                    <a:ext uri="{A12FA001-AC4F-418D-AE19-62706E023703}">
                      <ahyp:hlinkClr xmlns:ahyp="http://schemas.microsoft.com/office/drawing/2018/hyperlinkcolor" val="tx"/>
                    </a:ext>
                  </a:extLst>
                </a:hlinkClick>
              </a:rPr>
              <a:t>Scuderi et al. 2022, JHEAP, 35, 52</a:t>
            </a:r>
            <a:endParaRPr kumimoji="0" lang="en-US" sz="1200" b="1" i="1"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endParaRPr>
          </a:p>
          <a:p>
            <a:pPr marR="0" lvl="0" algn="ctr" defTabSz="914400" rtl="0" eaLnBrk="1" fontAlgn="auto" latinLnBrk="0" hangingPunct="1">
              <a:lnSpc>
                <a:spcPct val="100000"/>
              </a:lnSpc>
              <a:spcBef>
                <a:spcPts val="0"/>
              </a:spcBef>
              <a:spcAft>
                <a:spcPts val="0"/>
              </a:spcAft>
              <a:buClrTx/>
              <a:buSzTx/>
              <a:tabLst/>
              <a:defRPr/>
            </a:pPr>
            <a:r>
              <a:rPr lang="en-US" sz="1200" b="1" i="1" dirty="0" err="1">
                <a:solidFill>
                  <a:schemeClr val="bg1"/>
                </a:solidFill>
                <a:latin typeface="Segoe Print" panose="02000600000000000000" pitchFamily="2" charset="0"/>
                <a:ea typeface="Handwriting - Dakota" charset="0"/>
                <a:cs typeface="Handwriting - Dakota" charset="0"/>
              </a:rPr>
              <a:t>Vercellone</a:t>
            </a:r>
            <a:r>
              <a:rPr lang="en-US" sz="1200" b="1" i="1" dirty="0">
                <a:solidFill>
                  <a:schemeClr val="bg1"/>
                </a:solidFill>
                <a:latin typeface="Segoe Print" panose="02000600000000000000" pitchFamily="2" charset="0"/>
                <a:ea typeface="Handwriting - Dakota" charset="0"/>
                <a:cs typeface="Handwriting - Dakota" charset="0"/>
              </a:rPr>
              <a:t> et al., 2022, JHEAP, 35, 1</a:t>
            </a:r>
            <a:endParaRPr kumimoji="0" lang="en-US" sz="1200" b="1" i="1"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endParaRPr>
          </a:p>
          <a:p>
            <a:pPr marR="0" lvl="0" algn="ctr" defTabSz="914400" rtl="0" eaLnBrk="1" fontAlgn="auto" latinLnBrk="0" hangingPunct="1">
              <a:lnSpc>
                <a:spcPct val="100000"/>
              </a:lnSpc>
              <a:spcBef>
                <a:spcPts val="0"/>
              </a:spcBef>
              <a:spcAft>
                <a:spcPts val="0"/>
              </a:spcAft>
              <a:buClrTx/>
              <a:buSzTx/>
              <a:tabLst/>
              <a:defRPr/>
            </a:pPr>
            <a:r>
              <a:rPr lang="en-US" sz="1200" b="1" i="1" dirty="0" err="1">
                <a:solidFill>
                  <a:schemeClr val="bg1"/>
                </a:solidFill>
                <a:latin typeface="Segoe Print" panose="02000600000000000000" pitchFamily="2" charset="0"/>
                <a:ea typeface="Handwriting - Dakota" charset="0"/>
                <a:cs typeface="Handwriting - Dakota" charset="0"/>
                <a:hlinkClick r:id="rId17">
                  <a:extLst>
                    <a:ext uri="{A12FA001-AC4F-418D-AE19-62706E023703}">
                      <ahyp:hlinkClr xmlns:ahyp="http://schemas.microsoft.com/office/drawing/2018/hyperlinkcolor" val="tx"/>
                    </a:ext>
                  </a:extLst>
                </a:hlinkClick>
              </a:rPr>
              <a:t>D'Aì</a:t>
            </a:r>
            <a:r>
              <a:rPr lang="en-US" sz="1200" b="1" i="1" dirty="0">
                <a:solidFill>
                  <a:schemeClr val="bg1"/>
                </a:solidFill>
                <a:latin typeface="Segoe Print" panose="02000600000000000000" pitchFamily="2" charset="0"/>
                <a:ea typeface="Handwriting - Dakota" charset="0"/>
                <a:cs typeface="Handwriting - Dakota" charset="0"/>
                <a:hlinkClick r:id="rId17">
                  <a:extLst>
                    <a:ext uri="{A12FA001-AC4F-418D-AE19-62706E023703}">
                      <ahyp:hlinkClr xmlns:ahyp="http://schemas.microsoft.com/office/drawing/2018/hyperlinkcolor" val="tx"/>
                    </a:ext>
                  </a:extLst>
                </a:hlinkClick>
              </a:rPr>
              <a:t> et al., 2022, JHEAP, 35, 139</a:t>
            </a:r>
            <a:endParaRPr lang="en-US" sz="1200" b="1" i="1" dirty="0">
              <a:solidFill>
                <a:schemeClr val="bg1"/>
              </a:solidFill>
              <a:latin typeface="Segoe Print" panose="02000600000000000000" pitchFamily="2" charset="0"/>
              <a:ea typeface="Handwriting - Dakota" charset="0"/>
              <a:cs typeface="Handwriting - Dakota" charset="0"/>
            </a:endParaRPr>
          </a:p>
        </p:txBody>
      </p:sp>
    </p:spTree>
    <p:extLst>
      <p:ext uri="{BB962C8B-B14F-4D97-AF65-F5344CB8AC3E}">
        <p14:creationId xmlns:p14="http://schemas.microsoft.com/office/powerpoint/2010/main" val="3834097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 diagramma, linea, Diagramma&#10;&#10;Descrizione generata automaticamente">
            <a:extLst>
              <a:ext uri="{FF2B5EF4-FFF2-40B4-BE49-F238E27FC236}">
                <a16:creationId xmlns:a16="http://schemas.microsoft.com/office/drawing/2014/main" id="{3C96F106-C38C-3E1A-3965-4942ACF787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1722" y="553681"/>
            <a:ext cx="5549538" cy="4071631"/>
          </a:xfrm>
          <a:prstGeom prst="rect">
            <a:avLst/>
          </a:prstGeom>
        </p:spPr>
      </p:pic>
      <p:pic>
        <p:nvPicPr>
          <p:cNvPr id="4" name="Immagine 3" descr="Immagine che contiene testo, linea, diagramma, Diagramma&#10;&#10;Descrizione generata automaticamente">
            <a:extLst>
              <a:ext uri="{FF2B5EF4-FFF2-40B4-BE49-F238E27FC236}">
                <a16:creationId xmlns:a16="http://schemas.microsoft.com/office/drawing/2014/main" id="{562D3BAD-A64E-56E3-E5A5-F1B513391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29" y="553681"/>
            <a:ext cx="5972802" cy="4088654"/>
          </a:xfrm>
          <a:prstGeom prst="rect">
            <a:avLst/>
          </a:prstGeom>
        </p:spPr>
      </p:pic>
      <p:sp>
        <p:nvSpPr>
          <p:cNvPr id="32" name="CasellaDiTesto 8"/>
          <p:cNvSpPr txBox="1"/>
          <p:nvPr/>
        </p:nvSpPr>
        <p:spPr>
          <a:xfrm>
            <a:off x="888999" y="3693466"/>
            <a:ext cx="168086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003399"/>
                </a:solidFill>
                <a:effectLst/>
                <a:uLnTx/>
                <a:uFillTx/>
                <a:latin typeface="Segoe Print" panose="02000600000000000000" pitchFamily="2" charset="0"/>
                <a:ea typeface="+mn-ea"/>
                <a:cs typeface="+mn-cs"/>
              </a:rPr>
              <a:t>Sensitivity</a:t>
            </a:r>
            <a:endParaRPr kumimoji="0" lang="it-IT" sz="1600" b="1" i="0" u="none" strike="noStrike" kern="1200" cap="none" spc="0" normalizeH="0" baseline="0" noProof="0" dirty="0">
              <a:ln>
                <a:noFill/>
              </a:ln>
              <a:solidFill>
                <a:srgbClr val="003399"/>
              </a:solidFill>
              <a:effectLst/>
              <a:uLnTx/>
              <a:uFillTx/>
              <a:latin typeface="Segoe Print" panose="02000600000000000000" pitchFamily="2" charset="0"/>
              <a:ea typeface="+mn-ea"/>
              <a:cs typeface="+mn-cs"/>
            </a:endParaRPr>
          </a:p>
        </p:txBody>
      </p:sp>
      <p:sp>
        <p:nvSpPr>
          <p:cNvPr id="33" name="CasellaDiTesto 8"/>
          <p:cNvSpPr txBox="1"/>
          <p:nvPr/>
        </p:nvSpPr>
        <p:spPr>
          <a:xfrm>
            <a:off x="7194483" y="3401078"/>
            <a:ext cx="1680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003399"/>
                </a:solidFill>
                <a:effectLst/>
                <a:uLnTx/>
                <a:uFillTx/>
                <a:latin typeface="Segoe Print" panose="02000600000000000000" pitchFamily="2" charset="0"/>
                <a:ea typeface="+mn-ea"/>
                <a:cs typeface="+mn-cs"/>
              </a:rPr>
              <a:t>Angular</a:t>
            </a:r>
            <a:endParaRPr kumimoji="0" lang="it-IT" sz="1600" b="1" i="0" u="none" strike="noStrike" kern="1200" cap="none" spc="0" normalizeH="0" baseline="0" noProof="0" dirty="0">
              <a:ln>
                <a:noFill/>
              </a:ln>
              <a:solidFill>
                <a:srgbClr val="003399"/>
              </a:solidFill>
              <a:effectLst/>
              <a:uLnTx/>
              <a:uFillTx/>
              <a:latin typeface="Segoe Print" panose="020006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003399"/>
                </a:solidFill>
                <a:effectLst/>
                <a:uLnTx/>
                <a:uFillTx/>
                <a:latin typeface="Segoe Print" panose="02000600000000000000" pitchFamily="2" charset="0"/>
                <a:ea typeface="+mn-ea"/>
                <a:cs typeface="+mn-cs"/>
              </a:rPr>
              <a:t>resolution</a:t>
            </a:r>
            <a:endParaRPr kumimoji="0" lang="it-IT" sz="1600" b="1" i="0" u="none" strike="noStrike" kern="1200" cap="none" spc="0" normalizeH="0" baseline="0" noProof="0" dirty="0">
              <a:ln>
                <a:noFill/>
              </a:ln>
              <a:solidFill>
                <a:srgbClr val="003399"/>
              </a:solidFill>
              <a:effectLst/>
              <a:uLnTx/>
              <a:uFillTx/>
              <a:latin typeface="Segoe Print" panose="02000600000000000000" pitchFamily="2" charset="0"/>
              <a:ea typeface="+mn-ea"/>
              <a:cs typeface="+mn-cs"/>
            </a:endParaRPr>
          </a:p>
        </p:txBody>
      </p:sp>
      <p:sp>
        <p:nvSpPr>
          <p:cNvPr id="35" name="CasellaDiTesto 8"/>
          <p:cNvSpPr txBox="1"/>
          <p:nvPr/>
        </p:nvSpPr>
        <p:spPr>
          <a:xfrm rot="21125338">
            <a:off x="9435787" y="5220858"/>
            <a:ext cx="234493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Vercellone</a:t>
            </a:r>
            <a:r>
              <a:rPr lang="it-IT" sz="1600" dirty="0">
                <a:solidFill>
                  <a:srgbClr val="FFFF00"/>
                </a:solidFill>
                <a:latin typeface="Segoe Print" panose="02000600000000000000" pitchFamily="2" charset="0"/>
              </a:rPr>
              <a:t>+ 2022,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Scuderi+ 2022,</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rgbClr val="FFFF00"/>
                </a:solidFill>
                <a:latin typeface="Segoe Print" panose="02000600000000000000" pitchFamily="2" charset="0"/>
              </a:rPr>
              <a:t>CTA website,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srgbClr val="FFFF00"/>
                </a:solidFill>
                <a:effectLst/>
                <a:uLnTx/>
                <a:uFillTx/>
                <a:latin typeface="Segoe Print" panose="02000600000000000000" pitchFamily="2" charset="0"/>
                <a:ea typeface="+mn-ea"/>
                <a:cs typeface="+mn-cs"/>
              </a:rPr>
              <a:t>MC&amp;Giuliani</a:t>
            </a:r>
            <a:r>
              <a:rPr kumimoji="0" lang="it-IT" sz="16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 2023</a:t>
            </a:r>
          </a:p>
        </p:txBody>
      </p:sp>
      <p:sp>
        <p:nvSpPr>
          <p:cNvPr id="36" name="Rettangolo 35"/>
          <p:cNvSpPr/>
          <p:nvPr/>
        </p:nvSpPr>
        <p:spPr>
          <a:xfrm>
            <a:off x="34010" y="4941168"/>
            <a:ext cx="12182670" cy="193899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Sensitivity: better than current IACTs (E &gt; 10 </a:t>
            </a:r>
            <a:r>
              <a:rPr kumimoji="0" lang="en-GB" sz="2400" b="0"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TeV</a:t>
            </a:r>
            <a:r>
              <a:rPr kumimoji="0" lang="en-GB" sz="24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Extended spectra and cut-offs </a:t>
            </a:r>
            <a:r>
              <a:rPr kumimoji="0" lang="en-GB" sz="2400" b="0" i="0" u="none" strike="noStrike" kern="1200" cap="none" spc="0" normalizeH="0" baseline="0" noProof="0" dirty="0" err="1">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contsraints</a:t>
            </a:r>
            <a:endParaRPr kumimoji="0" lang="en-GB" sz="24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4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Energy/Angular resolution: ≤ 10% / ≤ 0.1° (E ≤ 10 </a:t>
            </a:r>
            <a:r>
              <a:rPr kumimoji="0" lang="en-GB" sz="2400" b="0"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TeV</a:t>
            </a:r>
            <a:r>
              <a:rPr kumimoji="0" lang="en-GB" sz="24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Characterize extended sources morphology</a:t>
            </a:r>
          </a:p>
        </p:txBody>
      </p:sp>
      <p:sp>
        <p:nvSpPr>
          <p:cNvPr id="13" name="Rettangolo 24">
            <a:extLst>
              <a:ext uri="{FF2B5EF4-FFF2-40B4-BE49-F238E27FC236}">
                <a16:creationId xmlns:a16="http://schemas.microsoft.com/office/drawing/2014/main" id="{28B25BFD-8703-DAB9-50FC-D2200F5B36F3}"/>
              </a:ext>
            </a:extLst>
          </p:cNvPr>
          <p:cNvSpPr/>
          <p:nvPr/>
        </p:nvSpPr>
        <p:spPr>
          <a:xfrm>
            <a:off x="3436168" y="7153"/>
            <a:ext cx="5275803"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CTA&amp;ASTRI Mini-Array</a:t>
            </a:r>
          </a:p>
        </p:txBody>
      </p:sp>
    </p:spTree>
    <p:extLst>
      <p:ext uri="{BB962C8B-B14F-4D97-AF65-F5344CB8AC3E}">
        <p14:creationId xmlns:p14="http://schemas.microsoft.com/office/powerpoint/2010/main" val="9107981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B827317-0880-45F0-ACED-F98F807574D9}"/>
              </a:ext>
            </a:extLst>
          </p:cNvPr>
          <p:cNvSpPr>
            <a:spLocks noGrp="1"/>
          </p:cNvSpPr>
          <p:nvPr>
            <p:ph type="sldNum" sz="quarter" idx="12"/>
          </p:nvPr>
        </p:nvSpPr>
        <p:spPr>
          <a:xfrm>
            <a:off x="8718888" y="623603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D1E375-1491-4770-B4ED-E699B7903ED8}"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it-IT"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8" name="Gruppo 7"/>
          <p:cNvGrpSpPr/>
          <p:nvPr/>
        </p:nvGrpSpPr>
        <p:grpSpPr>
          <a:xfrm>
            <a:off x="4715994" y="1497388"/>
            <a:ext cx="7284078" cy="2626968"/>
            <a:chOff x="4711517" y="1090707"/>
            <a:chExt cx="7480483" cy="2614956"/>
          </a:xfrm>
        </p:grpSpPr>
        <p:pic>
          <p:nvPicPr>
            <p:cNvPr id="9" name="Picture 11">
              <a:extLst>
                <a:ext uri="{FF2B5EF4-FFF2-40B4-BE49-F238E27FC236}">
                  <a16:creationId xmlns:a16="http://schemas.microsoft.com/office/drawing/2014/main" id="{97086706-FFC1-4298-97FA-DFD99A696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1517" y="1090707"/>
              <a:ext cx="7477154" cy="2609527"/>
            </a:xfrm>
            <a:prstGeom prst="rect">
              <a:avLst/>
            </a:prstGeom>
            <a:ln>
              <a:noFill/>
            </a:ln>
            <a:effectLst>
              <a:outerShdw blurRad="292100" dist="139700" dir="2700000" algn="tl" rotWithShape="0">
                <a:srgbClr val="333333">
                  <a:alpha val="65000"/>
                </a:srgbClr>
              </a:outerShdw>
            </a:effectLst>
          </p:spPr>
        </p:pic>
        <p:pic>
          <p:nvPicPr>
            <p:cNvPr id="10" name="Immagine 34">
              <a:extLst>
                <a:ext uri="{FF2B5EF4-FFF2-40B4-BE49-F238E27FC236}">
                  <a16:creationId xmlns:a16="http://schemas.microsoft.com/office/drawing/2014/main" id="{BBF1D78E-F8DE-4923-AF1E-E93BB710A0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60" t="21818" r="6685" b="18636"/>
            <a:stretch/>
          </p:blipFill>
          <p:spPr>
            <a:xfrm>
              <a:off x="4711517" y="2805662"/>
              <a:ext cx="1968916" cy="900000"/>
            </a:xfrm>
            <a:prstGeom prst="rect">
              <a:avLst/>
            </a:prstGeom>
            <a:noFill/>
          </p:spPr>
        </p:pic>
        <p:pic>
          <p:nvPicPr>
            <p:cNvPr id="11" name="Picture 3">
              <a:extLst>
                <a:ext uri="{FF2B5EF4-FFF2-40B4-BE49-F238E27FC236}">
                  <a16:creationId xmlns:a16="http://schemas.microsoft.com/office/drawing/2014/main" id="{620CFDEE-87C8-425B-840B-7FB9EC5230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2000" y="2805663"/>
              <a:ext cx="900000" cy="900000"/>
            </a:xfrm>
            <a:prstGeom prst="rect">
              <a:avLst/>
            </a:prstGeom>
          </p:spPr>
        </p:pic>
        <p:pic>
          <p:nvPicPr>
            <p:cNvPr id="12" name="Picture 5">
              <a:extLst>
                <a:ext uri="{FF2B5EF4-FFF2-40B4-BE49-F238E27FC236}">
                  <a16:creationId xmlns:a16="http://schemas.microsoft.com/office/drawing/2014/main" id="{214E30DD-4026-4C08-BD88-3D28DEF2DD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7782" y="2800234"/>
              <a:ext cx="1406796" cy="900000"/>
            </a:xfrm>
            <a:prstGeom prst="rect">
              <a:avLst/>
            </a:prstGeom>
          </p:spPr>
        </p:pic>
        <p:pic>
          <p:nvPicPr>
            <p:cNvPr id="13" name="Picture 7">
              <a:extLst>
                <a:ext uri="{FF2B5EF4-FFF2-40B4-BE49-F238E27FC236}">
                  <a16:creationId xmlns:a16="http://schemas.microsoft.com/office/drawing/2014/main" id="{922FE83E-24A2-48B6-A60D-0395445240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7542" y="3123309"/>
              <a:ext cx="1980000" cy="582353"/>
            </a:xfrm>
            <a:prstGeom prst="rect">
              <a:avLst/>
            </a:prstGeom>
          </p:spPr>
        </p:pic>
        <p:pic>
          <p:nvPicPr>
            <p:cNvPr id="14" name="Picture 10">
              <a:extLst>
                <a:ext uri="{FF2B5EF4-FFF2-40B4-BE49-F238E27FC236}">
                  <a16:creationId xmlns:a16="http://schemas.microsoft.com/office/drawing/2014/main" id="{264541E9-3E7E-45A4-8376-A274C184DA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400" r="26361"/>
            <a:stretch/>
          </p:blipFill>
          <p:spPr>
            <a:xfrm>
              <a:off x="10164818" y="2944234"/>
              <a:ext cx="1094064" cy="756000"/>
            </a:xfrm>
            <a:prstGeom prst="rect">
              <a:avLst/>
            </a:prstGeom>
          </p:spPr>
        </p:pic>
      </p:grpSp>
      <p:sp>
        <p:nvSpPr>
          <p:cNvPr id="17" name="Rettangolo 16"/>
          <p:cNvSpPr/>
          <p:nvPr/>
        </p:nvSpPr>
        <p:spPr>
          <a:xfrm>
            <a:off x="4712752" y="1516872"/>
            <a:ext cx="464043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sym typeface="Wingdings" panose="05000000000000000000" pitchFamily="2" charset="2"/>
              </a:rPr>
              <a:t>9 ASTRI </a:t>
            </a:r>
            <a:r>
              <a:rPr kumimoji="0" lang="it-IT" sz="2400" b="1" i="0" u="none" strike="noStrike" kern="1200" cap="none" spc="0" normalizeH="0" baseline="0" noProof="0" dirty="0" err="1">
                <a:ln>
                  <a:noFill/>
                </a:ln>
                <a:solidFill>
                  <a:srgbClr val="FFFF00"/>
                </a:solidFill>
                <a:effectLst/>
                <a:uLnTx/>
                <a:uFillTx/>
                <a:latin typeface="Segoe Print" panose="02000600000000000000" pitchFamily="2" charset="0"/>
                <a:ea typeface="Handwriting - Dakota" charset="0"/>
                <a:cs typeface="Handwriting - Dakota" charset="0"/>
                <a:sym typeface="Wingdings" panose="05000000000000000000" pitchFamily="2" charset="2"/>
              </a:rPr>
              <a:t>Telescopes</a:t>
            </a:r>
            <a:r>
              <a:rPr kumimoji="0" lang="it-IT" sz="2400" b="1"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sym typeface="Wingdings" panose="05000000000000000000" pitchFamily="2" charset="2"/>
              </a:rPr>
              <a:t> </a:t>
            </a:r>
            <a:r>
              <a:rPr kumimoji="0" lang="it-IT" sz="2400" b="1" i="0" u="none" strike="noStrike" kern="1200" cap="none" spc="0" normalizeH="0" baseline="0" noProof="0" dirty="0" err="1">
                <a:ln>
                  <a:noFill/>
                </a:ln>
                <a:solidFill>
                  <a:srgbClr val="FFFF00"/>
                </a:solidFill>
                <a:effectLst/>
                <a:uLnTx/>
                <a:uFillTx/>
                <a:latin typeface="Segoe Print" panose="02000600000000000000" pitchFamily="2" charset="0"/>
                <a:ea typeface="Handwriting - Dakota" charset="0"/>
                <a:cs typeface="Handwriting - Dakota" charset="0"/>
                <a:sym typeface="Wingdings" panose="05000000000000000000" pitchFamily="2" charset="2"/>
              </a:rPr>
              <a:t>at</a:t>
            </a:r>
            <a:r>
              <a:rPr kumimoji="0" lang="it-IT" sz="2400" b="1"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sym typeface="Wingdings" panose="05000000000000000000" pitchFamily="2" charset="2"/>
              </a:rPr>
              <a:t> Teide </a:t>
            </a:r>
            <a:endParaRPr kumimoji="0" lang="it-IT" sz="2400" b="1" i="0" u="sng"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endParaRPr>
          </a:p>
        </p:txBody>
      </p:sp>
      <p:sp>
        <p:nvSpPr>
          <p:cNvPr id="24" name="Rettangolo 23"/>
          <p:cNvSpPr/>
          <p:nvPr/>
        </p:nvSpPr>
        <p:spPr>
          <a:xfrm>
            <a:off x="4452981" y="958336"/>
            <a:ext cx="7635577"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600" b="1"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ASTRI Mini-Array</a:t>
            </a:r>
            <a:endParaRPr kumimoji="0" lang="it-IT" sz="2600" b="1"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endParaRPr>
          </a:p>
        </p:txBody>
      </p:sp>
      <p:sp>
        <p:nvSpPr>
          <p:cNvPr id="25" name="Rettangolo 24"/>
          <p:cNvSpPr/>
          <p:nvPr/>
        </p:nvSpPr>
        <p:spPr>
          <a:xfrm>
            <a:off x="4523987" y="4405479"/>
            <a:ext cx="7574704" cy="2139047"/>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900" b="1"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INAF</a:t>
            </a:r>
            <a:r>
              <a:rPr kumimoji="0" lang="en-GB" sz="1900" b="0" i="0" u="none" strike="noStrike" kern="1200" cap="none" spc="0" normalizeH="0" baseline="0" noProof="0" dirty="0">
                <a:ln>
                  <a:noFill/>
                </a:ln>
                <a:solidFill>
                  <a:srgbClr val="003399"/>
                </a:solidFill>
                <a:effectLst/>
                <a:uLnTx/>
                <a:uFillTx/>
                <a:latin typeface="Segoe Print" panose="02000600000000000000" pitchFamily="2" charset="0"/>
                <a:ea typeface="Handwriting - Dakota" charset="0"/>
                <a:cs typeface="Handwriting - Dakota" charset="0"/>
                <a:sym typeface="Wingdings" panose="05000000000000000000" pitchFamily="2" charset="2"/>
              </a:rPr>
              <a:t> </a:t>
            </a:r>
            <a:r>
              <a:rPr kumimoji="0" lang="en-GB" sz="19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commitment with the Italian government and international partners (</a:t>
            </a:r>
            <a:r>
              <a:rPr kumimoji="0" lang="en-GB" sz="1900" b="0" i="0" u="sng"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University of Sao Paulo/FPESP - Brazil, North-West University - South Africa, IAC - Spain</a:t>
            </a:r>
            <a:r>
              <a:rPr kumimoji="0" lang="en-GB" sz="19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 [more than </a:t>
            </a:r>
            <a:r>
              <a:rPr kumimoji="0" lang="en-GB" sz="1900" b="1"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150 researchers</a:t>
            </a:r>
            <a:r>
              <a:rPr kumimoji="0" lang="en-GB" sz="19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900" b="1"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Dedicated Funding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9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Being deployed at the</a:t>
            </a:r>
            <a:r>
              <a:rPr kumimoji="0" lang="en-GB" sz="1900" b="0" i="0" u="none" strike="noStrike" kern="1200" cap="none" spc="0" normalizeH="0" baseline="0" noProof="0" dirty="0">
                <a:ln>
                  <a:noFill/>
                </a:ln>
                <a:solidFill>
                  <a:srgbClr val="003399"/>
                </a:solidFill>
                <a:effectLst/>
                <a:uLnTx/>
                <a:uFillTx/>
                <a:latin typeface="Segoe Print" panose="02000600000000000000" pitchFamily="2" charset="0"/>
                <a:ea typeface="Handwriting - Dakota" charset="0"/>
                <a:cs typeface="Handwriting - Dakota" charset="0"/>
                <a:sym typeface="Wingdings" panose="05000000000000000000" pitchFamily="2" charset="2"/>
              </a:rPr>
              <a:t> </a:t>
            </a:r>
            <a:r>
              <a:rPr kumimoji="0" lang="en-GB" sz="1900" b="1"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Teide Observatory (Tenerife,</a:t>
            </a:r>
            <a:r>
              <a:rPr kumimoji="0" lang="en-GB" sz="1900" b="1" i="0" u="none" strike="noStrike" kern="1200" cap="none" spc="0" normalizeH="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 </a:t>
            </a:r>
            <a:r>
              <a:rPr kumimoji="0" lang="en-GB" sz="1900" b="1" i="0" u="none" strike="noStrike" kern="1200" cap="none" spc="0" normalizeH="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Canarian</a:t>
            </a:r>
            <a:r>
              <a:rPr kumimoji="0" lang="en-GB" sz="1900" b="1" i="0" u="none" strike="noStrike" kern="1200" cap="none" spc="0" normalizeH="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 Islands</a:t>
            </a:r>
            <a:r>
              <a:rPr kumimoji="0" lang="en-GB" sz="1900" b="1"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 </a:t>
            </a:r>
            <a:r>
              <a:rPr kumimoji="0" lang="en-GB" sz="19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in collaboration with IAC</a:t>
            </a:r>
          </a:p>
        </p:txBody>
      </p:sp>
      <p:cxnSp>
        <p:nvCxnSpPr>
          <p:cNvPr id="4" name="Connettore diritto 3"/>
          <p:cNvCxnSpPr>
            <a:cxnSpLocks/>
          </p:cNvCxnSpPr>
          <p:nvPr/>
        </p:nvCxnSpPr>
        <p:spPr>
          <a:xfrm>
            <a:off x="4395778" y="980779"/>
            <a:ext cx="0" cy="560392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Immagine 25"/>
          <p:cNvPicPr>
            <a:picLocks noChangeAspect="1"/>
          </p:cNvPicPr>
          <p:nvPr/>
        </p:nvPicPr>
        <p:blipFill>
          <a:blip r:embed="rId8"/>
          <a:stretch>
            <a:fillRect/>
          </a:stretch>
        </p:blipFill>
        <p:spPr>
          <a:xfrm>
            <a:off x="355441" y="1472139"/>
            <a:ext cx="3548116" cy="2652217"/>
          </a:xfrm>
          <a:prstGeom prst="rect">
            <a:avLst/>
          </a:prstGeom>
        </p:spPr>
      </p:pic>
      <p:sp>
        <p:nvSpPr>
          <p:cNvPr id="27" name="Rettangolo 26"/>
          <p:cNvSpPr/>
          <p:nvPr/>
        </p:nvSpPr>
        <p:spPr>
          <a:xfrm>
            <a:off x="174852" y="980779"/>
            <a:ext cx="390071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ASTRI-</a:t>
            </a:r>
            <a:r>
              <a:rPr kumimoji="0" lang="it-IT" sz="2400" b="1"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Horn</a:t>
            </a:r>
            <a:r>
              <a:rPr kumimoji="0" lang="it-IT" sz="2400" b="1"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 </a:t>
            </a:r>
            <a:r>
              <a:rPr kumimoji="0" lang="it-IT" sz="2400" b="1"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Prototype</a:t>
            </a:r>
            <a:endParaRPr kumimoji="0" lang="it-IT" sz="2400" b="1"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endParaRPr>
          </a:p>
        </p:txBody>
      </p:sp>
      <p:pic>
        <p:nvPicPr>
          <p:cNvPr id="28" name="Picture 6">
            <a:extLst>
              <a:ext uri="{FF2B5EF4-FFF2-40B4-BE49-F238E27FC236}">
                <a16:creationId xmlns:a16="http://schemas.microsoft.com/office/drawing/2014/main" id="{DF4DEBE3-034B-46F6-BD0F-EB529879B7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44791" y="44672"/>
            <a:ext cx="2125490" cy="432000"/>
          </a:xfrm>
          <a:prstGeom prst="rect">
            <a:avLst/>
          </a:prstGeom>
        </p:spPr>
      </p:pic>
      <p:sp>
        <p:nvSpPr>
          <p:cNvPr id="29" name="Rettangolo 28"/>
          <p:cNvSpPr/>
          <p:nvPr/>
        </p:nvSpPr>
        <p:spPr>
          <a:xfrm>
            <a:off x="93309" y="4322865"/>
            <a:ext cx="4110463" cy="243143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900" b="1"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INAF</a:t>
            </a:r>
            <a:r>
              <a:rPr kumimoji="0" lang="en-GB" sz="1900" b="0" i="0" u="none" strike="noStrike" kern="1200" cap="none" spc="0" normalizeH="0" baseline="0" noProof="0" dirty="0">
                <a:ln>
                  <a:noFill/>
                </a:ln>
                <a:solidFill>
                  <a:srgbClr val="003399"/>
                </a:solidFill>
                <a:effectLst/>
                <a:uLnTx/>
                <a:uFillTx/>
                <a:latin typeface="Segoe Print" panose="02000600000000000000" pitchFamily="2" charset="0"/>
                <a:ea typeface="Handwriting - Dakota" charset="0"/>
                <a:cs typeface="Handwriting - Dakota" charset="0"/>
                <a:sym typeface="Wingdings" panose="05000000000000000000" pitchFamily="2" charset="2"/>
              </a:rPr>
              <a:t> </a:t>
            </a:r>
            <a:r>
              <a:rPr kumimoji="0" lang="en-GB" sz="19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"Flag Project" funded by MIUR  </a:t>
            </a:r>
            <a:r>
              <a:rPr kumimoji="0" lang="en-GB" sz="1900" b="1"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end-to-end prototype for CTAO at Serra la Nave (Mount Etna, Sicily)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9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First </a:t>
            </a:r>
            <a:r>
              <a:rPr kumimoji="0" lang="it-IT" sz="1900" b="0" i="0" u="none" strike="noStrike" kern="1200" cap="none" spc="0" normalizeH="0" baseline="0" noProof="0" dirty="0" err="1">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Crab</a:t>
            </a:r>
            <a:r>
              <a:rPr kumimoji="0" lang="it-IT" sz="19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 </a:t>
            </a:r>
            <a:r>
              <a:rPr kumimoji="0" lang="it-IT" sz="1900" b="0" i="0" u="none" strike="noStrike" kern="1200" cap="none" spc="0" normalizeH="0" baseline="0" noProof="0" dirty="0" err="1">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detection</a:t>
            </a:r>
            <a:r>
              <a:rPr kumimoji="0" lang="it-IT" sz="19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 </a:t>
            </a:r>
            <a:r>
              <a:rPr kumimoji="0" lang="it-IT" sz="1900" b="0" i="0" u="none" strike="noStrike" kern="1200" cap="none" spc="0" normalizeH="0" baseline="0" noProof="0" dirty="0" err="1">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above</a:t>
            </a:r>
            <a:r>
              <a:rPr kumimoji="0" lang="it-IT" sz="19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 5 sigma (Lombardi et al. 20)</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900" b="1"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Structure</a:t>
            </a:r>
            <a:r>
              <a:rPr kumimoji="0" lang="it-IT" sz="1900" b="1"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 and </a:t>
            </a:r>
            <a:r>
              <a:rPr kumimoji="0" lang="it-IT" sz="1900" b="1"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mirrors</a:t>
            </a:r>
            <a:r>
              <a:rPr kumimoji="0" lang="it-IT" sz="1900" b="1"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 </a:t>
            </a:r>
            <a:r>
              <a:rPr kumimoji="0" lang="it-IT" sz="1900" b="1"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selected</a:t>
            </a:r>
            <a:r>
              <a:rPr kumimoji="0" lang="it-IT" sz="1900" b="1"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 for CTA </a:t>
            </a:r>
            <a:r>
              <a:rPr kumimoji="0" lang="it-IT" sz="1900" b="1"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SSTs</a:t>
            </a:r>
            <a:endParaRPr kumimoji="0" lang="it-IT" sz="1900" b="1"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endParaRPr>
          </a:p>
        </p:txBody>
      </p:sp>
      <p:sp>
        <p:nvSpPr>
          <p:cNvPr id="22" name="Rettangolo 24">
            <a:extLst>
              <a:ext uri="{FF2B5EF4-FFF2-40B4-BE49-F238E27FC236}">
                <a16:creationId xmlns:a16="http://schemas.microsoft.com/office/drawing/2014/main" id="{5F3DDBB1-8408-C3E6-6FA2-C465A33F6C18}"/>
              </a:ext>
            </a:extLst>
          </p:cNvPr>
          <p:cNvSpPr/>
          <p:nvPr/>
        </p:nvSpPr>
        <p:spPr>
          <a:xfrm>
            <a:off x="2309255" y="7153"/>
            <a:ext cx="7529625" cy="892552"/>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The ASTRI Project</a:t>
            </a:r>
            <a:br>
              <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br>
            <a:r>
              <a:rPr lang="it-IT" sz="20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(Astrofisica con Specchi a Tecnologia Replicante Italiana)</a:t>
            </a:r>
            <a:endPar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sp>
        <p:nvSpPr>
          <p:cNvPr id="2" name="Rettangolo 1">
            <a:extLst>
              <a:ext uri="{FF2B5EF4-FFF2-40B4-BE49-F238E27FC236}">
                <a16:creationId xmlns:a16="http://schemas.microsoft.com/office/drawing/2014/main" id="{5840703D-C7AA-03B2-D35E-003581C8BC13}"/>
              </a:ext>
            </a:extLst>
          </p:cNvPr>
          <p:cNvSpPr/>
          <p:nvPr/>
        </p:nvSpPr>
        <p:spPr>
          <a:xfrm>
            <a:off x="21719" y="-30354"/>
            <a:ext cx="245678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sng"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PI: Giovanni </a:t>
            </a:r>
            <a:r>
              <a:rPr kumimoji="0" lang="it-IT" sz="1600" b="0" i="0" u="sng" strike="noStrike" kern="1200" cap="none" spc="0" normalizeH="0" baseline="0" noProof="0" dirty="0" err="1">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Pareschi</a:t>
            </a:r>
            <a:endParaRPr kumimoji="0" lang="it-IT" sz="1600" b="0" i="0" u="sng"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PM: Salvo </a:t>
            </a:r>
            <a:r>
              <a:rPr kumimoji="0" lang="it-IT" sz="1600" b="0"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Scuderi</a:t>
            </a:r>
            <a:endParaRPr kumimoji="0" lang="it-IT" sz="16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PS: Andrea Giuliani</a:t>
            </a:r>
            <a:endParaRPr kumimoji="0" lang="it-IT" sz="16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endParaRPr>
          </a:p>
        </p:txBody>
      </p:sp>
    </p:spTree>
    <p:extLst>
      <p:ext uri="{BB962C8B-B14F-4D97-AF65-F5344CB8AC3E}">
        <p14:creationId xmlns:p14="http://schemas.microsoft.com/office/powerpoint/2010/main" val="28494282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2" presetClass="entr" presetSubtype="8" fill="hold" nodeType="with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wipe(left)">
                                      <p:cBhvr>
                                        <p:cTn id="17" dur="500"/>
                                        <p:tgtEl>
                                          <p:spTgt spid="24">
                                            <p:txEl>
                                              <p:pRg st="0" end="0"/>
                                            </p:txEl>
                                          </p:spTgt>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204419" y="2318056"/>
            <a:ext cx="8472490" cy="4093428"/>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Kristen ITC" panose="03050502040202030202" pitchFamily="66" charset="0"/>
              </a:rPr>
              <a:t>ASTRI Mini-Array expected Performances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Kristen ITC" panose="03050502040202030202" pitchFamily="66" charset="0"/>
              </a:rPr>
              <a:t>ASTRI Mini-Array Core Science and Simulation Setup</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600" b="0" i="0" u="none" strike="noStrike" kern="1200" cap="none" spc="0" normalizeH="0" baseline="0" noProof="0" dirty="0">
                <a:ln>
                  <a:noFill/>
                </a:ln>
                <a:solidFill>
                  <a:srgbClr val="FFC000"/>
                </a:solidFill>
                <a:effectLst/>
                <a:uLnTx/>
                <a:uFillTx/>
                <a:latin typeface="Kristen ITC" panose="03050502040202030202" pitchFamily="66" charset="0"/>
              </a:rPr>
              <a:t>Pillar-1: Origin of Cosmic Rays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Kristen ITC" panose="03050502040202030202" pitchFamily="66" charset="0"/>
              </a:rPr>
              <a:t>Pillar-2: Cosmology and Fundamental Physics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Kristen ITC" panose="03050502040202030202" pitchFamily="66" charset="0"/>
              </a:rPr>
              <a:t>Gamma-Ray Burst and Multi-</a:t>
            </a:r>
            <a:r>
              <a:rPr kumimoji="0" lang="en-US" sz="2600" b="0" i="0" u="none" strike="noStrike" kern="1200" cap="none" spc="0" normalizeH="0" baseline="0" noProof="0" dirty="0" err="1">
                <a:ln>
                  <a:noFill/>
                </a:ln>
                <a:solidFill>
                  <a:prstClr val="white"/>
                </a:solidFill>
                <a:effectLst/>
                <a:uLnTx/>
                <a:uFillTx/>
                <a:latin typeface="Kristen ITC" panose="03050502040202030202" pitchFamily="66" charset="0"/>
              </a:rPr>
              <a:t>Messangers</a:t>
            </a:r>
            <a:r>
              <a:rPr kumimoji="0" lang="en-US" sz="2600" b="0" i="0" u="none" strike="noStrike" kern="1200" cap="none" spc="0" normalizeH="0" baseline="0" noProof="0" dirty="0">
                <a:ln>
                  <a:noFill/>
                </a:ln>
                <a:solidFill>
                  <a:prstClr val="white"/>
                </a:solidFill>
                <a:effectLst/>
                <a:uLnTx/>
                <a:uFillTx/>
                <a:latin typeface="Kristen ITC" panose="03050502040202030202" pitchFamily="66" charset="0"/>
              </a:rPr>
              <a:t> Astrophysics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Kristen ITC" panose="03050502040202030202" pitchFamily="66" charset="0"/>
              </a:rPr>
              <a:t>Non Gamma-ray Astrophysics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Kristen ITC" panose="03050502040202030202" pitchFamily="66" charset="0"/>
              </a:rPr>
              <a:t>Multi-wavelength opportunities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Kristen ITC" panose="03050502040202030202" pitchFamily="66" charset="0"/>
              </a:rPr>
              <a:t>Conclusions</a:t>
            </a:r>
          </a:p>
        </p:txBody>
      </p:sp>
      <p:sp>
        <p:nvSpPr>
          <p:cNvPr id="3" name="Rettangolo 24"/>
          <p:cNvSpPr/>
          <p:nvPr/>
        </p:nvSpPr>
        <p:spPr>
          <a:xfrm>
            <a:off x="2372861" y="374650"/>
            <a:ext cx="7608172" cy="1631216"/>
          </a:xfrm>
          <a:prstGeom prst="rect">
            <a:avLst/>
          </a:prstGeom>
          <a:noFill/>
          <a:ln w="25400">
            <a:solidFill>
              <a:schemeClr val="bg1"/>
            </a:solidFill>
          </a:ln>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ASTRI Mini-Array Core Science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at</a:t>
            </a:r>
            <a:r>
              <a:rPr kumimoji="0" lang="it-IT" sz="36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 the </a:t>
            </a:r>
            <a:r>
              <a:rPr kumimoji="0" lang="it-IT" sz="36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Observatorio</a:t>
            </a:r>
            <a:r>
              <a:rPr kumimoji="0" lang="it-IT" sz="36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 del Teide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w="11430"/>
                <a:solidFill>
                  <a:prstClr val="white"/>
                </a:soli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Vercellone et al. 2022</a:t>
            </a:r>
          </a:p>
        </p:txBody>
      </p:sp>
    </p:spTree>
    <p:extLst>
      <p:ext uri="{BB962C8B-B14F-4D97-AF65-F5344CB8AC3E}">
        <p14:creationId xmlns:p14="http://schemas.microsoft.com/office/powerpoint/2010/main" val="18737808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ginzburg.jpg">
            <a:extLst>
              <a:ext uri="{FF2B5EF4-FFF2-40B4-BE49-F238E27FC236}">
                <a16:creationId xmlns:a16="http://schemas.microsoft.com/office/drawing/2014/main" id="{785D34C4-2488-44EB-8A30-403D3B785F06}"/>
              </a:ext>
            </a:extLst>
          </p:cNvPr>
          <p:cNvPicPr>
            <a:picLocks noChangeAspect="1"/>
          </p:cNvPicPr>
          <p:nvPr/>
        </p:nvPicPr>
        <p:blipFill rotWithShape="1">
          <a:blip r:embed="rId2" cstate="print"/>
          <a:srcRect b="18177"/>
          <a:stretch/>
        </p:blipFill>
        <p:spPr>
          <a:xfrm>
            <a:off x="10246238" y="800260"/>
            <a:ext cx="1140119" cy="1399323"/>
          </a:xfrm>
          <a:prstGeom prst="rect">
            <a:avLst/>
          </a:prstGeom>
        </p:spPr>
      </p:pic>
      <p:sp>
        <p:nvSpPr>
          <p:cNvPr id="7" name="CasellaDiTesto 6">
            <a:extLst>
              <a:ext uri="{FF2B5EF4-FFF2-40B4-BE49-F238E27FC236}">
                <a16:creationId xmlns:a16="http://schemas.microsoft.com/office/drawing/2014/main" id="{3C71E2FA-694E-4BBA-AB9B-B29FE297DE55}"/>
              </a:ext>
            </a:extLst>
          </p:cNvPr>
          <p:cNvSpPr txBox="1"/>
          <p:nvPr/>
        </p:nvSpPr>
        <p:spPr>
          <a:xfrm>
            <a:off x="9829714" y="2261698"/>
            <a:ext cx="1973165" cy="646331"/>
          </a:xfrm>
          <a:prstGeom prst="rect">
            <a:avLst/>
          </a:prstGeom>
          <a:noFill/>
        </p:spPr>
        <p:txBody>
          <a:bodyPr wrap="square" rtlCol="0">
            <a:spAutoFit/>
          </a:bodyPr>
          <a:lstStyle/>
          <a:p>
            <a:pPr algn="ctr"/>
            <a:r>
              <a:rPr lang="it-IT" dirty="0">
                <a:solidFill>
                  <a:srgbClr val="FFFF00"/>
                </a:solidFill>
                <a:latin typeface="Tekton Pro" pitchFamily="34" charset="0"/>
              </a:rPr>
              <a:t>1959. </a:t>
            </a:r>
            <a:r>
              <a:rPr lang="it-IT" dirty="0" err="1">
                <a:solidFill>
                  <a:srgbClr val="FFFF00"/>
                </a:solidFill>
                <a:latin typeface="Tekton Pro" pitchFamily="34" charset="0"/>
              </a:rPr>
              <a:t>V.Ginzburg</a:t>
            </a:r>
            <a:endParaRPr lang="it-IT" dirty="0">
              <a:solidFill>
                <a:srgbClr val="FFFF00"/>
              </a:solidFill>
              <a:latin typeface="Tekton Pro" pitchFamily="34" charset="0"/>
            </a:endParaRPr>
          </a:p>
          <a:p>
            <a:pPr algn="ctr"/>
            <a:r>
              <a:rPr lang="it-IT" dirty="0">
                <a:solidFill>
                  <a:srgbClr val="FFFF00"/>
                </a:solidFill>
                <a:latin typeface="Tekton Pro" pitchFamily="34" charset="0"/>
              </a:rPr>
              <a:t>(quantitative)</a:t>
            </a:r>
          </a:p>
        </p:txBody>
      </p:sp>
      <p:pic>
        <p:nvPicPr>
          <p:cNvPr id="8" name="Immagine 7">
            <a:extLst>
              <a:ext uri="{FF2B5EF4-FFF2-40B4-BE49-F238E27FC236}">
                <a16:creationId xmlns:a16="http://schemas.microsoft.com/office/drawing/2014/main" id="{6ACDBA5E-C6C3-4490-90F7-2BDF8F87E1A7}"/>
              </a:ext>
            </a:extLst>
          </p:cNvPr>
          <p:cNvPicPr>
            <a:picLocks noChangeAspect="1"/>
          </p:cNvPicPr>
          <p:nvPr/>
        </p:nvPicPr>
        <p:blipFill>
          <a:blip r:embed="rId3"/>
          <a:stretch>
            <a:fillRect/>
          </a:stretch>
        </p:blipFill>
        <p:spPr>
          <a:xfrm>
            <a:off x="677439" y="820750"/>
            <a:ext cx="1562678" cy="1378833"/>
          </a:xfrm>
          <a:prstGeom prst="rect">
            <a:avLst/>
          </a:prstGeom>
        </p:spPr>
      </p:pic>
      <p:sp>
        <p:nvSpPr>
          <p:cNvPr id="9" name="CasellaDiTesto 8">
            <a:extLst>
              <a:ext uri="{FF2B5EF4-FFF2-40B4-BE49-F238E27FC236}">
                <a16:creationId xmlns:a16="http://schemas.microsoft.com/office/drawing/2014/main" id="{B44E0EB0-D3F6-4E16-8F41-287FC2E82E3F}"/>
              </a:ext>
            </a:extLst>
          </p:cNvPr>
          <p:cNvSpPr txBox="1"/>
          <p:nvPr/>
        </p:nvSpPr>
        <p:spPr>
          <a:xfrm>
            <a:off x="306795" y="2261699"/>
            <a:ext cx="2231731" cy="646331"/>
          </a:xfrm>
          <a:prstGeom prst="rect">
            <a:avLst/>
          </a:prstGeom>
          <a:noFill/>
        </p:spPr>
        <p:txBody>
          <a:bodyPr wrap="square" rtlCol="0">
            <a:spAutoFit/>
          </a:bodyPr>
          <a:lstStyle/>
          <a:p>
            <a:pPr algn="ctr"/>
            <a:r>
              <a:rPr lang="it-IT" dirty="0">
                <a:solidFill>
                  <a:srgbClr val="FFFF00"/>
                </a:solidFill>
                <a:latin typeface="Tekton Pro" pitchFamily="34" charset="0"/>
              </a:rPr>
              <a:t>1934 </a:t>
            </a:r>
            <a:r>
              <a:rPr lang="it-IT" dirty="0" err="1">
                <a:solidFill>
                  <a:srgbClr val="FFFF00"/>
                </a:solidFill>
                <a:latin typeface="Tekton Pro" pitchFamily="34" charset="0"/>
              </a:rPr>
              <a:t>Zwicky</a:t>
            </a:r>
            <a:r>
              <a:rPr lang="it-IT" dirty="0">
                <a:solidFill>
                  <a:srgbClr val="FFFF00"/>
                </a:solidFill>
                <a:latin typeface="Tekton Pro" pitchFamily="34" charset="0"/>
              </a:rPr>
              <a:t> &amp; </a:t>
            </a:r>
            <a:r>
              <a:rPr lang="it-IT" dirty="0" err="1">
                <a:solidFill>
                  <a:srgbClr val="FFFF00"/>
                </a:solidFill>
                <a:latin typeface="Tekton Pro" pitchFamily="34" charset="0"/>
              </a:rPr>
              <a:t>Baade</a:t>
            </a:r>
            <a:endParaRPr lang="it-IT" dirty="0">
              <a:solidFill>
                <a:srgbClr val="FFFF00"/>
              </a:solidFill>
              <a:latin typeface="Tekton Pro" pitchFamily="34" charset="0"/>
            </a:endParaRPr>
          </a:p>
          <a:p>
            <a:pPr algn="ctr"/>
            <a:r>
              <a:rPr lang="it-IT" dirty="0">
                <a:solidFill>
                  <a:srgbClr val="FFFF00"/>
                </a:solidFill>
                <a:latin typeface="Tekton Pro" pitchFamily="34" charset="0"/>
              </a:rPr>
              <a:t>(SNR </a:t>
            </a:r>
            <a:r>
              <a:rPr lang="it-IT" dirty="0" err="1">
                <a:solidFill>
                  <a:srgbClr val="FFFF00"/>
                </a:solidFill>
                <a:latin typeface="Tekton Pro" pitchFamily="34" charset="0"/>
              </a:rPr>
              <a:t>hypothesis</a:t>
            </a:r>
            <a:r>
              <a:rPr lang="it-IT" dirty="0">
                <a:solidFill>
                  <a:srgbClr val="FFFF00"/>
                </a:solidFill>
                <a:latin typeface="Tekton Pro" pitchFamily="34" charset="0"/>
              </a:rPr>
              <a:t>)</a:t>
            </a:r>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6AD0AD93-4161-4C36-9647-B826B90467AB}"/>
                  </a:ext>
                </a:extLst>
              </p:cNvPr>
              <p:cNvSpPr txBox="1"/>
              <p:nvPr/>
            </p:nvSpPr>
            <p:spPr>
              <a:xfrm>
                <a:off x="844815" y="3904550"/>
                <a:ext cx="3181127" cy="503984"/>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it-IT" sz="2400" b="0" i="1" u="none" strike="noStrike" baseline="0" smtClean="0">
                              <a:solidFill>
                                <a:schemeClr val="bg1"/>
                              </a:solidFill>
                              <a:latin typeface="Cambria Math" panose="02040503050406030204" pitchFamily="18" charset="0"/>
                              <a:ea typeface="Cambria Math" panose="02040503050406030204" pitchFamily="18" charset="0"/>
                            </a:rPr>
                          </m:ctrlPr>
                        </m:sSubPr>
                        <m:e>
                          <m:r>
                            <m:rPr>
                              <m:sty m:val="p"/>
                            </m:rPr>
                            <a:rPr lang="it-IT" sz="2400" b="0" i="0" u="none" strike="noStrike" baseline="0" smtClean="0">
                              <a:solidFill>
                                <a:schemeClr val="bg1"/>
                              </a:solidFill>
                              <a:latin typeface="Cambria Math" panose="02040503050406030204" pitchFamily="18" charset="0"/>
                              <a:ea typeface="Cambria Math" panose="02040503050406030204" pitchFamily="18" charset="0"/>
                            </a:rPr>
                            <m:t>L</m:t>
                          </m:r>
                        </m:e>
                        <m:sub>
                          <m:r>
                            <m:rPr>
                              <m:sty m:val="p"/>
                            </m:rPr>
                            <a:rPr lang="it-IT" sz="2400" b="0" i="0" u="none" strike="noStrike" baseline="0" smtClean="0">
                              <a:solidFill>
                                <a:schemeClr val="bg1"/>
                              </a:solidFill>
                              <a:latin typeface="Cambria Math" panose="02040503050406030204" pitchFamily="18" charset="0"/>
                              <a:ea typeface="Cambria Math" panose="02040503050406030204" pitchFamily="18" charset="0"/>
                            </a:rPr>
                            <m:t>CR</m:t>
                          </m:r>
                          <m:r>
                            <a:rPr lang="it-IT" sz="2400" b="0" i="0" u="none" strike="noStrike" baseline="0" smtClean="0">
                              <a:solidFill>
                                <a:schemeClr val="bg1"/>
                              </a:solidFill>
                              <a:latin typeface="Cambria Math" panose="02040503050406030204" pitchFamily="18" charset="0"/>
                              <a:ea typeface="Cambria Math" panose="02040503050406030204" pitchFamily="18" charset="0"/>
                            </a:rPr>
                            <m:t>,</m:t>
                          </m:r>
                          <m:r>
                            <m:rPr>
                              <m:sty m:val="p"/>
                            </m:rPr>
                            <a:rPr lang="it-IT" sz="2400" b="0" i="0" u="none" strike="noStrike" baseline="0" smtClean="0">
                              <a:solidFill>
                                <a:schemeClr val="bg1"/>
                              </a:solidFill>
                              <a:latin typeface="Cambria Math" panose="02040503050406030204" pitchFamily="18" charset="0"/>
                              <a:ea typeface="Cambria Math" panose="02040503050406030204" pitchFamily="18" charset="0"/>
                            </a:rPr>
                            <m:t>gal</m:t>
                          </m:r>
                        </m:sub>
                      </m:sSub>
                      <m:r>
                        <a:rPr lang="it-IT" sz="2400" b="0" i="0" u="none" strike="noStrike" baseline="0" smtClean="0">
                          <a:solidFill>
                            <a:schemeClr val="bg1"/>
                          </a:solidFill>
                          <a:latin typeface="Cambria Math" panose="02040503050406030204" pitchFamily="18" charset="0"/>
                          <a:ea typeface="Cambria Math" panose="02040503050406030204" pitchFamily="18" charset="0"/>
                        </a:rPr>
                        <m:t>~3×</m:t>
                      </m:r>
                      <m:sSup>
                        <m:sSupPr>
                          <m:ctrlPr>
                            <a:rPr lang="it-IT" sz="2400" b="0" i="1" u="none" strike="noStrike" baseline="0" smtClean="0">
                              <a:solidFill>
                                <a:schemeClr val="bg1"/>
                              </a:solidFill>
                              <a:latin typeface="Cambria Math" panose="02040503050406030204" pitchFamily="18" charset="0"/>
                              <a:ea typeface="Cambria Math" panose="02040503050406030204" pitchFamily="18" charset="0"/>
                            </a:rPr>
                          </m:ctrlPr>
                        </m:sSupPr>
                        <m:e>
                          <m:r>
                            <a:rPr lang="it-IT" sz="2400" b="0" i="0" u="none" strike="noStrike" baseline="0" smtClean="0">
                              <a:solidFill>
                                <a:schemeClr val="bg1"/>
                              </a:solidFill>
                              <a:latin typeface="Cambria Math" panose="02040503050406030204" pitchFamily="18" charset="0"/>
                              <a:ea typeface="Cambria Math" panose="02040503050406030204" pitchFamily="18" charset="0"/>
                            </a:rPr>
                            <m:t>10</m:t>
                          </m:r>
                        </m:e>
                        <m:sup>
                          <m:r>
                            <a:rPr lang="it-IT" sz="2400" b="0" i="0" u="none" strike="noStrike" baseline="0" smtClean="0">
                              <a:solidFill>
                                <a:schemeClr val="bg1"/>
                              </a:solidFill>
                              <a:latin typeface="Cambria Math" panose="02040503050406030204" pitchFamily="18" charset="0"/>
                              <a:ea typeface="Cambria Math" panose="02040503050406030204" pitchFamily="18" charset="0"/>
                            </a:rPr>
                            <m:t>40</m:t>
                          </m:r>
                        </m:sup>
                      </m:sSup>
                      <m:r>
                        <m:rPr>
                          <m:sty m:val="p"/>
                        </m:rPr>
                        <a:rPr lang="it-IT" sz="2400" b="0" i="0" u="none" strike="noStrike" baseline="0" smtClean="0">
                          <a:solidFill>
                            <a:schemeClr val="bg1"/>
                          </a:solidFill>
                          <a:latin typeface="Cambria Math" panose="02040503050406030204" pitchFamily="18" charset="0"/>
                          <a:ea typeface="Cambria Math" panose="02040503050406030204" pitchFamily="18" charset="0"/>
                        </a:rPr>
                        <m:t>erg</m:t>
                      </m:r>
                      <m:r>
                        <a:rPr lang="it-IT" sz="2400" b="0" i="0" u="none" strike="noStrike" baseline="0" smtClean="0">
                          <a:solidFill>
                            <a:schemeClr val="bg1"/>
                          </a:solidFill>
                          <a:latin typeface="Cambria Math" panose="02040503050406030204" pitchFamily="18" charset="0"/>
                          <a:ea typeface="Cambria Math" panose="02040503050406030204" pitchFamily="18" charset="0"/>
                        </a:rPr>
                        <m:t>/</m:t>
                      </m:r>
                      <m:r>
                        <m:rPr>
                          <m:sty m:val="p"/>
                        </m:rPr>
                        <a:rPr lang="it-IT" sz="2400" b="0" i="0" u="none" strike="noStrike" baseline="0" smtClean="0">
                          <a:solidFill>
                            <a:schemeClr val="bg1"/>
                          </a:solidFill>
                          <a:latin typeface="Cambria Math" panose="02040503050406030204" pitchFamily="18" charset="0"/>
                          <a:ea typeface="Cambria Math" panose="02040503050406030204" pitchFamily="18" charset="0"/>
                        </a:rPr>
                        <m:t>s</m:t>
                      </m:r>
                    </m:oMath>
                  </m:oMathPara>
                </a14:m>
                <a:endParaRPr lang="it-IT" sz="2400" b="0" u="none" strike="noStrike" baseline="0" dirty="0">
                  <a:solidFill>
                    <a:schemeClr val="bg1"/>
                  </a:solidFill>
                  <a:latin typeface="Arial" panose="020B0604020202020204" pitchFamily="34" charset="0"/>
                  <a:cs typeface="Arial" panose="020B0604020202020204" pitchFamily="34" charset="0"/>
                </a:endParaRPr>
              </a:p>
            </p:txBody>
          </p:sp>
        </mc:Choice>
        <mc:Fallback xmlns="">
          <p:sp>
            <p:nvSpPr>
              <p:cNvPr id="11" name="CasellaDiTesto 10">
                <a:extLst>
                  <a:ext uri="{FF2B5EF4-FFF2-40B4-BE49-F238E27FC236}">
                    <a16:creationId xmlns:a16="http://schemas.microsoft.com/office/drawing/2014/main" id="{6AD0AD93-4161-4C36-9647-B826B90467AB}"/>
                  </a:ext>
                </a:extLst>
              </p:cNvPr>
              <p:cNvSpPr txBox="1">
                <a:spLocks noRot="1" noChangeAspect="1" noMove="1" noResize="1" noEditPoints="1" noAdjustHandles="1" noChangeArrowheads="1" noChangeShapeType="1" noTextEdit="1"/>
              </p:cNvSpPr>
              <p:nvPr/>
            </p:nvSpPr>
            <p:spPr>
              <a:xfrm>
                <a:off x="844815" y="3904550"/>
                <a:ext cx="3181127" cy="503984"/>
              </a:xfrm>
              <a:prstGeom prst="rect">
                <a:avLst/>
              </a:prstGeom>
              <a:blipFill>
                <a:blip r:embed="rId4"/>
                <a:stretch>
                  <a:fillRect l="-192" b="-1219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23762BC1-1011-4C26-9AE0-DC1B4F4FF0C3}"/>
                  </a:ext>
                </a:extLst>
              </p:cNvPr>
              <p:cNvSpPr txBox="1"/>
              <p:nvPr/>
            </p:nvSpPr>
            <p:spPr>
              <a:xfrm>
                <a:off x="879989" y="3436313"/>
                <a:ext cx="426238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400" i="1" smtClean="0">
                              <a:solidFill>
                                <a:schemeClr val="bg1"/>
                              </a:solidFill>
                              <a:latin typeface="Cambria Math" panose="02040503050406030204" pitchFamily="18" charset="0"/>
                            </a:rPr>
                          </m:ctrlPr>
                        </m:sSubPr>
                        <m:e>
                          <m:r>
                            <m:rPr>
                              <m:sty m:val="p"/>
                            </m:rPr>
                            <a:rPr lang="it-IT" sz="2400" b="0" i="0" smtClean="0">
                              <a:solidFill>
                                <a:schemeClr val="bg1"/>
                              </a:solidFill>
                              <a:latin typeface="Cambria Math" panose="02040503050406030204" pitchFamily="18" charset="0"/>
                            </a:rPr>
                            <m:t>L</m:t>
                          </m:r>
                        </m:e>
                        <m:sub>
                          <m:r>
                            <m:rPr>
                              <m:sty m:val="p"/>
                            </m:rPr>
                            <a:rPr lang="it-IT" sz="2400" b="0" i="0" smtClean="0">
                              <a:solidFill>
                                <a:schemeClr val="bg1"/>
                              </a:solidFill>
                              <a:latin typeface="Cambria Math" panose="02040503050406030204" pitchFamily="18" charset="0"/>
                            </a:rPr>
                            <m:t>SN</m:t>
                          </m:r>
                        </m:sub>
                      </m:sSub>
                      <m:r>
                        <a:rPr lang="it-IT" sz="2400" b="0" i="0" smtClean="0">
                          <a:solidFill>
                            <a:schemeClr val="bg1"/>
                          </a:solidFill>
                          <a:latin typeface="Cambria Math" panose="02040503050406030204" pitchFamily="18" charset="0"/>
                        </a:rPr>
                        <m:t>=</m:t>
                      </m:r>
                      <m:sSub>
                        <m:sSubPr>
                          <m:ctrlPr>
                            <a:rPr lang="it-IT" sz="2400" i="1" smtClean="0">
                              <a:solidFill>
                                <a:schemeClr val="bg1"/>
                              </a:solidFill>
                              <a:latin typeface="Cambria Math" panose="02040503050406030204" pitchFamily="18" charset="0"/>
                            </a:rPr>
                          </m:ctrlPr>
                        </m:sSubPr>
                        <m:e>
                          <m:r>
                            <m:rPr>
                              <m:sty m:val="p"/>
                            </m:rPr>
                            <a:rPr lang="it-IT" sz="2400" b="0" i="0" smtClean="0">
                              <a:solidFill>
                                <a:schemeClr val="bg1"/>
                              </a:solidFill>
                              <a:latin typeface="Cambria Math" panose="02040503050406030204" pitchFamily="18" charset="0"/>
                            </a:rPr>
                            <m:t>R</m:t>
                          </m:r>
                        </m:e>
                        <m:sub>
                          <m:r>
                            <m:rPr>
                              <m:sty m:val="p"/>
                            </m:rPr>
                            <a:rPr lang="it-IT" sz="2400" b="0" i="0" smtClean="0">
                              <a:solidFill>
                                <a:schemeClr val="bg1"/>
                              </a:solidFill>
                              <a:latin typeface="Cambria Math" panose="02040503050406030204" pitchFamily="18" charset="0"/>
                            </a:rPr>
                            <m:t>SN</m:t>
                          </m:r>
                        </m:sub>
                      </m:sSub>
                      <m:sSub>
                        <m:sSubPr>
                          <m:ctrlPr>
                            <a:rPr lang="it-IT" sz="2400" i="1" smtClean="0">
                              <a:solidFill>
                                <a:schemeClr val="bg1"/>
                              </a:solidFill>
                              <a:latin typeface="Cambria Math" panose="02040503050406030204" pitchFamily="18" charset="0"/>
                            </a:rPr>
                          </m:ctrlPr>
                        </m:sSubPr>
                        <m:e>
                          <m:r>
                            <m:rPr>
                              <m:sty m:val="p"/>
                            </m:rPr>
                            <a:rPr lang="it-IT" sz="2400" b="0" i="0" smtClean="0">
                              <a:solidFill>
                                <a:schemeClr val="bg1"/>
                              </a:solidFill>
                              <a:latin typeface="Cambria Math" panose="02040503050406030204" pitchFamily="18" charset="0"/>
                            </a:rPr>
                            <m:t>E</m:t>
                          </m:r>
                        </m:e>
                        <m:sub>
                          <m:r>
                            <m:rPr>
                              <m:sty m:val="p"/>
                            </m:rPr>
                            <a:rPr lang="it-IT" sz="2400" b="0" i="0" smtClean="0">
                              <a:solidFill>
                                <a:schemeClr val="bg1"/>
                              </a:solidFill>
                              <a:latin typeface="Cambria Math" panose="02040503050406030204" pitchFamily="18" charset="0"/>
                            </a:rPr>
                            <m:t>kin</m:t>
                          </m:r>
                        </m:sub>
                      </m:sSub>
                      <m:r>
                        <a:rPr lang="it-IT" sz="2400" b="0" i="0" smtClean="0">
                          <a:solidFill>
                            <a:schemeClr val="bg1"/>
                          </a:solidFill>
                          <a:latin typeface="Cambria Math" panose="02040503050406030204" pitchFamily="18" charset="0"/>
                          <a:ea typeface="Cambria Math" panose="02040503050406030204" pitchFamily="18" charset="0"/>
                        </a:rPr>
                        <m:t>≈3×</m:t>
                      </m:r>
                      <m:sSup>
                        <m:sSupPr>
                          <m:ctrlPr>
                            <a:rPr lang="it-IT" sz="2400" i="1" smtClean="0">
                              <a:solidFill>
                                <a:schemeClr val="bg1"/>
                              </a:solidFill>
                              <a:latin typeface="Cambria Math" panose="02040503050406030204" pitchFamily="18" charset="0"/>
                              <a:ea typeface="Cambria Math" panose="02040503050406030204" pitchFamily="18" charset="0"/>
                            </a:rPr>
                          </m:ctrlPr>
                        </m:sSupPr>
                        <m:e>
                          <m:r>
                            <a:rPr lang="it-IT" sz="2400" b="0" i="0" smtClean="0">
                              <a:solidFill>
                                <a:schemeClr val="bg1"/>
                              </a:solidFill>
                              <a:latin typeface="Cambria Math" panose="02040503050406030204" pitchFamily="18" charset="0"/>
                              <a:ea typeface="Cambria Math" panose="02040503050406030204" pitchFamily="18" charset="0"/>
                            </a:rPr>
                            <m:t>10</m:t>
                          </m:r>
                        </m:e>
                        <m:sup>
                          <m:r>
                            <a:rPr lang="it-IT" sz="2400" b="0" i="0" smtClean="0">
                              <a:solidFill>
                                <a:schemeClr val="bg1"/>
                              </a:solidFill>
                              <a:latin typeface="Cambria Math" panose="02040503050406030204" pitchFamily="18" charset="0"/>
                              <a:ea typeface="Cambria Math" panose="02040503050406030204" pitchFamily="18" charset="0"/>
                            </a:rPr>
                            <m:t>41</m:t>
                          </m:r>
                        </m:sup>
                      </m:sSup>
                      <m:r>
                        <m:rPr>
                          <m:sty m:val="p"/>
                        </m:rPr>
                        <a:rPr lang="it-IT" sz="2400" b="0" i="0" smtClean="0">
                          <a:solidFill>
                            <a:schemeClr val="bg1"/>
                          </a:solidFill>
                          <a:latin typeface="Cambria Math" panose="02040503050406030204" pitchFamily="18" charset="0"/>
                          <a:ea typeface="Cambria Math" panose="02040503050406030204" pitchFamily="18" charset="0"/>
                        </a:rPr>
                        <m:t>erg</m:t>
                      </m:r>
                      <m:r>
                        <a:rPr lang="it-IT" sz="2400" b="0" i="0" smtClean="0">
                          <a:solidFill>
                            <a:schemeClr val="bg1"/>
                          </a:solidFill>
                          <a:latin typeface="Cambria Math" panose="02040503050406030204" pitchFamily="18" charset="0"/>
                          <a:ea typeface="Cambria Math" panose="02040503050406030204" pitchFamily="18" charset="0"/>
                        </a:rPr>
                        <m:t>/</m:t>
                      </m:r>
                      <m:r>
                        <m:rPr>
                          <m:sty m:val="p"/>
                        </m:rPr>
                        <a:rPr lang="it-IT" sz="2400" b="0" i="0" smtClean="0">
                          <a:solidFill>
                            <a:schemeClr val="bg1"/>
                          </a:solidFill>
                          <a:latin typeface="Cambria Math" panose="02040503050406030204" pitchFamily="18" charset="0"/>
                          <a:ea typeface="Cambria Math" panose="02040503050406030204" pitchFamily="18" charset="0"/>
                        </a:rPr>
                        <m:t>s</m:t>
                      </m:r>
                    </m:oMath>
                  </m:oMathPara>
                </a14:m>
                <a:endParaRPr lang="it-IT" sz="2400" dirty="0">
                  <a:solidFill>
                    <a:schemeClr val="bg1"/>
                  </a:solidFill>
                  <a:latin typeface="Kristen ITC" panose="03050502040202030202" pitchFamily="66" charset="0"/>
                </a:endParaRPr>
              </a:p>
            </p:txBody>
          </p:sp>
        </mc:Choice>
        <mc:Fallback xmlns="">
          <p:sp>
            <p:nvSpPr>
              <p:cNvPr id="12" name="CasellaDiTesto 11">
                <a:extLst>
                  <a:ext uri="{FF2B5EF4-FFF2-40B4-BE49-F238E27FC236}">
                    <a16:creationId xmlns:a16="http://schemas.microsoft.com/office/drawing/2014/main" id="{23762BC1-1011-4C26-9AE0-DC1B4F4FF0C3}"/>
                  </a:ext>
                </a:extLst>
              </p:cNvPr>
              <p:cNvSpPr txBox="1">
                <a:spLocks noRot="1" noChangeAspect="1" noMove="1" noResize="1" noEditPoints="1" noAdjustHandles="1" noChangeArrowheads="1" noChangeShapeType="1" noTextEdit="1"/>
              </p:cNvSpPr>
              <p:nvPr/>
            </p:nvSpPr>
            <p:spPr>
              <a:xfrm>
                <a:off x="879989" y="3436313"/>
                <a:ext cx="4262385" cy="369332"/>
              </a:xfrm>
              <a:prstGeom prst="rect">
                <a:avLst/>
              </a:prstGeom>
              <a:blipFill>
                <a:blip r:embed="rId5"/>
                <a:stretch>
                  <a:fillRect l="-857" t="-3333" r="-286" b="-33333"/>
                </a:stretch>
              </a:blipFill>
            </p:spPr>
            <p:txBody>
              <a:bodyPr/>
              <a:lstStyle/>
              <a:p>
                <a:r>
                  <a:rPr lang="it-IT">
                    <a:noFill/>
                  </a:rPr>
                  <a:t> </a:t>
                </a:r>
              </a:p>
            </p:txBody>
          </p:sp>
        </mc:Fallback>
      </mc:AlternateContent>
      <p:sp>
        <p:nvSpPr>
          <p:cNvPr id="13" name="CasellaDiTesto 12">
            <a:extLst>
              <a:ext uri="{FF2B5EF4-FFF2-40B4-BE49-F238E27FC236}">
                <a16:creationId xmlns:a16="http://schemas.microsoft.com/office/drawing/2014/main" id="{A4A16311-59DA-4A7E-8AA2-E62598571B7B}"/>
              </a:ext>
            </a:extLst>
          </p:cNvPr>
          <p:cNvSpPr txBox="1"/>
          <p:nvPr/>
        </p:nvSpPr>
        <p:spPr>
          <a:xfrm>
            <a:off x="6879308" y="3349908"/>
            <a:ext cx="5130168" cy="1154162"/>
          </a:xfrm>
          <a:prstGeom prst="rect">
            <a:avLst/>
          </a:prstGeom>
          <a:noFill/>
        </p:spPr>
        <p:txBody>
          <a:bodyPr wrap="square" rtlCol="0">
            <a:spAutoFit/>
          </a:bodyPr>
          <a:lstStyle/>
          <a:p>
            <a:pPr algn="ctr"/>
            <a:r>
              <a:rPr lang="it-IT" sz="2300" b="0" i="0" u="none" strike="noStrike" baseline="0" dirty="0" err="1">
                <a:solidFill>
                  <a:srgbClr val="FFC000"/>
                </a:solidFill>
                <a:latin typeface="Segoe Print" panose="02000600000000000000" pitchFamily="2" charset="0"/>
                <a:cs typeface="Arial" panose="020B0604020202020204" pitchFamily="34" charset="0"/>
              </a:rPr>
              <a:t>Efficiency</a:t>
            </a:r>
            <a:r>
              <a:rPr lang="it-IT" sz="2300" b="0" i="0" u="none" strike="noStrike" baseline="0" dirty="0">
                <a:solidFill>
                  <a:srgbClr val="FFC000"/>
                </a:solidFill>
                <a:latin typeface="Segoe Print" panose="02000600000000000000" pitchFamily="2" charset="0"/>
                <a:cs typeface="Arial" panose="020B0604020202020204" pitchFamily="34" charset="0"/>
              </a:rPr>
              <a:t> of order 10% per SN </a:t>
            </a:r>
            <a:r>
              <a:rPr lang="it-IT" sz="2300" b="0" i="0" u="none" strike="noStrike" baseline="0" dirty="0" err="1">
                <a:solidFill>
                  <a:srgbClr val="FFC000"/>
                </a:solidFill>
                <a:latin typeface="Segoe Print" panose="02000600000000000000" pitchFamily="2" charset="0"/>
                <a:cs typeface="Arial" panose="020B0604020202020204" pitchFamily="34" charset="0"/>
              </a:rPr>
              <a:t>is</a:t>
            </a:r>
            <a:r>
              <a:rPr lang="it-IT" sz="2300" b="0" i="0" u="none" strike="noStrike" baseline="0" dirty="0">
                <a:solidFill>
                  <a:srgbClr val="FFC000"/>
                </a:solidFill>
                <a:latin typeface="Segoe Print" panose="02000600000000000000" pitchFamily="2" charset="0"/>
                <a:cs typeface="Arial" panose="020B0604020202020204" pitchFamily="34" charset="0"/>
              </a:rPr>
              <a:t> </a:t>
            </a:r>
            <a:r>
              <a:rPr lang="it-IT" sz="2300" b="0" i="0" u="none" strike="noStrike" baseline="0" dirty="0" err="1">
                <a:solidFill>
                  <a:srgbClr val="FFC000"/>
                </a:solidFill>
                <a:latin typeface="Segoe Print" panose="02000600000000000000" pitchFamily="2" charset="0"/>
                <a:cs typeface="Arial" panose="020B0604020202020204" pitchFamily="34" charset="0"/>
              </a:rPr>
              <a:t>sufficient</a:t>
            </a:r>
            <a:r>
              <a:rPr lang="it-IT" sz="2300" b="0" i="0" u="none" strike="noStrike" baseline="0" dirty="0">
                <a:solidFill>
                  <a:srgbClr val="FFC000"/>
                </a:solidFill>
                <a:latin typeface="Segoe Print" panose="02000600000000000000" pitchFamily="2" charset="0"/>
                <a:cs typeface="Arial" panose="020B0604020202020204" pitchFamily="34" charset="0"/>
              </a:rPr>
              <a:t> to accomodate CR </a:t>
            </a:r>
            <a:r>
              <a:rPr lang="it-IT" sz="2300" b="0" i="0" u="none" strike="noStrike" baseline="0" dirty="0" err="1">
                <a:solidFill>
                  <a:srgbClr val="FFC000"/>
                </a:solidFill>
                <a:latin typeface="Segoe Print" panose="02000600000000000000" pitchFamily="2" charset="0"/>
                <a:cs typeface="Arial" panose="020B0604020202020204" pitchFamily="34" charset="0"/>
              </a:rPr>
              <a:t>energetics</a:t>
            </a:r>
            <a:r>
              <a:rPr lang="it-IT" sz="2300" b="0" i="0" u="none" strike="noStrike" baseline="0" dirty="0">
                <a:solidFill>
                  <a:srgbClr val="FFC000"/>
                </a:solidFill>
                <a:latin typeface="Segoe Print" panose="02000600000000000000" pitchFamily="2" charset="0"/>
                <a:cs typeface="Arial" panose="020B0604020202020204" pitchFamily="34" charset="0"/>
              </a:rPr>
              <a:t>.</a:t>
            </a:r>
          </a:p>
        </p:txBody>
      </p:sp>
      <p:sp>
        <p:nvSpPr>
          <p:cNvPr id="19" name="Left Brace 17">
            <a:extLst>
              <a:ext uri="{FF2B5EF4-FFF2-40B4-BE49-F238E27FC236}">
                <a16:creationId xmlns:a16="http://schemas.microsoft.com/office/drawing/2014/main" id="{EB5BE741-D3E4-4818-AB31-A65A869BD0FD}"/>
              </a:ext>
            </a:extLst>
          </p:cNvPr>
          <p:cNvSpPr/>
          <p:nvPr/>
        </p:nvSpPr>
        <p:spPr>
          <a:xfrm>
            <a:off x="350849" y="3312082"/>
            <a:ext cx="595648" cy="1200329"/>
          </a:xfrm>
          <a:prstGeom prst="leftBrace">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Print" panose="02000600000000000000" pitchFamily="2" charset="0"/>
            </a:endParaRPr>
          </a:p>
        </p:txBody>
      </p:sp>
      <p:sp>
        <p:nvSpPr>
          <p:cNvPr id="22" name="Rettangolo 24">
            <a:extLst>
              <a:ext uri="{FF2B5EF4-FFF2-40B4-BE49-F238E27FC236}">
                <a16:creationId xmlns:a16="http://schemas.microsoft.com/office/drawing/2014/main" id="{6FBB03B3-35EA-448F-B659-AB1DF5B436C2}"/>
              </a:ext>
            </a:extLst>
          </p:cNvPr>
          <p:cNvSpPr/>
          <p:nvPr/>
        </p:nvSpPr>
        <p:spPr>
          <a:xfrm>
            <a:off x="968515" y="20904"/>
            <a:ext cx="10349308"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The main candidates: Supernova Remnants</a:t>
            </a:r>
          </a:p>
        </p:txBody>
      </p:sp>
      <p:grpSp>
        <p:nvGrpSpPr>
          <p:cNvPr id="25" name="Gruppo 24">
            <a:extLst>
              <a:ext uri="{FF2B5EF4-FFF2-40B4-BE49-F238E27FC236}">
                <a16:creationId xmlns:a16="http://schemas.microsoft.com/office/drawing/2014/main" id="{007CBDD5-DA31-43FA-BCCA-C932AA9F4F27}"/>
              </a:ext>
            </a:extLst>
          </p:cNvPr>
          <p:cNvGrpSpPr/>
          <p:nvPr/>
        </p:nvGrpSpPr>
        <p:grpSpPr>
          <a:xfrm>
            <a:off x="360374" y="4735337"/>
            <a:ext cx="11524831" cy="1938992"/>
            <a:chOff x="316098" y="4555070"/>
            <a:chExt cx="11524831" cy="1938992"/>
          </a:xfrm>
        </p:grpSpPr>
        <p:sp>
          <p:nvSpPr>
            <p:cNvPr id="14" name="CasellaDiTesto 13">
              <a:extLst>
                <a:ext uri="{FF2B5EF4-FFF2-40B4-BE49-F238E27FC236}">
                  <a16:creationId xmlns:a16="http://schemas.microsoft.com/office/drawing/2014/main" id="{186C6E59-7D3D-4C62-9F5F-202B1496F09A}"/>
                </a:ext>
              </a:extLst>
            </p:cNvPr>
            <p:cNvSpPr txBox="1"/>
            <p:nvPr/>
          </p:nvSpPr>
          <p:spPr>
            <a:xfrm>
              <a:off x="316098" y="4555070"/>
              <a:ext cx="11524831" cy="1938992"/>
            </a:xfrm>
            <a:prstGeom prst="rect">
              <a:avLst/>
            </a:prstGeom>
            <a:noFill/>
          </p:spPr>
          <p:txBody>
            <a:bodyPr wrap="square">
              <a:spAutoFit/>
            </a:bodyPr>
            <a:lstStyle/>
            <a:p>
              <a:pPr marL="285750" indent="-285750" algn="l">
                <a:buFont typeface="Arial" panose="020B0604020202020204" pitchFamily="34" charset="0"/>
                <a:buChar char="•"/>
              </a:pPr>
              <a:r>
                <a:rPr lang="it-IT" sz="2000" b="0" i="0" u="none" strike="noStrike" baseline="0" dirty="0">
                  <a:solidFill>
                    <a:srgbClr val="FFC000"/>
                  </a:solidFill>
                  <a:latin typeface="Segoe Print" panose="02000600000000000000" pitchFamily="2" charset="0"/>
                </a:rPr>
                <a:t>COLLISIONLESS SHOCKS</a:t>
              </a:r>
              <a:r>
                <a:rPr lang="it-IT" sz="2000" b="0" i="0" u="none" strike="noStrike" baseline="0" dirty="0">
                  <a:solidFill>
                    <a:srgbClr val="FFFFFF"/>
                  </a:solidFill>
                  <a:latin typeface="Segoe Print" panose="02000600000000000000" pitchFamily="2" charset="0"/>
                </a:rPr>
                <a:t>:</a:t>
              </a:r>
              <a:r>
                <a:rPr lang="en-US" sz="2000" b="0" i="0" u="none" strike="noStrike" baseline="0" dirty="0">
                  <a:solidFill>
                    <a:srgbClr val="FFFFFF"/>
                  </a:solidFill>
                  <a:latin typeface="Segoe Print" panose="02000600000000000000" pitchFamily="2" charset="0"/>
                </a:rPr>
                <a:t> </a:t>
              </a:r>
            </a:p>
            <a:p>
              <a:pPr algn="l"/>
              <a:r>
                <a:rPr lang="en-US" sz="2000" b="0" i="0" u="none" strike="noStrike" baseline="0" dirty="0">
                  <a:solidFill>
                    <a:srgbClr val="FFFFFF"/>
                  </a:solidFill>
                  <a:latin typeface="Segoe Print" panose="02000600000000000000" pitchFamily="2" charset="0"/>
                </a:rPr>
                <a:t>   energy dissipated via wave–particle interaction instead of particle–particle collisions.</a:t>
              </a:r>
              <a:r>
                <a:rPr lang="it-IT" sz="2000" b="0" i="0" u="none" strike="noStrike" baseline="0" dirty="0">
                  <a:solidFill>
                    <a:srgbClr val="FFFFFF"/>
                  </a:solidFill>
                  <a:latin typeface="Segoe Print" panose="02000600000000000000" pitchFamily="2" charset="0"/>
                </a:rPr>
                <a:t> </a:t>
              </a:r>
            </a:p>
            <a:p>
              <a:pPr marL="285750" indent="-285750" algn="l">
                <a:buFont typeface="Arial" panose="020B0604020202020204" pitchFamily="34" charset="0"/>
                <a:buChar char="•"/>
              </a:pPr>
              <a:endParaRPr lang="it-IT" sz="2000" b="0" i="0" u="none" strike="noStrike" baseline="0" dirty="0">
                <a:solidFill>
                  <a:srgbClr val="FFFFFF"/>
                </a:solidFill>
                <a:latin typeface="Segoe Print" panose="02000600000000000000" pitchFamily="2" charset="0"/>
              </a:endParaRPr>
            </a:p>
            <a:p>
              <a:pPr marL="285750" indent="-285750" algn="l">
                <a:buFont typeface="Arial" panose="020B0604020202020204" pitchFamily="34" charset="0"/>
                <a:buChar char="•"/>
              </a:pPr>
              <a:r>
                <a:rPr lang="it-IT" sz="2000" dirty="0">
                  <a:solidFill>
                    <a:srgbClr val="FFC000"/>
                  </a:solidFill>
                  <a:latin typeface="Segoe Print" panose="02000600000000000000" pitchFamily="2" charset="0"/>
                </a:rPr>
                <a:t>STRONG SHOCKS AND DSA</a:t>
              </a:r>
              <a:r>
                <a:rPr lang="it-IT" sz="2000" dirty="0">
                  <a:solidFill>
                    <a:srgbClr val="FFFFFF"/>
                  </a:solidFill>
                  <a:latin typeface="Segoe Print" panose="02000600000000000000" pitchFamily="2" charset="0"/>
                </a:rPr>
                <a:t>: </a:t>
              </a:r>
            </a:p>
            <a:p>
              <a:pPr marL="285750" indent="-285750" algn="l">
                <a:buFont typeface="Arial" panose="020B0604020202020204" pitchFamily="34" charset="0"/>
                <a:buChar char="•"/>
              </a:pPr>
              <a:endParaRPr lang="it-IT" sz="2000" dirty="0">
                <a:solidFill>
                  <a:srgbClr val="FFFFFF"/>
                </a:solidFill>
                <a:latin typeface="Segoe Print" panose="02000600000000000000" pitchFamily="2" charset="0"/>
              </a:endParaRPr>
            </a:p>
            <a:p>
              <a:pPr marL="285750" indent="-285750" algn="l">
                <a:buFont typeface="Arial" panose="020B0604020202020204" pitchFamily="34" charset="0"/>
                <a:buChar char="•"/>
              </a:pPr>
              <a:r>
                <a:rPr lang="it-IT" sz="2000" dirty="0">
                  <a:solidFill>
                    <a:srgbClr val="FFC000"/>
                  </a:solidFill>
                  <a:latin typeface="Segoe Print" panose="02000600000000000000" pitchFamily="2" charset="0"/>
                </a:rPr>
                <a:t>MAGNETIC FIELD AMPLIFICATION</a:t>
              </a:r>
              <a:r>
                <a:rPr lang="it-IT" sz="2000" b="0" i="0" u="none" strike="noStrike" baseline="0" dirty="0">
                  <a:solidFill>
                    <a:srgbClr val="FFFFFF"/>
                  </a:solidFill>
                  <a:latin typeface="Segoe Print" panose="02000600000000000000" pitchFamily="2" charset="0"/>
                </a:rPr>
                <a:t>	</a:t>
              </a:r>
            </a:p>
          </p:txBody>
        </p:sp>
        <mc:AlternateContent xmlns:mc="http://schemas.openxmlformats.org/markup-compatibility/2006" xmlns:a14="http://schemas.microsoft.com/office/drawing/2010/main">
          <mc:Choice Requires="a14">
            <p:sp>
              <p:nvSpPr>
                <p:cNvPr id="21" name="TextBox 7">
                  <a:extLst>
                    <a:ext uri="{FF2B5EF4-FFF2-40B4-BE49-F238E27FC236}">
                      <a16:creationId xmlns:a16="http://schemas.microsoft.com/office/drawing/2014/main" id="{3985EFDB-092B-48C8-9F42-86DDA52A9837}"/>
                    </a:ext>
                  </a:extLst>
                </p:cNvPr>
                <p:cNvSpPr txBox="1"/>
                <p:nvPr/>
              </p:nvSpPr>
              <p:spPr>
                <a:xfrm>
                  <a:off x="4468993" y="5252734"/>
                  <a:ext cx="2059858" cy="6805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charset="0"/>
                            <a:ea typeface="Cambria Math" charset="0"/>
                            <a:cs typeface="Cambria Math" charset="0"/>
                          </a:rPr>
                          <m:t>ℛ</m:t>
                        </m:r>
                        <m:r>
                          <a:rPr lang="it-IT" sz="2000" i="1">
                            <a:solidFill>
                              <a:srgbClr val="FFFF00"/>
                            </a:solidFill>
                            <a:latin typeface="Cambria Math" charset="0"/>
                            <a:ea typeface="Cambria Math" charset="0"/>
                            <a:cs typeface="Cambria Math" charset="0"/>
                          </a:rPr>
                          <m:t>=</m:t>
                        </m:r>
                        <m:f>
                          <m:fPr>
                            <m:ctrlPr>
                              <a:rPr lang="mr-IN" sz="2000" i="1">
                                <a:solidFill>
                                  <a:srgbClr val="FFFF00"/>
                                </a:solidFill>
                                <a:latin typeface="Cambria Math" panose="02040503050406030204" pitchFamily="18" charset="0"/>
                                <a:ea typeface="Cambria Math" charset="0"/>
                                <a:cs typeface="Cambria Math" charset="0"/>
                              </a:rPr>
                            </m:ctrlPr>
                          </m:fPr>
                          <m:num>
                            <m:sSub>
                              <m:sSubPr>
                                <m:ctrlPr>
                                  <a:rPr lang="en-US" sz="2000" i="1">
                                    <a:solidFill>
                                      <a:srgbClr val="FFFF00"/>
                                    </a:solidFill>
                                    <a:latin typeface="Cambria Math" panose="02040503050406030204" pitchFamily="18" charset="0"/>
                                    <a:ea typeface="Cambria Math" charset="0"/>
                                    <a:cs typeface="Cambria Math" charset="0"/>
                                  </a:rPr>
                                </m:ctrlPr>
                              </m:sSubPr>
                              <m:e>
                                <m:r>
                                  <a:rPr lang="it-IT" sz="2000" i="1">
                                    <a:solidFill>
                                      <a:srgbClr val="FFFF00"/>
                                    </a:solidFill>
                                    <a:latin typeface="Cambria Math" charset="0"/>
                                    <a:ea typeface="Cambria Math" charset="0"/>
                                    <a:cs typeface="Cambria Math" charset="0"/>
                                  </a:rPr>
                                  <m:t>𝑢</m:t>
                                </m:r>
                              </m:e>
                              <m:sub>
                                <m:r>
                                  <a:rPr lang="it-IT" sz="2000" i="1">
                                    <a:solidFill>
                                      <a:srgbClr val="FFFF00"/>
                                    </a:solidFill>
                                    <a:latin typeface="Cambria Math" charset="0"/>
                                    <a:ea typeface="Cambria Math" charset="0"/>
                                    <a:cs typeface="Cambria Math" charset="0"/>
                                  </a:rPr>
                                  <m:t>𝑢</m:t>
                                </m:r>
                              </m:sub>
                            </m:sSub>
                          </m:num>
                          <m:den>
                            <m:sSub>
                              <m:sSubPr>
                                <m:ctrlPr>
                                  <a:rPr lang="en-US" sz="2000" i="1">
                                    <a:solidFill>
                                      <a:srgbClr val="FFFF00"/>
                                    </a:solidFill>
                                    <a:latin typeface="Cambria Math" panose="02040503050406030204" pitchFamily="18" charset="0"/>
                                    <a:ea typeface="Cambria Math" charset="0"/>
                                    <a:cs typeface="Cambria Math" charset="0"/>
                                  </a:rPr>
                                </m:ctrlPr>
                              </m:sSubPr>
                              <m:e>
                                <m:r>
                                  <a:rPr lang="it-IT" sz="2000" i="1">
                                    <a:solidFill>
                                      <a:srgbClr val="FFFF00"/>
                                    </a:solidFill>
                                    <a:latin typeface="Cambria Math" charset="0"/>
                                    <a:ea typeface="Cambria Math" charset="0"/>
                                    <a:cs typeface="Cambria Math" charset="0"/>
                                  </a:rPr>
                                  <m:t>𝑢</m:t>
                                </m:r>
                              </m:e>
                              <m:sub>
                                <m:r>
                                  <a:rPr lang="it-IT" sz="2000" i="1">
                                    <a:solidFill>
                                      <a:srgbClr val="FFFF00"/>
                                    </a:solidFill>
                                    <a:latin typeface="Cambria Math" charset="0"/>
                                    <a:ea typeface="Cambria Math" charset="0"/>
                                    <a:cs typeface="Cambria Math" charset="0"/>
                                  </a:rPr>
                                  <m:t>𝐷</m:t>
                                </m:r>
                              </m:sub>
                            </m:sSub>
                          </m:den>
                        </m:f>
                        <m:r>
                          <a:rPr lang="it-IT" sz="2000" i="1">
                            <a:solidFill>
                              <a:srgbClr val="FFFF00"/>
                            </a:solidFill>
                            <a:latin typeface="Cambria Math" charset="0"/>
                            <a:ea typeface="Cambria Math" charset="0"/>
                            <a:cs typeface="Cambria Math" charset="0"/>
                          </a:rPr>
                          <m:t>=</m:t>
                        </m:r>
                        <m:f>
                          <m:fPr>
                            <m:ctrlPr>
                              <a:rPr lang="mr-IN" sz="2000" i="1">
                                <a:solidFill>
                                  <a:srgbClr val="FFFF00"/>
                                </a:solidFill>
                                <a:latin typeface="Cambria Math" panose="02040503050406030204" pitchFamily="18" charset="0"/>
                                <a:ea typeface="Cambria Math" charset="0"/>
                                <a:cs typeface="Cambria Math" charset="0"/>
                              </a:rPr>
                            </m:ctrlPr>
                          </m:fPr>
                          <m:num>
                            <m:r>
                              <a:rPr lang="it-IT" sz="2000" i="1">
                                <a:solidFill>
                                  <a:srgbClr val="FFFF00"/>
                                </a:solidFill>
                                <a:latin typeface="Cambria Math" charset="0"/>
                                <a:ea typeface="Cambria Math" charset="0"/>
                                <a:cs typeface="Cambria Math" charset="0"/>
                              </a:rPr>
                              <m:t>4</m:t>
                            </m:r>
                            <m:sSubSup>
                              <m:sSubSupPr>
                                <m:ctrlPr>
                                  <a:rPr lang="en-US" sz="2000" i="1" smtClean="0">
                                    <a:solidFill>
                                      <a:schemeClr val="bg1"/>
                                    </a:solidFill>
                                    <a:latin typeface="Cambria Math" panose="02040503050406030204" pitchFamily="18" charset="0"/>
                                    <a:ea typeface="Cambria Math" charset="0"/>
                                    <a:cs typeface="Cambria Math" charset="0"/>
                                  </a:rPr>
                                </m:ctrlPr>
                              </m:sSubSupPr>
                              <m:e>
                                <m:r>
                                  <a:rPr lang="it-IT" sz="2000" i="1">
                                    <a:solidFill>
                                      <a:schemeClr val="bg1"/>
                                    </a:solidFill>
                                    <a:latin typeface="Cambria Math" charset="0"/>
                                    <a:ea typeface="Cambria Math" charset="0"/>
                                    <a:cs typeface="Cambria Math" charset="0"/>
                                  </a:rPr>
                                  <m:t>𝑀</m:t>
                                </m:r>
                              </m:e>
                              <m:sub>
                                <m:r>
                                  <a:rPr lang="it-IT" sz="2000" i="1">
                                    <a:solidFill>
                                      <a:schemeClr val="bg1"/>
                                    </a:solidFill>
                                    <a:latin typeface="Cambria Math" charset="0"/>
                                    <a:ea typeface="Cambria Math" charset="0"/>
                                    <a:cs typeface="Cambria Math" charset="0"/>
                                  </a:rPr>
                                  <m:t>𝑠</m:t>
                                </m:r>
                              </m:sub>
                              <m:sup>
                                <m:r>
                                  <a:rPr lang="it-IT" sz="2000" i="1">
                                    <a:solidFill>
                                      <a:schemeClr val="bg1"/>
                                    </a:solidFill>
                                    <a:latin typeface="Cambria Math" charset="0"/>
                                    <a:ea typeface="Cambria Math" charset="0"/>
                                    <a:cs typeface="Cambria Math" charset="0"/>
                                  </a:rPr>
                                  <m:t>2</m:t>
                                </m:r>
                              </m:sup>
                            </m:sSubSup>
                          </m:num>
                          <m:den>
                            <m:r>
                              <a:rPr lang="it-IT" sz="2000" i="1">
                                <a:solidFill>
                                  <a:srgbClr val="FFFF00"/>
                                </a:solidFill>
                                <a:latin typeface="Cambria Math" charset="0"/>
                                <a:ea typeface="Cambria Math" charset="0"/>
                                <a:cs typeface="Cambria Math" charset="0"/>
                              </a:rPr>
                              <m:t>3+</m:t>
                            </m:r>
                            <m:sSubSup>
                              <m:sSubSupPr>
                                <m:ctrlPr>
                                  <a:rPr lang="en-US" sz="2000" i="1" smtClean="0">
                                    <a:solidFill>
                                      <a:schemeClr val="bg1"/>
                                    </a:solidFill>
                                    <a:latin typeface="Cambria Math" panose="02040503050406030204" pitchFamily="18" charset="0"/>
                                    <a:ea typeface="Cambria Math" charset="0"/>
                                    <a:cs typeface="Cambria Math" charset="0"/>
                                  </a:rPr>
                                </m:ctrlPr>
                              </m:sSubSupPr>
                              <m:e>
                                <m:r>
                                  <a:rPr lang="it-IT" sz="2000" i="1">
                                    <a:solidFill>
                                      <a:schemeClr val="bg1"/>
                                    </a:solidFill>
                                    <a:latin typeface="Cambria Math" charset="0"/>
                                    <a:ea typeface="Cambria Math" charset="0"/>
                                    <a:cs typeface="Cambria Math" charset="0"/>
                                  </a:rPr>
                                  <m:t>𝑀</m:t>
                                </m:r>
                              </m:e>
                              <m:sub>
                                <m:r>
                                  <a:rPr lang="it-IT" sz="2000" i="1">
                                    <a:solidFill>
                                      <a:schemeClr val="bg1"/>
                                    </a:solidFill>
                                    <a:latin typeface="Cambria Math" charset="0"/>
                                    <a:ea typeface="Cambria Math" charset="0"/>
                                    <a:cs typeface="Cambria Math" charset="0"/>
                                  </a:rPr>
                                  <m:t>𝑠</m:t>
                                </m:r>
                              </m:sub>
                              <m:sup>
                                <m:r>
                                  <a:rPr lang="it-IT" sz="2000" i="1">
                                    <a:solidFill>
                                      <a:schemeClr val="bg1"/>
                                    </a:solidFill>
                                    <a:latin typeface="Cambria Math" charset="0"/>
                                    <a:ea typeface="Cambria Math" charset="0"/>
                                    <a:cs typeface="Cambria Math" charset="0"/>
                                  </a:rPr>
                                  <m:t>2</m:t>
                                </m:r>
                              </m:sup>
                            </m:sSubSup>
                          </m:den>
                        </m:f>
                      </m:oMath>
                    </m:oMathPara>
                  </a14:m>
                  <a:endParaRPr lang="en-US" sz="2000" dirty="0">
                    <a:solidFill>
                      <a:srgbClr val="FFFF00"/>
                    </a:solidFill>
                    <a:latin typeface="Segoe Print" panose="02000600000000000000" pitchFamily="2" charset="0"/>
                  </a:endParaRPr>
                </a:p>
              </p:txBody>
            </p:sp>
          </mc:Choice>
          <mc:Fallback xmlns="">
            <p:sp>
              <p:nvSpPr>
                <p:cNvPr id="21" name="TextBox 7">
                  <a:extLst>
                    <a:ext uri="{FF2B5EF4-FFF2-40B4-BE49-F238E27FC236}">
                      <a16:creationId xmlns:a16="http://schemas.microsoft.com/office/drawing/2014/main" id="{3985EFDB-092B-48C8-9F42-86DDA52A9837}"/>
                    </a:ext>
                  </a:extLst>
                </p:cNvPr>
                <p:cNvSpPr txBox="1">
                  <a:spLocks noRot="1" noChangeAspect="1" noMove="1" noResize="1" noEditPoints="1" noAdjustHandles="1" noChangeArrowheads="1" noChangeShapeType="1" noTextEdit="1"/>
                </p:cNvSpPr>
                <p:nvPr/>
              </p:nvSpPr>
              <p:spPr>
                <a:xfrm>
                  <a:off x="4468993" y="5252734"/>
                  <a:ext cx="2059858" cy="680507"/>
                </a:xfrm>
                <a:prstGeom prst="rect">
                  <a:avLst/>
                </a:prstGeom>
                <a:blipFill>
                  <a:blip r:embed="rId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9F9551DE-90F5-4A14-A6BC-228CDBDDC48F}"/>
                    </a:ext>
                  </a:extLst>
                </p:cNvPr>
                <p:cNvSpPr txBox="1"/>
                <p:nvPr/>
              </p:nvSpPr>
              <p:spPr>
                <a:xfrm>
                  <a:off x="6780288" y="5412348"/>
                  <a:ext cx="2634193" cy="461665"/>
                </a:xfrm>
                <a:prstGeom prst="rect">
                  <a:avLst/>
                </a:prstGeom>
                <a:noFill/>
              </p:spPr>
              <p:txBody>
                <a:bodyPr wrap="square">
                  <a:spAutoFit/>
                </a:bodyPr>
                <a:lstStyle/>
                <a:p>
                  <a14:m>
                    <m:oMath xmlns:m="http://schemas.openxmlformats.org/officeDocument/2006/math">
                      <m:sSub>
                        <m:sSubPr>
                          <m:ctrlPr>
                            <a:rPr lang="en-US" sz="2400" i="1" smtClean="0">
                              <a:solidFill>
                                <a:schemeClr val="bg1"/>
                              </a:solidFill>
                              <a:latin typeface="Cambria Math" panose="02040503050406030204" pitchFamily="18" charset="0"/>
                              <a:ea typeface="Cambria Math" charset="0"/>
                              <a:cs typeface="Cambria Math" charset="0"/>
                              <a:sym typeface="Wingdings"/>
                            </a:rPr>
                          </m:ctrlPr>
                        </m:sSubPr>
                        <m:e>
                          <m:r>
                            <a:rPr lang="it-IT" sz="2400" i="1">
                              <a:solidFill>
                                <a:schemeClr val="bg1"/>
                              </a:solidFill>
                              <a:latin typeface="Cambria Math" charset="0"/>
                              <a:ea typeface="Cambria Math" charset="0"/>
                              <a:cs typeface="Cambria Math" charset="0"/>
                              <a:sym typeface="Wingdings"/>
                            </a:rPr>
                            <m:t>𝑀</m:t>
                          </m:r>
                        </m:e>
                        <m:sub>
                          <m:r>
                            <a:rPr lang="it-IT" sz="2400" i="1">
                              <a:solidFill>
                                <a:schemeClr val="bg1"/>
                              </a:solidFill>
                              <a:latin typeface="Cambria Math" charset="0"/>
                              <a:ea typeface="Cambria Math" charset="0"/>
                              <a:cs typeface="Cambria Math" charset="0"/>
                              <a:sym typeface="Wingdings"/>
                            </a:rPr>
                            <m:t>𝑠</m:t>
                          </m:r>
                        </m:sub>
                      </m:sSub>
                      <m:r>
                        <a:rPr lang="is-IS" sz="2400" i="1">
                          <a:solidFill>
                            <a:srgbClr val="FFFF00"/>
                          </a:solidFill>
                          <a:latin typeface="Cambria Math" charset="0"/>
                          <a:ea typeface="Cambria Math" charset="0"/>
                          <a:cs typeface="Cambria Math" charset="0"/>
                          <a:sym typeface="Wingdings"/>
                        </a:rPr>
                        <m:t>→</m:t>
                      </m:r>
                      <m:r>
                        <a:rPr lang="en-US" sz="2400" i="1">
                          <a:solidFill>
                            <a:srgbClr val="FFFF00"/>
                          </a:solidFill>
                          <a:latin typeface="Cambria Math" charset="0"/>
                          <a:ea typeface="Cambria Math" charset="0"/>
                          <a:cs typeface="Cambria Math" charset="0"/>
                          <a:sym typeface="Wingdings"/>
                        </a:rPr>
                        <m:t>∞</m:t>
                      </m:r>
                    </m:oMath>
                  </a14:m>
                  <a:r>
                    <a:rPr lang="en-US" sz="2400" dirty="0">
                      <a:solidFill>
                        <a:srgbClr val="FFFF00"/>
                      </a:solidFill>
                      <a:latin typeface="Segoe Print" panose="02000600000000000000" pitchFamily="2" charset="0"/>
                      <a:sym typeface="Wingdings"/>
                    </a:rPr>
                    <a:t> , </a:t>
                  </a:r>
                  <a14:m>
                    <m:oMath xmlns:m="http://schemas.openxmlformats.org/officeDocument/2006/math">
                      <m:r>
                        <a:rPr lang="en-US" sz="2400" i="1" smtClean="0">
                          <a:solidFill>
                            <a:schemeClr val="bg1"/>
                          </a:solidFill>
                          <a:latin typeface="Cambria Math" charset="0"/>
                          <a:ea typeface="Cambria Math" charset="0"/>
                          <a:cs typeface="Cambria Math" charset="0"/>
                          <a:sym typeface="Wingdings"/>
                        </a:rPr>
                        <m:t>ℛ</m:t>
                      </m:r>
                      <m:r>
                        <a:rPr lang="is-IS" sz="2400" i="1">
                          <a:solidFill>
                            <a:srgbClr val="FFFF00"/>
                          </a:solidFill>
                          <a:latin typeface="Cambria Math" charset="0"/>
                          <a:ea typeface="Cambria Math" charset="0"/>
                          <a:cs typeface="Cambria Math" charset="0"/>
                          <a:sym typeface="Wingdings"/>
                        </a:rPr>
                        <m:t>→</m:t>
                      </m:r>
                      <m:r>
                        <a:rPr lang="it-IT" sz="2400" i="1">
                          <a:solidFill>
                            <a:srgbClr val="FFFF00"/>
                          </a:solidFill>
                          <a:latin typeface="Cambria Math" charset="0"/>
                          <a:ea typeface="Cambria Math" charset="0"/>
                          <a:cs typeface="Cambria Math" charset="0"/>
                          <a:sym typeface="Wingdings"/>
                        </a:rPr>
                        <m:t>4</m:t>
                      </m:r>
                    </m:oMath>
                  </a14:m>
                  <a:endParaRPr lang="it-IT" sz="2400" dirty="0">
                    <a:latin typeface="Segoe Print" panose="02000600000000000000" pitchFamily="2" charset="0"/>
                  </a:endParaRPr>
                </a:p>
              </p:txBody>
            </p:sp>
          </mc:Choice>
          <mc:Fallback xmlns="">
            <p:sp>
              <p:nvSpPr>
                <p:cNvPr id="24" name="CasellaDiTesto 23">
                  <a:extLst>
                    <a:ext uri="{FF2B5EF4-FFF2-40B4-BE49-F238E27FC236}">
                      <a16:creationId xmlns:a16="http://schemas.microsoft.com/office/drawing/2014/main" id="{9F9551DE-90F5-4A14-A6BC-228CDBDDC48F}"/>
                    </a:ext>
                  </a:extLst>
                </p:cNvPr>
                <p:cNvSpPr txBox="1">
                  <a:spLocks noRot="1" noChangeAspect="1" noMove="1" noResize="1" noEditPoints="1" noAdjustHandles="1" noChangeArrowheads="1" noChangeShapeType="1" noTextEdit="1"/>
                </p:cNvSpPr>
                <p:nvPr/>
              </p:nvSpPr>
              <p:spPr>
                <a:xfrm>
                  <a:off x="6780288" y="5412348"/>
                  <a:ext cx="2634193" cy="461665"/>
                </a:xfrm>
                <a:prstGeom prst="rect">
                  <a:avLst/>
                </a:prstGeom>
                <a:blipFill>
                  <a:blip r:embed="rId8"/>
                  <a:stretch>
                    <a:fillRect l="-694" t="-9211" b="-30263"/>
                  </a:stretch>
                </a:blipFill>
              </p:spPr>
              <p:txBody>
                <a:bodyPr/>
                <a:lstStyle/>
                <a:p>
                  <a:r>
                    <a:rPr lang="it-IT">
                      <a:noFill/>
                    </a:rPr>
                    <a:t> </a:t>
                  </a:r>
                </a:p>
              </p:txBody>
            </p:sp>
          </mc:Fallback>
        </mc:AlternateContent>
      </p:grpSp>
      <p:sp>
        <p:nvSpPr>
          <p:cNvPr id="23" name="Freccia a destra 22">
            <a:extLst>
              <a:ext uri="{FF2B5EF4-FFF2-40B4-BE49-F238E27FC236}">
                <a16:creationId xmlns:a16="http://schemas.microsoft.com/office/drawing/2014/main" id="{445E8B39-8A68-1AF4-D4A6-7D8CAA3F5818}"/>
              </a:ext>
            </a:extLst>
          </p:cNvPr>
          <p:cNvSpPr/>
          <p:nvPr/>
        </p:nvSpPr>
        <p:spPr>
          <a:xfrm>
            <a:off x="5626517" y="3560925"/>
            <a:ext cx="956357" cy="576064"/>
          </a:xfrm>
          <a:prstGeom prst="rightArrow">
            <a:avLst>
              <a:gd name="adj1" fmla="val 40079"/>
              <a:gd name="adj2" fmla="val 58267"/>
            </a:avLst>
          </a:prstGeom>
          <a:solidFill>
            <a:srgbClr val="FFFF00"/>
          </a:solidFill>
          <a:ln>
            <a:noFill/>
          </a:ln>
          <a:scene3d>
            <a:camera prst="orthographicFront"/>
            <a:lightRig rig="harsh" dir="t"/>
          </a:scene3d>
          <a:sp3d extrusionH="76200" prstMaterial="powder">
            <a:bevelT w="165100" prst="coolSlant"/>
            <a:extrusionClr>
              <a:srgbClr val="FFFF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20CBBEAB-393E-876C-995C-E5BB572A6427}"/>
              </a:ext>
            </a:extLst>
          </p:cNvPr>
          <p:cNvPicPr>
            <a:picLocks noChangeAspect="1"/>
          </p:cNvPicPr>
          <p:nvPr/>
        </p:nvPicPr>
        <p:blipFill>
          <a:blip r:embed="rId9"/>
          <a:stretch>
            <a:fillRect/>
          </a:stretch>
        </p:blipFill>
        <p:spPr>
          <a:xfrm>
            <a:off x="6096000" y="712672"/>
            <a:ext cx="3067694" cy="2249042"/>
          </a:xfrm>
          <a:prstGeom prst="rect">
            <a:avLst/>
          </a:prstGeom>
        </p:spPr>
      </p:pic>
      <p:pic>
        <p:nvPicPr>
          <p:cNvPr id="6" name="Immagine 5">
            <a:extLst>
              <a:ext uri="{FF2B5EF4-FFF2-40B4-BE49-F238E27FC236}">
                <a16:creationId xmlns:a16="http://schemas.microsoft.com/office/drawing/2014/main" id="{4900C9A7-0326-854A-6F08-AE620BA8CC03}"/>
              </a:ext>
            </a:extLst>
          </p:cNvPr>
          <p:cNvPicPr>
            <a:picLocks noChangeAspect="1"/>
          </p:cNvPicPr>
          <p:nvPr/>
        </p:nvPicPr>
        <p:blipFill>
          <a:blip r:embed="rId10"/>
          <a:stretch>
            <a:fillRect/>
          </a:stretch>
        </p:blipFill>
        <p:spPr>
          <a:xfrm>
            <a:off x="2998415" y="712672"/>
            <a:ext cx="3112674" cy="2249042"/>
          </a:xfrm>
          <a:prstGeom prst="rect">
            <a:avLst/>
          </a:prstGeom>
        </p:spPr>
      </p:pic>
    </p:spTree>
    <p:extLst>
      <p:ext uri="{BB962C8B-B14F-4D97-AF65-F5344CB8AC3E}">
        <p14:creationId xmlns:p14="http://schemas.microsoft.com/office/powerpoint/2010/main" val="15985254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9"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1216AA9-78FF-59B6-5F40-9B57F95CF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3668" y="899213"/>
            <a:ext cx="4045471" cy="3034104"/>
          </a:xfrm>
          <a:prstGeom prst="rect">
            <a:avLst/>
          </a:prstGeom>
        </p:spPr>
      </p:pic>
      <p:cxnSp>
        <p:nvCxnSpPr>
          <p:cNvPr id="3" name="Straight Connector 5">
            <a:extLst>
              <a:ext uri="{FF2B5EF4-FFF2-40B4-BE49-F238E27FC236}">
                <a16:creationId xmlns:a16="http://schemas.microsoft.com/office/drawing/2014/main" id="{75D3962B-52CF-3F27-94E4-9FEBA5955C0B}"/>
              </a:ext>
            </a:extLst>
          </p:cNvPr>
          <p:cNvCxnSpPr/>
          <p:nvPr/>
        </p:nvCxnSpPr>
        <p:spPr>
          <a:xfrm>
            <a:off x="618931" y="1015412"/>
            <a:ext cx="10972800" cy="0"/>
          </a:xfrm>
          <a:prstGeom prst="line">
            <a:avLst/>
          </a:prstGeom>
          <a:ln>
            <a:solidFill>
              <a:srgbClr val="00204E"/>
            </a:solidFill>
          </a:ln>
        </p:spPr>
        <p:style>
          <a:lnRef idx="3">
            <a:schemeClr val="accent1"/>
          </a:lnRef>
          <a:fillRef idx="0">
            <a:schemeClr val="accent1"/>
          </a:fillRef>
          <a:effectRef idx="2">
            <a:schemeClr val="accent1"/>
          </a:effectRef>
          <a:fontRef idx="minor">
            <a:schemeClr val="tx1"/>
          </a:fontRef>
        </p:style>
      </p:cxnSp>
      <p:pic>
        <p:nvPicPr>
          <p:cNvPr id="4" name="Immagine 3">
            <a:extLst>
              <a:ext uri="{FF2B5EF4-FFF2-40B4-BE49-F238E27FC236}">
                <a16:creationId xmlns:a16="http://schemas.microsoft.com/office/drawing/2014/main" id="{E159BE12-52A3-E590-0D67-6B6987A6B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321" y="4213175"/>
            <a:ext cx="3022849" cy="2422269"/>
          </a:xfrm>
          <a:prstGeom prst="rect">
            <a:avLst/>
          </a:prstGeom>
        </p:spPr>
      </p:pic>
      <p:sp>
        <p:nvSpPr>
          <p:cNvPr id="5" name="Rettangolo 4">
            <a:extLst>
              <a:ext uri="{FF2B5EF4-FFF2-40B4-BE49-F238E27FC236}">
                <a16:creationId xmlns:a16="http://schemas.microsoft.com/office/drawing/2014/main" id="{20D03DFA-AAD9-ED7E-E9B4-E9B7B2F761D0}"/>
              </a:ext>
            </a:extLst>
          </p:cNvPr>
          <p:cNvSpPr/>
          <p:nvPr/>
        </p:nvSpPr>
        <p:spPr>
          <a:xfrm>
            <a:off x="6939063" y="3076913"/>
            <a:ext cx="1087490" cy="461665"/>
          </a:xfrm>
          <a:prstGeom prst="rect">
            <a:avLst/>
          </a:prstGeom>
        </p:spPr>
        <p:txBody>
          <a:bodyPr wrap="square">
            <a:spAutoFit/>
          </a:bodyPr>
          <a:lstStyle/>
          <a:p>
            <a:pPr algn="ctr">
              <a:defRPr/>
            </a:pPr>
            <a:r>
              <a:rPr lang="it-IT" sz="2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200h</a:t>
            </a:r>
          </a:p>
        </p:txBody>
      </p:sp>
      <p:pic>
        <p:nvPicPr>
          <p:cNvPr id="6" name="Picture 2" descr="https://lh4.googleusercontent.com/cQuYc-S7y5QpOMmTfat85vTw0FxVFK3XnpAjZ6s-vML6RLR-rBp5_E9oeaCDJLC2aoa4YgYzerHT_WLo6KfczMMQ6QlSQvuUvnEYaC2THsl2CE4WtvImQntFUuEnamxWdo3TJBiGvpU">
            <a:extLst>
              <a:ext uri="{FF2B5EF4-FFF2-40B4-BE49-F238E27FC236}">
                <a16:creationId xmlns:a16="http://schemas.microsoft.com/office/drawing/2014/main" id="{E142C9ED-811F-B0D4-B633-652DD5F0BC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20" y="711100"/>
            <a:ext cx="3771911" cy="29130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8DE5B988-8316-DA69-7E3B-D663F1031FF5}"/>
              </a:ext>
            </a:extLst>
          </p:cNvPr>
          <p:cNvSpPr txBox="1">
            <a:spLocks noChangeArrowheads="1"/>
          </p:cNvSpPr>
          <p:nvPr/>
        </p:nvSpPr>
        <p:spPr bwMode="auto">
          <a:xfrm>
            <a:off x="233320" y="4213175"/>
            <a:ext cx="173763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sym typeface="Calibri"/>
              </a:rPr>
              <a:t>Tibet AS </a:t>
            </a:r>
            <a:r>
              <a:rPr lang="it-IT" sz="14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sym typeface="Calibri"/>
              </a:rPr>
              <a:t>collaboration</a:t>
            </a: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sym typeface="Calibri"/>
              </a:rPr>
              <a:t> 2021</a:t>
            </a:r>
          </a:p>
        </p:txBody>
      </p:sp>
      <p:sp>
        <p:nvSpPr>
          <p:cNvPr id="8" name="Rettangolo 7">
            <a:extLst>
              <a:ext uri="{FF2B5EF4-FFF2-40B4-BE49-F238E27FC236}">
                <a16:creationId xmlns:a16="http://schemas.microsoft.com/office/drawing/2014/main" id="{70B6B969-85C8-F6AF-F442-E46ACB2D4338}"/>
              </a:ext>
            </a:extLst>
          </p:cNvPr>
          <p:cNvSpPr/>
          <p:nvPr/>
        </p:nvSpPr>
        <p:spPr>
          <a:xfrm>
            <a:off x="9243079" y="840877"/>
            <a:ext cx="3248025" cy="3170099"/>
          </a:xfrm>
          <a:prstGeom prst="rect">
            <a:avLst/>
          </a:prstGeom>
        </p:spPr>
        <p:txBody>
          <a:bodyPr wrap="square">
            <a:spAutoFit/>
          </a:bodyPr>
          <a:lstStyle/>
          <a:p>
            <a:pPr fontAlgn="base">
              <a:buFont typeface="Arial" panose="020B0604020202020204" pitchFamily="34" charset="0"/>
              <a:buChar char="•"/>
              <a:defRPr/>
            </a:pPr>
            <a:r>
              <a:rPr lang="en-GB" sz="2000" dirty="0">
                <a:solidFill>
                  <a:schemeClr val="bg1"/>
                </a:solidFill>
                <a:latin typeface="Segoe Print" panose="02000600000000000000" pitchFamily="2" charset="0"/>
                <a:ea typeface="+mj-ea"/>
                <a:cs typeface="+mj-cs"/>
                <a:sym typeface="Calibri"/>
              </a:rPr>
              <a:t> Morphology and spectrum from VERITAS [LHAASO points added in a second moment]</a:t>
            </a:r>
          </a:p>
          <a:p>
            <a:pPr fontAlgn="base">
              <a:buFont typeface="Arial" panose="020B0604020202020204" pitchFamily="34" charset="0"/>
              <a:buChar char="•"/>
              <a:defRPr/>
            </a:pPr>
            <a:endParaRPr lang="en-GB" sz="2000" dirty="0">
              <a:solidFill>
                <a:schemeClr val="bg1"/>
              </a:solidFill>
              <a:latin typeface="Segoe Print" panose="02000600000000000000" pitchFamily="2" charset="0"/>
              <a:ea typeface="+mj-ea"/>
              <a:cs typeface="+mj-cs"/>
              <a:sym typeface="Calibri"/>
            </a:endParaRPr>
          </a:p>
          <a:p>
            <a:pPr fontAlgn="base">
              <a:spcAft>
                <a:spcPts val="1600"/>
              </a:spcAft>
              <a:buFont typeface="Arial" panose="020B0604020202020204" pitchFamily="34" charset="0"/>
              <a:buChar char="•"/>
              <a:defRPr/>
            </a:pPr>
            <a:r>
              <a:rPr lang="en-GB" sz="2000" dirty="0">
                <a:solidFill>
                  <a:schemeClr val="bg1"/>
                </a:solidFill>
                <a:latin typeface="Segoe Print" panose="02000600000000000000" pitchFamily="2" charset="0"/>
                <a:ea typeface="+mj-ea"/>
                <a:cs typeface="+mj-cs"/>
                <a:sym typeface="Calibri"/>
              </a:rPr>
              <a:t> Detection @100TeV w ASTRI MA (200h exp) with high significance </a:t>
            </a:r>
          </a:p>
        </p:txBody>
      </p:sp>
      <p:sp>
        <p:nvSpPr>
          <p:cNvPr id="9" name="Rettangolo 8">
            <a:extLst>
              <a:ext uri="{FF2B5EF4-FFF2-40B4-BE49-F238E27FC236}">
                <a16:creationId xmlns:a16="http://schemas.microsoft.com/office/drawing/2014/main" id="{0A5985DB-2167-61BF-DA1B-4F65F457A77D}"/>
              </a:ext>
            </a:extLst>
          </p:cNvPr>
          <p:cNvSpPr/>
          <p:nvPr/>
        </p:nvSpPr>
        <p:spPr>
          <a:xfrm>
            <a:off x="6172970" y="4572577"/>
            <a:ext cx="5985269" cy="1938992"/>
          </a:xfrm>
          <a:prstGeom prst="rect">
            <a:avLst/>
          </a:prstGeom>
        </p:spPr>
        <p:txBody>
          <a:bodyPr wrap="square">
            <a:spAutoFit/>
          </a:bodyPr>
          <a:lstStyle/>
          <a:p>
            <a:pPr fontAlgn="base">
              <a:defRPr/>
            </a:pPr>
            <a:r>
              <a:rPr lang="en-GB" sz="2000" b="1" dirty="0">
                <a:solidFill>
                  <a:srgbClr val="FFC000"/>
                </a:solidFill>
                <a:latin typeface="Segoe Print" panose="02000600000000000000" pitchFamily="2" charset="0"/>
                <a:ea typeface="+mj-ea"/>
                <a:cs typeface="+mj-cs"/>
                <a:sym typeface="Calibri"/>
              </a:rPr>
              <a:t>With the ASTRI-MA angular resolution:</a:t>
            </a:r>
          </a:p>
          <a:p>
            <a:pPr fontAlgn="base">
              <a:defRPr/>
            </a:pPr>
            <a:endParaRPr lang="en-GB" sz="2000" b="1" dirty="0">
              <a:solidFill>
                <a:srgbClr val="FFC000"/>
              </a:solidFill>
              <a:latin typeface="Segoe Print" panose="02000600000000000000" pitchFamily="2" charset="0"/>
              <a:ea typeface="+mj-ea"/>
              <a:cs typeface="+mj-cs"/>
              <a:sym typeface="Calibri"/>
            </a:endParaRPr>
          </a:p>
          <a:p>
            <a:pPr marL="342900" indent="-342900" fontAlgn="base">
              <a:buFont typeface="Arial" panose="020B0604020202020204" pitchFamily="34" charset="0"/>
              <a:buChar char="•"/>
              <a:defRPr/>
            </a:pPr>
            <a:r>
              <a:rPr lang="en-GB" sz="2000" b="1" dirty="0">
                <a:solidFill>
                  <a:srgbClr val="FFC000"/>
                </a:solidFill>
                <a:latin typeface="Segoe Print" panose="02000600000000000000" pitchFamily="2" charset="0"/>
                <a:ea typeface="+mj-ea"/>
                <a:cs typeface="+mj-cs"/>
                <a:sym typeface="Calibri"/>
              </a:rPr>
              <a:t>association of the SNR with the Molecular cloud, separating it from the pulsar</a:t>
            </a:r>
          </a:p>
          <a:p>
            <a:pPr marL="342900" indent="-342900" fontAlgn="base">
              <a:buFont typeface="Arial" panose="020B0604020202020204" pitchFamily="34" charset="0"/>
              <a:buChar char="•"/>
              <a:defRPr/>
            </a:pPr>
            <a:r>
              <a:rPr lang="en-GB" sz="2000" b="1" dirty="0">
                <a:solidFill>
                  <a:srgbClr val="FFC000"/>
                </a:solidFill>
                <a:latin typeface="Segoe Print" panose="02000600000000000000" pitchFamily="2" charset="0"/>
                <a:ea typeface="+mj-ea"/>
                <a:cs typeface="+mj-cs"/>
                <a:sym typeface="Calibri"/>
              </a:rPr>
              <a:t>different morphologies at different energies</a:t>
            </a:r>
          </a:p>
        </p:txBody>
      </p:sp>
      <p:sp>
        <p:nvSpPr>
          <p:cNvPr id="10" name="Freccia a destra 9">
            <a:extLst>
              <a:ext uri="{FF2B5EF4-FFF2-40B4-BE49-F238E27FC236}">
                <a16:creationId xmlns:a16="http://schemas.microsoft.com/office/drawing/2014/main" id="{7990F210-BEE0-D8C8-4A3B-8DE5B8E4D9EC}"/>
              </a:ext>
            </a:extLst>
          </p:cNvPr>
          <p:cNvSpPr/>
          <p:nvPr/>
        </p:nvSpPr>
        <p:spPr>
          <a:xfrm>
            <a:off x="4146608" y="3410174"/>
            <a:ext cx="568540" cy="496389"/>
          </a:xfrm>
          <a:prstGeom prst="rightArrow">
            <a:avLst/>
          </a:prstGeom>
          <a:noFill/>
          <a:ln w="22225">
            <a:solidFill>
              <a:srgbClr val="002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sym typeface="Calibri"/>
            </a:endParaRPr>
          </a:p>
        </p:txBody>
      </p:sp>
      <p:pic>
        <p:nvPicPr>
          <p:cNvPr id="11" name="Immagine 10">
            <a:extLst>
              <a:ext uri="{FF2B5EF4-FFF2-40B4-BE49-F238E27FC236}">
                <a16:creationId xmlns:a16="http://schemas.microsoft.com/office/drawing/2014/main" id="{0BFC16D8-77AC-9B22-FE07-D44405C606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6481" y="4239837"/>
            <a:ext cx="2691982" cy="2389603"/>
          </a:xfrm>
          <a:prstGeom prst="rect">
            <a:avLst/>
          </a:prstGeom>
        </p:spPr>
      </p:pic>
      <p:sp>
        <p:nvSpPr>
          <p:cNvPr id="12" name="TextBox 3">
            <a:extLst>
              <a:ext uri="{FF2B5EF4-FFF2-40B4-BE49-F238E27FC236}">
                <a16:creationId xmlns:a16="http://schemas.microsoft.com/office/drawing/2014/main" id="{1F157328-CA83-32ED-C1CA-A2EA16E54E4B}"/>
              </a:ext>
            </a:extLst>
          </p:cNvPr>
          <p:cNvSpPr txBox="1">
            <a:spLocks noChangeArrowheads="1"/>
          </p:cNvSpPr>
          <p:nvPr/>
        </p:nvSpPr>
        <p:spPr bwMode="auto">
          <a:xfrm>
            <a:off x="3469578" y="4213175"/>
            <a:ext cx="156741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sym typeface="Calibri"/>
              </a:rPr>
              <a:t>Cao et al. 2021</a:t>
            </a:r>
          </a:p>
        </p:txBody>
      </p:sp>
      <p:sp>
        <p:nvSpPr>
          <p:cNvPr id="13" name="Rettangolo 24">
            <a:extLst>
              <a:ext uri="{FF2B5EF4-FFF2-40B4-BE49-F238E27FC236}">
                <a16:creationId xmlns:a16="http://schemas.microsoft.com/office/drawing/2014/main" id="{5626BBE7-B588-3DE1-424E-D1CE235840FE}"/>
              </a:ext>
            </a:extLst>
          </p:cNvPr>
          <p:cNvSpPr/>
          <p:nvPr/>
        </p:nvSpPr>
        <p:spPr>
          <a:xfrm>
            <a:off x="144843" y="6012"/>
            <a:ext cx="11702242"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ASTRI Mini Array</a:t>
            </a:r>
            <a:r>
              <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&amp; P</a:t>
            </a:r>
            <a:r>
              <a:rPr kumimoji="0" lang="it-IT" sz="32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evatron</a:t>
            </a:r>
            <a:r>
              <a:rPr kumimoji="0" lang="it-IT" sz="32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 </a:t>
            </a:r>
            <a:r>
              <a:rPr kumimoji="0" lang="it-IT" sz="32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hunting</a:t>
            </a:r>
            <a:r>
              <a:rPr kumimoji="0" lang="it-IT" sz="32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 SN 106.3+2.7 </a:t>
            </a:r>
          </a:p>
        </p:txBody>
      </p:sp>
      <p:sp>
        <p:nvSpPr>
          <p:cNvPr id="14" name="CasellaDiTesto 8">
            <a:extLst>
              <a:ext uri="{FF2B5EF4-FFF2-40B4-BE49-F238E27FC236}">
                <a16:creationId xmlns:a16="http://schemas.microsoft.com/office/drawing/2014/main" id="{3613B637-4DC2-5C28-0962-29BDF9AE80D1}"/>
              </a:ext>
            </a:extLst>
          </p:cNvPr>
          <p:cNvSpPr txBox="1"/>
          <p:nvPr/>
        </p:nvSpPr>
        <p:spPr>
          <a:xfrm rot="21125338">
            <a:off x="4815807" y="3454835"/>
            <a:ext cx="234493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srgbClr val="FF0000"/>
                </a:solidFill>
                <a:effectLst/>
                <a:uLnTx/>
                <a:uFillTx/>
                <a:latin typeface="Segoe Print" panose="02000600000000000000" pitchFamily="2" charset="0"/>
                <a:ea typeface="+mn-ea"/>
                <a:cs typeface="+mn-cs"/>
              </a:rPr>
              <a:t>Vercellon</a:t>
            </a:r>
            <a:r>
              <a:rPr lang="it-IT" sz="1600" dirty="0">
                <a:solidFill>
                  <a:srgbClr val="FF0000"/>
                </a:solidFill>
                <a:latin typeface="Segoe Print" panose="02000600000000000000" pitchFamily="2" charset="0"/>
              </a:rPr>
              <a:t>e+ 2022</a:t>
            </a:r>
            <a:endParaRPr kumimoji="0" lang="it-IT" sz="16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endParaRPr>
          </a:p>
        </p:txBody>
      </p:sp>
    </p:spTree>
    <p:extLst>
      <p:ext uri="{BB962C8B-B14F-4D97-AF65-F5344CB8AC3E}">
        <p14:creationId xmlns:p14="http://schemas.microsoft.com/office/powerpoint/2010/main" val="28877320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4">
            <a:extLst>
              <a:ext uri="{FF2B5EF4-FFF2-40B4-BE49-F238E27FC236}">
                <a16:creationId xmlns:a16="http://schemas.microsoft.com/office/drawing/2014/main" id="{3E3ACB7E-E36D-CAB3-3D1D-1F5520D39994}"/>
              </a:ext>
            </a:extLst>
          </p:cNvPr>
          <p:cNvSpPr/>
          <p:nvPr/>
        </p:nvSpPr>
        <p:spPr>
          <a:xfrm>
            <a:off x="367664" y="6012"/>
            <a:ext cx="11256608"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ASTRI Mini Array</a:t>
            </a:r>
            <a:r>
              <a:rPr lang="it-IT" sz="28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&amp; </a:t>
            </a:r>
            <a:r>
              <a:rPr kumimoji="0" lang="it-IT" sz="28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Pevatron</a:t>
            </a:r>
            <a:r>
              <a:rPr kumimoji="0" lang="it-IT" sz="28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 </a:t>
            </a:r>
            <a:r>
              <a:rPr kumimoji="0" lang="it-IT" sz="28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hunting</a:t>
            </a:r>
            <a:r>
              <a:rPr lang="it-IT" sz="28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 </a:t>
            </a:r>
            <a:r>
              <a:rPr lang="it-IT" sz="28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eHWC</a:t>
            </a:r>
            <a:r>
              <a:rPr lang="it-IT" sz="28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1907+063</a:t>
            </a:r>
            <a:r>
              <a:rPr kumimoji="0" lang="it-IT" sz="28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 </a:t>
            </a:r>
          </a:p>
        </p:txBody>
      </p:sp>
      <p:pic>
        <p:nvPicPr>
          <p:cNvPr id="3" name="Immagine 2">
            <a:extLst>
              <a:ext uri="{FF2B5EF4-FFF2-40B4-BE49-F238E27FC236}">
                <a16:creationId xmlns:a16="http://schemas.microsoft.com/office/drawing/2014/main" id="{6B6BB228-111A-7A02-8838-DF0DFB6F37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05" b="-1"/>
          <a:stretch/>
        </p:blipFill>
        <p:spPr>
          <a:xfrm>
            <a:off x="3366133" y="645606"/>
            <a:ext cx="3721084" cy="2751603"/>
          </a:xfrm>
          <a:prstGeom prst="rect">
            <a:avLst/>
          </a:prstGeom>
        </p:spPr>
      </p:pic>
      <p:pic>
        <p:nvPicPr>
          <p:cNvPr id="4" name="Immagine 3">
            <a:extLst>
              <a:ext uri="{FF2B5EF4-FFF2-40B4-BE49-F238E27FC236}">
                <a16:creationId xmlns:a16="http://schemas.microsoft.com/office/drawing/2014/main" id="{50B98B67-2861-A335-793B-1A536617FFDA}"/>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8609" b="6105"/>
          <a:stretch/>
        </p:blipFill>
        <p:spPr>
          <a:xfrm>
            <a:off x="6353066" y="4203965"/>
            <a:ext cx="2943552" cy="2168204"/>
          </a:xfrm>
          <a:prstGeom prst="rect">
            <a:avLst/>
          </a:prstGeom>
        </p:spPr>
      </p:pic>
      <p:pic>
        <p:nvPicPr>
          <p:cNvPr id="5" name="Immagine 4">
            <a:extLst>
              <a:ext uri="{FF2B5EF4-FFF2-40B4-BE49-F238E27FC236}">
                <a16:creationId xmlns:a16="http://schemas.microsoft.com/office/drawing/2014/main" id="{9D51819D-61C2-F6F2-5A2C-1BE7C65CC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78" y="3792894"/>
            <a:ext cx="3032983" cy="2887586"/>
          </a:xfrm>
          <a:prstGeom prst="rect">
            <a:avLst/>
          </a:prstGeom>
        </p:spPr>
      </p:pic>
      <p:grpSp>
        <p:nvGrpSpPr>
          <p:cNvPr id="6" name="Gruppo 5">
            <a:extLst>
              <a:ext uri="{FF2B5EF4-FFF2-40B4-BE49-F238E27FC236}">
                <a16:creationId xmlns:a16="http://schemas.microsoft.com/office/drawing/2014/main" id="{C9794A2F-3D64-502F-95C6-F6209F8EA6DB}"/>
              </a:ext>
            </a:extLst>
          </p:cNvPr>
          <p:cNvGrpSpPr/>
          <p:nvPr/>
        </p:nvGrpSpPr>
        <p:grpSpPr>
          <a:xfrm>
            <a:off x="9008412" y="4075289"/>
            <a:ext cx="3183588" cy="2444221"/>
            <a:chOff x="12923211" y="8769811"/>
            <a:chExt cx="6367176" cy="4888441"/>
          </a:xfrm>
        </p:grpSpPr>
        <p:pic>
          <p:nvPicPr>
            <p:cNvPr id="7" name="Immagine 6">
              <a:extLst>
                <a:ext uri="{FF2B5EF4-FFF2-40B4-BE49-F238E27FC236}">
                  <a16:creationId xmlns:a16="http://schemas.microsoft.com/office/drawing/2014/main" id="{98BB9B3C-4573-5886-6147-82C7F8B5B2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23211" y="8769811"/>
              <a:ext cx="6367176" cy="4888441"/>
            </a:xfrm>
            <a:prstGeom prst="rect">
              <a:avLst/>
            </a:prstGeom>
          </p:spPr>
        </p:pic>
        <p:pic>
          <p:nvPicPr>
            <p:cNvPr id="8" name="Immagine 7">
              <a:extLst>
                <a:ext uri="{FF2B5EF4-FFF2-40B4-BE49-F238E27FC236}">
                  <a16:creationId xmlns:a16="http://schemas.microsoft.com/office/drawing/2014/main" id="{A685DD56-412F-224A-1BB0-C2F14093C13A}"/>
                </a:ext>
              </a:extLst>
            </p:cNvPr>
            <p:cNvPicPr>
              <a:picLocks noChangeAspect="1"/>
            </p:cNvPicPr>
            <p:nvPr/>
          </p:nvPicPr>
          <p:blipFill rotWithShape="1">
            <a:blip r:embed="rId6" cstate="print">
              <a:alphaModFix amt="72000"/>
              <a:extLst>
                <a:ext uri="{28A0092B-C50C-407E-A947-70E740481C1C}">
                  <a14:useLocalDpi xmlns:a14="http://schemas.microsoft.com/office/drawing/2010/main" val="0"/>
                </a:ext>
              </a:extLst>
            </a:blip>
            <a:srcRect b="6105"/>
            <a:stretch/>
          </p:blipFill>
          <p:spPr>
            <a:xfrm flipH="1">
              <a:off x="14434037" y="9699043"/>
              <a:ext cx="2839202" cy="2422333"/>
            </a:xfrm>
            <a:prstGeom prst="rect">
              <a:avLst/>
            </a:prstGeom>
          </p:spPr>
        </p:pic>
      </p:grpSp>
      <p:pic>
        <p:nvPicPr>
          <p:cNvPr id="9" name="officeArt object">
            <a:extLst>
              <a:ext uri="{FF2B5EF4-FFF2-40B4-BE49-F238E27FC236}">
                <a16:creationId xmlns:a16="http://schemas.microsoft.com/office/drawing/2014/main" id="{75451987-A98A-67CC-9C50-1EAE14CAF782}"/>
              </a:ext>
            </a:extLst>
          </p:cNvPr>
          <p:cNvPicPr/>
          <p:nvPr/>
        </p:nvPicPr>
        <p:blipFill rotWithShape="1">
          <a:blip r:embed="rId7"/>
          <a:srcRect b="15264"/>
          <a:stretch/>
        </p:blipFill>
        <p:spPr>
          <a:xfrm>
            <a:off x="3615157" y="4228506"/>
            <a:ext cx="2759561" cy="2149537"/>
          </a:xfrm>
          <a:prstGeom prst="rect">
            <a:avLst/>
          </a:prstGeom>
          <a:ln w="12700" cap="flat">
            <a:noFill/>
            <a:miter lim="400000"/>
          </a:ln>
          <a:effectLst/>
        </p:spPr>
      </p:pic>
      <p:pic>
        <p:nvPicPr>
          <p:cNvPr id="10" name="officeArt object">
            <a:extLst>
              <a:ext uri="{FF2B5EF4-FFF2-40B4-BE49-F238E27FC236}">
                <a16:creationId xmlns:a16="http://schemas.microsoft.com/office/drawing/2014/main" id="{EB999115-30E5-E0A0-062A-BF036EDCEFAF}"/>
              </a:ext>
            </a:extLst>
          </p:cNvPr>
          <p:cNvPicPr/>
          <p:nvPr/>
        </p:nvPicPr>
        <p:blipFill rotWithShape="1">
          <a:blip r:embed="rId8"/>
          <a:srcRect l="8413" t="5333" r="9592"/>
          <a:stretch/>
        </p:blipFill>
        <p:spPr>
          <a:xfrm>
            <a:off x="168139" y="645606"/>
            <a:ext cx="3194366" cy="2733591"/>
          </a:xfrm>
          <a:prstGeom prst="rect">
            <a:avLst/>
          </a:prstGeom>
          <a:ln w="12700" cap="flat">
            <a:noFill/>
            <a:miter lim="400000"/>
          </a:ln>
          <a:effectLst/>
        </p:spPr>
      </p:pic>
      <p:sp>
        <p:nvSpPr>
          <p:cNvPr id="12" name="Freccia a destra 11">
            <a:extLst>
              <a:ext uri="{FF2B5EF4-FFF2-40B4-BE49-F238E27FC236}">
                <a16:creationId xmlns:a16="http://schemas.microsoft.com/office/drawing/2014/main" id="{72D928DB-E193-61BC-8761-96BE648DFD47}"/>
              </a:ext>
            </a:extLst>
          </p:cNvPr>
          <p:cNvSpPr/>
          <p:nvPr/>
        </p:nvSpPr>
        <p:spPr>
          <a:xfrm>
            <a:off x="3279835" y="4988492"/>
            <a:ext cx="235033" cy="496389"/>
          </a:xfrm>
          <a:prstGeom prst="rightArrow">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sym typeface="Calibri"/>
            </a:endParaRPr>
          </a:p>
        </p:txBody>
      </p:sp>
      <p:sp>
        <p:nvSpPr>
          <p:cNvPr id="13" name="TextBox 3">
            <a:extLst>
              <a:ext uri="{FF2B5EF4-FFF2-40B4-BE49-F238E27FC236}">
                <a16:creationId xmlns:a16="http://schemas.microsoft.com/office/drawing/2014/main" id="{FA6CC50D-6F16-8E3E-C227-AC7AC4CD4E99}"/>
              </a:ext>
            </a:extLst>
          </p:cNvPr>
          <p:cNvSpPr txBox="1">
            <a:spLocks noChangeArrowheads="1"/>
          </p:cNvSpPr>
          <p:nvPr/>
        </p:nvSpPr>
        <p:spPr bwMode="auto">
          <a:xfrm>
            <a:off x="193794" y="3798592"/>
            <a:ext cx="242773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sym typeface="Calibri"/>
              </a:rPr>
              <a:t>Cao et al. 2021</a:t>
            </a:r>
          </a:p>
        </p:txBody>
      </p:sp>
      <p:sp>
        <p:nvSpPr>
          <p:cNvPr id="14" name="Rettangolo 13">
            <a:extLst>
              <a:ext uri="{FF2B5EF4-FFF2-40B4-BE49-F238E27FC236}">
                <a16:creationId xmlns:a16="http://schemas.microsoft.com/office/drawing/2014/main" id="{3F9EA8EC-B4FE-B8ED-11B5-7361BF95F76F}"/>
              </a:ext>
            </a:extLst>
          </p:cNvPr>
          <p:cNvSpPr/>
          <p:nvPr/>
        </p:nvSpPr>
        <p:spPr>
          <a:xfrm>
            <a:off x="5989308" y="1214760"/>
            <a:ext cx="1087490" cy="369332"/>
          </a:xfrm>
          <a:prstGeom prst="rect">
            <a:avLst/>
          </a:prstGeom>
        </p:spPr>
        <p:txBody>
          <a:bodyPr wrap="square">
            <a:spAutoFit/>
          </a:bodyPr>
          <a:lstStyle/>
          <a:p>
            <a:pPr algn="ctr">
              <a:defRPr/>
            </a:pPr>
            <a:r>
              <a:rPr lang="it-IT"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100h</a:t>
            </a:r>
          </a:p>
        </p:txBody>
      </p:sp>
      <p:sp>
        <p:nvSpPr>
          <p:cNvPr id="15" name="Rettangolo 14">
            <a:extLst>
              <a:ext uri="{FF2B5EF4-FFF2-40B4-BE49-F238E27FC236}">
                <a16:creationId xmlns:a16="http://schemas.microsoft.com/office/drawing/2014/main" id="{DA63068B-1A7B-B34F-BA90-59048A0C719F}"/>
              </a:ext>
            </a:extLst>
          </p:cNvPr>
          <p:cNvSpPr/>
          <p:nvPr/>
        </p:nvSpPr>
        <p:spPr>
          <a:xfrm>
            <a:off x="7295114" y="558625"/>
            <a:ext cx="4874059" cy="3795911"/>
          </a:xfrm>
          <a:prstGeom prst="rect">
            <a:avLst/>
          </a:prstGeom>
        </p:spPr>
        <p:txBody>
          <a:bodyPr wrap="square">
            <a:spAutoFit/>
          </a:bodyPr>
          <a:lstStyle/>
          <a:p>
            <a:pPr fontAlgn="base">
              <a:buFont typeface="Arial" panose="020B0604020202020204" pitchFamily="34" charset="0"/>
              <a:buChar char="•"/>
              <a:defRPr/>
            </a:pPr>
            <a:r>
              <a:rPr lang="en-GB" sz="1600" dirty="0">
                <a:solidFill>
                  <a:schemeClr val="bg1"/>
                </a:solidFill>
                <a:latin typeface="Segoe Print" panose="02000600000000000000" pitchFamily="2" charset="0"/>
                <a:ea typeface="+mj-ea"/>
                <a:cs typeface="+mj-cs"/>
                <a:sym typeface="Calibri"/>
              </a:rPr>
              <a:t> Morphology from VERITAS (</a:t>
            </a:r>
            <a:r>
              <a:rPr lang="en-GB" sz="1600" dirty="0" err="1">
                <a:solidFill>
                  <a:schemeClr val="bg1"/>
                </a:solidFill>
                <a:latin typeface="Segoe Print" panose="02000600000000000000" pitchFamily="2" charset="0"/>
                <a:ea typeface="+mj-ea"/>
                <a:cs typeface="+mj-cs"/>
                <a:sym typeface="Calibri"/>
              </a:rPr>
              <a:t>Aliu</a:t>
            </a:r>
            <a:r>
              <a:rPr lang="en-GB" sz="1600" dirty="0">
                <a:solidFill>
                  <a:schemeClr val="bg1"/>
                </a:solidFill>
                <a:latin typeface="Segoe Print" panose="02000600000000000000" pitchFamily="2" charset="0"/>
                <a:ea typeface="+mj-ea"/>
                <a:cs typeface="+mj-cs"/>
                <a:sym typeface="Calibri"/>
              </a:rPr>
              <a:t> et al. 2014)</a:t>
            </a:r>
          </a:p>
          <a:p>
            <a:pPr fontAlgn="base">
              <a:buFont typeface="Arial" panose="020B0604020202020204" pitchFamily="34" charset="0"/>
              <a:buChar char="•"/>
              <a:defRPr/>
            </a:pPr>
            <a:endParaRPr lang="en-GB" sz="1600" dirty="0">
              <a:solidFill>
                <a:schemeClr val="bg1"/>
              </a:solidFill>
              <a:latin typeface="Segoe Print" panose="02000600000000000000" pitchFamily="2" charset="0"/>
              <a:ea typeface="+mj-ea"/>
              <a:cs typeface="+mj-cs"/>
              <a:sym typeface="Calibri"/>
            </a:endParaRPr>
          </a:p>
          <a:p>
            <a:pPr fontAlgn="base">
              <a:buFont typeface="Arial" panose="020B0604020202020204" pitchFamily="34" charset="0"/>
              <a:buChar char="•"/>
              <a:defRPr/>
            </a:pPr>
            <a:r>
              <a:rPr lang="en-GB" sz="1600" dirty="0">
                <a:solidFill>
                  <a:schemeClr val="bg1"/>
                </a:solidFill>
                <a:latin typeface="Segoe Print" panose="02000600000000000000" pitchFamily="2" charset="0"/>
                <a:ea typeface="+mj-ea"/>
                <a:cs typeface="+mj-cs"/>
                <a:sym typeface="Calibri"/>
              </a:rPr>
              <a:t> PL spectrum from HAWC (</a:t>
            </a:r>
            <a:r>
              <a:rPr lang="en-GB" sz="1600" dirty="0" err="1">
                <a:solidFill>
                  <a:schemeClr val="bg1"/>
                </a:solidFill>
                <a:latin typeface="Segoe Print" panose="02000600000000000000" pitchFamily="2" charset="0"/>
                <a:ea typeface="+mj-ea"/>
                <a:cs typeface="+mj-cs"/>
                <a:sym typeface="Calibri"/>
              </a:rPr>
              <a:t>Abeysekara</a:t>
            </a:r>
            <a:r>
              <a:rPr lang="en-GB" sz="1600" dirty="0">
                <a:solidFill>
                  <a:schemeClr val="bg1"/>
                </a:solidFill>
                <a:latin typeface="Segoe Print" panose="02000600000000000000" pitchFamily="2" charset="0"/>
                <a:ea typeface="+mj-ea"/>
                <a:cs typeface="+mj-cs"/>
                <a:sym typeface="Calibri"/>
              </a:rPr>
              <a:t> et al. 2017) [LHAASO points added in a second moment]</a:t>
            </a:r>
          </a:p>
          <a:p>
            <a:pPr fontAlgn="base">
              <a:buFont typeface="Arial" panose="020B0604020202020204" pitchFamily="34" charset="0"/>
              <a:buChar char="•"/>
              <a:defRPr/>
            </a:pPr>
            <a:endParaRPr lang="en-GB" sz="1600" dirty="0">
              <a:solidFill>
                <a:schemeClr val="bg1"/>
              </a:solidFill>
              <a:latin typeface="Segoe Print" panose="02000600000000000000" pitchFamily="2" charset="0"/>
              <a:ea typeface="+mj-ea"/>
              <a:cs typeface="+mj-cs"/>
              <a:sym typeface="Calibri"/>
            </a:endParaRPr>
          </a:p>
          <a:p>
            <a:pPr fontAlgn="base">
              <a:spcAft>
                <a:spcPts val="1600"/>
              </a:spcAft>
              <a:buFont typeface="Arial" panose="020B0604020202020204" pitchFamily="34" charset="0"/>
              <a:buChar char="•"/>
              <a:defRPr/>
            </a:pPr>
            <a:r>
              <a:rPr lang="en-GB" sz="1600" dirty="0">
                <a:solidFill>
                  <a:schemeClr val="bg1"/>
                </a:solidFill>
                <a:latin typeface="Segoe Print" panose="02000600000000000000" pitchFamily="2" charset="0"/>
                <a:ea typeface="+mj-ea"/>
                <a:cs typeface="+mj-cs"/>
                <a:sym typeface="Calibri"/>
              </a:rPr>
              <a:t> Detection @100TeV w ASTRI MA (100h exp) with high significance</a:t>
            </a:r>
          </a:p>
          <a:p>
            <a:pPr algn="ctr" fontAlgn="base">
              <a:spcAft>
                <a:spcPts val="1600"/>
              </a:spcAft>
              <a:buFont typeface="Arial" panose="020B0604020202020204" pitchFamily="34" charset="0"/>
              <a:buChar char="•"/>
              <a:defRPr/>
            </a:pPr>
            <a:r>
              <a:rPr lang="en-GB" b="1" dirty="0">
                <a:solidFill>
                  <a:srgbClr val="FFC000"/>
                </a:solidFill>
                <a:latin typeface="Segoe Print" panose="02000600000000000000" pitchFamily="2" charset="0"/>
                <a:ea typeface="+mj-ea"/>
                <a:cs typeface="+mj-cs"/>
                <a:sym typeface="Calibri"/>
              </a:rPr>
              <a:t> ASTRI MA, in the near future, will be the only instrument able to resolve </a:t>
            </a:r>
            <a:r>
              <a:rPr lang="en-GB" b="1" dirty="0" err="1">
                <a:solidFill>
                  <a:srgbClr val="FFC000"/>
                </a:solidFill>
                <a:latin typeface="Segoe Print" panose="02000600000000000000" pitchFamily="2" charset="0"/>
                <a:ea typeface="+mj-ea"/>
                <a:cs typeface="+mj-cs"/>
                <a:sym typeface="Calibri"/>
              </a:rPr>
              <a:t>TeV</a:t>
            </a:r>
            <a:r>
              <a:rPr lang="en-GB" b="1" dirty="0">
                <a:solidFill>
                  <a:srgbClr val="FFC000"/>
                </a:solidFill>
                <a:latin typeface="Segoe Print" panose="02000600000000000000" pitchFamily="2" charset="0"/>
                <a:ea typeface="+mj-ea"/>
                <a:cs typeface="+mj-cs"/>
                <a:sym typeface="Calibri"/>
              </a:rPr>
              <a:t> extended sources</a:t>
            </a:r>
          </a:p>
          <a:p>
            <a:pPr fontAlgn="base">
              <a:spcAft>
                <a:spcPts val="1600"/>
              </a:spcAft>
              <a:buFont typeface="Arial" panose="020B0604020202020204" pitchFamily="34" charset="0"/>
              <a:buChar char="•"/>
              <a:defRPr/>
            </a:pPr>
            <a:endParaRPr lang="en-GB" sz="1600" dirty="0">
              <a:solidFill>
                <a:srgbClr val="F76F09"/>
              </a:solidFill>
              <a:latin typeface="Segoe Print" panose="02000600000000000000" pitchFamily="2" charset="0"/>
              <a:ea typeface="+mj-ea"/>
              <a:cs typeface="+mj-cs"/>
              <a:sym typeface="Calibri"/>
            </a:endParaRPr>
          </a:p>
        </p:txBody>
      </p:sp>
      <p:sp>
        <p:nvSpPr>
          <p:cNvPr id="16" name="TextBox 3">
            <a:extLst>
              <a:ext uri="{FF2B5EF4-FFF2-40B4-BE49-F238E27FC236}">
                <a16:creationId xmlns:a16="http://schemas.microsoft.com/office/drawing/2014/main" id="{3ACB7C4F-6A89-64ED-E755-B7B9DE830D80}"/>
              </a:ext>
            </a:extLst>
          </p:cNvPr>
          <p:cNvSpPr txBox="1">
            <a:spLocks noChangeArrowheads="1"/>
          </p:cNvSpPr>
          <p:nvPr/>
        </p:nvSpPr>
        <p:spPr bwMode="auto">
          <a:xfrm>
            <a:off x="89944" y="584805"/>
            <a:ext cx="242773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it-IT" sz="14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sym typeface="Calibri"/>
              </a:rPr>
              <a:t>Aliu</a:t>
            </a: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sym typeface="Calibri"/>
              </a:rPr>
              <a:t> et al. 2014</a:t>
            </a:r>
          </a:p>
        </p:txBody>
      </p:sp>
      <p:sp>
        <p:nvSpPr>
          <p:cNvPr id="17" name="Rettangolo 16">
            <a:extLst>
              <a:ext uri="{FF2B5EF4-FFF2-40B4-BE49-F238E27FC236}">
                <a16:creationId xmlns:a16="http://schemas.microsoft.com/office/drawing/2014/main" id="{350C56C4-C8D1-1C2E-9E01-D5914B42E954}"/>
              </a:ext>
            </a:extLst>
          </p:cNvPr>
          <p:cNvSpPr/>
          <p:nvPr/>
        </p:nvSpPr>
        <p:spPr>
          <a:xfrm>
            <a:off x="6618315" y="5774130"/>
            <a:ext cx="1087490" cy="400110"/>
          </a:xfrm>
          <a:prstGeom prst="rect">
            <a:avLst/>
          </a:prstGeom>
        </p:spPr>
        <p:txBody>
          <a:bodyPr wrap="square">
            <a:spAutoFit/>
          </a:bodyPr>
          <a:lstStyle/>
          <a:p>
            <a:pPr algn="ctr">
              <a:defRPr/>
            </a:pPr>
            <a:r>
              <a:rPr lang="it-IT" sz="20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200h</a:t>
            </a:r>
          </a:p>
        </p:txBody>
      </p:sp>
      <p:sp>
        <p:nvSpPr>
          <p:cNvPr id="18" name="TextBox 3">
            <a:extLst>
              <a:ext uri="{FF2B5EF4-FFF2-40B4-BE49-F238E27FC236}">
                <a16:creationId xmlns:a16="http://schemas.microsoft.com/office/drawing/2014/main" id="{D6826AAE-BD0C-B753-93EC-D3AB4BC7DD23}"/>
              </a:ext>
            </a:extLst>
          </p:cNvPr>
          <p:cNvSpPr txBox="1">
            <a:spLocks noChangeArrowheads="1"/>
          </p:cNvSpPr>
          <p:nvPr/>
        </p:nvSpPr>
        <p:spPr bwMode="auto">
          <a:xfrm>
            <a:off x="4189146" y="6417716"/>
            <a:ext cx="242773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it-IT" sz="14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sym typeface="Calibri"/>
              </a:rPr>
              <a:t>Abeysekara</a:t>
            </a: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sym typeface="Calibri"/>
              </a:rPr>
              <a:t>+ 2017</a:t>
            </a:r>
          </a:p>
        </p:txBody>
      </p:sp>
      <p:sp>
        <p:nvSpPr>
          <p:cNvPr id="19" name="Rettangolo 18">
            <a:extLst>
              <a:ext uri="{FF2B5EF4-FFF2-40B4-BE49-F238E27FC236}">
                <a16:creationId xmlns:a16="http://schemas.microsoft.com/office/drawing/2014/main" id="{673019F7-2D5A-D6F0-A4E6-F1CACB05921B}"/>
              </a:ext>
            </a:extLst>
          </p:cNvPr>
          <p:cNvSpPr/>
          <p:nvPr/>
        </p:nvSpPr>
        <p:spPr>
          <a:xfrm>
            <a:off x="6816155" y="4198815"/>
            <a:ext cx="2058983" cy="461665"/>
          </a:xfrm>
          <a:prstGeom prst="rect">
            <a:avLst/>
          </a:prstGeom>
        </p:spPr>
        <p:txBody>
          <a:bodyPr wrap="square">
            <a:spAutoFit/>
          </a:bodyPr>
          <a:lstStyle/>
          <a:p>
            <a:pPr algn="ctr">
              <a:defRPr/>
            </a:pPr>
            <a:r>
              <a:rPr lang="it-IT" sz="2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ASTRI-MA</a:t>
            </a:r>
          </a:p>
        </p:txBody>
      </p:sp>
      <p:sp>
        <p:nvSpPr>
          <p:cNvPr id="20" name="Rettangolo 19">
            <a:extLst>
              <a:ext uri="{FF2B5EF4-FFF2-40B4-BE49-F238E27FC236}">
                <a16:creationId xmlns:a16="http://schemas.microsoft.com/office/drawing/2014/main" id="{5201A485-6FE4-1B9D-761A-28F8B5BB9C79}"/>
              </a:ext>
            </a:extLst>
          </p:cNvPr>
          <p:cNvSpPr/>
          <p:nvPr/>
        </p:nvSpPr>
        <p:spPr>
          <a:xfrm>
            <a:off x="3915929" y="5774130"/>
            <a:ext cx="1310746" cy="461665"/>
          </a:xfrm>
          <a:prstGeom prst="rect">
            <a:avLst/>
          </a:prstGeom>
        </p:spPr>
        <p:txBody>
          <a:bodyPr wrap="square">
            <a:spAutoFit/>
          </a:bodyPr>
          <a:lstStyle/>
          <a:p>
            <a:pPr algn="ctr">
              <a:defRPr/>
            </a:pPr>
            <a:r>
              <a:rPr lang="it-IT" sz="2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HAWC</a:t>
            </a:r>
          </a:p>
        </p:txBody>
      </p:sp>
      <p:sp>
        <p:nvSpPr>
          <p:cNvPr id="21" name="Rettangolo 20">
            <a:extLst>
              <a:ext uri="{FF2B5EF4-FFF2-40B4-BE49-F238E27FC236}">
                <a16:creationId xmlns:a16="http://schemas.microsoft.com/office/drawing/2014/main" id="{899E4DF2-F692-2984-5792-AD4CFEB35165}"/>
              </a:ext>
            </a:extLst>
          </p:cNvPr>
          <p:cNvSpPr/>
          <p:nvPr/>
        </p:nvSpPr>
        <p:spPr>
          <a:xfrm>
            <a:off x="4676299" y="3792894"/>
            <a:ext cx="3353533" cy="369332"/>
          </a:xfrm>
          <a:prstGeom prst="rect">
            <a:avLst/>
          </a:prstGeom>
        </p:spPr>
        <p:txBody>
          <a:bodyPr wrap="square">
            <a:spAutoFit/>
          </a:bodyPr>
          <a:lstStyle/>
          <a:p>
            <a:pPr algn="ctr">
              <a:defRPr/>
            </a:pPr>
            <a:r>
              <a:rPr lang="it-IT" dirty="0">
                <a:solidFill>
                  <a:schemeClr val="bg1"/>
                </a:solidFill>
                <a:latin typeface="Segoe Print" panose="02000600000000000000" pitchFamily="2" charset="0"/>
                <a:ea typeface="Handwriting - Dakota" charset="0"/>
                <a:cs typeface="Handwriting - Dakota" charset="0"/>
                <a:sym typeface="Wingdings" panose="05000000000000000000" pitchFamily="2" charset="2"/>
              </a:rPr>
              <a:t>[</a:t>
            </a:r>
            <a:r>
              <a:rPr lang="it-IT" dirty="0" err="1">
                <a:solidFill>
                  <a:schemeClr val="bg1"/>
                </a:solidFill>
                <a:latin typeface="Segoe Print" panose="02000600000000000000" pitchFamily="2" charset="0"/>
                <a:ea typeface="Handwriting - Dakota" charset="0"/>
                <a:cs typeface="Handwriting - Dakota" charset="0"/>
                <a:sym typeface="Wingdings" panose="05000000000000000000" pitchFamily="2" charset="2"/>
              </a:rPr>
              <a:t>Different</a:t>
            </a:r>
            <a:r>
              <a:rPr lang="it-IT" dirty="0">
                <a:solidFill>
                  <a:schemeClr val="bg1"/>
                </a:solidFill>
                <a:latin typeface="Segoe Print" panose="02000600000000000000" pitchFamily="2" charset="0"/>
                <a:ea typeface="Handwriting - Dakota" charset="0"/>
                <a:cs typeface="Handwriting - Dakota" charset="0"/>
                <a:sym typeface="Wingdings" panose="05000000000000000000" pitchFamily="2" charset="2"/>
              </a:rPr>
              <a:t> scale]</a:t>
            </a:r>
          </a:p>
        </p:txBody>
      </p:sp>
      <p:sp>
        <p:nvSpPr>
          <p:cNvPr id="22" name="TextBox 3">
            <a:extLst>
              <a:ext uri="{FF2B5EF4-FFF2-40B4-BE49-F238E27FC236}">
                <a16:creationId xmlns:a16="http://schemas.microsoft.com/office/drawing/2014/main" id="{313ADD5B-F89C-8373-F495-7939EBA4E24F}"/>
              </a:ext>
            </a:extLst>
          </p:cNvPr>
          <p:cNvSpPr txBox="1">
            <a:spLocks noChangeArrowheads="1"/>
          </p:cNvSpPr>
          <p:nvPr/>
        </p:nvSpPr>
        <p:spPr bwMode="auto">
          <a:xfrm>
            <a:off x="7162060" y="6390112"/>
            <a:ext cx="208034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it-IT" sz="14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sym typeface="Calibri"/>
              </a:rPr>
              <a:t>Crestan</a:t>
            </a: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sym typeface="Calibri"/>
              </a:rPr>
              <a:t>+ 2021</a:t>
            </a:r>
          </a:p>
        </p:txBody>
      </p:sp>
      <p:sp>
        <p:nvSpPr>
          <p:cNvPr id="23" name="Rettangolo 22">
            <a:extLst>
              <a:ext uri="{FF2B5EF4-FFF2-40B4-BE49-F238E27FC236}">
                <a16:creationId xmlns:a16="http://schemas.microsoft.com/office/drawing/2014/main" id="{4A8539C9-B299-8F68-3A89-37B1A1898C18}"/>
              </a:ext>
            </a:extLst>
          </p:cNvPr>
          <p:cNvSpPr/>
          <p:nvPr/>
        </p:nvSpPr>
        <p:spPr>
          <a:xfrm>
            <a:off x="4421444" y="728552"/>
            <a:ext cx="2165523" cy="461665"/>
          </a:xfrm>
          <a:prstGeom prst="rect">
            <a:avLst/>
          </a:prstGeom>
        </p:spPr>
        <p:txBody>
          <a:bodyPr wrap="square">
            <a:spAutoFit/>
          </a:bodyPr>
          <a:lstStyle/>
          <a:p>
            <a:pPr algn="ctr">
              <a:defRPr/>
            </a:pPr>
            <a:r>
              <a:rPr lang="it-IT" sz="2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ASTRI MA</a:t>
            </a:r>
          </a:p>
        </p:txBody>
      </p:sp>
      <p:sp>
        <p:nvSpPr>
          <p:cNvPr id="24" name="Rettangolo 23">
            <a:extLst>
              <a:ext uri="{FF2B5EF4-FFF2-40B4-BE49-F238E27FC236}">
                <a16:creationId xmlns:a16="http://schemas.microsoft.com/office/drawing/2014/main" id="{C2F37AC3-AEA6-A2B6-C29A-529DE63BDD94}"/>
              </a:ext>
            </a:extLst>
          </p:cNvPr>
          <p:cNvSpPr/>
          <p:nvPr/>
        </p:nvSpPr>
        <p:spPr>
          <a:xfrm>
            <a:off x="9072417" y="4011301"/>
            <a:ext cx="2891368" cy="276999"/>
          </a:xfrm>
          <a:prstGeom prst="rect">
            <a:avLst/>
          </a:prstGeom>
        </p:spPr>
        <p:txBody>
          <a:bodyPr wrap="square">
            <a:spAutoFit/>
          </a:bodyPr>
          <a:lstStyle/>
          <a:p>
            <a:pPr algn="ctr">
              <a:defRPr/>
            </a:pPr>
            <a:r>
              <a:rPr lang="it-IT" sz="12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ASTRI-MA </a:t>
            </a:r>
            <a:r>
              <a:rPr lang="it-IT" sz="1200" b="1" dirty="0" err="1">
                <a:solidFill>
                  <a:srgbClr val="FF0000"/>
                </a:solidFill>
                <a:latin typeface="Segoe Print" panose="02000600000000000000" pitchFamily="2" charset="0"/>
                <a:ea typeface="Handwriting - Dakota" charset="0"/>
                <a:cs typeface="Handwriting - Dakota" charset="0"/>
                <a:sym typeface="Wingdings" panose="05000000000000000000" pitchFamily="2" charset="2"/>
              </a:rPr>
              <a:t>overlapped</a:t>
            </a:r>
            <a:r>
              <a:rPr lang="it-IT" sz="12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 w LHAASO</a:t>
            </a:r>
          </a:p>
        </p:txBody>
      </p:sp>
      <p:sp>
        <p:nvSpPr>
          <p:cNvPr id="25" name="CasellaDiTesto 8">
            <a:extLst>
              <a:ext uri="{FF2B5EF4-FFF2-40B4-BE49-F238E27FC236}">
                <a16:creationId xmlns:a16="http://schemas.microsoft.com/office/drawing/2014/main" id="{234DC528-952E-204F-0821-8EF0CC49B7A8}"/>
              </a:ext>
            </a:extLst>
          </p:cNvPr>
          <p:cNvSpPr txBox="1"/>
          <p:nvPr/>
        </p:nvSpPr>
        <p:spPr>
          <a:xfrm rot="21125338">
            <a:off x="2829956" y="639720"/>
            <a:ext cx="234493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srgbClr val="FF0000"/>
                </a:solidFill>
                <a:effectLst/>
                <a:uLnTx/>
                <a:uFillTx/>
                <a:latin typeface="Segoe Print" panose="02000600000000000000" pitchFamily="2" charset="0"/>
                <a:ea typeface="+mn-ea"/>
                <a:cs typeface="+mn-cs"/>
              </a:rPr>
              <a:t>Vercellon</a:t>
            </a:r>
            <a:r>
              <a:rPr lang="it-IT" sz="1600" dirty="0">
                <a:solidFill>
                  <a:srgbClr val="FF0000"/>
                </a:solidFill>
                <a:latin typeface="Segoe Print" panose="02000600000000000000" pitchFamily="2" charset="0"/>
              </a:rPr>
              <a:t>e+ 2022</a:t>
            </a:r>
            <a:endParaRPr kumimoji="0" lang="it-IT" sz="16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endParaRPr>
          </a:p>
        </p:txBody>
      </p:sp>
    </p:spTree>
    <p:extLst>
      <p:ext uri="{BB962C8B-B14F-4D97-AF65-F5344CB8AC3E}">
        <p14:creationId xmlns:p14="http://schemas.microsoft.com/office/powerpoint/2010/main" val="4609222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animEffect transition="in" filter="fade">
                                      <p:cBhvr>
                                        <p:cTn id="61" dur="500"/>
                                        <p:tgtEl>
                                          <p:spTgt spid="22"/>
                                        </p:tgtEl>
                                      </p:cBhvr>
                                    </p:animEffect>
                                  </p:childTnLst>
                                </p:cTn>
                              </p:par>
                              <p:par>
                                <p:cTn id="62" presetID="53" presetClass="entr" presetSubtype="16" fill="hold" nodeType="with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500" fill="hold"/>
                                        <p:tgtEl>
                                          <p:spTgt spid="4"/>
                                        </p:tgtEl>
                                        <p:attrNameLst>
                                          <p:attrName>ppt_w</p:attrName>
                                        </p:attrNameLst>
                                      </p:cBhvr>
                                      <p:tavLst>
                                        <p:tav tm="0">
                                          <p:val>
                                            <p:fltVal val="0"/>
                                          </p:val>
                                        </p:tav>
                                        <p:tav tm="100000">
                                          <p:val>
                                            <p:strVal val="#ppt_w"/>
                                          </p:val>
                                        </p:tav>
                                      </p:tavLst>
                                    </p:anim>
                                    <p:anim calcmode="lin" valueType="num">
                                      <p:cBhvr>
                                        <p:cTn id="65" dur="500" fill="hold"/>
                                        <p:tgtEl>
                                          <p:spTgt spid="4"/>
                                        </p:tgtEl>
                                        <p:attrNameLst>
                                          <p:attrName>ppt_h</p:attrName>
                                        </p:attrNameLst>
                                      </p:cBhvr>
                                      <p:tavLst>
                                        <p:tav tm="0">
                                          <p:val>
                                            <p:fltVal val="0"/>
                                          </p:val>
                                        </p:tav>
                                        <p:tav tm="100000">
                                          <p:val>
                                            <p:strVal val="#ppt_h"/>
                                          </p:val>
                                        </p:tav>
                                      </p:tavLst>
                                    </p:anim>
                                    <p:animEffect transition="in" filter="fade">
                                      <p:cBhvr>
                                        <p:cTn id="66" dur="500"/>
                                        <p:tgtEl>
                                          <p:spTgt spid="4"/>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53" presetClass="entr" presetSubtype="16" fill="hold" nodeType="with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p:cTn id="74" dur="500" fill="hold"/>
                                        <p:tgtEl>
                                          <p:spTgt spid="6"/>
                                        </p:tgtEl>
                                        <p:attrNameLst>
                                          <p:attrName>ppt_w</p:attrName>
                                        </p:attrNameLst>
                                      </p:cBhvr>
                                      <p:tavLst>
                                        <p:tav tm="0">
                                          <p:val>
                                            <p:fltVal val="0"/>
                                          </p:val>
                                        </p:tav>
                                        <p:tav tm="100000">
                                          <p:val>
                                            <p:strVal val="#ppt_w"/>
                                          </p:val>
                                        </p:tav>
                                      </p:tavLst>
                                    </p:anim>
                                    <p:anim calcmode="lin" valueType="num">
                                      <p:cBhvr>
                                        <p:cTn id="75" dur="500" fill="hold"/>
                                        <p:tgtEl>
                                          <p:spTgt spid="6"/>
                                        </p:tgtEl>
                                        <p:attrNameLst>
                                          <p:attrName>ppt_h</p:attrName>
                                        </p:attrNameLst>
                                      </p:cBhvr>
                                      <p:tavLst>
                                        <p:tav tm="0">
                                          <p:val>
                                            <p:fltVal val="0"/>
                                          </p:val>
                                        </p:tav>
                                        <p:tav tm="100000">
                                          <p:val>
                                            <p:strVal val="#ppt_h"/>
                                          </p:val>
                                        </p:tav>
                                      </p:tavLst>
                                    </p:anim>
                                    <p:animEffect transition="in" filter="fade">
                                      <p:cBhvr>
                                        <p:cTn id="7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p:bldP spid="17" grpId="0"/>
      <p:bldP spid="18" grpId="0"/>
      <p:bldP spid="19" grpId="0"/>
      <p:bldP spid="20" grpId="0"/>
      <p:bldP spid="21" grpId="0"/>
      <p:bldP spid="22" grpId="0"/>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cielo, esterni, luce, ferrovia&#10;&#10;Descrizione generata automaticamente">
            <a:extLst>
              <a:ext uri="{FF2B5EF4-FFF2-40B4-BE49-F238E27FC236}">
                <a16:creationId xmlns:a16="http://schemas.microsoft.com/office/drawing/2014/main" id="{81FB6D95-7976-4BAB-B69D-C5ED7C7B7564}"/>
              </a:ext>
            </a:extLst>
          </p:cNvPr>
          <p:cNvPicPr>
            <a:picLocks noChangeAspect="1"/>
          </p:cNvPicPr>
          <p:nvPr/>
        </p:nvPicPr>
        <p:blipFill rotWithShape="1">
          <a:blip r:embed="rId3" cstate="print">
            <a:alphaModFix amt="40000"/>
            <a:extLst>
              <a:ext uri="{28A0092B-C50C-407E-A947-70E740481C1C}">
                <a14:useLocalDpi xmlns:a14="http://schemas.microsoft.com/office/drawing/2010/main" val="0"/>
              </a:ext>
            </a:extLst>
          </a:blip>
          <a:srcRect t="19365" b="5635"/>
          <a:stretch/>
        </p:blipFill>
        <p:spPr>
          <a:xfrm>
            <a:off x="20" y="10"/>
            <a:ext cx="12191980" cy="6857990"/>
          </a:xfrm>
          <a:prstGeom prst="rect">
            <a:avLst/>
          </a:prstGeom>
        </p:spPr>
      </p:pic>
      <p:pic>
        <p:nvPicPr>
          <p:cNvPr id="9" name="Immagine 8" descr="Immagine che contiene cielo, esterni, telescopio&#10;&#10;Descrizione generata automaticamente">
            <a:extLst>
              <a:ext uri="{FF2B5EF4-FFF2-40B4-BE49-F238E27FC236}">
                <a16:creationId xmlns:a16="http://schemas.microsoft.com/office/drawing/2014/main" id="{044E9A0F-D7D9-4B97-979A-3F2E5C9FB3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09" r="1796" b="-4"/>
          <a:stretch/>
        </p:blipFill>
        <p:spPr>
          <a:xfrm>
            <a:off x="8452968" y="3699220"/>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7" name="Immagine 6" descr="Immagine che contiene cielo, esterni, erba, campo&#10;&#10;Descrizione generata automaticamente">
            <a:extLst>
              <a:ext uri="{FF2B5EF4-FFF2-40B4-BE49-F238E27FC236}">
                <a16:creationId xmlns:a16="http://schemas.microsoft.com/office/drawing/2014/main" id="{5835EB15-73A5-4127-948A-20DA79A8AB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18" r="20571" b="4"/>
          <a:stretch/>
        </p:blipFill>
        <p:spPr>
          <a:xfrm>
            <a:off x="5398281"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3" name="Immagine 2" descr="Immagine che contiene esterni, montagna&#10;&#10;Descrizione generata automaticamente">
            <a:extLst>
              <a:ext uri="{FF2B5EF4-FFF2-40B4-BE49-F238E27FC236}">
                <a16:creationId xmlns:a16="http://schemas.microsoft.com/office/drawing/2014/main" id="{804B75BA-5461-4A54-8B83-23F1193F2E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73" r="-3" b="-3"/>
          <a:stretch/>
        </p:blipFill>
        <p:spPr>
          <a:xfrm>
            <a:off x="7621024" y="-3"/>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pic>
        <p:nvPicPr>
          <p:cNvPr id="4" name="Immagine 3" descr="Immagine che contiene cielo, esterni, persone, costa&#10;&#10;Descrizione generata automaticamente">
            <a:extLst>
              <a:ext uri="{FF2B5EF4-FFF2-40B4-BE49-F238E27FC236}">
                <a16:creationId xmlns:a16="http://schemas.microsoft.com/office/drawing/2014/main" id="{90443C8C-5391-4DEA-B968-4C030D6A8E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661275"/>
            <a:ext cx="6133955" cy="2108894"/>
          </a:xfrm>
          <a:prstGeom prst="rect">
            <a:avLst/>
          </a:prstGeom>
        </p:spPr>
      </p:pic>
      <p:pic>
        <p:nvPicPr>
          <p:cNvPr id="8" name="Immagine 7" descr="Immagine che contiene erba, esterni, parecchi&#10;&#10;Descrizione generata automaticamente">
            <a:extLst>
              <a:ext uri="{FF2B5EF4-FFF2-40B4-BE49-F238E27FC236}">
                <a16:creationId xmlns:a16="http://schemas.microsoft.com/office/drawing/2014/main" id="{92E26BBB-5464-4E27-AA65-428589BE3C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3429000"/>
            <a:ext cx="6133956" cy="1702003"/>
          </a:xfrm>
          <a:prstGeom prst="rect">
            <a:avLst/>
          </a:prstGeom>
        </p:spPr>
      </p:pic>
      <p:pic>
        <p:nvPicPr>
          <p:cNvPr id="6" name="Immagine 5">
            <a:extLst>
              <a:ext uri="{FF2B5EF4-FFF2-40B4-BE49-F238E27FC236}">
                <a16:creationId xmlns:a16="http://schemas.microsoft.com/office/drawing/2014/main" id="{DDE746EC-4808-45B1-8AFE-C9E5C47F2F9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06616" y="-3162"/>
            <a:ext cx="6383915" cy="1371750"/>
          </a:xfrm>
          <a:prstGeom prst="rect">
            <a:avLst/>
          </a:prstGeom>
          <a:gradFill flip="none" rotWithShape="1">
            <a:gsLst>
              <a:gs pos="4400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3500000" scaled="1"/>
            <a:tileRect/>
          </a:gradFill>
        </p:spPr>
      </p:pic>
      <p:sp>
        <p:nvSpPr>
          <p:cNvPr id="10" name="Rettangolo 9">
            <a:extLst>
              <a:ext uri="{FF2B5EF4-FFF2-40B4-BE49-F238E27FC236}">
                <a16:creationId xmlns:a16="http://schemas.microsoft.com/office/drawing/2014/main" id="{E1907F6A-8D02-4F96-9292-07E2E1A168A0}"/>
              </a:ext>
            </a:extLst>
          </p:cNvPr>
          <p:cNvSpPr/>
          <p:nvPr/>
        </p:nvSpPr>
        <p:spPr>
          <a:xfrm>
            <a:off x="1121257" y="4661270"/>
            <a:ext cx="4114801" cy="469734"/>
          </a:xfrm>
          <a:prstGeom prst="rect">
            <a:avLst/>
          </a:prstGeom>
        </p:spPr>
        <p:txBody>
          <a:bodyPr vert="horz" lIns="91440" tIns="45720" rIns="91440" bIns="45720" rtlCol="0">
            <a:normAutofit fontScale="92500"/>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solidFill>
                  <a:prstClr val="white"/>
                </a:solidFill>
                <a:effectLst/>
                <a:uLnTx/>
                <a:uFillTx/>
                <a:latin typeface="Segoe Print" panose="02000600000000000000" pitchFamily="2" charset="0"/>
              </a:rPr>
              <a:t>CTA North (La Palma)</a:t>
            </a:r>
          </a:p>
        </p:txBody>
      </p:sp>
      <p:sp>
        <p:nvSpPr>
          <p:cNvPr id="12" name="Rettangolo 11">
            <a:extLst>
              <a:ext uri="{FF2B5EF4-FFF2-40B4-BE49-F238E27FC236}">
                <a16:creationId xmlns:a16="http://schemas.microsoft.com/office/drawing/2014/main" id="{BB156C0E-AAA6-4FD7-9F08-64507EA190E8}"/>
              </a:ext>
            </a:extLst>
          </p:cNvPr>
          <p:cNvSpPr/>
          <p:nvPr/>
        </p:nvSpPr>
        <p:spPr>
          <a:xfrm>
            <a:off x="1121256" y="6388267"/>
            <a:ext cx="4114801" cy="469734"/>
          </a:xfrm>
          <a:prstGeom prst="rect">
            <a:avLst/>
          </a:prstGeom>
        </p:spPr>
        <p:txBody>
          <a:bodyPr vert="horz" lIns="91440" tIns="45720" rIns="91440" bIns="45720" rtlCol="0">
            <a:normAutofit lnSpcReduction="10000"/>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solidFill>
                  <a:prstClr val="white"/>
                </a:solidFill>
                <a:effectLst/>
                <a:uLnTx/>
                <a:uFillTx/>
                <a:latin typeface="Segoe Print" panose="02000600000000000000" pitchFamily="2" charset="0"/>
              </a:rPr>
              <a:t>CTA South (</a:t>
            </a:r>
            <a:r>
              <a:rPr kumimoji="0" lang="en-US" sz="2800" b="1" i="0" u="none" strike="noStrike" kern="1200" cap="none" spc="0" normalizeH="0" baseline="0" noProof="0" dirty="0" err="1">
                <a:ln/>
                <a:solidFill>
                  <a:prstClr val="white"/>
                </a:solidFill>
                <a:effectLst/>
                <a:uLnTx/>
                <a:uFillTx/>
                <a:latin typeface="Segoe Print" panose="02000600000000000000" pitchFamily="2" charset="0"/>
              </a:rPr>
              <a:t>Cile</a:t>
            </a:r>
            <a:r>
              <a:rPr kumimoji="0" lang="en-US" sz="2800" b="1" i="0" u="none" strike="noStrike" kern="1200" cap="none" spc="0" normalizeH="0" baseline="0" noProof="0" dirty="0">
                <a:ln/>
                <a:solidFill>
                  <a:prstClr val="white"/>
                </a:solidFill>
                <a:effectLst/>
                <a:uLnTx/>
                <a:uFillTx/>
                <a:latin typeface="Segoe Print" panose="02000600000000000000" pitchFamily="2" charset="0"/>
              </a:rPr>
              <a:t>)</a:t>
            </a:r>
          </a:p>
        </p:txBody>
      </p:sp>
      <p:sp>
        <p:nvSpPr>
          <p:cNvPr id="14" name="Rettangolo 13">
            <a:extLst>
              <a:ext uri="{FF2B5EF4-FFF2-40B4-BE49-F238E27FC236}">
                <a16:creationId xmlns:a16="http://schemas.microsoft.com/office/drawing/2014/main" id="{AAF73FB4-A3B5-454F-9851-7C0538FF1641}"/>
              </a:ext>
            </a:extLst>
          </p:cNvPr>
          <p:cNvSpPr/>
          <p:nvPr/>
        </p:nvSpPr>
        <p:spPr>
          <a:xfrm>
            <a:off x="7255192" y="4759443"/>
            <a:ext cx="4114801" cy="743119"/>
          </a:xfrm>
          <a:prstGeom prst="rect">
            <a:avLst/>
          </a:prstGeom>
          <a:solidFill>
            <a:srgbClr val="000000">
              <a:alpha val="50980"/>
            </a:srgbClr>
          </a:solidFill>
        </p:spPr>
        <p:txBody>
          <a:bodyPr vert="horz" lIns="91440" tIns="45720" rIns="91440" bIns="45720" rtlCol="0">
            <a:normAutofit fontScale="85000" lnSpcReduction="20000"/>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solidFill>
                  <a:srgbClr val="FFFF00"/>
                </a:solidFill>
                <a:effectLst/>
                <a:uLnTx/>
                <a:uFillTx/>
                <a:latin typeface="Segoe Print" panose="02000600000000000000" pitchFamily="2" charset="0"/>
              </a:rPr>
              <a:t>31 countries</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solidFill>
                  <a:srgbClr val="FFFF00"/>
                </a:solidFill>
                <a:effectLst/>
                <a:uLnTx/>
                <a:uFillTx/>
                <a:latin typeface="Segoe Print" panose="02000600000000000000" pitchFamily="2" charset="0"/>
              </a:rPr>
              <a:t>About 1400 people</a:t>
            </a:r>
          </a:p>
        </p:txBody>
      </p:sp>
    </p:spTree>
    <p:extLst>
      <p:ext uri="{BB962C8B-B14F-4D97-AF65-F5344CB8AC3E}">
        <p14:creationId xmlns:p14="http://schemas.microsoft.com/office/powerpoint/2010/main" val="4460540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4">
            <a:extLst>
              <a:ext uri="{FF2B5EF4-FFF2-40B4-BE49-F238E27FC236}">
                <a16:creationId xmlns:a16="http://schemas.microsoft.com/office/drawing/2014/main" id="{F872ADA4-DC26-7EB1-8D23-DE66142003BE}"/>
              </a:ext>
            </a:extLst>
          </p:cNvPr>
          <p:cNvSpPr/>
          <p:nvPr/>
        </p:nvSpPr>
        <p:spPr>
          <a:xfrm>
            <a:off x="2757949" y="2443583"/>
            <a:ext cx="6676102" cy="1569660"/>
          </a:xfrm>
          <a:prstGeom prst="rect">
            <a:avLst/>
          </a:prstGeom>
          <a:noFill/>
          <a:ln w="25400">
            <a:solidFill>
              <a:schemeClr val="bg1"/>
            </a:solidFill>
          </a:ln>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CTA and the </a:t>
            </a:r>
            <a:r>
              <a:rPr lang="it-IT" sz="48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P</a:t>
            </a:r>
            <a:r>
              <a:rPr kumimoji="0" lang="it-IT" sz="48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eVatrons</a:t>
            </a:r>
            <a:endParaRPr kumimoji="0" lang="it-IT" sz="4000" b="0" i="0" u="none" strike="noStrike" kern="1200" cap="none" spc="0" normalizeH="0" baseline="0" noProof="0" dirty="0">
              <a:ln w="11430"/>
              <a:solidFill>
                <a:prstClr val="white"/>
              </a:soli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endParaRPr>
          </a:p>
        </p:txBody>
      </p:sp>
    </p:spTree>
    <p:extLst>
      <p:ext uri="{BB962C8B-B14F-4D97-AF65-F5344CB8AC3E}">
        <p14:creationId xmlns:p14="http://schemas.microsoft.com/office/powerpoint/2010/main" val="29173716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54" y="1146100"/>
            <a:ext cx="3610554" cy="1200329"/>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white"/>
                </a:solidFill>
                <a:effectLst/>
                <a:uLnTx/>
                <a:uFillTx/>
                <a:latin typeface="Kristen ITC" panose="03050502040202030202" pitchFamily="66" charset="0"/>
              </a:rPr>
              <a:t>50h deep observation of RX J1713.7-3946 (morphology studies)</a:t>
            </a:r>
          </a:p>
        </p:txBody>
      </p:sp>
      <p:sp>
        <p:nvSpPr>
          <p:cNvPr id="3" name="Rettangolo 24"/>
          <p:cNvSpPr/>
          <p:nvPr/>
        </p:nvSpPr>
        <p:spPr>
          <a:xfrm>
            <a:off x="2077153" y="2972902"/>
            <a:ext cx="3359345" cy="646331"/>
          </a:xfrm>
          <a:prstGeom prst="rect">
            <a:avLst/>
          </a:prstGeom>
          <a:noFill/>
          <a:ln w="25400">
            <a:solidFill>
              <a:schemeClr val="bg1"/>
            </a:solidFill>
          </a:ln>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PeVatron</a:t>
            </a:r>
            <a:endParaRPr kumimoji="0" lang="it-IT" sz="36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endParaRPr>
          </a:p>
        </p:txBody>
      </p:sp>
      <p:sp>
        <p:nvSpPr>
          <p:cNvPr id="6" name="Rettangolo 24">
            <a:extLst>
              <a:ext uri="{FF2B5EF4-FFF2-40B4-BE49-F238E27FC236}">
                <a16:creationId xmlns:a16="http://schemas.microsoft.com/office/drawing/2014/main" id="{E9C08633-48F9-EDC7-41CC-D9699A2280EA}"/>
              </a:ext>
            </a:extLst>
          </p:cNvPr>
          <p:cNvSpPr/>
          <p:nvPr/>
        </p:nvSpPr>
        <p:spPr>
          <a:xfrm>
            <a:off x="3225102" y="13202"/>
            <a:ext cx="6056466"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CTA key Science Projects</a:t>
            </a:r>
          </a:p>
        </p:txBody>
      </p:sp>
      <p:sp>
        <p:nvSpPr>
          <p:cNvPr id="7" name="Rettangolo 24">
            <a:extLst>
              <a:ext uri="{FF2B5EF4-FFF2-40B4-BE49-F238E27FC236}">
                <a16:creationId xmlns:a16="http://schemas.microsoft.com/office/drawing/2014/main" id="{0A92B71C-B567-25E5-10A3-38336E226E55}"/>
              </a:ext>
            </a:extLst>
          </p:cNvPr>
          <p:cNvSpPr/>
          <p:nvPr/>
        </p:nvSpPr>
        <p:spPr>
          <a:xfrm>
            <a:off x="133623" y="4304960"/>
            <a:ext cx="3631648" cy="954107"/>
          </a:xfrm>
          <a:prstGeom prst="rect">
            <a:avLst/>
          </a:prstGeom>
          <a:noFill/>
          <a:ln w="25400">
            <a:solidFill>
              <a:schemeClr val="bg1"/>
            </a:solidFill>
          </a:ln>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Galactic</a:t>
            </a:r>
            <a:r>
              <a:rPr kumimoji="0" lang="it-IT" sz="32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rPr>
              <a:t>(see </a:t>
            </a:r>
            <a:r>
              <a:rPr lang="en-US" sz="2400" dirty="0" err="1">
                <a:solidFill>
                  <a:prstClr val="white"/>
                </a:solidFill>
                <a:latin typeface="Kristen ITC" panose="03050502040202030202" pitchFamily="66" charset="0"/>
              </a:rPr>
              <a:t>Pintore's</a:t>
            </a:r>
            <a:r>
              <a:rPr lang="en-US" sz="2400" dirty="0">
                <a:solidFill>
                  <a:prstClr val="white"/>
                </a:solidFill>
                <a:latin typeface="Kristen ITC" panose="03050502040202030202" pitchFamily="66" charset="0"/>
              </a:rPr>
              <a:t> talk</a:t>
            </a:r>
            <a:r>
              <a:rPr kumimoji="0" lang="en-US" sz="24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rPr>
              <a:t> )</a:t>
            </a:r>
          </a:p>
        </p:txBody>
      </p:sp>
      <p:sp>
        <p:nvSpPr>
          <p:cNvPr id="8" name="Rettangolo 24">
            <a:extLst>
              <a:ext uri="{FF2B5EF4-FFF2-40B4-BE49-F238E27FC236}">
                <a16:creationId xmlns:a16="http://schemas.microsoft.com/office/drawing/2014/main" id="{042ED178-8F44-D9A5-BE32-DF12B61B653D}"/>
              </a:ext>
            </a:extLst>
          </p:cNvPr>
          <p:cNvSpPr/>
          <p:nvPr/>
        </p:nvSpPr>
        <p:spPr>
          <a:xfrm>
            <a:off x="3968594" y="4243405"/>
            <a:ext cx="3169625" cy="1077218"/>
          </a:xfrm>
          <a:prstGeom prst="rect">
            <a:avLst/>
          </a:prstGeom>
          <a:noFill/>
          <a:ln w="25400">
            <a:solidFill>
              <a:schemeClr val="bg1"/>
            </a:solidFill>
          </a:ln>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Star </a:t>
            </a:r>
            <a:r>
              <a:rPr kumimoji="0" lang="it-IT" sz="32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Forming</a:t>
            </a:r>
            <a:r>
              <a:rPr kumimoji="0" lang="it-IT" sz="32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 </a:t>
            </a:r>
            <a:r>
              <a:rPr kumimoji="0" lang="it-IT" sz="32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Regions</a:t>
            </a:r>
            <a:endParaRPr kumimoji="0" lang="it-IT" sz="32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endParaRPr>
          </a:p>
        </p:txBody>
      </p:sp>
      <p:sp>
        <p:nvSpPr>
          <p:cNvPr id="9" name="CasellaDiTesto 8">
            <a:extLst>
              <a:ext uri="{FF2B5EF4-FFF2-40B4-BE49-F238E27FC236}">
                <a16:creationId xmlns:a16="http://schemas.microsoft.com/office/drawing/2014/main" id="{5E9A78E6-62EB-B6BE-9BE9-5549AF6C599C}"/>
              </a:ext>
            </a:extLst>
          </p:cNvPr>
          <p:cNvSpPr txBox="1"/>
          <p:nvPr/>
        </p:nvSpPr>
        <p:spPr>
          <a:xfrm>
            <a:off x="205231" y="5452816"/>
            <a:ext cx="3359346" cy="83099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white"/>
                </a:solidFill>
                <a:effectLst/>
                <a:uLnTx/>
                <a:uFillTx/>
                <a:latin typeface="Kristen ITC" panose="03050502040202030202" pitchFamily="66" charset="0"/>
              </a:rPr>
              <a:t>&gt;500h on Galactic Centre Region</a:t>
            </a:r>
          </a:p>
        </p:txBody>
      </p:sp>
      <p:sp>
        <p:nvSpPr>
          <p:cNvPr id="10" name="CasellaDiTesto 9">
            <a:extLst>
              <a:ext uri="{FF2B5EF4-FFF2-40B4-BE49-F238E27FC236}">
                <a16:creationId xmlns:a16="http://schemas.microsoft.com/office/drawing/2014/main" id="{A011EED2-AC32-7CDB-220C-F51C22EB1286}"/>
              </a:ext>
            </a:extLst>
          </p:cNvPr>
          <p:cNvSpPr txBox="1"/>
          <p:nvPr/>
        </p:nvSpPr>
        <p:spPr>
          <a:xfrm>
            <a:off x="3777185" y="1165112"/>
            <a:ext cx="3517003" cy="120032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white"/>
                </a:solidFill>
                <a:effectLst/>
                <a:uLnTx/>
                <a:uFillTx/>
                <a:latin typeface="Kristen ITC" panose="03050502040202030202" pitchFamily="66" charset="0"/>
              </a:rPr>
              <a:t>50h follow up of the 5 best </a:t>
            </a:r>
            <a:r>
              <a:rPr kumimoji="0" lang="en-US" sz="2400" b="0" i="0" u="none" strike="noStrike" kern="1200" cap="none" spc="0" normalizeH="0" baseline="0" noProof="0" dirty="0" err="1">
                <a:ln>
                  <a:noFill/>
                </a:ln>
                <a:solidFill>
                  <a:prstClr val="white"/>
                </a:solidFill>
                <a:effectLst/>
                <a:uLnTx/>
                <a:uFillTx/>
                <a:latin typeface="Kristen ITC" panose="03050502040202030202" pitchFamily="66" charset="0"/>
              </a:rPr>
              <a:t>PeVatron</a:t>
            </a:r>
            <a:r>
              <a:rPr kumimoji="0" lang="en-US" sz="2400" b="0" i="0" u="none" strike="noStrike" kern="1200" cap="none" spc="0" normalizeH="0" baseline="0" noProof="0" dirty="0">
                <a:ln>
                  <a:noFill/>
                </a:ln>
                <a:solidFill>
                  <a:prstClr val="white"/>
                </a:solidFill>
                <a:effectLst/>
                <a:uLnTx/>
                <a:uFillTx/>
                <a:latin typeface="Kristen ITC" panose="03050502040202030202" pitchFamily="66" charset="0"/>
              </a:rPr>
              <a:t> candidates</a:t>
            </a:r>
          </a:p>
        </p:txBody>
      </p:sp>
      <p:sp>
        <p:nvSpPr>
          <p:cNvPr id="12" name="CasellaDiTesto 11">
            <a:extLst>
              <a:ext uri="{FF2B5EF4-FFF2-40B4-BE49-F238E27FC236}">
                <a16:creationId xmlns:a16="http://schemas.microsoft.com/office/drawing/2014/main" id="{15170D42-B2B2-0556-C139-5ABA0F4B9C8C}"/>
              </a:ext>
            </a:extLst>
          </p:cNvPr>
          <p:cNvSpPr txBox="1"/>
          <p:nvPr/>
        </p:nvSpPr>
        <p:spPr>
          <a:xfrm>
            <a:off x="3872889" y="5452816"/>
            <a:ext cx="3361034" cy="1323439"/>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Kristen ITC" panose="03050502040202030202" pitchFamily="66" charset="0"/>
              </a:rPr>
              <a:t>40h on </a:t>
            </a:r>
            <a:r>
              <a:rPr kumimoji="0" lang="en-US" sz="2000" b="0" i="0" u="none" strike="noStrike" kern="1200" cap="none" spc="0" normalizeH="0" baseline="0" noProof="0" dirty="0" err="1">
                <a:ln>
                  <a:noFill/>
                </a:ln>
                <a:solidFill>
                  <a:prstClr val="white"/>
                </a:solidFill>
                <a:effectLst/>
                <a:uLnTx/>
                <a:uFillTx/>
                <a:latin typeface="Kristen ITC" panose="03050502040202030202" pitchFamily="66" charset="0"/>
              </a:rPr>
              <a:t>Westerlund</a:t>
            </a:r>
            <a:r>
              <a:rPr kumimoji="0" lang="en-US" sz="2000" b="0" i="0" u="none" strike="noStrike" kern="1200" cap="none" spc="0" normalizeH="0" baseline="0" noProof="0" dirty="0">
                <a:ln>
                  <a:noFill/>
                </a:ln>
                <a:solidFill>
                  <a:prstClr val="white"/>
                </a:solidFill>
                <a:effectLst/>
                <a:uLnTx/>
                <a:uFillTx/>
                <a:latin typeface="Kristen ITC" panose="03050502040202030202" pitchFamily="66" charset="0"/>
              </a:rPr>
              <a:t> 1</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prstClr val="white"/>
                </a:solidFill>
                <a:latin typeface="Kristen ITC" panose="03050502040202030202" pitchFamily="66" charset="0"/>
              </a:rPr>
              <a:t>130h on Cygnus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Kristen ITC" panose="03050502040202030202" pitchFamily="66" charset="0"/>
              </a:rPr>
              <a:t>Other sources no linked to </a:t>
            </a:r>
            <a:r>
              <a:rPr kumimoji="0" lang="en-US" sz="2000" b="0" i="0" u="none" strike="noStrike" kern="1200" cap="none" spc="0" normalizeH="0" baseline="0" noProof="0" dirty="0" err="1">
                <a:ln>
                  <a:noFill/>
                </a:ln>
                <a:solidFill>
                  <a:prstClr val="white"/>
                </a:solidFill>
                <a:effectLst/>
                <a:uLnTx/>
                <a:uFillTx/>
                <a:latin typeface="Kristen ITC" panose="03050502040202030202" pitchFamily="66" charset="0"/>
              </a:rPr>
              <a:t>PeVatrons</a:t>
            </a:r>
            <a:endParaRPr kumimoji="0" lang="en-US" sz="2000" b="0" i="0" u="none" strike="noStrike" kern="1200" cap="none" spc="0" normalizeH="0" baseline="0" noProof="0" dirty="0">
              <a:ln>
                <a:noFill/>
              </a:ln>
              <a:solidFill>
                <a:prstClr val="white"/>
              </a:solidFill>
              <a:effectLst/>
              <a:uLnTx/>
              <a:uFillTx/>
              <a:latin typeface="Kristen ITC" panose="03050502040202030202" pitchFamily="66" charset="0"/>
            </a:endParaRPr>
          </a:p>
        </p:txBody>
      </p:sp>
      <p:pic>
        <p:nvPicPr>
          <p:cNvPr id="14" name="Immagine 13" descr="Immagine che contiene testo, libro, poster, grafica&#10;&#10;Descrizione generata automaticamente">
            <a:extLst>
              <a:ext uri="{FF2B5EF4-FFF2-40B4-BE49-F238E27FC236}">
                <a16:creationId xmlns:a16="http://schemas.microsoft.com/office/drawing/2014/main" id="{0959CB9E-90D1-851A-9948-3BC91F384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3397" y="659533"/>
            <a:ext cx="4832212" cy="6090184"/>
          </a:xfrm>
          <a:prstGeom prst="rect">
            <a:avLst/>
          </a:prstGeom>
        </p:spPr>
      </p:pic>
      <p:cxnSp>
        <p:nvCxnSpPr>
          <p:cNvPr id="16" name="Connettore 2 15">
            <a:extLst>
              <a:ext uri="{FF2B5EF4-FFF2-40B4-BE49-F238E27FC236}">
                <a16:creationId xmlns:a16="http://schemas.microsoft.com/office/drawing/2014/main" id="{43634616-13A8-E592-6FCD-1075A05F6DE0}"/>
              </a:ext>
            </a:extLst>
          </p:cNvPr>
          <p:cNvCxnSpPr>
            <a:stCxn id="3" idx="0"/>
            <a:endCxn id="2" idx="2"/>
          </p:cNvCxnSpPr>
          <p:nvPr/>
        </p:nvCxnSpPr>
        <p:spPr>
          <a:xfrm flipH="1" flipV="1">
            <a:off x="1804323" y="2346429"/>
            <a:ext cx="1952503" cy="626473"/>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7" name="Connettore 2 16">
            <a:extLst>
              <a:ext uri="{FF2B5EF4-FFF2-40B4-BE49-F238E27FC236}">
                <a16:creationId xmlns:a16="http://schemas.microsoft.com/office/drawing/2014/main" id="{47C3AB8C-79FA-8496-AB98-F4E5A35C1F47}"/>
              </a:ext>
            </a:extLst>
          </p:cNvPr>
          <p:cNvCxnSpPr>
            <a:cxnSpLocks/>
            <a:stCxn id="3" idx="0"/>
            <a:endCxn id="10" idx="2"/>
          </p:cNvCxnSpPr>
          <p:nvPr/>
        </p:nvCxnSpPr>
        <p:spPr>
          <a:xfrm flipV="1">
            <a:off x="3756826" y="2365441"/>
            <a:ext cx="1778861" cy="607461"/>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0" name="Connettore 2 19">
            <a:extLst>
              <a:ext uri="{FF2B5EF4-FFF2-40B4-BE49-F238E27FC236}">
                <a16:creationId xmlns:a16="http://schemas.microsoft.com/office/drawing/2014/main" id="{DF44E8D5-7862-C35F-5472-3116458FD398}"/>
              </a:ext>
            </a:extLst>
          </p:cNvPr>
          <p:cNvCxnSpPr>
            <a:cxnSpLocks/>
            <a:stCxn id="3" idx="2"/>
            <a:endCxn id="7" idx="0"/>
          </p:cNvCxnSpPr>
          <p:nvPr/>
        </p:nvCxnSpPr>
        <p:spPr>
          <a:xfrm flipH="1">
            <a:off x="1949447" y="3619233"/>
            <a:ext cx="1807379" cy="68572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3" name="Connettore 2 22">
            <a:extLst>
              <a:ext uri="{FF2B5EF4-FFF2-40B4-BE49-F238E27FC236}">
                <a16:creationId xmlns:a16="http://schemas.microsoft.com/office/drawing/2014/main" id="{3258CF4F-512F-61A3-700F-745AA7B6D63D}"/>
              </a:ext>
            </a:extLst>
          </p:cNvPr>
          <p:cNvCxnSpPr>
            <a:cxnSpLocks/>
            <a:stCxn id="3" idx="2"/>
            <a:endCxn id="8" idx="0"/>
          </p:cNvCxnSpPr>
          <p:nvPr/>
        </p:nvCxnSpPr>
        <p:spPr>
          <a:xfrm>
            <a:off x="3756826" y="3619233"/>
            <a:ext cx="1796581" cy="62417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5" name="Rettangolo 24">
            <a:extLst>
              <a:ext uri="{FF2B5EF4-FFF2-40B4-BE49-F238E27FC236}">
                <a16:creationId xmlns:a16="http://schemas.microsoft.com/office/drawing/2014/main" id="{0FD03B30-4DB6-8850-74A7-DD674E5F4F8D}"/>
              </a:ext>
            </a:extLst>
          </p:cNvPr>
          <p:cNvSpPr/>
          <p:nvPr/>
        </p:nvSpPr>
        <p:spPr>
          <a:xfrm rot="21194313">
            <a:off x="609837" y="161195"/>
            <a:ext cx="1356851" cy="830997"/>
          </a:xfrm>
          <a:prstGeom prst="rect">
            <a:avLst/>
          </a:prstGeom>
          <a:noFill/>
          <a:ln w="25400">
            <a:solidFill>
              <a:schemeClr val="bg1"/>
            </a:solidFill>
          </a:ln>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B.L.</a:t>
            </a:r>
            <a:endParaRPr kumimoji="0" lang="it-IT" sz="4000" b="0" i="0" u="none" strike="noStrike" kern="1200" cap="none" spc="0" normalizeH="0" baseline="0" noProof="0" dirty="0">
              <a:ln w="11430"/>
              <a:solidFill>
                <a:prstClr val="white"/>
              </a:soli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endParaRPr>
          </a:p>
        </p:txBody>
      </p:sp>
    </p:spTree>
    <p:extLst>
      <p:ext uri="{BB962C8B-B14F-4D97-AF65-F5344CB8AC3E}">
        <p14:creationId xmlns:p14="http://schemas.microsoft.com/office/powerpoint/2010/main" val="27080123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24">
            <a:extLst>
              <a:ext uri="{FF2B5EF4-FFF2-40B4-BE49-F238E27FC236}">
                <a16:creationId xmlns:a16="http://schemas.microsoft.com/office/drawing/2014/main" id="{890A3DCD-C98B-23AD-E985-E9B711734FB4}"/>
              </a:ext>
            </a:extLst>
          </p:cNvPr>
          <p:cNvSpPr/>
          <p:nvPr/>
        </p:nvSpPr>
        <p:spPr>
          <a:xfrm>
            <a:off x="2757949" y="2850195"/>
            <a:ext cx="6676102" cy="830997"/>
          </a:xfrm>
          <a:prstGeom prst="rect">
            <a:avLst/>
          </a:prstGeom>
          <a:noFill/>
          <a:ln w="25400">
            <a:solidFill>
              <a:schemeClr val="bg1"/>
            </a:solidFill>
          </a:ln>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Works in progress</a:t>
            </a:r>
            <a:endParaRPr kumimoji="0" lang="it-IT" sz="4000" b="0" i="0" u="none" strike="noStrike" kern="1200" cap="none" spc="0" normalizeH="0" baseline="0" noProof="0" dirty="0">
              <a:ln w="11430"/>
              <a:solidFill>
                <a:prstClr val="white"/>
              </a:soli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endParaRPr>
          </a:p>
        </p:txBody>
      </p:sp>
    </p:spTree>
    <p:extLst>
      <p:ext uri="{BB962C8B-B14F-4D97-AF65-F5344CB8AC3E}">
        <p14:creationId xmlns:p14="http://schemas.microsoft.com/office/powerpoint/2010/main" val="4183702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24">
            <a:extLst>
              <a:ext uri="{FF2B5EF4-FFF2-40B4-BE49-F238E27FC236}">
                <a16:creationId xmlns:a16="http://schemas.microsoft.com/office/drawing/2014/main" id="{890A3DCD-C98B-23AD-E985-E9B711734FB4}"/>
              </a:ext>
            </a:extLst>
          </p:cNvPr>
          <p:cNvSpPr/>
          <p:nvPr/>
        </p:nvSpPr>
        <p:spPr>
          <a:xfrm>
            <a:off x="353003" y="52051"/>
            <a:ext cx="11635714" cy="1107996"/>
          </a:xfrm>
          <a:prstGeom prst="rect">
            <a:avLst/>
          </a:prstGeom>
          <a:noFill/>
          <a:ln w="25400">
            <a:solidFill>
              <a:schemeClr val="bg1"/>
            </a:solidFill>
          </a:ln>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Sensitivity of the Cherenkov Telescope Array to spectral signatures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hadronic </a:t>
            </a:r>
            <a:r>
              <a:rPr kumimoji="0" lang="en-US" sz="24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PeVatrons</a:t>
            </a:r>
            <a:r>
              <a:rPr kumimoji="0" lang="en-US" sz="24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 with application to Galactic Supernova Remnants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0" i="0" u="none" strike="noStrike" kern="1200" cap="none" spc="0" normalizeH="0" baseline="0" noProof="0" dirty="0">
                <a:ln w="11430"/>
                <a:solidFill>
                  <a:prstClr val="white"/>
                </a:soli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CTA Consortium paper, 2023</a:t>
            </a:r>
          </a:p>
        </p:txBody>
      </p:sp>
      <p:sp>
        <p:nvSpPr>
          <p:cNvPr id="2" name="CasellaDiTesto 1">
            <a:extLst>
              <a:ext uri="{FF2B5EF4-FFF2-40B4-BE49-F238E27FC236}">
                <a16:creationId xmlns:a16="http://schemas.microsoft.com/office/drawing/2014/main" id="{8E785816-2C15-41D3-138F-CFD92D29E05C}"/>
              </a:ext>
            </a:extLst>
          </p:cNvPr>
          <p:cNvSpPr txBox="1"/>
          <p:nvPr/>
        </p:nvSpPr>
        <p:spPr>
          <a:xfrm>
            <a:off x="7531412" y="1421254"/>
            <a:ext cx="4552335" cy="5324535"/>
          </a:xfrm>
          <a:prstGeom prst="rect">
            <a:avLst/>
          </a:prstGeom>
          <a:noFill/>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Tx/>
              <a:buChar char="-"/>
              <a:tabLst/>
              <a:defRPr/>
            </a:pPr>
            <a:r>
              <a:rPr lang="en-US" sz="2000" b="0" i="0" u="none" strike="noStrike" baseline="0" dirty="0">
                <a:solidFill>
                  <a:srgbClr val="FFC000"/>
                </a:solidFill>
                <a:latin typeface="Kristen ITC" panose="03050502040202030202" pitchFamily="66" charset="0"/>
              </a:rPr>
              <a:t>Spectral cutoff detection maps </a:t>
            </a:r>
            <a:r>
              <a:rPr lang="en-US" sz="2000" b="0" i="0" u="none" strike="noStrike" baseline="0" dirty="0">
                <a:solidFill>
                  <a:schemeClr val="bg1"/>
                </a:solidFill>
                <a:latin typeface="Kristen ITC" panose="03050502040202030202" pitchFamily="66" charset="0"/>
              </a:rPr>
              <a:t>for 10h</a:t>
            </a:r>
          </a:p>
          <a:p>
            <a:pPr marL="285750" marR="0" lvl="0" indent="-285750" defTabSz="914400" rtl="0" eaLnBrk="1" fontAlgn="auto" latinLnBrk="0" hangingPunct="1">
              <a:lnSpc>
                <a:spcPct val="100000"/>
              </a:lnSpc>
              <a:spcBef>
                <a:spcPts val="0"/>
              </a:spcBef>
              <a:spcAft>
                <a:spcPts val="0"/>
              </a:spcAft>
              <a:buClrTx/>
              <a:buSzTx/>
              <a:buFontTx/>
              <a:buChar char="-"/>
              <a:tabLst/>
              <a:defRPr/>
            </a:pPr>
            <a:endParaRPr lang="en-US" sz="2000" dirty="0">
              <a:solidFill>
                <a:schemeClr val="bg1"/>
              </a:solidFill>
              <a:latin typeface="Kristen ITC" panose="03050502040202030202" pitchFamily="66" charset="0"/>
            </a:endParaRPr>
          </a:p>
          <a:p>
            <a:pPr marL="285750" marR="0" lvl="0" indent="-285750" defTabSz="914400" rtl="0" eaLnBrk="1" fontAlgn="auto" latinLnBrk="0" hangingPunct="1">
              <a:lnSpc>
                <a:spcPct val="100000"/>
              </a:lnSpc>
              <a:spcBef>
                <a:spcPts val="0"/>
              </a:spcBef>
              <a:spcAft>
                <a:spcPts val="0"/>
              </a:spcAft>
              <a:buClrTx/>
              <a:buSzTx/>
              <a:buFontTx/>
              <a:buChar char="-"/>
              <a:tabLst/>
              <a:defRPr/>
            </a:pPr>
            <a:r>
              <a:rPr lang="en-US" sz="2000" b="0" i="0" u="none" strike="noStrike" baseline="0" dirty="0">
                <a:solidFill>
                  <a:srgbClr val="FFC000"/>
                </a:solidFill>
                <a:latin typeface="Kristen ITC" panose="03050502040202030202" pitchFamily="66" charset="0"/>
              </a:rPr>
              <a:t>Spectral CO detection </a:t>
            </a:r>
            <a:r>
              <a:rPr lang="en-US" sz="2000" b="0" i="0" u="none" strike="noStrike" baseline="0" dirty="0">
                <a:solidFill>
                  <a:schemeClr val="bg1"/>
                </a:solidFill>
                <a:latin typeface="Kristen ITC" panose="03050502040202030202" pitchFamily="66" charset="0"/>
              </a:rPr>
              <a:t>vs source extension</a:t>
            </a:r>
          </a:p>
          <a:p>
            <a:pPr marL="285750" marR="0" lvl="0" indent="-285750" defTabSz="914400" rtl="0" eaLnBrk="1" fontAlgn="auto" latinLnBrk="0" hangingPunct="1">
              <a:lnSpc>
                <a:spcPct val="100000"/>
              </a:lnSpc>
              <a:spcBef>
                <a:spcPts val="0"/>
              </a:spcBef>
              <a:spcAft>
                <a:spcPts val="0"/>
              </a:spcAft>
              <a:buClrTx/>
              <a:buSzTx/>
              <a:buFontTx/>
              <a:buChar char="-"/>
              <a:tabLst/>
              <a:defRPr/>
            </a:pPr>
            <a:endParaRPr lang="en-US" sz="2000" b="0" i="0" u="none" strike="noStrike" baseline="0" dirty="0">
              <a:solidFill>
                <a:schemeClr val="bg1"/>
              </a:solidFill>
              <a:latin typeface="Kristen ITC" panose="03050502040202030202" pitchFamily="66" charset="0"/>
            </a:endParaRPr>
          </a:p>
          <a:p>
            <a:pPr marL="285750" marR="0" lvl="0" indent="-285750" defTabSz="914400" rtl="0" eaLnBrk="1" fontAlgn="auto" latinLnBrk="0" hangingPunct="1">
              <a:lnSpc>
                <a:spcPct val="100000"/>
              </a:lnSpc>
              <a:spcBef>
                <a:spcPts val="0"/>
              </a:spcBef>
              <a:spcAft>
                <a:spcPts val="0"/>
              </a:spcAft>
              <a:buClrTx/>
              <a:buSzTx/>
              <a:buFontTx/>
              <a:buChar char="-"/>
              <a:tabLst/>
              <a:defRPr/>
            </a:pPr>
            <a:r>
              <a:rPr lang="en-US" sz="2000" b="0" i="0" u="none" strike="noStrike" baseline="0" dirty="0" err="1">
                <a:solidFill>
                  <a:srgbClr val="FFC000"/>
                </a:solidFill>
                <a:latin typeface="Kristen ITC" panose="03050502040202030202" pitchFamily="66" charset="0"/>
              </a:rPr>
              <a:t>PeVatron</a:t>
            </a:r>
            <a:r>
              <a:rPr lang="en-US" sz="2000" b="0" i="0" u="none" strike="noStrike" baseline="0" dirty="0">
                <a:solidFill>
                  <a:srgbClr val="FFC000"/>
                </a:solidFill>
                <a:latin typeface="Kristen ITC" panose="03050502040202030202" pitchFamily="66" charset="0"/>
              </a:rPr>
              <a:t> Test Statistic </a:t>
            </a:r>
            <a:r>
              <a:rPr lang="en-US" sz="2000" b="0" i="0" u="none" strike="noStrike" baseline="0" dirty="0">
                <a:solidFill>
                  <a:schemeClr val="bg1"/>
                </a:solidFill>
                <a:latin typeface="Kristen ITC" panose="03050502040202030202" pitchFamily="66" charset="0"/>
              </a:rPr>
              <a:t>(PTS) method</a:t>
            </a:r>
          </a:p>
          <a:p>
            <a:pPr marL="285750" marR="0" lvl="0" indent="-285750" defTabSz="914400" rtl="0" eaLnBrk="1" fontAlgn="auto" latinLnBrk="0" hangingPunct="1">
              <a:lnSpc>
                <a:spcPct val="100000"/>
              </a:lnSpc>
              <a:spcBef>
                <a:spcPts val="0"/>
              </a:spcBef>
              <a:spcAft>
                <a:spcPts val="0"/>
              </a:spcAft>
              <a:buClrTx/>
              <a:buSzTx/>
              <a:buFontTx/>
              <a:buChar char="-"/>
              <a:tabLst/>
              <a:defRPr/>
            </a:pPr>
            <a:endParaRPr lang="en-US" sz="2000" dirty="0">
              <a:solidFill>
                <a:schemeClr val="bg1"/>
              </a:solidFill>
              <a:latin typeface="Kristen ITC" panose="03050502040202030202" pitchFamily="66" charset="0"/>
            </a:endParaRPr>
          </a:p>
          <a:p>
            <a:pPr marL="285750" marR="0" lvl="0" indent="-285750" defTabSz="914400" rtl="0" eaLnBrk="1" fontAlgn="auto" latinLnBrk="0" hangingPunct="1">
              <a:lnSpc>
                <a:spcPct val="100000"/>
              </a:lnSpc>
              <a:spcBef>
                <a:spcPts val="0"/>
              </a:spcBef>
              <a:spcAft>
                <a:spcPts val="0"/>
              </a:spcAft>
              <a:buClrTx/>
              <a:buSzTx/>
              <a:buFontTx/>
              <a:buChar char="-"/>
              <a:tabLst/>
              <a:defRPr/>
            </a:pPr>
            <a:r>
              <a:rPr lang="en-US" sz="2000" b="0" i="0" u="none" strike="noStrike" baseline="0" dirty="0" err="1">
                <a:solidFill>
                  <a:srgbClr val="FFC000"/>
                </a:solidFill>
                <a:latin typeface="Kristen ITC" panose="03050502040202030202" pitchFamily="66" charset="0"/>
              </a:rPr>
              <a:t>PeVatron</a:t>
            </a:r>
            <a:r>
              <a:rPr lang="en-US" sz="2000" b="0" i="0" u="none" strike="noStrike" baseline="0" dirty="0">
                <a:solidFill>
                  <a:srgbClr val="FFC000"/>
                </a:solidFill>
                <a:latin typeface="Kristen ITC" panose="03050502040202030202" pitchFamily="66" charset="0"/>
              </a:rPr>
              <a:t> Detection maps </a:t>
            </a:r>
            <a:r>
              <a:rPr lang="en-US" sz="2000" b="0" i="0" u="none" strike="noStrike" baseline="0" dirty="0">
                <a:solidFill>
                  <a:schemeClr val="bg1"/>
                </a:solidFill>
                <a:latin typeface="Kristen ITC" panose="03050502040202030202" pitchFamily="66" charset="0"/>
              </a:rPr>
              <a:t>(point-like sources)</a:t>
            </a:r>
          </a:p>
          <a:p>
            <a:pPr marL="285750" marR="0" lvl="0" indent="-285750" defTabSz="914400" rtl="0" eaLnBrk="1" fontAlgn="auto" latinLnBrk="0" hangingPunct="1">
              <a:lnSpc>
                <a:spcPct val="100000"/>
              </a:lnSpc>
              <a:spcBef>
                <a:spcPts val="0"/>
              </a:spcBef>
              <a:spcAft>
                <a:spcPts val="0"/>
              </a:spcAft>
              <a:buClrTx/>
              <a:buSzTx/>
              <a:buFontTx/>
              <a:buChar char="-"/>
              <a:tabLst/>
              <a:defRPr/>
            </a:pPr>
            <a:endParaRPr lang="en-US" sz="2000" b="0" i="0" u="none" strike="noStrike" baseline="0" dirty="0">
              <a:solidFill>
                <a:schemeClr val="bg1"/>
              </a:solidFill>
              <a:latin typeface="Kristen ITC" panose="03050502040202030202" pitchFamily="66" charset="0"/>
            </a:endParaRPr>
          </a:p>
          <a:p>
            <a:pPr marL="285750" marR="0" lvl="0" indent="-285750" defTabSz="914400" rtl="0" eaLnBrk="1" fontAlgn="auto" latinLnBrk="0" hangingPunct="1">
              <a:lnSpc>
                <a:spcPct val="100000"/>
              </a:lnSpc>
              <a:spcBef>
                <a:spcPts val="0"/>
              </a:spcBef>
              <a:spcAft>
                <a:spcPts val="0"/>
              </a:spcAft>
              <a:buClrTx/>
              <a:buSzTx/>
              <a:buFontTx/>
              <a:buChar char="-"/>
              <a:tabLst/>
              <a:defRPr/>
            </a:pPr>
            <a:r>
              <a:rPr lang="en-US" sz="2000" b="0" i="0" u="none" strike="noStrike" baseline="0" dirty="0">
                <a:solidFill>
                  <a:schemeClr val="bg1"/>
                </a:solidFill>
                <a:latin typeface="Kristen ITC" panose="03050502040202030202" pitchFamily="66" charset="0"/>
              </a:rPr>
              <a:t> Follow-up observations with </a:t>
            </a:r>
            <a:r>
              <a:rPr lang="en-US" sz="2000" b="0" i="0" u="none" strike="noStrike" baseline="0" dirty="0">
                <a:solidFill>
                  <a:srgbClr val="FFC000"/>
                </a:solidFill>
                <a:latin typeface="Kristen ITC" panose="03050502040202030202" pitchFamily="66" charset="0"/>
              </a:rPr>
              <a:t>high Night Sky Background </a:t>
            </a:r>
            <a:r>
              <a:rPr lang="en-US" sz="2000" b="0" i="0" u="none" strike="noStrike" baseline="0" dirty="0">
                <a:solidFill>
                  <a:schemeClr val="bg1"/>
                </a:solidFill>
                <a:latin typeface="Kristen ITC" panose="03050502040202030202" pitchFamily="66" charset="0"/>
              </a:rPr>
              <a:t>conditions </a:t>
            </a:r>
            <a:r>
              <a:rPr lang="en-US" sz="2000" b="0" i="0" u="none" strike="noStrike" baseline="0" dirty="0">
                <a:solidFill>
                  <a:schemeClr val="bg1"/>
                </a:solidFill>
                <a:latin typeface="Kristen ITC" panose="03050502040202030202" pitchFamily="66" charset="0"/>
                <a:sym typeface="Wingdings" panose="05000000000000000000" pitchFamily="2" charset="2"/>
              </a:rPr>
              <a:t> </a:t>
            </a:r>
            <a:r>
              <a:rPr lang="en-US" sz="2000" b="0" i="0" u="none" strike="noStrike" baseline="0" dirty="0" err="1">
                <a:solidFill>
                  <a:schemeClr val="bg1"/>
                </a:solidFill>
                <a:latin typeface="Kristen ITC" panose="03050502040202030202" pitchFamily="66" charset="0"/>
                <a:sym typeface="Wingdings" panose="05000000000000000000" pitchFamily="2" charset="2"/>
              </a:rPr>
              <a:t>PeVatrons</a:t>
            </a:r>
            <a:r>
              <a:rPr lang="en-US" sz="2000" b="0" i="0" u="none" strike="noStrike" baseline="0" dirty="0">
                <a:solidFill>
                  <a:schemeClr val="bg1"/>
                </a:solidFill>
                <a:latin typeface="Kristen ITC" panose="03050502040202030202" pitchFamily="66" charset="0"/>
                <a:sym typeface="Wingdings" panose="05000000000000000000" pitchFamily="2" charset="2"/>
              </a:rPr>
              <a:t> studies are possible and do not subtract observation time to </a:t>
            </a:r>
            <a:r>
              <a:rPr lang="en-US" sz="2000" dirty="0">
                <a:solidFill>
                  <a:schemeClr val="bg1"/>
                </a:solidFill>
                <a:latin typeface="Kristen ITC" panose="03050502040202030202" pitchFamily="66" charset="0"/>
                <a:sym typeface="Wingdings" panose="05000000000000000000" pitchFamily="2" charset="2"/>
              </a:rPr>
              <a:t>other KSP</a:t>
            </a:r>
            <a:endParaRPr kumimoji="0" lang="en-US" sz="2800" b="0" i="0" u="none" strike="noStrike" kern="1200" cap="none" spc="0" normalizeH="0" baseline="0" noProof="0" dirty="0">
              <a:ln>
                <a:noFill/>
              </a:ln>
              <a:solidFill>
                <a:schemeClr val="bg1"/>
              </a:solidFill>
              <a:effectLst/>
              <a:uLnTx/>
              <a:uFillTx/>
              <a:latin typeface="Kristen ITC" panose="03050502040202030202" pitchFamily="66" charset="0"/>
            </a:endParaRPr>
          </a:p>
        </p:txBody>
      </p:sp>
      <p:pic>
        <p:nvPicPr>
          <p:cNvPr id="5" name="Immagine 4" descr="Immagine che contiene testo, schermata, Carattere&#10;&#10;Descrizione generata automaticamente">
            <a:extLst>
              <a:ext uri="{FF2B5EF4-FFF2-40B4-BE49-F238E27FC236}">
                <a16:creationId xmlns:a16="http://schemas.microsoft.com/office/drawing/2014/main" id="{C0A072AC-5CFC-E99C-C583-A768F037B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003" y="1227852"/>
            <a:ext cx="6938126" cy="2518532"/>
          </a:xfrm>
          <a:prstGeom prst="rect">
            <a:avLst/>
          </a:prstGeom>
        </p:spPr>
      </p:pic>
      <p:pic>
        <p:nvPicPr>
          <p:cNvPr id="7" name="Immagine 6" descr="Immagine che contiene testo, schermata, Carattere, bianco e nero&#10;&#10;Descrizione generata automaticamente">
            <a:extLst>
              <a:ext uri="{FF2B5EF4-FFF2-40B4-BE49-F238E27FC236}">
                <a16:creationId xmlns:a16="http://schemas.microsoft.com/office/drawing/2014/main" id="{F541001E-2517-9F34-0960-F51A5AB82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928" y="3746384"/>
            <a:ext cx="6659634" cy="3057754"/>
          </a:xfrm>
          <a:prstGeom prst="rect">
            <a:avLst/>
          </a:prstGeom>
        </p:spPr>
      </p:pic>
      <p:cxnSp>
        <p:nvCxnSpPr>
          <p:cNvPr id="9" name="Connettore diritto 8">
            <a:extLst>
              <a:ext uri="{FF2B5EF4-FFF2-40B4-BE49-F238E27FC236}">
                <a16:creationId xmlns:a16="http://schemas.microsoft.com/office/drawing/2014/main" id="{20CD49DE-FBBF-FE00-B62B-43D9A6EDD296}"/>
              </a:ext>
            </a:extLst>
          </p:cNvPr>
          <p:cNvCxnSpPr/>
          <p:nvPr/>
        </p:nvCxnSpPr>
        <p:spPr>
          <a:xfrm>
            <a:off x="4602480" y="5222240"/>
            <a:ext cx="245364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48960570-59AF-B5AA-9472-687FC09CC9B5}"/>
              </a:ext>
            </a:extLst>
          </p:cNvPr>
          <p:cNvCxnSpPr>
            <a:cxnSpLocks/>
          </p:cNvCxnSpPr>
          <p:nvPr/>
        </p:nvCxnSpPr>
        <p:spPr>
          <a:xfrm>
            <a:off x="655320" y="5394960"/>
            <a:ext cx="64008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4BA36C1C-AA10-12BE-AF6E-DFBCF7295DFE}"/>
              </a:ext>
            </a:extLst>
          </p:cNvPr>
          <p:cNvCxnSpPr>
            <a:cxnSpLocks/>
          </p:cNvCxnSpPr>
          <p:nvPr/>
        </p:nvCxnSpPr>
        <p:spPr>
          <a:xfrm>
            <a:off x="655320" y="5572760"/>
            <a:ext cx="252984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25349519-44BC-CD86-9902-ABCD413A73A8}"/>
              </a:ext>
            </a:extLst>
          </p:cNvPr>
          <p:cNvCxnSpPr>
            <a:cxnSpLocks/>
          </p:cNvCxnSpPr>
          <p:nvPr/>
        </p:nvCxnSpPr>
        <p:spPr>
          <a:xfrm>
            <a:off x="4358640" y="5572760"/>
            <a:ext cx="269240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1ED84387-7FC6-F91D-B67D-4D1D6CB4D3A4}"/>
              </a:ext>
            </a:extLst>
          </p:cNvPr>
          <p:cNvCxnSpPr>
            <a:cxnSpLocks/>
          </p:cNvCxnSpPr>
          <p:nvPr/>
        </p:nvCxnSpPr>
        <p:spPr>
          <a:xfrm>
            <a:off x="675640" y="5745480"/>
            <a:ext cx="377444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F395AC68-2383-E768-EA6C-85F104B8C304}"/>
              </a:ext>
            </a:extLst>
          </p:cNvPr>
          <p:cNvCxnSpPr>
            <a:cxnSpLocks/>
          </p:cNvCxnSpPr>
          <p:nvPr/>
        </p:nvCxnSpPr>
        <p:spPr>
          <a:xfrm>
            <a:off x="4541520" y="5750560"/>
            <a:ext cx="2545080" cy="0"/>
          </a:xfrm>
          <a:prstGeom prst="line">
            <a:avLst/>
          </a:prstGeom>
          <a:ln w="190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3D5C2AFC-0E6C-E6CC-C203-10A6B3FEC3BD}"/>
              </a:ext>
            </a:extLst>
          </p:cNvPr>
          <p:cNvCxnSpPr>
            <a:cxnSpLocks/>
          </p:cNvCxnSpPr>
          <p:nvPr/>
        </p:nvCxnSpPr>
        <p:spPr>
          <a:xfrm>
            <a:off x="675640" y="5933440"/>
            <a:ext cx="6197600" cy="0"/>
          </a:xfrm>
          <a:prstGeom prst="line">
            <a:avLst/>
          </a:prstGeom>
          <a:ln w="190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D315BE49-A5EE-4C6C-CDD6-617BB3712030}"/>
              </a:ext>
            </a:extLst>
          </p:cNvPr>
          <p:cNvCxnSpPr>
            <a:cxnSpLocks/>
          </p:cNvCxnSpPr>
          <p:nvPr/>
        </p:nvCxnSpPr>
        <p:spPr>
          <a:xfrm>
            <a:off x="2103120" y="6263640"/>
            <a:ext cx="49479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ttore diritto 24">
            <a:extLst>
              <a:ext uri="{FF2B5EF4-FFF2-40B4-BE49-F238E27FC236}">
                <a16:creationId xmlns:a16="http://schemas.microsoft.com/office/drawing/2014/main" id="{BB4DB59C-01B0-80E0-7B0C-2A5FDA022B27}"/>
              </a:ext>
            </a:extLst>
          </p:cNvPr>
          <p:cNvCxnSpPr>
            <a:cxnSpLocks/>
          </p:cNvCxnSpPr>
          <p:nvPr/>
        </p:nvCxnSpPr>
        <p:spPr>
          <a:xfrm>
            <a:off x="675640" y="6441440"/>
            <a:ext cx="47040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ttore diritto 26">
            <a:extLst>
              <a:ext uri="{FF2B5EF4-FFF2-40B4-BE49-F238E27FC236}">
                <a16:creationId xmlns:a16="http://schemas.microsoft.com/office/drawing/2014/main" id="{FD2D62F9-9260-BE0A-CAD4-4BCB010984CE}"/>
              </a:ext>
            </a:extLst>
          </p:cNvPr>
          <p:cNvCxnSpPr>
            <a:cxnSpLocks/>
          </p:cNvCxnSpPr>
          <p:nvPr/>
        </p:nvCxnSpPr>
        <p:spPr>
          <a:xfrm>
            <a:off x="675640" y="6619240"/>
            <a:ext cx="6375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1880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wipe(left)">
                                      <p:cBhvr>
                                        <p:cTn id="15" dur="500"/>
                                        <p:tgtEl>
                                          <p:spTgt spid="2">
                                            <p:txEl>
                                              <p:pRg st="4" end="4"/>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wipe(left)">
                                      <p:cBhvr>
                                        <p:cTn id="19" dur="500"/>
                                        <p:tgtEl>
                                          <p:spTgt spid="2">
                                            <p:txEl>
                                              <p:pRg st="6" end="6"/>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animEffect transition="in" filter="wipe(left)">
                                      <p:cBhvr>
                                        <p:cTn id="23"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7CA26A0-894C-EFE6-41B6-786A955EDDBC}"/>
              </a:ext>
            </a:extLst>
          </p:cNvPr>
          <p:cNvSpPr txBox="1"/>
          <p:nvPr/>
        </p:nvSpPr>
        <p:spPr>
          <a:xfrm>
            <a:off x="0" y="849132"/>
            <a:ext cx="12192000" cy="1631216"/>
          </a:xfrm>
          <a:prstGeom prst="rect">
            <a:avLst/>
          </a:prstGeom>
          <a:noFill/>
        </p:spPr>
        <p:txBody>
          <a:bodyPr wrap="square">
            <a:spAutoFit/>
          </a:bodyPr>
          <a:lstStyle/>
          <a:p>
            <a:r>
              <a:rPr lang="it-IT" sz="2000" b="1" i="0" u="none" strike="noStrike" baseline="0" dirty="0">
                <a:solidFill>
                  <a:srgbClr val="FFC000"/>
                </a:solidFill>
                <a:latin typeface="Kristen ITC" panose="03050502040202030202" pitchFamily="66" charset="0"/>
              </a:rPr>
              <a:t>Massive star clusters </a:t>
            </a:r>
            <a:r>
              <a:rPr lang="it-IT" sz="2000" b="1" i="0" u="none" strike="noStrike" baseline="0" dirty="0">
                <a:solidFill>
                  <a:schemeClr val="bg1"/>
                </a:solidFill>
                <a:latin typeface="Kristen ITC" panose="03050502040202030202" pitchFamily="66" charset="0"/>
              </a:rPr>
              <a:t>(</a:t>
            </a:r>
            <a:r>
              <a:rPr lang="it-IT" sz="2000" b="1" i="0" u="none" strike="noStrike" baseline="0" dirty="0" err="1">
                <a:solidFill>
                  <a:schemeClr val="bg1"/>
                </a:solidFill>
                <a:latin typeface="Kristen ITC" panose="03050502040202030202" pitchFamily="66" charset="0"/>
              </a:rPr>
              <a:t>PeVatrons</a:t>
            </a:r>
            <a:r>
              <a:rPr lang="it-IT" sz="2000" b="1" i="0" u="none" strike="noStrike" baseline="0" dirty="0">
                <a:solidFill>
                  <a:schemeClr val="bg1"/>
                </a:solidFill>
                <a:latin typeface="Kristen ITC" panose="03050502040202030202" pitchFamily="66" charset="0"/>
              </a:rPr>
              <a:t>):</a:t>
            </a:r>
            <a:r>
              <a:rPr lang="it-IT" sz="2000" b="0" i="0" u="none" strike="noStrike" baseline="0" dirty="0">
                <a:solidFill>
                  <a:schemeClr val="bg1"/>
                </a:solidFill>
                <a:latin typeface="Kristen ITC" panose="03050502040202030202" pitchFamily="66" charset="0"/>
              </a:rPr>
              <a:t> </a:t>
            </a:r>
          </a:p>
          <a:p>
            <a:pPr marL="800100" lvl="1" indent="-342900">
              <a:buFont typeface="Arial" panose="020B0604020202020204" pitchFamily="34" charset="0"/>
              <a:buChar char="•"/>
            </a:pPr>
            <a:r>
              <a:rPr lang="it-IT" sz="2000" b="0" i="0" u="none" strike="noStrike" baseline="0" dirty="0">
                <a:solidFill>
                  <a:schemeClr val="bg1"/>
                </a:solidFill>
                <a:latin typeface="Kristen ITC" panose="03050502040202030202" pitchFamily="66" charset="0"/>
              </a:rPr>
              <a:t>Model ready (</a:t>
            </a:r>
            <a:r>
              <a:rPr lang="it-IT" sz="2000" b="0" i="0" u="none" strike="noStrike" baseline="0" dirty="0" err="1">
                <a:solidFill>
                  <a:schemeClr val="bg1"/>
                </a:solidFill>
                <a:latin typeface="Kristen ITC" panose="03050502040202030202" pitchFamily="66" charset="0"/>
              </a:rPr>
              <a:t>Morlino</a:t>
            </a:r>
            <a:r>
              <a:rPr lang="it-IT" sz="2000" b="0" i="0" u="none" strike="noStrike" baseline="0" dirty="0">
                <a:solidFill>
                  <a:schemeClr val="bg1"/>
                </a:solidFill>
                <a:latin typeface="Kristen ITC" panose="03050502040202030202" pitchFamily="66" charset="0"/>
              </a:rPr>
              <a:t> et al 2021),</a:t>
            </a:r>
          </a:p>
          <a:p>
            <a:pPr marL="800100" lvl="1" indent="-342900">
              <a:buFont typeface="Arial" panose="020B0604020202020204" pitchFamily="34" charset="0"/>
              <a:buChar char="•"/>
            </a:pPr>
            <a:r>
              <a:rPr lang="it-IT" sz="2000" b="0" i="0" u="none" strike="noStrike" baseline="0" dirty="0" err="1">
                <a:solidFill>
                  <a:schemeClr val="bg1"/>
                </a:solidFill>
                <a:latin typeface="Kristen ITC" panose="03050502040202030202" pitchFamily="66" charset="0"/>
              </a:rPr>
              <a:t>analysis</a:t>
            </a:r>
            <a:r>
              <a:rPr lang="it-IT" sz="2000" b="0" i="0" u="none" strike="noStrike" baseline="0" dirty="0">
                <a:solidFill>
                  <a:schemeClr val="bg1"/>
                </a:solidFill>
                <a:latin typeface="Kristen ITC" panose="03050502040202030202" pitchFamily="66" charset="0"/>
              </a:rPr>
              <a:t> for </a:t>
            </a:r>
            <a:r>
              <a:rPr lang="it-IT" sz="2000" b="0" i="0" u="none" strike="noStrike" baseline="0" dirty="0">
                <a:solidFill>
                  <a:srgbClr val="FFC000"/>
                </a:solidFill>
                <a:latin typeface="Kristen ITC" panose="03050502040202030202" pitchFamily="66" charset="0"/>
              </a:rPr>
              <a:t>Cygnus X </a:t>
            </a:r>
            <a:r>
              <a:rPr lang="it-IT" sz="2000" b="0" i="0" u="none" strike="noStrike" baseline="0" dirty="0" err="1">
                <a:solidFill>
                  <a:srgbClr val="FFC000"/>
                </a:solidFill>
                <a:latin typeface="Kristen ITC" panose="03050502040202030202" pitchFamily="66" charset="0"/>
              </a:rPr>
              <a:t>region</a:t>
            </a:r>
            <a:r>
              <a:rPr lang="it-IT" sz="2000" b="0" i="0" u="none" strike="noStrike" baseline="0" dirty="0">
                <a:solidFill>
                  <a:srgbClr val="FFC000"/>
                </a:solidFill>
                <a:latin typeface="Kristen ITC" panose="03050502040202030202" pitchFamily="66" charset="0"/>
              </a:rPr>
              <a:t> </a:t>
            </a:r>
            <a:r>
              <a:rPr lang="it-IT" sz="2000" b="0" i="0" u="none" strike="noStrike" baseline="0" dirty="0">
                <a:solidFill>
                  <a:schemeClr val="bg1"/>
                </a:solidFill>
                <a:latin typeface="Kristen ITC" panose="03050502040202030202" pitchFamily="66" charset="0"/>
              </a:rPr>
              <a:t>[S-w-CTA], </a:t>
            </a:r>
            <a:r>
              <a:rPr lang="it-IT" sz="2000" b="0" i="0" u="none" strike="noStrike" baseline="0" dirty="0" err="1">
                <a:solidFill>
                  <a:srgbClr val="FFC000"/>
                </a:solidFill>
                <a:latin typeface="Kristen ITC" panose="03050502040202030202" pitchFamily="66" charset="0"/>
              </a:rPr>
              <a:t>Westerlund</a:t>
            </a:r>
            <a:r>
              <a:rPr lang="it-IT" sz="2000" b="0" i="0" u="none" strike="noStrike" baseline="0" dirty="0">
                <a:solidFill>
                  <a:srgbClr val="FFC000"/>
                </a:solidFill>
                <a:latin typeface="Kristen ITC" panose="03050502040202030202" pitchFamily="66" charset="0"/>
              </a:rPr>
              <a:t> 1 </a:t>
            </a:r>
            <a:r>
              <a:rPr lang="it-IT" sz="2000" b="0" i="0" u="none" strike="noStrike" baseline="0" dirty="0">
                <a:solidFill>
                  <a:schemeClr val="bg1"/>
                </a:solidFill>
                <a:latin typeface="Kristen ITC" panose="03050502040202030202" pitchFamily="66" charset="0"/>
              </a:rPr>
              <a:t>[S-w-CTA] </a:t>
            </a:r>
            <a:r>
              <a:rPr lang="it-IT" sz="2000" b="0" i="0" u="none" strike="noStrike" baseline="0" dirty="0" err="1">
                <a:solidFill>
                  <a:schemeClr val="bg1"/>
                </a:solidFill>
                <a:latin typeface="Kristen ITC" panose="03050502040202030202" pitchFamily="66" charset="0"/>
              </a:rPr>
              <a:t>almost</a:t>
            </a:r>
            <a:r>
              <a:rPr lang="it-IT" sz="2000" b="0" i="0" u="none" strike="noStrike" baseline="0" dirty="0">
                <a:solidFill>
                  <a:schemeClr val="bg1"/>
                </a:solidFill>
                <a:latin typeface="Kristen ITC" panose="03050502040202030202" pitchFamily="66" charset="0"/>
              </a:rPr>
              <a:t> </a:t>
            </a:r>
            <a:r>
              <a:rPr lang="it-IT" sz="2000" b="0" i="0" u="none" strike="noStrike" baseline="0" dirty="0" err="1">
                <a:solidFill>
                  <a:schemeClr val="bg1"/>
                </a:solidFill>
                <a:latin typeface="Kristen ITC" panose="03050502040202030202" pitchFamily="66" charset="0"/>
              </a:rPr>
              <a:t>done</a:t>
            </a:r>
            <a:r>
              <a:rPr lang="it-IT" sz="2000" b="0" i="0" u="none" strike="noStrike" baseline="0" dirty="0">
                <a:solidFill>
                  <a:srgbClr val="FFC000"/>
                </a:solidFill>
                <a:latin typeface="Kristen ITC" panose="03050502040202030202" pitchFamily="66" charset="0"/>
              </a:rPr>
              <a:t>, </a:t>
            </a:r>
            <a:r>
              <a:rPr lang="it-IT" sz="2000" b="0" i="0" u="none" strike="noStrike" baseline="0" dirty="0" err="1">
                <a:solidFill>
                  <a:srgbClr val="FFC000"/>
                </a:solidFill>
                <a:latin typeface="Kristen ITC" panose="03050502040202030202" pitchFamily="66" charset="0"/>
              </a:rPr>
              <a:t>Westerlund</a:t>
            </a:r>
            <a:r>
              <a:rPr lang="it-IT" sz="2000" b="0" i="0" u="none" strike="noStrike" baseline="0" dirty="0">
                <a:solidFill>
                  <a:srgbClr val="FFC000"/>
                </a:solidFill>
                <a:latin typeface="Kristen ITC" panose="03050502040202030202" pitchFamily="66" charset="0"/>
              </a:rPr>
              <a:t> 2 </a:t>
            </a:r>
            <a:r>
              <a:rPr lang="it-IT" sz="2000" b="0" i="0" u="none" strike="noStrike" baseline="0" dirty="0">
                <a:solidFill>
                  <a:schemeClr val="bg1"/>
                </a:solidFill>
                <a:latin typeface="Kristen ITC" panose="03050502040202030202" pitchFamily="66" charset="0"/>
              </a:rPr>
              <a:t>under progress</a:t>
            </a:r>
          </a:p>
          <a:p>
            <a:pPr marL="800100" lvl="1" indent="-342900">
              <a:buFont typeface="Arial" panose="020B0604020202020204" pitchFamily="34" charset="0"/>
              <a:buChar char="•"/>
            </a:pPr>
            <a:r>
              <a:rPr lang="it-IT" sz="2000" b="0" i="0" u="none" strike="noStrike" baseline="0" dirty="0" err="1">
                <a:solidFill>
                  <a:schemeClr val="bg1"/>
                </a:solidFill>
                <a:latin typeface="Kristen ITC" panose="03050502040202030202" pitchFamily="66" charset="0"/>
              </a:rPr>
              <a:t>Drafting</a:t>
            </a:r>
            <a:r>
              <a:rPr lang="it-IT" sz="2000" b="0" i="0" u="none" strike="noStrike" baseline="0" dirty="0">
                <a:solidFill>
                  <a:schemeClr val="bg1"/>
                </a:solidFill>
                <a:latin typeface="Kristen ITC" panose="03050502040202030202" pitchFamily="66" charset="0"/>
              </a:rPr>
              <a:t> </a:t>
            </a:r>
            <a:r>
              <a:rPr lang="it-IT" sz="2000" b="0" i="0" u="none" strike="noStrike" baseline="0" dirty="0" err="1">
                <a:solidFill>
                  <a:schemeClr val="bg1"/>
                </a:solidFill>
                <a:latin typeface="Kristen ITC" panose="03050502040202030202" pitchFamily="66" charset="0"/>
              </a:rPr>
              <a:t>not</a:t>
            </a:r>
            <a:r>
              <a:rPr lang="it-IT" sz="2000" b="0" i="0" u="none" strike="noStrike" baseline="0" dirty="0">
                <a:solidFill>
                  <a:schemeClr val="bg1"/>
                </a:solidFill>
                <a:latin typeface="Kristen ITC" panose="03050502040202030202" pitchFamily="66" charset="0"/>
              </a:rPr>
              <a:t> </a:t>
            </a:r>
            <a:r>
              <a:rPr lang="it-IT" sz="2000" b="0" i="0" u="none" strike="noStrike" baseline="0" dirty="0" err="1">
                <a:solidFill>
                  <a:schemeClr val="bg1"/>
                </a:solidFill>
                <a:latin typeface="Kristen ITC" panose="03050502040202030202" pitchFamily="66" charset="0"/>
              </a:rPr>
              <a:t>started</a:t>
            </a:r>
            <a:r>
              <a:rPr lang="it-IT" sz="2000" b="0" i="0" u="none" strike="noStrike" baseline="0" dirty="0">
                <a:solidFill>
                  <a:schemeClr val="bg1"/>
                </a:solidFill>
                <a:latin typeface="Kristen ITC" panose="03050502040202030202" pitchFamily="66" charset="0"/>
              </a:rPr>
              <a:t> </a:t>
            </a:r>
            <a:r>
              <a:rPr lang="it-IT" sz="2000" b="0" i="0" u="none" strike="noStrike" baseline="0" dirty="0" err="1">
                <a:solidFill>
                  <a:schemeClr val="bg1"/>
                </a:solidFill>
                <a:latin typeface="Kristen ITC" panose="03050502040202030202" pitchFamily="66" charset="0"/>
              </a:rPr>
              <a:t>yet</a:t>
            </a:r>
            <a:r>
              <a:rPr lang="it-IT" sz="2000" b="0" i="0" u="none" strike="noStrike" baseline="0" dirty="0">
                <a:solidFill>
                  <a:schemeClr val="bg1"/>
                </a:solidFill>
                <a:latin typeface="Kristen ITC" panose="03050502040202030202" pitchFamily="66" charset="0"/>
              </a:rPr>
              <a:t> </a:t>
            </a:r>
            <a:endParaRPr lang="it-IT" sz="2000" dirty="0">
              <a:solidFill>
                <a:schemeClr val="bg1"/>
              </a:solidFill>
              <a:latin typeface="Kristen ITC" panose="03050502040202030202" pitchFamily="66" charset="0"/>
            </a:endParaRPr>
          </a:p>
        </p:txBody>
      </p:sp>
      <p:sp>
        <p:nvSpPr>
          <p:cNvPr id="5" name="Rettangolo 24">
            <a:extLst>
              <a:ext uri="{FF2B5EF4-FFF2-40B4-BE49-F238E27FC236}">
                <a16:creationId xmlns:a16="http://schemas.microsoft.com/office/drawing/2014/main" id="{AA42067E-308A-4865-3129-33ED7E50470A}"/>
              </a:ext>
            </a:extLst>
          </p:cNvPr>
          <p:cNvSpPr/>
          <p:nvPr/>
        </p:nvSpPr>
        <p:spPr>
          <a:xfrm>
            <a:off x="1813294" y="69887"/>
            <a:ext cx="8565411" cy="646331"/>
          </a:xfrm>
          <a:prstGeom prst="rect">
            <a:avLst/>
          </a:prstGeom>
          <a:noFill/>
          <a:ln w="25400">
            <a:solidFill>
              <a:schemeClr val="bg1"/>
            </a:solidFill>
          </a:ln>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Star Forming Regions: YMSCs et al.</a:t>
            </a:r>
            <a:endParaRPr kumimoji="0" lang="it-IT" sz="2800" b="0" i="0" u="none" strike="noStrike" kern="1200" cap="none" spc="0" normalizeH="0" baseline="0" noProof="0" dirty="0">
              <a:ln w="11430"/>
              <a:solidFill>
                <a:prstClr val="white"/>
              </a:soli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endParaRPr>
          </a:p>
        </p:txBody>
      </p:sp>
      <p:sp>
        <p:nvSpPr>
          <p:cNvPr id="6" name="CasellaDiTesto 5">
            <a:extLst>
              <a:ext uri="{FF2B5EF4-FFF2-40B4-BE49-F238E27FC236}">
                <a16:creationId xmlns:a16="http://schemas.microsoft.com/office/drawing/2014/main" id="{64684C66-2D52-9912-D89C-C24485B0C94A}"/>
              </a:ext>
            </a:extLst>
          </p:cNvPr>
          <p:cNvSpPr txBox="1"/>
          <p:nvPr/>
        </p:nvSpPr>
        <p:spPr>
          <a:xfrm>
            <a:off x="8152112" y="6464947"/>
            <a:ext cx="4039888" cy="369332"/>
          </a:xfrm>
          <a:prstGeom prst="rect">
            <a:avLst/>
          </a:prstGeom>
          <a:noFill/>
        </p:spPr>
        <p:txBody>
          <a:bodyPr wrap="none" rtlCol="0">
            <a:spAutoFit/>
          </a:bodyPr>
          <a:lstStyle/>
          <a:p>
            <a:pPr algn="ctr"/>
            <a:r>
              <a:rPr lang="it-IT" dirty="0">
                <a:solidFill>
                  <a:schemeClr val="bg1"/>
                </a:solidFill>
                <a:latin typeface="Segoe Print" panose="02000600000000000000" pitchFamily="2" charset="0"/>
              </a:rPr>
              <a:t>From 2023 Consortium meeting</a:t>
            </a:r>
          </a:p>
        </p:txBody>
      </p:sp>
      <p:sp>
        <p:nvSpPr>
          <p:cNvPr id="2" name="CasellaDiTesto 1">
            <a:extLst>
              <a:ext uri="{FF2B5EF4-FFF2-40B4-BE49-F238E27FC236}">
                <a16:creationId xmlns:a16="http://schemas.microsoft.com/office/drawing/2014/main" id="{16D7FE2A-4B55-3459-A497-B662F3DABE46}"/>
              </a:ext>
            </a:extLst>
          </p:cNvPr>
          <p:cNvSpPr txBox="1"/>
          <p:nvPr/>
        </p:nvSpPr>
        <p:spPr>
          <a:xfrm>
            <a:off x="0" y="4558134"/>
            <a:ext cx="12192000" cy="2246769"/>
          </a:xfrm>
          <a:prstGeom prst="rect">
            <a:avLst/>
          </a:prstGeom>
          <a:noFill/>
        </p:spPr>
        <p:txBody>
          <a:bodyPr wrap="square">
            <a:spAutoFit/>
          </a:bodyPr>
          <a:lstStyle/>
          <a:p>
            <a:r>
              <a:rPr lang="it-IT" sz="2000" b="1" i="0" u="none" strike="noStrike" baseline="0" dirty="0" err="1">
                <a:solidFill>
                  <a:srgbClr val="FFC000"/>
                </a:solidFill>
                <a:latin typeface="Kristen ITC" panose="03050502040202030202" pitchFamily="66" charset="0"/>
              </a:rPr>
              <a:t>Starburst</a:t>
            </a:r>
            <a:r>
              <a:rPr lang="it-IT" sz="2000" b="1" i="0" u="none" strike="noStrike" baseline="0" dirty="0">
                <a:solidFill>
                  <a:srgbClr val="FFC000"/>
                </a:solidFill>
                <a:latin typeface="Kristen ITC" panose="03050502040202030202" pitchFamily="66" charset="0"/>
              </a:rPr>
              <a:t> </a:t>
            </a:r>
            <a:r>
              <a:rPr lang="it-IT" sz="2000" b="1" i="0" u="none" strike="noStrike" baseline="0" dirty="0" err="1">
                <a:solidFill>
                  <a:srgbClr val="FFC000"/>
                </a:solidFill>
                <a:latin typeface="Kristen ITC" panose="03050502040202030202" pitchFamily="66" charset="0"/>
              </a:rPr>
              <a:t>galaxies</a:t>
            </a:r>
            <a:r>
              <a:rPr lang="it-IT" sz="2000" b="1" i="0" u="none" strike="noStrike" baseline="0" dirty="0">
                <a:solidFill>
                  <a:srgbClr val="FFC000"/>
                </a:solidFill>
                <a:latin typeface="Kristen ITC" panose="03050502040202030202" pitchFamily="66" charset="0"/>
              </a:rPr>
              <a:t> </a:t>
            </a:r>
            <a:r>
              <a:rPr lang="it-IT" sz="2000" b="1" i="0" u="none" strike="noStrike" baseline="0" dirty="0">
                <a:solidFill>
                  <a:schemeClr val="bg1"/>
                </a:solidFill>
                <a:latin typeface="Kristen ITC" panose="03050502040202030202" pitchFamily="66" charset="0"/>
              </a:rPr>
              <a:t>(</a:t>
            </a:r>
            <a:r>
              <a:rPr lang="it-IT" sz="2000" b="1" i="0" u="none" strike="noStrike" baseline="0" dirty="0" err="1">
                <a:solidFill>
                  <a:schemeClr val="bg1"/>
                </a:solidFill>
                <a:latin typeface="Kristen ITC" panose="03050502040202030202" pitchFamily="66" charset="0"/>
              </a:rPr>
              <a:t>proving</a:t>
            </a:r>
            <a:r>
              <a:rPr lang="it-IT" sz="2000" b="1" i="0" u="none" strike="noStrike" baseline="0" dirty="0">
                <a:solidFill>
                  <a:schemeClr val="bg1"/>
                </a:solidFill>
                <a:latin typeface="Kristen ITC" panose="03050502040202030202" pitchFamily="66" charset="0"/>
              </a:rPr>
              <a:t> gamma-ray/dense</a:t>
            </a:r>
            <a:r>
              <a:rPr lang="it-IT" sz="2000" b="1" i="0" u="none" strike="noStrike" dirty="0">
                <a:solidFill>
                  <a:schemeClr val="bg1"/>
                </a:solidFill>
                <a:latin typeface="Kristen ITC" panose="03050502040202030202" pitchFamily="66" charset="0"/>
              </a:rPr>
              <a:t> gas </a:t>
            </a:r>
            <a:r>
              <a:rPr lang="it-IT" sz="2000" b="1" i="0" u="none" strike="noStrike" dirty="0" err="1">
                <a:solidFill>
                  <a:schemeClr val="bg1"/>
                </a:solidFill>
                <a:latin typeface="Kristen ITC" panose="03050502040202030202" pitchFamily="66" charset="0"/>
              </a:rPr>
              <a:t>correlation</a:t>
            </a:r>
            <a:r>
              <a:rPr lang="it-IT" sz="2000" b="1" i="0" u="none" strike="noStrike" dirty="0">
                <a:solidFill>
                  <a:schemeClr val="bg1"/>
                </a:solidFill>
                <a:latin typeface="Kristen ITC" panose="03050502040202030202" pitchFamily="66" charset="0"/>
              </a:rPr>
              <a:t> </a:t>
            </a:r>
            <a:r>
              <a:rPr lang="it-IT" sz="2000" b="1" i="0" u="none" strike="noStrike" dirty="0">
                <a:solidFill>
                  <a:schemeClr val="bg1"/>
                </a:solidFill>
                <a:latin typeface="Kristen ITC" panose="03050502040202030202" pitchFamily="66" charset="0"/>
                <a:sym typeface="Wingdings" panose="05000000000000000000" pitchFamily="2" charset="2"/>
              </a:rPr>
              <a:t> </a:t>
            </a:r>
            <a:r>
              <a:rPr lang="it-IT" sz="2000" b="1" i="0" u="none" strike="noStrike" dirty="0" err="1">
                <a:solidFill>
                  <a:schemeClr val="bg1"/>
                </a:solidFill>
                <a:latin typeface="Kristen ITC" panose="03050502040202030202" pitchFamily="66" charset="0"/>
                <a:sym typeface="Wingdings" panose="05000000000000000000" pitchFamily="2" charset="2"/>
              </a:rPr>
              <a:t>increasing</a:t>
            </a:r>
            <a:r>
              <a:rPr lang="it-IT" sz="2000" b="1" i="0" u="none" strike="noStrike" dirty="0">
                <a:solidFill>
                  <a:schemeClr val="bg1"/>
                </a:solidFill>
                <a:latin typeface="Kristen ITC" panose="03050502040202030202" pitchFamily="66" charset="0"/>
                <a:sym typeface="Wingdings" panose="05000000000000000000" pitchFamily="2" charset="2"/>
              </a:rPr>
              <a:t> SF and SN activities</a:t>
            </a:r>
            <a:r>
              <a:rPr lang="it-IT" sz="2000" b="1" i="0" u="none" strike="noStrike" baseline="0" dirty="0">
                <a:solidFill>
                  <a:schemeClr val="bg1"/>
                </a:solidFill>
                <a:latin typeface="Kristen ITC" panose="03050502040202030202" pitchFamily="66" charset="0"/>
              </a:rPr>
              <a:t>)</a:t>
            </a:r>
            <a:r>
              <a:rPr lang="it-IT" sz="2000" b="1" i="0" u="none" strike="noStrike" baseline="0" dirty="0">
                <a:solidFill>
                  <a:srgbClr val="FFC000"/>
                </a:solidFill>
                <a:latin typeface="Kristen ITC" panose="03050502040202030202" pitchFamily="66" charset="0"/>
              </a:rPr>
              <a:t>: </a:t>
            </a:r>
          </a:p>
          <a:p>
            <a:pPr marL="914400" lvl="1" indent="-457200">
              <a:buFont typeface="Arial" panose="020B0604020202020204" pitchFamily="34" charset="0"/>
              <a:buChar char="•"/>
            </a:pPr>
            <a:r>
              <a:rPr lang="it-IT" sz="2000" b="0" i="0" u="none" strike="noStrike" baseline="0" dirty="0" err="1">
                <a:solidFill>
                  <a:schemeClr val="bg1"/>
                </a:solidFill>
                <a:latin typeface="Kristen ITC" panose="03050502040202030202" pitchFamily="66" charset="0"/>
              </a:rPr>
              <a:t>analysis</a:t>
            </a:r>
            <a:r>
              <a:rPr lang="it-IT" sz="2000" b="0" i="0" u="none" strike="noStrike" baseline="0" dirty="0">
                <a:solidFill>
                  <a:schemeClr val="bg1"/>
                </a:solidFill>
                <a:latin typeface="Kristen ITC" panose="03050502040202030202" pitchFamily="66" charset="0"/>
              </a:rPr>
              <a:t> + model for </a:t>
            </a:r>
            <a:r>
              <a:rPr lang="it-IT" sz="2000" b="0" i="0" u="none" strike="noStrike" baseline="0" dirty="0" err="1">
                <a:solidFill>
                  <a:schemeClr val="bg1"/>
                </a:solidFill>
                <a:latin typeface="Kristen ITC" panose="03050502040202030202" pitchFamily="66" charset="0"/>
              </a:rPr>
              <a:t>starburst</a:t>
            </a:r>
            <a:r>
              <a:rPr lang="it-IT" sz="2000" b="0" i="0" u="none" strike="noStrike" baseline="0" dirty="0">
                <a:solidFill>
                  <a:schemeClr val="bg1"/>
                </a:solidFill>
                <a:latin typeface="Kristen ITC" panose="03050502040202030202" pitchFamily="66" charset="0"/>
              </a:rPr>
              <a:t> </a:t>
            </a:r>
            <a:r>
              <a:rPr lang="it-IT" sz="2000" b="0" i="0" u="none" strike="noStrike" baseline="0" dirty="0" err="1">
                <a:solidFill>
                  <a:schemeClr val="bg1"/>
                </a:solidFill>
                <a:latin typeface="Kristen ITC" panose="03050502040202030202" pitchFamily="66" charset="0"/>
              </a:rPr>
              <a:t>galaxies</a:t>
            </a:r>
            <a:r>
              <a:rPr lang="it-IT" sz="2000" b="0" i="0" u="none" strike="noStrike" baseline="0" dirty="0">
                <a:solidFill>
                  <a:srgbClr val="FFC000"/>
                </a:solidFill>
                <a:latin typeface="Kristen ITC" panose="03050502040202030202" pitchFamily="66" charset="0"/>
              </a:rPr>
              <a:t> (NGC 253, M82, Arp220 </a:t>
            </a:r>
            <a:r>
              <a:rPr lang="it-IT" sz="2000" b="0" i="0" u="none" strike="noStrike" baseline="0" dirty="0">
                <a:solidFill>
                  <a:schemeClr val="bg1"/>
                </a:solidFill>
                <a:latin typeface="Kristen ITC" panose="03050502040202030202" pitchFamily="66" charset="0"/>
              </a:rPr>
              <a:t>[S-w</a:t>
            </a:r>
            <a:r>
              <a:rPr lang="it-IT" sz="2000" dirty="0">
                <a:solidFill>
                  <a:schemeClr val="bg1"/>
                </a:solidFill>
                <a:latin typeface="Kristen ITC" panose="03050502040202030202" pitchFamily="66" charset="0"/>
              </a:rPr>
              <a:t>-</a:t>
            </a:r>
            <a:r>
              <a:rPr lang="it-IT" sz="2000" b="0" i="0" u="none" strike="noStrike" dirty="0">
                <a:solidFill>
                  <a:schemeClr val="bg1"/>
                </a:solidFill>
                <a:latin typeface="Kristen ITC" panose="03050502040202030202" pitchFamily="66" charset="0"/>
              </a:rPr>
              <a:t>CTA</a:t>
            </a:r>
            <a:r>
              <a:rPr lang="it-IT" sz="2000" b="0" i="0" u="none" strike="noStrike" baseline="0" dirty="0">
                <a:solidFill>
                  <a:schemeClr val="bg1"/>
                </a:solidFill>
                <a:latin typeface="Kristen ITC" panose="03050502040202030202" pitchFamily="66" charset="0"/>
              </a:rPr>
              <a:t>]</a:t>
            </a:r>
            <a:r>
              <a:rPr lang="it-IT" sz="2000" b="0" i="0" u="none" strike="noStrike" baseline="0" dirty="0">
                <a:solidFill>
                  <a:srgbClr val="FFC000"/>
                </a:solidFill>
                <a:latin typeface="Kristen ITC" panose="03050502040202030202" pitchFamily="66" charset="0"/>
              </a:rPr>
              <a:t>)</a:t>
            </a:r>
            <a:r>
              <a:rPr lang="it-IT" sz="2000" b="0" i="0" u="none" strike="noStrike" baseline="0" dirty="0">
                <a:solidFill>
                  <a:schemeClr val="bg1"/>
                </a:solidFill>
                <a:latin typeface="Kristen ITC" panose="03050502040202030202" pitchFamily="66" charset="0"/>
              </a:rPr>
              <a:t>, </a:t>
            </a:r>
          </a:p>
          <a:p>
            <a:pPr marL="914400" lvl="1" indent="-457200">
              <a:buFont typeface="Arial" panose="020B0604020202020204" pitchFamily="34" charset="0"/>
              <a:buChar char="•"/>
            </a:pPr>
            <a:r>
              <a:rPr lang="it-IT" sz="2000" b="0" i="0" u="none" strike="noStrike" baseline="0" dirty="0" err="1">
                <a:solidFill>
                  <a:schemeClr val="bg1"/>
                </a:solidFill>
                <a:latin typeface="Kristen ITC" panose="03050502040202030202" pitchFamily="66" charset="0"/>
              </a:rPr>
              <a:t>drafting</a:t>
            </a:r>
            <a:r>
              <a:rPr lang="it-IT" sz="2000" b="0" i="0" u="none" strike="noStrike" baseline="0" dirty="0">
                <a:solidFill>
                  <a:schemeClr val="bg1"/>
                </a:solidFill>
                <a:latin typeface="Kristen ITC" panose="03050502040202030202" pitchFamily="66" charset="0"/>
              </a:rPr>
              <a:t> of </a:t>
            </a:r>
            <a:r>
              <a:rPr lang="it-IT" sz="2000" b="0" i="0" u="none" strike="noStrike" baseline="0" dirty="0" err="1">
                <a:solidFill>
                  <a:schemeClr val="bg1"/>
                </a:solidFill>
                <a:latin typeface="Kristen ITC" panose="03050502040202030202" pitchFamily="66" charset="0"/>
              </a:rPr>
              <a:t>this</a:t>
            </a:r>
            <a:r>
              <a:rPr lang="it-IT" sz="2000" b="0" i="0" u="none" strike="noStrike" baseline="0" dirty="0">
                <a:solidFill>
                  <a:schemeClr val="bg1"/>
                </a:solidFill>
                <a:latin typeface="Kristen ITC" panose="03050502040202030202" pitchFamily="66" charset="0"/>
              </a:rPr>
              <a:t> </a:t>
            </a:r>
            <a:r>
              <a:rPr lang="it-IT" sz="2000" b="0" i="0" u="none" strike="noStrike" baseline="0" dirty="0" err="1">
                <a:solidFill>
                  <a:schemeClr val="bg1"/>
                </a:solidFill>
                <a:latin typeface="Kristen ITC" panose="03050502040202030202" pitchFamily="66" charset="0"/>
              </a:rPr>
              <a:t>section</a:t>
            </a:r>
            <a:r>
              <a:rPr lang="it-IT" sz="2000" b="0" i="0" u="none" strike="noStrike" baseline="0" dirty="0">
                <a:solidFill>
                  <a:schemeClr val="bg1"/>
                </a:solidFill>
                <a:latin typeface="Kristen ITC" panose="03050502040202030202" pitchFamily="66" charset="0"/>
              </a:rPr>
              <a:t> </a:t>
            </a:r>
            <a:r>
              <a:rPr lang="it-IT" sz="2000" b="0" i="0" u="none" strike="noStrike" baseline="0" dirty="0" err="1">
                <a:solidFill>
                  <a:schemeClr val="bg1"/>
                </a:solidFill>
                <a:latin typeface="Kristen ITC" panose="03050502040202030202" pitchFamily="66" charset="0"/>
              </a:rPr>
              <a:t>done</a:t>
            </a:r>
            <a:r>
              <a:rPr lang="it-IT" sz="2000" b="0" i="0" u="none" strike="noStrike" baseline="0" dirty="0">
                <a:solidFill>
                  <a:schemeClr val="bg1"/>
                </a:solidFill>
                <a:latin typeface="Kristen ITC" panose="03050502040202030202" pitchFamily="66" charset="0"/>
              </a:rPr>
              <a:t> </a:t>
            </a:r>
            <a:r>
              <a:rPr lang="it-IT" sz="2000" b="0" i="0" u="none" strike="noStrike" baseline="0" dirty="0" err="1">
                <a:solidFill>
                  <a:schemeClr val="bg1"/>
                </a:solidFill>
                <a:latin typeface="Kristen ITC" panose="03050502040202030202" pitchFamily="66" charset="0"/>
              </a:rPr>
              <a:t>partly</a:t>
            </a:r>
            <a:r>
              <a:rPr lang="it-IT" sz="2000" b="0" i="0" u="none" strike="noStrike" baseline="0" dirty="0">
                <a:solidFill>
                  <a:schemeClr val="bg1"/>
                </a:solidFill>
                <a:latin typeface="Kristen ITC" panose="03050502040202030202" pitchFamily="66" charset="0"/>
              </a:rPr>
              <a:t>, </a:t>
            </a:r>
            <a:r>
              <a:rPr lang="it-IT" sz="2000" b="0" i="0" u="none" strike="noStrike" baseline="0" dirty="0" err="1">
                <a:solidFill>
                  <a:schemeClr val="bg1"/>
                </a:solidFill>
                <a:latin typeface="Kristen ITC" panose="03050502040202030202" pitchFamily="66" charset="0"/>
              </a:rPr>
              <a:t>needs</a:t>
            </a:r>
            <a:r>
              <a:rPr lang="it-IT" sz="2000" b="0" i="0" u="none" strike="noStrike" baseline="0" dirty="0">
                <a:solidFill>
                  <a:schemeClr val="bg1"/>
                </a:solidFill>
                <a:latin typeface="Kristen ITC" panose="03050502040202030202" pitchFamily="66" charset="0"/>
              </a:rPr>
              <a:t> to be </a:t>
            </a:r>
            <a:r>
              <a:rPr lang="it-IT" sz="2000" b="0" i="0" u="none" strike="noStrike" baseline="0" dirty="0" err="1">
                <a:solidFill>
                  <a:schemeClr val="bg1"/>
                </a:solidFill>
                <a:latin typeface="Kristen ITC" panose="03050502040202030202" pitchFamily="66" charset="0"/>
              </a:rPr>
              <a:t>revised</a:t>
            </a:r>
            <a:endParaRPr lang="it-IT" sz="2000" b="0" i="0" u="none" strike="noStrike" baseline="0" dirty="0">
              <a:solidFill>
                <a:schemeClr val="bg1"/>
              </a:solidFill>
              <a:latin typeface="Kristen ITC" panose="03050502040202030202" pitchFamily="66" charset="0"/>
            </a:endParaRPr>
          </a:p>
          <a:p>
            <a:endParaRPr lang="it-IT" sz="2000" b="0" i="0" u="none" strike="noStrike" baseline="0" dirty="0">
              <a:solidFill>
                <a:srgbClr val="FFC000"/>
              </a:solidFill>
              <a:latin typeface="Kristen ITC" panose="03050502040202030202" pitchFamily="66" charset="0"/>
            </a:endParaRPr>
          </a:p>
          <a:p>
            <a:r>
              <a:rPr lang="it-IT" sz="2000" b="1" i="0" u="none" strike="noStrike" baseline="0" dirty="0">
                <a:solidFill>
                  <a:srgbClr val="FFC000"/>
                </a:solidFill>
                <a:latin typeface="Kristen ITC" panose="03050502040202030202" pitchFamily="66" charset="0"/>
              </a:rPr>
              <a:t>• Gamma-ray - star </a:t>
            </a:r>
            <a:r>
              <a:rPr lang="it-IT" sz="2000" b="1" i="0" u="none" strike="noStrike" baseline="0" dirty="0" err="1">
                <a:solidFill>
                  <a:srgbClr val="FFC000"/>
                </a:solidFill>
                <a:latin typeface="Kristen ITC" panose="03050502040202030202" pitchFamily="66" charset="0"/>
              </a:rPr>
              <a:t>formation</a:t>
            </a:r>
            <a:r>
              <a:rPr lang="it-IT" sz="2000" b="1" i="0" u="none" strike="noStrike" baseline="0" dirty="0">
                <a:solidFill>
                  <a:srgbClr val="FFC000"/>
                </a:solidFill>
                <a:latin typeface="Kristen ITC" panose="03050502040202030202" pitchFamily="66" charset="0"/>
              </a:rPr>
              <a:t> rate </a:t>
            </a:r>
            <a:r>
              <a:rPr lang="it-IT" sz="2000" b="1" i="0" u="none" strike="noStrike" baseline="0" dirty="0" err="1">
                <a:solidFill>
                  <a:srgbClr val="FFC000"/>
                </a:solidFill>
                <a:latin typeface="Kristen ITC" panose="03050502040202030202" pitchFamily="66" charset="0"/>
              </a:rPr>
              <a:t>correlation</a:t>
            </a:r>
            <a:r>
              <a:rPr lang="it-IT" sz="2000" b="1" i="0" u="none" strike="noStrike" baseline="0" dirty="0">
                <a:solidFill>
                  <a:srgbClr val="FFC000"/>
                </a:solidFill>
                <a:latin typeface="Kristen ITC" panose="03050502040202030202" pitchFamily="66" charset="0"/>
              </a:rPr>
              <a:t>: </a:t>
            </a:r>
          </a:p>
          <a:p>
            <a:pPr marL="914400" lvl="1" indent="-457200">
              <a:buFont typeface="Arial" panose="020B0604020202020204" pitchFamily="34" charset="0"/>
              <a:buChar char="•"/>
            </a:pPr>
            <a:r>
              <a:rPr lang="it-IT" sz="2000" b="0" i="0" u="none" strike="noStrike" baseline="0" dirty="0">
                <a:solidFill>
                  <a:schemeClr val="bg1"/>
                </a:solidFill>
                <a:latin typeface="Kristen ITC" panose="03050502040202030202" pitchFamily="66" charset="0"/>
              </a:rPr>
              <a:t>Model ready (by P. </a:t>
            </a:r>
            <a:r>
              <a:rPr lang="it-IT" sz="2000" b="0" i="0" u="none" strike="noStrike" baseline="0" dirty="0" err="1">
                <a:solidFill>
                  <a:schemeClr val="bg1"/>
                </a:solidFill>
                <a:latin typeface="Kristen ITC" panose="03050502040202030202" pitchFamily="66" charset="0"/>
              </a:rPr>
              <a:t>Kornecki</a:t>
            </a:r>
            <a:r>
              <a:rPr lang="it-IT" sz="2000" b="0" i="0" u="none" strike="noStrike" baseline="0" dirty="0">
                <a:solidFill>
                  <a:schemeClr val="bg1"/>
                </a:solidFill>
                <a:latin typeface="Kristen ITC" panose="03050502040202030202" pitchFamily="66" charset="0"/>
              </a:rPr>
              <a:t>)</a:t>
            </a:r>
          </a:p>
          <a:p>
            <a:pPr marL="914400" lvl="1" indent="-457200">
              <a:buFont typeface="Arial" panose="020B0604020202020204" pitchFamily="34" charset="0"/>
              <a:buChar char="•"/>
            </a:pPr>
            <a:r>
              <a:rPr lang="it-IT" sz="2000" dirty="0" err="1">
                <a:solidFill>
                  <a:schemeClr val="bg1"/>
                </a:solidFill>
                <a:latin typeface="Kristen ITC" panose="03050502040202030202" pitchFamily="66" charset="0"/>
              </a:rPr>
              <a:t>D</a:t>
            </a:r>
            <a:r>
              <a:rPr lang="it-IT" sz="2000" b="0" i="0" u="none" strike="noStrike" baseline="0" dirty="0" err="1">
                <a:solidFill>
                  <a:schemeClr val="bg1"/>
                </a:solidFill>
                <a:latin typeface="Kristen ITC" panose="03050502040202030202" pitchFamily="66" charset="0"/>
              </a:rPr>
              <a:t>rafting</a:t>
            </a:r>
            <a:r>
              <a:rPr lang="it-IT" sz="2000" b="0" i="0" u="none" strike="noStrike" baseline="0" dirty="0">
                <a:solidFill>
                  <a:schemeClr val="bg1"/>
                </a:solidFill>
                <a:latin typeface="Kristen ITC" panose="03050502040202030202" pitchFamily="66" charset="0"/>
              </a:rPr>
              <a:t> </a:t>
            </a:r>
            <a:r>
              <a:rPr lang="it-IT" sz="2000" b="0" i="0" u="none" strike="noStrike" baseline="0" dirty="0" err="1">
                <a:solidFill>
                  <a:schemeClr val="bg1"/>
                </a:solidFill>
                <a:latin typeface="Kristen ITC" panose="03050502040202030202" pitchFamily="66" charset="0"/>
              </a:rPr>
              <a:t>started</a:t>
            </a:r>
            <a:endParaRPr lang="it-IT" sz="2000" dirty="0">
              <a:solidFill>
                <a:schemeClr val="bg1"/>
              </a:solidFill>
              <a:latin typeface="Kristen ITC" panose="03050502040202030202" pitchFamily="66" charset="0"/>
            </a:endParaRPr>
          </a:p>
        </p:txBody>
      </p:sp>
      <p:sp>
        <p:nvSpPr>
          <p:cNvPr id="7" name="CasellaDiTesto 6">
            <a:extLst>
              <a:ext uri="{FF2B5EF4-FFF2-40B4-BE49-F238E27FC236}">
                <a16:creationId xmlns:a16="http://schemas.microsoft.com/office/drawing/2014/main" id="{DB463274-2FDE-5C5D-810B-9CAE1AA0E4D4}"/>
              </a:ext>
            </a:extLst>
          </p:cNvPr>
          <p:cNvSpPr txBox="1"/>
          <p:nvPr/>
        </p:nvSpPr>
        <p:spPr>
          <a:xfrm>
            <a:off x="0" y="2507379"/>
            <a:ext cx="12192000" cy="1938992"/>
          </a:xfrm>
          <a:prstGeom prst="rect">
            <a:avLst/>
          </a:prstGeom>
          <a:noFill/>
        </p:spPr>
        <p:txBody>
          <a:bodyPr wrap="square">
            <a:spAutoFit/>
          </a:bodyPr>
          <a:lstStyle/>
          <a:p>
            <a:r>
              <a:rPr lang="it-IT" sz="2000" b="1" i="0" u="none" strike="noStrike" baseline="0" dirty="0">
                <a:solidFill>
                  <a:srgbClr val="FFC000"/>
                </a:solidFill>
                <a:latin typeface="Kristen ITC" panose="03050502040202030202" pitchFamily="66" charset="0"/>
              </a:rPr>
              <a:t>Isolated Massive Stars (</a:t>
            </a:r>
            <a:r>
              <a:rPr lang="it-IT" sz="2000" b="1" i="0" u="none" strike="noStrike" baseline="0" dirty="0">
                <a:solidFill>
                  <a:schemeClr val="bg1"/>
                </a:solidFill>
                <a:latin typeface="Kristen ITC" panose="03050502040202030202" pitchFamily="66" charset="0"/>
              </a:rPr>
              <a:t>Stellar</a:t>
            </a:r>
            <a:r>
              <a:rPr lang="it-IT" sz="2000" b="1" i="0" u="none" strike="noStrike" dirty="0">
                <a:solidFill>
                  <a:schemeClr val="bg1"/>
                </a:solidFill>
                <a:latin typeface="Kristen ITC" panose="03050502040202030202" pitchFamily="66" charset="0"/>
              </a:rPr>
              <a:t> wind </a:t>
            </a:r>
            <a:r>
              <a:rPr lang="it-IT" sz="2000" b="1" i="0" u="none" strike="noStrike" dirty="0" err="1">
                <a:solidFill>
                  <a:schemeClr val="bg1"/>
                </a:solidFill>
                <a:latin typeface="Kristen ITC" panose="03050502040202030202" pitchFamily="66" charset="0"/>
              </a:rPr>
              <a:t>contribution</a:t>
            </a:r>
            <a:r>
              <a:rPr lang="it-IT" sz="2000" b="1" i="0" u="none" strike="noStrike" dirty="0">
                <a:solidFill>
                  <a:schemeClr val="bg1"/>
                </a:solidFill>
                <a:latin typeface="Kristen ITC" panose="03050502040202030202" pitchFamily="66" charset="0"/>
              </a:rPr>
              <a:t> to </a:t>
            </a:r>
            <a:r>
              <a:rPr lang="it-IT" sz="2000" b="1" i="0" u="none" strike="noStrike" dirty="0" err="1">
                <a:solidFill>
                  <a:schemeClr val="bg1"/>
                </a:solidFill>
                <a:latin typeface="Kristen ITC" panose="03050502040202030202" pitchFamily="66" charset="0"/>
              </a:rPr>
              <a:t>GCRs</a:t>
            </a:r>
            <a:r>
              <a:rPr lang="it-IT" sz="2000" b="1" dirty="0">
                <a:solidFill>
                  <a:schemeClr val="bg1"/>
                </a:solidFill>
                <a:latin typeface="Kristen ITC" panose="03050502040202030202" pitchFamily="66" charset="0"/>
              </a:rPr>
              <a:t>)</a:t>
            </a:r>
            <a:r>
              <a:rPr lang="it-IT" sz="2000" b="1" i="0" u="none" strike="noStrike" baseline="0" dirty="0">
                <a:solidFill>
                  <a:schemeClr val="bg1"/>
                </a:solidFill>
                <a:latin typeface="Kristen ITC" panose="03050502040202030202" pitchFamily="66" charset="0"/>
              </a:rPr>
              <a:t>: </a:t>
            </a:r>
          </a:p>
          <a:p>
            <a:pPr marL="800100" lvl="1" indent="-342900">
              <a:buFont typeface="Arial" panose="020B0604020202020204" pitchFamily="34" charset="0"/>
              <a:buChar char="•"/>
            </a:pPr>
            <a:r>
              <a:rPr lang="it-IT" sz="2000" b="0" i="0" u="none" strike="noStrike" baseline="0" dirty="0">
                <a:solidFill>
                  <a:schemeClr val="bg1"/>
                </a:solidFill>
                <a:latin typeface="Kristen ITC" panose="03050502040202030202" pitchFamily="66" charset="0"/>
              </a:rPr>
              <a:t>Analysis and models </a:t>
            </a:r>
            <a:r>
              <a:rPr lang="it-IT" sz="2000" b="0" i="0" u="none" strike="noStrike" baseline="0" dirty="0">
                <a:solidFill>
                  <a:srgbClr val="FFC000"/>
                </a:solidFill>
                <a:latin typeface="Kristen ITC" panose="03050502040202030202" pitchFamily="66" charset="0"/>
              </a:rPr>
              <a:t>for HH80-81 (YMS)</a:t>
            </a:r>
            <a:r>
              <a:rPr lang="it-IT" sz="2000" b="0" i="0" u="none" strike="noStrike" baseline="0" dirty="0">
                <a:solidFill>
                  <a:schemeClr val="bg1"/>
                </a:solidFill>
                <a:latin typeface="Kristen ITC" panose="03050502040202030202" pitchFamily="66" charset="0"/>
              </a:rPr>
              <a:t> and </a:t>
            </a:r>
            <a:r>
              <a:rPr lang="it-IT" sz="2000" b="0" i="0" u="none" strike="noStrike" baseline="0" dirty="0">
                <a:solidFill>
                  <a:srgbClr val="FFC000"/>
                </a:solidFill>
                <a:latin typeface="Kristen ITC" panose="03050502040202030202" pitchFamily="66" charset="0"/>
              </a:rPr>
              <a:t>BD 43 (massive </a:t>
            </a:r>
            <a:r>
              <a:rPr lang="it-IT" sz="2000" b="0" i="0" u="none" strike="noStrike" baseline="0" dirty="0" err="1">
                <a:solidFill>
                  <a:srgbClr val="FFC000"/>
                </a:solidFill>
                <a:latin typeface="Kristen ITC" panose="03050502040202030202" pitchFamily="66" charset="0"/>
              </a:rPr>
              <a:t>runaway</a:t>
            </a:r>
            <a:r>
              <a:rPr lang="it-IT" sz="2000" b="0" i="0" u="none" strike="noStrike" baseline="0" dirty="0">
                <a:solidFill>
                  <a:srgbClr val="FFC000"/>
                </a:solidFill>
                <a:latin typeface="Kristen ITC" panose="03050502040202030202" pitchFamily="66" charset="0"/>
              </a:rPr>
              <a:t>) </a:t>
            </a:r>
            <a:r>
              <a:rPr lang="it-IT" sz="2000" b="0" i="0" u="none" strike="noStrike" baseline="0" dirty="0" err="1">
                <a:solidFill>
                  <a:schemeClr val="bg1"/>
                </a:solidFill>
                <a:latin typeface="Kristen ITC" panose="03050502040202030202" pitchFamily="66" charset="0"/>
              </a:rPr>
              <a:t>underway</a:t>
            </a:r>
            <a:r>
              <a:rPr lang="it-IT" sz="2000" b="0" i="0" u="none" strike="noStrike" baseline="0" dirty="0">
                <a:solidFill>
                  <a:schemeClr val="bg1"/>
                </a:solidFill>
                <a:latin typeface="Kristen ITC" panose="03050502040202030202" pitchFamily="66" charset="0"/>
              </a:rPr>
              <a:t>, model ready. </a:t>
            </a:r>
          </a:p>
          <a:p>
            <a:pPr marL="800100" lvl="1" indent="-342900">
              <a:buFont typeface="Arial" panose="020B0604020202020204" pitchFamily="34" charset="0"/>
              <a:buChar char="•"/>
            </a:pPr>
            <a:r>
              <a:rPr lang="it-IT" sz="2000" b="0" i="0" u="none" strike="noStrike" baseline="0" dirty="0">
                <a:solidFill>
                  <a:srgbClr val="FFC000"/>
                </a:solidFill>
                <a:latin typeface="Kristen ITC" panose="03050502040202030202" pitchFamily="66" charset="0"/>
              </a:rPr>
              <a:t>Model for </a:t>
            </a:r>
            <a:r>
              <a:rPr lang="it-IT" sz="2000" b="0" i="0" u="none" strike="noStrike" baseline="0" dirty="0" err="1">
                <a:solidFill>
                  <a:srgbClr val="FFC000"/>
                </a:solidFill>
                <a:latin typeface="Kristen ITC" panose="03050502040202030202" pitchFamily="66" charset="0"/>
              </a:rPr>
              <a:t>YMSCs</a:t>
            </a:r>
            <a:r>
              <a:rPr lang="it-IT" sz="2000" b="0" i="0" u="none" strike="noStrike" baseline="0" dirty="0">
                <a:solidFill>
                  <a:srgbClr val="FFC000"/>
                </a:solidFill>
                <a:latin typeface="Kristen ITC" panose="03050502040202030202" pitchFamily="66" charset="0"/>
              </a:rPr>
              <a:t> </a:t>
            </a:r>
            <a:r>
              <a:rPr lang="it-IT" sz="2000" b="0" i="0" u="none" strike="noStrike" baseline="0" dirty="0">
                <a:solidFill>
                  <a:schemeClr val="bg1"/>
                </a:solidFill>
                <a:latin typeface="Kristen ITC" panose="03050502040202030202" pitchFamily="66" charset="0"/>
              </a:rPr>
              <a:t>under progress. </a:t>
            </a:r>
          </a:p>
          <a:p>
            <a:pPr marL="800100" lvl="1" indent="-342900">
              <a:buFont typeface="Arial" panose="020B0604020202020204" pitchFamily="34" charset="0"/>
              <a:buChar char="•"/>
            </a:pPr>
            <a:r>
              <a:rPr lang="it-IT" sz="2000" b="0" i="0" u="none" strike="noStrike" baseline="0" dirty="0" err="1">
                <a:solidFill>
                  <a:schemeClr val="bg1"/>
                </a:solidFill>
                <a:latin typeface="Kristen ITC" panose="03050502040202030202" pitchFamily="66" charset="0"/>
              </a:rPr>
              <a:t>Drafting</a:t>
            </a:r>
            <a:r>
              <a:rPr lang="it-IT" sz="2000" b="0" i="0" u="none" strike="noStrike" baseline="0" dirty="0">
                <a:solidFill>
                  <a:schemeClr val="bg1"/>
                </a:solidFill>
                <a:latin typeface="Kristen ITC" panose="03050502040202030202" pitchFamily="66" charset="0"/>
              </a:rPr>
              <a:t> </a:t>
            </a:r>
            <a:r>
              <a:rPr lang="it-IT" sz="2000" b="0" i="0" u="none" strike="noStrike" baseline="0" dirty="0" err="1">
                <a:solidFill>
                  <a:schemeClr val="bg1"/>
                </a:solidFill>
                <a:latin typeface="Kristen ITC" panose="03050502040202030202" pitchFamily="66" charset="0"/>
              </a:rPr>
              <a:t>not</a:t>
            </a:r>
            <a:r>
              <a:rPr lang="it-IT" sz="2000" b="0" i="0" u="none" strike="noStrike" baseline="0" dirty="0">
                <a:solidFill>
                  <a:schemeClr val="bg1"/>
                </a:solidFill>
                <a:latin typeface="Kristen ITC" panose="03050502040202030202" pitchFamily="66" charset="0"/>
              </a:rPr>
              <a:t> </a:t>
            </a:r>
            <a:r>
              <a:rPr lang="it-IT" sz="2000" b="0" i="0" u="none" strike="noStrike" baseline="0" dirty="0" err="1">
                <a:solidFill>
                  <a:schemeClr val="bg1"/>
                </a:solidFill>
                <a:latin typeface="Kristen ITC" panose="03050502040202030202" pitchFamily="66" charset="0"/>
              </a:rPr>
              <a:t>started</a:t>
            </a:r>
            <a:r>
              <a:rPr lang="it-IT" sz="2000" b="0" i="0" u="none" strike="noStrike" baseline="0" dirty="0">
                <a:solidFill>
                  <a:schemeClr val="bg1"/>
                </a:solidFill>
                <a:latin typeface="Kristen ITC" panose="03050502040202030202" pitchFamily="66" charset="0"/>
              </a:rPr>
              <a:t> </a:t>
            </a:r>
            <a:r>
              <a:rPr lang="it-IT" sz="2000" b="0" i="0" u="none" strike="noStrike" baseline="0" dirty="0" err="1">
                <a:solidFill>
                  <a:schemeClr val="bg1"/>
                </a:solidFill>
                <a:latin typeface="Kristen ITC" panose="03050502040202030202" pitchFamily="66" charset="0"/>
              </a:rPr>
              <a:t>yet</a:t>
            </a:r>
            <a:r>
              <a:rPr lang="it-IT" sz="2000" dirty="0">
                <a:solidFill>
                  <a:schemeClr val="bg1"/>
                </a:solidFill>
                <a:latin typeface="Kristen ITC" panose="03050502040202030202" pitchFamily="66" charset="0"/>
              </a:rPr>
              <a:t>.</a:t>
            </a:r>
          </a:p>
          <a:p>
            <a:pPr marL="800100" lvl="1" indent="-342900">
              <a:buFont typeface="Arial" panose="020B0604020202020204" pitchFamily="34" charset="0"/>
              <a:buChar char="•"/>
            </a:pPr>
            <a:r>
              <a:rPr lang="it-IT" sz="2000" b="0" i="0" u="none" strike="noStrike" baseline="0" dirty="0" err="1">
                <a:solidFill>
                  <a:schemeClr val="bg1"/>
                </a:solidFill>
                <a:latin typeface="Kristen ITC" panose="03050502040202030202" pitchFamily="66" charset="0"/>
              </a:rPr>
              <a:t>Inclusion</a:t>
            </a:r>
            <a:r>
              <a:rPr lang="it-IT" sz="2000" b="0" i="0" u="none" strike="noStrike" baseline="0" dirty="0">
                <a:solidFill>
                  <a:schemeClr val="bg1"/>
                </a:solidFill>
                <a:latin typeface="Kristen ITC" panose="03050502040202030202" pitchFamily="66" charset="0"/>
              </a:rPr>
              <a:t> of </a:t>
            </a:r>
            <a:r>
              <a:rPr lang="it-IT" sz="2000" b="0" i="0" u="none" strike="noStrike" baseline="0" dirty="0" err="1">
                <a:solidFill>
                  <a:srgbClr val="FFC000"/>
                </a:solidFill>
                <a:latin typeface="Kristen ITC" panose="03050502040202030202" pitchFamily="66" charset="0"/>
              </a:rPr>
              <a:t>Eta</a:t>
            </a:r>
            <a:r>
              <a:rPr lang="it-IT" sz="2000" b="0" i="0" u="none" strike="noStrike" baseline="0" dirty="0">
                <a:solidFill>
                  <a:srgbClr val="FFC000"/>
                </a:solidFill>
                <a:latin typeface="Kristen ITC" panose="03050502040202030202" pitchFamily="66" charset="0"/>
              </a:rPr>
              <a:t> Carina and Gamma2 </a:t>
            </a:r>
            <a:r>
              <a:rPr lang="it-IT" sz="2000" b="0" i="0" u="none" strike="noStrike" baseline="0" dirty="0" err="1">
                <a:solidFill>
                  <a:srgbClr val="FFC000"/>
                </a:solidFill>
                <a:latin typeface="Kristen ITC" panose="03050502040202030202" pitchFamily="66" charset="0"/>
              </a:rPr>
              <a:t>Velorum</a:t>
            </a:r>
            <a:r>
              <a:rPr lang="it-IT" sz="2000" b="0" i="0" u="none" strike="noStrike" baseline="0" dirty="0">
                <a:solidFill>
                  <a:srgbClr val="FFC000"/>
                </a:solidFill>
                <a:latin typeface="Kristen ITC" panose="03050502040202030202" pitchFamily="66" charset="0"/>
              </a:rPr>
              <a:t> </a:t>
            </a:r>
            <a:r>
              <a:rPr lang="it-IT" sz="2000" b="0" i="0" u="none" strike="noStrike" baseline="0" dirty="0">
                <a:solidFill>
                  <a:schemeClr val="bg1"/>
                </a:solidFill>
                <a:latin typeface="Kristen ITC" panose="03050502040202030202" pitchFamily="66" charset="0"/>
              </a:rPr>
              <a:t>under </a:t>
            </a:r>
            <a:r>
              <a:rPr lang="it-IT" sz="2000" b="0" i="0" u="none" strike="noStrike" baseline="0" dirty="0" err="1">
                <a:solidFill>
                  <a:schemeClr val="bg1"/>
                </a:solidFill>
                <a:latin typeface="Kristen ITC" panose="03050502040202030202" pitchFamily="66" charset="0"/>
              </a:rPr>
              <a:t>discussion</a:t>
            </a:r>
            <a:r>
              <a:rPr lang="it-IT" sz="2000" b="0" i="0" u="none" strike="noStrike" baseline="0" dirty="0">
                <a:solidFill>
                  <a:schemeClr val="bg1"/>
                </a:solidFill>
                <a:latin typeface="Kristen ITC" panose="03050502040202030202" pitchFamily="66" charset="0"/>
              </a:rPr>
              <a:t> </a:t>
            </a:r>
          </a:p>
        </p:txBody>
      </p:sp>
    </p:spTree>
    <p:extLst>
      <p:ext uri="{BB962C8B-B14F-4D97-AF65-F5344CB8AC3E}">
        <p14:creationId xmlns:p14="http://schemas.microsoft.com/office/powerpoint/2010/main" val="32027284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7CA26A0-894C-EFE6-41B6-786A955EDDBC}"/>
              </a:ext>
            </a:extLst>
          </p:cNvPr>
          <p:cNvSpPr txBox="1"/>
          <p:nvPr/>
        </p:nvSpPr>
        <p:spPr>
          <a:xfrm>
            <a:off x="-18228" y="825283"/>
            <a:ext cx="12210228" cy="2031325"/>
          </a:xfrm>
          <a:prstGeom prst="rect">
            <a:avLst/>
          </a:prstGeom>
          <a:noFill/>
        </p:spPr>
        <p:txBody>
          <a:bodyPr wrap="square">
            <a:spAutoFit/>
          </a:bodyPr>
          <a:lstStyle/>
          <a:p>
            <a:pPr algn="ctr"/>
            <a:r>
              <a:rPr lang="en-US" sz="2100" b="0" i="0" u="none" strike="noStrike" baseline="0" dirty="0">
                <a:solidFill>
                  <a:srgbClr val="FFC000"/>
                </a:solidFill>
                <a:latin typeface="Kristen ITC" panose="03050502040202030202" pitchFamily="66" charset="0"/>
              </a:rPr>
              <a:t>Preliminary population studies </a:t>
            </a:r>
            <a:r>
              <a:rPr lang="en-US" sz="2100" b="0" i="0" u="none" strike="noStrike" baseline="0" dirty="0">
                <a:solidFill>
                  <a:schemeClr val="bg1"/>
                </a:solidFill>
                <a:latin typeface="Kristen ITC" panose="03050502040202030202" pitchFamily="66" charset="0"/>
              </a:rPr>
              <a:t>show that CTA could detect a </a:t>
            </a:r>
            <a:r>
              <a:rPr lang="en-US" sz="2100" b="0" i="0" u="none" strike="noStrike" baseline="0" dirty="0">
                <a:solidFill>
                  <a:srgbClr val="FFC000"/>
                </a:solidFill>
                <a:latin typeface="Kristen ITC" panose="03050502040202030202" pitchFamily="66" charset="0"/>
              </a:rPr>
              <a:t>significant fraction</a:t>
            </a:r>
          </a:p>
          <a:p>
            <a:pPr algn="ctr"/>
            <a:r>
              <a:rPr lang="en-US" sz="2100" b="0" i="0" u="none" strike="noStrike" baseline="0" dirty="0">
                <a:solidFill>
                  <a:schemeClr val="bg1"/>
                </a:solidFill>
                <a:latin typeface="Kristen ITC" panose="03050502040202030202" pitchFamily="66" charset="0"/>
              </a:rPr>
              <a:t>of such </a:t>
            </a:r>
            <a:r>
              <a:rPr lang="en-US" sz="2100" b="0" i="0" u="none" strike="noStrike" baseline="0" dirty="0" err="1">
                <a:solidFill>
                  <a:schemeClr val="bg1"/>
                </a:solidFill>
                <a:latin typeface="Kristen ITC" panose="03050502040202030202" pitchFamily="66" charset="0"/>
              </a:rPr>
              <a:t>TeV</a:t>
            </a:r>
            <a:r>
              <a:rPr lang="en-US" sz="2100" b="0" i="0" u="none" strike="noStrike" baseline="0" dirty="0">
                <a:solidFill>
                  <a:schemeClr val="bg1"/>
                </a:solidFill>
                <a:latin typeface="Kristen ITC" panose="03050502040202030202" pitchFamily="66" charset="0"/>
              </a:rPr>
              <a:t> halo sources, and </a:t>
            </a:r>
            <a:r>
              <a:rPr lang="en-US" sz="2100" b="0" i="0" u="none" strike="noStrike" baseline="0" dirty="0">
                <a:solidFill>
                  <a:srgbClr val="FFC000"/>
                </a:solidFill>
                <a:latin typeface="Kristen ITC" panose="03050502040202030202" pitchFamily="66" charset="0"/>
              </a:rPr>
              <a:t>resolve the shape of their profile</a:t>
            </a:r>
            <a:r>
              <a:rPr lang="en-US" sz="2100" b="0" i="0" u="none" strike="noStrike" baseline="0" dirty="0">
                <a:solidFill>
                  <a:schemeClr val="bg1"/>
                </a:solidFill>
                <a:latin typeface="Kristen ITC" panose="03050502040202030202" pitchFamily="66" charset="0"/>
              </a:rPr>
              <a:t> for a number of</a:t>
            </a:r>
          </a:p>
          <a:p>
            <a:pPr algn="ctr"/>
            <a:r>
              <a:rPr lang="en-US" sz="2100" b="0" i="0" u="none" strike="noStrike" baseline="0" dirty="0">
                <a:solidFill>
                  <a:schemeClr val="bg1"/>
                </a:solidFill>
                <a:latin typeface="Kristen ITC" panose="03050502040202030202" pitchFamily="66" charset="0"/>
              </a:rPr>
              <a:t>such objects depending on the realization of intrinsic properties.</a:t>
            </a:r>
          </a:p>
          <a:p>
            <a:pPr algn="ctr"/>
            <a:endParaRPr lang="en-US" sz="2100" b="0" i="0" u="none" strike="noStrike" baseline="0" dirty="0">
              <a:solidFill>
                <a:schemeClr val="bg1"/>
              </a:solidFill>
              <a:latin typeface="Kristen ITC" panose="03050502040202030202" pitchFamily="66" charset="0"/>
            </a:endParaRPr>
          </a:p>
          <a:p>
            <a:pPr algn="ctr"/>
            <a:r>
              <a:rPr lang="en-US" sz="2100" dirty="0">
                <a:solidFill>
                  <a:schemeClr val="bg1"/>
                </a:solidFill>
                <a:latin typeface="Kristen ITC" panose="03050502040202030202" pitchFamily="66" charset="0"/>
                <a:sym typeface="Wingdings" panose="05000000000000000000" pitchFamily="2" charset="2"/>
              </a:rPr>
              <a:t>However, in this work a</a:t>
            </a:r>
            <a:r>
              <a:rPr lang="en-US" sz="2100" b="0" i="0" u="none" strike="noStrike" baseline="0" dirty="0">
                <a:solidFill>
                  <a:schemeClr val="bg1"/>
                </a:solidFill>
                <a:latin typeface="Kristen ITC" panose="03050502040202030202" pitchFamily="66" charset="0"/>
              </a:rPr>
              <a:t>ll </a:t>
            </a:r>
            <a:r>
              <a:rPr lang="en-US" sz="2100" b="0" i="0" u="none" strike="noStrike" baseline="0" dirty="0" err="1">
                <a:solidFill>
                  <a:schemeClr val="bg1"/>
                </a:solidFill>
                <a:latin typeface="Kristen ITC" panose="03050502040202030202" pitchFamily="66" charset="0"/>
              </a:rPr>
              <a:t>PWNe</a:t>
            </a:r>
            <a:r>
              <a:rPr lang="en-US" sz="2100" b="0" i="0" u="none" strike="noStrike" baseline="0" dirty="0">
                <a:solidFill>
                  <a:schemeClr val="bg1"/>
                </a:solidFill>
                <a:latin typeface="Kristen ITC" panose="03050502040202030202" pitchFamily="66" charset="0"/>
              </a:rPr>
              <a:t> are assumed to develop a pulsar halo, if not then results need to be rescaled according to the proper fraction!</a:t>
            </a:r>
            <a:endParaRPr lang="it-IT" sz="2100" dirty="0">
              <a:solidFill>
                <a:schemeClr val="bg1"/>
              </a:solidFill>
              <a:latin typeface="Kristen ITC" panose="03050502040202030202" pitchFamily="66" charset="0"/>
            </a:endParaRPr>
          </a:p>
        </p:txBody>
      </p:sp>
      <p:sp>
        <p:nvSpPr>
          <p:cNvPr id="5" name="Rettangolo 24">
            <a:extLst>
              <a:ext uri="{FF2B5EF4-FFF2-40B4-BE49-F238E27FC236}">
                <a16:creationId xmlns:a16="http://schemas.microsoft.com/office/drawing/2014/main" id="{AA42067E-308A-4865-3129-33ED7E50470A}"/>
              </a:ext>
            </a:extLst>
          </p:cNvPr>
          <p:cNvSpPr/>
          <p:nvPr/>
        </p:nvSpPr>
        <p:spPr>
          <a:xfrm>
            <a:off x="216549" y="83274"/>
            <a:ext cx="2870780" cy="646331"/>
          </a:xfrm>
          <a:prstGeom prst="rect">
            <a:avLst/>
          </a:prstGeom>
          <a:noFill/>
          <a:ln w="25400">
            <a:solidFill>
              <a:schemeClr val="bg1"/>
            </a:solidFill>
          </a:ln>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TeV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halos</a:t>
            </a:r>
            <a:endParaRPr kumimoji="0" lang="it-IT" sz="2800" b="0" i="0" u="none" strike="noStrike" kern="1200" cap="none" spc="0" normalizeH="0" baseline="0" noProof="0" dirty="0">
              <a:ln w="11430"/>
              <a:solidFill>
                <a:prstClr val="white"/>
              </a:soli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endParaRPr>
          </a:p>
        </p:txBody>
      </p:sp>
      <p:sp>
        <p:nvSpPr>
          <p:cNvPr id="6" name="CasellaDiTesto 5">
            <a:extLst>
              <a:ext uri="{FF2B5EF4-FFF2-40B4-BE49-F238E27FC236}">
                <a16:creationId xmlns:a16="http://schemas.microsoft.com/office/drawing/2014/main" id="{64684C66-2D52-9912-D89C-C24485B0C94A}"/>
              </a:ext>
            </a:extLst>
          </p:cNvPr>
          <p:cNvSpPr txBox="1"/>
          <p:nvPr/>
        </p:nvSpPr>
        <p:spPr>
          <a:xfrm>
            <a:off x="3087329" y="229020"/>
            <a:ext cx="4039888" cy="369332"/>
          </a:xfrm>
          <a:prstGeom prst="rect">
            <a:avLst/>
          </a:prstGeom>
          <a:noFill/>
        </p:spPr>
        <p:txBody>
          <a:bodyPr wrap="none" rtlCol="0">
            <a:spAutoFit/>
          </a:bodyPr>
          <a:lstStyle/>
          <a:p>
            <a:pPr algn="ctr"/>
            <a:r>
              <a:rPr lang="it-IT" dirty="0">
                <a:solidFill>
                  <a:schemeClr val="bg1"/>
                </a:solidFill>
                <a:latin typeface="Segoe Print" panose="02000600000000000000" pitchFamily="2" charset="0"/>
              </a:rPr>
              <a:t>From 2022 Consortium meeting</a:t>
            </a:r>
          </a:p>
        </p:txBody>
      </p:sp>
      <p:sp>
        <p:nvSpPr>
          <p:cNvPr id="2" name="Rettangolo 24">
            <a:extLst>
              <a:ext uri="{FF2B5EF4-FFF2-40B4-BE49-F238E27FC236}">
                <a16:creationId xmlns:a16="http://schemas.microsoft.com/office/drawing/2014/main" id="{583A3EF6-6948-CC43-6743-E52DC158459C}"/>
              </a:ext>
            </a:extLst>
          </p:cNvPr>
          <p:cNvSpPr/>
          <p:nvPr/>
        </p:nvSpPr>
        <p:spPr>
          <a:xfrm>
            <a:off x="6246883" y="3060329"/>
            <a:ext cx="5644674" cy="646331"/>
          </a:xfrm>
          <a:prstGeom prst="rect">
            <a:avLst/>
          </a:prstGeom>
          <a:noFill/>
          <a:ln w="25400">
            <a:solidFill>
              <a:schemeClr val="bg1"/>
            </a:solidFill>
          </a:ln>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LHAASO J2108+5157</a:t>
            </a:r>
            <a:endParaRPr kumimoji="0" lang="it-IT" sz="2800" b="0" i="0" u="none" strike="noStrike" kern="1200" cap="none" spc="0" normalizeH="0" baseline="0" noProof="0" dirty="0">
              <a:ln w="11430"/>
              <a:solidFill>
                <a:prstClr val="white"/>
              </a:soli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endParaRPr>
          </a:p>
        </p:txBody>
      </p:sp>
      <p:sp>
        <p:nvSpPr>
          <p:cNvPr id="3" name="CasellaDiTesto 2">
            <a:extLst>
              <a:ext uri="{FF2B5EF4-FFF2-40B4-BE49-F238E27FC236}">
                <a16:creationId xmlns:a16="http://schemas.microsoft.com/office/drawing/2014/main" id="{C1C947BD-0076-BD83-081B-8C29D638C9EF}"/>
              </a:ext>
            </a:extLst>
          </p:cNvPr>
          <p:cNvSpPr txBox="1"/>
          <p:nvPr/>
        </p:nvSpPr>
        <p:spPr>
          <a:xfrm>
            <a:off x="300443" y="4174621"/>
            <a:ext cx="5395298" cy="2431435"/>
          </a:xfrm>
          <a:prstGeom prst="rect">
            <a:avLst/>
          </a:prstGeom>
          <a:noFill/>
        </p:spPr>
        <p:txBody>
          <a:bodyPr wrap="square">
            <a:spAutoFit/>
          </a:bodyPr>
          <a:lstStyle/>
          <a:p>
            <a:pPr algn="ctr"/>
            <a:r>
              <a:rPr lang="en-US" sz="1900" b="0" i="0" u="none" strike="noStrike" baseline="0" dirty="0">
                <a:solidFill>
                  <a:srgbClr val="FFC000"/>
                </a:solidFill>
                <a:latin typeface="Kristen ITC" panose="03050502040202030202" pitchFamily="66" charset="0"/>
              </a:rPr>
              <a:t>49.3</a:t>
            </a:r>
            <a:r>
              <a:rPr lang="en-US" sz="1900" dirty="0">
                <a:solidFill>
                  <a:srgbClr val="FFC000"/>
                </a:solidFill>
                <a:latin typeface="Kristen ITC" panose="03050502040202030202" pitchFamily="66" charset="0"/>
              </a:rPr>
              <a:t>h with LST </a:t>
            </a:r>
            <a:r>
              <a:rPr lang="en-US" sz="1900" dirty="0">
                <a:solidFill>
                  <a:schemeClr val="bg1"/>
                </a:solidFill>
                <a:latin typeface="Kristen ITC" panose="03050502040202030202" pitchFamily="66" charset="0"/>
              </a:rPr>
              <a:t>(June-September 2021) and 1D spectral analysis (point-like </a:t>
            </a:r>
            <a:r>
              <a:rPr lang="en-US" sz="1900" dirty="0" err="1">
                <a:solidFill>
                  <a:schemeClr val="bg1"/>
                </a:solidFill>
                <a:latin typeface="Kristen ITC" panose="03050502040202030202" pitchFamily="66" charset="0"/>
              </a:rPr>
              <a:t>assummption</a:t>
            </a:r>
            <a:r>
              <a:rPr lang="en-US" sz="1900" dirty="0">
                <a:solidFill>
                  <a:schemeClr val="bg1"/>
                </a:solidFill>
                <a:latin typeface="Kristen ITC" panose="03050502040202030202" pitchFamily="66" charset="0"/>
              </a:rPr>
              <a:t>) [3.7sigma at E&gt;3 </a:t>
            </a:r>
            <a:r>
              <a:rPr lang="en-US" sz="1900" dirty="0" err="1">
                <a:solidFill>
                  <a:schemeClr val="bg1"/>
                </a:solidFill>
                <a:latin typeface="Kristen ITC" panose="03050502040202030202" pitchFamily="66" charset="0"/>
              </a:rPr>
              <a:t>TeV</a:t>
            </a:r>
            <a:r>
              <a:rPr lang="en-US" sz="1900" dirty="0">
                <a:solidFill>
                  <a:schemeClr val="bg1"/>
                </a:solidFill>
                <a:latin typeface="Kristen ITC" panose="03050502040202030202" pitchFamily="66" charset="0"/>
              </a:rPr>
              <a:t>]</a:t>
            </a:r>
          </a:p>
          <a:p>
            <a:pPr algn="ctr"/>
            <a:endParaRPr lang="en-US" sz="1900" dirty="0">
              <a:solidFill>
                <a:schemeClr val="bg1"/>
              </a:solidFill>
              <a:latin typeface="Kristen ITC" panose="03050502040202030202" pitchFamily="66" charset="0"/>
            </a:endParaRPr>
          </a:p>
          <a:p>
            <a:pPr algn="ctr"/>
            <a:r>
              <a:rPr lang="en-US" sz="1900" dirty="0">
                <a:solidFill>
                  <a:srgbClr val="FFC000"/>
                </a:solidFill>
                <a:latin typeface="Kristen ITC" panose="03050502040202030202" pitchFamily="66" charset="0"/>
                <a:sym typeface="Wingdings" panose="05000000000000000000" pitchFamily="2" charset="2"/>
              </a:rPr>
              <a:t> ULs </a:t>
            </a:r>
            <a:r>
              <a:rPr lang="en-US" sz="1900" dirty="0">
                <a:solidFill>
                  <a:schemeClr val="bg1"/>
                </a:solidFill>
                <a:latin typeface="Kristen ITC" panose="03050502040202030202" pitchFamily="66" charset="0"/>
                <a:sym typeface="Wingdings" panose="05000000000000000000" pitchFamily="2" charset="2"/>
              </a:rPr>
              <a:t>(2.2 sigma)</a:t>
            </a:r>
            <a:r>
              <a:rPr lang="en-US" sz="1900" dirty="0">
                <a:solidFill>
                  <a:srgbClr val="FFC000"/>
                </a:solidFill>
                <a:latin typeface="Kristen ITC" panose="03050502040202030202" pitchFamily="66" charset="0"/>
                <a:sym typeface="Wingdings" panose="05000000000000000000" pitchFamily="2" charset="2"/>
              </a:rPr>
              <a:t> 300GeV-100 GeV </a:t>
            </a:r>
            <a:r>
              <a:rPr lang="en-US" sz="1900" dirty="0">
                <a:solidFill>
                  <a:schemeClr val="bg1"/>
                </a:solidFill>
                <a:latin typeface="Kristen ITC" panose="03050502040202030202" pitchFamily="66" charset="0"/>
                <a:sym typeface="Wingdings" panose="05000000000000000000" pitchFamily="2" charset="2"/>
              </a:rPr>
              <a:t>but</a:t>
            </a:r>
            <a:r>
              <a:rPr lang="en-US" sz="1900" dirty="0">
                <a:solidFill>
                  <a:srgbClr val="FFC000"/>
                </a:solidFill>
                <a:latin typeface="Kristen ITC" panose="03050502040202030202" pitchFamily="66" charset="0"/>
                <a:sym typeface="Wingdings" panose="05000000000000000000" pitchFamily="2" charset="2"/>
              </a:rPr>
              <a:t> important constraints </a:t>
            </a:r>
            <a:r>
              <a:rPr lang="en-US" sz="1900" dirty="0">
                <a:solidFill>
                  <a:schemeClr val="bg1"/>
                </a:solidFill>
                <a:latin typeface="Kristen ITC" panose="03050502040202030202" pitchFamily="66" charset="0"/>
                <a:sym typeface="Wingdings" panose="05000000000000000000" pitchFamily="2" charset="2"/>
              </a:rPr>
              <a:t>through combination with LHAASO, Fermi-LAT and XMM-Newton (ULs)</a:t>
            </a:r>
            <a:endParaRPr lang="it-IT" sz="1900" dirty="0">
              <a:solidFill>
                <a:schemeClr val="bg1"/>
              </a:solidFill>
              <a:latin typeface="Kristen ITC" panose="03050502040202030202" pitchFamily="66" charset="0"/>
            </a:endParaRPr>
          </a:p>
        </p:txBody>
      </p:sp>
      <p:pic>
        <p:nvPicPr>
          <p:cNvPr id="8" name="Immagine 7" descr="Immagine che contiene testo, schermata, Carattere&#10;&#10;Descrizione generata automaticamente">
            <a:extLst>
              <a:ext uri="{FF2B5EF4-FFF2-40B4-BE49-F238E27FC236}">
                <a16:creationId xmlns:a16="http://schemas.microsoft.com/office/drawing/2014/main" id="{CC06F329-1911-DA37-7139-3190B302E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425" y="3850715"/>
            <a:ext cx="5673132" cy="1382567"/>
          </a:xfrm>
          <a:prstGeom prst="rect">
            <a:avLst/>
          </a:prstGeom>
        </p:spPr>
      </p:pic>
      <p:sp>
        <p:nvSpPr>
          <p:cNvPr id="9" name="CasellaDiTesto 8">
            <a:extLst>
              <a:ext uri="{FF2B5EF4-FFF2-40B4-BE49-F238E27FC236}">
                <a16:creationId xmlns:a16="http://schemas.microsoft.com/office/drawing/2014/main" id="{FE8B3F4F-29B2-B2B1-259E-CEC060192C59}"/>
              </a:ext>
            </a:extLst>
          </p:cNvPr>
          <p:cNvSpPr txBox="1"/>
          <p:nvPr/>
        </p:nvSpPr>
        <p:spPr>
          <a:xfrm>
            <a:off x="842211" y="3204797"/>
            <a:ext cx="5244675" cy="830997"/>
          </a:xfrm>
          <a:prstGeom prst="rect">
            <a:avLst/>
          </a:prstGeom>
          <a:noFill/>
        </p:spPr>
        <p:txBody>
          <a:bodyPr wrap="square">
            <a:spAutoFit/>
          </a:bodyPr>
          <a:lstStyle/>
          <a:p>
            <a:pPr marL="285750" indent="-285750" algn="r">
              <a:buFont typeface="Arial" panose="020B0604020202020204" pitchFamily="34" charset="0"/>
              <a:buChar char="•"/>
            </a:pPr>
            <a:r>
              <a:rPr lang="en-US" sz="1600" b="0" i="0" u="none" strike="noStrike" baseline="0" dirty="0">
                <a:solidFill>
                  <a:schemeClr val="bg1"/>
                </a:solidFill>
                <a:latin typeface="Kristen ITC" panose="03050502040202030202" pitchFamily="66" charset="0"/>
              </a:rPr>
              <a:t>Discover in the UHE domain </a:t>
            </a:r>
            <a:r>
              <a:rPr lang="en-US" sz="1600" dirty="0">
                <a:solidFill>
                  <a:schemeClr val="bg1"/>
                </a:solidFill>
                <a:latin typeface="Kristen ITC" panose="03050502040202030202" pitchFamily="66" charset="0"/>
              </a:rPr>
              <a:t>w</a:t>
            </a:r>
            <a:r>
              <a:rPr lang="en-US" sz="1600" b="0" i="0" u="none" strike="noStrike" baseline="0" dirty="0">
                <a:solidFill>
                  <a:schemeClr val="bg1"/>
                </a:solidFill>
                <a:latin typeface="Kristen ITC" panose="03050502040202030202" pitchFamily="66" charset="0"/>
              </a:rPr>
              <a:t> no PSR in 1 deg!</a:t>
            </a:r>
          </a:p>
          <a:p>
            <a:pPr marL="285750" indent="-285750" algn="r">
              <a:buFont typeface="Arial" panose="020B0604020202020204" pitchFamily="34" charset="0"/>
              <a:buChar char="•"/>
            </a:pPr>
            <a:r>
              <a:rPr lang="en-US" sz="1600" dirty="0">
                <a:solidFill>
                  <a:schemeClr val="bg1"/>
                </a:solidFill>
                <a:latin typeface="Kristen ITC" panose="03050502040202030202" pitchFamily="66" charset="0"/>
              </a:rPr>
              <a:t>Inside the Cygnus Region</a:t>
            </a:r>
          </a:p>
          <a:p>
            <a:pPr marL="285750" indent="-285750" algn="r">
              <a:buFont typeface="Arial" panose="020B0604020202020204" pitchFamily="34" charset="0"/>
              <a:buChar char="•"/>
            </a:pPr>
            <a:r>
              <a:rPr lang="en-US" sz="1600" dirty="0">
                <a:solidFill>
                  <a:schemeClr val="bg1"/>
                </a:solidFill>
                <a:latin typeface="Kristen ITC" panose="03050502040202030202" pitchFamily="66" charset="0"/>
              </a:rPr>
              <a:t>Association with a MC confirmed</a:t>
            </a:r>
            <a:endParaRPr lang="it-IT" sz="1600" dirty="0">
              <a:solidFill>
                <a:schemeClr val="bg1"/>
              </a:solidFill>
              <a:latin typeface="Kristen ITC" panose="03050502040202030202" pitchFamily="66" charset="0"/>
            </a:endParaRPr>
          </a:p>
        </p:txBody>
      </p:sp>
      <p:sp>
        <p:nvSpPr>
          <p:cNvPr id="11" name="CasellaDiTesto 10">
            <a:extLst>
              <a:ext uri="{FF2B5EF4-FFF2-40B4-BE49-F238E27FC236}">
                <a16:creationId xmlns:a16="http://schemas.microsoft.com/office/drawing/2014/main" id="{ABB81C3B-75EF-F1D8-5EC6-8DD82F619F83}"/>
              </a:ext>
            </a:extLst>
          </p:cNvPr>
          <p:cNvSpPr txBox="1"/>
          <p:nvPr/>
        </p:nvSpPr>
        <p:spPr>
          <a:xfrm>
            <a:off x="6218425" y="5370997"/>
            <a:ext cx="5673132" cy="1323439"/>
          </a:xfrm>
          <a:prstGeom prst="rect">
            <a:avLst/>
          </a:prstGeom>
          <a:noFill/>
        </p:spPr>
        <p:txBody>
          <a:bodyPr wrap="square">
            <a:spAutoFit/>
          </a:bodyPr>
          <a:lstStyle/>
          <a:p>
            <a:pPr algn="ctr"/>
            <a:r>
              <a:rPr lang="en-US" sz="2000" b="0" i="0" u="none" strike="noStrike" baseline="0" dirty="0" err="1">
                <a:solidFill>
                  <a:srgbClr val="FFC000"/>
                </a:solidFill>
                <a:latin typeface="Kristen ITC" panose="03050502040202030202" pitchFamily="66" charset="0"/>
              </a:rPr>
              <a:t>TeV</a:t>
            </a:r>
            <a:r>
              <a:rPr lang="en-US" sz="2000" b="0" i="0" u="none" strike="noStrike" baseline="0" dirty="0">
                <a:solidFill>
                  <a:srgbClr val="FFC000"/>
                </a:solidFill>
                <a:latin typeface="Kristen ITC" panose="03050502040202030202" pitchFamily="66" charset="0"/>
              </a:rPr>
              <a:t> halo and MC interaction </a:t>
            </a:r>
            <a:r>
              <a:rPr lang="en-US" sz="2000" b="0" i="0" u="none" strike="noStrike" baseline="0" dirty="0">
                <a:solidFill>
                  <a:schemeClr val="bg1"/>
                </a:solidFill>
                <a:latin typeface="Kristen ITC" panose="03050502040202030202" pitchFamily="66" charset="0"/>
              </a:rPr>
              <a:t>possible but </a:t>
            </a:r>
            <a:r>
              <a:rPr lang="en-US" sz="2000" dirty="0">
                <a:solidFill>
                  <a:schemeClr val="bg1"/>
                </a:solidFill>
                <a:latin typeface="Kristen ITC" panose="03050502040202030202" pitchFamily="66" charset="0"/>
              </a:rPr>
              <a:t>with challenging requirements </a:t>
            </a:r>
            <a:r>
              <a:rPr lang="en-US" sz="2000" dirty="0">
                <a:solidFill>
                  <a:schemeClr val="bg1"/>
                </a:solidFill>
                <a:latin typeface="Kristen ITC" panose="03050502040202030202" pitchFamily="66" charset="0"/>
                <a:sym typeface="Wingdings" panose="05000000000000000000" pitchFamily="2" charset="2"/>
              </a:rPr>
              <a:t> comp</a:t>
            </a:r>
            <a:r>
              <a:rPr lang="en-US" sz="2000" b="0" i="0" u="none" strike="noStrike" baseline="0" dirty="0">
                <a:solidFill>
                  <a:schemeClr val="bg1"/>
                </a:solidFill>
                <a:latin typeface="Kristen ITC" panose="03050502040202030202" pitchFamily="66" charset="0"/>
                <a:sym typeface="Wingdings" panose="05000000000000000000" pitchFamily="2" charset="2"/>
              </a:rPr>
              <a:t>lete modeling (combined </a:t>
            </a:r>
            <a:r>
              <a:rPr lang="en-US" sz="2000" b="0" i="0" u="none" strike="noStrike" baseline="0" dirty="0" err="1">
                <a:solidFill>
                  <a:schemeClr val="bg1"/>
                </a:solidFill>
                <a:latin typeface="Kristen ITC" panose="03050502040202030202" pitchFamily="66" charset="0"/>
                <a:sym typeface="Wingdings" panose="05000000000000000000" pitchFamily="2" charset="2"/>
              </a:rPr>
              <a:t>haronid</a:t>
            </a:r>
            <a:r>
              <a:rPr lang="en-US" sz="2000" b="0" i="0" u="none" strike="noStrike" baseline="0" dirty="0">
                <a:solidFill>
                  <a:schemeClr val="bg1"/>
                </a:solidFill>
                <a:latin typeface="Kristen ITC" panose="03050502040202030202" pitchFamily="66" charset="0"/>
                <a:sym typeface="Wingdings" panose="05000000000000000000" pitchFamily="2" charset="2"/>
              </a:rPr>
              <a:t>/leptonic  component)</a:t>
            </a:r>
            <a:endParaRPr lang="it-IT" sz="2000" dirty="0"/>
          </a:p>
        </p:txBody>
      </p:sp>
      <p:sp>
        <p:nvSpPr>
          <p:cNvPr id="7" name="Freccia a destra 6">
            <a:extLst>
              <a:ext uri="{FF2B5EF4-FFF2-40B4-BE49-F238E27FC236}">
                <a16:creationId xmlns:a16="http://schemas.microsoft.com/office/drawing/2014/main" id="{7A41AAD9-DCFD-C525-39F7-670F3718F64E}"/>
              </a:ext>
            </a:extLst>
          </p:cNvPr>
          <p:cNvSpPr/>
          <p:nvPr/>
        </p:nvSpPr>
        <p:spPr>
          <a:xfrm>
            <a:off x="5831513" y="5757573"/>
            <a:ext cx="386912" cy="31219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432548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P spid="11" grpId="0"/>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24"/>
          <p:cNvSpPr/>
          <p:nvPr/>
        </p:nvSpPr>
        <p:spPr>
          <a:xfrm>
            <a:off x="3138165" y="63108"/>
            <a:ext cx="6009980"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IMPORTANT MESSAGES</a:t>
            </a:r>
          </a:p>
        </p:txBody>
      </p:sp>
      <p:sp>
        <p:nvSpPr>
          <p:cNvPr id="11" name="TextBox 3"/>
          <p:cNvSpPr txBox="1"/>
          <p:nvPr/>
        </p:nvSpPr>
        <p:spPr>
          <a:xfrm>
            <a:off x="0" y="841834"/>
            <a:ext cx="12192000" cy="5847755"/>
          </a:xfrm>
          <a:prstGeom prst="rect">
            <a:avLst/>
          </a:prstGeom>
          <a:noFill/>
        </p:spPr>
        <p:txBody>
          <a:bodyPr wrap="square" rtlCol="0">
            <a:spAutoFit/>
          </a:bodyPr>
          <a:lstStyle/>
          <a:p>
            <a:pPr marL="285750" indent="-285750">
              <a:buFont typeface="Wingdings" charset="2"/>
              <a:buChar char="²"/>
            </a:pPr>
            <a:r>
              <a:rPr lang="en-US" sz="2400" dirty="0">
                <a:solidFill>
                  <a:schemeClr val="bg1"/>
                </a:solidFill>
                <a:latin typeface="Segoe Print" panose="02000600000000000000" pitchFamily="2" charset="0"/>
              </a:rPr>
              <a:t>  A very brilliant future with </a:t>
            </a:r>
            <a:r>
              <a:rPr lang="en-US" sz="2400" dirty="0">
                <a:solidFill>
                  <a:srgbClr val="FFC000"/>
                </a:solidFill>
                <a:latin typeface="Segoe Print" panose="02000600000000000000" pitchFamily="2" charset="0"/>
              </a:rPr>
              <a:t>ASTRI Mini-Array </a:t>
            </a:r>
            <a:r>
              <a:rPr lang="en-US" sz="2400" dirty="0">
                <a:solidFill>
                  <a:schemeClr val="bg1"/>
                </a:solidFill>
                <a:latin typeface="Segoe Print" panose="02000600000000000000" pitchFamily="2" charset="0"/>
              </a:rPr>
              <a:t>and </a:t>
            </a:r>
            <a:r>
              <a:rPr lang="en-US" sz="2400" dirty="0">
                <a:solidFill>
                  <a:srgbClr val="FFC000"/>
                </a:solidFill>
                <a:latin typeface="Segoe Print" panose="02000600000000000000" pitchFamily="2" charset="0"/>
              </a:rPr>
              <a:t>CTA</a:t>
            </a:r>
            <a:r>
              <a:rPr lang="en-US" sz="2400" dirty="0">
                <a:solidFill>
                  <a:schemeClr val="bg1"/>
                </a:solidFill>
                <a:latin typeface="Segoe Print" panose="02000600000000000000" pitchFamily="2" charset="0"/>
              </a:rPr>
              <a:t> and synergy with current VHE instruments</a:t>
            </a:r>
          </a:p>
          <a:p>
            <a:pPr marL="285750" indent="-285750">
              <a:buFont typeface="Wingdings" charset="2"/>
              <a:buChar char="²"/>
            </a:pPr>
            <a:endParaRPr lang="en-US" sz="2400" dirty="0">
              <a:solidFill>
                <a:schemeClr val="bg1"/>
              </a:solidFill>
              <a:latin typeface="Segoe Print" panose="02000600000000000000" pitchFamily="2" charset="0"/>
            </a:endParaRPr>
          </a:p>
          <a:p>
            <a:pPr marL="285750" indent="-285750">
              <a:buFont typeface="Wingdings" charset="2"/>
              <a:buChar char="²"/>
            </a:pPr>
            <a:r>
              <a:rPr lang="en-US" sz="2400" dirty="0">
                <a:solidFill>
                  <a:srgbClr val="FFFF00"/>
                </a:solidFill>
                <a:latin typeface="Segoe Print" panose="02000600000000000000" pitchFamily="2" charset="0"/>
              </a:rPr>
              <a:t> </a:t>
            </a:r>
            <a:r>
              <a:rPr lang="en-US" sz="2400" dirty="0" err="1">
                <a:solidFill>
                  <a:srgbClr val="FFC000"/>
                </a:solidFill>
                <a:latin typeface="Segoe Print" panose="02000600000000000000" pitchFamily="2" charset="0"/>
              </a:rPr>
              <a:t>PeVatrons</a:t>
            </a:r>
            <a:r>
              <a:rPr lang="en-US" sz="2400" dirty="0">
                <a:solidFill>
                  <a:srgbClr val="FFFF00"/>
                </a:solidFill>
                <a:latin typeface="Segoe Print" panose="02000600000000000000" pitchFamily="2" charset="0"/>
              </a:rPr>
              <a:t> </a:t>
            </a:r>
            <a:r>
              <a:rPr lang="en-US" sz="2400" dirty="0">
                <a:solidFill>
                  <a:schemeClr val="bg1"/>
                </a:solidFill>
                <a:latin typeface="Segoe Print" panose="02000600000000000000" pitchFamily="2" charset="0"/>
              </a:rPr>
              <a:t>could be studied also in HNSB conditions </a:t>
            </a:r>
            <a:r>
              <a:rPr lang="en-US" sz="2400" dirty="0">
                <a:solidFill>
                  <a:schemeClr val="bg1"/>
                </a:solidFill>
                <a:latin typeface="Segoe Print" panose="02000600000000000000" pitchFamily="2" charset="0"/>
                <a:sym typeface="Wingdings" panose="05000000000000000000" pitchFamily="2" charset="2"/>
              </a:rPr>
              <a:t> no time taken to other KSPs</a:t>
            </a:r>
          </a:p>
          <a:p>
            <a:pPr marL="285750" indent="-285750">
              <a:buFont typeface="Wingdings" charset="2"/>
              <a:buChar char="²"/>
            </a:pPr>
            <a:endParaRPr lang="en-US" sz="2400" dirty="0">
              <a:solidFill>
                <a:schemeClr val="bg1"/>
              </a:solidFill>
              <a:latin typeface="Segoe Print" panose="02000600000000000000" pitchFamily="2" charset="0"/>
              <a:sym typeface="Wingdings" panose="05000000000000000000" pitchFamily="2" charset="2"/>
            </a:endParaRPr>
          </a:p>
          <a:p>
            <a:pPr marL="285750" indent="-285750">
              <a:buFont typeface="Wingdings" charset="2"/>
              <a:buChar char="²"/>
            </a:pPr>
            <a:r>
              <a:rPr lang="en-US" sz="2400" dirty="0">
                <a:solidFill>
                  <a:schemeClr val="bg1"/>
                </a:solidFill>
                <a:latin typeface="Segoe Print" panose="02000600000000000000" pitchFamily="2" charset="0"/>
                <a:sym typeface="Wingdings" panose="05000000000000000000" pitchFamily="2" charset="2"/>
              </a:rPr>
              <a:t> Deep observations are fundamental to obtain key results on some candidate </a:t>
            </a:r>
            <a:r>
              <a:rPr lang="en-US" sz="2400" dirty="0" err="1">
                <a:solidFill>
                  <a:schemeClr val="bg1"/>
                </a:solidFill>
                <a:latin typeface="Segoe Print" panose="02000600000000000000" pitchFamily="2" charset="0"/>
                <a:sym typeface="Wingdings" panose="05000000000000000000" pitchFamily="2" charset="2"/>
              </a:rPr>
              <a:t>PeVatrons</a:t>
            </a:r>
            <a:r>
              <a:rPr lang="en-US" sz="2400" dirty="0">
                <a:solidFill>
                  <a:schemeClr val="bg1"/>
                </a:solidFill>
                <a:latin typeface="Segoe Print" panose="02000600000000000000" pitchFamily="2" charset="0"/>
                <a:sym typeface="Wingdings" panose="05000000000000000000" pitchFamily="2" charset="2"/>
              </a:rPr>
              <a:t> (due to the fact that they are extended)</a:t>
            </a:r>
            <a:endParaRPr lang="en-US" sz="2400" dirty="0">
              <a:solidFill>
                <a:schemeClr val="bg1"/>
              </a:solidFill>
              <a:latin typeface="Segoe Print" panose="02000600000000000000" pitchFamily="2" charset="0"/>
            </a:endParaRPr>
          </a:p>
          <a:p>
            <a:pPr marL="285750" indent="-285750">
              <a:buFont typeface="Wingdings" charset="2"/>
              <a:buChar char="²"/>
            </a:pPr>
            <a:endParaRPr lang="en-US" sz="2400" u="sng" dirty="0">
              <a:solidFill>
                <a:schemeClr val="bg1"/>
              </a:solidFill>
              <a:latin typeface="Segoe Print" panose="02000600000000000000" pitchFamily="2" charset="0"/>
            </a:endParaRPr>
          </a:p>
          <a:p>
            <a:pPr marL="285750" indent="-285750">
              <a:buFont typeface="Wingdings" charset="2"/>
              <a:buChar char="²"/>
            </a:pPr>
            <a:r>
              <a:rPr lang="en-US" sz="2400" dirty="0">
                <a:solidFill>
                  <a:schemeClr val="bg1"/>
                </a:solidFill>
                <a:latin typeface="Segoe Print" panose="02000600000000000000" pitchFamily="2" charset="0"/>
              </a:rPr>
              <a:t> </a:t>
            </a:r>
            <a:r>
              <a:rPr lang="en-US" sz="2400" dirty="0">
                <a:solidFill>
                  <a:srgbClr val="FFC000"/>
                </a:solidFill>
                <a:latin typeface="Segoe Print" panose="02000600000000000000" pitchFamily="2" charset="0"/>
              </a:rPr>
              <a:t>A lot of work to do </a:t>
            </a:r>
            <a:r>
              <a:rPr lang="en-US" sz="2400" dirty="0">
                <a:solidFill>
                  <a:srgbClr val="FFC000"/>
                </a:solidFill>
                <a:latin typeface="Segoe Print" panose="02000600000000000000" pitchFamily="2" charset="0"/>
                <a:sym typeface="Wingdings" panose="05000000000000000000" pitchFamily="2" charset="2"/>
              </a:rPr>
              <a:t> we need more specific and "focused" information </a:t>
            </a:r>
            <a:r>
              <a:rPr lang="en-US" sz="2400" dirty="0">
                <a:solidFill>
                  <a:srgbClr val="FFC000"/>
                </a:solidFill>
                <a:latin typeface="Segoe Print" panose="02000600000000000000" pitchFamily="2" charset="0"/>
              </a:rPr>
              <a:t>(taking into account the Observatory role of CTA</a:t>
            </a:r>
            <a:r>
              <a:rPr lang="en-US" sz="2400" dirty="0">
                <a:solidFill>
                  <a:srgbClr val="FFC000"/>
                </a:solidFill>
                <a:latin typeface="Segoe Print" panose="02000600000000000000" pitchFamily="2" charset="0"/>
                <a:sym typeface="Wingdings" panose="05000000000000000000" pitchFamily="2" charset="2"/>
              </a:rPr>
              <a:t> 40% of time for KSPs</a:t>
            </a:r>
            <a:r>
              <a:rPr lang="en-US" sz="2400" dirty="0">
                <a:solidFill>
                  <a:srgbClr val="FFC000"/>
                </a:solidFill>
                <a:latin typeface="Segoe Print" panose="02000600000000000000" pitchFamily="2" charset="0"/>
              </a:rPr>
              <a:t>):</a:t>
            </a:r>
            <a:r>
              <a:rPr lang="en-US" sz="2400" dirty="0">
                <a:solidFill>
                  <a:schemeClr val="bg1"/>
                </a:solidFill>
                <a:latin typeface="Segoe Print" panose="02000600000000000000" pitchFamily="2" charset="0"/>
              </a:rPr>
              <a:t> </a:t>
            </a:r>
          </a:p>
          <a:p>
            <a:pPr marL="742950" lvl="1" indent="-285750">
              <a:buFont typeface="Wingdings" charset="2"/>
              <a:buChar char="²"/>
            </a:pPr>
            <a:r>
              <a:rPr lang="en-US" sz="2200" dirty="0">
                <a:solidFill>
                  <a:schemeClr val="bg1"/>
                </a:solidFill>
                <a:latin typeface="Segoe Print" panose="02000600000000000000" pitchFamily="2" charset="0"/>
              </a:rPr>
              <a:t> choice of a few LHAASO "hadronic </a:t>
            </a:r>
            <a:r>
              <a:rPr lang="en-US" sz="2200" dirty="0" err="1">
                <a:solidFill>
                  <a:schemeClr val="bg1"/>
                </a:solidFill>
                <a:latin typeface="Segoe Print" panose="02000600000000000000" pitchFamily="2" charset="0"/>
              </a:rPr>
              <a:t>PeVatrons</a:t>
            </a:r>
            <a:r>
              <a:rPr lang="en-US" sz="2200" dirty="0">
                <a:solidFill>
                  <a:schemeClr val="bg1"/>
                </a:solidFill>
                <a:latin typeface="Segoe Print" panose="02000600000000000000" pitchFamily="2" charset="0"/>
              </a:rPr>
              <a:t>" candidates </a:t>
            </a:r>
            <a:r>
              <a:rPr lang="en-US" sz="2200" dirty="0">
                <a:solidFill>
                  <a:schemeClr val="bg1"/>
                </a:solidFill>
                <a:latin typeface="Segoe Print" panose="02000600000000000000" pitchFamily="2" charset="0"/>
                <a:sym typeface="Wingdings" panose="05000000000000000000" pitchFamily="2" charset="2"/>
              </a:rPr>
              <a:t> possibly of different kinds (e.g. SNR, YMSC)</a:t>
            </a:r>
            <a:r>
              <a:rPr lang="en-US" sz="2200" dirty="0">
                <a:solidFill>
                  <a:schemeClr val="bg1"/>
                </a:solidFill>
                <a:latin typeface="Segoe Print" panose="02000600000000000000" pitchFamily="2" charset="0"/>
              </a:rPr>
              <a:t> </a:t>
            </a:r>
          </a:p>
          <a:p>
            <a:pPr marL="742950" lvl="1" indent="-285750">
              <a:buFont typeface="Wingdings" charset="2"/>
              <a:buChar char="²"/>
            </a:pPr>
            <a:r>
              <a:rPr lang="en-US" sz="2200" dirty="0">
                <a:solidFill>
                  <a:schemeClr val="bg1"/>
                </a:solidFill>
                <a:latin typeface="Segoe Print" panose="02000600000000000000" pitchFamily="2" charset="0"/>
              </a:rPr>
              <a:t> estimation of exposure time necessary for these sources</a:t>
            </a:r>
          </a:p>
          <a:p>
            <a:pPr marL="742950" lvl="1" indent="-285750">
              <a:buFont typeface="Wingdings" charset="2"/>
              <a:buChar char="²"/>
            </a:pPr>
            <a:r>
              <a:rPr lang="en-US" sz="2200" dirty="0">
                <a:solidFill>
                  <a:schemeClr val="bg1"/>
                </a:solidFill>
                <a:latin typeface="Segoe Print" panose="02000600000000000000" pitchFamily="2" charset="0"/>
              </a:rPr>
              <a:t> simulation of observation from the two sites and combination of the results </a:t>
            </a:r>
            <a:r>
              <a:rPr lang="en-US" sz="2200" dirty="0">
                <a:solidFill>
                  <a:schemeClr val="bg1"/>
                </a:solidFill>
                <a:latin typeface="Segoe Print" panose="02000600000000000000" pitchFamily="2" charset="0"/>
                <a:sym typeface="Wingdings" panose="05000000000000000000" pitchFamily="2" charset="2"/>
              </a:rPr>
              <a:t> focus on the morphology reconstruction</a:t>
            </a:r>
            <a:endParaRPr lang="en-US" sz="22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8608536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7" end="7"/>
                                            </p:txEl>
                                          </p:spTgt>
                                        </p:tgtEl>
                                        <p:attrNameLst>
                                          <p:attrName>style.visibility</p:attrName>
                                        </p:attrNameLst>
                                      </p:cBhvr>
                                      <p:to>
                                        <p:strVal val="visible"/>
                                      </p:to>
                                    </p:set>
                                    <p:animEffect transition="in" filter="wipe(left)">
                                      <p:cBhvr>
                                        <p:cTn id="7" dur="500"/>
                                        <p:tgtEl>
                                          <p:spTgt spid="11">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8" end="8"/>
                                            </p:txEl>
                                          </p:spTgt>
                                        </p:tgtEl>
                                        <p:attrNameLst>
                                          <p:attrName>style.visibility</p:attrName>
                                        </p:attrNameLst>
                                      </p:cBhvr>
                                      <p:to>
                                        <p:strVal val="visible"/>
                                      </p:to>
                                    </p:set>
                                    <p:animEffect transition="in" filter="wipe(left)">
                                      <p:cBhvr>
                                        <p:cTn id="12" dur="500"/>
                                        <p:tgtEl>
                                          <p:spTgt spid="11">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9" end="9"/>
                                            </p:txEl>
                                          </p:spTgt>
                                        </p:tgtEl>
                                        <p:attrNameLst>
                                          <p:attrName>style.visibility</p:attrName>
                                        </p:attrNameLst>
                                      </p:cBhvr>
                                      <p:to>
                                        <p:strVal val="visible"/>
                                      </p:to>
                                    </p:set>
                                    <p:animEffect transition="in" filter="wipe(left)">
                                      <p:cBhvr>
                                        <p:cTn id="17"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esterni, notte, stella, oggetto da esterni&#10;&#10;Descrizione generata automaticamente">
            <a:extLst>
              <a:ext uri="{FF2B5EF4-FFF2-40B4-BE49-F238E27FC236}">
                <a16:creationId xmlns:a16="http://schemas.microsoft.com/office/drawing/2014/main" id="{2911EFE9-F5F2-64BB-D2FA-1908F10D8BA8}"/>
              </a:ext>
            </a:extLst>
          </p:cNvPr>
          <p:cNvPicPr>
            <a:picLocks noChangeAspect="1"/>
          </p:cNvPicPr>
          <p:nvPr/>
        </p:nvPicPr>
        <p:blipFill rotWithShape="1">
          <a:blip r:embed="rId2">
            <a:extLst>
              <a:ext uri="{28A0092B-C50C-407E-A947-70E740481C1C}">
                <a14:useLocalDpi xmlns:a14="http://schemas.microsoft.com/office/drawing/2010/main" val="0"/>
              </a:ext>
            </a:extLst>
          </a:blip>
          <a:srcRect t="1334"/>
          <a:stretch/>
        </p:blipFill>
        <p:spPr>
          <a:xfrm>
            <a:off x="20" y="1282"/>
            <a:ext cx="12191980" cy="6856718"/>
          </a:xfrm>
          <a:prstGeom prst="rect">
            <a:avLst/>
          </a:prstGeom>
        </p:spPr>
      </p:pic>
      <p:sp>
        <p:nvSpPr>
          <p:cNvPr id="9" name="Rettangolo 24">
            <a:extLst>
              <a:ext uri="{FF2B5EF4-FFF2-40B4-BE49-F238E27FC236}">
                <a16:creationId xmlns:a16="http://schemas.microsoft.com/office/drawing/2014/main" id="{BA25C6E8-0D0D-FA7C-3BD9-A29B27455E7B}"/>
              </a:ext>
            </a:extLst>
          </p:cNvPr>
          <p:cNvSpPr/>
          <p:nvPr/>
        </p:nvSpPr>
        <p:spPr>
          <a:xfrm>
            <a:off x="3272378" y="-11823"/>
            <a:ext cx="5783956"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How can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we</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study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CRs</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t>
            </a:r>
          </a:p>
        </p:txBody>
      </p:sp>
      <p:pic>
        <p:nvPicPr>
          <p:cNvPr id="10" name="Immagine 9">
            <a:extLst>
              <a:ext uri="{FF2B5EF4-FFF2-40B4-BE49-F238E27FC236}">
                <a16:creationId xmlns:a16="http://schemas.microsoft.com/office/drawing/2014/main" id="{09AF8894-2C3C-5A21-950A-250FE0E0D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101254"/>
            <a:ext cx="3824748" cy="2755463"/>
          </a:xfrm>
          <a:prstGeom prst="rect">
            <a:avLst/>
          </a:prstGeom>
        </p:spPr>
      </p:pic>
    </p:spTree>
    <p:extLst>
      <p:ext uri="{BB962C8B-B14F-4D97-AF65-F5344CB8AC3E}">
        <p14:creationId xmlns:p14="http://schemas.microsoft.com/office/powerpoint/2010/main" val="14513207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descr="Immagine che contiene esterni, montagna, natura, uomo&#10;&#10;Descrizione generata automaticamente">
            <a:extLst>
              <a:ext uri="{FF2B5EF4-FFF2-40B4-BE49-F238E27FC236}">
                <a16:creationId xmlns:a16="http://schemas.microsoft.com/office/drawing/2014/main" id="{ABD35391-DAA7-4545-90ED-5AC8794424A5}"/>
              </a:ext>
            </a:extLst>
          </p:cNvPr>
          <p:cNvPicPr>
            <a:picLocks noChangeAspect="1"/>
          </p:cNvPicPr>
          <p:nvPr/>
        </p:nvPicPr>
        <p:blipFill>
          <a:blip r:embed="rId3">
            <a:alphaModFix amt="74000"/>
            <a:extLst>
              <a:ext uri="{28A0092B-C50C-407E-A947-70E740481C1C}">
                <a14:useLocalDpi xmlns:a14="http://schemas.microsoft.com/office/drawing/2010/main" val="0"/>
              </a:ext>
            </a:extLst>
          </a:blip>
          <a:stretch>
            <a:fillRect/>
          </a:stretch>
        </p:blipFill>
        <p:spPr>
          <a:xfrm>
            <a:off x="619760" y="-1"/>
            <a:ext cx="5405120" cy="6818767"/>
          </a:xfrm>
          <a:prstGeom prst="rect">
            <a:avLst/>
          </a:prstGeom>
        </p:spPr>
      </p:pic>
      <p:pic>
        <p:nvPicPr>
          <p:cNvPr id="17" name="Immagine 16" descr="Immagine che contiene esterni, cielo, natura, nuvole&#10;&#10;Descrizione generata automaticamente">
            <a:extLst>
              <a:ext uri="{FF2B5EF4-FFF2-40B4-BE49-F238E27FC236}">
                <a16:creationId xmlns:a16="http://schemas.microsoft.com/office/drawing/2014/main" id="{A45AF157-FD8F-4F0B-9293-CC2B753C113E}"/>
              </a:ext>
            </a:extLst>
          </p:cNvPr>
          <p:cNvPicPr>
            <a:picLocks noChangeAspect="1"/>
          </p:cNvPicPr>
          <p:nvPr/>
        </p:nvPicPr>
        <p:blipFill>
          <a:blip r:embed="rId4">
            <a:alphaModFix amt="77000"/>
            <a:extLst>
              <a:ext uri="{28A0092B-C50C-407E-A947-70E740481C1C}">
                <a14:useLocalDpi xmlns:a14="http://schemas.microsoft.com/office/drawing/2010/main" val="0"/>
              </a:ext>
            </a:extLst>
          </a:blip>
          <a:stretch>
            <a:fillRect/>
          </a:stretch>
        </p:blipFill>
        <p:spPr>
          <a:xfrm>
            <a:off x="6024880" y="-39235"/>
            <a:ext cx="5418200" cy="6858001"/>
          </a:xfrm>
          <a:prstGeom prst="rect">
            <a:avLst/>
          </a:prstGeom>
        </p:spPr>
      </p:pic>
      <p:sp>
        <p:nvSpPr>
          <p:cNvPr id="10244" name="WordArt 4"/>
          <p:cNvSpPr>
            <a:spLocks noChangeArrowheads="1" noChangeShapeType="1" noTextEdit="1"/>
          </p:cNvSpPr>
          <p:nvPr/>
        </p:nvSpPr>
        <p:spPr bwMode="auto">
          <a:xfrm>
            <a:off x="4443472" y="3999345"/>
            <a:ext cx="3742680" cy="2614612"/>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Kristen ITC" panose="03050502040202030202" pitchFamily="66" charset="0"/>
                <a:ea typeface="+mn-ea"/>
                <a:cs typeface="+mn-cs"/>
              </a:rPr>
              <a:t>Grazie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Kristen ITC" panose="03050502040202030202" pitchFamily="66" charset="0"/>
                <a:ea typeface="+mn-ea"/>
                <a:cs typeface="+mn-cs"/>
              </a:rPr>
              <a:t>a tutti voi!</a:t>
            </a:r>
          </a:p>
        </p:txBody>
      </p:sp>
    </p:spTree>
    <p:extLst>
      <p:ext uri="{BB962C8B-B14F-4D97-AF65-F5344CB8AC3E}">
        <p14:creationId xmlns:p14="http://schemas.microsoft.com/office/powerpoint/2010/main" val="17715836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4"/>
          <p:cNvSpPr/>
          <p:nvPr/>
        </p:nvSpPr>
        <p:spPr>
          <a:xfrm>
            <a:off x="2316382" y="14820"/>
            <a:ext cx="6801862"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Messengers</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and Instruments</a:t>
            </a:r>
          </a:p>
        </p:txBody>
      </p:sp>
      <p:sp>
        <p:nvSpPr>
          <p:cNvPr id="6" name="TextBox 5"/>
          <p:cNvSpPr txBox="1"/>
          <p:nvPr/>
        </p:nvSpPr>
        <p:spPr>
          <a:xfrm>
            <a:off x="0" y="1126871"/>
            <a:ext cx="12043954" cy="1107996"/>
          </a:xfrm>
          <a:prstGeom prst="rect">
            <a:avLst/>
          </a:prstGeom>
          <a:noFill/>
        </p:spPr>
        <p:txBody>
          <a:bodyPr wrap="square" rtlCol="0">
            <a:spAutoFit/>
          </a:bodyPr>
          <a:lstStyle/>
          <a:p>
            <a:pPr marL="285750" indent="-285750">
              <a:defRPr/>
            </a:pPr>
            <a:r>
              <a:rPr lang="en-US" sz="2200" dirty="0">
                <a:solidFill>
                  <a:srgbClr val="FFC000"/>
                </a:solidFill>
                <a:latin typeface="Segoe Print" panose="02000600000000000000" pitchFamily="2" charset="0"/>
              </a:rPr>
              <a:t>Particles</a:t>
            </a:r>
          </a:p>
          <a:p>
            <a:pPr marL="457200" indent="-457200">
              <a:buFont typeface="Arial" charset="0"/>
              <a:buChar char="•"/>
              <a:defRPr/>
            </a:pPr>
            <a:r>
              <a:rPr lang="en-US" sz="2200" dirty="0">
                <a:solidFill>
                  <a:schemeClr val="bg1"/>
                </a:solidFill>
                <a:latin typeface="Segoe Print" panose="02000600000000000000" pitchFamily="2" charset="0"/>
              </a:rPr>
              <a:t>Proportional tubes and scintillators (</a:t>
            </a:r>
            <a:r>
              <a:rPr lang="en-US" sz="2200" dirty="0">
                <a:solidFill>
                  <a:srgbClr val="FFC000"/>
                </a:solidFill>
                <a:latin typeface="Segoe Print" panose="02000600000000000000" pitchFamily="2" charset="0"/>
              </a:rPr>
              <a:t>e.g. CREAM, TRACER</a:t>
            </a:r>
            <a:r>
              <a:rPr lang="en-US" sz="2200" dirty="0">
                <a:solidFill>
                  <a:schemeClr val="bg1"/>
                </a:solidFill>
                <a:latin typeface="Segoe Print" panose="02000600000000000000" pitchFamily="2" charset="0"/>
              </a:rPr>
              <a:t>)</a:t>
            </a:r>
          </a:p>
          <a:p>
            <a:pPr marL="457200" indent="-457200">
              <a:buFont typeface="Arial" charset="0"/>
              <a:buChar char="•"/>
              <a:defRPr/>
            </a:pPr>
            <a:r>
              <a:rPr lang="en-US" sz="2200" dirty="0">
                <a:solidFill>
                  <a:schemeClr val="bg1"/>
                </a:solidFill>
                <a:latin typeface="Segoe Print" panose="02000600000000000000" pitchFamily="2" charset="0"/>
              </a:rPr>
              <a:t>Magnetic Spectrometers and silicon tracker (</a:t>
            </a:r>
            <a:r>
              <a:rPr lang="en-US" sz="2200" dirty="0">
                <a:solidFill>
                  <a:srgbClr val="FFC000"/>
                </a:solidFill>
                <a:latin typeface="Segoe Print" panose="02000600000000000000" pitchFamily="2" charset="0"/>
              </a:rPr>
              <a:t>e.g. PAMELA, AMS-02</a:t>
            </a:r>
            <a:r>
              <a:rPr lang="en-US" sz="2200" dirty="0">
                <a:solidFill>
                  <a:schemeClr val="bg1"/>
                </a:solidFill>
                <a:latin typeface="Segoe Print" panose="02000600000000000000" pitchFamily="2" charset="0"/>
              </a:rPr>
              <a:t>) </a:t>
            </a:r>
          </a:p>
        </p:txBody>
      </p:sp>
      <p:sp>
        <p:nvSpPr>
          <p:cNvPr id="4" name="TextBox 3"/>
          <p:cNvSpPr txBox="1"/>
          <p:nvPr/>
        </p:nvSpPr>
        <p:spPr>
          <a:xfrm>
            <a:off x="0" y="2234867"/>
            <a:ext cx="9118244" cy="769441"/>
          </a:xfrm>
          <a:prstGeom prst="rect">
            <a:avLst/>
          </a:prstGeom>
          <a:noFill/>
        </p:spPr>
        <p:txBody>
          <a:bodyPr wrap="square" rtlCol="0">
            <a:spAutoFit/>
          </a:bodyPr>
          <a:lstStyle/>
          <a:p>
            <a:pPr marL="285750" indent="-285750">
              <a:defRPr/>
            </a:pPr>
            <a:r>
              <a:rPr lang="en-US" sz="2200" dirty="0">
                <a:solidFill>
                  <a:srgbClr val="FFC000"/>
                </a:solidFill>
                <a:latin typeface="Segoe Print" panose="02000600000000000000" pitchFamily="2" charset="0"/>
              </a:rPr>
              <a:t>Gamma-rays</a:t>
            </a:r>
          </a:p>
          <a:p>
            <a:pPr marL="457200" indent="-457200">
              <a:buFont typeface="Arial" charset="0"/>
              <a:buChar char="•"/>
              <a:defRPr/>
            </a:pPr>
            <a:r>
              <a:rPr lang="en-US" sz="2200" dirty="0">
                <a:solidFill>
                  <a:schemeClr val="bg1"/>
                </a:solidFill>
                <a:latin typeface="Segoe Print" panose="02000600000000000000" pitchFamily="2" charset="0"/>
              </a:rPr>
              <a:t>Silicon Tracker and calorimeter (</a:t>
            </a:r>
            <a:r>
              <a:rPr lang="en-US" sz="2200" dirty="0">
                <a:solidFill>
                  <a:srgbClr val="FFC000"/>
                </a:solidFill>
                <a:latin typeface="Segoe Print" panose="02000600000000000000" pitchFamily="2" charset="0"/>
              </a:rPr>
              <a:t>AGILE, Fermi-LAT</a:t>
            </a:r>
            <a:r>
              <a:rPr lang="en-US" sz="2200" dirty="0">
                <a:solidFill>
                  <a:schemeClr val="bg1"/>
                </a:solidFill>
                <a:latin typeface="Segoe Print" panose="02000600000000000000" pitchFamily="2" charset="0"/>
              </a:rPr>
              <a:t>)</a:t>
            </a:r>
          </a:p>
        </p:txBody>
      </p:sp>
      <p:sp>
        <p:nvSpPr>
          <p:cNvPr id="2" name="Rounded Rectangle 1"/>
          <p:cNvSpPr/>
          <p:nvPr/>
        </p:nvSpPr>
        <p:spPr>
          <a:xfrm>
            <a:off x="3136490" y="667902"/>
            <a:ext cx="2330798" cy="646331"/>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Segoe Print" panose="02000600000000000000" pitchFamily="2" charset="0"/>
              </a:rPr>
              <a:t>Direct Detection </a:t>
            </a:r>
          </a:p>
          <a:p>
            <a:pPr algn="ctr"/>
            <a:r>
              <a:rPr lang="en-US" b="1" dirty="0">
                <a:latin typeface="Segoe Print" panose="02000600000000000000" pitchFamily="2" charset="0"/>
              </a:rPr>
              <a:t>(E&lt;100 </a:t>
            </a:r>
            <a:r>
              <a:rPr lang="en-US" b="1" dirty="0" err="1">
                <a:latin typeface="Segoe Print" panose="02000600000000000000" pitchFamily="2" charset="0"/>
              </a:rPr>
              <a:t>GeV</a:t>
            </a:r>
            <a:r>
              <a:rPr lang="en-US" b="1" dirty="0">
                <a:latin typeface="Segoe Print" panose="02000600000000000000" pitchFamily="2" charset="0"/>
              </a:rPr>
              <a:t>)</a:t>
            </a:r>
          </a:p>
        </p:txBody>
      </p:sp>
      <p:sp>
        <p:nvSpPr>
          <p:cNvPr id="7" name="TextBox 6"/>
          <p:cNvSpPr txBox="1"/>
          <p:nvPr/>
        </p:nvSpPr>
        <p:spPr>
          <a:xfrm>
            <a:off x="0" y="3675603"/>
            <a:ext cx="12192000" cy="2123658"/>
          </a:xfrm>
          <a:prstGeom prst="rect">
            <a:avLst/>
          </a:prstGeom>
          <a:noFill/>
        </p:spPr>
        <p:txBody>
          <a:bodyPr wrap="square" rtlCol="0">
            <a:spAutoFit/>
          </a:bodyPr>
          <a:lstStyle/>
          <a:p>
            <a:pPr marL="285750" indent="-285750">
              <a:defRPr/>
            </a:pPr>
            <a:r>
              <a:rPr lang="en-US" sz="2200" dirty="0" err="1">
                <a:solidFill>
                  <a:srgbClr val="FFC000"/>
                </a:solidFill>
                <a:latin typeface="Segoe Print" panose="02000600000000000000" pitchFamily="2" charset="0"/>
              </a:rPr>
              <a:t>Particles&amp;Gamma</a:t>
            </a:r>
            <a:endParaRPr lang="en-US" sz="2200" dirty="0">
              <a:solidFill>
                <a:srgbClr val="FFC000"/>
              </a:solidFill>
              <a:latin typeface="Segoe Print" panose="02000600000000000000" pitchFamily="2" charset="0"/>
            </a:endParaRPr>
          </a:p>
          <a:p>
            <a:pPr marL="457200" indent="-457200">
              <a:buFont typeface="Arial" charset="0"/>
              <a:buChar char="•"/>
              <a:defRPr/>
            </a:pPr>
            <a:r>
              <a:rPr lang="en-US" sz="2200" dirty="0">
                <a:solidFill>
                  <a:schemeClr val="bg1"/>
                </a:solidFill>
                <a:latin typeface="Segoe Print" panose="02000600000000000000" pitchFamily="2" charset="0"/>
              </a:rPr>
              <a:t>Scintillators and Multiple Resistive plate chambers (</a:t>
            </a:r>
            <a:r>
              <a:rPr lang="en-US" sz="2200" dirty="0">
                <a:solidFill>
                  <a:srgbClr val="FFC000"/>
                </a:solidFill>
                <a:latin typeface="Segoe Print" panose="02000600000000000000" pitchFamily="2" charset="0"/>
              </a:rPr>
              <a:t>e.g. KASCADE-Grande, </a:t>
            </a:r>
            <a:r>
              <a:rPr lang="en-US" sz="2200" dirty="0" err="1">
                <a:solidFill>
                  <a:srgbClr val="FFC000"/>
                </a:solidFill>
                <a:latin typeface="Segoe Print" panose="02000600000000000000" pitchFamily="2" charset="0"/>
              </a:rPr>
              <a:t>Tibet_AS</a:t>
            </a:r>
            <a:r>
              <a:rPr lang="en-US" sz="2200" dirty="0">
                <a:solidFill>
                  <a:srgbClr val="FFC000"/>
                </a:solidFill>
                <a:latin typeface="Segoe Print" panose="02000600000000000000" pitchFamily="2" charset="0"/>
              </a:rPr>
              <a:t> gamma, Argo</a:t>
            </a:r>
            <a:r>
              <a:rPr lang="en-US" sz="2200" dirty="0">
                <a:solidFill>
                  <a:srgbClr val="FFFF00"/>
                </a:solidFill>
                <a:latin typeface="Segoe Print" panose="02000600000000000000" pitchFamily="2" charset="0"/>
              </a:rPr>
              <a:t> </a:t>
            </a:r>
            <a:r>
              <a:rPr lang="en-US" sz="2200" dirty="0">
                <a:solidFill>
                  <a:schemeClr val="bg1"/>
                </a:solidFill>
                <a:latin typeface="Segoe Print" panose="02000600000000000000" pitchFamily="2" charset="0"/>
              </a:rPr>
              <a:t>)</a:t>
            </a:r>
          </a:p>
          <a:p>
            <a:pPr marL="457200" indent="-457200">
              <a:buFont typeface="Arial" charset="0"/>
              <a:buChar char="•"/>
              <a:defRPr/>
            </a:pPr>
            <a:r>
              <a:rPr lang="en-US" sz="2200" dirty="0">
                <a:solidFill>
                  <a:schemeClr val="bg1"/>
                </a:solidFill>
                <a:latin typeface="Segoe Print" panose="02000600000000000000" pitchFamily="2" charset="0"/>
              </a:rPr>
              <a:t>Water Cherenkov (</a:t>
            </a:r>
            <a:r>
              <a:rPr lang="en-US" sz="2200" dirty="0">
                <a:solidFill>
                  <a:srgbClr val="FFC000"/>
                </a:solidFill>
                <a:latin typeface="Segoe Print" panose="02000600000000000000" pitchFamily="2" charset="0"/>
              </a:rPr>
              <a:t>e.g. Milagro, HAWC</a:t>
            </a:r>
            <a:r>
              <a:rPr lang="en-US" sz="2200" dirty="0">
                <a:solidFill>
                  <a:schemeClr val="bg1"/>
                </a:solidFill>
                <a:latin typeface="Segoe Print" panose="02000600000000000000" pitchFamily="2" charset="0"/>
              </a:rPr>
              <a:t>)</a:t>
            </a:r>
          </a:p>
          <a:p>
            <a:pPr marL="457200" indent="-457200">
              <a:buFont typeface="Arial" charset="0"/>
              <a:buChar char="•"/>
              <a:defRPr/>
            </a:pPr>
            <a:r>
              <a:rPr lang="en-US" sz="2200" dirty="0">
                <a:solidFill>
                  <a:schemeClr val="bg1"/>
                </a:solidFill>
                <a:latin typeface="Segoe Print" panose="02000600000000000000" pitchFamily="2" charset="0"/>
              </a:rPr>
              <a:t>Hybrid: water Cherenkov and fluorescence (</a:t>
            </a:r>
            <a:r>
              <a:rPr lang="en-US" sz="2200" dirty="0">
                <a:solidFill>
                  <a:srgbClr val="FFC000"/>
                </a:solidFill>
                <a:latin typeface="Segoe Print" panose="02000600000000000000" pitchFamily="2" charset="0"/>
              </a:rPr>
              <a:t>e.g. Auger</a:t>
            </a:r>
            <a:r>
              <a:rPr lang="en-US" sz="2200" dirty="0">
                <a:solidFill>
                  <a:schemeClr val="bg1"/>
                </a:solidFill>
                <a:latin typeface="Segoe Print" panose="02000600000000000000" pitchFamily="2" charset="0"/>
              </a:rPr>
              <a:t>) or scintillators (</a:t>
            </a:r>
            <a:r>
              <a:rPr lang="en-US" sz="2200" dirty="0">
                <a:solidFill>
                  <a:srgbClr val="FFC000"/>
                </a:solidFill>
                <a:latin typeface="Segoe Print" panose="02000600000000000000" pitchFamily="2" charset="0"/>
              </a:rPr>
              <a:t>e.g. LHAASO</a:t>
            </a:r>
            <a:r>
              <a:rPr lang="en-US" sz="2200" dirty="0">
                <a:solidFill>
                  <a:schemeClr val="bg1"/>
                </a:solidFill>
                <a:latin typeface="Segoe Print" panose="02000600000000000000" pitchFamily="2" charset="0"/>
              </a:rPr>
              <a:t>) </a:t>
            </a:r>
          </a:p>
        </p:txBody>
      </p:sp>
      <p:sp>
        <p:nvSpPr>
          <p:cNvPr id="8" name="TextBox 7"/>
          <p:cNvSpPr txBox="1"/>
          <p:nvPr/>
        </p:nvSpPr>
        <p:spPr>
          <a:xfrm>
            <a:off x="0" y="5750004"/>
            <a:ext cx="12192000" cy="1107996"/>
          </a:xfrm>
          <a:prstGeom prst="rect">
            <a:avLst/>
          </a:prstGeom>
          <a:noFill/>
        </p:spPr>
        <p:txBody>
          <a:bodyPr wrap="square" rtlCol="0">
            <a:spAutoFit/>
          </a:bodyPr>
          <a:lstStyle/>
          <a:p>
            <a:pPr marL="285750" indent="-285750">
              <a:defRPr/>
            </a:pPr>
            <a:r>
              <a:rPr lang="en-US" sz="2200" dirty="0">
                <a:solidFill>
                  <a:srgbClr val="FFC000"/>
                </a:solidFill>
                <a:latin typeface="Segoe Print" panose="02000600000000000000" pitchFamily="2" charset="0"/>
              </a:rPr>
              <a:t>Gamma-rays</a:t>
            </a:r>
          </a:p>
          <a:p>
            <a:pPr marL="457200" indent="-457200">
              <a:buFont typeface="Arial" charset="0"/>
              <a:buChar char="•"/>
              <a:defRPr/>
            </a:pPr>
            <a:r>
              <a:rPr lang="en-US" sz="2200" dirty="0">
                <a:solidFill>
                  <a:schemeClr val="bg1"/>
                </a:solidFill>
                <a:latin typeface="Segoe Print" panose="02000600000000000000" pitchFamily="2" charset="0"/>
              </a:rPr>
              <a:t>Imaging Atmospheric Cherenkov Telescope (</a:t>
            </a:r>
            <a:r>
              <a:rPr lang="en-US" sz="2200" dirty="0">
                <a:solidFill>
                  <a:srgbClr val="FFC000"/>
                </a:solidFill>
                <a:latin typeface="Segoe Print" panose="02000600000000000000" pitchFamily="2" charset="0"/>
              </a:rPr>
              <a:t>e.g. HESS, VERITAS, MAGIC </a:t>
            </a:r>
            <a:r>
              <a:rPr lang="en-US" sz="2200" dirty="0">
                <a:solidFill>
                  <a:srgbClr val="FFC000"/>
                </a:solidFill>
                <a:latin typeface="Segoe Print" panose="02000600000000000000" pitchFamily="2" charset="0"/>
                <a:sym typeface="Wingdings" panose="05000000000000000000" pitchFamily="2" charset="2"/>
              </a:rPr>
              <a:t> ASTRI-MA, CTA</a:t>
            </a:r>
            <a:r>
              <a:rPr lang="en-US" sz="2200" dirty="0">
                <a:solidFill>
                  <a:schemeClr val="bg1"/>
                </a:solidFill>
                <a:latin typeface="Segoe Print" panose="02000600000000000000" pitchFamily="2" charset="0"/>
              </a:rPr>
              <a:t>)</a:t>
            </a:r>
          </a:p>
        </p:txBody>
      </p:sp>
      <p:sp>
        <p:nvSpPr>
          <p:cNvPr id="9" name="Rounded Rectangle 8"/>
          <p:cNvSpPr/>
          <p:nvPr/>
        </p:nvSpPr>
        <p:spPr>
          <a:xfrm>
            <a:off x="3136490" y="3084935"/>
            <a:ext cx="2330798" cy="646331"/>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Segoe Print" panose="02000600000000000000" pitchFamily="2" charset="0"/>
              </a:rPr>
              <a:t>Indirect Detection </a:t>
            </a:r>
          </a:p>
          <a:p>
            <a:pPr algn="ctr"/>
            <a:r>
              <a:rPr lang="en-US" b="1" dirty="0">
                <a:latin typeface="Segoe Print" panose="02000600000000000000" pitchFamily="2" charset="0"/>
              </a:rPr>
              <a:t>(E&gt;100 </a:t>
            </a:r>
            <a:r>
              <a:rPr lang="en-US" b="1" dirty="0" err="1">
                <a:latin typeface="Segoe Print" panose="02000600000000000000" pitchFamily="2" charset="0"/>
              </a:rPr>
              <a:t>GeV</a:t>
            </a:r>
            <a:r>
              <a:rPr lang="en-US" b="1" dirty="0">
                <a:latin typeface="Segoe Print" panose="02000600000000000000" pitchFamily="2" charset="0"/>
              </a:rPr>
              <a:t>)</a:t>
            </a:r>
          </a:p>
        </p:txBody>
      </p:sp>
      <p:sp>
        <p:nvSpPr>
          <p:cNvPr id="10" name="Rounded Rectangle 1">
            <a:extLst>
              <a:ext uri="{FF2B5EF4-FFF2-40B4-BE49-F238E27FC236}">
                <a16:creationId xmlns:a16="http://schemas.microsoft.com/office/drawing/2014/main" id="{7D2C32C9-13C2-F9DC-BFC6-9419ED2F1595}"/>
              </a:ext>
            </a:extLst>
          </p:cNvPr>
          <p:cNvSpPr/>
          <p:nvPr/>
        </p:nvSpPr>
        <p:spPr>
          <a:xfrm>
            <a:off x="5988876" y="665041"/>
            <a:ext cx="2330798" cy="646331"/>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Segoe Print" panose="02000600000000000000" pitchFamily="2" charset="0"/>
              </a:rPr>
              <a:t>Space Based</a:t>
            </a:r>
          </a:p>
        </p:txBody>
      </p:sp>
      <p:sp>
        <p:nvSpPr>
          <p:cNvPr id="11" name="Rounded Rectangle 1">
            <a:extLst>
              <a:ext uri="{FF2B5EF4-FFF2-40B4-BE49-F238E27FC236}">
                <a16:creationId xmlns:a16="http://schemas.microsoft.com/office/drawing/2014/main" id="{C3DBB50E-1D06-E519-2241-EB1FB45577FB}"/>
              </a:ext>
            </a:extLst>
          </p:cNvPr>
          <p:cNvSpPr/>
          <p:nvPr/>
        </p:nvSpPr>
        <p:spPr>
          <a:xfrm>
            <a:off x="6027175" y="3081706"/>
            <a:ext cx="2557751" cy="646331"/>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Segoe Print" panose="02000600000000000000" pitchFamily="2" charset="0"/>
              </a:rPr>
              <a:t>Ground Based</a:t>
            </a:r>
          </a:p>
        </p:txBody>
      </p:sp>
      <p:sp>
        <p:nvSpPr>
          <p:cNvPr id="12" name="CasellaDiTesto 11">
            <a:extLst>
              <a:ext uri="{FF2B5EF4-FFF2-40B4-BE49-F238E27FC236}">
                <a16:creationId xmlns:a16="http://schemas.microsoft.com/office/drawing/2014/main" id="{049A7E0F-F014-0E3A-6EB0-BE2D9A55E437}"/>
              </a:ext>
            </a:extLst>
          </p:cNvPr>
          <p:cNvSpPr txBox="1"/>
          <p:nvPr/>
        </p:nvSpPr>
        <p:spPr>
          <a:xfrm rot="473039">
            <a:off x="9282441" y="2742697"/>
            <a:ext cx="2738569" cy="523220"/>
          </a:xfrm>
          <a:prstGeom prst="rect">
            <a:avLst/>
          </a:prstGeom>
          <a:noFill/>
          <a:ln w="28575">
            <a:solidFill>
              <a:schemeClr val="bg1"/>
            </a:solidFill>
          </a:ln>
        </p:spPr>
        <p:txBody>
          <a:bodyPr wrap="square">
            <a:spAutoFit/>
          </a:bodyPr>
          <a:lstStyle/>
          <a:p>
            <a:pPr marL="285750" indent="-285750" algn="ctr">
              <a:defRPr/>
            </a:pPr>
            <a:r>
              <a:rPr lang="en-US" sz="2800" dirty="0">
                <a:solidFill>
                  <a:srgbClr val="FFC000"/>
                </a:solidFill>
                <a:latin typeface="Segoe Print" panose="02000600000000000000" pitchFamily="2" charset="0"/>
              </a:rPr>
              <a:t>NEUTRINOS</a:t>
            </a:r>
          </a:p>
        </p:txBody>
      </p:sp>
    </p:spTree>
    <p:extLst>
      <p:ext uri="{BB962C8B-B14F-4D97-AF65-F5344CB8AC3E}">
        <p14:creationId xmlns:p14="http://schemas.microsoft.com/office/powerpoint/2010/main" val="3266512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4">
            <a:extLst>
              <a:ext uri="{FF2B5EF4-FFF2-40B4-BE49-F238E27FC236}">
                <a16:creationId xmlns:a16="http://schemas.microsoft.com/office/drawing/2014/main" id="{7ADDC282-825E-C94F-A18A-6EF7ADA0F89E}"/>
              </a:ext>
            </a:extLst>
          </p:cNvPr>
          <p:cNvSpPr/>
          <p:nvPr/>
        </p:nvSpPr>
        <p:spPr>
          <a:xfrm>
            <a:off x="1793251" y="20904"/>
            <a:ext cx="8699818"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Radiative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procesess</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very</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quick</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look</a:t>
            </a:r>
            <a:endPar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pic>
        <p:nvPicPr>
          <p:cNvPr id="4" name="Immagine 3">
            <a:extLst>
              <a:ext uri="{FF2B5EF4-FFF2-40B4-BE49-F238E27FC236}">
                <a16:creationId xmlns:a16="http://schemas.microsoft.com/office/drawing/2014/main" id="{2007CD5C-7FBC-B724-808A-8BDE4FE724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6615"/>
            <a:ext cx="12192000" cy="4325888"/>
          </a:xfrm>
          <a:prstGeom prst="rect">
            <a:avLst/>
          </a:prstGeom>
        </p:spPr>
      </p:pic>
    </p:spTree>
    <p:extLst>
      <p:ext uri="{BB962C8B-B14F-4D97-AF65-F5344CB8AC3E}">
        <p14:creationId xmlns:p14="http://schemas.microsoft.com/office/powerpoint/2010/main" val="1818020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79707" y="970395"/>
            <a:ext cx="2446936" cy="461665"/>
          </a:xfrm>
          <a:prstGeom prst="rect">
            <a:avLst/>
          </a:prstGeom>
          <a:noFill/>
          <a:ln w="25400">
            <a:solidFill>
              <a:srgbClr val="FFFF00"/>
            </a:solidFill>
          </a:ln>
        </p:spPr>
        <p:txBody>
          <a:bodyPr wrap="square" rtlCol="0">
            <a:spAutoFit/>
          </a:bodyPr>
          <a:lstStyle/>
          <a:p>
            <a:r>
              <a:rPr lang="en-US" sz="2400" dirty="0">
                <a:solidFill>
                  <a:schemeClr val="bg1"/>
                </a:solidFill>
                <a:latin typeface="Segoe Print" panose="02000600000000000000" pitchFamily="2" charset="0"/>
                <a:cs typeface="Arial" panose="020B0604020202020204" pitchFamily="34" charset="0"/>
              </a:rPr>
              <a:t>Low-Energies</a:t>
            </a:r>
          </a:p>
        </p:txBody>
      </p:sp>
      <p:sp>
        <p:nvSpPr>
          <p:cNvPr id="10" name="TextBox 9"/>
          <p:cNvSpPr txBox="1"/>
          <p:nvPr/>
        </p:nvSpPr>
        <p:spPr>
          <a:xfrm>
            <a:off x="163236" y="1727111"/>
            <a:ext cx="4902884" cy="1446550"/>
          </a:xfrm>
          <a:prstGeom prst="rect">
            <a:avLst/>
          </a:prstGeom>
          <a:noFill/>
        </p:spPr>
        <p:txBody>
          <a:bodyPr wrap="square" rtlCol="0">
            <a:spAutoFit/>
          </a:bodyPr>
          <a:lstStyle/>
          <a:p>
            <a:pPr marL="285750" indent="-285750" algn="ctr">
              <a:defRPr/>
            </a:pPr>
            <a:r>
              <a:rPr lang="en-US" sz="2200" dirty="0">
                <a:solidFill>
                  <a:schemeClr val="bg1"/>
                </a:solidFill>
                <a:latin typeface="Segoe Print" panose="02000600000000000000" pitchFamily="2" charset="0"/>
                <a:cs typeface="Arial" panose="020B0604020202020204" pitchFamily="34" charset="0"/>
                <a:sym typeface="Wingdings" panose="05000000000000000000" pitchFamily="2" charset="2"/>
              </a:rPr>
              <a:t> Pion bump detection: distinction leptonic from hadronic component only at E&lt;200 MeV </a:t>
            </a:r>
            <a:r>
              <a:rPr lang="en-US" sz="2200" u="sng" dirty="0">
                <a:solidFill>
                  <a:schemeClr val="bg1"/>
                </a:solidFill>
                <a:latin typeface="Segoe Print" panose="02000600000000000000" pitchFamily="2" charset="0"/>
                <a:cs typeface="Arial" panose="020B0604020202020204" pitchFamily="34" charset="0"/>
                <a:sym typeface="Wingdings" panose="05000000000000000000" pitchFamily="2" charset="2"/>
              </a:rPr>
              <a:t>  </a:t>
            </a:r>
            <a:endParaRPr lang="en-US" sz="2200" u="sng" dirty="0">
              <a:solidFill>
                <a:schemeClr val="bg1"/>
              </a:solidFill>
              <a:latin typeface="Segoe Print" panose="02000600000000000000" pitchFamily="2" charset="0"/>
              <a:cs typeface="Arial" panose="020B0604020202020204" pitchFamily="34" charset="0"/>
              <a:sym typeface="Wingdings"/>
            </a:endParaRPr>
          </a:p>
        </p:txBody>
      </p:sp>
      <p:sp>
        <p:nvSpPr>
          <p:cNvPr id="13" name="TextBox 12"/>
          <p:cNvSpPr txBox="1"/>
          <p:nvPr/>
        </p:nvSpPr>
        <p:spPr>
          <a:xfrm>
            <a:off x="2075684" y="4049338"/>
            <a:ext cx="2446936" cy="461665"/>
          </a:xfrm>
          <a:prstGeom prst="rect">
            <a:avLst/>
          </a:prstGeom>
          <a:noFill/>
          <a:ln w="25400">
            <a:solidFill>
              <a:srgbClr val="FFFF00"/>
            </a:solidFill>
          </a:ln>
        </p:spPr>
        <p:txBody>
          <a:bodyPr wrap="square" rtlCol="0">
            <a:spAutoFit/>
          </a:bodyPr>
          <a:lstStyle/>
          <a:p>
            <a:r>
              <a:rPr lang="en-US" sz="2400" dirty="0">
                <a:solidFill>
                  <a:schemeClr val="bg1"/>
                </a:solidFill>
                <a:latin typeface="Segoe Print" panose="02000600000000000000" pitchFamily="2" charset="0"/>
                <a:cs typeface="Arial" panose="020B0604020202020204" pitchFamily="34" charset="0"/>
              </a:rPr>
              <a:t>High-Energies</a:t>
            </a:r>
          </a:p>
        </p:txBody>
      </p:sp>
      <p:sp>
        <p:nvSpPr>
          <p:cNvPr id="14" name="TextBox 13"/>
          <p:cNvSpPr txBox="1"/>
          <p:nvPr/>
        </p:nvSpPr>
        <p:spPr>
          <a:xfrm>
            <a:off x="729330" y="4739539"/>
            <a:ext cx="4830417" cy="1200329"/>
          </a:xfrm>
          <a:prstGeom prst="rect">
            <a:avLst/>
          </a:prstGeom>
          <a:noFill/>
        </p:spPr>
        <p:txBody>
          <a:bodyPr wrap="square" rtlCol="0">
            <a:spAutoFit/>
          </a:bodyPr>
          <a:lstStyle/>
          <a:p>
            <a:pPr marL="285750" indent="-285750" algn="ctr">
              <a:defRPr/>
            </a:pPr>
            <a:r>
              <a:rPr lang="en-US" sz="2400" dirty="0" err="1">
                <a:solidFill>
                  <a:srgbClr val="FFFF00"/>
                </a:solidFill>
                <a:latin typeface="Segoe Print" panose="02000600000000000000" pitchFamily="2" charset="0"/>
                <a:cs typeface="Arial" panose="020B0604020202020204" pitchFamily="34" charset="0"/>
                <a:sym typeface="Wingdings"/>
              </a:rPr>
              <a:t>Pevatrons</a:t>
            </a:r>
            <a:r>
              <a:rPr lang="en-US" sz="2400" dirty="0">
                <a:solidFill>
                  <a:srgbClr val="FFFF00"/>
                </a:solidFill>
                <a:latin typeface="Segoe Print" panose="02000600000000000000" pitchFamily="2" charset="0"/>
                <a:cs typeface="Arial" panose="020B0604020202020204" pitchFamily="34" charset="0"/>
                <a:sym typeface="Wingdings"/>
              </a:rPr>
              <a:t> </a:t>
            </a:r>
            <a:r>
              <a:rPr lang="en-US" sz="2400" dirty="0">
                <a:solidFill>
                  <a:schemeClr val="bg1"/>
                </a:solidFill>
                <a:latin typeface="Segoe Print" panose="02000600000000000000" pitchFamily="2" charset="0"/>
                <a:cs typeface="Arial" panose="020B0604020202020204" pitchFamily="34" charset="0"/>
                <a:sym typeface="Wingdings" panose="05000000000000000000" pitchFamily="2" charset="2"/>
              </a:rPr>
              <a:t> gamma-ray at E&gt;100 </a:t>
            </a:r>
            <a:r>
              <a:rPr lang="en-US" sz="2400" dirty="0" err="1">
                <a:solidFill>
                  <a:schemeClr val="bg1"/>
                </a:solidFill>
                <a:latin typeface="Segoe Print" panose="02000600000000000000" pitchFamily="2" charset="0"/>
                <a:cs typeface="Arial" panose="020B0604020202020204" pitchFamily="34" charset="0"/>
                <a:sym typeface="Wingdings" panose="05000000000000000000" pitchFamily="2" charset="2"/>
              </a:rPr>
              <a:t>TeV</a:t>
            </a:r>
            <a:r>
              <a:rPr lang="en-US" sz="2400" dirty="0">
                <a:solidFill>
                  <a:schemeClr val="bg1"/>
                </a:solidFill>
                <a:latin typeface="Segoe Print" panose="02000600000000000000" pitchFamily="2" charset="0"/>
                <a:cs typeface="Arial" panose="020B0604020202020204" pitchFamily="34" charset="0"/>
                <a:sym typeface="Wingdings" panose="05000000000000000000" pitchFamily="2" charset="2"/>
              </a:rPr>
              <a:t> can be only of hadronic origin (</a:t>
            </a:r>
            <a:r>
              <a:rPr lang="en-US" sz="2400" u="sng" dirty="0">
                <a:solidFill>
                  <a:schemeClr val="bg1"/>
                </a:solidFill>
                <a:latin typeface="Segoe Print" panose="02000600000000000000" pitchFamily="2" charset="0"/>
                <a:cs typeface="Arial" panose="020B0604020202020204" pitchFamily="34" charset="0"/>
                <a:sym typeface="Wingdings" panose="05000000000000000000" pitchFamily="2" charset="2"/>
              </a:rPr>
              <a:t>should be...)</a:t>
            </a:r>
            <a:endParaRPr lang="en-US" sz="2400" dirty="0">
              <a:solidFill>
                <a:srgbClr val="FFC000"/>
              </a:solidFill>
              <a:latin typeface="Segoe Print" panose="02000600000000000000" pitchFamily="2" charset="0"/>
              <a:cs typeface="Arial" panose="020B0604020202020204" pitchFamily="34" charset="0"/>
              <a:sym typeface="Wingdings"/>
            </a:endParaRPr>
          </a:p>
        </p:txBody>
      </p:sp>
      <p:grpSp>
        <p:nvGrpSpPr>
          <p:cNvPr id="3" name="Gruppo 2"/>
          <p:cNvGrpSpPr/>
          <p:nvPr/>
        </p:nvGrpSpPr>
        <p:grpSpPr>
          <a:xfrm>
            <a:off x="8641269" y="728675"/>
            <a:ext cx="3387260" cy="2505610"/>
            <a:chOff x="7339039" y="2306369"/>
            <a:chExt cx="3305125" cy="2065704"/>
          </a:xfrm>
        </p:grpSpPr>
        <p:pic>
          <p:nvPicPr>
            <p:cNvPr id="11" name="Immagin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9039" y="2306369"/>
              <a:ext cx="3305125" cy="2065704"/>
            </a:xfrm>
            <a:prstGeom prst="rect">
              <a:avLst/>
            </a:prstGeom>
          </p:spPr>
        </p:pic>
        <p:sp>
          <p:nvSpPr>
            <p:cNvPr id="12" name="Ovale 16"/>
            <p:cNvSpPr/>
            <p:nvPr/>
          </p:nvSpPr>
          <p:spPr>
            <a:xfrm>
              <a:off x="9332616" y="2985684"/>
              <a:ext cx="307871" cy="298686"/>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a:solidFill>
                  <a:srgbClr val="FF33CC"/>
                </a:solidFill>
                <a:latin typeface="Segoe Print" panose="02000600000000000000" pitchFamily="2" charset="0"/>
                <a:cs typeface="Arial" panose="020B0604020202020204" pitchFamily="34" charset="0"/>
              </a:endParaRPr>
            </a:p>
          </p:txBody>
        </p:sp>
        <p:sp>
          <p:nvSpPr>
            <p:cNvPr id="16" name="Connettore 1 10"/>
            <p:cNvSpPr/>
            <p:nvPr/>
          </p:nvSpPr>
          <p:spPr>
            <a:xfrm>
              <a:off x="9493177" y="2336245"/>
              <a:ext cx="15962" cy="1879871"/>
            </a:xfrm>
            <a:prstGeom prst="line">
              <a:avLst/>
            </a:prstGeom>
            <a:noFill/>
            <a:ln w="0">
              <a:solidFill>
                <a:srgbClr val="FF0000"/>
              </a:solidFill>
              <a:prstDash val="solid"/>
            </a:ln>
          </p:spPr>
          <p:txBody>
            <a:bodyPr lIns="81639" tIns="40820" rIns="81639" bIns="40820" anchor="ctr" anchorCtr="1" compatLnSpc="0"/>
            <a:lstStyle/>
            <a:p>
              <a:pPr hangingPunct="0">
                <a:defRPr/>
              </a:pPr>
              <a:endParaRPr lang="it-IT" sz="1400" dirty="0">
                <a:latin typeface="Segoe Print" panose="02000600000000000000" pitchFamily="2" charset="0"/>
                <a:ea typeface="Droid Sans Fallback" pitchFamily="2"/>
                <a:cs typeface="Arial" panose="020B0604020202020204" pitchFamily="34" charset="0"/>
              </a:endParaRPr>
            </a:p>
          </p:txBody>
        </p:sp>
        <p:sp>
          <p:nvSpPr>
            <p:cNvPr id="17" name="TextBox 16"/>
            <p:cNvSpPr txBox="1"/>
            <p:nvPr/>
          </p:nvSpPr>
          <p:spPr>
            <a:xfrm>
              <a:off x="9067030" y="2595807"/>
              <a:ext cx="1075618" cy="295982"/>
            </a:xfrm>
            <a:prstGeom prst="rect">
              <a:avLst/>
            </a:prstGeom>
            <a:noFill/>
          </p:spPr>
          <p:txBody>
            <a:bodyPr wrap="square" rtlCol="0">
              <a:spAutoFit/>
            </a:bodyPr>
            <a:lstStyle/>
            <a:p>
              <a:r>
                <a:rPr lang="en-US" sz="1400" dirty="0">
                  <a:solidFill>
                    <a:srgbClr val="FF0000"/>
                  </a:solidFill>
                  <a:latin typeface="Segoe Print" panose="02000600000000000000" pitchFamily="2" charset="0"/>
                  <a:cs typeface="Arial" panose="020B0604020202020204" pitchFamily="34" charset="0"/>
                </a:rPr>
                <a:t>200 MeV</a:t>
              </a:r>
            </a:p>
          </p:txBody>
        </p:sp>
      </p:grpSp>
      <p:grpSp>
        <p:nvGrpSpPr>
          <p:cNvPr id="15" name="Gruppo 14"/>
          <p:cNvGrpSpPr/>
          <p:nvPr/>
        </p:nvGrpSpPr>
        <p:grpSpPr>
          <a:xfrm>
            <a:off x="6292112" y="3585361"/>
            <a:ext cx="4726660" cy="3135900"/>
            <a:chOff x="4578349" y="476250"/>
            <a:chExt cx="4500563" cy="3068637"/>
          </a:xfrm>
        </p:grpSpPr>
        <p:sp>
          <p:nvSpPr>
            <p:cNvPr id="24" name="Titolo 2"/>
            <p:cNvSpPr txBox="1">
              <a:spLocks/>
            </p:cNvSpPr>
            <p:nvPr/>
          </p:nvSpPr>
          <p:spPr>
            <a:xfrm>
              <a:off x="5199063" y="696913"/>
              <a:ext cx="815975" cy="327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ct val="45000"/>
                <a:buFont typeface="StarSymbol" charset="0"/>
                <a:buNone/>
              </a:pPr>
              <a:r>
                <a:rPr lang="it-IT" sz="1500" dirty="0">
                  <a:solidFill>
                    <a:srgbClr val="FF0000"/>
                  </a:solidFill>
                  <a:latin typeface="Calibri" charset="0"/>
                </a:rPr>
                <a:t>CAS A</a:t>
              </a:r>
            </a:p>
          </p:txBody>
        </p:sp>
        <p:sp>
          <p:nvSpPr>
            <p:cNvPr id="25" name="CasellaDiTesto 25"/>
            <p:cNvSpPr txBox="1">
              <a:spLocks noChangeArrowheads="1"/>
            </p:cNvSpPr>
            <p:nvPr/>
          </p:nvSpPr>
          <p:spPr bwMode="auto">
            <a:xfrm>
              <a:off x="4822825" y="930275"/>
              <a:ext cx="1549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600" dirty="0">
                  <a:solidFill>
                    <a:srgbClr val="FF0000"/>
                  </a:solidFill>
                </a:rPr>
                <a:t>Abdo et al. 2010</a:t>
              </a:r>
            </a:p>
          </p:txBody>
        </p:sp>
        <p:pic>
          <p:nvPicPr>
            <p:cNvPr id="27" name="Immagin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8349" y="485775"/>
              <a:ext cx="4500563" cy="30591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9" name="Titolo 2"/>
            <p:cNvSpPr txBox="1">
              <a:spLocks/>
            </p:cNvSpPr>
            <p:nvPr/>
          </p:nvSpPr>
          <p:spPr bwMode="auto">
            <a:xfrm>
              <a:off x="5194300" y="549275"/>
              <a:ext cx="1727200" cy="3000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buSzPct val="45000"/>
                <a:buFont typeface="StarSymbol" charset="0"/>
                <a:buNone/>
              </a:pPr>
              <a:endParaRPr lang="en-US" sz="1600" dirty="0">
                <a:solidFill>
                  <a:srgbClr val="FF0000"/>
                </a:solidFill>
              </a:endParaRPr>
            </a:p>
          </p:txBody>
        </p:sp>
        <p:sp>
          <p:nvSpPr>
            <p:cNvPr id="30" name="Rettangolo 3"/>
            <p:cNvSpPr>
              <a:spLocks noChangeArrowheads="1"/>
            </p:cNvSpPr>
            <p:nvPr/>
          </p:nvSpPr>
          <p:spPr bwMode="auto">
            <a:xfrm>
              <a:off x="5194300" y="476250"/>
              <a:ext cx="1813632" cy="572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buFont typeface="StarSymbol" charset="0"/>
                <a:buNone/>
              </a:pPr>
              <a:r>
                <a:rPr lang="it-IT" sz="1600" dirty="0">
                  <a:solidFill>
                    <a:srgbClr val="FF0000"/>
                  </a:solidFill>
                </a:rPr>
                <a:t>            Tycho</a:t>
              </a:r>
            </a:p>
            <a:p>
              <a:pPr>
                <a:buFont typeface="StarSymbol" charset="0"/>
                <a:buNone/>
              </a:pPr>
              <a:r>
                <a:rPr lang="it-IT" sz="1600" dirty="0">
                  <a:solidFill>
                    <a:srgbClr val="FF0000"/>
                  </a:solidFill>
                </a:rPr>
                <a:t>Giordano et al. 2012</a:t>
              </a:r>
            </a:p>
          </p:txBody>
        </p:sp>
        <p:sp>
          <p:nvSpPr>
            <p:cNvPr id="31" name="Connettore 1 31"/>
            <p:cNvSpPr/>
            <p:nvPr/>
          </p:nvSpPr>
          <p:spPr>
            <a:xfrm>
              <a:off x="8643938" y="549275"/>
              <a:ext cx="0" cy="2592388"/>
            </a:xfrm>
            <a:prstGeom prst="line">
              <a:avLst/>
            </a:prstGeom>
            <a:noFill/>
            <a:ln w="0">
              <a:solidFill>
                <a:srgbClr val="FF0000"/>
              </a:solidFill>
              <a:prstDash val="solid"/>
            </a:ln>
          </p:spPr>
          <p:txBody>
            <a:bodyPr lIns="81639" tIns="40820" rIns="81639" bIns="40820" anchor="ctr" anchorCtr="1" compatLnSpc="0"/>
            <a:lstStyle/>
            <a:p>
              <a:pPr fontAlgn="auto" hangingPunct="0">
                <a:spcBef>
                  <a:spcPts val="0"/>
                </a:spcBef>
                <a:spcAft>
                  <a:spcPts val="0"/>
                </a:spcAft>
                <a:defRPr/>
              </a:pPr>
              <a:endParaRPr lang="it-IT" sz="1600" dirty="0">
                <a:latin typeface="Arial" pitchFamily="18"/>
                <a:ea typeface="Droid Sans Fallback" pitchFamily="2"/>
                <a:cs typeface="Lohit Hindi" pitchFamily="2"/>
              </a:endParaRPr>
            </a:p>
          </p:txBody>
        </p:sp>
      </p:grpSp>
      <p:sp>
        <p:nvSpPr>
          <p:cNvPr id="32" name="Rettangolo 24"/>
          <p:cNvSpPr/>
          <p:nvPr/>
        </p:nvSpPr>
        <p:spPr>
          <a:xfrm>
            <a:off x="2189181" y="20904"/>
            <a:ext cx="7907934"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CR Acceleration: </a:t>
            </a:r>
            <a:r>
              <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direct</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evidences</a:t>
            </a:r>
          </a:p>
        </p:txBody>
      </p:sp>
      <p:grpSp>
        <p:nvGrpSpPr>
          <p:cNvPr id="6" name="Gruppo 5"/>
          <p:cNvGrpSpPr/>
          <p:nvPr/>
        </p:nvGrpSpPr>
        <p:grpSpPr>
          <a:xfrm>
            <a:off x="5247249" y="728675"/>
            <a:ext cx="3394020" cy="2505610"/>
            <a:chOff x="229890" y="4455338"/>
            <a:chExt cx="3188156" cy="2310258"/>
          </a:xfrm>
        </p:grpSpPr>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890" y="4455338"/>
              <a:ext cx="3188156" cy="2310258"/>
            </a:xfrm>
            <a:prstGeom prst="rect">
              <a:avLst/>
            </a:prstGeom>
          </p:spPr>
        </p:pic>
        <p:sp>
          <p:nvSpPr>
            <p:cNvPr id="36" name="Connettore 1 10"/>
            <p:cNvSpPr/>
            <p:nvPr/>
          </p:nvSpPr>
          <p:spPr>
            <a:xfrm>
              <a:off x="1700539" y="4521900"/>
              <a:ext cx="37518" cy="2000407"/>
            </a:xfrm>
            <a:prstGeom prst="line">
              <a:avLst/>
            </a:prstGeom>
            <a:noFill/>
            <a:ln w="0">
              <a:solidFill>
                <a:srgbClr val="FF0000"/>
              </a:solidFill>
              <a:prstDash val="solid"/>
            </a:ln>
          </p:spPr>
          <p:txBody>
            <a:bodyPr lIns="81639" tIns="40820" rIns="81639" bIns="40820" anchor="ctr" anchorCtr="1" compatLnSpc="0"/>
            <a:lstStyle/>
            <a:p>
              <a:pPr fontAlgn="auto" hangingPunct="0">
                <a:spcBef>
                  <a:spcPts val="0"/>
                </a:spcBef>
                <a:spcAft>
                  <a:spcPts val="0"/>
                </a:spcAft>
                <a:defRPr/>
              </a:pPr>
              <a:endParaRPr lang="it-IT" dirty="0"/>
            </a:p>
          </p:txBody>
        </p:sp>
        <p:sp>
          <p:nvSpPr>
            <p:cNvPr id="37" name="TextBox 7"/>
            <p:cNvSpPr txBox="1"/>
            <p:nvPr/>
          </p:nvSpPr>
          <p:spPr>
            <a:xfrm>
              <a:off x="1211377" y="5553430"/>
              <a:ext cx="1169334" cy="369332"/>
            </a:xfrm>
            <a:prstGeom prst="rect">
              <a:avLst/>
            </a:prstGeom>
            <a:noFill/>
          </p:spPr>
          <p:txBody>
            <a:bodyPr wrap="square" rtlCol="0">
              <a:spAutoFit/>
            </a:bodyPr>
            <a:lstStyle/>
            <a:p>
              <a:r>
                <a:rPr lang="en-US" dirty="0">
                  <a:solidFill>
                    <a:srgbClr val="FF0000"/>
                  </a:solidFill>
                </a:rPr>
                <a:t>67,5 MeV</a:t>
              </a:r>
            </a:p>
          </p:txBody>
        </p:sp>
      </p:grpSp>
    </p:spTree>
    <p:extLst>
      <p:ext uri="{BB962C8B-B14F-4D97-AF65-F5344CB8AC3E}">
        <p14:creationId xmlns:p14="http://schemas.microsoft.com/office/powerpoint/2010/main" val="92694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4">
            <a:extLst>
              <a:ext uri="{FF2B5EF4-FFF2-40B4-BE49-F238E27FC236}">
                <a16:creationId xmlns:a16="http://schemas.microsoft.com/office/drawing/2014/main" id="{95C6E2AD-F1E1-4A55-7751-3ACAFFE47F31}"/>
              </a:ext>
            </a:extLst>
          </p:cNvPr>
          <p:cNvSpPr/>
          <p:nvPr/>
        </p:nvSpPr>
        <p:spPr>
          <a:xfrm>
            <a:off x="1810094" y="20904"/>
            <a:ext cx="8666154"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Supernova Remnants: Low-Energies</a:t>
            </a:r>
          </a:p>
        </p:txBody>
      </p:sp>
      <p:grpSp>
        <p:nvGrpSpPr>
          <p:cNvPr id="3" name="Gruppo 2">
            <a:extLst>
              <a:ext uri="{FF2B5EF4-FFF2-40B4-BE49-F238E27FC236}">
                <a16:creationId xmlns:a16="http://schemas.microsoft.com/office/drawing/2014/main" id="{3CB21157-577E-9E79-3232-FC39B30FA639}"/>
              </a:ext>
            </a:extLst>
          </p:cNvPr>
          <p:cNvGrpSpPr/>
          <p:nvPr/>
        </p:nvGrpSpPr>
        <p:grpSpPr>
          <a:xfrm>
            <a:off x="33981" y="589410"/>
            <a:ext cx="4000616" cy="3135303"/>
            <a:chOff x="3525397" y="667235"/>
            <a:chExt cx="5303519" cy="3604319"/>
          </a:xfrm>
        </p:grpSpPr>
        <p:pic>
          <p:nvPicPr>
            <p:cNvPr id="4" name="Immagine 3">
              <a:extLst>
                <a:ext uri="{FF2B5EF4-FFF2-40B4-BE49-F238E27FC236}">
                  <a16:creationId xmlns:a16="http://schemas.microsoft.com/office/drawing/2014/main" id="{E28D0C9C-83D3-F54C-E368-29D0E74D4C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5397" y="667235"/>
              <a:ext cx="5303519" cy="3604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onnettore 1 10">
              <a:extLst>
                <a:ext uri="{FF2B5EF4-FFF2-40B4-BE49-F238E27FC236}">
                  <a16:creationId xmlns:a16="http://schemas.microsoft.com/office/drawing/2014/main" id="{A067E12E-FE95-C317-0188-C8C3994B3383}"/>
                </a:ext>
              </a:extLst>
            </p:cNvPr>
            <p:cNvSpPr/>
            <p:nvPr/>
          </p:nvSpPr>
          <p:spPr>
            <a:xfrm>
              <a:off x="5249694" y="862151"/>
              <a:ext cx="13062" cy="3082833"/>
            </a:xfrm>
            <a:prstGeom prst="line">
              <a:avLst/>
            </a:prstGeom>
            <a:noFill/>
            <a:ln w="0">
              <a:solidFill>
                <a:srgbClr val="FF0000"/>
              </a:solidFill>
              <a:prstDash val="solid"/>
            </a:ln>
          </p:spPr>
          <p:txBody>
            <a:bodyPr lIns="81639" tIns="40820" rIns="81639" bIns="40820" anchor="ctr" anchorCtr="1" compatLnSpc="0"/>
            <a:lstStyle/>
            <a:p>
              <a:pPr fontAlgn="auto" hangingPunct="0">
                <a:spcBef>
                  <a:spcPts val="0"/>
                </a:spcBef>
                <a:spcAft>
                  <a:spcPts val="0"/>
                </a:spcAft>
                <a:defRPr/>
              </a:pPr>
              <a:endParaRPr lang="it-IT" sz="1600" dirty="0">
                <a:latin typeface="Arial" pitchFamily="18"/>
                <a:ea typeface="Droid Sans Fallback" pitchFamily="2"/>
                <a:cs typeface="Lohit Hindi" pitchFamily="2"/>
              </a:endParaRPr>
            </a:p>
          </p:txBody>
        </p:sp>
      </p:grpSp>
      <p:grpSp>
        <p:nvGrpSpPr>
          <p:cNvPr id="6" name="Gruppo 5">
            <a:extLst>
              <a:ext uri="{FF2B5EF4-FFF2-40B4-BE49-F238E27FC236}">
                <a16:creationId xmlns:a16="http://schemas.microsoft.com/office/drawing/2014/main" id="{6589A984-B09C-DB2E-CADC-B69CA7DC128D}"/>
              </a:ext>
            </a:extLst>
          </p:cNvPr>
          <p:cNvGrpSpPr/>
          <p:nvPr/>
        </p:nvGrpSpPr>
        <p:grpSpPr>
          <a:xfrm>
            <a:off x="4034597" y="589411"/>
            <a:ext cx="4014705" cy="3135304"/>
            <a:chOff x="217218" y="1753053"/>
            <a:chExt cx="4502641" cy="2528936"/>
          </a:xfrm>
        </p:grpSpPr>
        <p:pic>
          <p:nvPicPr>
            <p:cNvPr id="7" name="Immagine 6">
              <a:extLst>
                <a:ext uri="{FF2B5EF4-FFF2-40B4-BE49-F238E27FC236}">
                  <a16:creationId xmlns:a16="http://schemas.microsoft.com/office/drawing/2014/main" id="{DF0D1747-6E09-8BD5-2585-994678398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18" y="1753053"/>
              <a:ext cx="4502641" cy="2528936"/>
            </a:xfrm>
            <a:prstGeom prst="rect">
              <a:avLst/>
            </a:prstGeom>
          </p:spPr>
        </p:pic>
        <p:sp>
          <p:nvSpPr>
            <p:cNvPr id="8" name="TextBox 4">
              <a:extLst>
                <a:ext uri="{FF2B5EF4-FFF2-40B4-BE49-F238E27FC236}">
                  <a16:creationId xmlns:a16="http://schemas.microsoft.com/office/drawing/2014/main" id="{BC0D41C0-DD88-195E-AC43-3041AE00DDA6}"/>
                </a:ext>
              </a:extLst>
            </p:cNvPr>
            <p:cNvSpPr txBox="1">
              <a:spLocks noChangeArrowheads="1"/>
            </p:cNvSpPr>
            <p:nvPr/>
          </p:nvSpPr>
          <p:spPr bwMode="auto">
            <a:xfrm>
              <a:off x="217218" y="1753053"/>
              <a:ext cx="3194147" cy="2730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600" b="1" dirty="0">
                  <a:solidFill>
                    <a:schemeClr val="accent2"/>
                  </a:solidFill>
                  <a:latin typeface="MV Boli" charset="0"/>
                  <a:cs typeface="MV Boli" charset="0"/>
                </a:rPr>
                <a:t>Ackermann et al. (2013)</a:t>
              </a:r>
            </a:p>
          </p:txBody>
        </p:sp>
        <p:sp>
          <p:nvSpPr>
            <p:cNvPr id="9" name="Connettore 1 10">
              <a:extLst>
                <a:ext uri="{FF2B5EF4-FFF2-40B4-BE49-F238E27FC236}">
                  <a16:creationId xmlns:a16="http://schemas.microsoft.com/office/drawing/2014/main" id="{D2937F4E-7247-AFEE-764F-391AF06ED762}"/>
                </a:ext>
              </a:extLst>
            </p:cNvPr>
            <p:cNvSpPr/>
            <p:nvPr/>
          </p:nvSpPr>
          <p:spPr>
            <a:xfrm flipH="1">
              <a:off x="1627997" y="1887559"/>
              <a:ext cx="8431" cy="2088462"/>
            </a:xfrm>
            <a:prstGeom prst="line">
              <a:avLst/>
            </a:prstGeom>
            <a:noFill/>
            <a:ln w="0">
              <a:solidFill>
                <a:srgbClr val="FF0000"/>
              </a:solidFill>
              <a:prstDash val="solid"/>
            </a:ln>
          </p:spPr>
          <p:txBody>
            <a:bodyPr lIns="81639" tIns="40820" rIns="81639" bIns="40820" anchor="ctr" anchorCtr="1" compatLnSpc="0"/>
            <a:lstStyle/>
            <a:p>
              <a:pPr fontAlgn="auto" hangingPunct="0">
                <a:spcBef>
                  <a:spcPts val="0"/>
                </a:spcBef>
                <a:spcAft>
                  <a:spcPts val="0"/>
                </a:spcAft>
                <a:defRPr/>
              </a:pPr>
              <a:endParaRPr lang="it-IT" sz="1600" dirty="0">
                <a:latin typeface="Arial" pitchFamily="18"/>
                <a:ea typeface="Droid Sans Fallback" pitchFamily="2"/>
                <a:cs typeface="Lohit Hindi" pitchFamily="2"/>
              </a:endParaRPr>
            </a:p>
          </p:txBody>
        </p:sp>
      </p:grpSp>
      <p:sp>
        <p:nvSpPr>
          <p:cNvPr id="10" name="TextBox 3">
            <a:extLst>
              <a:ext uri="{FF2B5EF4-FFF2-40B4-BE49-F238E27FC236}">
                <a16:creationId xmlns:a16="http://schemas.microsoft.com/office/drawing/2014/main" id="{2FB70A2D-867F-E80D-45C8-7D4229DE98DC}"/>
              </a:ext>
            </a:extLst>
          </p:cNvPr>
          <p:cNvSpPr txBox="1">
            <a:spLocks noChangeArrowheads="1"/>
          </p:cNvSpPr>
          <p:nvPr/>
        </p:nvSpPr>
        <p:spPr bwMode="auto">
          <a:xfrm>
            <a:off x="1486651" y="2701974"/>
            <a:ext cx="2450037"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b="1" dirty="0">
                <a:solidFill>
                  <a:schemeClr val="accent2"/>
                </a:solidFill>
                <a:latin typeface="Segoe Print" panose="02000600000000000000" pitchFamily="2" charset="0"/>
                <a:cs typeface="MV Boli" charset="0"/>
              </a:rPr>
              <a:t>Giuliani, MC et al. 2011</a:t>
            </a:r>
          </a:p>
          <a:p>
            <a:pPr eaLnBrk="1" hangingPunct="1"/>
            <a:r>
              <a:rPr lang="it-IT" sz="1400" b="1" dirty="0">
                <a:solidFill>
                  <a:schemeClr val="accent2"/>
                </a:solidFill>
                <a:latin typeface="Segoe Print" panose="02000600000000000000" pitchFamily="2" charset="0"/>
                <a:cs typeface="MV Boli" charset="0"/>
              </a:rPr>
              <a:t>Cardillo et al. 2014</a:t>
            </a:r>
          </a:p>
          <a:p>
            <a:pPr eaLnBrk="1" hangingPunct="1"/>
            <a:r>
              <a:rPr lang="it-IT" sz="1400" b="1" dirty="0" err="1">
                <a:solidFill>
                  <a:schemeClr val="accent2"/>
                </a:solidFill>
                <a:latin typeface="Segoe Print" panose="02000600000000000000" pitchFamily="2" charset="0"/>
                <a:cs typeface="MV Boli" charset="0"/>
              </a:rPr>
              <a:t>Ackermann</a:t>
            </a:r>
            <a:r>
              <a:rPr lang="it-IT" sz="1400" b="1" dirty="0">
                <a:solidFill>
                  <a:schemeClr val="accent2"/>
                </a:solidFill>
                <a:latin typeface="Segoe Print" panose="02000600000000000000" pitchFamily="2" charset="0"/>
                <a:cs typeface="MV Boli" charset="0"/>
              </a:rPr>
              <a:t> et al. 2013</a:t>
            </a:r>
          </a:p>
        </p:txBody>
      </p:sp>
      <p:pic>
        <p:nvPicPr>
          <p:cNvPr id="13" name="Immagine 12" descr="Immagine che contiene oggetto da esterni, stella&#10;&#10;Descrizione generata automaticamente">
            <a:extLst>
              <a:ext uri="{FF2B5EF4-FFF2-40B4-BE49-F238E27FC236}">
                <a16:creationId xmlns:a16="http://schemas.microsoft.com/office/drawing/2014/main" id="{93AAFF1C-0A82-BF70-76A8-BFEFA76DED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074446" y="546642"/>
            <a:ext cx="932089" cy="1017622"/>
          </a:xfrm>
          <a:prstGeom prst="rect">
            <a:avLst/>
          </a:prstGeom>
        </p:spPr>
      </p:pic>
      <p:pic>
        <p:nvPicPr>
          <p:cNvPr id="14" name="Picture 5" descr="castelletti">
            <a:extLst>
              <a:ext uri="{FF2B5EF4-FFF2-40B4-BE49-F238E27FC236}">
                <a16:creationId xmlns:a16="http://schemas.microsoft.com/office/drawing/2014/main" id="{28EC214B-FB0F-5168-3456-9CD18786D49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74" r="3553" b="3959"/>
          <a:stretch/>
        </p:blipFill>
        <p:spPr bwMode="auto">
          <a:xfrm>
            <a:off x="6965" y="589408"/>
            <a:ext cx="762290" cy="932088"/>
          </a:xfrm>
          <a:prstGeom prst="rect">
            <a:avLst/>
          </a:prstGeom>
          <a:noFill/>
          <a:extLst>
            <a:ext uri="{909E8E84-426E-40DD-AFC4-6F175D3DCCD1}">
              <a14:hiddenFill xmlns:a14="http://schemas.microsoft.com/office/drawing/2010/main">
                <a:solidFill>
                  <a:srgbClr val="FFFFFF"/>
                </a:solidFill>
              </a14:hiddenFill>
            </a:ext>
          </a:extLst>
        </p:spPr>
      </p:pic>
      <p:pic>
        <p:nvPicPr>
          <p:cNvPr id="22" name="Immagine 21">
            <a:extLst>
              <a:ext uri="{FF2B5EF4-FFF2-40B4-BE49-F238E27FC236}">
                <a16:creationId xmlns:a16="http://schemas.microsoft.com/office/drawing/2014/main" id="{9005CAA0-3775-A67A-B1D6-FF36E6D2E8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6519" y="3802537"/>
            <a:ext cx="4085481" cy="3054683"/>
          </a:xfrm>
          <a:prstGeom prst="rect">
            <a:avLst/>
          </a:prstGeom>
        </p:spPr>
      </p:pic>
      <p:sp>
        <p:nvSpPr>
          <p:cNvPr id="23" name="TextBox 18">
            <a:extLst>
              <a:ext uri="{FF2B5EF4-FFF2-40B4-BE49-F238E27FC236}">
                <a16:creationId xmlns:a16="http://schemas.microsoft.com/office/drawing/2014/main" id="{5E12FD63-2DF5-E2E7-4633-AAA813C28976}"/>
              </a:ext>
            </a:extLst>
          </p:cNvPr>
          <p:cNvSpPr txBox="1"/>
          <p:nvPr/>
        </p:nvSpPr>
        <p:spPr>
          <a:xfrm>
            <a:off x="8197263" y="711948"/>
            <a:ext cx="3776535" cy="2677656"/>
          </a:xfrm>
          <a:prstGeom prst="rect">
            <a:avLst/>
          </a:prstGeom>
          <a:noFill/>
          <a:ln>
            <a:solidFill>
              <a:srgbClr val="FFDB00"/>
            </a:solidFill>
          </a:ln>
        </p:spPr>
        <p:txBody>
          <a:bodyPr wrap="square" rtlCol="0">
            <a:spAutoFit/>
          </a:bodyPr>
          <a:lstStyle/>
          <a:p>
            <a:pPr algn="ctr"/>
            <a:r>
              <a:rPr lang="en-US" sz="2400" dirty="0">
                <a:solidFill>
                  <a:schemeClr val="bg1"/>
                </a:solidFill>
                <a:latin typeface="Segoe Print" panose="02000600000000000000" pitchFamily="2" charset="0"/>
                <a:cs typeface="Lucida Sans"/>
              </a:rPr>
              <a:t>Gamma-ray emission below 200 MeV detected by AGILE from the SNR W44, then confirmed by Fermi-LAT also in IC443</a:t>
            </a:r>
          </a:p>
        </p:txBody>
      </p:sp>
      <mc:AlternateContent xmlns:mc="http://schemas.openxmlformats.org/markup-compatibility/2006">
        <mc:Choice xmlns:a14="http://schemas.microsoft.com/office/drawing/2010/main" Requires="a14">
          <p:sp>
            <p:nvSpPr>
              <p:cNvPr id="24" name="TextBox 7">
                <a:extLst>
                  <a:ext uri="{FF2B5EF4-FFF2-40B4-BE49-F238E27FC236}">
                    <a16:creationId xmlns:a16="http://schemas.microsoft.com/office/drawing/2014/main" id="{07E6F94C-B281-B73E-B51A-D34C3BBFC651}"/>
                  </a:ext>
                </a:extLst>
              </p:cNvPr>
              <p:cNvSpPr txBox="1"/>
              <p:nvPr/>
            </p:nvSpPr>
            <p:spPr>
              <a:xfrm>
                <a:off x="247333" y="3893891"/>
                <a:ext cx="7614773" cy="1672317"/>
              </a:xfrm>
              <a:prstGeom prst="rect">
                <a:avLst/>
              </a:prstGeom>
              <a:noFill/>
              <a:ln w="22225">
                <a:noFill/>
              </a:ln>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white"/>
                    </a:solidFill>
                    <a:effectLst/>
                    <a:uLnTx/>
                    <a:uFillTx/>
                    <a:latin typeface="Segoe Print" panose="02000600000000000000" pitchFamily="2" charset="0"/>
                    <a:sym typeface="Wingdings"/>
                  </a:rPr>
                  <a:t>Presence of a broken PL and of a very steep HE spectral index </a:t>
                </a:r>
                <a:r>
                  <a:rPr kumimoji="0" lang="en-US" sz="1700" b="0" i="0" u="none" strike="noStrike" kern="1200" cap="none" spc="0" normalizeH="0" baseline="0" noProof="0" dirty="0">
                    <a:ln>
                      <a:noFill/>
                    </a:ln>
                    <a:solidFill>
                      <a:prstClr val="white"/>
                    </a:solidFill>
                    <a:effectLst/>
                    <a:uLnTx/>
                    <a:uFillTx/>
                    <a:latin typeface="Segoe Print" panose="02000600000000000000" pitchFamily="2" charset="0"/>
                    <a:sym typeface="Wingdings" panose="05000000000000000000" pitchFamily="2" charset="2"/>
                  </a:rPr>
                  <a:t></a:t>
                </a:r>
                <a:r>
                  <a:rPr kumimoji="0" lang="en-US" sz="1700" b="0" i="0" u="none" strike="noStrike" kern="1200" cap="none" spc="0" normalizeH="0" baseline="0" noProof="0" dirty="0">
                    <a:ln>
                      <a:noFill/>
                    </a:ln>
                    <a:solidFill>
                      <a:prstClr val="white"/>
                    </a:solidFill>
                    <a:effectLst/>
                    <a:uLnTx/>
                    <a:uFillTx/>
                    <a:latin typeface="Segoe Print" panose="02000600000000000000" pitchFamily="2" charset="0"/>
                    <a:sym typeface="Wingdings"/>
                  </a:rPr>
                  <a:t> </a:t>
                </a:r>
                <a:r>
                  <a:rPr kumimoji="0" lang="en-US" sz="1700" b="0" i="0" u="none" strike="noStrike" kern="1200" cap="none" spc="0" normalizeH="0" baseline="0" noProof="0" dirty="0">
                    <a:ln>
                      <a:noFill/>
                    </a:ln>
                    <a:solidFill>
                      <a:srgbClr val="FFC000"/>
                    </a:solidFill>
                    <a:effectLst/>
                    <a:uLnTx/>
                    <a:uFillTx/>
                    <a:latin typeface="Segoe Print" panose="02000600000000000000" pitchFamily="2" charset="0"/>
                    <a:sym typeface="Wingdings"/>
                  </a:rPr>
                  <a:t>not expected from diffusive shock acceleration theory</a:t>
                </a:r>
                <a:r>
                  <a:rPr kumimoji="0" lang="en-US" sz="1700" b="0" i="0" u="none" strike="noStrike" kern="1200" cap="none" spc="0" normalizeH="0" baseline="0" noProof="0" dirty="0">
                    <a:ln>
                      <a:noFill/>
                    </a:ln>
                    <a:solidFill>
                      <a:srgbClr val="FFFF00"/>
                    </a:solidFill>
                    <a:effectLst/>
                    <a:uLnTx/>
                    <a:uFillTx/>
                    <a:latin typeface="Segoe Print" panose="02000600000000000000" pitchFamily="2" charset="0"/>
                    <a:sym typeface="Wingdings"/>
                  </a:rPr>
                  <a:t>;</a:t>
                </a:r>
              </a:p>
              <a:p>
                <a:pPr marR="0" lvl="0" algn="ctr" defTabSz="914400" rtl="0" eaLnBrk="1" fontAlgn="auto" latinLnBrk="0" hangingPunct="1">
                  <a:lnSpc>
                    <a:spcPct val="100000"/>
                  </a:lnSpc>
                  <a:spcBef>
                    <a:spcPts val="0"/>
                  </a:spcBef>
                  <a:spcAft>
                    <a:spcPts val="0"/>
                  </a:spcAft>
                  <a:buClrTx/>
                  <a:buSzTx/>
                  <a:tabLst/>
                  <a:defRPr/>
                </a:pPr>
                <a:endParaRPr lang="en-US" sz="1700" dirty="0">
                  <a:solidFill>
                    <a:prstClr val="white"/>
                  </a:solidFill>
                  <a:latin typeface="Segoe Print" panose="02000600000000000000" pitchFamily="2" charset="0"/>
                  <a:sym typeface="Wingdings"/>
                </a:endParaRP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white"/>
                    </a:solidFill>
                    <a:effectLst/>
                    <a:uLnTx/>
                    <a:uFillTx/>
                    <a:latin typeface="Segoe Print" panose="02000600000000000000" pitchFamily="2" charset="0"/>
                    <a:sym typeface="Wingdings"/>
                  </a:rPr>
                  <a:t>The shock of middle-aged remnants are slow (vs &lt;</a:t>
                </a:r>
                <a:r>
                  <a:rPr kumimoji="0" lang="en-US" sz="1700" b="0" i="0" u="none" strike="noStrike" kern="1200" cap="none" spc="0" normalizeH="0" noProof="0" dirty="0">
                    <a:ln>
                      <a:noFill/>
                    </a:ln>
                    <a:solidFill>
                      <a:prstClr val="white"/>
                    </a:solidFill>
                    <a:effectLst/>
                    <a:uLnTx/>
                    <a:uFillTx/>
                    <a:latin typeface="Segoe Print" panose="02000600000000000000" pitchFamily="2" charset="0"/>
                    <a:sym typeface="Wingdings"/>
                  </a:rPr>
                  <a:t> 100 km/s</a:t>
                </a:r>
                <a:r>
                  <a:rPr kumimoji="0" lang="en-US" sz="1700" b="0" i="0" u="none" strike="noStrike" kern="1200" cap="none" spc="0" normalizeH="0" baseline="0" noProof="0" dirty="0">
                    <a:ln>
                      <a:noFill/>
                    </a:ln>
                    <a:solidFill>
                      <a:prstClr val="white"/>
                    </a:solidFill>
                    <a:effectLst/>
                    <a:uLnTx/>
                    <a:uFillTx/>
                    <a:latin typeface="Segoe Print" panose="02000600000000000000" pitchFamily="2" charset="0"/>
                    <a:sym typeface="Wingdings"/>
                  </a:rPr>
                  <a:t>)</a:t>
                </a:r>
                <a:r>
                  <a:rPr kumimoji="0" lang="en-US" sz="1700" b="0" i="0" u="none" strike="noStrike" kern="1200" cap="none" spc="0" normalizeH="0" baseline="0" noProof="0" dirty="0">
                    <a:ln>
                      <a:noFill/>
                    </a:ln>
                    <a:solidFill>
                      <a:prstClr val="white"/>
                    </a:solidFill>
                    <a:effectLst/>
                    <a:uLnTx/>
                    <a:uFillTx/>
                    <a:latin typeface="Segoe Print" panose="02000600000000000000" pitchFamily="2" charset="0"/>
                    <a:sym typeface="Wingdings" panose="05000000000000000000" pitchFamily="2" charset="2"/>
                  </a:rPr>
                  <a:t> </a:t>
                </a:r>
                <a:r>
                  <a:rPr kumimoji="0" lang="en-US" sz="1700" b="0" i="0" u="none" strike="noStrike" kern="1200" cap="none" spc="0" normalizeH="0" baseline="0" noProof="0" dirty="0">
                    <a:ln>
                      <a:noFill/>
                    </a:ln>
                    <a:solidFill>
                      <a:srgbClr val="FFC000"/>
                    </a:solidFill>
                    <a:effectLst/>
                    <a:uLnTx/>
                    <a:uFillTx/>
                    <a:latin typeface="Segoe Print" panose="02000600000000000000" pitchFamily="2" charset="0"/>
                    <a:sym typeface="Wingdings" panose="05000000000000000000" pitchFamily="2" charset="2"/>
                  </a:rPr>
                  <a:t>acceleration efficiency </a:t>
                </a:r>
                <a14:m>
                  <m:oMath xmlns:m="http://schemas.openxmlformats.org/officeDocument/2006/math">
                    <m:sSub>
                      <m:sSubPr>
                        <m:ctrlPr>
                          <a:rPr kumimoji="0" lang="it-IT" sz="1700" b="0" i="1" u="none" strike="noStrike" kern="1200" cap="none" spc="0" normalizeH="0" baseline="0" noProof="0" smtClean="0">
                            <a:ln>
                              <a:noFill/>
                            </a:ln>
                            <a:solidFill>
                              <a:schemeClr val="bg1"/>
                            </a:solidFill>
                            <a:effectLst/>
                            <a:uLnTx/>
                            <a:uFillTx/>
                            <a:latin typeface="Cambria Math" panose="02040503050406030204" pitchFamily="18" charset="0"/>
                            <a:sym typeface="Wingdings" panose="05000000000000000000" pitchFamily="2" charset="2"/>
                          </a:rPr>
                        </m:ctrlPr>
                      </m:sSubPr>
                      <m:e>
                        <m:r>
                          <a:rPr kumimoji="0" lang="it-IT" sz="1700" b="0" i="1" u="none" strike="noStrike" kern="1200" cap="none" spc="0" normalizeH="0" baseline="0" noProof="0">
                            <a:ln>
                              <a:noFill/>
                            </a:ln>
                            <a:solidFill>
                              <a:schemeClr val="bg1"/>
                            </a:solidFill>
                            <a:effectLst/>
                            <a:uLnTx/>
                            <a:uFillTx/>
                            <a:latin typeface="Cambria Math" panose="02040503050406030204" pitchFamily="18" charset="0"/>
                            <a:ea typeface="Cambria Math" panose="02040503050406030204" pitchFamily="18" charset="0"/>
                            <a:sym typeface="Wingdings" panose="05000000000000000000" pitchFamily="2" charset="2"/>
                          </a:rPr>
                          <m:t>𝜉</m:t>
                        </m:r>
                      </m:e>
                      <m:sub>
                        <m:r>
                          <a:rPr kumimoji="0" lang="it-IT" sz="1700" b="0" i="1" u="none" strike="noStrike" kern="1200" cap="none" spc="0" normalizeH="0" baseline="0" noProof="0">
                            <a:ln>
                              <a:noFill/>
                            </a:ln>
                            <a:solidFill>
                              <a:schemeClr val="bg1"/>
                            </a:solidFill>
                            <a:effectLst/>
                            <a:uLnTx/>
                            <a:uFillTx/>
                            <a:latin typeface="Cambria Math" panose="02040503050406030204" pitchFamily="18" charset="0"/>
                            <a:sym typeface="Wingdings" panose="05000000000000000000" pitchFamily="2" charset="2"/>
                          </a:rPr>
                          <m:t>𝐶𝑅</m:t>
                        </m:r>
                      </m:sub>
                    </m:sSub>
                  </m:oMath>
                </a14:m>
                <a:r>
                  <a:rPr kumimoji="0" lang="en-US" sz="1700" b="0" i="0" u="none" strike="noStrike" kern="1200" cap="none" spc="0" normalizeH="0" baseline="0" noProof="0" dirty="0">
                    <a:ln>
                      <a:noFill/>
                    </a:ln>
                    <a:solidFill>
                      <a:srgbClr val="FFFF00"/>
                    </a:solidFill>
                    <a:effectLst/>
                    <a:uLnTx/>
                    <a:uFillTx/>
                    <a:latin typeface="Segoe Print" panose="02000600000000000000" pitchFamily="2" charset="0"/>
                    <a:sym typeface="Wingdings" panose="05000000000000000000" pitchFamily="2" charset="2"/>
                  </a:rPr>
                  <a:t> </a:t>
                </a:r>
                <a:r>
                  <a:rPr kumimoji="0" lang="en-US" sz="1700" b="0" i="0" u="none" strike="noStrike" kern="1200" cap="none" spc="0" normalizeH="0" baseline="0" noProof="0" dirty="0">
                    <a:ln>
                      <a:noFill/>
                    </a:ln>
                    <a:solidFill>
                      <a:srgbClr val="FFC000"/>
                    </a:solidFill>
                    <a:effectLst/>
                    <a:uLnTx/>
                    <a:uFillTx/>
                    <a:latin typeface="Segoe Print" panose="02000600000000000000" pitchFamily="2" charset="0"/>
                    <a:sym typeface="Wingdings" panose="05000000000000000000" pitchFamily="2" charset="2"/>
                  </a:rPr>
                  <a:t>has to be too high in order to explain the emission</a:t>
                </a:r>
                <a:r>
                  <a:rPr kumimoji="0" lang="en-US" sz="1700" b="0" i="0" u="none" strike="noStrike" kern="1200" cap="none" spc="0" normalizeH="0" baseline="0" noProof="0" dirty="0">
                    <a:ln>
                      <a:noFill/>
                    </a:ln>
                    <a:solidFill>
                      <a:srgbClr val="FFFF00"/>
                    </a:solidFill>
                    <a:effectLst/>
                    <a:uLnTx/>
                    <a:uFillTx/>
                    <a:latin typeface="Segoe Print" panose="02000600000000000000" pitchFamily="2" charset="0"/>
                    <a:sym typeface="Wingdings" panose="05000000000000000000" pitchFamily="2" charset="2"/>
                  </a:rPr>
                  <a:t>: </a:t>
                </a:r>
                <a:r>
                  <a:rPr lang="en-US" sz="1700" dirty="0">
                    <a:solidFill>
                      <a:prstClr val="white"/>
                    </a:solidFill>
                    <a:latin typeface="Segoe Print" panose="02000600000000000000" pitchFamily="2" charset="0"/>
                    <a:sym typeface="Wingdings" panose="05000000000000000000" pitchFamily="2" charset="2"/>
                  </a:rPr>
                  <a:t>	</a:t>
                </a:r>
                <a14:m>
                  <m:oMath xmlns:m="http://schemas.openxmlformats.org/officeDocument/2006/math">
                    <m:sSub>
                      <m:sSubPr>
                        <m:ctrlPr>
                          <a:rPr kumimoji="0" lang="en-US" sz="1700" b="0" i="1" u="none" strike="noStrike" kern="1200" cap="none" spc="0" normalizeH="0" baseline="0" noProof="0" smtClean="0">
                            <a:ln>
                              <a:noFill/>
                            </a:ln>
                            <a:solidFill>
                              <a:schemeClr val="bg1"/>
                            </a:solidFill>
                            <a:effectLst/>
                            <a:uLnTx/>
                            <a:uFillTx/>
                            <a:latin typeface="Cambria Math" panose="02040503050406030204" pitchFamily="18" charset="0"/>
                            <a:sym typeface="Wingdings" panose="05000000000000000000" pitchFamily="2" charset="2"/>
                          </a:rPr>
                        </m:ctrlPr>
                      </m:sSubPr>
                      <m:e>
                        <m:r>
                          <a:rPr kumimoji="0" lang="it-IT" sz="1700" b="0" i="1" u="none" strike="noStrike" kern="1200" cap="none" spc="0" normalizeH="0" baseline="0" noProof="0" smtClean="0">
                            <a:ln>
                              <a:noFill/>
                            </a:ln>
                            <a:solidFill>
                              <a:schemeClr val="bg1"/>
                            </a:solidFill>
                            <a:effectLst/>
                            <a:uLnTx/>
                            <a:uFillTx/>
                            <a:latin typeface="Cambria Math" panose="02040503050406030204" pitchFamily="18" charset="0"/>
                            <a:sym typeface="Wingdings" panose="05000000000000000000" pitchFamily="2" charset="2"/>
                          </a:rPr>
                          <m:t> </m:t>
                        </m:r>
                        <m:r>
                          <a:rPr kumimoji="0" lang="it-IT" sz="1700" b="0" i="1" u="none" strike="noStrike" kern="1200" cap="none" spc="0" normalizeH="0" baseline="0" noProof="0" smtClean="0">
                            <a:ln>
                              <a:noFill/>
                            </a:ln>
                            <a:solidFill>
                              <a:schemeClr val="bg1"/>
                            </a:solidFill>
                            <a:effectLst/>
                            <a:uLnTx/>
                            <a:uFillTx/>
                            <a:latin typeface="Cambria Math" panose="02040503050406030204" pitchFamily="18" charset="0"/>
                            <a:sym typeface="Wingdings" panose="05000000000000000000" pitchFamily="2" charset="2"/>
                          </a:rPr>
                          <m:t>𝑃</m:t>
                        </m:r>
                      </m:e>
                      <m:sub>
                        <m:r>
                          <a:rPr kumimoji="0" lang="it-IT" sz="1700" b="0" i="1" u="none" strike="noStrike" kern="1200" cap="none" spc="0" normalizeH="0" baseline="0" noProof="0" smtClean="0">
                            <a:ln>
                              <a:noFill/>
                            </a:ln>
                            <a:solidFill>
                              <a:schemeClr val="bg1"/>
                            </a:solidFill>
                            <a:effectLst/>
                            <a:uLnTx/>
                            <a:uFillTx/>
                            <a:latin typeface="Cambria Math" panose="02040503050406030204" pitchFamily="18" charset="0"/>
                            <a:sym typeface="Wingdings" panose="05000000000000000000" pitchFamily="2" charset="2"/>
                          </a:rPr>
                          <m:t>𝐶𝑅</m:t>
                        </m:r>
                      </m:sub>
                    </m:sSub>
                    <m:r>
                      <a:rPr kumimoji="0" lang="it-IT" sz="1700" b="0" i="1" u="none" strike="noStrike" kern="1200" cap="none" spc="0" normalizeH="0" baseline="0" noProof="0" smtClean="0">
                        <a:ln>
                          <a:noFill/>
                        </a:ln>
                        <a:solidFill>
                          <a:schemeClr val="bg1"/>
                        </a:solidFill>
                        <a:effectLst/>
                        <a:uLnTx/>
                        <a:uFillTx/>
                        <a:latin typeface="Cambria Math" panose="02040503050406030204" pitchFamily="18" charset="0"/>
                        <a:sym typeface="Wingdings" panose="05000000000000000000" pitchFamily="2" charset="2"/>
                      </a:rPr>
                      <m:t>=</m:t>
                    </m:r>
                    <m:sSub>
                      <m:sSubPr>
                        <m:ctrlPr>
                          <a:rPr kumimoji="0" lang="it-IT" sz="1700" b="0" i="1" u="none" strike="noStrike" kern="1200" cap="none" spc="0" normalizeH="0" baseline="0" noProof="0" smtClean="0">
                            <a:ln>
                              <a:noFill/>
                            </a:ln>
                            <a:solidFill>
                              <a:schemeClr val="bg1"/>
                            </a:solidFill>
                            <a:effectLst/>
                            <a:uLnTx/>
                            <a:uFillTx/>
                            <a:latin typeface="Cambria Math" panose="02040503050406030204" pitchFamily="18" charset="0"/>
                            <a:sym typeface="Wingdings" panose="05000000000000000000" pitchFamily="2" charset="2"/>
                          </a:rPr>
                        </m:ctrlPr>
                      </m:sSubPr>
                      <m:e>
                        <m:r>
                          <a:rPr kumimoji="0" lang="it-IT" sz="1700" b="0"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sym typeface="Wingdings" panose="05000000000000000000" pitchFamily="2" charset="2"/>
                          </a:rPr>
                          <m:t>𝜉</m:t>
                        </m:r>
                      </m:e>
                      <m:sub>
                        <m:r>
                          <a:rPr kumimoji="0" lang="it-IT" sz="1700" b="0" i="1" u="none" strike="noStrike" kern="1200" cap="none" spc="0" normalizeH="0" baseline="0" noProof="0" smtClean="0">
                            <a:ln>
                              <a:noFill/>
                            </a:ln>
                            <a:solidFill>
                              <a:schemeClr val="bg1"/>
                            </a:solidFill>
                            <a:effectLst/>
                            <a:uLnTx/>
                            <a:uFillTx/>
                            <a:latin typeface="Cambria Math" panose="02040503050406030204" pitchFamily="18" charset="0"/>
                            <a:sym typeface="Wingdings" panose="05000000000000000000" pitchFamily="2" charset="2"/>
                          </a:rPr>
                          <m:t>𝐶𝑅</m:t>
                        </m:r>
                      </m:sub>
                    </m:sSub>
                    <m:r>
                      <a:rPr kumimoji="0" lang="it-IT" sz="1700" b="0"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sym typeface="Wingdings" panose="05000000000000000000" pitchFamily="2" charset="2"/>
                      </a:rPr>
                      <m:t>𝜌</m:t>
                    </m:r>
                    <m:sSubSup>
                      <m:sSubSupPr>
                        <m:ctrlPr>
                          <a:rPr kumimoji="0" lang="it-IT" sz="1700" b="0" i="1" u="none" strike="noStrike" kern="1200" cap="none" spc="0" normalizeH="0" baseline="0" noProof="0" smtClean="0">
                            <a:ln>
                              <a:noFill/>
                            </a:ln>
                            <a:solidFill>
                              <a:schemeClr val="bg1"/>
                            </a:solidFill>
                            <a:effectLst/>
                            <a:uLnTx/>
                            <a:uFillTx/>
                            <a:latin typeface="Cambria Math" panose="02040503050406030204" pitchFamily="18" charset="0"/>
                            <a:sym typeface="Wingdings" panose="05000000000000000000" pitchFamily="2" charset="2"/>
                          </a:rPr>
                        </m:ctrlPr>
                      </m:sSubSupPr>
                      <m:e>
                        <m:r>
                          <a:rPr kumimoji="0" lang="it-IT" sz="1700" b="0" i="1" u="none" strike="noStrike" kern="1200" cap="none" spc="0" normalizeH="0" baseline="0" noProof="0" smtClean="0">
                            <a:ln>
                              <a:noFill/>
                            </a:ln>
                            <a:solidFill>
                              <a:schemeClr val="bg1"/>
                            </a:solidFill>
                            <a:effectLst/>
                            <a:uLnTx/>
                            <a:uFillTx/>
                            <a:latin typeface="Cambria Math" panose="02040503050406030204" pitchFamily="18" charset="0"/>
                            <a:sym typeface="Wingdings" panose="05000000000000000000" pitchFamily="2" charset="2"/>
                          </a:rPr>
                          <m:t>𝑣</m:t>
                        </m:r>
                      </m:e>
                      <m:sub>
                        <m:r>
                          <a:rPr kumimoji="0" lang="it-IT" sz="1700" b="0" i="1" u="none" strike="noStrike" kern="1200" cap="none" spc="0" normalizeH="0" baseline="0" noProof="0" smtClean="0">
                            <a:ln>
                              <a:noFill/>
                            </a:ln>
                            <a:solidFill>
                              <a:schemeClr val="bg1"/>
                            </a:solidFill>
                            <a:effectLst/>
                            <a:uLnTx/>
                            <a:uFillTx/>
                            <a:latin typeface="Cambria Math" panose="02040503050406030204" pitchFamily="18" charset="0"/>
                            <a:sym typeface="Wingdings" panose="05000000000000000000" pitchFamily="2" charset="2"/>
                          </a:rPr>
                          <m:t>𝑠h</m:t>
                        </m:r>
                      </m:sub>
                      <m:sup>
                        <m:r>
                          <a:rPr kumimoji="0" lang="it-IT" sz="1700" b="0" i="1" u="none" strike="noStrike" kern="1200" cap="none" spc="0" normalizeH="0" baseline="0" noProof="0" smtClean="0">
                            <a:ln>
                              <a:noFill/>
                            </a:ln>
                            <a:solidFill>
                              <a:schemeClr val="bg1"/>
                            </a:solidFill>
                            <a:effectLst/>
                            <a:uLnTx/>
                            <a:uFillTx/>
                            <a:latin typeface="Cambria Math" panose="02040503050406030204" pitchFamily="18" charset="0"/>
                            <a:sym typeface="Wingdings" panose="05000000000000000000" pitchFamily="2" charset="2"/>
                          </a:rPr>
                          <m:t>2</m:t>
                        </m:r>
                      </m:sup>
                    </m:sSubSup>
                  </m:oMath>
                </a14:m>
                <a:endParaRPr kumimoji="0" lang="en-US" sz="1700" b="0" i="0" u="none" strike="noStrike" kern="1200" cap="none" spc="0" normalizeH="0" baseline="0" noProof="0" dirty="0">
                  <a:ln>
                    <a:noFill/>
                  </a:ln>
                  <a:solidFill>
                    <a:prstClr val="white"/>
                  </a:solidFill>
                  <a:effectLst/>
                  <a:uLnTx/>
                  <a:uFillTx/>
                  <a:latin typeface="Segoe Print" panose="02000600000000000000" pitchFamily="2" charset="0"/>
                  <a:sym typeface="Wingdings" panose="05000000000000000000" pitchFamily="2" charset="2"/>
                </a:endParaRPr>
              </a:p>
            </p:txBody>
          </p:sp>
        </mc:Choice>
        <mc:Fallback>
          <p:sp>
            <p:nvSpPr>
              <p:cNvPr id="24" name="TextBox 7">
                <a:extLst>
                  <a:ext uri="{FF2B5EF4-FFF2-40B4-BE49-F238E27FC236}">
                    <a16:creationId xmlns:a16="http://schemas.microsoft.com/office/drawing/2014/main" id="{07E6F94C-B281-B73E-B51A-D34C3BBFC651}"/>
                  </a:ext>
                </a:extLst>
              </p:cNvPr>
              <p:cNvSpPr txBox="1">
                <a:spLocks noRot="1" noChangeAspect="1" noMove="1" noResize="1" noEditPoints="1" noAdjustHandles="1" noChangeArrowheads="1" noChangeShapeType="1" noTextEdit="1"/>
              </p:cNvSpPr>
              <p:nvPr/>
            </p:nvSpPr>
            <p:spPr>
              <a:xfrm>
                <a:off x="247333" y="3893891"/>
                <a:ext cx="7614773" cy="1672317"/>
              </a:xfrm>
              <a:prstGeom prst="rect">
                <a:avLst/>
              </a:prstGeom>
              <a:blipFill>
                <a:blip r:embed="rId7"/>
                <a:stretch>
                  <a:fillRect t="-1825" r="-721" b="-4380"/>
                </a:stretch>
              </a:blipFill>
              <a:ln w="22225">
                <a:noFill/>
              </a:ln>
            </p:spPr>
            <p:txBody>
              <a:bodyPr/>
              <a:lstStyle/>
              <a:p>
                <a:r>
                  <a:rPr lang="it-IT">
                    <a:noFill/>
                  </a:rPr>
                  <a:t> </a:t>
                </a:r>
              </a:p>
            </p:txBody>
          </p:sp>
        </mc:Fallback>
      </mc:AlternateContent>
      <p:sp>
        <p:nvSpPr>
          <p:cNvPr id="25" name="CasellaDiTesto 14">
            <a:extLst>
              <a:ext uri="{FF2B5EF4-FFF2-40B4-BE49-F238E27FC236}">
                <a16:creationId xmlns:a16="http://schemas.microsoft.com/office/drawing/2014/main" id="{FDF43014-0E29-DE94-5036-9637BADEBC5C}"/>
              </a:ext>
            </a:extLst>
          </p:cNvPr>
          <p:cNvSpPr txBox="1">
            <a:spLocks noChangeArrowheads="1"/>
          </p:cNvSpPr>
          <p:nvPr/>
        </p:nvSpPr>
        <p:spPr bwMode="auto">
          <a:xfrm>
            <a:off x="8239021" y="3570824"/>
            <a:ext cx="38355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fontAlgn="base">
              <a:spcBef>
                <a:spcPct val="0"/>
              </a:spcBef>
              <a:spcAft>
                <a:spcPct val="0"/>
              </a:spcAft>
            </a:pPr>
            <a:r>
              <a:rPr lang="en-US" sz="1400" b="1" dirty="0">
                <a:solidFill>
                  <a:srgbClr val="FF9900"/>
                </a:solidFill>
                <a:latin typeface="Segoe Print" panose="02000600000000000000" pitchFamily="2" charset="0"/>
                <a:cs typeface="Arial" charset="0"/>
              </a:rPr>
              <a:t>Lemoine-</a:t>
            </a:r>
            <a:r>
              <a:rPr lang="en-US" sz="1400" b="1" dirty="0" err="1">
                <a:solidFill>
                  <a:srgbClr val="FF9900"/>
                </a:solidFill>
                <a:latin typeface="Segoe Print" panose="02000600000000000000" pitchFamily="2" charset="0"/>
                <a:cs typeface="Arial" charset="0"/>
              </a:rPr>
              <a:t>Goumard</a:t>
            </a:r>
            <a:r>
              <a:rPr lang="en-US" sz="1400" b="1" dirty="0">
                <a:solidFill>
                  <a:srgbClr val="FF9900"/>
                </a:solidFill>
                <a:latin typeface="Segoe Print" panose="02000600000000000000" pitchFamily="2" charset="0"/>
                <a:cs typeface="Arial" charset="0"/>
              </a:rPr>
              <a:t> talk Gamma2022</a:t>
            </a:r>
          </a:p>
        </p:txBody>
      </p:sp>
      <p:sp>
        <p:nvSpPr>
          <p:cNvPr id="26" name="TextBox 18">
            <a:extLst>
              <a:ext uri="{FF2B5EF4-FFF2-40B4-BE49-F238E27FC236}">
                <a16:creationId xmlns:a16="http://schemas.microsoft.com/office/drawing/2014/main" id="{5F4D47BD-4892-5AA3-6F02-A97505769CC1}"/>
              </a:ext>
            </a:extLst>
          </p:cNvPr>
          <p:cNvSpPr txBox="1"/>
          <p:nvPr/>
        </p:nvSpPr>
        <p:spPr>
          <a:xfrm>
            <a:off x="168444" y="5735388"/>
            <a:ext cx="7772552" cy="1015663"/>
          </a:xfrm>
          <a:prstGeom prst="rect">
            <a:avLst/>
          </a:prstGeom>
          <a:noFill/>
          <a:ln>
            <a:solidFill>
              <a:srgbClr val="FFDB00"/>
            </a:solidFill>
          </a:ln>
        </p:spPr>
        <p:txBody>
          <a:bodyPr wrap="square" rtlCol="0">
            <a:spAutoFit/>
          </a:bodyPr>
          <a:lstStyle/>
          <a:p>
            <a:pPr algn="ctr"/>
            <a:r>
              <a:rPr lang="en-US" sz="2000" dirty="0">
                <a:solidFill>
                  <a:schemeClr val="bg1"/>
                </a:solidFill>
                <a:latin typeface="Segoe Print" panose="02000600000000000000" pitchFamily="2" charset="0"/>
                <a:cs typeface="Lucida Sans"/>
              </a:rPr>
              <a:t>Presence of CRs confirmed but not confirmation of freshly accelerated CRs (likely RE-accelerated or D suppression)</a:t>
            </a:r>
          </a:p>
          <a:p>
            <a:pPr algn="ctr"/>
            <a:r>
              <a:rPr lang="en-US" dirty="0">
                <a:solidFill>
                  <a:schemeClr val="bg1"/>
                </a:solidFill>
                <a:latin typeface="Segoe Print" panose="02000600000000000000" pitchFamily="2" charset="0"/>
                <a:cs typeface="Lucida Sans"/>
              </a:rPr>
              <a:t> [Cardillo et al. 2016, Celli et al. 2019]</a:t>
            </a:r>
          </a:p>
        </p:txBody>
      </p:sp>
    </p:spTree>
    <p:extLst>
      <p:ext uri="{BB962C8B-B14F-4D97-AF65-F5344CB8AC3E}">
        <p14:creationId xmlns:p14="http://schemas.microsoft.com/office/powerpoint/2010/main" val="28717622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animEffect transition="in" filter="wipe(left)">
                                      <p:cBhvr>
                                        <p:cTn id="19" dur="500"/>
                                        <p:tgtEl>
                                          <p:spTgt spid="24">
                                            <p:txEl>
                                              <p:pRg st="0" end="0"/>
                                            </p:txEl>
                                          </p:spTgt>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Effect transition="in" filter="wipe(left)">
                                      <p:cBhvr>
                                        <p:cTn id="23" dur="500"/>
                                        <p:tgtEl>
                                          <p:spTgt spid="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31117</TotalTime>
  <Words>5422</Words>
  <Application>Microsoft Office PowerPoint</Application>
  <PresentationFormat>Widescreen</PresentationFormat>
  <Paragraphs>673</Paragraphs>
  <Slides>50</Slides>
  <Notes>24</Notes>
  <HiddenSlides>0</HiddenSlides>
  <MMClips>0</MMClips>
  <ScaleCrop>false</ScaleCrop>
  <HeadingPairs>
    <vt:vector size="6" baseType="variant">
      <vt:variant>
        <vt:lpstr>Caratteri utilizzati</vt:lpstr>
      </vt:variant>
      <vt:variant>
        <vt:i4>27</vt:i4>
      </vt:variant>
      <vt:variant>
        <vt:lpstr>Tema</vt:lpstr>
      </vt:variant>
      <vt:variant>
        <vt:i4>1</vt:i4>
      </vt:variant>
      <vt:variant>
        <vt:lpstr>Titoli diapositive</vt:lpstr>
      </vt:variant>
      <vt:variant>
        <vt:i4>50</vt:i4>
      </vt:variant>
    </vt:vector>
  </HeadingPairs>
  <TitlesOfParts>
    <vt:vector size="78" baseType="lpstr">
      <vt:lpstr>AAAAAB+ArialMT</vt:lpstr>
      <vt:lpstr>AAAAAC+Arial-BoldMT</vt:lpstr>
      <vt:lpstr>Arial</vt:lpstr>
      <vt:lpstr>Calibri</vt:lpstr>
      <vt:lpstr>Calibri Light</vt:lpstr>
      <vt:lpstr>Cambria</vt:lpstr>
      <vt:lpstr>Cambria Math</vt:lpstr>
      <vt:lpstr>Carlito</vt:lpstr>
      <vt:lpstr>CMMI10</vt:lpstr>
      <vt:lpstr>CMSY10</vt:lpstr>
      <vt:lpstr>Helvetica Neue</vt:lpstr>
      <vt:lpstr>Kristen ITC</vt:lpstr>
      <vt:lpstr>LiberationSans</vt:lpstr>
      <vt:lpstr>LiberationSans-Bold</vt:lpstr>
      <vt:lpstr>LiberationSans-BoldItalic</vt:lpstr>
      <vt:lpstr>MV Boli</vt:lpstr>
      <vt:lpstr>PazoMath</vt:lpstr>
      <vt:lpstr>PazoMath-Italic</vt:lpstr>
      <vt:lpstr>Roboto</vt:lpstr>
      <vt:lpstr>Segoe Print</vt:lpstr>
      <vt:lpstr>SFSS0500</vt:lpstr>
      <vt:lpstr>StarSymbol</vt:lpstr>
      <vt:lpstr>Tekton Pro</vt:lpstr>
      <vt:lpstr>Tempus Sans ITC</vt:lpstr>
      <vt:lpstr>URWPalladioL-Ital</vt:lpstr>
      <vt:lpstr>URWPalladioL-Roma</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Martina Cardillo</dc:creator>
  <cp:lastModifiedBy>Martina Cardillo</cp:lastModifiedBy>
  <cp:revision>124</cp:revision>
  <dcterms:created xsi:type="dcterms:W3CDTF">2022-06-27T10:13:01Z</dcterms:created>
  <dcterms:modified xsi:type="dcterms:W3CDTF">2023-05-30T07:43:52Z</dcterms:modified>
</cp:coreProperties>
</file>